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85" r:id="rId2"/>
    <p:sldId id="273" r:id="rId3"/>
    <p:sldId id="257" r:id="rId4"/>
    <p:sldId id="259" r:id="rId5"/>
    <p:sldId id="256" r:id="rId6"/>
    <p:sldId id="260" r:id="rId7"/>
    <p:sldId id="262" r:id="rId8"/>
    <p:sldId id="258" r:id="rId9"/>
    <p:sldId id="263" r:id="rId10"/>
    <p:sldId id="264" r:id="rId11"/>
    <p:sldId id="271" r:id="rId12"/>
    <p:sldId id="272" r:id="rId13"/>
    <p:sldId id="265" r:id="rId14"/>
    <p:sldId id="266" r:id="rId15"/>
    <p:sldId id="267" r:id="rId16"/>
    <p:sldId id="268" r:id="rId17"/>
    <p:sldId id="269" r:id="rId18"/>
    <p:sldId id="274" r:id="rId19"/>
    <p:sldId id="278" r:id="rId20"/>
    <p:sldId id="270" r:id="rId21"/>
    <p:sldId id="275" r:id="rId22"/>
    <p:sldId id="276" r:id="rId23"/>
    <p:sldId id="279" r:id="rId24"/>
    <p:sldId id="281" r:id="rId25"/>
    <p:sldId id="282" r:id="rId26"/>
    <p:sldId id="283" r:id="rId27"/>
    <p:sldId id="277" r:id="rId2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32BD84-7E83-4111-89E5-65BF91E198E0}" type="doc">
      <dgm:prSet loTypeId="urn:microsoft.com/office/officeart/2008/layout/CircularPictureCallout" loCatId="picture" qsTypeId="urn:microsoft.com/office/officeart/2005/8/quickstyle/simple1" qsCatId="simple" csTypeId="urn:microsoft.com/office/officeart/2005/8/colors/colorful4" csCatId="colorful" phldr="1"/>
      <dgm:spPr/>
      <dgm:t>
        <a:bodyPr/>
        <a:lstStyle/>
        <a:p>
          <a:endParaRPr lang="es-EC"/>
        </a:p>
      </dgm:t>
    </dgm:pt>
    <dgm:pt modelId="{8431F69C-1283-4E5B-B565-40BE7240427E}">
      <dgm:prSet/>
      <dgm:spPr/>
      <dgm:t>
        <a:bodyPr/>
        <a:lstStyle/>
        <a:p>
          <a:r>
            <a:rPr lang="es-ES" b="1" dirty="0"/>
            <a:t>OBJETIVO GENERAL </a:t>
          </a:r>
          <a:endParaRPr lang="es-EC" b="1" dirty="0"/>
        </a:p>
      </dgm:t>
    </dgm:pt>
    <dgm:pt modelId="{4040100C-3E0E-441B-A7F3-EE9C68547FB8}" type="parTrans" cxnId="{F8D70C27-9569-4BA6-9038-52C7EC64BD58}">
      <dgm:prSet/>
      <dgm:spPr/>
      <dgm:t>
        <a:bodyPr/>
        <a:lstStyle/>
        <a:p>
          <a:endParaRPr lang="es-EC"/>
        </a:p>
      </dgm:t>
    </dgm:pt>
    <dgm:pt modelId="{F12FD56C-D113-4E88-A8BA-F063CD75479A}" type="sibTrans" cxnId="{F8D70C27-9569-4BA6-9038-52C7EC64BD58}">
      <dgm:prSet/>
      <dgm:spPr>
        <a:solidFill>
          <a:srgbClr val="00B0F0"/>
        </a:solidFill>
      </dgm:spPr>
      <dgm:t>
        <a:bodyPr/>
        <a:lstStyle/>
        <a:p>
          <a:endParaRPr lang="es-EC"/>
        </a:p>
      </dgm:t>
    </dgm:pt>
    <dgm:pt modelId="{3301D3C3-E8D9-4748-B70A-BCE5A4A29652}">
      <dgm:prSet phldrT="[Texto]" custT="1"/>
      <dgm:spPr/>
      <dgm:t>
        <a:bodyPr/>
        <a:lstStyle/>
        <a:p>
          <a:r>
            <a:rPr lang="es-EC" sz="1800" dirty="0" smtClean="0"/>
            <a:t>  Análisis preferencias</a:t>
          </a:r>
          <a:endParaRPr lang="es-EC" sz="1800" dirty="0"/>
        </a:p>
      </dgm:t>
    </dgm:pt>
    <dgm:pt modelId="{F8B97D38-E664-4571-85E0-0B7A9E53A0BD}" type="parTrans" cxnId="{FE401C51-C726-4549-B2E2-F59FCA53733E}">
      <dgm:prSet/>
      <dgm:spPr/>
      <dgm:t>
        <a:bodyPr/>
        <a:lstStyle/>
        <a:p>
          <a:endParaRPr lang="es-EC"/>
        </a:p>
      </dgm:t>
    </dgm:pt>
    <dgm:pt modelId="{E5AEEAE6-D2D1-474F-9898-82936E699B38}" type="sibTrans" cxnId="{FE401C51-C726-4549-B2E2-F59FCA53733E}">
      <dgm:prSet/>
      <dgm:spPr/>
      <dgm:t>
        <a:bodyPr/>
        <a:lstStyle/>
        <a:p>
          <a:endParaRPr lang="es-EC"/>
        </a:p>
      </dgm:t>
    </dgm:pt>
    <dgm:pt modelId="{B954A4E6-8048-47BA-9E54-F579501021AC}">
      <dgm:prSet phldrT="[Texto]" custT="1"/>
      <dgm:spPr/>
      <dgm:t>
        <a:bodyPr/>
        <a:lstStyle/>
        <a:p>
          <a:r>
            <a:rPr lang="es-EC" sz="1800" dirty="0" smtClean="0"/>
            <a:t>Microempresarios de la ciudad de Quito</a:t>
          </a:r>
          <a:endParaRPr lang="es-EC" sz="1800" dirty="0"/>
        </a:p>
      </dgm:t>
    </dgm:pt>
    <dgm:pt modelId="{6B78A596-F3CE-4280-8DFD-A82ED25E1EF1}" type="parTrans" cxnId="{1997EF2D-1C05-40AF-9A94-2CF394952C74}">
      <dgm:prSet/>
      <dgm:spPr/>
      <dgm:t>
        <a:bodyPr/>
        <a:lstStyle/>
        <a:p>
          <a:endParaRPr lang="es-EC"/>
        </a:p>
      </dgm:t>
    </dgm:pt>
    <dgm:pt modelId="{03430952-023B-4974-B7D9-DFCBC6841EC6}" type="sibTrans" cxnId="{1997EF2D-1C05-40AF-9A94-2CF394952C74}">
      <dgm:prSet/>
      <dgm:spPr/>
      <dgm:t>
        <a:bodyPr/>
        <a:lstStyle/>
        <a:p>
          <a:endParaRPr lang="es-EC"/>
        </a:p>
      </dgm:t>
    </dgm:pt>
    <dgm:pt modelId="{29AB7657-ACA9-4735-A1CD-FC58E29B2A6A}">
      <dgm:prSet phldrT="[Texto]" custT="1"/>
      <dgm:spPr/>
      <dgm:t>
        <a:bodyPr/>
        <a:lstStyle/>
        <a:p>
          <a:r>
            <a:rPr lang="es-EC" sz="1800" dirty="0" smtClean="0"/>
            <a:t>Crédito otorgado por la banca privada</a:t>
          </a:r>
          <a:endParaRPr lang="es-EC" sz="1800" dirty="0"/>
        </a:p>
      </dgm:t>
    </dgm:pt>
    <dgm:pt modelId="{20A637D5-3CD0-4CA9-880B-AF49655712CD}" type="parTrans" cxnId="{B8D099A3-F055-4CD6-9D3F-F8C35E9FE690}">
      <dgm:prSet/>
      <dgm:spPr/>
      <dgm:t>
        <a:bodyPr/>
        <a:lstStyle/>
        <a:p>
          <a:endParaRPr lang="es-EC"/>
        </a:p>
      </dgm:t>
    </dgm:pt>
    <dgm:pt modelId="{C1031AF2-F40F-41B3-BE6E-E2B5C7569364}" type="sibTrans" cxnId="{B8D099A3-F055-4CD6-9D3F-F8C35E9FE690}">
      <dgm:prSet/>
      <dgm:spPr/>
      <dgm:t>
        <a:bodyPr/>
        <a:lstStyle/>
        <a:p>
          <a:endParaRPr lang="es-EC"/>
        </a:p>
      </dgm:t>
    </dgm:pt>
    <dgm:pt modelId="{4DF21835-E9F4-474B-8BB7-B1F1BA27AD96}" type="pres">
      <dgm:prSet presAssocID="{5432BD84-7E83-4111-89E5-65BF91E198E0}" presName="Name0" presStyleCnt="0">
        <dgm:presLayoutVars>
          <dgm:chMax val="7"/>
          <dgm:chPref val="7"/>
          <dgm:dir/>
        </dgm:presLayoutVars>
      </dgm:prSet>
      <dgm:spPr/>
      <dgm:t>
        <a:bodyPr/>
        <a:lstStyle/>
        <a:p>
          <a:endParaRPr lang="es-ES"/>
        </a:p>
      </dgm:t>
    </dgm:pt>
    <dgm:pt modelId="{086834ED-F93C-472A-81D7-E89AE3EF7BF3}" type="pres">
      <dgm:prSet presAssocID="{5432BD84-7E83-4111-89E5-65BF91E198E0}" presName="Name1" presStyleCnt="0"/>
      <dgm:spPr/>
    </dgm:pt>
    <dgm:pt modelId="{ACF0CB55-AE69-413B-B878-83769620F78D}" type="pres">
      <dgm:prSet presAssocID="{F12FD56C-D113-4E88-A8BA-F063CD75479A}" presName="picture_1" presStyleCnt="0"/>
      <dgm:spPr/>
    </dgm:pt>
    <dgm:pt modelId="{65CA88BB-BCA7-4830-A60F-01C930C4A8E6}" type="pres">
      <dgm:prSet presAssocID="{F12FD56C-D113-4E88-A8BA-F063CD75479A}" presName="pictureRepeatNode" presStyleLbl="alignImgPlace1" presStyleIdx="0" presStyleCnt="4" custLinFactNeighborX="-1218"/>
      <dgm:spPr/>
      <dgm:t>
        <a:bodyPr/>
        <a:lstStyle/>
        <a:p>
          <a:endParaRPr lang="es-ES"/>
        </a:p>
      </dgm:t>
    </dgm:pt>
    <dgm:pt modelId="{5C132104-AB2E-40A6-A0FB-E0A12A0C4BDD}" type="pres">
      <dgm:prSet presAssocID="{8431F69C-1283-4E5B-B565-40BE7240427E}" presName="text_1" presStyleLbl="node1" presStyleIdx="0" presStyleCnt="0" custLinFactNeighborX="-1903" custLinFactNeighborY="-59394">
        <dgm:presLayoutVars>
          <dgm:bulletEnabled val="1"/>
        </dgm:presLayoutVars>
      </dgm:prSet>
      <dgm:spPr/>
      <dgm:t>
        <a:bodyPr/>
        <a:lstStyle/>
        <a:p>
          <a:endParaRPr lang="es-ES"/>
        </a:p>
      </dgm:t>
    </dgm:pt>
    <dgm:pt modelId="{22C22D63-A95C-46CE-A60A-FF6E8406E6DC}" type="pres">
      <dgm:prSet presAssocID="{E5AEEAE6-D2D1-474F-9898-82936E699B38}" presName="picture_2" presStyleCnt="0"/>
      <dgm:spPr/>
    </dgm:pt>
    <dgm:pt modelId="{060E2E27-0CED-4D8A-A079-FB9CC0699E22}" type="pres">
      <dgm:prSet presAssocID="{E5AEEAE6-D2D1-474F-9898-82936E699B38}" presName="pictureRepeatNode" presStyleLbl="alignImgPlace1" presStyleIdx="1" presStyleCnt="4"/>
      <dgm:spPr/>
      <dgm:t>
        <a:bodyPr/>
        <a:lstStyle/>
        <a:p>
          <a:endParaRPr lang="es-ES"/>
        </a:p>
      </dgm:t>
    </dgm:pt>
    <dgm:pt modelId="{06F7ABE6-F8DA-4C0B-8CEA-623E75E66A11}" type="pres">
      <dgm:prSet presAssocID="{3301D3C3-E8D9-4748-B70A-BCE5A4A29652}" presName="line_2" presStyleLbl="parChTrans1D1" presStyleIdx="0" presStyleCnt="3"/>
      <dgm:spPr/>
    </dgm:pt>
    <dgm:pt modelId="{8E7EEF08-42B9-456F-833B-889B6D472353}" type="pres">
      <dgm:prSet presAssocID="{3301D3C3-E8D9-4748-B70A-BCE5A4A29652}" presName="textparent_2" presStyleLbl="node1" presStyleIdx="0" presStyleCnt="0"/>
      <dgm:spPr/>
    </dgm:pt>
    <dgm:pt modelId="{B0C96056-8348-45FE-8771-007E2088D30D}" type="pres">
      <dgm:prSet presAssocID="{3301D3C3-E8D9-4748-B70A-BCE5A4A29652}" presName="text_2" presStyleLbl="revTx" presStyleIdx="0" presStyleCnt="3" custScaleX="448155">
        <dgm:presLayoutVars>
          <dgm:bulletEnabled val="1"/>
        </dgm:presLayoutVars>
      </dgm:prSet>
      <dgm:spPr/>
      <dgm:t>
        <a:bodyPr/>
        <a:lstStyle/>
        <a:p>
          <a:endParaRPr lang="es-ES"/>
        </a:p>
      </dgm:t>
    </dgm:pt>
    <dgm:pt modelId="{E8CFD7EC-0B4A-4705-B4A7-75F4147DC055}" type="pres">
      <dgm:prSet presAssocID="{03430952-023B-4974-B7D9-DFCBC6841EC6}" presName="picture_3" presStyleCnt="0"/>
      <dgm:spPr/>
    </dgm:pt>
    <dgm:pt modelId="{F55BAC82-74D1-407C-8ABC-8D40E93B64E1}" type="pres">
      <dgm:prSet presAssocID="{03430952-023B-4974-B7D9-DFCBC6841EC6}" presName="pictureRepeatNode" presStyleLbl="alignImgPlace1" presStyleIdx="2" presStyleCnt="4"/>
      <dgm:spPr/>
      <dgm:t>
        <a:bodyPr/>
        <a:lstStyle/>
        <a:p>
          <a:endParaRPr lang="es-ES"/>
        </a:p>
      </dgm:t>
    </dgm:pt>
    <dgm:pt modelId="{CB8612F5-2523-4DF0-841F-3F80849FF84F}" type="pres">
      <dgm:prSet presAssocID="{B954A4E6-8048-47BA-9E54-F579501021AC}" presName="line_3" presStyleLbl="parChTrans1D1" presStyleIdx="1" presStyleCnt="3"/>
      <dgm:spPr/>
    </dgm:pt>
    <dgm:pt modelId="{002697BE-E240-411D-B6CE-49BED0C4A539}" type="pres">
      <dgm:prSet presAssocID="{B954A4E6-8048-47BA-9E54-F579501021AC}" presName="textparent_3" presStyleLbl="node1" presStyleIdx="0" presStyleCnt="0"/>
      <dgm:spPr/>
    </dgm:pt>
    <dgm:pt modelId="{31C575E6-23E5-40C8-B700-5C78C47E72FB}" type="pres">
      <dgm:prSet presAssocID="{B954A4E6-8048-47BA-9E54-F579501021AC}" presName="text_3" presStyleLbl="revTx" presStyleIdx="1" presStyleCnt="3" custScaleX="448155">
        <dgm:presLayoutVars>
          <dgm:bulletEnabled val="1"/>
        </dgm:presLayoutVars>
      </dgm:prSet>
      <dgm:spPr/>
      <dgm:t>
        <a:bodyPr/>
        <a:lstStyle/>
        <a:p>
          <a:endParaRPr lang="es-ES"/>
        </a:p>
      </dgm:t>
    </dgm:pt>
    <dgm:pt modelId="{B9E22D29-DCD3-49F4-83DD-2F2F77CFA1EE}" type="pres">
      <dgm:prSet presAssocID="{C1031AF2-F40F-41B3-BE6E-E2B5C7569364}" presName="picture_4" presStyleCnt="0"/>
      <dgm:spPr/>
    </dgm:pt>
    <dgm:pt modelId="{E342E332-7FB3-45D0-88A4-9EC668DCC066}" type="pres">
      <dgm:prSet presAssocID="{C1031AF2-F40F-41B3-BE6E-E2B5C7569364}" presName="pictureRepeatNode" presStyleLbl="alignImgPlace1" presStyleIdx="3" presStyleCnt="4" custLinFactNeighborX="363" custLinFactNeighborY="-5289"/>
      <dgm:spPr/>
      <dgm:t>
        <a:bodyPr/>
        <a:lstStyle/>
        <a:p>
          <a:endParaRPr lang="es-ES"/>
        </a:p>
      </dgm:t>
    </dgm:pt>
    <dgm:pt modelId="{57884731-D385-4721-A7FD-9BA2679B690A}" type="pres">
      <dgm:prSet presAssocID="{29AB7657-ACA9-4735-A1CD-FC58E29B2A6A}" presName="line_4" presStyleLbl="parChTrans1D1" presStyleIdx="2" presStyleCnt="3"/>
      <dgm:spPr/>
    </dgm:pt>
    <dgm:pt modelId="{05D0B4E1-7656-46E8-8BEB-23880EADC9E8}" type="pres">
      <dgm:prSet presAssocID="{29AB7657-ACA9-4735-A1CD-FC58E29B2A6A}" presName="textparent_4" presStyleLbl="node1" presStyleIdx="0" presStyleCnt="0"/>
      <dgm:spPr/>
    </dgm:pt>
    <dgm:pt modelId="{AF013A54-D8B2-4375-88D6-CBE36CC7E6DA}" type="pres">
      <dgm:prSet presAssocID="{29AB7657-ACA9-4735-A1CD-FC58E29B2A6A}" presName="text_4" presStyleLbl="revTx" presStyleIdx="2" presStyleCnt="3" custScaleX="518102">
        <dgm:presLayoutVars>
          <dgm:bulletEnabled val="1"/>
        </dgm:presLayoutVars>
      </dgm:prSet>
      <dgm:spPr/>
      <dgm:t>
        <a:bodyPr/>
        <a:lstStyle/>
        <a:p>
          <a:endParaRPr lang="es-ES"/>
        </a:p>
      </dgm:t>
    </dgm:pt>
  </dgm:ptLst>
  <dgm:cxnLst>
    <dgm:cxn modelId="{B961B981-AD76-4FE8-A5A1-5F621D73D00A}" type="presOf" srcId="{C1031AF2-F40F-41B3-BE6E-E2B5C7569364}" destId="{E342E332-7FB3-45D0-88A4-9EC668DCC066}" srcOrd="0" destOrd="0" presId="urn:microsoft.com/office/officeart/2008/layout/CircularPictureCallout"/>
    <dgm:cxn modelId="{9ED454F7-461A-482A-B962-79C01F475628}" type="presOf" srcId="{5432BD84-7E83-4111-89E5-65BF91E198E0}" destId="{4DF21835-E9F4-474B-8BB7-B1F1BA27AD96}" srcOrd="0" destOrd="0" presId="urn:microsoft.com/office/officeart/2008/layout/CircularPictureCallout"/>
    <dgm:cxn modelId="{F8D70C27-9569-4BA6-9038-52C7EC64BD58}" srcId="{5432BD84-7E83-4111-89E5-65BF91E198E0}" destId="{8431F69C-1283-4E5B-B565-40BE7240427E}" srcOrd="0" destOrd="0" parTransId="{4040100C-3E0E-441B-A7F3-EE9C68547FB8}" sibTransId="{F12FD56C-D113-4E88-A8BA-F063CD75479A}"/>
    <dgm:cxn modelId="{B4080AEA-59FE-4EA9-B582-90ABAB878064}" type="presOf" srcId="{8431F69C-1283-4E5B-B565-40BE7240427E}" destId="{5C132104-AB2E-40A6-A0FB-E0A12A0C4BDD}" srcOrd="0" destOrd="0" presId="urn:microsoft.com/office/officeart/2008/layout/CircularPictureCallout"/>
    <dgm:cxn modelId="{FE401C51-C726-4549-B2E2-F59FCA53733E}" srcId="{5432BD84-7E83-4111-89E5-65BF91E198E0}" destId="{3301D3C3-E8D9-4748-B70A-BCE5A4A29652}" srcOrd="1" destOrd="0" parTransId="{F8B97D38-E664-4571-85E0-0B7A9E53A0BD}" sibTransId="{E5AEEAE6-D2D1-474F-9898-82936E699B38}"/>
    <dgm:cxn modelId="{1997EF2D-1C05-40AF-9A94-2CF394952C74}" srcId="{5432BD84-7E83-4111-89E5-65BF91E198E0}" destId="{B954A4E6-8048-47BA-9E54-F579501021AC}" srcOrd="2" destOrd="0" parTransId="{6B78A596-F3CE-4280-8DFD-A82ED25E1EF1}" sibTransId="{03430952-023B-4974-B7D9-DFCBC6841EC6}"/>
    <dgm:cxn modelId="{37C9F7F3-A844-4A7B-9667-D5D1D8BBDF80}" type="presOf" srcId="{F12FD56C-D113-4E88-A8BA-F063CD75479A}" destId="{65CA88BB-BCA7-4830-A60F-01C930C4A8E6}" srcOrd="0" destOrd="0" presId="urn:microsoft.com/office/officeart/2008/layout/CircularPictureCallout"/>
    <dgm:cxn modelId="{B8D099A3-F055-4CD6-9D3F-F8C35E9FE690}" srcId="{5432BD84-7E83-4111-89E5-65BF91E198E0}" destId="{29AB7657-ACA9-4735-A1CD-FC58E29B2A6A}" srcOrd="3" destOrd="0" parTransId="{20A637D5-3CD0-4CA9-880B-AF49655712CD}" sibTransId="{C1031AF2-F40F-41B3-BE6E-E2B5C7569364}"/>
    <dgm:cxn modelId="{1D0EC808-0B1A-48FD-9443-29273B405F74}" type="presOf" srcId="{B954A4E6-8048-47BA-9E54-F579501021AC}" destId="{31C575E6-23E5-40C8-B700-5C78C47E72FB}" srcOrd="0" destOrd="0" presId="urn:microsoft.com/office/officeart/2008/layout/CircularPictureCallout"/>
    <dgm:cxn modelId="{9867C7A4-D708-428A-ACAD-AFC2164CAF9E}" type="presOf" srcId="{3301D3C3-E8D9-4748-B70A-BCE5A4A29652}" destId="{B0C96056-8348-45FE-8771-007E2088D30D}" srcOrd="0" destOrd="0" presId="urn:microsoft.com/office/officeart/2008/layout/CircularPictureCallout"/>
    <dgm:cxn modelId="{653D1555-5124-4D37-838B-CB799B776977}" type="presOf" srcId="{E5AEEAE6-D2D1-474F-9898-82936E699B38}" destId="{060E2E27-0CED-4D8A-A079-FB9CC0699E22}" srcOrd="0" destOrd="0" presId="urn:microsoft.com/office/officeart/2008/layout/CircularPictureCallout"/>
    <dgm:cxn modelId="{F4F887ED-6CC3-43B2-BC18-62BF7CF93650}" type="presOf" srcId="{03430952-023B-4974-B7D9-DFCBC6841EC6}" destId="{F55BAC82-74D1-407C-8ABC-8D40E93B64E1}" srcOrd="0" destOrd="0" presId="urn:microsoft.com/office/officeart/2008/layout/CircularPictureCallout"/>
    <dgm:cxn modelId="{99F95C41-4378-4155-A76A-D76CC46EFF1D}" type="presOf" srcId="{29AB7657-ACA9-4735-A1CD-FC58E29B2A6A}" destId="{AF013A54-D8B2-4375-88D6-CBE36CC7E6DA}" srcOrd="0" destOrd="0" presId="urn:microsoft.com/office/officeart/2008/layout/CircularPictureCallout"/>
    <dgm:cxn modelId="{3CB1ACA5-95AE-41A2-9E42-930E2DAD6532}" type="presParOf" srcId="{4DF21835-E9F4-474B-8BB7-B1F1BA27AD96}" destId="{086834ED-F93C-472A-81D7-E89AE3EF7BF3}" srcOrd="0" destOrd="0" presId="urn:microsoft.com/office/officeart/2008/layout/CircularPictureCallout"/>
    <dgm:cxn modelId="{D0578AA2-667B-4016-8AF3-5DA82C059E12}" type="presParOf" srcId="{086834ED-F93C-472A-81D7-E89AE3EF7BF3}" destId="{ACF0CB55-AE69-413B-B878-83769620F78D}" srcOrd="0" destOrd="0" presId="urn:microsoft.com/office/officeart/2008/layout/CircularPictureCallout"/>
    <dgm:cxn modelId="{9BC3F08E-5621-4DD5-A23A-30772495CAD3}" type="presParOf" srcId="{ACF0CB55-AE69-413B-B878-83769620F78D}" destId="{65CA88BB-BCA7-4830-A60F-01C930C4A8E6}" srcOrd="0" destOrd="0" presId="urn:microsoft.com/office/officeart/2008/layout/CircularPictureCallout"/>
    <dgm:cxn modelId="{3E62DFCC-3A45-4CE0-9172-98E150739E99}" type="presParOf" srcId="{086834ED-F93C-472A-81D7-E89AE3EF7BF3}" destId="{5C132104-AB2E-40A6-A0FB-E0A12A0C4BDD}" srcOrd="1" destOrd="0" presId="urn:microsoft.com/office/officeart/2008/layout/CircularPictureCallout"/>
    <dgm:cxn modelId="{03DE344A-4FA6-402A-A0EA-4ED8BDCCACA2}" type="presParOf" srcId="{086834ED-F93C-472A-81D7-E89AE3EF7BF3}" destId="{22C22D63-A95C-46CE-A60A-FF6E8406E6DC}" srcOrd="2" destOrd="0" presId="urn:microsoft.com/office/officeart/2008/layout/CircularPictureCallout"/>
    <dgm:cxn modelId="{EFD2FD74-0F04-49C5-8830-25B0C45350A5}" type="presParOf" srcId="{22C22D63-A95C-46CE-A60A-FF6E8406E6DC}" destId="{060E2E27-0CED-4D8A-A079-FB9CC0699E22}" srcOrd="0" destOrd="0" presId="urn:microsoft.com/office/officeart/2008/layout/CircularPictureCallout"/>
    <dgm:cxn modelId="{D3025374-E691-4176-A648-1675D03FA946}" type="presParOf" srcId="{086834ED-F93C-472A-81D7-E89AE3EF7BF3}" destId="{06F7ABE6-F8DA-4C0B-8CEA-623E75E66A11}" srcOrd="3" destOrd="0" presId="urn:microsoft.com/office/officeart/2008/layout/CircularPictureCallout"/>
    <dgm:cxn modelId="{336A6F56-D901-468A-A2B8-1A3FAAFFDE83}" type="presParOf" srcId="{086834ED-F93C-472A-81D7-E89AE3EF7BF3}" destId="{8E7EEF08-42B9-456F-833B-889B6D472353}" srcOrd="4" destOrd="0" presId="urn:microsoft.com/office/officeart/2008/layout/CircularPictureCallout"/>
    <dgm:cxn modelId="{E1EE30EC-7471-4600-B195-458824127FB7}" type="presParOf" srcId="{8E7EEF08-42B9-456F-833B-889B6D472353}" destId="{B0C96056-8348-45FE-8771-007E2088D30D}" srcOrd="0" destOrd="0" presId="urn:microsoft.com/office/officeart/2008/layout/CircularPictureCallout"/>
    <dgm:cxn modelId="{088864F7-120F-4E16-8DD2-ED91F3057696}" type="presParOf" srcId="{086834ED-F93C-472A-81D7-E89AE3EF7BF3}" destId="{E8CFD7EC-0B4A-4705-B4A7-75F4147DC055}" srcOrd="5" destOrd="0" presId="urn:microsoft.com/office/officeart/2008/layout/CircularPictureCallout"/>
    <dgm:cxn modelId="{1DAB3FB7-7B7B-4E80-9DF1-85624A11C8A3}" type="presParOf" srcId="{E8CFD7EC-0B4A-4705-B4A7-75F4147DC055}" destId="{F55BAC82-74D1-407C-8ABC-8D40E93B64E1}" srcOrd="0" destOrd="0" presId="urn:microsoft.com/office/officeart/2008/layout/CircularPictureCallout"/>
    <dgm:cxn modelId="{0C379709-BF93-4722-9AA7-79EB50CBFDD8}" type="presParOf" srcId="{086834ED-F93C-472A-81D7-E89AE3EF7BF3}" destId="{CB8612F5-2523-4DF0-841F-3F80849FF84F}" srcOrd="6" destOrd="0" presId="urn:microsoft.com/office/officeart/2008/layout/CircularPictureCallout"/>
    <dgm:cxn modelId="{F5925453-99FF-4484-8B1C-63C5141CD1B5}" type="presParOf" srcId="{086834ED-F93C-472A-81D7-E89AE3EF7BF3}" destId="{002697BE-E240-411D-B6CE-49BED0C4A539}" srcOrd="7" destOrd="0" presId="urn:microsoft.com/office/officeart/2008/layout/CircularPictureCallout"/>
    <dgm:cxn modelId="{2C8DD020-F26C-4108-B07B-56C8D973D238}" type="presParOf" srcId="{002697BE-E240-411D-B6CE-49BED0C4A539}" destId="{31C575E6-23E5-40C8-B700-5C78C47E72FB}" srcOrd="0" destOrd="0" presId="urn:microsoft.com/office/officeart/2008/layout/CircularPictureCallout"/>
    <dgm:cxn modelId="{8426F464-7CBE-4089-9F92-A1005EE22C23}" type="presParOf" srcId="{086834ED-F93C-472A-81D7-E89AE3EF7BF3}" destId="{B9E22D29-DCD3-49F4-83DD-2F2F77CFA1EE}" srcOrd="8" destOrd="0" presId="urn:microsoft.com/office/officeart/2008/layout/CircularPictureCallout"/>
    <dgm:cxn modelId="{FACCB299-AEA3-4BB6-86F3-3F304571F526}" type="presParOf" srcId="{B9E22D29-DCD3-49F4-83DD-2F2F77CFA1EE}" destId="{E342E332-7FB3-45D0-88A4-9EC668DCC066}" srcOrd="0" destOrd="0" presId="urn:microsoft.com/office/officeart/2008/layout/CircularPictureCallout"/>
    <dgm:cxn modelId="{18612687-6582-404A-A09E-2C29F85F6E03}" type="presParOf" srcId="{086834ED-F93C-472A-81D7-E89AE3EF7BF3}" destId="{57884731-D385-4721-A7FD-9BA2679B690A}" srcOrd="9" destOrd="0" presId="urn:microsoft.com/office/officeart/2008/layout/CircularPictureCallout"/>
    <dgm:cxn modelId="{1BD8315A-5DD9-433C-A373-A829AB4C762B}" type="presParOf" srcId="{086834ED-F93C-472A-81D7-E89AE3EF7BF3}" destId="{05D0B4E1-7656-46E8-8BEB-23880EADC9E8}" srcOrd="10" destOrd="0" presId="urn:microsoft.com/office/officeart/2008/layout/CircularPictureCallout"/>
    <dgm:cxn modelId="{4AA4EB42-2C91-47B7-82A6-32DAF051FE2C}" type="presParOf" srcId="{05D0B4E1-7656-46E8-8BEB-23880EADC9E8}" destId="{AF013A54-D8B2-4375-88D6-CBE36CC7E6DA}"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32BD84-7E83-4111-89E5-65BF91E198E0}" type="doc">
      <dgm:prSet loTypeId="urn:microsoft.com/office/officeart/2008/layout/CircularPictureCallout" loCatId="picture" qsTypeId="urn:microsoft.com/office/officeart/2005/8/quickstyle/simple1" qsCatId="simple" csTypeId="urn:microsoft.com/office/officeart/2005/8/colors/colorful4" csCatId="colorful" phldr="1"/>
      <dgm:spPr/>
      <dgm:t>
        <a:bodyPr/>
        <a:lstStyle/>
        <a:p>
          <a:endParaRPr lang="es-EC"/>
        </a:p>
      </dgm:t>
    </dgm:pt>
    <dgm:pt modelId="{8431F69C-1283-4E5B-B565-40BE7240427E}">
      <dgm:prSet/>
      <dgm:spPr/>
      <dgm:t>
        <a:bodyPr/>
        <a:lstStyle/>
        <a:p>
          <a:r>
            <a:rPr lang="es-ES" b="1" dirty="0" smtClean="0"/>
            <a:t>OBJETIVOS ESPECÍFICOS </a:t>
          </a:r>
          <a:endParaRPr lang="es-EC" b="1" dirty="0"/>
        </a:p>
      </dgm:t>
    </dgm:pt>
    <dgm:pt modelId="{4040100C-3E0E-441B-A7F3-EE9C68547FB8}" type="parTrans" cxnId="{F8D70C27-9569-4BA6-9038-52C7EC64BD58}">
      <dgm:prSet/>
      <dgm:spPr/>
      <dgm:t>
        <a:bodyPr/>
        <a:lstStyle/>
        <a:p>
          <a:endParaRPr lang="es-EC"/>
        </a:p>
      </dgm:t>
    </dgm:pt>
    <dgm:pt modelId="{F12FD56C-D113-4E88-A8BA-F063CD75479A}" type="sibTrans" cxnId="{F8D70C27-9569-4BA6-9038-52C7EC64BD58}">
      <dgm:prSet/>
      <dgm:spPr>
        <a:solidFill>
          <a:srgbClr val="00B0F0"/>
        </a:solidFill>
      </dgm:spPr>
      <dgm:t>
        <a:bodyPr/>
        <a:lstStyle/>
        <a:p>
          <a:endParaRPr lang="es-EC"/>
        </a:p>
      </dgm:t>
    </dgm:pt>
    <dgm:pt modelId="{3301D3C3-E8D9-4748-B70A-BCE5A4A29652}">
      <dgm:prSet phldrT="[Texto]" custT="1"/>
      <dgm:spPr/>
      <dgm:t>
        <a:bodyPr/>
        <a:lstStyle/>
        <a:p>
          <a:r>
            <a:rPr lang="es-EC" sz="1800" dirty="0" smtClean="0"/>
            <a:t>  Sustentar teóricamente</a:t>
          </a:r>
          <a:endParaRPr lang="es-EC" sz="1800" dirty="0"/>
        </a:p>
      </dgm:t>
    </dgm:pt>
    <dgm:pt modelId="{F8B97D38-E664-4571-85E0-0B7A9E53A0BD}" type="parTrans" cxnId="{FE401C51-C726-4549-B2E2-F59FCA53733E}">
      <dgm:prSet/>
      <dgm:spPr/>
      <dgm:t>
        <a:bodyPr/>
        <a:lstStyle/>
        <a:p>
          <a:endParaRPr lang="es-EC"/>
        </a:p>
      </dgm:t>
    </dgm:pt>
    <dgm:pt modelId="{E5AEEAE6-D2D1-474F-9898-82936E699B38}" type="sibTrans" cxnId="{FE401C51-C726-4549-B2E2-F59FCA53733E}">
      <dgm:prSet/>
      <dgm:spPr/>
      <dgm:t>
        <a:bodyPr/>
        <a:lstStyle/>
        <a:p>
          <a:endParaRPr lang="es-EC"/>
        </a:p>
      </dgm:t>
    </dgm:pt>
    <dgm:pt modelId="{B954A4E6-8048-47BA-9E54-F579501021AC}">
      <dgm:prSet phldrT="[Texto]" custT="1"/>
      <dgm:spPr/>
      <dgm:t>
        <a:bodyPr/>
        <a:lstStyle/>
        <a:p>
          <a:r>
            <a:rPr lang="es-EC" sz="1800" dirty="0" smtClean="0"/>
            <a:t>   Preferencia uso de créditos</a:t>
          </a:r>
          <a:endParaRPr lang="es-EC" sz="1800" dirty="0"/>
        </a:p>
      </dgm:t>
    </dgm:pt>
    <dgm:pt modelId="{6B78A596-F3CE-4280-8DFD-A82ED25E1EF1}" type="parTrans" cxnId="{1997EF2D-1C05-40AF-9A94-2CF394952C74}">
      <dgm:prSet/>
      <dgm:spPr/>
      <dgm:t>
        <a:bodyPr/>
        <a:lstStyle/>
        <a:p>
          <a:endParaRPr lang="es-EC"/>
        </a:p>
      </dgm:t>
    </dgm:pt>
    <dgm:pt modelId="{03430952-023B-4974-B7D9-DFCBC6841EC6}" type="sibTrans" cxnId="{1997EF2D-1C05-40AF-9A94-2CF394952C74}">
      <dgm:prSet/>
      <dgm:spPr/>
      <dgm:t>
        <a:bodyPr/>
        <a:lstStyle/>
        <a:p>
          <a:endParaRPr lang="es-EC"/>
        </a:p>
      </dgm:t>
    </dgm:pt>
    <dgm:pt modelId="{29AB7657-ACA9-4735-A1CD-FC58E29B2A6A}">
      <dgm:prSet phldrT="[Texto]" custT="1"/>
      <dgm:spPr/>
      <dgm:t>
        <a:bodyPr/>
        <a:lstStyle/>
        <a:p>
          <a:r>
            <a:rPr lang="es-EC" sz="1800" dirty="0" smtClean="0"/>
            <a:t> Recomendar productos crediticios</a:t>
          </a:r>
          <a:endParaRPr lang="es-EC" sz="1800" dirty="0"/>
        </a:p>
      </dgm:t>
    </dgm:pt>
    <dgm:pt modelId="{20A637D5-3CD0-4CA9-880B-AF49655712CD}" type="parTrans" cxnId="{B8D099A3-F055-4CD6-9D3F-F8C35E9FE690}">
      <dgm:prSet/>
      <dgm:spPr/>
      <dgm:t>
        <a:bodyPr/>
        <a:lstStyle/>
        <a:p>
          <a:endParaRPr lang="es-EC"/>
        </a:p>
      </dgm:t>
    </dgm:pt>
    <dgm:pt modelId="{C1031AF2-F40F-41B3-BE6E-E2B5C7569364}" type="sibTrans" cxnId="{B8D099A3-F055-4CD6-9D3F-F8C35E9FE690}">
      <dgm:prSet/>
      <dgm:spPr/>
      <dgm:t>
        <a:bodyPr/>
        <a:lstStyle/>
        <a:p>
          <a:endParaRPr lang="es-EC"/>
        </a:p>
      </dgm:t>
    </dgm:pt>
    <dgm:pt modelId="{4DF21835-E9F4-474B-8BB7-B1F1BA27AD96}" type="pres">
      <dgm:prSet presAssocID="{5432BD84-7E83-4111-89E5-65BF91E198E0}" presName="Name0" presStyleCnt="0">
        <dgm:presLayoutVars>
          <dgm:chMax val="7"/>
          <dgm:chPref val="7"/>
          <dgm:dir/>
        </dgm:presLayoutVars>
      </dgm:prSet>
      <dgm:spPr/>
      <dgm:t>
        <a:bodyPr/>
        <a:lstStyle/>
        <a:p>
          <a:endParaRPr lang="es-ES"/>
        </a:p>
      </dgm:t>
    </dgm:pt>
    <dgm:pt modelId="{086834ED-F93C-472A-81D7-E89AE3EF7BF3}" type="pres">
      <dgm:prSet presAssocID="{5432BD84-7E83-4111-89E5-65BF91E198E0}" presName="Name1" presStyleCnt="0"/>
      <dgm:spPr/>
    </dgm:pt>
    <dgm:pt modelId="{ACF0CB55-AE69-413B-B878-83769620F78D}" type="pres">
      <dgm:prSet presAssocID="{F12FD56C-D113-4E88-A8BA-F063CD75479A}" presName="picture_1" presStyleCnt="0"/>
      <dgm:spPr/>
    </dgm:pt>
    <dgm:pt modelId="{65CA88BB-BCA7-4830-A60F-01C930C4A8E6}" type="pres">
      <dgm:prSet presAssocID="{F12FD56C-D113-4E88-A8BA-F063CD75479A}" presName="pictureRepeatNode" presStyleLbl="alignImgPlace1" presStyleIdx="0" presStyleCnt="4" custLinFactNeighborX="-1218"/>
      <dgm:spPr/>
      <dgm:t>
        <a:bodyPr/>
        <a:lstStyle/>
        <a:p>
          <a:endParaRPr lang="es-ES"/>
        </a:p>
      </dgm:t>
    </dgm:pt>
    <dgm:pt modelId="{5C132104-AB2E-40A6-A0FB-E0A12A0C4BDD}" type="pres">
      <dgm:prSet presAssocID="{8431F69C-1283-4E5B-B565-40BE7240427E}" presName="text_1" presStyleLbl="node1" presStyleIdx="0" presStyleCnt="0" custLinFactNeighborX="-1903" custLinFactNeighborY="-65393">
        <dgm:presLayoutVars>
          <dgm:bulletEnabled val="1"/>
        </dgm:presLayoutVars>
      </dgm:prSet>
      <dgm:spPr/>
      <dgm:t>
        <a:bodyPr/>
        <a:lstStyle/>
        <a:p>
          <a:endParaRPr lang="es-ES"/>
        </a:p>
      </dgm:t>
    </dgm:pt>
    <dgm:pt modelId="{22C22D63-A95C-46CE-A60A-FF6E8406E6DC}" type="pres">
      <dgm:prSet presAssocID="{E5AEEAE6-D2D1-474F-9898-82936E699B38}" presName="picture_2" presStyleCnt="0"/>
      <dgm:spPr/>
    </dgm:pt>
    <dgm:pt modelId="{060E2E27-0CED-4D8A-A079-FB9CC0699E22}" type="pres">
      <dgm:prSet presAssocID="{E5AEEAE6-D2D1-474F-9898-82936E699B38}" presName="pictureRepeatNode" presStyleLbl="alignImgPlace1" presStyleIdx="1" presStyleCnt="4"/>
      <dgm:spPr/>
      <dgm:t>
        <a:bodyPr/>
        <a:lstStyle/>
        <a:p>
          <a:endParaRPr lang="es-ES"/>
        </a:p>
      </dgm:t>
    </dgm:pt>
    <dgm:pt modelId="{06F7ABE6-F8DA-4C0B-8CEA-623E75E66A11}" type="pres">
      <dgm:prSet presAssocID="{3301D3C3-E8D9-4748-B70A-BCE5A4A29652}" presName="line_2" presStyleLbl="parChTrans1D1" presStyleIdx="0" presStyleCnt="3"/>
      <dgm:spPr/>
    </dgm:pt>
    <dgm:pt modelId="{8E7EEF08-42B9-456F-833B-889B6D472353}" type="pres">
      <dgm:prSet presAssocID="{3301D3C3-E8D9-4748-B70A-BCE5A4A29652}" presName="textparent_2" presStyleLbl="node1" presStyleIdx="0" presStyleCnt="0"/>
      <dgm:spPr/>
    </dgm:pt>
    <dgm:pt modelId="{B0C96056-8348-45FE-8771-007E2088D30D}" type="pres">
      <dgm:prSet presAssocID="{3301D3C3-E8D9-4748-B70A-BCE5A4A29652}" presName="text_2" presStyleLbl="revTx" presStyleIdx="0" presStyleCnt="3" custScaleX="1097706">
        <dgm:presLayoutVars>
          <dgm:bulletEnabled val="1"/>
        </dgm:presLayoutVars>
      </dgm:prSet>
      <dgm:spPr/>
      <dgm:t>
        <a:bodyPr/>
        <a:lstStyle/>
        <a:p>
          <a:endParaRPr lang="es-ES"/>
        </a:p>
      </dgm:t>
    </dgm:pt>
    <dgm:pt modelId="{E8CFD7EC-0B4A-4705-B4A7-75F4147DC055}" type="pres">
      <dgm:prSet presAssocID="{03430952-023B-4974-B7D9-DFCBC6841EC6}" presName="picture_3" presStyleCnt="0"/>
      <dgm:spPr/>
    </dgm:pt>
    <dgm:pt modelId="{F55BAC82-74D1-407C-8ABC-8D40E93B64E1}" type="pres">
      <dgm:prSet presAssocID="{03430952-023B-4974-B7D9-DFCBC6841EC6}" presName="pictureRepeatNode" presStyleLbl="alignImgPlace1" presStyleIdx="2" presStyleCnt="4"/>
      <dgm:spPr/>
      <dgm:t>
        <a:bodyPr/>
        <a:lstStyle/>
        <a:p>
          <a:endParaRPr lang="es-ES"/>
        </a:p>
      </dgm:t>
    </dgm:pt>
    <dgm:pt modelId="{CB8612F5-2523-4DF0-841F-3F80849FF84F}" type="pres">
      <dgm:prSet presAssocID="{B954A4E6-8048-47BA-9E54-F579501021AC}" presName="line_3" presStyleLbl="parChTrans1D1" presStyleIdx="1" presStyleCnt="3"/>
      <dgm:spPr/>
    </dgm:pt>
    <dgm:pt modelId="{002697BE-E240-411D-B6CE-49BED0C4A539}" type="pres">
      <dgm:prSet presAssocID="{B954A4E6-8048-47BA-9E54-F579501021AC}" presName="textparent_3" presStyleLbl="node1" presStyleIdx="0" presStyleCnt="0"/>
      <dgm:spPr/>
    </dgm:pt>
    <dgm:pt modelId="{31C575E6-23E5-40C8-B700-5C78C47E72FB}" type="pres">
      <dgm:prSet presAssocID="{B954A4E6-8048-47BA-9E54-F579501021AC}" presName="text_3" presStyleLbl="revTx" presStyleIdx="1" presStyleCnt="3" custScaleX="1373161">
        <dgm:presLayoutVars>
          <dgm:bulletEnabled val="1"/>
        </dgm:presLayoutVars>
      </dgm:prSet>
      <dgm:spPr/>
      <dgm:t>
        <a:bodyPr/>
        <a:lstStyle/>
        <a:p>
          <a:endParaRPr lang="es-ES"/>
        </a:p>
      </dgm:t>
    </dgm:pt>
    <dgm:pt modelId="{B9E22D29-DCD3-49F4-83DD-2F2F77CFA1EE}" type="pres">
      <dgm:prSet presAssocID="{C1031AF2-F40F-41B3-BE6E-E2B5C7569364}" presName="picture_4" presStyleCnt="0"/>
      <dgm:spPr/>
    </dgm:pt>
    <dgm:pt modelId="{E342E332-7FB3-45D0-88A4-9EC668DCC066}" type="pres">
      <dgm:prSet presAssocID="{C1031AF2-F40F-41B3-BE6E-E2B5C7569364}" presName="pictureRepeatNode" presStyleLbl="alignImgPlace1" presStyleIdx="3" presStyleCnt="4" custLinFactNeighborX="363" custLinFactNeighborY="1043"/>
      <dgm:spPr/>
      <dgm:t>
        <a:bodyPr/>
        <a:lstStyle/>
        <a:p>
          <a:endParaRPr lang="es-ES"/>
        </a:p>
      </dgm:t>
    </dgm:pt>
    <dgm:pt modelId="{57884731-D385-4721-A7FD-9BA2679B690A}" type="pres">
      <dgm:prSet presAssocID="{29AB7657-ACA9-4735-A1CD-FC58E29B2A6A}" presName="line_4" presStyleLbl="parChTrans1D1" presStyleIdx="2" presStyleCnt="3"/>
      <dgm:spPr/>
    </dgm:pt>
    <dgm:pt modelId="{05D0B4E1-7656-46E8-8BEB-23880EADC9E8}" type="pres">
      <dgm:prSet presAssocID="{29AB7657-ACA9-4735-A1CD-FC58E29B2A6A}" presName="textparent_4" presStyleLbl="node1" presStyleIdx="0" presStyleCnt="0"/>
      <dgm:spPr/>
    </dgm:pt>
    <dgm:pt modelId="{AF013A54-D8B2-4375-88D6-CBE36CC7E6DA}" type="pres">
      <dgm:prSet presAssocID="{29AB7657-ACA9-4735-A1CD-FC58E29B2A6A}" presName="text_4" presStyleLbl="revTx" presStyleIdx="2" presStyleCnt="3" custScaleX="518102">
        <dgm:presLayoutVars>
          <dgm:bulletEnabled val="1"/>
        </dgm:presLayoutVars>
      </dgm:prSet>
      <dgm:spPr/>
      <dgm:t>
        <a:bodyPr/>
        <a:lstStyle/>
        <a:p>
          <a:endParaRPr lang="es-ES"/>
        </a:p>
      </dgm:t>
    </dgm:pt>
  </dgm:ptLst>
  <dgm:cxnLst>
    <dgm:cxn modelId="{B961B981-AD76-4FE8-A5A1-5F621D73D00A}" type="presOf" srcId="{C1031AF2-F40F-41B3-BE6E-E2B5C7569364}" destId="{E342E332-7FB3-45D0-88A4-9EC668DCC066}" srcOrd="0" destOrd="0" presId="urn:microsoft.com/office/officeart/2008/layout/CircularPictureCallout"/>
    <dgm:cxn modelId="{9ED454F7-461A-482A-B962-79C01F475628}" type="presOf" srcId="{5432BD84-7E83-4111-89E5-65BF91E198E0}" destId="{4DF21835-E9F4-474B-8BB7-B1F1BA27AD96}" srcOrd="0" destOrd="0" presId="urn:microsoft.com/office/officeart/2008/layout/CircularPictureCallout"/>
    <dgm:cxn modelId="{F8D70C27-9569-4BA6-9038-52C7EC64BD58}" srcId="{5432BD84-7E83-4111-89E5-65BF91E198E0}" destId="{8431F69C-1283-4E5B-B565-40BE7240427E}" srcOrd="0" destOrd="0" parTransId="{4040100C-3E0E-441B-A7F3-EE9C68547FB8}" sibTransId="{F12FD56C-D113-4E88-A8BA-F063CD75479A}"/>
    <dgm:cxn modelId="{B4080AEA-59FE-4EA9-B582-90ABAB878064}" type="presOf" srcId="{8431F69C-1283-4E5B-B565-40BE7240427E}" destId="{5C132104-AB2E-40A6-A0FB-E0A12A0C4BDD}" srcOrd="0" destOrd="0" presId="urn:microsoft.com/office/officeart/2008/layout/CircularPictureCallout"/>
    <dgm:cxn modelId="{FE401C51-C726-4549-B2E2-F59FCA53733E}" srcId="{5432BD84-7E83-4111-89E5-65BF91E198E0}" destId="{3301D3C3-E8D9-4748-B70A-BCE5A4A29652}" srcOrd="1" destOrd="0" parTransId="{F8B97D38-E664-4571-85E0-0B7A9E53A0BD}" sibTransId="{E5AEEAE6-D2D1-474F-9898-82936E699B38}"/>
    <dgm:cxn modelId="{1997EF2D-1C05-40AF-9A94-2CF394952C74}" srcId="{5432BD84-7E83-4111-89E5-65BF91E198E0}" destId="{B954A4E6-8048-47BA-9E54-F579501021AC}" srcOrd="2" destOrd="0" parTransId="{6B78A596-F3CE-4280-8DFD-A82ED25E1EF1}" sibTransId="{03430952-023B-4974-B7D9-DFCBC6841EC6}"/>
    <dgm:cxn modelId="{37C9F7F3-A844-4A7B-9667-D5D1D8BBDF80}" type="presOf" srcId="{F12FD56C-D113-4E88-A8BA-F063CD75479A}" destId="{65CA88BB-BCA7-4830-A60F-01C930C4A8E6}" srcOrd="0" destOrd="0" presId="urn:microsoft.com/office/officeart/2008/layout/CircularPictureCallout"/>
    <dgm:cxn modelId="{B8D099A3-F055-4CD6-9D3F-F8C35E9FE690}" srcId="{5432BD84-7E83-4111-89E5-65BF91E198E0}" destId="{29AB7657-ACA9-4735-A1CD-FC58E29B2A6A}" srcOrd="3" destOrd="0" parTransId="{20A637D5-3CD0-4CA9-880B-AF49655712CD}" sibTransId="{C1031AF2-F40F-41B3-BE6E-E2B5C7569364}"/>
    <dgm:cxn modelId="{1D0EC808-0B1A-48FD-9443-29273B405F74}" type="presOf" srcId="{B954A4E6-8048-47BA-9E54-F579501021AC}" destId="{31C575E6-23E5-40C8-B700-5C78C47E72FB}" srcOrd="0" destOrd="0" presId="urn:microsoft.com/office/officeart/2008/layout/CircularPictureCallout"/>
    <dgm:cxn modelId="{9867C7A4-D708-428A-ACAD-AFC2164CAF9E}" type="presOf" srcId="{3301D3C3-E8D9-4748-B70A-BCE5A4A29652}" destId="{B0C96056-8348-45FE-8771-007E2088D30D}" srcOrd="0" destOrd="0" presId="urn:microsoft.com/office/officeart/2008/layout/CircularPictureCallout"/>
    <dgm:cxn modelId="{653D1555-5124-4D37-838B-CB799B776977}" type="presOf" srcId="{E5AEEAE6-D2D1-474F-9898-82936E699B38}" destId="{060E2E27-0CED-4D8A-A079-FB9CC0699E22}" srcOrd="0" destOrd="0" presId="urn:microsoft.com/office/officeart/2008/layout/CircularPictureCallout"/>
    <dgm:cxn modelId="{F4F887ED-6CC3-43B2-BC18-62BF7CF93650}" type="presOf" srcId="{03430952-023B-4974-B7D9-DFCBC6841EC6}" destId="{F55BAC82-74D1-407C-8ABC-8D40E93B64E1}" srcOrd="0" destOrd="0" presId="urn:microsoft.com/office/officeart/2008/layout/CircularPictureCallout"/>
    <dgm:cxn modelId="{99F95C41-4378-4155-A76A-D76CC46EFF1D}" type="presOf" srcId="{29AB7657-ACA9-4735-A1CD-FC58E29B2A6A}" destId="{AF013A54-D8B2-4375-88D6-CBE36CC7E6DA}" srcOrd="0" destOrd="0" presId="urn:microsoft.com/office/officeart/2008/layout/CircularPictureCallout"/>
    <dgm:cxn modelId="{3CB1ACA5-95AE-41A2-9E42-930E2DAD6532}" type="presParOf" srcId="{4DF21835-E9F4-474B-8BB7-B1F1BA27AD96}" destId="{086834ED-F93C-472A-81D7-E89AE3EF7BF3}" srcOrd="0" destOrd="0" presId="urn:microsoft.com/office/officeart/2008/layout/CircularPictureCallout"/>
    <dgm:cxn modelId="{D0578AA2-667B-4016-8AF3-5DA82C059E12}" type="presParOf" srcId="{086834ED-F93C-472A-81D7-E89AE3EF7BF3}" destId="{ACF0CB55-AE69-413B-B878-83769620F78D}" srcOrd="0" destOrd="0" presId="urn:microsoft.com/office/officeart/2008/layout/CircularPictureCallout"/>
    <dgm:cxn modelId="{9BC3F08E-5621-4DD5-A23A-30772495CAD3}" type="presParOf" srcId="{ACF0CB55-AE69-413B-B878-83769620F78D}" destId="{65CA88BB-BCA7-4830-A60F-01C930C4A8E6}" srcOrd="0" destOrd="0" presId="urn:microsoft.com/office/officeart/2008/layout/CircularPictureCallout"/>
    <dgm:cxn modelId="{3E62DFCC-3A45-4CE0-9172-98E150739E99}" type="presParOf" srcId="{086834ED-F93C-472A-81D7-E89AE3EF7BF3}" destId="{5C132104-AB2E-40A6-A0FB-E0A12A0C4BDD}" srcOrd="1" destOrd="0" presId="urn:microsoft.com/office/officeart/2008/layout/CircularPictureCallout"/>
    <dgm:cxn modelId="{03DE344A-4FA6-402A-A0EA-4ED8BDCCACA2}" type="presParOf" srcId="{086834ED-F93C-472A-81D7-E89AE3EF7BF3}" destId="{22C22D63-A95C-46CE-A60A-FF6E8406E6DC}" srcOrd="2" destOrd="0" presId="urn:microsoft.com/office/officeart/2008/layout/CircularPictureCallout"/>
    <dgm:cxn modelId="{EFD2FD74-0F04-49C5-8830-25B0C45350A5}" type="presParOf" srcId="{22C22D63-A95C-46CE-A60A-FF6E8406E6DC}" destId="{060E2E27-0CED-4D8A-A079-FB9CC0699E22}" srcOrd="0" destOrd="0" presId="urn:microsoft.com/office/officeart/2008/layout/CircularPictureCallout"/>
    <dgm:cxn modelId="{D3025374-E691-4176-A648-1675D03FA946}" type="presParOf" srcId="{086834ED-F93C-472A-81D7-E89AE3EF7BF3}" destId="{06F7ABE6-F8DA-4C0B-8CEA-623E75E66A11}" srcOrd="3" destOrd="0" presId="urn:microsoft.com/office/officeart/2008/layout/CircularPictureCallout"/>
    <dgm:cxn modelId="{336A6F56-D901-468A-A2B8-1A3FAAFFDE83}" type="presParOf" srcId="{086834ED-F93C-472A-81D7-E89AE3EF7BF3}" destId="{8E7EEF08-42B9-456F-833B-889B6D472353}" srcOrd="4" destOrd="0" presId="urn:microsoft.com/office/officeart/2008/layout/CircularPictureCallout"/>
    <dgm:cxn modelId="{E1EE30EC-7471-4600-B195-458824127FB7}" type="presParOf" srcId="{8E7EEF08-42B9-456F-833B-889B6D472353}" destId="{B0C96056-8348-45FE-8771-007E2088D30D}" srcOrd="0" destOrd="0" presId="urn:microsoft.com/office/officeart/2008/layout/CircularPictureCallout"/>
    <dgm:cxn modelId="{088864F7-120F-4E16-8DD2-ED91F3057696}" type="presParOf" srcId="{086834ED-F93C-472A-81D7-E89AE3EF7BF3}" destId="{E8CFD7EC-0B4A-4705-B4A7-75F4147DC055}" srcOrd="5" destOrd="0" presId="urn:microsoft.com/office/officeart/2008/layout/CircularPictureCallout"/>
    <dgm:cxn modelId="{1DAB3FB7-7B7B-4E80-9DF1-85624A11C8A3}" type="presParOf" srcId="{E8CFD7EC-0B4A-4705-B4A7-75F4147DC055}" destId="{F55BAC82-74D1-407C-8ABC-8D40E93B64E1}" srcOrd="0" destOrd="0" presId="urn:microsoft.com/office/officeart/2008/layout/CircularPictureCallout"/>
    <dgm:cxn modelId="{0C379709-BF93-4722-9AA7-79EB50CBFDD8}" type="presParOf" srcId="{086834ED-F93C-472A-81D7-E89AE3EF7BF3}" destId="{CB8612F5-2523-4DF0-841F-3F80849FF84F}" srcOrd="6" destOrd="0" presId="urn:microsoft.com/office/officeart/2008/layout/CircularPictureCallout"/>
    <dgm:cxn modelId="{F5925453-99FF-4484-8B1C-63C5141CD1B5}" type="presParOf" srcId="{086834ED-F93C-472A-81D7-E89AE3EF7BF3}" destId="{002697BE-E240-411D-B6CE-49BED0C4A539}" srcOrd="7" destOrd="0" presId="urn:microsoft.com/office/officeart/2008/layout/CircularPictureCallout"/>
    <dgm:cxn modelId="{2C8DD020-F26C-4108-B07B-56C8D973D238}" type="presParOf" srcId="{002697BE-E240-411D-B6CE-49BED0C4A539}" destId="{31C575E6-23E5-40C8-B700-5C78C47E72FB}" srcOrd="0" destOrd="0" presId="urn:microsoft.com/office/officeart/2008/layout/CircularPictureCallout"/>
    <dgm:cxn modelId="{8426F464-7CBE-4089-9F92-A1005EE22C23}" type="presParOf" srcId="{086834ED-F93C-472A-81D7-E89AE3EF7BF3}" destId="{B9E22D29-DCD3-49F4-83DD-2F2F77CFA1EE}" srcOrd="8" destOrd="0" presId="urn:microsoft.com/office/officeart/2008/layout/CircularPictureCallout"/>
    <dgm:cxn modelId="{FACCB299-AEA3-4BB6-86F3-3F304571F526}" type="presParOf" srcId="{B9E22D29-DCD3-49F4-83DD-2F2F77CFA1EE}" destId="{E342E332-7FB3-45D0-88A4-9EC668DCC066}" srcOrd="0" destOrd="0" presId="urn:microsoft.com/office/officeart/2008/layout/CircularPictureCallout"/>
    <dgm:cxn modelId="{18612687-6582-404A-A09E-2C29F85F6E03}" type="presParOf" srcId="{086834ED-F93C-472A-81D7-E89AE3EF7BF3}" destId="{57884731-D385-4721-A7FD-9BA2679B690A}" srcOrd="9" destOrd="0" presId="urn:microsoft.com/office/officeart/2008/layout/CircularPictureCallout"/>
    <dgm:cxn modelId="{1BD8315A-5DD9-433C-A373-A829AB4C762B}" type="presParOf" srcId="{086834ED-F93C-472A-81D7-E89AE3EF7BF3}" destId="{05D0B4E1-7656-46E8-8BEB-23880EADC9E8}" srcOrd="10" destOrd="0" presId="urn:microsoft.com/office/officeart/2008/layout/CircularPictureCallout"/>
    <dgm:cxn modelId="{4AA4EB42-2C91-47B7-82A6-32DAF051FE2C}" type="presParOf" srcId="{05D0B4E1-7656-46E8-8BEB-23880EADC9E8}" destId="{AF013A54-D8B2-4375-88D6-CBE36CC7E6DA}"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9C005E-C550-4E04-9E73-159750433747}" type="doc">
      <dgm:prSet loTypeId="urn:microsoft.com/office/officeart/2005/8/layout/arrow2" loCatId="process" qsTypeId="urn:microsoft.com/office/officeart/2005/8/quickstyle/simple1" qsCatId="simple" csTypeId="urn:microsoft.com/office/officeart/2005/8/colors/colorful1" csCatId="colorful" phldr="1"/>
      <dgm:spPr/>
      <dgm:t>
        <a:bodyPr/>
        <a:lstStyle/>
        <a:p>
          <a:endParaRPr lang="es-ES"/>
        </a:p>
      </dgm:t>
    </dgm:pt>
    <dgm:pt modelId="{0820DFE4-2B0A-4F4D-B949-D301FB885B72}">
      <dgm:prSet phldrT="[Texto]" custT="1"/>
      <dgm:spPr/>
      <dgm:t>
        <a:bodyPr/>
        <a:lstStyle/>
        <a:p>
          <a:r>
            <a:rPr lang="es-ES" sz="1200" dirty="0"/>
            <a:t>Enfoque </a:t>
          </a:r>
          <a:r>
            <a:rPr lang="es-ES" sz="1200" dirty="0" smtClean="0"/>
            <a:t>cuantitativo</a:t>
          </a:r>
          <a:endParaRPr lang="es-EC" sz="1200" dirty="0"/>
        </a:p>
      </dgm:t>
    </dgm:pt>
    <dgm:pt modelId="{08C17F56-C4DB-4F6B-AC15-D59C8C8A9569}" type="parTrans" cxnId="{22264EC0-4C85-4DF4-8AB2-62B504098038}">
      <dgm:prSet/>
      <dgm:spPr/>
      <dgm:t>
        <a:bodyPr/>
        <a:lstStyle/>
        <a:p>
          <a:endParaRPr lang="es-EC"/>
        </a:p>
      </dgm:t>
    </dgm:pt>
    <dgm:pt modelId="{209BA2E8-58B0-40AD-AF52-6B8C14667A82}" type="sibTrans" cxnId="{22264EC0-4C85-4DF4-8AB2-62B504098038}">
      <dgm:prSet/>
      <dgm:spPr/>
      <dgm:t>
        <a:bodyPr/>
        <a:lstStyle/>
        <a:p>
          <a:endParaRPr lang="es-EC"/>
        </a:p>
      </dgm:t>
    </dgm:pt>
    <dgm:pt modelId="{8C656F04-116B-497D-B753-0E7D3222E402}">
      <dgm:prSet phldrT="[Texto]" custT="1"/>
      <dgm:spPr/>
      <dgm:t>
        <a:bodyPr/>
        <a:lstStyle/>
        <a:p>
          <a:r>
            <a:rPr lang="es-ES" sz="1200" dirty="0"/>
            <a:t>Recolección de Datos</a:t>
          </a:r>
          <a:endParaRPr lang="es-EC" sz="1200" dirty="0"/>
        </a:p>
      </dgm:t>
    </dgm:pt>
    <dgm:pt modelId="{23C1ABA2-60E7-4531-8868-B6C1A183DCDF}" type="parTrans" cxnId="{0132488E-E4FE-4957-93BA-E2584109DE70}">
      <dgm:prSet/>
      <dgm:spPr/>
      <dgm:t>
        <a:bodyPr/>
        <a:lstStyle/>
        <a:p>
          <a:endParaRPr lang="es-EC"/>
        </a:p>
      </dgm:t>
    </dgm:pt>
    <dgm:pt modelId="{CE13EB2F-16B2-4BD9-9BE6-CBEA7ACA3072}" type="sibTrans" cxnId="{0132488E-E4FE-4957-93BA-E2584109DE70}">
      <dgm:prSet/>
      <dgm:spPr/>
      <dgm:t>
        <a:bodyPr/>
        <a:lstStyle/>
        <a:p>
          <a:endParaRPr lang="es-EC"/>
        </a:p>
      </dgm:t>
    </dgm:pt>
    <dgm:pt modelId="{47D0C869-9CF5-42A3-A804-61EA19ECB768}">
      <dgm:prSet phldrT="[Texto]" custT="1"/>
      <dgm:spPr/>
      <dgm:t>
        <a:bodyPr/>
        <a:lstStyle/>
        <a:p>
          <a:r>
            <a:rPr lang="es-ES" sz="1200" dirty="0"/>
            <a:t>Fuentes de Información</a:t>
          </a:r>
          <a:endParaRPr lang="es-EC" sz="1200" dirty="0"/>
        </a:p>
      </dgm:t>
    </dgm:pt>
    <dgm:pt modelId="{4FFD49B8-94F3-460F-AFA0-5267B90B2422}" type="parTrans" cxnId="{8BE3A3B2-D0CA-4F7C-9EAC-1F59DB9DCA8E}">
      <dgm:prSet/>
      <dgm:spPr/>
      <dgm:t>
        <a:bodyPr/>
        <a:lstStyle/>
        <a:p>
          <a:endParaRPr lang="es-EC"/>
        </a:p>
      </dgm:t>
    </dgm:pt>
    <dgm:pt modelId="{E1FAFA4D-53C6-4A8E-95B3-E58A15F649A8}" type="sibTrans" cxnId="{8BE3A3B2-D0CA-4F7C-9EAC-1F59DB9DCA8E}">
      <dgm:prSet/>
      <dgm:spPr/>
      <dgm:t>
        <a:bodyPr/>
        <a:lstStyle/>
        <a:p>
          <a:endParaRPr lang="es-EC"/>
        </a:p>
      </dgm:t>
    </dgm:pt>
    <dgm:pt modelId="{BD27A6F6-1B99-4D7B-960F-878DF66F8468}">
      <dgm:prSet phldrT="[Texto]" custT="1"/>
      <dgm:spPr/>
      <dgm:t>
        <a:bodyPr/>
        <a:lstStyle/>
        <a:p>
          <a:r>
            <a:rPr lang="es-ES" sz="1200" dirty="0"/>
            <a:t>Alcance Descriptivo</a:t>
          </a:r>
          <a:endParaRPr lang="es-EC" sz="1200" dirty="0"/>
        </a:p>
      </dgm:t>
    </dgm:pt>
    <dgm:pt modelId="{FF283F57-F088-4F29-9729-48E9DA5F0869}" type="parTrans" cxnId="{C7DD2D2B-68B2-4AFC-8678-5898BD7AD165}">
      <dgm:prSet/>
      <dgm:spPr/>
      <dgm:t>
        <a:bodyPr/>
        <a:lstStyle/>
        <a:p>
          <a:endParaRPr lang="es-EC"/>
        </a:p>
      </dgm:t>
    </dgm:pt>
    <dgm:pt modelId="{07198A25-CD7D-4428-9750-3DDB6E3188B4}" type="sibTrans" cxnId="{C7DD2D2B-68B2-4AFC-8678-5898BD7AD165}">
      <dgm:prSet/>
      <dgm:spPr/>
      <dgm:t>
        <a:bodyPr/>
        <a:lstStyle/>
        <a:p>
          <a:endParaRPr lang="es-EC"/>
        </a:p>
      </dgm:t>
    </dgm:pt>
    <dgm:pt modelId="{477F8D28-9267-4E31-8145-9B6C29CA9F21}">
      <dgm:prSet phldrT="[Texto]" custT="1"/>
      <dgm:spPr/>
      <dgm:t>
        <a:bodyPr/>
        <a:lstStyle/>
        <a:p>
          <a:r>
            <a:rPr lang="es-ES" sz="1200" dirty="0"/>
            <a:t>Unidades de Análisis</a:t>
          </a:r>
          <a:endParaRPr lang="es-EC" sz="1200" dirty="0"/>
        </a:p>
      </dgm:t>
    </dgm:pt>
    <dgm:pt modelId="{1596D95E-08C4-43E2-B295-2142D2B92A0F}" type="parTrans" cxnId="{7D247356-577B-4568-A78D-421653D29AC4}">
      <dgm:prSet/>
      <dgm:spPr/>
      <dgm:t>
        <a:bodyPr/>
        <a:lstStyle/>
        <a:p>
          <a:endParaRPr lang="es-EC"/>
        </a:p>
      </dgm:t>
    </dgm:pt>
    <dgm:pt modelId="{140EAC82-8263-4153-B7C5-E083F8A3173D}" type="sibTrans" cxnId="{7D247356-577B-4568-A78D-421653D29AC4}">
      <dgm:prSet/>
      <dgm:spPr/>
      <dgm:t>
        <a:bodyPr/>
        <a:lstStyle/>
        <a:p>
          <a:endParaRPr lang="es-EC"/>
        </a:p>
      </dgm:t>
    </dgm:pt>
    <dgm:pt modelId="{D974F41F-E2F3-466B-90F9-2B0F01ACA3F8}" type="pres">
      <dgm:prSet presAssocID="{299C005E-C550-4E04-9E73-159750433747}" presName="arrowDiagram" presStyleCnt="0">
        <dgm:presLayoutVars>
          <dgm:chMax val="5"/>
          <dgm:dir/>
          <dgm:resizeHandles val="exact"/>
        </dgm:presLayoutVars>
      </dgm:prSet>
      <dgm:spPr/>
      <dgm:t>
        <a:bodyPr/>
        <a:lstStyle/>
        <a:p>
          <a:endParaRPr lang="es-ES"/>
        </a:p>
      </dgm:t>
    </dgm:pt>
    <dgm:pt modelId="{E649523C-3163-4E0A-B8DD-0D1EDB605D6D}" type="pres">
      <dgm:prSet presAssocID="{299C005E-C550-4E04-9E73-159750433747}" presName="arrow" presStyleLbl="bgShp" presStyleIdx="0" presStyleCnt="1"/>
      <dgm:spPr>
        <a:solidFill>
          <a:schemeClr val="accent5">
            <a:lumMod val="20000"/>
            <a:lumOff val="80000"/>
          </a:schemeClr>
        </a:solidFill>
      </dgm:spPr>
    </dgm:pt>
    <dgm:pt modelId="{25EB9D8B-C653-4F42-A405-E50A8912A54F}" type="pres">
      <dgm:prSet presAssocID="{299C005E-C550-4E04-9E73-159750433747}" presName="arrowDiagram5" presStyleCnt="0"/>
      <dgm:spPr/>
    </dgm:pt>
    <dgm:pt modelId="{4ECFE741-4B6D-4B01-98CE-2D350DAAC738}" type="pres">
      <dgm:prSet presAssocID="{0820DFE4-2B0A-4F4D-B949-D301FB885B72}" presName="bullet5a" presStyleLbl="node1" presStyleIdx="0" presStyleCnt="5"/>
      <dgm:spPr/>
    </dgm:pt>
    <dgm:pt modelId="{568D883C-73D0-448E-A7C8-3300895670BA}" type="pres">
      <dgm:prSet presAssocID="{0820DFE4-2B0A-4F4D-B949-D301FB885B72}" presName="textBox5a" presStyleLbl="revTx" presStyleIdx="0" presStyleCnt="5" custScaleX="100000">
        <dgm:presLayoutVars>
          <dgm:bulletEnabled val="1"/>
        </dgm:presLayoutVars>
      </dgm:prSet>
      <dgm:spPr/>
      <dgm:t>
        <a:bodyPr/>
        <a:lstStyle/>
        <a:p>
          <a:endParaRPr lang="es-ES"/>
        </a:p>
      </dgm:t>
    </dgm:pt>
    <dgm:pt modelId="{33C7BEAA-91B8-4E52-A00F-0E3ABDA5070E}" type="pres">
      <dgm:prSet presAssocID="{47D0C869-9CF5-42A3-A804-61EA19ECB768}" presName="bullet5b" presStyleLbl="node1" presStyleIdx="1" presStyleCnt="5"/>
      <dgm:spPr/>
    </dgm:pt>
    <dgm:pt modelId="{FBEE3ACD-9780-45F1-A6F3-7C1E1EFFC623}" type="pres">
      <dgm:prSet presAssocID="{47D0C869-9CF5-42A3-A804-61EA19ECB768}" presName="textBox5b" presStyleLbl="revTx" presStyleIdx="1" presStyleCnt="5" custScaleX="100000">
        <dgm:presLayoutVars>
          <dgm:bulletEnabled val="1"/>
        </dgm:presLayoutVars>
      </dgm:prSet>
      <dgm:spPr/>
      <dgm:t>
        <a:bodyPr/>
        <a:lstStyle/>
        <a:p>
          <a:endParaRPr lang="es-ES"/>
        </a:p>
      </dgm:t>
    </dgm:pt>
    <dgm:pt modelId="{FDA352DD-C521-4361-8D53-2B610FDD576E}" type="pres">
      <dgm:prSet presAssocID="{477F8D28-9267-4E31-8145-9B6C29CA9F21}" presName="bullet5c" presStyleLbl="node1" presStyleIdx="2" presStyleCnt="5"/>
      <dgm:spPr/>
    </dgm:pt>
    <dgm:pt modelId="{195989AD-CD73-4677-A4D5-0E358D772C99}" type="pres">
      <dgm:prSet presAssocID="{477F8D28-9267-4E31-8145-9B6C29CA9F21}" presName="textBox5c" presStyleLbl="revTx" presStyleIdx="2" presStyleCnt="5" custScaleX="100000">
        <dgm:presLayoutVars>
          <dgm:bulletEnabled val="1"/>
        </dgm:presLayoutVars>
      </dgm:prSet>
      <dgm:spPr/>
      <dgm:t>
        <a:bodyPr/>
        <a:lstStyle/>
        <a:p>
          <a:endParaRPr lang="es-ES"/>
        </a:p>
      </dgm:t>
    </dgm:pt>
    <dgm:pt modelId="{CA91DC1D-EF10-439C-9076-03B722B89789}" type="pres">
      <dgm:prSet presAssocID="{BD27A6F6-1B99-4D7B-960F-878DF66F8468}" presName="bullet5d" presStyleLbl="node1" presStyleIdx="3" presStyleCnt="5"/>
      <dgm:spPr/>
    </dgm:pt>
    <dgm:pt modelId="{3AA82B10-37FF-4445-AB92-2D966279EFDB}" type="pres">
      <dgm:prSet presAssocID="{BD27A6F6-1B99-4D7B-960F-878DF66F8468}" presName="textBox5d" presStyleLbl="revTx" presStyleIdx="3" presStyleCnt="5">
        <dgm:presLayoutVars>
          <dgm:bulletEnabled val="1"/>
        </dgm:presLayoutVars>
      </dgm:prSet>
      <dgm:spPr/>
      <dgm:t>
        <a:bodyPr/>
        <a:lstStyle/>
        <a:p>
          <a:endParaRPr lang="es-ES"/>
        </a:p>
      </dgm:t>
    </dgm:pt>
    <dgm:pt modelId="{1C015C9F-6626-45AB-8CDD-947F5C92B4E8}" type="pres">
      <dgm:prSet presAssocID="{8C656F04-116B-497D-B753-0E7D3222E402}" presName="bullet5e" presStyleLbl="node1" presStyleIdx="4" presStyleCnt="5"/>
      <dgm:spPr/>
    </dgm:pt>
    <dgm:pt modelId="{1E2C531F-0E72-4C9E-8E84-50F6D73A978D}" type="pres">
      <dgm:prSet presAssocID="{8C656F04-116B-497D-B753-0E7D3222E402}" presName="textBox5e" presStyleLbl="revTx" presStyleIdx="4" presStyleCnt="5">
        <dgm:presLayoutVars>
          <dgm:bulletEnabled val="1"/>
        </dgm:presLayoutVars>
      </dgm:prSet>
      <dgm:spPr/>
      <dgm:t>
        <a:bodyPr/>
        <a:lstStyle/>
        <a:p>
          <a:endParaRPr lang="es-ES"/>
        </a:p>
      </dgm:t>
    </dgm:pt>
  </dgm:ptLst>
  <dgm:cxnLst>
    <dgm:cxn modelId="{3B14EF88-5723-417C-8379-41D39E54BA80}" type="presOf" srcId="{477F8D28-9267-4E31-8145-9B6C29CA9F21}" destId="{195989AD-CD73-4677-A4D5-0E358D772C99}" srcOrd="0" destOrd="0" presId="urn:microsoft.com/office/officeart/2005/8/layout/arrow2"/>
    <dgm:cxn modelId="{0132488E-E4FE-4957-93BA-E2584109DE70}" srcId="{299C005E-C550-4E04-9E73-159750433747}" destId="{8C656F04-116B-497D-B753-0E7D3222E402}" srcOrd="4" destOrd="0" parTransId="{23C1ABA2-60E7-4531-8868-B6C1A183DCDF}" sibTransId="{CE13EB2F-16B2-4BD9-9BE6-CBEA7ACA3072}"/>
    <dgm:cxn modelId="{727F1DAD-A242-41AA-A827-2AFED59D874E}" type="presOf" srcId="{8C656F04-116B-497D-B753-0E7D3222E402}" destId="{1E2C531F-0E72-4C9E-8E84-50F6D73A978D}" srcOrd="0" destOrd="0" presId="urn:microsoft.com/office/officeart/2005/8/layout/arrow2"/>
    <dgm:cxn modelId="{048DDE2D-9467-4238-89F6-EBACD6DD1C56}" type="presOf" srcId="{47D0C869-9CF5-42A3-A804-61EA19ECB768}" destId="{FBEE3ACD-9780-45F1-A6F3-7C1E1EFFC623}" srcOrd="0" destOrd="0" presId="urn:microsoft.com/office/officeart/2005/8/layout/arrow2"/>
    <dgm:cxn modelId="{8BE3A3B2-D0CA-4F7C-9EAC-1F59DB9DCA8E}" srcId="{299C005E-C550-4E04-9E73-159750433747}" destId="{47D0C869-9CF5-42A3-A804-61EA19ECB768}" srcOrd="1" destOrd="0" parTransId="{4FFD49B8-94F3-460F-AFA0-5267B90B2422}" sibTransId="{E1FAFA4D-53C6-4A8E-95B3-E58A15F649A8}"/>
    <dgm:cxn modelId="{FC8620F1-8471-41D5-BD2F-772E1BA7DAD8}" type="presOf" srcId="{299C005E-C550-4E04-9E73-159750433747}" destId="{D974F41F-E2F3-466B-90F9-2B0F01ACA3F8}" srcOrd="0" destOrd="0" presId="urn:microsoft.com/office/officeart/2005/8/layout/arrow2"/>
    <dgm:cxn modelId="{C7DD2D2B-68B2-4AFC-8678-5898BD7AD165}" srcId="{299C005E-C550-4E04-9E73-159750433747}" destId="{BD27A6F6-1B99-4D7B-960F-878DF66F8468}" srcOrd="3" destOrd="0" parTransId="{FF283F57-F088-4F29-9729-48E9DA5F0869}" sibTransId="{07198A25-CD7D-4428-9750-3DDB6E3188B4}"/>
    <dgm:cxn modelId="{7D247356-577B-4568-A78D-421653D29AC4}" srcId="{299C005E-C550-4E04-9E73-159750433747}" destId="{477F8D28-9267-4E31-8145-9B6C29CA9F21}" srcOrd="2" destOrd="0" parTransId="{1596D95E-08C4-43E2-B295-2142D2B92A0F}" sibTransId="{140EAC82-8263-4153-B7C5-E083F8A3173D}"/>
    <dgm:cxn modelId="{22264EC0-4C85-4DF4-8AB2-62B504098038}" srcId="{299C005E-C550-4E04-9E73-159750433747}" destId="{0820DFE4-2B0A-4F4D-B949-D301FB885B72}" srcOrd="0" destOrd="0" parTransId="{08C17F56-C4DB-4F6B-AC15-D59C8C8A9569}" sibTransId="{209BA2E8-58B0-40AD-AF52-6B8C14667A82}"/>
    <dgm:cxn modelId="{DE801ECF-FFD9-44F7-A9A5-18AA2511A2B4}" type="presOf" srcId="{BD27A6F6-1B99-4D7B-960F-878DF66F8468}" destId="{3AA82B10-37FF-4445-AB92-2D966279EFDB}" srcOrd="0" destOrd="0" presId="urn:microsoft.com/office/officeart/2005/8/layout/arrow2"/>
    <dgm:cxn modelId="{1CC33C0D-DB16-472E-B8A2-C0647BB76B5D}" type="presOf" srcId="{0820DFE4-2B0A-4F4D-B949-D301FB885B72}" destId="{568D883C-73D0-448E-A7C8-3300895670BA}" srcOrd="0" destOrd="0" presId="urn:microsoft.com/office/officeart/2005/8/layout/arrow2"/>
    <dgm:cxn modelId="{EEF2D80B-DEBA-45CA-8B9A-B58457ED13AE}" type="presParOf" srcId="{D974F41F-E2F3-466B-90F9-2B0F01ACA3F8}" destId="{E649523C-3163-4E0A-B8DD-0D1EDB605D6D}" srcOrd="0" destOrd="0" presId="urn:microsoft.com/office/officeart/2005/8/layout/arrow2"/>
    <dgm:cxn modelId="{84F7961C-C976-4805-AB5E-D5DAD5B4DD61}" type="presParOf" srcId="{D974F41F-E2F3-466B-90F9-2B0F01ACA3F8}" destId="{25EB9D8B-C653-4F42-A405-E50A8912A54F}" srcOrd="1" destOrd="0" presId="urn:microsoft.com/office/officeart/2005/8/layout/arrow2"/>
    <dgm:cxn modelId="{086C6E2E-3775-45D5-8B64-E085FC7D0C54}" type="presParOf" srcId="{25EB9D8B-C653-4F42-A405-E50A8912A54F}" destId="{4ECFE741-4B6D-4B01-98CE-2D350DAAC738}" srcOrd="0" destOrd="0" presId="urn:microsoft.com/office/officeart/2005/8/layout/arrow2"/>
    <dgm:cxn modelId="{BB8ACF24-D845-445E-9460-156E2A12BEDE}" type="presParOf" srcId="{25EB9D8B-C653-4F42-A405-E50A8912A54F}" destId="{568D883C-73D0-448E-A7C8-3300895670BA}" srcOrd="1" destOrd="0" presId="urn:microsoft.com/office/officeart/2005/8/layout/arrow2"/>
    <dgm:cxn modelId="{CACA016F-F449-4FE2-A63B-B3D973DC1539}" type="presParOf" srcId="{25EB9D8B-C653-4F42-A405-E50A8912A54F}" destId="{33C7BEAA-91B8-4E52-A00F-0E3ABDA5070E}" srcOrd="2" destOrd="0" presId="urn:microsoft.com/office/officeart/2005/8/layout/arrow2"/>
    <dgm:cxn modelId="{D251773D-00DD-48D8-8376-A2E00EB75EDB}" type="presParOf" srcId="{25EB9D8B-C653-4F42-A405-E50A8912A54F}" destId="{FBEE3ACD-9780-45F1-A6F3-7C1E1EFFC623}" srcOrd="3" destOrd="0" presId="urn:microsoft.com/office/officeart/2005/8/layout/arrow2"/>
    <dgm:cxn modelId="{1CAA437E-B40E-46C9-88DA-4A9F1F8A46FD}" type="presParOf" srcId="{25EB9D8B-C653-4F42-A405-E50A8912A54F}" destId="{FDA352DD-C521-4361-8D53-2B610FDD576E}" srcOrd="4" destOrd="0" presId="urn:microsoft.com/office/officeart/2005/8/layout/arrow2"/>
    <dgm:cxn modelId="{97FB0970-F043-4E7A-ADF8-691676868F80}" type="presParOf" srcId="{25EB9D8B-C653-4F42-A405-E50A8912A54F}" destId="{195989AD-CD73-4677-A4D5-0E358D772C99}" srcOrd="5" destOrd="0" presId="urn:microsoft.com/office/officeart/2005/8/layout/arrow2"/>
    <dgm:cxn modelId="{F6A35562-3A17-450D-8D90-88F6E00A6490}" type="presParOf" srcId="{25EB9D8B-C653-4F42-A405-E50A8912A54F}" destId="{CA91DC1D-EF10-439C-9076-03B722B89789}" srcOrd="6" destOrd="0" presId="urn:microsoft.com/office/officeart/2005/8/layout/arrow2"/>
    <dgm:cxn modelId="{D3447C19-16EA-411D-948D-D9BA4C40D976}" type="presParOf" srcId="{25EB9D8B-C653-4F42-A405-E50A8912A54F}" destId="{3AA82B10-37FF-4445-AB92-2D966279EFDB}" srcOrd="7" destOrd="0" presId="urn:microsoft.com/office/officeart/2005/8/layout/arrow2"/>
    <dgm:cxn modelId="{60710C50-56CE-49F0-9877-5D625F4613B6}" type="presParOf" srcId="{25EB9D8B-C653-4F42-A405-E50A8912A54F}" destId="{1C015C9F-6626-45AB-8CDD-947F5C92B4E8}" srcOrd="8" destOrd="0" presId="urn:microsoft.com/office/officeart/2005/8/layout/arrow2"/>
    <dgm:cxn modelId="{2E9306C7-22EE-455A-84AF-E7AB0354A89F}" type="presParOf" srcId="{25EB9D8B-C653-4F42-A405-E50A8912A54F}" destId="{1E2C531F-0E72-4C9E-8E84-50F6D73A978D}"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F9141C-63B1-4562-BF3B-5E4A349AE5C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C"/>
        </a:p>
      </dgm:t>
    </dgm:pt>
    <dgm:pt modelId="{F86F32D6-7EF9-454E-99EB-07601150F486}">
      <dgm:prSet phldrT="[Texto]"/>
      <dgm:spPr/>
      <dgm:t>
        <a:bodyPr/>
        <a:lstStyle/>
        <a:p>
          <a:r>
            <a:rPr lang="es-ES" dirty="0" smtClean="0"/>
            <a:t>La metodología utilizada en esta investigación permitió un acercamiento relativamente formal con el microempresario logrando un grado de confianza importantísimo para obtener información fiel acerca del verdadero uso que se da al microcrédito</a:t>
          </a:r>
          <a:endParaRPr lang="es-EC" dirty="0"/>
        </a:p>
      </dgm:t>
    </dgm:pt>
    <dgm:pt modelId="{AE91DF33-9F7F-4266-9779-E5BE41B79691}" type="parTrans" cxnId="{6C3B5EC7-4CDD-490D-8B4A-08B7639B9F46}">
      <dgm:prSet/>
      <dgm:spPr/>
      <dgm:t>
        <a:bodyPr/>
        <a:lstStyle/>
        <a:p>
          <a:endParaRPr lang="es-EC">
            <a:solidFill>
              <a:schemeClr val="tx1"/>
            </a:solidFill>
          </a:endParaRPr>
        </a:p>
      </dgm:t>
    </dgm:pt>
    <dgm:pt modelId="{1852F23E-ACDF-46AC-91F1-744BB5FF368E}" type="sibTrans" cxnId="{6C3B5EC7-4CDD-490D-8B4A-08B7639B9F46}">
      <dgm:prSet/>
      <dgm:spPr/>
      <dgm:t>
        <a:bodyPr/>
        <a:lstStyle/>
        <a:p>
          <a:endParaRPr lang="es-EC">
            <a:solidFill>
              <a:schemeClr val="tx1"/>
            </a:solidFill>
          </a:endParaRPr>
        </a:p>
      </dgm:t>
    </dgm:pt>
    <dgm:pt modelId="{D6E3DF56-76B7-4039-9896-A23CA8D9A766}">
      <dgm:prSet phldrT="[Texto]"/>
      <dgm:spPr/>
      <dgm:t>
        <a:bodyPr/>
        <a:lstStyle/>
        <a:p>
          <a:r>
            <a:rPr lang="es-ES" dirty="0" smtClean="0"/>
            <a:t>Se pudo evidenciar a través de los resultados que dentro del Distrito Metropolitano de Quito tienen mayor presencia las microempresas con propietarias mujeres, destacando más su presencia con un 36% en el sector norte seguido de un 32% en el centro y sur cada uno. Desde luego relacionado directamente con el 57% de empleados varones frente a las mujeres que representan un 43% del total de dependencia laboral.</a:t>
          </a:r>
          <a:endParaRPr lang="es-EC" dirty="0"/>
        </a:p>
      </dgm:t>
    </dgm:pt>
    <dgm:pt modelId="{3D6936E5-68CB-4C2C-9DE1-385103B244B6}" type="parTrans" cxnId="{C53FF32B-D239-426C-A424-E1B983CB50D6}">
      <dgm:prSet/>
      <dgm:spPr/>
      <dgm:t>
        <a:bodyPr/>
        <a:lstStyle/>
        <a:p>
          <a:endParaRPr lang="es-EC">
            <a:solidFill>
              <a:schemeClr val="tx1"/>
            </a:solidFill>
          </a:endParaRPr>
        </a:p>
      </dgm:t>
    </dgm:pt>
    <dgm:pt modelId="{7860F06A-B686-460B-AB85-FBC96863994F}" type="sibTrans" cxnId="{C53FF32B-D239-426C-A424-E1B983CB50D6}">
      <dgm:prSet/>
      <dgm:spPr/>
      <dgm:t>
        <a:bodyPr/>
        <a:lstStyle/>
        <a:p>
          <a:endParaRPr lang="es-EC">
            <a:solidFill>
              <a:schemeClr val="tx1"/>
            </a:solidFill>
          </a:endParaRPr>
        </a:p>
      </dgm:t>
    </dgm:pt>
    <dgm:pt modelId="{9A022C06-8E48-4636-A9D8-E23B84320242}">
      <dgm:prSet phldrT="[Texto]"/>
      <dgm:spPr/>
      <dgm:t>
        <a:bodyPr/>
        <a:lstStyle/>
        <a:p>
          <a:r>
            <a:rPr lang="es-ES" dirty="0" smtClean="0"/>
            <a:t>La amplia gama de actividades existentes en el sector de microempresa, obliga clasificarlas por comercio servicio y producción, lo que permite tener una idea más general del segmento al que pertenecen, en este caso comercio representa la de mayor participación con 47% seguida de servicio con 34% y producción 19%, lo que indica que el microempresario prefiere una actividad que no requiere experiencia o conocimientos técnicos como son servicios o producción.</a:t>
          </a:r>
          <a:endParaRPr lang="es-EC" dirty="0"/>
        </a:p>
      </dgm:t>
    </dgm:pt>
    <dgm:pt modelId="{FB24B7DE-2B38-429D-9DBA-B92BB6DEB352}" type="parTrans" cxnId="{47AC365C-5138-47E5-94D4-0DE8E2140046}">
      <dgm:prSet/>
      <dgm:spPr/>
      <dgm:t>
        <a:bodyPr/>
        <a:lstStyle/>
        <a:p>
          <a:endParaRPr lang="es-EC">
            <a:solidFill>
              <a:schemeClr val="tx1"/>
            </a:solidFill>
          </a:endParaRPr>
        </a:p>
      </dgm:t>
    </dgm:pt>
    <dgm:pt modelId="{BE67FD13-76F8-4EC0-A7A0-59B9A7EDE992}" type="sibTrans" cxnId="{47AC365C-5138-47E5-94D4-0DE8E2140046}">
      <dgm:prSet/>
      <dgm:spPr/>
      <dgm:t>
        <a:bodyPr/>
        <a:lstStyle/>
        <a:p>
          <a:endParaRPr lang="es-EC">
            <a:solidFill>
              <a:schemeClr val="tx1"/>
            </a:solidFill>
          </a:endParaRPr>
        </a:p>
      </dgm:t>
    </dgm:pt>
    <dgm:pt modelId="{FE20CCBB-61EF-4D12-B413-DF5F3887B894}">
      <dgm:prSet/>
      <dgm:spPr/>
      <dgm:t>
        <a:bodyPr/>
        <a:lstStyle/>
        <a:p>
          <a:r>
            <a:rPr lang="es-ES" dirty="0" smtClean="0"/>
            <a:t>Se pudo evidenciar que el alto porcentaje de microempresarios que utilizó su financiamiento en un destino diferente indica claramente que tiene otras necesidades que no son transmitidas a la institución, siendo la más destacada la inversión en estudios de hijos seguida por un negocio alternativo, lo cual demuestra también la intensión de diversificar sus ingresos esto debido a que el microempresario actual tiene acceso a mayor información digital y conocimientos que le permiten tener una mejor proyección.</a:t>
          </a:r>
          <a:endParaRPr lang="es-EC" dirty="0"/>
        </a:p>
      </dgm:t>
    </dgm:pt>
    <dgm:pt modelId="{E1423D80-78B5-4CBD-8365-A26D18823F1F}" type="parTrans" cxnId="{FF5A7664-B23E-434E-AE2E-FEAD33BDA399}">
      <dgm:prSet/>
      <dgm:spPr/>
      <dgm:t>
        <a:bodyPr/>
        <a:lstStyle/>
        <a:p>
          <a:endParaRPr lang="es-EC">
            <a:solidFill>
              <a:schemeClr val="tx1"/>
            </a:solidFill>
          </a:endParaRPr>
        </a:p>
      </dgm:t>
    </dgm:pt>
    <dgm:pt modelId="{61C941AE-1E50-49BC-A2C8-0C2CE275206E}" type="sibTrans" cxnId="{FF5A7664-B23E-434E-AE2E-FEAD33BDA399}">
      <dgm:prSet/>
      <dgm:spPr/>
      <dgm:t>
        <a:bodyPr/>
        <a:lstStyle/>
        <a:p>
          <a:endParaRPr lang="es-EC">
            <a:solidFill>
              <a:schemeClr val="tx1"/>
            </a:solidFill>
          </a:endParaRPr>
        </a:p>
      </dgm:t>
    </dgm:pt>
    <dgm:pt modelId="{65799B08-BFEF-4342-A437-ECD2DC2B1698}" type="pres">
      <dgm:prSet presAssocID="{CAF9141C-63B1-4562-BF3B-5E4A349AE5C2}" presName="Name0" presStyleCnt="0">
        <dgm:presLayoutVars>
          <dgm:chMax val="7"/>
          <dgm:chPref val="7"/>
          <dgm:dir/>
        </dgm:presLayoutVars>
      </dgm:prSet>
      <dgm:spPr/>
      <dgm:t>
        <a:bodyPr/>
        <a:lstStyle/>
        <a:p>
          <a:endParaRPr lang="es-EC"/>
        </a:p>
      </dgm:t>
    </dgm:pt>
    <dgm:pt modelId="{8A6B809B-E3B0-4E55-B2AB-2C064B3041F9}" type="pres">
      <dgm:prSet presAssocID="{CAF9141C-63B1-4562-BF3B-5E4A349AE5C2}" presName="Name1" presStyleCnt="0"/>
      <dgm:spPr/>
      <dgm:t>
        <a:bodyPr/>
        <a:lstStyle/>
        <a:p>
          <a:endParaRPr lang="es-ES"/>
        </a:p>
      </dgm:t>
    </dgm:pt>
    <dgm:pt modelId="{0F3E036E-B810-4836-8AB8-999EE7810324}" type="pres">
      <dgm:prSet presAssocID="{CAF9141C-63B1-4562-BF3B-5E4A349AE5C2}" presName="cycle" presStyleCnt="0"/>
      <dgm:spPr/>
      <dgm:t>
        <a:bodyPr/>
        <a:lstStyle/>
        <a:p>
          <a:endParaRPr lang="es-ES"/>
        </a:p>
      </dgm:t>
    </dgm:pt>
    <dgm:pt modelId="{C5637049-0F25-4FB5-80C5-0BBA87F20E1A}" type="pres">
      <dgm:prSet presAssocID="{CAF9141C-63B1-4562-BF3B-5E4A349AE5C2}" presName="srcNode" presStyleLbl="node1" presStyleIdx="0" presStyleCnt="4"/>
      <dgm:spPr/>
      <dgm:t>
        <a:bodyPr/>
        <a:lstStyle/>
        <a:p>
          <a:endParaRPr lang="es-ES"/>
        </a:p>
      </dgm:t>
    </dgm:pt>
    <dgm:pt modelId="{DDDE07B9-7A1C-4550-8373-5245B9FF86C8}" type="pres">
      <dgm:prSet presAssocID="{CAF9141C-63B1-4562-BF3B-5E4A349AE5C2}" presName="conn" presStyleLbl="parChTrans1D2" presStyleIdx="0" presStyleCnt="1"/>
      <dgm:spPr/>
      <dgm:t>
        <a:bodyPr/>
        <a:lstStyle/>
        <a:p>
          <a:endParaRPr lang="es-EC"/>
        </a:p>
      </dgm:t>
    </dgm:pt>
    <dgm:pt modelId="{B4D18DD4-62EE-4D67-9F07-57B9D1E23161}" type="pres">
      <dgm:prSet presAssocID="{CAF9141C-63B1-4562-BF3B-5E4A349AE5C2}" presName="extraNode" presStyleLbl="node1" presStyleIdx="0" presStyleCnt="4"/>
      <dgm:spPr/>
      <dgm:t>
        <a:bodyPr/>
        <a:lstStyle/>
        <a:p>
          <a:endParaRPr lang="es-ES"/>
        </a:p>
      </dgm:t>
    </dgm:pt>
    <dgm:pt modelId="{883A2A01-FAFB-401E-B295-09E66A3AD5F4}" type="pres">
      <dgm:prSet presAssocID="{CAF9141C-63B1-4562-BF3B-5E4A349AE5C2}" presName="dstNode" presStyleLbl="node1" presStyleIdx="0" presStyleCnt="4"/>
      <dgm:spPr/>
      <dgm:t>
        <a:bodyPr/>
        <a:lstStyle/>
        <a:p>
          <a:endParaRPr lang="es-ES"/>
        </a:p>
      </dgm:t>
    </dgm:pt>
    <dgm:pt modelId="{80183D8B-98D1-42A9-9084-34490C877849}" type="pres">
      <dgm:prSet presAssocID="{F86F32D6-7EF9-454E-99EB-07601150F486}" presName="text_1" presStyleLbl="node1" presStyleIdx="0" presStyleCnt="4">
        <dgm:presLayoutVars>
          <dgm:bulletEnabled val="1"/>
        </dgm:presLayoutVars>
      </dgm:prSet>
      <dgm:spPr/>
      <dgm:t>
        <a:bodyPr/>
        <a:lstStyle/>
        <a:p>
          <a:endParaRPr lang="es-EC"/>
        </a:p>
      </dgm:t>
    </dgm:pt>
    <dgm:pt modelId="{C2E8C225-FD9B-4E31-AA3A-7E24392C6DF2}" type="pres">
      <dgm:prSet presAssocID="{F86F32D6-7EF9-454E-99EB-07601150F486}" presName="accent_1" presStyleCnt="0"/>
      <dgm:spPr/>
      <dgm:t>
        <a:bodyPr/>
        <a:lstStyle/>
        <a:p>
          <a:endParaRPr lang="es-ES"/>
        </a:p>
      </dgm:t>
    </dgm:pt>
    <dgm:pt modelId="{31A84B3F-EB6D-40BC-96F4-498815027077}" type="pres">
      <dgm:prSet presAssocID="{F86F32D6-7EF9-454E-99EB-07601150F486}" presName="accentRepeatNode" presStyleLbl="solidFgAcc1" presStyleIdx="0" presStyleCnt="4"/>
      <dgm:spPr/>
      <dgm:t>
        <a:bodyPr/>
        <a:lstStyle/>
        <a:p>
          <a:endParaRPr lang="es-ES"/>
        </a:p>
      </dgm:t>
    </dgm:pt>
    <dgm:pt modelId="{2464BF0A-0999-434B-9E05-CB8A96545C1D}" type="pres">
      <dgm:prSet presAssocID="{D6E3DF56-76B7-4039-9896-A23CA8D9A766}" presName="text_2" presStyleLbl="node1" presStyleIdx="1" presStyleCnt="4">
        <dgm:presLayoutVars>
          <dgm:bulletEnabled val="1"/>
        </dgm:presLayoutVars>
      </dgm:prSet>
      <dgm:spPr/>
      <dgm:t>
        <a:bodyPr/>
        <a:lstStyle/>
        <a:p>
          <a:endParaRPr lang="es-EC"/>
        </a:p>
      </dgm:t>
    </dgm:pt>
    <dgm:pt modelId="{99E9EF4C-ABD6-43F6-B35A-65553FE8ECF8}" type="pres">
      <dgm:prSet presAssocID="{D6E3DF56-76B7-4039-9896-A23CA8D9A766}" presName="accent_2" presStyleCnt="0"/>
      <dgm:spPr/>
      <dgm:t>
        <a:bodyPr/>
        <a:lstStyle/>
        <a:p>
          <a:endParaRPr lang="es-ES"/>
        </a:p>
      </dgm:t>
    </dgm:pt>
    <dgm:pt modelId="{C6506F6B-F408-4918-A3E8-97CE9209FFC2}" type="pres">
      <dgm:prSet presAssocID="{D6E3DF56-76B7-4039-9896-A23CA8D9A766}" presName="accentRepeatNode" presStyleLbl="solidFgAcc1" presStyleIdx="1" presStyleCnt="4"/>
      <dgm:spPr/>
      <dgm:t>
        <a:bodyPr/>
        <a:lstStyle/>
        <a:p>
          <a:endParaRPr lang="es-ES"/>
        </a:p>
      </dgm:t>
    </dgm:pt>
    <dgm:pt modelId="{3EBA481B-09EC-4BE3-9E7F-5CDB1F47CFCB}" type="pres">
      <dgm:prSet presAssocID="{9A022C06-8E48-4636-A9D8-E23B84320242}" presName="text_3" presStyleLbl="node1" presStyleIdx="2" presStyleCnt="4">
        <dgm:presLayoutVars>
          <dgm:bulletEnabled val="1"/>
        </dgm:presLayoutVars>
      </dgm:prSet>
      <dgm:spPr/>
      <dgm:t>
        <a:bodyPr/>
        <a:lstStyle/>
        <a:p>
          <a:endParaRPr lang="es-EC"/>
        </a:p>
      </dgm:t>
    </dgm:pt>
    <dgm:pt modelId="{D9A1FD78-6E36-43E0-9028-006537BDA44D}" type="pres">
      <dgm:prSet presAssocID="{9A022C06-8E48-4636-A9D8-E23B84320242}" presName="accent_3" presStyleCnt="0"/>
      <dgm:spPr/>
      <dgm:t>
        <a:bodyPr/>
        <a:lstStyle/>
        <a:p>
          <a:endParaRPr lang="es-ES"/>
        </a:p>
      </dgm:t>
    </dgm:pt>
    <dgm:pt modelId="{1771696F-037B-43AA-9A08-6FCB9BBE0454}" type="pres">
      <dgm:prSet presAssocID="{9A022C06-8E48-4636-A9D8-E23B84320242}" presName="accentRepeatNode" presStyleLbl="solidFgAcc1" presStyleIdx="2" presStyleCnt="4"/>
      <dgm:spPr/>
      <dgm:t>
        <a:bodyPr/>
        <a:lstStyle/>
        <a:p>
          <a:endParaRPr lang="es-ES"/>
        </a:p>
      </dgm:t>
    </dgm:pt>
    <dgm:pt modelId="{D44CBBF1-0A24-4D0E-AF3C-89C33208545D}" type="pres">
      <dgm:prSet presAssocID="{FE20CCBB-61EF-4D12-B413-DF5F3887B894}" presName="text_4" presStyleLbl="node1" presStyleIdx="3" presStyleCnt="4">
        <dgm:presLayoutVars>
          <dgm:bulletEnabled val="1"/>
        </dgm:presLayoutVars>
      </dgm:prSet>
      <dgm:spPr/>
      <dgm:t>
        <a:bodyPr/>
        <a:lstStyle/>
        <a:p>
          <a:endParaRPr lang="es-EC"/>
        </a:p>
      </dgm:t>
    </dgm:pt>
    <dgm:pt modelId="{971BC1AC-F8EA-468D-B8A1-2E6DFF5398B8}" type="pres">
      <dgm:prSet presAssocID="{FE20CCBB-61EF-4D12-B413-DF5F3887B894}" presName="accent_4" presStyleCnt="0"/>
      <dgm:spPr/>
      <dgm:t>
        <a:bodyPr/>
        <a:lstStyle/>
        <a:p>
          <a:endParaRPr lang="es-ES"/>
        </a:p>
      </dgm:t>
    </dgm:pt>
    <dgm:pt modelId="{9804B68E-6995-4F32-8BCF-3D54DDEB6FE7}" type="pres">
      <dgm:prSet presAssocID="{FE20CCBB-61EF-4D12-B413-DF5F3887B894}" presName="accentRepeatNode" presStyleLbl="solidFgAcc1" presStyleIdx="3" presStyleCnt="4"/>
      <dgm:spPr/>
      <dgm:t>
        <a:bodyPr/>
        <a:lstStyle/>
        <a:p>
          <a:endParaRPr lang="es-ES"/>
        </a:p>
      </dgm:t>
    </dgm:pt>
  </dgm:ptLst>
  <dgm:cxnLst>
    <dgm:cxn modelId="{28A5FEDA-627C-40AF-8748-DF127D8D6626}" type="presOf" srcId="{CAF9141C-63B1-4562-BF3B-5E4A349AE5C2}" destId="{65799B08-BFEF-4342-A437-ECD2DC2B1698}" srcOrd="0" destOrd="0" presId="urn:microsoft.com/office/officeart/2008/layout/VerticalCurvedList"/>
    <dgm:cxn modelId="{C5117D60-9255-47B4-8FD1-C81094E549C7}" type="presOf" srcId="{FE20CCBB-61EF-4D12-B413-DF5F3887B894}" destId="{D44CBBF1-0A24-4D0E-AF3C-89C33208545D}" srcOrd="0" destOrd="0" presId="urn:microsoft.com/office/officeart/2008/layout/VerticalCurvedList"/>
    <dgm:cxn modelId="{47AC365C-5138-47E5-94D4-0DE8E2140046}" srcId="{CAF9141C-63B1-4562-BF3B-5E4A349AE5C2}" destId="{9A022C06-8E48-4636-A9D8-E23B84320242}" srcOrd="2" destOrd="0" parTransId="{FB24B7DE-2B38-429D-9DBA-B92BB6DEB352}" sibTransId="{BE67FD13-76F8-4EC0-A7A0-59B9A7EDE992}"/>
    <dgm:cxn modelId="{F6F33BBF-42BD-4952-9E94-5616D033115E}" type="presOf" srcId="{9A022C06-8E48-4636-A9D8-E23B84320242}" destId="{3EBA481B-09EC-4BE3-9E7F-5CDB1F47CFCB}" srcOrd="0" destOrd="0" presId="urn:microsoft.com/office/officeart/2008/layout/VerticalCurvedList"/>
    <dgm:cxn modelId="{DB8DB7F6-214D-446A-A0B4-8B77C6ABD032}" type="presOf" srcId="{D6E3DF56-76B7-4039-9896-A23CA8D9A766}" destId="{2464BF0A-0999-434B-9E05-CB8A96545C1D}" srcOrd="0" destOrd="0" presId="urn:microsoft.com/office/officeart/2008/layout/VerticalCurvedList"/>
    <dgm:cxn modelId="{6C3B5EC7-4CDD-490D-8B4A-08B7639B9F46}" srcId="{CAF9141C-63B1-4562-BF3B-5E4A349AE5C2}" destId="{F86F32D6-7EF9-454E-99EB-07601150F486}" srcOrd="0" destOrd="0" parTransId="{AE91DF33-9F7F-4266-9779-E5BE41B79691}" sibTransId="{1852F23E-ACDF-46AC-91F1-744BB5FF368E}"/>
    <dgm:cxn modelId="{FF5A7664-B23E-434E-AE2E-FEAD33BDA399}" srcId="{CAF9141C-63B1-4562-BF3B-5E4A349AE5C2}" destId="{FE20CCBB-61EF-4D12-B413-DF5F3887B894}" srcOrd="3" destOrd="0" parTransId="{E1423D80-78B5-4CBD-8365-A26D18823F1F}" sibTransId="{61C941AE-1E50-49BC-A2C8-0C2CE275206E}"/>
    <dgm:cxn modelId="{C53FF32B-D239-426C-A424-E1B983CB50D6}" srcId="{CAF9141C-63B1-4562-BF3B-5E4A349AE5C2}" destId="{D6E3DF56-76B7-4039-9896-A23CA8D9A766}" srcOrd="1" destOrd="0" parTransId="{3D6936E5-68CB-4C2C-9DE1-385103B244B6}" sibTransId="{7860F06A-B686-460B-AB85-FBC96863994F}"/>
    <dgm:cxn modelId="{616C97D5-1BEB-4FC2-9974-717B26222340}" type="presOf" srcId="{F86F32D6-7EF9-454E-99EB-07601150F486}" destId="{80183D8B-98D1-42A9-9084-34490C877849}" srcOrd="0" destOrd="0" presId="urn:microsoft.com/office/officeart/2008/layout/VerticalCurvedList"/>
    <dgm:cxn modelId="{DB055864-DD7E-4DF4-9A02-5693298AA8BA}" type="presOf" srcId="{1852F23E-ACDF-46AC-91F1-744BB5FF368E}" destId="{DDDE07B9-7A1C-4550-8373-5245B9FF86C8}" srcOrd="0" destOrd="0" presId="urn:microsoft.com/office/officeart/2008/layout/VerticalCurvedList"/>
    <dgm:cxn modelId="{0EFC60EB-4E87-4F49-8FC5-8B8AA140BC14}" type="presParOf" srcId="{65799B08-BFEF-4342-A437-ECD2DC2B1698}" destId="{8A6B809B-E3B0-4E55-B2AB-2C064B3041F9}" srcOrd="0" destOrd="0" presId="urn:microsoft.com/office/officeart/2008/layout/VerticalCurvedList"/>
    <dgm:cxn modelId="{214DFF26-56C0-4B3C-AB35-AE0B8A81AB75}" type="presParOf" srcId="{8A6B809B-E3B0-4E55-B2AB-2C064B3041F9}" destId="{0F3E036E-B810-4836-8AB8-999EE7810324}" srcOrd="0" destOrd="0" presId="urn:microsoft.com/office/officeart/2008/layout/VerticalCurvedList"/>
    <dgm:cxn modelId="{3AF47B06-B3D8-4840-91D7-CB06C563B3DB}" type="presParOf" srcId="{0F3E036E-B810-4836-8AB8-999EE7810324}" destId="{C5637049-0F25-4FB5-80C5-0BBA87F20E1A}" srcOrd="0" destOrd="0" presId="urn:microsoft.com/office/officeart/2008/layout/VerticalCurvedList"/>
    <dgm:cxn modelId="{6FF750C8-271A-4220-AE9C-16394A5A7AB8}" type="presParOf" srcId="{0F3E036E-B810-4836-8AB8-999EE7810324}" destId="{DDDE07B9-7A1C-4550-8373-5245B9FF86C8}" srcOrd="1" destOrd="0" presId="urn:microsoft.com/office/officeart/2008/layout/VerticalCurvedList"/>
    <dgm:cxn modelId="{DF01E41C-7A62-40D9-A67F-2A13E902C73A}" type="presParOf" srcId="{0F3E036E-B810-4836-8AB8-999EE7810324}" destId="{B4D18DD4-62EE-4D67-9F07-57B9D1E23161}" srcOrd="2" destOrd="0" presId="urn:microsoft.com/office/officeart/2008/layout/VerticalCurvedList"/>
    <dgm:cxn modelId="{0CCACBD0-7243-4111-BCB5-284A199772C3}" type="presParOf" srcId="{0F3E036E-B810-4836-8AB8-999EE7810324}" destId="{883A2A01-FAFB-401E-B295-09E66A3AD5F4}" srcOrd="3" destOrd="0" presId="urn:microsoft.com/office/officeart/2008/layout/VerticalCurvedList"/>
    <dgm:cxn modelId="{377B5F90-E098-427F-A69E-1A45D61DAAAE}" type="presParOf" srcId="{8A6B809B-E3B0-4E55-B2AB-2C064B3041F9}" destId="{80183D8B-98D1-42A9-9084-34490C877849}" srcOrd="1" destOrd="0" presId="urn:microsoft.com/office/officeart/2008/layout/VerticalCurvedList"/>
    <dgm:cxn modelId="{2F510CE1-5E2B-4695-B7F0-77016D5F70B9}" type="presParOf" srcId="{8A6B809B-E3B0-4E55-B2AB-2C064B3041F9}" destId="{C2E8C225-FD9B-4E31-AA3A-7E24392C6DF2}" srcOrd="2" destOrd="0" presId="urn:microsoft.com/office/officeart/2008/layout/VerticalCurvedList"/>
    <dgm:cxn modelId="{FFF9656F-19FB-46C4-984C-69C62F035FDD}" type="presParOf" srcId="{C2E8C225-FD9B-4E31-AA3A-7E24392C6DF2}" destId="{31A84B3F-EB6D-40BC-96F4-498815027077}" srcOrd="0" destOrd="0" presId="urn:microsoft.com/office/officeart/2008/layout/VerticalCurvedList"/>
    <dgm:cxn modelId="{2E2A79D7-69C5-4755-A48B-4522AB295CE5}" type="presParOf" srcId="{8A6B809B-E3B0-4E55-B2AB-2C064B3041F9}" destId="{2464BF0A-0999-434B-9E05-CB8A96545C1D}" srcOrd="3" destOrd="0" presId="urn:microsoft.com/office/officeart/2008/layout/VerticalCurvedList"/>
    <dgm:cxn modelId="{5042D252-54D8-4536-AB33-4DCE451BB160}" type="presParOf" srcId="{8A6B809B-E3B0-4E55-B2AB-2C064B3041F9}" destId="{99E9EF4C-ABD6-43F6-B35A-65553FE8ECF8}" srcOrd="4" destOrd="0" presId="urn:microsoft.com/office/officeart/2008/layout/VerticalCurvedList"/>
    <dgm:cxn modelId="{6B7A1811-1108-43A4-85CB-90C68C8E5644}" type="presParOf" srcId="{99E9EF4C-ABD6-43F6-B35A-65553FE8ECF8}" destId="{C6506F6B-F408-4918-A3E8-97CE9209FFC2}" srcOrd="0" destOrd="0" presId="urn:microsoft.com/office/officeart/2008/layout/VerticalCurvedList"/>
    <dgm:cxn modelId="{B7F7D0C0-E988-4CAE-A8D9-9AC53CC79121}" type="presParOf" srcId="{8A6B809B-E3B0-4E55-B2AB-2C064B3041F9}" destId="{3EBA481B-09EC-4BE3-9E7F-5CDB1F47CFCB}" srcOrd="5" destOrd="0" presId="urn:microsoft.com/office/officeart/2008/layout/VerticalCurvedList"/>
    <dgm:cxn modelId="{A82ECBF4-E561-49B5-8A22-6C15DFE74FBB}" type="presParOf" srcId="{8A6B809B-E3B0-4E55-B2AB-2C064B3041F9}" destId="{D9A1FD78-6E36-43E0-9028-006537BDA44D}" srcOrd="6" destOrd="0" presId="urn:microsoft.com/office/officeart/2008/layout/VerticalCurvedList"/>
    <dgm:cxn modelId="{16B46DAD-6426-4751-B34F-64C2EE2C3367}" type="presParOf" srcId="{D9A1FD78-6E36-43E0-9028-006537BDA44D}" destId="{1771696F-037B-43AA-9A08-6FCB9BBE0454}" srcOrd="0" destOrd="0" presId="urn:microsoft.com/office/officeart/2008/layout/VerticalCurvedList"/>
    <dgm:cxn modelId="{94AF38FE-9D2C-4733-A9A9-64D625F914CE}" type="presParOf" srcId="{8A6B809B-E3B0-4E55-B2AB-2C064B3041F9}" destId="{D44CBBF1-0A24-4D0E-AF3C-89C33208545D}" srcOrd="7" destOrd="0" presId="urn:microsoft.com/office/officeart/2008/layout/VerticalCurvedList"/>
    <dgm:cxn modelId="{8C16B34C-B8C4-4BC5-9C90-3CE678233FB3}" type="presParOf" srcId="{8A6B809B-E3B0-4E55-B2AB-2C064B3041F9}" destId="{971BC1AC-F8EA-468D-B8A1-2E6DFF5398B8}" srcOrd="8" destOrd="0" presId="urn:microsoft.com/office/officeart/2008/layout/VerticalCurvedList"/>
    <dgm:cxn modelId="{B1670043-9DF6-4778-8EAF-7F6450EA6182}" type="presParOf" srcId="{971BC1AC-F8EA-468D-B8A1-2E6DFF5398B8}" destId="{9804B68E-6995-4F32-8BCF-3D54DDEB6FE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F9141C-63B1-4562-BF3B-5E4A349AE5C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C"/>
        </a:p>
      </dgm:t>
    </dgm:pt>
    <dgm:pt modelId="{F86F32D6-7EF9-454E-99EB-07601150F486}">
      <dgm:prSet phldrT="[Texto]"/>
      <dgm:spPr/>
      <dgm:t>
        <a:bodyPr/>
        <a:lstStyle/>
        <a:p>
          <a:r>
            <a:rPr lang="es-ES" dirty="0" smtClean="0"/>
            <a:t>En base al mayor destino alternativo de crédito que son estudios de hijos, se recomienda profundizar en una nueva investigación en donde se identifique el nivel académico del hijo/hija del microempresario, para de esta manera promover un producto de crédito estudiantil con tasa diferenciada y garantías colaterales.</a:t>
          </a:r>
          <a:endParaRPr lang="es-EC" dirty="0"/>
        </a:p>
      </dgm:t>
    </dgm:pt>
    <dgm:pt modelId="{AE91DF33-9F7F-4266-9779-E5BE41B79691}" type="parTrans" cxnId="{6C3B5EC7-4CDD-490D-8B4A-08B7639B9F46}">
      <dgm:prSet/>
      <dgm:spPr/>
      <dgm:t>
        <a:bodyPr/>
        <a:lstStyle/>
        <a:p>
          <a:endParaRPr lang="es-EC">
            <a:solidFill>
              <a:schemeClr val="tx1"/>
            </a:solidFill>
          </a:endParaRPr>
        </a:p>
      </dgm:t>
    </dgm:pt>
    <dgm:pt modelId="{1852F23E-ACDF-46AC-91F1-744BB5FF368E}" type="sibTrans" cxnId="{6C3B5EC7-4CDD-490D-8B4A-08B7639B9F46}">
      <dgm:prSet/>
      <dgm:spPr/>
      <dgm:t>
        <a:bodyPr/>
        <a:lstStyle/>
        <a:p>
          <a:endParaRPr lang="es-EC">
            <a:solidFill>
              <a:schemeClr val="tx1"/>
            </a:solidFill>
          </a:endParaRPr>
        </a:p>
      </dgm:t>
    </dgm:pt>
    <dgm:pt modelId="{D6E3DF56-76B7-4039-9896-A23CA8D9A766}">
      <dgm:prSet phldrT="[Texto]"/>
      <dgm:spPr/>
      <dgm:t>
        <a:bodyPr/>
        <a:lstStyle/>
        <a:p>
          <a:r>
            <a:rPr lang="es-ES" dirty="0" smtClean="0"/>
            <a:t>Se recomienda también, en base a los resultados obtenidos en esta investigación promover una campaña publicitaria visual basada en los principales usos alternativos que los microempresarios dieron al crédito, estos son estudios de hijos y un segundo negocio.</a:t>
          </a:r>
          <a:endParaRPr lang="es-EC" dirty="0"/>
        </a:p>
      </dgm:t>
    </dgm:pt>
    <dgm:pt modelId="{3D6936E5-68CB-4C2C-9DE1-385103B244B6}" type="parTrans" cxnId="{C53FF32B-D239-426C-A424-E1B983CB50D6}">
      <dgm:prSet/>
      <dgm:spPr/>
      <dgm:t>
        <a:bodyPr/>
        <a:lstStyle/>
        <a:p>
          <a:endParaRPr lang="es-EC">
            <a:solidFill>
              <a:schemeClr val="tx1"/>
            </a:solidFill>
          </a:endParaRPr>
        </a:p>
      </dgm:t>
    </dgm:pt>
    <dgm:pt modelId="{7860F06A-B686-460B-AB85-FBC96863994F}" type="sibTrans" cxnId="{C53FF32B-D239-426C-A424-E1B983CB50D6}">
      <dgm:prSet/>
      <dgm:spPr/>
      <dgm:t>
        <a:bodyPr/>
        <a:lstStyle/>
        <a:p>
          <a:endParaRPr lang="es-EC">
            <a:solidFill>
              <a:schemeClr val="tx1"/>
            </a:solidFill>
          </a:endParaRPr>
        </a:p>
      </dgm:t>
    </dgm:pt>
    <dgm:pt modelId="{9A022C06-8E48-4636-A9D8-E23B84320242}">
      <dgm:prSet phldrT="[Texto]"/>
      <dgm:spPr/>
      <dgm:t>
        <a:bodyPr/>
        <a:lstStyle/>
        <a:p>
          <a:r>
            <a:rPr lang="es-ES" dirty="0" smtClean="0"/>
            <a:t>Las instituciones financieras deben realizar periódicamente campañas de capacitación para el microempresario que les ilustre acerca de técnicas de ventas atención al cliente y manejo eficiente de recursos, para mitigar el incremento del riesgo crediticio. Así como dar un seguimiento a la inversión realizada por el microempresario, pues de esta manera también se evita el sobreendeudamiento y desvió de fondos.</a:t>
          </a:r>
          <a:endParaRPr lang="es-EC" dirty="0"/>
        </a:p>
      </dgm:t>
    </dgm:pt>
    <dgm:pt modelId="{FB24B7DE-2B38-429D-9DBA-B92BB6DEB352}" type="parTrans" cxnId="{47AC365C-5138-47E5-94D4-0DE8E2140046}">
      <dgm:prSet/>
      <dgm:spPr/>
      <dgm:t>
        <a:bodyPr/>
        <a:lstStyle/>
        <a:p>
          <a:endParaRPr lang="es-EC">
            <a:solidFill>
              <a:schemeClr val="tx1"/>
            </a:solidFill>
          </a:endParaRPr>
        </a:p>
      </dgm:t>
    </dgm:pt>
    <dgm:pt modelId="{BE67FD13-76F8-4EC0-A7A0-59B9A7EDE992}" type="sibTrans" cxnId="{47AC365C-5138-47E5-94D4-0DE8E2140046}">
      <dgm:prSet/>
      <dgm:spPr/>
      <dgm:t>
        <a:bodyPr/>
        <a:lstStyle/>
        <a:p>
          <a:endParaRPr lang="es-EC">
            <a:solidFill>
              <a:schemeClr val="tx1"/>
            </a:solidFill>
          </a:endParaRPr>
        </a:p>
      </dgm:t>
    </dgm:pt>
    <dgm:pt modelId="{FE20CCBB-61EF-4D12-B413-DF5F3887B894}">
      <dgm:prSet/>
      <dgm:spPr/>
      <dgm:t>
        <a:bodyPr/>
        <a:lstStyle/>
        <a:p>
          <a:r>
            <a:rPr lang="es-ES" dirty="0" smtClean="0"/>
            <a:t>Es recomendable también capacitar correctamente al personal de las instituciones bancarias para ofrecer un asesoramiento adecuado y generar confianza en el cliente, pues este sector microempresarial es un segmento informal y como tal muchas veces no brinda información necesaria al asesor bancario para que éste pueda identificar de mejor manera su necesidad específica y así mejorar la experiencia de usuario.</a:t>
          </a:r>
          <a:endParaRPr lang="es-EC" dirty="0"/>
        </a:p>
      </dgm:t>
    </dgm:pt>
    <dgm:pt modelId="{E1423D80-78B5-4CBD-8365-A26D18823F1F}" type="parTrans" cxnId="{FF5A7664-B23E-434E-AE2E-FEAD33BDA399}">
      <dgm:prSet/>
      <dgm:spPr/>
      <dgm:t>
        <a:bodyPr/>
        <a:lstStyle/>
        <a:p>
          <a:endParaRPr lang="es-EC">
            <a:solidFill>
              <a:schemeClr val="tx1"/>
            </a:solidFill>
          </a:endParaRPr>
        </a:p>
      </dgm:t>
    </dgm:pt>
    <dgm:pt modelId="{61C941AE-1E50-49BC-A2C8-0C2CE275206E}" type="sibTrans" cxnId="{FF5A7664-B23E-434E-AE2E-FEAD33BDA399}">
      <dgm:prSet/>
      <dgm:spPr/>
      <dgm:t>
        <a:bodyPr/>
        <a:lstStyle/>
        <a:p>
          <a:endParaRPr lang="es-EC">
            <a:solidFill>
              <a:schemeClr val="tx1"/>
            </a:solidFill>
          </a:endParaRPr>
        </a:p>
      </dgm:t>
    </dgm:pt>
    <dgm:pt modelId="{65799B08-BFEF-4342-A437-ECD2DC2B1698}" type="pres">
      <dgm:prSet presAssocID="{CAF9141C-63B1-4562-BF3B-5E4A349AE5C2}" presName="Name0" presStyleCnt="0">
        <dgm:presLayoutVars>
          <dgm:chMax val="7"/>
          <dgm:chPref val="7"/>
          <dgm:dir/>
        </dgm:presLayoutVars>
      </dgm:prSet>
      <dgm:spPr/>
      <dgm:t>
        <a:bodyPr/>
        <a:lstStyle/>
        <a:p>
          <a:endParaRPr lang="es-EC"/>
        </a:p>
      </dgm:t>
    </dgm:pt>
    <dgm:pt modelId="{8A6B809B-E3B0-4E55-B2AB-2C064B3041F9}" type="pres">
      <dgm:prSet presAssocID="{CAF9141C-63B1-4562-BF3B-5E4A349AE5C2}" presName="Name1" presStyleCnt="0"/>
      <dgm:spPr/>
      <dgm:t>
        <a:bodyPr/>
        <a:lstStyle/>
        <a:p>
          <a:endParaRPr lang="es-ES"/>
        </a:p>
      </dgm:t>
    </dgm:pt>
    <dgm:pt modelId="{0F3E036E-B810-4836-8AB8-999EE7810324}" type="pres">
      <dgm:prSet presAssocID="{CAF9141C-63B1-4562-BF3B-5E4A349AE5C2}" presName="cycle" presStyleCnt="0"/>
      <dgm:spPr/>
      <dgm:t>
        <a:bodyPr/>
        <a:lstStyle/>
        <a:p>
          <a:endParaRPr lang="es-ES"/>
        </a:p>
      </dgm:t>
    </dgm:pt>
    <dgm:pt modelId="{C5637049-0F25-4FB5-80C5-0BBA87F20E1A}" type="pres">
      <dgm:prSet presAssocID="{CAF9141C-63B1-4562-BF3B-5E4A349AE5C2}" presName="srcNode" presStyleLbl="node1" presStyleIdx="0" presStyleCnt="4"/>
      <dgm:spPr/>
      <dgm:t>
        <a:bodyPr/>
        <a:lstStyle/>
        <a:p>
          <a:endParaRPr lang="es-ES"/>
        </a:p>
      </dgm:t>
    </dgm:pt>
    <dgm:pt modelId="{DDDE07B9-7A1C-4550-8373-5245B9FF86C8}" type="pres">
      <dgm:prSet presAssocID="{CAF9141C-63B1-4562-BF3B-5E4A349AE5C2}" presName="conn" presStyleLbl="parChTrans1D2" presStyleIdx="0" presStyleCnt="1"/>
      <dgm:spPr/>
      <dgm:t>
        <a:bodyPr/>
        <a:lstStyle/>
        <a:p>
          <a:endParaRPr lang="es-EC"/>
        </a:p>
      </dgm:t>
    </dgm:pt>
    <dgm:pt modelId="{B4D18DD4-62EE-4D67-9F07-57B9D1E23161}" type="pres">
      <dgm:prSet presAssocID="{CAF9141C-63B1-4562-BF3B-5E4A349AE5C2}" presName="extraNode" presStyleLbl="node1" presStyleIdx="0" presStyleCnt="4"/>
      <dgm:spPr/>
      <dgm:t>
        <a:bodyPr/>
        <a:lstStyle/>
        <a:p>
          <a:endParaRPr lang="es-ES"/>
        </a:p>
      </dgm:t>
    </dgm:pt>
    <dgm:pt modelId="{883A2A01-FAFB-401E-B295-09E66A3AD5F4}" type="pres">
      <dgm:prSet presAssocID="{CAF9141C-63B1-4562-BF3B-5E4A349AE5C2}" presName="dstNode" presStyleLbl="node1" presStyleIdx="0" presStyleCnt="4"/>
      <dgm:spPr/>
      <dgm:t>
        <a:bodyPr/>
        <a:lstStyle/>
        <a:p>
          <a:endParaRPr lang="es-ES"/>
        </a:p>
      </dgm:t>
    </dgm:pt>
    <dgm:pt modelId="{80183D8B-98D1-42A9-9084-34490C877849}" type="pres">
      <dgm:prSet presAssocID="{F86F32D6-7EF9-454E-99EB-07601150F486}" presName="text_1" presStyleLbl="node1" presStyleIdx="0" presStyleCnt="4">
        <dgm:presLayoutVars>
          <dgm:bulletEnabled val="1"/>
        </dgm:presLayoutVars>
      </dgm:prSet>
      <dgm:spPr/>
      <dgm:t>
        <a:bodyPr/>
        <a:lstStyle/>
        <a:p>
          <a:endParaRPr lang="es-EC"/>
        </a:p>
      </dgm:t>
    </dgm:pt>
    <dgm:pt modelId="{C2E8C225-FD9B-4E31-AA3A-7E24392C6DF2}" type="pres">
      <dgm:prSet presAssocID="{F86F32D6-7EF9-454E-99EB-07601150F486}" presName="accent_1" presStyleCnt="0"/>
      <dgm:spPr/>
      <dgm:t>
        <a:bodyPr/>
        <a:lstStyle/>
        <a:p>
          <a:endParaRPr lang="es-ES"/>
        </a:p>
      </dgm:t>
    </dgm:pt>
    <dgm:pt modelId="{31A84B3F-EB6D-40BC-96F4-498815027077}" type="pres">
      <dgm:prSet presAssocID="{F86F32D6-7EF9-454E-99EB-07601150F486}" presName="accentRepeatNode" presStyleLbl="solidFgAcc1" presStyleIdx="0" presStyleCnt="4"/>
      <dgm:spPr/>
      <dgm:t>
        <a:bodyPr/>
        <a:lstStyle/>
        <a:p>
          <a:endParaRPr lang="es-ES"/>
        </a:p>
      </dgm:t>
    </dgm:pt>
    <dgm:pt modelId="{2464BF0A-0999-434B-9E05-CB8A96545C1D}" type="pres">
      <dgm:prSet presAssocID="{D6E3DF56-76B7-4039-9896-A23CA8D9A766}" presName="text_2" presStyleLbl="node1" presStyleIdx="1" presStyleCnt="4">
        <dgm:presLayoutVars>
          <dgm:bulletEnabled val="1"/>
        </dgm:presLayoutVars>
      </dgm:prSet>
      <dgm:spPr/>
      <dgm:t>
        <a:bodyPr/>
        <a:lstStyle/>
        <a:p>
          <a:endParaRPr lang="es-EC"/>
        </a:p>
      </dgm:t>
    </dgm:pt>
    <dgm:pt modelId="{99E9EF4C-ABD6-43F6-B35A-65553FE8ECF8}" type="pres">
      <dgm:prSet presAssocID="{D6E3DF56-76B7-4039-9896-A23CA8D9A766}" presName="accent_2" presStyleCnt="0"/>
      <dgm:spPr/>
      <dgm:t>
        <a:bodyPr/>
        <a:lstStyle/>
        <a:p>
          <a:endParaRPr lang="es-ES"/>
        </a:p>
      </dgm:t>
    </dgm:pt>
    <dgm:pt modelId="{C6506F6B-F408-4918-A3E8-97CE9209FFC2}" type="pres">
      <dgm:prSet presAssocID="{D6E3DF56-76B7-4039-9896-A23CA8D9A766}" presName="accentRepeatNode" presStyleLbl="solidFgAcc1" presStyleIdx="1" presStyleCnt="4"/>
      <dgm:spPr/>
      <dgm:t>
        <a:bodyPr/>
        <a:lstStyle/>
        <a:p>
          <a:endParaRPr lang="es-ES"/>
        </a:p>
      </dgm:t>
    </dgm:pt>
    <dgm:pt modelId="{3EBA481B-09EC-4BE3-9E7F-5CDB1F47CFCB}" type="pres">
      <dgm:prSet presAssocID="{9A022C06-8E48-4636-A9D8-E23B84320242}" presName="text_3" presStyleLbl="node1" presStyleIdx="2" presStyleCnt="4">
        <dgm:presLayoutVars>
          <dgm:bulletEnabled val="1"/>
        </dgm:presLayoutVars>
      </dgm:prSet>
      <dgm:spPr/>
      <dgm:t>
        <a:bodyPr/>
        <a:lstStyle/>
        <a:p>
          <a:endParaRPr lang="es-EC"/>
        </a:p>
      </dgm:t>
    </dgm:pt>
    <dgm:pt modelId="{D9A1FD78-6E36-43E0-9028-006537BDA44D}" type="pres">
      <dgm:prSet presAssocID="{9A022C06-8E48-4636-A9D8-E23B84320242}" presName="accent_3" presStyleCnt="0"/>
      <dgm:spPr/>
      <dgm:t>
        <a:bodyPr/>
        <a:lstStyle/>
        <a:p>
          <a:endParaRPr lang="es-ES"/>
        </a:p>
      </dgm:t>
    </dgm:pt>
    <dgm:pt modelId="{1771696F-037B-43AA-9A08-6FCB9BBE0454}" type="pres">
      <dgm:prSet presAssocID="{9A022C06-8E48-4636-A9D8-E23B84320242}" presName="accentRepeatNode" presStyleLbl="solidFgAcc1" presStyleIdx="2" presStyleCnt="4"/>
      <dgm:spPr/>
      <dgm:t>
        <a:bodyPr/>
        <a:lstStyle/>
        <a:p>
          <a:endParaRPr lang="es-ES"/>
        </a:p>
      </dgm:t>
    </dgm:pt>
    <dgm:pt modelId="{D44CBBF1-0A24-4D0E-AF3C-89C33208545D}" type="pres">
      <dgm:prSet presAssocID="{FE20CCBB-61EF-4D12-B413-DF5F3887B894}" presName="text_4" presStyleLbl="node1" presStyleIdx="3" presStyleCnt="4">
        <dgm:presLayoutVars>
          <dgm:bulletEnabled val="1"/>
        </dgm:presLayoutVars>
      </dgm:prSet>
      <dgm:spPr/>
      <dgm:t>
        <a:bodyPr/>
        <a:lstStyle/>
        <a:p>
          <a:endParaRPr lang="es-EC"/>
        </a:p>
      </dgm:t>
    </dgm:pt>
    <dgm:pt modelId="{971BC1AC-F8EA-468D-B8A1-2E6DFF5398B8}" type="pres">
      <dgm:prSet presAssocID="{FE20CCBB-61EF-4D12-B413-DF5F3887B894}" presName="accent_4" presStyleCnt="0"/>
      <dgm:spPr/>
      <dgm:t>
        <a:bodyPr/>
        <a:lstStyle/>
        <a:p>
          <a:endParaRPr lang="es-ES"/>
        </a:p>
      </dgm:t>
    </dgm:pt>
    <dgm:pt modelId="{9804B68E-6995-4F32-8BCF-3D54DDEB6FE7}" type="pres">
      <dgm:prSet presAssocID="{FE20CCBB-61EF-4D12-B413-DF5F3887B894}" presName="accentRepeatNode" presStyleLbl="solidFgAcc1" presStyleIdx="3" presStyleCnt="4"/>
      <dgm:spPr/>
      <dgm:t>
        <a:bodyPr/>
        <a:lstStyle/>
        <a:p>
          <a:endParaRPr lang="es-ES"/>
        </a:p>
      </dgm:t>
    </dgm:pt>
  </dgm:ptLst>
  <dgm:cxnLst>
    <dgm:cxn modelId="{28A5FEDA-627C-40AF-8748-DF127D8D6626}" type="presOf" srcId="{CAF9141C-63B1-4562-BF3B-5E4A349AE5C2}" destId="{65799B08-BFEF-4342-A437-ECD2DC2B1698}" srcOrd="0" destOrd="0" presId="urn:microsoft.com/office/officeart/2008/layout/VerticalCurvedList"/>
    <dgm:cxn modelId="{C5117D60-9255-47B4-8FD1-C81094E549C7}" type="presOf" srcId="{FE20CCBB-61EF-4D12-B413-DF5F3887B894}" destId="{D44CBBF1-0A24-4D0E-AF3C-89C33208545D}" srcOrd="0" destOrd="0" presId="urn:microsoft.com/office/officeart/2008/layout/VerticalCurvedList"/>
    <dgm:cxn modelId="{47AC365C-5138-47E5-94D4-0DE8E2140046}" srcId="{CAF9141C-63B1-4562-BF3B-5E4A349AE5C2}" destId="{9A022C06-8E48-4636-A9D8-E23B84320242}" srcOrd="2" destOrd="0" parTransId="{FB24B7DE-2B38-429D-9DBA-B92BB6DEB352}" sibTransId="{BE67FD13-76F8-4EC0-A7A0-59B9A7EDE992}"/>
    <dgm:cxn modelId="{F6F33BBF-42BD-4952-9E94-5616D033115E}" type="presOf" srcId="{9A022C06-8E48-4636-A9D8-E23B84320242}" destId="{3EBA481B-09EC-4BE3-9E7F-5CDB1F47CFCB}" srcOrd="0" destOrd="0" presId="urn:microsoft.com/office/officeart/2008/layout/VerticalCurvedList"/>
    <dgm:cxn modelId="{DB8DB7F6-214D-446A-A0B4-8B77C6ABD032}" type="presOf" srcId="{D6E3DF56-76B7-4039-9896-A23CA8D9A766}" destId="{2464BF0A-0999-434B-9E05-CB8A96545C1D}" srcOrd="0" destOrd="0" presId="urn:microsoft.com/office/officeart/2008/layout/VerticalCurvedList"/>
    <dgm:cxn modelId="{6C3B5EC7-4CDD-490D-8B4A-08B7639B9F46}" srcId="{CAF9141C-63B1-4562-BF3B-5E4A349AE5C2}" destId="{F86F32D6-7EF9-454E-99EB-07601150F486}" srcOrd="0" destOrd="0" parTransId="{AE91DF33-9F7F-4266-9779-E5BE41B79691}" sibTransId="{1852F23E-ACDF-46AC-91F1-744BB5FF368E}"/>
    <dgm:cxn modelId="{FF5A7664-B23E-434E-AE2E-FEAD33BDA399}" srcId="{CAF9141C-63B1-4562-BF3B-5E4A349AE5C2}" destId="{FE20CCBB-61EF-4D12-B413-DF5F3887B894}" srcOrd="3" destOrd="0" parTransId="{E1423D80-78B5-4CBD-8365-A26D18823F1F}" sibTransId="{61C941AE-1E50-49BC-A2C8-0C2CE275206E}"/>
    <dgm:cxn modelId="{C53FF32B-D239-426C-A424-E1B983CB50D6}" srcId="{CAF9141C-63B1-4562-BF3B-5E4A349AE5C2}" destId="{D6E3DF56-76B7-4039-9896-A23CA8D9A766}" srcOrd="1" destOrd="0" parTransId="{3D6936E5-68CB-4C2C-9DE1-385103B244B6}" sibTransId="{7860F06A-B686-460B-AB85-FBC96863994F}"/>
    <dgm:cxn modelId="{616C97D5-1BEB-4FC2-9974-717B26222340}" type="presOf" srcId="{F86F32D6-7EF9-454E-99EB-07601150F486}" destId="{80183D8B-98D1-42A9-9084-34490C877849}" srcOrd="0" destOrd="0" presId="urn:microsoft.com/office/officeart/2008/layout/VerticalCurvedList"/>
    <dgm:cxn modelId="{DB055864-DD7E-4DF4-9A02-5693298AA8BA}" type="presOf" srcId="{1852F23E-ACDF-46AC-91F1-744BB5FF368E}" destId="{DDDE07B9-7A1C-4550-8373-5245B9FF86C8}" srcOrd="0" destOrd="0" presId="urn:microsoft.com/office/officeart/2008/layout/VerticalCurvedList"/>
    <dgm:cxn modelId="{0EFC60EB-4E87-4F49-8FC5-8B8AA140BC14}" type="presParOf" srcId="{65799B08-BFEF-4342-A437-ECD2DC2B1698}" destId="{8A6B809B-E3B0-4E55-B2AB-2C064B3041F9}" srcOrd="0" destOrd="0" presId="urn:microsoft.com/office/officeart/2008/layout/VerticalCurvedList"/>
    <dgm:cxn modelId="{214DFF26-56C0-4B3C-AB35-AE0B8A81AB75}" type="presParOf" srcId="{8A6B809B-E3B0-4E55-B2AB-2C064B3041F9}" destId="{0F3E036E-B810-4836-8AB8-999EE7810324}" srcOrd="0" destOrd="0" presId="urn:microsoft.com/office/officeart/2008/layout/VerticalCurvedList"/>
    <dgm:cxn modelId="{3AF47B06-B3D8-4840-91D7-CB06C563B3DB}" type="presParOf" srcId="{0F3E036E-B810-4836-8AB8-999EE7810324}" destId="{C5637049-0F25-4FB5-80C5-0BBA87F20E1A}" srcOrd="0" destOrd="0" presId="urn:microsoft.com/office/officeart/2008/layout/VerticalCurvedList"/>
    <dgm:cxn modelId="{6FF750C8-271A-4220-AE9C-16394A5A7AB8}" type="presParOf" srcId="{0F3E036E-B810-4836-8AB8-999EE7810324}" destId="{DDDE07B9-7A1C-4550-8373-5245B9FF86C8}" srcOrd="1" destOrd="0" presId="urn:microsoft.com/office/officeart/2008/layout/VerticalCurvedList"/>
    <dgm:cxn modelId="{DF01E41C-7A62-40D9-A67F-2A13E902C73A}" type="presParOf" srcId="{0F3E036E-B810-4836-8AB8-999EE7810324}" destId="{B4D18DD4-62EE-4D67-9F07-57B9D1E23161}" srcOrd="2" destOrd="0" presId="urn:microsoft.com/office/officeart/2008/layout/VerticalCurvedList"/>
    <dgm:cxn modelId="{0CCACBD0-7243-4111-BCB5-284A199772C3}" type="presParOf" srcId="{0F3E036E-B810-4836-8AB8-999EE7810324}" destId="{883A2A01-FAFB-401E-B295-09E66A3AD5F4}" srcOrd="3" destOrd="0" presId="urn:microsoft.com/office/officeart/2008/layout/VerticalCurvedList"/>
    <dgm:cxn modelId="{377B5F90-E098-427F-A69E-1A45D61DAAAE}" type="presParOf" srcId="{8A6B809B-E3B0-4E55-B2AB-2C064B3041F9}" destId="{80183D8B-98D1-42A9-9084-34490C877849}" srcOrd="1" destOrd="0" presId="urn:microsoft.com/office/officeart/2008/layout/VerticalCurvedList"/>
    <dgm:cxn modelId="{2F510CE1-5E2B-4695-B7F0-77016D5F70B9}" type="presParOf" srcId="{8A6B809B-E3B0-4E55-B2AB-2C064B3041F9}" destId="{C2E8C225-FD9B-4E31-AA3A-7E24392C6DF2}" srcOrd="2" destOrd="0" presId="urn:microsoft.com/office/officeart/2008/layout/VerticalCurvedList"/>
    <dgm:cxn modelId="{FFF9656F-19FB-46C4-984C-69C62F035FDD}" type="presParOf" srcId="{C2E8C225-FD9B-4E31-AA3A-7E24392C6DF2}" destId="{31A84B3F-EB6D-40BC-96F4-498815027077}" srcOrd="0" destOrd="0" presId="urn:microsoft.com/office/officeart/2008/layout/VerticalCurvedList"/>
    <dgm:cxn modelId="{2E2A79D7-69C5-4755-A48B-4522AB295CE5}" type="presParOf" srcId="{8A6B809B-E3B0-4E55-B2AB-2C064B3041F9}" destId="{2464BF0A-0999-434B-9E05-CB8A96545C1D}" srcOrd="3" destOrd="0" presId="urn:microsoft.com/office/officeart/2008/layout/VerticalCurvedList"/>
    <dgm:cxn modelId="{5042D252-54D8-4536-AB33-4DCE451BB160}" type="presParOf" srcId="{8A6B809B-E3B0-4E55-B2AB-2C064B3041F9}" destId="{99E9EF4C-ABD6-43F6-B35A-65553FE8ECF8}" srcOrd="4" destOrd="0" presId="urn:microsoft.com/office/officeart/2008/layout/VerticalCurvedList"/>
    <dgm:cxn modelId="{6B7A1811-1108-43A4-85CB-90C68C8E5644}" type="presParOf" srcId="{99E9EF4C-ABD6-43F6-B35A-65553FE8ECF8}" destId="{C6506F6B-F408-4918-A3E8-97CE9209FFC2}" srcOrd="0" destOrd="0" presId="urn:microsoft.com/office/officeart/2008/layout/VerticalCurvedList"/>
    <dgm:cxn modelId="{B7F7D0C0-E988-4CAE-A8D9-9AC53CC79121}" type="presParOf" srcId="{8A6B809B-E3B0-4E55-B2AB-2C064B3041F9}" destId="{3EBA481B-09EC-4BE3-9E7F-5CDB1F47CFCB}" srcOrd="5" destOrd="0" presId="urn:microsoft.com/office/officeart/2008/layout/VerticalCurvedList"/>
    <dgm:cxn modelId="{A82ECBF4-E561-49B5-8A22-6C15DFE74FBB}" type="presParOf" srcId="{8A6B809B-E3B0-4E55-B2AB-2C064B3041F9}" destId="{D9A1FD78-6E36-43E0-9028-006537BDA44D}" srcOrd="6" destOrd="0" presId="urn:microsoft.com/office/officeart/2008/layout/VerticalCurvedList"/>
    <dgm:cxn modelId="{16B46DAD-6426-4751-B34F-64C2EE2C3367}" type="presParOf" srcId="{D9A1FD78-6E36-43E0-9028-006537BDA44D}" destId="{1771696F-037B-43AA-9A08-6FCB9BBE0454}" srcOrd="0" destOrd="0" presId="urn:microsoft.com/office/officeart/2008/layout/VerticalCurvedList"/>
    <dgm:cxn modelId="{94AF38FE-9D2C-4733-A9A9-64D625F914CE}" type="presParOf" srcId="{8A6B809B-E3B0-4E55-B2AB-2C064B3041F9}" destId="{D44CBBF1-0A24-4D0E-AF3C-89C33208545D}" srcOrd="7" destOrd="0" presId="urn:microsoft.com/office/officeart/2008/layout/VerticalCurvedList"/>
    <dgm:cxn modelId="{8C16B34C-B8C4-4BC5-9C90-3CE678233FB3}" type="presParOf" srcId="{8A6B809B-E3B0-4E55-B2AB-2C064B3041F9}" destId="{971BC1AC-F8EA-468D-B8A1-2E6DFF5398B8}" srcOrd="8" destOrd="0" presId="urn:microsoft.com/office/officeart/2008/layout/VerticalCurvedList"/>
    <dgm:cxn modelId="{B1670043-9DF6-4778-8EAF-7F6450EA6182}" type="presParOf" srcId="{971BC1AC-F8EA-468D-B8A1-2E6DFF5398B8}" destId="{9804B68E-6995-4F32-8BCF-3D54DDEB6FE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84731-D385-4721-A7FD-9BA2679B690A}">
      <dsp:nvSpPr>
        <dsp:cNvPr id="0" name=""/>
        <dsp:cNvSpPr/>
      </dsp:nvSpPr>
      <dsp:spPr>
        <a:xfrm>
          <a:off x="2249965" y="3823395"/>
          <a:ext cx="4516104"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8612F5-2523-4DF0-841F-3F80849FF84F}">
      <dsp:nvSpPr>
        <dsp:cNvPr id="0" name=""/>
        <dsp:cNvSpPr/>
      </dsp:nvSpPr>
      <dsp:spPr>
        <a:xfrm>
          <a:off x="2249965" y="2249056"/>
          <a:ext cx="3868376"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F7ABE6-F8DA-4C0B-8CEA-623E75E66A11}">
      <dsp:nvSpPr>
        <dsp:cNvPr id="0" name=""/>
        <dsp:cNvSpPr/>
      </dsp:nvSpPr>
      <dsp:spPr>
        <a:xfrm>
          <a:off x="2249965" y="674716"/>
          <a:ext cx="4516104"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CA88BB-BCA7-4830-A60F-01C930C4A8E6}">
      <dsp:nvSpPr>
        <dsp:cNvPr id="0" name=""/>
        <dsp:cNvSpPr/>
      </dsp:nvSpPr>
      <dsp:spPr>
        <a:xfrm>
          <a:off x="0" y="0"/>
          <a:ext cx="4498112" cy="4498112"/>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132104-AB2E-40A6-A0FB-E0A12A0C4BDD}">
      <dsp:nvSpPr>
        <dsp:cNvPr id="0" name=""/>
        <dsp:cNvSpPr/>
      </dsp:nvSpPr>
      <dsp:spPr>
        <a:xfrm>
          <a:off x="755786" y="1506866"/>
          <a:ext cx="2878791" cy="14843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355850">
            <a:lnSpc>
              <a:spcPct val="90000"/>
            </a:lnSpc>
            <a:spcBef>
              <a:spcPct val="0"/>
            </a:spcBef>
            <a:spcAft>
              <a:spcPct val="35000"/>
            </a:spcAft>
          </a:pPr>
          <a:r>
            <a:rPr lang="es-ES" sz="5300" b="1" kern="1200" dirty="0"/>
            <a:t>OBJETIVO GENERAL </a:t>
          </a:r>
          <a:endParaRPr lang="es-EC" sz="5300" b="1" kern="1200" dirty="0"/>
        </a:p>
      </dsp:txBody>
      <dsp:txXfrm>
        <a:off x="755786" y="1506866"/>
        <a:ext cx="2878791" cy="1484376"/>
      </dsp:txXfrm>
    </dsp:sp>
    <dsp:sp modelId="{060E2E27-0CED-4D8A-A079-FB9CC0699E22}">
      <dsp:nvSpPr>
        <dsp:cNvPr id="0" name=""/>
        <dsp:cNvSpPr/>
      </dsp:nvSpPr>
      <dsp:spPr>
        <a:xfrm>
          <a:off x="6091353" y="0"/>
          <a:ext cx="1349433" cy="1349433"/>
        </a:xfrm>
        <a:prstGeom prst="ellipse">
          <a:avLst/>
        </a:prstGeom>
        <a:solidFill>
          <a:schemeClr val="accent4">
            <a:tint val="50000"/>
            <a:hueOff val="3833300"/>
            <a:satOff val="-21016"/>
            <a:lumOff val="22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C96056-8348-45FE-8771-007E2088D30D}">
      <dsp:nvSpPr>
        <dsp:cNvPr id="0" name=""/>
        <dsp:cNvSpPr/>
      </dsp:nvSpPr>
      <dsp:spPr>
        <a:xfrm>
          <a:off x="7440786" y="0"/>
          <a:ext cx="3374200" cy="1349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0" numCol="1" spcCol="1270" anchor="ctr" anchorCtr="0">
          <a:noAutofit/>
        </a:bodyPr>
        <a:lstStyle/>
        <a:p>
          <a:pPr lvl="0" algn="l" defTabSz="800100">
            <a:lnSpc>
              <a:spcPct val="90000"/>
            </a:lnSpc>
            <a:spcBef>
              <a:spcPct val="0"/>
            </a:spcBef>
            <a:spcAft>
              <a:spcPct val="35000"/>
            </a:spcAft>
          </a:pPr>
          <a:r>
            <a:rPr lang="es-EC" sz="1800" kern="1200" dirty="0" smtClean="0"/>
            <a:t>  Análisis preferencias</a:t>
          </a:r>
          <a:endParaRPr lang="es-EC" sz="1800" kern="1200" dirty="0"/>
        </a:p>
      </dsp:txBody>
      <dsp:txXfrm>
        <a:off x="7440786" y="0"/>
        <a:ext cx="3374200" cy="1349433"/>
      </dsp:txXfrm>
    </dsp:sp>
    <dsp:sp modelId="{F55BAC82-74D1-407C-8ABC-8D40E93B64E1}">
      <dsp:nvSpPr>
        <dsp:cNvPr id="0" name=""/>
        <dsp:cNvSpPr/>
      </dsp:nvSpPr>
      <dsp:spPr>
        <a:xfrm>
          <a:off x="5443625" y="1574339"/>
          <a:ext cx="1349433" cy="1349433"/>
        </a:xfrm>
        <a:prstGeom prst="ellipse">
          <a:avLst/>
        </a:prstGeom>
        <a:solidFill>
          <a:schemeClr val="accent4">
            <a:tint val="50000"/>
            <a:hueOff val="7666600"/>
            <a:satOff val="-42031"/>
            <a:lumOff val="45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C575E6-23E5-40C8-B700-5C78C47E72FB}">
      <dsp:nvSpPr>
        <dsp:cNvPr id="0" name=""/>
        <dsp:cNvSpPr/>
      </dsp:nvSpPr>
      <dsp:spPr>
        <a:xfrm>
          <a:off x="6793058" y="1574339"/>
          <a:ext cx="4021935" cy="1349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0" numCol="1" spcCol="1270" anchor="ctr" anchorCtr="0">
          <a:noAutofit/>
        </a:bodyPr>
        <a:lstStyle/>
        <a:p>
          <a:pPr lvl="0" algn="l" defTabSz="800100">
            <a:lnSpc>
              <a:spcPct val="90000"/>
            </a:lnSpc>
            <a:spcBef>
              <a:spcPct val="0"/>
            </a:spcBef>
            <a:spcAft>
              <a:spcPct val="35000"/>
            </a:spcAft>
          </a:pPr>
          <a:r>
            <a:rPr lang="es-EC" sz="1800" kern="1200" dirty="0" smtClean="0"/>
            <a:t>Microempresarios de la ciudad de Quito</a:t>
          </a:r>
          <a:endParaRPr lang="es-EC" sz="1800" kern="1200" dirty="0"/>
        </a:p>
      </dsp:txBody>
      <dsp:txXfrm>
        <a:off x="6793058" y="1574339"/>
        <a:ext cx="4021935" cy="1349433"/>
      </dsp:txXfrm>
    </dsp:sp>
    <dsp:sp modelId="{E342E332-7FB3-45D0-88A4-9EC668DCC066}">
      <dsp:nvSpPr>
        <dsp:cNvPr id="0" name=""/>
        <dsp:cNvSpPr/>
      </dsp:nvSpPr>
      <dsp:spPr>
        <a:xfrm>
          <a:off x="6096251" y="3077306"/>
          <a:ext cx="1349433" cy="1349433"/>
        </a:xfrm>
        <a:prstGeom prst="ellipse">
          <a:avLst/>
        </a:prstGeom>
        <a:solidFill>
          <a:schemeClr val="accent4">
            <a:tint val="50000"/>
            <a:hueOff val="11499901"/>
            <a:satOff val="-63047"/>
            <a:lumOff val="68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013A54-D8B2-4375-88D6-CBE36CC7E6DA}">
      <dsp:nvSpPr>
        <dsp:cNvPr id="0" name=""/>
        <dsp:cNvSpPr/>
      </dsp:nvSpPr>
      <dsp:spPr>
        <a:xfrm>
          <a:off x="7440786" y="3148678"/>
          <a:ext cx="3372224" cy="1349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0" numCol="1" spcCol="1270" anchor="ctr" anchorCtr="0">
          <a:noAutofit/>
        </a:bodyPr>
        <a:lstStyle/>
        <a:p>
          <a:pPr lvl="0" algn="l" defTabSz="800100">
            <a:lnSpc>
              <a:spcPct val="90000"/>
            </a:lnSpc>
            <a:spcBef>
              <a:spcPct val="0"/>
            </a:spcBef>
            <a:spcAft>
              <a:spcPct val="35000"/>
            </a:spcAft>
          </a:pPr>
          <a:r>
            <a:rPr lang="es-EC" sz="1800" kern="1200" dirty="0" smtClean="0"/>
            <a:t>Crédito otorgado por la banca privada</a:t>
          </a:r>
          <a:endParaRPr lang="es-EC" sz="1800" kern="1200" dirty="0"/>
        </a:p>
      </dsp:txBody>
      <dsp:txXfrm>
        <a:off x="7440786" y="3148678"/>
        <a:ext cx="3372224" cy="1349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84731-D385-4721-A7FD-9BA2679B690A}">
      <dsp:nvSpPr>
        <dsp:cNvPr id="0" name=""/>
        <dsp:cNvSpPr/>
      </dsp:nvSpPr>
      <dsp:spPr>
        <a:xfrm>
          <a:off x="2250089" y="3823395"/>
          <a:ext cx="4516104"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8612F5-2523-4DF0-841F-3F80849FF84F}">
      <dsp:nvSpPr>
        <dsp:cNvPr id="0" name=""/>
        <dsp:cNvSpPr/>
      </dsp:nvSpPr>
      <dsp:spPr>
        <a:xfrm>
          <a:off x="2250089" y="2249056"/>
          <a:ext cx="3868376"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F7ABE6-F8DA-4C0B-8CEA-623E75E66A11}">
      <dsp:nvSpPr>
        <dsp:cNvPr id="0" name=""/>
        <dsp:cNvSpPr/>
      </dsp:nvSpPr>
      <dsp:spPr>
        <a:xfrm>
          <a:off x="2250089" y="674716"/>
          <a:ext cx="4516104"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CA88BB-BCA7-4830-A60F-01C930C4A8E6}">
      <dsp:nvSpPr>
        <dsp:cNvPr id="0" name=""/>
        <dsp:cNvSpPr/>
      </dsp:nvSpPr>
      <dsp:spPr>
        <a:xfrm>
          <a:off x="0" y="0"/>
          <a:ext cx="4498112" cy="4498112"/>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132104-AB2E-40A6-A0FB-E0A12A0C4BDD}">
      <dsp:nvSpPr>
        <dsp:cNvPr id="0" name=""/>
        <dsp:cNvSpPr/>
      </dsp:nvSpPr>
      <dsp:spPr>
        <a:xfrm>
          <a:off x="755910" y="1417818"/>
          <a:ext cx="2878791" cy="14843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955800">
            <a:lnSpc>
              <a:spcPct val="90000"/>
            </a:lnSpc>
            <a:spcBef>
              <a:spcPct val="0"/>
            </a:spcBef>
            <a:spcAft>
              <a:spcPct val="35000"/>
            </a:spcAft>
          </a:pPr>
          <a:r>
            <a:rPr lang="es-ES" sz="4400" b="1" kern="1200" dirty="0" smtClean="0"/>
            <a:t>OBJETIVOS ESPECÍFICOS </a:t>
          </a:r>
          <a:endParaRPr lang="es-EC" sz="4400" b="1" kern="1200" dirty="0"/>
        </a:p>
      </dsp:txBody>
      <dsp:txXfrm>
        <a:off x="755910" y="1417818"/>
        <a:ext cx="2878791" cy="1484376"/>
      </dsp:txXfrm>
    </dsp:sp>
    <dsp:sp modelId="{060E2E27-0CED-4D8A-A079-FB9CC0699E22}">
      <dsp:nvSpPr>
        <dsp:cNvPr id="0" name=""/>
        <dsp:cNvSpPr/>
      </dsp:nvSpPr>
      <dsp:spPr>
        <a:xfrm>
          <a:off x="6091477" y="0"/>
          <a:ext cx="1349433" cy="1349433"/>
        </a:xfrm>
        <a:prstGeom prst="ellipse">
          <a:avLst/>
        </a:prstGeom>
        <a:solidFill>
          <a:schemeClr val="accent4">
            <a:tint val="50000"/>
            <a:hueOff val="3833300"/>
            <a:satOff val="-21016"/>
            <a:lumOff val="22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C96056-8348-45FE-8771-007E2088D30D}">
      <dsp:nvSpPr>
        <dsp:cNvPr id="0" name=""/>
        <dsp:cNvSpPr/>
      </dsp:nvSpPr>
      <dsp:spPr>
        <a:xfrm>
          <a:off x="7440911" y="0"/>
          <a:ext cx="3372481" cy="1349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0" numCol="1" spcCol="1270" anchor="ctr" anchorCtr="0">
          <a:noAutofit/>
        </a:bodyPr>
        <a:lstStyle/>
        <a:p>
          <a:pPr lvl="0" algn="l" defTabSz="800100">
            <a:lnSpc>
              <a:spcPct val="90000"/>
            </a:lnSpc>
            <a:spcBef>
              <a:spcPct val="0"/>
            </a:spcBef>
            <a:spcAft>
              <a:spcPct val="35000"/>
            </a:spcAft>
          </a:pPr>
          <a:r>
            <a:rPr lang="es-EC" sz="1800" kern="1200" dirty="0" smtClean="0"/>
            <a:t>  Sustentar teóricamente</a:t>
          </a:r>
          <a:endParaRPr lang="es-EC" sz="1800" kern="1200" dirty="0"/>
        </a:p>
      </dsp:txBody>
      <dsp:txXfrm>
        <a:off x="7440911" y="0"/>
        <a:ext cx="3372481" cy="1349433"/>
      </dsp:txXfrm>
    </dsp:sp>
    <dsp:sp modelId="{F55BAC82-74D1-407C-8ABC-8D40E93B64E1}">
      <dsp:nvSpPr>
        <dsp:cNvPr id="0" name=""/>
        <dsp:cNvSpPr/>
      </dsp:nvSpPr>
      <dsp:spPr>
        <a:xfrm>
          <a:off x="5443749" y="1574339"/>
          <a:ext cx="1349433" cy="1349433"/>
        </a:xfrm>
        <a:prstGeom prst="ellipse">
          <a:avLst/>
        </a:prstGeom>
        <a:solidFill>
          <a:schemeClr val="accent4">
            <a:tint val="50000"/>
            <a:hueOff val="7666600"/>
            <a:satOff val="-42031"/>
            <a:lumOff val="45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C575E6-23E5-40C8-B700-5C78C47E72FB}">
      <dsp:nvSpPr>
        <dsp:cNvPr id="0" name=""/>
        <dsp:cNvSpPr/>
      </dsp:nvSpPr>
      <dsp:spPr>
        <a:xfrm>
          <a:off x="6793182" y="1574339"/>
          <a:ext cx="4020687" cy="1349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0" numCol="1" spcCol="1270" anchor="ctr" anchorCtr="0">
          <a:noAutofit/>
        </a:bodyPr>
        <a:lstStyle/>
        <a:p>
          <a:pPr lvl="0" algn="l" defTabSz="800100">
            <a:lnSpc>
              <a:spcPct val="90000"/>
            </a:lnSpc>
            <a:spcBef>
              <a:spcPct val="0"/>
            </a:spcBef>
            <a:spcAft>
              <a:spcPct val="35000"/>
            </a:spcAft>
          </a:pPr>
          <a:r>
            <a:rPr lang="es-EC" sz="1800" kern="1200" dirty="0" smtClean="0"/>
            <a:t>   Preferencia uso de créditos</a:t>
          </a:r>
          <a:endParaRPr lang="es-EC" sz="1800" kern="1200" dirty="0"/>
        </a:p>
      </dsp:txBody>
      <dsp:txXfrm>
        <a:off x="6793182" y="1574339"/>
        <a:ext cx="4020687" cy="1349433"/>
      </dsp:txXfrm>
    </dsp:sp>
    <dsp:sp modelId="{E342E332-7FB3-45D0-88A4-9EC668DCC066}">
      <dsp:nvSpPr>
        <dsp:cNvPr id="0" name=""/>
        <dsp:cNvSpPr/>
      </dsp:nvSpPr>
      <dsp:spPr>
        <a:xfrm>
          <a:off x="6096375" y="3148678"/>
          <a:ext cx="1349433" cy="1349433"/>
        </a:xfrm>
        <a:prstGeom prst="ellipse">
          <a:avLst/>
        </a:prstGeom>
        <a:solidFill>
          <a:schemeClr val="accent4">
            <a:tint val="50000"/>
            <a:hueOff val="11499901"/>
            <a:satOff val="-63047"/>
            <a:lumOff val="68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013A54-D8B2-4375-88D6-CBE36CC7E6DA}">
      <dsp:nvSpPr>
        <dsp:cNvPr id="0" name=""/>
        <dsp:cNvSpPr/>
      </dsp:nvSpPr>
      <dsp:spPr>
        <a:xfrm>
          <a:off x="7440911" y="3148678"/>
          <a:ext cx="3373959" cy="1349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0" numCol="1" spcCol="1270" anchor="ctr" anchorCtr="0">
          <a:noAutofit/>
        </a:bodyPr>
        <a:lstStyle/>
        <a:p>
          <a:pPr lvl="0" algn="l" defTabSz="800100">
            <a:lnSpc>
              <a:spcPct val="90000"/>
            </a:lnSpc>
            <a:spcBef>
              <a:spcPct val="0"/>
            </a:spcBef>
            <a:spcAft>
              <a:spcPct val="35000"/>
            </a:spcAft>
          </a:pPr>
          <a:r>
            <a:rPr lang="es-EC" sz="1800" kern="1200" dirty="0" smtClean="0"/>
            <a:t> Recomendar productos crediticios</a:t>
          </a:r>
          <a:endParaRPr lang="es-EC" sz="1800" kern="1200" dirty="0"/>
        </a:p>
      </dsp:txBody>
      <dsp:txXfrm>
        <a:off x="7440911" y="3148678"/>
        <a:ext cx="3373959" cy="1349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9523C-3163-4E0A-B8DD-0D1EDB605D6D}">
      <dsp:nvSpPr>
        <dsp:cNvPr id="0" name=""/>
        <dsp:cNvSpPr/>
      </dsp:nvSpPr>
      <dsp:spPr>
        <a:xfrm>
          <a:off x="947529" y="0"/>
          <a:ext cx="8799443" cy="5499652"/>
        </a:xfrm>
        <a:prstGeom prst="swooshArrow">
          <a:avLst>
            <a:gd name="adj1" fmla="val 25000"/>
            <a:gd name="adj2" fmla="val 25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4ECFE741-4B6D-4B01-98CE-2D350DAAC738}">
      <dsp:nvSpPr>
        <dsp:cNvPr id="0" name=""/>
        <dsp:cNvSpPr/>
      </dsp:nvSpPr>
      <dsp:spPr>
        <a:xfrm>
          <a:off x="1814275" y="4089541"/>
          <a:ext cx="202387" cy="20238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8D883C-73D0-448E-A7C8-3300895670BA}">
      <dsp:nvSpPr>
        <dsp:cNvPr id="0" name=""/>
        <dsp:cNvSpPr/>
      </dsp:nvSpPr>
      <dsp:spPr>
        <a:xfrm>
          <a:off x="1915468" y="4190734"/>
          <a:ext cx="1152727" cy="1308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41" tIns="0" rIns="0" bIns="0" numCol="1" spcCol="1270" anchor="t" anchorCtr="0">
          <a:noAutofit/>
        </a:bodyPr>
        <a:lstStyle/>
        <a:p>
          <a:pPr lvl="0" algn="l" defTabSz="533400">
            <a:lnSpc>
              <a:spcPct val="90000"/>
            </a:lnSpc>
            <a:spcBef>
              <a:spcPct val="0"/>
            </a:spcBef>
            <a:spcAft>
              <a:spcPct val="35000"/>
            </a:spcAft>
          </a:pPr>
          <a:r>
            <a:rPr lang="es-ES" sz="1200" kern="1200" dirty="0"/>
            <a:t>Enfoque </a:t>
          </a:r>
          <a:r>
            <a:rPr lang="es-ES" sz="1200" kern="1200" dirty="0" smtClean="0"/>
            <a:t>cuantitativo</a:t>
          </a:r>
          <a:endParaRPr lang="es-EC" sz="1200" kern="1200" dirty="0"/>
        </a:p>
      </dsp:txBody>
      <dsp:txXfrm>
        <a:off x="1915468" y="4190734"/>
        <a:ext cx="1152727" cy="1308917"/>
      </dsp:txXfrm>
    </dsp:sp>
    <dsp:sp modelId="{33C7BEAA-91B8-4E52-A00F-0E3ABDA5070E}">
      <dsp:nvSpPr>
        <dsp:cNvPr id="0" name=""/>
        <dsp:cNvSpPr/>
      </dsp:nvSpPr>
      <dsp:spPr>
        <a:xfrm>
          <a:off x="2909805" y="3036907"/>
          <a:ext cx="316779" cy="31677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EE3ACD-9780-45F1-A6F3-7C1E1EFFC623}">
      <dsp:nvSpPr>
        <dsp:cNvPr id="0" name=""/>
        <dsp:cNvSpPr/>
      </dsp:nvSpPr>
      <dsp:spPr>
        <a:xfrm>
          <a:off x="3068195" y="3195297"/>
          <a:ext cx="1460707" cy="2304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855" tIns="0" rIns="0" bIns="0" numCol="1" spcCol="1270" anchor="t" anchorCtr="0">
          <a:noAutofit/>
        </a:bodyPr>
        <a:lstStyle/>
        <a:p>
          <a:pPr lvl="0" algn="l" defTabSz="533400">
            <a:lnSpc>
              <a:spcPct val="90000"/>
            </a:lnSpc>
            <a:spcBef>
              <a:spcPct val="0"/>
            </a:spcBef>
            <a:spcAft>
              <a:spcPct val="35000"/>
            </a:spcAft>
          </a:pPr>
          <a:r>
            <a:rPr lang="es-ES" sz="1200" kern="1200" dirty="0"/>
            <a:t>Fuentes de Información</a:t>
          </a:r>
          <a:endParaRPr lang="es-EC" sz="1200" kern="1200" dirty="0"/>
        </a:p>
      </dsp:txBody>
      <dsp:txXfrm>
        <a:off x="3068195" y="3195297"/>
        <a:ext cx="1460707" cy="2304354"/>
      </dsp:txXfrm>
    </dsp:sp>
    <dsp:sp modelId="{FDA352DD-C521-4361-8D53-2B610FDD576E}">
      <dsp:nvSpPr>
        <dsp:cNvPr id="0" name=""/>
        <dsp:cNvSpPr/>
      </dsp:nvSpPr>
      <dsp:spPr>
        <a:xfrm>
          <a:off x="4317716" y="2197660"/>
          <a:ext cx="422373" cy="42237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5989AD-CD73-4677-A4D5-0E358D772C99}">
      <dsp:nvSpPr>
        <dsp:cNvPr id="0" name=""/>
        <dsp:cNvSpPr/>
      </dsp:nvSpPr>
      <dsp:spPr>
        <a:xfrm>
          <a:off x="4528903" y="2408847"/>
          <a:ext cx="1698292" cy="3090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807" tIns="0" rIns="0" bIns="0" numCol="1" spcCol="1270" anchor="t" anchorCtr="0">
          <a:noAutofit/>
        </a:bodyPr>
        <a:lstStyle/>
        <a:p>
          <a:pPr lvl="0" algn="l" defTabSz="533400">
            <a:lnSpc>
              <a:spcPct val="90000"/>
            </a:lnSpc>
            <a:spcBef>
              <a:spcPct val="0"/>
            </a:spcBef>
            <a:spcAft>
              <a:spcPct val="35000"/>
            </a:spcAft>
          </a:pPr>
          <a:r>
            <a:rPr lang="es-ES" sz="1200" kern="1200" dirty="0"/>
            <a:t>Unidades de Análisis</a:t>
          </a:r>
          <a:endParaRPr lang="es-EC" sz="1200" kern="1200" dirty="0"/>
        </a:p>
      </dsp:txBody>
      <dsp:txXfrm>
        <a:off x="4528903" y="2408847"/>
        <a:ext cx="1698292" cy="3090804"/>
      </dsp:txXfrm>
    </dsp:sp>
    <dsp:sp modelId="{CA91DC1D-EF10-439C-9076-03B722B89789}">
      <dsp:nvSpPr>
        <dsp:cNvPr id="0" name=""/>
        <dsp:cNvSpPr/>
      </dsp:nvSpPr>
      <dsp:spPr>
        <a:xfrm>
          <a:off x="5954413" y="1542102"/>
          <a:ext cx="545565" cy="54556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A82B10-37FF-4445-AB92-2D966279EFDB}">
      <dsp:nvSpPr>
        <dsp:cNvPr id="0" name=""/>
        <dsp:cNvSpPr/>
      </dsp:nvSpPr>
      <dsp:spPr>
        <a:xfrm>
          <a:off x="6227195" y="1814885"/>
          <a:ext cx="1759888" cy="3684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084" tIns="0" rIns="0" bIns="0" numCol="1" spcCol="1270" anchor="t" anchorCtr="0">
          <a:noAutofit/>
        </a:bodyPr>
        <a:lstStyle/>
        <a:p>
          <a:pPr lvl="0" algn="l" defTabSz="533400">
            <a:lnSpc>
              <a:spcPct val="90000"/>
            </a:lnSpc>
            <a:spcBef>
              <a:spcPct val="0"/>
            </a:spcBef>
            <a:spcAft>
              <a:spcPct val="35000"/>
            </a:spcAft>
          </a:pPr>
          <a:r>
            <a:rPr lang="es-ES" sz="1200" kern="1200" dirty="0"/>
            <a:t>Alcance Descriptivo</a:t>
          </a:r>
          <a:endParaRPr lang="es-EC" sz="1200" kern="1200" dirty="0"/>
        </a:p>
      </dsp:txBody>
      <dsp:txXfrm>
        <a:off x="6227195" y="1814885"/>
        <a:ext cx="1759888" cy="3684766"/>
      </dsp:txXfrm>
    </dsp:sp>
    <dsp:sp modelId="{1C015C9F-6626-45AB-8CDD-947F5C92B4E8}">
      <dsp:nvSpPr>
        <dsp:cNvPr id="0" name=""/>
        <dsp:cNvSpPr/>
      </dsp:nvSpPr>
      <dsp:spPr>
        <a:xfrm>
          <a:off x="7639506" y="1104330"/>
          <a:ext cx="695156" cy="69515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2C531F-0E72-4C9E-8E84-50F6D73A978D}">
      <dsp:nvSpPr>
        <dsp:cNvPr id="0" name=""/>
        <dsp:cNvSpPr/>
      </dsp:nvSpPr>
      <dsp:spPr>
        <a:xfrm>
          <a:off x="7987084" y="1451908"/>
          <a:ext cx="1759888" cy="4047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49" tIns="0" rIns="0" bIns="0" numCol="1" spcCol="1270" anchor="t" anchorCtr="0">
          <a:noAutofit/>
        </a:bodyPr>
        <a:lstStyle/>
        <a:p>
          <a:pPr lvl="0" algn="l" defTabSz="533400">
            <a:lnSpc>
              <a:spcPct val="90000"/>
            </a:lnSpc>
            <a:spcBef>
              <a:spcPct val="0"/>
            </a:spcBef>
            <a:spcAft>
              <a:spcPct val="35000"/>
            </a:spcAft>
          </a:pPr>
          <a:r>
            <a:rPr lang="es-ES" sz="1200" kern="1200" dirty="0"/>
            <a:t>Recolección de Datos</a:t>
          </a:r>
          <a:endParaRPr lang="es-EC" sz="1200" kern="1200" dirty="0"/>
        </a:p>
      </dsp:txBody>
      <dsp:txXfrm>
        <a:off x="7987084" y="1451908"/>
        <a:ext cx="1759888" cy="40477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E07B9-7A1C-4550-8373-5245B9FF86C8}">
      <dsp:nvSpPr>
        <dsp:cNvPr id="0" name=""/>
        <dsp:cNvSpPr/>
      </dsp:nvSpPr>
      <dsp:spPr>
        <a:xfrm>
          <a:off x="-6366456" y="-973817"/>
          <a:ext cx="7577967" cy="7577967"/>
        </a:xfrm>
        <a:prstGeom prst="blockArc">
          <a:avLst>
            <a:gd name="adj1" fmla="val 18900000"/>
            <a:gd name="adj2" fmla="val 2700000"/>
            <a:gd name="adj3" fmla="val 285"/>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183D8B-98D1-42A9-9084-34490C877849}">
      <dsp:nvSpPr>
        <dsp:cNvPr id="0" name=""/>
        <dsp:cNvSpPr/>
      </dsp:nvSpPr>
      <dsp:spPr>
        <a:xfrm>
          <a:off x="634001" y="432860"/>
          <a:ext cx="9813632" cy="86617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7523" tIns="33020" rIns="33020" bIns="33020" numCol="1" spcCol="1270" anchor="ctr" anchorCtr="0">
          <a:noAutofit/>
        </a:bodyPr>
        <a:lstStyle/>
        <a:p>
          <a:pPr lvl="0" algn="l" defTabSz="577850">
            <a:lnSpc>
              <a:spcPct val="90000"/>
            </a:lnSpc>
            <a:spcBef>
              <a:spcPct val="0"/>
            </a:spcBef>
            <a:spcAft>
              <a:spcPct val="35000"/>
            </a:spcAft>
          </a:pPr>
          <a:r>
            <a:rPr lang="es-ES" sz="1300" kern="1200" dirty="0" smtClean="0"/>
            <a:t>La metodología utilizada en esta investigación permitió un acercamiento relativamente formal con el microempresario logrando un grado de confianza importantísimo para obtener información fiel acerca del verdadero uso que se da al microcrédito</a:t>
          </a:r>
          <a:endParaRPr lang="es-EC" sz="1300" kern="1200" dirty="0"/>
        </a:p>
      </dsp:txBody>
      <dsp:txXfrm>
        <a:off x="634001" y="432860"/>
        <a:ext cx="9813632" cy="866170"/>
      </dsp:txXfrm>
    </dsp:sp>
    <dsp:sp modelId="{31A84B3F-EB6D-40BC-96F4-498815027077}">
      <dsp:nvSpPr>
        <dsp:cNvPr id="0" name=""/>
        <dsp:cNvSpPr/>
      </dsp:nvSpPr>
      <dsp:spPr>
        <a:xfrm>
          <a:off x="92644" y="324588"/>
          <a:ext cx="1082713" cy="1082713"/>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64BF0A-0999-434B-9E05-CB8A96545C1D}">
      <dsp:nvSpPr>
        <dsp:cNvPr id="0" name=""/>
        <dsp:cNvSpPr/>
      </dsp:nvSpPr>
      <dsp:spPr>
        <a:xfrm>
          <a:off x="1130596" y="1732340"/>
          <a:ext cx="9317037" cy="866170"/>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7523" tIns="33020" rIns="33020" bIns="33020" numCol="1" spcCol="1270" anchor="ctr" anchorCtr="0">
          <a:noAutofit/>
        </a:bodyPr>
        <a:lstStyle/>
        <a:p>
          <a:pPr lvl="0" algn="l" defTabSz="577850">
            <a:lnSpc>
              <a:spcPct val="90000"/>
            </a:lnSpc>
            <a:spcBef>
              <a:spcPct val="0"/>
            </a:spcBef>
            <a:spcAft>
              <a:spcPct val="35000"/>
            </a:spcAft>
          </a:pPr>
          <a:r>
            <a:rPr lang="es-ES" sz="1300" kern="1200" dirty="0" smtClean="0"/>
            <a:t>Se pudo evidenciar a través de los resultados que dentro del Distrito Metropolitano de Quito tienen mayor presencia las microempresas con propietarias mujeres, destacando más su presencia con un 36% en el sector norte seguido de un 32% en el centro y sur cada uno. Desde luego relacionado directamente con el 57% de empleados varones frente a las mujeres que representan un 43% del total de dependencia laboral.</a:t>
          </a:r>
          <a:endParaRPr lang="es-EC" sz="1300" kern="1200" dirty="0"/>
        </a:p>
      </dsp:txBody>
      <dsp:txXfrm>
        <a:off x="1130596" y="1732340"/>
        <a:ext cx="9317037" cy="866170"/>
      </dsp:txXfrm>
    </dsp:sp>
    <dsp:sp modelId="{C6506F6B-F408-4918-A3E8-97CE9209FFC2}">
      <dsp:nvSpPr>
        <dsp:cNvPr id="0" name=""/>
        <dsp:cNvSpPr/>
      </dsp:nvSpPr>
      <dsp:spPr>
        <a:xfrm>
          <a:off x="589239" y="1624069"/>
          <a:ext cx="1082713" cy="1082713"/>
        </a:xfrm>
        <a:prstGeom prst="ellipse">
          <a:avLst/>
        </a:prstGeom>
        <a:solidFill>
          <a:schemeClr val="lt1">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BA481B-09EC-4BE3-9E7F-5CDB1F47CFCB}">
      <dsp:nvSpPr>
        <dsp:cNvPr id="0" name=""/>
        <dsp:cNvSpPr/>
      </dsp:nvSpPr>
      <dsp:spPr>
        <a:xfrm>
          <a:off x="1130596" y="3031821"/>
          <a:ext cx="9317037" cy="866170"/>
        </a:xfrm>
        <a:prstGeom prst="rect">
          <a:avLst/>
        </a:prstGeom>
        <a:solidFill>
          <a:schemeClr val="accent5">
            <a:hueOff val="-4902231"/>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7523" tIns="33020" rIns="33020" bIns="33020" numCol="1" spcCol="1270" anchor="ctr" anchorCtr="0">
          <a:noAutofit/>
        </a:bodyPr>
        <a:lstStyle/>
        <a:p>
          <a:pPr lvl="0" algn="l" defTabSz="577850">
            <a:lnSpc>
              <a:spcPct val="90000"/>
            </a:lnSpc>
            <a:spcBef>
              <a:spcPct val="0"/>
            </a:spcBef>
            <a:spcAft>
              <a:spcPct val="35000"/>
            </a:spcAft>
          </a:pPr>
          <a:r>
            <a:rPr lang="es-ES" sz="1300" kern="1200" dirty="0" smtClean="0"/>
            <a:t>La amplia gama de actividades existentes en el sector de microempresa, obliga clasificarlas por comercio servicio y producción, lo que permite tener una idea más general del segmento al que pertenecen, en este caso comercio representa la de mayor participación con 47% seguida de servicio con 34% y producción 19%, lo que indica que el microempresario prefiere una actividad que no requiere experiencia o conocimientos técnicos como son servicios o producción.</a:t>
          </a:r>
          <a:endParaRPr lang="es-EC" sz="1300" kern="1200" dirty="0"/>
        </a:p>
      </dsp:txBody>
      <dsp:txXfrm>
        <a:off x="1130596" y="3031821"/>
        <a:ext cx="9317037" cy="866170"/>
      </dsp:txXfrm>
    </dsp:sp>
    <dsp:sp modelId="{1771696F-037B-43AA-9A08-6FCB9BBE0454}">
      <dsp:nvSpPr>
        <dsp:cNvPr id="0" name=""/>
        <dsp:cNvSpPr/>
      </dsp:nvSpPr>
      <dsp:spPr>
        <a:xfrm>
          <a:off x="589239" y="2923550"/>
          <a:ext cx="1082713" cy="1082713"/>
        </a:xfrm>
        <a:prstGeom prst="ellipse">
          <a:avLst/>
        </a:prstGeom>
        <a:solidFill>
          <a:schemeClr val="lt1">
            <a:hueOff val="0"/>
            <a:satOff val="0"/>
            <a:lumOff val="0"/>
            <a:alphaOff val="0"/>
          </a:schemeClr>
        </a:solidFill>
        <a:ln w="12700" cap="flat" cmpd="sng" algn="ctr">
          <a:solidFill>
            <a:schemeClr val="accent5">
              <a:hueOff val="-4902231"/>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4CBBF1-0A24-4D0E-AF3C-89C33208545D}">
      <dsp:nvSpPr>
        <dsp:cNvPr id="0" name=""/>
        <dsp:cNvSpPr/>
      </dsp:nvSpPr>
      <dsp:spPr>
        <a:xfrm>
          <a:off x="634001" y="4331302"/>
          <a:ext cx="9813632" cy="866170"/>
        </a:xfrm>
        <a:prstGeom prst="rect">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7523" tIns="33020" rIns="33020" bIns="33020" numCol="1" spcCol="1270" anchor="ctr" anchorCtr="0">
          <a:noAutofit/>
        </a:bodyPr>
        <a:lstStyle/>
        <a:p>
          <a:pPr lvl="0" algn="l" defTabSz="577850">
            <a:lnSpc>
              <a:spcPct val="90000"/>
            </a:lnSpc>
            <a:spcBef>
              <a:spcPct val="0"/>
            </a:spcBef>
            <a:spcAft>
              <a:spcPct val="35000"/>
            </a:spcAft>
          </a:pPr>
          <a:r>
            <a:rPr lang="es-ES" sz="1300" kern="1200" dirty="0" smtClean="0"/>
            <a:t>Se pudo evidenciar que el alto porcentaje de microempresarios que utilizó su financiamiento en un destino diferente indica claramente que tiene otras necesidades que no son transmitidas a la institución, siendo la más destacada la inversión en estudios de hijos seguida por un negocio alternativo, lo cual demuestra también la intensión de diversificar sus ingresos esto debido a que el microempresario actual tiene acceso a mayor información digital y conocimientos que le permiten tener una mejor proyección.</a:t>
          </a:r>
          <a:endParaRPr lang="es-EC" sz="1300" kern="1200" dirty="0"/>
        </a:p>
      </dsp:txBody>
      <dsp:txXfrm>
        <a:off x="634001" y="4331302"/>
        <a:ext cx="9813632" cy="866170"/>
      </dsp:txXfrm>
    </dsp:sp>
    <dsp:sp modelId="{9804B68E-6995-4F32-8BCF-3D54DDEB6FE7}">
      <dsp:nvSpPr>
        <dsp:cNvPr id="0" name=""/>
        <dsp:cNvSpPr/>
      </dsp:nvSpPr>
      <dsp:spPr>
        <a:xfrm>
          <a:off x="92644" y="4223031"/>
          <a:ext cx="1082713" cy="1082713"/>
        </a:xfrm>
        <a:prstGeom prst="ellipse">
          <a:avLst/>
        </a:prstGeom>
        <a:solidFill>
          <a:schemeClr val="lt1">
            <a:hueOff val="0"/>
            <a:satOff val="0"/>
            <a:lumOff val="0"/>
            <a:alphaOff val="0"/>
          </a:schemeClr>
        </a:solidFill>
        <a:ln w="12700" cap="flat" cmpd="sng" algn="ctr">
          <a:solidFill>
            <a:schemeClr val="accent5">
              <a:hueOff val="-7353345"/>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E07B9-7A1C-4550-8373-5245B9FF86C8}">
      <dsp:nvSpPr>
        <dsp:cNvPr id="0" name=""/>
        <dsp:cNvSpPr/>
      </dsp:nvSpPr>
      <dsp:spPr>
        <a:xfrm>
          <a:off x="-6366456" y="-973817"/>
          <a:ext cx="7577967" cy="7577967"/>
        </a:xfrm>
        <a:prstGeom prst="blockArc">
          <a:avLst>
            <a:gd name="adj1" fmla="val 18900000"/>
            <a:gd name="adj2" fmla="val 2700000"/>
            <a:gd name="adj3" fmla="val 285"/>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183D8B-98D1-42A9-9084-34490C877849}">
      <dsp:nvSpPr>
        <dsp:cNvPr id="0" name=""/>
        <dsp:cNvSpPr/>
      </dsp:nvSpPr>
      <dsp:spPr>
        <a:xfrm>
          <a:off x="634001" y="432860"/>
          <a:ext cx="9813632" cy="86617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7523" tIns="35560" rIns="35560" bIns="35560" numCol="1" spcCol="1270" anchor="ctr" anchorCtr="0">
          <a:noAutofit/>
        </a:bodyPr>
        <a:lstStyle/>
        <a:p>
          <a:pPr lvl="0" algn="l" defTabSz="622300">
            <a:lnSpc>
              <a:spcPct val="90000"/>
            </a:lnSpc>
            <a:spcBef>
              <a:spcPct val="0"/>
            </a:spcBef>
            <a:spcAft>
              <a:spcPct val="35000"/>
            </a:spcAft>
          </a:pPr>
          <a:r>
            <a:rPr lang="es-ES" sz="1400" kern="1200" dirty="0" smtClean="0"/>
            <a:t>En base al mayor destino alternativo de crédito que son estudios de hijos, se recomienda profundizar en una nueva investigación en donde se identifique el nivel académico del hijo/hija del microempresario, para de esta manera promover un producto de crédito estudiantil con tasa diferenciada y garantías colaterales.</a:t>
          </a:r>
          <a:endParaRPr lang="es-EC" sz="1400" kern="1200" dirty="0"/>
        </a:p>
      </dsp:txBody>
      <dsp:txXfrm>
        <a:off x="634001" y="432860"/>
        <a:ext cx="9813632" cy="866170"/>
      </dsp:txXfrm>
    </dsp:sp>
    <dsp:sp modelId="{31A84B3F-EB6D-40BC-96F4-498815027077}">
      <dsp:nvSpPr>
        <dsp:cNvPr id="0" name=""/>
        <dsp:cNvSpPr/>
      </dsp:nvSpPr>
      <dsp:spPr>
        <a:xfrm>
          <a:off x="92644" y="324588"/>
          <a:ext cx="1082713" cy="1082713"/>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64BF0A-0999-434B-9E05-CB8A96545C1D}">
      <dsp:nvSpPr>
        <dsp:cNvPr id="0" name=""/>
        <dsp:cNvSpPr/>
      </dsp:nvSpPr>
      <dsp:spPr>
        <a:xfrm>
          <a:off x="1130596" y="1732340"/>
          <a:ext cx="9317037" cy="866170"/>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7523" tIns="35560" rIns="35560" bIns="35560" numCol="1" spcCol="1270" anchor="ctr" anchorCtr="0">
          <a:noAutofit/>
        </a:bodyPr>
        <a:lstStyle/>
        <a:p>
          <a:pPr lvl="0" algn="l" defTabSz="622300">
            <a:lnSpc>
              <a:spcPct val="90000"/>
            </a:lnSpc>
            <a:spcBef>
              <a:spcPct val="0"/>
            </a:spcBef>
            <a:spcAft>
              <a:spcPct val="35000"/>
            </a:spcAft>
          </a:pPr>
          <a:r>
            <a:rPr lang="es-ES" sz="1400" kern="1200" dirty="0" smtClean="0"/>
            <a:t>Se recomienda también, en base a los resultados obtenidos en esta investigación promover una campaña publicitaria visual basada en los principales usos alternativos que los microempresarios dieron al crédito, estos son estudios de hijos y un segundo negocio.</a:t>
          </a:r>
          <a:endParaRPr lang="es-EC" sz="1400" kern="1200" dirty="0"/>
        </a:p>
      </dsp:txBody>
      <dsp:txXfrm>
        <a:off x="1130596" y="1732340"/>
        <a:ext cx="9317037" cy="866170"/>
      </dsp:txXfrm>
    </dsp:sp>
    <dsp:sp modelId="{C6506F6B-F408-4918-A3E8-97CE9209FFC2}">
      <dsp:nvSpPr>
        <dsp:cNvPr id="0" name=""/>
        <dsp:cNvSpPr/>
      </dsp:nvSpPr>
      <dsp:spPr>
        <a:xfrm>
          <a:off x="589239" y="1624069"/>
          <a:ext cx="1082713" cy="1082713"/>
        </a:xfrm>
        <a:prstGeom prst="ellipse">
          <a:avLst/>
        </a:prstGeom>
        <a:solidFill>
          <a:schemeClr val="lt1">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BA481B-09EC-4BE3-9E7F-5CDB1F47CFCB}">
      <dsp:nvSpPr>
        <dsp:cNvPr id="0" name=""/>
        <dsp:cNvSpPr/>
      </dsp:nvSpPr>
      <dsp:spPr>
        <a:xfrm>
          <a:off x="1130596" y="3031821"/>
          <a:ext cx="9317037" cy="866170"/>
        </a:xfrm>
        <a:prstGeom prst="rect">
          <a:avLst/>
        </a:prstGeom>
        <a:solidFill>
          <a:schemeClr val="accent5">
            <a:hueOff val="-4902231"/>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7523" tIns="35560" rIns="35560" bIns="35560" numCol="1" spcCol="1270" anchor="ctr" anchorCtr="0">
          <a:noAutofit/>
        </a:bodyPr>
        <a:lstStyle/>
        <a:p>
          <a:pPr lvl="0" algn="l" defTabSz="622300">
            <a:lnSpc>
              <a:spcPct val="90000"/>
            </a:lnSpc>
            <a:spcBef>
              <a:spcPct val="0"/>
            </a:spcBef>
            <a:spcAft>
              <a:spcPct val="35000"/>
            </a:spcAft>
          </a:pPr>
          <a:r>
            <a:rPr lang="es-ES" sz="1400" kern="1200" dirty="0" smtClean="0"/>
            <a:t>Las instituciones financieras deben realizar periódicamente campañas de capacitación para el microempresario que les ilustre acerca de técnicas de ventas atención al cliente y manejo eficiente de recursos, para mitigar el incremento del riesgo crediticio. Así como dar un seguimiento a la inversión realizada por el microempresario, pues de esta manera también se evita el sobreendeudamiento y desvió de fondos.</a:t>
          </a:r>
          <a:endParaRPr lang="es-EC" sz="1400" kern="1200" dirty="0"/>
        </a:p>
      </dsp:txBody>
      <dsp:txXfrm>
        <a:off x="1130596" y="3031821"/>
        <a:ext cx="9317037" cy="866170"/>
      </dsp:txXfrm>
    </dsp:sp>
    <dsp:sp modelId="{1771696F-037B-43AA-9A08-6FCB9BBE0454}">
      <dsp:nvSpPr>
        <dsp:cNvPr id="0" name=""/>
        <dsp:cNvSpPr/>
      </dsp:nvSpPr>
      <dsp:spPr>
        <a:xfrm>
          <a:off x="589239" y="2923550"/>
          <a:ext cx="1082713" cy="1082713"/>
        </a:xfrm>
        <a:prstGeom prst="ellipse">
          <a:avLst/>
        </a:prstGeom>
        <a:solidFill>
          <a:schemeClr val="lt1">
            <a:hueOff val="0"/>
            <a:satOff val="0"/>
            <a:lumOff val="0"/>
            <a:alphaOff val="0"/>
          </a:schemeClr>
        </a:solidFill>
        <a:ln w="12700" cap="flat" cmpd="sng" algn="ctr">
          <a:solidFill>
            <a:schemeClr val="accent5">
              <a:hueOff val="-4902231"/>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4CBBF1-0A24-4D0E-AF3C-89C33208545D}">
      <dsp:nvSpPr>
        <dsp:cNvPr id="0" name=""/>
        <dsp:cNvSpPr/>
      </dsp:nvSpPr>
      <dsp:spPr>
        <a:xfrm>
          <a:off x="634001" y="4331302"/>
          <a:ext cx="9813632" cy="866170"/>
        </a:xfrm>
        <a:prstGeom prst="rect">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7523" tIns="35560" rIns="35560" bIns="35560" numCol="1" spcCol="1270" anchor="ctr" anchorCtr="0">
          <a:noAutofit/>
        </a:bodyPr>
        <a:lstStyle/>
        <a:p>
          <a:pPr lvl="0" algn="l" defTabSz="622300">
            <a:lnSpc>
              <a:spcPct val="90000"/>
            </a:lnSpc>
            <a:spcBef>
              <a:spcPct val="0"/>
            </a:spcBef>
            <a:spcAft>
              <a:spcPct val="35000"/>
            </a:spcAft>
          </a:pPr>
          <a:r>
            <a:rPr lang="es-ES" sz="1400" kern="1200" dirty="0" smtClean="0"/>
            <a:t>Es recomendable también capacitar correctamente al personal de las instituciones bancarias para ofrecer un asesoramiento adecuado y generar confianza en el cliente, pues este sector microempresarial es un segmento informal y como tal muchas veces no brinda información necesaria al asesor bancario para que éste pueda identificar de mejor manera su necesidad específica y así mejorar la experiencia de usuario.</a:t>
          </a:r>
          <a:endParaRPr lang="es-EC" sz="1400" kern="1200" dirty="0"/>
        </a:p>
      </dsp:txBody>
      <dsp:txXfrm>
        <a:off x="634001" y="4331302"/>
        <a:ext cx="9813632" cy="866170"/>
      </dsp:txXfrm>
    </dsp:sp>
    <dsp:sp modelId="{9804B68E-6995-4F32-8BCF-3D54DDEB6FE7}">
      <dsp:nvSpPr>
        <dsp:cNvPr id="0" name=""/>
        <dsp:cNvSpPr/>
      </dsp:nvSpPr>
      <dsp:spPr>
        <a:xfrm>
          <a:off x="92644" y="4223031"/>
          <a:ext cx="1082713" cy="1082713"/>
        </a:xfrm>
        <a:prstGeom prst="ellipse">
          <a:avLst/>
        </a:prstGeom>
        <a:solidFill>
          <a:schemeClr val="lt1">
            <a:hueOff val="0"/>
            <a:satOff val="0"/>
            <a:lumOff val="0"/>
            <a:alphaOff val="0"/>
          </a:schemeClr>
        </a:solidFill>
        <a:ln w="12700" cap="flat" cmpd="sng" algn="ctr">
          <a:solidFill>
            <a:schemeClr val="accent5">
              <a:hueOff val="-7353345"/>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C"/>
          </a:p>
        </p:txBody>
      </p:sp>
      <p:sp>
        <p:nvSpPr>
          <p:cNvPr id="4" name="Marcador de fecha 3"/>
          <p:cNvSpPr>
            <a:spLocks noGrp="1"/>
          </p:cNvSpPr>
          <p:nvPr>
            <p:ph type="dt" sz="half" idx="10"/>
          </p:nvPr>
        </p:nvSpPr>
        <p:spPr/>
        <p:txBody>
          <a:bodyPr/>
          <a:lstStyle/>
          <a:p>
            <a:fld id="{4426B844-85F8-4923-9F1F-B0A738464C98}" type="datetimeFigureOut">
              <a:rPr lang="es-EC" smtClean="0"/>
              <a:t>12/2/2020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8D96655-DCA4-4F16-965D-75036C05B396}" type="slidenum">
              <a:rPr lang="es-EC" smtClean="0"/>
              <a:t>‹Nº›</a:t>
            </a:fld>
            <a:endParaRPr lang="es-EC"/>
          </a:p>
        </p:txBody>
      </p:sp>
    </p:spTree>
    <p:extLst>
      <p:ext uri="{BB962C8B-B14F-4D97-AF65-F5344CB8AC3E}">
        <p14:creationId xmlns:p14="http://schemas.microsoft.com/office/powerpoint/2010/main" val="312823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4426B844-85F8-4923-9F1F-B0A738464C98}" type="datetimeFigureOut">
              <a:rPr lang="es-EC" smtClean="0"/>
              <a:t>12/2/2020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8D96655-DCA4-4F16-965D-75036C05B396}" type="slidenum">
              <a:rPr lang="es-EC" smtClean="0"/>
              <a:t>‹Nº›</a:t>
            </a:fld>
            <a:endParaRPr lang="es-EC"/>
          </a:p>
        </p:txBody>
      </p:sp>
    </p:spTree>
    <p:extLst>
      <p:ext uri="{BB962C8B-B14F-4D97-AF65-F5344CB8AC3E}">
        <p14:creationId xmlns:p14="http://schemas.microsoft.com/office/powerpoint/2010/main" val="981994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4426B844-85F8-4923-9F1F-B0A738464C98}" type="datetimeFigureOut">
              <a:rPr lang="es-EC" smtClean="0"/>
              <a:t>12/2/2020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8D96655-DCA4-4F16-965D-75036C05B396}" type="slidenum">
              <a:rPr lang="es-EC" smtClean="0"/>
              <a:t>‹Nº›</a:t>
            </a:fld>
            <a:endParaRPr lang="es-EC"/>
          </a:p>
        </p:txBody>
      </p:sp>
    </p:spTree>
    <p:extLst>
      <p:ext uri="{BB962C8B-B14F-4D97-AF65-F5344CB8AC3E}">
        <p14:creationId xmlns:p14="http://schemas.microsoft.com/office/powerpoint/2010/main" val="4099847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4426B844-85F8-4923-9F1F-B0A738464C98}" type="datetimeFigureOut">
              <a:rPr lang="es-EC" smtClean="0"/>
              <a:t>12/2/2020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8D96655-DCA4-4F16-965D-75036C05B396}" type="slidenum">
              <a:rPr lang="es-EC" smtClean="0"/>
              <a:t>‹Nº›</a:t>
            </a:fld>
            <a:endParaRPr lang="es-EC"/>
          </a:p>
        </p:txBody>
      </p:sp>
    </p:spTree>
    <p:extLst>
      <p:ext uri="{BB962C8B-B14F-4D97-AF65-F5344CB8AC3E}">
        <p14:creationId xmlns:p14="http://schemas.microsoft.com/office/powerpoint/2010/main" val="480235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4426B844-85F8-4923-9F1F-B0A738464C98}" type="datetimeFigureOut">
              <a:rPr lang="es-EC" smtClean="0"/>
              <a:t>12/2/2020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8D96655-DCA4-4F16-965D-75036C05B396}" type="slidenum">
              <a:rPr lang="es-EC" smtClean="0"/>
              <a:t>‹Nº›</a:t>
            </a:fld>
            <a:endParaRPr lang="es-EC"/>
          </a:p>
        </p:txBody>
      </p:sp>
    </p:spTree>
    <p:extLst>
      <p:ext uri="{BB962C8B-B14F-4D97-AF65-F5344CB8AC3E}">
        <p14:creationId xmlns:p14="http://schemas.microsoft.com/office/powerpoint/2010/main" val="810419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4426B844-85F8-4923-9F1F-B0A738464C98}" type="datetimeFigureOut">
              <a:rPr lang="es-EC" smtClean="0"/>
              <a:t>12/2/2020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8D96655-DCA4-4F16-965D-75036C05B396}" type="slidenum">
              <a:rPr lang="es-EC" smtClean="0"/>
              <a:t>‹Nº›</a:t>
            </a:fld>
            <a:endParaRPr lang="es-EC"/>
          </a:p>
        </p:txBody>
      </p:sp>
    </p:spTree>
    <p:extLst>
      <p:ext uri="{BB962C8B-B14F-4D97-AF65-F5344CB8AC3E}">
        <p14:creationId xmlns:p14="http://schemas.microsoft.com/office/powerpoint/2010/main" val="305171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4426B844-85F8-4923-9F1F-B0A738464C98}" type="datetimeFigureOut">
              <a:rPr lang="es-EC" smtClean="0"/>
              <a:t>12/2/2020</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38D96655-DCA4-4F16-965D-75036C05B396}" type="slidenum">
              <a:rPr lang="es-EC" smtClean="0"/>
              <a:t>‹Nº›</a:t>
            </a:fld>
            <a:endParaRPr lang="es-EC"/>
          </a:p>
        </p:txBody>
      </p:sp>
    </p:spTree>
    <p:extLst>
      <p:ext uri="{BB962C8B-B14F-4D97-AF65-F5344CB8AC3E}">
        <p14:creationId xmlns:p14="http://schemas.microsoft.com/office/powerpoint/2010/main" val="801429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4426B844-85F8-4923-9F1F-B0A738464C98}" type="datetimeFigureOut">
              <a:rPr lang="es-EC" smtClean="0"/>
              <a:t>12/2/2020</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38D96655-DCA4-4F16-965D-75036C05B396}" type="slidenum">
              <a:rPr lang="es-EC" smtClean="0"/>
              <a:t>‹Nº›</a:t>
            </a:fld>
            <a:endParaRPr lang="es-EC"/>
          </a:p>
        </p:txBody>
      </p:sp>
    </p:spTree>
    <p:extLst>
      <p:ext uri="{BB962C8B-B14F-4D97-AF65-F5344CB8AC3E}">
        <p14:creationId xmlns:p14="http://schemas.microsoft.com/office/powerpoint/2010/main" val="3440168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426B844-85F8-4923-9F1F-B0A738464C98}" type="datetimeFigureOut">
              <a:rPr lang="es-EC" smtClean="0"/>
              <a:t>12/2/2020</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38D96655-DCA4-4F16-965D-75036C05B396}" type="slidenum">
              <a:rPr lang="es-EC" smtClean="0"/>
              <a:t>‹Nº›</a:t>
            </a:fld>
            <a:endParaRPr lang="es-EC"/>
          </a:p>
        </p:txBody>
      </p:sp>
    </p:spTree>
    <p:extLst>
      <p:ext uri="{BB962C8B-B14F-4D97-AF65-F5344CB8AC3E}">
        <p14:creationId xmlns:p14="http://schemas.microsoft.com/office/powerpoint/2010/main" val="23895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4426B844-85F8-4923-9F1F-B0A738464C98}" type="datetimeFigureOut">
              <a:rPr lang="es-EC" smtClean="0"/>
              <a:t>12/2/2020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8D96655-DCA4-4F16-965D-75036C05B396}" type="slidenum">
              <a:rPr lang="es-EC" smtClean="0"/>
              <a:t>‹Nº›</a:t>
            </a:fld>
            <a:endParaRPr lang="es-EC"/>
          </a:p>
        </p:txBody>
      </p:sp>
    </p:spTree>
    <p:extLst>
      <p:ext uri="{BB962C8B-B14F-4D97-AF65-F5344CB8AC3E}">
        <p14:creationId xmlns:p14="http://schemas.microsoft.com/office/powerpoint/2010/main" val="3822214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4426B844-85F8-4923-9F1F-B0A738464C98}" type="datetimeFigureOut">
              <a:rPr lang="es-EC" smtClean="0"/>
              <a:t>12/2/2020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8D96655-DCA4-4F16-965D-75036C05B396}" type="slidenum">
              <a:rPr lang="es-EC" smtClean="0"/>
              <a:t>‹Nº›</a:t>
            </a:fld>
            <a:endParaRPr lang="es-EC"/>
          </a:p>
        </p:txBody>
      </p:sp>
    </p:spTree>
    <p:extLst>
      <p:ext uri="{BB962C8B-B14F-4D97-AF65-F5344CB8AC3E}">
        <p14:creationId xmlns:p14="http://schemas.microsoft.com/office/powerpoint/2010/main" val="2060045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6B844-85F8-4923-9F1F-B0A738464C98}" type="datetimeFigureOut">
              <a:rPr lang="es-EC" smtClean="0"/>
              <a:t>12/2/2020</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D96655-DCA4-4F16-965D-75036C05B396}" type="slidenum">
              <a:rPr lang="es-EC" smtClean="0"/>
              <a:t>‹Nº›</a:t>
            </a:fld>
            <a:endParaRPr lang="es-EC"/>
          </a:p>
        </p:txBody>
      </p:sp>
    </p:spTree>
    <p:extLst>
      <p:ext uri="{BB962C8B-B14F-4D97-AF65-F5344CB8AC3E}">
        <p14:creationId xmlns:p14="http://schemas.microsoft.com/office/powerpoint/2010/main" val="971371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3.xml"/><Relationship Id="rId7" Type="http://schemas.openxmlformats.org/officeDocument/2006/relationships/image" Target="../media/image2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2.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2.xml"/><Relationship Id="rId7" Type="http://schemas.openxmlformats.org/officeDocument/2006/relationships/image" Target="../media/image1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Resultado de imagen para ESPE"/>
          <p:cNvPicPr>
            <a:picLocks noChangeAspect="1" noChangeArrowheads="1"/>
          </p:cNvPicPr>
          <p:nvPr/>
        </p:nvPicPr>
        <p:blipFill rotWithShape="1">
          <a:blip r:embed="rId2"/>
          <a:srcRect t="355"/>
          <a:stretch/>
        </p:blipFill>
        <p:spPr bwMode="auto">
          <a:xfrm>
            <a:off x="2759857" y="163499"/>
            <a:ext cx="5836264" cy="1410361"/>
          </a:xfrm>
          <a:prstGeom prst="rect">
            <a:avLst/>
          </a:prstGeom>
          <a:noFill/>
          <a:ln w="9525">
            <a:noFill/>
            <a:miter lim="800000"/>
            <a:headEnd/>
            <a:tailEnd/>
          </a:ln>
        </p:spPr>
      </p:pic>
      <p:sp>
        <p:nvSpPr>
          <p:cNvPr id="5" name="Rectángulo 4"/>
          <p:cNvSpPr/>
          <p:nvPr/>
        </p:nvSpPr>
        <p:spPr>
          <a:xfrm>
            <a:off x="156754" y="1705992"/>
            <a:ext cx="11599817" cy="4326313"/>
          </a:xfrm>
          <a:prstGeom prst="rect">
            <a:avLst/>
          </a:prstGeom>
        </p:spPr>
        <p:txBody>
          <a:bodyPr wrap="square">
            <a:spAutoFit/>
          </a:bodyPr>
          <a:lstStyle/>
          <a:p>
            <a:pPr marL="252095" indent="252095" algn="ctr">
              <a:lnSpc>
                <a:spcPct val="115000"/>
              </a:lnSpc>
              <a:spcAft>
                <a:spcPts val="0"/>
              </a:spcAft>
            </a:pPr>
            <a:r>
              <a:rPr lang="es-ES" sz="1200" b="1" dirty="0">
                <a:latin typeface="Times New Roman" panose="02020603050405020304" pitchFamily="18" charset="0"/>
                <a:ea typeface="Calibri" panose="020F0502020204030204" pitchFamily="34" charset="0"/>
                <a:cs typeface="Times New Roman" panose="02020603050405020304" pitchFamily="18" charset="0"/>
              </a:rPr>
              <a:t>DEPARTAMENTO DE CIENCIAS ECONÓMICAS ADMINISTRATIVAS Y DE COMERCIO</a:t>
            </a:r>
            <a:endParaRPr lang="es-EC" sz="1200" dirty="0">
              <a:latin typeface="Times New Roman" panose="02020603050405020304" pitchFamily="18" charset="0"/>
              <a:ea typeface="Calibri" panose="020F0502020204030204" pitchFamily="34" charset="0"/>
              <a:cs typeface="Times New Roman" panose="02020603050405020304" pitchFamily="18" charset="0"/>
            </a:endParaRPr>
          </a:p>
          <a:p>
            <a:pPr marL="252095" indent="252095" algn="ctr">
              <a:lnSpc>
                <a:spcPct val="200000"/>
              </a:lnSpc>
              <a:spcAft>
                <a:spcPts val="1000"/>
              </a:spcAft>
            </a:pPr>
            <a:r>
              <a:rPr lang="es-ES" sz="1200" b="1" dirty="0">
                <a:latin typeface="Times New Roman" panose="02020603050405020304" pitchFamily="18" charset="0"/>
                <a:ea typeface="Calibri" panose="020F0502020204030204" pitchFamily="34" charset="0"/>
                <a:cs typeface="Times New Roman" panose="02020603050405020304" pitchFamily="18" charset="0"/>
              </a:rPr>
              <a:t> </a:t>
            </a:r>
            <a:endParaRPr lang="es-EC" sz="1200" dirty="0">
              <a:latin typeface="Times New Roman" panose="02020603050405020304" pitchFamily="18" charset="0"/>
              <a:ea typeface="Calibri" panose="020F0502020204030204" pitchFamily="34" charset="0"/>
              <a:cs typeface="Times New Roman" panose="02020603050405020304" pitchFamily="18" charset="0"/>
            </a:endParaRPr>
          </a:p>
          <a:p>
            <a:pPr marL="252095" indent="252095" algn="ctr">
              <a:lnSpc>
                <a:spcPct val="200000"/>
              </a:lnSpc>
              <a:spcAft>
                <a:spcPts val="1000"/>
              </a:spcAft>
            </a:pPr>
            <a:r>
              <a:rPr lang="es-ES" sz="1200" b="1" dirty="0">
                <a:latin typeface="Times New Roman" panose="02020603050405020304" pitchFamily="18" charset="0"/>
                <a:ea typeface="Calibri" panose="020F0502020204030204" pitchFamily="34" charset="0"/>
                <a:cs typeface="Times New Roman" panose="02020603050405020304" pitchFamily="18" charset="0"/>
              </a:rPr>
              <a:t>CARRERA DE INGENIERÍA EN MERCADOTECNIA</a:t>
            </a:r>
            <a:endParaRPr lang="es-EC" sz="1200" dirty="0">
              <a:latin typeface="Times New Roman" panose="02020603050405020304" pitchFamily="18" charset="0"/>
              <a:ea typeface="Calibri" panose="020F0502020204030204" pitchFamily="34" charset="0"/>
              <a:cs typeface="Times New Roman" panose="02020603050405020304" pitchFamily="18" charset="0"/>
            </a:endParaRPr>
          </a:p>
          <a:p>
            <a:pPr marL="252095" indent="252095" algn="ctr">
              <a:lnSpc>
                <a:spcPct val="150000"/>
              </a:lnSpc>
              <a:spcAft>
                <a:spcPts val="0"/>
              </a:spcAft>
            </a:pPr>
            <a:r>
              <a:rPr lang="es-ES" sz="1200" b="1" dirty="0">
                <a:latin typeface="Times New Roman" panose="02020603050405020304" pitchFamily="18" charset="0"/>
                <a:ea typeface="Calibri" panose="020F0502020204030204" pitchFamily="34" charset="0"/>
                <a:cs typeface="Times New Roman" panose="02020603050405020304" pitchFamily="18" charset="0"/>
              </a:rPr>
              <a:t> </a:t>
            </a:r>
            <a:endParaRPr lang="es-EC" sz="1200" dirty="0">
              <a:latin typeface="Times New Roman" panose="02020603050405020304" pitchFamily="18" charset="0"/>
              <a:ea typeface="Calibri" panose="020F0502020204030204" pitchFamily="34" charset="0"/>
              <a:cs typeface="Times New Roman" panose="02020603050405020304" pitchFamily="18" charset="0"/>
            </a:endParaRPr>
          </a:p>
          <a:p>
            <a:pPr marL="252095" indent="252095" algn="ctr">
              <a:lnSpc>
                <a:spcPct val="150000"/>
              </a:lnSpc>
              <a:spcAft>
                <a:spcPts val="0"/>
              </a:spcAft>
            </a:pPr>
            <a:r>
              <a:rPr lang="es-ES" sz="1200" b="1" dirty="0">
                <a:latin typeface="Times New Roman" panose="02020603050405020304" pitchFamily="18" charset="0"/>
                <a:ea typeface="Calibri" panose="020F0502020204030204" pitchFamily="34" charset="0"/>
                <a:cs typeface="Times New Roman" panose="02020603050405020304" pitchFamily="18" charset="0"/>
              </a:rPr>
              <a:t>TRABAJO DE TITULACIÓN PREVIO A LA OBTENCIÓN DEL TÍTULO DE INGENIERO EN MERCADOTECNIA</a:t>
            </a:r>
            <a:endParaRPr lang="es-EC" sz="1200" dirty="0">
              <a:latin typeface="Times New Roman" panose="02020603050405020304" pitchFamily="18" charset="0"/>
              <a:ea typeface="Calibri" panose="020F0502020204030204" pitchFamily="34" charset="0"/>
              <a:cs typeface="Times New Roman" panose="02020603050405020304" pitchFamily="18" charset="0"/>
            </a:endParaRPr>
          </a:p>
          <a:p>
            <a:pPr marL="252095" indent="252095" algn="ctr">
              <a:lnSpc>
                <a:spcPct val="200000"/>
              </a:lnSpc>
              <a:spcAft>
                <a:spcPts val="1000"/>
              </a:spcAft>
            </a:pPr>
            <a:r>
              <a:rPr lang="es-ES" sz="1200" b="1" dirty="0">
                <a:latin typeface="Times New Roman" panose="02020603050405020304" pitchFamily="18" charset="0"/>
                <a:ea typeface="Calibri" panose="020F0502020204030204" pitchFamily="34" charset="0"/>
                <a:cs typeface="Times New Roman" panose="02020603050405020304" pitchFamily="18" charset="0"/>
              </a:rPr>
              <a:t> </a:t>
            </a:r>
            <a:endParaRPr lang="es-EC" sz="1200" dirty="0">
              <a:latin typeface="Times New Roman" panose="02020603050405020304" pitchFamily="18" charset="0"/>
              <a:ea typeface="Calibri" panose="020F0502020204030204" pitchFamily="34" charset="0"/>
              <a:cs typeface="Times New Roman" panose="02020603050405020304" pitchFamily="18" charset="0"/>
            </a:endParaRPr>
          </a:p>
          <a:p>
            <a:pPr marL="252095" indent="252095" algn="ctr">
              <a:lnSpc>
                <a:spcPct val="150000"/>
              </a:lnSpc>
              <a:spcAft>
                <a:spcPts val="0"/>
              </a:spcAft>
            </a:pPr>
            <a:r>
              <a:rPr lang="es-ES" sz="1200" b="1" dirty="0">
                <a:latin typeface="Times New Roman" panose="02020603050405020304" pitchFamily="18" charset="0"/>
                <a:ea typeface="Calibri" panose="020F0502020204030204" pitchFamily="34" charset="0"/>
                <a:cs typeface="Times New Roman" panose="02020603050405020304" pitchFamily="18" charset="0"/>
              </a:rPr>
              <a:t>TEMA: “ANÁLISIS DE LAS PREFERENCIAS DEL MICROEMPRESARIO PARA EL USO DE CRÉDITOS OTORGADOS POR LA BANCA PRIVADA EN EL PERIODO ENERO 2018 A JULIO 2019 EN LA PROVINCIA DE PICHINCHA, CANTÓN QUITO</a:t>
            </a:r>
            <a:r>
              <a:rPr lang="es-ES" sz="1200" b="1" i="1" dirty="0">
                <a:latin typeface="Times New Roman" panose="02020603050405020304" pitchFamily="18" charset="0"/>
                <a:ea typeface="Calibri" panose="020F0502020204030204" pitchFamily="34" charset="0"/>
                <a:cs typeface="Times New Roman" panose="02020603050405020304" pitchFamily="18" charset="0"/>
              </a:rPr>
              <a:t>”</a:t>
            </a:r>
            <a:endParaRPr lang="es-EC" sz="1200" dirty="0">
              <a:latin typeface="Times New Roman" panose="02020603050405020304" pitchFamily="18" charset="0"/>
              <a:ea typeface="Calibri" panose="020F0502020204030204" pitchFamily="34" charset="0"/>
              <a:cs typeface="Times New Roman" panose="02020603050405020304" pitchFamily="18" charset="0"/>
            </a:endParaRPr>
          </a:p>
          <a:p>
            <a:pPr marL="252095" indent="252095" algn="ctr">
              <a:lnSpc>
                <a:spcPct val="200000"/>
              </a:lnSpc>
              <a:spcAft>
                <a:spcPts val="1000"/>
              </a:spcAft>
            </a:pPr>
            <a:r>
              <a:rPr lang="es-ES" sz="1200" b="1" dirty="0">
                <a:latin typeface="Times New Roman" panose="02020603050405020304" pitchFamily="18" charset="0"/>
                <a:ea typeface="Calibri" panose="020F0502020204030204" pitchFamily="34" charset="0"/>
                <a:cs typeface="Times New Roman" panose="02020603050405020304" pitchFamily="18" charset="0"/>
              </a:rPr>
              <a:t> </a:t>
            </a:r>
            <a:r>
              <a:rPr lang="es-ES" sz="1200" b="1" dirty="0" smtClean="0">
                <a:latin typeface="Times New Roman" panose="02020603050405020304" pitchFamily="18" charset="0"/>
                <a:ea typeface="Calibri" panose="020F0502020204030204" pitchFamily="34" charset="0"/>
                <a:cs typeface="Times New Roman" panose="02020603050405020304" pitchFamily="18" charset="0"/>
              </a:rPr>
              <a:t>AUTOR</a:t>
            </a:r>
            <a:r>
              <a:rPr lang="es-ES" sz="1200" b="1" dirty="0">
                <a:latin typeface="Times New Roman" panose="02020603050405020304" pitchFamily="18" charset="0"/>
                <a:ea typeface="Calibri" panose="020F0502020204030204" pitchFamily="34" charset="0"/>
                <a:cs typeface="Times New Roman" panose="02020603050405020304" pitchFamily="18" charset="0"/>
              </a:rPr>
              <a:t>:</a:t>
            </a:r>
            <a:endParaRPr lang="es-EC" sz="1200" dirty="0">
              <a:latin typeface="Times New Roman" panose="02020603050405020304" pitchFamily="18" charset="0"/>
              <a:ea typeface="Calibri" panose="020F0502020204030204" pitchFamily="34" charset="0"/>
              <a:cs typeface="Times New Roman" panose="02020603050405020304" pitchFamily="18" charset="0"/>
            </a:endParaRPr>
          </a:p>
          <a:p>
            <a:pPr marL="252095" indent="252095" algn="ctr">
              <a:lnSpc>
                <a:spcPct val="200000"/>
              </a:lnSpc>
              <a:spcAft>
                <a:spcPts val="0"/>
              </a:spcAft>
            </a:pPr>
            <a:r>
              <a:rPr lang="es-ES" sz="1200" b="1" dirty="0">
                <a:latin typeface="Times New Roman" panose="02020603050405020304" pitchFamily="18" charset="0"/>
                <a:ea typeface="Calibri" panose="020F0502020204030204" pitchFamily="34" charset="0"/>
                <a:cs typeface="Times New Roman" panose="02020603050405020304" pitchFamily="18" charset="0"/>
              </a:rPr>
              <a:t>SANTIAGO WLADIMIR GUALOTUÑA RIVERA</a:t>
            </a:r>
            <a:endParaRPr lang="es-EC" sz="1200" dirty="0">
              <a:latin typeface="Times New Roman" panose="02020603050405020304" pitchFamily="18" charset="0"/>
              <a:ea typeface="Calibri" panose="020F0502020204030204" pitchFamily="34" charset="0"/>
              <a:cs typeface="Times New Roman" panose="02020603050405020304" pitchFamily="18" charset="0"/>
            </a:endParaRPr>
          </a:p>
          <a:p>
            <a:pPr marL="252095" indent="252095" algn="ctr">
              <a:lnSpc>
                <a:spcPct val="200000"/>
              </a:lnSpc>
              <a:spcAft>
                <a:spcPts val="0"/>
              </a:spcAft>
            </a:pPr>
            <a:r>
              <a:rPr lang="es-ES" sz="1200" b="1" dirty="0">
                <a:latin typeface="Times New Roman" panose="02020603050405020304" pitchFamily="18" charset="0"/>
                <a:ea typeface="Calibri" panose="020F0502020204030204" pitchFamily="34" charset="0"/>
                <a:cs typeface="Times New Roman" panose="02020603050405020304" pitchFamily="18" charset="0"/>
              </a:rPr>
              <a:t>DIRECTOR: LUIS RODRIGO ERAZO FIALLO</a:t>
            </a:r>
            <a:endParaRPr lang="es-EC" sz="1200" dirty="0">
              <a:latin typeface="Times New Roman" panose="02020603050405020304" pitchFamily="18" charset="0"/>
              <a:ea typeface="Calibri" panose="020F0502020204030204" pitchFamily="34" charset="0"/>
              <a:cs typeface="Times New Roman" panose="02020603050405020304" pitchFamily="18" charset="0"/>
            </a:endParaRPr>
          </a:p>
          <a:p>
            <a:r>
              <a:rPr lang="es-ES" sz="1200" b="1" dirty="0" smtClean="0">
                <a:latin typeface="Times New Roman" panose="02020603050405020304" pitchFamily="18" charset="0"/>
                <a:ea typeface="Calibri" panose="020F0502020204030204" pitchFamily="34" charset="0"/>
              </a:rPr>
              <a:t>											SANGOLQUÍ </a:t>
            </a:r>
            <a:r>
              <a:rPr lang="es-ES" sz="1200" b="1" dirty="0">
                <a:latin typeface="Times New Roman" panose="02020603050405020304" pitchFamily="18" charset="0"/>
                <a:ea typeface="Calibri" panose="020F0502020204030204" pitchFamily="34" charset="0"/>
              </a:rPr>
              <a:t>2020</a:t>
            </a:r>
            <a:endParaRPr lang="es-EC" sz="1200" dirty="0"/>
          </a:p>
        </p:txBody>
      </p:sp>
    </p:spTree>
    <p:extLst>
      <p:ext uri="{BB962C8B-B14F-4D97-AF65-F5344CB8AC3E}">
        <p14:creationId xmlns:p14="http://schemas.microsoft.com/office/powerpoint/2010/main" val="4093664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8F64E5C1-2B9B-4A3A-8A66-FBD6D31B60CA}"/>
              </a:ext>
            </a:extLst>
          </p:cNvPr>
          <p:cNvSpPr txBox="1"/>
          <p:nvPr/>
        </p:nvSpPr>
        <p:spPr>
          <a:xfrm>
            <a:off x="665302" y="464344"/>
            <a:ext cx="4209256" cy="461665"/>
          </a:xfrm>
          <a:prstGeom prst="rect">
            <a:avLst/>
          </a:prstGeom>
          <a:solidFill>
            <a:srgbClr val="00B0F0"/>
          </a:solidFill>
        </p:spPr>
        <p:txBody>
          <a:bodyPr wrap="square" rtlCol="0">
            <a:spAutoFit/>
          </a:bodyPr>
          <a:lstStyle/>
          <a:p>
            <a:pPr algn="ctr"/>
            <a:r>
              <a:rPr lang="es-ES" sz="2400" b="1" dirty="0" smtClean="0">
                <a:solidFill>
                  <a:schemeClr val="bg1"/>
                </a:solidFill>
              </a:rPr>
              <a:t>TEORÍA SEGÚN TRENZANO </a:t>
            </a:r>
            <a:endParaRPr lang="es-EC" sz="2400" b="1" dirty="0">
              <a:solidFill>
                <a:schemeClr val="bg1"/>
              </a:solidFill>
            </a:endParaRPr>
          </a:p>
        </p:txBody>
      </p:sp>
      <p:pic>
        <p:nvPicPr>
          <p:cNvPr id="5" name="Picture 4" descr="Resultado de imagen de actividades microempresariales animada&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506" y="1550250"/>
            <a:ext cx="2909201" cy="428784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de flecha 5">
            <a:extLst>
              <a:ext uri="{FF2B5EF4-FFF2-40B4-BE49-F238E27FC236}">
                <a16:creationId xmlns:a16="http://schemas.microsoft.com/office/drawing/2014/main" xmlns="" id="{AD062C4C-D6EF-4EF9-A38E-6847D9AB5F8C}"/>
              </a:ext>
            </a:extLst>
          </p:cNvPr>
          <p:cNvCxnSpPr/>
          <p:nvPr/>
        </p:nvCxnSpPr>
        <p:spPr>
          <a:xfrm>
            <a:off x="3214816" y="2453755"/>
            <a:ext cx="1188372" cy="809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9" name="Rectángulo 8"/>
          <p:cNvSpPr/>
          <p:nvPr/>
        </p:nvSpPr>
        <p:spPr>
          <a:xfrm>
            <a:off x="4664041" y="2074476"/>
            <a:ext cx="3215301" cy="125956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sz="2800" dirty="0" smtClean="0"/>
              <a:t>PREFERENCIAS DEL MICROEMPRESARIO</a:t>
            </a:r>
            <a:endParaRPr lang="es-EC" sz="2800" dirty="0"/>
          </a:p>
        </p:txBody>
      </p:sp>
      <p:cxnSp>
        <p:nvCxnSpPr>
          <p:cNvPr id="10" name="Conector recto de flecha 9">
            <a:extLst>
              <a:ext uri="{FF2B5EF4-FFF2-40B4-BE49-F238E27FC236}">
                <a16:creationId xmlns:a16="http://schemas.microsoft.com/office/drawing/2014/main" xmlns="" id="{8B99BF55-2F20-47F2-BB50-C3154679C1F6}"/>
              </a:ext>
            </a:extLst>
          </p:cNvPr>
          <p:cNvCxnSpPr>
            <a:cxnSpLocks/>
          </p:cNvCxnSpPr>
          <p:nvPr/>
        </p:nvCxnSpPr>
        <p:spPr>
          <a:xfrm>
            <a:off x="3242930" y="4180083"/>
            <a:ext cx="1160258" cy="12089"/>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11" name="Rectángulo 10"/>
          <p:cNvSpPr/>
          <p:nvPr/>
        </p:nvSpPr>
        <p:spPr>
          <a:xfrm>
            <a:off x="4664040" y="3955825"/>
            <a:ext cx="3215301" cy="18203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r>
              <a:rPr lang="es-EC" sz="2400" dirty="0" smtClean="0"/>
              <a:t>*Segmentar </a:t>
            </a:r>
            <a:r>
              <a:rPr lang="es-EC" sz="2400" dirty="0"/>
              <a:t>el mercado</a:t>
            </a:r>
          </a:p>
          <a:p>
            <a:pPr lvl="0"/>
            <a:r>
              <a:rPr lang="es-EC" sz="2400" dirty="0" smtClean="0"/>
              <a:t>*Estudiar </a:t>
            </a:r>
            <a:r>
              <a:rPr lang="es-EC" sz="2400" dirty="0"/>
              <a:t>atributos</a:t>
            </a:r>
          </a:p>
          <a:p>
            <a:pPr lvl="0"/>
            <a:r>
              <a:rPr lang="es-EC" sz="2400" dirty="0" smtClean="0"/>
              <a:t>*Estudiar </a:t>
            </a:r>
            <a:r>
              <a:rPr lang="es-EC" sz="2400" dirty="0"/>
              <a:t>las causas</a:t>
            </a:r>
          </a:p>
        </p:txBody>
      </p:sp>
      <p:sp>
        <p:nvSpPr>
          <p:cNvPr id="13" name="CuadroTexto 12"/>
          <p:cNvSpPr txBox="1"/>
          <p:nvPr/>
        </p:nvSpPr>
        <p:spPr>
          <a:xfrm>
            <a:off x="8342143" y="3038621"/>
            <a:ext cx="3629464" cy="830997"/>
          </a:xfrm>
          <a:prstGeom prst="rect">
            <a:avLst/>
          </a:prstGeom>
          <a:noFill/>
        </p:spPr>
        <p:txBody>
          <a:bodyPr wrap="square" rtlCol="0">
            <a:spAutoFit/>
          </a:bodyPr>
          <a:lstStyle/>
          <a:p>
            <a:pPr algn="ctr"/>
            <a:r>
              <a:rPr lang="es-ES" sz="2400" dirty="0" smtClean="0"/>
              <a:t>“Aquello </a:t>
            </a:r>
            <a:r>
              <a:rPr lang="es-ES" sz="2400" dirty="0"/>
              <a:t>que tiene más de todo lo </a:t>
            </a:r>
            <a:r>
              <a:rPr lang="es-ES" sz="2400" dirty="0" smtClean="0"/>
              <a:t>posible”</a:t>
            </a:r>
            <a:endParaRPr lang="es-EC" sz="2400" dirty="0"/>
          </a:p>
        </p:txBody>
      </p:sp>
    </p:spTree>
    <p:extLst>
      <p:ext uri="{BB962C8B-B14F-4D97-AF65-F5344CB8AC3E}">
        <p14:creationId xmlns:p14="http://schemas.microsoft.com/office/powerpoint/2010/main" val="2832933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22261" y="264426"/>
            <a:ext cx="9692640" cy="490014"/>
          </a:xfrm>
        </p:spPr>
        <p:txBody>
          <a:bodyPr>
            <a:noAutofit/>
          </a:bodyPr>
          <a:lstStyle/>
          <a:p>
            <a:pPr algn="ctr"/>
            <a:r>
              <a:rPr lang="es-EC" sz="4000" b="1" dirty="0" smtClean="0">
                <a:latin typeface="+mn-lt"/>
              </a:rPr>
              <a:t>CINCO FUERZAS DE PORTER</a:t>
            </a:r>
            <a:endParaRPr lang="es-EC" sz="4000" b="1" dirty="0">
              <a:latin typeface="+mn-lt"/>
            </a:endParaRPr>
          </a:p>
        </p:txBody>
      </p:sp>
      <p:sp>
        <p:nvSpPr>
          <p:cNvPr id="6" name="Arc 35">
            <a:extLst>
              <a:ext uri="{FF2B5EF4-FFF2-40B4-BE49-F238E27FC236}">
                <a16:creationId xmlns:a16="http://schemas.microsoft.com/office/drawing/2014/main" xmlns="" id="{DE323198-CD1F-4EE8-8058-D400714A0CF7}"/>
              </a:ext>
            </a:extLst>
          </p:cNvPr>
          <p:cNvSpPr/>
          <p:nvPr/>
        </p:nvSpPr>
        <p:spPr>
          <a:xfrm>
            <a:off x="3255358" y="3485677"/>
            <a:ext cx="4637452" cy="4637452"/>
          </a:xfrm>
          <a:prstGeom prst="arc">
            <a:avLst>
              <a:gd name="adj1" fmla="val 10389823"/>
              <a:gd name="adj2" fmla="val 0"/>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cxnSp>
        <p:nvCxnSpPr>
          <p:cNvPr id="7" name="Straight Connector 37">
            <a:extLst>
              <a:ext uri="{FF2B5EF4-FFF2-40B4-BE49-F238E27FC236}">
                <a16:creationId xmlns:a16="http://schemas.microsoft.com/office/drawing/2014/main" xmlns="" id="{FE7FED4E-0130-4141-B5A7-A773BD3013C4}"/>
              </a:ext>
            </a:extLst>
          </p:cNvPr>
          <p:cNvCxnSpPr>
            <a:endCxn id="16" idx="5"/>
          </p:cNvCxnSpPr>
          <p:nvPr/>
        </p:nvCxnSpPr>
        <p:spPr>
          <a:xfrm flipH="1" flipV="1">
            <a:off x="4163416" y="4941255"/>
            <a:ext cx="571619" cy="45453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xmlns="" id="{407D6C43-CCBF-4A43-B5F3-1FB19F960BFF}"/>
              </a:ext>
            </a:extLst>
          </p:cNvPr>
          <p:cNvCxnSpPr>
            <a:endCxn id="13" idx="3"/>
          </p:cNvCxnSpPr>
          <p:nvPr/>
        </p:nvCxnSpPr>
        <p:spPr>
          <a:xfrm flipV="1">
            <a:off x="6375757" y="4941255"/>
            <a:ext cx="556004" cy="45453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41">
            <a:extLst>
              <a:ext uri="{FF2B5EF4-FFF2-40B4-BE49-F238E27FC236}">
                <a16:creationId xmlns:a16="http://schemas.microsoft.com/office/drawing/2014/main" xmlns="" id="{15B1DB1A-A91E-4F62-B11A-F1D8D031194A}"/>
              </a:ext>
            </a:extLst>
          </p:cNvPr>
          <p:cNvCxnSpPr/>
          <p:nvPr/>
        </p:nvCxnSpPr>
        <p:spPr>
          <a:xfrm flipV="1">
            <a:off x="5555396" y="4359611"/>
            <a:ext cx="596" cy="698244"/>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43">
            <a:extLst>
              <a:ext uri="{FF2B5EF4-FFF2-40B4-BE49-F238E27FC236}">
                <a16:creationId xmlns:a16="http://schemas.microsoft.com/office/drawing/2014/main" xmlns="" id="{9E907C50-3D3A-4B5D-A372-B45278AD4E86}"/>
              </a:ext>
            </a:extLst>
          </p:cNvPr>
          <p:cNvCxnSpPr>
            <a:endCxn id="15" idx="6"/>
          </p:cNvCxnSpPr>
          <p:nvPr/>
        </p:nvCxnSpPr>
        <p:spPr>
          <a:xfrm flipH="1">
            <a:off x="3819335" y="6211628"/>
            <a:ext cx="575895" cy="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45">
            <a:extLst>
              <a:ext uri="{FF2B5EF4-FFF2-40B4-BE49-F238E27FC236}">
                <a16:creationId xmlns:a16="http://schemas.microsoft.com/office/drawing/2014/main" xmlns="" id="{F04EA2DB-6D15-42AD-BFC5-2B1A13954020}"/>
              </a:ext>
            </a:extLst>
          </p:cNvPr>
          <p:cNvCxnSpPr>
            <a:endCxn id="14" idx="2"/>
          </p:cNvCxnSpPr>
          <p:nvPr/>
        </p:nvCxnSpPr>
        <p:spPr>
          <a:xfrm>
            <a:off x="6715562" y="6211628"/>
            <a:ext cx="613270" cy="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Oval 8">
            <a:extLst>
              <a:ext uri="{FF2B5EF4-FFF2-40B4-BE49-F238E27FC236}">
                <a16:creationId xmlns:a16="http://schemas.microsoft.com/office/drawing/2014/main" xmlns="" id="{0EFF13C7-8E83-4BF7-8500-920F7F5A01F6}"/>
              </a:ext>
            </a:extLst>
          </p:cNvPr>
          <p:cNvSpPr>
            <a:spLocks noChangeArrowheads="1"/>
          </p:cNvSpPr>
          <p:nvPr/>
        </p:nvSpPr>
        <p:spPr bwMode="auto">
          <a:xfrm>
            <a:off x="6743100" y="3834546"/>
            <a:ext cx="1288256" cy="1296591"/>
          </a:xfrm>
          <a:prstGeom prst="ellipse">
            <a:avLst/>
          </a:pr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4" name="Oval 11">
            <a:extLst>
              <a:ext uri="{FF2B5EF4-FFF2-40B4-BE49-F238E27FC236}">
                <a16:creationId xmlns:a16="http://schemas.microsoft.com/office/drawing/2014/main" xmlns="" id="{73BB1C9B-C0C3-42C2-8547-A5E1D00E70C8}"/>
              </a:ext>
            </a:extLst>
          </p:cNvPr>
          <p:cNvSpPr>
            <a:spLocks noChangeArrowheads="1"/>
          </p:cNvSpPr>
          <p:nvPr/>
        </p:nvSpPr>
        <p:spPr bwMode="auto">
          <a:xfrm>
            <a:off x="7328831" y="5566905"/>
            <a:ext cx="1296591" cy="1289447"/>
          </a:xfrm>
          <a:prstGeom prst="ellipse">
            <a:avLst/>
          </a:pr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5" name="Oval 20">
            <a:extLst>
              <a:ext uri="{FF2B5EF4-FFF2-40B4-BE49-F238E27FC236}">
                <a16:creationId xmlns:a16="http://schemas.microsoft.com/office/drawing/2014/main" xmlns="" id="{2A968826-BD5E-450F-A9CA-0E41B538C33A}"/>
              </a:ext>
            </a:extLst>
          </p:cNvPr>
          <p:cNvSpPr>
            <a:spLocks noChangeArrowheads="1"/>
          </p:cNvSpPr>
          <p:nvPr/>
        </p:nvSpPr>
        <p:spPr bwMode="auto">
          <a:xfrm>
            <a:off x="2522744" y="5566905"/>
            <a:ext cx="1296591" cy="1289447"/>
          </a:xfrm>
          <a:prstGeom prst="ellipse">
            <a:avLst/>
          </a:prstGeom>
          <a:solidFill>
            <a:srgbClr val="2980B9"/>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6" name="Oval 23">
            <a:extLst>
              <a:ext uri="{FF2B5EF4-FFF2-40B4-BE49-F238E27FC236}">
                <a16:creationId xmlns:a16="http://schemas.microsoft.com/office/drawing/2014/main" xmlns="" id="{F0C5A18A-E4BA-492E-9099-8149AEE07232}"/>
              </a:ext>
            </a:extLst>
          </p:cNvPr>
          <p:cNvSpPr>
            <a:spLocks noChangeArrowheads="1"/>
          </p:cNvSpPr>
          <p:nvPr/>
        </p:nvSpPr>
        <p:spPr bwMode="auto">
          <a:xfrm>
            <a:off x="3062805" y="3834546"/>
            <a:ext cx="1289447" cy="1296591"/>
          </a:xfrm>
          <a:prstGeom prst="ellipse">
            <a:avLst/>
          </a:pr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7" name="Freeform: Shape 47">
            <a:extLst>
              <a:ext uri="{FF2B5EF4-FFF2-40B4-BE49-F238E27FC236}">
                <a16:creationId xmlns:a16="http://schemas.microsoft.com/office/drawing/2014/main" xmlns="" id="{2CA0C6C2-FC90-4093-8016-0B2E55CAE0D8}"/>
              </a:ext>
            </a:extLst>
          </p:cNvPr>
          <p:cNvSpPr>
            <a:spLocks noChangeArrowheads="1"/>
          </p:cNvSpPr>
          <p:nvPr/>
        </p:nvSpPr>
        <p:spPr bwMode="auto">
          <a:xfrm>
            <a:off x="4395229" y="5057855"/>
            <a:ext cx="2320332" cy="1798498"/>
          </a:xfrm>
          <a:custGeom>
            <a:avLst/>
            <a:gdLst>
              <a:gd name="connsiteX0" fmla="*/ 1546888 w 3093776"/>
              <a:gd name="connsiteY0" fmla="*/ 0 h 2397997"/>
              <a:gd name="connsiteX1" fmla="*/ 3093776 w 3093776"/>
              <a:gd name="connsiteY1" fmla="*/ 1538365 h 2397997"/>
              <a:gd name="connsiteX2" fmla="*/ 2907075 w 3093776"/>
              <a:gd name="connsiteY2" fmla="*/ 2271642 h 2397997"/>
              <a:gd name="connsiteX3" fmla="*/ 2829887 w 3093776"/>
              <a:gd name="connsiteY3" fmla="*/ 2397997 h 2397997"/>
              <a:gd name="connsiteX4" fmla="*/ 263890 w 3093776"/>
              <a:gd name="connsiteY4" fmla="*/ 2397997 h 2397997"/>
              <a:gd name="connsiteX5" fmla="*/ 186701 w 3093776"/>
              <a:gd name="connsiteY5" fmla="*/ 2271642 h 2397997"/>
              <a:gd name="connsiteX6" fmla="*/ 0 w 3093776"/>
              <a:gd name="connsiteY6" fmla="*/ 1538365 h 2397997"/>
              <a:gd name="connsiteX7" fmla="*/ 1546888 w 3093776"/>
              <a:gd name="connsiteY7" fmla="*/ 0 h 239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3776" h="2397997">
                <a:moveTo>
                  <a:pt x="1546888" y="0"/>
                </a:moveTo>
                <a:cubicBezTo>
                  <a:pt x="2401211" y="0"/>
                  <a:pt x="3093776" y="688749"/>
                  <a:pt x="3093776" y="1538365"/>
                </a:cubicBezTo>
                <a:cubicBezTo>
                  <a:pt x="3093776" y="1803870"/>
                  <a:pt x="3026143" y="2053666"/>
                  <a:pt x="2907075" y="2271642"/>
                </a:cubicBezTo>
                <a:lnTo>
                  <a:pt x="2829887" y="2397997"/>
                </a:lnTo>
                <a:lnTo>
                  <a:pt x="263890" y="2397997"/>
                </a:lnTo>
                <a:lnTo>
                  <a:pt x="186701" y="2271642"/>
                </a:lnTo>
                <a:cubicBezTo>
                  <a:pt x="67634" y="2053666"/>
                  <a:pt x="0" y="1803870"/>
                  <a:pt x="0" y="1538365"/>
                </a:cubicBezTo>
                <a:cubicBezTo>
                  <a:pt x="0" y="688749"/>
                  <a:pt x="692565" y="0"/>
                  <a:pt x="1546888" y="0"/>
                </a:cubicBez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noAutofit/>
          </a:bodyPr>
          <a:lstStyle/>
          <a:p>
            <a:endParaRPr lang="en-US" sz="1350" dirty="0"/>
          </a:p>
        </p:txBody>
      </p:sp>
      <p:sp>
        <p:nvSpPr>
          <p:cNvPr id="18" name="TextBox 16">
            <a:extLst>
              <a:ext uri="{FF2B5EF4-FFF2-40B4-BE49-F238E27FC236}">
                <a16:creationId xmlns:a16="http://schemas.microsoft.com/office/drawing/2014/main" xmlns="" id="{83F8926C-E576-4258-9BB3-354D19830615}"/>
              </a:ext>
            </a:extLst>
          </p:cNvPr>
          <p:cNvSpPr txBox="1"/>
          <p:nvPr/>
        </p:nvSpPr>
        <p:spPr>
          <a:xfrm>
            <a:off x="4531175" y="6178585"/>
            <a:ext cx="2085827" cy="646331"/>
          </a:xfrm>
          <a:prstGeom prst="rect">
            <a:avLst/>
          </a:prstGeom>
          <a:noFill/>
        </p:spPr>
        <p:txBody>
          <a:bodyPr wrap="none" rtlCol="0" anchor="ctr">
            <a:spAutoFit/>
          </a:bodyPr>
          <a:lstStyle/>
          <a:p>
            <a:pPr algn="ctr"/>
            <a:r>
              <a:rPr lang="en-US" b="1" cap="all" dirty="0" smtClean="0">
                <a:solidFill>
                  <a:schemeClr val="bg1"/>
                </a:solidFill>
              </a:rPr>
              <a:t>5 </a:t>
            </a:r>
            <a:r>
              <a:rPr lang="es-EC" b="1" cap="all" dirty="0" smtClean="0">
                <a:solidFill>
                  <a:schemeClr val="bg1"/>
                </a:solidFill>
              </a:rPr>
              <a:t>Fuerzas</a:t>
            </a:r>
            <a:r>
              <a:rPr lang="en-US" b="1" cap="all" dirty="0" smtClean="0">
                <a:solidFill>
                  <a:schemeClr val="bg1"/>
                </a:solidFill>
              </a:rPr>
              <a:t> de </a:t>
            </a:r>
          </a:p>
          <a:p>
            <a:pPr algn="ctr"/>
            <a:r>
              <a:rPr lang="en-US" b="1" cap="all" dirty="0" smtClean="0">
                <a:solidFill>
                  <a:schemeClr val="bg1"/>
                </a:solidFill>
              </a:rPr>
              <a:t>porter</a:t>
            </a:r>
            <a:endParaRPr lang="en-US" b="1" cap="all" dirty="0">
              <a:solidFill>
                <a:schemeClr val="bg1"/>
              </a:solidFill>
            </a:endParaRPr>
          </a:p>
        </p:txBody>
      </p:sp>
      <p:sp>
        <p:nvSpPr>
          <p:cNvPr id="19" name="Slide Number Placeholder 2">
            <a:extLst>
              <a:ext uri="{FF2B5EF4-FFF2-40B4-BE49-F238E27FC236}">
                <a16:creationId xmlns:a16="http://schemas.microsoft.com/office/drawing/2014/main" xmlns="" id="{429232E2-D5B7-4DC7-9C12-53A847E1BF3E}"/>
              </a:ext>
            </a:extLst>
          </p:cNvPr>
          <p:cNvSpPr>
            <a:spLocks noGrp="1"/>
          </p:cNvSpPr>
          <p:nvPr>
            <p:ph type="sldNum" sz="quarter" idx="12"/>
          </p:nvPr>
        </p:nvSpPr>
        <p:spPr>
          <a:xfrm>
            <a:off x="1330249" y="7256824"/>
            <a:ext cx="439241" cy="390437"/>
          </a:xfrm>
        </p:spPr>
        <p:txBody>
          <a:bodyPr>
            <a:normAutofit/>
          </a:bodyPr>
          <a:lstStyle/>
          <a:p>
            <a:fld id="{F68327C5-B821-4FE9-A59A-A60D9EB59A9A}" type="slidenum">
              <a:rPr lang="en-US" smtClean="0"/>
              <a:pPr/>
              <a:t>11</a:t>
            </a:fld>
            <a:endParaRPr lang="en-US" dirty="0"/>
          </a:p>
        </p:txBody>
      </p:sp>
      <p:grpSp>
        <p:nvGrpSpPr>
          <p:cNvPr id="20" name="Group 28">
            <a:extLst>
              <a:ext uri="{FF2B5EF4-FFF2-40B4-BE49-F238E27FC236}">
                <a16:creationId xmlns:a16="http://schemas.microsoft.com/office/drawing/2014/main" xmlns="" id="{CE0415B0-2471-4E64-BB59-8BC12B41D8EE}"/>
              </a:ext>
            </a:extLst>
          </p:cNvPr>
          <p:cNvGrpSpPr/>
          <p:nvPr/>
        </p:nvGrpSpPr>
        <p:grpSpPr>
          <a:xfrm>
            <a:off x="483149" y="4828209"/>
            <a:ext cx="2012056" cy="1042567"/>
            <a:chOff x="376802" y="3625575"/>
            <a:chExt cx="2114088" cy="1390089"/>
          </a:xfrm>
        </p:grpSpPr>
        <p:sp>
          <p:nvSpPr>
            <p:cNvPr id="21" name="Rectangle 34">
              <a:extLst>
                <a:ext uri="{FF2B5EF4-FFF2-40B4-BE49-F238E27FC236}">
                  <a16:creationId xmlns:a16="http://schemas.microsoft.com/office/drawing/2014/main" xmlns="" id="{6416B78B-1415-4C9C-A4B8-64B81706A358}"/>
                </a:ext>
              </a:extLst>
            </p:cNvPr>
            <p:cNvSpPr/>
            <p:nvPr/>
          </p:nvSpPr>
          <p:spPr>
            <a:xfrm>
              <a:off x="376802" y="3625575"/>
              <a:ext cx="2114088" cy="779700"/>
            </a:xfrm>
            <a:prstGeom prst="rect">
              <a:avLst/>
            </a:prstGeom>
          </p:spPr>
          <p:txBody>
            <a:bodyPr wrap="square" anchor="b">
              <a:spAutoFit/>
            </a:bodyPr>
            <a:lstStyle/>
            <a:p>
              <a:pPr algn="ctr"/>
              <a:r>
                <a:rPr lang="es-EC" sz="1600" b="1" dirty="0"/>
                <a:t>Nuevos competidores</a:t>
              </a:r>
              <a:endParaRPr lang="en-US" sz="1500" b="1" cap="all" dirty="0">
                <a:solidFill>
                  <a:schemeClr val="tx2"/>
                </a:solidFill>
              </a:endParaRPr>
            </a:p>
          </p:txBody>
        </p:sp>
        <p:sp>
          <p:nvSpPr>
            <p:cNvPr id="22" name="Rectangle 36">
              <a:extLst>
                <a:ext uri="{FF2B5EF4-FFF2-40B4-BE49-F238E27FC236}">
                  <a16:creationId xmlns:a16="http://schemas.microsoft.com/office/drawing/2014/main" xmlns="" id="{102CCEF9-278C-4596-836B-1A34A06A7F7D}"/>
                </a:ext>
              </a:extLst>
            </p:cNvPr>
            <p:cNvSpPr/>
            <p:nvPr/>
          </p:nvSpPr>
          <p:spPr>
            <a:xfrm>
              <a:off x="376802" y="4400111"/>
              <a:ext cx="2114088" cy="615553"/>
            </a:xfrm>
            <a:prstGeom prst="rect">
              <a:avLst/>
            </a:prstGeom>
          </p:spPr>
          <p:txBody>
            <a:bodyPr wrap="square">
              <a:spAutoFit/>
            </a:bodyPr>
            <a:lstStyle/>
            <a:p>
              <a:pPr algn="ctr"/>
              <a:r>
                <a:rPr lang="es-EC" sz="1200" dirty="0"/>
                <a:t>barreras de entrada y </a:t>
              </a:r>
              <a:r>
                <a:rPr lang="es-EC" sz="1200" dirty="0" smtClean="0"/>
                <a:t>salida baja</a:t>
              </a:r>
              <a:endParaRPr lang="en-US" sz="1200" dirty="0"/>
            </a:p>
          </p:txBody>
        </p:sp>
      </p:grpSp>
      <p:grpSp>
        <p:nvGrpSpPr>
          <p:cNvPr id="23" name="Group 38">
            <a:extLst>
              <a:ext uri="{FF2B5EF4-FFF2-40B4-BE49-F238E27FC236}">
                <a16:creationId xmlns:a16="http://schemas.microsoft.com/office/drawing/2014/main" xmlns="" id="{F436E72D-322A-4B98-ACDE-64B55231B3A0}"/>
              </a:ext>
            </a:extLst>
          </p:cNvPr>
          <p:cNvGrpSpPr/>
          <p:nvPr/>
        </p:nvGrpSpPr>
        <p:grpSpPr>
          <a:xfrm>
            <a:off x="8725288" y="4995551"/>
            <a:ext cx="2052210" cy="1288788"/>
            <a:chOff x="376802" y="3297278"/>
            <a:chExt cx="2114088" cy="1718384"/>
          </a:xfrm>
        </p:grpSpPr>
        <p:sp>
          <p:nvSpPr>
            <p:cNvPr id="24" name="Rectangle 40">
              <a:extLst>
                <a:ext uri="{FF2B5EF4-FFF2-40B4-BE49-F238E27FC236}">
                  <a16:creationId xmlns:a16="http://schemas.microsoft.com/office/drawing/2014/main" xmlns="" id="{9C2DFE34-6C53-413F-BC11-C3670C6EB9A4}"/>
                </a:ext>
              </a:extLst>
            </p:cNvPr>
            <p:cNvSpPr/>
            <p:nvPr/>
          </p:nvSpPr>
          <p:spPr>
            <a:xfrm>
              <a:off x="376802" y="3297278"/>
              <a:ext cx="2114088" cy="1107997"/>
            </a:xfrm>
            <a:prstGeom prst="rect">
              <a:avLst/>
            </a:prstGeom>
          </p:spPr>
          <p:txBody>
            <a:bodyPr wrap="square" anchor="b">
              <a:spAutoFit/>
            </a:bodyPr>
            <a:lstStyle/>
            <a:p>
              <a:pPr algn="ctr"/>
              <a:r>
                <a:rPr lang="es-EC" sz="1600" b="1" dirty="0"/>
                <a:t>Poder de Negociación de Proveedores</a:t>
              </a:r>
              <a:endParaRPr lang="en-US" sz="1500" b="1" cap="all" dirty="0">
                <a:solidFill>
                  <a:schemeClr val="tx2"/>
                </a:solidFill>
              </a:endParaRPr>
            </a:p>
          </p:txBody>
        </p:sp>
        <p:sp>
          <p:nvSpPr>
            <p:cNvPr id="25" name="Rectangle 42">
              <a:extLst>
                <a:ext uri="{FF2B5EF4-FFF2-40B4-BE49-F238E27FC236}">
                  <a16:creationId xmlns:a16="http://schemas.microsoft.com/office/drawing/2014/main" xmlns="" id="{88583611-569B-4197-A24E-25E6C40F4B44}"/>
                </a:ext>
              </a:extLst>
            </p:cNvPr>
            <p:cNvSpPr/>
            <p:nvPr/>
          </p:nvSpPr>
          <p:spPr>
            <a:xfrm>
              <a:off x="376802" y="4400109"/>
              <a:ext cx="2114088" cy="615553"/>
            </a:xfrm>
            <a:prstGeom prst="rect">
              <a:avLst/>
            </a:prstGeom>
          </p:spPr>
          <p:txBody>
            <a:bodyPr wrap="square">
              <a:spAutoFit/>
            </a:bodyPr>
            <a:lstStyle/>
            <a:p>
              <a:pPr algn="ctr"/>
              <a:r>
                <a:rPr lang="es-EC" sz="1200" dirty="0" smtClean="0"/>
                <a:t>Imprentas, tecnología, limpieza. bajo</a:t>
              </a:r>
              <a:endParaRPr lang="es-EC" sz="1200" dirty="0"/>
            </a:p>
          </p:txBody>
        </p:sp>
      </p:grpSp>
      <p:grpSp>
        <p:nvGrpSpPr>
          <p:cNvPr id="26" name="Group 28">
            <a:extLst>
              <a:ext uri="{FF2B5EF4-FFF2-40B4-BE49-F238E27FC236}">
                <a16:creationId xmlns:a16="http://schemas.microsoft.com/office/drawing/2014/main" xmlns="" id="{CE0415B0-2471-4E64-BB59-8BC12B41D8EE}"/>
              </a:ext>
            </a:extLst>
          </p:cNvPr>
          <p:cNvGrpSpPr/>
          <p:nvPr/>
        </p:nvGrpSpPr>
        <p:grpSpPr>
          <a:xfrm>
            <a:off x="7892810" y="2714928"/>
            <a:ext cx="2622091" cy="1042565"/>
            <a:chOff x="376802" y="3625576"/>
            <a:chExt cx="2114088" cy="1390086"/>
          </a:xfrm>
        </p:grpSpPr>
        <p:sp>
          <p:nvSpPr>
            <p:cNvPr id="27" name="Rectangle 34">
              <a:extLst>
                <a:ext uri="{FF2B5EF4-FFF2-40B4-BE49-F238E27FC236}">
                  <a16:creationId xmlns:a16="http://schemas.microsoft.com/office/drawing/2014/main" xmlns="" id="{6416B78B-1415-4C9C-A4B8-64B81706A358}"/>
                </a:ext>
              </a:extLst>
            </p:cNvPr>
            <p:cNvSpPr/>
            <p:nvPr/>
          </p:nvSpPr>
          <p:spPr>
            <a:xfrm>
              <a:off x="376802" y="3625576"/>
              <a:ext cx="2114088" cy="779700"/>
            </a:xfrm>
            <a:prstGeom prst="rect">
              <a:avLst/>
            </a:prstGeom>
          </p:spPr>
          <p:txBody>
            <a:bodyPr wrap="square" anchor="b">
              <a:spAutoFit/>
            </a:bodyPr>
            <a:lstStyle/>
            <a:p>
              <a:pPr algn="ctr"/>
              <a:r>
                <a:rPr lang="es-EC" sz="1600" b="1" dirty="0"/>
                <a:t>Poder de negociación de los clientes</a:t>
              </a:r>
              <a:endParaRPr lang="en-US" sz="1500" b="1" cap="all" dirty="0">
                <a:solidFill>
                  <a:schemeClr val="tx2"/>
                </a:solidFill>
              </a:endParaRPr>
            </a:p>
          </p:txBody>
        </p:sp>
        <p:sp>
          <p:nvSpPr>
            <p:cNvPr id="28" name="Rectangle 36">
              <a:extLst>
                <a:ext uri="{FF2B5EF4-FFF2-40B4-BE49-F238E27FC236}">
                  <a16:creationId xmlns:a16="http://schemas.microsoft.com/office/drawing/2014/main" xmlns="" id="{102CCEF9-278C-4596-836B-1A34A06A7F7D}"/>
                </a:ext>
              </a:extLst>
            </p:cNvPr>
            <p:cNvSpPr/>
            <p:nvPr/>
          </p:nvSpPr>
          <p:spPr>
            <a:xfrm>
              <a:off x="376802" y="4400109"/>
              <a:ext cx="2114088" cy="615553"/>
            </a:xfrm>
            <a:prstGeom prst="rect">
              <a:avLst/>
            </a:prstGeom>
          </p:spPr>
          <p:txBody>
            <a:bodyPr wrap="square">
              <a:spAutoFit/>
            </a:bodyPr>
            <a:lstStyle/>
            <a:p>
              <a:pPr algn="ctr"/>
              <a:r>
                <a:rPr lang="es-EC" sz="1200" dirty="0" smtClean="0"/>
                <a:t>Regulado, </a:t>
              </a:r>
              <a:r>
                <a:rPr lang="es-EC" sz="1200" dirty="0"/>
                <a:t>poder de negociación de los clientes es bajo</a:t>
              </a:r>
              <a:endParaRPr lang="en-US" sz="1200" dirty="0"/>
            </a:p>
          </p:txBody>
        </p:sp>
      </p:grpSp>
      <p:grpSp>
        <p:nvGrpSpPr>
          <p:cNvPr id="29" name="Group 28">
            <a:extLst>
              <a:ext uri="{FF2B5EF4-FFF2-40B4-BE49-F238E27FC236}">
                <a16:creationId xmlns:a16="http://schemas.microsoft.com/office/drawing/2014/main" xmlns="" id="{CE0415B0-2471-4E64-BB59-8BC12B41D8EE}"/>
              </a:ext>
            </a:extLst>
          </p:cNvPr>
          <p:cNvGrpSpPr/>
          <p:nvPr/>
        </p:nvGrpSpPr>
        <p:grpSpPr>
          <a:xfrm>
            <a:off x="4781301" y="1748706"/>
            <a:ext cx="1585566" cy="1227232"/>
            <a:chOff x="376802" y="3625575"/>
            <a:chExt cx="2114088" cy="1636310"/>
          </a:xfrm>
        </p:grpSpPr>
        <p:sp>
          <p:nvSpPr>
            <p:cNvPr id="30" name="Rectangle 34">
              <a:extLst>
                <a:ext uri="{FF2B5EF4-FFF2-40B4-BE49-F238E27FC236}">
                  <a16:creationId xmlns:a16="http://schemas.microsoft.com/office/drawing/2014/main" xmlns="" id="{6416B78B-1415-4C9C-A4B8-64B81706A358}"/>
                </a:ext>
              </a:extLst>
            </p:cNvPr>
            <p:cNvSpPr/>
            <p:nvPr/>
          </p:nvSpPr>
          <p:spPr>
            <a:xfrm>
              <a:off x="376802" y="3625575"/>
              <a:ext cx="2114088" cy="779700"/>
            </a:xfrm>
            <a:prstGeom prst="rect">
              <a:avLst/>
            </a:prstGeom>
          </p:spPr>
          <p:txBody>
            <a:bodyPr wrap="square" anchor="b">
              <a:spAutoFit/>
            </a:bodyPr>
            <a:lstStyle/>
            <a:p>
              <a:pPr algn="ctr"/>
              <a:r>
                <a:rPr lang="es-EC" sz="1600" b="1" dirty="0"/>
                <a:t>Productos sustitutos</a:t>
              </a:r>
              <a:endParaRPr lang="en-US" sz="1500" b="1" cap="all" dirty="0">
                <a:solidFill>
                  <a:schemeClr val="tx2"/>
                </a:solidFill>
              </a:endParaRPr>
            </a:p>
          </p:txBody>
        </p:sp>
        <p:sp>
          <p:nvSpPr>
            <p:cNvPr id="31" name="Rectangle 36">
              <a:extLst>
                <a:ext uri="{FF2B5EF4-FFF2-40B4-BE49-F238E27FC236}">
                  <a16:creationId xmlns:a16="http://schemas.microsoft.com/office/drawing/2014/main" xmlns="" id="{102CCEF9-278C-4596-836B-1A34A06A7F7D}"/>
                </a:ext>
              </a:extLst>
            </p:cNvPr>
            <p:cNvSpPr/>
            <p:nvPr/>
          </p:nvSpPr>
          <p:spPr>
            <a:xfrm>
              <a:off x="376802" y="4400110"/>
              <a:ext cx="2114088" cy="861775"/>
            </a:xfrm>
            <a:prstGeom prst="rect">
              <a:avLst/>
            </a:prstGeom>
          </p:spPr>
          <p:txBody>
            <a:bodyPr wrap="square">
              <a:spAutoFit/>
            </a:bodyPr>
            <a:lstStyle/>
            <a:p>
              <a:pPr algn="ctr"/>
              <a:r>
                <a:rPr lang="es-EC" sz="1200" dirty="0" smtClean="0"/>
                <a:t>Tarjetas de crédito, prendarios,  familiares, chulco alta</a:t>
              </a:r>
              <a:endParaRPr lang="en-US" sz="1200" dirty="0"/>
            </a:p>
          </p:txBody>
        </p:sp>
      </p:grpSp>
      <p:grpSp>
        <p:nvGrpSpPr>
          <p:cNvPr id="32" name="Group 28">
            <a:extLst>
              <a:ext uri="{FF2B5EF4-FFF2-40B4-BE49-F238E27FC236}">
                <a16:creationId xmlns:a16="http://schemas.microsoft.com/office/drawing/2014/main" xmlns="" id="{CE0415B0-2471-4E64-BB59-8BC12B41D8EE}"/>
              </a:ext>
            </a:extLst>
          </p:cNvPr>
          <p:cNvGrpSpPr/>
          <p:nvPr/>
        </p:nvGrpSpPr>
        <p:grpSpPr>
          <a:xfrm>
            <a:off x="1455854" y="2714928"/>
            <a:ext cx="1904347" cy="1227231"/>
            <a:chOff x="376802" y="3625576"/>
            <a:chExt cx="2114088" cy="1636307"/>
          </a:xfrm>
        </p:grpSpPr>
        <p:sp>
          <p:nvSpPr>
            <p:cNvPr id="33" name="Rectangle 34">
              <a:extLst>
                <a:ext uri="{FF2B5EF4-FFF2-40B4-BE49-F238E27FC236}">
                  <a16:creationId xmlns:a16="http://schemas.microsoft.com/office/drawing/2014/main" xmlns="" id="{6416B78B-1415-4C9C-A4B8-64B81706A358}"/>
                </a:ext>
              </a:extLst>
            </p:cNvPr>
            <p:cNvSpPr/>
            <p:nvPr/>
          </p:nvSpPr>
          <p:spPr>
            <a:xfrm>
              <a:off x="376802" y="3625576"/>
              <a:ext cx="2114088" cy="779700"/>
            </a:xfrm>
            <a:prstGeom prst="rect">
              <a:avLst/>
            </a:prstGeom>
          </p:spPr>
          <p:txBody>
            <a:bodyPr wrap="square" anchor="b">
              <a:spAutoFit/>
            </a:bodyPr>
            <a:lstStyle/>
            <a:p>
              <a:pPr algn="ctr"/>
              <a:r>
                <a:rPr lang="es-EC" sz="1600" b="1" dirty="0"/>
                <a:t>Rivalidad entre competidores</a:t>
              </a:r>
              <a:endParaRPr lang="en-US" sz="1500" b="1" cap="all" dirty="0">
                <a:solidFill>
                  <a:schemeClr val="tx2"/>
                </a:solidFill>
              </a:endParaRPr>
            </a:p>
          </p:txBody>
        </p:sp>
        <p:sp>
          <p:nvSpPr>
            <p:cNvPr id="34" name="Rectangle 36">
              <a:extLst>
                <a:ext uri="{FF2B5EF4-FFF2-40B4-BE49-F238E27FC236}">
                  <a16:creationId xmlns:a16="http://schemas.microsoft.com/office/drawing/2014/main" xmlns="" id="{102CCEF9-278C-4596-836B-1A34A06A7F7D}"/>
                </a:ext>
              </a:extLst>
            </p:cNvPr>
            <p:cNvSpPr/>
            <p:nvPr/>
          </p:nvSpPr>
          <p:spPr>
            <a:xfrm>
              <a:off x="376802" y="4400109"/>
              <a:ext cx="2114088" cy="861774"/>
            </a:xfrm>
            <a:prstGeom prst="rect">
              <a:avLst/>
            </a:prstGeom>
          </p:spPr>
          <p:txBody>
            <a:bodyPr wrap="square">
              <a:spAutoFit/>
            </a:bodyPr>
            <a:lstStyle/>
            <a:p>
              <a:pPr algn="ctr"/>
              <a:r>
                <a:rPr lang="es-EC" sz="1200" dirty="0" smtClean="0"/>
                <a:t>Cooperativas de ahorro y crédito banca privada y pública alta</a:t>
              </a:r>
              <a:endParaRPr lang="en-US" sz="1200" dirty="0"/>
            </a:p>
          </p:txBody>
        </p:sp>
      </p:grpSp>
      <p:pic>
        <p:nvPicPr>
          <p:cNvPr id="35" name="Imagen 34"/>
          <p:cNvPicPr>
            <a:picLocks noChangeAspect="1"/>
          </p:cNvPicPr>
          <p:nvPr/>
        </p:nvPicPr>
        <p:blipFill>
          <a:blip r:embed="rId2"/>
          <a:stretch>
            <a:fillRect/>
          </a:stretch>
        </p:blipFill>
        <p:spPr>
          <a:xfrm>
            <a:off x="2583703" y="5612342"/>
            <a:ext cx="1162369" cy="116932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6" name="Imagen 35"/>
          <p:cNvPicPr>
            <a:picLocks noChangeAspect="1"/>
          </p:cNvPicPr>
          <p:nvPr/>
        </p:nvPicPr>
        <p:blipFill rotWithShape="1">
          <a:blip r:embed="rId3"/>
          <a:srcRect l="22141" t="11571" r="15905" b="29982"/>
          <a:stretch/>
        </p:blipFill>
        <p:spPr>
          <a:xfrm>
            <a:off x="3107295" y="3901552"/>
            <a:ext cx="1225682" cy="115630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8" name="Imagen 37"/>
          <p:cNvPicPr>
            <a:picLocks noChangeAspect="1"/>
          </p:cNvPicPr>
          <p:nvPr/>
        </p:nvPicPr>
        <p:blipFill>
          <a:blip r:embed="rId4"/>
          <a:stretch>
            <a:fillRect/>
          </a:stretch>
        </p:blipFill>
        <p:spPr>
          <a:xfrm>
            <a:off x="6799718" y="3924962"/>
            <a:ext cx="1241155" cy="115755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9" name="Imagen 38"/>
          <p:cNvPicPr>
            <a:picLocks noChangeAspect="1"/>
          </p:cNvPicPr>
          <p:nvPr/>
        </p:nvPicPr>
        <p:blipFill rotWithShape="1">
          <a:blip r:embed="rId5"/>
          <a:srcRect b="11278"/>
          <a:stretch/>
        </p:blipFill>
        <p:spPr>
          <a:xfrm>
            <a:off x="7360985" y="5603728"/>
            <a:ext cx="1243679" cy="122118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1" name="Oval 8">
            <a:extLst>
              <a:ext uri="{FF2B5EF4-FFF2-40B4-BE49-F238E27FC236}">
                <a16:creationId xmlns:a16="http://schemas.microsoft.com/office/drawing/2014/main" xmlns="" id="{0EFF13C7-8E83-4BF7-8500-920F7F5A01F6}"/>
              </a:ext>
            </a:extLst>
          </p:cNvPr>
          <p:cNvSpPr>
            <a:spLocks noChangeArrowheads="1"/>
          </p:cNvSpPr>
          <p:nvPr/>
        </p:nvSpPr>
        <p:spPr bwMode="auto">
          <a:xfrm>
            <a:off x="4912459" y="3004107"/>
            <a:ext cx="1288256" cy="1296591"/>
          </a:xfrm>
          <a:prstGeom prst="ellipse">
            <a:avLst/>
          </a:pr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pic>
        <p:nvPicPr>
          <p:cNvPr id="10242" name="Picture 2" descr="Resultado de imagen de chulco&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2459" y="3029686"/>
            <a:ext cx="1300279" cy="12850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234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3465" y="353622"/>
            <a:ext cx="10515600" cy="1325563"/>
          </a:xfrm>
        </p:spPr>
        <p:txBody>
          <a:bodyPr>
            <a:normAutofit/>
          </a:bodyPr>
          <a:lstStyle/>
          <a:p>
            <a:r>
              <a:rPr lang="es-EC" sz="4000" b="1" dirty="0" smtClean="0">
                <a:latin typeface="+mn-lt"/>
              </a:rPr>
              <a:t>ESTRATEGIA GENÉRICA DE DIFERENCIACIÓN</a:t>
            </a:r>
            <a:endParaRPr lang="es-EC" sz="4000" b="1" dirty="0">
              <a:latin typeface="+mn-lt"/>
            </a:endParaRPr>
          </a:p>
        </p:txBody>
      </p:sp>
      <p:pic>
        <p:nvPicPr>
          <p:cNvPr id="11266" name="Picture 2" descr="Resultado de imagen de el mejor servicio&quo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854"/>
          <a:stretch/>
        </p:blipFill>
        <p:spPr bwMode="auto">
          <a:xfrm>
            <a:off x="624499" y="1690688"/>
            <a:ext cx="4824388" cy="441469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5880295" y="2644725"/>
            <a:ext cx="5978770" cy="1754326"/>
          </a:xfrm>
          <a:prstGeom prst="rect">
            <a:avLst/>
          </a:prstGeom>
          <a:noFill/>
        </p:spPr>
        <p:txBody>
          <a:bodyPr wrap="square" rtlCol="0">
            <a:spAutoFit/>
          </a:bodyPr>
          <a:lstStyle/>
          <a:p>
            <a:pPr algn="ctr"/>
            <a:r>
              <a:rPr lang="es-ES" sz="3600" dirty="0" smtClean="0"/>
              <a:t>Producto </a:t>
            </a:r>
            <a:r>
              <a:rPr lang="es-ES" sz="3600" dirty="0"/>
              <a:t>diferenciado, en donde el servicio se percibe como </a:t>
            </a:r>
            <a:r>
              <a:rPr lang="es-ES" sz="3600" dirty="0" smtClean="0"/>
              <a:t>único</a:t>
            </a:r>
            <a:endParaRPr lang="es-EC" sz="3600" dirty="0"/>
          </a:p>
        </p:txBody>
      </p:sp>
    </p:spTree>
    <p:extLst>
      <p:ext uri="{BB962C8B-B14F-4D97-AF65-F5344CB8AC3E}">
        <p14:creationId xmlns:p14="http://schemas.microsoft.com/office/powerpoint/2010/main" val="3058745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8898F84B-BB9B-44AE-AC45-94BB7BB398CC}"/>
              </a:ext>
            </a:extLst>
          </p:cNvPr>
          <p:cNvSpPr>
            <a:spLocks noGrp="1"/>
          </p:cNvSpPr>
          <p:nvPr>
            <p:ph type="title"/>
          </p:nvPr>
        </p:nvSpPr>
        <p:spPr>
          <a:xfrm>
            <a:off x="814401" y="656458"/>
            <a:ext cx="3953649" cy="621594"/>
          </a:xfrm>
        </p:spPr>
        <p:txBody>
          <a:bodyPr>
            <a:noAutofit/>
          </a:bodyPr>
          <a:lstStyle/>
          <a:p>
            <a:r>
              <a:rPr lang="es-ES" sz="4000" b="1" dirty="0">
                <a:latin typeface="+mn-lt"/>
              </a:rPr>
              <a:t>METODOLOGÍA</a:t>
            </a:r>
            <a:endParaRPr lang="es-EC" b="1" dirty="0">
              <a:latin typeface="+mn-lt"/>
            </a:endParaRPr>
          </a:p>
        </p:txBody>
      </p:sp>
      <p:graphicFrame>
        <p:nvGraphicFramePr>
          <p:cNvPr id="6" name="Marcador de contenido 3">
            <a:extLst>
              <a:ext uri="{FF2B5EF4-FFF2-40B4-BE49-F238E27FC236}">
                <a16:creationId xmlns:a16="http://schemas.microsoft.com/office/drawing/2014/main" xmlns="" id="{469D3D0C-8390-4D20-BFB7-98B31496E61C}"/>
              </a:ext>
            </a:extLst>
          </p:cNvPr>
          <p:cNvGraphicFramePr>
            <a:graphicFrameLocks noGrp="1"/>
          </p:cNvGraphicFramePr>
          <p:nvPr>
            <p:ph idx="1"/>
            <p:extLst>
              <p:ext uri="{D42A27DB-BD31-4B8C-83A1-F6EECF244321}">
                <p14:modId xmlns:p14="http://schemas.microsoft.com/office/powerpoint/2010/main" val="3770417377"/>
              </p:ext>
            </p:extLst>
          </p:nvPr>
        </p:nvGraphicFramePr>
        <p:xfrm>
          <a:off x="1285461" y="1257575"/>
          <a:ext cx="10694503" cy="5499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a:extLst>
              <a:ext uri="{FF2B5EF4-FFF2-40B4-BE49-F238E27FC236}">
                <a16:creationId xmlns:a16="http://schemas.microsoft.com/office/drawing/2014/main" xmlns="" id="{648B0A16-17F9-4076-B4AD-7CC6568FD453}"/>
              </a:ext>
            </a:extLst>
          </p:cNvPr>
          <p:cNvPicPr>
            <a:picLocks noChangeAspect="1"/>
          </p:cNvPicPr>
          <p:nvPr/>
        </p:nvPicPr>
        <p:blipFill>
          <a:blip r:embed="rId7"/>
          <a:stretch>
            <a:fillRect/>
          </a:stretch>
        </p:blipFill>
        <p:spPr>
          <a:xfrm>
            <a:off x="8037048" y="676935"/>
            <a:ext cx="1247630" cy="1161279"/>
          </a:xfrm>
          <a:prstGeom prst="ellipse">
            <a:avLst/>
          </a:prstGeom>
          <a:ln w="63500" cap="rnd">
            <a:solidFill>
              <a:schemeClr val="accent5"/>
            </a:solidFill>
          </a:ln>
          <a:effectLst/>
          <a:scene3d>
            <a:camera prst="orthographicFront"/>
            <a:lightRig rig="contrasting" dir="t">
              <a:rot lat="0" lon="0" rev="3000000"/>
            </a:lightRig>
          </a:scene3d>
          <a:sp3d contourW="7620">
            <a:bevelT w="95250" h="31750"/>
            <a:contourClr>
              <a:srgbClr val="333333"/>
            </a:contourClr>
          </a:sp3d>
        </p:spPr>
      </p:pic>
      <p:pic>
        <p:nvPicPr>
          <p:cNvPr id="12290" name="Picture 2" descr="Resultado de imagen de metodología&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4401" y="5067718"/>
            <a:ext cx="1288805" cy="1210390"/>
          </a:xfrm>
          <a:prstGeom prst="ellipse">
            <a:avLst/>
          </a:prstGeom>
          <a:ln w="63500" cap="rnd">
            <a:solidFill>
              <a:schemeClr val="accent5"/>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292" name="Picture 4" descr="Resultado de imagen de exploratorio&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40879" y="2001250"/>
            <a:ext cx="1380281" cy="1337434"/>
          </a:xfrm>
          <a:prstGeom prst="ellipse">
            <a:avLst/>
          </a:prstGeom>
          <a:ln w="63500" cap="rnd">
            <a:solidFill>
              <a:schemeClr val="accent5"/>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23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extLst>
              <a:ext uri="{28A0092B-C50C-407E-A947-70E740481C1C}">
                <a14:useLocalDpi xmlns:a14="http://schemas.microsoft.com/office/drawing/2010/main" val="0"/>
              </a:ext>
            </a:extLst>
          </a:blip>
          <a:srcRect l="24453" t="12259" r="44372" b="8328"/>
          <a:stretch/>
        </p:blipFill>
        <p:spPr bwMode="auto">
          <a:xfrm>
            <a:off x="0" y="-42545"/>
            <a:ext cx="5591175" cy="6900545"/>
          </a:xfrm>
          <a:prstGeom prst="rect">
            <a:avLst/>
          </a:prstGeom>
          <a:ln>
            <a:noFill/>
          </a:ln>
          <a:extLst>
            <a:ext uri="{53640926-AAD7-44D8-BBD7-CCE9431645EC}">
              <a14:shadowObscured xmlns:a14="http://schemas.microsoft.com/office/drawing/2010/main"/>
            </a:ext>
          </a:extLst>
        </p:spPr>
      </p:pic>
      <p:pic>
        <p:nvPicPr>
          <p:cNvPr id="13314" name="Picture 2" descr="Resultado de imagen de publco objetivo&quo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2074"/>
          <a:stretch/>
        </p:blipFill>
        <p:spPr bwMode="auto">
          <a:xfrm>
            <a:off x="5979600" y="1772529"/>
            <a:ext cx="4121003" cy="124728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Resultado de imagen de preguntas clav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3234" y="3614006"/>
            <a:ext cx="2418901" cy="1360632"/>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Resultado de imagen de satisfaccion client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3234" y="5322799"/>
            <a:ext cx="2362339" cy="131241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de flecha 5"/>
          <p:cNvCxnSpPr/>
          <p:nvPr/>
        </p:nvCxnSpPr>
        <p:spPr>
          <a:xfrm>
            <a:off x="5591175" y="2672862"/>
            <a:ext cx="7955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5581821" y="4294322"/>
            <a:ext cx="7955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5591175" y="6002451"/>
            <a:ext cx="7955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6148323" y="119714"/>
            <a:ext cx="3319976" cy="707886"/>
          </a:xfrm>
          <a:prstGeom prst="rect">
            <a:avLst/>
          </a:prstGeom>
          <a:noFill/>
        </p:spPr>
        <p:txBody>
          <a:bodyPr wrap="square" rtlCol="0">
            <a:spAutoFit/>
          </a:bodyPr>
          <a:lstStyle/>
          <a:p>
            <a:pPr algn="ctr"/>
            <a:r>
              <a:rPr lang="es-EC" sz="4000" b="1" dirty="0" smtClean="0"/>
              <a:t>ENCUESTA</a:t>
            </a:r>
            <a:endParaRPr lang="es-EC" sz="4000" b="1" dirty="0"/>
          </a:p>
        </p:txBody>
      </p:sp>
    </p:spTree>
    <p:extLst>
      <p:ext uri="{BB962C8B-B14F-4D97-AF65-F5344CB8AC3E}">
        <p14:creationId xmlns:p14="http://schemas.microsoft.com/office/powerpoint/2010/main" val="811413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24448"/>
            <a:ext cx="10515600" cy="366395"/>
          </a:xfrm>
        </p:spPr>
        <p:txBody>
          <a:bodyPr>
            <a:normAutofit fontScale="90000"/>
          </a:bodyPr>
          <a:lstStyle/>
          <a:p>
            <a:pPr algn="ctr"/>
            <a:r>
              <a:rPr lang="es-EC" sz="4000" b="1" dirty="0" smtClean="0">
                <a:latin typeface="+mn-lt"/>
              </a:rPr>
              <a:t>POBLACIÓN Y MUESTRA </a:t>
            </a:r>
            <a:endParaRPr lang="es-EC" sz="4000" b="1" dirty="0">
              <a:latin typeface="+mn-lt"/>
            </a:endParaRPr>
          </a:p>
        </p:txBody>
      </p:sp>
      <p:graphicFrame>
        <p:nvGraphicFramePr>
          <p:cNvPr id="6" name="Tabla 5"/>
          <p:cNvGraphicFramePr>
            <a:graphicFrameLocks noGrp="1"/>
          </p:cNvGraphicFramePr>
          <p:nvPr>
            <p:extLst>
              <p:ext uri="{D42A27DB-BD31-4B8C-83A1-F6EECF244321}">
                <p14:modId xmlns:p14="http://schemas.microsoft.com/office/powerpoint/2010/main" val="4038235462"/>
              </p:ext>
            </p:extLst>
          </p:nvPr>
        </p:nvGraphicFramePr>
        <p:xfrm>
          <a:off x="439077" y="1101970"/>
          <a:ext cx="4526817" cy="1219200"/>
        </p:xfrm>
        <a:graphic>
          <a:graphicData uri="http://schemas.openxmlformats.org/drawingml/2006/table">
            <a:tbl>
              <a:tblPr firstCol="1" bandRow="1">
                <a:tableStyleId>{5C22544A-7EE6-4342-B048-85BDC9FD1C3A}</a:tableStyleId>
              </a:tblPr>
              <a:tblGrid>
                <a:gridCol w="3232134">
                  <a:extLst>
                    <a:ext uri="{9D8B030D-6E8A-4147-A177-3AD203B41FA5}">
                      <a16:colId xmlns:a16="http://schemas.microsoft.com/office/drawing/2014/main" xmlns="" val="2732813503"/>
                    </a:ext>
                  </a:extLst>
                </a:gridCol>
                <a:gridCol w="1294683">
                  <a:extLst>
                    <a:ext uri="{9D8B030D-6E8A-4147-A177-3AD203B41FA5}">
                      <a16:colId xmlns:a16="http://schemas.microsoft.com/office/drawing/2014/main" xmlns="" val="1362436031"/>
                    </a:ext>
                  </a:extLst>
                </a:gridCol>
              </a:tblGrid>
              <a:tr h="534572">
                <a:tc>
                  <a:txBody>
                    <a:bodyPr/>
                    <a:lstStyle/>
                    <a:p>
                      <a:pPr indent="252095" algn="just">
                        <a:lnSpc>
                          <a:spcPct val="200000"/>
                        </a:lnSpc>
                        <a:spcAft>
                          <a:spcPts val="0"/>
                        </a:spcAft>
                      </a:pPr>
                      <a:r>
                        <a:rPr lang="es-EC" sz="2000" dirty="0">
                          <a:effectLst/>
                        </a:rPr>
                        <a:t>Microempresas 2017</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just">
                        <a:lnSpc>
                          <a:spcPct val="200000"/>
                        </a:lnSpc>
                        <a:spcAft>
                          <a:spcPts val="0"/>
                        </a:spcAft>
                      </a:pPr>
                      <a:r>
                        <a:rPr lang="es-EC" sz="2000">
                          <a:effectLst/>
                        </a:rPr>
                        <a:t>802.696</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3436918"/>
                  </a:ext>
                </a:extLst>
              </a:tr>
              <a:tr h="469806">
                <a:tc>
                  <a:txBody>
                    <a:bodyPr/>
                    <a:lstStyle/>
                    <a:p>
                      <a:pPr indent="252095" algn="just">
                        <a:lnSpc>
                          <a:spcPct val="200000"/>
                        </a:lnSpc>
                        <a:spcAft>
                          <a:spcPts val="0"/>
                        </a:spcAft>
                      </a:pPr>
                      <a:r>
                        <a:rPr lang="es-EC" sz="2000">
                          <a:effectLst/>
                        </a:rPr>
                        <a:t>Quito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just">
                        <a:lnSpc>
                          <a:spcPct val="200000"/>
                        </a:lnSpc>
                        <a:spcAft>
                          <a:spcPts val="0"/>
                        </a:spcAft>
                      </a:pPr>
                      <a:r>
                        <a:rPr lang="es-EC" sz="2000" dirty="0">
                          <a:effectLst/>
                        </a:rPr>
                        <a:t>182.195</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11699542"/>
                  </a:ext>
                </a:extLst>
              </a:tr>
            </a:tbl>
          </a:graphicData>
        </a:graphic>
      </p:graphicFrame>
      <mc:AlternateContent xmlns:mc="http://schemas.openxmlformats.org/markup-compatibility/2006" xmlns:a14="http://schemas.microsoft.com/office/drawing/2010/main">
        <mc:Choice Requires="a14">
          <p:sp>
            <p:nvSpPr>
              <p:cNvPr id="7" name="Rectángulo 6"/>
              <p:cNvSpPr/>
              <p:nvPr/>
            </p:nvSpPr>
            <p:spPr>
              <a:xfrm>
                <a:off x="62192" y="3039205"/>
                <a:ext cx="3717644" cy="7043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b="1" i="1" smtClean="0">
                          <a:latin typeface="Cambria Math" panose="02040503050406030204" pitchFamily="18" charset="0"/>
                        </a:rPr>
                        <m:t>𝒏</m:t>
                      </m:r>
                      <m:r>
                        <a:rPr lang="es-EC" b="1" i="0">
                          <a:latin typeface="Cambria Math" panose="02040503050406030204" pitchFamily="18" charset="0"/>
                        </a:rPr>
                        <m:t>=</m:t>
                      </m:r>
                      <m:f>
                        <m:fPr>
                          <m:ctrlPr>
                            <a:rPr lang="es-EC" b="1" i="1">
                              <a:latin typeface="Cambria Math"/>
                            </a:rPr>
                          </m:ctrlPr>
                        </m:fPr>
                        <m:num>
                          <m:r>
                            <a:rPr lang="es-EC" b="1" i="1">
                              <a:latin typeface="Cambria Math" panose="02040503050406030204" pitchFamily="18" charset="0"/>
                            </a:rPr>
                            <m:t>𝑵</m:t>
                          </m:r>
                          <m:r>
                            <a:rPr lang="es-EC" b="1" i="0">
                              <a:latin typeface="Cambria Math" panose="02040503050406030204" pitchFamily="18" charset="0"/>
                            </a:rPr>
                            <m:t>×</m:t>
                          </m:r>
                          <m:sSup>
                            <m:sSupPr>
                              <m:ctrlPr>
                                <a:rPr lang="es-EC" b="1" i="1">
                                  <a:latin typeface="Cambria Math"/>
                                </a:rPr>
                              </m:ctrlPr>
                            </m:sSupPr>
                            <m:e>
                              <m:r>
                                <a:rPr lang="es-EC" b="1" i="1">
                                  <a:latin typeface="Cambria Math" panose="02040503050406030204" pitchFamily="18" charset="0"/>
                                </a:rPr>
                                <m:t>𝒛</m:t>
                              </m:r>
                            </m:e>
                            <m:sup>
                              <m:r>
                                <a:rPr lang="es-EC" b="1" i="0">
                                  <a:latin typeface="Cambria Math" panose="02040503050406030204" pitchFamily="18" charset="0"/>
                                </a:rPr>
                                <m:t>𝟐</m:t>
                              </m:r>
                            </m:sup>
                          </m:sSup>
                          <m:r>
                            <a:rPr lang="es-EC" b="1" i="0">
                              <a:latin typeface="Cambria Math" panose="02040503050406030204" pitchFamily="18" charset="0"/>
                            </a:rPr>
                            <m:t>×</m:t>
                          </m:r>
                          <m:r>
                            <a:rPr lang="es-EC" b="1" i="1">
                              <a:latin typeface="Cambria Math" panose="02040503050406030204" pitchFamily="18" charset="0"/>
                            </a:rPr>
                            <m:t>𝒑</m:t>
                          </m:r>
                          <m:r>
                            <a:rPr lang="es-EC" b="1" i="0">
                              <a:latin typeface="Cambria Math" panose="02040503050406030204" pitchFamily="18" charset="0"/>
                            </a:rPr>
                            <m:t>×</m:t>
                          </m:r>
                          <m:r>
                            <a:rPr lang="es-EC" b="1" i="1">
                              <a:latin typeface="Cambria Math" panose="02040503050406030204" pitchFamily="18" charset="0"/>
                            </a:rPr>
                            <m:t>𝒒</m:t>
                          </m:r>
                        </m:num>
                        <m:den>
                          <m:sSup>
                            <m:sSupPr>
                              <m:ctrlPr>
                                <a:rPr lang="es-EC" b="1" i="1">
                                  <a:latin typeface="Cambria Math"/>
                                </a:rPr>
                              </m:ctrlPr>
                            </m:sSupPr>
                            <m:e>
                              <m:r>
                                <a:rPr lang="es-EC" b="1" i="1">
                                  <a:latin typeface="Cambria Math" panose="02040503050406030204" pitchFamily="18" charset="0"/>
                                </a:rPr>
                                <m:t>𝒆</m:t>
                              </m:r>
                            </m:e>
                            <m:sup>
                              <m:r>
                                <a:rPr lang="es-EC" b="1" i="0">
                                  <a:latin typeface="Cambria Math" panose="02040503050406030204" pitchFamily="18" charset="0"/>
                                </a:rPr>
                                <m:t>𝟐</m:t>
                              </m:r>
                            </m:sup>
                          </m:sSup>
                          <m:r>
                            <a:rPr lang="es-EC" b="1" i="0">
                              <a:latin typeface="Cambria Math" panose="02040503050406030204" pitchFamily="18" charset="0"/>
                            </a:rPr>
                            <m:t>×(</m:t>
                          </m:r>
                          <m:r>
                            <a:rPr lang="es-EC" b="1" i="1">
                              <a:latin typeface="Cambria Math" panose="02040503050406030204" pitchFamily="18" charset="0"/>
                            </a:rPr>
                            <m:t>𝑵</m:t>
                          </m:r>
                          <m:r>
                            <a:rPr lang="es-EC" b="1" i="0">
                              <a:latin typeface="Cambria Math" panose="02040503050406030204" pitchFamily="18" charset="0"/>
                            </a:rPr>
                            <m:t>−</m:t>
                          </m:r>
                          <m:r>
                            <a:rPr lang="es-EC" b="1" i="0">
                              <a:latin typeface="Cambria Math" panose="02040503050406030204" pitchFamily="18" charset="0"/>
                            </a:rPr>
                            <m:t>𝟏</m:t>
                          </m:r>
                          <m:r>
                            <a:rPr lang="es-EC" b="1" i="0">
                              <a:latin typeface="Cambria Math" panose="02040503050406030204" pitchFamily="18" charset="0"/>
                            </a:rPr>
                            <m:t>)+</m:t>
                          </m:r>
                          <m:sSup>
                            <m:sSupPr>
                              <m:ctrlPr>
                                <a:rPr lang="es-EC" b="1" i="1">
                                  <a:latin typeface="Cambria Math"/>
                                </a:rPr>
                              </m:ctrlPr>
                            </m:sSupPr>
                            <m:e>
                              <m:r>
                                <a:rPr lang="es-EC" b="1" i="1">
                                  <a:latin typeface="Cambria Math" panose="02040503050406030204" pitchFamily="18" charset="0"/>
                                </a:rPr>
                                <m:t>𝒛</m:t>
                              </m:r>
                            </m:e>
                            <m:sup>
                              <m:r>
                                <a:rPr lang="es-EC" b="1" i="0">
                                  <a:latin typeface="Cambria Math" panose="02040503050406030204" pitchFamily="18" charset="0"/>
                                </a:rPr>
                                <m:t>𝟐</m:t>
                              </m:r>
                            </m:sup>
                          </m:sSup>
                          <m:r>
                            <a:rPr lang="es-EC" b="1" i="0">
                              <a:latin typeface="Cambria Math" panose="02040503050406030204" pitchFamily="18" charset="0"/>
                            </a:rPr>
                            <m:t>×</m:t>
                          </m:r>
                          <m:r>
                            <a:rPr lang="es-EC" b="1" i="1">
                              <a:latin typeface="Cambria Math" panose="02040503050406030204" pitchFamily="18" charset="0"/>
                            </a:rPr>
                            <m:t>𝒑</m:t>
                          </m:r>
                          <m:r>
                            <a:rPr lang="es-EC" b="1" i="0">
                              <a:latin typeface="Cambria Math" panose="02040503050406030204" pitchFamily="18" charset="0"/>
                            </a:rPr>
                            <m:t>×</m:t>
                          </m:r>
                          <m:r>
                            <a:rPr lang="es-EC" b="1" i="1">
                              <a:latin typeface="Cambria Math" panose="02040503050406030204" pitchFamily="18" charset="0"/>
                            </a:rPr>
                            <m:t>𝒒</m:t>
                          </m:r>
                        </m:den>
                      </m:f>
                    </m:oMath>
                  </m:oMathPara>
                </a14:m>
                <a:endParaRPr lang="es-EC" b="1" dirty="0"/>
              </a:p>
            </p:txBody>
          </p:sp>
        </mc:Choice>
        <mc:Fallback xmlns="">
          <p:sp>
            <p:nvSpPr>
              <p:cNvPr id="7" name="Rectángulo 6"/>
              <p:cNvSpPr>
                <a:spLocks noRot="1" noChangeAspect="1" noMove="1" noResize="1" noEditPoints="1" noAdjustHandles="1" noChangeArrowheads="1" noChangeShapeType="1" noTextEdit="1"/>
              </p:cNvSpPr>
              <p:nvPr/>
            </p:nvSpPr>
            <p:spPr>
              <a:xfrm>
                <a:off x="62192" y="3039205"/>
                <a:ext cx="3717644" cy="704360"/>
              </a:xfrm>
              <a:prstGeom prst="rect">
                <a:avLst/>
              </a:prstGeom>
              <a:blipFill>
                <a:blip r:embed="rId2"/>
                <a:stretch>
                  <a:fillRect/>
                </a:stretch>
              </a:blipFill>
            </p:spPr>
            <p:txBody>
              <a:bodyPr/>
              <a:lstStyle/>
              <a:p>
                <a:r>
                  <a:rPr lang="es-EC">
                    <a:noFill/>
                  </a:rPr>
                  <a:t> </a:t>
                </a:r>
              </a:p>
            </p:txBody>
          </p:sp>
        </mc:Fallback>
      </mc:AlternateContent>
      <p:sp>
        <p:nvSpPr>
          <p:cNvPr id="8" name="Rectángulo 7"/>
          <p:cNvSpPr/>
          <p:nvPr/>
        </p:nvSpPr>
        <p:spPr>
          <a:xfrm>
            <a:off x="144052" y="4066543"/>
            <a:ext cx="7751299" cy="2395528"/>
          </a:xfrm>
          <a:prstGeom prst="rect">
            <a:avLst/>
          </a:prstGeom>
        </p:spPr>
        <p:txBody>
          <a:bodyPr wrap="square">
            <a:spAutoFit/>
          </a:bodyPr>
          <a:lstStyle/>
          <a:p>
            <a:pPr indent="252095" algn="just">
              <a:spcAft>
                <a:spcPts val="1000"/>
              </a:spcAft>
            </a:pPr>
            <a:r>
              <a:rPr lang="es-ES_tradnl" dirty="0">
                <a:latin typeface="Times New Roman" panose="02020603050405020304" pitchFamily="18" charset="0"/>
                <a:ea typeface="Times New Roman" panose="02020603050405020304" pitchFamily="18" charset="0"/>
                <a:cs typeface="Times New Roman" panose="02020603050405020304" pitchFamily="18" charset="0"/>
              </a:rPr>
              <a:t>Donde:</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indent="252095" algn="just">
              <a:spcAft>
                <a:spcPts val="1000"/>
              </a:spcAft>
            </a:pPr>
            <a:r>
              <a:rPr lang="es-ES_tradnl" dirty="0">
                <a:latin typeface="Times New Roman" panose="02020603050405020304" pitchFamily="18" charset="0"/>
                <a:ea typeface="Times New Roman" panose="02020603050405020304" pitchFamily="18" charset="0"/>
                <a:cs typeface="Times New Roman" panose="02020603050405020304" pitchFamily="18" charset="0"/>
              </a:rPr>
              <a:t>N= población </a:t>
            </a:r>
            <a:r>
              <a:rPr lang="es-EC" dirty="0">
                <a:latin typeface="Times New Roman" panose="02020603050405020304" pitchFamily="18" charset="0"/>
                <a:ea typeface="Calibri" panose="020F0502020204030204" pitchFamily="34" charset="0"/>
                <a:cs typeface="Times New Roman" panose="02020603050405020304" pitchFamily="18" charset="0"/>
              </a:rPr>
              <a:t>182.195</a:t>
            </a:r>
            <a:r>
              <a:rPr lang="es-ES_tradnl" dirty="0">
                <a:latin typeface="Times New Roman" panose="02020603050405020304" pitchFamily="18" charset="0"/>
                <a:ea typeface="Times New Roman" panose="02020603050405020304" pitchFamily="18" charset="0"/>
                <a:cs typeface="Times New Roman" panose="02020603050405020304" pitchFamily="18" charset="0"/>
              </a:rPr>
              <a:t> microempresarios</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indent="252095" algn="just">
              <a:spcAft>
                <a:spcPts val="1000"/>
              </a:spcAft>
            </a:pPr>
            <a:r>
              <a:rPr lang="es-ES_tradnl" dirty="0">
                <a:latin typeface="Times New Roman" panose="02020603050405020304" pitchFamily="18" charset="0"/>
                <a:ea typeface="Times New Roman" panose="02020603050405020304" pitchFamily="18" charset="0"/>
                <a:cs typeface="Times New Roman" panose="02020603050405020304" pitchFamily="18" charset="0"/>
              </a:rPr>
              <a:t>Z</a:t>
            </a:r>
            <a:r>
              <a:rPr lang="es-ES_tradnl"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s-ES_tradnl" dirty="0">
                <a:latin typeface="Times New Roman" panose="02020603050405020304" pitchFamily="18" charset="0"/>
                <a:ea typeface="Times New Roman" panose="02020603050405020304" pitchFamily="18" charset="0"/>
                <a:cs typeface="Times New Roman" panose="02020603050405020304" pitchFamily="18" charset="0"/>
              </a:rPr>
              <a:t>= desviación estándar, igual a 1,96 para un 5% de error</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indent="252095" algn="just">
              <a:spcAft>
                <a:spcPts val="1000"/>
              </a:spcAft>
            </a:pPr>
            <a:r>
              <a:rPr lang="es-ES_tradnl" dirty="0">
                <a:latin typeface="Times New Roman" panose="02020603050405020304" pitchFamily="18" charset="0"/>
                <a:ea typeface="Times New Roman" panose="02020603050405020304" pitchFamily="18" charset="0"/>
                <a:cs typeface="Times New Roman" panose="02020603050405020304" pitchFamily="18" charset="0"/>
              </a:rPr>
              <a:t>p= probabilidad de ocurrencia, 0,50</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indent="252095" algn="just">
              <a:spcAft>
                <a:spcPts val="1000"/>
              </a:spcAft>
            </a:pPr>
            <a:r>
              <a:rPr lang="es-ES_tradnl" dirty="0">
                <a:latin typeface="Times New Roman" panose="02020603050405020304" pitchFamily="18" charset="0"/>
                <a:ea typeface="Times New Roman" panose="02020603050405020304" pitchFamily="18" charset="0"/>
                <a:cs typeface="Times New Roman" panose="02020603050405020304" pitchFamily="18" charset="0"/>
              </a:rPr>
              <a:t>q= probabilidad de no ocurrencia 0,50</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indent="252095" algn="just">
              <a:spcAft>
                <a:spcPts val="1000"/>
              </a:spcAft>
            </a:pPr>
            <a:r>
              <a:rPr lang="es-ES_tradnl" dirty="0">
                <a:latin typeface="Times New Roman" panose="02020603050405020304" pitchFamily="18" charset="0"/>
                <a:ea typeface="Times New Roman" panose="02020603050405020304" pitchFamily="18" charset="0"/>
                <a:cs typeface="Times New Roman" panose="02020603050405020304" pitchFamily="18" charset="0"/>
              </a:rPr>
              <a:t>e= error de muestreo, 0,05 o 5%</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ángulo 8"/>
              <p:cNvSpPr/>
              <p:nvPr/>
            </p:nvSpPr>
            <p:spPr>
              <a:xfrm>
                <a:off x="6818142" y="1711570"/>
                <a:ext cx="6096000" cy="4041363"/>
              </a:xfrm>
              <a:prstGeom prst="rect">
                <a:avLst/>
              </a:prstGeom>
            </p:spPr>
            <p:txBody>
              <a:bodyPr>
                <a:spAutoFit/>
              </a:bodyPr>
              <a:lstStyle/>
              <a:p>
                <a:pPr indent="252095" algn="just">
                  <a:lnSpc>
                    <a:spcPct val="150000"/>
                  </a:lnSpc>
                  <a:spcAft>
                    <a:spcPts val="1000"/>
                  </a:spcAft>
                </a:pPr>
                <a14:m>
                  <m:oMathPara xmlns:m="http://schemas.openxmlformats.org/officeDocument/2006/math">
                    <m:oMathParaPr>
                      <m:jc m:val="centerGroup"/>
                    </m:oMathParaPr>
                    <m:oMath xmlns:m="http://schemas.openxmlformats.org/officeDocument/2006/math">
                      <m:r>
                        <a:rPr lang="es-ES_tradnl" i="1">
                          <a:latin typeface="Cambria Math" panose="02040503050406030204" pitchFamily="18" charset="0"/>
                          <a:ea typeface="Calibri" panose="020F0502020204030204" pitchFamily="34" charset="0"/>
                          <a:cs typeface="Times New Roman" panose="02020603050405020304" pitchFamily="18" charset="0"/>
                        </a:rPr>
                        <m:t>𝑛</m:t>
                      </m:r>
                      <m:r>
                        <a:rPr lang="es-ES_tradnl" i="1">
                          <a:latin typeface="Cambria Math" panose="02040503050406030204" pitchFamily="18" charset="0"/>
                          <a:ea typeface="Calibri" panose="020F0502020204030204" pitchFamily="34" charset="0"/>
                          <a:cs typeface="Times New Roman" panose="02020603050405020304" pitchFamily="18" charset="0"/>
                        </a:rPr>
                        <m:t>=</m:t>
                      </m:r>
                      <m:f>
                        <m:fPr>
                          <m:ctrlPr>
                            <a:rPr lang="es-EC" i="1">
                              <a:latin typeface="Cambria Math"/>
                              <a:ea typeface="Calibri" panose="020F0502020204030204" pitchFamily="34" charset="0"/>
                              <a:cs typeface="Times New Roman" panose="02020603050405020304" pitchFamily="18" charset="0"/>
                            </a:rPr>
                          </m:ctrlPr>
                        </m:fPr>
                        <m:num>
                          <m:r>
                            <a:rPr lang="es-EC">
                              <a:latin typeface="Cambria Math" panose="02040503050406030204" pitchFamily="18" charset="0"/>
                              <a:ea typeface="Calibri" panose="020F0502020204030204" pitchFamily="34" charset="0"/>
                              <a:cs typeface="Times New Roman" panose="02020603050405020304" pitchFamily="18" charset="0"/>
                            </a:rPr>
                            <m:t>182195</m:t>
                          </m:r>
                          <m:r>
                            <a:rPr lang="es-ES_tradnl" i="1">
                              <a:latin typeface="Cambria Math" panose="02040503050406030204" pitchFamily="18" charset="0"/>
                              <a:ea typeface="Calibri" panose="020F0502020204030204" pitchFamily="34" charset="0"/>
                              <a:cs typeface="Times New Roman" panose="02020603050405020304" pitchFamily="18" charset="0"/>
                            </a:rPr>
                            <m:t>×</m:t>
                          </m:r>
                          <m:sSup>
                            <m:sSupPr>
                              <m:ctrlPr>
                                <a:rPr lang="es-EC" i="1">
                                  <a:latin typeface="Cambria Math"/>
                                  <a:ea typeface="Calibri" panose="020F0502020204030204" pitchFamily="34" charset="0"/>
                                  <a:cs typeface="Times New Roman" panose="02020603050405020304" pitchFamily="18" charset="0"/>
                                </a:rPr>
                              </m:ctrlPr>
                            </m:sSupPr>
                            <m:e>
                              <m:r>
                                <a:rPr lang="es-ES_tradnl" i="1">
                                  <a:latin typeface="Cambria Math" panose="02040503050406030204" pitchFamily="18" charset="0"/>
                                  <a:ea typeface="Calibri" panose="020F0502020204030204" pitchFamily="34" charset="0"/>
                                  <a:cs typeface="Times New Roman" panose="02020603050405020304" pitchFamily="18" charset="0"/>
                                </a:rPr>
                                <m:t>1,96</m:t>
                              </m:r>
                            </m:e>
                            <m:sup>
                              <m:r>
                                <a:rPr lang="es-ES_tradnl" i="1">
                                  <a:latin typeface="Cambria Math" panose="02040503050406030204" pitchFamily="18" charset="0"/>
                                  <a:ea typeface="Calibri" panose="020F0502020204030204" pitchFamily="34" charset="0"/>
                                  <a:cs typeface="Times New Roman" panose="02020603050405020304" pitchFamily="18" charset="0"/>
                                </a:rPr>
                                <m:t>2</m:t>
                              </m:r>
                            </m:sup>
                          </m:sSup>
                          <m:r>
                            <a:rPr lang="es-ES_tradnl" i="1">
                              <a:latin typeface="Cambria Math" panose="02040503050406030204" pitchFamily="18" charset="0"/>
                              <a:ea typeface="Calibri" panose="020F0502020204030204" pitchFamily="34" charset="0"/>
                              <a:cs typeface="Times New Roman" panose="02020603050405020304" pitchFamily="18" charset="0"/>
                            </a:rPr>
                            <m:t>×0,5×0,5</m:t>
                          </m:r>
                        </m:num>
                        <m:den>
                          <m:sSup>
                            <m:sSupPr>
                              <m:ctrlPr>
                                <a:rPr lang="es-EC" i="1">
                                  <a:latin typeface="Cambria Math"/>
                                  <a:ea typeface="Calibri" panose="020F0502020204030204" pitchFamily="34" charset="0"/>
                                  <a:cs typeface="Times New Roman" panose="02020603050405020304" pitchFamily="18" charset="0"/>
                                </a:rPr>
                              </m:ctrlPr>
                            </m:sSupPr>
                            <m:e>
                              <m:r>
                                <a:rPr lang="es-ES_tradnl" i="1">
                                  <a:latin typeface="Cambria Math" panose="02040503050406030204" pitchFamily="18" charset="0"/>
                                  <a:ea typeface="Calibri" panose="020F0502020204030204" pitchFamily="34" charset="0"/>
                                  <a:cs typeface="Times New Roman" panose="02020603050405020304" pitchFamily="18" charset="0"/>
                                </a:rPr>
                                <m:t>0,05</m:t>
                              </m:r>
                            </m:e>
                            <m:sup>
                              <m:r>
                                <a:rPr lang="es-ES_tradnl" i="1">
                                  <a:latin typeface="Cambria Math" panose="02040503050406030204" pitchFamily="18" charset="0"/>
                                  <a:ea typeface="Calibri" panose="020F0502020204030204" pitchFamily="34" charset="0"/>
                                  <a:cs typeface="Times New Roman" panose="02020603050405020304" pitchFamily="18" charset="0"/>
                                </a:rPr>
                                <m:t>2</m:t>
                              </m:r>
                            </m:sup>
                          </m:sSup>
                          <m:r>
                            <a:rPr lang="es-ES_tradnl" i="1">
                              <a:latin typeface="Cambria Math" panose="02040503050406030204" pitchFamily="18" charset="0"/>
                              <a:ea typeface="Calibri" panose="020F0502020204030204" pitchFamily="34" charset="0"/>
                              <a:cs typeface="Times New Roman" panose="02020603050405020304" pitchFamily="18" charset="0"/>
                            </a:rPr>
                            <m:t>×(</m:t>
                          </m:r>
                          <m:r>
                            <a:rPr lang="es-EC">
                              <a:latin typeface="Cambria Math" panose="02040503050406030204" pitchFamily="18" charset="0"/>
                              <a:ea typeface="Calibri" panose="020F0502020204030204" pitchFamily="34" charset="0"/>
                              <a:cs typeface="Times New Roman" panose="02020603050405020304" pitchFamily="18" charset="0"/>
                            </a:rPr>
                            <m:t>182195</m:t>
                          </m:r>
                          <m:r>
                            <a:rPr lang="es-ES_tradnl" i="1">
                              <a:latin typeface="Cambria Math" panose="02040503050406030204" pitchFamily="18" charset="0"/>
                              <a:ea typeface="Calibri" panose="020F0502020204030204" pitchFamily="34" charset="0"/>
                              <a:cs typeface="Times New Roman" panose="02020603050405020304" pitchFamily="18" charset="0"/>
                            </a:rPr>
                            <m:t>−1)+</m:t>
                          </m:r>
                          <m:sSup>
                            <m:sSupPr>
                              <m:ctrlPr>
                                <a:rPr lang="es-EC" i="1">
                                  <a:latin typeface="Cambria Math"/>
                                  <a:ea typeface="Calibri" panose="020F0502020204030204" pitchFamily="34" charset="0"/>
                                  <a:cs typeface="Times New Roman" panose="02020603050405020304" pitchFamily="18" charset="0"/>
                                </a:rPr>
                              </m:ctrlPr>
                            </m:sSupPr>
                            <m:e>
                              <m:r>
                                <a:rPr lang="es-ES_tradnl" i="1">
                                  <a:latin typeface="Cambria Math" panose="02040503050406030204" pitchFamily="18" charset="0"/>
                                  <a:ea typeface="Calibri" panose="020F0502020204030204" pitchFamily="34" charset="0"/>
                                  <a:cs typeface="Times New Roman" panose="02020603050405020304" pitchFamily="18" charset="0"/>
                                </a:rPr>
                                <m:t>1,96</m:t>
                              </m:r>
                            </m:e>
                            <m:sup>
                              <m:r>
                                <a:rPr lang="es-ES_tradnl" i="1">
                                  <a:latin typeface="Cambria Math" panose="02040503050406030204" pitchFamily="18" charset="0"/>
                                  <a:ea typeface="Calibri" panose="020F0502020204030204" pitchFamily="34" charset="0"/>
                                  <a:cs typeface="Times New Roman" panose="02020603050405020304" pitchFamily="18" charset="0"/>
                                </a:rPr>
                                <m:t>2</m:t>
                              </m:r>
                            </m:sup>
                          </m:sSup>
                          <m:r>
                            <a:rPr lang="es-ES_tradnl" i="1">
                              <a:latin typeface="Cambria Math" panose="02040503050406030204" pitchFamily="18" charset="0"/>
                              <a:ea typeface="Calibri" panose="020F0502020204030204" pitchFamily="34" charset="0"/>
                              <a:cs typeface="Times New Roman" panose="02020603050405020304" pitchFamily="18" charset="0"/>
                            </a:rPr>
                            <m:t>×0,5×0,5</m:t>
                          </m:r>
                        </m:den>
                      </m:f>
                    </m:oMath>
                  </m:oMathPara>
                </a14:m>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indent="252095" algn="just">
                  <a:lnSpc>
                    <a:spcPct val="150000"/>
                  </a:lnSpc>
                  <a:spcAft>
                    <a:spcPts val="1000"/>
                  </a:spcAft>
                </a:pPr>
                <a14:m>
                  <m:oMathPara xmlns:m="http://schemas.openxmlformats.org/officeDocument/2006/math">
                    <m:oMathParaPr>
                      <m:jc m:val="centerGroup"/>
                    </m:oMathParaPr>
                    <m:oMath xmlns:m="http://schemas.openxmlformats.org/officeDocument/2006/math">
                      <m:r>
                        <a:rPr lang="es-ES_tradnl" i="1">
                          <a:latin typeface="Cambria Math" panose="02040503050406030204" pitchFamily="18" charset="0"/>
                          <a:ea typeface="Calibri" panose="020F0502020204030204" pitchFamily="34" charset="0"/>
                          <a:cs typeface="Times New Roman" panose="02020603050405020304" pitchFamily="18" charset="0"/>
                        </a:rPr>
                        <m:t>𝑛</m:t>
                      </m:r>
                      <m:r>
                        <a:rPr lang="es-ES_tradnl" i="1">
                          <a:latin typeface="Cambria Math" panose="02040503050406030204" pitchFamily="18" charset="0"/>
                          <a:ea typeface="Calibri" panose="020F0502020204030204" pitchFamily="34" charset="0"/>
                          <a:cs typeface="Times New Roman" panose="02020603050405020304" pitchFamily="18" charset="0"/>
                        </a:rPr>
                        <m:t>=</m:t>
                      </m:r>
                      <m:f>
                        <m:fPr>
                          <m:ctrlPr>
                            <a:rPr lang="es-EC" i="1">
                              <a:latin typeface="Cambria Math"/>
                              <a:ea typeface="Calibri" panose="020F0502020204030204" pitchFamily="34" charset="0"/>
                              <a:cs typeface="Times New Roman" panose="02020603050405020304" pitchFamily="18" charset="0"/>
                            </a:rPr>
                          </m:ctrlPr>
                        </m:fPr>
                        <m:num>
                          <m:r>
                            <a:rPr lang="es-EC">
                              <a:latin typeface="Cambria Math" panose="02040503050406030204" pitchFamily="18" charset="0"/>
                              <a:ea typeface="Calibri" panose="020F0502020204030204" pitchFamily="34" charset="0"/>
                              <a:cs typeface="Times New Roman" panose="02020603050405020304" pitchFamily="18" charset="0"/>
                            </a:rPr>
                            <m:t>182195</m:t>
                          </m:r>
                          <m:r>
                            <a:rPr lang="es-ES_tradnl" i="1">
                              <a:latin typeface="Cambria Math" panose="02040503050406030204" pitchFamily="18" charset="0"/>
                              <a:ea typeface="Calibri" panose="020F0502020204030204" pitchFamily="34" charset="0"/>
                              <a:cs typeface="Times New Roman" panose="02020603050405020304" pitchFamily="18" charset="0"/>
                            </a:rPr>
                            <m:t>×3,8415×0,5×0,5</m:t>
                          </m:r>
                        </m:num>
                        <m:den>
                          <m:r>
                            <a:rPr lang="es-ES_tradnl" i="1">
                              <a:latin typeface="Cambria Math" panose="02040503050406030204" pitchFamily="18" charset="0"/>
                              <a:ea typeface="Calibri" panose="020F0502020204030204" pitchFamily="34" charset="0"/>
                              <a:cs typeface="Times New Roman" panose="02020603050405020304" pitchFamily="18" charset="0"/>
                            </a:rPr>
                            <m:t>0,0025×(</m:t>
                          </m:r>
                          <m:r>
                            <a:rPr lang="es-EC">
                              <a:latin typeface="Cambria Math" panose="02040503050406030204" pitchFamily="18" charset="0"/>
                              <a:ea typeface="Calibri" panose="020F0502020204030204" pitchFamily="34" charset="0"/>
                              <a:cs typeface="Times New Roman" panose="02020603050405020304" pitchFamily="18" charset="0"/>
                            </a:rPr>
                            <m:t>182195</m:t>
                          </m:r>
                          <m:r>
                            <a:rPr lang="es-ES_tradnl" i="1">
                              <a:latin typeface="Cambria Math" panose="02040503050406030204" pitchFamily="18" charset="0"/>
                              <a:ea typeface="Calibri" panose="020F0502020204030204" pitchFamily="34" charset="0"/>
                              <a:cs typeface="Times New Roman" panose="02020603050405020304" pitchFamily="18" charset="0"/>
                            </a:rPr>
                            <m:t>)+3,8415×0,5×0,5</m:t>
                          </m:r>
                        </m:den>
                      </m:f>
                    </m:oMath>
                  </m:oMathPara>
                </a14:m>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indent="252095" algn="just">
                  <a:lnSpc>
                    <a:spcPct val="150000"/>
                  </a:lnSpc>
                  <a:spcAft>
                    <a:spcPts val="1000"/>
                  </a:spcAft>
                </a:pPr>
                <a14:m>
                  <m:oMathPara xmlns:m="http://schemas.openxmlformats.org/officeDocument/2006/math">
                    <m:oMathParaPr>
                      <m:jc m:val="centerGroup"/>
                    </m:oMathParaPr>
                    <m:oMath xmlns:m="http://schemas.openxmlformats.org/officeDocument/2006/math">
                      <m:r>
                        <a:rPr lang="es-ES_tradnl" i="1">
                          <a:latin typeface="Cambria Math" panose="02040503050406030204" pitchFamily="18" charset="0"/>
                          <a:ea typeface="Calibri" panose="020F0502020204030204" pitchFamily="34" charset="0"/>
                          <a:cs typeface="Times New Roman" panose="02020603050405020304" pitchFamily="18" charset="0"/>
                        </a:rPr>
                        <m:t>𝑛</m:t>
                      </m:r>
                      <m:r>
                        <a:rPr lang="es-ES_tradnl" i="1">
                          <a:latin typeface="Cambria Math" panose="02040503050406030204" pitchFamily="18" charset="0"/>
                          <a:ea typeface="Calibri" panose="020F0502020204030204" pitchFamily="34" charset="0"/>
                          <a:cs typeface="Times New Roman" panose="02020603050405020304" pitchFamily="18" charset="0"/>
                        </a:rPr>
                        <m:t>=</m:t>
                      </m:r>
                      <m:f>
                        <m:fPr>
                          <m:ctrlPr>
                            <a:rPr lang="es-EC" i="1">
                              <a:latin typeface="Cambria Math"/>
                              <a:ea typeface="Calibri" panose="020F0502020204030204" pitchFamily="34" charset="0"/>
                              <a:cs typeface="Times New Roman" panose="02020603050405020304" pitchFamily="18" charset="0"/>
                            </a:rPr>
                          </m:ctrlPr>
                        </m:fPr>
                        <m:num>
                          <m:r>
                            <a:rPr lang="es-ES_tradnl" i="1">
                              <a:latin typeface="Cambria Math" panose="02040503050406030204" pitchFamily="18" charset="0"/>
                              <a:ea typeface="Calibri" panose="020F0502020204030204" pitchFamily="34" charset="0"/>
                              <a:cs typeface="Times New Roman" panose="02020603050405020304" pitchFamily="18" charset="0"/>
                            </a:rPr>
                            <m:t>174975,52</m:t>
                          </m:r>
                        </m:num>
                        <m:den>
                          <m:r>
                            <a:rPr lang="es-ES_tradnl" i="1">
                              <a:latin typeface="Cambria Math" panose="02040503050406030204" pitchFamily="18" charset="0"/>
                              <a:ea typeface="Calibri" panose="020F0502020204030204" pitchFamily="34" charset="0"/>
                              <a:cs typeface="Times New Roman" panose="02020603050405020304" pitchFamily="18" charset="0"/>
                            </a:rPr>
                            <m:t>455,49+0,9604</m:t>
                          </m:r>
                        </m:den>
                      </m:f>
                    </m:oMath>
                  </m:oMathPara>
                </a14:m>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indent="252095" algn="just">
                  <a:lnSpc>
                    <a:spcPct val="150000"/>
                  </a:lnSpc>
                  <a:spcAft>
                    <a:spcPts val="1000"/>
                  </a:spcAft>
                </a:pPr>
                <a14:m>
                  <m:oMathPara xmlns:m="http://schemas.openxmlformats.org/officeDocument/2006/math">
                    <m:oMathParaPr>
                      <m:jc m:val="centerGroup"/>
                    </m:oMathParaPr>
                    <m:oMath xmlns:m="http://schemas.openxmlformats.org/officeDocument/2006/math">
                      <m:r>
                        <a:rPr lang="es-ES_tradnl" i="1">
                          <a:latin typeface="Cambria Math" panose="02040503050406030204" pitchFamily="18" charset="0"/>
                          <a:ea typeface="Calibri" panose="020F0502020204030204" pitchFamily="34" charset="0"/>
                          <a:cs typeface="Times New Roman" panose="02020603050405020304" pitchFamily="18" charset="0"/>
                        </a:rPr>
                        <m:t>𝑛</m:t>
                      </m:r>
                      <m:r>
                        <a:rPr lang="es-ES_tradnl" i="1">
                          <a:latin typeface="Cambria Math" panose="02040503050406030204" pitchFamily="18" charset="0"/>
                          <a:ea typeface="Calibri" panose="020F0502020204030204" pitchFamily="34" charset="0"/>
                          <a:cs typeface="Times New Roman" panose="02020603050405020304" pitchFamily="18" charset="0"/>
                        </a:rPr>
                        <m:t>=</m:t>
                      </m:r>
                      <m:f>
                        <m:fPr>
                          <m:ctrlPr>
                            <a:rPr lang="es-EC" i="1">
                              <a:latin typeface="Cambria Math"/>
                              <a:ea typeface="Calibri" panose="020F0502020204030204" pitchFamily="34" charset="0"/>
                              <a:cs typeface="Times New Roman" panose="02020603050405020304" pitchFamily="18" charset="0"/>
                            </a:rPr>
                          </m:ctrlPr>
                        </m:fPr>
                        <m:num>
                          <m:r>
                            <a:rPr lang="es-ES_tradnl" i="1">
                              <a:latin typeface="Cambria Math" panose="02040503050406030204" pitchFamily="18" charset="0"/>
                              <a:ea typeface="Calibri" panose="020F0502020204030204" pitchFamily="34" charset="0"/>
                              <a:cs typeface="Times New Roman" panose="02020603050405020304" pitchFamily="18" charset="0"/>
                            </a:rPr>
                            <m:t>174975,52</m:t>
                          </m:r>
                        </m:num>
                        <m:den>
                          <m:r>
                            <a:rPr lang="es-ES_tradnl" i="1">
                              <a:latin typeface="Cambria Math" panose="02040503050406030204" pitchFamily="18" charset="0"/>
                              <a:ea typeface="Calibri" panose="020F0502020204030204" pitchFamily="34" charset="0"/>
                              <a:cs typeface="Times New Roman" panose="02020603050405020304" pitchFamily="18" charset="0"/>
                            </a:rPr>
                            <m:t>456,44</m:t>
                          </m:r>
                        </m:den>
                      </m:f>
                      <m:r>
                        <a:rPr lang="es-ES_tradnl" i="1">
                          <a:latin typeface="Cambria Math" panose="02040503050406030204" pitchFamily="18" charset="0"/>
                          <a:ea typeface="Calibri" panose="020F0502020204030204" pitchFamily="34" charset="0"/>
                          <a:cs typeface="Times New Roman" panose="02020603050405020304" pitchFamily="18" charset="0"/>
                        </a:rPr>
                        <m:t>=383,34≈383</m:t>
                      </m:r>
                    </m:oMath>
                  </m:oMathPara>
                </a14:m>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6818142" y="1711570"/>
                <a:ext cx="6096000" cy="4041363"/>
              </a:xfrm>
              <a:prstGeom prst="rect">
                <a:avLst/>
              </a:prstGeom>
              <a:blipFill>
                <a:blip r:embed="rId3"/>
                <a:stretch>
                  <a:fillRect/>
                </a:stretch>
              </a:blipFill>
            </p:spPr>
            <p:txBody>
              <a:bodyPr/>
              <a:lstStyle/>
              <a:p>
                <a:r>
                  <a:rPr lang="es-EC">
                    <a:noFill/>
                  </a:rPr>
                  <a:t> </a:t>
                </a:r>
              </a:p>
            </p:txBody>
          </p:sp>
        </mc:Fallback>
      </mc:AlternateContent>
      <p:pic>
        <p:nvPicPr>
          <p:cNvPr id="15365" name="Picture 5" descr="Resultado de imagen de MUESTRA DE UNA POBLACION ANIMADA&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0379" y="3034372"/>
            <a:ext cx="2658584" cy="1395757"/>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1" name="Flecha derecha 10"/>
          <p:cNvSpPr/>
          <p:nvPr/>
        </p:nvSpPr>
        <p:spPr>
          <a:xfrm rot="10800000">
            <a:off x="5329364" y="5418252"/>
            <a:ext cx="569794" cy="3262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lecha derecha 13"/>
          <p:cNvSpPr/>
          <p:nvPr/>
        </p:nvSpPr>
        <p:spPr>
          <a:xfrm>
            <a:off x="7282113" y="3722871"/>
            <a:ext cx="569794" cy="3262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lecha derecha 14"/>
          <p:cNvSpPr/>
          <p:nvPr/>
        </p:nvSpPr>
        <p:spPr>
          <a:xfrm rot="10800000">
            <a:off x="5294037" y="1994890"/>
            <a:ext cx="569794" cy="3262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58992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60577" y="430489"/>
            <a:ext cx="9793065" cy="707886"/>
          </a:xfrm>
          <a:prstGeom prst="rect">
            <a:avLst/>
          </a:prstGeom>
        </p:spPr>
        <p:txBody>
          <a:bodyPr wrap="none">
            <a:spAutoFit/>
          </a:bodyPr>
          <a:lstStyle/>
          <a:p>
            <a:r>
              <a:rPr lang="es-ES" sz="4000" dirty="0" smtClean="0">
                <a:latin typeface="Times New Roman" panose="02020603050405020304" pitchFamily="18" charset="0"/>
                <a:ea typeface="Calibri" panose="020F0502020204030204" pitchFamily="34" charset="0"/>
              </a:rPr>
              <a:t>Muestreo </a:t>
            </a:r>
            <a:r>
              <a:rPr lang="es-ES" sz="4000" dirty="0">
                <a:latin typeface="Times New Roman" panose="02020603050405020304" pitchFamily="18" charset="0"/>
                <a:ea typeface="Calibri" panose="020F0502020204030204" pitchFamily="34" charset="0"/>
              </a:rPr>
              <a:t>probabilístico aleatorio estratificado </a:t>
            </a:r>
            <a:endParaRPr lang="es-EC" sz="4000" dirty="0"/>
          </a:p>
        </p:txBody>
      </p:sp>
      <p:pic>
        <p:nvPicPr>
          <p:cNvPr id="5" name="Picture 3" descr="Resultado de imagen de MICROEMPRESARIO ANIMADO&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024" y="4222325"/>
            <a:ext cx="2465361" cy="1387289"/>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4431767" y="6010581"/>
            <a:ext cx="2883877" cy="584775"/>
          </a:xfrm>
          <a:prstGeom prst="rect">
            <a:avLst/>
          </a:prstGeom>
          <a:noFill/>
        </p:spPr>
        <p:txBody>
          <a:bodyPr wrap="square" rtlCol="0">
            <a:spAutoFit/>
          </a:bodyPr>
          <a:lstStyle/>
          <a:p>
            <a:r>
              <a:rPr lang="es-EC" sz="3200" dirty="0" smtClean="0"/>
              <a:t>383 ENCUESTAS</a:t>
            </a:r>
            <a:endParaRPr lang="es-EC" sz="3200" dirty="0"/>
          </a:p>
        </p:txBody>
      </p:sp>
      <p:pic>
        <p:nvPicPr>
          <p:cNvPr id="16386" name="Picture 2" descr="Resultado de imagen de muestreo probabilístico aleatorio estratificado&quot;"/>
          <p:cNvPicPr>
            <a:picLocks noChangeAspect="1" noChangeArrowheads="1"/>
          </p:cNvPicPr>
          <p:nvPr/>
        </p:nvPicPr>
        <p:blipFill rotWithShape="1">
          <a:blip r:embed="rId3">
            <a:extLst>
              <a:ext uri="{28A0092B-C50C-407E-A947-70E740481C1C}">
                <a14:useLocalDpi xmlns:a14="http://schemas.microsoft.com/office/drawing/2010/main" val="0"/>
              </a:ext>
            </a:extLst>
          </a:blip>
          <a:srcRect b="21692"/>
          <a:stretch/>
        </p:blipFill>
        <p:spPr bwMode="auto">
          <a:xfrm>
            <a:off x="3131019" y="1397662"/>
            <a:ext cx="5156237" cy="2423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744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7149"/>
            <a:ext cx="10515600" cy="633681"/>
          </a:xfrm>
        </p:spPr>
        <p:txBody>
          <a:bodyPr>
            <a:noAutofit/>
          </a:bodyPr>
          <a:lstStyle/>
          <a:p>
            <a:pPr algn="ctr"/>
            <a:r>
              <a:rPr lang="es-EC" sz="4000" b="1" dirty="0" smtClean="0">
                <a:latin typeface="+mn-lt"/>
              </a:rPr>
              <a:t>ANÁLISIS DE RESULTADOS</a:t>
            </a:r>
            <a:endParaRPr lang="es-EC" sz="4000" b="1" dirty="0">
              <a:latin typeface="+mn-lt"/>
            </a:endParaRPr>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1385977" y="1784882"/>
            <a:ext cx="2057144" cy="1608040"/>
          </a:xfrm>
          <a:prstGeom prst="rect">
            <a:avLst/>
          </a:prstGeom>
          <a:ln>
            <a:noFill/>
          </a:ln>
        </p:spPr>
      </p:pic>
      <p:sp>
        <p:nvSpPr>
          <p:cNvPr id="5" name="CuadroTexto 4"/>
          <p:cNvSpPr txBox="1"/>
          <p:nvPr/>
        </p:nvSpPr>
        <p:spPr>
          <a:xfrm>
            <a:off x="3824782" y="1929884"/>
            <a:ext cx="956603" cy="923330"/>
          </a:xfrm>
          <a:prstGeom prst="rect">
            <a:avLst/>
          </a:prstGeom>
          <a:noFill/>
        </p:spPr>
        <p:txBody>
          <a:bodyPr wrap="square" rtlCol="0">
            <a:spAutoFit/>
          </a:bodyPr>
          <a:lstStyle/>
          <a:p>
            <a:r>
              <a:rPr lang="es-EC" dirty="0" smtClean="0"/>
              <a:t>181</a:t>
            </a:r>
          </a:p>
          <a:p>
            <a:endParaRPr lang="es-EC" dirty="0" smtClean="0"/>
          </a:p>
          <a:p>
            <a:r>
              <a:rPr lang="es-EC" dirty="0" smtClean="0"/>
              <a:t>202</a:t>
            </a:r>
            <a:endParaRPr lang="es-EC" dirty="0"/>
          </a:p>
        </p:txBody>
      </p:sp>
      <p:cxnSp>
        <p:nvCxnSpPr>
          <p:cNvPr id="7" name="Conector recto 6"/>
          <p:cNvCxnSpPr/>
          <p:nvPr/>
        </p:nvCxnSpPr>
        <p:spPr>
          <a:xfrm>
            <a:off x="3760561" y="2431092"/>
            <a:ext cx="703384"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n 7"/>
          <p:cNvPicPr/>
          <p:nvPr/>
        </p:nvPicPr>
        <p:blipFill>
          <a:blip r:embed="rId3"/>
          <a:stretch>
            <a:fillRect/>
          </a:stretch>
        </p:blipFill>
        <p:spPr>
          <a:xfrm>
            <a:off x="593902" y="4088826"/>
            <a:ext cx="4187483" cy="2150195"/>
          </a:xfrm>
          <a:prstGeom prst="rect">
            <a:avLst/>
          </a:prstGeom>
        </p:spPr>
      </p:pic>
      <p:pic>
        <p:nvPicPr>
          <p:cNvPr id="9" name="Imagen 8"/>
          <p:cNvPicPr/>
          <p:nvPr/>
        </p:nvPicPr>
        <p:blipFill>
          <a:blip r:embed="rId4">
            <a:extLst>
              <a:ext uri="{28A0092B-C50C-407E-A947-70E740481C1C}">
                <a14:useLocalDpi xmlns:a14="http://schemas.microsoft.com/office/drawing/2010/main" val="0"/>
              </a:ext>
            </a:extLst>
          </a:blip>
          <a:stretch>
            <a:fillRect/>
          </a:stretch>
        </p:blipFill>
        <p:spPr>
          <a:xfrm>
            <a:off x="5870917" y="1471207"/>
            <a:ext cx="4218402" cy="2172907"/>
          </a:xfrm>
          <a:prstGeom prst="rect">
            <a:avLst/>
          </a:prstGeom>
        </p:spPr>
      </p:pic>
      <p:pic>
        <p:nvPicPr>
          <p:cNvPr id="10" name="Imagen 9"/>
          <p:cNvPicPr/>
          <p:nvPr/>
        </p:nvPicPr>
        <p:blipFill>
          <a:blip r:embed="rId5">
            <a:extLst>
              <a:ext uri="{28A0092B-C50C-407E-A947-70E740481C1C}">
                <a14:useLocalDpi xmlns:a14="http://schemas.microsoft.com/office/drawing/2010/main" val="0"/>
              </a:ext>
            </a:extLst>
          </a:blip>
          <a:stretch>
            <a:fillRect/>
          </a:stretch>
        </p:blipFill>
        <p:spPr>
          <a:xfrm>
            <a:off x="6096000" y="4088826"/>
            <a:ext cx="3993319" cy="2769174"/>
          </a:xfrm>
          <a:prstGeom prst="rect">
            <a:avLst/>
          </a:prstGeom>
        </p:spPr>
      </p:pic>
    </p:spTree>
    <p:extLst>
      <p:ext uri="{BB962C8B-B14F-4D97-AF65-F5344CB8AC3E}">
        <p14:creationId xmlns:p14="http://schemas.microsoft.com/office/powerpoint/2010/main" val="2706911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sultado de imagen de banco pichincha&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336" y="80417"/>
            <a:ext cx="3517334" cy="1709543"/>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Resultado de imagen de banco solidario logo&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2295" y="217730"/>
            <a:ext cx="2587625" cy="194071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4"/>
          <a:stretch>
            <a:fillRect/>
          </a:stretch>
        </p:blipFill>
        <p:spPr>
          <a:xfrm>
            <a:off x="1685119" y="1562978"/>
            <a:ext cx="8871571" cy="4950363"/>
          </a:xfrm>
          <a:prstGeom prst="rect">
            <a:avLst/>
          </a:prstGeom>
        </p:spPr>
      </p:pic>
    </p:spTree>
    <p:extLst>
      <p:ext uri="{BB962C8B-B14F-4D97-AF65-F5344CB8AC3E}">
        <p14:creationId xmlns:p14="http://schemas.microsoft.com/office/powerpoint/2010/main" val="559762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3600" b="1" dirty="0"/>
              <a:t>¿Cuál fue el destino que indicó a la institución financiera para el uso del crédito?</a:t>
            </a:r>
            <a:r>
              <a:rPr lang="es-EC" sz="3600" dirty="0"/>
              <a:t/>
            </a:r>
            <a:br>
              <a:rPr lang="es-EC" sz="3600" dirty="0"/>
            </a:br>
            <a:endParaRPr lang="es-EC" sz="3600" dirty="0"/>
          </a:p>
        </p:txBody>
      </p:sp>
      <p:pic>
        <p:nvPicPr>
          <p:cNvPr id="4" name="3 Imagen"/>
          <p:cNvPicPr/>
          <p:nvPr/>
        </p:nvPicPr>
        <p:blipFill>
          <a:blip r:embed="rId2">
            <a:extLst>
              <a:ext uri="{28A0092B-C50C-407E-A947-70E740481C1C}">
                <a14:useLocalDpi xmlns:a14="http://schemas.microsoft.com/office/drawing/2010/main" val="0"/>
              </a:ext>
            </a:extLst>
          </a:blip>
          <a:stretch>
            <a:fillRect/>
          </a:stretch>
        </p:blipFill>
        <p:spPr>
          <a:xfrm>
            <a:off x="2005932" y="1690688"/>
            <a:ext cx="7776864" cy="4464495"/>
          </a:xfrm>
          <a:prstGeom prst="rect">
            <a:avLst/>
          </a:prstGeom>
        </p:spPr>
      </p:pic>
    </p:spTree>
    <p:extLst>
      <p:ext uri="{BB962C8B-B14F-4D97-AF65-F5344CB8AC3E}">
        <p14:creationId xmlns:p14="http://schemas.microsoft.com/office/powerpoint/2010/main" val="477908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3117" y="0"/>
            <a:ext cx="10515600" cy="844697"/>
          </a:xfrm>
        </p:spPr>
        <p:txBody>
          <a:bodyPr/>
          <a:lstStyle/>
          <a:p>
            <a:pPr algn="ctr"/>
            <a:r>
              <a:rPr lang="es-EC" sz="4000" b="1" dirty="0" smtClean="0">
                <a:latin typeface="+mn-lt"/>
                <a:cs typeface="Calibri" panose="020F0502020204030204" pitchFamily="34" charset="0"/>
              </a:rPr>
              <a:t>INTRODUCCIÓN</a:t>
            </a:r>
            <a:endParaRPr lang="es-EC" sz="4000" b="1" dirty="0">
              <a:latin typeface="+mn-lt"/>
              <a:cs typeface="Calibri" panose="020F050202020403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088699"/>
            <a:ext cx="3616665" cy="1034330"/>
          </a:xfrm>
          <a:prstGeom prst="rect">
            <a:avLst/>
          </a:prstGeom>
        </p:spPr>
      </p:pic>
      <p:sp>
        <p:nvSpPr>
          <p:cNvPr id="5" name="Rectángulo 4"/>
          <p:cNvSpPr/>
          <p:nvPr/>
        </p:nvSpPr>
        <p:spPr>
          <a:xfrm>
            <a:off x="5257800" y="1852056"/>
            <a:ext cx="6934200" cy="1754326"/>
          </a:xfrm>
          <a:prstGeom prst="rect">
            <a:avLst/>
          </a:prstGeom>
        </p:spPr>
        <p:txBody>
          <a:bodyPr wrap="square">
            <a:spAutoFit/>
          </a:bodyPr>
          <a:lstStyle/>
          <a:p>
            <a:pPr marL="571500" indent="-571500">
              <a:buFont typeface="Wingdings" panose="05000000000000000000" pitchFamily="2" charset="2"/>
              <a:buChar char="ü"/>
            </a:pPr>
            <a:r>
              <a:rPr lang="es-EC" sz="3600" dirty="0" smtClean="0"/>
              <a:t>884.236 empresas </a:t>
            </a:r>
          </a:p>
          <a:p>
            <a:pPr marL="571500" indent="-571500">
              <a:buFont typeface="Wingdings" panose="05000000000000000000" pitchFamily="2" charset="2"/>
              <a:buChar char="ü"/>
            </a:pPr>
            <a:endParaRPr lang="es-EC" sz="3600" dirty="0" smtClean="0"/>
          </a:p>
          <a:p>
            <a:pPr marL="571500" indent="-571500">
              <a:buFont typeface="Wingdings" panose="05000000000000000000" pitchFamily="2" charset="2"/>
              <a:buChar char="ü"/>
            </a:pPr>
            <a:r>
              <a:rPr lang="es-EC" sz="3600" dirty="0" smtClean="0"/>
              <a:t>802.696 a microempresas </a:t>
            </a:r>
            <a:endParaRPr lang="es-EC" sz="3600" dirty="0"/>
          </a:p>
        </p:txBody>
      </p:sp>
      <p:pic>
        <p:nvPicPr>
          <p:cNvPr id="14338" name="Picture 2" descr="Resultado de imagen de LOGO QUITO&quo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8382"/>
          <a:stretch/>
        </p:blipFill>
        <p:spPr bwMode="auto">
          <a:xfrm>
            <a:off x="1175824" y="4210358"/>
            <a:ext cx="2946009" cy="120332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5453574" y="4550410"/>
            <a:ext cx="2579077" cy="646331"/>
          </a:xfrm>
          <a:prstGeom prst="rect">
            <a:avLst/>
          </a:prstGeom>
          <a:noFill/>
        </p:spPr>
        <p:txBody>
          <a:bodyPr wrap="square" rtlCol="0">
            <a:spAutoFit/>
          </a:bodyPr>
          <a:lstStyle/>
          <a:p>
            <a:pPr marL="571500" indent="-571500">
              <a:buFont typeface="Wingdings" panose="05000000000000000000" pitchFamily="2" charset="2"/>
              <a:buChar char="ü"/>
            </a:pPr>
            <a:r>
              <a:rPr lang="es-EC" sz="3600" dirty="0"/>
              <a:t>182.195</a:t>
            </a:r>
          </a:p>
        </p:txBody>
      </p:sp>
    </p:spTree>
    <p:extLst>
      <p:ext uri="{BB962C8B-B14F-4D97-AF65-F5344CB8AC3E}">
        <p14:creationId xmlns:p14="http://schemas.microsoft.com/office/powerpoint/2010/main" val="2555763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3600" b="1" dirty="0"/>
              <a:t>¿Utilizó todo el crédito en el mismo destino que indicó a la institución financiera?</a:t>
            </a:r>
            <a:r>
              <a:rPr lang="es-EC" sz="3600" dirty="0"/>
              <a:t/>
            </a:r>
            <a:br>
              <a:rPr lang="es-EC" sz="3600" dirty="0"/>
            </a:br>
            <a:endParaRPr lang="es-EC" sz="3600" dirty="0"/>
          </a:p>
        </p:txBody>
      </p:sp>
      <p:pic>
        <p:nvPicPr>
          <p:cNvPr id="4" name="3 Imagen"/>
          <p:cNvPicPr/>
          <p:nvPr/>
        </p:nvPicPr>
        <p:blipFill>
          <a:blip r:embed="rId2"/>
          <a:stretch>
            <a:fillRect/>
          </a:stretch>
        </p:blipFill>
        <p:spPr>
          <a:xfrm>
            <a:off x="2734111" y="1690688"/>
            <a:ext cx="6620903" cy="4513164"/>
          </a:xfrm>
          <a:prstGeom prst="rect">
            <a:avLst/>
          </a:prstGeom>
        </p:spPr>
      </p:pic>
    </p:spTree>
    <p:extLst>
      <p:ext uri="{BB962C8B-B14F-4D97-AF65-F5344CB8AC3E}">
        <p14:creationId xmlns:p14="http://schemas.microsoft.com/office/powerpoint/2010/main" val="1683148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6302327" y="1355000"/>
            <a:ext cx="5528603" cy="3160729"/>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1959741985"/>
              </p:ext>
            </p:extLst>
          </p:nvPr>
        </p:nvGraphicFramePr>
        <p:xfrm>
          <a:off x="478302" y="1087714"/>
          <a:ext cx="3432517" cy="4272955"/>
        </p:xfrm>
        <a:graphic>
          <a:graphicData uri="http://schemas.openxmlformats.org/drawingml/2006/table">
            <a:tbl>
              <a:tblPr firstRow="1" firstCol="1" bandRow="1">
                <a:tableStyleId>{5C22544A-7EE6-4342-B048-85BDC9FD1C3A}</a:tableStyleId>
              </a:tblPr>
              <a:tblGrid>
                <a:gridCol w="1874905">
                  <a:extLst>
                    <a:ext uri="{9D8B030D-6E8A-4147-A177-3AD203B41FA5}">
                      <a16:colId xmlns:a16="http://schemas.microsoft.com/office/drawing/2014/main" xmlns="" val="4220244507"/>
                    </a:ext>
                  </a:extLst>
                </a:gridCol>
                <a:gridCol w="778806">
                  <a:extLst>
                    <a:ext uri="{9D8B030D-6E8A-4147-A177-3AD203B41FA5}">
                      <a16:colId xmlns:a16="http://schemas.microsoft.com/office/drawing/2014/main" xmlns="" val="3661385277"/>
                    </a:ext>
                  </a:extLst>
                </a:gridCol>
                <a:gridCol w="778806">
                  <a:extLst>
                    <a:ext uri="{9D8B030D-6E8A-4147-A177-3AD203B41FA5}">
                      <a16:colId xmlns:a16="http://schemas.microsoft.com/office/drawing/2014/main" xmlns="" val="4166696790"/>
                    </a:ext>
                  </a:extLst>
                </a:gridCol>
              </a:tblGrid>
              <a:tr h="371515">
                <a:tc>
                  <a:txBody>
                    <a:bodyPr/>
                    <a:lstStyle/>
                    <a:p>
                      <a:pPr indent="252095" algn="l">
                        <a:lnSpc>
                          <a:spcPct val="200000"/>
                        </a:lnSpc>
                        <a:spcAft>
                          <a:spcPts val="0"/>
                        </a:spcAft>
                      </a:pPr>
                      <a:r>
                        <a:rPr lang="es-EC" sz="1000" dirty="0">
                          <a:effectLst/>
                        </a:rPr>
                        <a:t>Etiqueta</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b"/>
                </a:tc>
                <a:tc>
                  <a:txBody>
                    <a:bodyPr/>
                    <a:lstStyle/>
                    <a:p>
                      <a:pPr indent="252095" algn="l">
                        <a:lnSpc>
                          <a:spcPct val="200000"/>
                        </a:lnSpc>
                        <a:spcAft>
                          <a:spcPts val="0"/>
                        </a:spcAft>
                      </a:pPr>
                      <a:r>
                        <a:rPr lang="es-EC" sz="1000">
                          <a:effectLst/>
                        </a:rPr>
                        <a:t>Cuenta</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b"/>
                </a:tc>
                <a:tc>
                  <a:txBody>
                    <a:bodyPr/>
                    <a:lstStyle/>
                    <a:p>
                      <a:pPr indent="252095" algn="l">
                        <a:lnSpc>
                          <a:spcPct val="200000"/>
                        </a:lnSpc>
                        <a:spcAft>
                          <a:spcPts val="0"/>
                        </a:spcAft>
                      </a:pPr>
                      <a:r>
                        <a:rPr lang="es-EC" sz="1000" dirty="0" smtClean="0">
                          <a:effectLst/>
                        </a:rPr>
                        <a:t>%</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b"/>
                </a:tc>
                <a:extLst>
                  <a:ext uri="{0D108BD9-81ED-4DB2-BD59-A6C34878D82A}">
                    <a16:rowId xmlns:a16="http://schemas.microsoft.com/office/drawing/2014/main" xmlns="" val="4242502142"/>
                  </a:ext>
                </a:extLst>
              </a:tr>
              <a:tr h="239033">
                <a:tc>
                  <a:txBody>
                    <a:bodyPr/>
                    <a:lstStyle/>
                    <a:p>
                      <a:pPr indent="252095" algn="l">
                        <a:lnSpc>
                          <a:spcPct val="200000"/>
                        </a:lnSpc>
                        <a:spcAft>
                          <a:spcPts val="0"/>
                        </a:spcAft>
                      </a:pPr>
                      <a:r>
                        <a:rPr lang="es-EC" sz="1000">
                          <a:effectLst/>
                        </a:rPr>
                        <a:t>GASTOS MEDICOS</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tc>
                  <a:txBody>
                    <a:bodyPr/>
                    <a:lstStyle/>
                    <a:p>
                      <a:pPr indent="252095" algn="l">
                        <a:lnSpc>
                          <a:spcPct val="200000"/>
                        </a:lnSpc>
                        <a:spcAft>
                          <a:spcPts val="0"/>
                        </a:spcAft>
                      </a:pPr>
                      <a:r>
                        <a:rPr lang="es-EC" sz="1000">
                          <a:effectLst/>
                        </a:rPr>
                        <a:t>1</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tc>
                  <a:txBody>
                    <a:bodyPr/>
                    <a:lstStyle/>
                    <a:p>
                      <a:pPr indent="252095" algn="l">
                        <a:lnSpc>
                          <a:spcPct val="200000"/>
                        </a:lnSpc>
                        <a:spcAft>
                          <a:spcPts val="0"/>
                        </a:spcAft>
                      </a:pPr>
                      <a:r>
                        <a:rPr lang="es-EC" sz="1000">
                          <a:effectLst/>
                        </a:rPr>
                        <a:t>1%</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extLst>
                  <a:ext uri="{0D108BD9-81ED-4DB2-BD59-A6C34878D82A}">
                    <a16:rowId xmlns:a16="http://schemas.microsoft.com/office/drawing/2014/main" xmlns="" val="4204421562"/>
                  </a:ext>
                </a:extLst>
              </a:tr>
              <a:tr h="239033">
                <a:tc>
                  <a:txBody>
                    <a:bodyPr/>
                    <a:lstStyle/>
                    <a:p>
                      <a:pPr indent="252095" algn="l">
                        <a:lnSpc>
                          <a:spcPct val="200000"/>
                        </a:lnSpc>
                        <a:spcAft>
                          <a:spcPts val="0"/>
                        </a:spcAft>
                      </a:pPr>
                      <a:r>
                        <a:rPr lang="es-EC" sz="1000">
                          <a:effectLst/>
                        </a:rPr>
                        <a:t>REPARACION DE VEHICULO</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tc>
                  <a:txBody>
                    <a:bodyPr/>
                    <a:lstStyle/>
                    <a:p>
                      <a:pPr indent="252095" algn="l">
                        <a:lnSpc>
                          <a:spcPct val="200000"/>
                        </a:lnSpc>
                        <a:spcAft>
                          <a:spcPts val="0"/>
                        </a:spcAft>
                      </a:pPr>
                      <a:r>
                        <a:rPr lang="es-EC" sz="1000">
                          <a:effectLst/>
                        </a:rPr>
                        <a:t>2</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tc>
                  <a:txBody>
                    <a:bodyPr/>
                    <a:lstStyle/>
                    <a:p>
                      <a:pPr indent="252095" algn="l">
                        <a:lnSpc>
                          <a:spcPct val="200000"/>
                        </a:lnSpc>
                        <a:spcAft>
                          <a:spcPts val="0"/>
                        </a:spcAft>
                      </a:pPr>
                      <a:r>
                        <a:rPr lang="es-EC" sz="1000" dirty="0">
                          <a:effectLst/>
                        </a:rPr>
                        <a:t>1%</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extLst>
                  <a:ext uri="{0D108BD9-81ED-4DB2-BD59-A6C34878D82A}">
                    <a16:rowId xmlns:a16="http://schemas.microsoft.com/office/drawing/2014/main" xmlns="" val="3673676824"/>
                  </a:ext>
                </a:extLst>
              </a:tr>
              <a:tr h="239033">
                <a:tc>
                  <a:txBody>
                    <a:bodyPr/>
                    <a:lstStyle/>
                    <a:p>
                      <a:pPr indent="252095" algn="l">
                        <a:lnSpc>
                          <a:spcPct val="200000"/>
                        </a:lnSpc>
                        <a:spcAft>
                          <a:spcPts val="0"/>
                        </a:spcAft>
                      </a:pPr>
                      <a:r>
                        <a:rPr lang="es-EC" sz="1000">
                          <a:effectLst/>
                        </a:rPr>
                        <a:t>VEHICULO PARA HIJO</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tc>
                  <a:txBody>
                    <a:bodyPr/>
                    <a:lstStyle/>
                    <a:p>
                      <a:pPr indent="252095" algn="l">
                        <a:lnSpc>
                          <a:spcPct val="200000"/>
                        </a:lnSpc>
                        <a:spcAft>
                          <a:spcPts val="0"/>
                        </a:spcAft>
                      </a:pPr>
                      <a:r>
                        <a:rPr lang="es-EC" sz="1000" dirty="0">
                          <a:effectLst/>
                        </a:rPr>
                        <a:t>5</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tc>
                  <a:txBody>
                    <a:bodyPr/>
                    <a:lstStyle/>
                    <a:p>
                      <a:pPr indent="252095" algn="l">
                        <a:lnSpc>
                          <a:spcPct val="200000"/>
                        </a:lnSpc>
                        <a:spcAft>
                          <a:spcPts val="0"/>
                        </a:spcAft>
                      </a:pPr>
                      <a:r>
                        <a:rPr lang="es-EC" sz="1000">
                          <a:effectLst/>
                        </a:rPr>
                        <a:t>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extLst>
                  <a:ext uri="{0D108BD9-81ED-4DB2-BD59-A6C34878D82A}">
                    <a16:rowId xmlns:a16="http://schemas.microsoft.com/office/drawing/2014/main" xmlns="" val="1306164599"/>
                  </a:ext>
                </a:extLst>
              </a:tr>
              <a:tr h="239033">
                <a:tc>
                  <a:txBody>
                    <a:bodyPr/>
                    <a:lstStyle/>
                    <a:p>
                      <a:pPr indent="252095" algn="l">
                        <a:lnSpc>
                          <a:spcPct val="200000"/>
                        </a:lnSpc>
                        <a:spcAft>
                          <a:spcPts val="0"/>
                        </a:spcAft>
                      </a:pPr>
                      <a:r>
                        <a:rPr lang="es-EC" sz="1000">
                          <a:effectLst/>
                        </a:rPr>
                        <a:t>ESCRITURAS VIVIENDA</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tc>
                  <a:txBody>
                    <a:bodyPr/>
                    <a:lstStyle/>
                    <a:p>
                      <a:pPr indent="252095" algn="l">
                        <a:lnSpc>
                          <a:spcPct val="200000"/>
                        </a:lnSpc>
                        <a:spcAft>
                          <a:spcPts val="0"/>
                        </a:spcAft>
                      </a:pPr>
                      <a:r>
                        <a:rPr lang="es-EC" sz="1000">
                          <a:effectLst/>
                        </a:rPr>
                        <a:t>6</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tc>
                  <a:txBody>
                    <a:bodyPr/>
                    <a:lstStyle/>
                    <a:p>
                      <a:pPr indent="252095" algn="l">
                        <a:lnSpc>
                          <a:spcPct val="200000"/>
                        </a:lnSpc>
                        <a:spcAft>
                          <a:spcPts val="0"/>
                        </a:spcAft>
                      </a:pPr>
                      <a:r>
                        <a:rPr lang="es-EC" sz="1000">
                          <a:effectLst/>
                        </a:rPr>
                        <a:t>3%</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extLst>
                  <a:ext uri="{0D108BD9-81ED-4DB2-BD59-A6C34878D82A}">
                    <a16:rowId xmlns:a16="http://schemas.microsoft.com/office/drawing/2014/main" xmlns="" val="1895955435"/>
                  </a:ext>
                </a:extLst>
              </a:tr>
              <a:tr h="253380">
                <a:tc>
                  <a:txBody>
                    <a:bodyPr/>
                    <a:lstStyle/>
                    <a:p>
                      <a:pPr indent="252095" algn="l">
                        <a:lnSpc>
                          <a:spcPct val="200000"/>
                        </a:lnSpc>
                        <a:spcAft>
                          <a:spcPts val="0"/>
                        </a:spcAft>
                      </a:pPr>
                      <a:r>
                        <a:rPr lang="es-EC" sz="1000" dirty="0">
                          <a:effectLst/>
                        </a:rPr>
                        <a:t>FIESTAS Y </a:t>
                      </a:r>
                      <a:r>
                        <a:rPr lang="es-EC" sz="1000" dirty="0" smtClean="0">
                          <a:effectLst/>
                        </a:rPr>
                        <a:t>REUNIONES</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tc>
                <a:tc>
                  <a:txBody>
                    <a:bodyPr/>
                    <a:lstStyle/>
                    <a:p>
                      <a:pPr indent="252095" algn="l">
                        <a:lnSpc>
                          <a:spcPct val="200000"/>
                        </a:lnSpc>
                        <a:spcAft>
                          <a:spcPts val="0"/>
                        </a:spcAft>
                      </a:pPr>
                      <a:r>
                        <a:rPr lang="es-EC" sz="1000">
                          <a:effectLst/>
                        </a:rPr>
                        <a:t>7</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tc>
                  <a:txBody>
                    <a:bodyPr/>
                    <a:lstStyle/>
                    <a:p>
                      <a:pPr indent="252095" algn="l">
                        <a:lnSpc>
                          <a:spcPct val="200000"/>
                        </a:lnSpc>
                        <a:spcAft>
                          <a:spcPts val="0"/>
                        </a:spcAft>
                      </a:pPr>
                      <a:r>
                        <a:rPr lang="es-EC" sz="1000">
                          <a:effectLst/>
                        </a:rPr>
                        <a:t>4%</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extLst>
                  <a:ext uri="{0D108BD9-81ED-4DB2-BD59-A6C34878D82A}">
                    <a16:rowId xmlns:a16="http://schemas.microsoft.com/office/drawing/2014/main" xmlns="" val="742115575"/>
                  </a:ext>
                </a:extLst>
              </a:tr>
              <a:tr h="239033">
                <a:tc>
                  <a:txBody>
                    <a:bodyPr/>
                    <a:lstStyle/>
                    <a:p>
                      <a:pPr indent="252095" algn="l">
                        <a:lnSpc>
                          <a:spcPct val="200000"/>
                        </a:lnSpc>
                        <a:spcAft>
                          <a:spcPts val="0"/>
                        </a:spcAft>
                      </a:pPr>
                      <a:r>
                        <a:rPr lang="es-EC" sz="1000">
                          <a:effectLst/>
                        </a:rPr>
                        <a:t>VIAJE</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tc>
                  <a:txBody>
                    <a:bodyPr/>
                    <a:lstStyle/>
                    <a:p>
                      <a:pPr indent="252095" algn="l">
                        <a:lnSpc>
                          <a:spcPct val="200000"/>
                        </a:lnSpc>
                        <a:spcAft>
                          <a:spcPts val="0"/>
                        </a:spcAft>
                      </a:pPr>
                      <a:r>
                        <a:rPr lang="es-EC" sz="1000">
                          <a:effectLst/>
                        </a:rPr>
                        <a:t>11</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tc>
                  <a:txBody>
                    <a:bodyPr/>
                    <a:lstStyle/>
                    <a:p>
                      <a:pPr indent="252095" algn="l">
                        <a:lnSpc>
                          <a:spcPct val="200000"/>
                        </a:lnSpc>
                        <a:spcAft>
                          <a:spcPts val="0"/>
                        </a:spcAft>
                      </a:pPr>
                      <a:r>
                        <a:rPr lang="es-EC" sz="1000">
                          <a:effectLst/>
                        </a:rPr>
                        <a:t>6%</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extLst>
                  <a:ext uri="{0D108BD9-81ED-4DB2-BD59-A6C34878D82A}">
                    <a16:rowId xmlns:a16="http://schemas.microsoft.com/office/drawing/2014/main" xmlns="" val="2721557837"/>
                  </a:ext>
                </a:extLst>
              </a:tr>
              <a:tr h="239033">
                <a:tc>
                  <a:txBody>
                    <a:bodyPr/>
                    <a:lstStyle/>
                    <a:p>
                      <a:pPr indent="252095" algn="l">
                        <a:lnSpc>
                          <a:spcPct val="200000"/>
                        </a:lnSpc>
                        <a:spcAft>
                          <a:spcPts val="0"/>
                        </a:spcAft>
                      </a:pPr>
                      <a:r>
                        <a:rPr lang="es-EC" sz="1000">
                          <a:effectLst/>
                        </a:rPr>
                        <a:t>PRESTAMO  TERCEROS</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tc>
                  <a:txBody>
                    <a:bodyPr/>
                    <a:lstStyle/>
                    <a:p>
                      <a:pPr indent="252095" algn="l">
                        <a:lnSpc>
                          <a:spcPct val="200000"/>
                        </a:lnSpc>
                        <a:spcAft>
                          <a:spcPts val="0"/>
                        </a:spcAft>
                      </a:pPr>
                      <a:r>
                        <a:rPr lang="es-EC" sz="1000" dirty="0">
                          <a:effectLst/>
                        </a:rPr>
                        <a:t>16</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tc>
                  <a:txBody>
                    <a:bodyPr/>
                    <a:lstStyle/>
                    <a:p>
                      <a:pPr indent="252095" algn="l">
                        <a:lnSpc>
                          <a:spcPct val="200000"/>
                        </a:lnSpc>
                        <a:spcAft>
                          <a:spcPts val="0"/>
                        </a:spcAft>
                      </a:pPr>
                      <a:r>
                        <a:rPr lang="es-EC" sz="1000">
                          <a:effectLst/>
                        </a:rPr>
                        <a:t>9%</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extLst>
                  <a:ext uri="{0D108BD9-81ED-4DB2-BD59-A6C34878D82A}">
                    <a16:rowId xmlns:a16="http://schemas.microsoft.com/office/drawing/2014/main" xmlns="" val="1682090908"/>
                  </a:ext>
                </a:extLst>
              </a:tr>
              <a:tr h="239033">
                <a:tc>
                  <a:txBody>
                    <a:bodyPr/>
                    <a:lstStyle/>
                    <a:p>
                      <a:pPr indent="252095" algn="l">
                        <a:lnSpc>
                          <a:spcPct val="200000"/>
                        </a:lnSpc>
                        <a:spcAft>
                          <a:spcPts val="0"/>
                        </a:spcAft>
                      </a:pPr>
                      <a:r>
                        <a:rPr lang="es-EC" sz="1000" dirty="0">
                          <a:effectLst/>
                        </a:rPr>
                        <a:t>ELECTRODOMESTICOS </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tc>
                  <a:txBody>
                    <a:bodyPr/>
                    <a:lstStyle/>
                    <a:p>
                      <a:pPr indent="252095" algn="l">
                        <a:lnSpc>
                          <a:spcPct val="200000"/>
                        </a:lnSpc>
                        <a:spcAft>
                          <a:spcPts val="0"/>
                        </a:spcAft>
                      </a:pPr>
                      <a:r>
                        <a:rPr lang="es-EC" sz="1000">
                          <a:effectLst/>
                        </a:rPr>
                        <a:t>24</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tc>
                  <a:txBody>
                    <a:bodyPr/>
                    <a:lstStyle/>
                    <a:p>
                      <a:pPr indent="252095" algn="l">
                        <a:lnSpc>
                          <a:spcPct val="200000"/>
                        </a:lnSpc>
                        <a:spcAft>
                          <a:spcPts val="0"/>
                        </a:spcAft>
                      </a:pPr>
                      <a:r>
                        <a:rPr lang="es-EC" sz="1000">
                          <a:effectLst/>
                        </a:rPr>
                        <a:t>14%</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extLst>
                  <a:ext uri="{0D108BD9-81ED-4DB2-BD59-A6C34878D82A}">
                    <a16:rowId xmlns:a16="http://schemas.microsoft.com/office/drawing/2014/main" xmlns="" val="3120956547"/>
                  </a:ext>
                </a:extLst>
              </a:tr>
              <a:tr h="239033">
                <a:tc>
                  <a:txBody>
                    <a:bodyPr/>
                    <a:lstStyle/>
                    <a:p>
                      <a:pPr indent="252095" algn="l">
                        <a:lnSpc>
                          <a:spcPct val="200000"/>
                        </a:lnSpc>
                        <a:spcAft>
                          <a:spcPts val="0"/>
                        </a:spcAft>
                      </a:pPr>
                      <a:r>
                        <a:rPr lang="es-EC" sz="1000">
                          <a:effectLst/>
                        </a:rPr>
                        <a:t>PAGO OTRAS DEUDAS</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tc>
                  <a:txBody>
                    <a:bodyPr/>
                    <a:lstStyle/>
                    <a:p>
                      <a:pPr indent="252095" algn="l">
                        <a:lnSpc>
                          <a:spcPct val="200000"/>
                        </a:lnSpc>
                        <a:spcAft>
                          <a:spcPts val="0"/>
                        </a:spcAft>
                      </a:pPr>
                      <a:r>
                        <a:rPr lang="es-EC" sz="1000">
                          <a:effectLst/>
                        </a:rPr>
                        <a:t>26</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tc>
                  <a:txBody>
                    <a:bodyPr/>
                    <a:lstStyle/>
                    <a:p>
                      <a:pPr indent="252095" algn="l">
                        <a:lnSpc>
                          <a:spcPct val="200000"/>
                        </a:lnSpc>
                        <a:spcAft>
                          <a:spcPts val="0"/>
                        </a:spcAft>
                      </a:pPr>
                      <a:r>
                        <a:rPr lang="es-EC" sz="1000">
                          <a:effectLst/>
                        </a:rPr>
                        <a:t>15%</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extLst>
                  <a:ext uri="{0D108BD9-81ED-4DB2-BD59-A6C34878D82A}">
                    <a16:rowId xmlns:a16="http://schemas.microsoft.com/office/drawing/2014/main" xmlns="" val="691240132"/>
                  </a:ext>
                </a:extLst>
              </a:tr>
              <a:tr h="239033">
                <a:tc>
                  <a:txBody>
                    <a:bodyPr/>
                    <a:lstStyle/>
                    <a:p>
                      <a:pPr indent="252095" algn="l">
                        <a:lnSpc>
                          <a:spcPct val="200000"/>
                        </a:lnSpc>
                        <a:spcAft>
                          <a:spcPts val="0"/>
                        </a:spcAft>
                      </a:pPr>
                      <a:r>
                        <a:rPr lang="es-EC" sz="1000">
                          <a:effectLst/>
                        </a:rPr>
                        <a:t>SEGUNDO NEGOCIO</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tc>
                  <a:txBody>
                    <a:bodyPr/>
                    <a:lstStyle/>
                    <a:p>
                      <a:pPr indent="252095" algn="l">
                        <a:lnSpc>
                          <a:spcPct val="200000"/>
                        </a:lnSpc>
                        <a:spcAft>
                          <a:spcPts val="0"/>
                        </a:spcAft>
                      </a:pPr>
                      <a:r>
                        <a:rPr lang="es-EC" sz="1000">
                          <a:effectLst/>
                        </a:rPr>
                        <a:t>32</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tc>
                  <a:txBody>
                    <a:bodyPr/>
                    <a:lstStyle/>
                    <a:p>
                      <a:pPr indent="252095" algn="l">
                        <a:lnSpc>
                          <a:spcPct val="200000"/>
                        </a:lnSpc>
                        <a:spcAft>
                          <a:spcPts val="0"/>
                        </a:spcAft>
                      </a:pPr>
                      <a:r>
                        <a:rPr lang="es-EC" sz="1000">
                          <a:effectLst/>
                        </a:rPr>
                        <a:t>18%</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extLst>
                  <a:ext uri="{0D108BD9-81ED-4DB2-BD59-A6C34878D82A}">
                    <a16:rowId xmlns:a16="http://schemas.microsoft.com/office/drawing/2014/main" xmlns="" val="3976653883"/>
                  </a:ext>
                </a:extLst>
              </a:tr>
              <a:tr h="239033">
                <a:tc>
                  <a:txBody>
                    <a:bodyPr/>
                    <a:lstStyle/>
                    <a:p>
                      <a:pPr indent="252095" algn="l">
                        <a:lnSpc>
                          <a:spcPct val="200000"/>
                        </a:lnSpc>
                        <a:spcAft>
                          <a:spcPts val="0"/>
                        </a:spcAft>
                      </a:pPr>
                      <a:r>
                        <a:rPr lang="es-EC" sz="1000">
                          <a:effectLst/>
                        </a:rPr>
                        <a:t>GASTOS ESTUDIOS HIJOS</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tc>
                  <a:txBody>
                    <a:bodyPr/>
                    <a:lstStyle/>
                    <a:p>
                      <a:pPr indent="252095" algn="l">
                        <a:lnSpc>
                          <a:spcPct val="200000"/>
                        </a:lnSpc>
                        <a:spcAft>
                          <a:spcPts val="0"/>
                        </a:spcAft>
                      </a:pPr>
                      <a:r>
                        <a:rPr lang="es-EC" sz="1000" dirty="0">
                          <a:effectLst/>
                        </a:rPr>
                        <a:t>47</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tc>
                  <a:txBody>
                    <a:bodyPr/>
                    <a:lstStyle/>
                    <a:p>
                      <a:pPr indent="252095" algn="l">
                        <a:lnSpc>
                          <a:spcPct val="200000"/>
                        </a:lnSpc>
                        <a:spcAft>
                          <a:spcPts val="0"/>
                        </a:spcAft>
                      </a:pPr>
                      <a:r>
                        <a:rPr lang="es-EC" sz="1000">
                          <a:effectLst/>
                        </a:rPr>
                        <a:t>27%</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extLst>
                  <a:ext uri="{0D108BD9-81ED-4DB2-BD59-A6C34878D82A}">
                    <a16:rowId xmlns:a16="http://schemas.microsoft.com/office/drawing/2014/main" xmlns="" val="2288418880"/>
                  </a:ext>
                </a:extLst>
              </a:tr>
              <a:tr h="412794">
                <a:tc>
                  <a:txBody>
                    <a:bodyPr/>
                    <a:lstStyle/>
                    <a:p>
                      <a:pPr indent="252095" algn="l">
                        <a:lnSpc>
                          <a:spcPct val="200000"/>
                        </a:lnSpc>
                        <a:spcAft>
                          <a:spcPts val="0"/>
                        </a:spcAft>
                      </a:pPr>
                      <a:r>
                        <a:rPr lang="es-EC" sz="1000">
                          <a:effectLst/>
                        </a:rPr>
                        <a:t>Total general</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tc>
                  <a:txBody>
                    <a:bodyPr/>
                    <a:lstStyle/>
                    <a:p>
                      <a:pPr indent="252095" algn="l">
                        <a:lnSpc>
                          <a:spcPct val="200000"/>
                        </a:lnSpc>
                        <a:spcAft>
                          <a:spcPts val="0"/>
                        </a:spcAft>
                      </a:pPr>
                      <a:r>
                        <a:rPr lang="es-EC" sz="1800" b="1" dirty="0">
                          <a:effectLst/>
                        </a:rPr>
                        <a:t>177</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b"/>
                </a:tc>
                <a:tc>
                  <a:txBody>
                    <a:bodyPr/>
                    <a:lstStyle/>
                    <a:p>
                      <a:pPr indent="252095" algn="l">
                        <a:lnSpc>
                          <a:spcPct val="200000"/>
                        </a:lnSpc>
                        <a:spcAft>
                          <a:spcPts val="0"/>
                        </a:spcAft>
                      </a:pPr>
                      <a:r>
                        <a:rPr lang="es-EC" sz="1000" dirty="0">
                          <a:effectLst/>
                        </a:rPr>
                        <a:t>100%</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5650" marR="35650" marT="0" marB="0" anchor="ctr"/>
                </a:tc>
                <a:extLst>
                  <a:ext uri="{0D108BD9-81ED-4DB2-BD59-A6C34878D82A}">
                    <a16:rowId xmlns:a16="http://schemas.microsoft.com/office/drawing/2014/main" xmlns="" val="3445651203"/>
                  </a:ext>
                </a:extLst>
              </a:tr>
            </a:tbl>
          </a:graphicData>
        </a:graphic>
      </p:graphicFrame>
      <p:sp>
        <p:nvSpPr>
          <p:cNvPr id="6" name="CuadroTexto 5"/>
          <p:cNvSpPr txBox="1"/>
          <p:nvPr/>
        </p:nvSpPr>
        <p:spPr>
          <a:xfrm>
            <a:off x="3699803" y="64858"/>
            <a:ext cx="4431323" cy="707886"/>
          </a:xfrm>
          <a:prstGeom prst="rect">
            <a:avLst/>
          </a:prstGeom>
          <a:noFill/>
        </p:spPr>
        <p:txBody>
          <a:bodyPr wrap="square" rtlCol="0">
            <a:spAutoFit/>
          </a:bodyPr>
          <a:lstStyle/>
          <a:p>
            <a:pPr algn="ctr"/>
            <a:r>
              <a:rPr lang="es-EC" sz="4000" b="1" dirty="0" smtClean="0"/>
              <a:t>PÚBLICO OBJETIVO</a:t>
            </a:r>
            <a:endParaRPr lang="es-EC" sz="4000" b="1" dirty="0"/>
          </a:p>
        </p:txBody>
      </p:sp>
      <p:pic>
        <p:nvPicPr>
          <p:cNvPr id="7" name="Picture 2" descr="Resultado de imagen de graduado animado&quo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70" t="2705" r="6139" b="12070"/>
          <a:stretch/>
        </p:blipFill>
        <p:spPr bwMode="auto">
          <a:xfrm>
            <a:off x="2194560" y="5366138"/>
            <a:ext cx="872194" cy="1180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esultado de imagen de uniod de dos negocios&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0208" y="5145669"/>
            <a:ext cx="2437464" cy="12187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esultado de imagen de pago de otras deudas&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1126" y="5049512"/>
            <a:ext cx="2242717" cy="1287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821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206239" y="0"/>
            <a:ext cx="4684542" cy="707886"/>
          </a:xfrm>
          <a:prstGeom prst="rect">
            <a:avLst/>
          </a:prstGeom>
          <a:noFill/>
        </p:spPr>
        <p:txBody>
          <a:bodyPr wrap="square" rtlCol="0">
            <a:spAutoFit/>
          </a:bodyPr>
          <a:lstStyle/>
          <a:p>
            <a:pPr algn="ctr"/>
            <a:r>
              <a:rPr lang="es-EC" sz="4000" b="1" dirty="0" smtClean="0"/>
              <a:t>SATISFACCIÓN</a:t>
            </a:r>
            <a:endParaRPr lang="es-EC" sz="4000" b="1" dirty="0"/>
          </a:p>
        </p:txBody>
      </p:sp>
      <p:sp>
        <p:nvSpPr>
          <p:cNvPr id="5" name="Rectángulo 4"/>
          <p:cNvSpPr/>
          <p:nvPr/>
        </p:nvSpPr>
        <p:spPr>
          <a:xfrm>
            <a:off x="-131300" y="845292"/>
            <a:ext cx="7601243" cy="646331"/>
          </a:xfrm>
          <a:prstGeom prst="rect">
            <a:avLst/>
          </a:prstGeom>
        </p:spPr>
        <p:txBody>
          <a:bodyPr wrap="square">
            <a:spAutoFit/>
          </a:bodyPr>
          <a:lstStyle/>
          <a:p>
            <a:pPr indent="252095" algn="just">
              <a:lnSpc>
                <a:spcPct val="200000"/>
              </a:lnSpc>
              <a:spcAft>
                <a:spcPts val="1000"/>
              </a:spcAft>
            </a:pPr>
            <a:r>
              <a:rPr lang="es-ES" b="1" dirty="0">
                <a:latin typeface="Times New Roman" panose="02020603050405020304" pitchFamily="18" charset="0"/>
                <a:ea typeface="Calibri" panose="020F0502020204030204" pitchFamily="34" charset="0"/>
                <a:cs typeface="Times New Roman" panose="02020603050405020304" pitchFamily="18" charset="0"/>
              </a:rPr>
              <a:t>¿Volvería a adquirir el crédito en la misma institución financiera?</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Imagen 8"/>
          <p:cNvPicPr/>
          <p:nvPr/>
        </p:nvPicPr>
        <p:blipFill>
          <a:blip r:embed="rId2"/>
          <a:stretch>
            <a:fillRect/>
          </a:stretch>
        </p:blipFill>
        <p:spPr>
          <a:xfrm>
            <a:off x="1267338" y="1629029"/>
            <a:ext cx="6835653" cy="4082454"/>
          </a:xfrm>
          <a:prstGeom prst="rect">
            <a:avLst/>
          </a:prstGeom>
        </p:spPr>
      </p:pic>
    </p:spTree>
    <p:extLst>
      <p:ext uri="{BB962C8B-B14F-4D97-AF65-F5344CB8AC3E}">
        <p14:creationId xmlns:p14="http://schemas.microsoft.com/office/powerpoint/2010/main" val="1376656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stretch>
            <a:fillRect/>
          </a:stretch>
        </p:blipFill>
        <p:spPr>
          <a:xfrm>
            <a:off x="2455230" y="1621199"/>
            <a:ext cx="6618432" cy="3991809"/>
          </a:xfrm>
          <a:prstGeom prst="rect">
            <a:avLst/>
          </a:prstGeom>
        </p:spPr>
      </p:pic>
      <p:pic>
        <p:nvPicPr>
          <p:cNvPr id="6" name="Picture 4" descr="Resultado de imagen de banco solidario logo&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6703" y="1805866"/>
            <a:ext cx="1448142" cy="1086106"/>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10030263" y="2096086"/>
            <a:ext cx="787791" cy="369332"/>
          </a:xfrm>
          <a:prstGeom prst="rect">
            <a:avLst/>
          </a:prstGeom>
          <a:noFill/>
        </p:spPr>
        <p:txBody>
          <a:bodyPr wrap="square" rtlCol="0">
            <a:spAutoFit/>
          </a:bodyPr>
          <a:lstStyle/>
          <a:p>
            <a:r>
              <a:rPr lang="es-EC" dirty="0" smtClean="0"/>
              <a:t>29/31</a:t>
            </a:r>
            <a:endParaRPr lang="es-EC" dirty="0"/>
          </a:p>
        </p:txBody>
      </p:sp>
      <p:pic>
        <p:nvPicPr>
          <p:cNvPr id="8" name="Picture 2" descr="Resultado de imagen de banco pichincha&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4264" y="5347217"/>
            <a:ext cx="1687291" cy="820081"/>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5852575" y="5982632"/>
            <a:ext cx="787791" cy="369332"/>
          </a:xfrm>
          <a:prstGeom prst="rect">
            <a:avLst/>
          </a:prstGeom>
          <a:noFill/>
        </p:spPr>
        <p:txBody>
          <a:bodyPr wrap="square" rtlCol="0">
            <a:spAutoFit/>
          </a:bodyPr>
          <a:lstStyle/>
          <a:p>
            <a:r>
              <a:rPr lang="es-EC" dirty="0" smtClean="0"/>
              <a:t>14/30</a:t>
            </a:r>
            <a:endParaRPr lang="es-EC" dirty="0"/>
          </a:p>
        </p:txBody>
      </p:sp>
      <p:pic>
        <p:nvPicPr>
          <p:cNvPr id="21510" name="Picture 6" descr="Resultado de imagen de LOGO BANCO GUAYAQUIL&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96918" y="2438527"/>
            <a:ext cx="1265262" cy="6048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sultado de imagen de banco pichincha&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0310" y="1366335"/>
            <a:ext cx="1501440" cy="729751"/>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958143" y="1621200"/>
            <a:ext cx="787791" cy="369332"/>
          </a:xfrm>
          <a:prstGeom prst="rect">
            <a:avLst/>
          </a:prstGeom>
          <a:noFill/>
        </p:spPr>
        <p:txBody>
          <a:bodyPr wrap="square" rtlCol="0">
            <a:spAutoFit/>
          </a:bodyPr>
          <a:lstStyle/>
          <a:p>
            <a:r>
              <a:rPr lang="es-EC" dirty="0" smtClean="0"/>
              <a:t>9/21</a:t>
            </a:r>
            <a:endParaRPr lang="es-EC" dirty="0"/>
          </a:p>
        </p:txBody>
      </p:sp>
      <p:sp>
        <p:nvSpPr>
          <p:cNvPr id="15" name="CuadroTexto 14"/>
          <p:cNvSpPr txBox="1"/>
          <p:nvPr/>
        </p:nvSpPr>
        <p:spPr>
          <a:xfrm>
            <a:off x="912762" y="2508581"/>
            <a:ext cx="787791" cy="369332"/>
          </a:xfrm>
          <a:prstGeom prst="rect">
            <a:avLst/>
          </a:prstGeom>
          <a:noFill/>
        </p:spPr>
        <p:txBody>
          <a:bodyPr wrap="square" rtlCol="0">
            <a:spAutoFit/>
          </a:bodyPr>
          <a:lstStyle/>
          <a:p>
            <a:r>
              <a:rPr lang="es-EC" dirty="0" smtClean="0"/>
              <a:t>5/21</a:t>
            </a:r>
            <a:endParaRPr lang="es-EC" dirty="0"/>
          </a:p>
        </p:txBody>
      </p:sp>
    </p:spTree>
    <p:extLst>
      <p:ext uri="{BB962C8B-B14F-4D97-AF65-F5344CB8AC3E}">
        <p14:creationId xmlns:p14="http://schemas.microsoft.com/office/powerpoint/2010/main" val="743198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tretch>
            <a:fillRect/>
          </a:stretch>
        </p:blipFill>
        <p:spPr>
          <a:xfrm>
            <a:off x="2589920" y="1727102"/>
            <a:ext cx="6947975" cy="3899975"/>
          </a:xfrm>
          <a:prstGeom prst="rect">
            <a:avLst/>
          </a:prstGeom>
        </p:spPr>
      </p:pic>
      <p:pic>
        <p:nvPicPr>
          <p:cNvPr id="5" name="Picture 6" descr="Resultado de imagen de LOGO BANCO GUAYAQUIL&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4068" y="2840580"/>
            <a:ext cx="1265262" cy="604865"/>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Resultado de imagen de LOGO JEP&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0425" y="3445445"/>
            <a:ext cx="1532548" cy="1532548"/>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10592973" y="2958347"/>
            <a:ext cx="900332" cy="369332"/>
          </a:xfrm>
          <a:prstGeom prst="rect">
            <a:avLst/>
          </a:prstGeom>
          <a:noFill/>
        </p:spPr>
        <p:txBody>
          <a:bodyPr wrap="square" rtlCol="0">
            <a:spAutoFit/>
          </a:bodyPr>
          <a:lstStyle/>
          <a:p>
            <a:r>
              <a:rPr lang="es-EC" smtClean="0"/>
              <a:t>19/87</a:t>
            </a:r>
            <a:endParaRPr lang="es-EC"/>
          </a:p>
        </p:txBody>
      </p:sp>
      <p:sp>
        <p:nvSpPr>
          <p:cNvPr id="8" name="CuadroTexto 7"/>
          <p:cNvSpPr txBox="1"/>
          <p:nvPr/>
        </p:nvSpPr>
        <p:spPr>
          <a:xfrm>
            <a:off x="10592973" y="3881752"/>
            <a:ext cx="900332" cy="369332"/>
          </a:xfrm>
          <a:prstGeom prst="rect">
            <a:avLst/>
          </a:prstGeom>
          <a:noFill/>
        </p:spPr>
        <p:txBody>
          <a:bodyPr wrap="square" rtlCol="0">
            <a:spAutoFit/>
          </a:bodyPr>
          <a:lstStyle/>
          <a:p>
            <a:r>
              <a:rPr lang="es-EC" dirty="0" smtClean="0"/>
              <a:t>10/87</a:t>
            </a:r>
            <a:endParaRPr lang="es-EC" dirty="0"/>
          </a:p>
        </p:txBody>
      </p:sp>
      <p:pic>
        <p:nvPicPr>
          <p:cNvPr id="9" name="Picture 4" descr="Resultado de imagen de banco solidario logo&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5584" y="2958347"/>
            <a:ext cx="1448142" cy="10861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sultado de imagen de banco pichincha&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5184" y="1904286"/>
            <a:ext cx="1501440" cy="729751"/>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220106" y="2264705"/>
            <a:ext cx="900332" cy="369332"/>
          </a:xfrm>
          <a:prstGeom prst="rect">
            <a:avLst/>
          </a:prstGeom>
          <a:noFill/>
        </p:spPr>
        <p:txBody>
          <a:bodyPr wrap="square" rtlCol="0">
            <a:spAutoFit/>
          </a:bodyPr>
          <a:lstStyle/>
          <a:p>
            <a:r>
              <a:rPr lang="es-EC" dirty="0" smtClean="0"/>
              <a:t>22/61</a:t>
            </a:r>
            <a:endParaRPr lang="es-EC" dirty="0"/>
          </a:p>
        </p:txBody>
      </p:sp>
      <p:sp>
        <p:nvSpPr>
          <p:cNvPr id="12" name="CuadroTexto 11"/>
          <p:cNvSpPr txBox="1"/>
          <p:nvPr/>
        </p:nvSpPr>
        <p:spPr>
          <a:xfrm>
            <a:off x="229196" y="3130066"/>
            <a:ext cx="900332" cy="369332"/>
          </a:xfrm>
          <a:prstGeom prst="rect">
            <a:avLst/>
          </a:prstGeom>
          <a:noFill/>
        </p:spPr>
        <p:txBody>
          <a:bodyPr wrap="square" rtlCol="0">
            <a:spAutoFit/>
          </a:bodyPr>
          <a:lstStyle/>
          <a:p>
            <a:r>
              <a:rPr lang="es-EC" dirty="0" smtClean="0"/>
              <a:t>19/61</a:t>
            </a:r>
            <a:endParaRPr lang="es-EC" dirty="0"/>
          </a:p>
        </p:txBody>
      </p:sp>
      <p:pic>
        <p:nvPicPr>
          <p:cNvPr id="13" name="Picture 2" descr="Resultado de imagen de banco pichincha&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2131" y="5331290"/>
            <a:ext cx="1217143" cy="591573"/>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5501200" y="5922863"/>
            <a:ext cx="900332" cy="369332"/>
          </a:xfrm>
          <a:prstGeom prst="rect">
            <a:avLst/>
          </a:prstGeom>
          <a:noFill/>
        </p:spPr>
        <p:txBody>
          <a:bodyPr wrap="square" rtlCol="0">
            <a:spAutoFit/>
          </a:bodyPr>
          <a:lstStyle/>
          <a:p>
            <a:r>
              <a:rPr lang="es-EC" dirty="0" smtClean="0"/>
              <a:t>28/46</a:t>
            </a:r>
            <a:endParaRPr lang="es-EC" dirty="0"/>
          </a:p>
        </p:txBody>
      </p:sp>
    </p:spTree>
    <p:extLst>
      <p:ext uri="{BB962C8B-B14F-4D97-AF65-F5344CB8AC3E}">
        <p14:creationId xmlns:p14="http://schemas.microsoft.com/office/powerpoint/2010/main" val="35917635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5975"/>
            <a:ext cx="10515600" cy="493004"/>
          </a:xfrm>
        </p:spPr>
        <p:txBody>
          <a:bodyPr>
            <a:noAutofit/>
          </a:bodyPr>
          <a:lstStyle/>
          <a:p>
            <a:pPr algn="ctr"/>
            <a:r>
              <a:rPr lang="es-EC" sz="4000" b="1" dirty="0" smtClean="0">
                <a:latin typeface="+mn-lt"/>
              </a:rPr>
              <a:t>CONCLUSIONES</a:t>
            </a:r>
            <a:endParaRPr lang="es-EC" sz="4000" b="1" dirty="0">
              <a:latin typeface="+mn-lt"/>
            </a:endParaRPr>
          </a:p>
        </p:txBody>
      </p:sp>
      <p:graphicFrame>
        <p:nvGraphicFramePr>
          <p:cNvPr id="4" name="Diagrama 3"/>
          <p:cNvGraphicFramePr/>
          <p:nvPr>
            <p:extLst>
              <p:ext uri="{D42A27DB-BD31-4B8C-83A1-F6EECF244321}">
                <p14:modId xmlns:p14="http://schemas.microsoft.com/office/powerpoint/2010/main" val="595517891"/>
              </p:ext>
            </p:extLst>
          </p:nvPr>
        </p:nvGraphicFramePr>
        <p:xfrm>
          <a:off x="979813" y="939279"/>
          <a:ext cx="10527559" cy="5630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55426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5975"/>
            <a:ext cx="10515600" cy="493004"/>
          </a:xfrm>
        </p:spPr>
        <p:txBody>
          <a:bodyPr>
            <a:noAutofit/>
          </a:bodyPr>
          <a:lstStyle/>
          <a:p>
            <a:pPr algn="ctr"/>
            <a:r>
              <a:rPr lang="es-EC" sz="4000" b="1" dirty="0" smtClean="0">
                <a:latin typeface="+mn-lt"/>
              </a:rPr>
              <a:t>RECOMENDACIONES</a:t>
            </a:r>
            <a:endParaRPr lang="es-EC" sz="4000" b="1" dirty="0">
              <a:latin typeface="+mn-lt"/>
            </a:endParaRPr>
          </a:p>
        </p:txBody>
      </p:sp>
      <p:graphicFrame>
        <p:nvGraphicFramePr>
          <p:cNvPr id="4" name="Diagrama 3"/>
          <p:cNvGraphicFramePr/>
          <p:nvPr>
            <p:extLst>
              <p:ext uri="{D42A27DB-BD31-4B8C-83A1-F6EECF244321}">
                <p14:modId xmlns:p14="http://schemas.microsoft.com/office/powerpoint/2010/main" val="566488647"/>
              </p:ext>
            </p:extLst>
          </p:nvPr>
        </p:nvGraphicFramePr>
        <p:xfrm>
          <a:off x="979813" y="939279"/>
          <a:ext cx="10527559" cy="5630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4359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0" name="Picture 8" descr="Resultado de imagen de GRACIAS HD&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95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de produccionimgen&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7622" y="3749040"/>
            <a:ext cx="5645114" cy="25799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de servicio imge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2422" y="656405"/>
            <a:ext cx="5026604" cy="2922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4" name="Picture 6" descr="Resultado de imagen de comercioimgen&qu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579"/>
          <a:stretch/>
        </p:blipFill>
        <p:spPr bwMode="auto">
          <a:xfrm>
            <a:off x="544706" y="712402"/>
            <a:ext cx="4717276" cy="2866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2338251" y="3579223"/>
            <a:ext cx="2011680" cy="523220"/>
          </a:xfrm>
          <a:prstGeom prst="rect">
            <a:avLst/>
          </a:prstGeom>
          <a:noFill/>
        </p:spPr>
        <p:txBody>
          <a:bodyPr wrap="square" rtlCol="0">
            <a:spAutoFit/>
          </a:bodyPr>
          <a:lstStyle/>
          <a:p>
            <a:r>
              <a:rPr lang="es-EC" sz="2800" b="1" dirty="0" smtClean="0"/>
              <a:t>COMERCIO</a:t>
            </a:r>
            <a:endParaRPr lang="es-EC" sz="2800" b="1" dirty="0"/>
          </a:p>
        </p:txBody>
      </p:sp>
      <p:sp>
        <p:nvSpPr>
          <p:cNvPr id="10" name="CuadroTexto 9"/>
          <p:cNvSpPr txBox="1"/>
          <p:nvPr/>
        </p:nvSpPr>
        <p:spPr>
          <a:xfrm>
            <a:off x="4909285" y="6329034"/>
            <a:ext cx="2392852" cy="523220"/>
          </a:xfrm>
          <a:prstGeom prst="rect">
            <a:avLst/>
          </a:prstGeom>
          <a:noFill/>
        </p:spPr>
        <p:txBody>
          <a:bodyPr wrap="square" rtlCol="0">
            <a:spAutoFit/>
          </a:bodyPr>
          <a:lstStyle/>
          <a:p>
            <a:r>
              <a:rPr lang="es-EC" sz="2800" b="1" dirty="0" smtClean="0"/>
              <a:t>PRODUCCIÓN</a:t>
            </a:r>
            <a:endParaRPr lang="es-EC" sz="2800" b="1" dirty="0"/>
          </a:p>
        </p:txBody>
      </p:sp>
      <p:sp>
        <p:nvSpPr>
          <p:cNvPr id="11" name="CuadroTexto 10"/>
          <p:cNvSpPr txBox="1"/>
          <p:nvPr/>
        </p:nvSpPr>
        <p:spPr>
          <a:xfrm>
            <a:off x="8422184" y="3579223"/>
            <a:ext cx="1701561" cy="523220"/>
          </a:xfrm>
          <a:prstGeom prst="rect">
            <a:avLst/>
          </a:prstGeom>
          <a:noFill/>
        </p:spPr>
        <p:txBody>
          <a:bodyPr wrap="square" rtlCol="0">
            <a:spAutoFit/>
          </a:bodyPr>
          <a:lstStyle/>
          <a:p>
            <a:r>
              <a:rPr lang="es-EC" sz="2800" b="1" dirty="0" smtClean="0"/>
              <a:t>SERVICIO</a:t>
            </a:r>
            <a:endParaRPr lang="es-EC" sz="2800" b="1" dirty="0"/>
          </a:p>
        </p:txBody>
      </p:sp>
    </p:spTree>
    <p:extLst>
      <p:ext uri="{BB962C8B-B14F-4D97-AF65-F5344CB8AC3E}">
        <p14:creationId xmlns:p14="http://schemas.microsoft.com/office/powerpoint/2010/main" val="288340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Resultado de imagen de famiias con negocio&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861" y="338682"/>
            <a:ext cx="7072029" cy="51108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4345830" y="5658566"/>
            <a:ext cx="3787719" cy="707886"/>
          </a:xfrm>
          <a:prstGeom prst="rect">
            <a:avLst/>
          </a:prstGeom>
          <a:noFill/>
        </p:spPr>
        <p:txBody>
          <a:bodyPr wrap="square" rtlCol="0">
            <a:spAutoFit/>
          </a:bodyPr>
          <a:lstStyle/>
          <a:p>
            <a:r>
              <a:rPr lang="es-EC" sz="4000" b="1" dirty="0" smtClean="0"/>
              <a:t>720. 326 familias</a:t>
            </a:r>
            <a:endParaRPr lang="es-EC" sz="4000" b="1" dirty="0"/>
          </a:p>
        </p:txBody>
      </p:sp>
    </p:spTree>
    <p:extLst>
      <p:ext uri="{BB962C8B-B14F-4D97-AF65-F5344CB8AC3E}">
        <p14:creationId xmlns:p14="http://schemas.microsoft.com/office/powerpoint/2010/main" val="278088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BtJG2cdArII/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b="8952"/>
          <a:stretch/>
        </p:blipFill>
        <p:spPr bwMode="auto">
          <a:xfrm>
            <a:off x="0" y="0"/>
            <a:ext cx="1219057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2912012" y="2627535"/>
            <a:ext cx="6226922" cy="1938992"/>
          </a:xfrm>
          <a:prstGeom prst="rect">
            <a:avLst/>
          </a:prstGeom>
          <a:noFill/>
        </p:spPr>
        <p:txBody>
          <a:bodyPr wrap="square" rtlCol="0">
            <a:spAutoFit/>
          </a:bodyPr>
          <a:lstStyle/>
          <a:p>
            <a:pPr marL="285750" indent="-285750" algn="just">
              <a:buFont typeface="Arial" panose="020B0604020202020204" pitchFamily="34" charset="0"/>
              <a:buChar char="•"/>
            </a:pPr>
            <a:r>
              <a:rPr lang="es-ES" sz="2400" dirty="0"/>
              <a:t>I</a:t>
            </a:r>
            <a:r>
              <a:rPr lang="es-ES" sz="2400" dirty="0" smtClean="0"/>
              <a:t>nformación </a:t>
            </a:r>
            <a:r>
              <a:rPr lang="es-ES" sz="2400" dirty="0"/>
              <a:t>en los registros bancarios </a:t>
            </a:r>
            <a:r>
              <a:rPr lang="es-ES" sz="2400" dirty="0" smtClean="0"/>
              <a:t> limitada</a:t>
            </a:r>
          </a:p>
          <a:p>
            <a:pPr marL="285750" indent="-285750" algn="just">
              <a:buFont typeface="Arial" panose="020B0604020202020204" pitchFamily="34" charset="0"/>
              <a:buChar char="•"/>
            </a:pPr>
            <a:r>
              <a:rPr lang="es-ES" sz="2400" dirty="0"/>
              <a:t>T</a:t>
            </a:r>
            <a:r>
              <a:rPr lang="es-ES" sz="2400" dirty="0" smtClean="0"/>
              <a:t>estaferrismo </a:t>
            </a:r>
            <a:r>
              <a:rPr lang="es-ES" sz="2400" dirty="0"/>
              <a:t>o modificación de </a:t>
            </a:r>
            <a:r>
              <a:rPr lang="es-ES" sz="2400" dirty="0" smtClean="0"/>
              <a:t>información</a:t>
            </a:r>
          </a:p>
          <a:p>
            <a:pPr marL="285750" indent="-285750" algn="just">
              <a:buFont typeface="Arial" panose="020B0604020202020204" pitchFamily="34" charset="0"/>
              <a:buChar char="•"/>
            </a:pPr>
            <a:r>
              <a:rPr lang="es-ES" sz="2400" dirty="0"/>
              <a:t>La existencia limitada en cuanto a productos y campañas </a:t>
            </a:r>
            <a:r>
              <a:rPr lang="es-ES" sz="2400" dirty="0" smtClean="0"/>
              <a:t>publicitarias</a:t>
            </a:r>
            <a:endParaRPr lang="es-EC" sz="2400" dirty="0"/>
          </a:p>
        </p:txBody>
      </p:sp>
      <p:sp>
        <p:nvSpPr>
          <p:cNvPr id="5" name="CuadroTexto 4"/>
          <p:cNvSpPr txBox="1"/>
          <p:nvPr/>
        </p:nvSpPr>
        <p:spPr>
          <a:xfrm>
            <a:off x="2527663" y="126609"/>
            <a:ext cx="7657346" cy="707886"/>
          </a:xfrm>
          <a:prstGeom prst="rect">
            <a:avLst/>
          </a:prstGeom>
          <a:noFill/>
        </p:spPr>
        <p:txBody>
          <a:bodyPr wrap="square" rtlCol="0">
            <a:spAutoFit/>
          </a:bodyPr>
          <a:lstStyle/>
          <a:p>
            <a:pPr algn="ctr"/>
            <a:r>
              <a:rPr lang="es-EC" sz="4000" b="1" dirty="0" smtClean="0"/>
              <a:t>PLANTEAMIENTO DEL PROBLEMA</a:t>
            </a:r>
            <a:endParaRPr lang="es-EC" sz="4000" b="1" dirty="0"/>
          </a:p>
        </p:txBody>
      </p:sp>
    </p:spTree>
    <p:extLst>
      <p:ext uri="{BB962C8B-B14F-4D97-AF65-F5344CB8AC3E}">
        <p14:creationId xmlns:p14="http://schemas.microsoft.com/office/powerpoint/2010/main" val="1656985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63674" y="1303111"/>
            <a:ext cx="10515600" cy="1257209"/>
          </a:xfrm>
        </p:spPr>
        <p:txBody>
          <a:bodyPr/>
          <a:lstStyle/>
          <a:p>
            <a:pPr marL="0" indent="0" algn="ctr">
              <a:buNone/>
            </a:pPr>
            <a:r>
              <a:rPr lang="es-ES" dirty="0" smtClean="0"/>
              <a:t>Carencia de información de las </a:t>
            </a:r>
            <a:r>
              <a:rPr lang="es-ES" dirty="0"/>
              <a:t>preferencias del microempresario para el </a:t>
            </a:r>
            <a:r>
              <a:rPr lang="es-ES" dirty="0" smtClean="0"/>
              <a:t>verdadero uso </a:t>
            </a:r>
            <a:r>
              <a:rPr lang="es-ES" dirty="0"/>
              <a:t>de los </a:t>
            </a:r>
            <a:r>
              <a:rPr lang="es-ES" dirty="0" smtClean="0"/>
              <a:t>créditos </a:t>
            </a:r>
            <a:r>
              <a:rPr lang="es-ES" dirty="0"/>
              <a:t>otorgados por la banca privada</a:t>
            </a:r>
            <a:endParaRPr lang="es-EC" dirty="0"/>
          </a:p>
        </p:txBody>
      </p:sp>
      <p:sp>
        <p:nvSpPr>
          <p:cNvPr id="4" name="CuadroTexto 3"/>
          <p:cNvSpPr txBox="1"/>
          <p:nvPr/>
        </p:nvSpPr>
        <p:spPr>
          <a:xfrm>
            <a:off x="2651759" y="58487"/>
            <a:ext cx="7135252" cy="707886"/>
          </a:xfrm>
          <a:prstGeom prst="rect">
            <a:avLst/>
          </a:prstGeom>
          <a:noFill/>
        </p:spPr>
        <p:txBody>
          <a:bodyPr wrap="square" rtlCol="0">
            <a:spAutoFit/>
          </a:bodyPr>
          <a:lstStyle/>
          <a:p>
            <a:pPr algn="ctr"/>
            <a:r>
              <a:rPr lang="es-EC" sz="4000" b="1" dirty="0" smtClean="0"/>
              <a:t>FORMULACIÓN DEL PROBLEMA</a:t>
            </a:r>
            <a:endParaRPr lang="es-EC" sz="4000" b="1" dirty="0"/>
          </a:p>
        </p:txBody>
      </p:sp>
      <p:pic>
        <p:nvPicPr>
          <p:cNvPr id="3076" name="Picture 4" descr="Resultado de imagen de en que uso mi credito&quot;"/>
          <p:cNvPicPr>
            <a:picLocks noChangeAspect="1" noChangeArrowheads="1"/>
          </p:cNvPicPr>
          <p:nvPr/>
        </p:nvPicPr>
        <p:blipFill rotWithShape="1">
          <a:blip r:embed="rId2">
            <a:extLst>
              <a:ext uri="{28A0092B-C50C-407E-A947-70E740481C1C}">
                <a14:useLocalDpi xmlns:a14="http://schemas.microsoft.com/office/drawing/2010/main" val="0"/>
              </a:ext>
            </a:extLst>
          </a:blip>
          <a:srcRect l="7328" b="7252"/>
          <a:stretch/>
        </p:blipFill>
        <p:spPr bwMode="auto">
          <a:xfrm>
            <a:off x="2651759" y="2376587"/>
            <a:ext cx="6939431" cy="3906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556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3">
            <a:extLst>
              <a:ext uri="{FF2B5EF4-FFF2-40B4-BE49-F238E27FC236}">
                <a16:creationId xmlns:a16="http://schemas.microsoft.com/office/drawing/2014/main" xmlns="" id="{03CD6F9C-950F-478A-85C3-A2164E3F273D}"/>
              </a:ext>
            </a:extLst>
          </p:cNvPr>
          <p:cNvGraphicFramePr>
            <a:graphicFrameLocks noGrp="1"/>
          </p:cNvGraphicFramePr>
          <p:nvPr>
            <p:ph idx="1"/>
            <p:extLst>
              <p:ext uri="{D42A27DB-BD31-4B8C-83A1-F6EECF244321}">
                <p14:modId xmlns:p14="http://schemas.microsoft.com/office/powerpoint/2010/main" val="430466022"/>
              </p:ext>
            </p:extLst>
          </p:nvPr>
        </p:nvGraphicFramePr>
        <p:xfrm>
          <a:off x="810039" y="1412358"/>
          <a:ext cx="10815904" cy="4498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6" name="Picture 6" descr="Resultado de imagen de analisis&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9442" y="1412358"/>
            <a:ext cx="1306284" cy="1306284"/>
          </a:xfrm>
          <a:prstGeom prst="ellipse">
            <a:avLst/>
          </a:prstGeom>
          <a:ln w="63500" cap="rnd">
            <a:solidFill>
              <a:schemeClr val="accent5"/>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8" name="Picture 8" descr="Resultado de imagen de microempresa&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12998" y="3078952"/>
            <a:ext cx="1316061" cy="1235603"/>
          </a:xfrm>
          <a:prstGeom prst="ellipse">
            <a:avLst/>
          </a:prstGeom>
          <a:ln w="63500" cap="rnd">
            <a:solidFill>
              <a:srgbClr val="0070C0"/>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32" name="Picture 12" descr="Resultado de imagen de credito&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57510" y="4597182"/>
            <a:ext cx="1298216" cy="1241916"/>
          </a:xfrm>
          <a:prstGeom prst="ellipse">
            <a:avLst/>
          </a:prstGeom>
          <a:ln w="63500" cap="rnd">
            <a:solidFill>
              <a:schemeClr val="accent5"/>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904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3">
            <a:extLst>
              <a:ext uri="{FF2B5EF4-FFF2-40B4-BE49-F238E27FC236}">
                <a16:creationId xmlns:a16="http://schemas.microsoft.com/office/drawing/2014/main" xmlns="" id="{03CD6F9C-950F-478A-85C3-A2164E3F273D}"/>
              </a:ext>
            </a:extLst>
          </p:cNvPr>
          <p:cNvGraphicFramePr>
            <a:graphicFrameLocks noGrp="1"/>
          </p:cNvGraphicFramePr>
          <p:nvPr>
            <p:ph idx="1"/>
            <p:extLst>
              <p:ext uri="{D42A27DB-BD31-4B8C-83A1-F6EECF244321}">
                <p14:modId xmlns:p14="http://schemas.microsoft.com/office/powerpoint/2010/main" val="2831222223"/>
              </p:ext>
            </p:extLst>
          </p:nvPr>
        </p:nvGraphicFramePr>
        <p:xfrm>
          <a:off x="810039" y="1412358"/>
          <a:ext cx="10815904" cy="4498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8" name="Picture 4" descr="Resultado de imagen de bibliografia animada&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8209" y="1259159"/>
            <a:ext cx="1587517" cy="1537166"/>
          </a:xfrm>
          <a:prstGeom prst="ellipse">
            <a:avLst/>
          </a:prstGeom>
          <a:ln w="63500" cap="rnd">
            <a:solidFill>
              <a:schemeClr val="accent5"/>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150" name="Picture 6" descr="Resultado de imagen de preferencia de uso de credito aniamdo&quo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1027"/>
          <a:stretch/>
        </p:blipFill>
        <p:spPr bwMode="auto">
          <a:xfrm>
            <a:off x="6185550" y="3071609"/>
            <a:ext cx="1543919" cy="1448973"/>
          </a:xfrm>
          <a:prstGeom prst="ellipse">
            <a:avLst/>
          </a:prstGeom>
          <a:ln w="63500" cap="rnd">
            <a:solidFill>
              <a:schemeClr val="accent5"/>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152" name="Picture 8" descr="Resultado de imagen de tipos de credito animado&quot;"/>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5608"/>
          <a:stretch/>
        </p:blipFill>
        <p:spPr bwMode="auto">
          <a:xfrm>
            <a:off x="6791170" y="4673781"/>
            <a:ext cx="1464556" cy="1389888"/>
          </a:xfrm>
          <a:prstGeom prst="ellipse">
            <a:avLst/>
          </a:prstGeom>
          <a:ln w="63500" cap="rnd">
            <a:solidFill>
              <a:schemeClr val="accent5"/>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372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75794B9F-4ABE-4D78-8D59-0472A2FB8D69}"/>
              </a:ext>
            </a:extLst>
          </p:cNvPr>
          <p:cNvSpPr>
            <a:spLocks noGrp="1"/>
          </p:cNvSpPr>
          <p:nvPr>
            <p:ph type="title"/>
          </p:nvPr>
        </p:nvSpPr>
        <p:spPr>
          <a:xfrm>
            <a:off x="3778539" y="388961"/>
            <a:ext cx="4455844" cy="701107"/>
          </a:xfrm>
        </p:spPr>
        <p:txBody>
          <a:bodyPr>
            <a:normAutofit/>
          </a:bodyPr>
          <a:lstStyle/>
          <a:p>
            <a:r>
              <a:rPr lang="es-ES" sz="4000" b="1" dirty="0">
                <a:latin typeface="+mn-lt"/>
              </a:rPr>
              <a:t>MARCO TEÓRICO </a:t>
            </a:r>
            <a:endParaRPr lang="es-EC" sz="4000" b="1" dirty="0">
              <a:latin typeface="+mn-lt"/>
            </a:endParaRPr>
          </a:p>
        </p:txBody>
      </p:sp>
      <p:grpSp>
        <p:nvGrpSpPr>
          <p:cNvPr id="5" name="Grupo 4">
            <a:extLst>
              <a:ext uri="{FF2B5EF4-FFF2-40B4-BE49-F238E27FC236}">
                <a16:creationId xmlns:a16="http://schemas.microsoft.com/office/drawing/2014/main" xmlns="" id="{A0FBDFCE-25B5-45E0-923F-BBEFFC9EE28F}"/>
              </a:ext>
            </a:extLst>
          </p:cNvPr>
          <p:cNvGrpSpPr/>
          <p:nvPr/>
        </p:nvGrpSpPr>
        <p:grpSpPr>
          <a:xfrm>
            <a:off x="3577296" y="1192300"/>
            <a:ext cx="5854288" cy="4778300"/>
            <a:chOff x="1733181" y="1358181"/>
            <a:chExt cx="5854288" cy="4778300"/>
          </a:xfrm>
        </p:grpSpPr>
        <p:sp>
          <p:nvSpPr>
            <p:cNvPr id="6" name="Forma libre: forma 11">
              <a:extLst>
                <a:ext uri="{FF2B5EF4-FFF2-40B4-BE49-F238E27FC236}">
                  <a16:creationId xmlns:a16="http://schemas.microsoft.com/office/drawing/2014/main" xmlns="" id="{84283D66-98F8-417F-8C61-2FDCFB6F62B4}"/>
                </a:ext>
              </a:extLst>
            </p:cNvPr>
            <p:cNvSpPr/>
            <p:nvPr/>
          </p:nvSpPr>
          <p:spPr>
            <a:xfrm>
              <a:off x="1733181" y="1358181"/>
              <a:ext cx="4657087" cy="701107"/>
            </a:xfrm>
            <a:custGeom>
              <a:avLst/>
              <a:gdLst>
                <a:gd name="connsiteX0" fmla="*/ 0 w 5455005"/>
                <a:gd name="connsiteY0" fmla="*/ 0 h 1160162"/>
                <a:gd name="connsiteX1" fmla="*/ 5455005 w 5455005"/>
                <a:gd name="connsiteY1" fmla="*/ 0 h 1160162"/>
                <a:gd name="connsiteX2" fmla="*/ 5455005 w 5455005"/>
                <a:gd name="connsiteY2" fmla="*/ 1160162 h 1160162"/>
                <a:gd name="connsiteX3" fmla="*/ 0 w 5455005"/>
                <a:gd name="connsiteY3" fmla="*/ 1160162 h 1160162"/>
                <a:gd name="connsiteX4" fmla="*/ 0 w 5455005"/>
                <a:gd name="connsiteY4" fmla="*/ 0 h 1160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005" h="1160162">
                  <a:moveTo>
                    <a:pt x="0" y="0"/>
                  </a:moveTo>
                  <a:lnTo>
                    <a:pt x="5455005" y="0"/>
                  </a:lnTo>
                  <a:lnTo>
                    <a:pt x="5455005" y="1160162"/>
                  </a:lnTo>
                  <a:lnTo>
                    <a:pt x="0" y="1160162"/>
                  </a:lnTo>
                  <a:lnTo>
                    <a:pt x="0" y="0"/>
                  </a:lnTo>
                  <a:close/>
                </a:path>
              </a:pathLst>
            </a:cu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b" anchorCtr="0">
              <a:noAutofit/>
            </a:bodyPr>
            <a:lstStyle/>
            <a:p>
              <a:pPr marL="0" lvl="0" indent="0" algn="ctr" defTabSz="1066800">
                <a:lnSpc>
                  <a:spcPct val="90000"/>
                </a:lnSpc>
                <a:spcBef>
                  <a:spcPct val="0"/>
                </a:spcBef>
                <a:spcAft>
                  <a:spcPct val="35000"/>
                </a:spcAft>
                <a:buNone/>
              </a:pPr>
              <a:endParaRPr lang="es-EC" sz="2400" b="1" kern="1200" dirty="0">
                <a:solidFill>
                  <a:schemeClr val="accent5">
                    <a:lumMod val="75000"/>
                  </a:schemeClr>
                </a:solidFill>
              </a:endParaRPr>
            </a:p>
          </p:txBody>
        </p:sp>
        <p:sp>
          <p:nvSpPr>
            <p:cNvPr id="8" name="Forma libre: forma 13">
              <a:extLst>
                <a:ext uri="{FF2B5EF4-FFF2-40B4-BE49-F238E27FC236}">
                  <a16:creationId xmlns:a16="http://schemas.microsoft.com/office/drawing/2014/main" xmlns="" id="{A7CDBEB3-E5A3-44E0-B97E-8F5292AF0D7F}"/>
                </a:ext>
              </a:extLst>
            </p:cNvPr>
            <p:cNvSpPr/>
            <p:nvPr/>
          </p:nvSpPr>
          <p:spPr>
            <a:xfrm>
              <a:off x="5409150" y="3442439"/>
              <a:ext cx="2178319" cy="1104636"/>
            </a:xfrm>
            <a:custGeom>
              <a:avLst/>
              <a:gdLst>
                <a:gd name="connsiteX0" fmla="*/ 0 w 632863"/>
                <a:gd name="connsiteY0" fmla="*/ 0 h 1104636"/>
                <a:gd name="connsiteX1" fmla="*/ 632863 w 632863"/>
                <a:gd name="connsiteY1" fmla="*/ 0 h 1104636"/>
                <a:gd name="connsiteX2" fmla="*/ 632863 w 632863"/>
                <a:gd name="connsiteY2" fmla="*/ 1104636 h 1104636"/>
                <a:gd name="connsiteX3" fmla="*/ 0 w 632863"/>
                <a:gd name="connsiteY3" fmla="*/ 1104636 h 1104636"/>
                <a:gd name="connsiteX4" fmla="*/ 0 w 632863"/>
                <a:gd name="connsiteY4" fmla="*/ 0 h 1104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63" h="1104636">
                  <a:moveTo>
                    <a:pt x="0" y="0"/>
                  </a:moveTo>
                  <a:lnTo>
                    <a:pt x="632863" y="0"/>
                  </a:lnTo>
                  <a:lnTo>
                    <a:pt x="632863" y="1104636"/>
                  </a:lnTo>
                  <a:lnTo>
                    <a:pt x="0" y="11046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10160" rIns="20320" bIns="10160" numCol="1" spcCol="1270" anchor="ctr" anchorCtr="0">
              <a:noAutofit/>
            </a:bodyPr>
            <a:lstStyle/>
            <a:p>
              <a:pPr marL="0" lvl="0" indent="0" defTabSz="355600">
                <a:lnSpc>
                  <a:spcPct val="90000"/>
                </a:lnSpc>
                <a:spcBef>
                  <a:spcPct val="0"/>
                </a:spcBef>
                <a:spcAft>
                  <a:spcPct val="35000"/>
                </a:spcAft>
                <a:buNone/>
              </a:pPr>
              <a:r>
                <a:rPr lang="es-ES" sz="2400" dirty="0" smtClean="0"/>
                <a:t>Entidades financieras</a:t>
              </a:r>
              <a:endParaRPr lang="es-EC" sz="2400" kern="1200" dirty="0"/>
            </a:p>
          </p:txBody>
        </p:sp>
        <p:sp>
          <p:nvSpPr>
            <p:cNvPr id="10" name="Forma libre: forma 15">
              <a:extLst>
                <a:ext uri="{FF2B5EF4-FFF2-40B4-BE49-F238E27FC236}">
                  <a16:creationId xmlns:a16="http://schemas.microsoft.com/office/drawing/2014/main" xmlns="" id="{2719F54B-EDF5-491C-89F7-31AC3E2D367B}"/>
                </a:ext>
              </a:extLst>
            </p:cNvPr>
            <p:cNvSpPr/>
            <p:nvPr/>
          </p:nvSpPr>
          <p:spPr>
            <a:xfrm>
              <a:off x="5463114" y="3836764"/>
              <a:ext cx="1402979" cy="1104636"/>
            </a:xfrm>
            <a:custGeom>
              <a:avLst/>
              <a:gdLst>
                <a:gd name="connsiteX0" fmla="*/ 0 w 632863"/>
                <a:gd name="connsiteY0" fmla="*/ 0 h 1104636"/>
                <a:gd name="connsiteX1" fmla="*/ 632863 w 632863"/>
                <a:gd name="connsiteY1" fmla="*/ 0 h 1104636"/>
                <a:gd name="connsiteX2" fmla="*/ 632863 w 632863"/>
                <a:gd name="connsiteY2" fmla="*/ 1104636 h 1104636"/>
                <a:gd name="connsiteX3" fmla="*/ 0 w 632863"/>
                <a:gd name="connsiteY3" fmla="*/ 1104636 h 1104636"/>
                <a:gd name="connsiteX4" fmla="*/ 0 w 632863"/>
                <a:gd name="connsiteY4" fmla="*/ 0 h 1104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63" h="1104636">
                  <a:moveTo>
                    <a:pt x="0" y="0"/>
                  </a:moveTo>
                  <a:lnTo>
                    <a:pt x="632863" y="0"/>
                  </a:lnTo>
                  <a:lnTo>
                    <a:pt x="632863" y="1104636"/>
                  </a:lnTo>
                  <a:lnTo>
                    <a:pt x="0" y="11046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10160" rIns="20320" bIns="10160" numCol="1" spcCol="1270" anchor="ctr" anchorCtr="0">
              <a:noAutofit/>
            </a:bodyPr>
            <a:lstStyle/>
            <a:p>
              <a:pPr marL="0" lvl="0" indent="0" algn="ctr" defTabSz="355600">
                <a:lnSpc>
                  <a:spcPct val="90000"/>
                </a:lnSpc>
                <a:spcBef>
                  <a:spcPct val="0"/>
                </a:spcBef>
                <a:spcAft>
                  <a:spcPct val="35000"/>
                </a:spcAft>
                <a:buNone/>
              </a:pPr>
              <a:endParaRPr lang="es-EC" sz="1600" kern="1200" dirty="0"/>
            </a:p>
          </p:txBody>
        </p:sp>
        <p:sp>
          <p:nvSpPr>
            <p:cNvPr id="12" name="Forma libre: forma 17">
              <a:extLst>
                <a:ext uri="{FF2B5EF4-FFF2-40B4-BE49-F238E27FC236}">
                  <a16:creationId xmlns:a16="http://schemas.microsoft.com/office/drawing/2014/main" xmlns="" id="{ACEA0772-DF78-424D-B71B-30B016D2FBBB}"/>
                </a:ext>
              </a:extLst>
            </p:cNvPr>
            <p:cNvSpPr/>
            <p:nvPr/>
          </p:nvSpPr>
          <p:spPr>
            <a:xfrm>
              <a:off x="4880457" y="5031845"/>
              <a:ext cx="2568291" cy="1104636"/>
            </a:xfrm>
            <a:custGeom>
              <a:avLst/>
              <a:gdLst>
                <a:gd name="connsiteX0" fmla="*/ 0 w 632863"/>
                <a:gd name="connsiteY0" fmla="*/ 0 h 1104636"/>
                <a:gd name="connsiteX1" fmla="*/ 632863 w 632863"/>
                <a:gd name="connsiteY1" fmla="*/ 0 h 1104636"/>
                <a:gd name="connsiteX2" fmla="*/ 632863 w 632863"/>
                <a:gd name="connsiteY2" fmla="*/ 1104636 h 1104636"/>
                <a:gd name="connsiteX3" fmla="*/ 0 w 632863"/>
                <a:gd name="connsiteY3" fmla="*/ 1104636 h 1104636"/>
                <a:gd name="connsiteX4" fmla="*/ 0 w 632863"/>
                <a:gd name="connsiteY4" fmla="*/ 0 h 1104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63" h="1104636">
                  <a:moveTo>
                    <a:pt x="0" y="0"/>
                  </a:moveTo>
                  <a:lnTo>
                    <a:pt x="632863" y="0"/>
                  </a:lnTo>
                  <a:lnTo>
                    <a:pt x="632863" y="1104636"/>
                  </a:lnTo>
                  <a:lnTo>
                    <a:pt x="0" y="11046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10160" rIns="20320" bIns="10160" numCol="1" spcCol="1270" anchor="ctr" anchorCtr="0">
              <a:noAutofit/>
            </a:bodyPr>
            <a:lstStyle/>
            <a:p>
              <a:pPr marL="0" lvl="0" indent="0" algn="ctr" defTabSz="355600">
                <a:lnSpc>
                  <a:spcPct val="90000"/>
                </a:lnSpc>
                <a:spcBef>
                  <a:spcPct val="0"/>
                </a:spcBef>
                <a:spcAft>
                  <a:spcPct val="35000"/>
                </a:spcAft>
                <a:buNone/>
              </a:pPr>
              <a:r>
                <a:rPr lang="es-ES" sz="2400" kern="1200" dirty="0" smtClean="0"/>
                <a:t>Productos financieros</a:t>
              </a:r>
              <a:endParaRPr lang="es-EC" sz="2400" kern="1200" dirty="0"/>
            </a:p>
          </p:txBody>
        </p:sp>
      </p:grpSp>
      <p:cxnSp>
        <p:nvCxnSpPr>
          <p:cNvPr id="19" name="Conector recto de flecha 18">
            <a:extLst>
              <a:ext uri="{FF2B5EF4-FFF2-40B4-BE49-F238E27FC236}">
                <a16:creationId xmlns:a16="http://schemas.microsoft.com/office/drawing/2014/main" xmlns="" id="{157121FB-A6A8-446F-ACCA-051C8B454B1D}"/>
              </a:ext>
            </a:extLst>
          </p:cNvPr>
          <p:cNvCxnSpPr>
            <a:cxnSpLocks/>
          </p:cNvCxnSpPr>
          <p:nvPr/>
        </p:nvCxnSpPr>
        <p:spPr>
          <a:xfrm>
            <a:off x="2852919" y="2014590"/>
            <a:ext cx="359506" cy="0"/>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xmlns="" id="{EEB250D6-783E-4568-BF1D-3A9970C41DB7}"/>
              </a:ext>
            </a:extLst>
          </p:cNvPr>
          <p:cNvCxnSpPr/>
          <p:nvPr/>
        </p:nvCxnSpPr>
        <p:spPr>
          <a:xfrm>
            <a:off x="2849447" y="3247927"/>
            <a:ext cx="363211" cy="1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xmlns="" id="{98DA647D-5B6E-4B7C-ADE2-73DD7BB39F79}"/>
              </a:ext>
            </a:extLst>
          </p:cNvPr>
          <p:cNvCxnSpPr/>
          <p:nvPr/>
        </p:nvCxnSpPr>
        <p:spPr>
          <a:xfrm>
            <a:off x="2861052" y="4800443"/>
            <a:ext cx="339999"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7178" name="Picture 10" descr="Resultado de imagen de microcrédito  animada&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33" y="1710958"/>
            <a:ext cx="4090512" cy="4323375"/>
          </a:xfrm>
          <a:prstGeom prst="rect">
            <a:avLst/>
          </a:prstGeom>
          <a:noFill/>
          <a:extLst>
            <a:ext uri="{909E8E84-426E-40DD-AFC4-6F175D3DCCD1}">
              <a14:hiddenFill xmlns:a14="http://schemas.microsoft.com/office/drawing/2010/main">
                <a:solidFill>
                  <a:srgbClr val="FFFFFF"/>
                </a:solidFill>
              </a14:hiddenFill>
            </a:ext>
          </a:extLst>
        </p:spPr>
      </p:pic>
      <p:sp>
        <p:nvSpPr>
          <p:cNvPr id="43" name="Forma libre: forma 17">
            <a:extLst>
              <a:ext uri="{FF2B5EF4-FFF2-40B4-BE49-F238E27FC236}">
                <a16:creationId xmlns:a16="http://schemas.microsoft.com/office/drawing/2014/main" xmlns="" id="{ACEA0772-DF78-424D-B71B-30B016D2FBBB}"/>
              </a:ext>
            </a:extLst>
          </p:cNvPr>
          <p:cNvSpPr/>
          <p:nvPr/>
        </p:nvSpPr>
        <p:spPr>
          <a:xfrm>
            <a:off x="6583895" y="1519937"/>
            <a:ext cx="2708968" cy="1104636"/>
          </a:xfrm>
          <a:custGeom>
            <a:avLst/>
            <a:gdLst>
              <a:gd name="connsiteX0" fmla="*/ 0 w 632863"/>
              <a:gd name="connsiteY0" fmla="*/ 0 h 1104636"/>
              <a:gd name="connsiteX1" fmla="*/ 632863 w 632863"/>
              <a:gd name="connsiteY1" fmla="*/ 0 h 1104636"/>
              <a:gd name="connsiteX2" fmla="*/ 632863 w 632863"/>
              <a:gd name="connsiteY2" fmla="*/ 1104636 h 1104636"/>
              <a:gd name="connsiteX3" fmla="*/ 0 w 632863"/>
              <a:gd name="connsiteY3" fmla="*/ 1104636 h 1104636"/>
              <a:gd name="connsiteX4" fmla="*/ 0 w 632863"/>
              <a:gd name="connsiteY4" fmla="*/ 0 h 1104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63" h="1104636">
                <a:moveTo>
                  <a:pt x="0" y="0"/>
                </a:moveTo>
                <a:lnTo>
                  <a:pt x="632863" y="0"/>
                </a:lnTo>
                <a:lnTo>
                  <a:pt x="632863" y="1104636"/>
                </a:lnTo>
                <a:lnTo>
                  <a:pt x="0" y="11046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10160" rIns="20320" bIns="10160" numCol="1" spcCol="1270" anchor="ctr" anchorCtr="0">
            <a:noAutofit/>
          </a:bodyPr>
          <a:lstStyle/>
          <a:p>
            <a:pPr marL="0" lvl="0" indent="0" algn="ctr" defTabSz="355600">
              <a:lnSpc>
                <a:spcPct val="90000"/>
              </a:lnSpc>
              <a:spcBef>
                <a:spcPct val="0"/>
              </a:spcBef>
              <a:spcAft>
                <a:spcPct val="35000"/>
              </a:spcAft>
              <a:buNone/>
            </a:pPr>
            <a:r>
              <a:rPr lang="es-ES" sz="2400" dirty="0" smtClean="0"/>
              <a:t>Generalidades microempresa</a:t>
            </a:r>
            <a:endParaRPr lang="es-EC" sz="2400" kern="1200" dirty="0"/>
          </a:p>
        </p:txBody>
      </p:sp>
      <p:pic>
        <p:nvPicPr>
          <p:cNvPr id="7184" name="Picture 16" descr="Resultado de imagen de productos financieros animada&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4666" y="4827835"/>
            <a:ext cx="1233752" cy="1235678"/>
          </a:xfrm>
          <a:prstGeom prst="ellipse">
            <a:avLst/>
          </a:prstGeom>
          <a:ln w="63500" cap="rnd">
            <a:solidFill>
              <a:schemeClr val="accent5"/>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194" name="Picture 26" descr="Resultado de imagen de todos los bancos financieros&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8695" y="3295660"/>
            <a:ext cx="1168387" cy="1125836"/>
          </a:xfrm>
          <a:prstGeom prst="ellipse">
            <a:avLst/>
          </a:prstGeom>
          <a:ln w="63500" cap="rnd">
            <a:solidFill>
              <a:schemeClr val="accent5"/>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6" name="Picture 6" descr="Resultado de imagen de microcrédito  animada&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1133" y="1637784"/>
            <a:ext cx="1183420" cy="1183420"/>
          </a:xfrm>
          <a:prstGeom prst="ellipse">
            <a:avLst/>
          </a:prstGeom>
          <a:ln w="63500" cap="rnd">
            <a:solidFill>
              <a:schemeClr val="accent5"/>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42" name="Conector recto de flecha 41"/>
          <p:cNvCxnSpPr>
            <a:endCxn id="56" idx="2"/>
          </p:cNvCxnSpPr>
          <p:nvPr/>
        </p:nvCxnSpPr>
        <p:spPr>
          <a:xfrm>
            <a:off x="4456245" y="2229494"/>
            <a:ext cx="474888"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5" name="Conector recto de flecha 44"/>
          <p:cNvCxnSpPr>
            <a:stCxn id="7178" idx="3"/>
            <a:endCxn id="7194" idx="2"/>
          </p:cNvCxnSpPr>
          <p:nvPr/>
        </p:nvCxnSpPr>
        <p:spPr>
          <a:xfrm flipV="1">
            <a:off x="4456245" y="3858578"/>
            <a:ext cx="572450" cy="1406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49" name="Conector recto de flecha 48"/>
          <p:cNvCxnSpPr>
            <a:endCxn id="7184" idx="2"/>
          </p:cNvCxnSpPr>
          <p:nvPr/>
        </p:nvCxnSpPr>
        <p:spPr>
          <a:xfrm>
            <a:off x="4434479" y="5445674"/>
            <a:ext cx="540187"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53" name="Conector recto de flecha 52"/>
          <p:cNvCxnSpPr>
            <a:stCxn id="56" idx="6"/>
          </p:cNvCxnSpPr>
          <p:nvPr/>
        </p:nvCxnSpPr>
        <p:spPr>
          <a:xfrm>
            <a:off x="6114553" y="2229494"/>
            <a:ext cx="806752"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5" name="Conector recto de flecha 54"/>
          <p:cNvCxnSpPr>
            <a:stCxn id="7194" idx="6"/>
          </p:cNvCxnSpPr>
          <p:nvPr/>
        </p:nvCxnSpPr>
        <p:spPr>
          <a:xfrm>
            <a:off x="6197082" y="3858578"/>
            <a:ext cx="935238"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58" name="Conector recto de flecha 57"/>
          <p:cNvCxnSpPr>
            <a:stCxn id="7184" idx="6"/>
          </p:cNvCxnSpPr>
          <p:nvPr/>
        </p:nvCxnSpPr>
        <p:spPr>
          <a:xfrm>
            <a:off x="6208418" y="5445674"/>
            <a:ext cx="1044847"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213780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2695</TotalTime>
  <Words>983</Words>
  <Application>Microsoft Office PowerPoint</Application>
  <PresentationFormat>Personalizado</PresentationFormat>
  <Paragraphs>152</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Tema de Office</vt:lpstr>
      <vt:lpstr>Presentación de PowerPoint</vt:lpstr>
      <vt:lpstr>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MARCO TEÓRICO </vt:lpstr>
      <vt:lpstr>Presentación de PowerPoint</vt:lpstr>
      <vt:lpstr>CINCO FUERZAS DE PORTER</vt:lpstr>
      <vt:lpstr>ESTRATEGIA GENÉRICA DE DIFERENCIACIÓN</vt:lpstr>
      <vt:lpstr>METODOLOGÍA</vt:lpstr>
      <vt:lpstr>Presentación de PowerPoint</vt:lpstr>
      <vt:lpstr>POBLACIÓN Y MUESTRA </vt:lpstr>
      <vt:lpstr>Presentación de PowerPoint</vt:lpstr>
      <vt:lpstr>ANÁLISIS DE RESULTADOS</vt:lpstr>
      <vt:lpstr>Presentación de PowerPoint</vt:lpstr>
      <vt:lpstr>¿Cuál fue el destino que indicó a la institución financiera para el uso del crédito? </vt:lpstr>
      <vt:lpstr>¿Utilizó todo el crédito en el mismo destino que indicó a la institución financiera? </vt:lpstr>
      <vt:lpstr>Presentación de PowerPoint</vt:lpstr>
      <vt:lpstr>Presentación de PowerPoint</vt:lpstr>
      <vt:lpstr>Presentación de PowerPoint</vt:lpstr>
      <vt:lpstr>Presentación de PowerPoint</vt:lpstr>
      <vt:lpstr>CONCLUSIONES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GUALOTUNA RIVERA SANTIAGO WLADIMIR</dc:creator>
  <cp:lastModifiedBy>USER PC</cp:lastModifiedBy>
  <cp:revision>65</cp:revision>
  <dcterms:created xsi:type="dcterms:W3CDTF">2020-02-02T20:56:18Z</dcterms:created>
  <dcterms:modified xsi:type="dcterms:W3CDTF">2020-02-12T21:06:34Z</dcterms:modified>
</cp:coreProperties>
</file>