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8" r:id="rId2"/>
    <p:sldId id="257" r:id="rId3"/>
    <p:sldId id="259" r:id="rId4"/>
    <p:sldId id="260" r:id="rId5"/>
    <p:sldId id="261" r:id="rId6"/>
    <p:sldId id="268" r:id="rId7"/>
    <p:sldId id="262" r:id="rId8"/>
    <p:sldId id="263" r:id="rId9"/>
    <p:sldId id="264" r:id="rId10"/>
    <p:sldId id="265" r:id="rId11"/>
    <p:sldId id="270" r:id="rId12"/>
    <p:sldId id="266" r:id="rId13"/>
    <p:sldId id="269" r:id="rId14"/>
    <p:sldId id="273" r:id="rId15"/>
    <p:sldId id="267" r:id="rId16"/>
    <p:sldId id="271" r:id="rId17"/>
    <p:sldId id="272" r:id="rId18"/>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D14CE6-743A-420E-A83B-C6F7842CA55B}" type="datetimeFigureOut">
              <a:rPr lang="es-EC" smtClean="0"/>
              <a:t>28/02/2020</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E483A4-0A73-479D-93C3-FCF795F2FCC0}" type="slidenum">
              <a:rPr lang="es-EC" smtClean="0"/>
              <a:t>‹Nº›</a:t>
            </a:fld>
            <a:endParaRPr lang="es-EC"/>
          </a:p>
        </p:txBody>
      </p:sp>
    </p:spTree>
    <p:extLst>
      <p:ext uri="{BB962C8B-B14F-4D97-AF65-F5344CB8AC3E}">
        <p14:creationId xmlns:p14="http://schemas.microsoft.com/office/powerpoint/2010/main" val="3430339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smtClean="0"/>
          </a:p>
        </p:txBody>
      </p:sp>
    </p:spTree>
    <p:extLst>
      <p:ext uri="{BB962C8B-B14F-4D97-AF65-F5344CB8AC3E}">
        <p14:creationId xmlns:p14="http://schemas.microsoft.com/office/powerpoint/2010/main" val="32412483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71D3FD0F-50CD-4801-94EE-3CBA5CA1BC28}" type="datetimeFigureOut">
              <a:rPr lang="es-EC" smtClean="0"/>
              <a:t>28/02/2020</a:t>
            </a:fld>
            <a:endParaRPr lang="es-EC"/>
          </a:p>
        </p:txBody>
      </p:sp>
      <p:sp>
        <p:nvSpPr>
          <p:cNvPr id="5" name="Footer Placeholder 4"/>
          <p:cNvSpPr>
            <a:spLocks noGrp="1"/>
          </p:cNvSpPr>
          <p:nvPr>
            <p:ph type="ftr" sz="quarter" idx="11"/>
          </p:nvPr>
        </p:nvSpPr>
        <p:spPr>
          <a:xfrm>
            <a:off x="1876424" y="5410201"/>
            <a:ext cx="5124886" cy="365125"/>
          </a:xfrm>
        </p:spPr>
        <p:txBody>
          <a:bodyPr/>
          <a:lstStyle/>
          <a:p>
            <a:endParaRPr lang="es-EC"/>
          </a:p>
        </p:txBody>
      </p:sp>
      <p:sp>
        <p:nvSpPr>
          <p:cNvPr id="6" name="Slide Number Placeholder 5"/>
          <p:cNvSpPr>
            <a:spLocks noGrp="1"/>
          </p:cNvSpPr>
          <p:nvPr>
            <p:ph type="sldNum" sz="quarter" idx="12"/>
          </p:nvPr>
        </p:nvSpPr>
        <p:spPr>
          <a:xfrm>
            <a:off x="9896911" y="5410199"/>
            <a:ext cx="771089" cy="365125"/>
          </a:xfrm>
        </p:spPr>
        <p:txBody>
          <a:bodyPr/>
          <a:lstStyle/>
          <a:p>
            <a:fld id="{BE60A636-F8C3-4F57-AB57-E035DEF38308}" type="slidenum">
              <a:rPr lang="es-EC" smtClean="0"/>
              <a:t>‹Nº›</a:t>
            </a:fld>
            <a:endParaRPr lang="es-EC"/>
          </a:p>
        </p:txBody>
      </p:sp>
    </p:spTree>
    <p:extLst>
      <p:ext uri="{BB962C8B-B14F-4D97-AF65-F5344CB8AC3E}">
        <p14:creationId xmlns:p14="http://schemas.microsoft.com/office/powerpoint/2010/main" val="2360276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s-ES" smtClean="0"/>
              <a:t>Haga clic en el icono para agregar una imagen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1D3FD0F-50CD-4801-94EE-3CBA5CA1BC28}" type="datetimeFigureOut">
              <a:rPr lang="es-EC" smtClean="0"/>
              <a:t>28/02/2020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BE60A636-F8C3-4F57-AB57-E035DEF38308}" type="slidenum">
              <a:rPr lang="es-EC" smtClean="0"/>
              <a:t>‹Nº›</a:t>
            </a:fld>
            <a:endParaRPr lang="es-EC"/>
          </a:p>
        </p:txBody>
      </p:sp>
    </p:spTree>
    <p:extLst>
      <p:ext uri="{BB962C8B-B14F-4D97-AF65-F5344CB8AC3E}">
        <p14:creationId xmlns:p14="http://schemas.microsoft.com/office/powerpoint/2010/main" val="1952384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1D3FD0F-50CD-4801-94EE-3CBA5CA1BC28}" type="datetimeFigureOut">
              <a:rPr lang="es-EC" smtClean="0"/>
              <a:t>28/02/2020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BE60A636-F8C3-4F57-AB57-E035DEF38308}" type="slidenum">
              <a:rPr lang="es-EC" smtClean="0"/>
              <a:t>‹Nº›</a:t>
            </a:fld>
            <a:endParaRPr lang="es-EC"/>
          </a:p>
        </p:txBody>
      </p:sp>
    </p:spTree>
    <p:extLst>
      <p:ext uri="{BB962C8B-B14F-4D97-AF65-F5344CB8AC3E}">
        <p14:creationId xmlns:p14="http://schemas.microsoft.com/office/powerpoint/2010/main" val="792285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1D3FD0F-50CD-4801-94EE-3CBA5CA1BC28}" type="datetimeFigureOut">
              <a:rPr lang="es-EC" smtClean="0"/>
              <a:t>28/02/2020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BE60A636-F8C3-4F57-AB57-E035DEF38308}" type="slidenum">
              <a:rPr lang="es-EC" smtClean="0"/>
              <a:t>‹Nº›</a:t>
            </a:fld>
            <a:endParaRPr lang="es-EC"/>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81049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1D3FD0F-50CD-4801-94EE-3CBA5CA1BC28}" type="datetimeFigureOut">
              <a:rPr lang="es-EC" smtClean="0"/>
              <a:t>28/02/2020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BE60A636-F8C3-4F57-AB57-E035DEF38308}" type="slidenum">
              <a:rPr lang="es-EC" smtClean="0"/>
              <a:t>‹Nº›</a:t>
            </a:fld>
            <a:endParaRPr lang="es-EC"/>
          </a:p>
        </p:txBody>
      </p:sp>
    </p:spTree>
    <p:extLst>
      <p:ext uri="{BB962C8B-B14F-4D97-AF65-F5344CB8AC3E}">
        <p14:creationId xmlns:p14="http://schemas.microsoft.com/office/powerpoint/2010/main" val="27447329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71D3FD0F-50CD-4801-94EE-3CBA5CA1BC28}" type="datetimeFigureOut">
              <a:rPr lang="es-EC" smtClean="0"/>
              <a:t>28/02/2020</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BE60A636-F8C3-4F57-AB57-E035DEF38308}" type="slidenum">
              <a:rPr lang="es-EC" smtClean="0"/>
              <a:t>‹Nº›</a:t>
            </a:fld>
            <a:endParaRPr lang="es-EC"/>
          </a:p>
        </p:txBody>
      </p:sp>
    </p:spTree>
    <p:extLst>
      <p:ext uri="{BB962C8B-B14F-4D97-AF65-F5344CB8AC3E}">
        <p14:creationId xmlns:p14="http://schemas.microsoft.com/office/powerpoint/2010/main" val="15289623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smtClean="0"/>
              <a:t>Haga clic en el icono para agregar una imagen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smtClean="0"/>
              <a:t>Haga clic en el icono para agregar una imagen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smtClean="0"/>
              <a:t>Haga clic en el icono para agregar una imagen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71D3FD0F-50CD-4801-94EE-3CBA5CA1BC28}" type="datetimeFigureOut">
              <a:rPr lang="es-EC" smtClean="0"/>
              <a:t>28/02/2020</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BE60A636-F8C3-4F57-AB57-E035DEF38308}" type="slidenum">
              <a:rPr lang="es-EC" smtClean="0"/>
              <a:t>‹Nº›</a:t>
            </a:fld>
            <a:endParaRPr lang="es-EC"/>
          </a:p>
        </p:txBody>
      </p:sp>
    </p:spTree>
    <p:extLst>
      <p:ext uri="{BB962C8B-B14F-4D97-AF65-F5344CB8AC3E}">
        <p14:creationId xmlns:p14="http://schemas.microsoft.com/office/powerpoint/2010/main" val="30055877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1D3FD0F-50CD-4801-94EE-3CBA5CA1BC28}" type="datetimeFigureOut">
              <a:rPr lang="es-EC" smtClean="0"/>
              <a:t>28/02/2020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E60A636-F8C3-4F57-AB57-E035DEF38308}" type="slidenum">
              <a:rPr lang="es-EC" smtClean="0"/>
              <a:t>‹Nº›</a:t>
            </a:fld>
            <a:endParaRPr lang="es-EC"/>
          </a:p>
        </p:txBody>
      </p:sp>
    </p:spTree>
    <p:extLst>
      <p:ext uri="{BB962C8B-B14F-4D97-AF65-F5344CB8AC3E}">
        <p14:creationId xmlns:p14="http://schemas.microsoft.com/office/powerpoint/2010/main" val="22085709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1D3FD0F-50CD-4801-94EE-3CBA5CA1BC28}" type="datetimeFigureOut">
              <a:rPr lang="es-EC" smtClean="0"/>
              <a:t>28/02/2020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E60A636-F8C3-4F57-AB57-E035DEF38308}" type="slidenum">
              <a:rPr lang="es-EC" smtClean="0"/>
              <a:t>‹Nº›</a:t>
            </a:fld>
            <a:endParaRPr lang="es-EC"/>
          </a:p>
        </p:txBody>
      </p:sp>
    </p:spTree>
    <p:extLst>
      <p:ext uri="{BB962C8B-B14F-4D97-AF65-F5344CB8AC3E}">
        <p14:creationId xmlns:p14="http://schemas.microsoft.com/office/powerpoint/2010/main" val="608723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1D3FD0F-50CD-4801-94EE-3CBA5CA1BC28}" type="datetimeFigureOut">
              <a:rPr lang="es-EC" smtClean="0"/>
              <a:t>28/02/2020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E60A636-F8C3-4F57-AB57-E035DEF38308}" type="slidenum">
              <a:rPr lang="es-EC" smtClean="0"/>
              <a:t>‹Nº›</a:t>
            </a:fld>
            <a:endParaRPr lang="es-EC"/>
          </a:p>
        </p:txBody>
      </p:sp>
    </p:spTree>
    <p:extLst>
      <p:ext uri="{BB962C8B-B14F-4D97-AF65-F5344CB8AC3E}">
        <p14:creationId xmlns:p14="http://schemas.microsoft.com/office/powerpoint/2010/main" val="3906546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1D3FD0F-50CD-4801-94EE-3CBA5CA1BC28}" type="datetimeFigureOut">
              <a:rPr lang="es-EC" smtClean="0"/>
              <a:t>28/02/2020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E60A636-F8C3-4F57-AB57-E035DEF38308}" type="slidenum">
              <a:rPr lang="es-EC" smtClean="0"/>
              <a:t>‹Nº›</a:t>
            </a:fld>
            <a:endParaRPr lang="es-EC"/>
          </a:p>
        </p:txBody>
      </p:sp>
    </p:spTree>
    <p:extLst>
      <p:ext uri="{BB962C8B-B14F-4D97-AF65-F5344CB8AC3E}">
        <p14:creationId xmlns:p14="http://schemas.microsoft.com/office/powerpoint/2010/main" val="1284991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71D3FD0F-50CD-4801-94EE-3CBA5CA1BC28}" type="datetimeFigureOut">
              <a:rPr lang="es-EC" smtClean="0"/>
              <a:t>28/02/2020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BE60A636-F8C3-4F57-AB57-E035DEF38308}" type="slidenum">
              <a:rPr lang="es-EC" smtClean="0"/>
              <a:t>‹Nº›</a:t>
            </a:fld>
            <a:endParaRPr lang="es-EC"/>
          </a:p>
        </p:txBody>
      </p:sp>
    </p:spTree>
    <p:extLst>
      <p:ext uri="{BB962C8B-B14F-4D97-AF65-F5344CB8AC3E}">
        <p14:creationId xmlns:p14="http://schemas.microsoft.com/office/powerpoint/2010/main" val="796346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41410" y="3073397"/>
            <a:ext cx="4878391" cy="2717801"/>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72200" y="3073397"/>
            <a:ext cx="4875210" cy="2717801"/>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1D3FD0F-50CD-4801-94EE-3CBA5CA1BC28}" type="datetimeFigureOut">
              <a:rPr lang="es-EC" smtClean="0"/>
              <a:t>28/02/2020</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BE60A636-F8C3-4F57-AB57-E035DEF38308}" type="slidenum">
              <a:rPr lang="es-EC" smtClean="0"/>
              <a:t>‹Nº›</a:t>
            </a:fld>
            <a:endParaRPr lang="es-EC"/>
          </a:p>
        </p:txBody>
      </p:sp>
    </p:spTree>
    <p:extLst>
      <p:ext uri="{BB962C8B-B14F-4D97-AF65-F5344CB8AC3E}">
        <p14:creationId xmlns:p14="http://schemas.microsoft.com/office/powerpoint/2010/main" val="2035564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1D3FD0F-50CD-4801-94EE-3CBA5CA1BC28}" type="datetimeFigureOut">
              <a:rPr lang="es-EC" smtClean="0"/>
              <a:t>28/02/2020</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BE60A636-F8C3-4F57-AB57-E035DEF38308}" type="slidenum">
              <a:rPr lang="es-EC" smtClean="0"/>
              <a:t>‹Nº›</a:t>
            </a:fld>
            <a:endParaRPr lang="es-EC"/>
          </a:p>
        </p:txBody>
      </p:sp>
    </p:spTree>
    <p:extLst>
      <p:ext uri="{BB962C8B-B14F-4D97-AF65-F5344CB8AC3E}">
        <p14:creationId xmlns:p14="http://schemas.microsoft.com/office/powerpoint/2010/main" val="134858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D3FD0F-50CD-4801-94EE-3CBA5CA1BC28}" type="datetimeFigureOut">
              <a:rPr lang="es-EC" smtClean="0"/>
              <a:t>28/02/2020</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BE60A636-F8C3-4F57-AB57-E035DEF38308}" type="slidenum">
              <a:rPr lang="es-EC" smtClean="0"/>
              <a:t>‹Nº›</a:t>
            </a:fld>
            <a:endParaRPr lang="es-EC"/>
          </a:p>
        </p:txBody>
      </p:sp>
    </p:spTree>
    <p:extLst>
      <p:ext uri="{BB962C8B-B14F-4D97-AF65-F5344CB8AC3E}">
        <p14:creationId xmlns:p14="http://schemas.microsoft.com/office/powerpoint/2010/main" val="1805346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1D3FD0F-50CD-4801-94EE-3CBA5CA1BC28}" type="datetimeFigureOut">
              <a:rPr lang="es-EC" smtClean="0"/>
              <a:t>28/02/2020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BE60A636-F8C3-4F57-AB57-E035DEF38308}" type="slidenum">
              <a:rPr lang="es-EC" smtClean="0"/>
              <a:t>‹Nº›</a:t>
            </a:fld>
            <a:endParaRPr lang="es-EC"/>
          </a:p>
        </p:txBody>
      </p:sp>
    </p:spTree>
    <p:extLst>
      <p:ext uri="{BB962C8B-B14F-4D97-AF65-F5344CB8AC3E}">
        <p14:creationId xmlns:p14="http://schemas.microsoft.com/office/powerpoint/2010/main" val="2118300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1D3FD0F-50CD-4801-94EE-3CBA5CA1BC28}" type="datetimeFigureOut">
              <a:rPr lang="es-EC" smtClean="0"/>
              <a:t>28/02/2020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BE60A636-F8C3-4F57-AB57-E035DEF38308}" type="slidenum">
              <a:rPr lang="es-EC" smtClean="0"/>
              <a:t>‹Nº›</a:t>
            </a:fld>
            <a:endParaRPr lang="es-EC"/>
          </a:p>
        </p:txBody>
      </p:sp>
    </p:spTree>
    <p:extLst>
      <p:ext uri="{BB962C8B-B14F-4D97-AF65-F5344CB8AC3E}">
        <p14:creationId xmlns:p14="http://schemas.microsoft.com/office/powerpoint/2010/main" val="2857937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1D3FD0F-50CD-4801-94EE-3CBA5CA1BC28}" type="datetimeFigureOut">
              <a:rPr lang="es-EC" smtClean="0"/>
              <a:t>28/02/2020</a:t>
            </a:fld>
            <a:endParaRPr lang="es-EC"/>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E60A636-F8C3-4F57-AB57-E035DEF38308}" type="slidenum">
              <a:rPr lang="es-EC" smtClean="0"/>
              <a:t>‹Nº›</a:t>
            </a:fld>
            <a:endParaRPr lang="es-EC"/>
          </a:p>
        </p:txBody>
      </p:sp>
    </p:spTree>
    <p:extLst>
      <p:ext uri="{BB962C8B-B14F-4D97-AF65-F5344CB8AC3E}">
        <p14:creationId xmlns:p14="http://schemas.microsoft.com/office/powerpoint/2010/main" val="191225256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2 Marcador de número de diapositiva"/>
          <p:cNvSpPr>
            <a:spLocks noGrp="1"/>
          </p:cNvSpPr>
          <p:nvPr>
            <p:ph type="sldNum" sz="quarter" idx="12"/>
          </p:nvPr>
        </p:nvSpPr>
        <p:spPr bwMode="auto">
          <a:xfrm>
            <a:off x="10055226" y="5589589"/>
            <a:ext cx="549275" cy="3952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A223F847-F112-495A-BC7D-702DA06A8423}" type="slidenum">
              <a:rPr lang="es-ES" altLang="es-ES" sz="1200">
                <a:solidFill>
                  <a:schemeClr val="tx2"/>
                </a:solidFill>
                <a:latin typeface="Arial" panose="020B0604020202020204" pitchFamily="34" charset="0"/>
              </a:rPr>
              <a:pPr>
                <a:spcBef>
                  <a:spcPct val="0"/>
                </a:spcBef>
                <a:buClrTx/>
                <a:buSzTx/>
                <a:buFontTx/>
                <a:buNone/>
              </a:pPr>
              <a:t>1</a:t>
            </a:fld>
            <a:endParaRPr lang="es-ES" altLang="es-ES" sz="1200">
              <a:solidFill>
                <a:schemeClr val="tx2"/>
              </a:solidFill>
              <a:latin typeface="Arial" panose="020B0604020202020204" pitchFamily="34" charset="0"/>
            </a:endParaRPr>
          </a:p>
        </p:txBody>
      </p:sp>
      <p:sp>
        <p:nvSpPr>
          <p:cNvPr id="14" name="13 Proceso alternativo"/>
          <p:cNvSpPr/>
          <p:nvPr/>
        </p:nvSpPr>
        <p:spPr>
          <a:xfrm>
            <a:off x="1416050" y="4297363"/>
            <a:ext cx="9359900" cy="571500"/>
          </a:xfrm>
          <a:prstGeom prst="flowChartAlternateProcess">
            <a:avLst/>
          </a:prstGeom>
          <a:solidFill>
            <a:srgbClr val="CCECFF"/>
          </a:solid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_tradnl" dirty="0"/>
          </a:p>
        </p:txBody>
      </p:sp>
      <p:sp>
        <p:nvSpPr>
          <p:cNvPr id="18" name="17 Rectángulo"/>
          <p:cNvSpPr/>
          <p:nvPr/>
        </p:nvSpPr>
        <p:spPr>
          <a:xfrm>
            <a:off x="1524000" y="2060575"/>
            <a:ext cx="9144000" cy="1512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CO" sz="2400" b="1" dirty="0">
                <a:solidFill>
                  <a:schemeClr val="tx1"/>
                </a:solidFill>
              </a:rPr>
              <a:t>ACCIONES PARA PERFECCIONAR EL TIRO LIBRE EN BASQUETBOLISTAS JUVENILES DE LA </a:t>
            </a:r>
            <a:r>
              <a:rPr lang="es-CO" sz="2400" b="1" dirty="0" smtClean="0">
                <a:solidFill>
                  <a:schemeClr val="tx1"/>
                </a:solidFill>
              </a:rPr>
              <a:t>SELECCIÓN </a:t>
            </a:r>
            <a:r>
              <a:rPr lang="es-CO" sz="2400" b="1" dirty="0">
                <a:solidFill>
                  <a:schemeClr val="tx1"/>
                </a:solidFill>
              </a:rPr>
              <a:t>DE </a:t>
            </a:r>
            <a:r>
              <a:rPr lang="es-CO" sz="2400" b="1" dirty="0" smtClean="0">
                <a:solidFill>
                  <a:schemeClr val="tx1"/>
                </a:solidFill>
              </a:rPr>
              <a:t>BÁSQUET </a:t>
            </a:r>
            <a:r>
              <a:rPr lang="es-CO" sz="2400" b="1" dirty="0">
                <a:solidFill>
                  <a:schemeClr val="tx1"/>
                </a:solidFill>
              </a:rPr>
              <a:t>SUB 16 DE LA UNIDAD EDUCATIVA SAINT DOMINIC SCHOOL</a:t>
            </a:r>
            <a:endParaRPr lang="es-EC" sz="2400" b="1" dirty="0">
              <a:solidFill>
                <a:srgbClr val="FF0000"/>
              </a:solidFill>
            </a:endParaRPr>
          </a:p>
        </p:txBody>
      </p:sp>
      <p:sp>
        <p:nvSpPr>
          <p:cNvPr id="7173" name="Text Box 8"/>
          <p:cNvSpPr txBox="1">
            <a:spLocks noChangeArrowheads="1"/>
          </p:cNvSpPr>
          <p:nvPr/>
        </p:nvSpPr>
        <p:spPr bwMode="auto">
          <a:xfrm>
            <a:off x="3432176" y="4365626"/>
            <a:ext cx="70405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50000"/>
              </a:spcBef>
              <a:buClrTx/>
              <a:buSzTx/>
              <a:buFontTx/>
              <a:buNone/>
            </a:pPr>
            <a:r>
              <a:rPr lang="pt-BR" altLang="es-ES" sz="2000" b="1" dirty="0">
                <a:solidFill>
                  <a:srgbClr val="3211F7"/>
                </a:solidFill>
                <a:latin typeface="Arial" panose="020B0604020202020204" pitchFamily="34" charset="0"/>
              </a:rPr>
              <a:t>Autor: Lic. Ricardo Cruz</a:t>
            </a:r>
            <a:endParaRPr lang="es-ES" altLang="es-ES" sz="2000" b="1" dirty="0">
              <a:solidFill>
                <a:srgbClr val="3211F7"/>
              </a:solidFill>
              <a:latin typeface="Arial" panose="020B0604020202020204" pitchFamily="34" charset="0"/>
            </a:endParaRPr>
          </a:p>
        </p:txBody>
      </p:sp>
      <p:pic>
        <p:nvPicPr>
          <p:cNvPr id="7174" name="Picture 12" descr="G:\ \Clases\optim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3975" y="260351"/>
            <a:ext cx="4572000"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78971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a:solidFill>
                  <a:schemeClr val="accent5">
                    <a:lumMod val="75000"/>
                  </a:schemeClr>
                </a:solidFill>
                <a:latin typeface="Tahoma" pitchFamily="34" charset="0"/>
                <a:cs typeface="Tahoma" pitchFamily="34" charset="0"/>
              </a:rPr>
              <a:t>Propuesta</a:t>
            </a:r>
            <a:endParaRPr lang="es-EC" dirty="0"/>
          </a:p>
        </p:txBody>
      </p:sp>
      <p:sp>
        <p:nvSpPr>
          <p:cNvPr id="3" name="Marcador de contenido 2"/>
          <p:cNvSpPr>
            <a:spLocks noGrp="1"/>
          </p:cNvSpPr>
          <p:nvPr>
            <p:ph idx="1"/>
          </p:nvPr>
        </p:nvSpPr>
        <p:spPr/>
        <p:txBody>
          <a:bodyPr>
            <a:normAutofit lnSpcReduction="10000"/>
          </a:bodyPr>
          <a:lstStyle/>
          <a:p>
            <a:pPr marL="0" indent="0" algn="just">
              <a:buNone/>
              <a:defRPr/>
            </a:pPr>
            <a:r>
              <a:rPr lang="es-CO" sz="2800" i="1" dirty="0">
                <a:latin typeface="Arial" charset="0"/>
                <a:cs typeface="Arial" charset="0"/>
              </a:rPr>
              <a:t>Acciones metodológicas implementadas:</a:t>
            </a:r>
          </a:p>
          <a:p>
            <a:pPr marL="0" indent="0" algn="just">
              <a:buNone/>
              <a:defRPr/>
            </a:pPr>
            <a:endParaRPr lang="es-CO" sz="2800" i="1" dirty="0" smtClean="0">
              <a:latin typeface="Arial" charset="0"/>
              <a:cs typeface="Arial" charset="0"/>
            </a:endParaRPr>
          </a:p>
          <a:p>
            <a:pPr marL="342900" indent="-342900" algn="just">
              <a:buFont typeface="+mj-lt"/>
              <a:buAutoNum type="arabicParenR"/>
              <a:defRPr/>
            </a:pPr>
            <a:r>
              <a:rPr lang="es-CO" sz="2800" i="1" dirty="0" smtClean="0">
                <a:latin typeface="Arial" charset="0"/>
                <a:cs typeface="Arial" charset="0"/>
              </a:rPr>
              <a:t>Fase </a:t>
            </a:r>
            <a:r>
              <a:rPr lang="es-CO" sz="2800" i="1" dirty="0">
                <a:latin typeface="Arial" charset="0"/>
                <a:cs typeface="Arial" charset="0"/>
              </a:rPr>
              <a:t>I. Diagnóstico realizado al proceso de preparación técnica</a:t>
            </a:r>
          </a:p>
          <a:p>
            <a:pPr marL="342900" indent="-342900" algn="just">
              <a:buFont typeface="+mj-lt"/>
              <a:buAutoNum type="arabicParenR"/>
              <a:defRPr/>
            </a:pPr>
            <a:r>
              <a:rPr lang="es-CO" sz="2800" i="1" dirty="0">
                <a:latin typeface="Arial" charset="0"/>
                <a:cs typeface="Arial" charset="0"/>
              </a:rPr>
              <a:t>Fase II. Planteamiento e instrumentación de la estrategia metodológica</a:t>
            </a:r>
          </a:p>
          <a:p>
            <a:endParaRPr lang="es-EC" dirty="0"/>
          </a:p>
        </p:txBody>
      </p:sp>
    </p:spTree>
    <p:extLst>
      <p:ext uri="{BB962C8B-B14F-4D97-AF65-F5344CB8AC3E}">
        <p14:creationId xmlns:p14="http://schemas.microsoft.com/office/powerpoint/2010/main" val="378277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1413" y="0"/>
            <a:ext cx="9905998" cy="1478570"/>
          </a:xfrm>
        </p:spPr>
        <p:txBody>
          <a:bodyPr/>
          <a:lstStyle/>
          <a:p>
            <a:r>
              <a:rPr lang="es-CO" b="1" dirty="0">
                <a:solidFill>
                  <a:schemeClr val="accent5">
                    <a:lumMod val="75000"/>
                  </a:schemeClr>
                </a:solidFill>
                <a:latin typeface="Tahoma" pitchFamily="34" charset="0"/>
                <a:cs typeface="Tahoma" pitchFamily="34" charset="0"/>
              </a:rPr>
              <a:t>Propuesta</a:t>
            </a:r>
            <a:endParaRPr lang="es-EC" dirty="0"/>
          </a:p>
        </p:txBody>
      </p:sp>
      <p:sp>
        <p:nvSpPr>
          <p:cNvPr id="3" name="Marcador de contenido 2"/>
          <p:cNvSpPr>
            <a:spLocks noGrp="1"/>
          </p:cNvSpPr>
          <p:nvPr>
            <p:ph idx="1"/>
          </p:nvPr>
        </p:nvSpPr>
        <p:spPr>
          <a:xfrm>
            <a:off x="1141412" y="1143000"/>
            <a:ext cx="10540048" cy="5372100"/>
          </a:xfrm>
        </p:spPr>
        <p:txBody>
          <a:bodyPr>
            <a:normAutofit fontScale="55000" lnSpcReduction="20000"/>
          </a:bodyPr>
          <a:lstStyle/>
          <a:p>
            <a:pPr algn="just"/>
            <a:r>
              <a:rPr lang="es-CO" sz="3800" i="1" dirty="0">
                <a:latin typeface="Arial" charset="0"/>
                <a:cs typeface="Arial" charset="0"/>
              </a:rPr>
              <a:t>Acciones metodológicas implementadas. EJERCICIOS PARA MEJORAR LA EFECTIVIDAD EN LOS TIROS LIBRES:</a:t>
            </a:r>
          </a:p>
          <a:p>
            <a:pPr marL="342900" indent="-342900" algn="just">
              <a:buFont typeface="+mj-lt"/>
              <a:buAutoNum type="arabicParenR"/>
              <a:defRPr/>
            </a:pPr>
            <a:r>
              <a:rPr lang="es-CO" sz="3800" i="1" dirty="0">
                <a:latin typeface="Arial" charset="0"/>
                <a:cs typeface="Arial" charset="0"/>
              </a:rPr>
              <a:t>Etapa general: El Manejo del balón (3 ejercicios esenciales)</a:t>
            </a:r>
          </a:p>
          <a:p>
            <a:pPr marL="342900" indent="-342900" algn="just">
              <a:buFont typeface="+mj-lt"/>
              <a:buAutoNum type="arabicParenR"/>
              <a:defRPr/>
            </a:pPr>
            <a:r>
              <a:rPr lang="es-CO" sz="3800" i="1" dirty="0">
                <a:latin typeface="Arial" charset="0"/>
                <a:cs typeface="Arial" charset="0"/>
              </a:rPr>
              <a:t>Representación </a:t>
            </a:r>
            <a:r>
              <a:rPr lang="es-CO" sz="3800" i="1" dirty="0" err="1">
                <a:latin typeface="Arial" charset="0"/>
                <a:cs typeface="Arial" charset="0"/>
              </a:rPr>
              <a:t>ideómotora</a:t>
            </a:r>
            <a:r>
              <a:rPr lang="es-CO" sz="3800" i="1" dirty="0">
                <a:latin typeface="Arial" charset="0"/>
                <a:cs typeface="Arial" charset="0"/>
              </a:rPr>
              <a:t> y ejercicios posturales (5 ejercicios esenciales)</a:t>
            </a:r>
          </a:p>
          <a:p>
            <a:pPr marL="342900" indent="-342900" algn="just">
              <a:buFont typeface="+mj-lt"/>
              <a:buAutoNum type="arabicParenR"/>
              <a:defRPr/>
            </a:pPr>
            <a:r>
              <a:rPr lang="es-CO" sz="3800" i="1" dirty="0">
                <a:latin typeface="Arial" charset="0"/>
                <a:cs typeface="Arial" charset="0"/>
              </a:rPr>
              <a:t>Altos volúmenes de trabajo sin elevación del pulso (7 ejercicios esenciales)</a:t>
            </a:r>
          </a:p>
          <a:p>
            <a:pPr marL="342900" indent="-342900" algn="just">
              <a:buFont typeface="+mj-lt"/>
              <a:buAutoNum type="arabicParenR"/>
              <a:defRPr/>
            </a:pPr>
            <a:r>
              <a:rPr lang="es-CO" sz="3800" i="1" dirty="0">
                <a:latin typeface="Arial" charset="0"/>
                <a:cs typeface="Arial" charset="0"/>
              </a:rPr>
              <a:t>Tiro en condiciones cambiantes de  juego (3 ejercicios esenciales)</a:t>
            </a:r>
          </a:p>
          <a:p>
            <a:pPr marL="342900" indent="-342900" algn="just">
              <a:buFont typeface="+mj-lt"/>
              <a:buAutoNum type="arabicParenR"/>
              <a:defRPr/>
            </a:pPr>
            <a:r>
              <a:rPr lang="es-CO" sz="3800" i="1" dirty="0">
                <a:latin typeface="Arial" charset="0"/>
                <a:cs typeface="Arial" charset="0"/>
              </a:rPr>
              <a:t>Variabilidad de la intensidad antes del juego (5 ejercicios esenciales)</a:t>
            </a:r>
          </a:p>
          <a:p>
            <a:pPr marL="342900" indent="-342900" algn="just">
              <a:buFont typeface="+mj-lt"/>
              <a:buAutoNum type="arabicParenR"/>
              <a:defRPr/>
            </a:pPr>
            <a:r>
              <a:rPr lang="es-CO" sz="3800" i="1" dirty="0">
                <a:latin typeface="Arial" charset="0"/>
                <a:cs typeface="Arial" charset="0"/>
              </a:rPr>
              <a:t>Visualización del punto de referencia (4 ejercicios esenciales)</a:t>
            </a:r>
          </a:p>
          <a:p>
            <a:pPr marL="342900" indent="-342900" algn="just">
              <a:buFont typeface="+mj-lt"/>
              <a:buAutoNum type="arabicParenR"/>
              <a:defRPr/>
            </a:pPr>
            <a:r>
              <a:rPr lang="es-CO" sz="3800" i="1" dirty="0">
                <a:latin typeface="Arial" charset="0"/>
                <a:cs typeface="Arial" charset="0"/>
              </a:rPr>
              <a:t>Sesiones de tiro cambiando la percepción del esfuerzo (3 ejercicios esenciales)</a:t>
            </a:r>
          </a:p>
          <a:p>
            <a:pPr marL="342900" indent="-342900" algn="just">
              <a:buFont typeface="+mj-lt"/>
              <a:buAutoNum type="arabicParenR"/>
              <a:defRPr/>
            </a:pPr>
            <a:r>
              <a:rPr lang="es-CO" sz="3800" i="1" dirty="0">
                <a:latin typeface="Arial" charset="0"/>
                <a:cs typeface="Arial" charset="0"/>
              </a:rPr>
              <a:t>Tiro en condiciones de juego (3 ejercicios esenciales)</a:t>
            </a:r>
          </a:p>
          <a:p>
            <a:endParaRPr lang="es-EC" dirty="0"/>
          </a:p>
        </p:txBody>
      </p:sp>
    </p:spTree>
    <p:extLst>
      <p:ext uri="{BB962C8B-B14F-4D97-AF65-F5344CB8AC3E}">
        <p14:creationId xmlns:p14="http://schemas.microsoft.com/office/powerpoint/2010/main" val="1320720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a:solidFill>
                  <a:schemeClr val="accent5">
                    <a:lumMod val="75000"/>
                  </a:schemeClr>
                </a:solidFill>
                <a:latin typeface="Tahoma" pitchFamily="34" charset="0"/>
                <a:cs typeface="Tahoma" pitchFamily="34" charset="0"/>
              </a:rPr>
              <a:t>Resultados</a:t>
            </a:r>
            <a:endParaRPr lang="es-EC" dirty="0"/>
          </a:p>
        </p:txBody>
      </p:sp>
      <p:sp>
        <p:nvSpPr>
          <p:cNvPr id="3" name="Marcador de contenido 2"/>
          <p:cNvSpPr>
            <a:spLocks noGrp="1"/>
          </p:cNvSpPr>
          <p:nvPr>
            <p:ph idx="1"/>
          </p:nvPr>
        </p:nvSpPr>
        <p:spPr>
          <a:xfrm>
            <a:off x="845820" y="1746567"/>
            <a:ext cx="4669471" cy="3541714"/>
          </a:xfrm>
        </p:spPr>
        <p:txBody>
          <a:bodyPr>
            <a:normAutofit lnSpcReduction="10000"/>
          </a:bodyPr>
          <a:lstStyle/>
          <a:p>
            <a:pPr algn="just"/>
            <a:r>
              <a:rPr lang="es-CO" sz="2800" i="1" dirty="0">
                <a:latin typeface="Arial" charset="0"/>
                <a:cs typeface="Arial" charset="0"/>
              </a:rPr>
              <a:t>La técnica de Iadov posibilita además conocer cuál es el índice de satisfacción grupal, mediante determinada formula la cual se puede consultar a continuación:</a:t>
            </a:r>
          </a:p>
          <a:p>
            <a:endParaRPr lang="es-EC"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8477" y="618518"/>
            <a:ext cx="5525455" cy="3825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98477" y="4628226"/>
            <a:ext cx="5219114" cy="1935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73673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9973" y="-240493"/>
            <a:ext cx="9905998" cy="1478570"/>
          </a:xfrm>
        </p:spPr>
        <p:txBody>
          <a:bodyPr/>
          <a:lstStyle/>
          <a:p>
            <a:r>
              <a:rPr lang="es-CO" b="1" dirty="0">
                <a:solidFill>
                  <a:schemeClr val="accent5">
                    <a:lumMod val="75000"/>
                  </a:schemeClr>
                </a:solidFill>
                <a:latin typeface="Tahoma" pitchFamily="34" charset="0"/>
                <a:cs typeface="Tahoma" pitchFamily="34" charset="0"/>
              </a:rPr>
              <a:t>Resultados</a:t>
            </a:r>
            <a:endParaRPr lang="es-EC" dirty="0"/>
          </a:p>
        </p:txBody>
      </p:sp>
      <p:sp>
        <p:nvSpPr>
          <p:cNvPr id="3" name="Marcador de contenido 2"/>
          <p:cNvSpPr>
            <a:spLocks noGrp="1"/>
          </p:cNvSpPr>
          <p:nvPr>
            <p:ph idx="1"/>
          </p:nvPr>
        </p:nvSpPr>
        <p:spPr>
          <a:xfrm>
            <a:off x="524193" y="1577341"/>
            <a:ext cx="6265228" cy="5280659"/>
          </a:xfrm>
        </p:spPr>
        <p:txBody>
          <a:bodyPr>
            <a:normAutofit fontScale="85000" lnSpcReduction="20000"/>
          </a:bodyPr>
          <a:lstStyle/>
          <a:p>
            <a:pPr algn="just"/>
            <a:r>
              <a:rPr lang="es-CO" sz="3000" i="1" dirty="0">
                <a:latin typeface="Arial" charset="0"/>
                <a:cs typeface="Arial" charset="0"/>
              </a:rPr>
              <a:t>La Prueba de Wilcoxon evidencia la existencia de diferencias significativas (p=0,001), demostrando a través de los rangos promedios que los 15 alumnos (Rangos Positivos: 15) mejoraron su efectividad en los tiros libre de forma significativa; por lo cual, y al menos en las pruebas realizadas en los entrenamientos se evidencia un perfeccionamiento del rendimiento técnico-táctico en la muestra sometida a estudio.</a:t>
            </a:r>
          </a:p>
          <a:p>
            <a:endParaRPr lang="es-EC" dirty="0"/>
          </a:p>
        </p:txBody>
      </p:sp>
      <p:sp>
        <p:nvSpPr>
          <p:cNvPr id="4" name="7 CuadroTexto"/>
          <p:cNvSpPr txBox="1"/>
          <p:nvPr/>
        </p:nvSpPr>
        <p:spPr>
          <a:xfrm>
            <a:off x="1049973" y="746883"/>
            <a:ext cx="9144000" cy="369888"/>
          </a:xfrm>
          <a:prstGeom prst="rect">
            <a:avLst/>
          </a:prstGeom>
          <a:solidFill>
            <a:schemeClr val="accent1">
              <a:lumMod val="40000"/>
              <a:lumOff val="60000"/>
            </a:schemeClr>
          </a:solidFill>
        </p:spPr>
        <p:txBody>
          <a:bodyPr>
            <a:spAutoFit/>
          </a:bodyPr>
          <a:lstStyle/>
          <a:p>
            <a:pPr algn="just" eaLnBrk="1" hangingPunct="1">
              <a:defRPr/>
            </a:pPr>
            <a:r>
              <a:rPr lang="es-CO" b="1" i="1" dirty="0">
                <a:latin typeface="Arial" charset="0"/>
                <a:cs typeface="Arial" charset="0"/>
              </a:rPr>
              <a:t>ESTUDIO DE LA EFECTIVIDAD DEL TIRO LIBRE en entrenamientos</a:t>
            </a: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72301" y="1238077"/>
            <a:ext cx="7190704" cy="428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72301" y="5395232"/>
            <a:ext cx="6659148" cy="1462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55170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9973" y="-240493"/>
            <a:ext cx="9905998" cy="1478570"/>
          </a:xfrm>
        </p:spPr>
        <p:txBody>
          <a:bodyPr/>
          <a:lstStyle/>
          <a:p>
            <a:r>
              <a:rPr lang="es-CO" b="1" dirty="0">
                <a:solidFill>
                  <a:schemeClr val="accent5">
                    <a:lumMod val="75000"/>
                  </a:schemeClr>
                </a:solidFill>
                <a:latin typeface="Tahoma" pitchFamily="34" charset="0"/>
                <a:cs typeface="Tahoma" pitchFamily="34" charset="0"/>
              </a:rPr>
              <a:t>Resultados</a:t>
            </a:r>
            <a:endParaRPr lang="es-EC" dirty="0"/>
          </a:p>
        </p:txBody>
      </p:sp>
      <p:sp>
        <p:nvSpPr>
          <p:cNvPr id="3" name="Marcador de contenido 2"/>
          <p:cNvSpPr>
            <a:spLocks noGrp="1"/>
          </p:cNvSpPr>
          <p:nvPr>
            <p:ph idx="1"/>
          </p:nvPr>
        </p:nvSpPr>
        <p:spPr>
          <a:xfrm>
            <a:off x="524193" y="1577341"/>
            <a:ext cx="6265228" cy="5280659"/>
          </a:xfrm>
        </p:spPr>
        <p:txBody>
          <a:bodyPr>
            <a:normAutofit fontScale="92500" lnSpcReduction="20000"/>
          </a:bodyPr>
          <a:lstStyle/>
          <a:p>
            <a:pPr algn="just">
              <a:defRPr/>
            </a:pPr>
            <a:r>
              <a:rPr lang="es-CO" sz="2800" i="1" dirty="0">
                <a:latin typeface="Arial" charset="0"/>
                <a:cs typeface="Arial" charset="0"/>
              </a:rPr>
              <a:t>La Prueba de Wilcoxon evidencia la existencia de diferencias significativas (p=0,001), demostrando a través de los rangos promedios que los 14 alumnos (Rangos Positivos: 15) mejoraron su efectividad en los tiros libre de forma significativa y un solo alumno mantuvo su mismo rendimiento (Rango Empates: 1); por lo cual, y al menos en las pruebas realizadas en competición se evidencia un perfeccionamiento del rendimiento técnico-táctico en la muestra sometida a estudio.</a:t>
            </a:r>
          </a:p>
          <a:p>
            <a:endParaRPr lang="es-EC" dirty="0"/>
          </a:p>
        </p:txBody>
      </p:sp>
      <p:sp>
        <p:nvSpPr>
          <p:cNvPr id="4" name="7 CuadroTexto"/>
          <p:cNvSpPr txBox="1"/>
          <p:nvPr/>
        </p:nvSpPr>
        <p:spPr>
          <a:xfrm>
            <a:off x="1049973" y="746883"/>
            <a:ext cx="9144000" cy="369888"/>
          </a:xfrm>
          <a:prstGeom prst="rect">
            <a:avLst/>
          </a:prstGeom>
          <a:solidFill>
            <a:schemeClr val="accent1">
              <a:lumMod val="40000"/>
              <a:lumOff val="60000"/>
            </a:schemeClr>
          </a:solidFill>
        </p:spPr>
        <p:txBody>
          <a:bodyPr>
            <a:spAutoFit/>
          </a:bodyPr>
          <a:lstStyle/>
          <a:p>
            <a:pPr algn="just" eaLnBrk="1" hangingPunct="1">
              <a:defRPr/>
            </a:pPr>
            <a:r>
              <a:rPr lang="es-CO" b="1" i="1" dirty="0">
                <a:latin typeface="Arial" charset="0"/>
                <a:cs typeface="Arial" charset="0"/>
              </a:rPr>
              <a:t>ESTUDIO DE LA EFECTIVIDAD DEL TIRO LIBRE en entrenamientos</a:t>
            </a: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1862" y="1116771"/>
            <a:ext cx="7546221" cy="4493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24887" y="5152874"/>
            <a:ext cx="7535637" cy="165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43164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a:solidFill>
                  <a:schemeClr val="accent5">
                    <a:lumMod val="75000"/>
                  </a:schemeClr>
                </a:solidFill>
                <a:latin typeface="Tahoma" pitchFamily="34" charset="0"/>
                <a:cs typeface="Tahoma" pitchFamily="34" charset="0"/>
              </a:rPr>
              <a:t>Conclusiones</a:t>
            </a:r>
            <a:r>
              <a:rPr lang="es-ES_tradnl" b="1" dirty="0">
                <a:solidFill>
                  <a:schemeClr val="accent5">
                    <a:lumMod val="75000"/>
                  </a:schemeClr>
                </a:solidFill>
                <a:latin typeface="Tahoma" pitchFamily="34" charset="0"/>
                <a:cs typeface="Tahoma" pitchFamily="34" charset="0"/>
              </a:rPr>
              <a:t/>
            </a:r>
            <a:br>
              <a:rPr lang="es-ES_tradnl" b="1" dirty="0">
                <a:solidFill>
                  <a:schemeClr val="accent5">
                    <a:lumMod val="75000"/>
                  </a:schemeClr>
                </a:solidFill>
                <a:latin typeface="Tahoma" pitchFamily="34" charset="0"/>
                <a:cs typeface="Tahoma" pitchFamily="34" charset="0"/>
              </a:rPr>
            </a:br>
            <a:endParaRPr lang="es-EC" dirty="0"/>
          </a:p>
        </p:txBody>
      </p:sp>
      <p:sp>
        <p:nvSpPr>
          <p:cNvPr id="3" name="Marcador de contenido 2"/>
          <p:cNvSpPr>
            <a:spLocks noGrp="1"/>
          </p:cNvSpPr>
          <p:nvPr>
            <p:ph idx="1"/>
          </p:nvPr>
        </p:nvSpPr>
        <p:spPr>
          <a:xfrm>
            <a:off x="1141412" y="1603230"/>
            <a:ext cx="9905999" cy="6146310"/>
          </a:xfrm>
        </p:spPr>
        <p:txBody>
          <a:bodyPr>
            <a:normAutofit fontScale="47500" lnSpcReduction="20000"/>
          </a:bodyPr>
          <a:lstStyle/>
          <a:p>
            <a:pPr marL="342900" indent="-342900" algn="just">
              <a:buFont typeface="+mj-lt"/>
              <a:buAutoNum type="arabicPeriod"/>
              <a:defRPr/>
            </a:pPr>
            <a:r>
              <a:rPr lang="es-CO" sz="4400" dirty="0">
                <a:latin typeface="Arial" charset="0"/>
                <a:cs typeface="Arial" charset="0"/>
              </a:rPr>
              <a:t>El análisis de contenido de las diferentes fuentes de investigación relacionadas con los tiros libres del baloncesto, evidenció que la técnica de tiros libres es de suma utilidad para la obtención de altos rendimientos deportivos. Lo anterior evidencia la necesidad de perfeccionar dicho elemento técnico.</a:t>
            </a:r>
          </a:p>
          <a:p>
            <a:pPr marL="342900" indent="-342900" algn="just">
              <a:buFont typeface="+mj-lt"/>
              <a:buAutoNum type="arabicPeriod"/>
              <a:defRPr/>
            </a:pPr>
            <a:r>
              <a:rPr lang="es-CO" sz="4400" dirty="0">
                <a:latin typeface="Arial" charset="0"/>
                <a:cs typeface="Arial" charset="0"/>
              </a:rPr>
              <a:t>La pruebas teóricas y empíricas demostraron la existencia de un bajo rendimiento en los tiros libres de los basquetbolistas de la Unidad Educativa Saint Dominic School, implicando la necesidad de establecer estrategias de trabajo para perfeccionar técnico y tácticamente la técnica mencionada.</a:t>
            </a:r>
          </a:p>
          <a:p>
            <a:pPr marL="342900" indent="-342900" algn="just">
              <a:buFont typeface="+mj-lt"/>
              <a:buAutoNum type="arabicPeriod"/>
              <a:defRPr/>
            </a:pPr>
            <a:r>
              <a:rPr lang="es-CO" sz="4400" dirty="0">
                <a:latin typeface="Arial" charset="0"/>
                <a:cs typeface="Arial" charset="0"/>
              </a:rPr>
              <a:t>Se concretó las acciones metodológicas a través del diseño e implementación de ejercicios que potencien los tiros libres.</a:t>
            </a:r>
          </a:p>
          <a:p>
            <a:pPr marL="342900" indent="-342900" algn="just">
              <a:buFont typeface="+mj-lt"/>
              <a:buAutoNum type="arabicPeriod"/>
              <a:defRPr/>
            </a:pPr>
            <a:r>
              <a:rPr lang="es-CO" sz="4400" dirty="0">
                <a:latin typeface="Arial" charset="0"/>
                <a:cs typeface="Arial" charset="0"/>
              </a:rPr>
              <a:t>La implementación de las acciones metodológicas posibilitó incrementar significativamente el rendimiento técnico-táctico de los basquetbolista sometidos a estudio, por lo cual se cumplimentó el objetivo de la investigación.</a:t>
            </a:r>
          </a:p>
          <a:p>
            <a:endParaRPr lang="es-EC" dirty="0"/>
          </a:p>
        </p:txBody>
      </p:sp>
    </p:spTree>
    <p:extLst>
      <p:ext uri="{BB962C8B-B14F-4D97-AF65-F5344CB8AC3E}">
        <p14:creationId xmlns:p14="http://schemas.microsoft.com/office/powerpoint/2010/main" val="3214787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a:solidFill>
                  <a:schemeClr val="accent5">
                    <a:lumMod val="75000"/>
                  </a:schemeClr>
                </a:solidFill>
                <a:latin typeface="Tahoma" pitchFamily="34" charset="0"/>
                <a:cs typeface="Tahoma" pitchFamily="34" charset="0"/>
              </a:rPr>
              <a:t>Recomendaciones</a:t>
            </a:r>
            <a:r>
              <a:rPr lang="es-ES_tradnl" b="1" dirty="0">
                <a:solidFill>
                  <a:schemeClr val="accent5">
                    <a:lumMod val="75000"/>
                  </a:schemeClr>
                </a:solidFill>
                <a:latin typeface="Tahoma" pitchFamily="34" charset="0"/>
                <a:cs typeface="Tahoma" pitchFamily="34" charset="0"/>
              </a:rPr>
              <a:t/>
            </a:r>
            <a:br>
              <a:rPr lang="es-ES_tradnl" b="1" dirty="0">
                <a:solidFill>
                  <a:schemeClr val="accent5">
                    <a:lumMod val="75000"/>
                  </a:schemeClr>
                </a:solidFill>
                <a:latin typeface="Tahoma" pitchFamily="34" charset="0"/>
                <a:cs typeface="Tahoma" pitchFamily="34" charset="0"/>
              </a:rPr>
            </a:br>
            <a:endParaRPr lang="es-EC" dirty="0"/>
          </a:p>
        </p:txBody>
      </p:sp>
      <p:sp>
        <p:nvSpPr>
          <p:cNvPr id="3" name="Marcador de contenido 2"/>
          <p:cNvSpPr>
            <a:spLocks noGrp="1"/>
          </p:cNvSpPr>
          <p:nvPr>
            <p:ph idx="1"/>
          </p:nvPr>
        </p:nvSpPr>
        <p:spPr/>
        <p:txBody>
          <a:bodyPr/>
          <a:lstStyle/>
          <a:p>
            <a:pPr marL="342900" indent="-342900" algn="just">
              <a:buFont typeface="+mj-lt"/>
              <a:buAutoNum type="arabicPeriod"/>
              <a:defRPr/>
            </a:pPr>
            <a:r>
              <a:rPr lang="es-CO" sz="2800" dirty="0">
                <a:latin typeface="Arial" charset="0"/>
                <a:cs typeface="Arial" charset="0"/>
              </a:rPr>
              <a:t>Profundizar en el objetivo de estudio para valorar posibles nexos con otros tipos de componentes de la preparación deportiva.</a:t>
            </a:r>
          </a:p>
          <a:p>
            <a:pPr marL="342900" indent="-342900" algn="just">
              <a:buFont typeface="+mj-lt"/>
              <a:buAutoNum type="arabicPeriod"/>
              <a:defRPr/>
            </a:pPr>
            <a:r>
              <a:rPr lang="es-CO" sz="2800" dirty="0">
                <a:latin typeface="Arial" charset="0"/>
                <a:cs typeface="Arial" charset="0"/>
              </a:rPr>
              <a:t>Socializar los resultados de la investigación a través de congresos científicos y publicaciones.</a:t>
            </a:r>
          </a:p>
          <a:p>
            <a:endParaRPr lang="es-EC" dirty="0"/>
          </a:p>
        </p:txBody>
      </p:sp>
    </p:spTree>
    <p:extLst>
      <p:ext uri="{BB962C8B-B14F-4D97-AF65-F5344CB8AC3E}">
        <p14:creationId xmlns:p14="http://schemas.microsoft.com/office/powerpoint/2010/main" val="227595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56568" y="2601864"/>
            <a:ext cx="9905998" cy="1478570"/>
          </a:xfrm>
        </p:spPr>
        <p:txBody>
          <a:bodyPr>
            <a:normAutofit/>
          </a:bodyPr>
          <a:lstStyle/>
          <a:p>
            <a:r>
              <a:rPr lang="es-CO" sz="4400" b="1" dirty="0" smtClean="0">
                <a:latin typeface="Tahoma" pitchFamily="34" charset="0"/>
                <a:cs typeface="Tahoma" pitchFamily="34" charset="0"/>
              </a:rPr>
              <a:t>GRACIAS POR SU ATENCIÓN</a:t>
            </a:r>
            <a:endParaRPr lang="es-EC" sz="4400" dirty="0"/>
          </a:p>
        </p:txBody>
      </p:sp>
    </p:spTree>
    <p:extLst>
      <p:ext uri="{BB962C8B-B14F-4D97-AF65-F5344CB8AC3E}">
        <p14:creationId xmlns:p14="http://schemas.microsoft.com/office/powerpoint/2010/main" val="1732687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1412" y="0"/>
            <a:ext cx="9905998" cy="1478570"/>
          </a:xfrm>
        </p:spPr>
        <p:txBody>
          <a:bodyPr/>
          <a:lstStyle/>
          <a:p>
            <a:r>
              <a:rPr lang="es-CO" b="1" dirty="0">
                <a:solidFill>
                  <a:schemeClr val="accent5">
                    <a:lumMod val="75000"/>
                  </a:schemeClr>
                </a:solidFill>
                <a:latin typeface="Tahoma" pitchFamily="34" charset="0"/>
                <a:cs typeface="Tahoma" pitchFamily="34" charset="0"/>
              </a:rPr>
              <a:t>Introducción</a:t>
            </a:r>
            <a:r>
              <a:rPr lang="es-ES_tradnl" b="1" dirty="0">
                <a:solidFill>
                  <a:schemeClr val="accent5">
                    <a:lumMod val="75000"/>
                  </a:schemeClr>
                </a:solidFill>
                <a:latin typeface="Tahoma" pitchFamily="34" charset="0"/>
                <a:cs typeface="Tahoma" pitchFamily="34" charset="0"/>
              </a:rPr>
              <a:t/>
            </a:r>
            <a:br>
              <a:rPr lang="es-ES_tradnl" b="1" dirty="0">
                <a:solidFill>
                  <a:schemeClr val="accent5">
                    <a:lumMod val="75000"/>
                  </a:schemeClr>
                </a:solidFill>
                <a:latin typeface="Tahoma" pitchFamily="34" charset="0"/>
                <a:cs typeface="Tahoma" pitchFamily="34" charset="0"/>
              </a:rPr>
            </a:br>
            <a:endParaRPr lang="es-EC" dirty="0"/>
          </a:p>
        </p:txBody>
      </p:sp>
      <p:sp>
        <p:nvSpPr>
          <p:cNvPr id="3" name="Marcador de contenido 2"/>
          <p:cNvSpPr>
            <a:spLocks noGrp="1"/>
          </p:cNvSpPr>
          <p:nvPr>
            <p:ph idx="1"/>
          </p:nvPr>
        </p:nvSpPr>
        <p:spPr>
          <a:xfrm>
            <a:off x="935672" y="900746"/>
            <a:ext cx="10608628" cy="5751513"/>
          </a:xfrm>
        </p:spPr>
        <p:txBody>
          <a:bodyPr>
            <a:noAutofit/>
          </a:bodyPr>
          <a:lstStyle/>
          <a:p>
            <a:pPr algn="just"/>
            <a:r>
              <a:rPr lang="es-CO" sz="1800" dirty="0" smtClean="0">
                <a:latin typeface="Arial" charset="0"/>
                <a:cs typeface="Arial" charset="0"/>
              </a:rPr>
              <a:t>Los tiros libres en el baloncesto contribuyen al rendimiento técnico-táctico del jugador y el equipo, por lo cual potenciar la efectividad en dicho elemento técnico posibilita incrementar el rendimiento deportivo. Por consiguiente, el objetivo de la investigación es diseñar una alternativa metodológica para el perfeccionamiento del tiro libre de los jugadores de baloncesto categoría Sub 16 de la Unidad Educativa Saint Dominic School. El estudio implica el análisis descriptivo y correlacional de las variables de interés estudiadas, incluyendo los estudios mediante encuesta que posibilitan describir algunos aspectos de la realidad. Se investiga la población de jugadores del equipo Sub 16 de baloncesto de la Unidad Educativa Saint Dominic School (15 jugadores del sexo masculino), incluyendo la paliación de la técnica de Iadov. La pruebas teóricas y empíricas demostraron la existencia de un bajo rendimiento en los tiros libres de los basquetbolistas de la Unidad Educativa Saint Dominic School, implicando la necesidad de establecer estrategias de trabajo para perfeccionar técnico y tácticamente la técnica mencionada. La implementación de las acciones metodológicas posibilitó incrementar significativamente el rendimiento técnico-táctico de los basquetbolista sometidos a estudio, por lo cual se cumplimentó el objetivo de la investigación</a:t>
            </a:r>
            <a:endParaRPr lang="es-EC" sz="1800" dirty="0"/>
          </a:p>
        </p:txBody>
      </p:sp>
    </p:spTree>
    <p:extLst>
      <p:ext uri="{BB962C8B-B14F-4D97-AF65-F5344CB8AC3E}">
        <p14:creationId xmlns:p14="http://schemas.microsoft.com/office/powerpoint/2010/main" val="2199956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1412" y="0"/>
            <a:ext cx="9905998" cy="1478570"/>
          </a:xfrm>
        </p:spPr>
        <p:txBody>
          <a:bodyPr/>
          <a:lstStyle/>
          <a:p>
            <a:pPr>
              <a:defRPr/>
            </a:pPr>
            <a:r>
              <a:rPr lang="es-CO" b="1" dirty="0">
                <a:solidFill>
                  <a:schemeClr val="accent5">
                    <a:lumMod val="75000"/>
                  </a:schemeClr>
                </a:solidFill>
                <a:latin typeface="Tahoma" pitchFamily="34" charset="0"/>
                <a:cs typeface="Tahoma" pitchFamily="34" charset="0"/>
              </a:rPr>
              <a:t>Problema</a:t>
            </a:r>
            <a:endParaRPr lang="es-ES_tradnl" b="1" dirty="0">
              <a:solidFill>
                <a:schemeClr val="accent5">
                  <a:lumMod val="75000"/>
                </a:schemeClr>
              </a:solidFill>
              <a:latin typeface="Tahoma" pitchFamily="34" charset="0"/>
              <a:cs typeface="Tahoma" pitchFamily="34" charset="0"/>
            </a:endParaRPr>
          </a:p>
        </p:txBody>
      </p:sp>
      <p:sp>
        <p:nvSpPr>
          <p:cNvPr id="3" name="Marcador de contenido 2"/>
          <p:cNvSpPr>
            <a:spLocks noGrp="1"/>
          </p:cNvSpPr>
          <p:nvPr>
            <p:ph idx="1"/>
          </p:nvPr>
        </p:nvSpPr>
        <p:spPr/>
        <p:txBody>
          <a:bodyPr/>
          <a:lstStyle/>
          <a:p>
            <a:pPr algn="just"/>
            <a:r>
              <a:rPr lang="es-CO" sz="2800" i="1" dirty="0">
                <a:latin typeface="Arial" charset="0"/>
                <a:cs typeface="Arial" charset="0"/>
              </a:rPr>
              <a:t>Cómo se contribuye al perfeccionamiento del tiro libre en basquetbolistas juveniles de la selección de Básquet Sub 16 de la Unidad Educativa Saint Dominic School</a:t>
            </a:r>
            <a:endParaRPr lang="es-CO" sz="2800" dirty="0">
              <a:solidFill>
                <a:srgbClr val="FF0000"/>
              </a:solidFill>
              <a:latin typeface="Arial" charset="0"/>
              <a:cs typeface="Arial" charset="0"/>
            </a:endParaRPr>
          </a:p>
          <a:p>
            <a:endParaRPr lang="es-EC" dirty="0"/>
          </a:p>
        </p:txBody>
      </p:sp>
    </p:spTree>
    <p:extLst>
      <p:ext uri="{BB962C8B-B14F-4D97-AF65-F5344CB8AC3E}">
        <p14:creationId xmlns:p14="http://schemas.microsoft.com/office/powerpoint/2010/main" val="2209562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a:solidFill>
                  <a:schemeClr val="accent5">
                    <a:lumMod val="75000"/>
                  </a:schemeClr>
                </a:solidFill>
                <a:latin typeface="Tahoma" pitchFamily="34" charset="0"/>
                <a:cs typeface="Tahoma" pitchFamily="34" charset="0"/>
              </a:rPr>
              <a:t>Objetivo General</a:t>
            </a:r>
            <a:r>
              <a:rPr lang="es-ES_tradnl" b="1" dirty="0">
                <a:solidFill>
                  <a:schemeClr val="accent5">
                    <a:lumMod val="75000"/>
                  </a:schemeClr>
                </a:solidFill>
                <a:latin typeface="Tahoma" pitchFamily="34" charset="0"/>
                <a:cs typeface="Tahoma" pitchFamily="34" charset="0"/>
              </a:rPr>
              <a:t/>
            </a:r>
            <a:br>
              <a:rPr lang="es-ES_tradnl" b="1" dirty="0">
                <a:solidFill>
                  <a:schemeClr val="accent5">
                    <a:lumMod val="75000"/>
                  </a:schemeClr>
                </a:solidFill>
                <a:latin typeface="Tahoma" pitchFamily="34" charset="0"/>
                <a:cs typeface="Tahoma" pitchFamily="34" charset="0"/>
              </a:rPr>
            </a:br>
            <a:endParaRPr lang="es-EC" dirty="0"/>
          </a:p>
        </p:txBody>
      </p:sp>
      <p:sp>
        <p:nvSpPr>
          <p:cNvPr id="3" name="Marcador de contenido 2"/>
          <p:cNvSpPr>
            <a:spLocks noGrp="1"/>
          </p:cNvSpPr>
          <p:nvPr>
            <p:ph idx="1"/>
          </p:nvPr>
        </p:nvSpPr>
        <p:spPr/>
        <p:txBody>
          <a:bodyPr>
            <a:normAutofit/>
          </a:bodyPr>
          <a:lstStyle/>
          <a:p>
            <a:pPr algn="just">
              <a:defRPr/>
            </a:pPr>
            <a:r>
              <a:rPr lang="es-CO" sz="2800" i="1" dirty="0">
                <a:latin typeface="Arial" charset="0"/>
                <a:cs typeface="Arial" charset="0"/>
              </a:rPr>
              <a:t>El objetivo es diseñar una alternativa metodológica para el perfeccionamiento del tiro libre de los jugadores de baloncesto categoría Sub 16 de la Unidad Educativa Saint Dominic School.</a:t>
            </a:r>
            <a:endParaRPr lang="es-CO" sz="2800" dirty="0">
              <a:solidFill>
                <a:srgbClr val="FF0000"/>
              </a:solidFill>
              <a:latin typeface="Arial" charset="0"/>
              <a:cs typeface="Arial" charset="0"/>
            </a:endParaRPr>
          </a:p>
        </p:txBody>
      </p:sp>
    </p:spTree>
    <p:extLst>
      <p:ext uri="{BB962C8B-B14F-4D97-AF65-F5344CB8AC3E}">
        <p14:creationId xmlns:p14="http://schemas.microsoft.com/office/powerpoint/2010/main" val="1618332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a:solidFill>
                  <a:schemeClr val="accent5">
                    <a:lumMod val="75000"/>
                  </a:schemeClr>
                </a:solidFill>
                <a:latin typeface="Tahoma" pitchFamily="34" charset="0"/>
                <a:cs typeface="Tahoma" pitchFamily="34" charset="0"/>
              </a:rPr>
              <a:t>Objetivos Específicos</a:t>
            </a:r>
            <a:r>
              <a:rPr lang="es-ES_tradnl" b="1" dirty="0">
                <a:solidFill>
                  <a:schemeClr val="accent5">
                    <a:lumMod val="75000"/>
                  </a:schemeClr>
                </a:solidFill>
                <a:latin typeface="Tahoma" pitchFamily="34" charset="0"/>
                <a:cs typeface="Tahoma" pitchFamily="34" charset="0"/>
              </a:rPr>
              <a:t/>
            </a:r>
            <a:br>
              <a:rPr lang="es-ES_tradnl" b="1" dirty="0">
                <a:solidFill>
                  <a:schemeClr val="accent5">
                    <a:lumMod val="75000"/>
                  </a:schemeClr>
                </a:solidFill>
                <a:latin typeface="Tahoma" pitchFamily="34" charset="0"/>
                <a:cs typeface="Tahoma" pitchFamily="34" charset="0"/>
              </a:rPr>
            </a:br>
            <a:endParaRPr lang="es-EC" dirty="0"/>
          </a:p>
        </p:txBody>
      </p:sp>
      <p:sp>
        <p:nvSpPr>
          <p:cNvPr id="3" name="Marcador de contenido 2"/>
          <p:cNvSpPr>
            <a:spLocks noGrp="1"/>
          </p:cNvSpPr>
          <p:nvPr>
            <p:ph idx="1"/>
          </p:nvPr>
        </p:nvSpPr>
        <p:spPr>
          <a:xfrm>
            <a:off x="1141412" y="1700846"/>
            <a:ext cx="9905999" cy="4608513"/>
          </a:xfrm>
        </p:spPr>
        <p:txBody>
          <a:bodyPr>
            <a:normAutofit fontScale="92500" lnSpcReduction="10000"/>
          </a:bodyPr>
          <a:lstStyle/>
          <a:p>
            <a:pPr marL="457200" indent="-457200" algn="just">
              <a:buFont typeface="+mj-lt"/>
              <a:buAutoNum type="arabicPeriod"/>
              <a:defRPr/>
            </a:pPr>
            <a:r>
              <a:rPr lang="es-CO" sz="2800" dirty="0">
                <a:latin typeface="Arial" charset="0"/>
                <a:cs typeface="Arial" charset="0"/>
              </a:rPr>
              <a:t>Fundamentar teórica y metodológicamente la importancia del estudio de los condicionantes para lograr efectividad en los tiros libres del baloncesto. </a:t>
            </a:r>
          </a:p>
          <a:p>
            <a:pPr marL="457200" indent="-457200" algn="just">
              <a:buFont typeface="+mj-lt"/>
              <a:buAutoNum type="arabicPeriod"/>
              <a:defRPr/>
            </a:pPr>
            <a:r>
              <a:rPr lang="es-CO" sz="2800" dirty="0">
                <a:latin typeface="Arial" charset="0"/>
                <a:cs typeface="Arial" charset="0"/>
              </a:rPr>
              <a:t>Delimitar las deficiencias presentadas por el equipo evaluado que influyen en la efectividad del tiro libre del baloncesto.</a:t>
            </a:r>
          </a:p>
          <a:p>
            <a:pPr marL="457200" indent="-457200" algn="just">
              <a:buFont typeface="+mj-lt"/>
              <a:buAutoNum type="arabicPeriod"/>
              <a:defRPr/>
            </a:pPr>
            <a:r>
              <a:rPr lang="es-CO" sz="2800" dirty="0">
                <a:latin typeface="Arial" charset="0"/>
                <a:cs typeface="Arial" charset="0"/>
              </a:rPr>
              <a:t>Diseñar una propuesta metodológica que permita un perfeccionamiento en el lanzamiento del tiro libre en los basquetbolistas de la categoría Sub 16 de la Unidad Educativa Saint Dominic School.</a:t>
            </a:r>
          </a:p>
          <a:p>
            <a:endParaRPr lang="es-EC" dirty="0"/>
          </a:p>
        </p:txBody>
      </p:sp>
    </p:spTree>
    <p:extLst>
      <p:ext uri="{BB962C8B-B14F-4D97-AF65-F5344CB8AC3E}">
        <p14:creationId xmlns:p14="http://schemas.microsoft.com/office/powerpoint/2010/main" val="4137497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es-CO" b="1" dirty="0">
                <a:solidFill>
                  <a:schemeClr val="accent5">
                    <a:lumMod val="75000"/>
                  </a:schemeClr>
                </a:solidFill>
                <a:latin typeface="Tahoma" pitchFamily="34" charset="0"/>
                <a:cs typeface="Tahoma" pitchFamily="34" charset="0"/>
              </a:rPr>
              <a:t>Hipótesis</a:t>
            </a:r>
            <a:endParaRPr lang="es-ES_tradnl" b="1" dirty="0">
              <a:solidFill>
                <a:schemeClr val="accent5">
                  <a:lumMod val="75000"/>
                </a:schemeClr>
              </a:solidFill>
              <a:latin typeface="Tahoma" pitchFamily="34" charset="0"/>
              <a:cs typeface="Tahoma" pitchFamily="34" charset="0"/>
            </a:endParaRPr>
          </a:p>
        </p:txBody>
      </p:sp>
      <p:sp>
        <p:nvSpPr>
          <p:cNvPr id="3" name="Marcador de contenido 2"/>
          <p:cNvSpPr>
            <a:spLocks noGrp="1"/>
          </p:cNvSpPr>
          <p:nvPr>
            <p:ph idx="1"/>
          </p:nvPr>
        </p:nvSpPr>
        <p:spPr/>
        <p:txBody>
          <a:bodyPr>
            <a:normAutofit/>
          </a:bodyPr>
          <a:lstStyle/>
          <a:p>
            <a:pPr algn="just"/>
            <a:r>
              <a:rPr lang="es-CO" sz="2800" i="1" dirty="0">
                <a:latin typeface="Arial" charset="0"/>
                <a:cs typeface="Arial" charset="0"/>
              </a:rPr>
              <a:t>El diseño de una alternativa metodología con acciones estratégicas orientadas al tiro libre del baloncesto, perfeccionará el rendimiento técnico-táctico en basquetbolistas juveniles de la selección Sub 16 de la Unidad Educativa Saint Dominic School. </a:t>
            </a:r>
          </a:p>
        </p:txBody>
      </p:sp>
    </p:spTree>
    <p:extLst>
      <p:ext uri="{BB962C8B-B14F-4D97-AF65-F5344CB8AC3E}">
        <p14:creationId xmlns:p14="http://schemas.microsoft.com/office/powerpoint/2010/main" val="4285599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a:solidFill>
                  <a:schemeClr val="accent5">
                    <a:lumMod val="75000"/>
                  </a:schemeClr>
                </a:solidFill>
                <a:latin typeface="Tahoma" pitchFamily="34" charset="0"/>
                <a:cs typeface="Tahoma" pitchFamily="34" charset="0"/>
              </a:rPr>
              <a:t>Tipo de Investigación</a:t>
            </a:r>
            <a:r>
              <a:rPr lang="es-ES_tradnl" b="1" dirty="0">
                <a:solidFill>
                  <a:schemeClr val="accent5">
                    <a:lumMod val="75000"/>
                  </a:schemeClr>
                </a:solidFill>
                <a:latin typeface="Tahoma" pitchFamily="34" charset="0"/>
                <a:cs typeface="Tahoma" pitchFamily="34" charset="0"/>
              </a:rPr>
              <a:t/>
            </a:r>
            <a:br>
              <a:rPr lang="es-ES_tradnl" b="1" dirty="0">
                <a:solidFill>
                  <a:schemeClr val="accent5">
                    <a:lumMod val="75000"/>
                  </a:schemeClr>
                </a:solidFill>
                <a:latin typeface="Tahoma" pitchFamily="34" charset="0"/>
                <a:cs typeface="Tahoma" pitchFamily="34" charset="0"/>
              </a:rPr>
            </a:br>
            <a:endParaRPr lang="es-EC" dirty="0"/>
          </a:p>
        </p:txBody>
      </p:sp>
      <p:sp>
        <p:nvSpPr>
          <p:cNvPr id="3" name="Marcador de contenido 2"/>
          <p:cNvSpPr>
            <a:spLocks noGrp="1"/>
          </p:cNvSpPr>
          <p:nvPr>
            <p:ph idx="1"/>
          </p:nvPr>
        </p:nvSpPr>
        <p:spPr/>
        <p:txBody>
          <a:bodyPr>
            <a:normAutofit lnSpcReduction="10000"/>
          </a:bodyPr>
          <a:lstStyle/>
          <a:p>
            <a:pPr algn="just"/>
            <a:r>
              <a:rPr lang="es-CO" sz="2800" i="1" dirty="0">
                <a:latin typeface="Arial" charset="0"/>
                <a:cs typeface="Arial" charset="0"/>
              </a:rPr>
              <a:t>El estudio implica el análisis descriptivo de las variables de interés estudiadas y relacionados con la técnica del tiro libre en el baloncesto, incluyendo los estudios mediante encuesta que posibilitan describir algunos aspectos de la realidad. Por otra parte, se realiza una comparación entre las variables registradas y procesadas de la efectividad del tiro libre en la muestra sometida a estudio.</a:t>
            </a:r>
          </a:p>
          <a:p>
            <a:endParaRPr lang="es-EC" dirty="0"/>
          </a:p>
        </p:txBody>
      </p:sp>
    </p:spTree>
    <p:extLst>
      <p:ext uri="{BB962C8B-B14F-4D97-AF65-F5344CB8AC3E}">
        <p14:creationId xmlns:p14="http://schemas.microsoft.com/office/powerpoint/2010/main" val="3075282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a:solidFill>
                  <a:schemeClr val="accent5">
                    <a:lumMod val="75000"/>
                  </a:schemeClr>
                </a:solidFill>
                <a:latin typeface="Tahoma" pitchFamily="34" charset="0"/>
                <a:cs typeface="Tahoma" pitchFamily="34" charset="0"/>
              </a:rPr>
              <a:t>Población y Muestra</a:t>
            </a:r>
            <a:r>
              <a:rPr lang="es-ES_tradnl" b="1" dirty="0">
                <a:solidFill>
                  <a:schemeClr val="accent5">
                    <a:lumMod val="75000"/>
                  </a:schemeClr>
                </a:solidFill>
                <a:latin typeface="Tahoma" pitchFamily="34" charset="0"/>
                <a:cs typeface="Tahoma" pitchFamily="34" charset="0"/>
              </a:rPr>
              <a:t/>
            </a:r>
            <a:br>
              <a:rPr lang="es-ES_tradnl" b="1" dirty="0">
                <a:solidFill>
                  <a:schemeClr val="accent5">
                    <a:lumMod val="75000"/>
                  </a:schemeClr>
                </a:solidFill>
                <a:latin typeface="Tahoma" pitchFamily="34" charset="0"/>
                <a:cs typeface="Tahoma" pitchFamily="34" charset="0"/>
              </a:rPr>
            </a:br>
            <a:endParaRPr lang="es-EC" dirty="0"/>
          </a:p>
        </p:txBody>
      </p:sp>
      <p:sp>
        <p:nvSpPr>
          <p:cNvPr id="3" name="Marcador de contenido 2"/>
          <p:cNvSpPr>
            <a:spLocks noGrp="1"/>
          </p:cNvSpPr>
          <p:nvPr>
            <p:ph idx="1"/>
          </p:nvPr>
        </p:nvSpPr>
        <p:spPr>
          <a:xfrm>
            <a:off x="1141412" y="2249486"/>
            <a:ext cx="9905999" cy="4197033"/>
          </a:xfrm>
        </p:spPr>
        <p:txBody>
          <a:bodyPr>
            <a:normAutofit/>
          </a:bodyPr>
          <a:lstStyle/>
          <a:p>
            <a:pPr algn="just">
              <a:defRPr/>
            </a:pPr>
            <a:r>
              <a:rPr lang="es-CO" sz="2800" i="1" dirty="0">
                <a:latin typeface="Arial" charset="0"/>
                <a:cs typeface="Arial" charset="0"/>
              </a:rPr>
              <a:t>Se investiga la población de jugadores del equipo Sub 16 de baloncesto de la Unidad Educativa Saint Dominic School (15 jugadores del sexo masculino) en Quito, República del Ecuador, los cuales poseen entre tres a cuatro años de experiencia deportiva en otras categorías inferiores</a:t>
            </a:r>
            <a:r>
              <a:rPr lang="es-CO" sz="2800" i="1" dirty="0" smtClean="0">
                <a:latin typeface="Arial" charset="0"/>
                <a:cs typeface="Arial" charset="0"/>
              </a:rPr>
              <a:t>. </a:t>
            </a:r>
            <a:endParaRPr lang="es-CO" sz="2800" i="1" dirty="0">
              <a:latin typeface="Arial" charset="0"/>
              <a:cs typeface="Arial" charset="0"/>
            </a:endParaRPr>
          </a:p>
          <a:p>
            <a:endParaRPr lang="es-EC" dirty="0"/>
          </a:p>
        </p:txBody>
      </p:sp>
    </p:spTree>
    <p:extLst>
      <p:ext uri="{BB962C8B-B14F-4D97-AF65-F5344CB8AC3E}">
        <p14:creationId xmlns:p14="http://schemas.microsoft.com/office/powerpoint/2010/main" val="2981939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O" b="1" dirty="0">
                <a:solidFill>
                  <a:schemeClr val="accent5">
                    <a:lumMod val="75000"/>
                  </a:schemeClr>
                </a:solidFill>
                <a:latin typeface="Tahoma" pitchFamily="34" charset="0"/>
                <a:cs typeface="Tahoma" pitchFamily="34" charset="0"/>
              </a:rPr>
              <a:t>Tratamiento y análisis estadístico de los datos</a:t>
            </a:r>
            <a:r>
              <a:rPr lang="es-ES_tradnl" b="1" dirty="0">
                <a:solidFill>
                  <a:schemeClr val="accent5">
                    <a:lumMod val="75000"/>
                  </a:schemeClr>
                </a:solidFill>
                <a:latin typeface="Tahoma" pitchFamily="34" charset="0"/>
                <a:cs typeface="Tahoma" pitchFamily="34" charset="0"/>
              </a:rPr>
              <a:t/>
            </a:r>
            <a:br>
              <a:rPr lang="es-ES_tradnl" b="1" dirty="0">
                <a:solidFill>
                  <a:schemeClr val="accent5">
                    <a:lumMod val="75000"/>
                  </a:schemeClr>
                </a:solidFill>
                <a:latin typeface="Tahoma" pitchFamily="34" charset="0"/>
                <a:cs typeface="Tahoma" pitchFamily="34" charset="0"/>
              </a:rPr>
            </a:br>
            <a:endParaRPr lang="es-EC" dirty="0"/>
          </a:p>
        </p:txBody>
      </p:sp>
      <p:sp>
        <p:nvSpPr>
          <p:cNvPr id="3" name="Marcador de contenido 2"/>
          <p:cNvSpPr>
            <a:spLocks noGrp="1"/>
          </p:cNvSpPr>
          <p:nvPr>
            <p:ph idx="1"/>
          </p:nvPr>
        </p:nvSpPr>
        <p:spPr>
          <a:xfrm>
            <a:off x="1141412" y="1723706"/>
            <a:ext cx="9905999" cy="4859974"/>
          </a:xfrm>
        </p:spPr>
        <p:txBody>
          <a:bodyPr>
            <a:normAutofit fontScale="92500" lnSpcReduction="10000"/>
          </a:bodyPr>
          <a:lstStyle/>
          <a:p>
            <a:pPr algn="just"/>
            <a:r>
              <a:rPr lang="es-ES" sz="3000" dirty="0">
                <a:latin typeface="Arial" charset="0"/>
                <a:cs typeface="Arial" charset="0"/>
              </a:rPr>
              <a:t>Se utilizarán estadígrafos diversos, entre los que se encuentra el Microsoft Excel en su versión 2013, tabulando los datos y procesando en lo fundamental estadísticas de tendencia central. Para el tratamiento y análisis de los datos se incluirá el SPSS v22, con énfasis en estadística no paramétricas conocida como la  Prueba de los Rangos con Signo de Wilcoxon (p≤0,05). En el registro de la información se empleará un protocolo observacional diseñado por el autor de la investigación, el cual se ha adaptado de otros protocolos observacionales comunes en el baloncesto.</a:t>
            </a:r>
          </a:p>
          <a:p>
            <a:endParaRPr lang="es-EC" dirty="0"/>
          </a:p>
        </p:txBody>
      </p:sp>
    </p:spTree>
    <p:extLst>
      <p:ext uri="{BB962C8B-B14F-4D97-AF65-F5344CB8AC3E}">
        <p14:creationId xmlns:p14="http://schemas.microsoft.com/office/powerpoint/2010/main" val="16654853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o">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o">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o">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Circuito</Template>
  <TotalTime>34</TotalTime>
  <Words>1137</Words>
  <Application>Microsoft Office PowerPoint</Application>
  <PresentationFormat>Panorámica</PresentationFormat>
  <Paragraphs>53</Paragraphs>
  <Slides>17</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Arial</vt:lpstr>
      <vt:lpstr>Calibri</vt:lpstr>
      <vt:lpstr>Tahoma</vt:lpstr>
      <vt:lpstr>Trebuchet MS</vt:lpstr>
      <vt:lpstr>Tw Cen MT</vt:lpstr>
      <vt:lpstr>Circuito</vt:lpstr>
      <vt:lpstr>Presentación de PowerPoint</vt:lpstr>
      <vt:lpstr>Introducción </vt:lpstr>
      <vt:lpstr>Problema</vt:lpstr>
      <vt:lpstr>Objetivo General </vt:lpstr>
      <vt:lpstr>Objetivos Específicos </vt:lpstr>
      <vt:lpstr>Hipótesis</vt:lpstr>
      <vt:lpstr>Tipo de Investigación </vt:lpstr>
      <vt:lpstr>Población y Muestra </vt:lpstr>
      <vt:lpstr>Tratamiento y análisis estadístico de los datos </vt:lpstr>
      <vt:lpstr>Propuesta</vt:lpstr>
      <vt:lpstr>Propuesta</vt:lpstr>
      <vt:lpstr>Resultados</vt:lpstr>
      <vt:lpstr>Resultados</vt:lpstr>
      <vt:lpstr>Resultados</vt:lpstr>
      <vt:lpstr>Conclusiones </vt:lpstr>
      <vt:lpstr>Recomendaciones </vt:lpstr>
      <vt:lpstr>GRACIAS POR SU ATENCIÓN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Ricardo Cruz</dc:creator>
  <cp:lastModifiedBy>Ricardo Cruz</cp:lastModifiedBy>
  <cp:revision>5</cp:revision>
  <dcterms:created xsi:type="dcterms:W3CDTF">2018-08-02T22:37:31Z</dcterms:created>
  <dcterms:modified xsi:type="dcterms:W3CDTF">2020-02-28T17:17:10Z</dcterms:modified>
</cp:coreProperties>
</file>