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0" r:id="rId1"/>
  </p:sldMasterIdLst>
  <p:sldIdLst>
    <p:sldId id="256" r:id="rId2"/>
    <p:sldId id="257" r:id="rId3"/>
    <p:sldId id="258" r:id="rId4"/>
    <p:sldId id="260" r:id="rId5"/>
    <p:sldId id="261" r:id="rId6"/>
    <p:sldId id="262" r:id="rId7"/>
    <p:sldId id="263" r:id="rId8"/>
    <p:sldId id="264" r:id="rId9"/>
    <p:sldId id="265" r:id="rId10"/>
    <p:sldId id="280" r:id="rId11"/>
    <p:sldId id="274" r:id="rId12"/>
    <p:sldId id="283" r:id="rId13"/>
    <p:sldId id="275" r:id="rId14"/>
    <p:sldId id="284" r:id="rId15"/>
    <p:sldId id="276" r:id="rId16"/>
    <p:sldId id="277" r:id="rId17"/>
    <p:sldId id="278" r:id="rId18"/>
    <p:sldId id="279" r:id="rId19"/>
    <p:sldId id="270" r:id="rId20"/>
    <p:sldId id="271" r:id="rId21"/>
    <p:sldId id="272" r:id="rId22"/>
    <p:sldId id="273" r:id="rId23"/>
    <p:sldId id="267" r:id="rId24"/>
    <p:sldId id="269" r:id="rId25"/>
    <p:sldId id="26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E6FFCD"/>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A76EB9D5-7E1A-4433-8B21-2237CC26FA2C}" type="datetimeFigureOut">
              <a:rPr lang="en-US" smtClean="0"/>
              <a:t>9/4/2020</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0362447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2598A19-B9D6-4696-A74D-9FEF900C8B6A}" type="datetimeFigureOut">
              <a:rPr lang="en-US" smtClean="0"/>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649361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A205100-39B0-4914-BBD6-34F267582565}" type="datetimeFigureOut">
              <a:rPr lang="en-US" smtClean="0"/>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22748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39EF837-FEDB-44F2-8FB5-4F56FC548A33}" type="datetimeFigureOut">
              <a:rPr lang="en-US" smtClean="0"/>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469195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4EC2AB55-62C0-407E-B706-C907B44B0BFC}" type="datetimeFigureOut">
              <a:rPr lang="en-US" smtClean="0"/>
              <a:t>9/4/2020</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2822406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9FBB33F-FEF5-4E73-A5F9-307689FE77C6}" type="datetimeFigureOut">
              <a:rPr lang="en-US" smtClean="0"/>
              <a:t>9/4/2020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614606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64B5FA4-F0B8-4D71-BC92-932E3A1502F8}" type="datetimeFigureOut">
              <a:rPr lang="en-US" smtClean="0"/>
              <a:t>9/4/2020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468019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FD89F80-C2CE-4D6A-80E4-D3515AD92BC6}" type="datetimeFigureOut">
              <a:rPr lang="en-US" smtClean="0"/>
              <a:t>9/4/2020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200904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4220E-EF40-477E-B84C-637FC7CE78DB}" type="datetimeFigureOut">
              <a:rPr lang="en-US" smtClean="0"/>
              <a:t>9/4/2020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817276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FD0B8D63-E026-4E54-B301-C824E1BD14F3}" type="datetimeFigureOut">
              <a:rPr lang="en-US" smtClean="0"/>
              <a:t>9/4/2020</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4FAB73BC-B049-4115-A692-8D63A059BFB8}" type="slidenum">
              <a:rPr lang="en-US" smtClean="0"/>
              <a:pPr/>
              <a:t>‹Nº›</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67090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6C423185-9573-406A-8068-0AB4F2335019}" type="datetimeFigureOut">
              <a:rPr lang="en-US" smtClean="0"/>
              <a:t>9/4/2020</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4FAB73BC-B049-4115-A692-8D63A059BFB8}" type="slidenum">
              <a:rPr lang="en-US" smtClean="0"/>
              <a:pPr/>
              <a:t>‹Nº›</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00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C5516DA-9D86-4E1E-A623-C11F9F74EB59}" type="datetimeFigureOut">
              <a:rPr lang="en-US" smtClean="0"/>
              <a:t>9/4/2020</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smtClean="0"/>
              <a:pPr/>
              <a:t>‹Nº›</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217825609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eg"/><Relationship Id="rId2" Type="http://schemas.openxmlformats.org/officeDocument/2006/relationships/image" Target="../media/image36.JP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G"/></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59838" y="2331719"/>
            <a:ext cx="9068586" cy="1778843"/>
          </a:xfrm>
        </p:spPr>
        <p:txBody>
          <a:bodyPr/>
          <a:lstStyle/>
          <a:p>
            <a:r>
              <a:rPr lang="es-ES" sz="2400" b="1" dirty="0"/>
              <a:t>“ESTUDIO DE LA CINÉTICA ENZIMÁTICA DEL MOSTO DE ACHOTILLO </a:t>
            </a:r>
            <a:r>
              <a:rPr lang="es-ES" sz="2400" b="1" dirty="0" smtClean="0"/>
              <a:t>(</a:t>
            </a:r>
            <a:r>
              <a:rPr lang="es-ES" sz="2400" b="1" i="1" cap="none" dirty="0" err="1"/>
              <a:t>N</a:t>
            </a:r>
            <a:r>
              <a:rPr lang="es-ES" sz="2400" b="1" i="1" cap="none" dirty="0" err="1" smtClean="0"/>
              <a:t>ephelium</a:t>
            </a:r>
            <a:r>
              <a:rPr lang="es-ES" sz="2400" b="1" i="1" cap="none" dirty="0" smtClean="0"/>
              <a:t> </a:t>
            </a:r>
            <a:r>
              <a:rPr lang="es-ES" sz="2400" b="1" i="1" cap="none" dirty="0" err="1" smtClean="0"/>
              <a:t>lappaceum</a:t>
            </a:r>
            <a:r>
              <a:rPr lang="es-ES" sz="2400" b="1" i="1" cap="none" dirty="0" smtClean="0"/>
              <a:t> l.) </a:t>
            </a:r>
            <a:r>
              <a:rPr lang="es-ES" sz="2400" b="1" dirty="0" smtClean="0"/>
              <a:t>Y</a:t>
            </a:r>
            <a:r>
              <a:rPr lang="es-ES" sz="2400" b="1" i="1" dirty="0" smtClean="0"/>
              <a:t> </a:t>
            </a:r>
            <a:r>
              <a:rPr lang="es-ES" sz="2400" b="1" dirty="0"/>
              <a:t>CARAMBOLA </a:t>
            </a:r>
            <a:r>
              <a:rPr lang="es-ES" sz="2400" b="1" dirty="0" smtClean="0"/>
              <a:t>(</a:t>
            </a:r>
            <a:r>
              <a:rPr lang="es-ES" sz="2400" b="1" i="1" cap="none" dirty="0" err="1"/>
              <a:t>A</a:t>
            </a:r>
            <a:r>
              <a:rPr lang="es-ES" sz="2400" b="1" i="1" cap="none" dirty="0" err="1" smtClean="0"/>
              <a:t>verrhoa</a:t>
            </a:r>
            <a:r>
              <a:rPr lang="es-ES" sz="2400" b="1" i="1" cap="none" dirty="0" smtClean="0"/>
              <a:t> carambola l.) </a:t>
            </a:r>
            <a:r>
              <a:rPr lang="es-ES" sz="2400" b="1" dirty="0" smtClean="0"/>
              <a:t>PARA </a:t>
            </a:r>
            <a:r>
              <a:rPr lang="es-ES" sz="2400" b="1" dirty="0"/>
              <a:t>LA OBTENCIÓN DE ALCOHOL ETÍLICO</a:t>
            </a:r>
            <a:r>
              <a:rPr lang="es-ES" sz="2400" b="1" i="1" dirty="0"/>
              <a:t>, </a:t>
            </a:r>
            <a:r>
              <a:rPr lang="es-ES" sz="2400" b="1" dirty="0"/>
              <a:t>APLICANDO</a:t>
            </a:r>
            <a:r>
              <a:rPr lang="es-ES" sz="2400" b="1" i="1" dirty="0"/>
              <a:t> </a:t>
            </a:r>
            <a:r>
              <a:rPr lang="es-ES" sz="2400" b="1" dirty="0"/>
              <a:t>DIFERENTES MICROORGANISMOS </a:t>
            </a:r>
            <a:r>
              <a:rPr lang="es-ES" sz="2400" b="1" dirty="0" smtClean="0"/>
              <a:t>(</a:t>
            </a:r>
            <a:r>
              <a:rPr lang="es-ES" sz="2400" b="1" i="1" cap="none" dirty="0" err="1"/>
              <a:t>S</a:t>
            </a:r>
            <a:r>
              <a:rPr lang="es-ES" sz="2400" b="1" i="1" cap="none" dirty="0" err="1" smtClean="0"/>
              <a:t>accharomyces</a:t>
            </a:r>
            <a:r>
              <a:rPr lang="es-ES" sz="2400" b="1" i="1" cap="none" dirty="0" smtClean="0"/>
              <a:t> </a:t>
            </a:r>
            <a:r>
              <a:rPr lang="es-ES" sz="2400" b="1" i="1" cap="none" dirty="0" err="1" smtClean="0"/>
              <a:t>cerevisiae</a:t>
            </a:r>
            <a:r>
              <a:rPr lang="es-ES" sz="2400" b="1" i="1" cap="none" dirty="0" smtClean="0"/>
              <a:t>, </a:t>
            </a:r>
            <a:r>
              <a:rPr lang="es-ES" sz="2400" b="1" i="1" cap="none" dirty="0" err="1"/>
              <a:t>S</a:t>
            </a:r>
            <a:r>
              <a:rPr lang="es-ES" sz="2400" b="1" i="1" cap="none" dirty="0" err="1" smtClean="0"/>
              <a:t>accharomyces</a:t>
            </a:r>
            <a:r>
              <a:rPr lang="es-ES" sz="2400" b="1" i="1" cap="none" dirty="0" smtClean="0"/>
              <a:t> </a:t>
            </a:r>
            <a:r>
              <a:rPr lang="es-ES" sz="2400" b="1" i="1" cap="none" dirty="0" err="1" smtClean="0"/>
              <a:t>ellipsoideus</a:t>
            </a:r>
            <a:r>
              <a:rPr lang="es-ES" sz="2400" b="1" i="1" dirty="0" smtClean="0"/>
              <a:t>) </a:t>
            </a:r>
            <a:r>
              <a:rPr lang="es-ES" sz="2400" b="1" dirty="0"/>
              <a:t>Y CLARIFICANTES”.</a:t>
            </a:r>
            <a:r>
              <a:rPr lang="es-EC" sz="2400" b="1" dirty="0"/>
              <a:t/>
            </a:r>
            <a:br>
              <a:rPr lang="es-EC" sz="2400" b="1" dirty="0"/>
            </a:br>
            <a:endParaRPr lang="es-EC" sz="2400" b="1" dirty="0"/>
          </a:p>
        </p:txBody>
      </p:sp>
      <p:sp>
        <p:nvSpPr>
          <p:cNvPr id="3" name="Subtítulo 2"/>
          <p:cNvSpPr>
            <a:spLocks noGrp="1"/>
          </p:cNvSpPr>
          <p:nvPr>
            <p:ph type="subTitle" idx="1"/>
          </p:nvPr>
        </p:nvSpPr>
        <p:spPr>
          <a:xfrm>
            <a:off x="1559838" y="5699760"/>
            <a:ext cx="9070848" cy="941498"/>
          </a:xfrm>
        </p:spPr>
        <p:txBody>
          <a:bodyPr>
            <a:normAutofit/>
          </a:bodyPr>
          <a:lstStyle/>
          <a:p>
            <a:endParaRPr lang="es-EC" sz="2000" b="1" dirty="0" smtClean="0"/>
          </a:p>
          <a:p>
            <a:r>
              <a:rPr lang="es-EC" sz="2000" b="1" dirty="0" smtClean="0"/>
              <a:t>SANTO DOMINGO 2020</a:t>
            </a:r>
            <a:endParaRPr lang="es-EC" sz="2000" b="1" dirty="0"/>
          </a:p>
        </p:txBody>
      </p:sp>
      <p:sp>
        <p:nvSpPr>
          <p:cNvPr id="4" name="Subtítulo 2"/>
          <p:cNvSpPr txBox="1">
            <a:spLocks/>
          </p:cNvSpPr>
          <p:nvPr/>
        </p:nvSpPr>
        <p:spPr>
          <a:xfrm>
            <a:off x="1737360" y="4434412"/>
            <a:ext cx="9070848" cy="941498"/>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0"/>
              </a:spcBef>
              <a:spcAft>
                <a:spcPts val="0"/>
              </a:spcAft>
              <a:buClr>
                <a:schemeClr val="tx1">
                  <a:lumMod val="85000"/>
                  <a:lumOff val="15000"/>
                </a:schemeClr>
              </a:buClr>
              <a:buFont typeface="Garamond" pitchFamily="18" charset="0"/>
              <a:buNone/>
              <a:defRPr sz="1600" kern="1200" spc="80" baseline="0">
                <a:solidFill>
                  <a:schemeClr val="tx2">
                    <a:lumMod val="75000"/>
                  </a:schemeClr>
                </a:solidFill>
                <a:latin typeface="+mn-lt"/>
                <a:ea typeface="+mn-ea"/>
                <a:cs typeface="+mn-cs"/>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r>
              <a:rPr lang="es-EC" b="1" dirty="0" smtClean="0">
                <a:solidFill>
                  <a:schemeClr val="tx1">
                    <a:lumMod val="85000"/>
                    <a:lumOff val="15000"/>
                  </a:schemeClr>
                </a:solidFill>
              </a:rPr>
              <a:t>AUTOR:  VITERI SÁNCHEZ JORGE DANIEL</a:t>
            </a:r>
          </a:p>
          <a:p>
            <a:endParaRPr lang="es-EC" b="1" dirty="0" smtClean="0">
              <a:solidFill>
                <a:schemeClr val="tx1">
                  <a:lumMod val="85000"/>
                  <a:lumOff val="15000"/>
                </a:schemeClr>
              </a:solidFill>
            </a:endParaRPr>
          </a:p>
          <a:p>
            <a:r>
              <a:rPr lang="es-EC" b="1" dirty="0" smtClean="0">
                <a:solidFill>
                  <a:schemeClr val="tx1">
                    <a:lumMod val="85000"/>
                    <a:lumOff val="15000"/>
                  </a:schemeClr>
                </a:solidFill>
              </a:rPr>
              <a:t> DIRECTOR: </a:t>
            </a:r>
            <a:r>
              <a:rPr lang="es-ES" b="1" dirty="0" err="1" smtClean="0">
                <a:solidFill>
                  <a:schemeClr val="tx1">
                    <a:lumMod val="85000"/>
                    <a:lumOff val="15000"/>
                  </a:schemeClr>
                </a:solidFill>
              </a:rPr>
              <a:t>Ph.D</a:t>
            </a:r>
            <a:r>
              <a:rPr lang="es-ES" b="1" dirty="0" smtClean="0">
                <a:solidFill>
                  <a:schemeClr val="tx1">
                    <a:lumMod val="85000"/>
                    <a:lumOff val="15000"/>
                  </a:schemeClr>
                </a:solidFill>
              </a:rPr>
              <a:t> NEIRA MOSQUERA, JUAN ALEJANDRO</a:t>
            </a:r>
            <a:endParaRPr lang="es-EC" b="1" dirty="0">
              <a:solidFill>
                <a:schemeClr val="tx1">
                  <a:lumMod val="85000"/>
                  <a:lumOff val="15000"/>
                </a:schemeClr>
              </a:solidFill>
            </a:endParaRPr>
          </a:p>
        </p:txBody>
      </p:sp>
      <p:pic>
        <p:nvPicPr>
          <p:cNvPr id="5" name="Imagen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59838" y="123407"/>
            <a:ext cx="6727372" cy="1126589"/>
          </a:xfrm>
          <a:prstGeom prst="rect">
            <a:avLst/>
          </a:prstGeom>
        </p:spPr>
      </p:pic>
      <p:pic>
        <p:nvPicPr>
          <p:cNvPr id="6" name="Imagen 5"/>
          <p:cNvPicPr/>
          <p:nvPr/>
        </p:nvPicPr>
        <p:blipFill rotWithShape="1">
          <a:blip r:embed="rId3" cstate="screen">
            <a:clrChange>
              <a:clrFrom>
                <a:srgbClr val="FBFBFA"/>
              </a:clrFrom>
              <a:clrTo>
                <a:srgbClr val="FBFBFA">
                  <a:alpha val="0"/>
                </a:srgbClr>
              </a:clrTo>
            </a:clrChange>
            <a:extLst>
              <a:ext uri="{28A0092B-C50C-407E-A947-70E740481C1C}">
                <a14:useLocalDpi xmlns:a14="http://schemas.microsoft.com/office/drawing/2010/main"/>
              </a:ext>
            </a:extLst>
          </a:blip>
          <a:srcRect r="3839"/>
          <a:stretch/>
        </p:blipFill>
        <p:spPr bwMode="auto">
          <a:xfrm>
            <a:off x="8287210" y="0"/>
            <a:ext cx="1560431" cy="1364768"/>
          </a:xfrm>
          <a:prstGeom prst="rect">
            <a:avLst/>
          </a:prstGeom>
          <a:noFill/>
          <a:ln w="9525">
            <a:noFill/>
            <a:miter lim="800000"/>
            <a:headEnd/>
            <a:tailEnd/>
          </a:ln>
        </p:spPr>
      </p:pic>
    </p:spTree>
    <p:extLst>
      <p:ext uri="{BB962C8B-B14F-4D97-AF65-F5344CB8AC3E}">
        <p14:creationId xmlns:p14="http://schemas.microsoft.com/office/powerpoint/2010/main" val="902421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p:cNvPicPr/>
          <p:nvPr/>
        </p:nvPicPr>
        <p:blipFill>
          <a:blip r:embed="rId2">
            <a:extLst>
              <a:ext uri="{28A0092B-C50C-407E-A947-70E740481C1C}">
                <a14:useLocalDpi xmlns:a14="http://schemas.microsoft.com/office/drawing/2010/main" val="0"/>
              </a:ext>
            </a:extLst>
          </a:blip>
          <a:stretch>
            <a:fillRect/>
          </a:stretch>
        </p:blipFill>
        <p:spPr>
          <a:xfrm>
            <a:off x="7031068" y="3634235"/>
            <a:ext cx="3637468" cy="2855938"/>
          </a:xfrm>
          <a:prstGeom prst="rect">
            <a:avLst/>
          </a:prstGeom>
        </p:spPr>
      </p:pic>
      <p:pic>
        <p:nvPicPr>
          <p:cNvPr id="19" name="Imagen 18"/>
          <p:cNvPicPr/>
          <p:nvPr/>
        </p:nvPicPr>
        <p:blipFill>
          <a:blip r:embed="rId3">
            <a:extLst>
              <a:ext uri="{28A0092B-C50C-407E-A947-70E740481C1C}">
                <a14:useLocalDpi xmlns:a14="http://schemas.microsoft.com/office/drawing/2010/main" val="0"/>
              </a:ext>
            </a:extLst>
          </a:blip>
          <a:stretch>
            <a:fillRect/>
          </a:stretch>
        </p:blipFill>
        <p:spPr>
          <a:xfrm>
            <a:off x="1475445" y="3521195"/>
            <a:ext cx="3637468" cy="2840967"/>
          </a:xfrm>
          <a:prstGeom prst="rect">
            <a:avLst/>
          </a:prstGeom>
        </p:spPr>
      </p:pic>
      <p:pic>
        <p:nvPicPr>
          <p:cNvPr id="20" name="Imagen 19"/>
          <p:cNvPicPr/>
          <p:nvPr/>
        </p:nvPicPr>
        <p:blipFill>
          <a:blip r:embed="rId4">
            <a:extLst>
              <a:ext uri="{28A0092B-C50C-407E-A947-70E740481C1C}">
                <a14:useLocalDpi xmlns:a14="http://schemas.microsoft.com/office/drawing/2010/main" val="0"/>
              </a:ext>
            </a:extLst>
          </a:blip>
          <a:stretch>
            <a:fillRect/>
          </a:stretch>
        </p:blipFill>
        <p:spPr>
          <a:xfrm>
            <a:off x="7031068" y="546177"/>
            <a:ext cx="3637468" cy="2840967"/>
          </a:xfrm>
          <a:prstGeom prst="rect">
            <a:avLst/>
          </a:prstGeom>
        </p:spPr>
      </p:pic>
      <p:pic>
        <p:nvPicPr>
          <p:cNvPr id="21" name="Imagen 20"/>
          <p:cNvPicPr/>
          <p:nvPr/>
        </p:nvPicPr>
        <p:blipFill>
          <a:blip r:embed="rId5">
            <a:extLst>
              <a:ext uri="{28A0092B-C50C-407E-A947-70E740481C1C}">
                <a14:useLocalDpi xmlns:a14="http://schemas.microsoft.com/office/drawing/2010/main" val="0"/>
              </a:ext>
            </a:extLst>
          </a:blip>
          <a:stretch>
            <a:fillRect/>
          </a:stretch>
        </p:blipFill>
        <p:spPr>
          <a:xfrm>
            <a:off x="1475445" y="546177"/>
            <a:ext cx="3637468" cy="2840967"/>
          </a:xfrm>
          <a:prstGeom prst="rect">
            <a:avLst/>
          </a:prstGeom>
        </p:spPr>
      </p:pic>
      <p:sp>
        <p:nvSpPr>
          <p:cNvPr id="22" name="CuadroTexto 21"/>
          <p:cNvSpPr txBox="1"/>
          <p:nvPr/>
        </p:nvSpPr>
        <p:spPr>
          <a:xfrm>
            <a:off x="528870" y="1781994"/>
            <a:ext cx="720069" cy="369332"/>
          </a:xfrm>
          <a:prstGeom prst="rect">
            <a:avLst/>
          </a:prstGeom>
          <a:noFill/>
        </p:spPr>
        <p:txBody>
          <a:bodyPr wrap="none" rtlCol="0">
            <a:spAutoFit/>
          </a:bodyPr>
          <a:lstStyle/>
          <a:p>
            <a:r>
              <a:rPr lang="es-EC" dirty="0" smtClean="0"/>
              <a:t>° A.D</a:t>
            </a:r>
            <a:endParaRPr lang="es-EC" dirty="0"/>
          </a:p>
        </p:txBody>
      </p:sp>
      <p:sp>
        <p:nvSpPr>
          <p:cNvPr id="23" name="CuadroTexto 22"/>
          <p:cNvSpPr txBox="1"/>
          <p:nvPr/>
        </p:nvSpPr>
        <p:spPr>
          <a:xfrm>
            <a:off x="474560" y="4572346"/>
            <a:ext cx="875561" cy="369332"/>
          </a:xfrm>
          <a:prstGeom prst="rect">
            <a:avLst/>
          </a:prstGeom>
          <a:noFill/>
        </p:spPr>
        <p:txBody>
          <a:bodyPr wrap="none" rtlCol="0">
            <a:spAutoFit/>
          </a:bodyPr>
          <a:lstStyle/>
          <a:p>
            <a:r>
              <a:rPr lang="es-EC" dirty="0" smtClean="0"/>
              <a:t>Cenizas</a:t>
            </a:r>
            <a:endParaRPr lang="es-EC" dirty="0"/>
          </a:p>
        </p:txBody>
      </p:sp>
      <p:sp>
        <p:nvSpPr>
          <p:cNvPr id="24" name="CuadroTexto 23"/>
          <p:cNvSpPr txBox="1"/>
          <p:nvPr/>
        </p:nvSpPr>
        <p:spPr>
          <a:xfrm>
            <a:off x="5496513" y="1781994"/>
            <a:ext cx="1333057" cy="369332"/>
          </a:xfrm>
          <a:prstGeom prst="rect">
            <a:avLst/>
          </a:prstGeom>
          <a:noFill/>
        </p:spPr>
        <p:txBody>
          <a:bodyPr wrap="none" rtlCol="0">
            <a:spAutoFit/>
          </a:bodyPr>
          <a:lstStyle/>
          <a:p>
            <a:r>
              <a:rPr lang="es-EC" dirty="0" smtClean="0"/>
              <a:t>Rendimiento</a:t>
            </a:r>
            <a:endParaRPr lang="es-EC" dirty="0"/>
          </a:p>
        </p:txBody>
      </p:sp>
      <p:sp>
        <p:nvSpPr>
          <p:cNvPr id="25" name="CuadroTexto 24"/>
          <p:cNvSpPr txBox="1"/>
          <p:nvPr/>
        </p:nvSpPr>
        <p:spPr>
          <a:xfrm>
            <a:off x="5790503" y="4877538"/>
            <a:ext cx="1039067" cy="369332"/>
          </a:xfrm>
          <a:prstGeom prst="rect">
            <a:avLst/>
          </a:prstGeom>
          <a:noFill/>
        </p:spPr>
        <p:txBody>
          <a:bodyPr wrap="none" rtlCol="0">
            <a:spAutoFit/>
          </a:bodyPr>
          <a:lstStyle/>
          <a:p>
            <a:r>
              <a:rPr lang="es-EC" dirty="0" smtClean="0"/>
              <a:t>Densidad</a:t>
            </a:r>
            <a:endParaRPr lang="es-EC" dirty="0"/>
          </a:p>
        </p:txBody>
      </p:sp>
    </p:spTree>
    <p:extLst>
      <p:ext uri="{BB962C8B-B14F-4D97-AF65-F5344CB8AC3E}">
        <p14:creationId xmlns:p14="http://schemas.microsoft.com/office/powerpoint/2010/main" val="1252697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834342" y="1842452"/>
            <a:ext cx="603050" cy="369332"/>
          </a:xfrm>
          <a:prstGeom prst="rect">
            <a:avLst/>
          </a:prstGeom>
          <a:noFill/>
        </p:spPr>
        <p:txBody>
          <a:bodyPr wrap="none" rtlCol="0">
            <a:spAutoFit/>
          </a:bodyPr>
          <a:lstStyle/>
          <a:p>
            <a:r>
              <a:rPr lang="es-EC" b="1" dirty="0" smtClean="0"/>
              <a:t>Brix</a:t>
            </a:r>
            <a:endParaRPr lang="es-EC" b="1" dirty="0"/>
          </a:p>
        </p:txBody>
      </p:sp>
      <p:sp>
        <p:nvSpPr>
          <p:cNvPr id="9" name="CuadroTexto 8"/>
          <p:cNvSpPr txBox="1"/>
          <p:nvPr/>
        </p:nvSpPr>
        <p:spPr>
          <a:xfrm>
            <a:off x="834343" y="4834689"/>
            <a:ext cx="857927" cy="369332"/>
          </a:xfrm>
          <a:prstGeom prst="rect">
            <a:avLst/>
          </a:prstGeom>
          <a:noFill/>
        </p:spPr>
        <p:txBody>
          <a:bodyPr wrap="none" rtlCol="0">
            <a:spAutoFit/>
          </a:bodyPr>
          <a:lstStyle/>
          <a:p>
            <a:r>
              <a:rPr lang="es-EC" b="1" dirty="0" smtClean="0"/>
              <a:t>Acidez</a:t>
            </a:r>
            <a:endParaRPr lang="es-EC" b="1" dirty="0"/>
          </a:p>
        </p:txBody>
      </p:sp>
      <p:sp>
        <p:nvSpPr>
          <p:cNvPr id="10" name="CuadroTexto 9"/>
          <p:cNvSpPr txBox="1"/>
          <p:nvPr/>
        </p:nvSpPr>
        <p:spPr>
          <a:xfrm>
            <a:off x="6434632" y="1657786"/>
            <a:ext cx="570990" cy="369332"/>
          </a:xfrm>
          <a:prstGeom prst="rect">
            <a:avLst/>
          </a:prstGeom>
          <a:noFill/>
        </p:spPr>
        <p:txBody>
          <a:bodyPr wrap="none" rtlCol="0">
            <a:spAutoFit/>
          </a:bodyPr>
          <a:lstStyle/>
          <a:p>
            <a:r>
              <a:rPr lang="es-EC" b="1" dirty="0" smtClean="0"/>
              <a:t>pH </a:t>
            </a:r>
            <a:endParaRPr lang="es-EC" b="1" dirty="0"/>
          </a:p>
        </p:txBody>
      </p:sp>
      <p:sp>
        <p:nvSpPr>
          <p:cNvPr id="11" name="CuadroTexto 10"/>
          <p:cNvSpPr txBox="1"/>
          <p:nvPr/>
        </p:nvSpPr>
        <p:spPr>
          <a:xfrm>
            <a:off x="6121748" y="4834689"/>
            <a:ext cx="1414170" cy="369332"/>
          </a:xfrm>
          <a:prstGeom prst="rect">
            <a:avLst/>
          </a:prstGeom>
          <a:noFill/>
        </p:spPr>
        <p:txBody>
          <a:bodyPr wrap="none" rtlCol="0">
            <a:spAutoFit/>
          </a:bodyPr>
          <a:lstStyle/>
          <a:p>
            <a:r>
              <a:rPr lang="es-EC" b="1" dirty="0" smtClean="0"/>
              <a:t>Absorbancia</a:t>
            </a:r>
            <a:endParaRPr lang="es-EC" b="1" dirty="0"/>
          </a:p>
        </p:txBody>
      </p:sp>
      <p:sp>
        <p:nvSpPr>
          <p:cNvPr id="12" name="CuadroTexto 11"/>
          <p:cNvSpPr txBox="1"/>
          <p:nvPr/>
        </p:nvSpPr>
        <p:spPr>
          <a:xfrm>
            <a:off x="248559" y="271578"/>
            <a:ext cx="3930314"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C" sz="2400" dirty="0" smtClean="0"/>
              <a:t>FACTOR B (Microorganismos)</a:t>
            </a:r>
            <a:endParaRPr lang="es-EC" sz="2400" dirty="0"/>
          </a:p>
        </p:txBody>
      </p:sp>
      <p:pic>
        <p:nvPicPr>
          <p:cNvPr id="13" name="Imagen 12"/>
          <p:cNvPicPr/>
          <p:nvPr/>
        </p:nvPicPr>
        <p:blipFill>
          <a:blip r:embed="rId2">
            <a:extLst>
              <a:ext uri="{28A0092B-C50C-407E-A947-70E740481C1C}">
                <a14:useLocalDpi xmlns:a14="http://schemas.microsoft.com/office/drawing/2010/main" val="0"/>
              </a:ext>
            </a:extLst>
          </a:blip>
          <a:stretch>
            <a:fillRect/>
          </a:stretch>
        </p:blipFill>
        <p:spPr>
          <a:xfrm>
            <a:off x="7726595" y="3751248"/>
            <a:ext cx="4029979" cy="2838979"/>
          </a:xfrm>
          <a:prstGeom prst="rect">
            <a:avLst/>
          </a:prstGeom>
        </p:spPr>
      </p:pic>
      <p:pic>
        <p:nvPicPr>
          <p:cNvPr id="14" name="Imagen 13"/>
          <p:cNvPicPr/>
          <p:nvPr/>
        </p:nvPicPr>
        <p:blipFill>
          <a:blip r:embed="rId3">
            <a:extLst>
              <a:ext uri="{28A0092B-C50C-407E-A947-70E740481C1C}">
                <a14:useLocalDpi xmlns:a14="http://schemas.microsoft.com/office/drawing/2010/main" val="0"/>
              </a:ext>
            </a:extLst>
          </a:blip>
          <a:stretch>
            <a:fillRect/>
          </a:stretch>
        </p:blipFill>
        <p:spPr>
          <a:xfrm>
            <a:off x="2124285" y="822756"/>
            <a:ext cx="3997463" cy="2838979"/>
          </a:xfrm>
          <a:prstGeom prst="rect">
            <a:avLst/>
          </a:prstGeom>
        </p:spPr>
      </p:pic>
      <p:pic>
        <p:nvPicPr>
          <p:cNvPr id="15" name="Imagen 14"/>
          <p:cNvPicPr/>
          <p:nvPr/>
        </p:nvPicPr>
        <p:blipFill>
          <a:blip r:embed="rId4">
            <a:extLst>
              <a:ext uri="{28A0092B-C50C-407E-A947-70E740481C1C}">
                <a14:useLocalDpi xmlns:a14="http://schemas.microsoft.com/office/drawing/2010/main" val="0"/>
              </a:ext>
            </a:extLst>
          </a:blip>
          <a:stretch>
            <a:fillRect/>
          </a:stretch>
        </p:blipFill>
        <p:spPr>
          <a:xfrm>
            <a:off x="7726595" y="733243"/>
            <a:ext cx="4029979" cy="2838979"/>
          </a:xfrm>
          <a:prstGeom prst="rect">
            <a:avLst/>
          </a:prstGeom>
        </p:spPr>
      </p:pic>
      <p:pic>
        <p:nvPicPr>
          <p:cNvPr id="16" name="Imagen 15"/>
          <p:cNvPicPr/>
          <p:nvPr/>
        </p:nvPicPr>
        <p:blipFill>
          <a:blip r:embed="rId5">
            <a:extLst>
              <a:ext uri="{28A0092B-C50C-407E-A947-70E740481C1C}">
                <a14:useLocalDpi xmlns:a14="http://schemas.microsoft.com/office/drawing/2010/main" val="0"/>
              </a:ext>
            </a:extLst>
          </a:blip>
          <a:stretch>
            <a:fillRect/>
          </a:stretch>
        </p:blipFill>
        <p:spPr>
          <a:xfrm>
            <a:off x="2124286" y="3751249"/>
            <a:ext cx="3997462" cy="2838979"/>
          </a:xfrm>
          <a:prstGeom prst="rect">
            <a:avLst/>
          </a:prstGeom>
        </p:spPr>
      </p:pic>
    </p:spTree>
    <p:extLst>
      <p:ext uri="{BB962C8B-B14F-4D97-AF65-F5344CB8AC3E}">
        <p14:creationId xmlns:p14="http://schemas.microsoft.com/office/powerpoint/2010/main" val="1169935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2098040" y="613512"/>
            <a:ext cx="3774726" cy="2504497"/>
          </a:xfrm>
          <a:prstGeom prst="rect">
            <a:avLst/>
          </a:prstGeom>
        </p:spPr>
      </p:pic>
      <p:pic>
        <p:nvPicPr>
          <p:cNvPr id="5" name="Imagen 4"/>
          <p:cNvPicPr/>
          <p:nvPr/>
        </p:nvPicPr>
        <p:blipFill>
          <a:blip r:embed="rId3">
            <a:extLst>
              <a:ext uri="{28A0092B-C50C-407E-A947-70E740481C1C}">
                <a14:useLocalDpi xmlns:a14="http://schemas.microsoft.com/office/drawing/2010/main" val="0"/>
              </a:ext>
            </a:extLst>
          </a:blip>
          <a:stretch>
            <a:fillRect/>
          </a:stretch>
        </p:blipFill>
        <p:spPr>
          <a:xfrm>
            <a:off x="2098040" y="3503055"/>
            <a:ext cx="3774726" cy="2642476"/>
          </a:xfrm>
          <a:prstGeom prst="rect">
            <a:avLst/>
          </a:prstGeom>
        </p:spPr>
      </p:pic>
      <p:pic>
        <p:nvPicPr>
          <p:cNvPr id="6" name="Imagen 5"/>
          <p:cNvPicPr/>
          <p:nvPr/>
        </p:nvPicPr>
        <p:blipFill>
          <a:blip r:embed="rId4">
            <a:extLst>
              <a:ext uri="{28A0092B-C50C-407E-A947-70E740481C1C}">
                <a14:useLocalDpi xmlns:a14="http://schemas.microsoft.com/office/drawing/2010/main" val="0"/>
              </a:ext>
            </a:extLst>
          </a:blip>
          <a:stretch>
            <a:fillRect/>
          </a:stretch>
        </p:blipFill>
        <p:spPr>
          <a:xfrm>
            <a:off x="7751865" y="613512"/>
            <a:ext cx="3774726" cy="2642476"/>
          </a:xfrm>
          <a:prstGeom prst="rect">
            <a:avLst/>
          </a:prstGeom>
        </p:spPr>
      </p:pic>
      <p:pic>
        <p:nvPicPr>
          <p:cNvPr id="7" name="Imagen 6"/>
          <p:cNvPicPr/>
          <p:nvPr/>
        </p:nvPicPr>
        <p:blipFill>
          <a:blip r:embed="rId5">
            <a:extLst>
              <a:ext uri="{28A0092B-C50C-407E-A947-70E740481C1C}">
                <a14:useLocalDpi xmlns:a14="http://schemas.microsoft.com/office/drawing/2010/main" val="0"/>
              </a:ext>
            </a:extLst>
          </a:blip>
          <a:stretch>
            <a:fillRect/>
          </a:stretch>
        </p:blipFill>
        <p:spPr>
          <a:xfrm>
            <a:off x="7751865" y="3503055"/>
            <a:ext cx="3774726" cy="2642476"/>
          </a:xfrm>
          <a:prstGeom prst="rect">
            <a:avLst/>
          </a:prstGeom>
        </p:spPr>
      </p:pic>
      <p:sp>
        <p:nvSpPr>
          <p:cNvPr id="8" name="CuadroTexto 7"/>
          <p:cNvSpPr txBox="1"/>
          <p:nvPr/>
        </p:nvSpPr>
        <p:spPr>
          <a:xfrm>
            <a:off x="834343" y="4834689"/>
            <a:ext cx="960519" cy="369332"/>
          </a:xfrm>
          <a:prstGeom prst="rect">
            <a:avLst/>
          </a:prstGeom>
          <a:noFill/>
        </p:spPr>
        <p:txBody>
          <a:bodyPr wrap="none" rtlCol="0">
            <a:spAutoFit/>
          </a:bodyPr>
          <a:lstStyle/>
          <a:p>
            <a:r>
              <a:rPr lang="es-EC" b="1" dirty="0" smtClean="0"/>
              <a:t>Cenizas</a:t>
            </a:r>
            <a:endParaRPr lang="es-EC" b="1" dirty="0"/>
          </a:p>
        </p:txBody>
      </p:sp>
      <p:sp>
        <p:nvSpPr>
          <p:cNvPr id="9" name="CuadroTexto 8"/>
          <p:cNvSpPr txBox="1"/>
          <p:nvPr/>
        </p:nvSpPr>
        <p:spPr>
          <a:xfrm>
            <a:off x="670836" y="1681094"/>
            <a:ext cx="1184940" cy="369332"/>
          </a:xfrm>
          <a:prstGeom prst="rect">
            <a:avLst/>
          </a:prstGeom>
          <a:noFill/>
        </p:spPr>
        <p:txBody>
          <a:bodyPr wrap="none" rtlCol="0">
            <a:spAutoFit/>
          </a:bodyPr>
          <a:lstStyle/>
          <a:p>
            <a:r>
              <a:rPr lang="es-EC" b="1" dirty="0" smtClean="0"/>
              <a:t>Humedad</a:t>
            </a:r>
            <a:endParaRPr lang="es-EC" b="1" dirty="0"/>
          </a:p>
        </p:txBody>
      </p:sp>
      <p:sp>
        <p:nvSpPr>
          <p:cNvPr id="10" name="CuadroTexto 9"/>
          <p:cNvSpPr txBox="1"/>
          <p:nvPr/>
        </p:nvSpPr>
        <p:spPr>
          <a:xfrm>
            <a:off x="6132262" y="1687934"/>
            <a:ext cx="1464825" cy="369332"/>
          </a:xfrm>
          <a:prstGeom prst="rect">
            <a:avLst/>
          </a:prstGeom>
          <a:noFill/>
        </p:spPr>
        <p:txBody>
          <a:bodyPr wrap="none" rtlCol="0">
            <a:spAutoFit/>
          </a:bodyPr>
          <a:lstStyle/>
          <a:p>
            <a:r>
              <a:rPr lang="es-EC" b="1" dirty="0" smtClean="0"/>
              <a:t>Rendimiento</a:t>
            </a:r>
            <a:endParaRPr lang="es-EC" b="1" dirty="0"/>
          </a:p>
        </p:txBody>
      </p:sp>
      <p:sp>
        <p:nvSpPr>
          <p:cNvPr id="11" name="CuadroTexto 10"/>
          <p:cNvSpPr txBox="1"/>
          <p:nvPr/>
        </p:nvSpPr>
        <p:spPr>
          <a:xfrm>
            <a:off x="6435712" y="4502803"/>
            <a:ext cx="784189" cy="369332"/>
          </a:xfrm>
          <a:prstGeom prst="rect">
            <a:avLst/>
          </a:prstGeom>
          <a:noFill/>
        </p:spPr>
        <p:txBody>
          <a:bodyPr wrap="none" rtlCol="0">
            <a:spAutoFit/>
          </a:bodyPr>
          <a:lstStyle/>
          <a:p>
            <a:r>
              <a:rPr lang="es-EC" b="1" dirty="0" smtClean="0"/>
              <a:t>° A. D</a:t>
            </a:r>
            <a:endParaRPr lang="es-EC" b="1" dirty="0"/>
          </a:p>
        </p:txBody>
      </p:sp>
    </p:spTree>
    <p:extLst>
      <p:ext uri="{BB962C8B-B14F-4D97-AF65-F5344CB8AC3E}">
        <p14:creationId xmlns:p14="http://schemas.microsoft.com/office/powerpoint/2010/main" val="429673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524418" y="1825167"/>
            <a:ext cx="1414170" cy="369332"/>
          </a:xfrm>
          <a:prstGeom prst="rect">
            <a:avLst/>
          </a:prstGeom>
          <a:noFill/>
        </p:spPr>
        <p:txBody>
          <a:bodyPr wrap="none" rtlCol="0">
            <a:spAutoFit/>
          </a:bodyPr>
          <a:lstStyle/>
          <a:p>
            <a:r>
              <a:rPr lang="es-EC" b="1" dirty="0" smtClean="0"/>
              <a:t>Absorbancia</a:t>
            </a:r>
            <a:endParaRPr lang="es-EC" b="1" dirty="0"/>
          </a:p>
        </p:txBody>
      </p:sp>
      <p:sp>
        <p:nvSpPr>
          <p:cNvPr id="9" name="CuadroTexto 8"/>
          <p:cNvSpPr txBox="1"/>
          <p:nvPr/>
        </p:nvSpPr>
        <p:spPr>
          <a:xfrm>
            <a:off x="5986961" y="4824213"/>
            <a:ext cx="1464825" cy="369332"/>
          </a:xfrm>
          <a:prstGeom prst="rect">
            <a:avLst/>
          </a:prstGeom>
          <a:noFill/>
        </p:spPr>
        <p:txBody>
          <a:bodyPr wrap="none" rtlCol="0">
            <a:spAutoFit/>
          </a:bodyPr>
          <a:lstStyle/>
          <a:p>
            <a:r>
              <a:rPr lang="es-EC" b="1" dirty="0" smtClean="0"/>
              <a:t>Rendimiento</a:t>
            </a:r>
            <a:endParaRPr lang="es-EC" b="1" dirty="0"/>
          </a:p>
        </p:txBody>
      </p:sp>
      <p:sp>
        <p:nvSpPr>
          <p:cNvPr id="10" name="CuadroTexto 9"/>
          <p:cNvSpPr txBox="1"/>
          <p:nvPr/>
        </p:nvSpPr>
        <p:spPr>
          <a:xfrm>
            <a:off x="696740" y="4454881"/>
            <a:ext cx="513282" cy="369332"/>
          </a:xfrm>
          <a:prstGeom prst="rect">
            <a:avLst/>
          </a:prstGeom>
          <a:noFill/>
        </p:spPr>
        <p:txBody>
          <a:bodyPr wrap="none" rtlCol="0">
            <a:spAutoFit/>
          </a:bodyPr>
          <a:lstStyle/>
          <a:p>
            <a:r>
              <a:rPr lang="es-EC" b="1" dirty="0" smtClean="0"/>
              <a:t>pH</a:t>
            </a:r>
            <a:endParaRPr lang="es-EC" b="1" dirty="0"/>
          </a:p>
        </p:txBody>
      </p:sp>
      <p:sp>
        <p:nvSpPr>
          <p:cNvPr id="11" name="CuadroTexto 10"/>
          <p:cNvSpPr txBox="1"/>
          <p:nvPr/>
        </p:nvSpPr>
        <p:spPr>
          <a:xfrm>
            <a:off x="6337153" y="1854291"/>
            <a:ext cx="857927" cy="369332"/>
          </a:xfrm>
          <a:prstGeom prst="rect">
            <a:avLst/>
          </a:prstGeom>
          <a:noFill/>
        </p:spPr>
        <p:txBody>
          <a:bodyPr wrap="none" rtlCol="0">
            <a:spAutoFit/>
          </a:bodyPr>
          <a:lstStyle/>
          <a:p>
            <a:r>
              <a:rPr lang="es-EC" b="1" dirty="0" smtClean="0"/>
              <a:t>Acidez</a:t>
            </a:r>
            <a:endParaRPr lang="es-EC" b="1" dirty="0"/>
          </a:p>
        </p:txBody>
      </p:sp>
      <p:sp>
        <p:nvSpPr>
          <p:cNvPr id="12" name="CuadroTexto 11"/>
          <p:cNvSpPr txBox="1"/>
          <p:nvPr/>
        </p:nvSpPr>
        <p:spPr>
          <a:xfrm>
            <a:off x="340218" y="294461"/>
            <a:ext cx="3930314"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C" sz="2400" dirty="0" smtClean="0"/>
              <a:t>FACTOR C (Clarificantes)</a:t>
            </a:r>
            <a:endParaRPr lang="es-EC" sz="2400" dirty="0"/>
          </a:p>
        </p:txBody>
      </p:sp>
      <p:pic>
        <p:nvPicPr>
          <p:cNvPr id="13" name="Imagen 12"/>
          <p:cNvPicPr/>
          <p:nvPr/>
        </p:nvPicPr>
        <p:blipFill>
          <a:blip r:embed="rId2">
            <a:extLst>
              <a:ext uri="{28A0092B-C50C-407E-A947-70E740481C1C}">
                <a14:useLocalDpi xmlns:a14="http://schemas.microsoft.com/office/drawing/2010/main" val="0"/>
              </a:ext>
            </a:extLst>
          </a:blip>
          <a:stretch>
            <a:fillRect/>
          </a:stretch>
        </p:blipFill>
        <p:spPr>
          <a:xfrm>
            <a:off x="2010139" y="825823"/>
            <a:ext cx="3816730" cy="2402138"/>
          </a:xfrm>
          <a:prstGeom prst="rect">
            <a:avLst/>
          </a:prstGeom>
        </p:spPr>
      </p:pic>
      <p:pic>
        <p:nvPicPr>
          <p:cNvPr id="14" name="Imagen 13"/>
          <p:cNvPicPr/>
          <p:nvPr/>
        </p:nvPicPr>
        <p:blipFill>
          <a:blip r:embed="rId3">
            <a:extLst>
              <a:ext uri="{28A0092B-C50C-407E-A947-70E740481C1C}">
                <a14:useLocalDpi xmlns:a14="http://schemas.microsoft.com/office/drawing/2010/main" val="0"/>
              </a:ext>
            </a:extLst>
          </a:blip>
          <a:stretch>
            <a:fillRect/>
          </a:stretch>
        </p:blipFill>
        <p:spPr>
          <a:xfrm>
            <a:off x="1986009" y="3530386"/>
            <a:ext cx="3840860" cy="2402138"/>
          </a:xfrm>
          <a:prstGeom prst="rect">
            <a:avLst/>
          </a:prstGeom>
        </p:spPr>
      </p:pic>
      <p:pic>
        <p:nvPicPr>
          <p:cNvPr id="15" name="Imagen 14"/>
          <p:cNvPicPr/>
          <p:nvPr/>
        </p:nvPicPr>
        <p:blipFill>
          <a:blip r:embed="rId4">
            <a:extLst>
              <a:ext uri="{28A0092B-C50C-407E-A947-70E740481C1C}">
                <a14:useLocalDpi xmlns:a14="http://schemas.microsoft.com/office/drawing/2010/main" val="0"/>
              </a:ext>
            </a:extLst>
          </a:blip>
          <a:stretch>
            <a:fillRect/>
          </a:stretch>
        </p:blipFill>
        <p:spPr>
          <a:xfrm>
            <a:off x="7705366" y="825823"/>
            <a:ext cx="3840860" cy="2426268"/>
          </a:xfrm>
          <a:prstGeom prst="rect">
            <a:avLst/>
          </a:prstGeom>
        </p:spPr>
      </p:pic>
      <p:pic>
        <p:nvPicPr>
          <p:cNvPr id="16" name="Imagen 15"/>
          <p:cNvPicPr/>
          <p:nvPr/>
        </p:nvPicPr>
        <p:blipFill>
          <a:blip r:embed="rId5">
            <a:extLst>
              <a:ext uri="{28A0092B-C50C-407E-A947-70E740481C1C}">
                <a14:useLocalDpi xmlns:a14="http://schemas.microsoft.com/office/drawing/2010/main" val="0"/>
              </a:ext>
            </a:extLst>
          </a:blip>
          <a:stretch>
            <a:fillRect/>
          </a:stretch>
        </p:blipFill>
        <p:spPr>
          <a:xfrm>
            <a:off x="7705366" y="3827779"/>
            <a:ext cx="3840860" cy="2362200"/>
          </a:xfrm>
          <a:prstGeom prst="rect">
            <a:avLst/>
          </a:prstGeom>
        </p:spPr>
      </p:pic>
    </p:spTree>
    <p:extLst>
      <p:ext uri="{BB962C8B-B14F-4D97-AF65-F5344CB8AC3E}">
        <p14:creationId xmlns:p14="http://schemas.microsoft.com/office/powerpoint/2010/main" val="3611549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1730466" y="3646369"/>
            <a:ext cx="4088502" cy="2651125"/>
          </a:xfrm>
          <a:prstGeom prst="rect">
            <a:avLst/>
          </a:prstGeom>
        </p:spPr>
      </p:pic>
      <p:pic>
        <p:nvPicPr>
          <p:cNvPr id="5" name="Imagen 4"/>
          <p:cNvPicPr/>
          <p:nvPr/>
        </p:nvPicPr>
        <p:blipFill>
          <a:blip r:embed="rId3">
            <a:extLst>
              <a:ext uri="{28A0092B-C50C-407E-A947-70E740481C1C}">
                <a14:useLocalDpi xmlns:a14="http://schemas.microsoft.com/office/drawing/2010/main" val="0"/>
              </a:ext>
            </a:extLst>
          </a:blip>
          <a:stretch>
            <a:fillRect/>
          </a:stretch>
        </p:blipFill>
        <p:spPr>
          <a:xfrm>
            <a:off x="1730466" y="774380"/>
            <a:ext cx="4088502" cy="2651125"/>
          </a:xfrm>
          <a:prstGeom prst="rect">
            <a:avLst/>
          </a:prstGeom>
        </p:spPr>
      </p:pic>
      <p:pic>
        <p:nvPicPr>
          <p:cNvPr id="6" name="Imagen 5"/>
          <p:cNvPicPr/>
          <p:nvPr/>
        </p:nvPicPr>
        <p:blipFill>
          <a:blip r:embed="rId4">
            <a:extLst>
              <a:ext uri="{28A0092B-C50C-407E-A947-70E740481C1C}">
                <a14:useLocalDpi xmlns:a14="http://schemas.microsoft.com/office/drawing/2010/main" val="0"/>
              </a:ext>
            </a:extLst>
          </a:blip>
          <a:stretch>
            <a:fillRect/>
          </a:stretch>
        </p:blipFill>
        <p:spPr>
          <a:xfrm>
            <a:off x="7444765" y="774381"/>
            <a:ext cx="4088502" cy="2651125"/>
          </a:xfrm>
          <a:prstGeom prst="rect">
            <a:avLst/>
          </a:prstGeom>
        </p:spPr>
      </p:pic>
      <p:pic>
        <p:nvPicPr>
          <p:cNvPr id="7" name="Imagen 6"/>
          <p:cNvPicPr/>
          <p:nvPr/>
        </p:nvPicPr>
        <p:blipFill>
          <a:blip r:embed="rId5">
            <a:extLst>
              <a:ext uri="{28A0092B-C50C-407E-A947-70E740481C1C}">
                <a14:useLocalDpi xmlns:a14="http://schemas.microsoft.com/office/drawing/2010/main" val="0"/>
              </a:ext>
            </a:extLst>
          </a:blip>
          <a:stretch>
            <a:fillRect/>
          </a:stretch>
        </p:blipFill>
        <p:spPr>
          <a:xfrm>
            <a:off x="7444765" y="3646369"/>
            <a:ext cx="4088502" cy="2651125"/>
          </a:xfrm>
          <a:prstGeom prst="rect">
            <a:avLst/>
          </a:prstGeom>
        </p:spPr>
      </p:pic>
      <p:sp>
        <p:nvSpPr>
          <p:cNvPr id="8" name="CuadroTexto 7"/>
          <p:cNvSpPr txBox="1"/>
          <p:nvPr/>
        </p:nvSpPr>
        <p:spPr>
          <a:xfrm>
            <a:off x="524418" y="1825167"/>
            <a:ext cx="960519" cy="369332"/>
          </a:xfrm>
          <a:prstGeom prst="rect">
            <a:avLst/>
          </a:prstGeom>
          <a:noFill/>
        </p:spPr>
        <p:txBody>
          <a:bodyPr wrap="none" rtlCol="0">
            <a:spAutoFit/>
          </a:bodyPr>
          <a:lstStyle/>
          <a:p>
            <a:r>
              <a:rPr lang="es-EC" b="1" dirty="0" smtClean="0"/>
              <a:t>Cenizas</a:t>
            </a:r>
            <a:endParaRPr lang="es-EC" b="1" dirty="0"/>
          </a:p>
        </p:txBody>
      </p:sp>
      <p:sp>
        <p:nvSpPr>
          <p:cNvPr id="9" name="CuadroTexto 8"/>
          <p:cNvSpPr txBox="1"/>
          <p:nvPr/>
        </p:nvSpPr>
        <p:spPr>
          <a:xfrm>
            <a:off x="338045" y="4770710"/>
            <a:ext cx="1464825" cy="369332"/>
          </a:xfrm>
          <a:prstGeom prst="rect">
            <a:avLst/>
          </a:prstGeom>
          <a:noFill/>
        </p:spPr>
        <p:txBody>
          <a:bodyPr wrap="none" rtlCol="0">
            <a:spAutoFit/>
          </a:bodyPr>
          <a:lstStyle/>
          <a:p>
            <a:r>
              <a:rPr lang="es-EC" b="1" dirty="0" smtClean="0"/>
              <a:t>Rendimiento</a:t>
            </a:r>
            <a:endParaRPr lang="es-EC" b="1" dirty="0"/>
          </a:p>
        </p:txBody>
      </p:sp>
      <p:sp>
        <p:nvSpPr>
          <p:cNvPr id="10" name="CuadroTexto 9"/>
          <p:cNvSpPr txBox="1"/>
          <p:nvPr/>
        </p:nvSpPr>
        <p:spPr>
          <a:xfrm>
            <a:off x="5937913" y="1915276"/>
            <a:ext cx="1132041" cy="369332"/>
          </a:xfrm>
          <a:prstGeom prst="rect">
            <a:avLst/>
          </a:prstGeom>
          <a:noFill/>
        </p:spPr>
        <p:txBody>
          <a:bodyPr wrap="none" rtlCol="0">
            <a:spAutoFit/>
          </a:bodyPr>
          <a:lstStyle/>
          <a:p>
            <a:r>
              <a:rPr lang="es-EC" b="1" dirty="0" smtClean="0"/>
              <a:t>Densidad</a:t>
            </a:r>
            <a:endParaRPr lang="es-EC" b="1" dirty="0"/>
          </a:p>
        </p:txBody>
      </p:sp>
      <p:sp>
        <p:nvSpPr>
          <p:cNvPr id="11" name="CuadroTexto 10"/>
          <p:cNvSpPr txBox="1"/>
          <p:nvPr/>
        </p:nvSpPr>
        <p:spPr>
          <a:xfrm>
            <a:off x="6315350" y="4602599"/>
            <a:ext cx="760144" cy="369332"/>
          </a:xfrm>
          <a:prstGeom prst="rect">
            <a:avLst/>
          </a:prstGeom>
          <a:noFill/>
        </p:spPr>
        <p:txBody>
          <a:bodyPr wrap="none" rtlCol="0">
            <a:spAutoFit/>
          </a:bodyPr>
          <a:lstStyle/>
          <a:p>
            <a:r>
              <a:rPr lang="es-EC" b="1" dirty="0" smtClean="0"/>
              <a:t>° A. </a:t>
            </a:r>
            <a:r>
              <a:rPr lang="es-EC" b="1" dirty="0"/>
              <a:t>C</a:t>
            </a:r>
            <a:endParaRPr lang="es-EC" b="1" dirty="0"/>
          </a:p>
        </p:txBody>
      </p:sp>
    </p:spTree>
    <p:extLst>
      <p:ext uri="{BB962C8B-B14F-4D97-AF65-F5344CB8AC3E}">
        <p14:creationId xmlns:p14="http://schemas.microsoft.com/office/powerpoint/2010/main" val="3631842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90226" y="589597"/>
            <a:ext cx="2878754"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C" sz="2400" dirty="0" smtClean="0"/>
              <a:t>INTERACCIÓN AxB </a:t>
            </a:r>
            <a:endParaRPr lang="es-EC" sz="2400" dirty="0"/>
          </a:p>
        </p:txBody>
      </p:sp>
      <p:pic>
        <p:nvPicPr>
          <p:cNvPr id="2" name="Imagen 1"/>
          <p:cNvPicPr>
            <a:picLocks noChangeAspect="1"/>
          </p:cNvPicPr>
          <p:nvPr/>
        </p:nvPicPr>
        <p:blipFill>
          <a:blip r:embed="rId2"/>
          <a:stretch>
            <a:fillRect/>
          </a:stretch>
        </p:blipFill>
        <p:spPr>
          <a:xfrm>
            <a:off x="1171977" y="1051262"/>
            <a:ext cx="9751521" cy="5225773"/>
          </a:xfrm>
          <a:prstGeom prst="rect">
            <a:avLst/>
          </a:prstGeom>
        </p:spPr>
      </p:pic>
      <p:sp>
        <p:nvSpPr>
          <p:cNvPr id="3" name="Elipse 2"/>
          <p:cNvSpPr/>
          <p:nvPr/>
        </p:nvSpPr>
        <p:spPr>
          <a:xfrm>
            <a:off x="1171977" y="3412901"/>
            <a:ext cx="1777285" cy="7212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4482497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44744" y="367758"/>
            <a:ext cx="2947334"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C" sz="2400" dirty="0" smtClean="0"/>
              <a:t>INTERACCIÓN </a:t>
            </a:r>
            <a:r>
              <a:rPr lang="es-EC" sz="2400" dirty="0" err="1" smtClean="0"/>
              <a:t>AxC</a:t>
            </a:r>
            <a:r>
              <a:rPr lang="es-EC" sz="2400" dirty="0" smtClean="0"/>
              <a:t> </a:t>
            </a:r>
            <a:endParaRPr lang="es-EC" sz="2400" dirty="0"/>
          </a:p>
        </p:txBody>
      </p:sp>
      <p:pic>
        <p:nvPicPr>
          <p:cNvPr id="2" name="Imagen 1"/>
          <p:cNvPicPr>
            <a:picLocks noChangeAspect="1"/>
          </p:cNvPicPr>
          <p:nvPr/>
        </p:nvPicPr>
        <p:blipFill>
          <a:blip r:embed="rId2"/>
          <a:stretch>
            <a:fillRect/>
          </a:stretch>
        </p:blipFill>
        <p:spPr>
          <a:xfrm>
            <a:off x="1293790" y="1098930"/>
            <a:ext cx="9524464" cy="5190833"/>
          </a:xfrm>
          <a:prstGeom prst="rect">
            <a:avLst/>
          </a:prstGeom>
        </p:spPr>
      </p:pic>
    </p:spTree>
    <p:extLst>
      <p:ext uri="{BB962C8B-B14F-4D97-AF65-F5344CB8AC3E}">
        <p14:creationId xmlns:p14="http://schemas.microsoft.com/office/powerpoint/2010/main" val="34352818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33126" y="612457"/>
            <a:ext cx="2947334"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C" sz="2400" dirty="0" smtClean="0"/>
              <a:t>INTERACCIÓN </a:t>
            </a:r>
            <a:r>
              <a:rPr lang="es-EC" sz="2400" dirty="0" err="1"/>
              <a:t>B</a:t>
            </a:r>
            <a:r>
              <a:rPr lang="es-EC" sz="2400" dirty="0" err="1" smtClean="0"/>
              <a:t>xC</a:t>
            </a:r>
            <a:r>
              <a:rPr lang="es-EC" sz="2400" dirty="0" smtClean="0"/>
              <a:t> </a:t>
            </a:r>
            <a:endParaRPr lang="es-EC" sz="2400" dirty="0"/>
          </a:p>
        </p:txBody>
      </p:sp>
      <p:pic>
        <p:nvPicPr>
          <p:cNvPr id="2" name="Imagen 1"/>
          <p:cNvPicPr>
            <a:picLocks noChangeAspect="1"/>
          </p:cNvPicPr>
          <p:nvPr/>
        </p:nvPicPr>
        <p:blipFill>
          <a:blip r:embed="rId2"/>
          <a:stretch>
            <a:fillRect/>
          </a:stretch>
        </p:blipFill>
        <p:spPr>
          <a:xfrm>
            <a:off x="1397893" y="1272526"/>
            <a:ext cx="9559183" cy="5012364"/>
          </a:xfrm>
          <a:prstGeom prst="rect">
            <a:avLst/>
          </a:prstGeom>
        </p:spPr>
      </p:pic>
    </p:spTree>
    <p:extLst>
      <p:ext uri="{BB962C8B-B14F-4D97-AF65-F5344CB8AC3E}">
        <p14:creationId xmlns:p14="http://schemas.microsoft.com/office/powerpoint/2010/main" val="31763415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33126" y="612457"/>
            <a:ext cx="3313094"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C" sz="2400" dirty="0" smtClean="0"/>
              <a:t>INTERACCIÓN </a:t>
            </a:r>
            <a:r>
              <a:rPr lang="es-EC" sz="2400" dirty="0" err="1" smtClean="0"/>
              <a:t>AxBxC</a:t>
            </a:r>
            <a:r>
              <a:rPr lang="es-EC" sz="2400" dirty="0" smtClean="0"/>
              <a:t> </a:t>
            </a:r>
            <a:endParaRPr lang="es-EC" sz="2400" dirty="0"/>
          </a:p>
        </p:txBody>
      </p:sp>
      <p:pic>
        <p:nvPicPr>
          <p:cNvPr id="2" name="Imagen 1"/>
          <p:cNvPicPr>
            <a:picLocks noChangeAspect="1"/>
          </p:cNvPicPr>
          <p:nvPr/>
        </p:nvPicPr>
        <p:blipFill>
          <a:blip r:embed="rId2"/>
          <a:stretch>
            <a:fillRect/>
          </a:stretch>
        </p:blipFill>
        <p:spPr>
          <a:xfrm>
            <a:off x="3075622" y="1074122"/>
            <a:ext cx="6617018" cy="5019675"/>
          </a:xfrm>
          <a:prstGeom prst="rect">
            <a:avLst/>
          </a:prstGeom>
        </p:spPr>
      </p:pic>
    </p:spTree>
    <p:extLst>
      <p:ext uri="{BB962C8B-B14F-4D97-AF65-F5344CB8AC3E}">
        <p14:creationId xmlns:p14="http://schemas.microsoft.com/office/powerpoint/2010/main" val="32490714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66800" y="3017520"/>
            <a:ext cx="10058400" cy="2743200"/>
          </a:xfrm>
          <a:solidFill>
            <a:srgbClr val="99CCFF"/>
          </a:solidFill>
        </p:spPr>
        <p:style>
          <a:lnRef idx="1">
            <a:schemeClr val="accent2"/>
          </a:lnRef>
          <a:fillRef idx="2">
            <a:schemeClr val="accent2"/>
          </a:fillRef>
          <a:effectRef idx="1">
            <a:schemeClr val="accent2"/>
          </a:effectRef>
          <a:fontRef idx="minor">
            <a:schemeClr val="dk1"/>
          </a:fontRef>
        </p:style>
        <p:txBody>
          <a:bodyPr/>
          <a:lstStyle/>
          <a:p>
            <a:pPr lvl="0"/>
            <a:r>
              <a:rPr lang="es-ES" dirty="0"/>
              <a:t>En la obtención del vino clarificado de achotillo y carambola se determinó según la prueba de Tukey al 5% que existió diferencia significativa para las variables Acidez (Achotillo con mayor acidez con 7,99) </a:t>
            </a:r>
            <a:r>
              <a:rPr lang="es-ES" dirty="0" err="1"/>
              <a:t>Brix</a:t>
            </a:r>
            <a:r>
              <a:rPr lang="es-ES" dirty="0"/>
              <a:t> (Achotillo con mayor </a:t>
            </a:r>
            <a:r>
              <a:rPr lang="es-ES" dirty="0" err="1"/>
              <a:t>Brix</a:t>
            </a:r>
            <a:r>
              <a:rPr lang="es-ES" dirty="0"/>
              <a:t> con 7,17) Absorbancia (Carambola con menor turbidez con 2,36 de Absorbancia)  carambola con menor densidad (0,996) carambola con menor Humedad (96,78%) y cenizas (26,73)</a:t>
            </a:r>
            <a:endParaRPr lang="es-EC" dirty="0"/>
          </a:p>
          <a:p>
            <a:r>
              <a:rPr lang="es-ES" dirty="0"/>
              <a:t> </a:t>
            </a:r>
            <a:endParaRPr lang="es-EC" dirty="0"/>
          </a:p>
          <a:p>
            <a:pPr lvl="0"/>
            <a:r>
              <a:rPr lang="es-ES" dirty="0"/>
              <a:t>En la obtención del vino destilado de achotillo y carambola se determinó según la prueba de Tukey al 5% que existió diferencia significativa para las variables Grados alcohólicos destilado siendo el Achotillo el de mayor grado con 50,83° alcohólicos. </a:t>
            </a:r>
            <a:endParaRPr lang="es-EC" dirty="0"/>
          </a:p>
        </p:txBody>
      </p:sp>
      <p:sp>
        <p:nvSpPr>
          <p:cNvPr id="4" name="CuadroTexto 3"/>
          <p:cNvSpPr txBox="1"/>
          <p:nvPr/>
        </p:nvSpPr>
        <p:spPr>
          <a:xfrm>
            <a:off x="1066800" y="2146525"/>
            <a:ext cx="100584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b="1" dirty="0" smtClean="0"/>
              <a:t>FACTOR A (Fruta)</a:t>
            </a:r>
            <a:endParaRPr lang="es-EC" b="1" dirty="0"/>
          </a:p>
        </p:txBody>
      </p:sp>
      <p:sp>
        <p:nvSpPr>
          <p:cNvPr id="5" name="Título 1"/>
          <p:cNvSpPr txBox="1">
            <a:spLocks/>
          </p:cNvSpPr>
          <p:nvPr/>
        </p:nvSpPr>
        <p:spPr>
          <a:xfrm>
            <a:off x="1066800" y="524094"/>
            <a:ext cx="100584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r>
              <a:rPr lang="es-EC" b="1" dirty="0" smtClean="0"/>
              <a:t>CONCLUSIONES</a:t>
            </a:r>
            <a:endParaRPr lang="es-EC" b="1" dirty="0"/>
          </a:p>
        </p:txBody>
      </p:sp>
    </p:spTree>
    <p:extLst>
      <p:ext uri="{BB962C8B-B14F-4D97-AF65-F5344CB8AC3E}">
        <p14:creationId xmlns:p14="http://schemas.microsoft.com/office/powerpoint/2010/main" val="1707541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INTRODUCCIÓN</a:t>
            </a:r>
            <a:endParaRPr lang="es-EC" dirty="0"/>
          </a:p>
        </p:txBody>
      </p:sp>
      <p:pic>
        <p:nvPicPr>
          <p:cNvPr id="1026" name="Picture 2" descr="Resultado de imagen de rambutan&quot;"/>
          <p:cNvPicPr>
            <a:picLocks noChangeAspect="1" noChangeArrowheads="1"/>
          </p:cNvPicPr>
          <p:nvPr/>
        </p:nvPicPr>
        <p:blipFill rotWithShape="1">
          <a:blip r:embed="rId2">
            <a:extLst>
              <a:ext uri="{28A0092B-C50C-407E-A947-70E740481C1C}">
                <a14:useLocalDpi xmlns:a14="http://schemas.microsoft.com/office/drawing/2010/main" val="0"/>
              </a:ext>
            </a:extLst>
          </a:blip>
          <a:srcRect l="9341" r="10986"/>
          <a:stretch/>
        </p:blipFill>
        <p:spPr bwMode="auto">
          <a:xfrm>
            <a:off x="6286500" y="2705052"/>
            <a:ext cx="2331721" cy="19559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Resultado de imagen de carambola&quot;"/>
          <p:cNvPicPr>
            <a:picLocks noChangeAspect="1" noChangeArrowheads="1"/>
          </p:cNvPicPr>
          <p:nvPr/>
        </p:nvPicPr>
        <p:blipFill rotWithShape="1">
          <a:blip r:embed="rId3">
            <a:extLst>
              <a:ext uri="{28A0092B-C50C-407E-A947-70E740481C1C}">
                <a14:useLocalDpi xmlns:a14="http://schemas.microsoft.com/office/drawing/2010/main" val="0"/>
              </a:ext>
            </a:extLst>
          </a:blip>
          <a:srcRect l="4642" r="7769"/>
          <a:stretch/>
        </p:blipFill>
        <p:spPr bwMode="auto">
          <a:xfrm>
            <a:off x="3566160" y="2705052"/>
            <a:ext cx="2720340" cy="19566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Rectángulo redondeado 4"/>
          <p:cNvSpPr/>
          <p:nvPr/>
        </p:nvSpPr>
        <p:spPr>
          <a:xfrm>
            <a:off x="1981200" y="1800825"/>
            <a:ext cx="2743200" cy="713688"/>
          </a:xfrm>
          <a:prstGeom prst="roundRect">
            <a:avLst/>
          </a:prstGeom>
          <a:solidFill>
            <a:srgbClr val="E6FFCD"/>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Carambola introducido hace 20 años al país. </a:t>
            </a:r>
            <a:endParaRPr lang="es-EC" dirty="0">
              <a:solidFill>
                <a:schemeClr val="tx1"/>
              </a:solidFill>
            </a:endParaRPr>
          </a:p>
        </p:txBody>
      </p:sp>
      <p:sp>
        <p:nvSpPr>
          <p:cNvPr id="8" name="Rectángulo redondeado 7"/>
          <p:cNvSpPr/>
          <p:nvPr/>
        </p:nvSpPr>
        <p:spPr>
          <a:xfrm>
            <a:off x="7680960" y="1710588"/>
            <a:ext cx="2743200" cy="852713"/>
          </a:xfrm>
          <a:prstGeom prst="roundRect">
            <a:avLst/>
          </a:prstGeom>
          <a:solidFill>
            <a:srgbClr val="E6FFCD"/>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Achotillo o Rambután, fruta tropical originaria de Malasia e Indonesia </a:t>
            </a:r>
            <a:endParaRPr lang="es-EC" dirty="0">
              <a:solidFill>
                <a:schemeClr val="tx1"/>
              </a:solidFill>
            </a:endParaRPr>
          </a:p>
        </p:txBody>
      </p:sp>
      <p:sp>
        <p:nvSpPr>
          <p:cNvPr id="9" name="Rectángulo redondeado 8"/>
          <p:cNvSpPr/>
          <p:nvPr/>
        </p:nvSpPr>
        <p:spPr>
          <a:xfrm>
            <a:off x="609600" y="3108960"/>
            <a:ext cx="2743200" cy="937260"/>
          </a:xfrm>
          <a:prstGeom prst="roundRect">
            <a:avLst/>
          </a:prstGeom>
          <a:solidFill>
            <a:srgbClr val="E6FFCD"/>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Cultivo rustico, se adapta muy bien a las condiciones climáticas del Ecuador. </a:t>
            </a:r>
            <a:endParaRPr lang="es-EC" dirty="0">
              <a:solidFill>
                <a:schemeClr val="tx1"/>
              </a:solidFill>
            </a:endParaRPr>
          </a:p>
        </p:txBody>
      </p:sp>
      <p:sp>
        <p:nvSpPr>
          <p:cNvPr id="10" name="Rectángulo redondeado 9"/>
          <p:cNvSpPr/>
          <p:nvPr/>
        </p:nvSpPr>
        <p:spPr>
          <a:xfrm>
            <a:off x="8839200" y="3220746"/>
            <a:ext cx="2743200" cy="1168374"/>
          </a:xfrm>
          <a:prstGeom prst="roundRect">
            <a:avLst/>
          </a:prstGeom>
          <a:solidFill>
            <a:srgbClr val="E6FFCD"/>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Alto contenido de azúcar, positivo para la producción de vino, no perjudicial para la salud</a:t>
            </a:r>
            <a:endParaRPr lang="es-EC" dirty="0">
              <a:solidFill>
                <a:schemeClr val="tx1"/>
              </a:solidFill>
            </a:endParaRPr>
          </a:p>
        </p:txBody>
      </p:sp>
      <p:sp>
        <p:nvSpPr>
          <p:cNvPr id="11" name="Rectángulo redondeado 10"/>
          <p:cNvSpPr/>
          <p:nvPr/>
        </p:nvSpPr>
        <p:spPr>
          <a:xfrm>
            <a:off x="822960" y="4852264"/>
            <a:ext cx="2743200" cy="713688"/>
          </a:xfrm>
          <a:prstGeom prst="roundRect">
            <a:avLst/>
          </a:prstGeom>
          <a:solidFill>
            <a:srgbClr val="E6FFCD"/>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Poseen ventajas medicinales</a:t>
            </a:r>
            <a:endParaRPr lang="es-EC" dirty="0">
              <a:solidFill>
                <a:schemeClr val="tx1"/>
              </a:solidFill>
            </a:endParaRPr>
          </a:p>
        </p:txBody>
      </p:sp>
      <p:sp>
        <p:nvSpPr>
          <p:cNvPr id="12" name="Rectángulo redondeado 11"/>
          <p:cNvSpPr/>
          <p:nvPr/>
        </p:nvSpPr>
        <p:spPr>
          <a:xfrm>
            <a:off x="4724400" y="4906546"/>
            <a:ext cx="5699760" cy="1249608"/>
          </a:xfrm>
          <a:prstGeom prst="roundRect">
            <a:avLst/>
          </a:prstGeom>
          <a:solidFill>
            <a:srgbClr val="E6FFCD"/>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El presente proyecto pretende contribuir con el aprovechamiento de las frutas cultivadas en el Ecuador, en este caso la carambola y el </a:t>
            </a:r>
            <a:r>
              <a:rPr lang="es-ES" dirty="0" smtClean="0">
                <a:solidFill>
                  <a:schemeClr val="tx1"/>
                </a:solidFill>
              </a:rPr>
              <a:t>achotillo.</a:t>
            </a:r>
            <a:endParaRPr lang="es-EC" dirty="0">
              <a:solidFill>
                <a:schemeClr val="tx1"/>
              </a:solidFill>
            </a:endParaRPr>
          </a:p>
        </p:txBody>
      </p:sp>
    </p:spTree>
    <p:extLst>
      <p:ext uri="{BB962C8B-B14F-4D97-AF65-F5344CB8AC3E}">
        <p14:creationId xmlns:p14="http://schemas.microsoft.com/office/powerpoint/2010/main" val="1361857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66800" y="2400300"/>
            <a:ext cx="10058400" cy="2446020"/>
          </a:xfrm>
          <a:solidFill>
            <a:srgbClr val="99CCFF"/>
          </a:solidFill>
        </p:spPr>
        <p:style>
          <a:lnRef idx="1">
            <a:schemeClr val="accent2"/>
          </a:lnRef>
          <a:fillRef idx="2">
            <a:schemeClr val="accent2"/>
          </a:fillRef>
          <a:effectRef idx="1">
            <a:schemeClr val="accent2"/>
          </a:effectRef>
          <a:fontRef idx="minor">
            <a:schemeClr val="dk1"/>
          </a:fontRef>
        </p:style>
        <p:txBody>
          <a:bodyPr/>
          <a:lstStyle/>
          <a:p>
            <a:pPr lvl="0"/>
            <a:r>
              <a:rPr lang="es-ES" dirty="0"/>
              <a:t>En la obtención de vino clarificado de achotillo y carambola se determinó según la prueba de Tukey al 5% que existió diferencia significativa para las siguientes variables; pH del vino clarificado (</a:t>
            </a:r>
            <a:r>
              <a:rPr lang="es-ES" i="1" dirty="0"/>
              <a:t>S. </a:t>
            </a:r>
            <a:r>
              <a:rPr lang="es-ES" i="1" dirty="0" err="1"/>
              <a:t>ellipsoideus</a:t>
            </a:r>
            <a:r>
              <a:rPr lang="es-ES" dirty="0"/>
              <a:t> con 3,83 y </a:t>
            </a:r>
            <a:r>
              <a:rPr lang="es-ES" i="1" dirty="0"/>
              <a:t>S. </a:t>
            </a:r>
            <a:r>
              <a:rPr lang="es-ES" i="1" dirty="0" err="1"/>
              <a:t>cerevisiae</a:t>
            </a:r>
            <a:r>
              <a:rPr lang="es-ES" dirty="0"/>
              <a:t> con 3,91) lo que tiene relación con la variable Acidez del vino clarificado (</a:t>
            </a:r>
            <a:r>
              <a:rPr lang="es-ES" i="1" dirty="0"/>
              <a:t>S. </a:t>
            </a:r>
            <a:r>
              <a:rPr lang="es-ES" i="1" dirty="0" err="1"/>
              <a:t>ellipsoideus</a:t>
            </a:r>
            <a:r>
              <a:rPr lang="es-ES" dirty="0"/>
              <a:t> con 7,58 y </a:t>
            </a:r>
            <a:r>
              <a:rPr lang="es-ES" i="1" dirty="0"/>
              <a:t>S. </a:t>
            </a:r>
            <a:r>
              <a:rPr lang="es-ES" i="1" dirty="0" err="1"/>
              <a:t>cerevisiae</a:t>
            </a:r>
            <a:r>
              <a:rPr lang="es-ES" dirty="0"/>
              <a:t> con 6,12). </a:t>
            </a:r>
            <a:endParaRPr lang="es-EC" dirty="0"/>
          </a:p>
          <a:p>
            <a:pPr marL="0" indent="0">
              <a:buNone/>
            </a:pPr>
            <a:endParaRPr lang="es-EC" dirty="0"/>
          </a:p>
          <a:p>
            <a:pPr lvl="0"/>
            <a:r>
              <a:rPr lang="es-ES" dirty="0"/>
              <a:t>También hubo diferencia en la variable grados </a:t>
            </a:r>
            <a:r>
              <a:rPr lang="es-ES" dirty="0" err="1"/>
              <a:t>Brix</a:t>
            </a:r>
            <a:r>
              <a:rPr lang="es-ES" dirty="0"/>
              <a:t> (</a:t>
            </a:r>
            <a:r>
              <a:rPr lang="es-ES" i="1" dirty="0"/>
              <a:t>S. </a:t>
            </a:r>
            <a:r>
              <a:rPr lang="es-ES" i="1" dirty="0" err="1"/>
              <a:t>ellipsoideus</a:t>
            </a:r>
            <a:r>
              <a:rPr lang="es-ES" dirty="0"/>
              <a:t> con 6,50 y </a:t>
            </a:r>
            <a:r>
              <a:rPr lang="es-ES" i="1" dirty="0"/>
              <a:t>S. </a:t>
            </a:r>
            <a:r>
              <a:rPr lang="es-ES" i="1" dirty="0" err="1"/>
              <a:t>cerevisiae</a:t>
            </a:r>
            <a:r>
              <a:rPr lang="es-ES" dirty="0"/>
              <a:t> con 6,00) y la variable Absorbancia (</a:t>
            </a:r>
            <a:r>
              <a:rPr lang="es-ES" i="1" dirty="0"/>
              <a:t>S. </a:t>
            </a:r>
            <a:r>
              <a:rPr lang="es-ES" i="1" dirty="0" err="1"/>
              <a:t>ellipsoideus</a:t>
            </a:r>
            <a:r>
              <a:rPr lang="es-ES" dirty="0"/>
              <a:t> con 2,56 y </a:t>
            </a:r>
            <a:r>
              <a:rPr lang="es-ES" i="1" dirty="0"/>
              <a:t>S. </a:t>
            </a:r>
            <a:r>
              <a:rPr lang="es-ES" i="1" dirty="0" err="1"/>
              <a:t>cerevisiae</a:t>
            </a:r>
            <a:r>
              <a:rPr lang="es-ES" dirty="0"/>
              <a:t> con 2,27).</a:t>
            </a:r>
            <a:endParaRPr lang="es-EC" dirty="0"/>
          </a:p>
        </p:txBody>
      </p:sp>
      <p:sp>
        <p:nvSpPr>
          <p:cNvPr id="5" name="CuadroTexto 4"/>
          <p:cNvSpPr txBox="1"/>
          <p:nvPr/>
        </p:nvSpPr>
        <p:spPr>
          <a:xfrm>
            <a:off x="1066800" y="1325351"/>
            <a:ext cx="100584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b="1" dirty="0" smtClean="0"/>
              <a:t>FACTOR B (Microorganismos)</a:t>
            </a:r>
            <a:endParaRPr lang="es-EC" b="1" dirty="0"/>
          </a:p>
        </p:txBody>
      </p:sp>
    </p:spTree>
    <p:extLst>
      <p:ext uri="{BB962C8B-B14F-4D97-AF65-F5344CB8AC3E}">
        <p14:creationId xmlns:p14="http://schemas.microsoft.com/office/powerpoint/2010/main" val="975379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66800" y="2537460"/>
            <a:ext cx="10058400" cy="2583180"/>
          </a:xfrm>
          <a:solidFill>
            <a:srgbClr val="99CCFF"/>
          </a:solidFill>
        </p:spPr>
        <p:txBody>
          <a:bodyPr>
            <a:normAutofit/>
          </a:bodyPr>
          <a:lstStyle/>
          <a:p>
            <a:pPr lvl="0"/>
            <a:r>
              <a:rPr lang="es-ES" dirty="0"/>
              <a:t>De acuerdo a la prueba de Tukey al 5% en la obtención del vino clarificado se encontraron diferencias significativas en las siguientes variables; pH del vino clarificado (papaína con mayor pH con un valor de 4,18) </a:t>
            </a:r>
            <a:r>
              <a:rPr lang="es-ES" dirty="0" err="1"/>
              <a:t>Brix</a:t>
            </a:r>
            <a:r>
              <a:rPr lang="es-ES" dirty="0"/>
              <a:t> del vino clarificado (Arcilla con menor grados </a:t>
            </a:r>
            <a:r>
              <a:rPr lang="es-ES" dirty="0" err="1"/>
              <a:t>Brix</a:t>
            </a:r>
            <a:r>
              <a:rPr lang="es-ES" dirty="0"/>
              <a:t> con un valor de 5,75) Acidez del vino clarificado (Arcilla menor acidez con 6,53). </a:t>
            </a:r>
            <a:endParaRPr lang="es-EC" dirty="0"/>
          </a:p>
          <a:p>
            <a:pPr lvl="0"/>
            <a:r>
              <a:rPr lang="es-ES" dirty="0"/>
              <a:t>En las variables rendimiento de vino clarificado la enzima que presento menor rendimiento fue la </a:t>
            </a:r>
            <a:r>
              <a:rPr lang="es-ES" dirty="0" err="1"/>
              <a:t>peptinasa</a:t>
            </a:r>
            <a:r>
              <a:rPr lang="es-ES" dirty="0"/>
              <a:t> con un 88,83% sin embargo en la variable Absorbancia la </a:t>
            </a:r>
            <a:r>
              <a:rPr lang="es-ES" dirty="0" err="1"/>
              <a:t>peptinasa</a:t>
            </a:r>
            <a:r>
              <a:rPr lang="es-ES" dirty="0"/>
              <a:t> presenta una menor turbidez con 1,121 dando como conclusión que la enzima que mejor actúa como </a:t>
            </a:r>
            <a:r>
              <a:rPr lang="es-ES" dirty="0" err="1"/>
              <a:t>clarificante</a:t>
            </a:r>
            <a:r>
              <a:rPr lang="es-ES" dirty="0"/>
              <a:t> es la </a:t>
            </a:r>
            <a:r>
              <a:rPr lang="es-ES" dirty="0" err="1"/>
              <a:t>peptinasa</a:t>
            </a:r>
            <a:r>
              <a:rPr lang="es-ES" dirty="0"/>
              <a:t>. Densidad (</a:t>
            </a:r>
            <a:r>
              <a:rPr lang="es-ES" dirty="0" err="1"/>
              <a:t>Peptinasa</a:t>
            </a:r>
            <a:r>
              <a:rPr lang="es-ES" dirty="0"/>
              <a:t> con valor menos 0,997) cenizas (</a:t>
            </a:r>
            <a:r>
              <a:rPr lang="es-ES" dirty="0" err="1"/>
              <a:t>peptinasa</a:t>
            </a:r>
            <a:r>
              <a:rPr lang="es-ES" dirty="0"/>
              <a:t> 27,85) grados </a:t>
            </a:r>
            <a:r>
              <a:rPr lang="es-ES" dirty="0" err="1"/>
              <a:t>alcoholicos</a:t>
            </a:r>
            <a:r>
              <a:rPr lang="es-ES" dirty="0"/>
              <a:t> vino clarificado (arcilla °5).</a:t>
            </a:r>
            <a:endParaRPr lang="es-EC" dirty="0"/>
          </a:p>
          <a:p>
            <a:endParaRPr lang="es-EC" dirty="0"/>
          </a:p>
        </p:txBody>
      </p:sp>
      <p:sp>
        <p:nvSpPr>
          <p:cNvPr id="4" name="CuadroTexto 3"/>
          <p:cNvSpPr txBox="1"/>
          <p:nvPr/>
        </p:nvSpPr>
        <p:spPr>
          <a:xfrm>
            <a:off x="1066800" y="1371071"/>
            <a:ext cx="100584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b="1" dirty="0" smtClean="0"/>
              <a:t>FACTOR C (Clarificantes)</a:t>
            </a:r>
            <a:endParaRPr lang="es-EC" b="1" dirty="0"/>
          </a:p>
        </p:txBody>
      </p:sp>
    </p:spTree>
    <p:extLst>
      <p:ext uri="{BB962C8B-B14F-4D97-AF65-F5344CB8AC3E}">
        <p14:creationId xmlns:p14="http://schemas.microsoft.com/office/powerpoint/2010/main" val="2498029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ctr"/>
            <a:r>
              <a:rPr lang="es-EC" b="1" dirty="0" smtClean="0"/>
              <a:t>INTERACCIONES</a:t>
            </a:r>
            <a:endParaRPr lang="es-EC" b="1" dirty="0"/>
          </a:p>
        </p:txBody>
      </p:sp>
      <p:sp>
        <p:nvSpPr>
          <p:cNvPr id="3" name="Marcador de contenido 2"/>
          <p:cNvSpPr>
            <a:spLocks noGrp="1"/>
          </p:cNvSpPr>
          <p:nvPr>
            <p:ph idx="1"/>
          </p:nvPr>
        </p:nvSpPr>
        <p:spPr>
          <a:xfrm>
            <a:off x="1066800" y="2270545"/>
            <a:ext cx="10058400" cy="3931920"/>
          </a:xfrm>
          <a:solidFill>
            <a:srgbClr val="99CCFF"/>
          </a:solidFill>
        </p:spPr>
        <p:txBody>
          <a:bodyPr/>
          <a:lstStyle/>
          <a:p>
            <a:pPr lvl="0"/>
            <a:r>
              <a:rPr lang="es-ES" dirty="0"/>
              <a:t>En esta investigación por el modelo aplicado en cuanto a los factores y procesos de la misma, se concluye con que existen dos tratamientos que presentaron los mejores resultados de acuerdo al tipo de fruta a utilizar.</a:t>
            </a:r>
            <a:endParaRPr lang="es-EC" dirty="0"/>
          </a:p>
          <a:p>
            <a:pPr marL="0" indent="0">
              <a:buNone/>
            </a:pPr>
            <a:endParaRPr lang="es-EC" dirty="0"/>
          </a:p>
          <a:p>
            <a:pPr lvl="0"/>
            <a:r>
              <a:rPr lang="es-ES" dirty="0"/>
              <a:t>El mejor tratamiento para la obtención de vino clarificado en la Carambola fue el T1 (Carambola + </a:t>
            </a:r>
            <a:r>
              <a:rPr lang="es-ES" i="1" dirty="0"/>
              <a:t>S. </a:t>
            </a:r>
            <a:r>
              <a:rPr lang="es-ES" i="1" dirty="0" err="1"/>
              <a:t>cerevisiae</a:t>
            </a:r>
            <a:r>
              <a:rPr lang="es-ES" dirty="0"/>
              <a:t> + </a:t>
            </a:r>
            <a:r>
              <a:rPr lang="es-ES" dirty="0" err="1"/>
              <a:t>Peptinasa</a:t>
            </a:r>
            <a:r>
              <a:rPr lang="es-ES" dirty="0"/>
              <a:t>) ya que presento un mejor pH, Acidez, grados </a:t>
            </a:r>
            <a:r>
              <a:rPr lang="es-ES" dirty="0" err="1"/>
              <a:t>Brix</a:t>
            </a:r>
            <a:r>
              <a:rPr lang="es-ES" dirty="0"/>
              <a:t> y Rendimiento de vino clarificado con una mejor Absorbancia. Al igual que un mayor rendimiento de alcohol destilado con un mayor grado alcohólico.</a:t>
            </a:r>
            <a:endParaRPr lang="es-EC" dirty="0"/>
          </a:p>
          <a:p>
            <a:pPr marL="0" indent="0">
              <a:buNone/>
            </a:pPr>
            <a:endParaRPr lang="es-EC" dirty="0"/>
          </a:p>
          <a:p>
            <a:pPr lvl="0"/>
            <a:r>
              <a:rPr lang="es-ES" dirty="0"/>
              <a:t>Sin embargo, en la otra fruta, los factores B y C también actuaron como mejor tratamiento para la obtención de vino clarificado en la Achotillo fue el T7 (Achotillo + </a:t>
            </a:r>
            <a:r>
              <a:rPr lang="es-ES" i="1" dirty="0"/>
              <a:t>S. </a:t>
            </a:r>
            <a:r>
              <a:rPr lang="es-ES" i="1" dirty="0" err="1"/>
              <a:t>cerevisiae</a:t>
            </a:r>
            <a:r>
              <a:rPr lang="es-ES" dirty="0"/>
              <a:t> + </a:t>
            </a:r>
            <a:r>
              <a:rPr lang="es-ES" dirty="0" err="1"/>
              <a:t>Peptinasa</a:t>
            </a:r>
            <a:r>
              <a:rPr lang="es-ES" dirty="0"/>
              <a:t>) ya que presento un mejor pH, Acidez, grados </a:t>
            </a:r>
            <a:r>
              <a:rPr lang="es-ES" dirty="0" err="1"/>
              <a:t>Brix</a:t>
            </a:r>
            <a:r>
              <a:rPr lang="es-ES" dirty="0"/>
              <a:t> y Rendimiento de vino clarificado con una mejor Absorbancia. Al igual que un mayor rendimiento de alcohol destilado con un mayor grado alcohólico.</a:t>
            </a:r>
            <a:endParaRPr lang="es-EC" dirty="0"/>
          </a:p>
          <a:p>
            <a:endParaRPr lang="es-EC" dirty="0"/>
          </a:p>
        </p:txBody>
      </p:sp>
    </p:spTree>
    <p:extLst>
      <p:ext uri="{BB962C8B-B14F-4D97-AF65-F5344CB8AC3E}">
        <p14:creationId xmlns:p14="http://schemas.microsoft.com/office/powerpoint/2010/main" val="3721053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RECOMENDACIONES</a:t>
            </a:r>
            <a:endParaRPr lang="es-EC" b="1" dirty="0"/>
          </a:p>
        </p:txBody>
      </p:sp>
      <p:sp>
        <p:nvSpPr>
          <p:cNvPr id="3" name="Marcador de contenido 2"/>
          <p:cNvSpPr>
            <a:spLocks noGrp="1"/>
          </p:cNvSpPr>
          <p:nvPr>
            <p:ph idx="1"/>
          </p:nvPr>
        </p:nvSpPr>
        <p:spPr>
          <a:xfrm>
            <a:off x="1066800" y="2194560"/>
            <a:ext cx="10058400" cy="3931920"/>
          </a:xfrm>
          <a:solidFill>
            <a:srgbClr val="99CCFF"/>
          </a:solidFill>
        </p:spPr>
        <p:txBody>
          <a:bodyPr/>
          <a:lstStyle/>
          <a:p>
            <a:pPr lvl="0" algn="just"/>
            <a:r>
              <a:rPr lang="es-ES" dirty="0"/>
              <a:t>Realizar un correcta selección de las frutas utilizar, ya que de esto dependerá que los organismos a inocular puedan desarrollarse de la manera óptima y las enzimas también puedan actuar de mejor manera.</a:t>
            </a:r>
            <a:endParaRPr lang="es-EC" dirty="0"/>
          </a:p>
          <a:p>
            <a:pPr marL="0" indent="0" algn="just">
              <a:buNone/>
            </a:pPr>
            <a:r>
              <a:rPr lang="es-ES" dirty="0"/>
              <a:t> </a:t>
            </a:r>
            <a:endParaRPr lang="es-EC" dirty="0"/>
          </a:p>
          <a:p>
            <a:pPr lvl="0" algn="just"/>
            <a:r>
              <a:rPr lang="es-ES" dirty="0"/>
              <a:t>Mantener la inocuidad durante todo el proceso para la obtención del vino, ya que de esto dependerá que se evite una contaminación con patógenos que puedan afectar el proceso de fermentación, clarificación y por ende la obtención de alcohol etílico.</a:t>
            </a:r>
            <a:endParaRPr lang="es-EC" dirty="0"/>
          </a:p>
          <a:p>
            <a:pPr algn="just"/>
            <a:endParaRPr lang="es-EC" dirty="0"/>
          </a:p>
          <a:p>
            <a:pPr lvl="0" algn="just"/>
            <a:r>
              <a:rPr lang="es-ES" dirty="0"/>
              <a:t>Monitorear constantemente los parámetros que se requieren durante cada proceso para así mantener un ambiente óptimo en donde las levaduras y enzimas </a:t>
            </a:r>
            <a:r>
              <a:rPr lang="es-ES" dirty="0" err="1"/>
              <a:t>clarificantes</a:t>
            </a:r>
            <a:r>
              <a:rPr lang="es-ES" dirty="0"/>
              <a:t> puedan actuar de manera efectiva</a:t>
            </a:r>
            <a:r>
              <a:rPr lang="es-ES" dirty="0" smtClean="0"/>
              <a:t>.</a:t>
            </a:r>
            <a:endParaRPr lang="es-EC" dirty="0"/>
          </a:p>
        </p:txBody>
      </p:sp>
    </p:spTree>
    <p:extLst>
      <p:ext uri="{BB962C8B-B14F-4D97-AF65-F5344CB8AC3E}">
        <p14:creationId xmlns:p14="http://schemas.microsoft.com/office/powerpoint/2010/main" val="3166485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998" y="719867"/>
            <a:ext cx="1238518" cy="5397598"/>
          </a:xfrm>
        </p:spPr>
        <p:txBody>
          <a:bodyPr vert="wordArtVert">
            <a:normAutofit/>
          </a:bodyPr>
          <a:lstStyle/>
          <a:p>
            <a:r>
              <a:rPr lang="es-EC" dirty="0" smtClean="0"/>
              <a:t>ANEXOS</a:t>
            </a:r>
            <a:endParaRPr lang="es-EC"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745" y="576849"/>
            <a:ext cx="3734873" cy="2801155"/>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745" y="3549479"/>
            <a:ext cx="3734873" cy="2801155"/>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6309" y="576849"/>
            <a:ext cx="3724356" cy="2793267"/>
          </a:xfrm>
          <a:prstGeom prst="rect">
            <a:avLst/>
          </a:prstGeom>
        </p:spPr>
      </p:pic>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2356" y="576849"/>
            <a:ext cx="2118174" cy="2824232"/>
          </a:xfrm>
          <a:prstGeom prst="rect">
            <a:avLst/>
          </a:prstGeom>
        </p:spPr>
      </p:pic>
      <p:pic>
        <p:nvPicPr>
          <p:cNvPr id="9" name="Imagen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5605762" y="3064463"/>
            <a:ext cx="2816717" cy="3755623"/>
          </a:xfrm>
          <a:prstGeom prst="rect">
            <a:avLst/>
          </a:prstGeom>
        </p:spPr>
      </p:pic>
      <p:pic>
        <p:nvPicPr>
          <p:cNvPr id="10" name="Imagen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87818" y="3533915"/>
            <a:ext cx="2132712" cy="2816718"/>
          </a:xfrm>
          <a:prstGeom prst="rect">
            <a:avLst/>
          </a:prstGeom>
        </p:spPr>
      </p:pic>
    </p:spTree>
    <p:extLst>
      <p:ext uri="{BB962C8B-B14F-4D97-AF65-F5344CB8AC3E}">
        <p14:creationId xmlns:p14="http://schemas.microsoft.com/office/powerpoint/2010/main" val="26150034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Resultado de imagen de MUCHAS GRACIAS&quot;"/>
          <p:cNvPicPr>
            <a:picLocks noChangeAspect="1" noChangeArrowheads="1"/>
          </p:cNvPicPr>
          <p:nvPr/>
        </p:nvPicPr>
        <p:blipFill rotWithShape="1">
          <a:blip r:embed="rId2">
            <a:extLst>
              <a:ext uri="{28A0092B-C50C-407E-A947-70E740481C1C}">
                <a14:useLocalDpi xmlns:a14="http://schemas.microsoft.com/office/drawing/2010/main" val="0"/>
              </a:ext>
            </a:extLst>
          </a:blip>
          <a:srcRect t="17646" b="13915"/>
          <a:stretch/>
        </p:blipFill>
        <p:spPr bwMode="auto">
          <a:xfrm>
            <a:off x="1034716" y="553453"/>
            <a:ext cx="10082463" cy="5753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473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OBJETIVOS</a:t>
            </a:r>
            <a:endParaRPr lang="es-EC" b="1" dirty="0"/>
          </a:p>
        </p:txBody>
      </p:sp>
      <p:sp>
        <p:nvSpPr>
          <p:cNvPr id="4" name="CuadroTexto 3"/>
          <p:cNvSpPr txBox="1"/>
          <p:nvPr/>
        </p:nvSpPr>
        <p:spPr>
          <a:xfrm>
            <a:off x="640080" y="2108148"/>
            <a:ext cx="10485120" cy="1384995"/>
          </a:xfrm>
          <a:prstGeom prst="rect">
            <a:avLst/>
          </a:prstGeom>
          <a:noFill/>
        </p:spPr>
        <p:txBody>
          <a:bodyPr wrap="square" rtlCol="0">
            <a:spAutoFit/>
          </a:bodyPr>
          <a:lstStyle/>
          <a:p>
            <a:pPr algn="just"/>
            <a:r>
              <a:rPr lang="es-ES" sz="2200" dirty="0"/>
              <a:t>“Estudiar la cinética enzimática del mosto de achotillo (</a:t>
            </a:r>
            <a:r>
              <a:rPr lang="es-ES" sz="2200" i="1" dirty="0" err="1"/>
              <a:t>Nephelium</a:t>
            </a:r>
            <a:r>
              <a:rPr lang="es-ES" sz="2200" i="1" dirty="0"/>
              <a:t> </a:t>
            </a:r>
            <a:r>
              <a:rPr lang="es-ES" sz="2200" i="1" dirty="0" err="1"/>
              <a:t>lappaceum</a:t>
            </a:r>
            <a:r>
              <a:rPr lang="es-ES" sz="2200" i="1" dirty="0"/>
              <a:t> </a:t>
            </a:r>
            <a:r>
              <a:rPr lang="es-ES" sz="2200" i="1" dirty="0" smtClean="0"/>
              <a:t>L) </a:t>
            </a:r>
            <a:r>
              <a:rPr lang="es-ES" sz="2200" dirty="0"/>
              <a:t>y</a:t>
            </a:r>
            <a:r>
              <a:rPr lang="es-ES" sz="2200" i="1" dirty="0"/>
              <a:t> </a:t>
            </a:r>
            <a:r>
              <a:rPr lang="es-ES" sz="2200" dirty="0"/>
              <a:t>carambola (</a:t>
            </a:r>
            <a:r>
              <a:rPr lang="es-ES" sz="2200" i="1" dirty="0" err="1"/>
              <a:t>Averrhoa</a:t>
            </a:r>
            <a:r>
              <a:rPr lang="es-ES" sz="2200" i="1" dirty="0"/>
              <a:t> carambola </a:t>
            </a:r>
            <a:r>
              <a:rPr lang="es-ES" sz="2200" i="1" dirty="0" smtClean="0"/>
              <a:t>L.) </a:t>
            </a:r>
            <a:r>
              <a:rPr lang="es-ES" sz="2200" dirty="0"/>
              <a:t>para la obtención de alcohol etílico</a:t>
            </a:r>
            <a:r>
              <a:rPr lang="es-ES" sz="2200" i="1" dirty="0"/>
              <a:t>, </a:t>
            </a:r>
            <a:r>
              <a:rPr lang="es-ES" sz="2200" dirty="0"/>
              <a:t>aplicando</a:t>
            </a:r>
            <a:r>
              <a:rPr lang="es-ES" sz="2200" i="1" dirty="0"/>
              <a:t> </a:t>
            </a:r>
            <a:r>
              <a:rPr lang="es-ES" sz="2200" dirty="0"/>
              <a:t>diferentes microorganismos (</a:t>
            </a:r>
            <a:r>
              <a:rPr lang="es-ES" sz="2200" i="1" dirty="0" err="1"/>
              <a:t>Saccharomyces</a:t>
            </a:r>
            <a:r>
              <a:rPr lang="es-ES" sz="2200" i="1" dirty="0"/>
              <a:t> </a:t>
            </a:r>
            <a:r>
              <a:rPr lang="es-ES" sz="2200" i="1" dirty="0" err="1"/>
              <a:t>cerevisiae</a:t>
            </a:r>
            <a:r>
              <a:rPr lang="es-ES" sz="2200" i="1" dirty="0"/>
              <a:t>, </a:t>
            </a:r>
            <a:r>
              <a:rPr lang="es-ES" sz="2200" i="1" dirty="0" err="1"/>
              <a:t>Saccharomyces</a:t>
            </a:r>
            <a:r>
              <a:rPr lang="es-ES" sz="2200" i="1" dirty="0"/>
              <a:t> </a:t>
            </a:r>
            <a:r>
              <a:rPr lang="es-ES" sz="2200" i="1" dirty="0" err="1"/>
              <a:t>ellipsoideus</a:t>
            </a:r>
            <a:r>
              <a:rPr lang="es-ES" sz="2200" i="1" dirty="0"/>
              <a:t>) </a:t>
            </a:r>
            <a:r>
              <a:rPr lang="es-ES" sz="2200" dirty="0"/>
              <a:t>y tipos de clarificantes”.</a:t>
            </a:r>
            <a:endParaRPr lang="es-EC" sz="2200" dirty="0"/>
          </a:p>
          <a:p>
            <a:endParaRPr lang="es-EC" dirty="0"/>
          </a:p>
        </p:txBody>
      </p:sp>
      <p:sp>
        <p:nvSpPr>
          <p:cNvPr id="5" name="CuadroTexto 4"/>
          <p:cNvSpPr txBox="1"/>
          <p:nvPr/>
        </p:nvSpPr>
        <p:spPr>
          <a:xfrm>
            <a:off x="640080" y="4043628"/>
            <a:ext cx="10485120" cy="2123658"/>
          </a:xfrm>
          <a:prstGeom prst="rect">
            <a:avLst/>
          </a:prstGeom>
          <a:noFill/>
        </p:spPr>
        <p:txBody>
          <a:bodyPr wrap="square" rtlCol="0">
            <a:spAutoFit/>
          </a:bodyPr>
          <a:lstStyle/>
          <a:p>
            <a:pPr marL="342900" lvl="0" indent="-342900" algn="just">
              <a:buFont typeface="Arial" panose="020B0604020202020204" pitchFamily="34" charset="0"/>
              <a:buChar char="•"/>
            </a:pPr>
            <a:r>
              <a:rPr lang="es-ES" sz="2200" dirty="0"/>
              <a:t>Valorar las características de diferentes mostos mediante parámetros físico-químicas del vino obtenido a partir de la carambola y achotillo.</a:t>
            </a:r>
            <a:endParaRPr lang="es-EC" sz="2200" dirty="0"/>
          </a:p>
          <a:p>
            <a:pPr marL="342900" lvl="0" indent="-342900" algn="just">
              <a:buFont typeface="Arial" panose="020B0604020202020204" pitchFamily="34" charset="0"/>
              <a:buChar char="•"/>
            </a:pPr>
            <a:r>
              <a:rPr lang="es-ES" sz="2200" dirty="0"/>
              <a:t>Establecer cantidades adecuadas y tipo de microorganismos en el proceso fermentativo del mosto de frutas.</a:t>
            </a:r>
            <a:endParaRPr lang="es-EC" sz="2200" dirty="0"/>
          </a:p>
          <a:p>
            <a:pPr marL="342900" lvl="0" indent="-342900" algn="just">
              <a:buFont typeface="Arial" panose="020B0604020202020204" pitchFamily="34" charset="0"/>
              <a:buChar char="•"/>
            </a:pPr>
            <a:r>
              <a:rPr lang="es-ES" sz="2200" dirty="0"/>
              <a:t>Evaluar distintos clarificantes en el proceso de fermentación del mosto de carambola y achotillo</a:t>
            </a:r>
            <a:r>
              <a:rPr lang="es-ES" sz="2200" dirty="0" smtClean="0"/>
              <a:t>.</a:t>
            </a:r>
            <a:endParaRPr lang="es-EC" sz="2200" dirty="0"/>
          </a:p>
        </p:txBody>
      </p:sp>
      <p:sp>
        <p:nvSpPr>
          <p:cNvPr id="6" name="CuadroTexto 5"/>
          <p:cNvSpPr txBox="1"/>
          <p:nvPr/>
        </p:nvSpPr>
        <p:spPr>
          <a:xfrm>
            <a:off x="8724900" y="1552529"/>
            <a:ext cx="2225040" cy="461665"/>
          </a:xfrm>
          <a:prstGeom prst="rect">
            <a:avLst/>
          </a:prstGeom>
          <a:noFill/>
        </p:spPr>
        <p:txBody>
          <a:bodyPr wrap="square" rtlCol="0">
            <a:spAutoFit/>
          </a:bodyPr>
          <a:lstStyle/>
          <a:p>
            <a:r>
              <a:rPr lang="es-EC" sz="2400" b="1" dirty="0" smtClean="0"/>
              <a:t>GENERAL</a:t>
            </a:r>
            <a:endParaRPr lang="es-EC" sz="2400" b="1" dirty="0"/>
          </a:p>
        </p:txBody>
      </p:sp>
      <p:sp>
        <p:nvSpPr>
          <p:cNvPr id="7" name="CuadroTexto 6"/>
          <p:cNvSpPr txBox="1"/>
          <p:nvPr/>
        </p:nvSpPr>
        <p:spPr>
          <a:xfrm>
            <a:off x="8724900" y="3452451"/>
            <a:ext cx="2225040" cy="461665"/>
          </a:xfrm>
          <a:prstGeom prst="rect">
            <a:avLst/>
          </a:prstGeom>
          <a:noFill/>
        </p:spPr>
        <p:txBody>
          <a:bodyPr wrap="square" rtlCol="0">
            <a:spAutoFit/>
          </a:bodyPr>
          <a:lstStyle/>
          <a:p>
            <a:r>
              <a:rPr lang="es-EC" sz="2400" b="1" dirty="0" smtClean="0"/>
              <a:t>ESPECIFICOS</a:t>
            </a:r>
            <a:endParaRPr lang="es-EC" sz="2400" b="1" dirty="0"/>
          </a:p>
        </p:txBody>
      </p:sp>
    </p:spTree>
    <p:extLst>
      <p:ext uri="{BB962C8B-B14F-4D97-AF65-F5344CB8AC3E}">
        <p14:creationId xmlns:p14="http://schemas.microsoft.com/office/powerpoint/2010/main" val="90403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UBICACIÓN</a:t>
            </a:r>
            <a:endParaRPr lang="es-EC" b="1" dirty="0"/>
          </a:p>
        </p:txBody>
      </p:sp>
      <p:pic>
        <p:nvPicPr>
          <p:cNvPr id="4" name="Imagen 3"/>
          <p:cNvPicPr/>
          <p:nvPr/>
        </p:nvPicPr>
        <p:blipFill rotWithShape="1">
          <a:blip r:embed="rId2" cstate="print">
            <a:extLst>
              <a:ext uri="{28A0092B-C50C-407E-A947-70E740481C1C}">
                <a14:useLocalDpi xmlns:a14="http://schemas.microsoft.com/office/drawing/2010/main" val="0"/>
              </a:ext>
            </a:extLst>
          </a:blip>
          <a:srcRect l="19226" t="17518" r="44300" b="37019"/>
          <a:stretch/>
        </p:blipFill>
        <p:spPr bwMode="auto">
          <a:xfrm>
            <a:off x="1066800" y="2014194"/>
            <a:ext cx="5105400" cy="3723666"/>
          </a:xfrm>
          <a:prstGeom prst="rect">
            <a:avLst/>
          </a:prstGeom>
          <a:noFill/>
          <a:ln w="9525" cap="flat" cmpd="sng" algn="ctr">
            <a:solidFill>
              <a:srgbClr val="000000"/>
            </a:solidFill>
            <a:prstDash val="solid"/>
            <a:miter lim="800000"/>
            <a:headEnd type="none" w="med" len="med"/>
            <a:tailEnd type="none" w="med" len="med"/>
          </a:ln>
          <a:extLst>
            <a:ext uri="{53640926-AAD7-44D8-BBD7-CCE9431645EC}">
              <a14:shadowObscured xmlns:a14="http://schemas.microsoft.com/office/drawing/2010/main"/>
            </a:ext>
          </a:extLst>
        </p:spPr>
      </p:pic>
      <p:sp>
        <p:nvSpPr>
          <p:cNvPr id="5" name="CuadroTexto 4"/>
          <p:cNvSpPr txBox="1"/>
          <p:nvPr/>
        </p:nvSpPr>
        <p:spPr>
          <a:xfrm>
            <a:off x="6629400" y="1670323"/>
            <a:ext cx="5006340" cy="1477328"/>
          </a:xfrm>
          <a:prstGeom prst="rect">
            <a:avLst/>
          </a:prstGeom>
          <a:noFill/>
          <a:ln>
            <a:solidFill>
              <a:srgbClr val="00B0F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s-ES" dirty="0"/>
              <a:t>País: 			Ecuador</a:t>
            </a:r>
            <a:endParaRPr lang="es-EC" dirty="0"/>
          </a:p>
          <a:p>
            <a:r>
              <a:rPr lang="es-ES" dirty="0"/>
              <a:t>Provincia:  		Santo Domingo de los Tsáchilas</a:t>
            </a:r>
            <a:endParaRPr lang="es-EC" dirty="0"/>
          </a:p>
          <a:p>
            <a:r>
              <a:rPr lang="es-ES" dirty="0"/>
              <a:t>Cantón: 		</a:t>
            </a:r>
            <a:r>
              <a:rPr lang="es-ES" dirty="0" smtClean="0"/>
              <a:t>	Santo </a:t>
            </a:r>
            <a:r>
              <a:rPr lang="es-ES" dirty="0"/>
              <a:t>Domingo</a:t>
            </a:r>
            <a:endParaRPr lang="es-EC" dirty="0"/>
          </a:p>
          <a:p>
            <a:r>
              <a:rPr lang="es-ES" dirty="0"/>
              <a:t>Parroquia: 		Luz de América </a:t>
            </a:r>
            <a:endParaRPr lang="es-EC" dirty="0"/>
          </a:p>
          <a:p>
            <a:r>
              <a:rPr lang="es-ES" dirty="0"/>
              <a:t>Sector: 		</a:t>
            </a:r>
            <a:r>
              <a:rPr lang="es-ES" dirty="0" smtClean="0"/>
              <a:t>	km </a:t>
            </a:r>
            <a:r>
              <a:rPr lang="es-ES" dirty="0"/>
              <a:t>35 Vía Quevedo </a:t>
            </a:r>
            <a:endParaRPr lang="es-EC" dirty="0"/>
          </a:p>
        </p:txBody>
      </p:sp>
      <p:sp>
        <p:nvSpPr>
          <p:cNvPr id="6" name="CuadroTexto 5"/>
          <p:cNvSpPr txBox="1"/>
          <p:nvPr/>
        </p:nvSpPr>
        <p:spPr>
          <a:xfrm>
            <a:off x="6629400" y="3755357"/>
            <a:ext cx="5006340" cy="2585323"/>
          </a:xfrm>
          <a:prstGeom prst="rect">
            <a:avLst/>
          </a:prstGeom>
          <a:noFill/>
          <a:ln>
            <a:solidFill>
              <a:srgbClr val="00B0F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s-ES" dirty="0"/>
              <a:t>Zona de vida:		Bosque húmedo Tropical</a:t>
            </a:r>
            <a:endParaRPr lang="es-EC" dirty="0"/>
          </a:p>
          <a:p>
            <a:r>
              <a:rPr lang="es-ES" dirty="0"/>
              <a:t>Altitud:		</a:t>
            </a:r>
            <a:r>
              <a:rPr lang="es-ES" dirty="0" smtClean="0"/>
              <a:t>	224 </a:t>
            </a:r>
            <a:r>
              <a:rPr lang="es-ES" dirty="0"/>
              <a:t>msnm</a:t>
            </a:r>
            <a:endParaRPr lang="es-EC" dirty="0"/>
          </a:p>
          <a:p>
            <a:r>
              <a:rPr lang="es-ES" dirty="0"/>
              <a:t>Temperatura media:	24,6 º C</a:t>
            </a:r>
            <a:endParaRPr lang="es-EC" dirty="0"/>
          </a:p>
          <a:p>
            <a:r>
              <a:rPr lang="es-ES" dirty="0"/>
              <a:t>Precipitación:		2860 mm año-1</a:t>
            </a:r>
            <a:endParaRPr lang="es-EC" dirty="0"/>
          </a:p>
          <a:p>
            <a:r>
              <a:rPr lang="es-ES" dirty="0"/>
              <a:t>Humedad relativa:	85%</a:t>
            </a:r>
            <a:endParaRPr lang="es-EC" dirty="0"/>
          </a:p>
          <a:p>
            <a:r>
              <a:rPr lang="es-ES" dirty="0" err="1"/>
              <a:t>Heliofanía</a:t>
            </a:r>
            <a:r>
              <a:rPr lang="es-ES" dirty="0"/>
              <a:t>:		680 horas luz año-1</a:t>
            </a:r>
            <a:endParaRPr lang="es-EC" dirty="0"/>
          </a:p>
          <a:p>
            <a:r>
              <a:rPr lang="es-ES" dirty="0"/>
              <a:t>Suelos:			Francos Arenoso</a:t>
            </a:r>
            <a:endParaRPr lang="es-EC" dirty="0"/>
          </a:p>
          <a:p>
            <a:r>
              <a:rPr lang="es-ES" dirty="0"/>
              <a:t>Fuente: Estación Agro Meteorológica “Puerto </a:t>
            </a:r>
            <a:r>
              <a:rPr lang="es-ES" dirty="0" err="1"/>
              <a:t>Ila</a:t>
            </a:r>
            <a:r>
              <a:rPr lang="es-ES" dirty="0"/>
              <a:t>” Vía Quevedo km 34.</a:t>
            </a:r>
            <a:endParaRPr lang="es-EC" dirty="0"/>
          </a:p>
        </p:txBody>
      </p:sp>
      <p:sp>
        <p:nvSpPr>
          <p:cNvPr id="8" name="CuadroTexto 7"/>
          <p:cNvSpPr txBox="1"/>
          <p:nvPr/>
        </p:nvSpPr>
        <p:spPr>
          <a:xfrm>
            <a:off x="8576310" y="1231237"/>
            <a:ext cx="2804160" cy="461665"/>
          </a:xfrm>
          <a:prstGeom prst="rect">
            <a:avLst/>
          </a:prstGeom>
          <a:noFill/>
        </p:spPr>
        <p:txBody>
          <a:bodyPr wrap="square" rtlCol="0">
            <a:spAutoFit/>
          </a:bodyPr>
          <a:lstStyle/>
          <a:p>
            <a:r>
              <a:rPr lang="es-EC" sz="2400" b="1" dirty="0" smtClean="0"/>
              <a:t>Ubicación Política</a:t>
            </a:r>
            <a:endParaRPr lang="es-EC" sz="2400" b="1" dirty="0"/>
          </a:p>
        </p:txBody>
      </p:sp>
      <p:sp>
        <p:nvSpPr>
          <p:cNvPr id="9" name="CuadroTexto 8"/>
          <p:cNvSpPr txBox="1"/>
          <p:nvPr/>
        </p:nvSpPr>
        <p:spPr>
          <a:xfrm>
            <a:off x="8391525" y="3281006"/>
            <a:ext cx="3173730" cy="461665"/>
          </a:xfrm>
          <a:prstGeom prst="rect">
            <a:avLst/>
          </a:prstGeom>
          <a:noFill/>
        </p:spPr>
        <p:txBody>
          <a:bodyPr wrap="square" rtlCol="0">
            <a:spAutoFit/>
          </a:bodyPr>
          <a:lstStyle/>
          <a:p>
            <a:r>
              <a:rPr lang="es-EC" sz="2400" b="1" dirty="0" smtClean="0"/>
              <a:t>Ubicación Ecológica</a:t>
            </a:r>
            <a:endParaRPr lang="es-EC" sz="2400" b="1" dirty="0"/>
          </a:p>
        </p:txBody>
      </p:sp>
    </p:spTree>
    <p:extLst>
      <p:ext uri="{BB962C8B-B14F-4D97-AF65-F5344CB8AC3E}">
        <p14:creationId xmlns:p14="http://schemas.microsoft.com/office/powerpoint/2010/main" val="588895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DISEÑO EXPERIMENTAL</a:t>
            </a:r>
            <a:endParaRPr lang="es-EC" b="1" dirty="0"/>
          </a:p>
        </p:txBody>
      </p:sp>
      <p:graphicFrame>
        <p:nvGraphicFramePr>
          <p:cNvPr id="4" name="Tabla 3"/>
          <p:cNvGraphicFramePr>
            <a:graphicFrameLocks noGrp="1"/>
          </p:cNvGraphicFramePr>
          <p:nvPr>
            <p:extLst>
              <p:ext uri="{D42A27DB-BD31-4B8C-83A1-F6EECF244321}">
                <p14:modId xmlns:p14="http://schemas.microsoft.com/office/powerpoint/2010/main" val="3713895150"/>
              </p:ext>
            </p:extLst>
          </p:nvPr>
        </p:nvGraphicFramePr>
        <p:xfrm>
          <a:off x="775017" y="2179987"/>
          <a:ext cx="6014403" cy="3225946"/>
        </p:xfrm>
        <a:graphic>
          <a:graphicData uri="http://schemas.openxmlformats.org/drawingml/2006/table">
            <a:tbl>
              <a:tblPr firstRow="1" firstCol="1" bandRow="1">
                <a:tableStyleId>{5C22544A-7EE6-4342-B048-85BDC9FD1C3A}</a:tableStyleId>
              </a:tblPr>
              <a:tblGrid>
                <a:gridCol w="3015954"/>
                <a:gridCol w="2998449"/>
              </a:tblGrid>
              <a:tr h="310184">
                <a:tc>
                  <a:txBody>
                    <a:bodyPr/>
                    <a:lstStyle/>
                    <a:p>
                      <a:pPr>
                        <a:lnSpc>
                          <a:spcPct val="115000"/>
                        </a:lnSpc>
                        <a:spcAft>
                          <a:spcPts val="0"/>
                        </a:spcAft>
                      </a:pPr>
                      <a:r>
                        <a:rPr lang="es-ES" sz="2000" dirty="0">
                          <a:solidFill>
                            <a:schemeClr val="tx1"/>
                          </a:solidFill>
                          <a:effectLst/>
                        </a:rPr>
                        <a:t>Factores</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2000">
                          <a:solidFill>
                            <a:schemeClr val="tx1"/>
                          </a:solidFill>
                          <a:effectLst/>
                        </a:rPr>
                        <a:t>Niveles</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12642">
                <a:tc>
                  <a:txBody>
                    <a:bodyPr/>
                    <a:lstStyle/>
                    <a:p>
                      <a:pPr>
                        <a:lnSpc>
                          <a:spcPct val="115000"/>
                        </a:lnSpc>
                        <a:spcAft>
                          <a:spcPts val="0"/>
                        </a:spcAft>
                      </a:pPr>
                      <a:r>
                        <a:rPr lang="es-ES" sz="2000">
                          <a:solidFill>
                            <a:schemeClr val="tx1"/>
                          </a:solidFill>
                          <a:effectLst/>
                        </a:rPr>
                        <a:t>Frutas (F)</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2000" dirty="0">
                          <a:solidFill>
                            <a:schemeClr val="tx1"/>
                          </a:solidFill>
                          <a:effectLst/>
                        </a:rPr>
                        <a:t>f1= Carambola</a:t>
                      </a:r>
                      <a:endParaRPr lang="es-EC" sz="1800" dirty="0">
                        <a:solidFill>
                          <a:schemeClr val="tx1"/>
                        </a:solidFill>
                        <a:effectLst/>
                      </a:endParaRPr>
                    </a:p>
                    <a:p>
                      <a:pPr>
                        <a:lnSpc>
                          <a:spcPct val="115000"/>
                        </a:lnSpc>
                        <a:spcAft>
                          <a:spcPts val="0"/>
                        </a:spcAft>
                      </a:pPr>
                      <a:r>
                        <a:rPr lang="es-ES" sz="2000" dirty="0">
                          <a:solidFill>
                            <a:schemeClr val="tx1"/>
                          </a:solidFill>
                          <a:effectLst/>
                        </a:rPr>
                        <a:t>f2= Achotillo</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36422">
                <a:tc>
                  <a:txBody>
                    <a:bodyPr/>
                    <a:lstStyle/>
                    <a:p>
                      <a:pPr>
                        <a:lnSpc>
                          <a:spcPct val="115000"/>
                        </a:lnSpc>
                        <a:spcAft>
                          <a:spcPts val="0"/>
                        </a:spcAft>
                      </a:pPr>
                      <a:r>
                        <a:rPr lang="es-ES" sz="2000" dirty="0">
                          <a:solidFill>
                            <a:schemeClr val="tx1"/>
                          </a:solidFill>
                          <a:effectLst/>
                        </a:rPr>
                        <a:t>Microorganismo (M) </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2000" dirty="0">
                          <a:effectLst/>
                        </a:rPr>
                        <a:t>m1= </a:t>
                      </a:r>
                      <a:r>
                        <a:rPr lang="es-ES" sz="2000" i="1" dirty="0">
                          <a:effectLst/>
                        </a:rPr>
                        <a:t>S. </a:t>
                      </a:r>
                      <a:r>
                        <a:rPr lang="es-ES" sz="2000" i="1" dirty="0" err="1">
                          <a:effectLst/>
                        </a:rPr>
                        <a:t>cerevisiae</a:t>
                      </a:r>
                      <a:endParaRPr lang="es-EC" sz="1800" i="1" dirty="0">
                        <a:effectLst/>
                      </a:endParaRPr>
                    </a:p>
                    <a:p>
                      <a:pPr>
                        <a:lnSpc>
                          <a:spcPct val="115000"/>
                        </a:lnSpc>
                        <a:spcAft>
                          <a:spcPts val="0"/>
                        </a:spcAft>
                      </a:pPr>
                      <a:r>
                        <a:rPr lang="es-ES" sz="2000" dirty="0">
                          <a:effectLst/>
                        </a:rPr>
                        <a:t>m2= </a:t>
                      </a:r>
                      <a:r>
                        <a:rPr lang="es-ES" sz="2000" i="1" dirty="0">
                          <a:effectLst/>
                        </a:rPr>
                        <a:t>S. </a:t>
                      </a:r>
                      <a:r>
                        <a:rPr lang="es-ES" sz="2000" i="1" dirty="0" err="1">
                          <a:effectLst/>
                        </a:rPr>
                        <a:t>ellipsoideus</a:t>
                      </a:r>
                      <a:r>
                        <a:rPr lang="es-ES" sz="2000" i="1" dirty="0">
                          <a:effectLst/>
                        </a:rPr>
                        <a:t> </a:t>
                      </a:r>
                      <a:endParaRPr lang="es-EC"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62661">
                <a:tc>
                  <a:txBody>
                    <a:bodyPr/>
                    <a:lstStyle/>
                    <a:p>
                      <a:pPr>
                        <a:lnSpc>
                          <a:spcPct val="115000"/>
                        </a:lnSpc>
                        <a:spcAft>
                          <a:spcPts val="0"/>
                        </a:spcAft>
                      </a:pPr>
                      <a:r>
                        <a:rPr lang="es-ES" sz="2000" dirty="0" err="1">
                          <a:solidFill>
                            <a:schemeClr val="tx1"/>
                          </a:solidFill>
                          <a:effectLst/>
                        </a:rPr>
                        <a:t>Clarificante</a:t>
                      </a:r>
                      <a:r>
                        <a:rPr lang="es-ES" sz="2000" dirty="0">
                          <a:solidFill>
                            <a:schemeClr val="tx1"/>
                          </a:solidFill>
                          <a:effectLst/>
                        </a:rPr>
                        <a:t> (C)</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2000" dirty="0">
                          <a:effectLst/>
                        </a:rPr>
                        <a:t>c1= </a:t>
                      </a:r>
                      <a:r>
                        <a:rPr lang="es-ES" sz="2000" dirty="0" err="1">
                          <a:effectLst/>
                        </a:rPr>
                        <a:t>Peptinasa</a:t>
                      </a:r>
                      <a:endParaRPr lang="es-EC" sz="1800" dirty="0">
                        <a:effectLst/>
                      </a:endParaRPr>
                    </a:p>
                    <a:p>
                      <a:pPr>
                        <a:lnSpc>
                          <a:spcPct val="115000"/>
                        </a:lnSpc>
                        <a:spcAft>
                          <a:spcPts val="0"/>
                        </a:spcAft>
                      </a:pPr>
                      <a:r>
                        <a:rPr lang="es-ES" sz="2000" dirty="0">
                          <a:effectLst/>
                        </a:rPr>
                        <a:t>c2= Arcillas</a:t>
                      </a:r>
                      <a:endParaRPr lang="es-EC" sz="1800" dirty="0">
                        <a:effectLst/>
                      </a:endParaRPr>
                    </a:p>
                    <a:p>
                      <a:pPr>
                        <a:lnSpc>
                          <a:spcPct val="115000"/>
                        </a:lnSpc>
                        <a:spcAft>
                          <a:spcPts val="0"/>
                        </a:spcAft>
                      </a:pPr>
                      <a:r>
                        <a:rPr lang="es-ES" sz="2000" dirty="0">
                          <a:effectLst/>
                        </a:rPr>
                        <a:t>c3= Papaína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0184">
                <a:tc>
                  <a:txBody>
                    <a:bodyPr/>
                    <a:lstStyle/>
                    <a:p>
                      <a:pPr>
                        <a:lnSpc>
                          <a:spcPct val="115000"/>
                        </a:lnSpc>
                        <a:spcAft>
                          <a:spcPts val="0"/>
                        </a:spcAft>
                      </a:pPr>
                      <a:r>
                        <a:rPr lang="es-ES"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6" name="Rectángulo redondeado 5"/>
          <p:cNvSpPr/>
          <p:nvPr/>
        </p:nvSpPr>
        <p:spPr>
          <a:xfrm>
            <a:off x="7246620" y="1808454"/>
            <a:ext cx="4297680" cy="2763546"/>
          </a:xfrm>
          <a:prstGeom prst="roundRect">
            <a:avLst/>
          </a:prstGeom>
          <a:solidFill>
            <a:srgbClr val="E6FFCD"/>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Diseño Experimental</a:t>
            </a:r>
          </a:p>
          <a:p>
            <a:pPr algn="just"/>
            <a:r>
              <a:rPr lang="es-ES" dirty="0">
                <a:solidFill>
                  <a:schemeClr val="tx1"/>
                </a:solidFill>
              </a:rPr>
              <a:t>La investigación se diseñó mediante ANOVA multifactorial (DBCA) con arreglo (2X2X3) y tres repeticiones por tratamiento, considerando la necesidad de detectar diferencias en las réplicas debido a la sensibilidad de los equipos y las técnicas, ya que se trata de una investigación de laboratorio.</a:t>
            </a:r>
            <a:endParaRPr lang="es-EC" dirty="0">
              <a:solidFill>
                <a:schemeClr val="tx1"/>
              </a:solidFill>
            </a:endParaRPr>
          </a:p>
        </p:txBody>
      </p:sp>
      <p:sp>
        <p:nvSpPr>
          <p:cNvPr id="8" name="Rectángulo redondeado 7"/>
          <p:cNvSpPr/>
          <p:nvPr/>
        </p:nvSpPr>
        <p:spPr>
          <a:xfrm>
            <a:off x="7246620" y="4692245"/>
            <a:ext cx="4297680" cy="713688"/>
          </a:xfrm>
          <a:prstGeom prst="roundRect">
            <a:avLst/>
          </a:prstGeom>
          <a:solidFill>
            <a:srgbClr val="E6FFCD"/>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3 repeticiones, 12 tratamientos, 36 unidades experimentales</a:t>
            </a:r>
            <a:endParaRPr lang="es-EC" dirty="0">
              <a:solidFill>
                <a:schemeClr val="tx1"/>
              </a:solidFill>
            </a:endParaRPr>
          </a:p>
        </p:txBody>
      </p:sp>
      <p:sp>
        <p:nvSpPr>
          <p:cNvPr id="9" name="Rectángulo redondeado 8"/>
          <p:cNvSpPr/>
          <p:nvPr/>
        </p:nvSpPr>
        <p:spPr>
          <a:xfrm>
            <a:off x="7246620" y="5526178"/>
            <a:ext cx="4297680" cy="713688"/>
          </a:xfrm>
          <a:prstGeom prst="roundRect">
            <a:avLst/>
          </a:prstGeom>
          <a:solidFill>
            <a:srgbClr val="E6FFCD"/>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Prueba de significancia de Tukey al 5 %.</a:t>
            </a:r>
          </a:p>
        </p:txBody>
      </p:sp>
    </p:spTree>
    <p:extLst>
      <p:ext uri="{BB962C8B-B14F-4D97-AF65-F5344CB8AC3E}">
        <p14:creationId xmlns:p14="http://schemas.microsoft.com/office/powerpoint/2010/main" val="2729801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TRATAMIENTOS</a:t>
            </a:r>
            <a:endParaRPr lang="es-EC" b="1" dirty="0"/>
          </a:p>
        </p:txBody>
      </p:sp>
      <p:graphicFrame>
        <p:nvGraphicFramePr>
          <p:cNvPr id="4" name="Tabla 3"/>
          <p:cNvGraphicFramePr>
            <a:graphicFrameLocks noGrp="1"/>
          </p:cNvGraphicFramePr>
          <p:nvPr>
            <p:extLst>
              <p:ext uri="{D42A27DB-BD31-4B8C-83A1-F6EECF244321}">
                <p14:modId xmlns:p14="http://schemas.microsoft.com/office/powerpoint/2010/main" val="4202029913"/>
              </p:ext>
            </p:extLst>
          </p:nvPr>
        </p:nvGraphicFramePr>
        <p:xfrm>
          <a:off x="1943101" y="2014199"/>
          <a:ext cx="7726678" cy="4101084"/>
        </p:xfrm>
        <a:graphic>
          <a:graphicData uri="http://schemas.openxmlformats.org/drawingml/2006/table">
            <a:tbl>
              <a:tblPr firstRow="1" firstCol="1" bandRow="1">
                <a:tableStyleId>{5C22544A-7EE6-4342-B048-85BDC9FD1C3A}</a:tableStyleId>
              </a:tblPr>
              <a:tblGrid>
                <a:gridCol w="1388539"/>
                <a:gridCol w="1021390"/>
                <a:gridCol w="5316749"/>
              </a:tblGrid>
              <a:tr h="282428">
                <a:tc>
                  <a:txBody>
                    <a:bodyPr/>
                    <a:lstStyle/>
                    <a:p>
                      <a:pPr algn="ctr">
                        <a:lnSpc>
                          <a:spcPct val="115000"/>
                        </a:lnSpc>
                        <a:spcAft>
                          <a:spcPts val="0"/>
                        </a:spcAft>
                      </a:pPr>
                      <a:r>
                        <a:rPr lang="es-ES" sz="1800" dirty="0">
                          <a:solidFill>
                            <a:schemeClr val="tx1"/>
                          </a:solidFill>
                          <a:effectLst/>
                        </a:rPr>
                        <a:t>Tratamiento</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just">
                        <a:lnSpc>
                          <a:spcPct val="115000"/>
                        </a:lnSpc>
                        <a:spcAft>
                          <a:spcPts val="0"/>
                        </a:spcAft>
                      </a:pPr>
                      <a:r>
                        <a:rPr lang="es-ES" sz="1800">
                          <a:solidFill>
                            <a:schemeClr val="tx1"/>
                          </a:solidFill>
                          <a:effectLst/>
                        </a:rPr>
                        <a:t>Código</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just">
                        <a:lnSpc>
                          <a:spcPct val="115000"/>
                        </a:lnSpc>
                        <a:spcAft>
                          <a:spcPts val="0"/>
                        </a:spcAft>
                      </a:pPr>
                      <a:r>
                        <a:rPr lang="es-ES" sz="1800" dirty="0">
                          <a:solidFill>
                            <a:schemeClr val="tx1"/>
                          </a:solidFill>
                          <a:effectLst/>
                        </a:rPr>
                        <a:t>Descripción</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r>
              <a:tr h="282428">
                <a:tc>
                  <a:txBody>
                    <a:bodyPr/>
                    <a:lstStyle/>
                    <a:p>
                      <a:pPr algn="ctr">
                        <a:lnSpc>
                          <a:spcPct val="115000"/>
                        </a:lnSpc>
                        <a:spcAft>
                          <a:spcPts val="0"/>
                        </a:spcAft>
                      </a:pPr>
                      <a:r>
                        <a:rPr lang="es-ES" sz="1800" dirty="0">
                          <a:solidFill>
                            <a:schemeClr val="tx1"/>
                          </a:solidFill>
                          <a:effectLst/>
                        </a:rPr>
                        <a:t>T1</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just">
                        <a:lnSpc>
                          <a:spcPct val="115000"/>
                        </a:lnSpc>
                        <a:spcAft>
                          <a:spcPts val="0"/>
                        </a:spcAft>
                      </a:pPr>
                      <a:r>
                        <a:rPr lang="es-ES" sz="1800">
                          <a:solidFill>
                            <a:schemeClr val="tx1"/>
                          </a:solidFill>
                          <a:effectLst/>
                        </a:rPr>
                        <a:t>f1m1c1</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just">
                        <a:lnSpc>
                          <a:spcPct val="115000"/>
                        </a:lnSpc>
                        <a:spcAft>
                          <a:spcPts val="0"/>
                        </a:spcAft>
                      </a:pPr>
                      <a:r>
                        <a:rPr lang="es-ES" sz="1800">
                          <a:solidFill>
                            <a:schemeClr val="tx1"/>
                          </a:solidFill>
                          <a:effectLst/>
                        </a:rPr>
                        <a:t>Carambola + S. cerevisiae + Peptinasa.</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r>
              <a:tr h="282428">
                <a:tc>
                  <a:txBody>
                    <a:bodyPr/>
                    <a:lstStyle/>
                    <a:p>
                      <a:pPr algn="ctr">
                        <a:lnSpc>
                          <a:spcPct val="115000"/>
                        </a:lnSpc>
                        <a:spcAft>
                          <a:spcPts val="0"/>
                        </a:spcAft>
                      </a:pPr>
                      <a:r>
                        <a:rPr lang="es-ES" sz="1800" dirty="0">
                          <a:solidFill>
                            <a:schemeClr val="tx1"/>
                          </a:solidFill>
                          <a:effectLst/>
                        </a:rPr>
                        <a:t>T2</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just">
                        <a:lnSpc>
                          <a:spcPct val="115000"/>
                        </a:lnSpc>
                        <a:spcAft>
                          <a:spcPts val="0"/>
                        </a:spcAft>
                      </a:pPr>
                      <a:r>
                        <a:rPr lang="es-ES" sz="1800">
                          <a:solidFill>
                            <a:schemeClr val="tx1"/>
                          </a:solidFill>
                          <a:effectLst/>
                        </a:rPr>
                        <a:t>f1m1c2</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just">
                        <a:lnSpc>
                          <a:spcPct val="115000"/>
                        </a:lnSpc>
                        <a:spcAft>
                          <a:spcPts val="0"/>
                        </a:spcAft>
                      </a:pPr>
                      <a:r>
                        <a:rPr lang="es-ES" sz="1800" dirty="0">
                          <a:solidFill>
                            <a:schemeClr val="tx1"/>
                          </a:solidFill>
                          <a:effectLst/>
                        </a:rPr>
                        <a:t>Carambola + S. </a:t>
                      </a:r>
                      <a:r>
                        <a:rPr lang="es-ES" sz="1800" dirty="0" err="1">
                          <a:solidFill>
                            <a:schemeClr val="tx1"/>
                          </a:solidFill>
                          <a:effectLst/>
                        </a:rPr>
                        <a:t>cerevisiae</a:t>
                      </a:r>
                      <a:r>
                        <a:rPr lang="es-ES" sz="1800" dirty="0">
                          <a:solidFill>
                            <a:schemeClr val="tx1"/>
                          </a:solidFill>
                          <a:effectLst/>
                        </a:rPr>
                        <a:t> + Arcilla.</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r>
              <a:tr h="282428">
                <a:tc>
                  <a:txBody>
                    <a:bodyPr/>
                    <a:lstStyle/>
                    <a:p>
                      <a:pPr algn="ctr">
                        <a:lnSpc>
                          <a:spcPct val="115000"/>
                        </a:lnSpc>
                        <a:spcAft>
                          <a:spcPts val="0"/>
                        </a:spcAft>
                      </a:pPr>
                      <a:r>
                        <a:rPr lang="es-ES" sz="1800">
                          <a:solidFill>
                            <a:schemeClr val="tx1"/>
                          </a:solidFill>
                          <a:effectLst/>
                        </a:rPr>
                        <a:t>T3</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just">
                        <a:lnSpc>
                          <a:spcPct val="115000"/>
                        </a:lnSpc>
                        <a:spcAft>
                          <a:spcPts val="0"/>
                        </a:spcAft>
                      </a:pPr>
                      <a:r>
                        <a:rPr lang="es-ES" sz="1800" dirty="0">
                          <a:solidFill>
                            <a:schemeClr val="tx1"/>
                          </a:solidFill>
                          <a:effectLst/>
                        </a:rPr>
                        <a:t>f1m1c3</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just">
                        <a:lnSpc>
                          <a:spcPct val="115000"/>
                        </a:lnSpc>
                        <a:spcAft>
                          <a:spcPts val="0"/>
                        </a:spcAft>
                      </a:pPr>
                      <a:r>
                        <a:rPr lang="es-ES" sz="1800" dirty="0">
                          <a:solidFill>
                            <a:schemeClr val="tx1"/>
                          </a:solidFill>
                          <a:effectLst/>
                        </a:rPr>
                        <a:t>Carambola + S. </a:t>
                      </a:r>
                      <a:r>
                        <a:rPr lang="es-ES" sz="1800" dirty="0" err="1">
                          <a:solidFill>
                            <a:schemeClr val="tx1"/>
                          </a:solidFill>
                          <a:effectLst/>
                        </a:rPr>
                        <a:t>cerevisiae</a:t>
                      </a:r>
                      <a:r>
                        <a:rPr lang="es-ES" sz="1800" dirty="0">
                          <a:solidFill>
                            <a:schemeClr val="tx1"/>
                          </a:solidFill>
                          <a:effectLst/>
                        </a:rPr>
                        <a:t> + Papaína.</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r>
              <a:tr h="282428">
                <a:tc>
                  <a:txBody>
                    <a:bodyPr/>
                    <a:lstStyle/>
                    <a:p>
                      <a:pPr algn="ctr">
                        <a:lnSpc>
                          <a:spcPct val="115000"/>
                        </a:lnSpc>
                        <a:spcAft>
                          <a:spcPts val="0"/>
                        </a:spcAft>
                      </a:pPr>
                      <a:r>
                        <a:rPr lang="es-ES" sz="1800">
                          <a:solidFill>
                            <a:schemeClr val="tx1"/>
                          </a:solidFill>
                          <a:effectLst/>
                        </a:rPr>
                        <a:t>T4</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just">
                        <a:lnSpc>
                          <a:spcPct val="115000"/>
                        </a:lnSpc>
                        <a:spcAft>
                          <a:spcPts val="0"/>
                        </a:spcAft>
                      </a:pPr>
                      <a:r>
                        <a:rPr lang="es-ES" sz="1800">
                          <a:solidFill>
                            <a:schemeClr val="tx1"/>
                          </a:solidFill>
                          <a:effectLst/>
                        </a:rPr>
                        <a:t>f1m2c1</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just">
                        <a:lnSpc>
                          <a:spcPct val="115000"/>
                        </a:lnSpc>
                        <a:spcAft>
                          <a:spcPts val="0"/>
                        </a:spcAft>
                      </a:pPr>
                      <a:r>
                        <a:rPr lang="es-ES" sz="1800" dirty="0">
                          <a:solidFill>
                            <a:schemeClr val="tx1"/>
                          </a:solidFill>
                          <a:effectLst/>
                        </a:rPr>
                        <a:t>Carambola + S. </a:t>
                      </a:r>
                      <a:r>
                        <a:rPr lang="es-ES" sz="1800" dirty="0" err="1">
                          <a:solidFill>
                            <a:schemeClr val="tx1"/>
                          </a:solidFill>
                          <a:effectLst/>
                        </a:rPr>
                        <a:t>ellipsoideus</a:t>
                      </a:r>
                      <a:r>
                        <a:rPr lang="es-ES" sz="1800" dirty="0">
                          <a:solidFill>
                            <a:schemeClr val="tx1"/>
                          </a:solidFill>
                          <a:effectLst/>
                        </a:rPr>
                        <a:t> + </a:t>
                      </a:r>
                      <a:r>
                        <a:rPr lang="es-ES" sz="1800" dirty="0" err="1">
                          <a:solidFill>
                            <a:schemeClr val="tx1"/>
                          </a:solidFill>
                          <a:effectLst/>
                        </a:rPr>
                        <a:t>Peptinasa</a:t>
                      </a:r>
                      <a:r>
                        <a:rPr lang="es-ES" sz="1800" dirty="0">
                          <a:solidFill>
                            <a:schemeClr val="tx1"/>
                          </a:solidFill>
                          <a:effectLst/>
                        </a:rPr>
                        <a:t>.</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r>
              <a:tr h="282428">
                <a:tc>
                  <a:txBody>
                    <a:bodyPr/>
                    <a:lstStyle/>
                    <a:p>
                      <a:pPr algn="ctr">
                        <a:lnSpc>
                          <a:spcPct val="115000"/>
                        </a:lnSpc>
                        <a:spcAft>
                          <a:spcPts val="0"/>
                        </a:spcAft>
                      </a:pPr>
                      <a:r>
                        <a:rPr lang="es-ES" sz="1800">
                          <a:solidFill>
                            <a:schemeClr val="tx1"/>
                          </a:solidFill>
                          <a:effectLst/>
                        </a:rPr>
                        <a:t>T5</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just">
                        <a:lnSpc>
                          <a:spcPct val="115000"/>
                        </a:lnSpc>
                        <a:spcAft>
                          <a:spcPts val="0"/>
                        </a:spcAft>
                      </a:pPr>
                      <a:r>
                        <a:rPr lang="es-ES" sz="1800">
                          <a:solidFill>
                            <a:schemeClr val="tx1"/>
                          </a:solidFill>
                          <a:effectLst/>
                        </a:rPr>
                        <a:t>f1m2c2</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just">
                        <a:lnSpc>
                          <a:spcPct val="115000"/>
                        </a:lnSpc>
                        <a:spcAft>
                          <a:spcPts val="0"/>
                        </a:spcAft>
                      </a:pPr>
                      <a:r>
                        <a:rPr lang="es-ES" sz="1800" dirty="0">
                          <a:solidFill>
                            <a:schemeClr val="tx1"/>
                          </a:solidFill>
                          <a:effectLst/>
                        </a:rPr>
                        <a:t>Carambola + S. </a:t>
                      </a:r>
                      <a:r>
                        <a:rPr lang="es-ES" sz="1800" dirty="0" err="1">
                          <a:solidFill>
                            <a:schemeClr val="tx1"/>
                          </a:solidFill>
                          <a:effectLst/>
                        </a:rPr>
                        <a:t>ellipsoideus</a:t>
                      </a:r>
                      <a:r>
                        <a:rPr lang="es-ES" sz="1800" dirty="0">
                          <a:solidFill>
                            <a:schemeClr val="tx1"/>
                          </a:solidFill>
                          <a:effectLst/>
                        </a:rPr>
                        <a:t> + Arcilla.</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r>
              <a:tr h="876522">
                <a:tc>
                  <a:txBody>
                    <a:bodyPr/>
                    <a:lstStyle/>
                    <a:p>
                      <a:pPr algn="ctr">
                        <a:lnSpc>
                          <a:spcPct val="115000"/>
                        </a:lnSpc>
                        <a:spcAft>
                          <a:spcPts val="0"/>
                        </a:spcAft>
                      </a:pPr>
                      <a:r>
                        <a:rPr lang="es-ES" sz="1800">
                          <a:solidFill>
                            <a:schemeClr val="tx1"/>
                          </a:solidFill>
                          <a:effectLst/>
                        </a:rPr>
                        <a:t>T6</a:t>
                      </a:r>
                      <a:endParaRPr lang="es-EC" sz="1600">
                        <a:solidFill>
                          <a:schemeClr val="tx1"/>
                        </a:solidFill>
                        <a:effectLst/>
                      </a:endParaRPr>
                    </a:p>
                    <a:p>
                      <a:pPr algn="ctr">
                        <a:lnSpc>
                          <a:spcPct val="115000"/>
                        </a:lnSpc>
                        <a:spcAft>
                          <a:spcPts val="0"/>
                        </a:spcAft>
                      </a:pPr>
                      <a:r>
                        <a:rPr lang="es-ES" sz="1800">
                          <a:solidFill>
                            <a:schemeClr val="tx1"/>
                          </a:solidFill>
                          <a:effectLst/>
                        </a:rPr>
                        <a:t>T7</a:t>
                      </a:r>
                      <a:endParaRPr lang="es-EC" sz="1600">
                        <a:solidFill>
                          <a:schemeClr val="tx1"/>
                        </a:solidFill>
                        <a:effectLst/>
                      </a:endParaRPr>
                    </a:p>
                    <a:p>
                      <a:pPr algn="ctr">
                        <a:lnSpc>
                          <a:spcPct val="115000"/>
                        </a:lnSpc>
                        <a:spcAft>
                          <a:spcPts val="0"/>
                        </a:spcAft>
                      </a:pPr>
                      <a:r>
                        <a:rPr lang="es-ES" sz="1800">
                          <a:solidFill>
                            <a:schemeClr val="tx1"/>
                          </a:solidFill>
                          <a:effectLst/>
                        </a:rPr>
                        <a:t>T8</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just">
                        <a:lnSpc>
                          <a:spcPct val="115000"/>
                        </a:lnSpc>
                        <a:spcAft>
                          <a:spcPts val="0"/>
                        </a:spcAft>
                      </a:pPr>
                      <a:r>
                        <a:rPr lang="es-ES" sz="1800">
                          <a:solidFill>
                            <a:schemeClr val="tx1"/>
                          </a:solidFill>
                          <a:effectLst/>
                        </a:rPr>
                        <a:t>f1m2c3</a:t>
                      </a:r>
                      <a:endParaRPr lang="es-EC" sz="1600">
                        <a:solidFill>
                          <a:schemeClr val="tx1"/>
                        </a:solidFill>
                        <a:effectLst/>
                      </a:endParaRPr>
                    </a:p>
                    <a:p>
                      <a:pPr algn="just">
                        <a:lnSpc>
                          <a:spcPct val="115000"/>
                        </a:lnSpc>
                        <a:spcAft>
                          <a:spcPts val="0"/>
                        </a:spcAft>
                      </a:pPr>
                      <a:r>
                        <a:rPr lang="es-ES" sz="1800">
                          <a:solidFill>
                            <a:schemeClr val="tx1"/>
                          </a:solidFill>
                          <a:effectLst/>
                        </a:rPr>
                        <a:t>f2m1c1</a:t>
                      </a:r>
                      <a:endParaRPr lang="es-EC" sz="1600">
                        <a:solidFill>
                          <a:schemeClr val="tx1"/>
                        </a:solidFill>
                        <a:effectLst/>
                      </a:endParaRPr>
                    </a:p>
                    <a:p>
                      <a:pPr algn="just">
                        <a:lnSpc>
                          <a:spcPct val="115000"/>
                        </a:lnSpc>
                        <a:spcAft>
                          <a:spcPts val="0"/>
                        </a:spcAft>
                      </a:pPr>
                      <a:r>
                        <a:rPr lang="es-ES" sz="1800">
                          <a:solidFill>
                            <a:schemeClr val="tx1"/>
                          </a:solidFill>
                          <a:effectLst/>
                        </a:rPr>
                        <a:t>f2m1tc2</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just">
                        <a:lnSpc>
                          <a:spcPct val="115000"/>
                        </a:lnSpc>
                        <a:spcAft>
                          <a:spcPts val="0"/>
                        </a:spcAft>
                      </a:pPr>
                      <a:r>
                        <a:rPr lang="es-ES" sz="1800" dirty="0">
                          <a:solidFill>
                            <a:schemeClr val="tx1"/>
                          </a:solidFill>
                          <a:effectLst/>
                        </a:rPr>
                        <a:t>Carambola + S. </a:t>
                      </a:r>
                      <a:r>
                        <a:rPr lang="es-ES" sz="1800" dirty="0" err="1">
                          <a:solidFill>
                            <a:schemeClr val="tx1"/>
                          </a:solidFill>
                          <a:effectLst/>
                        </a:rPr>
                        <a:t>ellipsoideus</a:t>
                      </a:r>
                      <a:r>
                        <a:rPr lang="es-ES" sz="1800" dirty="0">
                          <a:solidFill>
                            <a:schemeClr val="tx1"/>
                          </a:solidFill>
                          <a:effectLst/>
                        </a:rPr>
                        <a:t> + Papaína.</a:t>
                      </a:r>
                      <a:endParaRPr lang="es-EC" sz="1600" dirty="0">
                        <a:solidFill>
                          <a:schemeClr val="tx1"/>
                        </a:solidFill>
                        <a:effectLst/>
                      </a:endParaRPr>
                    </a:p>
                    <a:p>
                      <a:pPr algn="just">
                        <a:lnSpc>
                          <a:spcPct val="115000"/>
                        </a:lnSpc>
                        <a:spcAft>
                          <a:spcPts val="0"/>
                        </a:spcAft>
                      </a:pPr>
                      <a:r>
                        <a:rPr lang="es-ES" sz="1800" dirty="0">
                          <a:solidFill>
                            <a:schemeClr val="tx1"/>
                          </a:solidFill>
                          <a:effectLst/>
                        </a:rPr>
                        <a:t>Achotillo + S. </a:t>
                      </a:r>
                      <a:r>
                        <a:rPr lang="es-ES" sz="1800" dirty="0" err="1">
                          <a:solidFill>
                            <a:schemeClr val="tx1"/>
                          </a:solidFill>
                          <a:effectLst/>
                        </a:rPr>
                        <a:t>cerevisiae</a:t>
                      </a:r>
                      <a:r>
                        <a:rPr lang="es-ES" sz="1800" dirty="0">
                          <a:solidFill>
                            <a:schemeClr val="tx1"/>
                          </a:solidFill>
                          <a:effectLst/>
                        </a:rPr>
                        <a:t> + </a:t>
                      </a:r>
                      <a:r>
                        <a:rPr lang="es-ES" sz="1800" dirty="0" err="1">
                          <a:solidFill>
                            <a:schemeClr val="tx1"/>
                          </a:solidFill>
                          <a:effectLst/>
                        </a:rPr>
                        <a:t>Peptinasa</a:t>
                      </a:r>
                      <a:r>
                        <a:rPr lang="es-ES" sz="1800" dirty="0">
                          <a:solidFill>
                            <a:schemeClr val="tx1"/>
                          </a:solidFill>
                          <a:effectLst/>
                        </a:rPr>
                        <a:t>.</a:t>
                      </a:r>
                      <a:endParaRPr lang="es-EC" sz="1600" dirty="0">
                        <a:solidFill>
                          <a:schemeClr val="tx1"/>
                        </a:solidFill>
                        <a:effectLst/>
                      </a:endParaRPr>
                    </a:p>
                    <a:p>
                      <a:pPr algn="just">
                        <a:lnSpc>
                          <a:spcPct val="115000"/>
                        </a:lnSpc>
                        <a:spcAft>
                          <a:spcPts val="0"/>
                        </a:spcAft>
                      </a:pPr>
                      <a:r>
                        <a:rPr lang="es-ES" sz="1800" dirty="0">
                          <a:solidFill>
                            <a:schemeClr val="tx1"/>
                          </a:solidFill>
                          <a:effectLst/>
                        </a:rPr>
                        <a:t>Achotillo + S. </a:t>
                      </a:r>
                      <a:r>
                        <a:rPr lang="es-ES" sz="1800" dirty="0" err="1">
                          <a:solidFill>
                            <a:schemeClr val="tx1"/>
                          </a:solidFill>
                          <a:effectLst/>
                        </a:rPr>
                        <a:t>cerevisiae</a:t>
                      </a:r>
                      <a:r>
                        <a:rPr lang="es-ES" sz="1800" dirty="0">
                          <a:solidFill>
                            <a:schemeClr val="tx1"/>
                          </a:solidFill>
                          <a:effectLst/>
                        </a:rPr>
                        <a:t> + Arcilla.</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r>
              <a:tr h="282428">
                <a:tc>
                  <a:txBody>
                    <a:bodyPr/>
                    <a:lstStyle/>
                    <a:p>
                      <a:pPr algn="ctr">
                        <a:lnSpc>
                          <a:spcPct val="115000"/>
                        </a:lnSpc>
                        <a:spcAft>
                          <a:spcPts val="0"/>
                        </a:spcAft>
                      </a:pPr>
                      <a:r>
                        <a:rPr lang="es-ES" sz="1800">
                          <a:solidFill>
                            <a:schemeClr val="tx1"/>
                          </a:solidFill>
                          <a:effectLst/>
                        </a:rPr>
                        <a:t>T9</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just">
                        <a:lnSpc>
                          <a:spcPct val="115000"/>
                        </a:lnSpc>
                        <a:spcAft>
                          <a:spcPts val="0"/>
                        </a:spcAft>
                      </a:pPr>
                      <a:r>
                        <a:rPr lang="es-ES" sz="1800">
                          <a:solidFill>
                            <a:schemeClr val="tx1"/>
                          </a:solidFill>
                          <a:effectLst/>
                        </a:rPr>
                        <a:t>f2m1c3</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just">
                        <a:lnSpc>
                          <a:spcPct val="115000"/>
                        </a:lnSpc>
                        <a:spcAft>
                          <a:spcPts val="0"/>
                        </a:spcAft>
                      </a:pPr>
                      <a:r>
                        <a:rPr lang="es-ES" sz="1800" dirty="0">
                          <a:solidFill>
                            <a:schemeClr val="tx1"/>
                          </a:solidFill>
                          <a:effectLst/>
                        </a:rPr>
                        <a:t>Achotillo + S. </a:t>
                      </a:r>
                      <a:r>
                        <a:rPr lang="es-ES" sz="1800" dirty="0" err="1">
                          <a:solidFill>
                            <a:schemeClr val="tx1"/>
                          </a:solidFill>
                          <a:effectLst/>
                        </a:rPr>
                        <a:t>cerevisiae</a:t>
                      </a:r>
                      <a:r>
                        <a:rPr lang="es-ES" sz="1800" dirty="0">
                          <a:solidFill>
                            <a:schemeClr val="tx1"/>
                          </a:solidFill>
                          <a:effectLst/>
                        </a:rPr>
                        <a:t> + Papaína.</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r>
              <a:tr h="282428">
                <a:tc>
                  <a:txBody>
                    <a:bodyPr/>
                    <a:lstStyle/>
                    <a:p>
                      <a:pPr algn="ctr">
                        <a:lnSpc>
                          <a:spcPct val="115000"/>
                        </a:lnSpc>
                        <a:spcAft>
                          <a:spcPts val="0"/>
                        </a:spcAft>
                      </a:pPr>
                      <a:r>
                        <a:rPr lang="es-ES" sz="1800">
                          <a:solidFill>
                            <a:schemeClr val="tx1"/>
                          </a:solidFill>
                          <a:effectLst/>
                        </a:rPr>
                        <a:t>T10</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just">
                        <a:lnSpc>
                          <a:spcPct val="115000"/>
                        </a:lnSpc>
                        <a:spcAft>
                          <a:spcPts val="0"/>
                        </a:spcAft>
                      </a:pPr>
                      <a:r>
                        <a:rPr lang="es-ES" sz="1800">
                          <a:solidFill>
                            <a:schemeClr val="tx1"/>
                          </a:solidFill>
                          <a:effectLst/>
                        </a:rPr>
                        <a:t>f2m2c1</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just">
                        <a:lnSpc>
                          <a:spcPct val="115000"/>
                        </a:lnSpc>
                        <a:spcAft>
                          <a:spcPts val="0"/>
                        </a:spcAft>
                      </a:pPr>
                      <a:r>
                        <a:rPr lang="es-ES" sz="1800" dirty="0">
                          <a:solidFill>
                            <a:schemeClr val="tx1"/>
                          </a:solidFill>
                          <a:effectLst/>
                        </a:rPr>
                        <a:t>Achotillo + S. </a:t>
                      </a:r>
                      <a:r>
                        <a:rPr lang="es-ES" sz="1800" dirty="0" err="1">
                          <a:solidFill>
                            <a:schemeClr val="tx1"/>
                          </a:solidFill>
                          <a:effectLst/>
                        </a:rPr>
                        <a:t>ellipsoideus</a:t>
                      </a:r>
                      <a:r>
                        <a:rPr lang="es-ES" sz="1800" dirty="0">
                          <a:solidFill>
                            <a:schemeClr val="tx1"/>
                          </a:solidFill>
                          <a:effectLst/>
                        </a:rPr>
                        <a:t> + </a:t>
                      </a:r>
                      <a:r>
                        <a:rPr lang="es-ES" sz="1800" dirty="0" err="1">
                          <a:solidFill>
                            <a:schemeClr val="tx1"/>
                          </a:solidFill>
                          <a:effectLst/>
                        </a:rPr>
                        <a:t>Peptinasa</a:t>
                      </a:r>
                      <a:r>
                        <a:rPr lang="es-ES" sz="1800" dirty="0">
                          <a:solidFill>
                            <a:schemeClr val="tx1"/>
                          </a:solidFill>
                          <a:effectLst/>
                        </a:rPr>
                        <a:t>.</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r>
              <a:tr h="282428">
                <a:tc>
                  <a:txBody>
                    <a:bodyPr/>
                    <a:lstStyle/>
                    <a:p>
                      <a:pPr algn="ctr">
                        <a:lnSpc>
                          <a:spcPct val="115000"/>
                        </a:lnSpc>
                        <a:spcAft>
                          <a:spcPts val="0"/>
                        </a:spcAft>
                      </a:pPr>
                      <a:r>
                        <a:rPr lang="es-ES" sz="1800">
                          <a:solidFill>
                            <a:schemeClr val="tx1"/>
                          </a:solidFill>
                          <a:effectLst/>
                        </a:rPr>
                        <a:t>T11</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just">
                        <a:lnSpc>
                          <a:spcPct val="115000"/>
                        </a:lnSpc>
                        <a:spcAft>
                          <a:spcPts val="0"/>
                        </a:spcAft>
                      </a:pPr>
                      <a:r>
                        <a:rPr lang="es-ES" sz="1800">
                          <a:solidFill>
                            <a:schemeClr val="tx1"/>
                          </a:solidFill>
                          <a:effectLst/>
                        </a:rPr>
                        <a:t>f2m2c2</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just">
                        <a:lnSpc>
                          <a:spcPct val="115000"/>
                        </a:lnSpc>
                        <a:spcAft>
                          <a:spcPts val="0"/>
                        </a:spcAft>
                      </a:pPr>
                      <a:r>
                        <a:rPr lang="es-ES" sz="1800" dirty="0">
                          <a:solidFill>
                            <a:schemeClr val="tx1"/>
                          </a:solidFill>
                          <a:effectLst/>
                        </a:rPr>
                        <a:t>Achotillo + S. </a:t>
                      </a:r>
                      <a:r>
                        <a:rPr lang="es-ES" sz="1800" dirty="0" err="1">
                          <a:solidFill>
                            <a:schemeClr val="tx1"/>
                          </a:solidFill>
                          <a:effectLst/>
                        </a:rPr>
                        <a:t>ellipsoideus</a:t>
                      </a:r>
                      <a:r>
                        <a:rPr lang="es-ES" sz="1800" dirty="0">
                          <a:solidFill>
                            <a:schemeClr val="tx1"/>
                          </a:solidFill>
                          <a:effectLst/>
                        </a:rPr>
                        <a:t> + Arcilla.</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r>
              <a:tr h="282428">
                <a:tc>
                  <a:txBody>
                    <a:bodyPr/>
                    <a:lstStyle/>
                    <a:p>
                      <a:pPr algn="ctr">
                        <a:lnSpc>
                          <a:spcPct val="115000"/>
                        </a:lnSpc>
                        <a:spcAft>
                          <a:spcPts val="0"/>
                        </a:spcAft>
                      </a:pPr>
                      <a:r>
                        <a:rPr lang="es-ES" sz="1800" dirty="0">
                          <a:solidFill>
                            <a:schemeClr val="tx1"/>
                          </a:solidFill>
                          <a:effectLst/>
                        </a:rPr>
                        <a:t>T12</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just">
                        <a:lnSpc>
                          <a:spcPct val="115000"/>
                        </a:lnSpc>
                        <a:spcAft>
                          <a:spcPts val="0"/>
                        </a:spcAft>
                      </a:pPr>
                      <a:r>
                        <a:rPr lang="es-ES" sz="1800">
                          <a:solidFill>
                            <a:schemeClr val="tx1"/>
                          </a:solidFill>
                          <a:effectLst/>
                        </a:rPr>
                        <a:t>f2m2c3</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just">
                        <a:lnSpc>
                          <a:spcPct val="115000"/>
                        </a:lnSpc>
                        <a:spcAft>
                          <a:spcPts val="0"/>
                        </a:spcAft>
                      </a:pPr>
                      <a:r>
                        <a:rPr lang="es-ES" sz="1800" dirty="0">
                          <a:solidFill>
                            <a:schemeClr val="tx1"/>
                          </a:solidFill>
                          <a:effectLst/>
                        </a:rPr>
                        <a:t>Achotillo + S. </a:t>
                      </a:r>
                      <a:r>
                        <a:rPr lang="es-ES" sz="1800" dirty="0" err="1">
                          <a:solidFill>
                            <a:schemeClr val="tx1"/>
                          </a:solidFill>
                          <a:effectLst/>
                        </a:rPr>
                        <a:t>ellipsoideus</a:t>
                      </a:r>
                      <a:r>
                        <a:rPr lang="es-ES" sz="1800" dirty="0">
                          <a:solidFill>
                            <a:schemeClr val="tx1"/>
                          </a:solidFill>
                          <a:effectLst/>
                        </a:rPr>
                        <a:t> + Papaína.</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r>
            </a:tbl>
          </a:graphicData>
        </a:graphic>
      </p:graphicFrame>
    </p:spTree>
    <p:extLst>
      <p:ext uri="{BB962C8B-B14F-4D97-AF65-F5344CB8AC3E}">
        <p14:creationId xmlns:p14="http://schemas.microsoft.com/office/powerpoint/2010/main" val="2808159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VARIABLES A EVALUAR</a:t>
            </a:r>
            <a:endParaRPr lang="es-EC" b="1" dirty="0"/>
          </a:p>
        </p:txBody>
      </p:sp>
      <p:graphicFrame>
        <p:nvGraphicFramePr>
          <p:cNvPr id="4" name="Marcador de contenido 3">
            <a:extLst>
              <a:ext uri="{FF2B5EF4-FFF2-40B4-BE49-F238E27FC236}">
                <a16:creationId xmlns:a16="http://schemas.microsoft.com/office/drawing/2014/main" xmlns="" id="{0D1AF45F-980A-462B-9B96-5C724429CFAB}"/>
              </a:ext>
            </a:extLst>
          </p:cNvPr>
          <p:cNvGraphicFramePr>
            <a:graphicFrameLocks noGrp="1"/>
          </p:cNvGraphicFramePr>
          <p:nvPr>
            <p:ph idx="1"/>
            <p:extLst>
              <p:ext uri="{D42A27DB-BD31-4B8C-83A1-F6EECF244321}">
                <p14:modId xmlns:p14="http://schemas.microsoft.com/office/powerpoint/2010/main" val="1562250458"/>
              </p:ext>
            </p:extLst>
          </p:nvPr>
        </p:nvGraphicFramePr>
        <p:xfrm>
          <a:off x="4195444" y="1728283"/>
          <a:ext cx="3801108" cy="3570891"/>
        </p:xfrm>
        <a:graphic>
          <a:graphicData uri="http://schemas.openxmlformats.org/drawingml/2006/table">
            <a:tbl>
              <a:tblPr firstRow="1" firstCol="1" bandRow="1">
                <a:tableStyleId>{5A111915-BE36-4E01-A7E5-04B1672EAD32}</a:tableStyleId>
              </a:tblPr>
              <a:tblGrid>
                <a:gridCol w="3801108">
                  <a:extLst>
                    <a:ext uri="{9D8B030D-6E8A-4147-A177-3AD203B41FA5}">
                      <a16:colId xmlns:a16="http://schemas.microsoft.com/office/drawing/2014/main" xmlns="" val="4146000289"/>
                    </a:ext>
                  </a:extLst>
                </a:gridCol>
              </a:tblGrid>
              <a:tr h="579748">
                <a:tc>
                  <a:txBody>
                    <a:bodyPr/>
                    <a:lstStyle/>
                    <a:p>
                      <a:pPr algn="ctr">
                        <a:lnSpc>
                          <a:spcPct val="115000"/>
                        </a:lnSpc>
                        <a:spcAft>
                          <a:spcPts val="0"/>
                        </a:spcAft>
                      </a:pPr>
                      <a:r>
                        <a:rPr lang="es-ES" sz="1800" b="1" dirty="0">
                          <a:effectLst/>
                        </a:rPr>
                        <a:t>Análisis Físico-Químico </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2034378304"/>
                  </a:ext>
                </a:extLst>
              </a:tr>
              <a:tr h="579748">
                <a:tc>
                  <a:txBody>
                    <a:bodyPr/>
                    <a:lstStyle/>
                    <a:p>
                      <a:pPr marL="228600" algn="ctr">
                        <a:lnSpc>
                          <a:spcPct val="115000"/>
                        </a:lnSpc>
                        <a:spcAft>
                          <a:spcPts val="0"/>
                        </a:spcAft>
                      </a:pPr>
                      <a:r>
                        <a:rPr lang="es-ES" sz="1800" b="0" dirty="0" smtClean="0">
                          <a:effectLst/>
                          <a:latin typeface="+mn-lt"/>
                          <a:ea typeface="+mn-ea"/>
                          <a:cs typeface="+mn-cs"/>
                        </a:rPr>
                        <a:t>Rendimiento</a:t>
                      </a:r>
                      <a:endParaRPr lang="es-EC"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85629513"/>
                  </a:ext>
                </a:extLst>
              </a:tr>
              <a:tr h="579748">
                <a:tc>
                  <a:txBody>
                    <a:bodyPr/>
                    <a:lstStyle/>
                    <a:p>
                      <a:pPr marL="228600" algn="ctr">
                        <a:lnSpc>
                          <a:spcPct val="115000"/>
                        </a:lnSpc>
                        <a:spcAft>
                          <a:spcPts val="0"/>
                        </a:spcAft>
                      </a:pPr>
                      <a:r>
                        <a:rPr lang="es-ES" sz="1800" b="0" dirty="0" err="1" smtClean="0">
                          <a:effectLst/>
                          <a:latin typeface="+mn-lt"/>
                          <a:ea typeface="+mn-ea"/>
                          <a:cs typeface="+mn-cs"/>
                        </a:rPr>
                        <a:t>Brix</a:t>
                      </a:r>
                      <a:r>
                        <a:rPr lang="es-ES" sz="1800" b="0" dirty="0" smtClean="0">
                          <a:effectLst/>
                          <a:latin typeface="+mn-lt"/>
                          <a:ea typeface="+mn-ea"/>
                          <a:cs typeface="+mn-cs"/>
                        </a:rPr>
                        <a:t>, Grado Alcohólico</a:t>
                      </a:r>
                      <a:endParaRPr lang="es-EC"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27853038"/>
                  </a:ext>
                </a:extLst>
              </a:tr>
              <a:tr h="579748">
                <a:tc>
                  <a:txBody>
                    <a:bodyPr/>
                    <a:lstStyle/>
                    <a:p>
                      <a:pPr marL="228600" algn="ctr">
                        <a:lnSpc>
                          <a:spcPct val="115000"/>
                        </a:lnSpc>
                        <a:spcAft>
                          <a:spcPts val="0"/>
                        </a:spcAft>
                      </a:pPr>
                      <a:r>
                        <a:rPr lang="es-ES" sz="1800" b="0" dirty="0" smtClean="0">
                          <a:effectLst/>
                        </a:rPr>
                        <a:t>Humedad, Ceniza</a:t>
                      </a:r>
                      <a:endParaRPr lang="es-EC"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12764962"/>
                  </a:ext>
                </a:extLst>
              </a:tr>
              <a:tr h="672151">
                <a:tc>
                  <a:txBody>
                    <a:bodyPr/>
                    <a:lstStyle/>
                    <a:p>
                      <a:pPr marL="228600" algn="ctr">
                        <a:lnSpc>
                          <a:spcPct val="115000"/>
                        </a:lnSpc>
                        <a:spcAft>
                          <a:spcPts val="0"/>
                        </a:spcAft>
                      </a:pPr>
                      <a:r>
                        <a:rPr lang="es-ES" sz="1800" b="0" dirty="0" smtClean="0">
                          <a:effectLst/>
                          <a:latin typeface="+mn-lt"/>
                          <a:ea typeface="+mn-ea"/>
                          <a:cs typeface="+mn-cs"/>
                        </a:rPr>
                        <a:t>Absorbancia</a:t>
                      </a:r>
                      <a:endParaRPr lang="es-EC"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07304745"/>
                  </a:ext>
                </a:extLst>
              </a:tr>
              <a:tr h="579748">
                <a:tc>
                  <a:txBody>
                    <a:bodyPr/>
                    <a:lstStyle/>
                    <a:p>
                      <a:pPr marL="228600" algn="ctr">
                        <a:lnSpc>
                          <a:spcPct val="115000"/>
                        </a:lnSpc>
                        <a:spcAft>
                          <a:spcPts val="0"/>
                        </a:spcAft>
                      </a:pPr>
                      <a:r>
                        <a:rPr lang="es-ES" sz="1800" b="0" dirty="0">
                          <a:effectLst/>
                        </a:rPr>
                        <a:t>pH, acidez, densidad</a:t>
                      </a:r>
                      <a:endParaRPr lang="es-EC"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56509461"/>
                  </a:ext>
                </a:extLst>
              </a:tr>
            </a:tbl>
          </a:graphicData>
        </a:graphic>
      </p:graphicFrame>
      <p:sp>
        <p:nvSpPr>
          <p:cNvPr id="5" name="Rectángulo redondeado 4"/>
          <p:cNvSpPr/>
          <p:nvPr/>
        </p:nvSpPr>
        <p:spPr>
          <a:xfrm>
            <a:off x="1268728" y="5562225"/>
            <a:ext cx="9654541" cy="713688"/>
          </a:xfrm>
          <a:prstGeom prst="roundRect">
            <a:avLst/>
          </a:prstGeom>
          <a:solidFill>
            <a:srgbClr val="E6FFCD"/>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NTE INEN 356, </a:t>
            </a:r>
            <a:r>
              <a:rPr lang="es-EC" dirty="0">
                <a:solidFill>
                  <a:schemeClr val="tx1"/>
                </a:solidFill>
              </a:rPr>
              <a:t>NTE INEN</a:t>
            </a:r>
            <a:r>
              <a:rPr lang="es-EC" dirty="0" smtClean="0">
                <a:solidFill>
                  <a:schemeClr val="tx1"/>
                </a:solidFill>
              </a:rPr>
              <a:t> 360, </a:t>
            </a:r>
            <a:r>
              <a:rPr lang="es-EC" dirty="0">
                <a:solidFill>
                  <a:schemeClr val="tx1"/>
                </a:solidFill>
              </a:rPr>
              <a:t>NTE INEN </a:t>
            </a:r>
            <a:r>
              <a:rPr lang="es-EC" dirty="0" smtClean="0">
                <a:solidFill>
                  <a:schemeClr val="tx1"/>
                </a:solidFill>
              </a:rPr>
              <a:t> 349, </a:t>
            </a:r>
            <a:r>
              <a:rPr lang="es-EC" dirty="0">
                <a:solidFill>
                  <a:schemeClr val="tx1"/>
                </a:solidFill>
              </a:rPr>
              <a:t>NTE INEN</a:t>
            </a:r>
            <a:r>
              <a:rPr lang="es-EC" dirty="0" smtClean="0">
                <a:solidFill>
                  <a:schemeClr val="tx1"/>
                </a:solidFill>
              </a:rPr>
              <a:t> 348, </a:t>
            </a:r>
            <a:r>
              <a:rPr lang="es-EC" dirty="0">
                <a:solidFill>
                  <a:schemeClr val="tx1"/>
                </a:solidFill>
              </a:rPr>
              <a:t>NTE INEN </a:t>
            </a:r>
            <a:r>
              <a:rPr lang="es-EC" dirty="0" smtClean="0">
                <a:solidFill>
                  <a:schemeClr val="tx1"/>
                </a:solidFill>
              </a:rPr>
              <a:t> 341, NTE </a:t>
            </a:r>
            <a:r>
              <a:rPr lang="es-EC" dirty="0">
                <a:solidFill>
                  <a:schemeClr val="tx1"/>
                </a:solidFill>
              </a:rPr>
              <a:t>INEN  </a:t>
            </a:r>
            <a:r>
              <a:rPr lang="es-EC" dirty="0" smtClean="0">
                <a:solidFill>
                  <a:schemeClr val="tx1"/>
                </a:solidFill>
              </a:rPr>
              <a:t>347, </a:t>
            </a:r>
            <a:r>
              <a:rPr lang="es-EC" dirty="0">
                <a:solidFill>
                  <a:schemeClr val="tx1"/>
                </a:solidFill>
              </a:rPr>
              <a:t>, NTE INEN  </a:t>
            </a:r>
            <a:r>
              <a:rPr lang="es-EC" dirty="0" smtClean="0">
                <a:solidFill>
                  <a:schemeClr val="tx1"/>
                </a:solidFill>
              </a:rPr>
              <a:t>1547</a:t>
            </a:r>
            <a:endParaRPr lang="es-EC" dirty="0">
              <a:solidFill>
                <a:schemeClr val="tx1"/>
              </a:solidFill>
            </a:endParaRPr>
          </a:p>
        </p:txBody>
      </p:sp>
      <p:pic>
        <p:nvPicPr>
          <p:cNvPr id="6" name="Picture 4" descr="Resultado de imagen de carambola&quot;"/>
          <p:cNvPicPr>
            <a:picLocks noChangeAspect="1" noChangeArrowheads="1"/>
          </p:cNvPicPr>
          <p:nvPr/>
        </p:nvPicPr>
        <p:blipFill rotWithShape="1">
          <a:blip r:embed="rId2">
            <a:extLst>
              <a:ext uri="{28A0092B-C50C-407E-A947-70E740481C1C}">
                <a14:useLocalDpi xmlns:a14="http://schemas.microsoft.com/office/drawing/2010/main" val="0"/>
              </a:ext>
            </a:extLst>
          </a:blip>
          <a:srcRect l="4642" r="7769"/>
          <a:stretch/>
        </p:blipFill>
        <p:spPr bwMode="auto">
          <a:xfrm>
            <a:off x="1066796" y="2535391"/>
            <a:ext cx="2720340" cy="19566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2" descr="Resultado de imagen de rambutan&quot;"/>
          <p:cNvPicPr>
            <a:picLocks noChangeAspect="1" noChangeArrowheads="1"/>
          </p:cNvPicPr>
          <p:nvPr/>
        </p:nvPicPr>
        <p:blipFill rotWithShape="1">
          <a:blip r:embed="rId3">
            <a:extLst>
              <a:ext uri="{28A0092B-C50C-407E-A947-70E740481C1C}">
                <a14:useLocalDpi xmlns:a14="http://schemas.microsoft.com/office/drawing/2010/main" val="0"/>
              </a:ext>
            </a:extLst>
          </a:blip>
          <a:srcRect l="9341" r="10986"/>
          <a:stretch/>
        </p:blipFill>
        <p:spPr bwMode="auto">
          <a:xfrm>
            <a:off x="8591548" y="2496709"/>
            <a:ext cx="2331721" cy="19559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546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MATERIALES Y METODOS</a:t>
            </a:r>
            <a:endParaRPr lang="es-EC" dirty="0"/>
          </a:p>
        </p:txBody>
      </p:sp>
      <p:sp>
        <p:nvSpPr>
          <p:cNvPr id="4" name="Rectángulo redondeado 3"/>
          <p:cNvSpPr/>
          <p:nvPr/>
        </p:nvSpPr>
        <p:spPr>
          <a:xfrm>
            <a:off x="1249680" y="2014194"/>
            <a:ext cx="1882140" cy="713688"/>
          </a:xfrm>
          <a:prstGeom prst="roundRect">
            <a:avLst/>
          </a:prstGeom>
          <a:solidFill>
            <a:srgbClr val="E6FFCD"/>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Obtención de materia prima</a:t>
            </a:r>
            <a:endParaRPr lang="es-EC" dirty="0">
              <a:solidFill>
                <a:schemeClr val="tx1"/>
              </a:solidFill>
            </a:endParaRPr>
          </a:p>
        </p:txBody>
      </p:sp>
      <p:sp>
        <p:nvSpPr>
          <p:cNvPr id="5" name="Rectángulo redondeado 4"/>
          <p:cNvSpPr/>
          <p:nvPr/>
        </p:nvSpPr>
        <p:spPr>
          <a:xfrm>
            <a:off x="3756660" y="2014194"/>
            <a:ext cx="1882140" cy="713688"/>
          </a:xfrm>
          <a:prstGeom prst="roundRect">
            <a:avLst/>
          </a:prstGeom>
          <a:solidFill>
            <a:srgbClr val="E6FFCD"/>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Despulpado</a:t>
            </a:r>
            <a:endParaRPr lang="es-EC" dirty="0">
              <a:solidFill>
                <a:schemeClr val="tx1"/>
              </a:solidFill>
            </a:endParaRPr>
          </a:p>
        </p:txBody>
      </p:sp>
      <p:sp>
        <p:nvSpPr>
          <p:cNvPr id="6" name="Rectángulo redondeado 5"/>
          <p:cNvSpPr/>
          <p:nvPr/>
        </p:nvSpPr>
        <p:spPr>
          <a:xfrm>
            <a:off x="6263640" y="2014194"/>
            <a:ext cx="1882140" cy="713688"/>
          </a:xfrm>
          <a:prstGeom prst="roundRect">
            <a:avLst/>
          </a:prstGeom>
          <a:solidFill>
            <a:srgbClr val="E6FFCD"/>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Pasteurizado</a:t>
            </a:r>
            <a:endParaRPr lang="es-EC" dirty="0">
              <a:solidFill>
                <a:schemeClr val="tx1"/>
              </a:solidFill>
            </a:endParaRPr>
          </a:p>
        </p:txBody>
      </p:sp>
      <p:sp>
        <p:nvSpPr>
          <p:cNvPr id="7" name="Rectángulo redondeado 6"/>
          <p:cNvSpPr/>
          <p:nvPr/>
        </p:nvSpPr>
        <p:spPr>
          <a:xfrm>
            <a:off x="8770620" y="2014194"/>
            <a:ext cx="1882140" cy="713688"/>
          </a:xfrm>
          <a:prstGeom prst="roundRect">
            <a:avLst/>
          </a:prstGeom>
          <a:solidFill>
            <a:srgbClr val="E6FFCD"/>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Siembra de Microrganismo</a:t>
            </a:r>
            <a:endParaRPr lang="es-EC" dirty="0">
              <a:solidFill>
                <a:schemeClr val="tx1"/>
              </a:solidFill>
            </a:endParaRPr>
          </a:p>
        </p:txBody>
      </p:sp>
      <p:sp>
        <p:nvSpPr>
          <p:cNvPr id="8" name="Rectángulo redondeado 7"/>
          <p:cNvSpPr/>
          <p:nvPr/>
        </p:nvSpPr>
        <p:spPr>
          <a:xfrm>
            <a:off x="8770620" y="3385794"/>
            <a:ext cx="1882140" cy="713688"/>
          </a:xfrm>
          <a:prstGeom prst="roundRect">
            <a:avLst/>
          </a:prstGeom>
          <a:solidFill>
            <a:srgbClr val="E6FFCD"/>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Fermentación</a:t>
            </a:r>
            <a:endParaRPr lang="es-EC" dirty="0">
              <a:solidFill>
                <a:schemeClr val="tx1"/>
              </a:solidFill>
            </a:endParaRPr>
          </a:p>
        </p:txBody>
      </p:sp>
      <p:sp>
        <p:nvSpPr>
          <p:cNvPr id="9" name="Rectángulo redondeado 8"/>
          <p:cNvSpPr/>
          <p:nvPr/>
        </p:nvSpPr>
        <p:spPr>
          <a:xfrm>
            <a:off x="6263640" y="3461916"/>
            <a:ext cx="1882140" cy="713688"/>
          </a:xfrm>
          <a:prstGeom prst="roundRect">
            <a:avLst/>
          </a:prstGeom>
          <a:solidFill>
            <a:srgbClr val="E6FFCD"/>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1° Trasiego</a:t>
            </a:r>
            <a:endParaRPr lang="es-EC" dirty="0">
              <a:solidFill>
                <a:schemeClr val="tx1"/>
              </a:solidFill>
            </a:endParaRPr>
          </a:p>
        </p:txBody>
      </p:sp>
      <p:sp>
        <p:nvSpPr>
          <p:cNvPr id="10" name="Rectángulo redondeado 9"/>
          <p:cNvSpPr/>
          <p:nvPr/>
        </p:nvSpPr>
        <p:spPr>
          <a:xfrm>
            <a:off x="3756660" y="3461916"/>
            <a:ext cx="1882140" cy="713688"/>
          </a:xfrm>
          <a:prstGeom prst="roundRect">
            <a:avLst/>
          </a:prstGeom>
          <a:solidFill>
            <a:srgbClr val="E6FFCD"/>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Termino de la Fermentación</a:t>
            </a:r>
            <a:endParaRPr lang="es-EC" dirty="0">
              <a:solidFill>
                <a:schemeClr val="tx1"/>
              </a:solidFill>
            </a:endParaRPr>
          </a:p>
        </p:txBody>
      </p:sp>
      <p:sp>
        <p:nvSpPr>
          <p:cNvPr id="11" name="Rectángulo redondeado 10"/>
          <p:cNvSpPr/>
          <p:nvPr/>
        </p:nvSpPr>
        <p:spPr>
          <a:xfrm>
            <a:off x="1249680" y="3461916"/>
            <a:ext cx="1882140" cy="713688"/>
          </a:xfrm>
          <a:prstGeom prst="roundRect">
            <a:avLst/>
          </a:prstGeom>
          <a:solidFill>
            <a:srgbClr val="E6FFCD"/>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Adición Clarificante</a:t>
            </a:r>
            <a:endParaRPr lang="es-EC" dirty="0">
              <a:solidFill>
                <a:schemeClr val="tx1"/>
              </a:solidFill>
            </a:endParaRPr>
          </a:p>
        </p:txBody>
      </p:sp>
      <p:sp>
        <p:nvSpPr>
          <p:cNvPr id="12" name="Rectángulo redondeado 11"/>
          <p:cNvSpPr/>
          <p:nvPr/>
        </p:nvSpPr>
        <p:spPr>
          <a:xfrm>
            <a:off x="1249680" y="4909638"/>
            <a:ext cx="1882140" cy="713688"/>
          </a:xfrm>
          <a:prstGeom prst="roundRect">
            <a:avLst/>
          </a:prstGeom>
          <a:solidFill>
            <a:srgbClr val="E6FFCD"/>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2° Trasiego</a:t>
            </a:r>
            <a:endParaRPr lang="es-EC" dirty="0">
              <a:solidFill>
                <a:schemeClr val="tx1"/>
              </a:solidFill>
            </a:endParaRPr>
          </a:p>
        </p:txBody>
      </p:sp>
      <p:sp>
        <p:nvSpPr>
          <p:cNvPr id="13" name="Rectángulo redondeado 12"/>
          <p:cNvSpPr/>
          <p:nvPr/>
        </p:nvSpPr>
        <p:spPr>
          <a:xfrm>
            <a:off x="3756660" y="4909638"/>
            <a:ext cx="1882140" cy="713688"/>
          </a:xfrm>
          <a:prstGeom prst="roundRect">
            <a:avLst/>
          </a:prstGeom>
          <a:solidFill>
            <a:srgbClr val="E6FFCD"/>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Obtención Vino</a:t>
            </a:r>
            <a:endParaRPr lang="es-EC" dirty="0">
              <a:solidFill>
                <a:schemeClr val="tx1"/>
              </a:solidFill>
            </a:endParaRPr>
          </a:p>
        </p:txBody>
      </p:sp>
      <p:sp>
        <p:nvSpPr>
          <p:cNvPr id="14" name="Rectángulo redondeado 13"/>
          <p:cNvSpPr/>
          <p:nvPr/>
        </p:nvSpPr>
        <p:spPr>
          <a:xfrm>
            <a:off x="6263640" y="4917180"/>
            <a:ext cx="1882140" cy="713688"/>
          </a:xfrm>
          <a:prstGeom prst="roundRect">
            <a:avLst/>
          </a:prstGeom>
          <a:solidFill>
            <a:srgbClr val="E6FFCD"/>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Destilado</a:t>
            </a:r>
            <a:endParaRPr lang="es-EC" dirty="0">
              <a:solidFill>
                <a:schemeClr val="tx1"/>
              </a:solidFill>
            </a:endParaRPr>
          </a:p>
        </p:txBody>
      </p:sp>
      <p:sp>
        <p:nvSpPr>
          <p:cNvPr id="16" name="Flecha derecha 15"/>
          <p:cNvSpPr/>
          <p:nvPr/>
        </p:nvSpPr>
        <p:spPr>
          <a:xfrm>
            <a:off x="3263936" y="2202789"/>
            <a:ext cx="360608" cy="35684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Flecha derecha 16"/>
          <p:cNvSpPr/>
          <p:nvPr/>
        </p:nvSpPr>
        <p:spPr>
          <a:xfrm>
            <a:off x="3263936" y="5095602"/>
            <a:ext cx="360608" cy="35684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Flecha derecha 17"/>
          <p:cNvSpPr/>
          <p:nvPr/>
        </p:nvSpPr>
        <p:spPr>
          <a:xfrm>
            <a:off x="8298180" y="2199821"/>
            <a:ext cx="360608" cy="35684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Flecha derecha 18"/>
          <p:cNvSpPr/>
          <p:nvPr/>
        </p:nvSpPr>
        <p:spPr>
          <a:xfrm>
            <a:off x="5777677" y="2205671"/>
            <a:ext cx="360608" cy="35684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Flecha derecha 19"/>
          <p:cNvSpPr/>
          <p:nvPr/>
        </p:nvSpPr>
        <p:spPr>
          <a:xfrm>
            <a:off x="5777677" y="5095602"/>
            <a:ext cx="360608" cy="35684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Flecha derecha 20"/>
          <p:cNvSpPr/>
          <p:nvPr/>
        </p:nvSpPr>
        <p:spPr>
          <a:xfrm flipH="1">
            <a:off x="8298180" y="3564216"/>
            <a:ext cx="360608" cy="35684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Flecha derecha 21"/>
          <p:cNvSpPr/>
          <p:nvPr/>
        </p:nvSpPr>
        <p:spPr>
          <a:xfrm flipH="1">
            <a:off x="3257175" y="3595592"/>
            <a:ext cx="360608" cy="35684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Flecha derecha 22"/>
          <p:cNvSpPr/>
          <p:nvPr/>
        </p:nvSpPr>
        <p:spPr>
          <a:xfrm flipH="1">
            <a:off x="5777677" y="3640338"/>
            <a:ext cx="360608" cy="35684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Flecha derecha 23"/>
          <p:cNvSpPr/>
          <p:nvPr/>
        </p:nvSpPr>
        <p:spPr>
          <a:xfrm rot="16200000" flipH="1">
            <a:off x="2010446" y="4364199"/>
            <a:ext cx="360608" cy="35684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Flecha derecha 24"/>
          <p:cNvSpPr/>
          <p:nvPr/>
        </p:nvSpPr>
        <p:spPr>
          <a:xfrm rot="16200000" flipH="1">
            <a:off x="9531386" y="2878416"/>
            <a:ext cx="360608" cy="35684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104612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4552" y="291579"/>
            <a:ext cx="10058400" cy="717272"/>
          </a:xfrm>
        </p:spPr>
        <p:txBody>
          <a:bodyPr>
            <a:normAutofit fontScale="90000"/>
          </a:bodyPr>
          <a:lstStyle/>
          <a:p>
            <a:r>
              <a:rPr lang="es-EC" dirty="0" smtClean="0"/>
              <a:t>RESULTADOS </a:t>
            </a:r>
            <a:endParaRPr lang="es-EC" dirty="0"/>
          </a:p>
        </p:txBody>
      </p:sp>
      <p:sp>
        <p:nvSpPr>
          <p:cNvPr id="5" name="CuadroTexto 4"/>
          <p:cNvSpPr txBox="1"/>
          <p:nvPr/>
        </p:nvSpPr>
        <p:spPr>
          <a:xfrm>
            <a:off x="527137" y="2716886"/>
            <a:ext cx="562975" cy="369332"/>
          </a:xfrm>
          <a:prstGeom prst="rect">
            <a:avLst/>
          </a:prstGeom>
          <a:noFill/>
        </p:spPr>
        <p:txBody>
          <a:bodyPr wrap="none" rtlCol="0">
            <a:spAutoFit/>
          </a:bodyPr>
          <a:lstStyle/>
          <a:p>
            <a:r>
              <a:rPr lang="es-EC" dirty="0" smtClean="0"/>
              <a:t>Brix</a:t>
            </a:r>
            <a:endParaRPr lang="es-EC" dirty="0"/>
          </a:p>
        </p:txBody>
      </p:sp>
      <p:sp>
        <p:nvSpPr>
          <p:cNvPr id="10" name="CuadroTexto 9"/>
          <p:cNvSpPr txBox="1"/>
          <p:nvPr/>
        </p:nvSpPr>
        <p:spPr>
          <a:xfrm>
            <a:off x="5639875" y="5041547"/>
            <a:ext cx="1059777" cy="369332"/>
          </a:xfrm>
          <a:prstGeom prst="rect">
            <a:avLst/>
          </a:prstGeom>
          <a:noFill/>
        </p:spPr>
        <p:txBody>
          <a:bodyPr wrap="none" rtlCol="0">
            <a:spAutoFit/>
          </a:bodyPr>
          <a:lstStyle/>
          <a:p>
            <a:r>
              <a:rPr lang="es-EC" dirty="0" smtClean="0"/>
              <a:t>G.A Vino</a:t>
            </a:r>
            <a:endParaRPr lang="es-EC" dirty="0"/>
          </a:p>
        </p:txBody>
      </p:sp>
      <p:sp>
        <p:nvSpPr>
          <p:cNvPr id="11" name="CuadroTexto 10"/>
          <p:cNvSpPr txBox="1"/>
          <p:nvPr/>
        </p:nvSpPr>
        <p:spPr>
          <a:xfrm>
            <a:off x="5639875" y="2047149"/>
            <a:ext cx="1309974" cy="369332"/>
          </a:xfrm>
          <a:prstGeom prst="rect">
            <a:avLst/>
          </a:prstGeom>
          <a:noFill/>
        </p:spPr>
        <p:txBody>
          <a:bodyPr wrap="none" rtlCol="0">
            <a:spAutoFit/>
          </a:bodyPr>
          <a:lstStyle/>
          <a:p>
            <a:r>
              <a:rPr lang="es-EC" dirty="0" smtClean="0"/>
              <a:t>Absorbancia</a:t>
            </a:r>
            <a:endParaRPr lang="es-EC" dirty="0"/>
          </a:p>
        </p:txBody>
      </p:sp>
      <p:sp>
        <p:nvSpPr>
          <p:cNvPr id="12" name="CuadroTexto 11"/>
          <p:cNvSpPr txBox="1"/>
          <p:nvPr/>
        </p:nvSpPr>
        <p:spPr>
          <a:xfrm>
            <a:off x="527137" y="5066121"/>
            <a:ext cx="801823" cy="369332"/>
          </a:xfrm>
          <a:prstGeom prst="rect">
            <a:avLst/>
          </a:prstGeom>
          <a:noFill/>
        </p:spPr>
        <p:txBody>
          <a:bodyPr wrap="none" rtlCol="0">
            <a:spAutoFit/>
          </a:bodyPr>
          <a:lstStyle/>
          <a:p>
            <a:r>
              <a:rPr lang="es-EC" dirty="0" smtClean="0"/>
              <a:t>Acidez</a:t>
            </a:r>
            <a:endParaRPr lang="es-EC" dirty="0"/>
          </a:p>
        </p:txBody>
      </p:sp>
      <p:sp>
        <p:nvSpPr>
          <p:cNvPr id="14" name="CuadroTexto 13"/>
          <p:cNvSpPr txBox="1"/>
          <p:nvPr/>
        </p:nvSpPr>
        <p:spPr>
          <a:xfrm>
            <a:off x="8079024" y="336837"/>
            <a:ext cx="2631048"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C" sz="2400" dirty="0" smtClean="0"/>
              <a:t>FACTOR A (Frutas)</a:t>
            </a:r>
            <a:endParaRPr lang="es-EC" sz="2400" dirty="0"/>
          </a:p>
        </p:txBody>
      </p:sp>
      <p:pic>
        <p:nvPicPr>
          <p:cNvPr id="29" name="Imagen 28"/>
          <p:cNvPicPr/>
          <p:nvPr/>
        </p:nvPicPr>
        <p:blipFill>
          <a:blip r:embed="rId2">
            <a:extLst>
              <a:ext uri="{28A0092B-C50C-407E-A947-70E740481C1C}">
                <a14:useLocalDpi xmlns:a14="http://schemas.microsoft.com/office/drawing/2010/main" val="0"/>
              </a:ext>
            </a:extLst>
          </a:blip>
          <a:stretch>
            <a:fillRect/>
          </a:stretch>
        </p:blipFill>
        <p:spPr>
          <a:xfrm>
            <a:off x="7259735" y="843760"/>
            <a:ext cx="3542212" cy="2376335"/>
          </a:xfrm>
          <a:prstGeom prst="rect">
            <a:avLst/>
          </a:prstGeom>
        </p:spPr>
      </p:pic>
      <p:pic>
        <p:nvPicPr>
          <p:cNvPr id="30" name="Imagen 29"/>
          <p:cNvPicPr/>
          <p:nvPr/>
        </p:nvPicPr>
        <p:blipFill>
          <a:blip r:embed="rId3">
            <a:clrChange>
              <a:clrFrom>
                <a:srgbClr val="FFF5DC"/>
              </a:clrFrom>
              <a:clrTo>
                <a:srgbClr val="FFF5DC">
                  <a:alpha val="0"/>
                </a:srgbClr>
              </a:clrTo>
            </a:clrChange>
            <a:extLst>
              <a:ext uri="{28A0092B-C50C-407E-A947-70E740481C1C}">
                <a14:useLocalDpi xmlns:a14="http://schemas.microsoft.com/office/drawing/2010/main" val="0"/>
              </a:ext>
            </a:extLst>
          </a:blip>
          <a:stretch>
            <a:fillRect/>
          </a:stretch>
        </p:blipFill>
        <p:spPr>
          <a:xfrm>
            <a:off x="1771347" y="843760"/>
            <a:ext cx="3519533" cy="2832399"/>
          </a:xfrm>
          <a:prstGeom prst="rect">
            <a:avLst/>
          </a:prstGeom>
        </p:spPr>
      </p:pic>
      <p:pic>
        <p:nvPicPr>
          <p:cNvPr id="31" name="Imagen 30"/>
          <p:cNvPicPr/>
          <p:nvPr/>
        </p:nvPicPr>
        <p:blipFill>
          <a:blip r:embed="rId4">
            <a:extLst>
              <a:ext uri="{28A0092B-C50C-407E-A947-70E740481C1C}">
                <a14:useLocalDpi xmlns:a14="http://schemas.microsoft.com/office/drawing/2010/main" val="0"/>
              </a:ext>
            </a:extLst>
          </a:blip>
          <a:stretch>
            <a:fillRect/>
          </a:stretch>
        </p:blipFill>
        <p:spPr>
          <a:xfrm>
            <a:off x="1776315" y="3733384"/>
            <a:ext cx="3545701" cy="2640372"/>
          </a:xfrm>
          <a:prstGeom prst="rect">
            <a:avLst/>
          </a:prstGeom>
        </p:spPr>
      </p:pic>
      <p:pic>
        <p:nvPicPr>
          <p:cNvPr id="32" name="Imagen 31"/>
          <p:cNvPicPr/>
          <p:nvPr/>
        </p:nvPicPr>
        <p:blipFill>
          <a:blip r:embed="rId5">
            <a:extLst>
              <a:ext uri="{28A0092B-C50C-407E-A947-70E740481C1C}">
                <a14:useLocalDpi xmlns:a14="http://schemas.microsoft.com/office/drawing/2010/main" val="0"/>
              </a:ext>
            </a:extLst>
          </a:blip>
          <a:stretch>
            <a:fillRect/>
          </a:stretch>
        </p:blipFill>
        <p:spPr>
          <a:xfrm>
            <a:off x="7259734" y="3424893"/>
            <a:ext cx="3506449" cy="2952416"/>
          </a:xfrm>
          <a:prstGeom prst="rect">
            <a:avLst/>
          </a:prstGeom>
        </p:spPr>
      </p:pic>
    </p:spTree>
    <p:extLst>
      <p:ext uri="{BB962C8B-B14F-4D97-AF65-F5344CB8AC3E}">
        <p14:creationId xmlns:p14="http://schemas.microsoft.com/office/powerpoint/2010/main" val="9467972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docProps/app.xml><?xml version="1.0" encoding="utf-8"?>
<Properties xmlns="http://schemas.openxmlformats.org/officeDocument/2006/extended-properties" xmlns:vt="http://schemas.openxmlformats.org/officeDocument/2006/docPropsVTypes">
  <Template>Savon</Template>
  <TotalTime>10434</TotalTime>
  <Words>1162</Words>
  <Application>Microsoft Office PowerPoint</Application>
  <PresentationFormat>Panorámica</PresentationFormat>
  <Paragraphs>172</Paragraphs>
  <Slides>25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25</vt:i4>
      </vt:variant>
    </vt:vector>
  </HeadingPairs>
  <TitlesOfParts>
    <vt:vector size="30" baseType="lpstr">
      <vt:lpstr>Arial</vt:lpstr>
      <vt:lpstr>Calibri</vt:lpstr>
      <vt:lpstr>Garamond</vt:lpstr>
      <vt:lpstr>Times New Roman</vt:lpstr>
      <vt:lpstr>Savon</vt:lpstr>
      <vt:lpstr>“ESTUDIO DE LA CINÉTICA ENZIMÁTICA DEL MOSTO DE ACHOTILLO (Nephelium lappaceum l.) Y CARAMBOLA (Averrhoa carambola l.) PARA LA OBTENCIÓN DE ALCOHOL ETÍLICO, APLICANDO DIFERENTES MICROORGANISMOS (Saccharomyces cerevisiae, Saccharomyces ellipsoideus) Y CLARIFICANTES”. </vt:lpstr>
      <vt:lpstr>INTRODUCCIÓN</vt:lpstr>
      <vt:lpstr>OBJETIVOS</vt:lpstr>
      <vt:lpstr>UBICACIÓN</vt:lpstr>
      <vt:lpstr>DISEÑO EXPERIMENTAL</vt:lpstr>
      <vt:lpstr>TRATAMIENTOS</vt:lpstr>
      <vt:lpstr>VARIABLES A EVALUAR</vt:lpstr>
      <vt:lpstr>MATERIALES Y METODOS</vt:lpstr>
      <vt:lpstr>RESULTADOS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INTERACCIONES</vt:lpstr>
      <vt:lpstr>RECOMENDACIONES</vt:lpstr>
      <vt:lpstr>ANEXOS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“ESTUDIO DE LA CINÉTICA ENZIMÁTICA DEL MOSTO DE ACHOTILLO (Nephelium lappaceum l.) Y CARAMBOLA (Averrhoa carambola l.) PARA LA OBTENCIÓN DE ALCOHOL ETÍLICO, APLICANDO DIFERENTES MICROORGANISMOS (Saccharomyces cerevisiae, Saccharomyces ellipsoideus) Y CLARIFICANTES”.</dc:title>
  <dc:creator>Daniel viteri sanchez</dc:creator>
  <cp:lastModifiedBy>Daniel viteri sanchez</cp:lastModifiedBy>
  <cp:revision>31</cp:revision>
  <dcterms:created xsi:type="dcterms:W3CDTF">2020-02-05T15:35:58Z</dcterms:created>
  <dcterms:modified xsi:type="dcterms:W3CDTF">2020-09-05T04:04:05Z</dcterms:modified>
</cp:coreProperties>
</file>