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57" r:id="rId3"/>
    <p:sldId id="259" r:id="rId4"/>
    <p:sldId id="260" r:id="rId5"/>
    <p:sldId id="261" r:id="rId6"/>
    <p:sldId id="262" r:id="rId7"/>
    <p:sldId id="263" r:id="rId8"/>
    <p:sldId id="264" r:id="rId9"/>
    <p:sldId id="265" r:id="rId10"/>
    <p:sldId id="266" r:id="rId11"/>
    <p:sldId id="268" r:id="rId12"/>
    <p:sldId id="267" r:id="rId13"/>
    <p:sldId id="270" r:id="rId14"/>
    <p:sldId id="273" r:id="rId15"/>
    <p:sldId id="274" r:id="rId16"/>
    <p:sldId id="275" r:id="rId17"/>
    <p:sldId id="276" r:id="rId18"/>
    <p:sldId id="277" r:id="rId19"/>
    <p:sldId id="278" r:id="rId20"/>
    <p:sldId id="279" r:id="rId21"/>
    <p:sldId id="281" r:id="rId22"/>
    <p:sldId id="282" r:id="rId23"/>
    <p:sldId id="283" r:id="rId24"/>
    <p:sldId id="284" r:id="rId25"/>
    <p:sldId id="285" r:id="rId26"/>
    <p:sldId id="286" r:id="rId27"/>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17292A2E-F333-43FB-9621-5CBBE7FDCDCB}" styleName="Estilo claro 2 - Acento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diagrams/_rels/data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C012DE-C0F6-4748-938F-C72D9C4DD35A}" type="doc">
      <dgm:prSet loTypeId="urn:microsoft.com/office/officeart/2005/8/layout/vList4" loCatId="list" qsTypeId="urn:microsoft.com/office/officeart/2005/8/quickstyle/simple1" qsCatId="simple" csTypeId="urn:microsoft.com/office/officeart/2005/8/colors/colorful1" csCatId="colorful" phldr="1"/>
      <dgm:spPr/>
      <dgm:t>
        <a:bodyPr/>
        <a:lstStyle/>
        <a:p>
          <a:endParaRPr lang="es-MX"/>
        </a:p>
      </dgm:t>
    </dgm:pt>
    <dgm:pt modelId="{B857D4ED-EEA2-4D02-BC2A-A40E2C2913E7}">
      <dgm:prSet/>
      <dgm:spPr/>
      <dgm:t>
        <a:bodyPr/>
        <a:lstStyle/>
        <a:p>
          <a:pPr algn="just"/>
          <a:r>
            <a:rPr lang="es-EC" dirty="0" smtClean="0">
              <a:solidFill>
                <a:schemeClr val="tx1"/>
              </a:solidFill>
            </a:rPr>
            <a:t>Evaluar la calidad del almidón  dos variedades de malanga mediante los siguientes parámetros: pH, acidez, fibra cruda, ceniza, humedad, temperatura de gelatinización y  prueba de almidón</a:t>
          </a:r>
          <a:endParaRPr lang="es-EC" dirty="0">
            <a:solidFill>
              <a:schemeClr val="tx1"/>
            </a:solidFill>
          </a:endParaRPr>
        </a:p>
      </dgm:t>
    </dgm:pt>
    <dgm:pt modelId="{EDCF6C95-2FEC-49CD-B303-E623574240A8}" type="parTrans" cxnId="{AB0C4E21-D0D8-4CDC-83C3-865539F5BCEA}">
      <dgm:prSet/>
      <dgm:spPr/>
      <dgm:t>
        <a:bodyPr/>
        <a:lstStyle/>
        <a:p>
          <a:endParaRPr lang="es-EC"/>
        </a:p>
      </dgm:t>
    </dgm:pt>
    <dgm:pt modelId="{53056D6E-FDD9-4ADD-A998-9A621AB93A2E}" type="sibTrans" cxnId="{AB0C4E21-D0D8-4CDC-83C3-865539F5BCEA}">
      <dgm:prSet/>
      <dgm:spPr/>
      <dgm:t>
        <a:bodyPr/>
        <a:lstStyle/>
        <a:p>
          <a:endParaRPr lang="es-EC"/>
        </a:p>
      </dgm:t>
    </dgm:pt>
    <dgm:pt modelId="{2546D645-97B9-46C3-AE53-7DCDE6CDBCD1}">
      <dgm:prSet/>
      <dgm:spPr/>
      <dgm:t>
        <a:bodyPr/>
        <a:lstStyle/>
        <a:p>
          <a:pPr algn="just"/>
          <a:r>
            <a:rPr lang="es-EC" dirty="0" smtClean="0">
              <a:solidFill>
                <a:schemeClr val="tx1"/>
              </a:solidFill>
            </a:rPr>
            <a:t>Comparar los métodos químicos: ácido cítrico, ácido clorhídrico, ácido fosfórico,  empleados para la obtención del almidón y su incidencia en las propiedades del almidón.</a:t>
          </a:r>
          <a:endParaRPr lang="es-EC" dirty="0">
            <a:solidFill>
              <a:schemeClr val="tx1"/>
            </a:solidFill>
          </a:endParaRPr>
        </a:p>
      </dgm:t>
    </dgm:pt>
    <dgm:pt modelId="{F825F9A4-EF7E-4E2A-9A6C-19288E9F424C}" type="parTrans" cxnId="{F45384B6-1AA5-42C9-A0EB-5C84B3ABBD97}">
      <dgm:prSet/>
      <dgm:spPr/>
      <dgm:t>
        <a:bodyPr/>
        <a:lstStyle/>
        <a:p>
          <a:endParaRPr lang="es-EC"/>
        </a:p>
      </dgm:t>
    </dgm:pt>
    <dgm:pt modelId="{907DC12A-F8F0-4F26-9CAC-794C4BAF0E92}" type="sibTrans" cxnId="{F45384B6-1AA5-42C9-A0EB-5C84B3ABBD97}">
      <dgm:prSet/>
      <dgm:spPr/>
      <dgm:t>
        <a:bodyPr/>
        <a:lstStyle/>
        <a:p>
          <a:endParaRPr lang="es-EC"/>
        </a:p>
      </dgm:t>
    </dgm:pt>
    <dgm:pt modelId="{7EC65564-12C6-416B-B243-FF57F63B409C}">
      <dgm:prSet/>
      <dgm:spPr/>
      <dgm:t>
        <a:bodyPr/>
        <a:lstStyle/>
        <a:p>
          <a:pPr algn="just"/>
          <a:r>
            <a:rPr lang="es-EC" dirty="0" smtClean="0">
              <a:solidFill>
                <a:schemeClr val="tx1"/>
              </a:solidFill>
            </a:rPr>
            <a:t>Evaluar  las dos formas de obtención de almidón: decantación y centrifugación de las dos variedades de malanga.</a:t>
          </a:r>
          <a:endParaRPr lang="es-EC" dirty="0">
            <a:solidFill>
              <a:schemeClr val="tx1"/>
            </a:solidFill>
          </a:endParaRPr>
        </a:p>
      </dgm:t>
    </dgm:pt>
    <dgm:pt modelId="{49282505-7160-40E4-8F7E-93650D901DA5}" type="parTrans" cxnId="{734B99E5-98C3-4F2D-8E98-898B5B472803}">
      <dgm:prSet/>
      <dgm:spPr/>
      <dgm:t>
        <a:bodyPr/>
        <a:lstStyle/>
        <a:p>
          <a:endParaRPr lang="es-EC"/>
        </a:p>
      </dgm:t>
    </dgm:pt>
    <dgm:pt modelId="{D35CA683-1FBF-41E8-B3D7-695C20529719}" type="sibTrans" cxnId="{734B99E5-98C3-4F2D-8E98-898B5B472803}">
      <dgm:prSet/>
      <dgm:spPr/>
      <dgm:t>
        <a:bodyPr/>
        <a:lstStyle/>
        <a:p>
          <a:endParaRPr lang="es-EC"/>
        </a:p>
      </dgm:t>
    </dgm:pt>
    <dgm:pt modelId="{3F4A516C-EC42-45C2-8F92-C1276E329EF8}" type="pres">
      <dgm:prSet presAssocID="{99C012DE-C0F6-4748-938F-C72D9C4DD35A}" presName="linear" presStyleCnt="0">
        <dgm:presLayoutVars>
          <dgm:dir/>
          <dgm:resizeHandles val="exact"/>
        </dgm:presLayoutVars>
      </dgm:prSet>
      <dgm:spPr/>
      <dgm:t>
        <a:bodyPr/>
        <a:lstStyle/>
        <a:p>
          <a:endParaRPr lang="es-EC"/>
        </a:p>
      </dgm:t>
    </dgm:pt>
    <dgm:pt modelId="{05773D62-DAAB-4AB7-9349-692C26B58A11}" type="pres">
      <dgm:prSet presAssocID="{B857D4ED-EEA2-4D02-BC2A-A40E2C2913E7}" presName="comp" presStyleCnt="0"/>
      <dgm:spPr/>
      <dgm:t>
        <a:bodyPr/>
        <a:lstStyle/>
        <a:p>
          <a:endParaRPr lang="es-EC"/>
        </a:p>
      </dgm:t>
    </dgm:pt>
    <dgm:pt modelId="{EAFFF192-CD4A-4825-8E9F-DE9EBF99C711}" type="pres">
      <dgm:prSet presAssocID="{B857D4ED-EEA2-4D02-BC2A-A40E2C2913E7}" presName="box" presStyleLbl="node1" presStyleIdx="0" presStyleCnt="3"/>
      <dgm:spPr/>
      <dgm:t>
        <a:bodyPr/>
        <a:lstStyle/>
        <a:p>
          <a:endParaRPr lang="es-EC"/>
        </a:p>
      </dgm:t>
    </dgm:pt>
    <dgm:pt modelId="{7A7B3CD7-E8FB-4961-9E6C-CFD17F72DB94}" type="pres">
      <dgm:prSet presAssocID="{B857D4ED-EEA2-4D02-BC2A-A40E2C2913E7}" presName="img" presStyleLbl="fgImgPlace1" presStyleIdx="0" presStyleCnt="3"/>
      <dgm:spPr>
        <a:blipFill rotWithShape="1">
          <a:blip xmlns:r="http://schemas.openxmlformats.org/officeDocument/2006/relationships" r:embed="rId1"/>
          <a:stretch>
            <a:fillRect/>
          </a:stretch>
        </a:blipFill>
      </dgm:spPr>
      <dgm:t>
        <a:bodyPr/>
        <a:lstStyle/>
        <a:p>
          <a:endParaRPr lang="es-EC"/>
        </a:p>
      </dgm:t>
    </dgm:pt>
    <dgm:pt modelId="{12D0BBA3-8A6E-4451-8396-B1146C8ECCEA}" type="pres">
      <dgm:prSet presAssocID="{B857D4ED-EEA2-4D02-BC2A-A40E2C2913E7}" presName="text" presStyleLbl="node1" presStyleIdx="0" presStyleCnt="3">
        <dgm:presLayoutVars>
          <dgm:bulletEnabled val="1"/>
        </dgm:presLayoutVars>
      </dgm:prSet>
      <dgm:spPr/>
      <dgm:t>
        <a:bodyPr/>
        <a:lstStyle/>
        <a:p>
          <a:endParaRPr lang="es-EC"/>
        </a:p>
      </dgm:t>
    </dgm:pt>
    <dgm:pt modelId="{E2C558B8-4FB6-4024-8B16-EF997B61F2ED}" type="pres">
      <dgm:prSet presAssocID="{53056D6E-FDD9-4ADD-A998-9A621AB93A2E}" presName="spacer" presStyleCnt="0"/>
      <dgm:spPr/>
      <dgm:t>
        <a:bodyPr/>
        <a:lstStyle/>
        <a:p>
          <a:endParaRPr lang="es-EC"/>
        </a:p>
      </dgm:t>
    </dgm:pt>
    <dgm:pt modelId="{CBC93EB3-34E0-4DEE-AE41-220AE1AD3F2F}" type="pres">
      <dgm:prSet presAssocID="{2546D645-97B9-46C3-AE53-7DCDE6CDBCD1}" presName="comp" presStyleCnt="0"/>
      <dgm:spPr/>
    </dgm:pt>
    <dgm:pt modelId="{8EE3E290-968A-4AEC-ACD0-7E1BD29FF09A}" type="pres">
      <dgm:prSet presAssocID="{2546D645-97B9-46C3-AE53-7DCDE6CDBCD1}" presName="box" presStyleLbl="node1" presStyleIdx="1" presStyleCnt="3"/>
      <dgm:spPr/>
      <dgm:t>
        <a:bodyPr/>
        <a:lstStyle/>
        <a:p>
          <a:endParaRPr lang="es-EC"/>
        </a:p>
      </dgm:t>
    </dgm:pt>
    <dgm:pt modelId="{3FC28C5D-1093-41CE-A02F-45B810C438E6}" type="pres">
      <dgm:prSet presAssocID="{2546D645-97B9-46C3-AE53-7DCDE6CDBCD1}" presName="img" presStyleLbl="fgImgPlace1" presStyleIdx="1" presStyleCnt="3"/>
      <dgm:spPr>
        <a:blipFill rotWithShape="1">
          <a:blip xmlns:r="http://schemas.openxmlformats.org/officeDocument/2006/relationships" r:embed="rId2"/>
          <a:stretch>
            <a:fillRect/>
          </a:stretch>
        </a:blipFill>
      </dgm:spPr>
      <dgm:t>
        <a:bodyPr/>
        <a:lstStyle/>
        <a:p>
          <a:endParaRPr lang="es-EC"/>
        </a:p>
      </dgm:t>
    </dgm:pt>
    <dgm:pt modelId="{3EE6DBD8-015D-4973-90A4-76CC8BC601D2}" type="pres">
      <dgm:prSet presAssocID="{2546D645-97B9-46C3-AE53-7DCDE6CDBCD1}" presName="text" presStyleLbl="node1" presStyleIdx="1" presStyleCnt="3">
        <dgm:presLayoutVars>
          <dgm:bulletEnabled val="1"/>
        </dgm:presLayoutVars>
      </dgm:prSet>
      <dgm:spPr/>
      <dgm:t>
        <a:bodyPr/>
        <a:lstStyle/>
        <a:p>
          <a:endParaRPr lang="es-EC"/>
        </a:p>
      </dgm:t>
    </dgm:pt>
    <dgm:pt modelId="{58EE9467-26E2-4055-AB3B-85900B20D695}" type="pres">
      <dgm:prSet presAssocID="{907DC12A-F8F0-4F26-9CAC-794C4BAF0E92}" presName="spacer" presStyleCnt="0"/>
      <dgm:spPr/>
    </dgm:pt>
    <dgm:pt modelId="{29C2626D-5FDE-4A74-853D-228C1EB07CF8}" type="pres">
      <dgm:prSet presAssocID="{7EC65564-12C6-416B-B243-FF57F63B409C}" presName="comp" presStyleCnt="0"/>
      <dgm:spPr/>
    </dgm:pt>
    <dgm:pt modelId="{AD5B590C-E810-458B-8C14-F9E5AA985B15}" type="pres">
      <dgm:prSet presAssocID="{7EC65564-12C6-416B-B243-FF57F63B409C}" presName="box" presStyleLbl="node1" presStyleIdx="2" presStyleCnt="3"/>
      <dgm:spPr/>
      <dgm:t>
        <a:bodyPr/>
        <a:lstStyle/>
        <a:p>
          <a:endParaRPr lang="es-EC"/>
        </a:p>
      </dgm:t>
    </dgm:pt>
    <dgm:pt modelId="{B1DB1330-9FC1-4548-AAFB-BBE0243E393A}" type="pres">
      <dgm:prSet presAssocID="{7EC65564-12C6-416B-B243-FF57F63B409C}" presName="img" presStyleLbl="fgImgPlace1" presStyleIdx="2" presStyleCnt="3"/>
      <dgm:spPr>
        <a:blipFill rotWithShape="1">
          <a:blip xmlns:r="http://schemas.openxmlformats.org/officeDocument/2006/relationships" r:embed="rId3"/>
          <a:stretch>
            <a:fillRect/>
          </a:stretch>
        </a:blipFill>
      </dgm:spPr>
      <dgm:t>
        <a:bodyPr/>
        <a:lstStyle/>
        <a:p>
          <a:endParaRPr lang="es-EC"/>
        </a:p>
      </dgm:t>
    </dgm:pt>
    <dgm:pt modelId="{2AAFF914-8491-421A-B1EE-5CBD79933B4C}" type="pres">
      <dgm:prSet presAssocID="{7EC65564-12C6-416B-B243-FF57F63B409C}" presName="text" presStyleLbl="node1" presStyleIdx="2" presStyleCnt="3">
        <dgm:presLayoutVars>
          <dgm:bulletEnabled val="1"/>
        </dgm:presLayoutVars>
      </dgm:prSet>
      <dgm:spPr/>
      <dgm:t>
        <a:bodyPr/>
        <a:lstStyle/>
        <a:p>
          <a:endParaRPr lang="es-EC"/>
        </a:p>
      </dgm:t>
    </dgm:pt>
  </dgm:ptLst>
  <dgm:cxnLst>
    <dgm:cxn modelId="{EE47E666-FE24-4170-BB42-2A063FEDA5FE}" type="presOf" srcId="{B857D4ED-EEA2-4D02-BC2A-A40E2C2913E7}" destId="{12D0BBA3-8A6E-4451-8396-B1146C8ECCEA}" srcOrd="1" destOrd="0" presId="urn:microsoft.com/office/officeart/2005/8/layout/vList4"/>
    <dgm:cxn modelId="{5F3E6A7B-7261-4220-B06D-286A71C021B2}" type="presOf" srcId="{7EC65564-12C6-416B-B243-FF57F63B409C}" destId="{2AAFF914-8491-421A-B1EE-5CBD79933B4C}" srcOrd="1" destOrd="0" presId="urn:microsoft.com/office/officeart/2005/8/layout/vList4"/>
    <dgm:cxn modelId="{E7B81756-268A-4F52-9A38-4ABE2FDC607C}" type="presOf" srcId="{B857D4ED-EEA2-4D02-BC2A-A40E2C2913E7}" destId="{EAFFF192-CD4A-4825-8E9F-DE9EBF99C711}" srcOrd="0" destOrd="0" presId="urn:microsoft.com/office/officeart/2005/8/layout/vList4"/>
    <dgm:cxn modelId="{1D69DFB6-2C51-404A-95D9-260CBC19A4C3}" type="presOf" srcId="{7EC65564-12C6-416B-B243-FF57F63B409C}" destId="{AD5B590C-E810-458B-8C14-F9E5AA985B15}" srcOrd="0" destOrd="0" presId="urn:microsoft.com/office/officeart/2005/8/layout/vList4"/>
    <dgm:cxn modelId="{AA3D7E83-9C76-48AA-8734-7AD6E2994A80}" type="presOf" srcId="{99C012DE-C0F6-4748-938F-C72D9C4DD35A}" destId="{3F4A516C-EC42-45C2-8F92-C1276E329EF8}" srcOrd="0" destOrd="0" presId="urn:microsoft.com/office/officeart/2005/8/layout/vList4"/>
    <dgm:cxn modelId="{F45384B6-1AA5-42C9-A0EB-5C84B3ABBD97}" srcId="{99C012DE-C0F6-4748-938F-C72D9C4DD35A}" destId="{2546D645-97B9-46C3-AE53-7DCDE6CDBCD1}" srcOrd="1" destOrd="0" parTransId="{F825F9A4-EF7E-4E2A-9A6C-19288E9F424C}" sibTransId="{907DC12A-F8F0-4F26-9CAC-794C4BAF0E92}"/>
    <dgm:cxn modelId="{AB0C4E21-D0D8-4CDC-83C3-865539F5BCEA}" srcId="{99C012DE-C0F6-4748-938F-C72D9C4DD35A}" destId="{B857D4ED-EEA2-4D02-BC2A-A40E2C2913E7}" srcOrd="0" destOrd="0" parTransId="{EDCF6C95-2FEC-49CD-B303-E623574240A8}" sibTransId="{53056D6E-FDD9-4ADD-A998-9A621AB93A2E}"/>
    <dgm:cxn modelId="{E1C58D47-6A7E-41EF-BEA3-A3AEE07C7B34}" type="presOf" srcId="{2546D645-97B9-46C3-AE53-7DCDE6CDBCD1}" destId="{8EE3E290-968A-4AEC-ACD0-7E1BD29FF09A}" srcOrd="0" destOrd="0" presId="urn:microsoft.com/office/officeart/2005/8/layout/vList4"/>
    <dgm:cxn modelId="{0304F5DD-D1BE-4669-BDEF-2A7D055ED260}" type="presOf" srcId="{2546D645-97B9-46C3-AE53-7DCDE6CDBCD1}" destId="{3EE6DBD8-015D-4973-90A4-76CC8BC601D2}" srcOrd="1" destOrd="0" presId="urn:microsoft.com/office/officeart/2005/8/layout/vList4"/>
    <dgm:cxn modelId="{734B99E5-98C3-4F2D-8E98-898B5B472803}" srcId="{99C012DE-C0F6-4748-938F-C72D9C4DD35A}" destId="{7EC65564-12C6-416B-B243-FF57F63B409C}" srcOrd="2" destOrd="0" parTransId="{49282505-7160-40E4-8F7E-93650D901DA5}" sibTransId="{D35CA683-1FBF-41E8-B3D7-695C20529719}"/>
    <dgm:cxn modelId="{568404E5-D1FA-4EB2-8DAB-04E7EE4873F0}" type="presParOf" srcId="{3F4A516C-EC42-45C2-8F92-C1276E329EF8}" destId="{05773D62-DAAB-4AB7-9349-692C26B58A11}" srcOrd="0" destOrd="0" presId="urn:microsoft.com/office/officeart/2005/8/layout/vList4"/>
    <dgm:cxn modelId="{DC5A0258-B8A8-4FA8-BEB0-6B9031811DC8}" type="presParOf" srcId="{05773D62-DAAB-4AB7-9349-692C26B58A11}" destId="{EAFFF192-CD4A-4825-8E9F-DE9EBF99C711}" srcOrd="0" destOrd="0" presId="urn:microsoft.com/office/officeart/2005/8/layout/vList4"/>
    <dgm:cxn modelId="{B79497A9-011A-495D-B9E2-658963970D42}" type="presParOf" srcId="{05773D62-DAAB-4AB7-9349-692C26B58A11}" destId="{7A7B3CD7-E8FB-4961-9E6C-CFD17F72DB94}" srcOrd="1" destOrd="0" presId="urn:microsoft.com/office/officeart/2005/8/layout/vList4"/>
    <dgm:cxn modelId="{5F413A72-29CD-4BAE-BACC-39C7D7514E3D}" type="presParOf" srcId="{05773D62-DAAB-4AB7-9349-692C26B58A11}" destId="{12D0BBA3-8A6E-4451-8396-B1146C8ECCEA}" srcOrd="2" destOrd="0" presId="urn:microsoft.com/office/officeart/2005/8/layout/vList4"/>
    <dgm:cxn modelId="{24535758-A561-492B-B541-46ED9635B050}" type="presParOf" srcId="{3F4A516C-EC42-45C2-8F92-C1276E329EF8}" destId="{E2C558B8-4FB6-4024-8B16-EF997B61F2ED}" srcOrd="1" destOrd="0" presId="urn:microsoft.com/office/officeart/2005/8/layout/vList4"/>
    <dgm:cxn modelId="{3A84344D-B117-4523-B89E-282357B4227A}" type="presParOf" srcId="{3F4A516C-EC42-45C2-8F92-C1276E329EF8}" destId="{CBC93EB3-34E0-4DEE-AE41-220AE1AD3F2F}" srcOrd="2" destOrd="0" presId="urn:microsoft.com/office/officeart/2005/8/layout/vList4"/>
    <dgm:cxn modelId="{42804534-CA32-4453-8AA2-5240CFB72DCC}" type="presParOf" srcId="{CBC93EB3-34E0-4DEE-AE41-220AE1AD3F2F}" destId="{8EE3E290-968A-4AEC-ACD0-7E1BD29FF09A}" srcOrd="0" destOrd="0" presId="urn:microsoft.com/office/officeart/2005/8/layout/vList4"/>
    <dgm:cxn modelId="{C2EEF7D8-6982-4FFA-A446-AA89A6360745}" type="presParOf" srcId="{CBC93EB3-34E0-4DEE-AE41-220AE1AD3F2F}" destId="{3FC28C5D-1093-41CE-A02F-45B810C438E6}" srcOrd="1" destOrd="0" presId="urn:microsoft.com/office/officeart/2005/8/layout/vList4"/>
    <dgm:cxn modelId="{17671D69-407D-4792-AA83-2D22D6BAF3BA}" type="presParOf" srcId="{CBC93EB3-34E0-4DEE-AE41-220AE1AD3F2F}" destId="{3EE6DBD8-015D-4973-90A4-76CC8BC601D2}" srcOrd="2" destOrd="0" presId="urn:microsoft.com/office/officeart/2005/8/layout/vList4"/>
    <dgm:cxn modelId="{A4B953D0-4D81-454A-B3F3-9439F82ADA9B}" type="presParOf" srcId="{3F4A516C-EC42-45C2-8F92-C1276E329EF8}" destId="{58EE9467-26E2-4055-AB3B-85900B20D695}" srcOrd="3" destOrd="0" presId="urn:microsoft.com/office/officeart/2005/8/layout/vList4"/>
    <dgm:cxn modelId="{E4B0FFA1-274F-412D-8C52-57F86FC4CCD4}" type="presParOf" srcId="{3F4A516C-EC42-45C2-8F92-C1276E329EF8}" destId="{29C2626D-5FDE-4A74-853D-228C1EB07CF8}" srcOrd="4" destOrd="0" presId="urn:microsoft.com/office/officeart/2005/8/layout/vList4"/>
    <dgm:cxn modelId="{AD644FCA-48F9-40B0-BB0A-C062077CB6CB}" type="presParOf" srcId="{29C2626D-5FDE-4A74-853D-228C1EB07CF8}" destId="{AD5B590C-E810-458B-8C14-F9E5AA985B15}" srcOrd="0" destOrd="0" presId="urn:microsoft.com/office/officeart/2005/8/layout/vList4"/>
    <dgm:cxn modelId="{BDAAF18E-B406-4704-B87C-6A36880D07F2}" type="presParOf" srcId="{29C2626D-5FDE-4A74-853D-228C1EB07CF8}" destId="{B1DB1330-9FC1-4548-AAFB-BBE0243E393A}" srcOrd="1" destOrd="0" presId="urn:microsoft.com/office/officeart/2005/8/layout/vList4"/>
    <dgm:cxn modelId="{D85912D8-E8D7-4174-A73B-993E49570453}" type="presParOf" srcId="{29C2626D-5FDE-4A74-853D-228C1EB07CF8}" destId="{2AAFF914-8491-421A-B1EE-5CBD79933B4C}" srcOrd="2" destOrd="0" presId="urn:microsoft.com/office/officeart/2005/8/layout/vList4"/>
  </dgm:cxnLst>
  <dgm:bg>
    <a:solidFill>
      <a:schemeClr val="accent2">
        <a:lumMod val="20000"/>
        <a:lumOff val="80000"/>
      </a:schemeClr>
    </a:solidFill>
  </dgm:bg>
  <dgm:whole>
    <a:ln>
      <a:solidFill>
        <a:srgbClr val="7030A0"/>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A98E864-C1EE-43D9-B2BD-DE0B25D4F08F}" type="doc">
      <dgm:prSet loTypeId="urn:microsoft.com/office/officeart/2005/8/layout/hList2" loCatId="list" qsTypeId="urn:microsoft.com/office/officeart/2005/8/quickstyle/simple3" qsCatId="simple" csTypeId="urn:microsoft.com/office/officeart/2005/8/colors/colorful5" csCatId="colorful" phldr="1"/>
      <dgm:spPr/>
      <dgm:t>
        <a:bodyPr/>
        <a:lstStyle/>
        <a:p>
          <a:endParaRPr lang="es-EC"/>
        </a:p>
      </dgm:t>
    </dgm:pt>
    <dgm:pt modelId="{6A37428A-E2B4-40CC-A5E2-FCD09C768077}">
      <dgm:prSet phldrT="[Texto]"/>
      <dgm:spPr/>
      <dgm:t>
        <a:bodyPr/>
        <a:lstStyle/>
        <a:p>
          <a:r>
            <a:rPr lang="es-EC">
              <a:latin typeface="Times New Roman" panose="02020603050405020304" pitchFamily="18" charset="0"/>
              <a:cs typeface="Times New Roman" panose="02020603050405020304" pitchFamily="18" charset="0"/>
            </a:rPr>
            <a:t>FACTOR A</a:t>
          </a:r>
          <a:endParaRPr lang="es-EC" dirty="0">
            <a:latin typeface="Times New Roman" panose="02020603050405020304" pitchFamily="18" charset="0"/>
            <a:cs typeface="Times New Roman" panose="02020603050405020304" pitchFamily="18" charset="0"/>
          </a:endParaRPr>
        </a:p>
      </dgm:t>
    </dgm:pt>
    <dgm:pt modelId="{85C2AD96-18B2-450A-8B37-764B1CEFCE2E}" type="parTrans" cxnId="{765B7661-95A8-4CD6-834A-012EE82C5F84}">
      <dgm:prSet/>
      <dgm:spPr/>
      <dgm:t>
        <a:bodyPr/>
        <a:lstStyle/>
        <a:p>
          <a:endParaRPr lang="es-EC">
            <a:solidFill>
              <a:schemeClr val="tx1"/>
            </a:solidFill>
            <a:latin typeface="Times New Roman" panose="02020603050405020304" pitchFamily="18" charset="0"/>
            <a:cs typeface="Times New Roman" panose="02020603050405020304" pitchFamily="18" charset="0"/>
          </a:endParaRPr>
        </a:p>
      </dgm:t>
    </dgm:pt>
    <dgm:pt modelId="{7654F714-6213-4304-A642-19CC4B043071}" type="sibTrans" cxnId="{765B7661-95A8-4CD6-834A-012EE82C5F84}">
      <dgm:prSet/>
      <dgm:spPr/>
      <dgm:t>
        <a:bodyPr/>
        <a:lstStyle/>
        <a:p>
          <a:endParaRPr lang="es-EC">
            <a:solidFill>
              <a:schemeClr val="tx1"/>
            </a:solidFill>
            <a:latin typeface="Times New Roman" panose="02020603050405020304" pitchFamily="18" charset="0"/>
            <a:cs typeface="Times New Roman" panose="02020603050405020304" pitchFamily="18" charset="0"/>
          </a:endParaRPr>
        </a:p>
      </dgm:t>
    </dgm:pt>
    <dgm:pt modelId="{D6815F59-E88E-4031-AFA4-7C67A22DF7D7}">
      <dgm:prSet phldrT="[Texto]" custT="1"/>
      <dgm:spPr/>
      <dgm:t>
        <a:bodyPr/>
        <a:lstStyle/>
        <a:p>
          <a:pPr algn="just"/>
          <a:endParaRPr lang="es-EC" sz="1560" b="0" dirty="0">
            <a:latin typeface="Times New Roman" panose="02020603050405020304" pitchFamily="18" charset="0"/>
            <a:cs typeface="Times New Roman" panose="02020603050405020304" pitchFamily="18" charset="0"/>
          </a:endParaRPr>
        </a:p>
      </dgm:t>
    </dgm:pt>
    <dgm:pt modelId="{9FEAF9D0-92F7-4335-BC88-0034B63CB818}" type="parTrans" cxnId="{9157AAF6-A0B2-408E-B75F-E296ABEFC321}">
      <dgm:prSet/>
      <dgm:spPr/>
      <dgm:t>
        <a:bodyPr/>
        <a:lstStyle/>
        <a:p>
          <a:endParaRPr lang="es-EC">
            <a:solidFill>
              <a:schemeClr val="tx1"/>
            </a:solidFill>
            <a:latin typeface="Times New Roman" panose="02020603050405020304" pitchFamily="18" charset="0"/>
            <a:cs typeface="Times New Roman" panose="02020603050405020304" pitchFamily="18" charset="0"/>
          </a:endParaRPr>
        </a:p>
      </dgm:t>
    </dgm:pt>
    <dgm:pt modelId="{E36405D9-7EE4-4398-8373-FF2D86C92C27}" type="sibTrans" cxnId="{9157AAF6-A0B2-408E-B75F-E296ABEFC321}">
      <dgm:prSet/>
      <dgm:spPr/>
      <dgm:t>
        <a:bodyPr/>
        <a:lstStyle/>
        <a:p>
          <a:endParaRPr lang="es-EC">
            <a:solidFill>
              <a:schemeClr val="tx1"/>
            </a:solidFill>
            <a:latin typeface="Times New Roman" panose="02020603050405020304" pitchFamily="18" charset="0"/>
            <a:cs typeface="Times New Roman" panose="02020603050405020304" pitchFamily="18" charset="0"/>
          </a:endParaRPr>
        </a:p>
      </dgm:t>
    </dgm:pt>
    <dgm:pt modelId="{47D0DAE1-DA51-44F5-A468-B5B56756B6F5}">
      <dgm:prSet phldrT="[Texto]"/>
      <dgm:spPr/>
      <dgm:t>
        <a:bodyPr/>
        <a:lstStyle/>
        <a:p>
          <a:r>
            <a:rPr lang="es-EC">
              <a:latin typeface="Times New Roman" panose="02020603050405020304" pitchFamily="18" charset="0"/>
              <a:cs typeface="Times New Roman" panose="02020603050405020304" pitchFamily="18" charset="0"/>
            </a:rPr>
            <a:t>FACTOR B</a:t>
          </a:r>
          <a:endParaRPr lang="es-EC" dirty="0">
            <a:latin typeface="Times New Roman" panose="02020603050405020304" pitchFamily="18" charset="0"/>
            <a:cs typeface="Times New Roman" panose="02020603050405020304" pitchFamily="18" charset="0"/>
          </a:endParaRPr>
        </a:p>
      </dgm:t>
    </dgm:pt>
    <dgm:pt modelId="{DD79362A-2DBD-4F7D-804C-C2D55EE4EF13}" type="parTrans" cxnId="{BBBB796D-3354-4C34-BBF8-2D8FB62DB0C8}">
      <dgm:prSet/>
      <dgm:spPr/>
      <dgm:t>
        <a:bodyPr/>
        <a:lstStyle/>
        <a:p>
          <a:endParaRPr lang="es-EC">
            <a:solidFill>
              <a:schemeClr val="tx1"/>
            </a:solidFill>
            <a:latin typeface="Times New Roman" panose="02020603050405020304" pitchFamily="18" charset="0"/>
            <a:cs typeface="Times New Roman" panose="02020603050405020304" pitchFamily="18" charset="0"/>
          </a:endParaRPr>
        </a:p>
      </dgm:t>
    </dgm:pt>
    <dgm:pt modelId="{8DAAB214-4C01-4383-BBBC-83A15C3940F4}" type="sibTrans" cxnId="{BBBB796D-3354-4C34-BBF8-2D8FB62DB0C8}">
      <dgm:prSet/>
      <dgm:spPr/>
      <dgm:t>
        <a:bodyPr/>
        <a:lstStyle/>
        <a:p>
          <a:endParaRPr lang="es-EC">
            <a:solidFill>
              <a:schemeClr val="tx1"/>
            </a:solidFill>
            <a:latin typeface="Times New Roman" panose="02020603050405020304" pitchFamily="18" charset="0"/>
            <a:cs typeface="Times New Roman" panose="02020603050405020304" pitchFamily="18" charset="0"/>
          </a:endParaRPr>
        </a:p>
      </dgm:t>
    </dgm:pt>
    <dgm:pt modelId="{329A081D-DF17-4ACA-BC5F-3F961D2BC28D}">
      <dgm:prSet phldrT="[Texto]" custT="1"/>
      <dgm:spPr/>
      <dgm:t>
        <a:bodyPr/>
        <a:lstStyle/>
        <a:p>
          <a:pPr algn="just"/>
          <a:endParaRPr lang="es-EC" sz="1560" dirty="0">
            <a:solidFill>
              <a:schemeClr val="tx1"/>
            </a:solidFill>
            <a:latin typeface="Times New Roman" panose="02020603050405020304" pitchFamily="18" charset="0"/>
            <a:cs typeface="Times New Roman" panose="02020603050405020304" pitchFamily="18" charset="0"/>
          </a:endParaRPr>
        </a:p>
      </dgm:t>
    </dgm:pt>
    <dgm:pt modelId="{55AED548-7882-4738-885F-B294401AD021}" type="parTrans" cxnId="{44E7496F-A7D5-4FEC-8EC7-6BFD5FD39722}">
      <dgm:prSet/>
      <dgm:spPr/>
      <dgm:t>
        <a:bodyPr/>
        <a:lstStyle/>
        <a:p>
          <a:endParaRPr lang="es-EC">
            <a:solidFill>
              <a:schemeClr val="tx1"/>
            </a:solidFill>
            <a:latin typeface="Times New Roman" panose="02020603050405020304" pitchFamily="18" charset="0"/>
            <a:cs typeface="Times New Roman" panose="02020603050405020304" pitchFamily="18" charset="0"/>
          </a:endParaRPr>
        </a:p>
      </dgm:t>
    </dgm:pt>
    <dgm:pt modelId="{167DE76A-1CDB-4195-B870-39AE6F084ADC}" type="sibTrans" cxnId="{44E7496F-A7D5-4FEC-8EC7-6BFD5FD39722}">
      <dgm:prSet/>
      <dgm:spPr/>
      <dgm:t>
        <a:bodyPr/>
        <a:lstStyle/>
        <a:p>
          <a:endParaRPr lang="es-EC">
            <a:solidFill>
              <a:schemeClr val="tx1"/>
            </a:solidFill>
            <a:latin typeface="Times New Roman" panose="02020603050405020304" pitchFamily="18" charset="0"/>
            <a:cs typeface="Times New Roman" panose="02020603050405020304" pitchFamily="18" charset="0"/>
          </a:endParaRPr>
        </a:p>
      </dgm:t>
    </dgm:pt>
    <dgm:pt modelId="{0DBB4CB1-04FF-4E40-976E-9F27ACCF404D}">
      <dgm:prSet phldrT="[Texto]"/>
      <dgm:spPr/>
      <dgm:t>
        <a:bodyPr/>
        <a:lstStyle/>
        <a:p>
          <a:r>
            <a:rPr lang="es-EC" dirty="0">
              <a:latin typeface="Times New Roman" panose="02020603050405020304" pitchFamily="18" charset="0"/>
              <a:cs typeface="Times New Roman" panose="02020603050405020304" pitchFamily="18" charset="0"/>
            </a:rPr>
            <a:t>FACTOR C</a:t>
          </a:r>
        </a:p>
      </dgm:t>
    </dgm:pt>
    <dgm:pt modelId="{650BD8AB-E289-4FD0-8257-43B3444DFD16}" type="parTrans" cxnId="{03C30DFA-FB09-44C7-BDB5-F874C8A48B33}">
      <dgm:prSet/>
      <dgm:spPr/>
      <dgm:t>
        <a:bodyPr/>
        <a:lstStyle/>
        <a:p>
          <a:endParaRPr lang="es-EC">
            <a:solidFill>
              <a:schemeClr val="tx1"/>
            </a:solidFill>
            <a:latin typeface="Times New Roman" panose="02020603050405020304" pitchFamily="18" charset="0"/>
            <a:cs typeface="Times New Roman" panose="02020603050405020304" pitchFamily="18" charset="0"/>
          </a:endParaRPr>
        </a:p>
      </dgm:t>
    </dgm:pt>
    <dgm:pt modelId="{9CB2D532-DF33-4C78-B05F-BEC462162742}" type="sibTrans" cxnId="{03C30DFA-FB09-44C7-BDB5-F874C8A48B33}">
      <dgm:prSet/>
      <dgm:spPr/>
      <dgm:t>
        <a:bodyPr/>
        <a:lstStyle/>
        <a:p>
          <a:endParaRPr lang="es-EC">
            <a:solidFill>
              <a:schemeClr val="tx1"/>
            </a:solidFill>
            <a:latin typeface="Times New Roman" panose="02020603050405020304" pitchFamily="18" charset="0"/>
            <a:cs typeface="Times New Roman" panose="02020603050405020304" pitchFamily="18" charset="0"/>
          </a:endParaRPr>
        </a:p>
      </dgm:t>
    </dgm:pt>
    <dgm:pt modelId="{3F07FB19-D84B-4A31-AFE2-D085E11E087A}">
      <dgm:prSet phldrT="[Texto]" custT="1"/>
      <dgm:spPr/>
      <dgm:t>
        <a:bodyPr/>
        <a:lstStyle/>
        <a:p>
          <a:pPr algn="just"/>
          <a:r>
            <a:rPr lang="es-EC" sz="2000" dirty="0" smtClean="0"/>
            <a:t>La aplicación de ácidos: clorhídrico, cítrico y fosfórico no influye en las propiedades en las propiedades bromatológicas del almidón de malanga.</a:t>
          </a:r>
          <a:endParaRPr lang="es-EC" sz="2000" dirty="0">
            <a:latin typeface="Times New Roman" panose="02020603050405020304" pitchFamily="18" charset="0"/>
            <a:cs typeface="Times New Roman" panose="02020603050405020304" pitchFamily="18" charset="0"/>
          </a:endParaRPr>
        </a:p>
      </dgm:t>
    </dgm:pt>
    <dgm:pt modelId="{69AA5979-0C78-466B-9090-5A8A461CE6DB}" type="parTrans" cxnId="{15B1E2E6-23FA-4A21-9171-8BE0A51FE01A}">
      <dgm:prSet/>
      <dgm:spPr/>
      <dgm:t>
        <a:bodyPr/>
        <a:lstStyle/>
        <a:p>
          <a:endParaRPr lang="es-EC">
            <a:solidFill>
              <a:schemeClr val="tx1"/>
            </a:solidFill>
            <a:latin typeface="Times New Roman" panose="02020603050405020304" pitchFamily="18" charset="0"/>
            <a:cs typeface="Times New Roman" panose="02020603050405020304" pitchFamily="18" charset="0"/>
          </a:endParaRPr>
        </a:p>
      </dgm:t>
    </dgm:pt>
    <dgm:pt modelId="{E8092092-2561-4D2B-BFDE-FAA564E2E759}" type="sibTrans" cxnId="{15B1E2E6-23FA-4A21-9171-8BE0A51FE01A}">
      <dgm:prSet/>
      <dgm:spPr/>
      <dgm:t>
        <a:bodyPr/>
        <a:lstStyle/>
        <a:p>
          <a:endParaRPr lang="es-EC">
            <a:solidFill>
              <a:schemeClr val="tx1"/>
            </a:solidFill>
            <a:latin typeface="Times New Roman" panose="02020603050405020304" pitchFamily="18" charset="0"/>
            <a:cs typeface="Times New Roman" panose="02020603050405020304" pitchFamily="18" charset="0"/>
          </a:endParaRPr>
        </a:p>
      </dgm:t>
    </dgm:pt>
    <dgm:pt modelId="{C79EDF39-B285-4526-8FE7-4A13038850A7}">
      <dgm:prSet custT="1"/>
      <dgm:spPr/>
      <dgm:t>
        <a:bodyPr/>
        <a:lstStyle/>
        <a:p>
          <a:pPr algn="just"/>
          <a:r>
            <a:rPr lang="es-EC" sz="2400" b="1" dirty="0" smtClean="0"/>
            <a:t>Ho: </a:t>
          </a:r>
          <a:r>
            <a:rPr lang="es-EC" sz="2400" dirty="0" smtClean="0"/>
            <a:t>No existe</a:t>
          </a:r>
          <a:r>
            <a:rPr lang="es-EC" sz="2400" b="1" dirty="0" smtClean="0"/>
            <a:t> </a:t>
          </a:r>
          <a:r>
            <a:rPr lang="es-EC" sz="2400" dirty="0" smtClean="0"/>
            <a:t>diferencia en el almidón obtenido de las variedades de malanga lila y blanca.</a:t>
          </a:r>
          <a:endParaRPr lang="es-EC" sz="2400" dirty="0"/>
        </a:p>
      </dgm:t>
    </dgm:pt>
    <dgm:pt modelId="{6F35DDBD-277C-45C1-86E0-774EE7450EDA}" type="parTrans" cxnId="{E9E513B3-5713-4018-911A-0EDC09877C05}">
      <dgm:prSet/>
      <dgm:spPr/>
      <dgm:t>
        <a:bodyPr/>
        <a:lstStyle/>
        <a:p>
          <a:endParaRPr lang="es-EC"/>
        </a:p>
      </dgm:t>
    </dgm:pt>
    <dgm:pt modelId="{750E43A4-2E3F-465A-88C9-63FB7A8D81E5}" type="sibTrans" cxnId="{E9E513B3-5713-4018-911A-0EDC09877C05}">
      <dgm:prSet/>
      <dgm:spPr/>
      <dgm:t>
        <a:bodyPr/>
        <a:lstStyle/>
        <a:p>
          <a:endParaRPr lang="es-EC"/>
        </a:p>
      </dgm:t>
    </dgm:pt>
    <dgm:pt modelId="{6FC3C363-609F-4C74-BB23-F68114CAD63D}">
      <dgm:prSet custT="1"/>
      <dgm:spPr/>
      <dgm:t>
        <a:bodyPr/>
        <a:lstStyle/>
        <a:p>
          <a:pPr algn="just"/>
          <a:r>
            <a:rPr lang="es-EC" sz="2400" b="1" dirty="0" smtClean="0"/>
            <a:t>Ha:</a:t>
          </a:r>
          <a:r>
            <a:rPr lang="es-EC" sz="2400" dirty="0" smtClean="0"/>
            <a:t> Si existe</a:t>
          </a:r>
          <a:r>
            <a:rPr lang="es-EC" sz="2400" b="1" dirty="0" smtClean="0"/>
            <a:t> </a:t>
          </a:r>
          <a:r>
            <a:rPr lang="es-EC" sz="2400" dirty="0" smtClean="0"/>
            <a:t>diferencia en el almidón obtenido de las variedades de malanga lila y blanca</a:t>
          </a:r>
          <a:endParaRPr lang="es-EC" sz="2400" dirty="0"/>
        </a:p>
      </dgm:t>
    </dgm:pt>
    <dgm:pt modelId="{C9A3275A-9D30-49B0-906D-8DB2BBDD556E}" type="parTrans" cxnId="{D02288F1-1BC1-473B-968E-965AD4341395}">
      <dgm:prSet/>
      <dgm:spPr/>
      <dgm:t>
        <a:bodyPr/>
        <a:lstStyle/>
        <a:p>
          <a:endParaRPr lang="es-EC"/>
        </a:p>
      </dgm:t>
    </dgm:pt>
    <dgm:pt modelId="{4BFF1F70-0D12-49CB-B28F-75DF2BF3389A}" type="sibTrans" cxnId="{D02288F1-1BC1-473B-968E-965AD4341395}">
      <dgm:prSet/>
      <dgm:spPr/>
      <dgm:t>
        <a:bodyPr/>
        <a:lstStyle/>
        <a:p>
          <a:endParaRPr lang="es-EC"/>
        </a:p>
      </dgm:t>
    </dgm:pt>
    <dgm:pt modelId="{A9557C93-F3FB-4319-9582-3FBFF24BC66D}">
      <dgm:prSet custT="1"/>
      <dgm:spPr/>
      <dgm:t>
        <a:bodyPr/>
        <a:lstStyle/>
        <a:p>
          <a:r>
            <a:rPr lang="es-EC" sz="2200" b="1" dirty="0" smtClean="0"/>
            <a:t>Ho:  </a:t>
          </a:r>
          <a:r>
            <a:rPr lang="es-EC" sz="2200" dirty="0" smtClean="0"/>
            <a:t>El método de  obtención: decantación y centrifugación,  no afecta el rendimiento del almidón </a:t>
          </a:r>
          <a:endParaRPr lang="es-EC" sz="2200" dirty="0"/>
        </a:p>
      </dgm:t>
    </dgm:pt>
    <dgm:pt modelId="{E7C2D2DB-7043-4B8D-9442-2FE9AA3ED54B}" type="parTrans" cxnId="{13020424-ACC1-45EB-B675-4D9B2350E704}">
      <dgm:prSet/>
      <dgm:spPr/>
      <dgm:t>
        <a:bodyPr/>
        <a:lstStyle/>
        <a:p>
          <a:endParaRPr lang="es-EC"/>
        </a:p>
      </dgm:t>
    </dgm:pt>
    <dgm:pt modelId="{CBF3EEC8-097B-49EC-8E1B-2FA662045440}" type="sibTrans" cxnId="{13020424-ACC1-45EB-B675-4D9B2350E704}">
      <dgm:prSet/>
      <dgm:spPr/>
      <dgm:t>
        <a:bodyPr/>
        <a:lstStyle/>
        <a:p>
          <a:endParaRPr lang="es-EC"/>
        </a:p>
      </dgm:t>
    </dgm:pt>
    <dgm:pt modelId="{3C9D8954-66A2-4CF1-92E0-6A9BDF743C17}">
      <dgm:prSet custT="1"/>
      <dgm:spPr/>
      <dgm:t>
        <a:bodyPr/>
        <a:lstStyle/>
        <a:p>
          <a:r>
            <a:rPr lang="es-EC" sz="2200" b="1" dirty="0" smtClean="0"/>
            <a:t>Ha: </a:t>
          </a:r>
          <a:r>
            <a:rPr lang="es-EC" sz="2200" dirty="0" smtClean="0"/>
            <a:t>El método de  obtención: decantación y centrifugación,  si afecta el rendimiento del almidón.</a:t>
          </a:r>
          <a:endParaRPr lang="es-EC" sz="2200" dirty="0"/>
        </a:p>
      </dgm:t>
    </dgm:pt>
    <dgm:pt modelId="{3A82A904-B3A7-44C8-9AE3-31A64E971503}" type="parTrans" cxnId="{4031F63F-92B1-4EA8-AAAB-60EDB346A0BB}">
      <dgm:prSet/>
      <dgm:spPr/>
      <dgm:t>
        <a:bodyPr/>
        <a:lstStyle/>
        <a:p>
          <a:endParaRPr lang="es-EC"/>
        </a:p>
      </dgm:t>
    </dgm:pt>
    <dgm:pt modelId="{75C76DF7-44E0-4190-B5ED-117A10ABABFC}" type="sibTrans" cxnId="{4031F63F-92B1-4EA8-AAAB-60EDB346A0BB}">
      <dgm:prSet/>
      <dgm:spPr/>
      <dgm:t>
        <a:bodyPr/>
        <a:lstStyle/>
        <a:p>
          <a:endParaRPr lang="es-EC"/>
        </a:p>
      </dgm:t>
    </dgm:pt>
    <dgm:pt modelId="{437E564F-6B40-47E3-B3F3-3AE02C8E78B2}">
      <dgm:prSet custT="1"/>
      <dgm:spPr/>
      <dgm:t>
        <a:bodyPr/>
        <a:lstStyle/>
        <a:p>
          <a:r>
            <a:rPr lang="es-EC" sz="2000" dirty="0" smtClean="0"/>
            <a:t>La aplicación de ácidos: clorhídrico, cítrico y fosfórico si  influye en las propiedades en las propiedades bromatológicas del almidón de malanga.</a:t>
          </a:r>
          <a:endParaRPr lang="es-EC" sz="2000" dirty="0"/>
        </a:p>
      </dgm:t>
    </dgm:pt>
    <dgm:pt modelId="{E9A416D4-2E65-4752-9249-5D979A0C56A0}" type="parTrans" cxnId="{4AD77591-5711-4E3B-A587-A349BA8C20D1}">
      <dgm:prSet/>
      <dgm:spPr/>
      <dgm:t>
        <a:bodyPr/>
        <a:lstStyle/>
        <a:p>
          <a:endParaRPr lang="es-EC"/>
        </a:p>
      </dgm:t>
    </dgm:pt>
    <dgm:pt modelId="{FA126236-424A-4779-9F9F-4A2962966569}" type="sibTrans" cxnId="{4AD77591-5711-4E3B-A587-A349BA8C20D1}">
      <dgm:prSet/>
      <dgm:spPr/>
      <dgm:t>
        <a:bodyPr/>
        <a:lstStyle/>
        <a:p>
          <a:endParaRPr lang="es-EC"/>
        </a:p>
      </dgm:t>
    </dgm:pt>
    <dgm:pt modelId="{DE592130-E75A-4E9A-BD0E-A90BCBFE04B5}" type="pres">
      <dgm:prSet presAssocID="{2A98E864-C1EE-43D9-B2BD-DE0B25D4F08F}" presName="linearFlow" presStyleCnt="0">
        <dgm:presLayoutVars>
          <dgm:dir/>
          <dgm:animLvl val="lvl"/>
          <dgm:resizeHandles/>
        </dgm:presLayoutVars>
      </dgm:prSet>
      <dgm:spPr/>
      <dgm:t>
        <a:bodyPr/>
        <a:lstStyle/>
        <a:p>
          <a:endParaRPr lang="es-EC"/>
        </a:p>
      </dgm:t>
    </dgm:pt>
    <dgm:pt modelId="{7218842F-DB88-4494-84F4-1466D46232C0}" type="pres">
      <dgm:prSet presAssocID="{6A37428A-E2B4-40CC-A5E2-FCD09C768077}" presName="compositeNode" presStyleCnt="0">
        <dgm:presLayoutVars>
          <dgm:bulletEnabled val="1"/>
        </dgm:presLayoutVars>
      </dgm:prSet>
      <dgm:spPr/>
      <dgm:t>
        <a:bodyPr/>
        <a:lstStyle/>
        <a:p>
          <a:endParaRPr lang="es-EC"/>
        </a:p>
      </dgm:t>
    </dgm:pt>
    <dgm:pt modelId="{7338E958-0CF2-4107-BF4F-4B8F6F714B1B}" type="pres">
      <dgm:prSet presAssocID="{6A37428A-E2B4-40CC-A5E2-FCD09C768077}" presName="image" presStyleLbl="fgImgPlace1" presStyleIdx="0" presStyleCnt="3" custAng="0" custScaleX="151049"/>
      <dgm:spPr>
        <a:blipFill rotWithShape="1">
          <a:blip xmlns:r="http://schemas.openxmlformats.org/officeDocument/2006/relationships" r:embed="rId1"/>
          <a:stretch>
            <a:fillRect/>
          </a:stretch>
        </a:blipFill>
      </dgm:spPr>
      <dgm:t>
        <a:bodyPr/>
        <a:lstStyle/>
        <a:p>
          <a:endParaRPr lang="es-EC"/>
        </a:p>
      </dgm:t>
    </dgm:pt>
    <dgm:pt modelId="{A85001CB-808F-4232-AF23-6A592379A087}" type="pres">
      <dgm:prSet presAssocID="{6A37428A-E2B4-40CC-A5E2-FCD09C768077}" presName="childNode" presStyleLbl="node1" presStyleIdx="0" presStyleCnt="3">
        <dgm:presLayoutVars>
          <dgm:bulletEnabled val="1"/>
        </dgm:presLayoutVars>
      </dgm:prSet>
      <dgm:spPr/>
      <dgm:t>
        <a:bodyPr/>
        <a:lstStyle/>
        <a:p>
          <a:endParaRPr lang="es-EC"/>
        </a:p>
      </dgm:t>
    </dgm:pt>
    <dgm:pt modelId="{2AD97AE9-80EE-49C7-8C3F-F628F26F80AE}" type="pres">
      <dgm:prSet presAssocID="{6A37428A-E2B4-40CC-A5E2-FCD09C768077}" presName="parentNode" presStyleLbl="revTx" presStyleIdx="0" presStyleCnt="3">
        <dgm:presLayoutVars>
          <dgm:chMax val="0"/>
          <dgm:bulletEnabled val="1"/>
        </dgm:presLayoutVars>
      </dgm:prSet>
      <dgm:spPr/>
      <dgm:t>
        <a:bodyPr/>
        <a:lstStyle/>
        <a:p>
          <a:endParaRPr lang="es-EC"/>
        </a:p>
      </dgm:t>
    </dgm:pt>
    <dgm:pt modelId="{1553B36A-AC20-4F02-9A29-0DDB199600B1}" type="pres">
      <dgm:prSet presAssocID="{7654F714-6213-4304-A642-19CC4B043071}" presName="sibTrans" presStyleCnt="0"/>
      <dgm:spPr/>
      <dgm:t>
        <a:bodyPr/>
        <a:lstStyle/>
        <a:p>
          <a:endParaRPr lang="es-EC"/>
        </a:p>
      </dgm:t>
    </dgm:pt>
    <dgm:pt modelId="{D4DA3228-8DA7-46AF-B77D-64FD56AC5DB9}" type="pres">
      <dgm:prSet presAssocID="{47D0DAE1-DA51-44F5-A468-B5B56756B6F5}" presName="compositeNode" presStyleCnt="0">
        <dgm:presLayoutVars>
          <dgm:bulletEnabled val="1"/>
        </dgm:presLayoutVars>
      </dgm:prSet>
      <dgm:spPr/>
      <dgm:t>
        <a:bodyPr/>
        <a:lstStyle/>
        <a:p>
          <a:endParaRPr lang="es-EC"/>
        </a:p>
      </dgm:t>
    </dgm:pt>
    <dgm:pt modelId="{39ED113D-7EE6-449A-8841-6820B8AE537B}" type="pres">
      <dgm:prSet presAssocID="{47D0DAE1-DA51-44F5-A468-B5B56756B6F5}" presName="image" presStyleLbl="fgImgPlace1" presStyleIdx="1" presStyleCnt="3" custLinFactNeighborX="10372" custLinFactNeighborY="-7530"/>
      <dgm:spPr>
        <a:blipFill rotWithShape="1">
          <a:blip xmlns:r="http://schemas.openxmlformats.org/officeDocument/2006/relationships" r:embed="rId2"/>
          <a:stretch>
            <a:fillRect/>
          </a:stretch>
        </a:blipFill>
      </dgm:spPr>
      <dgm:t>
        <a:bodyPr/>
        <a:lstStyle/>
        <a:p>
          <a:endParaRPr lang="es-EC"/>
        </a:p>
      </dgm:t>
    </dgm:pt>
    <dgm:pt modelId="{E6CBDAD3-F68F-484D-A3AB-5A84E858763E}" type="pres">
      <dgm:prSet presAssocID="{47D0DAE1-DA51-44F5-A468-B5B56756B6F5}" presName="childNode" presStyleLbl="node1" presStyleIdx="1" presStyleCnt="3" custLinFactNeighborX="1851" custLinFactNeighborY="-4738">
        <dgm:presLayoutVars>
          <dgm:bulletEnabled val="1"/>
        </dgm:presLayoutVars>
      </dgm:prSet>
      <dgm:spPr/>
      <dgm:t>
        <a:bodyPr/>
        <a:lstStyle/>
        <a:p>
          <a:endParaRPr lang="es-EC"/>
        </a:p>
      </dgm:t>
    </dgm:pt>
    <dgm:pt modelId="{42E33610-9DBB-4694-AD3C-AF93C85AB8F8}" type="pres">
      <dgm:prSet presAssocID="{47D0DAE1-DA51-44F5-A468-B5B56756B6F5}" presName="parentNode" presStyleLbl="revTx" presStyleIdx="1" presStyleCnt="3">
        <dgm:presLayoutVars>
          <dgm:chMax val="0"/>
          <dgm:bulletEnabled val="1"/>
        </dgm:presLayoutVars>
      </dgm:prSet>
      <dgm:spPr/>
      <dgm:t>
        <a:bodyPr/>
        <a:lstStyle/>
        <a:p>
          <a:endParaRPr lang="es-EC"/>
        </a:p>
      </dgm:t>
    </dgm:pt>
    <dgm:pt modelId="{08D0D1E2-273F-4DEC-A7B0-F598D10DA830}" type="pres">
      <dgm:prSet presAssocID="{8DAAB214-4C01-4383-BBBC-83A15C3940F4}" presName="sibTrans" presStyleCnt="0"/>
      <dgm:spPr/>
      <dgm:t>
        <a:bodyPr/>
        <a:lstStyle/>
        <a:p>
          <a:endParaRPr lang="es-EC"/>
        </a:p>
      </dgm:t>
    </dgm:pt>
    <dgm:pt modelId="{D9D91BB1-CF8A-4D32-802F-9E4AE51EE4C2}" type="pres">
      <dgm:prSet presAssocID="{0DBB4CB1-04FF-4E40-976E-9F27ACCF404D}" presName="compositeNode" presStyleCnt="0">
        <dgm:presLayoutVars>
          <dgm:bulletEnabled val="1"/>
        </dgm:presLayoutVars>
      </dgm:prSet>
      <dgm:spPr/>
      <dgm:t>
        <a:bodyPr/>
        <a:lstStyle/>
        <a:p>
          <a:endParaRPr lang="es-EC"/>
        </a:p>
      </dgm:t>
    </dgm:pt>
    <dgm:pt modelId="{99A52FA7-6108-4338-9370-6DEF79257E78}" type="pres">
      <dgm:prSet presAssocID="{0DBB4CB1-04FF-4E40-976E-9F27ACCF404D}" presName="image" presStyleLbl="fgImgPlace1" presStyleIdx="2" presStyleCnt="3" custAng="0" custLinFactNeighborX="-39514" custLinFactNeighborY="2183"/>
      <dgm:spPr>
        <a:blipFill rotWithShape="1">
          <a:blip xmlns:r="http://schemas.openxmlformats.org/officeDocument/2006/relationships" r:embed="rId3"/>
          <a:stretch>
            <a:fillRect/>
          </a:stretch>
        </a:blipFill>
      </dgm:spPr>
      <dgm:t>
        <a:bodyPr/>
        <a:lstStyle/>
        <a:p>
          <a:endParaRPr lang="es-EC"/>
        </a:p>
      </dgm:t>
    </dgm:pt>
    <dgm:pt modelId="{9192858A-5676-4E94-ABF2-7D1F8A822B3B}" type="pres">
      <dgm:prSet presAssocID="{0DBB4CB1-04FF-4E40-976E-9F27ACCF404D}" presName="childNode" presStyleLbl="node1" presStyleIdx="2" presStyleCnt="3" custScaleY="108682" custLinFactNeighborX="-6185" custLinFactNeighborY="-4636">
        <dgm:presLayoutVars>
          <dgm:bulletEnabled val="1"/>
        </dgm:presLayoutVars>
      </dgm:prSet>
      <dgm:spPr/>
      <dgm:t>
        <a:bodyPr/>
        <a:lstStyle/>
        <a:p>
          <a:endParaRPr lang="es-EC"/>
        </a:p>
      </dgm:t>
    </dgm:pt>
    <dgm:pt modelId="{464996A9-4D4C-4A62-AB65-79247AB77923}" type="pres">
      <dgm:prSet presAssocID="{0DBB4CB1-04FF-4E40-976E-9F27ACCF404D}" presName="parentNode" presStyleLbl="revTx" presStyleIdx="2" presStyleCnt="3" custLinFactNeighborX="-27658" custLinFactNeighborY="-515">
        <dgm:presLayoutVars>
          <dgm:chMax val="0"/>
          <dgm:bulletEnabled val="1"/>
        </dgm:presLayoutVars>
      </dgm:prSet>
      <dgm:spPr/>
      <dgm:t>
        <a:bodyPr/>
        <a:lstStyle/>
        <a:p>
          <a:endParaRPr lang="es-EC"/>
        </a:p>
      </dgm:t>
    </dgm:pt>
  </dgm:ptLst>
  <dgm:cxnLst>
    <dgm:cxn modelId="{44E7496F-A7D5-4FEC-8EC7-6BFD5FD39722}" srcId="{47D0DAE1-DA51-44F5-A468-B5B56756B6F5}" destId="{329A081D-DF17-4ACA-BC5F-3F961D2BC28D}" srcOrd="0" destOrd="0" parTransId="{55AED548-7882-4738-885F-B294401AD021}" sibTransId="{167DE76A-1CDB-4195-B870-39AE6F084ADC}"/>
    <dgm:cxn modelId="{5DF39042-670A-4C38-8BD6-C4245CA1A1DB}" type="presOf" srcId="{6A37428A-E2B4-40CC-A5E2-FCD09C768077}" destId="{2AD97AE9-80EE-49C7-8C3F-F628F26F80AE}" srcOrd="0" destOrd="0" presId="urn:microsoft.com/office/officeart/2005/8/layout/hList2"/>
    <dgm:cxn modelId="{4AD77591-5711-4E3B-A587-A349BA8C20D1}" srcId="{0DBB4CB1-04FF-4E40-976E-9F27ACCF404D}" destId="{437E564F-6B40-47E3-B3F3-3AE02C8E78B2}" srcOrd="1" destOrd="0" parTransId="{E9A416D4-2E65-4752-9249-5D979A0C56A0}" sibTransId="{FA126236-424A-4779-9F9F-4A2962966569}"/>
    <dgm:cxn modelId="{36495133-ED4B-45D5-9041-27DF332B3258}" type="presOf" srcId="{3F07FB19-D84B-4A31-AFE2-D085E11E087A}" destId="{9192858A-5676-4E94-ABF2-7D1F8A822B3B}" srcOrd="0" destOrd="0" presId="urn:microsoft.com/office/officeart/2005/8/layout/hList2"/>
    <dgm:cxn modelId="{E9E513B3-5713-4018-911A-0EDC09877C05}" srcId="{6A37428A-E2B4-40CC-A5E2-FCD09C768077}" destId="{C79EDF39-B285-4526-8FE7-4A13038850A7}" srcOrd="1" destOrd="0" parTransId="{6F35DDBD-277C-45C1-86E0-774EE7450EDA}" sibTransId="{750E43A4-2E3F-465A-88C9-63FB7A8D81E5}"/>
    <dgm:cxn modelId="{E8AA75AD-C880-4350-B15A-95C09FD1829C}" type="presOf" srcId="{437E564F-6B40-47E3-B3F3-3AE02C8E78B2}" destId="{9192858A-5676-4E94-ABF2-7D1F8A822B3B}" srcOrd="0" destOrd="1" presId="urn:microsoft.com/office/officeart/2005/8/layout/hList2"/>
    <dgm:cxn modelId="{765B7661-95A8-4CD6-834A-012EE82C5F84}" srcId="{2A98E864-C1EE-43D9-B2BD-DE0B25D4F08F}" destId="{6A37428A-E2B4-40CC-A5E2-FCD09C768077}" srcOrd="0" destOrd="0" parTransId="{85C2AD96-18B2-450A-8B37-764B1CEFCE2E}" sibTransId="{7654F714-6213-4304-A642-19CC4B043071}"/>
    <dgm:cxn modelId="{13020424-ACC1-45EB-B675-4D9B2350E704}" srcId="{47D0DAE1-DA51-44F5-A468-B5B56756B6F5}" destId="{A9557C93-F3FB-4319-9582-3FBFF24BC66D}" srcOrd="1" destOrd="0" parTransId="{E7C2D2DB-7043-4B8D-9442-2FE9AA3ED54B}" sibTransId="{CBF3EEC8-097B-49EC-8E1B-2FA662045440}"/>
    <dgm:cxn modelId="{077D83DA-8596-44B7-A285-CD2A5DD34FCC}" type="presOf" srcId="{A9557C93-F3FB-4319-9582-3FBFF24BC66D}" destId="{E6CBDAD3-F68F-484D-A3AB-5A84E858763E}" srcOrd="0" destOrd="1" presId="urn:microsoft.com/office/officeart/2005/8/layout/hList2"/>
    <dgm:cxn modelId="{15B1E2E6-23FA-4A21-9171-8BE0A51FE01A}" srcId="{0DBB4CB1-04FF-4E40-976E-9F27ACCF404D}" destId="{3F07FB19-D84B-4A31-AFE2-D085E11E087A}" srcOrd="0" destOrd="0" parTransId="{69AA5979-0C78-466B-9090-5A8A461CE6DB}" sibTransId="{E8092092-2561-4D2B-BFDE-FAA564E2E759}"/>
    <dgm:cxn modelId="{5F338E80-CEEC-4691-AF52-12B940E168B2}" type="presOf" srcId="{D6815F59-E88E-4031-AFA4-7C67A22DF7D7}" destId="{A85001CB-808F-4232-AF23-6A592379A087}" srcOrd="0" destOrd="0" presId="urn:microsoft.com/office/officeart/2005/8/layout/hList2"/>
    <dgm:cxn modelId="{AF7F889A-2346-4153-836A-71DDB522FE18}" type="presOf" srcId="{329A081D-DF17-4ACA-BC5F-3F961D2BC28D}" destId="{E6CBDAD3-F68F-484D-A3AB-5A84E858763E}" srcOrd="0" destOrd="0" presId="urn:microsoft.com/office/officeart/2005/8/layout/hList2"/>
    <dgm:cxn modelId="{BBBB796D-3354-4C34-BBF8-2D8FB62DB0C8}" srcId="{2A98E864-C1EE-43D9-B2BD-DE0B25D4F08F}" destId="{47D0DAE1-DA51-44F5-A468-B5B56756B6F5}" srcOrd="1" destOrd="0" parTransId="{DD79362A-2DBD-4F7D-804C-C2D55EE4EF13}" sibTransId="{8DAAB214-4C01-4383-BBBC-83A15C3940F4}"/>
    <dgm:cxn modelId="{8ABB61BB-FE31-4299-899C-A0DBD77083E1}" type="presOf" srcId="{2A98E864-C1EE-43D9-B2BD-DE0B25D4F08F}" destId="{DE592130-E75A-4E9A-BD0E-A90BCBFE04B5}" srcOrd="0" destOrd="0" presId="urn:microsoft.com/office/officeart/2005/8/layout/hList2"/>
    <dgm:cxn modelId="{B70FF41A-432F-4B54-9AC4-7D0D871DDB75}" type="presOf" srcId="{0DBB4CB1-04FF-4E40-976E-9F27ACCF404D}" destId="{464996A9-4D4C-4A62-AB65-79247AB77923}" srcOrd="0" destOrd="0" presId="urn:microsoft.com/office/officeart/2005/8/layout/hList2"/>
    <dgm:cxn modelId="{C1901FC6-7633-4C7C-A9F1-EB2B97840B04}" type="presOf" srcId="{47D0DAE1-DA51-44F5-A468-B5B56756B6F5}" destId="{42E33610-9DBB-4694-AD3C-AF93C85AB8F8}" srcOrd="0" destOrd="0" presId="urn:microsoft.com/office/officeart/2005/8/layout/hList2"/>
    <dgm:cxn modelId="{4031F63F-92B1-4EA8-AAAB-60EDB346A0BB}" srcId="{47D0DAE1-DA51-44F5-A468-B5B56756B6F5}" destId="{3C9D8954-66A2-4CF1-92E0-6A9BDF743C17}" srcOrd="2" destOrd="0" parTransId="{3A82A904-B3A7-44C8-9AE3-31A64E971503}" sibTransId="{75C76DF7-44E0-4190-B5ED-117A10ABABFC}"/>
    <dgm:cxn modelId="{81280283-28C7-400F-8BBD-9B4A094BBC9E}" type="presOf" srcId="{6FC3C363-609F-4C74-BB23-F68114CAD63D}" destId="{A85001CB-808F-4232-AF23-6A592379A087}" srcOrd="0" destOrd="2" presId="urn:microsoft.com/office/officeart/2005/8/layout/hList2"/>
    <dgm:cxn modelId="{D02288F1-1BC1-473B-968E-965AD4341395}" srcId="{6A37428A-E2B4-40CC-A5E2-FCD09C768077}" destId="{6FC3C363-609F-4C74-BB23-F68114CAD63D}" srcOrd="2" destOrd="0" parTransId="{C9A3275A-9D30-49B0-906D-8DB2BBDD556E}" sibTransId="{4BFF1F70-0D12-49CB-B28F-75DF2BF3389A}"/>
    <dgm:cxn modelId="{79B3D3BE-F2DA-4704-A4BD-13A4548BD8D5}" type="presOf" srcId="{3C9D8954-66A2-4CF1-92E0-6A9BDF743C17}" destId="{E6CBDAD3-F68F-484D-A3AB-5A84E858763E}" srcOrd="0" destOrd="2" presId="urn:microsoft.com/office/officeart/2005/8/layout/hList2"/>
    <dgm:cxn modelId="{03C30DFA-FB09-44C7-BDB5-F874C8A48B33}" srcId="{2A98E864-C1EE-43D9-B2BD-DE0B25D4F08F}" destId="{0DBB4CB1-04FF-4E40-976E-9F27ACCF404D}" srcOrd="2" destOrd="0" parTransId="{650BD8AB-E289-4FD0-8257-43B3444DFD16}" sibTransId="{9CB2D532-DF33-4C78-B05F-BEC462162742}"/>
    <dgm:cxn modelId="{601DB819-2779-41E1-936A-3066CF247371}" type="presOf" srcId="{C79EDF39-B285-4526-8FE7-4A13038850A7}" destId="{A85001CB-808F-4232-AF23-6A592379A087}" srcOrd="0" destOrd="1" presId="urn:microsoft.com/office/officeart/2005/8/layout/hList2"/>
    <dgm:cxn modelId="{9157AAF6-A0B2-408E-B75F-E296ABEFC321}" srcId="{6A37428A-E2B4-40CC-A5E2-FCD09C768077}" destId="{D6815F59-E88E-4031-AFA4-7C67A22DF7D7}" srcOrd="0" destOrd="0" parTransId="{9FEAF9D0-92F7-4335-BC88-0034B63CB818}" sibTransId="{E36405D9-7EE4-4398-8373-FF2D86C92C27}"/>
    <dgm:cxn modelId="{60F8AF31-80F5-427D-B345-7AD59FA42B87}" type="presParOf" srcId="{DE592130-E75A-4E9A-BD0E-A90BCBFE04B5}" destId="{7218842F-DB88-4494-84F4-1466D46232C0}" srcOrd="0" destOrd="0" presId="urn:microsoft.com/office/officeart/2005/8/layout/hList2"/>
    <dgm:cxn modelId="{8ECF00AE-60EC-4BD5-B86F-F9A1607FCABA}" type="presParOf" srcId="{7218842F-DB88-4494-84F4-1466D46232C0}" destId="{7338E958-0CF2-4107-BF4F-4B8F6F714B1B}" srcOrd="0" destOrd="0" presId="urn:microsoft.com/office/officeart/2005/8/layout/hList2"/>
    <dgm:cxn modelId="{7425B5EF-CFBB-4949-986B-4B14AEBECEC8}" type="presParOf" srcId="{7218842F-DB88-4494-84F4-1466D46232C0}" destId="{A85001CB-808F-4232-AF23-6A592379A087}" srcOrd="1" destOrd="0" presId="urn:microsoft.com/office/officeart/2005/8/layout/hList2"/>
    <dgm:cxn modelId="{C3851CDB-F22D-43AB-9223-BD9CF52A9B75}" type="presParOf" srcId="{7218842F-DB88-4494-84F4-1466D46232C0}" destId="{2AD97AE9-80EE-49C7-8C3F-F628F26F80AE}" srcOrd="2" destOrd="0" presId="urn:microsoft.com/office/officeart/2005/8/layout/hList2"/>
    <dgm:cxn modelId="{A919DA78-2FDA-47BC-9043-538D5AD1B771}" type="presParOf" srcId="{DE592130-E75A-4E9A-BD0E-A90BCBFE04B5}" destId="{1553B36A-AC20-4F02-9A29-0DDB199600B1}" srcOrd="1" destOrd="0" presId="urn:microsoft.com/office/officeart/2005/8/layout/hList2"/>
    <dgm:cxn modelId="{8A3FC932-D9BA-48B7-BDB1-6417BB0080F2}" type="presParOf" srcId="{DE592130-E75A-4E9A-BD0E-A90BCBFE04B5}" destId="{D4DA3228-8DA7-46AF-B77D-64FD56AC5DB9}" srcOrd="2" destOrd="0" presId="urn:microsoft.com/office/officeart/2005/8/layout/hList2"/>
    <dgm:cxn modelId="{EA8C176E-CE56-41A4-ACE5-07AE6FEFD1DC}" type="presParOf" srcId="{D4DA3228-8DA7-46AF-B77D-64FD56AC5DB9}" destId="{39ED113D-7EE6-449A-8841-6820B8AE537B}" srcOrd="0" destOrd="0" presId="urn:microsoft.com/office/officeart/2005/8/layout/hList2"/>
    <dgm:cxn modelId="{A2C92002-4F03-4915-9003-06FEE63A1E2C}" type="presParOf" srcId="{D4DA3228-8DA7-46AF-B77D-64FD56AC5DB9}" destId="{E6CBDAD3-F68F-484D-A3AB-5A84E858763E}" srcOrd="1" destOrd="0" presId="urn:microsoft.com/office/officeart/2005/8/layout/hList2"/>
    <dgm:cxn modelId="{357D27B5-F4FC-44F0-8680-AFF7415061F0}" type="presParOf" srcId="{D4DA3228-8DA7-46AF-B77D-64FD56AC5DB9}" destId="{42E33610-9DBB-4694-AD3C-AF93C85AB8F8}" srcOrd="2" destOrd="0" presId="urn:microsoft.com/office/officeart/2005/8/layout/hList2"/>
    <dgm:cxn modelId="{9354F847-DF0D-4924-8D49-70659A577C36}" type="presParOf" srcId="{DE592130-E75A-4E9A-BD0E-A90BCBFE04B5}" destId="{08D0D1E2-273F-4DEC-A7B0-F598D10DA830}" srcOrd="3" destOrd="0" presId="urn:microsoft.com/office/officeart/2005/8/layout/hList2"/>
    <dgm:cxn modelId="{892A14A1-C8FF-4989-B49E-181B1E05B180}" type="presParOf" srcId="{DE592130-E75A-4E9A-BD0E-A90BCBFE04B5}" destId="{D9D91BB1-CF8A-4D32-802F-9E4AE51EE4C2}" srcOrd="4" destOrd="0" presId="urn:microsoft.com/office/officeart/2005/8/layout/hList2"/>
    <dgm:cxn modelId="{49DFFF2F-52D6-4D58-94EC-DB1B4DEB3AB6}" type="presParOf" srcId="{D9D91BB1-CF8A-4D32-802F-9E4AE51EE4C2}" destId="{99A52FA7-6108-4338-9370-6DEF79257E78}" srcOrd="0" destOrd="0" presId="urn:microsoft.com/office/officeart/2005/8/layout/hList2"/>
    <dgm:cxn modelId="{89D3DEC5-5796-4D2A-A7E5-1E8F36055ECB}" type="presParOf" srcId="{D9D91BB1-CF8A-4D32-802F-9E4AE51EE4C2}" destId="{9192858A-5676-4E94-ABF2-7D1F8A822B3B}" srcOrd="1" destOrd="0" presId="urn:microsoft.com/office/officeart/2005/8/layout/hList2"/>
    <dgm:cxn modelId="{110783AC-6A9A-4551-8F1D-51E17AF85DB0}" type="presParOf" srcId="{D9D91BB1-CF8A-4D32-802F-9E4AE51EE4C2}" destId="{464996A9-4D4C-4A62-AB65-79247AB77923}"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FFF192-CD4A-4825-8E9F-DE9EBF99C711}">
      <dsp:nvSpPr>
        <dsp:cNvPr id="0" name=""/>
        <dsp:cNvSpPr/>
      </dsp:nvSpPr>
      <dsp:spPr>
        <a:xfrm>
          <a:off x="0" y="0"/>
          <a:ext cx="9990335" cy="167644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just" defTabSz="1155700">
            <a:lnSpc>
              <a:spcPct val="90000"/>
            </a:lnSpc>
            <a:spcBef>
              <a:spcPct val="0"/>
            </a:spcBef>
            <a:spcAft>
              <a:spcPct val="35000"/>
            </a:spcAft>
          </a:pPr>
          <a:r>
            <a:rPr lang="es-EC" sz="2600" kern="1200" dirty="0" smtClean="0">
              <a:solidFill>
                <a:schemeClr val="tx1"/>
              </a:solidFill>
            </a:rPr>
            <a:t>Evaluar la calidad del almidón  dos variedades de malanga mediante los siguientes parámetros: pH, acidez, fibra cruda, ceniza, humedad, temperatura de gelatinización y  prueba de almidón</a:t>
          </a:r>
          <a:endParaRPr lang="es-EC" sz="2600" kern="1200" dirty="0">
            <a:solidFill>
              <a:schemeClr val="tx1"/>
            </a:solidFill>
          </a:endParaRPr>
        </a:p>
      </dsp:txBody>
      <dsp:txXfrm>
        <a:off x="2165711" y="0"/>
        <a:ext cx="7824623" cy="1676440"/>
      </dsp:txXfrm>
    </dsp:sp>
    <dsp:sp modelId="{7A7B3CD7-E8FB-4961-9E6C-CFD17F72DB94}">
      <dsp:nvSpPr>
        <dsp:cNvPr id="0" name=""/>
        <dsp:cNvSpPr/>
      </dsp:nvSpPr>
      <dsp:spPr>
        <a:xfrm>
          <a:off x="167644" y="167644"/>
          <a:ext cx="1998067" cy="1341152"/>
        </a:xfrm>
        <a:prstGeom prst="roundRect">
          <a:avLst>
            <a:gd name="adj" fmla="val 10000"/>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EE3E290-968A-4AEC-ACD0-7E1BD29FF09A}">
      <dsp:nvSpPr>
        <dsp:cNvPr id="0" name=""/>
        <dsp:cNvSpPr/>
      </dsp:nvSpPr>
      <dsp:spPr>
        <a:xfrm>
          <a:off x="0" y="1844085"/>
          <a:ext cx="9990335" cy="1676440"/>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just" defTabSz="1155700">
            <a:lnSpc>
              <a:spcPct val="90000"/>
            </a:lnSpc>
            <a:spcBef>
              <a:spcPct val="0"/>
            </a:spcBef>
            <a:spcAft>
              <a:spcPct val="35000"/>
            </a:spcAft>
          </a:pPr>
          <a:r>
            <a:rPr lang="es-EC" sz="2600" kern="1200" dirty="0" smtClean="0">
              <a:solidFill>
                <a:schemeClr val="tx1"/>
              </a:solidFill>
            </a:rPr>
            <a:t>Comparar los métodos químicos: ácido cítrico, ácido clorhídrico, ácido fosfórico,  empleados para la obtención del almidón y su incidencia en las propiedades del almidón.</a:t>
          </a:r>
          <a:endParaRPr lang="es-EC" sz="2600" kern="1200" dirty="0">
            <a:solidFill>
              <a:schemeClr val="tx1"/>
            </a:solidFill>
          </a:endParaRPr>
        </a:p>
      </dsp:txBody>
      <dsp:txXfrm>
        <a:off x="2165711" y="1844085"/>
        <a:ext cx="7824623" cy="1676440"/>
      </dsp:txXfrm>
    </dsp:sp>
    <dsp:sp modelId="{3FC28C5D-1093-41CE-A02F-45B810C438E6}">
      <dsp:nvSpPr>
        <dsp:cNvPr id="0" name=""/>
        <dsp:cNvSpPr/>
      </dsp:nvSpPr>
      <dsp:spPr>
        <a:xfrm>
          <a:off x="167644" y="2011729"/>
          <a:ext cx="1998067" cy="1341152"/>
        </a:xfrm>
        <a:prstGeom prst="roundRect">
          <a:avLst>
            <a:gd name="adj" fmla="val 10000"/>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D5B590C-E810-458B-8C14-F9E5AA985B15}">
      <dsp:nvSpPr>
        <dsp:cNvPr id="0" name=""/>
        <dsp:cNvSpPr/>
      </dsp:nvSpPr>
      <dsp:spPr>
        <a:xfrm>
          <a:off x="0" y="3688170"/>
          <a:ext cx="9990335" cy="167644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just" defTabSz="1155700">
            <a:lnSpc>
              <a:spcPct val="90000"/>
            </a:lnSpc>
            <a:spcBef>
              <a:spcPct val="0"/>
            </a:spcBef>
            <a:spcAft>
              <a:spcPct val="35000"/>
            </a:spcAft>
          </a:pPr>
          <a:r>
            <a:rPr lang="es-EC" sz="2600" kern="1200" dirty="0" smtClean="0">
              <a:solidFill>
                <a:schemeClr val="tx1"/>
              </a:solidFill>
            </a:rPr>
            <a:t>Evaluar  las dos formas de obtención de almidón: decantación y centrifugación de las dos variedades de malanga.</a:t>
          </a:r>
          <a:endParaRPr lang="es-EC" sz="2600" kern="1200" dirty="0">
            <a:solidFill>
              <a:schemeClr val="tx1"/>
            </a:solidFill>
          </a:endParaRPr>
        </a:p>
      </dsp:txBody>
      <dsp:txXfrm>
        <a:off x="2165711" y="3688170"/>
        <a:ext cx="7824623" cy="1676440"/>
      </dsp:txXfrm>
    </dsp:sp>
    <dsp:sp modelId="{B1DB1330-9FC1-4548-AAFB-BBE0243E393A}">
      <dsp:nvSpPr>
        <dsp:cNvPr id="0" name=""/>
        <dsp:cNvSpPr/>
      </dsp:nvSpPr>
      <dsp:spPr>
        <a:xfrm>
          <a:off x="167644" y="3855814"/>
          <a:ext cx="1998067" cy="1341152"/>
        </a:xfrm>
        <a:prstGeom prst="roundRect">
          <a:avLst>
            <a:gd name="adj" fmla="val 10000"/>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D97AE9-80EE-49C7-8C3F-F628F26F80AE}">
      <dsp:nvSpPr>
        <dsp:cNvPr id="0" name=""/>
        <dsp:cNvSpPr/>
      </dsp:nvSpPr>
      <dsp:spPr>
        <a:xfrm rot="16200000">
          <a:off x="-1927631" y="3186508"/>
          <a:ext cx="5000812" cy="5587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92797" bIns="0" numCol="1" spcCol="1270" anchor="t" anchorCtr="0">
          <a:noAutofit/>
        </a:bodyPr>
        <a:lstStyle/>
        <a:p>
          <a:pPr lvl="0" algn="r" defTabSz="1866900">
            <a:lnSpc>
              <a:spcPct val="90000"/>
            </a:lnSpc>
            <a:spcBef>
              <a:spcPct val="0"/>
            </a:spcBef>
            <a:spcAft>
              <a:spcPct val="35000"/>
            </a:spcAft>
          </a:pPr>
          <a:r>
            <a:rPr lang="es-EC" sz="4200" kern="1200">
              <a:latin typeface="Times New Roman" panose="02020603050405020304" pitchFamily="18" charset="0"/>
              <a:cs typeface="Times New Roman" panose="02020603050405020304" pitchFamily="18" charset="0"/>
            </a:rPr>
            <a:t>FACTOR A</a:t>
          </a:r>
          <a:endParaRPr lang="es-EC" sz="4200" kern="1200" dirty="0">
            <a:latin typeface="Times New Roman" panose="02020603050405020304" pitchFamily="18" charset="0"/>
            <a:cs typeface="Times New Roman" panose="02020603050405020304" pitchFamily="18" charset="0"/>
          </a:endParaRPr>
        </a:p>
      </dsp:txBody>
      <dsp:txXfrm>
        <a:off x="-1927631" y="3186508"/>
        <a:ext cx="5000812" cy="558761"/>
      </dsp:txXfrm>
    </dsp:sp>
    <dsp:sp modelId="{A85001CB-808F-4232-AF23-6A592379A087}">
      <dsp:nvSpPr>
        <dsp:cNvPr id="0" name=""/>
        <dsp:cNvSpPr/>
      </dsp:nvSpPr>
      <dsp:spPr>
        <a:xfrm>
          <a:off x="852155" y="965482"/>
          <a:ext cx="2783225" cy="5000812"/>
        </a:xfrm>
        <a:prstGeom prst="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492797" rIns="113792" bIns="113792" numCol="1" spcCol="1270" anchor="t" anchorCtr="0">
          <a:noAutofit/>
        </a:bodyPr>
        <a:lstStyle/>
        <a:p>
          <a:pPr marL="114300" lvl="1" indent="-114300" algn="just" defTabSz="693420">
            <a:lnSpc>
              <a:spcPct val="90000"/>
            </a:lnSpc>
            <a:spcBef>
              <a:spcPct val="0"/>
            </a:spcBef>
            <a:spcAft>
              <a:spcPct val="15000"/>
            </a:spcAft>
            <a:buChar char="••"/>
          </a:pPr>
          <a:endParaRPr lang="es-EC" sz="1560" b="0" kern="1200" dirty="0">
            <a:latin typeface="Times New Roman" panose="02020603050405020304" pitchFamily="18" charset="0"/>
            <a:cs typeface="Times New Roman" panose="02020603050405020304" pitchFamily="18" charset="0"/>
          </a:endParaRPr>
        </a:p>
        <a:p>
          <a:pPr marL="228600" lvl="1" indent="-228600" algn="just" defTabSz="1066800">
            <a:lnSpc>
              <a:spcPct val="90000"/>
            </a:lnSpc>
            <a:spcBef>
              <a:spcPct val="0"/>
            </a:spcBef>
            <a:spcAft>
              <a:spcPct val="15000"/>
            </a:spcAft>
            <a:buChar char="••"/>
          </a:pPr>
          <a:r>
            <a:rPr lang="es-EC" sz="2400" b="1" kern="1200" dirty="0" smtClean="0"/>
            <a:t>Ho: </a:t>
          </a:r>
          <a:r>
            <a:rPr lang="es-EC" sz="2400" kern="1200" dirty="0" smtClean="0"/>
            <a:t>No existe</a:t>
          </a:r>
          <a:r>
            <a:rPr lang="es-EC" sz="2400" b="1" kern="1200" dirty="0" smtClean="0"/>
            <a:t> </a:t>
          </a:r>
          <a:r>
            <a:rPr lang="es-EC" sz="2400" kern="1200" dirty="0" smtClean="0"/>
            <a:t>diferencia en el almidón obtenido de las variedades de malanga lila y blanca.</a:t>
          </a:r>
          <a:endParaRPr lang="es-EC" sz="2400" kern="1200" dirty="0"/>
        </a:p>
        <a:p>
          <a:pPr marL="228600" lvl="1" indent="-228600" algn="just" defTabSz="1066800">
            <a:lnSpc>
              <a:spcPct val="90000"/>
            </a:lnSpc>
            <a:spcBef>
              <a:spcPct val="0"/>
            </a:spcBef>
            <a:spcAft>
              <a:spcPct val="15000"/>
            </a:spcAft>
            <a:buChar char="••"/>
          </a:pPr>
          <a:r>
            <a:rPr lang="es-EC" sz="2400" b="1" kern="1200" dirty="0" smtClean="0"/>
            <a:t>Ha:</a:t>
          </a:r>
          <a:r>
            <a:rPr lang="es-EC" sz="2400" kern="1200" dirty="0" smtClean="0"/>
            <a:t> Si existe</a:t>
          </a:r>
          <a:r>
            <a:rPr lang="es-EC" sz="2400" b="1" kern="1200" dirty="0" smtClean="0"/>
            <a:t> </a:t>
          </a:r>
          <a:r>
            <a:rPr lang="es-EC" sz="2400" kern="1200" dirty="0" smtClean="0"/>
            <a:t>diferencia en el almidón obtenido de las variedades de malanga lila y blanca</a:t>
          </a:r>
          <a:endParaRPr lang="es-EC" sz="2400" kern="1200" dirty="0"/>
        </a:p>
      </dsp:txBody>
      <dsp:txXfrm>
        <a:off x="852155" y="965482"/>
        <a:ext cx="2783225" cy="5000812"/>
      </dsp:txXfrm>
    </dsp:sp>
    <dsp:sp modelId="{7338E958-0CF2-4107-BF4F-4B8F6F714B1B}">
      <dsp:nvSpPr>
        <dsp:cNvPr id="0" name=""/>
        <dsp:cNvSpPr/>
      </dsp:nvSpPr>
      <dsp:spPr>
        <a:xfrm>
          <a:off x="8151" y="227917"/>
          <a:ext cx="1688007" cy="1117523"/>
        </a:xfrm>
        <a:prstGeom prst="rect">
          <a:avLst/>
        </a:prstGeom>
        <a:blipFill rotWithShape="1">
          <a:blip xmlns:r="http://schemas.openxmlformats.org/officeDocument/2006/relationships" r:embed="rId1"/>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42E33610-9DBB-4694-AD3C-AF93C85AB8F8}">
      <dsp:nvSpPr>
        <dsp:cNvPr id="0" name=""/>
        <dsp:cNvSpPr/>
      </dsp:nvSpPr>
      <dsp:spPr>
        <a:xfrm rot="16200000">
          <a:off x="2134959" y="3186508"/>
          <a:ext cx="5000812" cy="5587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92797" bIns="0" numCol="1" spcCol="1270" anchor="t" anchorCtr="0">
          <a:noAutofit/>
        </a:bodyPr>
        <a:lstStyle/>
        <a:p>
          <a:pPr lvl="0" algn="r" defTabSz="1866900">
            <a:lnSpc>
              <a:spcPct val="90000"/>
            </a:lnSpc>
            <a:spcBef>
              <a:spcPct val="0"/>
            </a:spcBef>
            <a:spcAft>
              <a:spcPct val="35000"/>
            </a:spcAft>
          </a:pPr>
          <a:r>
            <a:rPr lang="es-EC" sz="4200" kern="1200">
              <a:latin typeface="Times New Roman" panose="02020603050405020304" pitchFamily="18" charset="0"/>
              <a:cs typeface="Times New Roman" panose="02020603050405020304" pitchFamily="18" charset="0"/>
            </a:rPr>
            <a:t>FACTOR B</a:t>
          </a:r>
          <a:endParaRPr lang="es-EC" sz="4200" kern="1200" dirty="0">
            <a:latin typeface="Times New Roman" panose="02020603050405020304" pitchFamily="18" charset="0"/>
            <a:cs typeface="Times New Roman" panose="02020603050405020304" pitchFamily="18" charset="0"/>
          </a:endParaRPr>
        </a:p>
      </dsp:txBody>
      <dsp:txXfrm>
        <a:off x="2134959" y="3186508"/>
        <a:ext cx="5000812" cy="558761"/>
      </dsp:txXfrm>
    </dsp:sp>
    <dsp:sp modelId="{E6CBDAD3-F68F-484D-A3AB-5A84E858763E}">
      <dsp:nvSpPr>
        <dsp:cNvPr id="0" name=""/>
        <dsp:cNvSpPr/>
      </dsp:nvSpPr>
      <dsp:spPr>
        <a:xfrm>
          <a:off x="4966264" y="728544"/>
          <a:ext cx="2783225" cy="5000812"/>
        </a:xfrm>
        <a:prstGeom prst="rect">
          <a:avLst/>
        </a:prstGeom>
        <a:gradFill rotWithShape="0">
          <a:gsLst>
            <a:gs pos="0">
              <a:schemeClr val="accent5">
                <a:hueOff val="-3676672"/>
                <a:satOff val="-5114"/>
                <a:lumOff val="-1961"/>
                <a:alphaOff val="0"/>
                <a:lumMod val="110000"/>
                <a:satMod val="105000"/>
                <a:tint val="67000"/>
              </a:schemeClr>
            </a:gs>
            <a:gs pos="50000">
              <a:schemeClr val="accent5">
                <a:hueOff val="-3676672"/>
                <a:satOff val="-5114"/>
                <a:lumOff val="-1961"/>
                <a:alphaOff val="0"/>
                <a:lumMod val="105000"/>
                <a:satMod val="103000"/>
                <a:tint val="73000"/>
              </a:schemeClr>
            </a:gs>
            <a:gs pos="100000">
              <a:schemeClr val="accent5">
                <a:hueOff val="-3676672"/>
                <a:satOff val="-5114"/>
                <a:lumOff val="-196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492797" rIns="113792" bIns="113792" numCol="1" spcCol="1270" anchor="t" anchorCtr="0">
          <a:noAutofit/>
        </a:bodyPr>
        <a:lstStyle/>
        <a:p>
          <a:pPr marL="114300" lvl="1" indent="-114300" algn="just" defTabSz="693420">
            <a:lnSpc>
              <a:spcPct val="90000"/>
            </a:lnSpc>
            <a:spcBef>
              <a:spcPct val="0"/>
            </a:spcBef>
            <a:spcAft>
              <a:spcPct val="15000"/>
            </a:spcAft>
            <a:buChar char="••"/>
          </a:pPr>
          <a:endParaRPr lang="es-EC" sz="1560" kern="1200" dirty="0">
            <a:solidFill>
              <a:schemeClr val="tx1"/>
            </a:solidFill>
            <a:latin typeface="Times New Roman" panose="02020603050405020304" pitchFamily="18" charset="0"/>
            <a:cs typeface="Times New Roman" panose="02020603050405020304" pitchFamily="18" charset="0"/>
          </a:endParaRPr>
        </a:p>
        <a:p>
          <a:pPr marL="228600" lvl="1" indent="-228600" algn="l" defTabSz="977900">
            <a:lnSpc>
              <a:spcPct val="90000"/>
            </a:lnSpc>
            <a:spcBef>
              <a:spcPct val="0"/>
            </a:spcBef>
            <a:spcAft>
              <a:spcPct val="15000"/>
            </a:spcAft>
            <a:buChar char="••"/>
          </a:pPr>
          <a:r>
            <a:rPr lang="es-EC" sz="2200" b="1" kern="1200" dirty="0" smtClean="0"/>
            <a:t>Ho:  </a:t>
          </a:r>
          <a:r>
            <a:rPr lang="es-EC" sz="2200" kern="1200" dirty="0" smtClean="0"/>
            <a:t>El método de  obtención: decantación y centrifugación,  no afecta el rendimiento del almidón </a:t>
          </a:r>
          <a:endParaRPr lang="es-EC" sz="2200" kern="1200" dirty="0"/>
        </a:p>
        <a:p>
          <a:pPr marL="228600" lvl="1" indent="-228600" algn="l" defTabSz="977900">
            <a:lnSpc>
              <a:spcPct val="90000"/>
            </a:lnSpc>
            <a:spcBef>
              <a:spcPct val="0"/>
            </a:spcBef>
            <a:spcAft>
              <a:spcPct val="15000"/>
            </a:spcAft>
            <a:buChar char="••"/>
          </a:pPr>
          <a:r>
            <a:rPr lang="es-EC" sz="2200" b="1" kern="1200" dirty="0" smtClean="0"/>
            <a:t>Ha: </a:t>
          </a:r>
          <a:r>
            <a:rPr lang="es-EC" sz="2200" kern="1200" dirty="0" smtClean="0"/>
            <a:t>El método de  obtención: decantación y centrifugación,  si afecta el rendimiento del almidón.</a:t>
          </a:r>
          <a:endParaRPr lang="es-EC" sz="2200" kern="1200" dirty="0"/>
        </a:p>
      </dsp:txBody>
      <dsp:txXfrm>
        <a:off x="4966264" y="728544"/>
        <a:ext cx="2783225" cy="5000812"/>
      </dsp:txXfrm>
    </dsp:sp>
    <dsp:sp modelId="{39ED113D-7EE6-449A-8841-6820B8AE537B}">
      <dsp:nvSpPr>
        <dsp:cNvPr id="0" name=""/>
        <dsp:cNvSpPr/>
      </dsp:nvSpPr>
      <dsp:spPr>
        <a:xfrm>
          <a:off x="4471894" y="143767"/>
          <a:ext cx="1117523" cy="1117523"/>
        </a:xfrm>
        <a:prstGeom prst="rect">
          <a:avLst/>
        </a:prstGeom>
        <a:blipFill rotWithShape="1">
          <a:blip xmlns:r="http://schemas.openxmlformats.org/officeDocument/2006/relationships" r:embed="rId2"/>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464996A9-4D4C-4A62-AB65-79247AB77923}">
      <dsp:nvSpPr>
        <dsp:cNvPr id="0" name=""/>
        <dsp:cNvSpPr/>
      </dsp:nvSpPr>
      <dsp:spPr>
        <a:xfrm rot="16200000">
          <a:off x="6043008" y="3160754"/>
          <a:ext cx="5000812" cy="5587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92797" bIns="0" numCol="1" spcCol="1270" anchor="t" anchorCtr="0">
          <a:noAutofit/>
        </a:bodyPr>
        <a:lstStyle/>
        <a:p>
          <a:pPr lvl="0" algn="r" defTabSz="1866900">
            <a:lnSpc>
              <a:spcPct val="90000"/>
            </a:lnSpc>
            <a:spcBef>
              <a:spcPct val="0"/>
            </a:spcBef>
            <a:spcAft>
              <a:spcPct val="35000"/>
            </a:spcAft>
          </a:pPr>
          <a:r>
            <a:rPr lang="es-EC" sz="4200" kern="1200" dirty="0">
              <a:latin typeface="Times New Roman" panose="02020603050405020304" pitchFamily="18" charset="0"/>
              <a:cs typeface="Times New Roman" panose="02020603050405020304" pitchFamily="18" charset="0"/>
            </a:rPr>
            <a:t>FACTOR C</a:t>
          </a:r>
        </a:p>
      </dsp:txBody>
      <dsp:txXfrm>
        <a:off x="6043008" y="3160754"/>
        <a:ext cx="5000812" cy="558761"/>
      </dsp:txXfrm>
    </dsp:sp>
    <dsp:sp modelId="{9192858A-5676-4E94-ABF2-7D1F8A822B3B}">
      <dsp:nvSpPr>
        <dsp:cNvPr id="0" name=""/>
        <dsp:cNvSpPr/>
      </dsp:nvSpPr>
      <dsp:spPr>
        <a:xfrm>
          <a:off x="8805195" y="516559"/>
          <a:ext cx="2783225" cy="5434982"/>
        </a:xfrm>
        <a:prstGeom prst="rect">
          <a:avLst/>
        </a:prstGeom>
        <a:gradFill rotWithShape="0">
          <a:gsLst>
            <a:gs pos="0">
              <a:schemeClr val="accent5">
                <a:hueOff val="-7353344"/>
                <a:satOff val="-10228"/>
                <a:lumOff val="-3922"/>
                <a:alphaOff val="0"/>
                <a:lumMod val="110000"/>
                <a:satMod val="105000"/>
                <a:tint val="67000"/>
              </a:schemeClr>
            </a:gs>
            <a:gs pos="50000">
              <a:schemeClr val="accent5">
                <a:hueOff val="-7353344"/>
                <a:satOff val="-10228"/>
                <a:lumOff val="-3922"/>
                <a:alphaOff val="0"/>
                <a:lumMod val="105000"/>
                <a:satMod val="103000"/>
                <a:tint val="73000"/>
              </a:schemeClr>
            </a:gs>
            <a:gs pos="100000">
              <a:schemeClr val="accent5">
                <a:hueOff val="-7353344"/>
                <a:satOff val="-10228"/>
                <a:lumOff val="-392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492797" rIns="142240" bIns="142240" numCol="1" spcCol="1270" anchor="t" anchorCtr="0">
          <a:noAutofit/>
        </a:bodyPr>
        <a:lstStyle/>
        <a:p>
          <a:pPr marL="228600" lvl="1" indent="-228600" algn="just" defTabSz="889000">
            <a:lnSpc>
              <a:spcPct val="90000"/>
            </a:lnSpc>
            <a:spcBef>
              <a:spcPct val="0"/>
            </a:spcBef>
            <a:spcAft>
              <a:spcPct val="15000"/>
            </a:spcAft>
            <a:buChar char="••"/>
          </a:pPr>
          <a:r>
            <a:rPr lang="es-EC" sz="2000" kern="1200" dirty="0" smtClean="0"/>
            <a:t>La aplicación de ácidos: clorhídrico, cítrico y fosfórico no influye en las propiedades en las propiedades bromatológicas del almidón de malanga.</a:t>
          </a:r>
          <a:endParaRPr lang="es-EC" sz="2000" kern="1200" dirty="0">
            <a:latin typeface="Times New Roman" panose="02020603050405020304" pitchFamily="18" charset="0"/>
            <a:cs typeface="Times New Roman" panose="02020603050405020304" pitchFamily="18" charset="0"/>
          </a:endParaRPr>
        </a:p>
        <a:p>
          <a:pPr marL="228600" lvl="1" indent="-228600" algn="l" defTabSz="889000">
            <a:lnSpc>
              <a:spcPct val="90000"/>
            </a:lnSpc>
            <a:spcBef>
              <a:spcPct val="0"/>
            </a:spcBef>
            <a:spcAft>
              <a:spcPct val="15000"/>
            </a:spcAft>
            <a:buChar char="••"/>
          </a:pPr>
          <a:r>
            <a:rPr lang="es-EC" sz="2000" kern="1200" dirty="0" smtClean="0"/>
            <a:t>La aplicación de ácidos: clorhídrico, cítrico y fosfórico si  influye en las propiedades en las propiedades bromatológicas del almidón de malanga.</a:t>
          </a:r>
          <a:endParaRPr lang="es-EC" sz="2000" kern="1200" dirty="0"/>
        </a:p>
      </dsp:txBody>
      <dsp:txXfrm>
        <a:off x="8805195" y="516559"/>
        <a:ext cx="2783225" cy="5434982"/>
      </dsp:txXfrm>
    </dsp:sp>
    <dsp:sp modelId="{99A52FA7-6108-4338-9370-6DEF79257E78}">
      <dsp:nvSpPr>
        <dsp:cNvPr id="0" name=""/>
        <dsp:cNvSpPr/>
      </dsp:nvSpPr>
      <dsp:spPr>
        <a:xfrm>
          <a:off x="7976998" y="252312"/>
          <a:ext cx="1117523" cy="1117523"/>
        </a:xfrm>
        <a:prstGeom prst="rect">
          <a:avLst/>
        </a:prstGeom>
        <a:blipFill rotWithShape="1">
          <a:blip xmlns:r="http://schemas.openxmlformats.org/officeDocument/2006/relationships" r:embed="rId3"/>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C"/>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EC"/>
          </a:p>
        </p:txBody>
      </p:sp>
      <p:sp>
        <p:nvSpPr>
          <p:cNvPr id="4" name="Marcador de fecha 3"/>
          <p:cNvSpPr>
            <a:spLocks noGrp="1"/>
          </p:cNvSpPr>
          <p:nvPr>
            <p:ph type="dt" sz="half" idx="10"/>
          </p:nvPr>
        </p:nvSpPr>
        <p:spPr/>
        <p:txBody>
          <a:bodyPr/>
          <a:lstStyle/>
          <a:p>
            <a:fld id="{3B744F42-FE87-4DEB-8702-34E152534323}" type="datetimeFigureOut">
              <a:rPr lang="es-EC" smtClean="0"/>
              <a:t>9/9/2020</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ABF22FBF-8221-43B5-B346-D1D552141A2B}" type="slidenum">
              <a:rPr lang="es-EC" smtClean="0"/>
              <a:t>‹Nº›</a:t>
            </a:fld>
            <a:endParaRPr lang="es-EC"/>
          </a:p>
        </p:txBody>
      </p:sp>
    </p:spTree>
    <p:extLst>
      <p:ext uri="{BB962C8B-B14F-4D97-AF65-F5344CB8AC3E}">
        <p14:creationId xmlns:p14="http://schemas.microsoft.com/office/powerpoint/2010/main" val="11845633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3B744F42-FE87-4DEB-8702-34E152534323}" type="datetimeFigureOut">
              <a:rPr lang="es-EC" smtClean="0"/>
              <a:t>9/9/2020</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ABF22FBF-8221-43B5-B346-D1D552141A2B}" type="slidenum">
              <a:rPr lang="es-EC" smtClean="0"/>
              <a:t>‹Nº›</a:t>
            </a:fld>
            <a:endParaRPr lang="es-EC"/>
          </a:p>
        </p:txBody>
      </p:sp>
    </p:spTree>
    <p:extLst>
      <p:ext uri="{BB962C8B-B14F-4D97-AF65-F5344CB8AC3E}">
        <p14:creationId xmlns:p14="http://schemas.microsoft.com/office/powerpoint/2010/main" val="35713363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3B744F42-FE87-4DEB-8702-34E152534323}" type="datetimeFigureOut">
              <a:rPr lang="es-EC" smtClean="0"/>
              <a:t>9/9/2020</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ABF22FBF-8221-43B5-B346-D1D552141A2B}" type="slidenum">
              <a:rPr lang="es-EC" smtClean="0"/>
              <a:t>‹Nº›</a:t>
            </a:fld>
            <a:endParaRPr lang="es-EC"/>
          </a:p>
        </p:txBody>
      </p:sp>
    </p:spTree>
    <p:extLst>
      <p:ext uri="{BB962C8B-B14F-4D97-AF65-F5344CB8AC3E}">
        <p14:creationId xmlns:p14="http://schemas.microsoft.com/office/powerpoint/2010/main" val="1773664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3B744F42-FE87-4DEB-8702-34E152534323}" type="datetimeFigureOut">
              <a:rPr lang="es-EC" smtClean="0"/>
              <a:t>9/9/2020</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ABF22FBF-8221-43B5-B346-D1D552141A2B}" type="slidenum">
              <a:rPr lang="es-EC" smtClean="0"/>
              <a:t>‹Nº›</a:t>
            </a:fld>
            <a:endParaRPr lang="es-EC"/>
          </a:p>
        </p:txBody>
      </p:sp>
    </p:spTree>
    <p:extLst>
      <p:ext uri="{BB962C8B-B14F-4D97-AF65-F5344CB8AC3E}">
        <p14:creationId xmlns:p14="http://schemas.microsoft.com/office/powerpoint/2010/main" val="258338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3B744F42-FE87-4DEB-8702-34E152534323}" type="datetimeFigureOut">
              <a:rPr lang="es-EC" smtClean="0"/>
              <a:t>9/9/2020</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ABF22FBF-8221-43B5-B346-D1D552141A2B}" type="slidenum">
              <a:rPr lang="es-EC" smtClean="0"/>
              <a:t>‹Nº›</a:t>
            </a:fld>
            <a:endParaRPr lang="es-EC"/>
          </a:p>
        </p:txBody>
      </p:sp>
    </p:spTree>
    <p:extLst>
      <p:ext uri="{BB962C8B-B14F-4D97-AF65-F5344CB8AC3E}">
        <p14:creationId xmlns:p14="http://schemas.microsoft.com/office/powerpoint/2010/main" val="4032268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fecha 4"/>
          <p:cNvSpPr>
            <a:spLocks noGrp="1"/>
          </p:cNvSpPr>
          <p:nvPr>
            <p:ph type="dt" sz="half" idx="10"/>
          </p:nvPr>
        </p:nvSpPr>
        <p:spPr/>
        <p:txBody>
          <a:bodyPr/>
          <a:lstStyle/>
          <a:p>
            <a:fld id="{3B744F42-FE87-4DEB-8702-34E152534323}" type="datetimeFigureOut">
              <a:rPr lang="es-EC" smtClean="0"/>
              <a:t>9/9/2020</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ABF22FBF-8221-43B5-B346-D1D552141A2B}" type="slidenum">
              <a:rPr lang="es-EC" smtClean="0"/>
              <a:t>‹Nº›</a:t>
            </a:fld>
            <a:endParaRPr lang="es-EC"/>
          </a:p>
        </p:txBody>
      </p:sp>
    </p:spTree>
    <p:extLst>
      <p:ext uri="{BB962C8B-B14F-4D97-AF65-F5344CB8AC3E}">
        <p14:creationId xmlns:p14="http://schemas.microsoft.com/office/powerpoint/2010/main" val="707674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Marcador de fecha 6"/>
          <p:cNvSpPr>
            <a:spLocks noGrp="1"/>
          </p:cNvSpPr>
          <p:nvPr>
            <p:ph type="dt" sz="half" idx="10"/>
          </p:nvPr>
        </p:nvSpPr>
        <p:spPr/>
        <p:txBody>
          <a:bodyPr/>
          <a:lstStyle/>
          <a:p>
            <a:fld id="{3B744F42-FE87-4DEB-8702-34E152534323}" type="datetimeFigureOut">
              <a:rPr lang="es-EC" smtClean="0"/>
              <a:t>9/9/2020</a:t>
            </a:fld>
            <a:endParaRPr lang="es-EC"/>
          </a:p>
        </p:txBody>
      </p:sp>
      <p:sp>
        <p:nvSpPr>
          <p:cNvPr id="8" name="Marcador de pie de página 7"/>
          <p:cNvSpPr>
            <a:spLocks noGrp="1"/>
          </p:cNvSpPr>
          <p:nvPr>
            <p:ph type="ftr" sz="quarter" idx="11"/>
          </p:nvPr>
        </p:nvSpPr>
        <p:spPr/>
        <p:txBody>
          <a:bodyPr/>
          <a:lstStyle/>
          <a:p>
            <a:endParaRPr lang="es-EC"/>
          </a:p>
        </p:txBody>
      </p:sp>
      <p:sp>
        <p:nvSpPr>
          <p:cNvPr id="9" name="Marcador de número de diapositiva 8"/>
          <p:cNvSpPr>
            <a:spLocks noGrp="1"/>
          </p:cNvSpPr>
          <p:nvPr>
            <p:ph type="sldNum" sz="quarter" idx="12"/>
          </p:nvPr>
        </p:nvSpPr>
        <p:spPr/>
        <p:txBody>
          <a:bodyPr/>
          <a:lstStyle/>
          <a:p>
            <a:fld id="{ABF22FBF-8221-43B5-B346-D1D552141A2B}" type="slidenum">
              <a:rPr lang="es-EC" smtClean="0"/>
              <a:t>‹Nº›</a:t>
            </a:fld>
            <a:endParaRPr lang="es-EC"/>
          </a:p>
        </p:txBody>
      </p:sp>
    </p:spTree>
    <p:extLst>
      <p:ext uri="{BB962C8B-B14F-4D97-AF65-F5344CB8AC3E}">
        <p14:creationId xmlns:p14="http://schemas.microsoft.com/office/powerpoint/2010/main" val="4032305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fecha 2"/>
          <p:cNvSpPr>
            <a:spLocks noGrp="1"/>
          </p:cNvSpPr>
          <p:nvPr>
            <p:ph type="dt" sz="half" idx="10"/>
          </p:nvPr>
        </p:nvSpPr>
        <p:spPr/>
        <p:txBody>
          <a:bodyPr/>
          <a:lstStyle/>
          <a:p>
            <a:fld id="{3B744F42-FE87-4DEB-8702-34E152534323}" type="datetimeFigureOut">
              <a:rPr lang="es-EC" smtClean="0"/>
              <a:t>9/9/2020</a:t>
            </a:fld>
            <a:endParaRPr lang="es-EC"/>
          </a:p>
        </p:txBody>
      </p:sp>
      <p:sp>
        <p:nvSpPr>
          <p:cNvPr id="4" name="Marcador de pie de página 3"/>
          <p:cNvSpPr>
            <a:spLocks noGrp="1"/>
          </p:cNvSpPr>
          <p:nvPr>
            <p:ph type="ftr" sz="quarter" idx="11"/>
          </p:nvPr>
        </p:nvSpPr>
        <p:spPr/>
        <p:txBody>
          <a:bodyPr/>
          <a:lstStyle/>
          <a:p>
            <a:endParaRPr lang="es-EC"/>
          </a:p>
        </p:txBody>
      </p:sp>
      <p:sp>
        <p:nvSpPr>
          <p:cNvPr id="5" name="Marcador de número de diapositiva 4"/>
          <p:cNvSpPr>
            <a:spLocks noGrp="1"/>
          </p:cNvSpPr>
          <p:nvPr>
            <p:ph type="sldNum" sz="quarter" idx="12"/>
          </p:nvPr>
        </p:nvSpPr>
        <p:spPr/>
        <p:txBody>
          <a:bodyPr/>
          <a:lstStyle/>
          <a:p>
            <a:fld id="{ABF22FBF-8221-43B5-B346-D1D552141A2B}" type="slidenum">
              <a:rPr lang="es-EC" smtClean="0"/>
              <a:t>‹Nº›</a:t>
            </a:fld>
            <a:endParaRPr lang="es-EC"/>
          </a:p>
        </p:txBody>
      </p:sp>
    </p:spTree>
    <p:extLst>
      <p:ext uri="{BB962C8B-B14F-4D97-AF65-F5344CB8AC3E}">
        <p14:creationId xmlns:p14="http://schemas.microsoft.com/office/powerpoint/2010/main" val="38843010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3B744F42-FE87-4DEB-8702-34E152534323}" type="datetimeFigureOut">
              <a:rPr lang="es-EC" smtClean="0"/>
              <a:t>9/9/2020</a:t>
            </a:fld>
            <a:endParaRPr lang="es-EC"/>
          </a:p>
        </p:txBody>
      </p:sp>
      <p:sp>
        <p:nvSpPr>
          <p:cNvPr id="3" name="Marcador de pie de página 2"/>
          <p:cNvSpPr>
            <a:spLocks noGrp="1"/>
          </p:cNvSpPr>
          <p:nvPr>
            <p:ph type="ftr" sz="quarter" idx="11"/>
          </p:nvPr>
        </p:nvSpPr>
        <p:spPr/>
        <p:txBody>
          <a:bodyPr/>
          <a:lstStyle/>
          <a:p>
            <a:endParaRPr lang="es-EC"/>
          </a:p>
        </p:txBody>
      </p:sp>
      <p:sp>
        <p:nvSpPr>
          <p:cNvPr id="4" name="Marcador de número de diapositiva 3"/>
          <p:cNvSpPr>
            <a:spLocks noGrp="1"/>
          </p:cNvSpPr>
          <p:nvPr>
            <p:ph type="sldNum" sz="quarter" idx="12"/>
          </p:nvPr>
        </p:nvSpPr>
        <p:spPr/>
        <p:txBody>
          <a:bodyPr/>
          <a:lstStyle/>
          <a:p>
            <a:fld id="{ABF22FBF-8221-43B5-B346-D1D552141A2B}" type="slidenum">
              <a:rPr lang="es-EC" smtClean="0"/>
              <a:t>‹Nº›</a:t>
            </a:fld>
            <a:endParaRPr lang="es-EC"/>
          </a:p>
        </p:txBody>
      </p:sp>
    </p:spTree>
    <p:extLst>
      <p:ext uri="{BB962C8B-B14F-4D97-AF65-F5344CB8AC3E}">
        <p14:creationId xmlns:p14="http://schemas.microsoft.com/office/powerpoint/2010/main" val="14956402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C"/>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3B744F42-FE87-4DEB-8702-34E152534323}" type="datetimeFigureOut">
              <a:rPr lang="es-EC" smtClean="0"/>
              <a:t>9/9/2020</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ABF22FBF-8221-43B5-B346-D1D552141A2B}" type="slidenum">
              <a:rPr lang="es-EC" smtClean="0"/>
              <a:t>‹Nº›</a:t>
            </a:fld>
            <a:endParaRPr lang="es-EC"/>
          </a:p>
        </p:txBody>
      </p:sp>
    </p:spTree>
    <p:extLst>
      <p:ext uri="{BB962C8B-B14F-4D97-AF65-F5344CB8AC3E}">
        <p14:creationId xmlns:p14="http://schemas.microsoft.com/office/powerpoint/2010/main" val="4013970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C"/>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3B744F42-FE87-4DEB-8702-34E152534323}" type="datetimeFigureOut">
              <a:rPr lang="es-EC" smtClean="0"/>
              <a:t>9/9/2020</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ABF22FBF-8221-43B5-B346-D1D552141A2B}" type="slidenum">
              <a:rPr lang="es-EC" smtClean="0"/>
              <a:t>‹Nº›</a:t>
            </a:fld>
            <a:endParaRPr lang="es-EC"/>
          </a:p>
        </p:txBody>
      </p:sp>
    </p:spTree>
    <p:extLst>
      <p:ext uri="{BB962C8B-B14F-4D97-AF65-F5344CB8AC3E}">
        <p14:creationId xmlns:p14="http://schemas.microsoft.com/office/powerpoint/2010/main" val="3337363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744F42-FE87-4DEB-8702-34E152534323}" type="datetimeFigureOut">
              <a:rPr lang="es-EC" smtClean="0"/>
              <a:t>9/9/2020</a:t>
            </a:fld>
            <a:endParaRPr lang="es-EC"/>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F22FBF-8221-43B5-B346-D1D552141A2B}" type="slidenum">
              <a:rPr lang="es-EC" smtClean="0"/>
              <a:t>‹Nº›</a:t>
            </a:fld>
            <a:endParaRPr lang="es-EC"/>
          </a:p>
        </p:txBody>
      </p:sp>
    </p:spTree>
    <p:extLst>
      <p:ext uri="{BB962C8B-B14F-4D97-AF65-F5344CB8AC3E}">
        <p14:creationId xmlns:p14="http://schemas.microsoft.com/office/powerpoint/2010/main" val="12926312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45.jpeg"/><Relationship Id="rId4" Type="http://schemas.openxmlformats.org/officeDocument/2006/relationships/image" Target="../media/image39.png"/><Relationship Id="rId9"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3.png"/><Relationship Id="rId5" Type="http://schemas.microsoft.com/office/2007/relationships/hdphoto" Target="../media/hdphoto2.wdp"/><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6.png"/><Relationship Id="rId5" Type="http://schemas.microsoft.com/office/2007/relationships/hdphoto" Target="../media/hdphoto5.wdp"/><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8" Type="http://schemas.openxmlformats.org/officeDocument/2006/relationships/image" Target="../media/image61.png"/><Relationship Id="rId3" Type="http://schemas.microsoft.com/office/2007/relationships/hdphoto" Target="../media/hdphoto7.wdp"/><Relationship Id="rId7" Type="http://schemas.openxmlformats.org/officeDocument/2006/relationships/image" Target="../media/image60.png"/><Relationship Id="rId2" Type="http://schemas.openxmlformats.org/officeDocument/2006/relationships/image" Target="../media/image57.png"/><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59.png"/><Relationship Id="rId4" Type="http://schemas.openxmlformats.org/officeDocument/2006/relationships/image" Target="../media/image58.png"/><Relationship Id="rId9" Type="http://schemas.microsoft.com/office/2007/relationships/hdphoto" Target="../media/hdphoto9.wdp"/></Relationships>
</file>

<file path=ppt/slides/_rels/slide16.xml.rels><?xml version="1.0" encoding="UTF-8" standalone="yes"?>
<Relationships xmlns="http://schemas.openxmlformats.org/package/2006/relationships"><Relationship Id="rId8" Type="http://schemas.openxmlformats.org/officeDocument/2006/relationships/image" Target="../media/image65.png"/><Relationship Id="rId3" Type="http://schemas.microsoft.com/office/2007/relationships/hdphoto" Target="../media/hdphoto10.wdp"/><Relationship Id="rId7" Type="http://schemas.microsoft.com/office/2007/relationships/hdphoto" Target="../media/hdphoto12.wdp"/><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4.png"/><Relationship Id="rId5" Type="http://schemas.microsoft.com/office/2007/relationships/hdphoto" Target="../media/hdphoto11.wdp"/><Relationship Id="rId4" Type="http://schemas.openxmlformats.org/officeDocument/2006/relationships/image" Target="../media/image63.png"/><Relationship Id="rId9" Type="http://schemas.microsoft.com/office/2007/relationships/hdphoto" Target="../media/hdphoto13.wdp"/></Relationships>
</file>

<file path=ppt/slides/_rels/slide17.xml.rels><?xml version="1.0" encoding="UTF-8" standalone="yes"?>
<Relationships xmlns="http://schemas.openxmlformats.org/package/2006/relationships"><Relationship Id="rId8" Type="http://schemas.openxmlformats.org/officeDocument/2006/relationships/image" Target="../media/image68.png"/><Relationship Id="rId3" Type="http://schemas.microsoft.com/office/2007/relationships/hdphoto" Target="../media/hdphoto11.wdp"/><Relationship Id="rId7" Type="http://schemas.microsoft.com/office/2007/relationships/hdphoto" Target="../media/hdphoto15.wdp"/><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7.png"/><Relationship Id="rId11" Type="http://schemas.microsoft.com/office/2007/relationships/hdphoto" Target="../media/hdphoto17.wdp"/><Relationship Id="rId5" Type="http://schemas.microsoft.com/office/2007/relationships/hdphoto" Target="../media/hdphoto14.wdp"/><Relationship Id="rId10" Type="http://schemas.openxmlformats.org/officeDocument/2006/relationships/image" Target="../media/image69.png"/><Relationship Id="rId4" Type="http://schemas.openxmlformats.org/officeDocument/2006/relationships/image" Target="../media/image66.png"/><Relationship Id="rId9" Type="http://schemas.microsoft.com/office/2007/relationships/hdphoto" Target="../media/hdphoto16.wdp"/></Relationships>
</file>

<file path=ppt/slides/_rels/slide18.xml.rels><?xml version="1.0" encoding="UTF-8" standalone="yes"?>
<Relationships xmlns="http://schemas.openxmlformats.org/package/2006/relationships"><Relationship Id="rId3" Type="http://schemas.microsoft.com/office/2007/relationships/hdphoto" Target="../media/hdphoto18.wdp"/><Relationship Id="rId7" Type="http://schemas.openxmlformats.org/officeDocument/2006/relationships/image" Target="../media/image58.png"/><Relationship Id="rId2" Type="http://schemas.openxmlformats.org/officeDocument/2006/relationships/image" Target="../media/image70.png"/><Relationship Id="rId1" Type="http://schemas.openxmlformats.org/officeDocument/2006/relationships/slideLayout" Target="../slideLayouts/slideLayout7.xml"/><Relationship Id="rId6" Type="http://schemas.microsoft.com/office/2007/relationships/hdphoto" Target="../media/hdphoto19.wdp"/><Relationship Id="rId5" Type="http://schemas.openxmlformats.org/officeDocument/2006/relationships/image" Target="../media/image72.png"/><Relationship Id="rId4" Type="http://schemas.openxmlformats.org/officeDocument/2006/relationships/image" Target="../media/image71.png"/></Relationships>
</file>

<file path=ppt/slides/_rels/slide19.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59428" y="390877"/>
            <a:ext cx="7022921" cy="1176083"/>
          </a:xfrm>
          <a:prstGeom prst="rect">
            <a:avLst/>
          </a:prstGeom>
        </p:spPr>
      </p:pic>
      <p:pic>
        <p:nvPicPr>
          <p:cNvPr id="6" name="Imagen 5"/>
          <p:cNvPicPr/>
          <p:nvPr/>
        </p:nvPicPr>
        <p:blipFill>
          <a:blip r:embed="rId3" cstate="screen">
            <a:clrChange>
              <a:clrFrom>
                <a:srgbClr val="FBFBFA"/>
              </a:clrFrom>
              <a:clrTo>
                <a:srgbClr val="FBFBFA">
                  <a:alpha val="0"/>
                </a:srgbClr>
              </a:clrTo>
            </a:clrChange>
            <a:extLst>
              <a:ext uri="{28A0092B-C50C-407E-A947-70E740481C1C}">
                <a14:useLocalDpi xmlns:a14="http://schemas.microsoft.com/office/drawing/2010/main"/>
              </a:ext>
            </a:extLst>
          </a:blip>
          <a:srcRect/>
          <a:stretch>
            <a:fillRect/>
          </a:stretch>
        </p:blipFill>
        <p:spPr bwMode="auto">
          <a:xfrm>
            <a:off x="9366649" y="180712"/>
            <a:ext cx="1548094" cy="1364768"/>
          </a:xfrm>
          <a:prstGeom prst="rect">
            <a:avLst/>
          </a:prstGeom>
          <a:noFill/>
          <a:ln w="9525">
            <a:noFill/>
            <a:miter lim="800000"/>
            <a:headEnd/>
            <a:tailEnd/>
          </a:ln>
        </p:spPr>
      </p:pic>
      <p:sp>
        <p:nvSpPr>
          <p:cNvPr id="2" name="Rectángulo 1"/>
          <p:cNvSpPr/>
          <p:nvPr/>
        </p:nvSpPr>
        <p:spPr>
          <a:xfrm>
            <a:off x="863600" y="2069037"/>
            <a:ext cx="10843296" cy="1227955"/>
          </a:xfrm>
          <a:prstGeom prst="rect">
            <a:avLst/>
          </a:prstGeom>
        </p:spPr>
        <p:txBody>
          <a:bodyPr wrap="square">
            <a:spAutoFit/>
          </a:bodyPr>
          <a:lstStyle/>
          <a:p>
            <a:pPr algn="just"/>
            <a:r>
              <a:rPr lang="es-ES" sz="2400" b="1" dirty="0" smtClean="0">
                <a:latin typeface="Times New Roman" panose="02020603050405020304" pitchFamily="18" charset="0"/>
                <a:ea typeface="Calibri" panose="020F0502020204030204" pitchFamily="34" charset="0"/>
              </a:rPr>
              <a:t>“</a:t>
            </a:r>
            <a:r>
              <a:rPr lang="es-EC" sz="2400" b="1" dirty="0" smtClean="0"/>
              <a:t>OBTENCIÓN DE ALMIDÓN DE DOS VARIEDADES DE MALANGA: </a:t>
            </a:r>
            <a:r>
              <a:rPr lang="es-EC" sz="2400" b="1" i="1" dirty="0" smtClean="0"/>
              <a:t>Colocasia esculenta L.  </a:t>
            </a:r>
            <a:r>
              <a:rPr lang="es-EC" sz="2400" b="1" dirty="0" smtClean="0"/>
              <a:t>Y </a:t>
            </a:r>
            <a:r>
              <a:rPr lang="es-EC" sz="2400" b="1" i="1" dirty="0" smtClean="0"/>
              <a:t> Xanthosoma Sagittifolium L,</a:t>
            </a:r>
            <a:r>
              <a:rPr lang="es-EC" sz="2400" b="1" dirty="0" smtClean="0"/>
              <a:t>  MEDIANTE  LA APLICACIÓN  DE TRES MÉTODOS QUÍMICOS,  EN  LA ZONA DE SANTO DOMINGO DE LOS TSÁCHILAS</a:t>
            </a:r>
            <a:r>
              <a:rPr lang="es-ES" sz="2400" b="1" dirty="0" smtClean="0">
                <a:latin typeface="Times New Roman" panose="02020603050405020304" pitchFamily="18" charset="0"/>
                <a:ea typeface="Calibri" panose="020F0502020204030204" pitchFamily="34" charset="0"/>
              </a:rPr>
              <a:t>”.</a:t>
            </a:r>
            <a:endParaRPr lang="es-EC" sz="2400" dirty="0"/>
          </a:p>
        </p:txBody>
      </p:sp>
      <p:sp>
        <p:nvSpPr>
          <p:cNvPr id="3" name="Rectángulo 2"/>
          <p:cNvSpPr/>
          <p:nvPr/>
        </p:nvSpPr>
        <p:spPr>
          <a:xfrm>
            <a:off x="2025887" y="3430078"/>
            <a:ext cx="5783507" cy="707886"/>
          </a:xfrm>
          <a:prstGeom prst="rect">
            <a:avLst/>
          </a:prstGeom>
        </p:spPr>
        <p:txBody>
          <a:bodyPr wrap="none">
            <a:spAutoFit/>
          </a:bodyPr>
          <a:lstStyle/>
          <a:p>
            <a:pPr marL="457200" indent="-228600" algn="ctr">
              <a:lnSpc>
                <a:spcPct val="200000"/>
              </a:lnSpc>
              <a:spcAft>
                <a:spcPts val="0"/>
              </a:spcAft>
            </a:pPr>
            <a:r>
              <a:rPr lang="es-ES" sz="2000" b="1" dirty="0" smtClean="0">
                <a:latin typeface="Times New Roman" panose="02020603050405020304" pitchFamily="18" charset="0"/>
                <a:ea typeface="Calibri" panose="020F0502020204030204" pitchFamily="34" charset="0"/>
                <a:cs typeface="Times New Roman" panose="02020603050405020304" pitchFamily="18" charset="0"/>
              </a:rPr>
              <a:t>AUTOR: NARVAEZ NARVAEZ ROSA ISABEL</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ángulo 6"/>
          <p:cNvSpPr/>
          <p:nvPr/>
        </p:nvSpPr>
        <p:spPr>
          <a:xfrm>
            <a:off x="1294402" y="4905404"/>
            <a:ext cx="8352972" cy="1200329"/>
          </a:xfrm>
          <a:prstGeom prst="rect">
            <a:avLst/>
          </a:prstGeom>
        </p:spPr>
        <p:txBody>
          <a:bodyPr wrap="square">
            <a:spAutoFit/>
          </a:bodyPr>
          <a:lstStyle/>
          <a:p>
            <a:pPr algn="ctr">
              <a:lnSpc>
                <a:spcPct val="200000"/>
              </a:lnSpc>
            </a:pPr>
            <a:r>
              <a:rPr lang="es-ES" sz="2000" b="1" dirty="0" smtClean="0">
                <a:latin typeface="Times New Roman" panose="02020603050405020304" pitchFamily="18" charset="0"/>
                <a:ea typeface="Calibri" panose="020F0502020204030204" pitchFamily="34" charset="0"/>
                <a:cs typeface="Times New Roman" panose="02020603050405020304" pitchFamily="18" charset="0"/>
              </a:rPr>
              <a:t>DIRECTOR:</a:t>
            </a:r>
            <a:r>
              <a:rPr lang="es-EC" sz="2000" b="1" dirty="0" smtClean="0">
                <a:latin typeface="Times New Roman" panose="02020603050405020304" pitchFamily="18" charset="0"/>
                <a:ea typeface="Calibri" panose="020F0502020204030204" pitchFamily="34" charset="0"/>
                <a:cs typeface="Times New Roman" panose="02020603050405020304" pitchFamily="18" charset="0"/>
              </a:rPr>
              <a:t>PHD SUNGEY NAYNEE SÁNCHEZ LLAGUNO</a:t>
            </a:r>
          </a:p>
          <a:p>
            <a:pPr algn="ctr">
              <a:lnSpc>
                <a:spcPct val="200000"/>
              </a:lnSpc>
              <a:spcAft>
                <a:spcPts val="0"/>
              </a:spcAft>
            </a:pP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ángulo 7"/>
          <p:cNvSpPr/>
          <p:nvPr/>
        </p:nvSpPr>
        <p:spPr>
          <a:xfrm>
            <a:off x="2611934" y="5505568"/>
            <a:ext cx="6096000" cy="1200329"/>
          </a:xfrm>
          <a:prstGeom prst="rect">
            <a:avLst/>
          </a:prstGeom>
        </p:spPr>
        <p:txBody>
          <a:bodyPr>
            <a:spAutoFit/>
          </a:bodyPr>
          <a:lstStyle/>
          <a:p>
            <a:pPr marL="457200" indent="-228600" algn="ctr">
              <a:lnSpc>
                <a:spcPct val="200000"/>
              </a:lnSpc>
              <a:spcAft>
                <a:spcPts val="0"/>
              </a:spcAft>
            </a:pPr>
            <a:r>
              <a:rPr lang="es-ES" b="1" dirty="0">
                <a:latin typeface="Times New Roman" panose="02020603050405020304" pitchFamily="18" charset="0"/>
                <a:ea typeface="Calibri" panose="020F0502020204030204" pitchFamily="34" charset="0"/>
                <a:cs typeface="Times New Roman" panose="02020603050405020304" pitchFamily="18" charset="0"/>
              </a:rPr>
              <a:t>SANTO DOMINGO </a:t>
            </a:r>
            <a:endParaRPr lang="es-EC" sz="1400" dirty="0">
              <a:latin typeface="Calibri" panose="020F0502020204030204" pitchFamily="34" charset="0"/>
              <a:ea typeface="Calibri" panose="020F0502020204030204" pitchFamily="34" charset="0"/>
              <a:cs typeface="Times New Roman" panose="02020603050405020304" pitchFamily="18" charset="0"/>
            </a:endParaRPr>
          </a:p>
          <a:p>
            <a:pPr marL="457200" indent="-228600" algn="ctr">
              <a:lnSpc>
                <a:spcPct val="200000"/>
              </a:lnSpc>
              <a:spcAft>
                <a:spcPts val="0"/>
              </a:spcAft>
            </a:pPr>
            <a:r>
              <a:rPr lang="es-ES" b="1" dirty="0" smtClean="0">
                <a:latin typeface="Times New Roman" panose="02020603050405020304" pitchFamily="18" charset="0"/>
                <a:ea typeface="Calibri" panose="020F0502020204030204" pitchFamily="34" charset="0"/>
                <a:cs typeface="Times New Roman" panose="02020603050405020304" pitchFamily="18" charset="0"/>
              </a:rPr>
              <a:t>2020</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498856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971533" y="347058"/>
            <a:ext cx="1872264" cy="2151219"/>
          </a:xfrm>
          <a:prstGeom prst="rect">
            <a:avLst/>
          </a:prstGeom>
        </p:spPr>
      </p:pic>
      <p:sp>
        <p:nvSpPr>
          <p:cNvPr id="3" name="Flecha derecha 2"/>
          <p:cNvSpPr/>
          <p:nvPr/>
        </p:nvSpPr>
        <p:spPr>
          <a:xfrm>
            <a:off x="2653049" y="1223269"/>
            <a:ext cx="257578" cy="2704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4" name="Imagen 3"/>
          <p:cNvPicPr>
            <a:picLocks noChangeAspect="1"/>
          </p:cNvPicPr>
          <p:nvPr/>
        </p:nvPicPr>
        <p:blipFill>
          <a:blip r:embed="rId3"/>
          <a:stretch>
            <a:fillRect/>
          </a:stretch>
        </p:blipFill>
        <p:spPr>
          <a:xfrm>
            <a:off x="719879" y="282888"/>
            <a:ext cx="1933170" cy="2151219"/>
          </a:xfrm>
          <a:prstGeom prst="rect">
            <a:avLst/>
          </a:prstGeom>
        </p:spPr>
      </p:pic>
      <p:sp>
        <p:nvSpPr>
          <p:cNvPr id="5" name="Flecha derecha 4"/>
          <p:cNvSpPr/>
          <p:nvPr/>
        </p:nvSpPr>
        <p:spPr>
          <a:xfrm>
            <a:off x="4904705" y="1152211"/>
            <a:ext cx="257578" cy="2704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6" name="Imagen 5"/>
          <p:cNvPicPr>
            <a:picLocks noChangeAspect="1"/>
          </p:cNvPicPr>
          <p:nvPr/>
        </p:nvPicPr>
        <p:blipFill>
          <a:blip r:embed="rId4"/>
          <a:stretch>
            <a:fillRect/>
          </a:stretch>
        </p:blipFill>
        <p:spPr>
          <a:xfrm>
            <a:off x="5223191" y="347058"/>
            <a:ext cx="1948132" cy="2223897"/>
          </a:xfrm>
          <a:prstGeom prst="rect">
            <a:avLst/>
          </a:prstGeom>
        </p:spPr>
      </p:pic>
      <p:sp>
        <p:nvSpPr>
          <p:cNvPr id="7" name="Flecha derecha 6"/>
          <p:cNvSpPr/>
          <p:nvPr/>
        </p:nvSpPr>
        <p:spPr>
          <a:xfrm>
            <a:off x="7232231" y="1088041"/>
            <a:ext cx="257578" cy="2704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8" name="Imagen 7"/>
          <p:cNvPicPr>
            <a:picLocks noChangeAspect="1"/>
          </p:cNvPicPr>
          <p:nvPr/>
        </p:nvPicPr>
        <p:blipFill>
          <a:blip r:embed="rId5"/>
          <a:stretch>
            <a:fillRect/>
          </a:stretch>
        </p:blipFill>
        <p:spPr>
          <a:xfrm>
            <a:off x="7550717" y="361558"/>
            <a:ext cx="2614046" cy="2209397"/>
          </a:xfrm>
          <a:prstGeom prst="rect">
            <a:avLst/>
          </a:prstGeom>
        </p:spPr>
      </p:pic>
      <p:sp>
        <p:nvSpPr>
          <p:cNvPr id="9" name="Flecha derecha 8"/>
          <p:cNvSpPr/>
          <p:nvPr/>
        </p:nvSpPr>
        <p:spPr>
          <a:xfrm>
            <a:off x="10225671" y="984562"/>
            <a:ext cx="257578" cy="2704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Flecha derecha 10"/>
          <p:cNvSpPr/>
          <p:nvPr/>
        </p:nvSpPr>
        <p:spPr>
          <a:xfrm>
            <a:off x="2772850" y="3706112"/>
            <a:ext cx="257578" cy="2704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3" name="Imagen 12"/>
          <p:cNvPicPr>
            <a:picLocks noChangeAspect="1"/>
          </p:cNvPicPr>
          <p:nvPr/>
        </p:nvPicPr>
        <p:blipFill>
          <a:blip r:embed="rId6"/>
          <a:stretch>
            <a:fillRect/>
          </a:stretch>
        </p:blipFill>
        <p:spPr>
          <a:xfrm>
            <a:off x="4344239" y="3020527"/>
            <a:ext cx="1982477" cy="2285567"/>
          </a:xfrm>
          <a:prstGeom prst="rect">
            <a:avLst/>
          </a:prstGeom>
        </p:spPr>
      </p:pic>
      <p:sp>
        <p:nvSpPr>
          <p:cNvPr id="14" name="Flecha derecha 13"/>
          <p:cNvSpPr/>
          <p:nvPr/>
        </p:nvSpPr>
        <p:spPr>
          <a:xfrm>
            <a:off x="3946907" y="3855400"/>
            <a:ext cx="257578" cy="2704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5" name="Imagen 14"/>
          <p:cNvPicPr/>
          <p:nvPr/>
        </p:nvPicPr>
        <p:blipFill>
          <a:blip r:embed="rId7">
            <a:extLst>
              <a:ext uri="{28A0092B-C50C-407E-A947-70E740481C1C}">
                <a14:useLocalDpi xmlns:a14="http://schemas.microsoft.com/office/drawing/2010/main" val="0"/>
              </a:ext>
            </a:extLst>
          </a:blip>
          <a:srcRect/>
          <a:stretch>
            <a:fillRect/>
          </a:stretch>
        </p:blipFill>
        <p:spPr bwMode="auto">
          <a:xfrm>
            <a:off x="634729" y="3020527"/>
            <a:ext cx="3138781" cy="2190908"/>
          </a:xfrm>
          <a:prstGeom prst="rect">
            <a:avLst/>
          </a:prstGeom>
          <a:noFill/>
          <a:ln>
            <a:noFill/>
          </a:ln>
        </p:spPr>
      </p:pic>
      <p:pic>
        <p:nvPicPr>
          <p:cNvPr id="16" name="Imagen 15"/>
          <p:cNvPicPr>
            <a:picLocks noChangeAspect="1"/>
          </p:cNvPicPr>
          <p:nvPr/>
        </p:nvPicPr>
        <p:blipFill>
          <a:blip r:embed="rId8"/>
          <a:stretch>
            <a:fillRect/>
          </a:stretch>
        </p:blipFill>
        <p:spPr>
          <a:xfrm>
            <a:off x="6793986" y="3280783"/>
            <a:ext cx="2645865" cy="2285566"/>
          </a:xfrm>
          <a:prstGeom prst="rect">
            <a:avLst/>
          </a:prstGeom>
        </p:spPr>
      </p:pic>
      <p:sp>
        <p:nvSpPr>
          <p:cNvPr id="17" name="Flecha derecha 16"/>
          <p:cNvSpPr/>
          <p:nvPr/>
        </p:nvSpPr>
        <p:spPr>
          <a:xfrm>
            <a:off x="6431562" y="3933423"/>
            <a:ext cx="257578" cy="2704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9" name="Imagen 18"/>
          <p:cNvPicPr>
            <a:picLocks noChangeAspect="1"/>
          </p:cNvPicPr>
          <p:nvPr/>
        </p:nvPicPr>
        <p:blipFill>
          <a:blip r:embed="rId9"/>
          <a:stretch>
            <a:fillRect/>
          </a:stretch>
        </p:blipFill>
        <p:spPr>
          <a:xfrm>
            <a:off x="8964987" y="3030145"/>
            <a:ext cx="2778946" cy="1806556"/>
          </a:xfrm>
          <a:prstGeom prst="rect">
            <a:avLst/>
          </a:prstGeom>
        </p:spPr>
      </p:pic>
    </p:spTree>
    <p:extLst>
      <p:ext uri="{BB962C8B-B14F-4D97-AF65-F5344CB8AC3E}">
        <p14:creationId xmlns:p14="http://schemas.microsoft.com/office/powerpoint/2010/main" val="26907997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2752791" y="23851"/>
            <a:ext cx="6982927" cy="584775"/>
          </a:xfrm>
          <a:prstGeom prst="rect">
            <a:avLst/>
          </a:prstGeom>
          <a:noFill/>
        </p:spPr>
        <p:txBody>
          <a:bodyPr wrap="square" rtlCol="0">
            <a:spAutoFit/>
          </a:bodyPr>
          <a:lstStyle/>
          <a:p>
            <a:pPr algn="ctr"/>
            <a:r>
              <a:rPr lang="es-MX" sz="3200" b="1" dirty="0">
                <a:latin typeface="Times New Roman" panose="02020603050405020304" pitchFamily="18" charset="0"/>
                <a:cs typeface="Times New Roman" panose="02020603050405020304" pitchFamily="18" charset="0"/>
              </a:rPr>
              <a:t>VARIABLES DE ESTUDIO</a:t>
            </a:r>
          </a:p>
        </p:txBody>
      </p:sp>
      <p:cxnSp>
        <p:nvCxnSpPr>
          <p:cNvPr id="5" name="Conector recto 4"/>
          <p:cNvCxnSpPr/>
          <p:nvPr/>
        </p:nvCxnSpPr>
        <p:spPr>
          <a:xfrm>
            <a:off x="536916" y="574351"/>
            <a:ext cx="11414678" cy="5151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Rectángulo redondeado 5"/>
          <p:cNvSpPr/>
          <p:nvPr/>
        </p:nvSpPr>
        <p:spPr>
          <a:xfrm>
            <a:off x="509955" y="773726"/>
            <a:ext cx="1582616" cy="501161"/>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s-ES" b="1" dirty="0" smtClean="0">
                <a:solidFill>
                  <a:schemeClr val="tx1"/>
                </a:solidFill>
                <a:latin typeface="Times New Roman" panose="02020603050405020304" pitchFamily="18" charset="0"/>
                <a:cs typeface="Times New Roman" panose="02020603050405020304" pitchFamily="18" charset="0"/>
              </a:rPr>
              <a:t>Fibra %</a:t>
            </a:r>
            <a:endParaRPr lang="es-419" b="1" dirty="0">
              <a:solidFill>
                <a:schemeClr val="tx1"/>
              </a:solidFill>
              <a:latin typeface="Times New Roman" panose="02020603050405020304" pitchFamily="18" charset="0"/>
              <a:cs typeface="Times New Roman" panose="02020603050405020304" pitchFamily="18" charset="0"/>
            </a:endParaRPr>
          </a:p>
        </p:txBody>
      </p:sp>
      <p:sp>
        <p:nvSpPr>
          <p:cNvPr id="7" name="Rectángulo redondeado 6"/>
          <p:cNvSpPr/>
          <p:nvPr/>
        </p:nvSpPr>
        <p:spPr>
          <a:xfrm>
            <a:off x="5452946" y="877522"/>
            <a:ext cx="1582616" cy="501161"/>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s-ES" b="1" dirty="0" smtClean="0">
                <a:solidFill>
                  <a:schemeClr val="tx1"/>
                </a:solidFill>
                <a:latin typeface="Times New Roman" panose="02020603050405020304" pitchFamily="18" charset="0"/>
                <a:cs typeface="Times New Roman" panose="02020603050405020304" pitchFamily="18" charset="0"/>
              </a:rPr>
              <a:t>Humedad %</a:t>
            </a:r>
            <a:endParaRPr lang="es-419" b="1" dirty="0">
              <a:solidFill>
                <a:schemeClr val="tx1"/>
              </a:solidFill>
              <a:latin typeface="Times New Roman" panose="02020603050405020304" pitchFamily="18" charset="0"/>
              <a:cs typeface="Times New Roman" panose="02020603050405020304" pitchFamily="18" charset="0"/>
            </a:endParaRPr>
          </a:p>
        </p:txBody>
      </p:sp>
      <p:sp>
        <p:nvSpPr>
          <p:cNvPr id="8" name="Rectángulo redondeado 7"/>
          <p:cNvSpPr/>
          <p:nvPr/>
        </p:nvSpPr>
        <p:spPr>
          <a:xfrm>
            <a:off x="9103103" y="773726"/>
            <a:ext cx="1582616" cy="501161"/>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s-ES" b="1" dirty="0" smtClean="0">
                <a:solidFill>
                  <a:schemeClr val="tx1"/>
                </a:solidFill>
                <a:latin typeface="Times New Roman" panose="02020603050405020304" pitchFamily="18" charset="0"/>
                <a:cs typeface="Times New Roman" panose="02020603050405020304" pitchFamily="18" charset="0"/>
              </a:rPr>
              <a:t>Ceniza %</a:t>
            </a:r>
            <a:endParaRPr lang="es-419" b="1" dirty="0">
              <a:solidFill>
                <a:schemeClr val="tx1"/>
              </a:solidFill>
              <a:latin typeface="Times New Roman" panose="02020603050405020304" pitchFamily="18" charset="0"/>
              <a:cs typeface="Times New Roman" panose="02020603050405020304" pitchFamily="18" charset="0"/>
            </a:endParaRPr>
          </a:p>
        </p:txBody>
      </p:sp>
      <p:pic>
        <p:nvPicPr>
          <p:cNvPr id="3" name="Imagen 2"/>
          <p:cNvPicPr>
            <a:picLocks noChangeAspect="1"/>
          </p:cNvPicPr>
          <p:nvPr/>
        </p:nvPicPr>
        <p:blipFill>
          <a:blip r:embed="rId2"/>
          <a:stretch>
            <a:fillRect/>
          </a:stretch>
        </p:blipFill>
        <p:spPr>
          <a:xfrm>
            <a:off x="0" y="3575351"/>
            <a:ext cx="4860016" cy="843366"/>
          </a:xfrm>
          <a:prstGeom prst="rect">
            <a:avLst/>
          </a:prstGeom>
        </p:spPr>
      </p:pic>
      <p:pic>
        <p:nvPicPr>
          <p:cNvPr id="11" name="Imagen 10"/>
          <p:cNvPicPr>
            <a:picLocks noChangeAspect="1"/>
          </p:cNvPicPr>
          <p:nvPr/>
        </p:nvPicPr>
        <p:blipFill>
          <a:blip r:embed="rId3"/>
          <a:stretch>
            <a:fillRect/>
          </a:stretch>
        </p:blipFill>
        <p:spPr>
          <a:xfrm>
            <a:off x="594339" y="1687133"/>
            <a:ext cx="2342084" cy="1475972"/>
          </a:xfrm>
          <a:prstGeom prst="rect">
            <a:avLst/>
          </a:prstGeom>
        </p:spPr>
      </p:pic>
      <p:sp>
        <p:nvSpPr>
          <p:cNvPr id="12" name="Flecha abajo 11"/>
          <p:cNvSpPr/>
          <p:nvPr/>
        </p:nvSpPr>
        <p:spPr>
          <a:xfrm>
            <a:off x="1429555" y="3296992"/>
            <a:ext cx="270456" cy="2783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3" name="Imagen 12"/>
          <p:cNvPicPr>
            <a:picLocks noChangeAspect="1"/>
          </p:cNvPicPr>
          <p:nvPr/>
        </p:nvPicPr>
        <p:blipFill>
          <a:blip r:embed="rId4"/>
          <a:stretch>
            <a:fillRect/>
          </a:stretch>
        </p:blipFill>
        <p:spPr>
          <a:xfrm>
            <a:off x="5336535" y="1646451"/>
            <a:ext cx="1906072" cy="1644342"/>
          </a:xfrm>
          <a:prstGeom prst="rect">
            <a:avLst/>
          </a:prstGeom>
        </p:spPr>
      </p:pic>
      <p:sp>
        <p:nvSpPr>
          <p:cNvPr id="49" name="Flecha abajo 48"/>
          <p:cNvSpPr/>
          <p:nvPr/>
        </p:nvSpPr>
        <p:spPr>
          <a:xfrm>
            <a:off x="6289571" y="3436171"/>
            <a:ext cx="270456" cy="2783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4" name="Imagen 13"/>
          <p:cNvPicPr>
            <a:picLocks noChangeAspect="1"/>
          </p:cNvPicPr>
          <p:nvPr/>
        </p:nvPicPr>
        <p:blipFill>
          <a:blip r:embed="rId5"/>
          <a:stretch>
            <a:fillRect/>
          </a:stretch>
        </p:blipFill>
        <p:spPr>
          <a:xfrm>
            <a:off x="5251063" y="3762292"/>
            <a:ext cx="2209800" cy="1063532"/>
          </a:xfrm>
          <a:prstGeom prst="rect">
            <a:avLst/>
          </a:prstGeom>
        </p:spPr>
      </p:pic>
      <p:pic>
        <p:nvPicPr>
          <p:cNvPr id="16" name="Imagen 15"/>
          <p:cNvPicPr>
            <a:picLocks noChangeAspect="1"/>
          </p:cNvPicPr>
          <p:nvPr/>
        </p:nvPicPr>
        <p:blipFill>
          <a:blip r:embed="rId6"/>
          <a:stretch>
            <a:fillRect/>
          </a:stretch>
        </p:blipFill>
        <p:spPr>
          <a:xfrm>
            <a:off x="8909692" y="1442203"/>
            <a:ext cx="1969439" cy="1965832"/>
          </a:xfrm>
          <a:prstGeom prst="rect">
            <a:avLst/>
          </a:prstGeom>
        </p:spPr>
      </p:pic>
      <p:pic>
        <p:nvPicPr>
          <p:cNvPr id="17" name="Imagen 16"/>
          <p:cNvPicPr>
            <a:picLocks noChangeAspect="1"/>
          </p:cNvPicPr>
          <p:nvPr/>
        </p:nvPicPr>
        <p:blipFill>
          <a:blip r:embed="rId7"/>
          <a:stretch>
            <a:fillRect/>
          </a:stretch>
        </p:blipFill>
        <p:spPr>
          <a:xfrm>
            <a:off x="7035562" y="4188169"/>
            <a:ext cx="5067300" cy="981075"/>
          </a:xfrm>
          <a:prstGeom prst="rect">
            <a:avLst/>
          </a:prstGeom>
        </p:spPr>
      </p:pic>
      <p:sp>
        <p:nvSpPr>
          <p:cNvPr id="53" name="Flecha abajo 52"/>
          <p:cNvSpPr/>
          <p:nvPr/>
        </p:nvSpPr>
        <p:spPr>
          <a:xfrm>
            <a:off x="9821818" y="3656221"/>
            <a:ext cx="378250" cy="38774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4" name="Rectángulo redondeado 53"/>
          <p:cNvSpPr/>
          <p:nvPr/>
        </p:nvSpPr>
        <p:spPr>
          <a:xfrm>
            <a:off x="509955" y="4224371"/>
            <a:ext cx="2042716" cy="501161"/>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s-ES" b="1" dirty="0">
                <a:solidFill>
                  <a:schemeClr val="tx1"/>
                </a:solidFill>
                <a:latin typeface="Times New Roman" panose="02020603050405020304" pitchFamily="18" charset="0"/>
                <a:cs typeface="Times New Roman" panose="02020603050405020304" pitchFamily="18" charset="0"/>
              </a:rPr>
              <a:t>A</a:t>
            </a:r>
            <a:r>
              <a:rPr lang="es-ES" b="1" dirty="0" smtClean="0">
                <a:solidFill>
                  <a:schemeClr val="tx1"/>
                </a:solidFill>
                <a:latin typeface="Times New Roman" panose="02020603050405020304" pitchFamily="18" charset="0"/>
                <a:cs typeface="Times New Roman" panose="02020603050405020304" pitchFamily="18" charset="0"/>
              </a:rPr>
              <a:t>cidez titulable %</a:t>
            </a:r>
            <a:endParaRPr lang="es-419" b="1" dirty="0">
              <a:solidFill>
                <a:schemeClr val="tx1"/>
              </a:solidFill>
              <a:latin typeface="Times New Roman" panose="02020603050405020304" pitchFamily="18" charset="0"/>
              <a:cs typeface="Times New Roman" panose="02020603050405020304" pitchFamily="18" charset="0"/>
            </a:endParaRPr>
          </a:p>
        </p:txBody>
      </p:sp>
      <p:pic>
        <p:nvPicPr>
          <p:cNvPr id="18" name="Imagen 17"/>
          <p:cNvPicPr>
            <a:picLocks noChangeAspect="1"/>
          </p:cNvPicPr>
          <p:nvPr/>
        </p:nvPicPr>
        <p:blipFill>
          <a:blip r:embed="rId8"/>
          <a:stretch>
            <a:fillRect/>
          </a:stretch>
        </p:blipFill>
        <p:spPr>
          <a:xfrm>
            <a:off x="410708" y="4844647"/>
            <a:ext cx="1933248" cy="1680188"/>
          </a:xfrm>
          <a:prstGeom prst="rect">
            <a:avLst/>
          </a:prstGeom>
        </p:spPr>
      </p:pic>
      <p:sp>
        <p:nvSpPr>
          <p:cNvPr id="19" name="Flecha derecha 18"/>
          <p:cNvSpPr/>
          <p:nvPr/>
        </p:nvSpPr>
        <p:spPr>
          <a:xfrm>
            <a:off x="2446986" y="5615189"/>
            <a:ext cx="305805" cy="2962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24" name="Imagen 23"/>
          <p:cNvPicPr>
            <a:picLocks noChangeAspect="1"/>
          </p:cNvPicPr>
          <p:nvPr/>
        </p:nvPicPr>
        <p:blipFill>
          <a:blip r:embed="rId9"/>
          <a:stretch>
            <a:fillRect/>
          </a:stretch>
        </p:blipFill>
        <p:spPr>
          <a:xfrm>
            <a:off x="3857918" y="5297323"/>
            <a:ext cx="2004196" cy="922926"/>
          </a:xfrm>
          <a:prstGeom prst="rect">
            <a:avLst/>
          </a:prstGeom>
        </p:spPr>
      </p:pic>
      <p:pic>
        <p:nvPicPr>
          <p:cNvPr id="57" name="Imagen 56" descr="C:\Users\Sonia\AppData\Local\Temp\WhatsApp Image 2020-01-09 at 22.33.22.jpeg"/>
          <p:cNvPicPr/>
          <p:nvPr/>
        </p:nvPicPr>
        <p:blipFill rotWithShape="1">
          <a:blip r:embed="rId10" cstate="print">
            <a:extLst>
              <a:ext uri="{28A0092B-C50C-407E-A947-70E740481C1C}">
                <a14:useLocalDpi xmlns:a14="http://schemas.microsoft.com/office/drawing/2010/main" val="0"/>
              </a:ext>
            </a:extLst>
          </a:blip>
          <a:srcRect r="28581" b="30368"/>
          <a:stretch/>
        </p:blipFill>
        <p:spPr bwMode="auto">
          <a:xfrm>
            <a:off x="2092571" y="4844647"/>
            <a:ext cx="1687705" cy="156972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630432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p:cNvSpPr/>
          <p:nvPr/>
        </p:nvSpPr>
        <p:spPr>
          <a:xfrm>
            <a:off x="625863" y="619179"/>
            <a:ext cx="1718091" cy="604314"/>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s-ES" b="1" dirty="0" smtClean="0">
                <a:solidFill>
                  <a:schemeClr val="tx1"/>
                </a:solidFill>
                <a:latin typeface="Times New Roman" panose="02020603050405020304" pitchFamily="18" charset="0"/>
                <a:cs typeface="Times New Roman" panose="02020603050405020304" pitchFamily="18" charset="0"/>
              </a:rPr>
              <a:t>pH</a:t>
            </a:r>
            <a:endParaRPr lang="es-419" b="1" dirty="0">
              <a:solidFill>
                <a:schemeClr val="tx1"/>
              </a:solidFill>
              <a:latin typeface="Times New Roman" panose="02020603050405020304" pitchFamily="18" charset="0"/>
              <a:cs typeface="Times New Roman" panose="02020603050405020304" pitchFamily="18" charset="0"/>
            </a:endParaRPr>
          </a:p>
        </p:txBody>
      </p:sp>
      <p:sp>
        <p:nvSpPr>
          <p:cNvPr id="3" name="Rectángulo redondeado 2"/>
          <p:cNvSpPr/>
          <p:nvPr/>
        </p:nvSpPr>
        <p:spPr>
          <a:xfrm>
            <a:off x="3970842" y="541905"/>
            <a:ext cx="2673274" cy="733103"/>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s-ES" b="1" dirty="0" smtClean="0">
                <a:solidFill>
                  <a:schemeClr val="tx1"/>
                </a:solidFill>
                <a:latin typeface="Times New Roman" panose="02020603050405020304" pitchFamily="18" charset="0"/>
                <a:cs typeface="Times New Roman" panose="02020603050405020304" pitchFamily="18" charset="0"/>
              </a:rPr>
              <a:t>Temperatura de gelatinización </a:t>
            </a:r>
            <a:r>
              <a:rPr lang="es-EC" b="1" dirty="0">
                <a:solidFill>
                  <a:schemeClr val="tx1"/>
                </a:solidFill>
                <a:latin typeface="Times New Roman" panose="02020603050405020304" pitchFamily="18" charset="0"/>
                <a:cs typeface="Times New Roman" panose="02020603050405020304" pitchFamily="18" charset="0"/>
              </a:rPr>
              <a:t>°C</a:t>
            </a:r>
            <a:r>
              <a:rPr lang="es-ES" b="1" dirty="0">
                <a:solidFill>
                  <a:schemeClr val="tx1"/>
                </a:solidFill>
                <a:latin typeface="Times New Roman" panose="02020603050405020304" pitchFamily="18" charset="0"/>
                <a:cs typeface="Times New Roman" panose="02020603050405020304" pitchFamily="18" charset="0"/>
              </a:rPr>
              <a:t>  </a:t>
            </a:r>
            <a:endParaRPr lang="es-419" b="1" dirty="0">
              <a:solidFill>
                <a:schemeClr val="tx1"/>
              </a:solidFill>
              <a:latin typeface="Times New Roman" panose="02020603050405020304" pitchFamily="18" charset="0"/>
              <a:cs typeface="Times New Roman" panose="02020603050405020304" pitchFamily="18" charset="0"/>
            </a:endParaRPr>
          </a:p>
        </p:txBody>
      </p:sp>
      <p:sp>
        <p:nvSpPr>
          <p:cNvPr id="4" name="Rectángulo redondeado 3"/>
          <p:cNvSpPr/>
          <p:nvPr/>
        </p:nvSpPr>
        <p:spPr>
          <a:xfrm>
            <a:off x="8325284" y="619178"/>
            <a:ext cx="2570243" cy="604315"/>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s-419" b="1" dirty="0" smtClean="0">
                <a:solidFill>
                  <a:schemeClr val="tx1"/>
                </a:solidFill>
                <a:latin typeface="Times New Roman" panose="02020603050405020304" pitchFamily="18" charset="0"/>
                <a:cs typeface="Times New Roman" panose="02020603050405020304" pitchFamily="18" charset="0"/>
              </a:rPr>
              <a:t>Prueba de almidón </a:t>
            </a:r>
            <a:endParaRPr lang="es-419" b="1" dirty="0">
              <a:solidFill>
                <a:schemeClr val="tx1"/>
              </a:solidFill>
              <a:latin typeface="Times New Roman" panose="02020603050405020304" pitchFamily="18" charset="0"/>
              <a:cs typeface="Times New Roman" panose="02020603050405020304" pitchFamily="18" charset="0"/>
            </a:endParaRPr>
          </a:p>
        </p:txBody>
      </p:sp>
      <p:sp>
        <p:nvSpPr>
          <p:cNvPr id="6" name="Flecha abajo 5"/>
          <p:cNvSpPr/>
          <p:nvPr/>
        </p:nvSpPr>
        <p:spPr>
          <a:xfrm>
            <a:off x="1468192" y="1442434"/>
            <a:ext cx="283335" cy="3477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 name="Flecha abajo 6"/>
          <p:cNvSpPr/>
          <p:nvPr/>
        </p:nvSpPr>
        <p:spPr>
          <a:xfrm>
            <a:off x="5138671" y="1275008"/>
            <a:ext cx="337616" cy="3477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8" name="Imagen 7"/>
          <p:cNvPicPr>
            <a:picLocks noChangeAspect="1"/>
          </p:cNvPicPr>
          <p:nvPr/>
        </p:nvPicPr>
        <p:blipFill>
          <a:blip r:embed="rId2"/>
          <a:stretch>
            <a:fillRect/>
          </a:stretch>
        </p:blipFill>
        <p:spPr>
          <a:xfrm>
            <a:off x="3688523" y="1790162"/>
            <a:ext cx="2900296" cy="3013657"/>
          </a:xfrm>
          <a:prstGeom prst="rect">
            <a:avLst/>
          </a:prstGeom>
        </p:spPr>
      </p:pic>
      <p:pic>
        <p:nvPicPr>
          <p:cNvPr id="10" name="Imagen 9"/>
          <p:cNvPicPr>
            <a:picLocks noChangeAspect="1"/>
          </p:cNvPicPr>
          <p:nvPr/>
        </p:nvPicPr>
        <p:blipFill>
          <a:blip r:embed="rId3"/>
          <a:stretch>
            <a:fillRect/>
          </a:stretch>
        </p:blipFill>
        <p:spPr>
          <a:xfrm>
            <a:off x="2842934" y="4021427"/>
            <a:ext cx="2255815" cy="1899634"/>
          </a:xfrm>
          <a:prstGeom prst="rect">
            <a:avLst/>
          </a:prstGeom>
        </p:spPr>
      </p:pic>
      <p:pic>
        <p:nvPicPr>
          <p:cNvPr id="12" name="Imagen 11"/>
          <p:cNvPicPr>
            <a:picLocks noChangeAspect="1"/>
          </p:cNvPicPr>
          <p:nvPr/>
        </p:nvPicPr>
        <p:blipFill>
          <a:blip r:embed="rId4"/>
          <a:stretch>
            <a:fillRect/>
          </a:stretch>
        </p:blipFill>
        <p:spPr>
          <a:xfrm>
            <a:off x="439118" y="1790162"/>
            <a:ext cx="2091579" cy="2358406"/>
          </a:xfrm>
          <a:prstGeom prst="rect">
            <a:avLst/>
          </a:prstGeom>
        </p:spPr>
      </p:pic>
      <p:pic>
        <p:nvPicPr>
          <p:cNvPr id="13" name="Imagen 12" descr="C:\Users\Sonia\AppData\Local\Temp\WhatsApp Image 2020-01-26 at 16.38.24-1.jpeg"/>
          <p:cNvPicPr/>
          <p:nvPr/>
        </p:nvPicPr>
        <p:blipFill rotWithShape="1">
          <a:blip r:embed="rId5" cstate="print">
            <a:extLst>
              <a:ext uri="{28A0092B-C50C-407E-A947-70E740481C1C}">
                <a14:useLocalDpi xmlns:a14="http://schemas.microsoft.com/office/drawing/2010/main" val="0"/>
              </a:ext>
            </a:extLst>
          </a:blip>
          <a:srcRect l="28775" r="41998"/>
          <a:stretch/>
        </p:blipFill>
        <p:spPr bwMode="auto">
          <a:xfrm>
            <a:off x="7434408" y="1448872"/>
            <a:ext cx="1537860" cy="1783725"/>
          </a:xfrm>
          <a:prstGeom prst="rect">
            <a:avLst/>
          </a:prstGeom>
          <a:noFill/>
          <a:ln>
            <a:noFill/>
          </a:ln>
          <a:extLst>
            <a:ext uri="{53640926-AAD7-44D8-BBD7-CCE9431645EC}">
              <a14:shadowObscured xmlns:a14="http://schemas.microsoft.com/office/drawing/2010/main"/>
            </a:ext>
          </a:extLst>
        </p:spPr>
      </p:pic>
      <p:pic>
        <p:nvPicPr>
          <p:cNvPr id="14" name="Imagen 13" descr="C:\Users\Sonia\AppData\Local\Temp\WhatsApp Image 2020-01-26 at 16.38.24-2.jpeg"/>
          <p:cNvPicPr/>
          <p:nvPr/>
        </p:nvPicPr>
        <p:blipFill rotWithShape="1">
          <a:blip r:embed="rId6">
            <a:extLst>
              <a:ext uri="{28A0092B-C50C-407E-A947-70E740481C1C}">
                <a14:useLocalDpi xmlns:a14="http://schemas.microsoft.com/office/drawing/2010/main" val="0"/>
              </a:ext>
            </a:extLst>
          </a:blip>
          <a:srcRect l="49378" r="30494"/>
          <a:stretch/>
        </p:blipFill>
        <p:spPr bwMode="auto">
          <a:xfrm>
            <a:off x="9817857" y="1442434"/>
            <a:ext cx="1398342" cy="179016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826096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p:cNvGrpSpPr/>
          <p:nvPr/>
        </p:nvGrpSpPr>
        <p:grpSpPr>
          <a:xfrm>
            <a:off x="440201" y="340374"/>
            <a:ext cx="11414678" cy="602016"/>
            <a:chOff x="440201" y="340374"/>
            <a:chExt cx="11414678" cy="602016"/>
          </a:xfrm>
        </p:grpSpPr>
        <p:sp>
          <p:nvSpPr>
            <p:cNvPr id="6" name="CuadroTexto 5"/>
            <p:cNvSpPr txBox="1"/>
            <p:nvPr/>
          </p:nvSpPr>
          <p:spPr>
            <a:xfrm>
              <a:off x="2656076" y="340374"/>
              <a:ext cx="6982927" cy="584775"/>
            </a:xfrm>
            <a:prstGeom prst="rect">
              <a:avLst/>
            </a:prstGeom>
            <a:noFill/>
          </p:spPr>
          <p:txBody>
            <a:bodyPr wrap="square" rtlCol="0">
              <a:spAutoFit/>
            </a:bodyPr>
            <a:lstStyle/>
            <a:p>
              <a:pPr algn="ctr"/>
              <a:r>
                <a:rPr lang="es-MX" sz="3200" b="1" dirty="0">
                  <a:latin typeface="Times New Roman" panose="02020603050405020304" pitchFamily="18" charset="0"/>
                  <a:cs typeface="Times New Roman" panose="02020603050405020304" pitchFamily="18" charset="0"/>
                </a:rPr>
                <a:t>RESULTADOS Y DISCUSIONES </a:t>
              </a:r>
            </a:p>
          </p:txBody>
        </p:sp>
        <p:cxnSp>
          <p:nvCxnSpPr>
            <p:cNvPr id="7" name="Conector recto 6"/>
            <p:cNvCxnSpPr/>
            <p:nvPr/>
          </p:nvCxnSpPr>
          <p:spPr>
            <a:xfrm>
              <a:off x="440201" y="890874"/>
              <a:ext cx="11414678" cy="5151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1" name="2 CuadroTexto"/>
          <p:cNvSpPr txBox="1"/>
          <p:nvPr/>
        </p:nvSpPr>
        <p:spPr>
          <a:xfrm>
            <a:off x="527961" y="1713579"/>
            <a:ext cx="2200798" cy="769441"/>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s-EC" sz="2800" b="1" dirty="0"/>
              <a:t>FACTOR A</a:t>
            </a:r>
            <a:endParaRPr lang="es-EC" sz="2800" dirty="0"/>
          </a:p>
          <a:p>
            <a:r>
              <a:rPr lang="es-EC" sz="1600" dirty="0"/>
              <a:t>(variedades)</a:t>
            </a:r>
          </a:p>
        </p:txBody>
      </p:sp>
      <p:pic>
        <p:nvPicPr>
          <p:cNvPr id="8" name="Imagen 7"/>
          <p:cNvPicPr/>
          <p:nvPr/>
        </p:nvPicPr>
        <p:blipFill>
          <a:blip r:embed="rId2">
            <a:clrChange>
              <a:clrFrom>
                <a:srgbClr val="FFF5DC"/>
              </a:clrFrom>
              <a:clrTo>
                <a:srgbClr val="FFF5DC">
                  <a:alpha val="0"/>
                </a:srgbClr>
              </a:clrTo>
            </a:clrChange>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458174" y="1094805"/>
            <a:ext cx="2689365" cy="2161639"/>
          </a:xfrm>
          <a:prstGeom prst="rect">
            <a:avLst/>
          </a:prstGeom>
        </p:spPr>
      </p:pic>
      <p:sp>
        <p:nvSpPr>
          <p:cNvPr id="2" name="Rectángulo redondeado 1"/>
          <p:cNvSpPr/>
          <p:nvPr/>
        </p:nvSpPr>
        <p:spPr>
          <a:xfrm>
            <a:off x="6876953" y="1094806"/>
            <a:ext cx="4134483" cy="225370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a:t>El rendimiento de malanga fue alto con  un 24,04 % para la variedad Blanca y 23,35 % para la variedad lila. Estos valores son superiores a los obtenido por Bonilla, (2019) En su investigación donde muestran resultados de 13,12 % para ambas variedades</a:t>
            </a:r>
          </a:p>
        </p:txBody>
      </p:sp>
      <p:sp>
        <p:nvSpPr>
          <p:cNvPr id="3" name="Flecha derecha 2"/>
          <p:cNvSpPr/>
          <p:nvPr/>
        </p:nvSpPr>
        <p:spPr>
          <a:xfrm>
            <a:off x="3090930" y="2098298"/>
            <a:ext cx="206062" cy="2585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6" name="Flecha derecha 15"/>
          <p:cNvSpPr/>
          <p:nvPr/>
        </p:nvSpPr>
        <p:spPr>
          <a:xfrm>
            <a:off x="6308721" y="1875797"/>
            <a:ext cx="206062" cy="2585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7" name="2 CuadroTexto"/>
          <p:cNvSpPr txBox="1"/>
          <p:nvPr/>
        </p:nvSpPr>
        <p:spPr>
          <a:xfrm>
            <a:off x="455278" y="4021550"/>
            <a:ext cx="2200798" cy="769441"/>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s-EC" sz="2800" b="1" dirty="0"/>
              <a:t>FACTOR </a:t>
            </a:r>
            <a:r>
              <a:rPr lang="es-EC" sz="2800" dirty="0" smtClean="0"/>
              <a:t>B </a:t>
            </a:r>
            <a:r>
              <a:rPr lang="es-EC" sz="1600" dirty="0" smtClean="0"/>
              <a:t>(Métodos de obtención)</a:t>
            </a:r>
            <a:endParaRPr lang="es-EC" sz="1600" dirty="0"/>
          </a:p>
        </p:txBody>
      </p:sp>
      <p:pic>
        <p:nvPicPr>
          <p:cNvPr id="18" name="Imagen 17"/>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739913" y="3675290"/>
            <a:ext cx="2737669" cy="2295525"/>
          </a:xfrm>
          <a:prstGeom prst="rect">
            <a:avLst/>
          </a:prstGeom>
        </p:spPr>
      </p:pic>
      <p:pic>
        <p:nvPicPr>
          <p:cNvPr id="19" name="Imagen 18"/>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768836" y="3675290"/>
            <a:ext cx="2954772" cy="2327591"/>
          </a:xfrm>
          <a:prstGeom prst="rect">
            <a:avLst/>
          </a:prstGeom>
        </p:spPr>
      </p:pic>
      <p:sp>
        <p:nvSpPr>
          <p:cNvPr id="20" name="Rectángulo redondeado 19"/>
          <p:cNvSpPr/>
          <p:nvPr/>
        </p:nvSpPr>
        <p:spPr>
          <a:xfrm>
            <a:off x="9014861" y="3697466"/>
            <a:ext cx="2628069" cy="302530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a:t>El factor B (Método de obtención) mostro diferencias significativas para el contenido de cenizas, teniendo así 1,01 % para el método de decantación y 0,28 % para el método de centrifugación</a:t>
            </a:r>
          </a:p>
        </p:txBody>
      </p:sp>
      <p:sp>
        <p:nvSpPr>
          <p:cNvPr id="21" name="Flecha derecha 20"/>
          <p:cNvSpPr/>
          <p:nvPr/>
        </p:nvSpPr>
        <p:spPr>
          <a:xfrm>
            <a:off x="5495192" y="4661723"/>
            <a:ext cx="206062" cy="2585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2" name="Flecha derecha 21"/>
          <p:cNvSpPr/>
          <p:nvPr/>
        </p:nvSpPr>
        <p:spPr>
          <a:xfrm>
            <a:off x="8688159" y="4618758"/>
            <a:ext cx="206062" cy="2585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 name="Rectángulo redondeado 3"/>
          <p:cNvSpPr/>
          <p:nvPr/>
        </p:nvSpPr>
        <p:spPr>
          <a:xfrm>
            <a:off x="527961" y="1094805"/>
            <a:ext cx="2128115" cy="49008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a:t>Según Vargas &amp; Martínez, (2016)</a:t>
            </a:r>
          </a:p>
        </p:txBody>
      </p:sp>
      <p:sp>
        <p:nvSpPr>
          <p:cNvPr id="23" name="Flecha derecha 22"/>
          <p:cNvSpPr/>
          <p:nvPr/>
        </p:nvSpPr>
        <p:spPr>
          <a:xfrm>
            <a:off x="2859110" y="1224230"/>
            <a:ext cx="437882" cy="2961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495662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CuadroTexto"/>
          <p:cNvSpPr txBox="1"/>
          <p:nvPr/>
        </p:nvSpPr>
        <p:spPr>
          <a:xfrm>
            <a:off x="209090" y="286677"/>
            <a:ext cx="2200798" cy="1015663"/>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s-EC" sz="2800" b="1" dirty="0"/>
              <a:t>FACTOR </a:t>
            </a:r>
            <a:r>
              <a:rPr lang="es-EC" sz="2800" b="1" dirty="0" smtClean="0"/>
              <a:t>C</a:t>
            </a:r>
            <a:r>
              <a:rPr lang="es-EC" sz="2800" dirty="0" smtClean="0"/>
              <a:t> </a:t>
            </a:r>
            <a:r>
              <a:rPr lang="es-EC" sz="1600" dirty="0" smtClean="0"/>
              <a:t>(Reactivo Químico)</a:t>
            </a:r>
          </a:p>
          <a:p>
            <a:endParaRPr lang="es-EC" sz="1600" dirty="0"/>
          </a:p>
        </p:txBody>
      </p:sp>
      <p:pic>
        <p:nvPicPr>
          <p:cNvPr id="4" name="Imagen 3"/>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75251" y="1493949"/>
            <a:ext cx="2959924" cy="1983899"/>
          </a:xfrm>
          <a:prstGeom prst="rect">
            <a:avLst/>
          </a:prstGeom>
        </p:spPr>
      </p:pic>
      <p:pic>
        <p:nvPicPr>
          <p:cNvPr id="5" name="Imagen 4"/>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390419" y="1120462"/>
            <a:ext cx="3066447" cy="2194964"/>
          </a:xfrm>
          <a:prstGeom prst="rect">
            <a:avLst/>
          </a:prstGeom>
        </p:spPr>
      </p:pic>
      <p:sp>
        <p:nvSpPr>
          <p:cNvPr id="6" name="Rectángulo redondeado 5"/>
          <p:cNvSpPr/>
          <p:nvPr/>
        </p:nvSpPr>
        <p:spPr>
          <a:xfrm>
            <a:off x="595509" y="3650371"/>
            <a:ext cx="2719409" cy="270456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a:t>El pH  del almidón con del ácido cítrico fue de 5,98, ácido clorhídrico 6,33 y ácido fosfórico 5,89.  </a:t>
            </a:r>
          </a:p>
        </p:txBody>
      </p:sp>
      <p:sp>
        <p:nvSpPr>
          <p:cNvPr id="7" name="Rectángulo redondeado 6"/>
          <p:cNvSpPr/>
          <p:nvPr/>
        </p:nvSpPr>
        <p:spPr>
          <a:xfrm>
            <a:off x="4563939" y="3650371"/>
            <a:ext cx="2719409" cy="270456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a:t>El porcentaje de  humedad del almidón fue bajo con el ácido clorhídrico 10,25 </a:t>
            </a:r>
            <a:r>
              <a:rPr lang="es-EC" dirty="0" smtClean="0"/>
              <a:t>%.</a:t>
            </a:r>
          </a:p>
          <a:p>
            <a:pPr algn="ctr"/>
            <a:r>
              <a:rPr lang="es-EC" dirty="0"/>
              <a:t>mientras que para ácido cítrico y fosfórico fue de: 11,25 y 11,03 respetivamente</a:t>
            </a:r>
          </a:p>
        </p:txBody>
      </p:sp>
      <p:sp>
        <p:nvSpPr>
          <p:cNvPr id="8" name="Rectángulo redondeado 7"/>
          <p:cNvSpPr/>
          <p:nvPr/>
        </p:nvSpPr>
        <p:spPr>
          <a:xfrm>
            <a:off x="8216721" y="3315426"/>
            <a:ext cx="3035057" cy="29107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s-EC"/>
              <a:t>El porcentaje de acidez fue significativo (mayor) para ácido fosfórico con 0,056 %. Torres, Montero, &amp; Lengua, (2013 en su investigación obtuvieron 0,27 % de ceniza y 14,29 %, siendo mayor este último con respecto al de la investigación realizada.</a:t>
            </a:r>
          </a:p>
        </p:txBody>
      </p:sp>
      <p:pic>
        <p:nvPicPr>
          <p:cNvPr id="9" name="Imagen 8"/>
          <p:cNvPicPr/>
          <p:nvPr/>
        </p:nvPicPr>
        <p:blipFill>
          <a:blip r:embed="rId6" cstate="print">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8334173" y="990668"/>
            <a:ext cx="3218176" cy="2151777"/>
          </a:xfrm>
          <a:prstGeom prst="rect">
            <a:avLst/>
          </a:prstGeom>
        </p:spPr>
      </p:pic>
    </p:spTree>
    <p:extLst>
      <p:ext uri="{BB962C8B-B14F-4D97-AF65-F5344CB8AC3E}">
        <p14:creationId xmlns:p14="http://schemas.microsoft.com/office/powerpoint/2010/main" val="39303071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209089" y="286677"/>
            <a:ext cx="4357768" cy="1015663"/>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s-EC" sz="2800" b="1" dirty="0"/>
              <a:t>FACTOR </a:t>
            </a:r>
            <a:r>
              <a:rPr lang="es-EC" sz="2800" b="1" dirty="0" smtClean="0"/>
              <a:t>A x B</a:t>
            </a:r>
            <a:r>
              <a:rPr lang="es-EC" sz="1600" dirty="0" smtClean="0"/>
              <a:t>(Variedad x Método de obtención)</a:t>
            </a:r>
          </a:p>
          <a:p>
            <a:endParaRPr lang="es-EC" sz="1600" dirty="0"/>
          </a:p>
        </p:txBody>
      </p:sp>
      <p:sp>
        <p:nvSpPr>
          <p:cNvPr id="10" name="Rectángulo redondeado 9"/>
          <p:cNvSpPr/>
          <p:nvPr/>
        </p:nvSpPr>
        <p:spPr>
          <a:xfrm>
            <a:off x="745942" y="4146997"/>
            <a:ext cx="2546937" cy="220793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a:t>Se obtuvo un pH de 5,83% para la variedad blanca método de decantación y 6,06 para a malanga lila método de centrifugación</a:t>
            </a:r>
          </a:p>
        </p:txBody>
      </p:sp>
      <p:sp>
        <p:nvSpPr>
          <p:cNvPr id="11" name="Rectángulo redondeado 10"/>
          <p:cNvSpPr/>
          <p:nvPr/>
        </p:nvSpPr>
        <p:spPr>
          <a:xfrm>
            <a:off x="4185635" y="4055272"/>
            <a:ext cx="3606084" cy="220793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s-EC"/>
              <a:t>Los valores de pH de la investigación se ven sustentados con los rangos establecidos por las normas  INEN (2012)  donde establecen que el pH de los distintos almidones debe estar dentro de un rango 5  y 7. </a:t>
            </a:r>
          </a:p>
        </p:txBody>
      </p:sp>
      <p:sp>
        <p:nvSpPr>
          <p:cNvPr id="15" name="Rectángulo redondeado 14"/>
          <p:cNvSpPr/>
          <p:nvPr/>
        </p:nvSpPr>
        <p:spPr>
          <a:xfrm>
            <a:off x="8085857" y="4146997"/>
            <a:ext cx="3414977" cy="220793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a:t>La temperatura de gelatinización fue mayor en la variedad blanca obtenida con el método de decantación   con 55,73 C</a:t>
            </a:r>
            <a:r>
              <a:rPr lang="es-EC" baseline="30000"/>
              <a:t>o</a:t>
            </a:r>
            <a:r>
              <a:rPr lang="es-EC"/>
              <a:t>. La variedad lila con el método de decantación también mostro un valor de 54,63 C</a:t>
            </a:r>
            <a:r>
              <a:rPr lang="es-EC" baseline="30000"/>
              <a:t>o</a:t>
            </a:r>
            <a:endParaRPr lang="es-EC"/>
          </a:p>
        </p:txBody>
      </p:sp>
      <p:grpSp>
        <p:nvGrpSpPr>
          <p:cNvPr id="18" name="Grupo 17"/>
          <p:cNvGrpSpPr/>
          <p:nvPr/>
        </p:nvGrpSpPr>
        <p:grpSpPr>
          <a:xfrm>
            <a:off x="861916" y="1538806"/>
            <a:ext cx="2773680" cy="2371725"/>
            <a:chOff x="0" y="0"/>
            <a:chExt cx="2773680" cy="2371725"/>
          </a:xfrm>
        </p:grpSpPr>
        <p:pic>
          <p:nvPicPr>
            <p:cNvPr id="19" name="Imagen 18"/>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2773680" cy="1933575"/>
            </a:xfrm>
            <a:prstGeom prst="rect">
              <a:avLst/>
            </a:prstGeom>
          </p:spPr>
        </p:pic>
        <p:pic>
          <p:nvPicPr>
            <p:cNvPr id="20" name="Imagen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575" y="1952625"/>
              <a:ext cx="1295400" cy="419100"/>
            </a:xfrm>
            <a:prstGeom prst="rect">
              <a:avLst/>
            </a:prstGeom>
          </p:spPr>
        </p:pic>
      </p:grpSp>
      <p:grpSp>
        <p:nvGrpSpPr>
          <p:cNvPr id="21" name="Grupo 20"/>
          <p:cNvGrpSpPr/>
          <p:nvPr/>
        </p:nvGrpSpPr>
        <p:grpSpPr>
          <a:xfrm>
            <a:off x="4611508" y="1386406"/>
            <a:ext cx="2774950" cy="2314575"/>
            <a:chOff x="0" y="0"/>
            <a:chExt cx="2774950" cy="2314575"/>
          </a:xfrm>
        </p:grpSpPr>
        <p:pic>
          <p:nvPicPr>
            <p:cNvPr id="22" name="Imagen 21"/>
            <p:cNvPicPr>
              <a:picLocks noChangeAspect="1"/>
            </p:cNvPicPr>
            <p:nvPr/>
          </p:nvPicPr>
          <p:blipFill>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2774950" cy="1790700"/>
            </a:xfrm>
            <a:prstGeom prst="rect">
              <a:avLst/>
            </a:prstGeom>
          </p:spPr>
        </p:pic>
        <p:pic>
          <p:nvPicPr>
            <p:cNvPr id="23" name="Imagen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0100" y="1895475"/>
              <a:ext cx="1295400" cy="419100"/>
            </a:xfrm>
            <a:prstGeom prst="rect">
              <a:avLst/>
            </a:prstGeom>
          </p:spPr>
        </p:pic>
      </p:grpSp>
      <p:grpSp>
        <p:nvGrpSpPr>
          <p:cNvPr id="24" name="Grupo 23"/>
          <p:cNvGrpSpPr/>
          <p:nvPr/>
        </p:nvGrpSpPr>
        <p:grpSpPr>
          <a:xfrm>
            <a:off x="8085857" y="1372118"/>
            <a:ext cx="2876550" cy="2266950"/>
            <a:chOff x="0" y="0"/>
            <a:chExt cx="2876550" cy="2266950"/>
          </a:xfrm>
        </p:grpSpPr>
        <p:pic>
          <p:nvPicPr>
            <p:cNvPr id="25" name="Imagen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675" y="1847850"/>
              <a:ext cx="1295400" cy="419100"/>
            </a:xfrm>
            <a:prstGeom prst="rect">
              <a:avLst/>
            </a:prstGeom>
          </p:spPr>
        </p:pic>
        <p:pic>
          <p:nvPicPr>
            <p:cNvPr id="26" name="Imagen 25"/>
            <p:cNvPicPr>
              <a:picLocks noChangeAspect="1"/>
            </p:cNvPicPr>
            <p:nvPr/>
          </p:nvPicPr>
          <p:blipFill>
            <a:blip r:embed="rId8" cstate="print">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2876550" cy="1809750"/>
            </a:xfrm>
            <a:prstGeom prst="rect">
              <a:avLst/>
            </a:prstGeom>
          </p:spPr>
        </p:pic>
      </p:grpSp>
    </p:spTree>
    <p:extLst>
      <p:ext uri="{BB962C8B-B14F-4D97-AF65-F5344CB8AC3E}">
        <p14:creationId xmlns:p14="http://schemas.microsoft.com/office/powerpoint/2010/main" val="13545566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CuadroTexto"/>
          <p:cNvSpPr txBox="1"/>
          <p:nvPr/>
        </p:nvSpPr>
        <p:spPr>
          <a:xfrm>
            <a:off x="209089" y="286677"/>
            <a:ext cx="3293965" cy="1015663"/>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s-EC" sz="2800" b="1" dirty="0"/>
              <a:t>FACTOR </a:t>
            </a:r>
            <a:r>
              <a:rPr lang="es-EC" sz="2800" b="1" dirty="0" smtClean="0"/>
              <a:t>A x C</a:t>
            </a:r>
            <a:r>
              <a:rPr lang="es-EC" sz="1600" dirty="0" smtClean="0"/>
              <a:t>(Variedad x Reactivo Químico)</a:t>
            </a:r>
          </a:p>
          <a:p>
            <a:endParaRPr lang="es-EC" sz="1600" dirty="0"/>
          </a:p>
        </p:txBody>
      </p:sp>
      <p:grpSp>
        <p:nvGrpSpPr>
          <p:cNvPr id="3" name="Grupo 2"/>
          <p:cNvGrpSpPr/>
          <p:nvPr/>
        </p:nvGrpSpPr>
        <p:grpSpPr>
          <a:xfrm>
            <a:off x="437163" y="1472131"/>
            <a:ext cx="3065891" cy="2505075"/>
            <a:chOff x="0" y="0"/>
            <a:chExt cx="2837815" cy="2505075"/>
          </a:xfrm>
        </p:grpSpPr>
        <p:pic>
          <p:nvPicPr>
            <p:cNvPr id="4" name="Imagen 3"/>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2837815" cy="1895475"/>
            </a:xfrm>
            <a:prstGeom prst="rect">
              <a:avLst/>
            </a:prstGeom>
          </p:spPr>
        </p:pic>
        <p:pic>
          <p:nvPicPr>
            <p:cNvPr id="5" name="Imagen 4"/>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85800" y="1933575"/>
              <a:ext cx="1666875" cy="571500"/>
            </a:xfrm>
            <a:prstGeom prst="rect">
              <a:avLst/>
            </a:prstGeom>
          </p:spPr>
        </p:pic>
      </p:grpSp>
      <p:grpSp>
        <p:nvGrpSpPr>
          <p:cNvPr id="9" name="Grupo 8"/>
          <p:cNvGrpSpPr/>
          <p:nvPr/>
        </p:nvGrpSpPr>
        <p:grpSpPr>
          <a:xfrm>
            <a:off x="8489641" y="1302340"/>
            <a:ext cx="3127103" cy="2620984"/>
            <a:chOff x="0" y="0"/>
            <a:chExt cx="2842895" cy="2419350"/>
          </a:xfrm>
        </p:grpSpPr>
        <p:pic>
          <p:nvPicPr>
            <p:cNvPr id="10" name="Imagen 9"/>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38175" y="1847850"/>
              <a:ext cx="1666875" cy="571500"/>
            </a:xfrm>
            <a:prstGeom prst="rect">
              <a:avLst/>
            </a:prstGeom>
          </p:spPr>
        </p:pic>
        <p:pic>
          <p:nvPicPr>
            <p:cNvPr id="11" name="Imagen 10"/>
            <p:cNvPicPr>
              <a:picLocks noChangeAspect="1"/>
            </p:cNvPicPr>
            <p:nvPr/>
          </p:nvPicPr>
          <p:blipFill>
            <a:blip r:embed="rId6" cstate="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2842895" cy="1800225"/>
            </a:xfrm>
            <a:prstGeom prst="rect">
              <a:avLst/>
            </a:prstGeom>
          </p:spPr>
        </p:pic>
      </p:grpSp>
      <p:sp>
        <p:nvSpPr>
          <p:cNvPr id="12" name="Rectángulo redondeado 11"/>
          <p:cNvSpPr/>
          <p:nvPr/>
        </p:nvSpPr>
        <p:spPr>
          <a:xfrm>
            <a:off x="647024" y="4146997"/>
            <a:ext cx="2546937" cy="220793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a:t>El pH fue mayor en el almidón en el almidón de malanga lila obtenido con el ácido clorhídrico 6,59</a:t>
            </a:r>
          </a:p>
        </p:txBody>
      </p:sp>
      <p:sp>
        <p:nvSpPr>
          <p:cNvPr id="13" name="Rectángulo redondeado 12"/>
          <p:cNvSpPr/>
          <p:nvPr/>
        </p:nvSpPr>
        <p:spPr>
          <a:xfrm>
            <a:off x="4714968" y="4146997"/>
            <a:ext cx="2546937" cy="220793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a:t>En la variedad blanca con  ácido clorhídrico presento 9,93 % de humedad, así mismo el almidón de la variedad lila con ácido clorhídrico presento 10, 58 %</a:t>
            </a:r>
          </a:p>
        </p:txBody>
      </p:sp>
      <p:sp>
        <p:nvSpPr>
          <p:cNvPr id="14" name="Rectángulo redondeado 13"/>
          <p:cNvSpPr/>
          <p:nvPr/>
        </p:nvSpPr>
        <p:spPr>
          <a:xfrm>
            <a:off x="8667483" y="4146997"/>
            <a:ext cx="2659178" cy="220793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a:t>La acidez fue mayor en el almidón de la malanga blanca con 0,06 %, para el almidón de la variedad blanca con ácido clorhídrico fue de 0,038 %</a:t>
            </a:r>
          </a:p>
        </p:txBody>
      </p:sp>
      <p:grpSp>
        <p:nvGrpSpPr>
          <p:cNvPr id="15" name="Grupo 14"/>
          <p:cNvGrpSpPr/>
          <p:nvPr/>
        </p:nvGrpSpPr>
        <p:grpSpPr>
          <a:xfrm>
            <a:off x="4629510" y="1310206"/>
            <a:ext cx="2733675" cy="2381250"/>
            <a:chOff x="0" y="0"/>
            <a:chExt cx="2733675" cy="2381250"/>
          </a:xfrm>
        </p:grpSpPr>
        <p:pic>
          <p:nvPicPr>
            <p:cNvPr id="16" name="Imagen 15"/>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71500" y="1809750"/>
              <a:ext cx="1666875" cy="571500"/>
            </a:xfrm>
            <a:prstGeom prst="rect">
              <a:avLst/>
            </a:prstGeom>
          </p:spPr>
        </p:pic>
        <p:pic>
          <p:nvPicPr>
            <p:cNvPr id="17" name="Imagen 16"/>
            <p:cNvPicPr>
              <a:picLocks noChangeAspect="1"/>
            </p:cNvPicPr>
            <p:nvPr/>
          </p:nvPicPr>
          <p:blipFill>
            <a:blip r:embed="rId8" cstate="print">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2733675" cy="1780540"/>
            </a:xfrm>
            <a:prstGeom prst="rect">
              <a:avLst/>
            </a:prstGeom>
          </p:spPr>
        </p:pic>
      </p:grpSp>
    </p:spTree>
    <p:extLst>
      <p:ext uri="{BB962C8B-B14F-4D97-AF65-F5344CB8AC3E}">
        <p14:creationId xmlns:p14="http://schemas.microsoft.com/office/powerpoint/2010/main" val="10565804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CuadroTexto"/>
          <p:cNvSpPr txBox="1"/>
          <p:nvPr/>
        </p:nvSpPr>
        <p:spPr>
          <a:xfrm>
            <a:off x="209089" y="286677"/>
            <a:ext cx="3293965" cy="1015663"/>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s-EC" sz="2800" b="1" dirty="0"/>
              <a:t>FACTOR </a:t>
            </a:r>
            <a:r>
              <a:rPr lang="es-EC" sz="2800" b="1" dirty="0" smtClean="0"/>
              <a:t>B x C</a:t>
            </a:r>
            <a:r>
              <a:rPr lang="es-EC" sz="1600" dirty="0" smtClean="0"/>
              <a:t>( Método de obtención x Reactivo Químico)</a:t>
            </a:r>
          </a:p>
          <a:p>
            <a:endParaRPr lang="es-EC" sz="1600" dirty="0"/>
          </a:p>
        </p:txBody>
      </p:sp>
      <p:grpSp>
        <p:nvGrpSpPr>
          <p:cNvPr id="4" name="Grupo 3"/>
          <p:cNvGrpSpPr/>
          <p:nvPr/>
        </p:nvGrpSpPr>
        <p:grpSpPr>
          <a:xfrm>
            <a:off x="288644" y="1553188"/>
            <a:ext cx="3000240" cy="2262740"/>
            <a:chOff x="0" y="0"/>
            <a:chExt cx="2781300" cy="2505075"/>
          </a:xfrm>
        </p:grpSpPr>
        <p:pic>
          <p:nvPicPr>
            <p:cNvPr id="5" name="Imagen 4"/>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61975" y="1933575"/>
              <a:ext cx="1666875" cy="571500"/>
            </a:xfrm>
            <a:prstGeom prst="rect">
              <a:avLst/>
            </a:prstGeom>
          </p:spPr>
        </p:pic>
        <p:pic>
          <p:nvPicPr>
            <p:cNvPr id="6" name="Imagen 5"/>
            <p:cNvPicPr>
              <a:picLocks noChangeAspect="1"/>
            </p:cNvPicPr>
            <p:nvPr/>
          </p:nvPicPr>
          <p:blipFill>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2781300" cy="1819275"/>
            </a:xfrm>
            <a:prstGeom prst="rect">
              <a:avLst/>
            </a:prstGeom>
          </p:spPr>
        </p:pic>
      </p:grpSp>
      <p:sp>
        <p:nvSpPr>
          <p:cNvPr id="7" name="Rectángulo redondeado 6"/>
          <p:cNvSpPr/>
          <p:nvPr/>
        </p:nvSpPr>
        <p:spPr>
          <a:xfrm>
            <a:off x="721753" y="4139015"/>
            <a:ext cx="2546937" cy="220793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a:t>El pH fue  menor en el almidón con  ácido cítrico y el método de decantación con 5,79; así mismo se obtuvo un pH de 6,18 con el ácido cítrico y método de centrifugación</a:t>
            </a:r>
          </a:p>
        </p:txBody>
      </p:sp>
      <p:grpSp>
        <p:nvGrpSpPr>
          <p:cNvPr id="8" name="Grupo 7"/>
          <p:cNvGrpSpPr/>
          <p:nvPr/>
        </p:nvGrpSpPr>
        <p:grpSpPr>
          <a:xfrm>
            <a:off x="3452411" y="1545206"/>
            <a:ext cx="2741930" cy="2400300"/>
            <a:chOff x="0" y="0"/>
            <a:chExt cx="2741930" cy="2400300"/>
          </a:xfrm>
        </p:grpSpPr>
        <p:pic>
          <p:nvPicPr>
            <p:cNvPr id="9" name="Imagen 8"/>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14350" y="1828800"/>
              <a:ext cx="1666875" cy="571500"/>
            </a:xfrm>
            <a:prstGeom prst="rect">
              <a:avLst/>
            </a:prstGeom>
          </p:spPr>
        </p:pic>
        <p:pic>
          <p:nvPicPr>
            <p:cNvPr id="10" name="Imagen 9"/>
            <p:cNvPicPr>
              <a:picLocks noChangeAspect="1"/>
            </p:cNvPicPr>
            <p:nvPr/>
          </p:nvPicPr>
          <p:blipFill>
            <a:blip r:embed="rId6" cstate="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2741930" cy="1800225"/>
            </a:xfrm>
            <a:prstGeom prst="rect">
              <a:avLst/>
            </a:prstGeom>
          </p:spPr>
        </p:pic>
      </p:grpSp>
      <p:grpSp>
        <p:nvGrpSpPr>
          <p:cNvPr id="11" name="Grupo 10"/>
          <p:cNvGrpSpPr/>
          <p:nvPr/>
        </p:nvGrpSpPr>
        <p:grpSpPr>
          <a:xfrm>
            <a:off x="6306858" y="1545206"/>
            <a:ext cx="2792095" cy="2419350"/>
            <a:chOff x="0" y="0"/>
            <a:chExt cx="2792095" cy="2419350"/>
          </a:xfrm>
        </p:grpSpPr>
        <p:pic>
          <p:nvPicPr>
            <p:cNvPr id="12" name="Imagen 11"/>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19125" y="1847850"/>
              <a:ext cx="1666875" cy="571500"/>
            </a:xfrm>
            <a:prstGeom prst="rect">
              <a:avLst/>
            </a:prstGeom>
          </p:spPr>
        </p:pic>
        <p:pic>
          <p:nvPicPr>
            <p:cNvPr id="13" name="Imagen 12"/>
            <p:cNvPicPr>
              <a:picLocks noChangeAspect="1"/>
            </p:cNvPicPr>
            <p:nvPr/>
          </p:nvPicPr>
          <p:blipFill>
            <a:blip r:embed="rId8" cstate="print">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2792095" cy="1819275"/>
            </a:xfrm>
            <a:prstGeom prst="rect">
              <a:avLst/>
            </a:prstGeom>
          </p:spPr>
        </p:pic>
      </p:grpSp>
      <p:grpSp>
        <p:nvGrpSpPr>
          <p:cNvPr id="14" name="Grupo 13"/>
          <p:cNvGrpSpPr/>
          <p:nvPr/>
        </p:nvGrpSpPr>
        <p:grpSpPr>
          <a:xfrm>
            <a:off x="9211470" y="1545206"/>
            <a:ext cx="2737566" cy="2384380"/>
            <a:chOff x="0" y="0"/>
            <a:chExt cx="2933700" cy="2562225"/>
          </a:xfrm>
        </p:grpSpPr>
        <p:pic>
          <p:nvPicPr>
            <p:cNvPr id="15" name="Imagen 14"/>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28650" y="1990725"/>
              <a:ext cx="1666875" cy="571500"/>
            </a:xfrm>
            <a:prstGeom prst="rect">
              <a:avLst/>
            </a:prstGeom>
          </p:spPr>
        </p:pic>
        <p:pic>
          <p:nvPicPr>
            <p:cNvPr id="16" name="Imagen 15"/>
            <p:cNvPicPr>
              <a:picLocks noChangeAspect="1"/>
            </p:cNvPicPr>
            <p:nvPr/>
          </p:nvPicPr>
          <p:blipFill>
            <a:blip r:embed="rId10" cstate="print">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2933700" cy="1931670"/>
            </a:xfrm>
            <a:prstGeom prst="rect">
              <a:avLst/>
            </a:prstGeom>
          </p:spPr>
        </p:pic>
      </p:grpSp>
      <p:sp>
        <p:nvSpPr>
          <p:cNvPr id="17" name="Rectángulo redondeado 16"/>
          <p:cNvSpPr/>
          <p:nvPr/>
        </p:nvSpPr>
        <p:spPr>
          <a:xfrm>
            <a:off x="3549907" y="3588297"/>
            <a:ext cx="2923997" cy="275865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a:t>La humedad para el método de decantación con ácido clorhídrico fue de 10,07 %. Así mismo el tratamiento que presento mayor humedad fue el método de decantación con ácido crítico con un valor aproximado de 11,43 %. </a:t>
            </a:r>
          </a:p>
        </p:txBody>
      </p:sp>
      <p:sp>
        <p:nvSpPr>
          <p:cNvPr id="18" name="Rectángulo redondeado 17"/>
          <p:cNvSpPr/>
          <p:nvPr/>
        </p:nvSpPr>
        <p:spPr>
          <a:xfrm>
            <a:off x="6684003" y="3993130"/>
            <a:ext cx="2627422" cy="269100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a:t>En la acidez también se observó significancia para el método de decantación con ácido cítrico con 0,038 %. Para el ácido fosfórico se mostró con el método de decantación fue de 0,05 %.</a:t>
            </a:r>
          </a:p>
        </p:txBody>
      </p:sp>
      <p:sp>
        <p:nvSpPr>
          <p:cNvPr id="19" name="Rectángulo redondeado 18"/>
          <p:cNvSpPr/>
          <p:nvPr/>
        </p:nvSpPr>
        <p:spPr>
          <a:xfrm>
            <a:off x="9402099" y="4149562"/>
            <a:ext cx="2546937" cy="220793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a:t>La temperatura de gelatinización fue de 55,93 % en el almidón obtenido por el método de decantación con el ácido fosfórico</a:t>
            </a:r>
          </a:p>
        </p:txBody>
      </p:sp>
    </p:spTree>
    <p:extLst>
      <p:ext uri="{BB962C8B-B14F-4D97-AF65-F5344CB8AC3E}">
        <p14:creationId xmlns:p14="http://schemas.microsoft.com/office/powerpoint/2010/main" val="20545188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CuadroTexto"/>
          <p:cNvSpPr txBox="1"/>
          <p:nvPr/>
        </p:nvSpPr>
        <p:spPr>
          <a:xfrm>
            <a:off x="209089" y="286677"/>
            <a:ext cx="4053818" cy="1015663"/>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s-EC" sz="2800" b="1" dirty="0"/>
              <a:t>FACTOR </a:t>
            </a:r>
            <a:r>
              <a:rPr lang="es-EC" sz="2800" b="1" dirty="0" smtClean="0"/>
              <a:t>A x B x C</a:t>
            </a:r>
            <a:r>
              <a:rPr lang="es-EC" sz="1600" dirty="0" smtClean="0"/>
              <a:t>( Variedad x Método de obtención x Reactivo Químico)</a:t>
            </a:r>
          </a:p>
          <a:p>
            <a:endParaRPr lang="es-EC" sz="1600" dirty="0"/>
          </a:p>
        </p:txBody>
      </p:sp>
      <p:grpSp>
        <p:nvGrpSpPr>
          <p:cNvPr id="3" name="Grupo 2"/>
          <p:cNvGrpSpPr/>
          <p:nvPr/>
        </p:nvGrpSpPr>
        <p:grpSpPr>
          <a:xfrm>
            <a:off x="461762" y="1737508"/>
            <a:ext cx="5524500" cy="2352675"/>
            <a:chOff x="0" y="0"/>
            <a:chExt cx="5524500" cy="2352675"/>
          </a:xfrm>
        </p:grpSpPr>
        <p:pic>
          <p:nvPicPr>
            <p:cNvPr id="4" name="Imagen 3"/>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4533900" cy="2352675"/>
            </a:xfrm>
            <a:prstGeom prst="rect">
              <a:avLst/>
            </a:prstGeom>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9125" y="1628775"/>
              <a:ext cx="1095375" cy="723900"/>
            </a:xfrm>
            <a:prstGeom prst="rect">
              <a:avLst/>
            </a:prstGeom>
          </p:spPr>
        </p:pic>
      </p:grpSp>
      <p:grpSp>
        <p:nvGrpSpPr>
          <p:cNvPr id="6" name="Grupo 5"/>
          <p:cNvGrpSpPr/>
          <p:nvPr/>
        </p:nvGrpSpPr>
        <p:grpSpPr>
          <a:xfrm>
            <a:off x="5986262" y="1437604"/>
            <a:ext cx="5524500" cy="2514600"/>
            <a:chOff x="0" y="0"/>
            <a:chExt cx="5524500" cy="2514600"/>
          </a:xfrm>
        </p:grpSpPr>
        <p:pic>
          <p:nvPicPr>
            <p:cNvPr id="7" name="Imagen 6"/>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4562475" cy="2420620"/>
            </a:xfrm>
            <a:prstGeom prst="rect">
              <a:avLst/>
            </a:prstGeom>
          </p:spPr>
        </p:pic>
        <p:pic>
          <p:nvPicPr>
            <p:cNvPr id="8" name="Imagen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29125" y="1790700"/>
              <a:ext cx="1095375" cy="723900"/>
            </a:xfrm>
            <a:prstGeom prst="rect">
              <a:avLst/>
            </a:prstGeom>
          </p:spPr>
        </p:pic>
      </p:grpSp>
      <p:sp>
        <p:nvSpPr>
          <p:cNvPr id="9" name="Rectángulo redondeado 8"/>
          <p:cNvSpPr/>
          <p:nvPr/>
        </p:nvSpPr>
        <p:spPr>
          <a:xfrm>
            <a:off x="461762" y="4378415"/>
            <a:ext cx="5127669" cy="220793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s-EC"/>
              <a:t>El pH fue mayor en el tratamiento T8 conformado por malanga lila, metodo de decantacion y acido citrico con 6,73. El tratamiento T3 (Malanga blanca, Decantación, Ac fosfórico) fue de 6,24.</a:t>
            </a:r>
            <a:r>
              <a:rPr lang="es-EC" b="1"/>
              <a:t> </a:t>
            </a:r>
            <a:r>
              <a:rPr lang="es-EC"/>
              <a:t>El tratamiento T4 (M. Blanca + Centrifugación + A. cítrico) mostro un pH de 6,14. El tratamiento T12  (M. lila + Decantación + A. fosfórico) se obtuvo un pH de 5,52.</a:t>
            </a:r>
          </a:p>
        </p:txBody>
      </p:sp>
      <p:sp>
        <p:nvSpPr>
          <p:cNvPr id="10" name="Rectángulo redondeado 9"/>
          <p:cNvSpPr/>
          <p:nvPr/>
        </p:nvSpPr>
        <p:spPr>
          <a:xfrm>
            <a:off x="5986262" y="4378415"/>
            <a:ext cx="5372903" cy="220793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s-EC"/>
              <a:t>La humedad fue menor en el tratamiento T2 (M. Blanca + Decantación + A. clorhídrico) con 9,85 %; el tratamiento T6 M. Blanca + Centrifugación + A. fosfórico mostro 11,60 % de humedad. Para el tratamiento T12 el contenido de humedad fue mayor en 10,85 %. Finalmente  el tratamiento  T9  M. lila + Decantación + A. fosfórico 10,72 %.</a:t>
            </a:r>
          </a:p>
        </p:txBody>
      </p:sp>
    </p:spTree>
    <p:extLst>
      <p:ext uri="{BB962C8B-B14F-4D97-AF65-F5344CB8AC3E}">
        <p14:creationId xmlns:p14="http://schemas.microsoft.com/office/powerpoint/2010/main" val="21935114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p:cNvGrpSpPr/>
          <p:nvPr/>
        </p:nvGrpSpPr>
        <p:grpSpPr>
          <a:xfrm>
            <a:off x="2560144" y="700392"/>
            <a:ext cx="5629275" cy="2410460"/>
            <a:chOff x="0" y="0"/>
            <a:chExt cx="5629275" cy="2410460"/>
          </a:xfrm>
        </p:grpSpPr>
        <p:pic>
          <p:nvPicPr>
            <p:cNvPr id="6" name="Imagen 5"/>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4591050" cy="2410460"/>
            </a:xfrm>
            <a:prstGeom prst="rect">
              <a:avLst/>
            </a:prstGeom>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3900" y="1676400"/>
              <a:ext cx="1095375" cy="723900"/>
            </a:xfrm>
            <a:prstGeom prst="rect">
              <a:avLst/>
            </a:prstGeom>
          </p:spPr>
        </p:pic>
      </p:grpSp>
      <p:sp>
        <p:nvSpPr>
          <p:cNvPr id="9" name="Rectángulo redondeado 8"/>
          <p:cNvSpPr/>
          <p:nvPr/>
        </p:nvSpPr>
        <p:spPr>
          <a:xfrm>
            <a:off x="2560144" y="3673123"/>
            <a:ext cx="5629274" cy="220793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a:t>La temperatura de gelatinización fue mayor en el almidón de variedad de malanga obtenido con ácido cítrico por el método de decantación, así mismo se mostró un incremento de temperatura en el almidón obtenido por el método de decantación con la aplicación  de ácido fosfórico</a:t>
            </a:r>
          </a:p>
        </p:txBody>
      </p:sp>
    </p:spTree>
    <p:extLst>
      <p:ext uri="{BB962C8B-B14F-4D97-AF65-F5344CB8AC3E}">
        <p14:creationId xmlns:p14="http://schemas.microsoft.com/office/powerpoint/2010/main" val="24178186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0" y="17698"/>
            <a:ext cx="4729180" cy="769441"/>
          </a:xfrm>
          <a:prstGeom prst="rect">
            <a:avLst/>
          </a:prstGeom>
        </p:spPr>
        <p:txBody>
          <a:bodyPr wrap="none">
            <a:spAutoFit/>
          </a:bodyPr>
          <a:lstStyle/>
          <a:p>
            <a:r>
              <a:rPr lang="es-ES" sz="4400" b="1" dirty="0" smtClean="0">
                <a:solidFill>
                  <a:schemeClr val="tx1"/>
                </a:solidFill>
                <a:latin typeface="Times New Roman" panose="02020603050405020304" pitchFamily="18" charset="0"/>
                <a:cs typeface="Times New Roman" panose="02020603050405020304" pitchFamily="18" charset="0"/>
              </a:rPr>
              <a:t>INTRODUCCIÓN</a:t>
            </a:r>
            <a:endParaRPr lang="es-EC" sz="4400" dirty="0"/>
          </a:p>
        </p:txBody>
      </p:sp>
      <p:sp>
        <p:nvSpPr>
          <p:cNvPr id="6" name="Flecha abajo 5"/>
          <p:cNvSpPr/>
          <p:nvPr/>
        </p:nvSpPr>
        <p:spPr>
          <a:xfrm>
            <a:off x="5756944" y="1398281"/>
            <a:ext cx="347730" cy="290607"/>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7" name="Imagen 6"/>
          <p:cNvPicPr>
            <a:picLocks noChangeAspect="1"/>
          </p:cNvPicPr>
          <p:nvPr/>
        </p:nvPicPr>
        <p:blipFill>
          <a:blip r:embed="rId2"/>
          <a:stretch>
            <a:fillRect/>
          </a:stretch>
        </p:blipFill>
        <p:spPr>
          <a:xfrm>
            <a:off x="4308071" y="1846499"/>
            <a:ext cx="2897746" cy="1947950"/>
          </a:xfrm>
          <a:prstGeom prst="rect">
            <a:avLst/>
          </a:prstGeom>
        </p:spPr>
      </p:pic>
      <p:sp>
        <p:nvSpPr>
          <p:cNvPr id="10" name="Flecha derecha 9"/>
          <p:cNvSpPr/>
          <p:nvPr/>
        </p:nvSpPr>
        <p:spPr>
          <a:xfrm>
            <a:off x="7978374" y="845639"/>
            <a:ext cx="450761" cy="386366"/>
          </a:xfrm>
          <a:prstGeom prst="righ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Rectángulo 12"/>
          <p:cNvSpPr/>
          <p:nvPr/>
        </p:nvSpPr>
        <p:spPr>
          <a:xfrm>
            <a:off x="4340267" y="684879"/>
            <a:ext cx="3802195" cy="707886"/>
          </a:xfrm>
          <a:prstGeom prst="rect">
            <a:avLst/>
          </a:prstGeom>
        </p:spPr>
        <p:txBody>
          <a:bodyPr wrap="none">
            <a:spAutoFit/>
          </a:bodyPr>
          <a:lstStyle/>
          <a:p>
            <a:r>
              <a:rPr lang="es-ES" sz="4000" b="1" dirty="0" smtClean="0">
                <a:solidFill>
                  <a:schemeClr val="accent6"/>
                </a:solidFill>
                <a:latin typeface="Times New Roman" panose="02020603050405020304" pitchFamily="18" charset="0"/>
                <a:cs typeface="Times New Roman" panose="02020603050405020304" pitchFamily="18" charset="0"/>
              </a:rPr>
              <a:t>LA</a:t>
            </a:r>
            <a:r>
              <a:rPr lang="es-ES" sz="4000" b="1" dirty="0" smtClean="0">
                <a:latin typeface="Times New Roman" panose="02020603050405020304" pitchFamily="18" charset="0"/>
                <a:cs typeface="Times New Roman" panose="02020603050405020304" pitchFamily="18" charset="0"/>
              </a:rPr>
              <a:t> </a:t>
            </a:r>
            <a:r>
              <a:rPr lang="es-ES" sz="4000" b="1" dirty="0" smtClean="0">
                <a:solidFill>
                  <a:schemeClr val="accent2"/>
                </a:solidFill>
                <a:latin typeface="Times New Roman" panose="02020603050405020304" pitchFamily="18" charset="0"/>
                <a:cs typeface="Times New Roman" panose="02020603050405020304" pitchFamily="18" charset="0"/>
              </a:rPr>
              <a:t>MALANGA</a:t>
            </a:r>
            <a:r>
              <a:rPr lang="es-ES" sz="4000" b="1" dirty="0" smtClean="0">
                <a:latin typeface="Times New Roman" panose="02020603050405020304" pitchFamily="18" charset="0"/>
                <a:cs typeface="Times New Roman" panose="02020603050405020304" pitchFamily="18" charset="0"/>
              </a:rPr>
              <a:t> </a:t>
            </a:r>
            <a:endParaRPr lang="es-EC" sz="4000" dirty="0"/>
          </a:p>
        </p:txBody>
      </p:sp>
      <p:sp>
        <p:nvSpPr>
          <p:cNvPr id="14" name="Rectángulo redondeado 13"/>
          <p:cNvSpPr/>
          <p:nvPr/>
        </p:nvSpPr>
        <p:spPr>
          <a:xfrm>
            <a:off x="8486592" y="479514"/>
            <a:ext cx="3293977" cy="111861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dirty="0"/>
              <a:t>La malanga es una planta tropical y subtropical </a:t>
            </a:r>
            <a:r>
              <a:rPr lang="es-ES" dirty="0" smtClean="0"/>
              <a:t>herbácea.</a:t>
            </a:r>
            <a:r>
              <a:rPr lang="es-ES" dirty="0"/>
              <a:t> Su ciclo de cultivo dura de 8 a 10 meses</a:t>
            </a:r>
            <a:r>
              <a:rPr lang="es-ES" dirty="0" smtClean="0"/>
              <a:t> </a:t>
            </a:r>
            <a:endParaRPr lang="es-EC" dirty="0"/>
          </a:p>
        </p:txBody>
      </p:sp>
      <p:sp>
        <p:nvSpPr>
          <p:cNvPr id="20" name="Flecha derecha 19"/>
          <p:cNvSpPr/>
          <p:nvPr/>
        </p:nvSpPr>
        <p:spPr>
          <a:xfrm>
            <a:off x="6870964" y="2414788"/>
            <a:ext cx="450761" cy="386366"/>
          </a:xfrm>
          <a:prstGeom prst="righ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1" name="Rectángulo redondeado 20"/>
          <p:cNvSpPr/>
          <p:nvPr/>
        </p:nvSpPr>
        <p:spPr>
          <a:xfrm>
            <a:off x="436987" y="714913"/>
            <a:ext cx="2455602" cy="1947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dirty="0" smtClean="0"/>
              <a:t>Morona Santiago</a:t>
            </a:r>
          </a:p>
          <a:p>
            <a:pPr algn="ctr"/>
            <a:r>
              <a:rPr lang="es-ES" dirty="0" smtClean="0"/>
              <a:t>Sucumbíos </a:t>
            </a:r>
          </a:p>
          <a:p>
            <a:pPr algn="ctr"/>
            <a:r>
              <a:rPr lang="es-ES" dirty="0" smtClean="0"/>
              <a:t>Orellana </a:t>
            </a:r>
          </a:p>
          <a:p>
            <a:pPr algn="ctr"/>
            <a:r>
              <a:rPr lang="es-ES" dirty="0" smtClean="0"/>
              <a:t>Santo Domingo</a:t>
            </a:r>
          </a:p>
          <a:p>
            <a:pPr algn="ctr"/>
            <a:r>
              <a:rPr lang="es-ES" dirty="0" smtClean="0"/>
              <a:t>Manabí </a:t>
            </a:r>
          </a:p>
          <a:p>
            <a:pPr algn="ctr"/>
            <a:r>
              <a:rPr lang="es-ES" dirty="0" smtClean="0"/>
              <a:t>Los Ríos </a:t>
            </a:r>
          </a:p>
          <a:p>
            <a:pPr algn="ctr"/>
            <a:r>
              <a:rPr lang="es-ES" dirty="0" smtClean="0"/>
              <a:t>Guayas</a:t>
            </a:r>
            <a:endParaRPr lang="es-EC" dirty="0"/>
          </a:p>
        </p:txBody>
      </p:sp>
      <p:sp>
        <p:nvSpPr>
          <p:cNvPr id="22" name="Rectángulo redondeado 21"/>
          <p:cNvSpPr/>
          <p:nvPr/>
        </p:nvSpPr>
        <p:spPr>
          <a:xfrm>
            <a:off x="3431923" y="1771419"/>
            <a:ext cx="1297256" cy="4121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b="1" u="sng" dirty="0" smtClean="0"/>
              <a:t>Producción </a:t>
            </a:r>
            <a:endParaRPr lang="es-EC" b="1" u="sng" dirty="0"/>
          </a:p>
        </p:txBody>
      </p:sp>
      <p:pic>
        <p:nvPicPr>
          <p:cNvPr id="24" name="Imagen 23"/>
          <p:cNvPicPr>
            <a:picLocks noChangeAspect="1"/>
          </p:cNvPicPr>
          <p:nvPr/>
        </p:nvPicPr>
        <p:blipFill>
          <a:blip r:embed="rId3"/>
          <a:stretch>
            <a:fillRect/>
          </a:stretch>
        </p:blipFill>
        <p:spPr>
          <a:xfrm>
            <a:off x="8183566" y="3052362"/>
            <a:ext cx="1551306" cy="2249263"/>
          </a:xfrm>
          <a:prstGeom prst="rect">
            <a:avLst/>
          </a:prstGeom>
        </p:spPr>
      </p:pic>
      <p:sp>
        <p:nvSpPr>
          <p:cNvPr id="25" name="Rectángulo redondeado 24"/>
          <p:cNvSpPr/>
          <p:nvPr/>
        </p:nvSpPr>
        <p:spPr>
          <a:xfrm>
            <a:off x="3431923" y="2859494"/>
            <a:ext cx="1407148" cy="4121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b="1" u="sng" dirty="0" smtClean="0"/>
              <a:t>Exportación </a:t>
            </a:r>
            <a:endParaRPr lang="es-EC" b="1" u="sng" dirty="0"/>
          </a:p>
        </p:txBody>
      </p:sp>
      <p:sp>
        <p:nvSpPr>
          <p:cNvPr id="26" name="Rectángulo redondeado 25"/>
          <p:cNvSpPr/>
          <p:nvPr/>
        </p:nvSpPr>
        <p:spPr>
          <a:xfrm>
            <a:off x="409064" y="2859494"/>
            <a:ext cx="2719586" cy="14102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dirty="0" smtClean="0"/>
          </a:p>
          <a:p>
            <a:pPr algn="ctr"/>
            <a:endParaRPr lang="es-ES" dirty="0"/>
          </a:p>
          <a:p>
            <a:pPr algn="ctr"/>
            <a:r>
              <a:rPr lang="es-ES" dirty="0" smtClean="0"/>
              <a:t>Estados Unidos: 30%</a:t>
            </a:r>
          </a:p>
          <a:p>
            <a:pPr algn="ctr"/>
            <a:r>
              <a:rPr lang="es-ES" dirty="0" smtClean="0"/>
              <a:t>España:14%</a:t>
            </a:r>
          </a:p>
          <a:p>
            <a:pPr algn="ctr"/>
            <a:r>
              <a:rPr lang="es-ES" dirty="0" smtClean="0"/>
              <a:t>Bélgica:15%</a:t>
            </a:r>
          </a:p>
          <a:p>
            <a:pPr algn="ctr"/>
            <a:r>
              <a:rPr lang="es-ES" dirty="0" smtClean="0"/>
              <a:t>Reino Unido: 11% </a:t>
            </a:r>
          </a:p>
          <a:p>
            <a:pPr algn="ctr"/>
            <a:r>
              <a:rPr lang="es-ES" dirty="0" smtClean="0"/>
              <a:t>Alemania: 15 % </a:t>
            </a:r>
          </a:p>
          <a:p>
            <a:pPr algn="ctr"/>
            <a:r>
              <a:rPr lang="es-ES" dirty="0" smtClean="0"/>
              <a:t> </a:t>
            </a:r>
          </a:p>
          <a:p>
            <a:pPr algn="ctr"/>
            <a:endParaRPr lang="es-EC" dirty="0"/>
          </a:p>
        </p:txBody>
      </p:sp>
      <p:pic>
        <p:nvPicPr>
          <p:cNvPr id="27" name="Imagen 26"/>
          <p:cNvPicPr>
            <a:picLocks noChangeAspect="1"/>
          </p:cNvPicPr>
          <p:nvPr/>
        </p:nvPicPr>
        <p:blipFill>
          <a:blip r:embed="rId4"/>
          <a:stretch>
            <a:fillRect/>
          </a:stretch>
        </p:blipFill>
        <p:spPr>
          <a:xfrm>
            <a:off x="9884617" y="3063325"/>
            <a:ext cx="1813775" cy="2270161"/>
          </a:xfrm>
          <a:prstGeom prst="rect">
            <a:avLst/>
          </a:prstGeom>
        </p:spPr>
      </p:pic>
      <p:cxnSp>
        <p:nvCxnSpPr>
          <p:cNvPr id="29" name="Conector recto de flecha 28"/>
          <p:cNvCxnSpPr/>
          <p:nvPr/>
        </p:nvCxnSpPr>
        <p:spPr>
          <a:xfrm flipH="1">
            <a:off x="3128650" y="3271619"/>
            <a:ext cx="471681" cy="1426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0" name="Imagen 29"/>
          <p:cNvPicPr>
            <a:picLocks noChangeAspect="1"/>
          </p:cNvPicPr>
          <p:nvPr/>
        </p:nvPicPr>
        <p:blipFill>
          <a:blip r:embed="rId5"/>
          <a:stretch>
            <a:fillRect/>
          </a:stretch>
        </p:blipFill>
        <p:spPr>
          <a:xfrm>
            <a:off x="7861060" y="1953066"/>
            <a:ext cx="4047115" cy="1090940"/>
          </a:xfrm>
          <a:prstGeom prst="rect">
            <a:avLst/>
          </a:prstGeom>
        </p:spPr>
      </p:pic>
      <p:cxnSp>
        <p:nvCxnSpPr>
          <p:cNvPr id="34" name="Conector recto de flecha 33"/>
          <p:cNvCxnSpPr>
            <a:stCxn id="14" idx="2"/>
          </p:cNvCxnSpPr>
          <p:nvPr/>
        </p:nvCxnSpPr>
        <p:spPr>
          <a:xfrm flipH="1">
            <a:off x="10133580" y="1598129"/>
            <a:ext cx="1" cy="3465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Conector recto de flecha 35"/>
          <p:cNvCxnSpPr>
            <a:endCxn id="21" idx="3"/>
          </p:cNvCxnSpPr>
          <p:nvPr/>
        </p:nvCxnSpPr>
        <p:spPr>
          <a:xfrm flipH="1" flipV="1">
            <a:off x="2892589" y="1688888"/>
            <a:ext cx="482437" cy="1576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3" name="Rectángulo redondeado 42"/>
          <p:cNvSpPr/>
          <p:nvPr/>
        </p:nvSpPr>
        <p:spPr>
          <a:xfrm>
            <a:off x="3811709" y="3869529"/>
            <a:ext cx="2588655" cy="60087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b="1" dirty="0" smtClean="0"/>
              <a:t>Industria malanga Ecuador</a:t>
            </a:r>
            <a:endParaRPr lang="es-EC" b="1" dirty="0"/>
          </a:p>
        </p:txBody>
      </p:sp>
      <p:sp>
        <p:nvSpPr>
          <p:cNvPr id="44" name="Rectángulo redondeado 43"/>
          <p:cNvSpPr/>
          <p:nvPr/>
        </p:nvSpPr>
        <p:spPr>
          <a:xfrm>
            <a:off x="3091456" y="4520631"/>
            <a:ext cx="1978189" cy="45076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dirty="0" smtClean="0"/>
              <a:t>Rechazo: 15 % </a:t>
            </a:r>
            <a:endParaRPr lang="es-EC" dirty="0"/>
          </a:p>
        </p:txBody>
      </p:sp>
      <p:sp>
        <p:nvSpPr>
          <p:cNvPr id="45" name="Rectángulo redondeado 44"/>
          <p:cNvSpPr/>
          <p:nvPr/>
        </p:nvSpPr>
        <p:spPr>
          <a:xfrm>
            <a:off x="5387229" y="4836620"/>
            <a:ext cx="2026269" cy="46337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dirty="0" smtClean="0"/>
              <a:t>Poco consumo Interno</a:t>
            </a:r>
            <a:endParaRPr lang="es-EC" dirty="0"/>
          </a:p>
        </p:txBody>
      </p:sp>
      <p:pic>
        <p:nvPicPr>
          <p:cNvPr id="49" name="Imagen 48"/>
          <p:cNvPicPr>
            <a:picLocks noChangeAspect="1"/>
          </p:cNvPicPr>
          <p:nvPr/>
        </p:nvPicPr>
        <p:blipFill>
          <a:blip r:embed="rId6"/>
          <a:stretch>
            <a:fillRect/>
          </a:stretch>
        </p:blipFill>
        <p:spPr>
          <a:xfrm>
            <a:off x="323251" y="4377460"/>
            <a:ext cx="2126146" cy="1059550"/>
          </a:xfrm>
          <a:prstGeom prst="rect">
            <a:avLst/>
          </a:prstGeom>
        </p:spPr>
      </p:pic>
      <p:pic>
        <p:nvPicPr>
          <p:cNvPr id="50" name="Imagen 49"/>
          <p:cNvPicPr>
            <a:picLocks noChangeAspect="1"/>
          </p:cNvPicPr>
          <p:nvPr/>
        </p:nvPicPr>
        <p:blipFill>
          <a:blip r:embed="rId7"/>
          <a:stretch>
            <a:fillRect/>
          </a:stretch>
        </p:blipFill>
        <p:spPr>
          <a:xfrm>
            <a:off x="153075" y="5282725"/>
            <a:ext cx="1494989" cy="1494989"/>
          </a:xfrm>
          <a:prstGeom prst="rect">
            <a:avLst/>
          </a:prstGeom>
        </p:spPr>
      </p:pic>
      <p:pic>
        <p:nvPicPr>
          <p:cNvPr id="52" name="Imagen 51"/>
          <p:cNvPicPr>
            <a:picLocks noChangeAspect="1"/>
          </p:cNvPicPr>
          <p:nvPr/>
        </p:nvPicPr>
        <p:blipFill>
          <a:blip r:embed="rId8"/>
          <a:stretch>
            <a:fillRect/>
          </a:stretch>
        </p:blipFill>
        <p:spPr>
          <a:xfrm>
            <a:off x="1548976" y="5222031"/>
            <a:ext cx="1815514" cy="1463991"/>
          </a:xfrm>
          <a:prstGeom prst="rect">
            <a:avLst/>
          </a:prstGeom>
        </p:spPr>
      </p:pic>
      <p:sp>
        <p:nvSpPr>
          <p:cNvPr id="53" name="Rectángulo redondeado 52"/>
          <p:cNvSpPr/>
          <p:nvPr/>
        </p:nvSpPr>
        <p:spPr>
          <a:xfrm>
            <a:off x="6662601" y="3582873"/>
            <a:ext cx="1385922" cy="100899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dirty="0" smtClean="0"/>
              <a:t>Falta Industrialización </a:t>
            </a:r>
            <a:endParaRPr lang="es-EC" dirty="0"/>
          </a:p>
        </p:txBody>
      </p:sp>
      <p:sp>
        <p:nvSpPr>
          <p:cNvPr id="54" name="Rectángulo redondeado 53"/>
          <p:cNvSpPr/>
          <p:nvPr/>
        </p:nvSpPr>
        <p:spPr>
          <a:xfrm>
            <a:off x="4531959" y="5373589"/>
            <a:ext cx="3329101" cy="46337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dirty="0" smtClean="0"/>
              <a:t>Desconocimiento de nuevas tecnológicas de industria </a:t>
            </a:r>
            <a:endParaRPr lang="es-EC" dirty="0"/>
          </a:p>
        </p:txBody>
      </p:sp>
      <p:cxnSp>
        <p:nvCxnSpPr>
          <p:cNvPr id="56" name="Conector recto de flecha 55"/>
          <p:cNvCxnSpPr/>
          <p:nvPr/>
        </p:nvCxnSpPr>
        <p:spPr>
          <a:xfrm>
            <a:off x="6104674" y="6254910"/>
            <a:ext cx="0" cy="1716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7" name="Rectángulo redondeado 56"/>
          <p:cNvSpPr/>
          <p:nvPr/>
        </p:nvSpPr>
        <p:spPr>
          <a:xfrm>
            <a:off x="5318622" y="6065671"/>
            <a:ext cx="2003103" cy="52514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dirty="0" smtClean="0"/>
              <a:t>Almidón Modificado</a:t>
            </a:r>
            <a:endParaRPr lang="es-EC" dirty="0"/>
          </a:p>
        </p:txBody>
      </p:sp>
      <p:pic>
        <p:nvPicPr>
          <p:cNvPr id="60" name="Imagen 59"/>
          <p:cNvPicPr>
            <a:picLocks noChangeAspect="1"/>
          </p:cNvPicPr>
          <p:nvPr/>
        </p:nvPicPr>
        <p:blipFill>
          <a:blip r:embed="rId9"/>
          <a:stretch>
            <a:fillRect/>
          </a:stretch>
        </p:blipFill>
        <p:spPr>
          <a:xfrm>
            <a:off x="8787382" y="4887746"/>
            <a:ext cx="2495550" cy="1838325"/>
          </a:xfrm>
          <a:prstGeom prst="rect">
            <a:avLst/>
          </a:prstGeom>
        </p:spPr>
      </p:pic>
    </p:spTree>
    <p:extLst>
      <p:ext uri="{BB962C8B-B14F-4D97-AF65-F5344CB8AC3E}">
        <p14:creationId xmlns:p14="http://schemas.microsoft.com/office/powerpoint/2010/main" val="39301300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429699" y="1351209"/>
            <a:ext cx="6000750" cy="4876800"/>
          </a:xfrm>
          <a:prstGeom prst="rect">
            <a:avLst/>
          </a:prstGeom>
        </p:spPr>
      </p:pic>
      <p:sp>
        <p:nvSpPr>
          <p:cNvPr id="3" name="2 CuadroTexto"/>
          <p:cNvSpPr txBox="1"/>
          <p:nvPr/>
        </p:nvSpPr>
        <p:spPr>
          <a:xfrm>
            <a:off x="429699" y="235162"/>
            <a:ext cx="2200798" cy="584775"/>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s-ES" sz="1600" dirty="0" smtClean="0"/>
              <a:t>Prueba cualitativa  de almidón </a:t>
            </a:r>
            <a:endParaRPr lang="es-EC" sz="1600" dirty="0"/>
          </a:p>
        </p:txBody>
      </p:sp>
      <p:pic>
        <p:nvPicPr>
          <p:cNvPr id="4" name="Imagen 3"/>
          <p:cNvPicPr>
            <a:picLocks noChangeAspect="1"/>
          </p:cNvPicPr>
          <p:nvPr/>
        </p:nvPicPr>
        <p:blipFill>
          <a:blip r:embed="rId3"/>
          <a:stretch>
            <a:fillRect/>
          </a:stretch>
        </p:blipFill>
        <p:spPr>
          <a:xfrm>
            <a:off x="6430449" y="1558344"/>
            <a:ext cx="5057506" cy="2322222"/>
          </a:xfrm>
          <a:prstGeom prst="rect">
            <a:avLst/>
          </a:prstGeom>
        </p:spPr>
      </p:pic>
      <p:pic>
        <p:nvPicPr>
          <p:cNvPr id="5" name="Imagen 4"/>
          <p:cNvPicPr>
            <a:picLocks noChangeAspect="1"/>
          </p:cNvPicPr>
          <p:nvPr/>
        </p:nvPicPr>
        <p:blipFill>
          <a:blip r:embed="rId4"/>
          <a:stretch>
            <a:fillRect/>
          </a:stretch>
        </p:blipFill>
        <p:spPr>
          <a:xfrm>
            <a:off x="6430449" y="3796501"/>
            <a:ext cx="5057506" cy="2515573"/>
          </a:xfrm>
          <a:prstGeom prst="rect">
            <a:avLst/>
          </a:prstGeom>
        </p:spPr>
      </p:pic>
      <p:sp>
        <p:nvSpPr>
          <p:cNvPr id="6" name="Rectángulo redondeado 5"/>
          <p:cNvSpPr/>
          <p:nvPr/>
        </p:nvSpPr>
        <p:spPr>
          <a:xfrm>
            <a:off x="3013656" y="235162"/>
            <a:ext cx="8860665" cy="111604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a:t>La prueba de almidón con yodo lugol dio positivos para almidones como se muestra en la tabla  14, se puede observar una coloración morada violeta para todos los tratamientos</a:t>
            </a:r>
          </a:p>
        </p:txBody>
      </p:sp>
    </p:spTree>
    <p:extLst>
      <p:ext uri="{BB962C8B-B14F-4D97-AF65-F5344CB8AC3E}">
        <p14:creationId xmlns:p14="http://schemas.microsoft.com/office/powerpoint/2010/main" val="40201297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CuadroTexto"/>
          <p:cNvSpPr txBox="1"/>
          <p:nvPr/>
        </p:nvSpPr>
        <p:spPr>
          <a:xfrm>
            <a:off x="0" y="-66"/>
            <a:ext cx="3998879" cy="830997"/>
          </a:xfrm>
          <a:prstGeom prst="rect">
            <a:avLst/>
          </a:prstGeom>
          <a:gradFill>
            <a:gsLst>
              <a:gs pos="0">
                <a:schemeClr val="accent1">
                  <a:lumMod val="5000"/>
                  <a:lumOff val="95000"/>
                </a:schemeClr>
              </a:gs>
              <a:gs pos="100000">
                <a:schemeClr val="accent2">
                  <a:lumMod val="20000"/>
                  <a:lumOff val="80000"/>
                </a:schemeClr>
              </a:gs>
            </a:gsLst>
            <a:lin ang="5400000" scaled="1"/>
          </a:gradFill>
        </p:spPr>
        <p:style>
          <a:lnRef idx="1">
            <a:schemeClr val="accent4"/>
          </a:lnRef>
          <a:fillRef idx="2">
            <a:schemeClr val="accent4"/>
          </a:fillRef>
          <a:effectRef idx="1">
            <a:schemeClr val="accent4"/>
          </a:effectRef>
          <a:fontRef idx="minor">
            <a:schemeClr val="dk1"/>
          </a:fontRef>
        </p:style>
        <p:txBody>
          <a:bodyPr wrap="square" rtlCol="0">
            <a:spAutoFit/>
          </a:bodyPr>
          <a:lstStyle>
            <a:defPPr>
              <a:defRPr lang="es-419"/>
            </a:defPPr>
            <a:lvl1pPr>
              <a:defRPr sz="2800" b="1"/>
            </a:lvl1pPr>
          </a:lstStyle>
          <a:p>
            <a:r>
              <a:rPr lang="es-EC" dirty="0"/>
              <a:t>CONCLUSIONES </a:t>
            </a:r>
          </a:p>
          <a:p>
            <a:r>
              <a:rPr lang="es-EC" sz="2000" b="0" dirty="0"/>
              <a:t>Factor A (Variedades)</a:t>
            </a:r>
          </a:p>
        </p:txBody>
      </p:sp>
      <p:sp>
        <p:nvSpPr>
          <p:cNvPr id="3" name="Rectángulo redondeado 2"/>
          <p:cNvSpPr/>
          <p:nvPr/>
        </p:nvSpPr>
        <p:spPr>
          <a:xfrm>
            <a:off x="257577" y="1133341"/>
            <a:ext cx="11307651" cy="2009104"/>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r>
              <a:rPr lang="es-EC"/>
              <a:t>La variedad de malanga blanca presento el rendimiento más alto con 24 ,04 % mientras que de la malanga lila se obtuvo un 23,35 % de rendimiento. </a:t>
            </a:r>
          </a:p>
          <a:p>
            <a:r>
              <a:rPr lang="es-EC"/>
              <a:t>El rendimiento del almidón  modificado de las dos variedades de malanga es superior al de otros tubérculos: papa modificado químicamente mostro un rendimiento de 15,6 % y  camote con un 17 %. </a:t>
            </a:r>
          </a:p>
        </p:txBody>
      </p:sp>
      <p:sp>
        <p:nvSpPr>
          <p:cNvPr id="4" name="2 CuadroTexto"/>
          <p:cNvSpPr txBox="1"/>
          <p:nvPr/>
        </p:nvSpPr>
        <p:spPr>
          <a:xfrm>
            <a:off x="139522" y="3444855"/>
            <a:ext cx="3998879" cy="523220"/>
          </a:xfrm>
          <a:prstGeom prst="rect">
            <a:avLst/>
          </a:prstGeom>
          <a:gradFill>
            <a:gsLst>
              <a:gs pos="0">
                <a:schemeClr val="accent1">
                  <a:lumMod val="5000"/>
                  <a:lumOff val="95000"/>
                </a:schemeClr>
              </a:gs>
              <a:gs pos="100000">
                <a:schemeClr val="accent2">
                  <a:lumMod val="20000"/>
                  <a:lumOff val="80000"/>
                </a:schemeClr>
              </a:gs>
            </a:gsLst>
            <a:lin ang="5400000" scaled="1"/>
          </a:gradFill>
        </p:spPr>
        <p:style>
          <a:lnRef idx="1">
            <a:schemeClr val="accent4"/>
          </a:lnRef>
          <a:fillRef idx="2">
            <a:schemeClr val="accent4"/>
          </a:fillRef>
          <a:effectRef idx="1">
            <a:schemeClr val="accent4"/>
          </a:effectRef>
          <a:fontRef idx="minor">
            <a:schemeClr val="dk1"/>
          </a:fontRef>
        </p:style>
        <p:txBody>
          <a:bodyPr wrap="square" rtlCol="0">
            <a:spAutoFit/>
          </a:bodyPr>
          <a:lstStyle>
            <a:defPPr>
              <a:defRPr lang="es-419"/>
            </a:defPPr>
            <a:lvl1pPr>
              <a:defRPr sz="2800" b="1"/>
            </a:lvl1pPr>
          </a:lstStyle>
          <a:p>
            <a:r>
              <a:rPr lang="es-EC" dirty="0" smtClean="0"/>
              <a:t> </a:t>
            </a:r>
            <a:r>
              <a:rPr lang="es-EC" sz="2000" b="0" dirty="0" smtClean="0"/>
              <a:t>Factor </a:t>
            </a:r>
            <a:r>
              <a:rPr lang="es-EC" sz="2000" b="0" dirty="0"/>
              <a:t>B</a:t>
            </a:r>
            <a:r>
              <a:rPr lang="es-EC" sz="2000" b="0" dirty="0" smtClean="0"/>
              <a:t> (Método de obtención)</a:t>
            </a:r>
            <a:endParaRPr lang="es-EC" sz="2000" b="0" dirty="0"/>
          </a:p>
        </p:txBody>
      </p:sp>
      <p:sp>
        <p:nvSpPr>
          <p:cNvPr id="5" name="Rectángulo redondeado 4"/>
          <p:cNvSpPr/>
          <p:nvPr/>
        </p:nvSpPr>
        <p:spPr>
          <a:xfrm>
            <a:off x="139522" y="4453944"/>
            <a:ext cx="11307651" cy="1740794"/>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r>
              <a:rPr lang="es-EC"/>
              <a:t>El contenido de cenizas fue de 1,01 % para el método de decantación y 0,28 % para el método de centrifugación, valores o están dentro del rango establecido por el CODEX 176 que es de 3 %. El contendido de ceniza también se ve alterado por la edad del cultivo, se ha encontrado aumentos significativos de  fosforo a medida que el tubérculo se hace más maduro.</a:t>
            </a:r>
          </a:p>
        </p:txBody>
      </p:sp>
    </p:spTree>
    <p:extLst>
      <p:ext uri="{BB962C8B-B14F-4D97-AF65-F5344CB8AC3E}">
        <p14:creationId xmlns:p14="http://schemas.microsoft.com/office/powerpoint/2010/main" val="1178025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CuadroTexto"/>
          <p:cNvSpPr txBox="1"/>
          <p:nvPr/>
        </p:nvSpPr>
        <p:spPr>
          <a:xfrm>
            <a:off x="206063" y="263773"/>
            <a:ext cx="3773510" cy="523220"/>
          </a:xfrm>
          <a:prstGeom prst="rect">
            <a:avLst/>
          </a:prstGeom>
          <a:gradFill>
            <a:gsLst>
              <a:gs pos="0">
                <a:schemeClr val="accent1">
                  <a:lumMod val="5000"/>
                  <a:lumOff val="95000"/>
                </a:schemeClr>
              </a:gs>
              <a:gs pos="100000">
                <a:schemeClr val="accent2">
                  <a:lumMod val="20000"/>
                  <a:lumOff val="80000"/>
                </a:schemeClr>
              </a:gs>
            </a:gsLst>
            <a:lin ang="5400000" scaled="1"/>
          </a:gradFill>
        </p:spPr>
        <p:style>
          <a:lnRef idx="1">
            <a:schemeClr val="accent4"/>
          </a:lnRef>
          <a:fillRef idx="2">
            <a:schemeClr val="accent4"/>
          </a:fillRef>
          <a:effectRef idx="1">
            <a:schemeClr val="accent4"/>
          </a:effectRef>
          <a:fontRef idx="minor">
            <a:schemeClr val="dk1"/>
          </a:fontRef>
        </p:style>
        <p:txBody>
          <a:bodyPr wrap="square" rtlCol="0">
            <a:spAutoFit/>
          </a:bodyPr>
          <a:lstStyle>
            <a:defPPr>
              <a:defRPr lang="es-419"/>
            </a:defPPr>
            <a:lvl1pPr>
              <a:defRPr sz="2800" b="1"/>
            </a:lvl1pPr>
          </a:lstStyle>
          <a:p>
            <a:r>
              <a:rPr lang="es-EC" dirty="0" smtClean="0"/>
              <a:t> </a:t>
            </a:r>
            <a:r>
              <a:rPr lang="es-EC" sz="2000" b="0" dirty="0" smtClean="0"/>
              <a:t>Factor </a:t>
            </a:r>
            <a:r>
              <a:rPr lang="es-EC" sz="2000" b="0" dirty="0"/>
              <a:t>C</a:t>
            </a:r>
            <a:r>
              <a:rPr lang="es-EC" sz="2000" b="0" dirty="0" smtClean="0"/>
              <a:t> (Reactivo Químico)</a:t>
            </a:r>
            <a:endParaRPr lang="es-EC" sz="2000" b="0" dirty="0"/>
          </a:p>
        </p:txBody>
      </p:sp>
      <p:sp>
        <p:nvSpPr>
          <p:cNvPr id="3" name="Rectángulo redondeado 2"/>
          <p:cNvSpPr/>
          <p:nvPr/>
        </p:nvSpPr>
        <p:spPr>
          <a:xfrm>
            <a:off x="206063" y="1053922"/>
            <a:ext cx="11307651" cy="1547611"/>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r>
              <a:rPr lang="es-EC" dirty="0"/>
              <a:t>El pH  del almidón obtenido con ácido cítrico fue de 5,98, ácido clorhídrico 6,33 y ácido fosfórico 5,89.  El porcentaje de  humedad con el ácido clorhídrico 10,25 %, mientras que para ácido cítrico y fosfórico fue de: 11,25 y 11,03 respetivamente. El porcentaje de acidez para ácido fosfórico con 0,056 %</a:t>
            </a:r>
          </a:p>
        </p:txBody>
      </p:sp>
      <p:sp>
        <p:nvSpPr>
          <p:cNvPr id="4" name="2 CuadroTexto"/>
          <p:cNvSpPr txBox="1"/>
          <p:nvPr/>
        </p:nvSpPr>
        <p:spPr>
          <a:xfrm>
            <a:off x="206064" y="3043463"/>
            <a:ext cx="5100032" cy="523220"/>
          </a:xfrm>
          <a:prstGeom prst="rect">
            <a:avLst/>
          </a:prstGeom>
          <a:gradFill>
            <a:gsLst>
              <a:gs pos="0">
                <a:schemeClr val="accent1">
                  <a:lumMod val="5000"/>
                  <a:lumOff val="95000"/>
                </a:schemeClr>
              </a:gs>
              <a:gs pos="100000">
                <a:schemeClr val="accent2">
                  <a:lumMod val="20000"/>
                  <a:lumOff val="80000"/>
                </a:schemeClr>
              </a:gs>
            </a:gsLst>
            <a:lin ang="5400000" scaled="1"/>
          </a:gradFill>
        </p:spPr>
        <p:style>
          <a:lnRef idx="1">
            <a:schemeClr val="accent4"/>
          </a:lnRef>
          <a:fillRef idx="2">
            <a:schemeClr val="accent4"/>
          </a:fillRef>
          <a:effectRef idx="1">
            <a:schemeClr val="accent4"/>
          </a:effectRef>
          <a:fontRef idx="minor">
            <a:schemeClr val="dk1"/>
          </a:fontRef>
        </p:style>
        <p:txBody>
          <a:bodyPr wrap="square" rtlCol="0">
            <a:spAutoFit/>
          </a:bodyPr>
          <a:lstStyle>
            <a:defPPr>
              <a:defRPr lang="es-419"/>
            </a:defPPr>
            <a:lvl1pPr>
              <a:defRPr sz="2800" b="1"/>
            </a:lvl1pPr>
          </a:lstStyle>
          <a:p>
            <a:r>
              <a:rPr lang="es-EC" dirty="0" smtClean="0"/>
              <a:t> </a:t>
            </a:r>
            <a:r>
              <a:rPr lang="es-EC" sz="2000" b="0" dirty="0" smtClean="0"/>
              <a:t>Factor A X B (Variedad x Método de obtención)</a:t>
            </a:r>
            <a:endParaRPr lang="es-EC" sz="2000" b="0" dirty="0"/>
          </a:p>
        </p:txBody>
      </p:sp>
      <p:sp>
        <p:nvSpPr>
          <p:cNvPr id="5" name="Rectángulo redondeado 4"/>
          <p:cNvSpPr/>
          <p:nvPr/>
        </p:nvSpPr>
        <p:spPr>
          <a:xfrm>
            <a:off x="206062" y="4116947"/>
            <a:ext cx="11307651" cy="1547611"/>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r>
              <a:rPr lang="es-EC" dirty="0"/>
              <a:t>El rendimiento del almidón de malanga  fue de 27,38 %  para la variedad blanca con el método de centrifugación, 23,81 % para  el almidón de la variedad lila con el método de centrifugación. Así mismo se obtuvo un pH de 5,83 para la variedad blanca método de decantación y 6,06</a:t>
            </a:r>
          </a:p>
        </p:txBody>
      </p:sp>
    </p:spTree>
    <p:extLst>
      <p:ext uri="{BB962C8B-B14F-4D97-AF65-F5344CB8AC3E}">
        <p14:creationId xmlns:p14="http://schemas.microsoft.com/office/powerpoint/2010/main" val="41031352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CuadroTexto"/>
          <p:cNvSpPr txBox="1"/>
          <p:nvPr/>
        </p:nvSpPr>
        <p:spPr>
          <a:xfrm>
            <a:off x="283335" y="532084"/>
            <a:ext cx="5100032" cy="523220"/>
          </a:xfrm>
          <a:prstGeom prst="rect">
            <a:avLst/>
          </a:prstGeom>
          <a:gradFill>
            <a:gsLst>
              <a:gs pos="0">
                <a:schemeClr val="accent1">
                  <a:lumMod val="5000"/>
                  <a:lumOff val="95000"/>
                </a:schemeClr>
              </a:gs>
              <a:gs pos="100000">
                <a:schemeClr val="accent2">
                  <a:lumMod val="20000"/>
                  <a:lumOff val="80000"/>
                </a:schemeClr>
              </a:gs>
            </a:gsLst>
            <a:lin ang="5400000" scaled="1"/>
          </a:gradFill>
        </p:spPr>
        <p:style>
          <a:lnRef idx="1">
            <a:schemeClr val="accent4"/>
          </a:lnRef>
          <a:fillRef idx="2">
            <a:schemeClr val="accent4"/>
          </a:fillRef>
          <a:effectRef idx="1">
            <a:schemeClr val="accent4"/>
          </a:effectRef>
          <a:fontRef idx="minor">
            <a:schemeClr val="dk1"/>
          </a:fontRef>
        </p:style>
        <p:txBody>
          <a:bodyPr wrap="square" rtlCol="0">
            <a:spAutoFit/>
          </a:bodyPr>
          <a:lstStyle>
            <a:defPPr>
              <a:defRPr lang="es-419"/>
            </a:defPPr>
            <a:lvl1pPr>
              <a:defRPr sz="2800" b="1"/>
            </a:lvl1pPr>
          </a:lstStyle>
          <a:p>
            <a:r>
              <a:rPr lang="es-EC" dirty="0" smtClean="0"/>
              <a:t> </a:t>
            </a:r>
            <a:r>
              <a:rPr lang="es-EC" sz="2000" b="0" dirty="0" smtClean="0"/>
              <a:t>Factor A X C (Variedad x Reactivo Químico)</a:t>
            </a:r>
            <a:endParaRPr lang="es-EC" sz="2000" b="0" dirty="0"/>
          </a:p>
        </p:txBody>
      </p:sp>
      <p:sp>
        <p:nvSpPr>
          <p:cNvPr id="3" name="Rectángulo redondeado 2"/>
          <p:cNvSpPr/>
          <p:nvPr/>
        </p:nvSpPr>
        <p:spPr>
          <a:xfrm>
            <a:off x="283335" y="1463900"/>
            <a:ext cx="11307651" cy="147248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r>
              <a:rPr lang="es-EC"/>
              <a:t>El almidón de malanga lila obtenido con el ácido clorhídrico se obtuvo un pH 6,59. El porcentaje de humedad  más bajo se dio  en la variedad blanca con  ácido clorhídrico presento 9,93 % de humedad, así mismo el almidón de la variedad lila con ácido clorhídrico presento 10, 58 %.</a:t>
            </a:r>
            <a:endParaRPr lang="es-EC" dirty="0"/>
          </a:p>
        </p:txBody>
      </p:sp>
      <p:sp>
        <p:nvSpPr>
          <p:cNvPr id="4" name="2 CuadroTexto"/>
          <p:cNvSpPr txBox="1"/>
          <p:nvPr/>
        </p:nvSpPr>
        <p:spPr>
          <a:xfrm>
            <a:off x="283334" y="3290245"/>
            <a:ext cx="5486400" cy="830997"/>
          </a:xfrm>
          <a:prstGeom prst="rect">
            <a:avLst/>
          </a:prstGeom>
          <a:gradFill>
            <a:gsLst>
              <a:gs pos="0">
                <a:schemeClr val="accent1">
                  <a:lumMod val="5000"/>
                  <a:lumOff val="95000"/>
                </a:schemeClr>
              </a:gs>
              <a:gs pos="100000">
                <a:schemeClr val="accent2">
                  <a:lumMod val="20000"/>
                  <a:lumOff val="80000"/>
                </a:schemeClr>
              </a:gs>
            </a:gsLst>
            <a:lin ang="5400000" scaled="1"/>
          </a:gradFill>
        </p:spPr>
        <p:style>
          <a:lnRef idx="1">
            <a:schemeClr val="accent4"/>
          </a:lnRef>
          <a:fillRef idx="2">
            <a:schemeClr val="accent4"/>
          </a:fillRef>
          <a:effectRef idx="1">
            <a:schemeClr val="accent4"/>
          </a:effectRef>
          <a:fontRef idx="minor">
            <a:schemeClr val="dk1"/>
          </a:fontRef>
        </p:style>
        <p:txBody>
          <a:bodyPr wrap="square" rtlCol="0">
            <a:spAutoFit/>
          </a:bodyPr>
          <a:lstStyle>
            <a:defPPr>
              <a:defRPr lang="es-419"/>
            </a:defPPr>
            <a:lvl1pPr>
              <a:defRPr sz="2800" b="1"/>
            </a:lvl1pPr>
          </a:lstStyle>
          <a:p>
            <a:r>
              <a:rPr lang="es-EC" dirty="0" smtClean="0"/>
              <a:t> </a:t>
            </a:r>
            <a:r>
              <a:rPr lang="es-EC" sz="2000" b="0" dirty="0" smtClean="0"/>
              <a:t>Factor B x C (Método de obtención  x Reactivo Químico)</a:t>
            </a:r>
            <a:endParaRPr lang="es-EC" sz="2000" b="0" dirty="0"/>
          </a:p>
        </p:txBody>
      </p:sp>
      <p:sp>
        <p:nvSpPr>
          <p:cNvPr id="5" name="Rectángulo redondeado 4"/>
          <p:cNvSpPr/>
          <p:nvPr/>
        </p:nvSpPr>
        <p:spPr>
          <a:xfrm>
            <a:off x="283334" y="4475104"/>
            <a:ext cx="11307651" cy="147248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r>
              <a:rPr lang="es-EC" dirty="0"/>
              <a:t>El pH fue  menor en el almidón con  ácido cítrico y el método de decantación con 5,79 y  6,18 con el ácido cítrico y método de </a:t>
            </a:r>
            <a:r>
              <a:rPr lang="es-EC" dirty="0" smtClean="0"/>
              <a:t>centrifugación.</a:t>
            </a:r>
          </a:p>
          <a:p>
            <a:r>
              <a:rPr lang="es-EC" dirty="0"/>
              <a:t>La humedad para el método de decantación con ácido clorhídrico fue de 10,07 %. El ácido crítico con 11,43 %. </a:t>
            </a:r>
            <a:endParaRPr lang="es-EC" dirty="0" smtClean="0"/>
          </a:p>
          <a:p>
            <a:endParaRPr lang="es-EC" dirty="0"/>
          </a:p>
        </p:txBody>
      </p:sp>
    </p:spTree>
    <p:extLst>
      <p:ext uri="{BB962C8B-B14F-4D97-AF65-F5344CB8AC3E}">
        <p14:creationId xmlns:p14="http://schemas.microsoft.com/office/powerpoint/2010/main" val="9254749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CuadroTexto"/>
          <p:cNvSpPr txBox="1"/>
          <p:nvPr/>
        </p:nvSpPr>
        <p:spPr>
          <a:xfrm>
            <a:off x="553790" y="547045"/>
            <a:ext cx="8306875" cy="523220"/>
          </a:xfrm>
          <a:prstGeom prst="rect">
            <a:avLst/>
          </a:prstGeom>
          <a:gradFill>
            <a:gsLst>
              <a:gs pos="0">
                <a:schemeClr val="accent1">
                  <a:lumMod val="5000"/>
                  <a:lumOff val="95000"/>
                </a:schemeClr>
              </a:gs>
              <a:gs pos="100000">
                <a:schemeClr val="accent2">
                  <a:lumMod val="20000"/>
                  <a:lumOff val="80000"/>
                </a:schemeClr>
              </a:gs>
            </a:gsLst>
            <a:lin ang="5400000" scaled="1"/>
          </a:gradFill>
        </p:spPr>
        <p:style>
          <a:lnRef idx="1">
            <a:schemeClr val="accent4"/>
          </a:lnRef>
          <a:fillRef idx="2">
            <a:schemeClr val="accent4"/>
          </a:fillRef>
          <a:effectRef idx="1">
            <a:schemeClr val="accent4"/>
          </a:effectRef>
          <a:fontRef idx="minor">
            <a:schemeClr val="dk1"/>
          </a:fontRef>
        </p:style>
        <p:txBody>
          <a:bodyPr wrap="square" rtlCol="0">
            <a:spAutoFit/>
          </a:bodyPr>
          <a:lstStyle>
            <a:defPPr>
              <a:defRPr lang="es-419"/>
            </a:defPPr>
            <a:lvl1pPr>
              <a:defRPr sz="2800" b="1"/>
            </a:lvl1pPr>
          </a:lstStyle>
          <a:p>
            <a:r>
              <a:rPr lang="es-EC" dirty="0" smtClean="0"/>
              <a:t> </a:t>
            </a:r>
            <a:r>
              <a:rPr lang="es-EC" sz="2000" b="0" dirty="0" smtClean="0"/>
              <a:t>Factor  A x B x C  (Variedad x Método de obtención  x Reactivo Químico)</a:t>
            </a:r>
            <a:endParaRPr lang="es-EC" sz="2000" b="0" dirty="0"/>
          </a:p>
        </p:txBody>
      </p:sp>
      <p:sp>
        <p:nvSpPr>
          <p:cNvPr id="3" name="Rectángulo redondeado 2"/>
          <p:cNvSpPr/>
          <p:nvPr/>
        </p:nvSpPr>
        <p:spPr>
          <a:xfrm>
            <a:off x="283335" y="1603116"/>
            <a:ext cx="11307651" cy="164236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r>
              <a:rPr lang="es-EC" dirty="0" smtClean="0"/>
              <a:t>El pH fue mayor en el tratamiento T8 conformado por malanga lila, método de decantación y ácido cítrico con 6,73. El tratamiento T3 (Malanga blanca, Decantación, Ac fosfórico) fue de 6,24.</a:t>
            </a:r>
            <a:r>
              <a:rPr lang="es-EC" b="1" dirty="0" smtClean="0"/>
              <a:t> </a:t>
            </a:r>
            <a:r>
              <a:rPr lang="es-EC" dirty="0" smtClean="0"/>
              <a:t>El tratamiento T4 (M. Blanca + Centrifugación + A. cítrico) mostro un pH de 6,14. El tratamiento T12  (M. lila + Decantación + A. fosfórico) se obtuvo un pH de 5,52.</a:t>
            </a:r>
            <a:endParaRPr lang="es-EC" dirty="0"/>
          </a:p>
        </p:txBody>
      </p:sp>
      <p:sp>
        <p:nvSpPr>
          <p:cNvPr id="4" name="Rectángulo redondeado 3"/>
          <p:cNvSpPr/>
          <p:nvPr/>
        </p:nvSpPr>
        <p:spPr>
          <a:xfrm>
            <a:off x="435735" y="3481285"/>
            <a:ext cx="11307651" cy="164236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r>
              <a:rPr lang="es-EC" dirty="0"/>
              <a:t>La humedad fue menor en el tratamiento T2 (M. Blanca + Decantación + A. clorhídrico) con 9,85 %; el tratamiento T6 M. Blanca + Centrifugación + A. fosfórico mostro 11,60 % de humedad. Para el tratamiento T12 el contenido de humedad fue mayor en 10,85 %. Finalmente  el tratamiento  T9  M. lila + Decantación + A. fosfórico 10,72 %. Así mismo el porcentaje de humedad se encuentra dentro del rango establecido por las normas INEN 616 de 14 %.</a:t>
            </a:r>
          </a:p>
        </p:txBody>
      </p:sp>
    </p:spTree>
    <p:extLst>
      <p:ext uri="{BB962C8B-B14F-4D97-AF65-F5344CB8AC3E}">
        <p14:creationId xmlns:p14="http://schemas.microsoft.com/office/powerpoint/2010/main" val="40756590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CuadroTexto"/>
          <p:cNvSpPr txBox="1"/>
          <p:nvPr/>
        </p:nvSpPr>
        <p:spPr>
          <a:xfrm>
            <a:off x="429698" y="235161"/>
            <a:ext cx="2403653" cy="338554"/>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s-ES" sz="1600" b="1" dirty="0" smtClean="0"/>
              <a:t>RECOMENDACIÓN</a:t>
            </a:r>
            <a:r>
              <a:rPr lang="es-ES" sz="1600" dirty="0" smtClean="0"/>
              <a:t> </a:t>
            </a:r>
            <a:endParaRPr lang="es-EC" sz="1600" dirty="0"/>
          </a:p>
        </p:txBody>
      </p:sp>
      <p:sp>
        <p:nvSpPr>
          <p:cNvPr id="5" name="Rectángulo redondeado 4"/>
          <p:cNvSpPr/>
          <p:nvPr/>
        </p:nvSpPr>
        <p:spPr>
          <a:xfrm>
            <a:off x="429698" y="888642"/>
            <a:ext cx="10972800" cy="131364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a:t>Realizar nuevas pruebas de la obtención de almidón para parámetros como, proteína, índice de absorción de agua, contenido de amilosa y amilopectina, granulometría el granulo de almidón y claridad de la pasta, para determinar así diferencia significativas en los tratamientos expuestos</a:t>
            </a:r>
          </a:p>
        </p:txBody>
      </p:sp>
      <p:sp>
        <p:nvSpPr>
          <p:cNvPr id="6" name="Flecha abajo 5"/>
          <p:cNvSpPr/>
          <p:nvPr/>
        </p:nvSpPr>
        <p:spPr>
          <a:xfrm>
            <a:off x="5447765" y="2272518"/>
            <a:ext cx="476518" cy="43788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Rectángulo redondeado 7"/>
          <p:cNvSpPr/>
          <p:nvPr/>
        </p:nvSpPr>
        <p:spPr>
          <a:xfrm>
            <a:off x="429698" y="2710400"/>
            <a:ext cx="10972800" cy="82424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a:t>Evaluar otros métodos químicos de obtención de almidón, encontrando así el adecuado que permita industrializar de una manera  más amplia el almidón de malanga</a:t>
            </a:r>
          </a:p>
        </p:txBody>
      </p:sp>
      <p:sp>
        <p:nvSpPr>
          <p:cNvPr id="9" name="Flecha abajo 8"/>
          <p:cNvSpPr/>
          <p:nvPr/>
        </p:nvSpPr>
        <p:spPr>
          <a:xfrm>
            <a:off x="5479964" y="4616470"/>
            <a:ext cx="476518" cy="43788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Rectángulo redondeado 9"/>
          <p:cNvSpPr/>
          <p:nvPr/>
        </p:nvSpPr>
        <p:spPr>
          <a:xfrm>
            <a:off x="429698" y="5105868"/>
            <a:ext cx="10972800" cy="89568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s-EC"/>
              <a:t>La prueba de yodo lugol no es suficiente para determinar si existen alteraciones en la molécula del almidón, debido a que solo es una prueba cualitativa</a:t>
            </a:r>
            <a:endParaRPr lang="es-EC" dirty="0"/>
          </a:p>
        </p:txBody>
      </p:sp>
      <p:sp>
        <p:nvSpPr>
          <p:cNvPr id="11" name="Rectángulo redondeado 10"/>
          <p:cNvSpPr/>
          <p:nvPr/>
        </p:nvSpPr>
        <p:spPr>
          <a:xfrm>
            <a:off x="429698" y="3630637"/>
            <a:ext cx="10972800" cy="82424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a:t>La obtención de nuevas fuentes de almidón como la malanga, es una forma de darle valor agregado al producto que muchas veces es desechado. Además promover al consumo interno de la población</a:t>
            </a:r>
            <a:endParaRPr lang="es-EC" dirty="0"/>
          </a:p>
        </p:txBody>
      </p:sp>
    </p:spTree>
    <p:extLst>
      <p:ext uri="{BB962C8B-B14F-4D97-AF65-F5344CB8AC3E}">
        <p14:creationId xmlns:p14="http://schemas.microsoft.com/office/powerpoint/2010/main" val="6143538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236371" y="875764"/>
            <a:ext cx="9144001" cy="4692016"/>
          </a:xfrm>
          <a:prstGeom prst="rect">
            <a:avLst/>
          </a:prstGeom>
        </p:spPr>
      </p:pic>
    </p:spTree>
    <p:extLst>
      <p:ext uri="{BB962C8B-B14F-4D97-AF65-F5344CB8AC3E}">
        <p14:creationId xmlns:p14="http://schemas.microsoft.com/office/powerpoint/2010/main" val="40845813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ector recto 1"/>
          <p:cNvCxnSpPr/>
          <p:nvPr/>
        </p:nvCxnSpPr>
        <p:spPr>
          <a:xfrm>
            <a:off x="536916" y="978794"/>
            <a:ext cx="11414678" cy="5151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CuadroTexto 2"/>
          <p:cNvSpPr txBox="1"/>
          <p:nvPr/>
        </p:nvSpPr>
        <p:spPr>
          <a:xfrm>
            <a:off x="2752791" y="394019"/>
            <a:ext cx="6982927" cy="584775"/>
          </a:xfrm>
          <a:prstGeom prst="rect">
            <a:avLst/>
          </a:prstGeom>
          <a:noFill/>
        </p:spPr>
        <p:txBody>
          <a:bodyPr wrap="square" rtlCol="0">
            <a:spAutoFit/>
          </a:bodyPr>
          <a:lstStyle/>
          <a:p>
            <a:pPr algn="ctr"/>
            <a:r>
              <a:rPr lang="es-MX" sz="3200" b="1" dirty="0">
                <a:latin typeface="Times New Roman" panose="02020603050405020304" pitchFamily="18" charset="0"/>
                <a:cs typeface="Times New Roman" panose="02020603050405020304" pitchFamily="18" charset="0"/>
              </a:rPr>
              <a:t>OBJETIVO GENERAL</a:t>
            </a:r>
          </a:p>
        </p:txBody>
      </p:sp>
      <p:sp>
        <p:nvSpPr>
          <p:cNvPr id="4" name="Rectángulo redondeado 3"/>
          <p:cNvSpPr/>
          <p:nvPr/>
        </p:nvSpPr>
        <p:spPr>
          <a:xfrm>
            <a:off x="536916" y="1687132"/>
            <a:ext cx="10989676" cy="2215167"/>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sz="3200" dirty="0"/>
              <a:t>Obtener  almidón a partir  de dos variedades de malanga: </a:t>
            </a:r>
            <a:r>
              <a:rPr lang="es-EC" sz="3200" i="1" dirty="0"/>
              <a:t>Colocasia esculenta </a:t>
            </a:r>
            <a:r>
              <a:rPr lang="es-EC" sz="3200" dirty="0"/>
              <a:t>L</a:t>
            </a:r>
            <a:r>
              <a:rPr lang="es-EC" sz="3200" i="1" dirty="0"/>
              <a:t> </a:t>
            </a:r>
            <a:r>
              <a:rPr lang="es-EC" sz="3200" dirty="0"/>
              <a:t>y</a:t>
            </a:r>
            <a:r>
              <a:rPr lang="es-EC" sz="3200" i="1" dirty="0"/>
              <a:t> Xanthosoma sagittifolium </a:t>
            </a:r>
            <a:r>
              <a:rPr lang="es-EC" sz="3200" dirty="0"/>
              <a:t>L</a:t>
            </a:r>
            <a:r>
              <a:rPr lang="es-EC" sz="3200" i="1" dirty="0"/>
              <a:t>,</a:t>
            </a:r>
            <a:r>
              <a:rPr lang="es-EC" sz="3200" dirty="0"/>
              <a:t>  mediante la aplicación de  tres métodos químicos, en  la zona de Santo Domingo de los Tsáchilas</a:t>
            </a:r>
          </a:p>
        </p:txBody>
      </p:sp>
      <p:pic>
        <p:nvPicPr>
          <p:cNvPr id="5" name="Imagen 4"/>
          <p:cNvPicPr>
            <a:picLocks noChangeAspect="1"/>
          </p:cNvPicPr>
          <p:nvPr/>
        </p:nvPicPr>
        <p:blipFill>
          <a:blip r:embed="rId2"/>
          <a:stretch>
            <a:fillRect/>
          </a:stretch>
        </p:blipFill>
        <p:spPr>
          <a:xfrm>
            <a:off x="536916" y="4056846"/>
            <a:ext cx="3571081" cy="2321203"/>
          </a:xfrm>
          <a:prstGeom prst="rect">
            <a:avLst/>
          </a:prstGeom>
        </p:spPr>
      </p:pic>
      <p:pic>
        <p:nvPicPr>
          <p:cNvPr id="6" name="Imagen 5"/>
          <p:cNvPicPr>
            <a:picLocks noChangeAspect="1"/>
          </p:cNvPicPr>
          <p:nvPr/>
        </p:nvPicPr>
        <p:blipFill>
          <a:blip r:embed="rId3"/>
          <a:stretch>
            <a:fillRect/>
          </a:stretch>
        </p:blipFill>
        <p:spPr>
          <a:xfrm>
            <a:off x="3794974" y="4218722"/>
            <a:ext cx="2908799" cy="1997450"/>
          </a:xfrm>
          <a:prstGeom prst="rect">
            <a:avLst/>
          </a:prstGeom>
        </p:spPr>
      </p:pic>
      <p:pic>
        <p:nvPicPr>
          <p:cNvPr id="7" name="Imagen 6"/>
          <p:cNvPicPr>
            <a:picLocks noChangeAspect="1"/>
          </p:cNvPicPr>
          <p:nvPr/>
        </p:nvPicPr>
        <p:blipFill>
          <a:blip r:embed="rId4"/>
          <a:stretch>
            <a:fillRect/>
          </a:stretch>
        </p:blipFill>
        <p:spPr>
          <a:xfrm>
            <a:off x="7366054" y="4056846"/>
            <a:ext cx="4044287" cy="2159326"/>
          </a:xfrm>
          <a:prstGeom prst="rect">
            <a:avLst/>
          </a:prstGeom>
        </p:spPr>
      </p:pic>
    </p:spTree>
    <p:extLst>
      <p:ext uri="{BB962C8B-B14F-4D97-AF65-F5344CB8AC3E}">
        <p14:creationId xmlns:p14="http://schemas.microsoft.com/office/powerpoint/2010/main" val="18913459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2752791" y="394019"/>
            <a:ext cx="6982927" cy="584775"/>
          </a:xfrm>
          <a:prstGeom prst="rect">
            <a:avLst/>
          </a:prstGeom>
          <a:noFill/>
        </p:spPr>
        <p:txBody>
          <a:bodyPr wrap="square" rtlCol="0">
            <a:spAutoFit/>
          </a:bodyPr>
          <a:lstStyle/>
          <a:p>
            <a:pPr algn="ctr"/>
            <a:r>
              <a:rPr lang="es-MX" sz="3200" b="1" dirty="0">
                <a:latin typeface="Times New Roman" panose="02020603050405020304" pitchFamily="18" charset="0"/>
                <a:cs typeface="Times New Roman" panose="02020603050405020304" pitchFamily="18" charset="0"/>
              </a:rPr>
              <a:t>OBJETIVOS ESPECÍFICOS</a:t>
            </a:r>
          </a:p>
        </p:txBody>
      </p:sp>
      <p:cxnSp>
        <p:nvCxnSpPr>
          <p:cNvPr id="5" name="Conector recto 4"/>
          <p:cNvCxnSpPr/>
          <p:nvPr/>
        </p:nvCxnSpPr>
        <p:spPr>
          <a:xfrm>
            <a:off x="536916" y="978794"/>
            <a:ext cx="11414678" cy="5151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8" name="Diagrama 7"/>
          <p:cNvGraphicFramePr/>
          <p:nvPr>
            <p:extLst>
              <p:ext uri="{D42A27DB-BD31-4B8C-83A1-F6EECF244321}">
                <p14:modId xmlns:p14="http://schemas.microsoft.com/office/powerpoint/2010/main" val="3697035683"/>
              </p:ext>
            </p:extLst>
          </p:nvPr>
        </p:nvGraphicFramePr>
        <p:xfrm>
          <a:off x="1249087" y="1223493"/>
          <a:ext cx="9990335" cy="53646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230532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Diagrama 17"/>
          <p:cNvGraphicFramePr/>
          <p:nvPr>
            <p:extLst>
              <p:ext uri="{D42A27DB-BD31-4B8C-83A1-F6EECF244321}">
                <p14:modId xmlns:p14="http://schemas.microsoft.com/office/powerpoint/2010/main" val="2873631710"/>
              </p:ext>
            </p:extLst>
          </p:nvPr>
        </p:nvGraphicFramePr>
        <p:xfrm>
          <a:off x="182879" y="508117"/>
          <a:ext cx="11768715" cy="64112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uadroTexto 3"/>
          <p:cNvSpPr txBox="1"/>
          <p:nvPr/>
        </p:nvSpPr>
        <p:spPr>
          <a:xfrm>
            <a:off x="2752791" y="175653"/>
            <a:ext cx="6982927" cy="584775"/>
          </a:xfrm>
          <a:prstGeom prst="rect">
            <a:avLst/>
          </a:prstGeom>
          <a:noFill/>
        </p:spPr>
        <p:txBody>
          <a:bodyPr wrap="square" rtlCol="0">
            <a:spAutoFit/>
          </a:bodyPr>
          <a:lstStyle/>
          <a:p>
            <a:pPr algn="ctr"/>
            <a:r>
              <a:rPr lang="es-MX" sz="3200" b="1" dirty="0">
                <a:latin typeface="Times New Roman" panose="02020603050405020304" pitchFamily="18" charset="0"/>
                <a:cs typeface="Times New Roman" panose="02020603050405020304" pitchFamily="18" charset="0"/>
              </a:rPr>
              <a:t>HIPÓTESIS</a:t>
            </a:r>
          </a:p>
        </p:txBody>
      </p:sp>
      <p:cxnSp>
        <p:nvCxnSpPr>
          <p:cNvPr id="5" name="Conector recto 4"/>
          <p:cNvCxnSpPr/>
          <p:nvPr/>
        </p:nvCxnSpPr>
        <p:spPr>
          <a:xfrm>
            <a:off x="536916" y="760428"/>
            <a:ext cx="11414678" cy="5151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0935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2752791" y="394019"/>
            <a:ext cx="6982927" cy="584775"/>
          </a:xfrm>
          <a:prstGeom prst="rect">
            <a:avLst/>
          </a:prstGeom>
          <a:noFill/>
        </p:spPr>
        <p:txBody>
          <a:bodyPr wrap="square" rtlCol="0">
            <a:spAutoFit/>
          </a:bodyPr>
          <a:lstStyle/>
          <a:p>
            <a:pPr algn="ctr"/>
            <a:r>
              <a:rPr lang="es-MX" sz="3200" b="1" dirty="0">
                <a:latin typeface="Times New Roman" panose="02020603050405020304" pitchFamily="18" charset="0"/>
                <a:cs typeface="Times New Roman" panose="02020603050405020304" pitchFamily="18" charset="0"/>
              </a:rPr>
              <a:t>UBICACIÓN </a:t>
            </a:r>
          </a:p>
        </p:txBody>
      </p:sp>
      <p:cxnSp>
        <p:nvCxnSpPr>
          <p:cNvPr id="5" name="Conector recto 4"/>
          <p:cNvCxnSpPr/>
          <p:nvPr/>
        </p:nvCxnSpPr>
        <p:spPr>
          <a:xfrm>
            <a:off x="536916" y="978794"/>
            <a:ext cx="11414678" cy="5151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Imagen 7"/>
          <p:cNvPicPr/>
          <p:nvPr/>
        </p:nvPicPr>
        <p:blipFill rotWithShape="1">
          <a:blip r:embed="rId2" cstate="email">
            <a:extLst>
              <a:ext uri="{28A0092B-C50C-407E-A947-70E740481C1C}">
                <a14:useLocalDpi xmlns:a14="http://schemas.microsoft.com/office/drawing/2010/main"/>
              </a:ext>
            </a:extLst>
          </a:blip>
          <a:srcRect t="1093" b="-1"/>
          <a:stretch/>
        </p:blipFill>
        <p:spPr bwMode="auto">
          <a:xfrm>
            <a:off x="50042" y="1615085"/>
            <a:ext cx="6949440" cy="4488375"/>
          </a:xfrm>
          <a:prstGeom prst="rect">
            <a:avLst/>
          </a:prstGeom>
          <a:noFill/>
          <a:ln>
            <a:noFill/>
          </a:ln>
          <a:extLst>
            <a:ext uri="{53640926-AAD7-44d8-BBD7-CCE9431645EC}">
              <a14:shadowObscured xmlns:a14="http://schemas.microsoft.com/office/drawing/2010/main" xmlns=""/>
            </a:ext>
          </a:extLst>
        </p:spPr>
      </p:pic>
      <p:sp>
        <p:nvSpPr>
          <p:cNvPr id="9" name="Rectángulo 8"/>
          <p:cNvSpPr/>
          <p:nvPr/>
        </p:nvSpPr>
        <p:spPr>
          <a:xfrm>
            <a:off x="6949441" y="1251511"/>
            <a:ext cx="5120640" cy="216469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457200" indent="-457200">
              <a:spcBef>
                <a:spcPts val="200"/>
              </a:spcBef>
              <a:spcAft>
                <a:spcPts val="0"/>
              </a:spcAft>
            </a:pPr>
            <a:r>
              <a:rPr lang="es-EC" b="1" u="sng"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Ubicación Política </a:t>
            </a:r>
          </a:p>
          <a:p>
            <a:pPr>
              <a:spcAft>
                <a:spcPts val="800"/>
              </a:spcAft>
            </a:pPr>
            <a:r>
              <a:rPr lang="es-EC" dirty="0">
                <a:latin typeface="Times New Roman" panose="02020603050405020304" pitchFamily="18" charset="0"/>
                <a:ea typeface="Calibri" panose="020F0502020204030204" pitchFamily="34" charset="0"/>
                <a:cs typeface="Times New Roman" panose="02020603050405020304" pitchFamily="18" charset="0"/>
              </a:rPr>
              <a:t>País: 		Ecuador</a:t>
            </a:r>
          </a:p>
          <a:p>
            <a:pPr>
              <a:spcAft>
                <a:spcPts val="800"/>
              </a:spcAft>
            </a:pPr>
            <a:r>
              <a:rPr lang="es-EC" dirty="0">
                <a:latin typeface="Times New Roman" panose="02020603050405020304" pitchFamily="18" charset="0"/>
                <a:ea typeface="Calibri" panose="020F0502020204030204" pitchFamily="34" charset="0"/>
                <a:cs typeface="Times New Roman" panose="02020603050405020304" pitchFamily="18" charset="0"/>
              </a:rPr>
              <a:t>Provincia:  	Santo Domingo de los Tsáchilas</a:t>
            </a:r>
          </a:p>
          <a:p>
            <a:pPr>
              <a:spcAft>
                <a:spcPts val="800"/>
              </a:spcAft>
            </a:pPr>
            <a:r>
              <a:rPr lang="es-EC" dirty="0">
                <a:latin typeface="Times New Roman" panose="02020603050405020304" pitchFamily="18" charset="0"/>
                <a:ea typeface="Calibri" panose="020F0502020204030204" pitchFamily="34" charset="0"/>
                <a:cs typeface="Times New Roman" panose="02020603050405020304" pitchFamily="18" charset="0"/>
              </a:rPr>
              <a:t>Cantón: 	                 Santo Domingo</a:t>
            </a:r>
          </a:p>
          <a:p>
            <a:pPr>
              <a:spcAft>
                <a:spcPts val="800"/>
              </a:spcAft>
            </a:pPr>
            <a:r>
              <a:rPr lang="es-EC" dirty="0">
                <a:latin typeface="Times New Roman" panose="02020603050405020304" pitchFamily="18" charset="0"/>
                <a:ea typeface="Calibri" panose="020F0502020204030204" pitchFamily="34" charset="0"/>
                <a:cs typeface="Times New Roman" panose="02020603050405020304" pitchFamily="18" charset="0"/>
              </a:rPr>
              <a:t>Parroquia: 	 Luz de América </a:t>
            </a:r>
          </a:p>
          <a:p>
            <a:pPr>
              <a:spcAft>
                <a:spcPts val="800"/>
              </a:spcAft>
            </a:pPr>
            <a:r>
              <a:rPr lang="es-EC" dirty="0">
                <a:latin typeface="Times New Roman" panose="02020603050405020304" pitchFamily="18" charset="0"/>
                <a:ea typeface="Calibri" panose="020F0502020204030204" pitchFamily="34" charset="0"/>
                <a:cs typeface="Times New Roman" panose="02020603050405020304" pitchFamily="18" charset="0"/>
              </a:rPr>
              <a:t>Sector: 	                  km 35 Vía Quevedo</a:t>
            </a:r>
            <a:endParaRPr lang="es-EC"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ángulo 9"/>
          <p:cNvSpPr/>
          <p:nvPr/>
        </p:nvSpPr>
        <p:spPr>
          <a:xfrm>
            <a:off x="6949441" y="3637408"/>
            <a:ext cx="5120640" cy="241091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457200" indent="-457200">
              <a:spcBef>
                <a:spcPts val="200"/>
              </a:spcBef>
              <a:spcAft>
                <a:spcPts val="0"/>
              </a:spcAft>
            </a:pPr>
            <a:r>
              <a:rPr lang="es-EC" b="1" u="sng"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Ubicación Ecológica </a:t>
            </a:r>
            <a:endParaRPr lang="es-EC" b="1" u="sng"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800"/>
              </a:spcAft>
            </a:pPr>
            <a:r>
              <a:rPr lang="es-EC" dirty="0">
                <a:latin typeface="Times New Roman" panose="02020603050405020304" pitchFamily="18" charset="0"/>
                <a:ea typeface="Calibri" panose="020F0502020204030204" pitchFamily="34" charset="0"/>
                <a:cs typeface="Times New Roman" panose="02020603050405020304" pitchFamily="18" charset="0"/>
              </a:rPr>
              <a:t>Zona de vida:	              Bosque húmedo Tropical</a:t>
            </a:r>
          </a:p>
          <a:p>
            <a:pPr>
              <a:spcAft>
                <a:spcPts val="0"/>
              </a:spcAft>
              <a:tabLst>
                <a:tab pos="1170305" algn="ctr"/>
              </a:tabLst>
            </a:pPr>
            <a:r>
              <a:rPr lang="es-EC"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Altitud:		                224 msnm</a:t>
            </a:r>
            <a:endParaRPr lang="es-EC"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tabLst>
                <a:tab pos="1170305" algn="ctr"/>
              </a:tabLst>
            </a:pPr>
            <a:r>
              <a:rPr lang="es-EC"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Temperatura media:	24,6 º C</a:t>
            </a:r>
            <a:endParaRPr lang="es-EC"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tabLst>
                <a:tab pos="1170305" algn="ctr"/>
              </a:tabLst>
            </a:pPr>
            <a:r>
              <a:rPr lang="es-EC"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Precipitación:		2860 mm año</a:t>
            </a:r>
            <a:endParaRPr lang="es-EC"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tabLst>
                <a:tab pos="1170305" algn="ctr"/>
              </a:tabLst>
            </a:pPr>
            <a:r>
              <a:rPr lang="es-EC"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Humedad relativa:		85%</a:t>
            </a:r>
            <a:endParaRPr lang="es-EC"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tabLst>
                <a:tab pos="1170305" algn="ctr"/>
              </a:tabLst>
            </a:pPr>
            <a:r>
              <a:rPr lang="es-EC"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Heliofanía</a:t>
            </a:r>
            <a:r>
              <a:rPr lang="es-EC"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739 horas luz año</a:t>
            </a:r>
            <a:endParaRPr lang="es-EC"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tabLst>
                <a:tab pos="1170305" algn="ctr"/>
              </a:tabLst>
            </a:pPr>
            <a:r>
              <a:rPr lang="es-EC"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Suelos:		                Francos Arenoso</a:t>
            </a:r>
            <a:endParaRPr lang="es-EC"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ángulo 10"/>
          <p:cNvSpPr/>
          <p:nvPr/>
        </p:nvSpPr>
        <p:spPr>
          <a:xfrm>
            <a:off x="2601390" y="1085471"/>
            <a:ext cx="2319866" cy="369332"/>
          </a:xfrm>
          <a:prstGeom prst="rect">
            <a:avLst/>
          </a:prstGeom>
        </p:spPr>
        <p:txBody>
          <a:bodyPr wrap="none">
            <a:spAutoFit/>
          </a:bodyPr>
          <a:lstStyle/>
          <a:p>
            <a:pPr marL="457200" indent="-457200">
              <a:spcBef>
                <a:spcPts val="200"/>
              </a:spcBef>
              <a:spcAft>
                <a:spcPts val="0"/>
              </a:spcAft>
            </a:pPr>
            <a:r>
              <a:rPr lang="es-EC" b="1" u="sng"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Ubicación Geográfica</a:t>
            </a:r>
            <a:endParaRPr lang="es-EC" b="1" u="sng"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4" name="Picture 6" descr="Imagen relacionada"/>
          <p:cNvPicPr>
            <a:picLocks noChangeAspect="1" noChangeArrowheads="1" noCrop="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39593" y="674679"/>
            <a:ext cx="1585619" cy="119091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220496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a 5"/>
          <p:cNvGraphicFramePr>
            <a:graphicFrameLocks noGrp="1"/>
          </p:cNvGraphicFramePr>
          <p:nvPr>
            <p:extLst>
              <p:ext uri="{D42A27DB-BD31-4B8C-83A1-F6EECF244321}">
                <p14:modId xmlns:p14="http://schemas.microsoft.com/office/powerpoint/2010/main" val="2481540130"/>
              </p:ext>
            </p:extLst>
          </p:nvPr>
        </p:nvGraphicFramePr>
        <p:xfrm>
          <a:off x="847313" y="1030310"/>
          <a:ext cx="10793882" cy="5260282"/>
        </p:xfrm>
        <a:graphic>
          <a:graphicData uri="http://schemas.openxmlformats.org/drawingml/2006/table">
            <a:tbl>
              <a:tblPr firstRow="1" firstCol="1" bandRow="1">
                <a:tableStyleId>{17292A2E-F333-43FB-9621-5CBBE7FDCDCB}</a:tableStyleId>
              </a:tblPr>
              <a:tblGrid>
                <a:gridCol w="5936951">
                  <a:extLst>
                    <a:ext uri="{9D8B030D-6E8A-4147-A177-3AD203B41FA5}">
                      <a16:colId xmlns:a16="http://schemas.microsoft.com/office/drawing/2014/main" xmlns="" val="3580299484"/>
                    </a:ext>
                  </a:extLst>
                </a:gridCol>
                <a:gridCol w="4856931">
                  <a:extLst>
                    <a:ext uri="{9D8B030D-6E8A-4147-A177-3AD203B41FA5}">
                      <a16:colId xmlns:a16="http://schemas.microsoft.com/office/drawing/2014/main" xmlns="" val="600706017"/>
                    </a:ext>
                  </a:extLst>
                </a:gridCol>
              </a:tblGrid>
              <a:tr h="646966">
                <a:tc>
                  <a:txBody>
                    <a:bodyPr/>
                    <a:lstStyle/>
                    <a:p>
                      <a:pPr algn="ctr">
                        <a:lnSpc>
                          <a:spcPct val="200000"/>
                        </a:lnSpc>
                        <a:spcAft>
                          <a:spcPts val="0"/>
                        </a:spcAft>
                      </a:pPr>
                      <a:r>
                        <a:rPr lang="es-ES" sz="2400" dirty="0">
                          <a:effectLst/>
                        </a:rPr>
                        <a:t>Factores</a:t>
                      </a:r>
                      <a:endParaRPr lang="en-US" sz="24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S" sz="2400" dirty="0">
                          <a:effectLst/>
                        </a:rPr>
                        <a:t>Niveles</a:t>
                      </a:r>
                      <a:endParaRPr lang="en-US" sz="24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311627772"/>
                  </a:ext>
                </a:extLst>
              </a:tr>
              <a:tr h="1293932">
                <a:tc>
                  <a:txBody>
                    <a:bodyPr/>
                    <a:lstStyle/>
                    <a:p>
                      <a:pPr>
                        <a:lnSpc>
                          <a:spcPct val="115000"/>
                        </a:lnSpc>
                        <a:spcAft>
                          <a:spcPts val="1000"/>
                        </a:spcAft>
                      </a:pPr>
                      <a:r>
                        <a:rPr lang="es-EC" sz="2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Variedad de malanga  (V)</a:t>
                      </a:r>
                      <a:endParaRPr lang="es-EC"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C" sz="2400" b="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v</a:t>
                      </a:r>
                      <a:r>
                        <a:rPr lang="es-EC" sz="2400" b="0" baseline="-25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 </a:t>
                      </a:r>
                      <a:r>
                        <a:rPr lang="es-EC" sz="2400" b="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Blanca</a:t>
                      </a:r>
                      <a:endParaRPr lang="es-EC" sz="24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s-EC" sz="2400" b="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v</a:t>
                      </a:r>
                      <a:r>
                        <a:rPr lang="es-EC" sz="2400" b="0" baseline="-25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 </a:t>
                      </a:r>
                      <a:r>
                        <a:rPr lang="es-EC" sz="2400" b="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lila </a:t>
                      </a:r>
                      <a:endParaRPr lang="es-EC" sz="24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16445387"/>
                  </a:ext>
                </a:extLst>
              </a:tr>
              <a:tr h="1293932">
                <a:tc>
                  <a:txBody>
                    <a:bodyPr/>
                    <a:lstStyle/>
                    <a:p>
                      <a:pPr>
                        <a:lnSpc>
                          <a:spcPct val="115000"/>
                        </a:lnSpc>
                        <a:spcAft>
                          <a:spcPts val="1000"/>
                        </a:spcAft>
                      </a:pPr>
                      <a:r>
                        <a:rPr lang="es-EC" sz="2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Métodos de obtención  (M)</a:t>
                      </a:r>
                      <a:endParaRPr lang="es-EC"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C" sz="2400" b="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a:t>
                      </a:r>
                      <a:r>
                        <a:rPr lang="es-EC" sz="2400" b="0" baseline="-25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 </a:t>
                      </a:r>
                      <a:r>
                        <a:rPr lang="es-EC" sz="2400" b="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Decantación </a:t>
                      </a:r>
                      <a:endParaRPr lang="es-EC" sz="24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s-EC" sz="2400" b="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a:t>
                      </a:r>
                      <a:r>
                        <a:rPr lang="es-EC" sz="2400" b="0" baseline="-25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 </a:t>
                      </a:r>
                      <a:r>
                        <a:rPr lang="es-EC" sz="2400" b="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Centrifugación </a:t>
                      </a:r>
                      <a:endParaRPr lang="es-EC" sz="24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112195133"/>
                  </a:ext>
                </a:extLst>
              </a:tr>
              <a:tr h="1940898">
                <a:tc>
                  <a:txBody>
                    <a:bodyPr/>
                    <a:lstStyle/>
                    <a:p>
                      <a:pPr>
                        <a:lnSpc>
                          <a:spcPct val="115000"/>
                        </a:lnSpc>
                        <a:spcAft>
                          <a:spcPts val="1000"/>
                        </a:spcAft>
                      </a:pPr>
                      <a:r>
                        <a:rPr lang="es-EC" sz="2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Reactivos químicos (R)</a:t>
                      </a:r>
                      <a:endParaRPr lang="es-EC"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pPr>
                      <a:r>
                        <a:rPr lang="es-EC" sz="2400" b="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r</a:t>
                      </a:r>
                      <a:r>
                        <a:rPr lang="es-EC" sz="2400" b="0" baseline="-25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 </a:t>
                      </a:r>
                      <a:r>
                        <a:rPr lang="es-EC" sz="2400" b="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Ácido cítrico</a:t>
                      </a:r>
                      <a:endParaRPr lang="es-EC" sz="24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s-EC" sz="2400" b="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r</a:t>
                      </a:r>
                      <a:r>
                        <a:rPr lang="es-EC" sz="2400" b="0" baseline="-25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 </a:t>
                      </a:r>
                      <a:r>
                        <a:rPr lang="es-EC" sz="2400" b="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Ácido clorhídrico</a:t>
                      </a:r>
                      <a:endParaRPr lang="es-EC" sz="24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s-EC" sz="2400" b="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r</a:t>
                      </a:r>
                      <a:r>
                        <a:rPr lang="es-EC" sz="2400" b="0" baseline="-25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 </a:t>
                      </a:r>
                      <a:r>
                        <a:rPr lang="es-EC" sz="2400" b="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Ácido fosfórico</a:t>
                      </a:r>
                      <a:endParaRPr lang="es-EC" sz="24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921554138"/>
                  </a:ext>
                </a:extLst>
              </a:tr>
            </a:tbl>
          </a:graphicData>
        </a:graphic>
      </p:graphicFrame>
      <p:sp>
        <p:nvSpPr>
          <p:cNvPr id="5" name="CuadroTexto 4"/>
          <p:cNvSpPr txBox="1"/>
          <p:nvPr/>
        </p:nvSpPr>
        <p:spPr>
          <a:xfrm>
            <a:off x="2752791" y="394019"/>
            <a:ext cx="6982927" cy="584775"/>
          </a:xfrm>
          <a:prstGeom prst="rect">
            <a:avLst/>
          </a:prstGeom>
          <a:noFill/>
        </p:spPr>
        <p:txBody>
          <a:bodyPr wrap="square" rtlCol="0">
            <a:spAutoFit/>
          </a:bodyPr>
          <a:lstStyle/>
          <a:p>
            <a:pPr algn="ctr"/>
            <a:r>
              <a:rPr lang="es-MX" sz="3200" b="1" dirty="0">
                <a:latin typeface="Times New Roman" panose="02020603050405020304" pitchFamily="18" charset="0"/>
                <a:cs typeface="Times New Roman" panose="02020603050405020304" pitchFamily="18" charset="0"/>
              </a:rPr>
              <a:t>DISEÑO EXPERIMETAL </a:t>
            </a:r>
          </a:p>
        </p:txBody>
      </p:sp>
      <p:cxnSp>
        <p:nvCxnSpPr>
          <p:cNvPr id="8" name="Conector recto 7"/>
          <p:cNvCxnSpPr/>
          <p:nvPr/>
        </p:nvCxnSpPr>
        <p:spPr>
          <a:xfrm>
            <a:off x="536916" y="978794"/>
            <a:ext cx="11414678" cy="5151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681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2752791" y="394019"/>
            <a:ext cx="6982927" cy="584775"/>
          </a:xfrm>
          <a:prstGeom prst="rect">
            <a:avLst/>
          </a:prstGeom>
          <a:noFill/>
        </p:spPr>
        <p:txBody>
          <a:bodyPr wrap="square" rtlCol="0">
            <a:spAutoFit/>
          </a:bodyPr>
          <a:lstStyle/>
          <a:p>
            <a:pPr algn="ctr"/>
            <a:r>
              <a:rPr lang="es-MX" sz="3200" b="1" dirty="0">
                <a:latin typeface="Times New Roman" panose="02020603050405020304" pitchFamily="18" charset="0"/>
                <a:cs typeface="Times New Roman" panose="02020603050405020304" pitchFamily="18" charset="0"/>
              </a:rPr>
              <a:t>TRATAMIENTOS A COMPARAR</a:t>
            </a:r>
          </a:p>
        </p:txBody>
      </p:sp>
      <p:cxnSp>
        <p:nvCxnSpPr>
          <p:cNvPr id="5" name="Conector recto 4"/>
          <p:cNvCxnSpPr/>
          <p:nvPr/>
        </p:nvCxnSpPr>
        <p:spPr>
          <a:xfrm>
            <a:off x="536916" y="978794"/>
            <a:ext cx="11414678" cy="5151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CuadroTexto 6"/>
          <p:cNvSpPr txBox="1"/>
          <p:nvPr/>
        </p:nvSpPr>
        <p:spPr>
          <a:xfrm>
            <a:off x="7678952" y="1615085"/>
            <a:ext cx="4113531" cy="584775"/>
          </a:xfrm>
          <a:prstGeom prst="rect">
            <a:avLst/>
          </a:prstGeom>
          <a:solidFill>
            <a:srgbClr val="FFFF00"/>
          </a:solidFill>
          <a:ln w="19050">
            <a:solidFill>
              <a:srgbClr val="C00000"/>
            </a:solidFill>
          </a:ln>
          <a:effectLst>
            <a:glow rad="101600">
              <a:srgbClr val="FFCC00">
                <a:alpha val="60000"/>
              </a:srgbClr>
            </a:glo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ES" sz="1600" b="1" dirty="0">
                <a:latin typeface="Times New Roman" panose="02020603050405020304" pitchFamily="18" charset="0"/>
                <a:cs typeface="Times New Roman" panose="02020603050405020304" pitchFamily="18" charset="0"/>
              </a:rPr>
              <a:t>Diseño Experimental:</a:t>
            </a:r>
          </a:p>
          <a:p>
            <a:r>
              <a:rPr lang="es-ES" sz="1600" dirty="0">
                <a:latin typeface="Times New Roman" panose="02020603050405020304" pitchFamily="18" charset="0"/>
                <a:cs typeface="Times New Roman" panose="02020603050405020304" pitchFamily="18" charset="0"/>
              </a:rPr>
              <a:t>Esquema trifactorial (</a:t>
            </a:r>
            <a:r>
              <a:rPr lang="es-ES" sz="1600" dirty="0" err="1">
                <a:latin typeface="Times New Roman" panose="02020603050405020304" pitchFamily="18" charset="0"/>
                <a:cs typeface="Times New Roman" panose="02020603050405020304" pitchFamily="18" charset="0"/>
              </a:rPr>
              <a:t>AxBxC</a:t>
            </a:r>
            <a:r>
              <a:rPr lang="es-ES" sz="1600" dirty="0">
                <a:latin typeface="Times New Roman" panose="02020603050405020304" pitchFamily="18" charset="0"/>
                <a:cs typeface="Times New Roman" panose="02020603050405020304" pitchFamily="18" charset="0"/>
              </a:rPr>
              <a:t>) en un D.B.C.A.</a:t>
            </a:r>
            <a:endParaRPr lang="es-ES" sz="1600" b="1" dirty="0">
              <a:latin typeface="Times New Roman" panose="02020603050405020304" pitchFamily="18" charset="0"/>
              <a:cs typeface="Times New Roman" panose="02020603050405020304" pitchFamily="18" charset="0"/>
            </a:endParaRPr>
          </a:p>
        </p:txBody>
      </p:sp>
      <p:sp>
        <p:nvSpPr>
          <p:cNvPr id="8" name="CuadroTexto 7"/>
          <p:cNvSpPr txBox="1"/>
          <p:nvPr/>
        </p:nvSpPr>
        <p:spPr>
          <a:xfrm>
            <a:off x="7678951" y="4249752"/>
            <a:ext cx="4113531" cy="584775"/>
          </a:xfrm>
          <a:prstGeom prst="rect">
            <a:avLst/>
          </a:prstGeom>
          <a:solidFill>
            <a:srgbClr val="FFFF00"/>
          </a:solidFill>
          <a:ln w="19050">
            <a:solidFill>
              <a:srgbClr val="C00000"/>
            </a:solidFill>
          </a:ln>
          <a:effectLst>
            <a:glow rad="101600">
              <a:srgbClr val="FFCC00">
                <a:alpha val="60000"/>
              </a:srgbClr>
            </a:glo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ES" sz="1600" b="1" dirty="0">
                <a:latin typeface="Times New Roman" panose="02020603050405020304" pitchFamily="18" charset="0"/>
                <a:cs typeface="Times New Roman" panose="02020603050405020304" pitchFamily="18" charset="0"/>
              </a:rPr>
              <a:t>Unidades experimentales:</a:t>
            </a:r>
          </a:p>
          <a:p>
            <a:pPr algn="ctr"/>
            <a:r>
              <a:rPr lang="es-ES" sz="1600" dirty="0">
                <a:latin typeface="Times New Roman" panose="02020603050405020304" pitchFamily="18" charset="0"/>
                <a:cs typeface="Times New Roman" panose="02020603050405020304" pitchFamily="18" charset="0"/>
              </a:rPr>
              <a:t>36 UE</a:t>
            </a:r>
          </a:p>
        </p:txBody>
      </p:sp>
      <p:sp>
        <p:nvSpPr>
          <p:cNvPr id="9" name="CuadroTexto 8"/>
          <p:cNvSpPr txBox="1"/>
          <p:nvPr/>
        </p:nvSpPr>
        <p:spPr>
          <a:xfrm>
            <a:off x="7678951" y="2813725"/>
            <a:ext cx="4113531" cy="830997"/>
          </a:xfrm>
          <a:prstGeom prst="rect">
            <a:avLst/>
          </a:prstGeom>
          <a:solidFill>
            <a:srgbClr val="FFFF00"/>
          </a:solidFill>
          <a:ln w="19050">
            <a:solidFill>
              <a:srgbClr val="C00000"/>
            </a:solidFill>
          </a:ln>
          <a:effectLst>
            <a:glow rad="101600">
              <a:srgbClr val="FFCC00">
                <a:alpha val="60000"/>
              </a:srgbClr>
            </a:glo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ES" sz="1600" b="1" dirty="0">
                <a:latin typeface="Times New Roman" panose="02020603050405020304" pitchFamily="18" charset="0"/>
                <a:cs typeface="Times New Roman" panose="02020603050405020304" pitchFamily="18" charset="0"/>
              </a:rPr>
              <a:t>Repeticiones:</a:t>
            </a:r>
          </a:p>
          <a:p>
            <a:pPr algn="ctr"/>
            <a:r>
              <a:rPr lang="es-EC" sz="1600" dirty="0">
                <a:latin typeface="Times New Roman" panose="02020603050405020304" pitchFamily="18" charset="0"/>
                <a:cs typeface="Times New Roman" panose="02020603050405020304" pitchFamily="18" charset="0"/>
              </a:rPr>
              <a:t>Tres repeticiones en cada tratamiento (12 tratamientos).</a:t>
            </a:r>
          </a:p>
        </p:txBody>
      </p:sp>
      <p:sp>
        <p:nvSpPr>
          <p:cNvPr id="10" name="CuadroTexto 9"/>
          <p:cNvSpPr txBox="1"/>
          <p:nvPr/>
        </p:nvSpPr>
        <p:spPr>
          <a:xfrm>
            <a:off x="7678950" y="5483559"/>
            <a:ext cx="4113531" cy="584775"/>
          </a:xfrm>
          <a:prstGeom prst="rect">
            <a:avLst/>
          </a:prstGeom>
          <a:solidFill>
            <a:srgbClr val="FFFF00"/>
          </a:solidFill>
          <a:ln w="19050">
            <a:solidFill>
              <a:srgbClr val="C00000"/>
            </a:solidFill>
          </a:ln>
          <a:effectLst>
            <a:glow rad="101600">
              <a:srgbClr val="FFCC00">
                <a:alpha val="60000"/>
              </a:srgbClr>
            </a:glo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ES" sz="1600" b="1" dirty="0">
                <a:latin typeface="Times New Roman" panose="02020603050405020304" pitchFamily="18" charset="0"/>
                <a:cs typeface="Times New Roman" panose="02020603050405020304" pitchFamily="18" charset="0"/>
              </a:rPr>
              <a:t>Análisis Funcional:</a:t>
            </a:r>
          </a:p>
          <a:p>
            <a:pPr algn="ctr"/>
            <a:r>
              <a:rPr lang="es-ES" sz="1600" dirty="0">
                <a:latin typeface="Times New Roman" panose="02020603050405020304" pitchFamily="18" charset="0"/>
                <a:cs typeface="Times New Roman" panose="02020603050405020304" pitchFamily="18" charset="0"/>
              </a:rPr>
              <a:t>Prueba de significancia de </a:t>
            </a:r>
            <a:r>
              <a:rPr lang="es-ES" sz="1600" dirty="0" err="1">
                <a:latin typeface="Times New Roman" panose="02020603050405020304" pitchFamily="18" charset="0"/>
                <a:cs typeface="Times New Roman" panose="02020603050405020304" pitchFamily="18" charset="0"/>
              </a:rPr>
              <a:t>Tukey</a:t>
            </a:r>
            <a:r>
              <a:rPr lang="es-ES" sz="1600" dirty="0">
                <a:latin typeface="Times New Roman" panose="02020603050405020304" pitchFamily="18" charset="0"/>
                <a:cs typeface="Times New Roman" panose="02020603050405020304" pitchFamily="18" charset="0"/>
              </a:rPr>
              <a:t> al 5 %.</a:t>
            </a:r>
          </a:p>
        </p:txBody>
      </p:sp>
      <p:graphicFrame>
        <p:nvGraphicFramePr>
          <p:cNvPr id="3" name="Tabla 2"/>
          <p:cNvGraphicFramePr>
            <a:graphicFrameLocks noGrp="1"/>
          </p:cNvGraphicFramePr>
          <p:nvPr>
            <p:extLst>
              <p:ext uri="{D42A27DB-BD31-4B8C-83A1-F6EECF244321}">
                <p14:modId xmlns:p14="http://schemas.microsoft.com/office/powerpoint/2010/main" val="2494127294"/>
              </p:ext>
            </p:extLst>
          </p:nvPr>
        </p:nvGraphicFramePr>
        <p:xfrm>
          <a:off x="536915" y="1214596"/>
          <a:ext cx="6116045" cy="6101080"/>
        </p:xfrm>
        <a:graphic>
          <a:graphicData uri="http://schemas.openxmlformats.org/drawingml/2006/table">
            <a:tbl>
              <a:tblPr firstRow="1" firstCol="1" bandRow="1">
                <a:tableStyleId>{93296810-A885-4BE3-A3E7-6D5BEEA58F35}</a:tableStyleId>
              </a:tblPr>
              <a:tblGrid>
                <a:gridCol w="1143731"/>
                <a:gridCol w="997642"/>
                <a:gridCol w="3974672"/>
              </a:tblGrid>
              <a:tr h="322488">
                <a:tc>
                  <a:txBody>
                    <a:bodyPr/>
                    <a:lstStyle/>
                    <a:p>
                      <a:pPr algn="ctr">
                        <a:lnSpc>
                          <a:spcPct val="200000"/>
                        </a:lnSpc>
                        <a:spcAft>
                          <a:spcPts val="0"/>
                        </a:spcAft>
                      </a:pPr>
                      <a:r>
                        <a:rPr lang="es-EC" sz="1400" dirty="0">
                          <a:effectLst/>
                        </a:rPr>
                        <a:t>Tratamiento</a:t>
                      </a:r>
                      <a:endParaRPr lang="es-EC"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172" marR="60172" marT="0" marB="0"/>
                </a:tc>
                <a:tc>
                  <a:txBody>
                    <a:bodyPr/>
                    <a:lstStyle/>
                    <a:p>
                      <a:pPr algn="ctr">
                        <a:lnSpc>
                          <a:spcPct val="200000"/>
                        </a:lnSpc>
                        <a:spcAft>
                          <a:spcPts val="0"/>
                        </a:spcAft>
                      </a:pPr>
                      <a:r>
                        <a:rPr lang="es-EC" sz="1400">
                          <a:effectLst/>
                        </a:rPr>
                        <a:t>Factores</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172" marR="60172" marT="0" marB="0"/>
                </a:tc>
                <a:tc>
                  <a:txBody>
                    <a:bodyPr/>
                    <a:lstStyle/>
                    <a:p>
                      <a:pPr algn="ctr">
                        <a:lnSpc>
                          <a:spcPct val="200000"/>
                        </a:lnSpc>
                        <a:spcAft>
                          <a:spcPts val="0"/>
                        </a:spcAft>
                      </a:pPr>
                      <a:r>
                        <a:rPr lang="es-EC" sz="1400">
                          <a:effectLst/>
                        </a:rPr>
                        <a:t>Descripción</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172" marR="60172" marT="0" marB="0"/>
                </a:tc>
              </a:tr>
              <a:tr h="322488">
                <a:tc>
                  <a:txBody>
                    <a:bodyPr/>
                    <a:lstStyle/>
                    <a:p>
                      <a:pPr algn="ctr">
                        <a:lnSpc>
                          <a:spcPct val="200000"/>
                        </a:lnSpc>
                        <a:spcAft>
                          <a:spcPts val="0"/>
                        </a:spcAft>
                      </a:pPr>
                      <a:r>
                        <a:rPr lang="es-EC" sz="1400" dirty="0">
                          <a:effectLst/>
                        </a:rPr>
                        <a:t>T1</a:t>
                      </a:r>
                      <a:endParaRPr lang="es-EC"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172" marR="60172" marT="0" marB="0"/>
                </a:tc>
                <a:tc>
                  <a:txBody>
                    <a:bodyPr/>
                    <a:lstStyle/>
                    <a:p>
                      <a:pPr algn="ctr">
                        <a:lnSpc>
                          <a:spcPct val="200000"/>
                        </a:lnSpc>
                        <a:spcAft>
                          <a:spcPts val="1000"/>
                        </a:spcAft>
                      </a:pPr>
                      <a:r>
                        <a:rPr lang="es-EC" sz="1400">
                          <a:effectLst/>
                        </a:rPr>
                        <a:t>v</a:t>
                      </a:r>
                      <a:r>
                        <a:rPr lang="es-EC" sz="1400" baseline="-25000">
                          <a:effectLst/>
                        </a:rPr>
                        <a:t>0</a:t>
                      </a:r>
                      <a:r>
                        <a:rPr lang="es-EC" sz="1400">
                          <a:effectLst/>
                        </a:rPr>
                        <a:t>mr</a:t>
                      </a:r>
                      <a:r>
                        <a:rPr lang="es-EC" sz="1400" baseline="-25000">
                          <a:effectLst/>
                        </a:rPr>
                        <a:t>0</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172" marR="60172" marT="0" marB="0"/>
                </a:tc>
                <a:tc>
                  <a:txBody>
                    <a:bodyPr/>
                    <a:lstStyle/>
                    <a:p>
                      <a:pPr algn="ctr">
                        <a:lnSpc>
                          <a:spcPct val="200000"/>
                        </a:lnSpc>
                        <a:spcAft>
                          <a:spcPts val="0"/>
                        </a:spcAft>
                      </a:pPr>
                      <a:r>
                        <a:rPr lang="es-EC" sz="1400">
                          <a:effectLst/>
                        </a:rPr>
                        <a:t>Blanca + Decantación+ ácido cítrico</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172" marR="60172" marT="0" marB="0"/>
                </a:tc>
              </a:tr>
              <a:tr h="322488">
                <a:tc>
                  <a:txBody>
                    <a:bodyPr/>
                    <a:lstStyle/>
                    <a:p>
                      <a:pPr algn="ctr">
                        <a:lnSpc>
                          <a:spcPct val="200000"/>
                        </a:lnSpc>
                        <a:spcAft>
                          <a:spcPts val="0"/>
                        </a:spcAft>
                      </a:pPr>
                      <a:r>
                        <a:rPr lang="es-EC" sz="1400">
                          <a:effectLst/>
                        </a:rPr>
                        <a:t>T2</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172" marR="60172" marT="0" marB="0"/>
                </a:tc>
                <a:tc>
                  <a:txBody>
                    <a:bodyPr/>
                    <a:lstStyle/>
                    <a:p>
                      <a:pPr algn="ctr">
                        <a:lnSpc>
                          <a:spcPct val="200000"/>
                        </a:lnSpc>
                        <a:spcAft>
                          <a:spcPts val="1000"/>
                        </a:spcAft>
                      </a:pPr>
                      <a:r>
                        <a:rPr lang="es-EC" sz="1400" dirty="0">
                          <a:effectLst/>
                        </a:rPr>
                        <a:t>v</a:t>
                      </a:r>
                      <a:r>
                        <a:rPr lang="es-EC" sz="1400" baseline="-25000" dirty="0">
                          <a:effectLst/>
                        </a:rPr>
                        <a:t>0</a:t>
                      </a:r>
                      <a:r>
                        <a:rPr lang="es-EC" sz="1400" dirty="0">
                          <a:effectLst/>
                        </a:rPr>
                        <a:t>m</a:t>
                      </a:r>
                      <a:r>
                        <a:rPr lang="es-EC" sz="1400" baseline="-25000" dirty="0">
                          <a:effectLst/>
                        </a:rPr>
                        <a:t>0</a:t>
                      </a:r>
                      <a:r>
                        <a:rPr lang="es-EC" sz="1400" dirty="0">
                          <a:effectLst/>
                        </a:rPr>
                        <a:t>r</a:t>
                      </a:r>
                      <a:r>
                        <a:rPr lang="es-EC" sz="1400" baseline="-25000" dirty="0">
                          <a:effectLst/>
                        </a:rPr>
                        <a:t>1</a:t>
                      </a:r>
                      <a:endParaRPr lang="es-EC"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172" marR="60172" marT="0" marB="0"/>
                </a:tc>
                <a:tc>
                  <a:txBody>
                    <a:bodyPr/>
                    <a:lstStyle/>
                    <a:p>
                      <a:pPr algn="ctr">
                        <a:lnSpc>
                          <a:spcPct val="200000"/>
                        </a:lnSpc>
                        <a:spcAft>
                          <a:spcPts val="0"/>
                        </a:spcAft>
                        <a:tabLst>
                          <a:tab pos="744220" algn="l"/>
                        </a:tabLst>
                      </a:pPr>
                      <a:r>
                        <a:rPr lang="es-EC" sz="1400">
                          <a:effectLst/>
                        </a:rPr>
                        <a:t>Blanca + Decantación+ ácido clorhídrico</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172" marR="60172" marT="0" marB="0"/>
                </a:tc>
              </a:tr>
              <a:tr h="322488">
                <a:tc>
                  <a:txBody>
                    <a:bodyPr/>
                    <a:lstStyle/>
                    <a:p>
                      <a:pPr algn="ctr">
                        <a:lnSpc>
                          <a:spcPct val="200000"/>
                        </a:lnSpc>
                        <a:spcAft>
                          <a:spcPts val="0"/>
                        </a:spcAft>
                      </a:pPr>
                      <a:r>
                        <a:rPr lang="es-EC" sz="1400">
                          <a:effectLst/>
                        </a:rPr>
                        <a:t>T3</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172" marR="60172" marT="0" marB="0"/>
                </a:tc>
                <a:tc>
                  <a:txBody>
                    <a:bodyPr/>
                    <a:lstStyle/>
                    <a:p>
                      <a:pPr algn="ctr">
                        <a:lnSpc>
                          <a:spcPct val="200000"/>
                        </a:lnSpc>
                        <a:spcAft>
                          <a:spcPts val="1000"/>
                        </a:spcAft>
                      </a:pPr>
                      <a:r>
                        <a:rPr lang="es-EC" sz="1400" dirty="0">
                          <a:effectLst/>
                        </a:rPr>
                        <a:t>v</a:t>
                      </a:r>
                      <a:r>
                        <a:rPr lang="es-EC" sz="1400" baseline="-25000" dirty="0">
                          <a:effectLst/>
                        </a:rPr>
                        <a:t>0</a:t>
                      </a:r>
                      <a:r>
                        <a:rPr lang="es-EC" sz="1400" dirty="0">
                          <a:effectLst/>
                        </a:rPr>
                        <a:t>m</a:t>
                      </a:r>
                      <a:r>
                        <a:rPr lang="es-EC" sz="1400" baseline="-25000" dirty="0">
                          <a:effectLst/>
                        </a:rPr>
                        <a:t>0</a:t>
                      </a:r>
                      <a:r>
                        <a:rPr lang="es-EC" sz="1400" dirty="0">
                          <a:effectLst/>
                        </a:rPr>
                        <a:t>r</a:t>
                      </a:r>
                      <a:r>
                        <a:rPr lang="es-EC" sz="1400" baseline="-25000" dirty="0">
                          <a:effectLst/>
                        </a:rPr>
                        <a:t>2</a:t>
                      </a:r>
                      <a:endParaRPr lang="es-EC"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172" marR="60172" marT="0" marB="0"/>
                </a:tc>
                <a:tc>
                  <a:txBody>
                    <a:bodyPr/>
                    <a:lstStyle/>
                    <a:p>
                      <a:pPr algn="ctr">
                        <a:lnSpc>
                          <a:spcPct val="200000"/>
                        </a:lnSpc>
                        <a:spcAft>
                          <a:spcPts val="0"/>
                        </a:spcAft>
                        <a:tabLst>
                          <a:tab pos="648335" algn="l"/>
                        </a:tabLst>
                      </a:pPr>
                      <a:r>
                        <a:rPr lang="es-EC" sz="1400">
                          <a:effectLst/>
                        </a:rPr>
                        <a:t>Blanca + Decantación+ ácido Fosfórico</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172" marR="60172" marT="0" marB="0"/>
                </a:tc>
              </a:tr>
              <a:tr h="322488">
                <a:tc>
                  <a:txBody>
                    <a:bodyPr/>
                    <a:lstStyle/>
                    <a:p>
                      <a:pPr algn="ctr">
                        <a:lnSpc>
                          <a:spcPct val="200000"/>
                        </a:lnSpc>
                        <a:spcAft>
                          <a:spcPts val="0"/>
                        </a:spcAft>
                      </a:pPr>
                      <a:r>
                        <a:rPr lang="es-EC" sz="1400">
                          <a:effectLst/>
                        </a:rPr>
                        <a:t>T4</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172" marR="60172" marT="0" marB="0"/>
                </a:tc>
                <a:tc>
                  <a:txBody>
                    <a:bodyPr/>
                    <a:lstStyle/>
                    <a:p>
                      <a:pPr algn="ctr">
                        <a:lnSpc>
                          <a:spcPct val="200000"/>
                        </a:lnSpc>
                        <a:spcAft>
                          <a:spcPts val="1000"/>
                        </a:spcAft>
                      </a:pPr>
                      <a:r>
                        <a:rPr lang="es-EC" sz="1400">
                          <a:effectLst/>
                        </a:rPr>
                        <a:t>v</a:t>
                      </a:r>
                      <a:r>
                        <a:rPr lang="es-EC" sz="1400" baseline="-25000">
                          <a:effectLst/>
                        </a:rPr>
                        <a:t>0</a:t>
                      </a:r>
                      <a:r>
                        <a:rPr lang="es-EC" sz="1400">
                          <a:effectLst/>
                        </a:rPr>
                        <a:t>m</a:t>
                      </a:r>
                      <a:r>
                        <a:rPr lang="es-EC" sz="1400" baseline="-25000">
                          <a:effectLst/>
                        </a:rPr>
                        <a:t>1</a:t>
                      </a:r>
                      <a:r>
                        <a:rPr lang="es-EC" sz="1400">
                          <a:effectLst/>
                        </a:rPr>
                        <a:t>r</a:t>
                      </a:r>
                      <a:r>
                        <a:rPr lang="es-EC" sz="1400" baseline="-25000">
                          <a:effectLst/>
                        </a:rPr>
                        <a:t>0</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172" marR="60172" marT="0" marB="0"/>
                </a:tc>
                <a:tc>
                  <a:txBody>
                    <a:bodyPr/>
                    <a:lstStyle/>
                    <a:p>
                      <a:pPr algn="ctr">
                        <a:lnSpc>
                          <a:spcPct val="200000"/>
                        </a:lnSpc>
                        <a:spcAft>
                          <a:spcPts val="0"/>
                        </a:spcAft>
                        <a:tabLst>
                          <a:tab pos="595630" algn="l"/>
                        </a:tabLst>
                      </a:pPr>
                      <a:r>
                        <a:rPr lang="es-EC" sz="1400" dirty="0">
                          <a:effectLst/>
                        </a:rPr>
                        <a:t>Blanca + Centrifugación + ácido cítrico</a:t>
                      </a:r>
                      <a:endParaRPr lang="es-EC"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172" marR="60172" marT="0" marB="0"/>
                </a:tc>
              </a:tr>
              <a:tr h="322488">
                <a:tc>
                  <a:txBody>
                    <a:bodyPr/>
                    <a:lstStyle/>
                    <a:p>
                      <a:pPr algn="ctr">
                        <a:lnSpc>
                          <a:spcPct val="200000"/>
                        </a:lnSpc>
                        <a:spcAft>
                          <a:spcPts val="0"/>
                        </a:spcAft>
                      </a:pPr>
                      <a:r>
                        <a:rPr lang="es-EC" sz="1400">
                          <a:effectLst/>
                        </a:rPr>
                        <a:t>T5</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172" marR="60172" marT="0" marB="0"/>
                </a:tc>
                <a:tc>
                  <a:txBody>
                    <a:bodyPr/>
                    <a:lstStyle/>
                    <a:p>
                      <a:pPr algn="ctr">
                        <a:lnSpc>
                          <a:spcPct val="200000"/>
                        </a:lnSpc>
                        <a:spcAft>
                          <a:spcPts val="1000"/>
                        </a:spcAft>
                      </a:pPr>
                      <a:r>
                        <a:rPr lang="es-EC" sz="1400">
                          <a:effectLst/>
                        </a:rPr>
                        <a:t>v</a:t>
                      </a:r>
                      <a:r>
                        <a:rPr lang="es-EC" sz="1400" baseline="-25000">
                          <a:effectLst/>
                        </a:rPr>
                        <a:t>0</a:t>
                      </a:r>
                      <a:r>
                        <a:rPr lang="es-EC" sz="1400">
                          <a:effectLst/>
                        </a:rPr>
                        <a:t>m</a:t>
                      </a:r>
                      <a:r>
                        <a:rPr lang="es-EC" sz="1400" baseline="-25000">
                          <a:effectLst/>
                        </a:rPr>
                        <a:t>1</a:t>
                      </a:r>
                      <a:r>
                        <a:rPr lang="es-EC" sz="1400">
                          <a:effectLst/>
                        </a:rPr>
                        <a:t>r</a:t>
                      </a:r>
                      <a:r>
                        <a:rPr lang="es-EC" sz="1400" baseline="-25000">
                          <a:effectLst/>
                        </a:rPr>
                        <a:t>1</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172" marR="60172" marT="0" marB="0"/>
                </a:tc>
                <a:tc>
                  <a:txBody>
                    <a:bodyPr/>
                    <a:lstStyle/>
                    <a:p>
                      <a:pPr algn="ctr">
                        <a:lnSpc>
                          <a:spcPct val="200000"/>
                        </a:lnSpc>
                        <a:spcAft>
                          <a:spcPts val="0"/>
                        </a:spcAft>
                        <a:tabLst>
                          <a:tab pos="595630" algn="l"/>
                        </a:tabLst>
                      </a:pPr>
                      <a:r>
                        <a:rPr lang="es-EC" sz="1400" dirty="0">
                          <a:effectLst/>
                        </a:rPr>
                        <a:t>Blanca +Centrifugación+ ácido clorhídrico</a:t>
                      </a:r>
                      <a:endParaRPr lang="es-EC"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172" marR="60172" marT="0" marB="0"/>
                </a:tc>
              </a:tr>
              <a:tr h="322488">
                <a:tc>
                  <a:txBody>
                    <a:bodyPr/>
                    <a:lstStyle/>
                    <a:p>
                      <a:pPr algn="ctr">
                        <a:lnSpc>
                          <a:spcPct val="200000"/>
                        </a:lnSpc>
                        <a:spcAft>
                          <a:spcPts val="0"/>
                        </a:spcAft>
                      </a:pPr>
                      <a:r>
                        <a:rPr lang="es-EC" sz="1400">
                          <a:effectLst/>
                        </a:rPr>
                        <a:t>T6</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172" marR="60172" marT="0" marB="0"/>
                </a:tc>
                <a:tc>
                  <a:txBody>
                    <a:bodyPr/>
                    <a:lstStyle/>
                    <a:p>
                      <a:pPr algn="ctr">
                        <a:lnSpc>
                          <a:spcPct val="200000"/>
                        </a:lnSpc>
                        <a:spcAft>
                          <a:spcPts val="1000"/>
                        </a:spcAft>
                      </a:pPr>
                      <a:r>
                        <a:rPr lang="es-EC" sz="1400">
                          <a:effectLst/>
                        </a:rPr>
                        <a:t>v</a:t>
                      </a:r>
                      <a:r>
                        <a:rPr lang="es-EC" sz="1400" baseline="-25000">
                          <a:effectLst/>
                        </a:rPr>
                        <a:t>0</a:t>
                      </a:r>
                      <a:r>
                        <a:rPr lang="es-EC" sz="1400">
                          <a:effectLst/>
                        </a:rPr>
                        <a:t>m</a:t>
                      </a:r>
                      <a:r>
                        <a:rPr lang="es-EC" sz="1400" baseline="-25000">
                          <a:effectLst/>
                        </a:rPr>
                        <a:t>1</a:t>
                      </a:r>
                      <a:r>
                        <a:rPr lang="es-EC" sz="1400">
                          <a:effectLst/>
                        </a:rPr>
                        <a:t>r</a:t>
                      </a:r>
                      <a:r>
                        <a:rPr lang="es-EC" sz="1400" baseline="-25000">
                          <a:effectLst/>
                        </a:rPr>
                        <a:t>2</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172" marR="60172" marT="0" marB="0"/>
                </a:tc>
                <a:tc>
                  <a:txBody>
                    <a:bodyPr/>
                    <a:lstStyle/>
                    <a:p>
                      <a:pPr algn="ctr">
                        <a:lnSpc>
                          <a:spcPct val="200000"/>
                        </a:lnSpc>
                        <a:spcAft>
                          <a:spcPts val="0"/>
                        </a:spcAft>
                        <a:tabLst>
                          <a:tab pos="605790" algn="l"/>
                        </a:tabLst>
                      </a:pPr>
                      <a:r>
                        <a:rPr lang="es-EC" sz="1400" dirty="0">
                          <a:effectLst/>
                        </a:rPr>
                        <a:t>Blanca + Centrifugación+ ácido Fosfórico</a:t>
                      </a:r>
                      <a:endParaRPr lang="es-EC"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172" marR="60172" marT="0" marB="0"/>
                </a:tc>
              </a:tr>
              <a:tr h="322488">
                <a:tc>
                  <a:txBody>
                    <a:bodyPr/>
                    <a:lstStyle/>
                    <a:p>
                      <a:pPr algn="ctr">
                        <a:lnSpc>
                          <a:spcPct val="200000"/>
                        </a:lnSpc>
                        <a:spcAft>
                          <a:spcPts val="0"/>
                        </a:spcAft>
                      </a:pPr>
                      <a:r>
                        <a:rPr lang="es-EC" sz="1400">
                          <a:effectLst/>
                        </a:rPr>
                        <a:t>T7</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172" marR="60172" marT="0" marB="0"/>
                </a:tc>
                <a:tc>
                  <a:txBody>
                    <a:bodyPr/>
                    <a:lstStyle/>
                    <a:p>
                      <a:pPr algn="ctr">
                        <a:lnSpc>
                          <a:spcPct val="200000"/>
                        </a:lnSpc>
                        <a:spcAft>
                          <a:spcPts val="1000"/>
                        </a:spcAft>
                      </a:pPr>
                      <a:r>
                        <a:rPr lang="es-EC" sz="1400">
                          <a:effectLst/>
                        </a:rPr>
                        <a:t>v</a:t>
                      </a:r>
                      <a:r>
                        <a:rPr lang="es-EC" sz="1400" baseline="-25000">
                          <a:effectLst/>
                        </a:rPr>
                        <a:t>1</a:t>
                      </a:r>
                      <a:r>
                        <a:rPr lang="es-EC" sz="1400">
                          <a:effectLst/>
                        </a:rPr>
                        <a:t>m</a:t>
                      </a:r>
                      <a:r>
                        <a:rPr lang="es-EC" sz="1400" baseline="-25000">
                          <a:effectLst/>
                        </a:rPr>
                        <a:t>0</a:t>
                      </a:r>
                      <a:r>
                        <a:rPr lang="es-EC" sz="1400">
                          <a:effectLst/>
                        </a:rPr>
                        <a:t>r</a:t>
                      </a:r>
                      <a:r>
                        <a:rPr lang="es-EC" sz="1400" baseline="-25000">
                          <a:effectLst/>
                        </a:rPr>
                        <a:t>0</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172" marR="60172" marT="0" marB="0"/>
                </a:tc>
                <a:tc>
                  <a:txBody>
                    <a:bodyPr/>
                    <a:lstStyle/>
                    <a:p>
                      <a:pPr algn="ctr">
                        <a:lnSpc>
                          <a:spcPct val="200000"/>
                        </a:lnSpc>
                        <a:spcAft>
                          <a:spcPts val="0"/>
                        </a:spcAft>
                      </a:pPr>
                      <a:r>
                        <a:rPr lang="es-EC" sz="1400" dirty="0">
                          <a:effectLst/>
                        </a:rPr>
                        <a:t>Lila  + Decantación+ ácido cítrico</a:t>
                      </a:r>
                      <a:endParaRPr lang="es-EC"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172" marR="60172" marT="0" marB="0"/>
                </a:tc>
              </a:tr>
              <a:tr h="322488">
                <a:tc>
                  <a:txBody>
                    <a:bodyPr/>
                    <a:lstStyle/>
                    <a:p>
                      <a:pPr algn="ctr">
                        <a:lnSpc>
                          <a:spcPct val="200000"/>
                        </a:lnSpc>
                        <a:spcAft>
                          <a:spcPts val="0"/>
                        </a:spcAft>
                      </a:pPr>
                      <a:r>
                        <a:rPr lang="es-EC" sz="1400">
                          <a:effectLst/>
                        </a:rPr>
                        <a:t>T8</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172" marR="60172" marT="0" marB="0"/>
                </a:tc>
                <a:tc>
                  <a:txBody>
                    <a:bodyPr/>
                    <a:lstStyle/>
                    <a:p>
                      <a:pPr algn="ctr">
                        <a:lnSpc>
                          <a:spcPct val="200000"/>
                        </a:lnSpc>
                        <a:spcAft>
                          <a:spcPts val="1000"/>
                        </a:spcAft>
                      </a:pPr>
                      <a:r>
                        <a:rPr lang="es-EC" sz="1400">
                          <a:effectLst/>
                        </a:rPr>
                        <a:t>v</a:t>
                      </a:r>
                      <a:r>
                        <a:rPr lang="es-EC" sz="1400" baseline="-25000">
                          <a:effectLst/>
                        </a:rPr>
                        <a:t>1</a:t>
                      </a:r>
                      <a:r>
                        <a:rPr lang="es-EC" sz="1400">
                          <a:effectLst/>
                        </a:rPr>
                        <a:t>m</a:t>
                      </a:r>
                      <a:r>
                        <a:rPr lang="es-EC" sz="1400" baseline="-25000">
                          <a:effectLst/>
                        </a:rPr>
                        <a:t>0</a:t>
                      </a:r>
                      <a:r>
                        <a:rPr lang="es-EC" sz="1400">
                          <a:effectLst/>
                        </a:rPr>
                        <a:t>r</a:t>
                      </a:r>
                      <a:r>
                        <a:rPr lang="es-EC" sz="1400" baseline="-25000">
                          <a:effectLst/>
                        </a:rPr>
                        <a:t>1</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172" marR="60172" marT="0" marB="0"/>
                </a:tc>
                <a:tc>
                  <a:txBody>
                    <a:bodyPr/>
                    <a:lstStyle/>
                    <a:p>
                      <a:pPr algn="ctr">
                        <a:lnSpc>
                          <a:spcPct val="200000"/>
                        </a:lnSpc>
                        <a:spcAft>
                          <a:spcPts val="0"/>
                        </a:spcAft>
                        <a:tabLst>
                          <a:tab pos="744220" algn="l"/>
                        </a:tabLst>
                      </a:pPr>
                      <a:r>
                        <a:rPr lang="es-EC" sz="1400" dirty="0">
                          <a:effectLst/>
                        </a:rPr>
                        <a:t>Lila  + Decantación+ ácido clorhídrico</a:t>
                      </a:r>
                      <a:endParaRPr lang="es-EC"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172" marR="60172" marT="0" marB="0"/>
                </a:tc>
              </a:tr>
              <a:tr h="389062">
                <a:tc>
                  <a:txBody>
                    <a:bodyPr/>
                    <a:lstStyle/>
                    <a:p>
                      <a:pPr algn="ctr">
                        <a:lnSpc>
                          <a:spcPct val="200000"/>
                        </a:lnSpc>
                        <a:spcAft>
                          <a:spcPts val="0"/>
                        </a:spcAft>
                      </a:pPr>
                      <a:r>
                        <a:rPr lang="es-EC" sz="1400">
                          <a:effectLst/>
                        </a:rPr>
                        <a:t>T9</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172" marR="60172" marT="0" marB="0"/>
                </a:tc>
                <a:tc>
                  <a:txBody>
                    <a:bodyPr/>
                    <a:lstStyle/>
                    <a:p>
                      <a:pPr algn="ctr">
                        <a:lnSpc>
                          <a:spcPct val="200000"/>
                        </a:lnSpc>
                        <a:spcAft>
                          <a:spcPts val="1000"/>
                        </a:spcAft>
                      </a:pPr>
                      <a:r>
                        <a:rPr lang="es-EC" sz="1400">
                          <a:effectLst/>
                        </a:rPr>
                        <a:t>v</a:t>
                      </a:r>
                      <a:r>
                        <a:rPr lang="es-EC" sz="1400" baseline="-25000">
                          <a:effectLst/>
                        </a:rPr>
                        <a:t>1</a:t>
                      </a:r>
                      <a:r>
                        <a:rPr lang="es-EC" sz="1400">
                          <a:effectLst/>
                        </a:rPr>
                        <a:t>m</a:t>
                      </a:r>
                      <a:r>
                        <a:rPr lang="es-EC" sz="1400" baseline="-25000">
                          <a:effectLst/>
                        </a:rPr>
                        <a:t>0</a:t>
                      </a:r>
                      <a:r>
                        <a:rPr lang="es-EC" sz="1400">
                          <a:effectLst/>
                        </a:rPr>
                        <a:t>r</a:t>
                      </a:r>
                      <a:r>
                        <a:rPr lang="es-EC" sz="1400" baseline="-25000">
                          <a:effectLst/>
                        </a:rPr>
                        <a:t>2</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172" marR="60172" marT="0" marB="0"/>
                </a:tc>
                <a:tc>
                  <a:txBody>
                    <a:bodyPr/>
                    <a:lstStyle/>
                    <a:p>
                      <a:pPr algn="ctr">
                        <a:lnSpc>
                          <a:spcPct val="200000"/>
                        </a:lnSpc>
                        <a:spcAft>
                          <a:spcPts val="0"/>
                        </a:spcAft>
                        <a:tabLst>
                          <a:tab pos="648335" algn="l"/>
                        </a:tabLst>
                      </a:pPr>
                      <a:r>
                        <a:rPr lang="es-EC" sz="1400" dirty="0">
                          <a:effectLst/>
                        </a:rPr>
                        <a:t>Lila  + Decantación+ ácido Fosfórico</a:t>
                      </a:r>
                      <a:endParaRPr lang="es-EC"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172" marR="60172" marT="0" marB="0"/>
                </a:tc>
              </a:tr>
              <a:tr h="389062">
                <a:tc>
                  <a:txBody>
                    <a:bodyPr/>
                    <a:lstStyle/>
                    <a:p>
                      <a:pPr algn="ctr">
                        <a:lnSpc>
                          <a:spcPct val="200000"/>
                        </a:lnSpc>
                        <a:spcAft>
                          <a:spcPts val="0"/>
                        </a:spcAft>
                      </a:pPr>
                      <a:r>
                        <a:rPr lang="es-EC" sz="1400">
                          <a:effectLst/>
                        </a:rPr>
                        <a:t>T10</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172" marR="60172" marT="0" marB="0"/>
                </a:tc>
                <a:tc>
                  <a:txBody>
                    <a:bodyPr/>
                    <a:lstStyle/>
                    <a:p>
                      <a:pPr algn="ctr">
                        <a:lnSpc>
                          <a:spcPct val="200000"/>
                        </a:lnSpc>
                        <a:spcAft>
                          <a:spcPts val="0"/>
                        </a:spcAft>
                      </a:pPr>
                      <a:r>
                        <a:rPr lang="es-EC" sz="1400">
                          <a:effectLst/>
                        </a:rPr>
                        <a:t>v</a:t>
                      </a:r>
                      <a:r>
                        <a:rPr lang="es-EC" sz="1400" baseline="-25000">
                          <a:effectLst/>
                        </a:rPr>
                        <a:t>1</a:t>
                      </a:r>
                      <a:r>
                        <a:rPr lang="es-EC" sz="1400">
                          <a:effectLst/>
                        </a:rPr>
                        <a:t>m</a:t>
                      </a:r>
                      <a:r>
                        <a:rPr lang="es-EC" sz="1400" baseline="-25000">
                          <a:effectLst/>
                        </a:rPr>
                        <a:t>1</a:t>
                      </a:r>
                      <a:r>
                        <a:rPr lang="es-EC" sz="1400">
                          <a:effectLst/>
                        </a:rPr>
                        <a:t>r</a:t>
                      </a:r>
                      <a:r>
                        <a:rPr lang="es-EC" sz="1400" baseline="-25000">
                          <a:effectLst/>
                        </a:rPr>
                        <a:t>0</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172" marR="60172" marT="0" marB="0"/>
                </a:tc>
                <a:tc>
                  <a:txBody>
                    <a:bodyPr/>
                    <a:lstStyle/>
                    <a:p>
                      <a:pPr algn="ctr">
                        <a:lnSpc>
                          <a:spcPct val="200000"/>
                        </a:lnSpc>
                        <a:spcAft>
                          <a:spcPts val="0"/>
                        </a:spcAft>
                        <a:tabLst>
                          <a:tab pos="595630" algn="l"/>
                        </a:tabLst>
                      </a:pPr>
                      <a:r>
                        <a:rPr lang="es-EC" sz="1400" dirty="0">
                          <a:effectLst/>
                        </a:rPr>
                        <a:t>Lila  + Centrifugación + ácido cítrico</a:t>
                      </a:r>
                      <a:endParaRPr lang="es-EC"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172" marR="60172" marT="0" marB="0"/>
                </a:tc>
              </a:tr>
              <a:tr h="322488">
                <a:tc>
                  <a:txBody>
                    <a:bodyPr/>
                    <a:lstStyle/>
                    <a:p>
                      <a:pPr algn="ctr">
                        <a:lnSpc>
                          <a:spcPct val="200000"/>
                        </a:lnSpc>
                        <a:spcAft>
                          <a:spcPts val="0"/>
                        </a:spcAft>
                      </a:pPr>
                      <a:r>
                        <a:rPr lang="es-EC" sz="1400">
                          <a:effectLst/>
                        </a:rPr>
                        <a:t>T11</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172" marR="60172" marT="0" marB="0"/>
                </a:tc>
                <a:tc>
                  <a:txBody>
                    <a:bodyPr/>
                    <a:lstStyle/>
                    <a:p>
                      <a:pPr algn="ctr">
                        <a:lnSpc>
                          <a:spcPct val="200000"/>
                        </a:lnSpc>
                        <a:spcAft>
                          <a:spcPts val="1000"/>
                        </a:spcAft>
                      </a:pPr>
                      <a:r>
                        <a:rPr lang="es-EC" sz="1400">
                          <a:effectLst/>
                        </a:rPr>
                        <a:t>v</a:t>
                      </a:r>
                      <a:r>
                        <a:rPr lang="es-EC" sz="1400" baseline="-25000">
                          <a:effectLst/>
                        </a:rPr>
                        <a:t>1</a:t>
                      </a:r>
                      <a:r>
                        <a:rPr lang="es-EC" sz="1400">
                          <a:effectLst/>
                        </a:rPr>
                        <a:t>m</a:t>
                      </a:r>
                      <a:r>
                        <a:rPr lang="es-EC" sz="1400" baseline="-25000">
                          <a:effectLst/>
                        </a:rPr>
                        <a:t>1</a:t>
                      </a:r>
                      <a:r>
                        <a:rPr lang="es-EC" sz="1400">
                          <a:effectLst/>
                        </a:rPr>
                        <a:t>r</a:t>
                      </a:r>
                      <a:r>
                        <a:rPr lang="es-EC" sz="1400" baseline="-25000">
                          <a:effectLst/>
                        </a:rPr>
                        <a:t>1</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172" marR="60172" marT="0" marB="0"/>
                </a:tc>
                <a:tc>
                  <a:txBody>
                    <a:bodyPr/>
                    <a:lstStyle/>
                    <a:p>
                      <a:pPr algn="ctr">
                        <a:lnSpc>
                          <a:spcPct val="200000"/>
                        </a:lnSpc>
                        <a:spcAft>
                          <a:spcPts val="0"/>
                        </a:spcAft>
                        <a:tabLst>
                          <a:tab pos="595630" algn="l"/>
                        </a:tabLst>
                      </a:pPr>
                      <a:r>
                        <a:rPr lang="es-EC" sz="1400" dirty="0">
                          <a:effectLst/>
                        </a:rPr>
                        <a:t>Lila +Centrifugación+ ácido clorhídrico</a:t>
                      </a:r>
                      <a:endParaRPr lang="es-EC"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172" marR="60172" marT="0" marB="0"/>
                </a:tc>
              </a:tr>
              <a:tr h="767130">
                <a:tc>
                  <a:txBody>
                    <a:bodyPr/>
                    <a:lstStyle/>
                    <a:p>
                      <a:pPr algn="ctr">
                        <a:lnSpc>
                          <a:spcPct val="200000"/>
                        </a:lnSpc>
                        <a:spcAft>
                          <a:spcPts val="0"/>
                        </a:spcAft>
                      </a:pPr>
                      <a:r>
                        <a:rPr lang="es-EC" sz="1400">
                          <a:effectLst/>
                        </a:rPr>
                        <a:t>T12</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172" marR="60172" marT="0" marB="0"/>
                </a:tc>
                <a:tc>
                  <a:txBody>
                    <a:bodyPr/>
                    <a:lstStyle/>
                    <a:p>
                      <a:pPr algn="ctr">
                        <a:lnSpc>
                          <a:spcPct val="200000"/>
                        </a:lnSpc>
                        <a:spcAft>
                          <a:spcPts val="1000"/>
                        </a:spcAft>
                      </a:pPr>
                      <a:r>
                        <a:rPr lang="es-EC" sz="1400">
                          <a:effectLst/>
                        </a:rPr>
                        <a:t>v</a:t>
                      </a:r>
                      <a:r>
                        <a:rPr lang="es-EC" sz="1400" baseline="-25000">
                          <a:effectLst/>
                        </a:rPr>
                        <a:t>1</a:t>
                      </a:r>
                      <a:r>
                        <a:rPr lang="es-EC" sz="1400">
                          <a:effectLst/>
                        </a:rPr>
                        <a:t>m</a:t>
                      </a:r>
                      <a:r>
                        <a:rPr lang="es-EC" sz="1400" baseline="-25000">
                          <a:effectLst/>
                        </a:rPr>
                        <a:t>1</a:t>
                      </a:r>
                      <a:r>
                        <a:rPr lang="es-EC" sz="1400">
                          <a:effectLst/>
                        </a:rPr>
                        <a:t>r</a:t>
                      </a:r>
                      <a:r>
                        <a:rPr lang="es-EC" sz="1400" baseline="-25000">
                          <a:effectLst/>
                        </a:rPr>
                        <a:t>2</a:t>
                      </a:r>
                      <a:endParaRPr lang="es-EC" sz="1400">
                        <a:effectLst/>
                      </a:endParaRPr>
                    </a:p>
                    <a:p>
                      <a:pPr algn="ctr">
                        <a:lnSpc>
                          <a:spcPct val="200000"/>
                        </a:lnSpc>
                        <a:spcAft>
                          <a:spcPts val="0"/>
                        </a:spcAft>
                      </a:pPr>
                      <a:r>
                        <a:rPr lang="es-EC" sz="1400">
                          <a:effectLst/>
                        </a:rPr>
                        <a:t> </a:t>
                      </a:r>
                      <a:endParaRPr lang="es-EC" sz="1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172" marR="60172" marT="0" marB="0"/>
                </a:tc>
                <a:tc>
                  <a:txBody>
                    <a:bodyPr/>
                    <a:lstStyle/>
                    <a:p>
                      <a:pPr algn="ctr">
                        <a:lnSpc>
                          <a:spcPct val="200000"/>
                        </a:lnSpc>
                        <a:spcAft>
                          <a:spcPts val="0"/>
                        </a:spcAft>
                        <a:tabLst>
                          <a:tab pos="605790" algn="l"/>
                        </a:tabLst>
                      </a:pPr>
                      <a:r>
                        <a:rPr lang="es-EC" sz="1400" dirty="0">
                          <a:effectLst/>
                        </a:rPr>
                        <a:t>Lila  + Centrifugación+ ácido Fosfórico</a:t>
                      </a:r>
                      <a:endParaRPr lang="es-EC"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172" marR="60172" marT="0" marB="0"/>
                </a:tc>
              </a:tr>
            </a:tbl>
          </a:graphicData>
        </a:graphic>
      </p:graphicFrame>
    </p:spTree>
    <p:extLst>
      <p:ext uri="{BB962C8B-B14F-4D97-AF65-F5344CB8AC3E}">
        <p14:creationId xmlns:p14="http://schemas.microsoft.com/office/powerpoint/2010/main" val="13078942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2270728" y="394096"/>
            <a:ext cx="7947054" cy="461665"/>
          </a:xfrm>
          <a:prstGeom prst="rect">
            <a:avLst/>
          </a:prstGeom>
          <a:noFill/>
        </p:spPr>
        <p:txBody>
          <a:bodyPr wrap="square" rtlCol="0">
            <a:spAutoFit/>
          </a:bodyPr>
          <a:lstStyle/>
          <a:p>
            <a:pPr algn="ctr"/>
            <a:r>
              <a:rPr lang="es-MX" sz="2400" b="1" dirty="0">
                <a:latin typeface="Times New Roman" panose="02020603050405020304" pitchFamily="18" charset="0"/>
                <a:cs typeface="Times New Roman" panose="02020603050405020304" pitchFamily="18" charset="0"/>
              </a:rPr>
              <a:t>OBTENCIÓN DE LA MATERIA </a:t>
            </a:r>
            <a:r>
              <a:rPr lang="es-MX" sz="2400" b="1" dirty="0" smtClean="0">
                <a:latin typeface="Times New Roman" panose="02020603050405020304" pitchFamily="18" charset="0"/>
                <a:cs typeface="Times New Roman" panose="02020603050405020304" pitchFamily="18" charset="0"/>
              </a:rPr>
              <a:t>PRIMA Y ALMIDÓN</a:t>
            </a:r>
            <a:endParaRPr lang="es-MX" sz="2400" b="1" dirty="0">
              <a:latin typeface="Times New Roman" panose="02020603050405020304" pitchFamily="18" charset="0"/>
              <a:cs typeface="Times New Roman" panose="02020603050405020304" pitchFamily="18" charset="0"/>
            </a:endParaRPr>
          </a:p>
        </p:txBody>
      </p:sp>
      <p:cxnSp>
        <p:nvCxnSpPr>
          <p:cNvPr id="5" name="Conector recto 4"/>
          <p:cNvCxnSpPr/>
          <p:nvPr/>
        </p:nvCxnSpPr>
        <p:spPr>
          <a:xfrm>
            <a:off x="536916" y="978794"/>
            <a:ext cx="11414678" cy="5151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7" name="Imagen 6"/>
          <p:cNvPicPr>
            <a:picLocks noChangeAspect="1"/>
          </p:cNvPicPr>
          <p:nvPr/>
        </p:nvPicPr>
        <p:blipFill>
          <a:blip r:embed="rId2"/>
          <a:stretch>
            <a:fillRect/>
          </a:stretch>
        </p:blipFill>
        <p:spPr>
          <a:xfrm>
            <a:off x="2496304" y="1215841"/>
            <a:ext cx="1867301" cy="1913726"/>
          </a:xfrm>
          <a:prstGeom prst="rect">
            <a:avLst/>
          </a:prstGeom>
        </p:spPr>
      </p:pic>
      <p:sp>
        <p:nvSpPr>
          <p:cNvPr id="9" name="Flecha derecha 8"/>
          <p:cNvSpPr/>
          <p:nvPr/>
        </p:nvSpPr>
        <p:spPr>
          <a:xfrm>
            <a:off x="4446294" y="1915127"/>
            <a:ext cx="309093" cy="2575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0" name="Imagen 9"/>
          <p:cNvPicPr>
            <a:picLocks noChangeAspect="1"/>
          </p:cNvPicPr>
          <p:nvPr/>
        </p:nvPicPr>
        <p:blipFill>
          <a:blip r:embed="rId3"/>
          <a:stretch>
            <a:fillRect/>
          </a:stretch>
        </p:blipFill>
        <p:spPr>
          <a:xfrm>
            <a:off x="4842180" y="1098832"/>
            <a:ext cx="1816198" cy="1927703"/>
          </a:xfrm>
          <a:prstGeom prst="rect">
            <a:avLst/>
          </a:prstGeom>
        </p:spPr>
      </p:pic>
      <p:pic>
        <p:nvPicPr>
          <p:cNvPr id="24" name="Imagen 23" descr="https://scontent.fgye2-1.fna.fbcdn.net/v/t1.15752-9/36904505_1752023838220686_214530554123517952_n.jpg?_nc_cat=0&amp;oh=9d75718fc9eb11747ad59c61541e3b9c&amp;oe=5BA41806"/>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96773" y="1215841"/>
            <a:ext cx="1632071" cy="1810694"/>
          </a:xfrm>
          <a:prstGeom prst="rect">
            <a:avLst/>
          </a:prstGeom>
          <a:noFill/>
          <a:ln>
            <a:noFill/>
          </a:ln>
        </p:spPr>
      </p:pic>
      <p:sp>
        <p:nvSpPr>
          <p:cNvPr id="25" name="Flecha derecha 24"/>
          <p:cNvSpPr/>
          <p:nvPr/>
        </p:nvSpPr>
        <p:spPr>
          <a:xfrm>
            <a:off x="6673029" y="1805106"/>
            <a:ext cx="309093" cy="2575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7" name="Flecha derecha 26"/>
          <p:cNvSpPr/>
          <p:nvPr/>
        </p:nvSpPr>
        <p:spPr>
          <a:xfrm>
            <a:off x="8658146" y="1676317"/>
            <a:ext cx="309093" cy="2575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3" name="Imagen 12"/>
          <p:cNvPicPr>
            <a:picLocks noChangeAspect="1"/>
          </p:cNvPicPr>
          <p:nvPr/>
        </p:nvPicPr>
        <p:blipFill>
          <a:blip r:embed="rId5"/>
          <a:stretch>
            <a:fillRect/>
          </a:stretch>
        </p:blipFill>
        <p:spPr>
          <a:xfrm>
            <a:off x="8996541" y="1098832"/>
            <a:ext cx="1808834" cy="1927703"/>
          </a:xfrm>
          <a:prstGeom prst="rect">
            <a:avLst/>
          </a:prstGeom>
        </p:spPr>
      </p:pic>
      <p:sp>
        <p:nvSpPr>
          <p:cNvPr id="29" name="Flecha derecha 28"/>
          <p:cNvSpPr/>
          <p:nvPr/>
        </p:nvSpPr>
        <p:spPr>
          <a:xfrm>
            <a:off x="10915493" y="1676317"/>
            <a:ext cx="309093" cy="2575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4" name="Imagen 13"/>
          <p:cNvPicPr>
            <a:picLocks noChangeAspect="1"/>
          </p:cNvPicPr>
          <p:nvPr/>
        </p:nvPicPr>
        <p:blipFill>
          <a:blip r:embed="rId6"/>
          <a:stretch>
            <a:fillRect/>
          </a:stretch>
        </p:blipFill>
        <p:spPr>
          <a:xfrm>
            <a:off x="597821" y="3850783"/>
            <a:ext cx="1898484" cy="2279560"/>
          </a:xfrm>
          <a:prstGeom prst="rect">
            <a:avLst/>
          </a:prstGeom>
        </p:spPr>
      </p:pic>
      <p:sp>
        <p:nvSpPr>
          <p:cNvPr id="31" name="Flecha derecha 30"/>
          <p:cNvSpPr/>
          <p:nvPr/>
        </p:nvSpPr>
        <p:spPr>
          <a:xfrm>
            <a:off x="2598244" y="4700789"/>
            <a:ext cx="309093" cy="2575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5" name="Imagen 14"/>
          <p:cNvPicPr>
            <a:picLocks noChangeAspect="1"/>
          </p:cNvPicPr>
          <p:nvPr/>
        </p:nvPicPr>
        <p:blipFill>
          <a:blip r:embed="rId7"/>
          <a:stretch>
            <a:fillRect/>
          </a:stretch>
        </p:blipFill>
        <p:spPr>
          <a:xfrm>
            <a:off x="2893112" y="3825026"/>
            <a:ext cx="1862275" cy="2262857"/>
          </a:xfrm>
          <a:prstGeom prst="rect">
            <a:avLst/>
          </a:prstGeom>
        </p:spPr>
      </p:pic>
      <p:sp>
        <p:nvSpPr>
          <p:cNvPr id="34" name="Flecha derecha 33"/>
          <p:cNvSpPr/>
          <p:nvPr/>
        </p:nvSpPr>
        <p:spPr>
          <a:xfrm>
            <a:off x="4755387" y="4672417"/>
            <a:ext cx="309093" cy="2575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35" name="Imagen 34"/>
          <p:cNvPicPr>
            <a:picLocks noChangeAspect="1"/>
          </p:cNvPicPr>
          <p:nvPr/>
        </p:nvPicPr>
        <p:blipFill>
          <a:blip r:embed="rId5"/>
          <a:stretch>
            <a:fillRect/>
          </a:stretch>
        </p:blipFill>
        <p:spPr>
          <a:xfrm>
            <a:off x="5117921" y="3850783"/>
            <a:ext cx="1808834" cy="2237099"/>
          </a:xfrm>
          <a:prstGeom prst="rect">
            <a:avLst/>
          </a:prstGeom>
        </p:spPr>
      </p:pic>
      <p:pic>
        <p:nvPicPr>
          <p:cNvPr id="36" name="Imagen 35"/>
          <p:cNvPicPr>
            <a:picLocks noChangeAspect="1"/>
          </p:cNvPicPr>
          <p:nvPr/>
        </p:nvPicPr>
        <p:blipFill>
          <a:blip r:embed="rId6"/>
          <a:stretch>
            <a:fillRect/>
          </a:stretch>
        </p:blipFill>
        <p:spPr>
          <a:xfrm>
            <a:off x="7242751" y="3838607"/>
            <a:ext cx="1898484" cy="2279560"/>
          </a:xfrm>
          <a:prstGeom prst="rect">
            <a:avLst/>
          </a:prstGeom>
        </p:spPr>
      </p:pic>
      <p:sp>
        <p:nvSpPr>
          <p:cNvPr id="37" name="Flecha derecha 36"/>
          <p:cNvSpPr/>
          <p:nvPr/>
        </p:nvSpPr>
        <p:spPr>
          <a:xfrm>
            <a:off x="6944642" y="4666679"/>
            <a:ext cx="309093" cy="2575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8" name="Flecha derecha 37"/>
          <p:cNvSpPr/>
          <p:nvPr/>
        </p:nvSpPr>
        <p:spPr>
          <a:xfrm>
            <a:off x="9074744" y="4572000"/>
            <a:ext cx="309093" cy="2575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39" name="Imagen 38"/>
          <p:cNvPicPr/>
          <p:nvPr/>
        </p:nvPicPr>
        <p:blipFill>
          <a:blip r:embed="rId8">
            <a:extLst>
              <a:ext uri="{28A0092B-C50C-407E-A947-70E740481C1C}">
                <a14:useLocalDpi xmlns:a14="http://schemas.microsoft.com/office/drawing/2010/main" val="0"/>
              </a:ext>
            </a:extLst>
          </a:blip>
          <a:srcRect/>
          <a:stretch>
            <a:fillRect/>
          </a:stretch>
        </p:blipFill>
        <p:spPr bwMode="auto">
          <a:xfrm>
            <a:off x="9390756" y="3825026"/>
            <a:ext cx="2560838" cy="2211341"/>
          </a:xfrm>
          <a:prstGeom prst="rect">
            <a:avLst/>
          </a:prstGeom>
          <a:noFill/>
          <a:ln>
            <a:noFill/>
          </a:ln>
        </p:spPr>
      </p:pic>
    </p:spTree>
    <p:extLst>
      <p:ext uri="{BB962C8B-B14F-4D97-AF65-F5344CB8AC3E}">
        <p14:creationId xmlns:p14="http://schemas.microsoft.com/office/powerpoint/2010/main" val="2553691111"/>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773</TotalTime>
  <Words>2086</Words>
  <Application>Microsoft Office PowerPoint</Application>
  <PresentationFormat>Panorámica</PresentationFormat>
  <Paragraphs>188</Paragraphs>
  <Slides>26</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26</vt:i4>
      </vt:variant>
    </vt:vector>
  </HeadingPairs>
  <TitlesOfParts>
    <vt:vector size="31" baseType="lpstr">
      <vt:lpstr>Arial</vt:lpstr>
      <vt:lpstr>Calibri</vt:lpstr>
      <vt:lpstr>Calibri Light</vt:lpstr>
      <vt:lpstr>Times New Roman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Lenovo</dc:creator>
  <cp:lastModifiedBy>Lenovo</cp:lastModifiedBy>
  <cp:revision>33</cp:revision>
  <dcterms:created xsi:type="dcterms:W3CDTF">2020-09-08T05:39:11Z</dcterms:created>
  <dcterms:modified xsi:type="dcterms:W3CDTF">2020-09-09T22:16:02Z</dcterms:modified>
</cp:coreProperties>
</file>