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93" r:id="rId1"/>
  </p:sldMasterIdLst>
  <p:sldIdLst>
    <p:sldId id="257" r:id="rId2"/>
    <p:sldId id="308" r:id="rId3"/>
    <p:sldId id="309" r:id="rId4"/>
    <p:sldId id="310" r:id="rId5"/>
    <p:sldId id="311" r:id="rId6"/>
    <p:sldId id="312" r:id="rId7"/>
    <p:sldId id="315" r:id="rId8"/>
    <p:sldId id="316" r:id="rId9"/>
    <p:sldId id="361" r:id="rId10"/>
    <p:sldId id="317" r:id="rId11"/>
    <p:sldId id="362" r:id="rId12"/>
    <p:sldId id="364" r:id="rId13"/>
    <p:sldId id="363" r:id="rId14"/>
    <p:sldId id="365" r:id="rId15"/>
    <p:sldId id="367" r:id="rId16"/>
    <p:sldId id="369" r:id="rId17"/>
    <p:sldId id="368" r:id="rId18"/>
    <p:sldId id="370" r:id="rId19"/>
    <p:sldId id="366" r:id="rId20"/>
    <p:sldId id="371" r:id="rId21"/>
    <p:sldId id="372" r:id="rId22"/>
    <p:sldId id="373" r:id="rId23"/>
    <p:sldId id="374" r:id="rId24"/>
    <p:sldId id="313" r:id="rId25"/>
    <p:sldId id="375" r:id="rId26"/>
    <p:sldId id="376" r:id="rId27"/>
    <p:sldId id="377" r:id="rId28"/>
    <p:sldId id="378" r:id="rId29"/>
    <p:sldId id="379" r:id="rId30"/>
    <p:sldId id="380" r:id="rId31"/>
    <p:sldId id="381" r:id="rId32"/>
    <p:sldId id="314" r:id="rId33"/>
    <p:sldId id="358" r:id="rId34"/>
    <p:sldId id="38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47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684" autoAdjust="0"/>
    <p:restoredTop sz="94660"/>
  </p:normalViewPr>
  <p:slideViewPr>
    <p:cSldViewPr snapToGrid="0">
      <p:cViewPr varScale="1">
        <p:scale>
          <a:sx n="94" d="100"/>
          <a:sy n="94" d="100"/>
        </p:scale>
        <p:origin x="78" y="5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r>
              <a:rPr lang="es-EC"/>
              <a:t>Tiempo total de aterrizaje</a:t>
            </a:r>
          </a:p>
        </c:rich>
      </c:tx>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tx>
            <c:strRef>
              <c:f>Hoja1!$B$2</c:f>
              <c:strCache>
                <c:ptCount val="1"/>
                <c:pt idx="0">
                  <c:v>PID</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Hoja1!$B$3:$B$6</c:f>
              <c:numCache>
                <c:formatCode>#,##0.0000</c:formatCode>
                <c:ptCount val="4"/>
                <c:pt idx="0">
                  <c:v>9.8008000000000006</c:v>
                </c:pt>
                <c:pt idx="1">
                  <c:v>9.4499999999999993</c:v>
                </c:pt>
                <c:pt idx="2">
                  <c:v>9.9993999999999996</c:v>
                </c:pt>
                <c:pt idx="3">
                  <c:v>9.0946999999999996</c:v>
                </c:pt>
              </c:numCache>
            </c:numRef>
          </c:val>
          <c:extLst>
            <c:ext xmlns:c16="http://schemas.microsoft.com/office/drawing/2014/chart" uri="{C3380CC4-5D6E-409C-BE32-E72D297353CC}">
              <c16:uniqueId val="{00000000-8E7E-4294-B41F-3250FA2A1680}"/>
            </c:ext>
          </c:extLst>
        </c:ser>
        <c:ser>
          <c:idx val="1"/>
          <c:order val="1"/>
          <c:tx>
            <c:strRef>
              <c:f>Hoja1!$C$2</c:f>
              <c:strCache>
                <c:ptCount val="1"/>
                <c:pt idx="0">
                  <c:v>FUZZY</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Hoja1!$C$3:$C$6</c:f>
              <c:numCache>
                <c:formatCode>#,##0.0000</c:formatCode>
                <c:ptCount val="4"/>
                <c:pt idx="0">
                  <c:v>10.383100000000001</c:v>
                </c:pt>
                <c:pt idx="1">
                  <c:v>9.2202000000000002</c:v>
                </c:pt>
                <c:pt idx="2">
                  <c:v>9.0724</c:v>
                </c:pt>
                <c:pt idx="3">
                  <c:v>9.3425999999999991</c:v>
                </c:pt>
              </c:numCache>
            </c:numRef>
          </c:val>
          <c:extLst>
            <c:ext xmlns:c16="http://schemas.microsoft.com/office/drawing/2014/chart" uri="{C3380CC4-5D6E-409C-BE32-E72D297353CC}">
              <c16:uniqueId val="{00000001-8E7E-4294-B41F-3250FA2A1680}"/>
            </c:ext>
          </c:extLst>
        </c:ser>
        <c:dLbls>
          <c:dLblPos val="outEnd"/>
          <c:showLegendKey val="0"/>
          <c:showVal val="1"/>
          <c:showCatName val="0"/>
          <c:showSerName val="0"/>
          <c:showPercent val="0"/>
          <c:showBubbleSize val="0"/>
        </c:dLbls>
        <c:gapWidth val="355"/>
        <c:overlap val="-70"/>
        <c:axId val="1542295344"/>
        <c:axId val="1538211136"/>
      </c:barChart>
      <c:catAx>
        <c:axId val="1542295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538211136"/>
        <c:crosses val="autoZero"/>
        <c:auto val="1"/>
        <c:lblAlgn val="ctr"/>
        <c:lblOffset val="100"/>
        <c:noMultiLvlLbl val="0"/>
      </c:catAx>
      <c:valAx>
        <c:axId val="1538211136"/>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542295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r>
              <a:rPr lang="es-EC"/>
              <a:t>Tiempo de descenso</a:t>
            </a:r>
          </a:p>
        </c:rich>
      </c:tx>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tx>
            <c:strRef>
              <c:f>Hoja1!$B$18</c:f>
              <c:strCache>
                <c:ptCount val="1"/>
                <c:pt idx="0">
                  <c:v>PID</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Hoja1!$B$19:$B$22</c:f>
              <c:numCache>
                <c:formatCode>#,##0.0000</c:formatCode>
                <c:ptCount val="4"/>
                <c:pt idx="0">
                  <c:v>3.9142000000000001</c:v>
                </c:pt>
                <c:pt idx="1">
                  <c:v>4.0796000000000001</c:v>
                </c:pt>
                <c:pt idx="2">
                  <c:v>4.5732999999999997</c:v>
                </c:pt>
                <c:pt idx="3">
                  <c:v>3.7347000000000001</c:v>
                </c:pt>
              </c:numCache>
            </c:numRef>
          </c:val>
          <c:extLst>
            <c:ext xmlns:c16="http://schemas.microsoft.com/office/drawing/2014/chart" uri="{C3380CC4-5D6E-409C-BE32-E72D297353CC}">
              <c16:uniqueId val="{00000000-341E-4729-8D94-2665C82F3744}"/>
            </c:ext>
          </c:extLst>
        </c:ser>
        <c:ser>
          <c:idx val="1"/>
          <c:order val="1"/>
          <c:tx>
            <c:strRef>
              <c:f>Hoja1!$C$18</c:f>
              <c:strCache>
                <c:ptCount val="1"/>
                <c:pt idx="0">
                  <c:v>FUZZY</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Hoja1!$C$19:$C$22</c:f>
              <c:numCache>
                <c:formatCode>#,##0.0000</c:formatCode>
                <c:ptCount val="4"/>
                <c:pt idx="0">
                  <c:v>4.8890000000000002</c:v>
                </c:pt>
                <c:pt idx="1">
                  <c:v>3.8368000000000002</c:v>
                </c:pt>
                <c:pt idx="2">
                  <c:v>3.7475999999999998</c:v>
                </c:pt>
                <c:pt idx="3">
                  <c:v>3.9268000000000001</c:v>
                </c:pt>
              </c:numCache>
            </c:numRef>
          </c:val>
          <c:extLst>
            <c:ext xmlns:c16="http://schemas.microsoft.com/office/drawing/2014/chart" uri="{C3380CC4-5D6E-409C-BE32-E72D297353CC}">
              <c16:uniqueId val="{00000001-341E-4729-8D94-2665C82F3744}"/>
            </c:ext>
          </c:extLst>
        </c:ser>
        <c:dLbls>
          <c:dLblPos val="outEnd"/>
          <c:showLegendKey val="0"/>
          <c:showVal val="1"/>
          <c:showCatName val="0"/>
          <c:showSerName val="0"/>
          <c:showPercent val="0"/>
          <c:showBubbleSize val="0"/>
        </c:dLbls>
        <c:gapWidth val="355"/>
        <c:overlap val="-70"/>
        <c:axId val="1542304944"/>
        <c:axId val="1543415776"/>
      </c:barChart>
      <c:catAx>
        <c:axId val="1542304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543415776"/>
        <c:crosses val="autoZero"/>
        <c:auto val="1"/>
        <c:lblAlgn val="ctr"/>
        <c:lblOffset val="100"/>
        <c:noMultiLvlLbl val="0"/>
      </c:catAx>
      <c:valAx>
        <c:axId val="1543415776"/>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542304944"/>
        <c:crossesAt val="1"/>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r>
              <a:rPr lang="es-EC"/>
              <a:t>Error de posición tras el aterrizaje</a:t>
            </a:r>
          </a:p>
        </c:rich>
      </c:tx>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tx>
            <c:strRef>
              <c:f>Hoja1!$B$1</c:f>
              <c:strCache>
                <c:ptCount val="1"/>
                <c:pt idx="0">
                  <c:v>PID</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Hoja1!$A$2:$A$5</c:f>
              <c:strCache>
                <c:ptCount val="4"/>
                <c:pt idx="0">
                  <c:v>Prueba 1</c:v>
                </c:pt>
                <c:pt idx="1">
                  <c:v>Prueba 2</c:v>
                </c:pt>
                <c:pt idx="2">
                  <c:v>Prueba 3</c:v>
                </c:pt>
                <c:pt idx="3">
                  <c:v>Pruena 4</c:v>
                </c:pt>
              </c:strCache>
            </c:strRef>
          </c:cat>
          <c:val>
            <c:numRef>
              <c:f>Hoja1!$B$2:$B$5</c:f>
              <c:numCache>
                <c:formatCode>General</c:formatCode>
                <c:ptCount val="4"/>
                <c:pt idx="0">
                  <c:v>4.3</c:v>
                </c:pt>
                <c:pt idx="1">
                  <c:v>2</c:v>
                </c:pt>
                <c:pt idx="2">
                  <c:v>12.53</c:v>
                </c:pt>
                <c:pt idx="3">
                  <c:v>2.2400000000000002</c:v>
                </c:pt>
              </c:numCache>
            </c:numRef>
          </c:val>
          <c:extLst>
            <c:ext xmlns:c16="http://schemas.microsoft.com/office/drawing/2014/chart" uri="{C3380CC4-5D6E-409C-BE32-E72D297353CC}">
              <c16:uniqueId val="{00000000-D45E-4B3C-A4D6-5D554A3B64B9}"/>
            </c:ext>
          </c:extLst>
        </c:ser>
        <c:ser>
          <c:idx val="1"/>
          <c:order val="1"/>
          <c:tx>
            <c:strRef>
              <c:f>Hoja1!$C$1</c:f>
              <c:strCache>
                <c:ptCount val="1"/>
                <c:pt idx="0">
                  <c:v>FUZZY</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Hoja1!$A$2:$A$5</c:f>
              <c:strCache>
                <c:ptCount val="4"/>
                <c:pt idx="0">
                  <c:v>Prueba 1</c:v>
                </c:pt>
                <c:pt idx="1">
                  <c:v>Prueba 2</c:v>
                </c:pt>
                <c:pt idx="2">
                  <c:v>Prueba 3</c:v>
                </c:pt>
                <c:pt idx="3">
                  <c:v>Pruena 4</c:v>
                </c:pt>
              </c:strCache>
            </c:strRef>
          </c:cat>
          <c:val>
            <c:numRef>
              <c:f>Hoja1!$C$2:$C$5</c:f>
              <c:numCache>
                <c:formatCode>General</c:formatCode>
                <c:ptCount val="4"/>
                <c:pt idx="0">
                  <c:v>18.36</c:v>
                </c:pt>
                <c:pt idx="1">
                  <c:v>23.02</c:v>
                </c:pt>
                <c:pt idx="2">
                  <c:v>15.26</c:v>
                </c:pt>
                <c:pt idx="3">
                  <c:v>17.72</c:v>
                </c:pt>
              </c:numCache>
            </c:numRef>
          </c:val>
          <c:extLst>
            <c:ext xmlns:c16="http://schemas.microsoft.com/office/drawing/2014/chart" uri="{C3380CC4-5D6E-409C-BE32-E72D297353CC}">
              <c16:uniqueId val="{00000001-D45E-4B3C-A4D6-5D554A3B64B9}"/>
            </c:ext>
          </c:extLst>
        </c:ser>
        <c:dLbls>
          <c:dLblPos val="outEnd"/>
          <c:showLegendKey val="0"/>
          <c:showVal val="1"/>
          <c:showCatName val="0"/>
          <c:showSerName val="0"/>
          <c:showPercent val="0"/>
          <c:showBubbleSize val="0"/>
        </c:dLbls>
        <c:gapWidth val="355"/>
        <c:overlap val="-70"/>
        <c:axId val="2065168415"/>
        <c:axId val="546305679"/>
      </c:barChart>
      <c:catAx>
        <c:axId val="2065168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46305679"/>
        <c:crosses val="autoZero"/>
        <c:auto val="1"/>
        <c:lblAlgn val="ctr"/>
        <c:lblOffset val="100"/>
        <c:noMultiLvlLbl val="0"/>
      </c:catAx>
      <c:valAx>
        <c:axId val="546305679"/>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0651684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6010FE-6EA9-433F-93E7-2DBDFD924CD8}"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s-ES"/>
        </a:p>
      </dgm:t>
    </dgm:pt>
    <dgm:pt modelId="{5ABBDB31-BD1A-4A6D-9BD5-5DEEDF98B724}">
      <dgm:prSet phldrT="[Texto]"/>
      <dgm:spPr/>
      <dgm:t>
        <a:bodyPr/>
        <a:lstStyle/>
        <a:p>
          <a:r>
            <a:rPr lang="es-ES" dirty="0"/>
            <a:t>1. Introducción </a:t>
          </a:r>
        </a:p>
      </dgm:t>
    </dgm:pt>
    <dgm:pt modelId="{9F8FF0AD-53F7-444E-A2A8-4B18DE2ACB7D}" type="parTrans" cxnId="{A4D18B53-5473-42D5-84D5-E441A820938E}">
      <dgm:prSet/>
      <dgm:spPr/>
      <dgm:t>
        <a:bodyPr/>
        <a:lstStyle/>
        <a:p>
          <a:endParaRPr lang="es-ES"/>
        </a:p>
      </dgm:t>
    </dgm:pt>
    <dgm:pt modelId="{19362AEE-9E47-4B0E-A088-52FD7D086FE0}" type="sibTrans" cxnId="{A4D18B53-5473-42D5-84D5-E441A820938E}">
      <dgm:prSet/>
      <dgm:spPr/>
      <dgm:t>
        <a:bodyPr/>
        <a:lstStyle/>
        <a:p>
          <a:endParaRPr lang="es-ES"/>
        </a:p>
      </dgm:t>
    </dgm:pt>
    <dgm:pt modelId="{5E5B168C-25A3-4F89-8A43-84CA83EC7CD6}">
      <dgm:prSet phldrT="[Texto]"/>
      <dgm:spPr/>
      <dgm:t>
        <a:bodyPr/>
        <a:lstStyle/>
        <a:p>
          <a:r>
            <a:rPr lang="es-ES" dirty="0"/>
            <a:t>2. Justificación e importancia</a:t>
          </a:r>
        </a:p>
      </dgm:t>
    </dgm:pt>
    <dgm:pt modelId="{8FAA7466-A5B8-4F8D-B5AA-12EAD2F7A56E}" type="parTrans" cxnId="{70D2A6FF-6729-425E-BEB3-4C96B5C3C64E}">
      <dgm:prSet/>
      <dgm:spPr/>
      <dgm:t>
        <a:bodyPr/>
        <a:lstStyle/>
        <a:p>
          <a:endParaRPr lang="es-ES"/>
        </a:p>
      </dgm:t>
    </dgm:pt>
    <dgm:pt modelId="{A32558EF-9D60-4DD8-9132-D879500123D3}" type="sibTrans" cxnId="{70D2A6FF-6729-425E-BEB3-4C96B5C3C64E}">
      <dgm:prSet/>
      <dgm:spPr/>
      <dgm:t>
        <a:bodyPr/>
        <a:lstStyle/>
        <a:p>
          <a:endParaRPr lang="es-ES"/>
        </a:p>
      </dgm:t>
    </dgm:pt>
    <dgm:pt modelId="{A5DF0FF6-BA2B-40CA-859F-05D66B5D8417}">
      <dgm:prSet phldrT="[Texto]"/>
      <dgm:spPr/>
      <dgm:t>
        <a:bodyPr/>
        <a:lstStyle/>
        <a:p>
          <a:r>
            <a:rPr lang="es-ES" dirty="0"/>
            <a:t>3. Objetivos</a:t>
          </a:r>
        </a:p>
      </dgm:t>
    </dgm:pt>
    <dgm:pt modelId="{664DD7B3-4C9F-49C3-8908-4A1960F5D0E4}" type="parTrans" cxnId="{51698318-A996-4AF2-AE8F-9F939DFB33CC}">
      <dgm:prSet/>
      <dgm:spPr/>
      <dgm:t>
        <a:bodyPr/>
        <a:lstStyle/>
        <a:p>
          <a:endParaRPr lang="es-ES"/>
        </a:p>
      </dgm:t>
    </dgm:pt>
    <dgm:pt modelId="{AC6C30A8-00C9-4FBC-BE58-EAF32FDFC71A}" type="sibTrans" cxnId="{51698318-A996-4AF2-AE8F-9F939DFB33CC}">
      <dgm:prSet/>
      <dgm:spPr/>
      <dgm:t>
        <a:bodyPr/>
        <a:lstStyle/>
        <a:p>
          <a:endParaRPr lang="es-ES"/>
        </a:p>
      </dgm:t>
    </dgm:pt>
    <dgm:pt modelId="{EC1D774D-278F-45FE-91DE-D7FC25963116}">
      <dgm:prSet phldrT="[Texto]"/>
      <dgm:spPr/>
      <dgm:t>
        <a:bodyPr/>
        <a:lstStyle/>
        <a:p>
          <a:r>
            <a:rPr lang="es-ES" dirty="0"/>
            <a:t>4. Desarrollo del sistema</a:t>
          </a:r>
        </a:p>
      </dgm:t>
    </dgm:pt>
    <dgm:pt modelId="{98FD08E0-3852-4942-A122-B0B89F8230B8}" type="parTrans" cxnId="{CE19246A-7ED2-47D6-AA46-5B1D363C586D}">
      <dgm:prSet/>
      <dgm:spPr/>
      <dgm:t>
        <a:bodyPr/>
        <a:lstStyle/>
        <a:p>
          <a:endParaRPr lang="es-ES"/>
        </a:p>
      </dgm:t>
    </dgm:pt>
    <dgm:pt modelId="{F5710E42-DE95-44E1-8D25-446F5BCC4A4A}" type="sibTrans" cxnId="{CE19246A-7ED2-47D6-AA46-5B1D363C586D}">
      <dgm:prSet/>
      <dgm:spPr/>
      <dgm:t>
        <a:bodyPr/>
        <a:lstStyle/>
        <a:p>
          <a:endParaRPr lang="es-ES"/>
        </a:p>
      </dgm:t>
    </dgm:pt>
    <dgm:pt modelId="{A717317F-990C-47BB-836A-502EF7AC0D5D}">
      <dgm:prSet phldrT="[Texto]"/>
      <dgm:spPr/>
      <dgm:t>
        <a:bodyPr/>
        <a:lstStyle/>
        <a:p>
          <a:r>
            <a:rPr lang="es-ES" dirty="0"/>
            <a:t>6. Conclusiones y recomendaciones</a:t>
          </a:r>
        </a:p>
      </dgm:t>
    </dgm:pt>
    <dgm:pt modelId="{51749772-C543-4669-A22A-36643706F1A2}" type="parTrans" cxnId="{0979F20F-B42D-4EFF-A97B-5C7D3B8EEBD2}">
      <dgm:prSet/>
      <dgm:spPr/>
      <dgm:t>
        <a:bodyPr/>
        <a:lstStyle/>
        <a:p>
          <a:endParaRPr lang="es-ES"/>
        </a:p>
      </dgm:t>
    </dgm:pt>
    <dgm:pt modelId="{CD717DA7-F2D0-4A85-8E46-140FD65B037A}" type="sibTrans" cxnId="{0979F20F-B42D-4EFF-A97B-5C7D3B8EEBD2}">
      <dgm:prSet/>
      <dgm:spPr/>
      <dgm:t>
        <a:bodyPr/>
        <a:lstStyle/>
        <a:p>
          <a:endParaRPr lang="es-ES"/>
        </a:p>
      </dgm:t>
    </dgm:pt>
    <dgm:pt modelId="{C7C3AA6E-1FEC-4179-B911-841693FA8FEB}">
      <dgm:prSet phldrT="[Texto]"/>
      <dgm:spPr/>
      <dgm:t>
        <a:bodyPr/>
        <a:lstStyle/>
        <a:p>
          <a:r>
            <a:rPr lang="es-ES" dirty="0"/>
            <a:t>5. Pruebas y Resultados</a:t>
          </a:r>
        </a:p>
      </dgm:t>
    </dgm:pt>
    <dgm:pt modelId="{3FE1D4F9-31D2-4FD6-AFFC-BC8C01F3168D}" type="parTrans" cxnId="{B9F5ED8D-81A2-4273-8A48-AFAA611029D5}">
      <dgm:prSet/>
      <dgm:spPr/>
      <dgm:t>
        <a:bodyPr/>
        <a:lstStyle/>
        <a:p>
          <a:endParaRPr lang="es-ES"/>
        </a:p>
      </dgm:t>
    </dgm:pt>
    <dgm:pt modelId="{6F0A6581-0C25-43F4-85F5-70FE01844213}" type="sibTrans" cxnId="{B9F5ED8D-81A2-4273-8A48-AFAA611029D5}">
      <dgm:prSet/>
      <dgm:spPr/>
      <dgm:t>
        <a:bodyPr/>
        <a:lstStyle/>
        <a:p>
          <a:endParaRPr lang="es-ES"/>
        </a:p>
      </dgm:t>
    </dgm:pt>
    <dgm:pt modelId="{756F28CD-5722-4E56-B2D3-6F3E4C2D3ACB}" type="pres">
      <dgm:prSet presAssocID="{586010FE-6EA9-433F-93E7-2DBDFD924CD8}" presName="Name0" presStyleCnt="0">
        <dgm:presLayoutVars>
          <dgm:chMax val="7"/>
          <dgm:chPref val="7"/>
          <dgm:dir/>
        </dgm:presLayoutVars>
      </dgm:prSet>
      <dgm:spPr/>
    </dgm:pt>
    <dgm:pt modelId="{4DB393BB-1623-46B5-8DCE-E02B92350218}" type="pres">
      <dgm:prSet presAssocID="{586010FE-6EA9-433F-93E7-2DBDFD924CD8}" presName="Name1" presStyleCnt="0"/>
      <dgm:spPr/>
    </dgm:pt>
    <dgm:pt modelId="{4D39327E-60D6-4BD2-BF64-81429CB7352B}" type="pres">
      <dgm:prSet presAssocID="{586010FE-6EA9-433F-93E7-2DBDFD924CD8}" presName="cycle" presStyleCnt="0"/>
      <dgm:spPr/>
    </dgm:pt>
    <dgm:pt modelId="{3F80BA17-8260-4C27-997E-8A36A2F37A34}" type="pres">
      <dgm:prSet presAssocID="{586010FE-6EA9-433F-93E7-2DBDFD924CD8}" presName="srcNode" presStyleLbl="node1" presStyleIdx="0" presStyleCnt="6"/>
      <dgm:spPr/>
    </dgm:pt>
    <dgm:pt modelId="{EAC31EF4-22C7-4555-AB81-2D42E5BCCEE9}" type="pres">
      <dgm:prSet presAssocID="{586010FE-6EA9-433F-93E7-2DBDFD924CD8}" presName="conn" presStyleLbl="parChTrans1D2" presStyleIdx="0" presStyleCnt="1"/>
      <dgm:spPr/>
    </dgm:pt>
    <dgm:pt modelId="{C0B85B5D-4A8F-45EE-96A1-36454F7B64DD}" type="pres">
      <dgm:prSet presAssocID="{586010FE-6EA9-433F-93E7-2DBDFD924CD8}" presName="extraNode" presStyleLbl="node1" presStyleIdx="0" presStyleCnt="6"/>
      <dgm:spPr/>
    </dgm:pt>
    <dgm:pt modelId="{4856DFF7-B673-4CEA-8536-4049558C3905}" type="pres">
      <dgm:prSet presAssocID="{586010FE-6EA9-433F-93E7-2DBDFD924CD8}" presName="dstNode" presStyleLbl="node1" presStyleIdx="0" presStyleCnt="6"/>
      <dgm:spPr/>
    </dgm:pt>
    <dgm:pt modelId="{4514B360-1497-430A-BCE9-8913AA72BE7E}" type="pres">
      <dgm:prSet presAssocID="{5ABBDB31-BD1A-4A6D-9BD5-5DEEDF98B724}" presName="text_1" presStyleLbl="node1" presStyleIdx="0" presStyleCnt="6">
        <dgm:presLayoutVars>
          <dgm:bulletEnabled val="1"/>
        </dgm:presLayoutVars>
      </dgm:prSet>
      <dgm:spPr/>
    </dgm:pt>
    <dgm:pt modelId="{EBE25698-4ABA-4C18-AA9B-90B853A1F420}" type="pres">
      <dgm:prSet presAssocID="{5ABBDB31-BD1A-4A6D-9BD5-5DEEDF98B724}" presName="accent_1" presStyleCnt="0"/>
      <dgm:spPr/>
    </dgm:pt>
    <dgm:pt modelId="{3FCB0331-67BD-45EE-B20A-879113122378}" type="pres">
      <dgm:prSet presAssocID="{5ABBDB31-BD1A-4A6D-9BD5-5DEEDF98B724}" presName="accentRepeatNode" presStyleLbl="solidFgAcc1" presStyleIdx="0" presStyleCnt="6"/>
      <dgm:spPr/>
    </dgm:pt>
    <dgm:pt modelId="{81C41775-6DD3-472D-802C-74ADAB967D7E}" type="pres">
      <dgm:prSet presAssocID="{5E5B168C-25A3-4F89-8A43-84CA83EC7CD6}" presName="text_2" presStyleLbl="node1" presStyleIdx="1" presStyleCnt="6">
        <dgm:presLayoutVars>
          <dgm:bulletEnabled val="1"/>
        </dgm:presLayoutVars>
      </dgm:prSet>
      <dgm:spPr/>
    </dgm:pt>
    <dgm:pt modelId="{B391ECA1-0890-4355-A740-703AD5AA0AA7}" type="pres">
      <dgm:prSet presAssocID="{5E5B168C-25A3-4F89-8A43-84CA83EC7CD6}" presName="accent_2" presStyleCnt="0"/>
      <dgm:spPr/>
    </dgm:pt>
    <dgm:pt modelId="{A1EA1E97-911F-4F9B-8CD3-8E9188F72946}" type="pres">
      <dgm:prSet presAssocID="{5E5B168C-25A3-4F89-8A43-84CA83EC7CD6}" presName="accentRepeatNode" presStyleLbl="solidFgAcc1" presStyleIdx="1" presStyleCnt="6"/>
      <dgm:spPr/>
    </dgm:pt>
    <dgm:pt modelId="{00BCA246-2561-46FC-9AEE-F67FE7CE7852}" type="pres">
      <dgm:prSet presAssocID="{A5DF0FF6-BA2B-40CA-859F-05D66B5D8417}" presName="text_3" presStyleLbl="node1" presStyleIdx="2" presStyleCnt="6">
        <dgm:presLayoutVars>
          <dgm:bulletEnabled val="1"/>
        </dgm:presLayoutVars>
      </dgm:prSet>
      <dgm:spPr/>
    </dgm:pt>
    <dgm:pt modelId="{55005327-DBF3-4B4A-9F98-145F1F6484E5}" type="pres">
      <dgm:prSet presAssocID="{A5DF0FF6-BA2B-40CA-859F-05D66B5D8417}" presName="accent_3" presStyleCnt="0"/>
      <dgm:spPr/>
    </dgm:pt>
    <dgm:pt modelId="{957BAE66-FF44-4513-8BBE-EE2A5BD820C0}" type="pres">
      <dgm:prSet presAssocID="{A5DF0FF6-BA2B-40CA-859F-05D66B5D8417}" presName="accentRepeatNode" presStyleLbl="solidFgAcc1" presStyleIdx="2" presStyleCnt="6"/>
      <dgm:spPr/>
    </dgm:pt>
    <dgm:pt modelId="{39DF7CD2-72B3-407B-A40F-B78FFEC59780}" type="pres">
      <dgm:prSet presAssocID="{EC1D774D-278F-45FE-91DE-D7FC25963116}" presName="text_4" presStyleLbl="node1" presStyleIdx="3" presStyleCnt="6">
        <dgm:presLayoutVars>
          <dgm:bulletEnabled val="1"/>
        </dgm:presLayoutVars>
      </dgm:prSet>
      <dgm:spPr/>
    </dgm:pt>
    <dgm:pt modelId="{15ED3953-6DED-4A6D-B68E-7AF15E8BD74B}" type="pres">
      <dgm:prSet presAssocID="{EC1D774D-278F-45FE-91DE-D7FC25963116}" presName="accent_4" presStyleCnt="0"/>
      <dgm:spPr/>
    </dgm:pt>
    <dgm:pt modelId="{A57BC64D-7952-4F78-953B-44C438A66693}" type="pres">
      <dgm:prSet presAssocID="{EC1D774D-278F-45FE-91DE-D7FC25963116}" presName="accentRepeatNode" presStyleLbl="solidFgAcc1" presStyleIdx="3" presStyleCnt="6"/>
      <dgm:spPr/>
    </dgm:pt>
    <dgm:pt modelId="{7886C0FF-E950-4715-94B6-731BDFC80307}" type="pres">
      <dgm:prSet presAssocID="{C7C3AA6E-1FEC-4179-B911-841693FA8FEB}" presName="text_5" presStyleLbl="node1" presStyleIdx="4" presStyleCnt="6">
        <dgm:presLayoutVars>
          <dgm:bulletEnabled val="1"/>
        </dgm:presLayoutVars>
      </dgm:prSet>
      <dgm:spPr/>
    </dgm:pt>
    <dgm:pt modelId="{B31D12B6-604A-4C37-A180-962BCBBD9B88}" type="pres">
      <dgm:prSet presAssocID="{C7C3AA6E-1FEC-4179-B911-841693FA8FEB}" presName="accent_5" presStyleCnt="0"/>
      <dgm:spPr/>
    </dgm:pt>
    <dgm:pt modelId="{7F34C2B6-78A1-4959-A232-42BF82F6C798}" type="pres">
      <dgm:prSet presAssocID="{C7C3AA6E-1FEC-4179-B911-841693FA8FEB}" presName="accentRepeatNode" presStyleLbl="solidFgAcc1" presStyleIdx="4" presStyleCnt="6"/>
      <dgm:spPr/>
    </dgm:pt>
    <dgm:pt modelId="{C14F0CBE-039E-48FF-859B-B58A323D2217}" type="pres">
      <dgm:prSet presAssocID="{A717317F-990C-47BB-836A-502EF7AC0D5D}" presName="text_6" presStyleLbl="node1" presStyleIdx="5" presStyleCnt="6">
        <dgm:presLayoutVars>
          <dgm:bulletEnabled val="1"/>
        </dgm:presLayoutVars>
      </dgm:prSet>
      <dgm:spPr/>
    </dgm:pt>
    <dgm:pt modelId="{2D9120A8-11A3-4479-9AF6-AB9CA0695FFC}" type="pres">
      <dgm:prSet presAssocID="{A717317F-990C-47BB-836A-502EF7AC0D5D}" presName="accent_6" presStyleCnt="0"/>
      <dgm:spPr/>
    </dgm:pt>
    <dgm:pt modelId="{D7BFF3E1-6522-489B-9EB1-5A9C1383BBA1}" type="pres">
      <dgm:prSet presAssocID="{A717317F-990C-47BB-836A-502EF7AC0D5D}" presName="accentRepeatNode" presStyleLbl="solidFgAcc1" presStyleIdx="5" presStyleCnt="6"/>
      <dgm:spPr/>
    </dgm:pt>
  </dgm:ptLst>
  <dgm:cxnLst>
    <dgm:cxn modelId="{0CB3F308-B8DE-40F7-8E8D-50ED32510BAC}" type="presOf" srcId="{C7C3AA6E-1FEC-4179-B911-841693FA8FEB}" destId="{7886C0FF-E950-4715-94B6-731BDFC80307}" srcOrd="0" destOrd="0" presId="urn:microsoft.com/office/officeart/2008/layout/VerticalCurvedList"/>
    <dgm:cxn modelId="{0979F20F-B42D-4EFF-A97B-5C7D3B8EEBD2}" srcId="{586010FE-6EA9-433F-93E7-2DBDFD924CD8}" destId="{A717317F-990C-47BB-836A-502EF7AC0D5D}" srcOrd="5" destOrd="0" parTransId="{51749772-C543-4669-A22A-36643706F1A2}" sibTransId="{CD717DA7-F2D0-4A85-8E46-140FD65B037A}"/>
    <dgm:cxn modelId="{8E3EDC16-4883-4153-82FA-C5F1B4F4A5C4}" type="presOf" srcId="{586010FE-6EA9-433F-93E7-2DBDFD924CD8}" destId="{756F28CD-5722-4E56-B2D3-6F3E4C2D3ACB}" srcOrd="0" destOrd="0" presId="urn:microsoft.com/office/officeart/2008/layout/VerticalCurvedList"/>
    <dgm:cxn modelId="{51698318-A996-4AF2-AE8F-9F939DFB33CC}" srcId="{586010FE-6EA9-433F-93E7-2DBDFD924CD8}" destId="{A5DF0FF6-BA2B-40CA-859F-05D66B5D8417}" srcOrd="2" destOrd="0" parTransId="{664DD7B3-4C9F-49C3-8908-4A1960F5D0E4}" sibTransId="{AC6C30A8-00C9-4FBC-BE58-EAF32FDFC71A}"/>
    <dgm:cxn modelId="{5C37F91B-AA2C-46E2-8CE1-291201384031}" type="presOf" srcId="{A5DF0FF6-BA2B-40CA-859F-05D66B5D8417}" destId="{00BCA246-2561-46FC-9AEE-F67FE7CE7852}" srcOrd="0" destOrd="0" presId="urn:microsoft.com/office/officeart/2008/layout/VerticalCurvedList"/>
    <dgm:cxn modelId="{633E4022-C7C8-4E62-A786-718B2F69452D}" type="presOf" srcId="{5ABBDB31-BD1A-4A6D-9BD5-5DEEDF98B724}" destId="{4514B360-1497-430A-BCE9-8913AA72BE7E}" srcOrd="0" destOrd="0" presId="urn:microsoft.com/office/officeart/2008/layout/VerticalCurvedList"/>
    <dgm:cxn modelId="{F4C4BC22-EEE8-4131-B5F8-B8C11CB4962B}" type="presOf" srcId="{5E5B168C-25A3-4F89-8A43-84CA83EC7CD6}" destId="{81C41775-6DD3-472D-802C-74ADAB967D7E}" srcOrd="0" destOrd="0" presId="urn:microsoft.com/office/officeart/2008/layout/VerticalCurvedList"/>
    <dgm:cxn modelId="{DCA98866-341E-4ED3-A327-4588A731CA50}" type="presOf" srcId="{A717317F-990C-47BB-836A-502EF7AC0D5D}" destId="{C14F0CBE-039E-48FF-859B-B58A323D2217}" srcOrd="0" destOrd="0" presId="urn:microsoft.com/office/officeart/2008/layout/VerticalCurvedList"/>
    <dgm:cxn modelId="{CE19246A-7ED2-47D6-AA46-5B1D363C586D}" srcId="{586010FE-6EA9-433F-93E7-2DBDFD924CD8}" destId="{EC1D774D-278F-45FE-91DE-D7FC25963116}" srcOrd="3" destOrd="0" parTransId="{98FD08E0-3852-4942-A122-B0B89F8230B8}" sibTransId="{F5710E42-DE95-44E1-8D25-446F5BCC4A4A}"/>
    <dgm:cxn modelId="{DCCBF051-F94D-4B16-99BF-1B90D8E27253}" type="presOf" srcId="{19362AEE-9E47-4B0E-A088-52FD7D086FE0}" destId="{EAC31EF4-22C7-4555-AB81-2D42E5BCCEE9}" srcOrd="0" destOrd="0" presId="urn:microsoft.com/office/officeart/2008/layout/VerticalCurvedList"/>
    <dgm:cxn modelId="{A4D18B53-5473-42D5-84D5-E441A820938E}" srcId="{586010FE-6EA9-433F-93E7-2DBDFD924CD8}" destId="{5ABBDB31-BD1A-4A6D-9BD5-5DEEDF98B724}" srcOrd="0" destOrd="0" parTransId="{9F8FF0AD-53F7-444E-A2A8-4B18DE2ACB7D}" sibTransId="{19362AEE-9E47-4B0E-A088-52FD7D086FE0}"/>
    <dgm:cxn modelId="{B9F5ED8D-81A2-4273-8A48-AFAA611029D5}" srcId="{586010FE-6EA9-433F-93E7-2DBDFD924CD8}" destId="{C7C3AA6E-1FEC-4179-B911-841693FA8FEB}" srcOrd="4" destOrd="0" parTransId="{3FE1D4F9-31D2-4FD6-AFFC-BC8C01F3168D}" sibTransId="{6F0A6581-0C25-43F4-85F5-70FE01844213}"/>
    <dgm:cxn modelId="{41C7DBD5-1E89-4B79-BCB4-5BD4D9403D73}" type="presOf" srcId="{EC1D774D-278F-45FE-91DE-D7FC25963116}" destId="{39DF7CD2-72B3-407B-A40F-B78FFEC59780}" srcOrd="0" destOrd="0" presId="urn:microsoft.com/office/officeart/2008/layout/VerticalCurvedList"/>
    <dgm:cxn modelId="{70D2A6FF-6729-425E-BEB3-4C96B5C3C64E}" srcId="{586010FE-6EA9-433F-93E7-2DBDFD924CD8}" destId="{5E5B168C-25A3-4F89-8A43-84CA83EC7CD6}" srcOrd="1" destOrd="0" parTransId="{8FAA7466-A5B8-4F8D-B5AA-12EAD2F7A56E}" sibTransId="{A32558EF-9D60-4DD8-9132-D879500123D3}"/>
    <dgm:cxn modelId="{02819D2F-E0D8-42F6-9EA7-8AE8AFCFC67E}" type="presParOf" srcId="{756F28CD-5722-4E56-B2D3-6F3E4C2D3ACB}" destId="{4DB393BB-1623-46B5-8DCE-E02B92350218}" srcOrd="0" destOrd="0" presId="urn:microsoft.com/office/officeart/2008/layout/VerticalCurvedList"/>
    <dgm:cxn modelId="{9BAFD9C7-E624-47B8-ABCB-1161358C4DE5}" type="presParOf" srcId="{4DB393BB-1623-46B5-8DCE-E02B92350218}" destId="{4D39327E-60D6-4BD2-BF64-81429CB7352B}" srcOrd="0" destOrd="0" presId="urn:microsoft.com/office/officeart/2008/layout/VerticalCurvedList"/>
    <dgm:cxn modelId="{B8B0E4B0-E5F3-423A-BB14-1494249AE080}" type="presParOf" srcId="{4D39327E-60D6-4BD2-BF64-81429CB7352B}" destId="{3F80BA17-8260-4C27-997E-8A36A2F37A34}" srcOrd="0" destOrd="0" presId="urn:microsoft.com/office/officeart/2008/layout/VerticalCurvedList"/>
    <dgm:cxn modelId="{C1AF690D-B197-4C2A-ADC6-951365577A28}" type="presParOf" srcId="{4D39327E-60D6-4BD2-BF64-81429CB7352B}" destId="{EAC31EF4-22C7-4555-AB81-2D42E5BCCEE9}" srcOrd="1" destOrd="0" presId="urn:microsoft.com/office/officeart/2008/layout/VerticalCurvedList"/>
    <dgm:cxn modelId="{0A555A25-AD76-4327-A2DC-2FBEDBD5C18D}" type="presParOf" srcId="{4D39327E-60D6-4BD2-BF64-81429CB7352B}" destId="{C0B85B5D-4A8F-45EE-96A1-36454F7B64DD}" srcOrd="2" destOrd="0" presId="urn:microsoft.com/office/officeart/2008/layout/VerticalCurvedList"/>
    <dgm:cxn modelId="{C71FFDF1-A98F-4DF1-8594-0A091912EDA1}" type="presParOf" srcId="{4D39327E-60D6-4BD2-BF64-81429CB7352B}" destId="{4856DFF7-B673-4CEA-8536-4049558C3905}" srcOrd="3" destOrd="0" presId="urn:microsoft.com/office/officeart/2008/layout/VerticalCurvedList"/>
    <dgm:cxn modelId="{FA288C73-C646-4E14-8370-C0E7DD290B7C}" type="presParOf" srcId="{4DB393BB-1623-46B5-8DCE-E02B92350218}" destId="{4514B360-1497-430A-BCE9-8913AA72BE7E}" srcOrd="1" destOrd="0" presId="urn:microsoft.com/office/officeart/2008/layout/VerticalCurvedList"/>
    <dgm:cxn modelId="{F5E9B79A-7197-4D62-9020-665B00511AC1}" type="presParOf" srcId="{4DB393BB-1623-46B5-8DCE-E02B92350218}" destId="{EBE25698-4ABA-4C18-AA9B-90B853A1F420}" srcOrd="2" destOrd="0" presId="urn:microsoft.com/office/officeart/2008/layout/VerticalCurvedList"/>
    <dgm:cxn modelId="{40357370-6E98-4CAD-9882-B8CE7AF78909}" type="presParOf" srcId="{EBE25698-4ABA-4C18-AA9B-90B853A1F420}" destId="{3FCB0331-67BD-45EE-B20A-879113122378}" srcOrd="0" destOrd="0" presId="urn:microsoft.com/office/officeart/2008/layout/VerticalCurvedList"/>
    <dgm:cxn modelId="{0AC87D09-6A5B-40F7-B9F4-8A9E12D82EAD}" type="presParOf" srcId="{4DB393BB-1623-46B5-8DCE-E02B92350218}" destId="{81C41775-6DD3-472D-802C-74ADAB967D7E}" srcOrd="3" destOrd="0" presId="urn:microsoft.com/office/officeart/2008/layout/VerticalCurvedList"/>
    <dgm:cxn modelId="{01DE25D3-1681-440D-BE6E-88C4B9633E9F}" type="presParOf" srcId="{4DB393BB-1623-46B5-8DCE-E02B92350218}" destId="{B391ECA1-0890-4355-A740-703AD5AA0AA7}" srcOrd="4" destOrd="0" presId="urn:microsoft.com/office/officeart/2008/layout/VerticalCurvedList"/>
    <dgm:cxn modelId="{2CB6F8D7-8CC3-4C0E-99BE-C12CBDDED8CF}" type="presParOf" srcId="{B391ECA1-0890-4355-A740-703AD5AA0AA7}" destId="{A1EA1E97-911F-4F9B-8CD3-8E9188F72946}" srcOrd="0" destOrd="0" presId="urn:microsoft.com/office/officeart/2008/layout/VerticalCurvedList"/>
    <dgm:cxn modelId="{3E27D973-C644-4561-9D17-ED1E0CBC2E22}" type="presParOf" srcId="{4DB393BB-1623-46B5-8DCE-E02B92350218}" destId="{00BCA246-2561-46FC-9AEE-F67FE7CE7852}" srcOrd="5" destOrd="0" presId="urn:microsoft.com/office/officeart/2008/layout/VerticalCurvedList"/>
    <dgm:cxn modelId="{0303198E-E2FF-4AF8-8C4B-74EF8F76186D}" type="presParOf" srcId="{4DB393BB-1623-46B5-8DCE-E02B92350218}" destId="{55005327-DBF3-4B4A-9F98-145F1F6484E5}" srcOrd="6" destOrd="0" presId="urn:microsoft.com/office/officeart/2008/layout/VerticalCurvedList"/>
    <dgm:cxn modelId="{C341F2A1-F8BF-44D9-BB64-6EBF1F8D0CA5}" type="presParOf" srcId="{55005327-DBF3-4B4A-9F98-145F1F6484E5}" destId="{957BAE66-FF44-4513-8BBE-EE2A5BD820C0}" srcOrd="0" destOrd="0" presId="urn:microsoft.com/office/officeart/2008/layout/VerticalCurvedList"/>
    <dgm:cxn modelId="{3EAE8078-BC33-406B-96D0-9AA14962686C}" type="presParOf" srcId="{4DB393BB-1623-46B5-8DCE-E02B92350218}" destId="{39DF7CD2-72B3-407B-A40F-B78FFEC59780}" srcOrd="7" destOrd="0" presId="urn:microsoft.com/office/officeart/2008/layout/VerticalCurvedList"/>
    <dgm:cxn modelId="{1B750EEC-FE1D-4CD6-AC91-C82BA55A1C2E}" type="presParOf" srcId="{4DB393BB-1623-46B5-8DCE-E02B92350218}" destId="{15ED3953-6DED-4A6D-B68E-7AF15E8BD74B}" srcOrd="8" destOrd="0" presId="urn:microsoft.com/office/officeart/2008/layout/VerticalCurvedList"/>
    <dgm:cxn modelId="{469C7296-C3D6-4FCD-946D-5A2D1D7615E8}" type="presParOf" srcId="{15ED3953-6DED-4A6D-B68E-7AF15E8BD74B}" destId="{A57BC64D-7952-4F78-953B-44C438A66693}" srcOrd="0" destOrd="0" presId="urn:microsoft.com/office/officeart/2008/layout/VerticalCurvedList"/>
    <dgm:cxn modelId="{7D9A39CB-21BF-401E-A7B8-3B519AC55094}" type="presParOf" srcId="{4DB393BB-1623-46B5-8DCE-E02B92350218}" destId="{7886C0FF-E950-4715-94B6-731BDFC80307}" srcOrd="9" destOrd="0" presId="urn:microsoft.com/office/officeart/2008/layout/VerticalCurvedList"/>
    <dgm:cxn modelId="{B3977795-7673-4BC5-B0F5-4B63D3F7DD75}" type="presParOf" srcId="{4DB393BB-1623-46B5-8DCE-E02B92350218}" destId="{B31D12B6-604A-4C37-A180-962BCBBD9B88}" srcOrd="10" destOrd="0" presId="urn:microsoft.com/office/officeart/2008/layout/VerticalCurvedList"/>
    <dgm:cxn modelId="{854B7EF2-AA54-4EE1-983F-BF0150B24E67}" type="presParOf" srcId="{B31D12B6-604A-4C37-A180-962BCBBD9B88}" destId="{7F34C2B6-78A1-4959-A232-42BF82F6C798}" srcOrd="0" destOrd="0" presId="urn:microsoft.com/office/officeart/2008/layout/VerticalCurvedList"/>
    <dgm:cxn modelId="{B874A642-027B-460A-8470-6176888C073D}" type="presParOf" srcId="{4DB393BB-1623-46B5-8DCE-E02B92350218}" destId="{C14F0CBE-039E-48FF-859B-B58A323D2217}" srcOrd="11" destOrd="0" presId="urn:microsoft.com/office/officeart/2008/layout/VerticalCurvedList"/>
    <dgm:cxn modelId="{DA301B9A-ECE6-4A9B-A0F8-62EEF32C4FCB}" type="presParOf" srcId="{4DB393BB-1623-46B5-8DCE-E02B92350218}" destId="{2D9120A8-11A3-4479-9AF6-AB9CA0695FFC}" srcOrd="12" destOrd="0" presId="urn:microsoft.com/office/officeart/2008/layout/VerticalCurvedList"/>
    <dgm:cxn modelId="{981E0917-3FC8-4DE6-941A-FBD23D4589C5}" type="presParOf" srcId="{2D9120A8-11A3-4479-9AF6-AB9CA0695FFC}" destId="{D7BFF3E1-6522-489B-9EB1-5A9C1383BBA1}"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25E0B2-E297-4343-8D6D-21E48D54C114}"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s-ES"/>
        </a:p>
      </dgm:t>
    </dgm:pt>
    <dgm:pt modelId="{32571B6E-E403-4764-9522-F8A9FAEB8E5F}">
      <dgm:prSet phldrT="[Texto]"/>
      <dgm:spPr/>
      <dgm:t>
        <a:bodyPr/>
        <a:lstStyle/>
        <a:p>
          <a:r>
            <a:rPr lang="es-ES"/>
            <a:t>Objetivo General</a:t>
          </a:r>
          <a:endParaRPr lang="es-ES" dirty="0"/>
        </a:p>
      </dgm:t>
    </dgm:pt>
    <dgm:pt modelId="{EE2A454B-FD2F-4973-B1C8-4EEE672E2955}" type="parTrans" cxnId="{1DABCFBA-12AB-4338-A2CE-B92E42D2C9E0}">
      <dgm:prSet/>
      <dgm:spPr/>
      <dgm:t>
        <a:bodyPr/>
        <a:lstStyle/>
        <a:p>
          <a:endParaRPr lang="es-ES"/>
        </a:p>
      </dgm:t>
    </dgm:pt>
    <dgm:pt modelId="{43394970-68E7-44CD-ADC5-A426BCD25325}" type="sibTrans" cxnId="{1DABCFBA-12AB-4338-A2CE-B92E42D2C9E0}">
      <dgm:prSet/>
      <dgm:spPr/>
      <dgm:t>
        <a:bodyPr/>
        <a:lstStyle/>
        <a:p>
          <a:endParaRPr lang="es-ES"/>
        </a:p>
      </dgm:t>
    </dgm:pt>
    <dgm:pt modelId="{CEE5AB95-7038-43F8-82A7-8478B82D1A24}">
      <dgm:prSet phldrT="[Texto]"/>
      <dgm:spPr/>
      <dgm:t>
        <a:bodyPr/>
        <a:lstStyle/>
        <a:p>
          <a:r>
            <a:rPr lang="es-EC" dirty="0"/>
            <a:t>Desarrollar un sistema de reconocimiento y seguimiento de plataformas móviles terrestres para un aterrizaje automático de un vehículo aéreo no tripulado basado en inteligencia artificial y odometría visual. </a:t>
          </a:r>
          <a:endParaRPr lang="es-ES" dirty="0"/>
        </a:p>
      </dgm:t>
    </dgm:pt>
    <dgm:pt modelId="{DDF32EAA-85F8-4BEB-8C82-A8ECA671F1CD}" type="parTrans" cxnId="{1207AE4E-9BD0-4CFB-A2A0-3CA364AAF99D}">
      <dgm:prSet/>
      <dgm:spPr/>
      <dgm:t>
        <a:bodyPr/>
        <a:lstStyle/>
        <a:p>
          <a:endParaRPr lang="es-ES"/>
        </a:p>
      </dgm:t>
    </dgm:pt>
    <dgm:pt modelId="{38DB3D50-C7D8-44D2-9342-EC990BA976BB}" type="sibTrans" cxnId="{1207AE4E-9BD0-4CFB-A2A0-3CA364AAF99D}">
      <dgm:prSet/>
      <dgm:spPr/>
      <dgm:t>
        <a:bodyPr/>
        <a:lstStyle/>
        <a:p>
          <a:endParaRPr lang="es-ES"/>
        </a:p>
      </dgm:t>
    </dgm:pt>
    <dgm:pt modelId="{319E0AD8-B0F3-4765-BB63-86C85599344F}">
      <dgm:prSet phldrT="[Texto]"/>
      <dgm:spPr/>
      <dgm:t>
        <a:bodyPr/>
        <a:lstStyle/>
        <a:p>
          <a:r>
            <a:rPr lang="es-ES"/>
            <a:t>Objetivos específicos</a:t>
          </a:r>
          <a:endParaRPr lang="es-ES" dirty="0"/>
        </a:p>
      </dgm:t>
    </dgm:pt>
    <dgm:pt modelId="{3BB2E26E-BAEA-48C5-B0D2-54DF9239C286}" type="parTrans" cxnId="{42DBE13F-9995-4511-9287-1C3F6F1924E7}">
      <dgm:prSet/>
      <dgm:spPr/>
      <dgm:t>
        <a:bodyPr/>
        <a:lstStyle/>
        <a:p>
          <a:endParaRPr lang="es-ES"/>
        </a:p>
      </dgm:t>
    </dgm:pt>
    <dgm:pt modelId="{A68407C9-ED2A-4D03-9EF3-5820CEA187EC}" type="sibTrans" cxnId="{42DBE13F-9995-4511-9287-1C3F6F1924E7}">
      <dgm:prSet/>
      <dgm:spPr/>
      <dgm:t>
        <a:bodyPr/>
        <a:lstStyle/>
        <a:p>
          <a:endParaRPr lang="es-ES"/>
        </a:p>
      </dgm:t>
    </dgm:pt>
    <dgm:pt modelId="{33507DCB-BA6C-4039-BB01-45C6530827A6}">
      <dgm:prSet phldrT="[Texto]"/>
      <dgm:spPr/>
      <dgm:t>
        <a:bodyPr/>
        <a:lstStyle/>
        <a:p>
          <a:r>
            <a:rPr lang="es-EC" dirty="0"/>
            <a:t>Realizar el estudio del estado del arte referente a machine </a:t>
          </a:r>
          <a:r>
            <a:rPr lang="es-EC" dirty="0" err="1"/>
            <a:t>learning</a:t>
          </a:r>
          <a:r>
            <a:rPr lang="es-EC" dirty="0"/>
            <a:t>, caracterización de imágenes, estimación de movimiento y control de aterrizaje de </a:t>
          </a:r>
          <a:r>
            <a:rPr lang="es-EC" i="1" dirty="0"/>
            <a:t>UAV</a:t>
          </a:r>
          <a:r>
            <a:rPr lang="es-EC" dirty="0"/>
            <a:t>.</a:t>
          </a:r>
          <a:endParaRPr lang="es-ES" dirty="0"/>
        </a:p>
      </dgm:t>
    </dgm:pt>
    <dgm:pt modelId="{2FD48561-1772-4935-B2E7-C3F1895EC2E6}" type="parTrans" cxnId="{13EE15E7-3A85-4689-9AB3-66FF7DF20041}">
      <dgm:prSet/>
      <dgm:spPr/>
      <dgm:t>
        <a:bodyPr/>
        <a:lstStyle/>
        <a:p>
          <a:endParaRPr lang="es-ES"/>
        </a:p>
      </dgm:t>
    </dgm:pt>
    <dgm:pt modelId="{00166899-1D36-4045-8DCE-F639720E3642}" type="sibTrans" cxnId="{13EE15E7-3A85-4689-9AB3-66FF7DF20041}">
      <dgm:prSet/>
      <dgm:spPr/>
      <dgm:t>
        <a:bodyPr/>
        <a:lstStyle/>
        <a:p>
          <a:endParaRPr lang="es-ES"/>
        </a:p>
      </dgm:t>
    </dgm:pt>
    <dgm:pt modelId="{060A1A24-C408-4E5B-84A3-7A4052474F7D}">
      <dgm:prSet/>
      <dgm:spPr/>
      <dgm:t>
        <a:bodyPr/>
        <a:lstStyle/>
        <a:p>
          <a:pPr>
            <a:buFont typeface="Symbol" panose="05050102010706020507" pitchFamily="18" charset="2"/>
            <a:buChar char=""/>
          </a:pPr>
          <a:r>
            <a:rPr lang="es-EC"/>
            <a:t>Desarrollar un sistema de detección, discriminación y seguimiento de plataformas aptas para el aterrizaje.</a:t>
          </a:r>
        </a:p>
      </dgm:t>
    </dgm:pt>
    <dgm:pt modelId="{A194B0DC-CF87-4534-8B5C-124656B74D76}" type="parTrans" cxnId="{1ABCA774-B7A4-4A96-BDCF-B988665C519C}">
      <dgm:prSet/>
      <dgm:spPr/>
      <dgm:t>
        <a:bodyPr/>
        <a:lstStyle/>
        <a:p>
          <a:endParaRPr lang="es-EC"/>
        </a:p>
      </dgm:t>
    </dgm:pt>
    <dgm:pt modelId="{5FD7E782-DD97-4714-BEFA-9190571FF9F7}" type="sibTrans" cxnId="{1ABCA774-B7A4-4A96-BDCF-B988665C519C}">
      <dgm:prSet/>
      <dgm:spPr/>
      <dgm:t>
        <a:bodyPr/>
        <a:lstStyle/>
        <a:p>
          <a:endParaRPr lang="es-EC"/>
        </a:p>
      </dgm:t>
    </dgm:pt>
    <dgm:pt modelId="{58CCF4D3-7709-4FD5-AFDB-9C276AEC0CCA}">
      <dgm:prSet/>
      <dgm:spPr/>
      <dgm:t>
        <a:bodyPr/>
        <a:lstStyle/>
        <a:p>
          <a:pPr>
            <a:buFont typeface="Symbol" panose="05050102010706020507" pitchFamily="18" charset="2"/>
            <a:buChar char=""/>
          </a:pPr>
          <a:r>
            <a:rPr lang="es-EC"/>
            <a:t>Desarrollar un sistema de control para el aterrizaje automático de un vehículo aéreo no tripulado en las plataformas previamente detectadas y discriminadas.</a:t>
          </a:r>
        </a:p>
      </dgm:t>
    </dgm:pt>
    <dgm:pt modelId="{358023A1-7319-4083-A6B4-701E511E0B5A}" type="parTrans" cxnId="{88408B86-FBD9-4F9C-B452-BC02AB079EBC}">
      <dgm:prSet/>
      <dgm:spPr/>
      <dgm:t>
        <a:bodyPr/>
        <a:lstStyle/>
        <a:p>
          <a:endParaRPr lang="es-EC"/>
        </a:p>
      </dgm:t>
    </dgm:pt>
    <dgm:pt modelId="{A2BABEA5-40CF-4FB1-AE0A-2D46AD6B2D7A}" type="sibTrans" cxnId="{88408B86-FBD9-4F9C-B452-BC02AB079EBC}">
      <dgm:prSet/>
      <dgm:spPr/>
      <dgm:t>
        <a:bodyPr/>
        <a:lstStyle/>
        <a:p>
          <a:endParaRPr lang="es-EC"/>
        </a:p>
      </dgm:t>
    </dgm:pt>
    <dgm:pt modelId="{8F7CE4BA-F0BA-4C84-8BEB-44FB35649F8E}">
      <dgm:prSet/>
      <dgm:spPr/>
      <dgm:t>
        <a:bodyPr/>
        <a:lstStyle/>
        <a:p>
          <a:pPr>
            <a:buFont typeface="Symbol" panose="05050102010706020507" pitchFamily="18" charset="2"/>
            <a:buChar char=""/>
          </a:pPr>
          <a:r>
            <a:rPr lang="es-EC"/>
            <a:t>Evaluar el sistema de reconocimiento de plataformas mediante la identificación general de objetos.</a:t>
          </a:r>
        </a:p>
      </dgm:t>
    </dgm:pt>
    <dgm:pt modelId="{3ADC8F69-4986-4A0C-84A3-F5B1A5331505}" type="parTrans" cxnId="{425428E0-D09C-49D1-95E6-3B95EEBE9865}">
      <dgm:prSet/>
      <dgm:spPr/>
      <dgm:t>
        <a:bodyPr/>
        <a:lstStyle/>
        <a:p>
          <a:endParaRPr lang="es-EC"/>
        </a:p>
      </dgm:t>
    </dgm:pt>
    <dgm:pt modelId="{969278C5-098F-420C-B20E-5F299D414D25}" type="sibTrans" cxnId="{425428E0-D09C-49D1-95E6-3B95EEBE9865}">
      <dgm:prSet/>
      <dgm:spPr/>
      <dgm:t>
        <a:bodyPr/>
        <a:lstStyle/>
        <a:p>
          <a:endParaRPr lang="es-EC"/>
        </a:p>
      </dgm:t>
    </dgm:pt>
    <dgm:pt modelId="{CB7924E5-58C0-4F51-A933-676479B2D0C8}">
      <dgm:prSet/>
      <dgm:spPr/>
      <dgm:t>
        <a:bodyPr/>
        <a:lstStyle/>
        <a:p>
          <a:pPr>
            <a:buFont typeface="Symbol" panose="05050102010706020507" pitchFamily="18" charset="2"/>
            <a:buChar char=""/>
          </a:pPr>
          <a:r>
            <a:rPr lang="es-EC"/>
            <a:t>Evaluar el desempeño del control de aterrizaje automático basado en la localización concreta de la plataforma y un descenso controlado hasta terminar la tarea.</a:t>
          </a:r>
        </a:p>
      </dgm:t>
    </dgm:pt>
    <dgm:pt modelId="{3AFFA139-24C1-4831-9043-BBF006A515D9}" type="parTrans" cxnId="{8AE85D06-FCC5-4D54-A977-EFD5ACA2DFCB}">
      <dgm:prSet/>
      <dgm:spPr/>
      <dgm:t>
        <a:bodyPr/>
        <a:lstStyle/>
        <a:p>
          <a:endParaRPr lang="es-EC"/>
        </a:p>
      </dgm:t>
    </dgm:pt>
    <dgm:pt modelId="{10A5746D-3E9B-4B88-A4A5-C09FB1EFA0FE}" type="sibTrans" cxnId="{8AE85D06-FCC5-4D54-A977-EFD5ACA2DFCB}">
      <dgm:prSet/>
      <dgm:spPr/>
      <dgm:t>
        <a:bodyPr/>
        <a:lstStyle/>
        <a:p>
          <a:endParaRPr lang="es-EC"/>
        </a:p>
      </dgm:t>
    </dgm:pt>
    <dgm:pt modelId="{E0984D2B-294D-4AE3-8CE5-E6189997032F}">
      <dgm:prSet/>
      <dgm:spPr/>
      <dgm:t>
        <a:bodyPr/>
        <a:lstStyle/>
        <a:p>
          <a:pPr>
            <a:buFont typeface="Symbol" panose="05050102010706020507" pitchFamily="18" charset="2"/>
            <a:buChar char=""/>
          </a:pPr>
          <a:r>
            <a:rPr lang="es-EC" dirty="0"/>
            <a:t>Validación del correcto funcionamiento del sistema de reconocimiento y seguimiento de plataformas trabajando en conjunto con el control de aterrizaje automático del </a:t>
          </a:r>
          <a:r>
            <a:rPr lang="es-EC" i="1" dirty="0"/>
            <a:t>UAV</a:t>
          </a:r>
          <a:r>
            <a:rPr lang="es-EC" dirty="0"/>
            <a:t>.</a:t>
          </a:r>
        </a:p>
      </dgm:t>
    </dgm:pt>
    <dgm:pt modelId="{AA5B6CB2-BE66-491E-9143-5F950F74B8E5}" type="parTrans" cxnId="{06DEF5AC-403E-45EB-A1DA-B796D985D661}">
      <dgm:prSet/>
      <dgm:spPr/>
      <dgm:t>
        <a:bodyPr/>
        <a:lstStyle/>
        <a:p>
          <a:endParaRPr lang="es-EC"/>
        </a:p>
      </dgm:t>
    </dgm:pt>
    <dgm:pt modelId="{DF82F4AF-E72C-4AB9-BFB9-901FB23FDA21}" type="sibTrans" cxnId="{06DEF5AC-403E-45EB-A1DA-B796D985D661}">
      <dgm:prSet/>
      <dgm:spPr/>
      <dgm:t>
        <a:bodyPr/>
        <a:lstStyle/>
        <a:p>
          <a:endParaRPr lang="es-EC"/>
        </a:p>
      </dgm:t>
    </dgm:pt>
    <dgm:pt modelId="{73140A7C-100C-45D7-ABB6-EFDCB85E4B83}" type="pres">
      <dgm:prSet presAssocID="{EB25E0B2-E297-4343-8D6D-21E48D54C114}" presName="linear" presStyleCnt="0">
        <dgm:presLayoutVars>
          <dgm:animLvl val="lvl"/>
          <dgm:resizeHandles val="exact"/>
        </dgm:presLayoutVars>
      </dgm:prSet>
      <dgm:spPr/>
    </dgm:pt>
    <dgm:pt modelId="{88528851-0793-4DF5-A979-188D44D65245}" type="pres">
      <dgm:prSet presAssocID="{32571B6E-E403-4764-9522-F8A9FAEB8E5F}" presName="parentText" presStyleLbl="node1" presStyleIdx="0" presStyleCnt="2">
        <dgm:presLayoutVars>
          <dgm:chMax val="0"/>
          <dgm:bulletEnabled val="1"/>
        </dgm:presLayoutVars>
      </dgm:prSet>
      <dgm:spPr/>
    </dgm:pt>
    <dgm:pt modelId="{A350CBB6-1884-4820-B7A5-0994BF2DACD0}" type="pres">
      <dgm:prSet presAssocID="{32571B6E-E403-4764-9522-F8A9FAEB8E5F}" presName="childText" presStyleLbl="revTx" presStyleIdx="0" presStyleCnt="2">
        <dgm:presLayoutVars>
          <dgm:bulletEnabled val="1"/>
        </dgm:presLayoutVars>
      </dgm:prSet>
      <dgm:spPr/>
    </dgm:pt>
    <dgm:pt modelId="{32EC17D7-B629-4E6F-AC68-9DF6DE2B87AE}" type="pres">
      <dgm:prSet presAssocID="{319E0AD8-B0F3-4765-BB63-86C85599344F}" presName="parentText" presStyleLbl="node1" presStyleIdx="1" presStyleCnt="2">
        <dgm:presLayoutVars>
          <dgm:chMax val="0"/>
          <dgm:bulletEnabled val="1"/>
        </dgm:presLayoutVars>
      </dgm:prSet>
      <dgm:spPr/>
    </dgm:pt>
    <dgm:pt modelId="{E879E37D-D279-4556-A351-B0EFCB50EFFB}" type="pres">
      <dgm:prSet presAssocID="{319E0AD8-B0F3-4765-BB63-86C85599344F}" presName="childText" presStyleLbl="revTx" presStyleIdx="1" presStyleCnt="2">
        <dgm:presLayoutVars>
          <dgm:bulletEnabled val="1"/>
        </dgm:presLayoutVars>
      </dgm:prSet>
      <dgm:spPr/>
    </dgm:pt>
  </dgm:ptLst>
  <dgm:cxnLst>
    <dgm:cxn modelId="{8AE85D06-FCC5-4D54-A977-EFD5ACA2DFCB}" srcId="{319E0AD8-B0F3-4765-BB63-86C85599344F}" destId="{CB7924E5-58C0-4F51-A933-676479B2D0C8}" srcOrd="4" destOrd="0" parTransId="{3AFFA139-24C1-4831-9043-BBF006A515D9}" sibTransId="{10A5746D-3E9B-4B88-A4A5-C09FB1EFA0FE}"/>
    <dgm:cxn modelId="{D042F435-AA13-4686-A509-50447727580C}" type="presOf" srcId="{EB25E0B2-E297-4343-8D6D-21E48D54C114}" destId="{73140A7C-100C-45D7-ABB6-EFDCB85E4B83}" srcOrd="0" destOrd="0" presId="urn:microsoft.com/office/officeart/2005/8/layout/vList2"/>
    <dgm:cxn modelId="{42DBE13F-9995-4511-9287-1C3F6F1924E7}" srcId="{EB25E0B2-E297-4343-8D6D-21E48D54C114}" destId="{319E0AD8-B0F3-4765-BB63-86C85599344F}" srcOrd="1" destOrd="0" parTransId="{3BB2E26E-BAEA-48C5-B0D2-54DF9239C286}" sibTransId="{A68407C9-ED2A-4D03-9EF3-5820CEA187EC}"/>
    <dgm:cxn modelId="{AD875A5D-797E-4448-9819-D79ECEA26A15}" type="presOf" srcId="{319E0AD8-B0F3-4765-BB63-86C85599344F}" destId="{32EC17D7-B629-4E6F-AC68-9DF6DE2B87AE}" srcOrd="0" destOrd="0" presId="urn:microsoft.com/office/officeart/2005/8/layout/vList2"/>
    <dgm:cxn modelId="{1207AE4E-9BD0-4CFB-A2A0-3CA364AAF99D}" srcId="{32571B6E-E403-4764-9522-F8A9FAEB8E5F}" destId="{CEE5AB95-7038-43F8-82A7-8478B82D1A24}" srcOrd="0" destOrd="0" parTransId="{DDF32EAA-85F8-4BEB-8C82-A8ECA671F1CD}" sibTransId="{38DB3D50-C7D8-44D2-9342-EC990BA976BB}"/>
    <dgm:cxn modelId="{9D8A8673-96CD-4BA4-B308-3B10545DAB1C}" type="presOf" srcId="{32571B6E-E403-4764-9522-F8A9FAEB8E5F}" destId="{88528851-0793-4DF5-A979-188D44D65245}" srcOrd="0" destOrd="0" presId="urn:microsoft.com/office/officeart/2005/8/layout/vList2"/>
    <dgm:cxn modelId="{1ABCA774-B7A4-4A96-BDCF-B988665C519C}" srcId="{319E0AD8-B0F3-4765-BB63-86C85599344F}" destId="{060A1A24-C408-4E5B-84A3-7A4052474F7D}" srcOrd="1" destOrd="0" parTransId="{A194B0DC-CF87-4534-8B5C-124656B74D76}" sibTransId="{5FD7E782-DD97-4714-BEFA-9190571FF9F7}"/>
    <dgm:cxn modelId="{88408B86-FBD9-4F9C-B452-BC02AB079EBC}" srcId="{319E0AD8-B0F3-4765-BB63-86C85599344F}" destId="{58CCF4D3-7709-4FD5-AFDB-9C276AEC0CCA}" srcOrd="2" destOrd="0" parTransId="{358023A1-7319-4083-A6B4-701E511E0B5A}" sibTransId="{A2BABEA5-40CF-4FB1-AE0A-2D46AD6B2D7A}"/>
    <dgm:cxn modelId="{F48CA595-5013-4F83-8219-3FDA43D1490F}" type="presOf" srcId="{E0984D2B-294D-4AE3-8CE5-E6189997032F}" destId="{E879E37D-D279-4556-A351-B0EFCB50EFFB}" srcOrd="0" destOrd="5" presId="urn:microsoft.com/office/officeart/2005/8/layout/vList2"/>
    <dgm:cxn modelId="{7023DE95-76EB-411C-AF02-29643FCE70F5}" type="presOf" srcId="{33507DCB-BA6C-4039-BB01-45C6530827A6}" destId="{E879E37D-D279-4556-A351-B0EFCB50EFFB}" srcOrd="0" destOrd="0" presId="urn:microsoft.com/office/officeart/2005/8/layout/vList2"/>
    <dgm:cxn modelId="{90729499-3C1F-460D-8A52-D9C2BD9625FD}" type="presOf" srcId="{060A1A24-C408-4E5B-84A3-7A4052474F7D}" destId="{E879E37D-D279-4556-A351-B0EFCB50EFFB}" srcOrd="0" destOrd="1" presId="urn:microsoft.com/office/officeart/2005/8/layout/vList2"/>
    <dgm:cxn modelId="{A58B219D-1860-4A4D-A992-7838456C5855}" type="presOf" srcId="{58CCF4D3-7709-4FD5-AFDB-9C276AEC0CCA}" destId="{E879E37D-D279-4556-A351-B0EFCB50EFFB}" srcOrd="0" destOrd="2" presId="urn:microsoft.com/office/officeart/2005/8/layout/vList2"/>
    <dgm:cxn modelId="{0B33BBA4-1A27-48AE-9AB1-743BBD0BF73E}" type="presOf" srcId="{CB7924E5-58C0-4F51-A933-676479B2D0C8}" destId="{E879E37D-D279-4556-A351-B0EFCB50EFFB}" srcOrd="0" destOrd="4" presId="urn:microsoft.com/office/officeart/2005/8/layout/vList2"/>
    <dgm:cxn modelId="{06DEF5AC-403E-45EB-A1DA-B796D985D661}" srcId="{319E0AD8-B0F3-4765-BB63-86C85599344F}" destId="{E0984D2B-294D-4AE3-8CE5-E6189997032F}" srcOrd="5" destOrd="0" parTransId="{AA5B6CB2-BE66-491E-9143-5F950F74B8E5}" sibTransId="{DF82F4AF-E72C-4AB9-BFB9-901FB23FDA21}"/>
    <dgm:cxn modelId="{1DABCFBA-12AB-4338-A2CE-B92E42D2C9E0}" srcId="{EB25E0B2-E297-4343-8D6D-21E48D54C114}" destId="{32571B6E-E403-4764-9522-F8A9FAEB8E5F}" srcOrd="0" destOrd="0" parTransId="{EE2A454B-FD2F-4973-B1C8-4EEE672E2955}" sibTransId="{43394970-68E7-44CD-ADC5-A426BCD25325}"/>
    <dgm:cxn modelId="{286392CA-BD32-49EE-B869-11E66F120BCC}" type="presOf" srcId="{CEE5AB95-7038-43F8-82A7-8478B82D1A24}" destId="{A350CBB6-1884-4820-B7A5-0994BF2DACD0}" srcOrd="0" destOrd="0" presId="urn:microsoft.com/office/officeart/2005/8/layout/vList2"/>
    <dgm:cxn modelId="{7FB4FDCE-158A-428A-BFD2-7316D54519BD}" type="presOf" srcId="{8F7CE4BA-F0BA-4C84-8BEB-44FB35649F8E}" destId="{E879E37D-D279-4556-A351-B0EFCB50EFFB}" srcOrd="0" destOrd="3" presId="urn:microsoft.com/office/officeart/2005/8/layout/vList2"/>
    <dgm:cxn modelId="{425428E0-D09C-49D1-95E6-3B95EEBE9865}" srcId="{319E0AD8-B0F3-4765-BB63-86C85599344F}" destId="{8F7CE4BA-F0BA-4C84-8BEB-44FB35649F8E}" srcOrd="3" destOrd="0" parTransId="{3ADC8F69-4986-4A0C-84A3-F5B1A5331505}" sibTransId="{969278C5-098F-420C-B20E-5F299D414D25}"/>
    <dgm:cxn modelId="{13EE15E7-3A85-4689-9AB3-66FF7DF20041}" srcId="{319E0AD8-B0F3-4765-BB63-86C85599344F}" destId="{33507DCB-BA6C-4039-BB01-45C6530827A6}" srcOrd="0" destOrd="0" parTransId="{2FD48561-1772-4935-B2E7-C3F1895EC2E6}" sibTransId="{00166899-1D36-4045-8DCE-F639720E3642}"/>
    <dgm:cxn modelId="{F9F037A3-B26C-4F80-B36B-1A456BDE93C0}" type="presParOf" srcId="{73140A7C-100C-45D7-ABB6-EFDCB85E4B83}" destId="{88528851-0793-4DF5-A979-188D44D65245}" srcOrd="0" destOrd="0" presId="urn:microsoft.com/office/officeart/2005/8/layout/vList2"/>
    <dgm:cxn modelId="{FFD14390-37D3-4977-8C1A-74FD0F183E37}" type="presParOf" srcId="{73140A7C-100C-45D7-ABB6-EFDCB85E4B83}" destId="{A350CBB6-1884-4820-B7A5-0994BF2DACD0}" srcOrd="1" destOrd="0" presId="urn:microsoft.com/office/officeart/2005/8/layout/vList2"/>
    <dgm:cxn modelId="{76DD7947-7D0B-4E96-9B71-7D1B7BD6B10A}" type="presParOf" srcId="{73140A7C-100C-45D7-ABB6-EFDCB85E4B83}" destId="{32EC17D7-B629-4E6F-AC68-9DF6DE2B87AE}" srcOrd="2" destOrd="0" presId="urn:microsoft.com/office/officeart/2005/8/layout/vList2"/>
    <dgm:cxn modelId="{9B0F2DE2-62DE-4171-8CD5-B93A4096C8E6}" type="presParOf" srcId="{73140A7C-100C-45D7-ABB6-EFDCB85E4B83}" destId="{E879E37D-D279-4556-A351-B0EFCB50EFFB}"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2B6C61-39CE-45B1-9F9F-11FB1B8CAB64}"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s-EC"/>
        </a:p>
      </dgm:t>
    </dgm:pt>
    <dgm:pt modelId="{D75F7617-5721-44C1-908F-440F1BE3F3B7}">
      <dgm:prSet phldrT="[Texto]"/>
      <dgm:spPr/>
      <dgm:t>
        <a:bodyPr/>
        <a:lstStyle/>
        <a:p>
          <a:r>
            <a:rPr lang="es-EC" dirty="0"/>
            <a:t>Estado 1</a:t>
          </a:r>
        </a:p>
      </dgm:t>
    </dgm:pt>
    <dgm:pt modelId="{F140CEFC-F78C-427B-89D0-35EFE2D17044}" type="parTrans" cxnId="{A25CC11B-4F32-414C-9D58-BCB98D8FDF13}">
      <dgm:prSet/>
      <dgm:spPr/>
      <dgm:t>
        <a:bodyPr/>
        <a:lstStyle/>
        <a:p>
          <a:endParaRPr lang="es-EC"/>
        </a:p>
      </dgm:t>
    </dgm:pt>
    <dgm:pt modelId="{B057870D-95D4-4062-8A40-38CA15C9435D}" type="sibTrans" cxnId="{A25CC11B-4F32-414C-9D58-BCB98D8FDF13}">
      <dgm:prSet/>
      <dgm:spPr/>
      <dgm:t>
        <a:bodyPr/>
        <a:lstStyle/>
        <a:p>
          <a:endParaRPr lang="es-EC"/>
        </a:p>
      </dgm:t>
    </dgm:pt>
    <dgm:pt modelId="{C8C4CF93-FD49-4EA1-B4E1-A03420904D87}">
      <dgm:prSet phldrT="[Texto]"/>
      <dgm:spPr/>
      <dgm:t>
        <a:bodyPr/>
        <a:lstStyle/>
        <a:p>
          <a:r>
            <a:rPr lang="es-EC" b="1" dirty="0"/>
            <a:t>Búsqueda del automóvil</a:t>
          </a:r>
          <a:endParaRPr lang="es-EC" dirty="0"/>
        </a:p>
      </dgm:t>
    </dgm:pt>
    <dgm:pt modelId="{CF70C2B2-D9EA-4DCB-9E0C-C9D1EA4D2866}" type="parTrans" cxnId="{1AA2C816-F3CA-4A17-8AC7-BEC516CF4B4D}">
      <dgm:prSet/>
      <dgm:spPr/>
      <dgm:t>
        <a:bodyPr/>
        <a:lstStyle/>
        <a:p>
          <a:endParaRPr lang="es-EC"/>
        </a:p>
      </dgm:t>
    </dgm:pt>
    <dgm:pt modelId="{BB27A273-AC61-4A49-B189-A171CA6B282F}" type="sibTrans" cxnId="{1AA2C816-F3CA-4A17-8AC7-BEC516CF4B4D}">
      <dgm:prSet/>
      <dgm:spPr/>
      <dgm:t>
        <a:bodyPr/>
        <a:lstStyle/>
        <a:p>
          <a:endParaRPr lang="es-EC"/>
        </a:p>
      </dgm:t>
    </dgm:pt>
    <dgm:pt modelId="{F6A8220F-A9DD-43F6-BC5E-6004FC9DBFF0}">
      <dgm:prSet phldrT="[Texto]"/>
      <dgm:spPr/>
      <dgm:t>
        <a:bodyPr/>
        <a:lstStyle/>
        <a:p>
          <a:r>
            <a:rPr lang="es-EC" dirty="0"/>
            <a:t>Estado 2</a:t>
          </a:r>
        </a:p>
      </dgm:t>
    </dgm:pt>
    <dgm:pt modelId="{478178DB-46CE-41F3-800A-C3F85AF79189}" type="parTrans" cxnId="{D7CDC155-EE9D-4839-9DDE-04E4F126E2A5}">
      <dgm:prSet/>
      <dgm:spPr/>
      <dgm:t>
        <a:bodyPr/>
        <a:lstStyle/>
        <a:p>
          <a:endParaRPr lang="es-EC"/>
        </a:p>
      </dgm:t>
    </dgm:pt>
    <dgm:pt modelId="{1351064D-159C-42E6-AB4C-FC6AB2CAD297}" type="sibTrans" cxnId="{D7CDC155-EE9D-4839-9DDE-04E4F126E2A5}">
      <dgm:prSet/>
      <dgm:spPr/>
      <dgm:t>
        <a:bodyPr/>
        <a:lstStyle/>
        <a:p>
          <a:endParaRPr lang="es-EC"/>
        </a:p>
      </dgm:t>
    </dgm:pt>
    <dgm:pt modelId="{6D0AE01C-D289-407C-8DE9-C03EA398C8CA}">
      <dgm:prSet phldrT="[Texto]"/>
      <dgm:spPr/>
      <dgm:t>
        <a:bodyPr/>
        <a:lstStyle/>
        <a:p>
          <a:r>
            <a:rPr lang="es-EC" b="1" dirty="0"/>
            <a:t>Seguimiento del automóvil</a:t>
          </a:r>
          <a:endParaRPr lang="es-EC" dirty="0"/>
        </a:p>
      </dgm:t>
    </dgm:pt>
    <dgm:pt modelId="{821E855A-E25A-4F87-8198-245C8168B30C}" type="parTrans" cxnId="{05041C54-7868-4C03-94D1-7747E8EC4963}">
      <dgm:prSet/>
      <dgm:spPr/>
      <dgm:t>
        <a:bodyPr/>
        <a:lstStyle/>
        <a:p>
          <a:endParaRPr lang="es-EC"/>
        </a:p>
      </dgm:t>
    </dgm:pt>
    <dgm:pt modelId="{B451F1C4-F70F-4006-A53F-739A89444451}" type="sibTrans" cxnId="{05041C54-7868-4C03-94D1-7747E8EC4963}">
      <dgm:prSet/>
      <dgm:spPr/>
      <dgm:t>
        <a:bodyPr/>
        <a:lstStyle/>
        <a:p>
          <a:endParaRPr lang="es-EC"/>
        </a:p>
      </dgm:t>
    </dgm:pt>
    <dgm:pt modelId="{C39E7A19-F45D-4420-B507-84D45F3AA2F0}">
      <dgm:prSet phldrT="[Texto]"/>
      <dgm:spPr/>
      <dgm:t>
        <a:bodyPr/>
        <a:lstStyle/>
        <a:p>
          <a:r>
            <a:rPr lang="es-EC" dirty="0"/>
            <a:t>Estado 3</a:t>
          </a:r>
        </a:p>
      </dgm:t>
    </dgm:pt>
    <dgm:pt modelId="{544E1580-D5C2-4B8F-87CD-7D254EAAA0F6}" type="parTrans" cxnId="{FB742BC9-D820-4184-AE80-4AD09CAF0EBA}">
      <dgm:prSet/>
      <dgm:spPr/>
      <dgm:t>
        <a:bodyPr/>
        <a:lstStyle/>
        <a:p>
          <a:endParaRPr lang="es-EC"/>
        </a:p>
      </dgm:t>
    </dgm:pt>
    <dgm:pt modelId="{93B482B5-DE82-4941-9310-A27CFCA1278A}" type="sibTrans" cxnId="{FB742BC9-D820-4184-AE80-4AD09CAF0EBA}">
      <dgm:prSet/>
      <dgm:spPr/>
      <dgm:t>
        <a:bodyPr/>
        <a:lstStyle/>
        <a:p>
          <a:endParaRPr lang="es-EC"/>
        </a:p>
      </dgm:t>
    </dgm:pt>
    <dgm:pt modelId="{E0CEF0E5-A158-4E11-A65A-21BDE7431BBA}">
      <dgm:prSet phldrT="[Texto]"/>
      <dgm:spPr/>
      <dgm:t>
        <a:bodyPr/>
        <a:lstStyle/>
        <a:p>
          <a:r>
            <a:rPr lang="es-EC" b="1" dirty="0"/>
            <a:t>Aterrizaje final en el techo del automóvil</a:t>
          </a:r>
          <a:endParaRPr lang="es-EC" dirty="0"/>
        </a:p>
      </dgm:t>
    </dgm:pt>
    <dgm:pt modelId="{0200B1E6-2ADB-4DE2-B091-AA85DA1CF474}" type="parTrans" cxnId="{20305D2C-8926-42F1-A8C5-C0B714E5C130}">
      <dgm:prSet/>
      <dgm:spPr/>
      <dgm:t>
        <a:bodyPr/>
        <a:lstStyle/>
        <a:p>
          <a:endParaRPr lang="es-EC"/>
        </a:p>
      </dgm:t>
    </dgm:pt>
    <dgm:pt modelId="{C615F15F-6C52-4D7F-9176-9648C9D62CCB}" type="sibTrans" cxnId="{20305D2C-8926-42F1-A8C5-C0B714E5C130}">
      <dgm:prSet/>
      <dgm:spPr/>
      <dgm:t>
        <a:bodyPr/>
        <a:lstStyle/>
        <a:p>
          <a:endParaRPr lang="es-EC"/>
        </a:p>
      </dgm:t>
    </dgm:pt>
    <dgm:pt modelId="{85184965-885B-4A6B-A4BA-E40E7B0CD23A}">
      <dgm:prSet phldrT="[Texto]"/>
      <dgm:spPr/>
      <dgm:t>
        <a:bodyPr/>
        <a:lstStyle/>
        <a:p>
          <a:r>
            <a:rPr lang="es-EC" dirty="0"/>
            <a:t>Estado 4</a:t>
          </a:r>
        </a:p>
      </dgm:t>
    </dgm:pt>
    <dgm:pt modelId="{A2055E15-BC91-4D7A-BBEF-03D817616D56}" type="parTrans" cxnId="{B658415D-9928-4605-B79C-9F5004AF0122}">
      <dgm:prSet/>
      <dgm:spPr/>
      <dgm:t>
        <a:bodyPr/>
        <a:lstStyle/>
        <a:p>
          <a:endParaRPr lang="es-EC"/>
        </a:p>
      </dgm:t>
    </dgm:pt>
    <dgm:pt modelId="{167E17EE-6FD3-409A-B5CE-9BC62FF285B1}" type="sibTrans" cxnId="{B658415D-9928-4605-B79C-9F5004AF0122}">
      <dgm:prSet/>
      <dgm:spPr/>
      <dgm:t>
        <a:bodyPr/>
        <a:lstStyle/>
        <a:p>
          <a:endParaRPr lang="es-EC"/>
        </a:p>
      </dgm:t>
    </dgm:pt>
    <dgm:pt modelId="{58C2F61B-0AD1-46A9-8940-879497F50207}">
      <dgm:prSet phldrT="[Texto]"/>
      <dgm:spPr/>
      <dgm:t>
        <a:bodyPr/>
        <a:lstStyle/>
        <a:p>
          <a:r>
            <a:rPr lang="es-EC" dirty="0"/>
            <a:t>Estado 5</a:t>
          </a:r>
        </a:p>
      </dgm:t>
    </dgm:pt>
    <dgm:pt modelId="{12505A18-D474-4AA8-9E47-40D0EA3E22CB}" type="parTrans" cxnId="{CAFA6AE0-3F3D-432A-9046-E21CB91BFCC1}">
      <dgm:prSet/>
      <dgm:spPr/>
      <dgm:t>
        <a:bodyPr/>
        <a:lstStyle/>
        <a:p>
          <a:endParaRPr lang="es-EC"/>
        </a:p>
      </dgm:t>
    </dgm:pt>
    <dgm:pt modelId="{2F333BA5-9F82-4154-AC65-6543A6FA43BC}" type="sibTrans" cxnId="{CAFA6AE0-3F3D-432A-9046-E21CB91BFCC1}">
      <dgm:prSet/>
      <dgm:spPr/>
      <dgm:t>
        <a:bodyPr/>
        <a:lstStyle/>
        <a:p>
          <a:endParaRPr lang="es-EC"/>
        </a:p>
      </dgm:t>
    </dgm:pt>
    <dgm:pt modelId="{DA7AC841-FA8B-4239-94DF-7842C43CC599}">
      <dgm:prSet phldrT="[Texto]"/>
      <dgm:spPr/>
      <dgm:t>
        <a:bodyPr/>
        <a:lstStyle/>
        <a:p>
          <a:r>
            <a:rPr lang="es-EC" dirty="0"/>
            <a:t>Estado 6</a:t>
          </a:r>
        </a:p>
      </dgm:t>
    </dgm:pt>
    <dgm:pt modelId="{FDCAE3BB-3973-49BF-B576-F0251C03342E}" type="parTrans" cxnId="{7C852E59-000F-4F28-8643-E2B61AE8C684}">
      <dgm:prSet/>
      <dgm:spPr/>
      <dgm:t>
        <a:bodyPr/>
        <a:lstStyle/>
        <a:p>
          <a:endParaRPr lang="es-EC"/>
        </a:p>
      </dgm:t>
    </dgm:pt>
    <dgm:pt modelId="{70077480-1E8B-4801-999B-AF7C23EEAF9A}" type="sibTrans" cxnId="{7C852E59-000F-4F28-8643-E2B61AE8C684}">
      <dgm:prSet/>
      <dgm:spPr/>
      <dgm:t>
        <a:bodyPr/>
        <a:lstStyle/>
        <a:p>
          <a:endParaRPr lang="es-EC"/>
        </a:p>
      </dgm:t>
    </dgm:pt>
    <dgm:pt modelId="{B4B402B6-85FC-481A-93F0-36507BE4A828}">
      <dgm:prSet phldrT="[Texto]"/>
      <dgm:spPr/>
      <dgm:t>
        <a:bodyPr/>
        <a:lstStyle/>
        <a:p>
          <a:r>
            <a:rPr lang="es-EC" b="1"/>
            <a:t>Búsqueda del nuevo target (imagen sobre el techo del auto)</a:t>
          </a:r>
          <a:endParaRPr lang="es-EC" dirty="0"/>
        </a:p>
      </dgm:t>
    </dgm:pt>
    <dgm:pt modelId="{6929B966-E9CE-49A2-A91E-B205C66CEC2F}" type="parTrans" cxnId="{069D03E9-1E5B-4B44-BE4E-6E0225570A73}">
      <dgm:prSet/>
      <dgm:spPr/>
      <dgm:t>
        <a:bodyPr/>
        <a:lstStyle/>
        <a:p>
          <a:endParaRPr lang="es-EC"/>
        </a:p>
      </dgm:t>
    </dgm:pt>
    <dgm:pt modelId="{A350F3B9-BAE7-49CB-978B-0B00476EE7A4}" type="sibTrans" cxnId="{069D03E9-1E5B-4B44-BE4E-6E0225570A73}">
      <dgm:prSet/>
      <dgm:spPr/>
      <dgm:t>
        <a:bodyPr/>
        <a:lstStyle/>
        <a:p>
          <a:endParaRPr lang="es-EC"/>
        </a:p>
      </dgm:t>
    </dgm:pt>
    <dgm:pt modelId="{6C7A42AD-7AC1-4A91-B7BE-D121BDCAFC53}">
      <dgm:prSet phldrT="[Texto]"/>
      <dgm:spPr/>
      <dgm:t>
        <a:bodyPr/>
        <a:lstStyle/>
        <a:p>
          <a:r>
            <a:rPr lang="es-EC" b="1"/>
            <a:t>Seguimiento del nuevo target</a:t>
          </a:r>
          <a:endParaRPr lang="es-EC" dirty="0"/>
        </a:p>
      </dgm:t>
    </dgm:pt>
    <dgm:pt modelId="{595F20BC-10C2-452B-9F54-D51BD349494C}" type="parTrans" cxnId="{C46E8BBD-C4BD-49E2-9C89-0960959B228C}">
      <dgm:prSet/>
      <dgm:spPr/>
      <dgm:t>
        <a:bodyPr/>
        <a:lstStyle/>
        <a:p>
          <a:endParaRPr lang="es-EC"/>
        </a:p>
      </dgm:t>
    </dgm:pt>
    <dgm:pt modelId="{F7BAB9FB-07F5-47E9-ABFD-B3F868D56C9D}" type="sibTrans" cxnId="{C46E8BBD-C4BD-49E2-9C89-0960959B228C}">
      <dgm:prSet/>
      <dgm:spPr/>
      <dgm:t>
        <a:bodyPr/>
        <a:lstStyle/>
        <a:p>
          <a:endParaRPr lang="es-EC"/>
        </a:p>
      </dgm:t>
    </dgm:pt>
    <dgm:pt modelId="{84F30149-A2FF-4CF8-BADF-1E03AE28945C}">
      <dgm:prSet phldrT="[Texto]"/>
      <dgm:spPr/>
      <dgm:t>
        <a:bodyPr/>
        <a:lstStyle/>
        <a:p>
          <a:r>
            <a:rPr lang="es-EC" b="1"/>
            <a:t>Descenso hacia el target</a:t>
          </a:r>
          <a:endParaRPr lang="es-EC" dirty="0"/>
        </a:p>
      </dgm:t>
    </dgm:pt>
    <dgm:pt modelId="{27D3492F-FBE8-4FD7-BC97-FF482F3F69E6}" type="parTrans" cxnId="{171BD89A-8704-43C3-A691-BD6F00B60FBF}">
      <dgm:prSet/>
      <dgm:spPr/>
      <dgm:t>
        <a:bodyPr/>
        <a:lstStyle/>
        <a:p>
          <a:endParaRPr lang="es-EC"/>
        </a:p>
      </dgm:t>
    </dgm:pt>
    <dgm:pt modelId="{FFB9C685-B700-48D1-9A20-FEBD8AF709F9}" type="sibTrans" cxnId="{171BD89A-8704-43C3-A691-BD6F00B60FBF}">
      <dgm:prSet/>
      <dgm:spPr/>
      <dgm:t>
        <a:bodyPr/>
        <a:lstStyle/>
        <a:p>
          <a:endParaRPr lang="es-EC"/>
        </a:p>
      </dgm:t>
    </dgm:pt>
    <dgm:pt modelId="{9390C56B-320C-49A9-BB6B-BB0DBCC27E95}" type="pres">
      <dgm:prSet presAssocID="{932B6C61-39CE-45B1-9F9F-11FB1B8CAB64}" presName="Name0" presStyleCnt="0">
        <dgm:presLayoutVars>
          <dgm:dir/>
          <dgm:animLvl val="lvl"/>
          <dgm:resizeHandles val="exact"/>
        </dgm:presLayoutVars>
      </dgm:prSet>
      <dgm:spPr/>
    </dgm:pt>
    <dgm:pt modelId="{1DCE1FF6-EE5B-4896-ACED-6026DE4A4834}" type="pres">
      <dgm:prSet presAssocID="{DA7AC841-FA8B-4239-94DF-7842C43CC599}" presName="boxAndChildren" presStyleCnt="0"/>
      <dgm:spPr/>
    </dgm:pt>
    <dgm:pt modelId="{313E05D4-03B6-4F6E-8479-15C9BD3BBC94}" type="pres">
      <dgm:prSet presAssocID="{DA7AC841-FA8B-4239-94DF-7842C43CC599}" presName="parentTextBox" presStyleLbl="node1" presStyleIdx="0" presStyleCnt="6"/>
      <dgm:spPr/>
    </dgm:pt>
    <dgm:pt modelId="{1C69867C-95EE-4F2E-8493-6FBD7C1B9339}" type="pres">
      <dgm:prSet presAssocID="{DA7AC841-FA8B-4239-94DF-7842C43CC599}" presName="entireBox" presStyleLbl="node1" presStyleIdx="0" presStyleCnt="6"/>
      <dgm:spPr/>
    </dgm:pt>
    <dgm:pt modelId="{9B1AE398-F13D-48BE-BB96-173EAED547D8}" type="pres">
      <dgm:prSet presAssocID="{DA7AC841-FA8B-4239-94DF-7842C43CC599}" presName="descendantBox" presStyleCnt="0"/>
      <dgm:spPr/>
    </dgm:pt>
    <dgm:pt modelId="{56E7AF70-AAA0-47A5-8112-6B430690C7B3}" type="pres">
      <dgm:prSet presAssocID="{E0CEF0E5-A158-4E11-A65A-21BDE7431BBA}" presName="childTextBox" presStyleLbl="fgAccFollowNode1" presStyleIdx="0" presStyleCnt="6">
        <dgm:presLayoutVars>
          <dgm:bulletEnabled val="1"/>
        </dgm:presLayoutVars>
      </dgm:prSet>
      <dgm:spPr/>
    </dgm:pt>
    <dgm:pt modelId="{D50B1447-287C-4ED4-9380-B08112F33F6C}" type="pres">
      <dgm:prSet presAssocID="{2F333BA5-9F82-4154-AC65-6543A6FA43BC}" presName="sp" presStyleCnt="0"/>
      <dgm:spPr/>
    </dgm:pt>
    <dgm:pt modelId="{70F8402A-0B3D-4BC8-B0A7-DD67246BC9BC}" type="pres">
      <dgm:prSet presAssocID="{58C2F61B-0AD1-46A9-8940-879497F50207}" presName="arrowAndChildren" presStyleCnt="0"/>
      <dgm:spPr/>
    </dgm:pt>
    <dgm:pt modelId="{550FEE83-E2C3-4F2E-91DF-EA8FFEB980AB}" type="pres">
      <dgm:prSet presAssocID="{58C2F61B-0AD1-46A9-8940-879497F50207}" presName="parentTextArrow" presStyleLbl="node1" presStyleIdx="0" presStyleCnt="6"/>
      <dgm:spPr/>
    </dgm:pt>
    <dgm:pt modelId="{EDA311A1-631E-4FA4-85FB-F3F24BAC7BD9}" type="pres">
      <dgm:prSet presAssocID="{58C2F61B-0AD1-46A9-8940-879497F50207}" presName="arrow" presStyleLbl="node1" presStyleIdx="1" presStyleCnt="6"/>
      <dgm:spPr/>
    </dgm:pt>
    <dgm:pt modelId="{8894A0BA-99F9-48ED-B5AC-738AFCCB75C6}" type="pres">
      <dgm:prSet presAssocID="{58C2F61B-0AD1-46A9-8940-879497F50207}" presName="descendantArrow" presStyleCnt="0"/>
      <dgm:spPr/>
    </dgm:pt>
    <dgm:pt modelId="{91B694FA-E07C-4379-9240-9ACEE714462C}" type="pres">
      <dgm:prSet presAssocID="{84F30149-A2FF-4CF8-BADF-1E03AE28945C}" presName="childTextArrow" presStyleLbl="fgAccFollowNode1" presStyleIdx="1" presStyleCnt="6">
        <dgm:presLayoutVars>
          <dgm:bulletEnabled val="1"/>
        </dgm:presLayoutVars>
      </dgm:prSet>
      <dgm:spPr/>
    </dgm:pt>
    <dgm:pt modelId="{EC7C4E0D-83DF-4E77-AA8D-0793BDB4A7EA}" type="pres">
      <dgm:prSet presAssocID="{167E17EE-6FD3-409A-B5CE-9BC62FF285B1}" presName="sp" presStyleCnt="0"/>
      <dgm:spPr/>
    </dgm:pt>
    <dgm:pt modelId="{892A7B05-8211-40E9-8373-1C21B6D7E4EB}" type="pres">
      <dgm:prSet presAssocID="{85184965-885B-4A6B-A4BA-E40E7B0CD23A}" presName="arrowAndChildren" presStyleCnt="0"/>
      <dgm:spPr/>
    </dgm:pt>
    <dgm:pt modelId="{F3C2C948-D5FB-4C4C-978C-E335A0CB7F1E}" type="pres">
      <dgm:prSet presAssocID="{85184965-885B-4A6B-A4BA-E40E7B0CD23A}" presName="parentTextArrow" presStyleLbl="node1" presStyleIdx="1" presStyleCnt="6"/>
      <dgm:spPr/>
    </dgm:pt>
    <dgm:pt modelId="{C8480C96-7497-4B19-A734-CADD14610C5D}" type="pres">
      <dgm:prSet presAssocID="{85184965-885B-4A6B-A4BA-E40E7B0CD23A}" presName="arrow" presStyleLbl="node1" presStyleIdx="2" presStyleCnt="6"/>
      <dgm:spPr/>
    </dgm:pt>
    <dgm:pt modelId="{4A3B294D-8816-4021-A27F-0941C4335B7A}" type="pres">
      <dgm:prSet presAssocID="{85184965-885B-4A6B-A4BA-E40E7B0CD23A}" presName="descendantArrow" presStyleCnt="0"/>
      <dgm:spPr/>
    </dgm:pt>
    <dgm:pt modelId="{8C675FAD-3D6A-4EFE-9BBF-00E18902A827}" type="pres">
      <dgm:prSet presAssocID="{6C7A42AD-7AC1-4A91-B7BE-D121BDCAFC53}" presName="childTextArrow" presStyleLbl="fgAccFollowNode1" presStyleIdx="2" presStyleCnt="6">
        <dgm:presLayoutVars>
          <dgm:bulletEnabled val="1"/>
        </dgm:presLayoutVars>
      </dgm:prSet>
      <dgm:spPr/>
    </dgm:pt>
    <dgm:pt modelId="{EEA5F0DB-3658-4B0E-BC74-3AEC1386EFD9}" type="pres">
      <dgm:prSet presAssocID="{93B482B5-DE82-4941-9310-A27CFCA1278A}" presName="sp" presStyleCnt="0"/>
      <dgm:spPr/>
    </dgm:pt>
    <dgm:pt modelId="{DB8B5C5C-1B13-4774-96CB-9E9F8821CD5B}" type="pres">
      <dgm:prSet presAssocID="{C39E7A19-F45D-4420-B507-84D45F3AA2F0}" presName="arrowAndChildren" presStyleCnt="0"/>
      <dgm:spPr/>
    </dgm:pt>
    <dgm:pt modelId="{9BA0CAEF-4C54-420F-9496-2D741AE8C4ED}" type="pres">
      <dgm:prSet presAssocID="{C39E7A19-F45D-4420-B507-84D45F3AA2F0}" presName="parentTextArrow" presStyleLbl="node1" presStyleIdx="2" presStyleCnt="6"/>
      <dgm:spPr/>
    </dgm:pt>
    <dgm:pt modelId="{BE356125-D895-421C-BC09-900B039CF7C3}" type="pres">
      <dgm:prSet presAssocID="{C39E7A19-F45D-4420-B507-84D45F3AA2F0}" presName="arrow" presStyleLbl="node1" presStyleIdx="3" presStyleCnt="6"/>
      <dgm:spPr/>
    </dgm:pt>
    <dgm:pt modelId="{C86D4029-1055-4F83-9EEB-2B4FF9FDD924}" type="pres">
      <dgm:prSet presAssocID="{C39E7A19-F45D-4420-B507-84D45F3AA2F0}" presName="descendantArrow" presStyleCnt="0"/>
      <dgm:spPr/>
    </dgm:pt>
    <dgm:pt modelId="{84FF3CC4-F608-4176-B993-4DA213D751AA}" type="pres">
      <dgm:prSet presAssocID="{B4B402B6-85FC-481A-93F0-36507BE4A828}" presName="childTextArrow" presStyleLbl="fgAccFollowNode1" presStyleIdx="3" presStyleCnt="6">
        <dgm:presLayoutVars>
          <dgm:bulletEnabled val="1"/>
        </dgm:presLayoutVars>
      </dgm:prSet>
      <dgm:spPr/>
    </dgm:pt>
    <dgm:pt modelId="{D02C021A-F86D-460D-A3D1-8DEAE7A0D82F}" type="pres">
      <dgm:prSet presAssocID="{1351064D-159C-42E6-AB4C-FC6AB2CAD297}" presName="sp" presStyleCnt="0"/>
      <dgm:spPr/>
    </dgm:pt>
    <dgm:pt modelId="{40B89E31-07F6-402E-9562-436092FB219D}" type="pres">
      <dgm:prSet presAssocID="{F6A8220F-A9DD-43F6-BC5E-6004FC9DBFF0}" presName="arrowAndChildren" presStyleCnt="0"/>
      <dgm:spPr/>
    </dgm:pt>
    <dgm:pt modelId="{DB4394D8-A064-4C44-91D2-59DD52710CB0}" type="pres">
      <dgm:prSet presAssocID="{F6A8220F-A9DD-43F6-BC5E-6004FC9DBFF0}" presName="parentTextArrow" presStyleLbl="node1" presStyleIdx="3" presStyleCnt="6"/>
      <dgm:spPr/>
    </dgm:pt>
    <dgm:pt modelId="{F2C46CA8-99F0-44CE-BC58-36DBE09D8D1A}" type="pres">
      <dgm:prSet presAssocID="{F6A8220F-A9DD-43F6-BC5E-6004FC9DBFF0}" presName="arrow" presStyleLbl="node1" presStyleIdx="4" presStyleCnt="6"/>
      <dgm:spPr/>
    </dgm:pt>
    <dgm:pt modelId="{F64DF21B-95A5-401C-AEE6-3325D2495AEF}" type="pres">
      <dgm:prSet presAssocID="{F6A8220F-A9DD-43F6-BC5E-6004FC9DBFF0}" presName="descendantArrow" presStyleCnt="0"/>
      <dgm:spPr/>
    </dgm:pt>
    <dgm:pt modelId="{EE8EEAE0-2A97-4833-8CF2-5946652A4110}" type="pres">
      <dgm:prSet presAssocID="{6D0AE01C-D289-407C-8DE9-C03EA398C8CA}" presName="childTextArrow" presStyleLbl="fgAccFollowNode1" presStyleIdx="4" presStyleCnt="6">
        <dgm:presLayoutVars>
          <dgm:bulletEnabled val="1"/>
        </dgm:presLayoutVars>
      </dgm:prSet>
      <dgm:spPr/>
    </dgm:pt>
    <dgm:pt modelId="{0B09DC34-A529-40E1-8BC3-3F4D18AF772E}" type="pres">
      <dgm:prSet presAssocID="{B057870D-95D4-4062-8A40-38CA15C9435D}" presName="sp" presStyleCnt="0"/>
      <dgm:spPr/>
    </dgm:pt>
    <dgm:pt modelId="{5D893F9A-7060-4B52-A69A-33A20F316037}" type="pres">
      <dgm:prSet presAssocID="{D75F7617-5721-44C1-908F-440F1BE3F3B7}" presName="arrowAndChildren" presStyleCnt="0"/>
      <dgm:spPr/>
    </dgm:pt>
    <dgm:pt modelId="{A020499E-1D80-491A-A303-034E8E697AE7}" type="pres">
      <dgm:prSet presAssocID="{D75F7617-5721-44C1-908F-440F1BE3F3B7}" presName="parentTextArrow" presStyleLbl="node1" presStyleIdx="4" presStyleCnt="6"/>
      <dgm:spPr/>
    </dgm:pt>
    <dgm:pt modelId="{BE2C03F2-EBD5-4C99-A99D-98F09F294DB0}" type="pres">
      <dgm:prSet presAssocID="{D75F7617-5721-44C1-908F-440F1BE3F3B7}" presName="arrow" presStyleLbl="node1" presStyleIdx="5" presStyleCnt="6"/>
      <dgm:spPr/>
    </dgm:pt>
    <dgm:pt modelId="{6BCBBBF0-6C91-4010-9603-0DE4AD7416D6}" type="pres">
      <dgm:prSet presAssocID="{D75F7617-5721-44C1-908F-440F1BE3F3B7}" presName="descendantArrow" presStyleCnt="0"/>
      <dgm:spPr/>
    </dgm:pt>
    <dgm:pt modelId="{2CB179B7-DA9F-48FC-95F8-2D9D6C70BB52}" type="pres">
      <dgm:prSet presAssocID="{C8C4CF93-FD49-4EA1-B4E1-A03420904D87}" presName="childTextArrow" presStyleLbl="fgAccFollowNode1" presStyleIdx="5" presStyleCnt="6">
        <dgm:presLayoutVars>
          <dgm:bulletEnabled val="1"/>
        </dgm:presLayoutVars>
      </dgm:prSet>
      <dgm:spPr/>
    </dgm:pt>
  </dgm:ptLst>
  <dgm:cxnLst>
    <dgm:cxn modelId="{1AA2C816-F3CA-4A17-8AC7-BEC516CF4B4D}" srcId="{D75F7617-5721-44C1-908F-440F1BE3F3B7}" destId="{C8C4CF93-FD49-4EA1-B4E1-A03420904D87}" srcOrd="0" destOrd="0" parTransId="{CF70C2B2-D9EA-4DCB-9E0C-C9D1EA4D2866}" sibTransId="{BB27A273-AC61-4A49-B189-A171CA6B282F}"/>
    <dgm:cxn modelId="{2C397E1A-2DDD-49A5-8AFE-A796D40FE203}" type="presOf" srcId="{D75F7617-5721-44C1-908F-440F1BE3F3B7}" destId="{BE2C03F2-EBD5-4C99-A99D-98F09F294DB0}" srcOrd="1" destOrd="0" presId="urn:microsoft.com/office/officeart/2005/8/layout/process4"/>
    <dgm:cxn modelId="{A25CC11B-4F32-414C-9D58-BCB98D8FDF13}" srcId="{932B6C61-39CE-45B1-9F9F-11FB1B8CAB64}" destId="{D75F7617-5721-44C1-908F-440F1BE3F3B7}" srcOrd="0" destOrd="0" parTransId="{F140CEFC-F78C-427B-89D0-35EFE2D17044}" sibTransId="{B057870D-95D4-4062-8A40-38CA15C9435D}"/>
    <dgm:cxn modelId="{733AA725-FD6A-45EF-8523-5FB5C5403474}" type="presOf" srcId="{DA7AC841-FA8B-4239-94DF-7842C43CC599}" destId="{1C69867C-95EE-4F2E-8493-6FBD7C1B9339}" srcOrd="1" destOrd="0" presId="urn:microsoft.com/office/officeart/2005/8/layout/process4"/>
    <dgm:cxn modelId="{20305D2C-8926-42F1-A8C5-C0B714E5C130}" srcId="{DA7AC841-FA8B-4239-94DF-7842C43CC599}" destId="{E0CEF0E5-A158-4E11-A65A-21BDE7431BBA}" srcOrd="0" destOrd="0" parTransId="{0200B1E6-2ADB-4DE2-B091-AA85DA1CF474}" sibTransId="{C615F15F-6C52-4D7F-9176-9648C9D62CCB}"/>
    <dgm:cxn modelId="{B658415D-9928-4605-B79C-9F5004AF0122}" srcId="{932B6C61-39CE-45B1-9F9F-11FB1B8CAB64}" destId="{85184965-885B-4A6B-A4BA-E40E7B0CD23A}" srcOrd="3" destOrd="0" parTransId="{A2055E15-BC91-4D7A-BBEF-03D817616D56}" sibTransId="{167E17EE-6FD3-409A-B5CE-9BC62FF285B1}"/>
    <dgm:cxn modelId="{22ADA54A-E531-418E-B150-C003D2E230AD}" type="presOf" srcId="{84F30149-A2FF-4CF8-BADF-1E03AE28945C}" destId="{91B694FA-E07C-4379-9240-9ACEE714462C}" srcOrd="0" destOrd="0" presId="urn:microsoft.com/office/officeart/2005/8/layout/process4"/>
    <dgm:cxn modelId="{BF90D14D-6D35-4BD8-B2B0-2587B475C7EA}" type="presOf" srcId="{C39E7A19-F45D-4420-B507-84D45F3AA2F0}" destId="{BE356125-D895-421C-BC09-900B039CF7C3}" srcOrd="1" destOrd="0" presId="urn:microsoft.com/office/officeart/2005/8/layout/process4"/>
    <dgm:cxn modelId="{17640570-49BE-4396-9A5C-1024304B2A5A}" type="presOf" srcId="{85184965-885B-4A6B-A4BA-E40E7B0CD23A}" destId="{C8480C96-7497-4B19-A734-CADD14610C5D}" srcOrd="1" destOrd="0" presId="urn:microsoft.com/office/officeart/2005/8/layout/process4"/>
    <dgm:cxn modelId="{6D201A71-2EE1-4DA1-A1F1-EF73D66A58B9}" type="presOf" srcId="{58C2F61B-0AD1-46A9-8940-879497F50207}" destId="{EDA311A1-631E-4FA4-85FB-F3F24BAC7BD9}" srcOrd="1" destOrd="0" presId="urn:microsoft.com/office/officeart/2005/8/layout/process4"/>
    <dgm:cxn modelId="{05041C54-7868-4C03-94D1-7747E8EC4963}" srcId="{F6A8220F-A9DD-43F6-BC5E-6004FC9DBFF0}" destId="{6D0AE01C-D289-407C-8DE9-C03EA398C8CA}" srcOrd="0" destOrd="0" parTransId="{821E855A-E25A-4F87-8198-245C8168B30C}" sibTransId="{B451F1C4-F70F-4006-A53F-739A89444451}"/>
    <dgm:cxn modelId="{D7CDC155-EE9D-4839-9DDE-04E4F126E2A5}" srcId="{932B6C61-39CE-45B1-9F9F-11FB1B8CAB64}" destId="{F6A8220F-A9DD-43F6-BC5E-6004FC9DBFF0}" srcOrd="1" destOrd="0" parTransId="{478178DB-46CE-41F3-800A-C3F85AF79189}" sibTransId="{1351064D-159C-42E6-AB4C-FC6AB2CAD297}"/>
    <dgm:cxn modelId="{7C852E59-000F-4F28-8643-E2B61AE8C684}" srcId="{932B6C61-39CE-45B1-9F9F-11FB1B8CAB64}" destId="{DA7AC841-FA8B-4239-94DF-7842C43CC599}" srcOrd="5" destOrd="0" parTransId="{FDCAE3BB-3973-49BF-B576-F0251C03342E}" sibTransId="{70077480-1E8B-4801-999B-AF7C23EEAF9A}"/>
    <dgm:cxn modelId="{AC748D81-DBCC-497C-AB2B-F5568BB12AA3}" type="presOf" srcId="{F6A8220F-A9DD-43F6-BC5E-6004FC9DBFF0}" destId="{DB4394D8-A064-4C44-91D2-59DD52710CB0}" srcOrd="0" destOrd="0" presId="urn:microsoft.com/office/officeart/2005/8/layout/process4"/>
    <dgm:cxn modelId="{2797EC8E-1216-463B-BE0F-D11638B4E3B3}" type="presOf" srcId="{D75F7617-5721-44C1-908F-440F1BE3F3B7}" destId="{A020499E-1D80-491A-A303-034E8E697AE7}" srcOrd="0" destOrd="0" presId="urn:microsoft.com/office/officeart/2005/8/layout/process4"/>
    <dgm:cxn modelId="{171BD89A-8704-43C3-A691-BD6F00B60FBF}" srcId="{58C2F61B-0AD1-46A9-8940-879497F50207}" destId="{84F30149-A2FF-4CF8-BADF-1E03AE28945C}" srcOrd="0" destOrd="0" parTransId="{27D3492F-FBE8-4FD7-BC97-FF482F3F69E6}" sibTransId="{FFB9C685-B700-48D1-9A20-FEBD8AF709F9}"/>
    <dgm:cxn modelId="{253F6EAE-8936-4BE6-B480-D35254A7769B}" type="presOf" srcId="{F6A8220F-A9DD-43F6-BC5E-6004FC9DBFF0}" destId="{F2C46CA8-99F0-44CE-BC58-36DBE09D8D1A}" srcOrd="1" destOrd="0" presId="urn:microsoft.com/office/officeart/2005/8/layout/process4"/>
    <dgm:cxn modelId="{A59F09B3-D651-41AE-A183-A9FA2B04FC7F}" type="presOf" srcId="{6C7A42AD-7AC1-4A91-B7BE-D121BDCAFC53}" destId="{8C675FAD-3D6A-4EFE-9BBF-00E18902A827}" srcOrd="0" destOrd="0" presId="urn:microsoft.com/office/officeart/2005/8/layout/process4"/>
    <dgm:cxn modelId="{2D30C9B6-1B61-40FC-B096-4762836528BC}" type="presOf" srcId="{C8C4CF93-FD49-4EA1-B4E1-A03420904D87}" destId="{2CB179B7-DA9F-48FC-95F8-2D9D6C70BB52}" srcOrd="0" destOrd="0" presId="urn:microsoft.com/office/officeart/2005/8/layout/process4"/>
    <dgm:cxn modelId="{338D01BB-3517-41C0-AA02-82D61E56756A}" type="presOf" srcId="{E0CEF0E5-A158-4E11-A65A-21BDE7431BBA}" destId="{56E7AF70-AAA0-47A5-8112-6B430690C7B3}" srcOrd="0" destOrd="0" presId="urn:microsoft.com/office/officeart/2005/8/layout/process4"/>
    <dgm:cxn modelId="{C46E8BBD-C4BD-49E2-9C89-0960959B228C}" srcId="{85184965-885B-4A6B-A4BA-E40E7B0CD23A}" destId="{6C7A42AD-7AC1-4A91-B7BE-D121BDCAFC53}" srcOrd="0" destOrd="0" parTransId="{595F20BC-10C2-452B-9F54-D51BD349494C}" sibTransId="{F7BAB9FB-07F5-47E9-ABFD-B3F868D56C9D}"/>
    <dgm:cxn modelId="{FB742BC9-D820-4184-AE80-4AD09CAF0EBA}" srcId="{932B6C61-39CE-45B1-9F9F-11FB1B8CAB64}" destId="{C39E7A19-F45D-4420-B507-84D45F3AA2F0}" srcOrd="2" destOrd="0" parTransId="{544E1580-D5C2-4B8F-87CD-7D254EAAA0F6}" sibTransId="{93B482B5-DE82-4941-9310-A27CFCA1278A}"/>
    <dgm:cxn modelId="{0E8FA0CE-89A4-48B8-9DBA-0F4C94F1CB64}" type="presOf" srcId="{85184965-885B-4A6B-A4BA-E40E7B0CD23A}" destId="{F3C2C948-D5FB-4C4C-978C-E335A0CB7F1E}" srcOrd="0" destOrd="0" presId="urn:microsoft.com/office/officeart/2005/8/layout/process4"/>
    <dgm:cxn modelId="{E0FEA5D6-8D4E-4CDB-95BE-18A387724A5B}" type="presOf" srcId="{58C2F61B-0AD1-46A9-8940-879497F50207}" destId="{550FEE83-E2C3-4F2E-91DF-EA8FFEB980AB}" srcOrd="0" destOrd="0" presId="urn:microsoft.com/office/officeart/2005/8/layout/process4"/>
    <dgm:cxn modelId="{CAFA6AE0-3F3D-432A-9046-E21CB91BFCC1}" srcId="{932B6C61-39CE-45B1-9F9F-11FB1B8CAB64}" destId="{58C2F61B-0AD1-46A9-8940-879497F50207}" srcOrd="4" destOrd="0" parTransId="{12505A18-D474-4AA8-9E47-40D0EA3E22CB}" sibTransId="{2F333BA5-9F82-4154-AC65-6543A6FA43BC}"/>
    <dgm:cxn modelId="{CC95FAE4-893A-4CFD-B145-4A2F99FFDF25}" type="presOf" srcId="{6D0AE01C-D289-407C-8DE9-C03EA398C8CA}" destId="{EE8EEAE0-2A97-4833-8CF2-5946652A4110}" srcOrd="0" destOrd="0" presId="urn:microsoft.com/office/officeart/2005/8/layout/process4"/>
    <dgm:cxn modelId="{5FFB22E8-7B7D-4061-8BA0-8CCBFB2D10AE}" type="presOf" srcId="{932B6C61-39CE-45B1-9F9F-11FB1B8CAB64}" destId="{9390C56B-320C-49A9-BB6B-BB0DBCC27E95}" srcOrd="0" destOrd="0" presId="urn:microsoft.com/office/officeart/2005/8/layout/process4"/>
    <dgm:cxn modelId="{069D03E9-1E5B-4B44-BE4E-6E0225570A73}" srcId="{C39E7A19-F45D-4420-B507-84D45F3AA2F0}" destId="{B4B402B6-85FC-481A-93F0-36507BE4A828}" srcOrd="0" destOrd="0" parTransId="{6929B966-E9CE-49A2-A91E-B205C66CEC2F}" sibTransId="{A350F3B9-BAE7-49CB-978B-0B00476EE7A4}"/>
    <dgm:cxn modelId="{ED80D2EB-1A31-4803-94E3-5DB6BBC1CE5D}" type="presOf" srcId="{C39E7A19-F45D-4420-B507-84D45F3AA2F0}" destId="{9BA0CAEF-4C54-420F-9496-2D741AE8C4ED}" srcOrd="0" destOrd="0" presId="urn:microsoft.com/office/officeart/2005/8/layout/process4"/>
    <dgm:cxn modelId="{01986BF2-88C0-45E8-96BA-10564B6204F4}" type="presOf" srcId="{DA7AC841-FA8B-4239-94DF-7842C43CC599}" destId="{313E05D4-03B6-4F6E-8479-15C9BD3BBC94}" srcOrd="0" destOrd="0" presId="urn:microsoft.com/office/officeart/2005/8/layout/process4"/>
    <dgm:cxn modelId="{393242FB-7D80-487B-BB81-102F3AD08864}" type="presOf" srcId="{B4B402B6-85FC-481A-93F0-36507BE4A828}" destId="{84FF3CC4-F608-4176-B993-4DA213D751AA}" srcOrd="0" destOrd="0" presId="urn:microsoft.com/office/officeart/2005/8/layout/process4"/>
    <dgm:cxn modelId="{5C050891-A22C-480D-A573-0446C2ABDAB7}" type="presParOf" srcId="{9390C56B-320C-49A9-BB6B-BB0DBCC27E95}" destId="{1DCE1FF6-EE5B-4896-ACED-6026DE4A4834}" srcOrd="0" destOrd="0" presId="urn:microsoft.com/office/officeart/2005/8/layout/process4"/>
    <dgm:cxn modelId="{5609D4AE-DF82-4D6E-9548-292A42944E7C}" type="presParOf" srcId="{1DCE1FF6-EE5B-4896-ACED-6026DE4A4834}" destId="{313E05D4-03B6-4F6E-8479-15C9BD3BBC94}" srcOrd="0" destOrd="0" presId="urn:microsoft.com/office/officeart/2005/8/layout/process4"/>
    <dgm:cxn modelId="{C5DFD2A4-4390-4F90-9ECE-A3A5F937B601}" type="presParOf" srcId="{1DCE1FF6-EE5B-4896-ACED-6026DE4A4834}" destId="{1C69867C-95EE-4F2E-8493-6FBD7C1B9339}" srcOrd="1" destOrd="0" presId="urn:microsoft.com/office/officeart/2005/8/layout/process4"/>
    <dgm:cxn modelId="{937193CD-1C8C-4C0C-863D-7A79FBE31860}" type="presParOf" srcId="{1DCE1FF6-EE5B-4896-ACED-6026DE4A4834}" destId="{9B1AE398-F13D-48BE-BB96-173EAED547D8}" srcOrd="2" destOrd="0" presId="urn:microsoft.com/office/officeart/2005/8/layout/process4"/>
    <dgm:cxn modelId="{655261A5-C0A7-4A11-9D49-EFE944340904}" type="presParOf" srcId="{9B1AE398-F13D-48BE-BB96-173EAED547D8}" destId="{56E7AF70-AAA0-47A5-8112-6B430690C7B3}" srcOrd="0" destOrd="0" presId="urn:microsoft.com/office/officeart/2005/8/layout/process4"/>
    <dgm:cxn modelId="{E9F123A5-08E6-46F0-B811-F7B22C3CF13F}" type="presParOf" srcId="{9390C56B-320C-49A9-BB6B-BB0DBCC27E95}" destId="{D50B1447-287C-4ED4-9380-B08112F33F6C}" srcOrd="1" destOrd="0" presId="urn:microsoft.com/office/officeart/2005/8/layout/process4"/>
    <dgm:cxn modelId="{F9736D20-57BA-4C04-B86F-497AF30249D9}" type="presParOf" srcId="{9390C56B-320C-49A9-BB6B-BB0DBCC27E95}" destId="{70F8402A-0B3D-4BC8-B0A7-DD67246BC9BC}" srcOrd="2" destOrd="0" presId="urn:microsoft.com/office/officeart/2005/8/layout/process4"/>
    <dgm:cxn modelId="{F8C8A186-264D-4E4B-995C-7BAAFD51EF2F}" type="presParOf" srcId="{70F8402A-0B3D-4BC8-B0A7-DD67246BC9BC}" destId="{550FEE83-E2C3-4F2E-91DF-EA8FFEB980AB}" srcOrd="0" destOrd="0" presId="urn:microsoft.com/office/officeart/2005/8/layout/process4"/>
    <dgm:cxn modelId="{C6491688-81AD-4335-803D-FD686FA74FC2}" type="presParOf" srcId="{70F8402A-0B3D-4BC8-B0A7-DD67246BC9BC}" destId="{EDA311A1-631E-4FA4-85FB-F3F24BAC7BD9}" srcOrd="1" destOrd="0" presId="urn:microsoft.com/office/officeart/2005/8/layout/process4"/>
    <dgm:cxn modelId="{16774E0E-3AEE-494A-B2DE-B6EDB3AC7D13}" type="presParOf" srcId="{70F8402A-0B3D-4BC8-B0A7-DD67246BC9BC}" destId="{8894A0BA-99F9-48ED-B5AC-738AFCCB75C6}" srcOrd="2" destOrd="0" presId="urn:microsoft.com/office/officeart/2005/8/layout/process4"/>
    <dgm:cxn modelId="{E56B7D69-1C49-41D6-9D9A-76E8D3902D29}" type="presParOf" srcId="{8894A0BA-99F9-48ED-B5AC-738AFCCB75C6}" destId="{91B694FA-E07C-4379-9240-9ACEE714462C}" srcOrd="0" destOrd="0" presId="urn:microsoft.com/office/officeart/2005/8/layout/process4"/>
    <dgm:cxn modelId="{E5ED180C-ADE4-4FEA-BE3E-C247E124E690}" type="presParOf" srcId="{9390C56B-320C-49A9-BB6B-BB0DBCC27E95}" destId="{EC7C4E0D-83DF-4E77-AA8D-0793BDB4A7EA}" srcOrd="3" destOrd="0" presId="urn:microsoft.com/office/officeart/2005/8/layout/process4"/>
    <dgm:cxn modelId="{883A0CED-7F3A-4332-8167-B13E2B2D64AA}" type="presParOf" srcId="{9390C56B-320C-49A9-BB6B-BB0DBCC27E95}" destId="{892A7B05-8211-40E9-8373-1C21B6D7E4EB}" srcOrd="4" destOrd="0" presId="urn:microsoft.com/office/officeart/2005/8/layout/process4"/>
    <dgm:cxn modelId="{543B71AE-8155-4E0A-8375-A4166A0E3EA4}" type="presParOf" srcId="{892A7B05-8211-40E9-8373-1C21B6D7E4EB}" destId="{F3C2C948-D5FB-4C4C-978C-E335A0CB7F1E}" srcOrd="0" destOrd="0" presId="urn:microsoft.com/office/officeart/2005/8/layout/process4"/>
    <dgm:cxn modelId="{D4E9DE87-92CD-4329-8003-4513D5EBB8F8}" type="presParOf" srcId="{892A7B05-8211-40E9-8373-1C21B6D7E4EB}" destId="{C8480C96-7497-4B19-A734-CADD14610C5D}" srcOrd="1" destOrd="0" presId="urn:microsoft.com/office/officeart/2005/8/layout/process4"/>
    <dgm:cxn modelId="{92A489F3-03AA-4D7C-A828-B3F7FB5032ED}" type="presParOf" srcId="{892A7B05-8211-40E9-8373-1C21B6D7E4EB}" destId="{4A3B294D-8816-4021-A27F-0941C4335B7A}" srcOrd="2" destOrd="0" presId="urn:microsoft.com/office/officeart/2005/8/layout/process4"/>
    <dgm:cxn modelId="{AB5BA003-912F-4954-89AD-30DFAC82F0D6}" type="presParOf" srcId="{4A3B294D-8816-4021-A27F-0941C4335B7A}" destId="{8C675FAD-3D6A-4EFE-9BBF-00E18902A827}" srcOrd="0" destOrd="0" presId="urn:microsoft.com/office/officeart/2005/8/layout/process4"/>
    <dgm:cxn modelId="{182F4F1A-3196-4670-9C49-E5C755BA9BA2}" type="presParOf" srcId="{9390C56B-320C-49A9-BB6B-BB0DBCC27E95}" destId="{EEA5F0DB-3658-4B0E-BC74-3AEC1386EFD9}" srcOrd="5" destOrd="0" presId="urn:microsoft.com/office/officeart/2005/8/layout/process4"/>
    <dgm:cxn modelId="{C8E916FB-AB20-4A8C-B293-EF6968F50FCD}" type="presParOf" srcId="{9390C56B-320C-49A9-BB6B-BB0DBCC27E95}" destId="{DB8B5C5C-1B13-4774-96CB-9E9F8821CD5B}" srcOrd="6" destOrd="0" presId="urn:microsoft.com/office/officeart/2005/8/layout/process4"/>
    <dgm:cxn modelId="{A2C32DF3-2246-46E9-9F22-5F5639E89FA0}" type="presParOf" srcId="{DB8B5C5C-1B13-4774-96CB-9E9F8821CD5B}" destId="{9BA0CAEF-4C54-420F-9496-2D741AE8C4ED}" srcOrd="0" destOrd="0" presId="urn:microsoft.com/office/officeart/2005/8/layout/process4"/>
    <dgm:cxn modelId="{760F9B9E-063D-4493-BAB4-39D4076C6176}" type="presParOf" srcId="{DB8B5C5C-1B13-4774-96CB-9E9F8821CD5B}" destId="{BE356125-D895-421C-BC09-900B039CF7C3}" srcOrd="1" destOrd="0" presId="urn:microsoft.com/office/officeart/2005/8/layout/process4"/>
    <dgm:cxn modelId="{89AE202B-1C1D-463D-98CD-61E26362BCE6}" type="presParOf" srcId="{DB8B5C5C-1B13-4774-96CB-9E9F8821CD5B}" destId="{C86D4029-1055-4F83-9EEB-2B4FF9FDD924}" srcOrd="2" destOrd="0" presId="urn:microsoft.com/office/officeart/2005/8/layout/process4"/>
    <dgm:cxn modelId="{7B37C525-1731-4532-88D5-AEB608430404}" type="presParOf" srcId="{C86D4029-1055-4F83-9EEB-2B4FF9FDD924}" destId="{84FF3CC4-F608-4176-B993-4DA213D751AA}" srcOrd="0" destOrd="0" presId="urn:microsoft.com/office/officeart/2005/8/layout/process4"/>
    <dgm:cxn modelId="{71555F65-5018-408F-A0DB-C8B28E68F468}" type="presParOf" srcId="{9390C56B-320C-49A9-BB6B-BB0DBCC27E95}" destId="{D02C021A-F86D-460D-A3D1-8DEAE7A0D82F}" srcOrd="7" destOrd="0" presId="urn:microsoft.com/office/officeart/2005/8/layout/process4"/>
    <dgm:cxn modelId="{88255A73-D925-4F5F-8116-ED8C64D5547A}" type="presParOf" srcId="{9390C56B-320C-49A9-BB6B-BB0DBCC27E95}" destId="{40B89E31-07F6-402E-9562-436092FB219D}" srcOrd="8" destOrd="0" presId="urn:microsoft.com/office/officeart/2005/8/layout/process4"/>
    <dgm:cxn modelId="{5D4499D4-A9DB-4166-B716-CF2D748EA8CF}" type="presParOf" srcId="{40B89E31-07F6-402E-9562-436092FB219D}" destId="{DB4394D8-A064-4C44-91D2-59DD52710CB0}" srcOrd="0" destOrd="0" presId="urn:microsoft.com/office/officeart/2005/8/layout/process4"/>
    <dgm:cxn modelId="{0FCF45ED-D562-4C6C-A87A-F9DB54A57EF5}" type="presParOf" srcId="{40B89E31-07F6-402E-9562-436092FB219D}" destId="{F2C46CA8-99F0-44CE-BC58-36DBE09D8D1A}" srcOrd="1" destOrd="0" presId="urn:microsoft.com/office/officeart/2005/8/layout/process4"/>
    <dgm:cxn modelId="{92DF3578-A8DE-4374-91E0-D4EDB5D66BA9}" type="presParOf" srcId="{40B89E31-07F6-402E-9562-436092FB219D}" destId="{F64DF21B-95A5-401C-AEE6-3325D2495AEF}" srcOrd="2" destOrd="0" presId="urn:microsoft.com/office/officeart/2005/8/layout/process4"/>
    <dgm:cxn modelId="{45679A2E-96F7-4B07-85EF-E4B49790B239}" type="presParOf" srcId="{F64DF21B-95A5-401C-AEE6-3325D2495AEF}" destId="{EE8EEAE0-2A97-4833-8CF2-5946652A4110}" srcOrd="0" destOrd="0" presId="urn:microsoft.com/office/officeart/2005/8/layout/process4"/>
    <dgm:cxn modelId="{B63F3A82-2DD2-46DD-BD73-03999710C088}" type="presParOf" srcId="{9390C56B-320C-49A9-BB6B-BB0DBCC27E95}" destId="{0B09DC34-A529-40E1-8BC3-3F4D18AF772E}" srcOrd="9" destOrd="0" presId="urn:microsoft.com/office/officeart/2005/8/layout/process4"/>
    <dgm:cxn modelId="{781BF72C-8591-42DA-AA59-9D57F3CD0933}" type="presParOf" srcId="{9390C56B-320C-49A9-BB6B-BB0DBCC27E95}" destId="{5D893F9A-7060-4B52-A69A-33A20F316037}" srcOrd="10" destOrd="0" presId="urn:microsoft.com/office/officeart/2005/8/layout/process4"/>
    <dgm:cxn modelId="{C1BC851D-4A66-400F-9BC4-460770BFC38C}" type="presParOf" srcId="{5D893F9A-7060-4B52-A69A-33A20F316037}" destId="{A020499E-1D80-491A-A303-034E8E697AE7}" srcOrd="0" destOrd="0" presId="urn:microsoft.com/office/officeart/2005/8/layout/process4"/>
    <dgm:cxn modelId="{69C9ECEA-DD8D-41F4-98C4-01B3666F0726}" type="presParOf" srcId="{5D893F9A-7060-4B52-A69A-33A20F316037}" destId="{BE2C03F2-EBD5-4C99-A99D-98F09F294DB0}" srcOrd="1" destOrd="0" presId="urn:microsoft.com/office/officeart/2005/8/layout/process4"/>
    <dgm:cxn modelId="{8AC2314A-0F84-4813-8BB1-5320818E5E18}" type="presParOf" srcId="{5D893F9A-7060-4B52-A69A-33A20F316037}" destId="{6BCBBBF0-6C91-4010-9603-0DE4AD7416D6}" srcOrd="2" destOrd="0" presId="urn:microsoft.com/office/officeart/2005/8/layout/process4"/>
    <dgm:cxn modelId="{0E86F710-7C11-4BD3-83D8-D8908B59C8DA}" type="presParOf" srcId="{6BCBBBF0-6C91-4010-9603-0DE4AD7416D6}" destId="{2CB179B7-DA9F-48FC-95F8-2D9D6C70BB52}"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31EF4-22C7-4555-AB81-2D42E5BCCEE9}">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14B360-1497-430A-BCE9-8913AA72BE7E}">
      <dsp:nvSpPr>
        <dsp:cNvPr id="0" name=""/>
        <dsp:cNvSpPr/>
      </dsp:nvSpPr>
      <dsp:spPr>
        <a:xfrm>
          <a:off x="434398" y="285347"/>
          <a:ext cx="8041260" cy="57047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r>
            <a:rPr lang="es-ES" sz="2900" kern="1200" dirty="0"/>
            <a:t>1. Introducción </a:t>
          </a:r>
        </a:p>
      </dsp:txBody>
      <dsp:txXfrm>
        <a:off x="434398" y="285347"/>
        <a:ext cx="8041260" cy="570477"/>
      </dsp:txXfrm>
    </dsp:sp>
    <dsp:sp modelId="{3FCB0331-67BD-45EE-B20A-879113122378}">
      <dsp:nvSpPr>
        <dsp:cNvPr id="0" name=""/>
        <dsp:cNvSpPr/>
      </dsp:nvSpPr>
      <dsp:spPr>
        <a:xfrm>
          <a:off x="77849" y="214037"/>
          <a:ext cx="713096" cy="713096"/>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C41775-6DD3-472D-802C-74ADAB967D7E}">
      <dsp:nvSpPr>
        <dsp:cNvPr id="0" name=""/>
        <dsp:cNvSpPr/>
      </dsp:nvSpPr>
      <dsp:spPr>
        <a:xfrm>
          <a:off x="903654" y="1140954"/>
          <a:ext cx="7572004" cy="57047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r>
            <a:rPr lang="es-ES" sz="2900" kern="1200" dirty="0"/>
            <a:t>2. Justificación e importancia</a:t>
          </a:r>
        </a:p>
      </dsp:txBody>
      <dsp:txXfrm>
        <a:off x="903654" y="1140954"/>
        <a:ext cx="7572004" cy="570477"/>
      </dsp:txXfrm>
    </dsp:sp>
    <dsp:sp modelId="{A1EA1E97-911F-4F9B-8CD3-8E9188F72946}">
      <dsp:nvSpPr>
        <dsp:cNvPr id="0" name=""/>
        <dsp:cNvSpPr/>
      </dsp:nvSpPr>
      <dsp:spPr>
        <a:xfrm>
          <a:off x="547106" y="1069644"/>
          <a:ext cx="713096" cy="713096"/>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BCA246-2561-46FC-9AEE-F67FE7CE7852}">
      <dsp:nvSpPr>
        <dsp:cNvPr id="0" name=""/>
        <dsp:cNvSpPr/>
      </dsp:nvSpPr>
      <dsp:spPr>
        <a:xfrm>
          <a:off x="1118233" y="1996562"/>
          <a:ext cx="7357424" cy="57047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r>
            <a:rPr lang="es-ES" sz="2900" kern="1200" dirty="0"/>
            <a:t>3. Objetivos</a:t>
          </a:r>
        </a:p>
      </dsp:txBody>
      <dsp:txXfrm>
        <a:off x="1118233" y="1996562"/>
        <a:ext cx="7357424" cy="570477"/>
      </dsp:txXfrm>
    </dsp:sp>
    <dsp:sp modelId="{957BAE66-FF44-4513-8BBE-EE2A5BD820C0}">
      <dsp:nvSpPr>
        <dsp:cNvPr id="0" name=""/>
        <dsp:cNvSpPr/>
      </dsp:nvSpPr>
      <dsp:spPr>
        <a:xfrm>
          <a:off x="761685" y="1925252"/>
          <a:ext cx="713096" cy="713096"/>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DF7CD2-72B3-407B-A40F-B78FFEC59780}">
      <dsp:nvSpPr>
        <dsp:cNvPr id="0" name=""/>
        <dsp:cNvSpPr/>
      </dsp:nvSpPr>
      <dsp:spPr>
        <a:xfrm>
          <a:off x="1118233" y="2851627"/>
          <a:ext cx="7357424" cy="57047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r>
            <a:rPr lang="es-ES" sz="2900" kern="1200" dirty="0"/>
            <a:t>4. Desarrollo del sistema</a:t>
          </a:r>
        </a:p>
      </dsp:txBody>
      <dsp:txXfrm>
        <a:off x="1118233" y="2851627"/>
        <a:ext cx="7357424" cy="570477"/>
      </dsp:txXfrm>
    </dsp:sp>
    <dsp:sp modelId="{A57BC64D-7952-4F78-953B-44C438A66693}">
      <dsp:nvSpPr>
        <dsp:cNvPr id="0" name=""/>
        <dsp:cNvSpPr/>
      </dsp:nvSpPr>
      <dsp:spPr>
        <a:xfrm>
          <a:off x="761685" y="2780318"/>
          <a:ext cx="713096" cy="713096"/>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86C0FF-E950-4715-94B6-731BDFC80307}">
      <dsp:nvSpPr>
        <dsp:cNvPr id="0" name=""/>
        <dsp:cNvSpPr/>
      </dsp:nvSpPr>
      <dsp:spPr>
        <a:xfrm>
          <a:off x="903654" y="3707235"/>
          <a:ext cx="7572004" cy="57047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r>
            <a:rPr lang="es-ES" sz="2900" kern="1200" dirty="0"/>
            <a:t>5. Pruebas y Resultados</a:t>
          </a:r>
        </a:p>
      </dsp:txBody>
      <dsp:txXfrm>
        <a:off x="903654" y="3707235"/>
        <a:ext cx="7572004" cy="570477"/>
      </dsp:txXfrm>
    </dsp:sp>
    <dsp:sp modelId="{7F34C2B6-78A1-4959-A232-42BF82F6C798}">
      <dsp:nvSpPr>
        <dsp:cNvPr id="0" name=""/>
        <dsp:cNvSpPr/>
      </dsp:nvSpPr>
      <dsp:spPr>
        <a:xfrm>
          <a:off x="547106" y="3635925"/>
          <a:ext cx="713096" cy="713096"/>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4F0CBE-039E-48FF-859B-B58A323D2217}">
      <dsp:nvSpPr>
        <dsp:cNvPr id="0" name=""/>
        <dsp:cNvSpPr/>
      </dsp:nvSpPr>
      <dsp:spPr>
        <a:xfrm>
          <a:off x="434398" y="4562842"/>
          <a:ext cx="8041260" cy="57047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r>
            <a:rPr lang="es-ES" sz="2900" kern="1200" dirty="0"/>
            <a:t>6. Conclusiones y recomendaciones</a:t>
          </a:r>
        </a:p>
      </dsp:txBody>
      <dsp:txXfrm>
        <a:off x="434398" y="4562842"/>
        <a:ext cx="8041260" cy="570477"/>
      </dsp:txXfrm>
    </dsp:sp>
    <dsp:sp modelId="{D7BFF3E1-6522-489B-9EB1-5A9C1383BBA1}">
      <dsp:nvSpPr>
        <dsp:cNvPr id="0" name=""/>
        <dsp:cNvSpPr/>
      </dsp:nvSpPr>
      <dsp:spPr>
        <a:xfrm>
          <a:off x="77849" y="4491533"/>
          <a:ext cx="713096" cy="713096"/>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528851-0793-4DF5-A979-188D44D65245}">
      <dsp:nvSpPr>
        <dsp:cNvPr id="0" name=""/>
        <dsp:cNvSpPr/>
      </dsp:nvSpPr>
      <dsp:spPr>
        <a:xfrm>
          <a:off x="0" y="118503"/>
          <a:ext cx="11959832" cy="57563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a:t>Objetivo General</a:t>
          </a:r>
          <a:endParaRPr lang="es-ES" sz="2400" kern="1200" dirty="0"/>
        </a:p>
      </dsp:txBody>
      <dsp:txXfrm>
        <a:off x="28100" y="146603"/>
        <a:ext cx="11903632" cy="519439"/>
      </dsp:txXfrm>
    </dsp:sp>
    <dsp:sp modelId="{A350CBB6-1884-4820-B7A5-0994BF2DACD0}">
      <dsp:nvSpPr>
        <dsp:cNvPr id="0" name=""/>
        <dsp:cNvSpPr/>
      </dsp:nvSpPr>
      <dsp:spPr>
        <a:xfrm>
          <a:off x="0" y="694143"/>
          <a:ext cx="11959832"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9725"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s-EC" sz="1900" kern="1200" dirty="0"/>
            <a:t>Desarrollar un sistema de reconocimiento y seguimiento de plataformas móviles terrestres para un aterrizaje automático de un vehículo aéreo no tripulado basado en inteligencia artificial y odometría visual. </a:t>
          </a:r>
          <a:endParaRPr lang="es-ES" sz="1900" kern="1200" dirty="0"/>
        </a:p>
      </dsp:txBody>
      <dsp:txXfrm>
        <a:off x="0" y="694143"/>
        <a:ext cx="11959832" cy="596160"/>
      </dsp:txXfrm>
    </dsp:sp>
    <dsp:sp modelId="{32EC17D7-B629-4E6F-AC68-9DF6DE2B87AE}">
      <dsp:nvSpPr>
        <dsp:cNvPr id="0" name=""/>
        <dsp:cNvSpPr/>
      </dsp:nvSpPr>
      <dsp:spPr>
        <a:xfrm>
          <a:off x="0" y="1290303"/>
          <a:ext cx="11959832" cy="575639"/>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a:t>Objetivos específicos</a:t>
          </a:r>
          <a:endParaRPr lang="es-ES" sz="2400" kern="1200" dirty="0"/>
        </a:p>
      </dsp:txBody>
      <dsp:txXfrm>
        <a:off x="28100" y="1318403"/>
        <a:ext cx="11903632" cy="519439"/>
      </dsp:txXfrm>
    </dsp:sp>
    <dsp:sp modelId="{E879E37D-D279-4556-A351-B0EFCB50EFFB}">
      <dsp:nvSpPr>
        <dsp:cNvPr id="0" name=""/>
        <dsp:cNvSpPr/>
      </dsp:nvSpPr>
      <dsp:spPr>
        <a:xfrm>
          <a:off x="0" y="1865943"/>
          <a:ext cx="11959832" cy="3030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9725"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s-EC" sz="1900" kern="1200" dirty="0"/>
            <a:t>Realizar el estudio del estado del arte referente a machine </a:t>
          </a:r>
          <a:r>
            <a:rPr lang="es-EC" sz="1900" kern="1200" dirty="0" err="1"/>
            <a:t>learning</a:t>
          </a:r>
          <a:r>
            <a:rPr lang="es-EC" sz="1900" kern="1200" dirty="0"/>
            <a:t>, caracterización de imágenes, estimación de movimiento y control de aterrizaje de </a:t>
          </a:r>
          <a:r>
            <a:rPr lang="es-EC" sz="1900" i="1" kern="1200" dirty="0"/>
            <a:t>UAV</a:t>
          </a:r>
          <a:r>
            <a:rPr lang="es-EC" sz="1900" kern="1200" dirty="0"/>
            <a:t>.</a:t>
          </a:r>
          <a:endParaRPr lang="es-ES" sz="1900" kern="1200" dirty="0"/>
        </a:p>
        <a:p>
          <a:pPr marL="171450" lvl="1" indent="-171450" algn="l" defTabSz="844550">
            <a:lnSpc>
              <a:spcPct val="90000"/>
            </a:lnSpc>
            <a:spcBef>
              <a:spcPct val="0"/>
            </a:spcBef>
            <a:spcAft>
              <a:spcPct val="20000"/>
            </a:spcAft>
            <a:buFont typeface="Symbol" panose="05050102010706020507" pitchFamily="18" charset="2"/>
            <a:buChar char=""/>
          </a:pPr>
          <a:r>
            <a:rPr lang="es-EC" sz="1900" kern="1200"/>
            <a:t>Desarrollar un sistema de detección, discriminación y seguimiento de plataformas aptas para el aterrizaje.</a:t>
          </a:r>
        </a:p>
        <a:p>
          <a:pPr marL="171450" lvl="1" indent="-171450" algn="l" defTabSz="844550">
            <a:lnSpc>
              <a:spcPct val="90000"/>
            </a:lnSpc>
            <a:spcBef>
              <a:spcPct val="0"/>
            </a:spcBef>
            <a:spcAft>
              <a:spcPct val="20000"/>
            </a:spcAft>
            <a:buFont typeface="Symbol" panose="05050102010706020507" pitchFamily="18" charset="2"/>
            <a:buChar char=""/>
          </a:pPr>
          <a:r>
            <a:rPr lang="es-EC" sz="1900" kern="1200"/>
            <a:t>Desarrollar un sistema de control para el aterrizaje automático de un vehículo aéreo no tripulado en las plataformas previamente detectadas y discriminadas.</a:t>
          </a:r>
        </a:p>
        <a:p>
          <a:pPr marL="171450" lvl="1" indent="-171450" algn="l" defTabSz="844550">
            <a:lnSpc>
              <a:spcPct val="90000"/>
            </a:lnSpc>
            <a:spcBef>
              <a:spcPct val="0"/>
            </a:spcBef>
            <a:spcAft>
              <a:spcPct val="20000"/>
            </a:spcAft>
            <a:buFont typeface="Symbol" panose="05050102010706020507" pitchFamily="18" charset="2"/>
            <a:buChar char=""/>
          </a:pPr>
          <a:r>
            <a:rPr lang="es-EC" sz="1900" kern="1200"/>
            <a:t>Evaluar el sistema de reconocimiento de plataformas mediante la identificación general de objetos.</a:t>
          </a:r>
        </a:p>
        <a:p>
          <a:pPr marL="171450" lvl="1" indent="-171450" algn="l" defTabSz="844550">
            <a:lnSpc>
              <a:spcPct val="90000"/>
            </a:lnSpc>
            <a:spcBef>
              <a:spcPct val="0"/>
            </a:spcBef>
            <a:spcAft>
              <a:spcPct val="20000"/>
            </a:spcAft>
            <a:buFont typeface="Symbol" panose="05050102010706020507" pitchFamily="18" charset="2"/>
            <a:buChar char=""/>
          </a:pPr>
          <a:r>
            <a:rPr lang="es-EC" sz="1900" kern="1200"/>
            <a:t>Evaluar el desempeño del control de aterrizaje automático basado en la localización concreta de la plataforma y un descenso controlado hasta terminar la tarea.</a:t>
          </a:r>
        </a:p>
        <a:p>
          <a:pPr marL="171450" lvl="1" indent="-171450" algn="l" defTabSz="844550">
            <a:lnSpc>
              <a:spcPct val="90000"/>
            </a:lnSpc>
            <a:spcBef>
              <a:spcPct val="0"/>
            </a:spcBef>
            <a:spcAft>
              <a:spcPct val="20000"/>
            </a:spcAft>
            <a:buFont typeface="Symbol" panose="05050102010706020507" pitchFamily="18" charset="2"/>
            <a:buChar char=""/>
          </a:pPr>
          <a:r>
            <a:rPr lang="es-EC" sz="1900" kern="1200" dirty="0"/>
            <a:t>Validación del correcto funcionamiento del sistema de reconocimiento y seguimiento de plataformas trabajando en conjunto con el control de aterrizaje automático del </a:t>
          </a:r>
          <a:r>
            <a:rPr lang="es-EC" sz="1900" i="1" kern="1200" dirty="0"/>
            <a:t>UAV</a:t>
          </a:r>
          <a:r>
            <a:rPr lang="es-EC" sz="1900" kern="1200" dirty="0"/>
            <a:t>.</a:t>
          </a:r>
        </a:p>
      </dsp:txBody>
      <dsp:txXfrm>
        <a:off x="0" y="1865943"/>
        <a:ext cx="11959832" cy="30304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69867C-95EE-4F2E-8493-6FBD7C1B9339}">
      <dsp:nvSpPr>
        <dsp:cNvPr id="0" name=""/>
        <dsp:cNvSpPr/>
      </dsp:nvSpPr>
      <dsp:spPr>
        <a:xfrm>
          <a:off x="0" y="4787718"/>
          <a:ext cx="8128000" cy="62838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C" sz="1200" kern="1200" dirty="0"/>
            <a:t>Estado 6</a:t>
          </a:r>
        </a:p>
      </dsp:txBody>
      <dsp:txXfrm>
        <a:off x="0" y="4787718"/>
        <a:ext cx="8128000" cy="339328"/>
      </dsp:txXfrm>
    </dsp:sp>
    <dsp:sp modelId="{56E7AF70-AAA0-47A5-8112-6B430690C7B3}">
      <dsp:nvSpPr>
        <dsp:cNvPr id="0" name=""/>
        <dsp:cNvSpPr/>
      </dsp:nvSpPr>
      <dsp:spPr>
        <a:xfrm>
          <a:off x="0" y="5114478"/>
          <a:ext cx="8128000" cy="28905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s-EC" sz="1700" b="1" kern="1200" dirty="0"/>
            <a:t>Aterrizaje final en el techo del automóvil</a:t>
          </a:r>
          <a:endParaRPr lang="es-EC" sz="1700" kern="1200" dirty="0"/>
        </a:p>
      </dsp:txBody>
      <dsp:txXfrm>
        <a:off x="0" y="5114478"/>
        <a:ext cx="8128000" cy="289057"/>
      </dsp:txXfrm>
    </dsp:sp>
    <dsp:sp modelId="{EDA311A1-631E-4FA4-85FB-F3F24BAC7BD9}">
      <dsp:nvSpPr>
        <dsp:cNvPr id="0" name=""/>
        <dsp:cNvSpPr/>
      </dsp:nvSpPr>
      <dsp:spPr>
        <a:xfrm rot="10800000">
          <a:off x="0" y="3830687"/>
          <a:ext cx="8128000" cy="966456"/>
        </a:xfrm>
        <a:prstGeom prst="upArrowCallou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C" sz="1200" kern="1200" dirty="0"/>
            <a:t>Estado 5</a:t>
          </a:r>
        </a:p>
      </dsp:txBody>
      <dsp:txXfrm rot="-10800000">
        <a:off x="0" y="3830687"/>
        <a:ext cx="8128000" cy="339226"/>
      </dsp:txXfrm>
    </dsp:sp>
    <dsp:sp modelId="{91B694FA-E07C-4379-9240-9ACEE714462C}">
      <dsp:nvSpPr>
        <dsp:cNvPr id="0" name=""/>
        <dsp:cNvSpPr/>
      </dsp:nvSpPr>
      <dsp:spPr>
        <a:xfrm>
          <a:off x="0" y="4169913"/>
          <a:ext cx="8128000" cy="288970"/>
        </a:xfrm>
        <a:prstGeom prst="rect">
          <a:avLst/>
        </a:prstGeom>
        <a:solidFill>
          <a:schemeClr val="accent5">
            <a:tint val="40000"/>
            <a:alpha val="90000"/>
            <a:hueOff val="-1347952"/>
            <a:satOff val="-4566"/>
            <a:lumOff val="-58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s-EC" sz="1700" b="1" kern="1200"/>
            <a:t>Descenso hacia el target</a:t>
          </a:r>
          <a:endParaRPr lang="es-EC" sz="1700" kern="1200" dirty="0"/>
        </a:p>
      </dsp:txBody>
      <dsp:txXfrm>
        <a:off x="0" y="4169913"/>
        <a:ext cx="8128000" cy="288970"/>
      </dsp:txXfrm>
    </dsp:sp>
    <dsp:sp modelId="{C8480C96-7497-4B19-A734-CADD14610C5D}">
      <dsp:nvSpPr>
        <dsp:cNvPr id="0" name=""/>
        <dsp:cNvSpPr/>
      </dsp:nvSpPr>
      <dsp:spPr>
        <a:xfrm rot="10800000">
          <a:off x="0" y="2873656"/>
          <a:ext cx="8128000" cy="966456"/>
        </a:xfrm>
        <a:prstGeom prst="upArrowCallou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C" sz="1200" kern="1200" dirty="0"/>
            <a:t>Estado 4</a:t>
          </a:r>
        </a:p>
      </dsp:txBody>
      <dsp:txXfrm rot="-10800000">
        <a:off x="0" y="2873656"/>
        <a:ext cx="8128000" cy="339226"/>
      </dsp:txXfrm>
    </dsp:sp>
    <dsp:sp modelId="{8C675FAD-3D6A-4EFE-9BBF-00E18902A827}">
      <dsp:nvSpPr>
        <dsp:cNvPr id="0" name=""/>
        <dsp:cNvSpPr/>
      </dsp:nvSpPr>
      <dsp:spPr>
        <a:xfrm>
          <a:off x="0" y="3212882"/>
          <a:ext cx="8128000" cy="288970"/>
        </a:xfrm>
        <a:prstGeom prst="rect">
          <a:avLst/>
        </a:prstGeom>
        <a:solidFill>
          <a:schemeClr val="accent5">
            <a:tint val="40000"/>
            <a:alpha val="90000"/>
            <a:hueOff val="-2695905"/>
            <a:satOff val="-9133"/>
            <a:lumOff val="-1171"/>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s-EC" sz="1700" b="1" kern="1200"/>
            <a:t>Seguimiento del nuevo target</a:t>
          </a:r>
          <a:endParaRPr lang="es-EC" sz="1700" kern="1200" dirty="0"/>
        </a:p>
      </dsp:txBody>
      <dsp:txXfrm>
        <a:off x="0" y="3212882"/>
        <a:ext cx="8128000" cy="288970"/>
      </dsp:txXfrm>
    </dsp:sp>
    <dsp:sp modelId="{BE356125-D895-421C-BC09-900B039CF7C3}">
      <dsp:nvSpPr>
        <dsp:cNvPr id="0" name=""/>
        <dsp:cNvSpPr/>
      </dsp:nvSpPr>
      <dsp:spPr>
        <a:xfrm rot="10800000">
          <a:off x="0" y="1916625"/>
          <a:ext cx="8128000" cy="966456"/>
        </a:xfrm>
        <a:prstGeom prst="upArrowCallou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C" sz="1200" kern="1200" dirty="0"/>
            <a:t>Estado 3</a:t>
          </a:r>
        </a:p>
      </dsp:txBody>
      <dsp:txXfrm rot="-10800000">
        <a:off x="0" y="1916625"/>
        <a:ext cx="8128000" cy="339226"/>
      </dsp:txXfrm>
    </dsp:sp>
    <dsp:sp modelId="{84FF3CC4-F608-4176-B993-4DA213D751AA}">
      <dsp:nvSpPr>
        <dsp:cNvPr id="0" name=""/>
        <dsp:cNvSpPr/>
      </dsp:nvSpPr>
      <dsp:spPr>
        <a:xfrm>
          <a:off x="0" y="2255851"/>
          <a:ext cx="8128000" cy="288970"/>
        </a:xfrm>
        <a:prstGeom prst="rect">
          <a:avLst/>
        </a:prstGeom>
        <a:solidFill>
          <a:schemeClr val="accent5">
            <a:tint val="40000"/>
            <a:alpha val="90000"/>
            <a:hueOff val="-4043857"/>
            <a:satOff val="-13699"/>
            <a:lumOff val="-1757"/>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s-EC" sz="1700" b="1" kern="1200"/>
            <a:t>Búsqueda del nuevo target (imagen sobre el techo del auto)</a:t>
          </a:r>
          <a:endParaRPr lang="es-EC" sz="1700" kern="1200" dirty="0"/>
        </a:p>
      </dsp:txBody>
      <dsp:txXfrm>
        <a:off x="0" y="2255851"/>
        <a:ext cx="8128000" cy="288970"/>
      </dsp:txXfrm>
    </dsp:sp>
    <dsp:sp modelId="{F2C46CA8-99F0-44CE-BC58-36DBE09D8D1A}">
      <dsp:nvSpPr>
        <dsp:cNvPr id="0" name=""/>
        <dsp:cNvSpPr/>
      </dsp:nvSpPr>
      <dsp:spPr>
        <a:xfrm rot="10800000">
          <a:off x="0" y="959594"/>
          <a:ext cx="8128000" cy="966456"/>
        </a:xfrm>
        <a:prstGeom prst="upArrowCallou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C" sz="1200" kern="1200" dirty="0"/>
            <a:t>Estado 2</a:t>
          </a:r>
        </a:p>
      </dsp:txBody>
      <dsp:txXfrm rot="-10800000">
        <a:off x="0" y="959594"/>
        <a:ext cx="8128000" cy="339226"/>
      </dsp:txXfrm>
    </dsp:sp>
    <dsp:sp modelId="{EE8EEAE0-2A97-4833-8CF2-5946652A4110}">
      <dsp:nvSpPr>
        <dsp:cNvPr id="0" name=""/>
        <dsp:cNvSpPr/>
      </dsp:nvSpPr>
      <dsp:spPr>
        <a:xfrm>
          <a:off x="0" y="1298820"/>
          <a:ext cx="8128000" cy="288970"/>
        </a:xfrm>
        <a:prstGeom prst="rect">
          <a:avLst/>
        </a:prstGeom>
        <a:solidFill>
          <a:schemeClr val="accent5">
            <a:tint val="40000"/>
            <a:alpha val="90000"/>
            <a:hueOff val="-5391810"/>
            <a:satOff val="-18266"/>
            <a:lumOff val="-234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s-EC" sz="1700" b="1" kern="1200" dirty="0"/>
            <a:t>Seguimiento del automóvil</a:t>
          </a:r>
          <a:endParaRPr lang="es-EC" sz="1700" kern="1200" dirty="0"/>
        </a:p>
      </dsp:txBody>
      <dsp:txXfrm>
        <a:off x="0" y="1298820"/>
        <a:ext cx="8128000" cy="288970"/>
      </dsp:txXfrm>
    </dsp:sp>
    <dsp:sp modelId="{BE2C03F2-EBD5-4C99-A99D-98F09F294DB0}">
      <dsp:nvSpPr>
        <dsp:cNvPr id="0" name=""/>
        <dsp:cNvSpPr/>
      </dsp:nvSpPr>
      <dsp:spPr>
        <a:xfrm rot="10800000">
          <a:off x="0" y="2563"/>
          <a:ext cx="8128000" cy="966456"/>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C" sz="1200" kern="1200" dirty="0"/>
            <a:t>Estado 1</a:t>
          </a:r>
        </a:p>
      </dsp:txBody>
      <dsp:txXfrm rot="-10800000">
        <a:off x="0" y="2563"/>
        <a:ext cx="8128000" cy="339226"/>
      </dsp:txXfrm>
    </dsp:sp>
    <dsp:sp modelId="{2CB179B7-DA9F-48FC-95F8-2D9D6C70BB52}">
      <dsp:nvSpPr>
        <dsp:cNvPr id="0" name=""/>
        <dsp:cNvSpPr/>
      </dsp:nvSpPr>
      <dsp:spPr>
        <a:xfrm>
          <a:off x="0" y="341789"/>
          <a:ext cx="8128000" cy="28897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s-EC" sz="1700" b="1" kern="1200" dirty="0"/>
            <a:t>Búsqueda del automóvil</a:t>
          </a:r>
          <a:endParaRPr lang="es-EC" sz="1700" kern="1200" dirty="0"/>
        </a:p>
      </dsp:txBody>
      <dsp:txXfrm>
        <a:off x="0" y="341789"/>
        <a:ext cx="8128000" cy="28897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image" Target="../media/image75.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C9770-852F-4D05-81AC-051D37F42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D01FF5-05CD-431F-9623-A7ACC17B5F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05FFA6-7263-43CA-8B6C-53E8A1B69FDC}"/>
              </a:ext>
            </a:extLst>
          </p:cNvPr>
          <p:cNvSpPr>
            <a:spLocks noGrp="1"/>
          </p:cNvSpPr>
          <p:nvPr>
            <p:ph type="dt" sz="half" idx="10"/>
          </p:nvPr>
        </p:nvSpPr>
        <p:spPr/>
        <p:txBody>
          <a:bodyPr/>
          <a:lstStyle/>
          <a:p>
            <a:fld id="{5586B75A-687E-405C-8A0B-8D00578BA2C3}" type="datetimeFigureOut">
              <a:rPr lang="en-US" smtClean="0"/>
              <a:pPr/>
              <a:t>9/1/2020</a:t>
            </a:fld>
            <a:endParaRPr lang="en-US" dirty="0"/>
          </a:p>
        </p:txBody>
      </p:sp>
      <p:sp>
        <p:nvSpPr>
          <p:cNvPr id="5" name="Footer Placeholder 4">
            <a:extLst>
              <a:ext uri="{FF2B5EF4-FFF2-40B4-BE49-F238E27FC236}">
                <a16:creationId xmlns:a16="http://schemas.microsoft.com/office/drawing/2014/main" id="{327657F3-49B3-47DD-9550-A9E8D71861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5CBB3AA-488E-4FB4-B8F1-324F6E5AA70C}"/>
              </a:ext>
            </a:extLst>
          </p:cNvPr>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826440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DD4EB-FBFA-497F-A080-1843398650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0A00EC-C519-4AA5-B8A8-A5B1B3B4D61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917ECD-6E6C-4E6C-BF1A-E2058CED6E57}"/>
              </a:ext>
            </a:extLst>
          </p:cNvPr>
          <p:cNvSpPr>
            <a:spLocks noGrp="1"/>
          </p:cNvSpPr>
          <p:nvPr>
            <p:ph type="dt" sz="half" idx="10"/>
          </p:nvPr>
        </p:nvSpPr>
        <p:spPr/>
        <p:txBody>
          <a:bodyPr/>
          <a:lstStyle/>
          <a:p>
            <a:fld id="{5586B75A-687E-405C-8A0B-8D00578BA2C3}" type="datetimeFigureOut">
              <a:rPr lang="en-US" smtClean="0"/>
              <a:pPr/>
              <a:t>9/1/2020</a:t>
            </a:fld>
            <a:endParaRPr lang="en-US" dirty="0"/>
          </a:p>
        </p:txBody>
      </p:sp>
      <p:sp>
        <p:nvSpPr>
          <p:cNvPr id="5" name="Footer Placeholder 4">
            <a:extLst>
              <a:ext uri="{FF2B5EF4-FFF2-40B4-BE49-F238E27FC236}">
                <a16:creationId xmlns:a16="http://schemas.microsoft.com/office/drawing/2014/main" id="{99DED6BA-3167-4F09-8125-0D038BF560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402926-6AC5-481F-A9E6-7248FF452248}"/>
              </a:ext>
            </a:extLst>
          </p:cNvPr>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517054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964AFF-8FDB-4F8C-B7FE-6CDD9F7796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2A8392-953C-4720-9ED2-80D2160710E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2F32B-3BFD-45F2-BDA6-E7053F85A197}"/>
              </a:ext>
            </a:extLst>
          </p:cNvPr>
          <p:cNvSpPr>
            <a:spLocks noGrp="1"/>
          </p:cNvSpPr>
          <p:nvPr>
            <p:ph type="dt" sz="half" idx="10"/>
          </p:nvPr>
        </p:nvSpPr>
        <p:spPr/>
        <p:txBody>
          <a:bodyPr/>
          <a:lstStyle/>
          <a:p>
            <a:fld id="{5586B75A-687E-405C-8A0B-8D00578BA2C3}" type="datetimeFigureOut">
              <a:rPr lang="en-US" smtClean="0"/>
              <a:pPr/>
              <a:t>9/1/2020</a:t>
            </a:fld>
            <a:endParaRPr lang="en-US" dirty="0"/>
          </a:p>
        </p:txBody>
      </p:sp>
      <p:sp>
        <p:nvSpPr>
          <p:cNvPr id="5" name="Footer Placeholder 4">
            <a:extLst>
              <a:ext uri="{FF2B5EF4-FFF2-40B4-BE49-F238E27FC236}">
                <a16:creationId xmlns:a16="http://schemas.microsoft.com/office/drawing/2014/main" id="{486D9DEA-E513-4E8A-A59B-CC32EC0ACFF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72BDBE-EB76-4244-BFA0-83882E0A3BEA}"/>
              </a:ext>
            </a:extLst>
          </p:cNvPr>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984543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AD875-29CB-45D4-93C6-D2A99B946C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8D2BFB-274A-4FBF-A8A8-AC7E394A19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6E2D7-ECB5-4771-B76A-7772D295E75D}"/>
              </a:ext>
            </a:extLst>
          </p:cNvPr>
          <p:cNvSpPr>
            <a:spLocks noGrp="1"/>
          </p:cNvSpPr>
          <p:nvPr>
            <p:ph type="dt" sz="half" idx="10"/>
          </p:nvPr>
        </p:nvSpPr>
        <p:spPr/>
        <p:txBody>
          <a:bodyPr/>
          <a:lstStyle/>
          <a:p>
            <a:fld id="{5586B75A-687E-405C-8A0B-8D00578BA2C3}" type="datetimeFigureOut">
              <a:rPr lang="en-US" smtClean="0"/>
              <a:pPr/>
              <a:t>9/1/2020</a:t>
            </a:fld>
            <a:endParaRPr lang="en-US" dirty="0"/>
          </a:p>
        </p:txBody>
      </p:sp>
      <p:sp>
        <p:nvSpPr>
          <p:cNvPr id="5" name="Footer Placeholder 4">
            <a:extLst>
              <a:ext uri="{FF2B5EF4-FFF2-40B4-BE49-F238E27FC236}">
                <a16:creationId xmlns:a16="http://schemas.microsoft.com/office/drawing/2014/main" id="{101B0D53-6DFC-43F4-BFE9-8028A1EA3D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DE4CE8-FB29-449B-996B-64225C7D6E6F}"/>
              </a:ext>
            </a:extLst>
          </p:cNvPr>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4153024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53BB3-60AD-429A-91FF-697E5D483D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20F614-A6A9-42EE-9416-F573A0B3FA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D29D68D-C329-4B75-A487-6CFF4DE07D60}"/>
              </a:ext>
            </a:extLst>
          </p:cNvPr>
          <p:cNvSpPr>
            <a:spLocks noGrp="1"/>
          </p:cNvSpPr>
          <p:nvPr>
            <p:ph type="dt" sz="half" idx="10"/>
          </p:nvPr>
        </p:nvSpPr>
        <p:spPr/>
        <p:txBody>
          <a:bodyPr/>
          <a:lstStyle/>
          <a:p>
            <a:fld id="{5586B75A-687E-405C-8A0B-8D00578BA2C3}" type="datetimeFigureOut">
              <a:rPr lang="en-US" smtClean="0"/>
              <a:pPr/>
              <a:t>9/1/2020</a:t>
            </a:fld>
            <a:endParaRPr lang="en-US" dirty="0"/>
          </a:p>
        </p:txBody>
      </p:sp>
      <p:sp>
        <p:nvSpPr>
          <p:cNvPr id="5" name="Footer Placeholder 4">
            <a:extLst>
              <a:ext uri="{FF2B5EF4-FFF2-40B4-BE49-F238E27FC236}">
                <a16:creationId xmlns:a16="http://schemas.microsoft.com/office/drawing/2014/main" id="{DC5C22D2-7A39-4698-A3E2-3D34604950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6CBBF8-A81E-4062-A997-A8B735EB6440}"/>
              </a:ext>
            </a:extLst>
          </p:cNvPr>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705282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82F52-66A8-49CF-BB27-665ABBAD1F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8FCB5C-8203-40A5-A84F-EEEECA0AFA1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DC140E-4DFF-404E-A2AE-0E507F8B26E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CEE5A2-B2F8-4BBE-81FB-45A7A3D4293F}"/>
              </a:ext>
            </a:extLst>
          </p:cNvPr>
          <p:cNvSpPr>
            <a:spLocks noGrp="1"/>
          </p:cNvSpPr>
          <p:nvPr>
            <p:ph type="dt" sz="half" idx="10"/>
          </p:nvPr>
        </p:nvSpPr>
        <p:spPr/>
        <p:txBody>
          <a:bodyPr/>
          <a:lstStyle/>
          <a:p>
            <a:fld id="{5586B75A-687E-405C-8A0B-8D00578BA2C3}" type="datetimeFigureOut">
              <a:rPr lang="en-US" smtClean="0"/>
              <a:pPr/>
              <a:t>9/1/2020</a:t>
            </a:fld>
            <a:endParaRPr lang="en-US" dirty="0"/>
          </a:p>
        </p:txBody>
      </p:sp>
      <p:sp>
        <p:nvSpPr>
          <p:cNvPr id="6" name="Footer Placeholder 5">
            <a:extLst>
              <a:ext uri="{FF2B5EF4-FFF2-40B4-BE49-F238E27FC236}">
                <a16:creationId xmlns:a16="http://schemas.microsoft.com/office/drawing/2014/main" id="{C1D67629-559E-4424-924E-680D44730D8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65FABF0-040F-4571-9C13-12E739271DE7}"/>
              </a:ext>
            </a:extLst>
          </p:cNvPr>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489953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1EAB8-D981-407E-92F9-A91BD153F1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54B6F2-80B8-4D61-B32D-A2DF5D3E57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A54FAC5-4266-48E9-B1FE-139520973DF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255E2F-4922-47BB-91AD-D1E2A52A3E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1479264-8C1B-4D3A-BAD4-6D1D3946865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905FD6-9AB9-449A-99E5-8841079EFD0D}"/>
              </a:ext>
            </a:extLst>
          </p:cNvPr>
          <p:cNvSpPr>
            <a:spLocks noGrp="1"/>
          </p:cNvSpPr>
          <p:nvPr>
            <p:ph type="dt" sz="half" idx="10"/>
          </p:nvPr>
        </p:nvSpPr>
        <p:spPr/>
        <p:txBody>
          <a:bodyPr/>
          <a:lstStyle/>
          <a:p>
            <a:fld id="{5586B75A-687E-405C-8A0B-8D00578BA2C3}" type="datetimeFigureOut">
              <a:rPr lang="en-US" smtClean="0"/>
              <a:pPr/>
              <a:t>9/1/2020</a:t>
            </a:fld>
            <a:endParaRPr lang="en-US" dirty="0"/>
          </a:p>
        </p:txBody>
      </p:sp>
      <p:sp>
        <p:nvSpPr>
          <p:cNvPr id="8" name="Footer Placeholder 7">
            <a:extLst>
              <a:ext uri="{FF2B5EF4-FFF2-40B4-BE49-F238E27FC236}">
                <a16:creationId xmlns:a16="http://schemas.microsoft.com/office/drawing/2014/main" id="{B2227232-EFF1-48CE-AFF4-7FA239C6ADB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A80D0EB-12D9-4675-9073-96A42D72203E}"/>
              </a:ext>
            </a:extLst>
          </p:cNvPr>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4004108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03973-1BC1-4E76-A0B2-87C9EAD176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CCCBF4-66FD-4BF5-8BBD-F93A5B81C1EA}"/>
              </a:ext>
            </a:extLst>
          </p:cNvPr>
          <p:cNvSpPr>
            <a:spLocks noGrp="1"/>
          </p:cNvSpPr>
          <p:nvPr>
            <p:ph type="dt" sz="half" idx="10"/>
          </p:nvPr>
        </p:nvSpPr>
        <p:spPr/>
        <p:txBody>
          <a:bodyPr/>
          <a:lstStyle/>
          <a:p>
            <a:fld id="{5586B75A-687E-405C-8A0B-8D00578BA2C3}" type="datetimeFigureOut">
              <a:rPr lang="en-US" smtClean="0"/>
              <a:pPr/>
              <a:t>9/1/2020</a:t>
            </a:fld>
            <a:endParaRPr lang="en-US" dirty="0"/>
          </a:p>
        </p:txBody>
      </p:sp>
      <p:sp>
        <p:nvSpPr>
          <p:cNvPr id="4" name="Footer Placeholder 3">
            <a:extLst>
              <a:ext uri="{FF2B5EF4-FFF2-40B4-BE49-F238E27FC236}">
                <a16:creationId xmlns:a16="http://schemas.microsoft.com/office/drawing/2014/main" id="{818612D9-7FBF-4F13-82C2-E2AF1427B20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34266D-77ED-4FC8-90A7-D523141E18F7}"/>
              </a:ext>
            </a:extLst>
          </p:cNvPr>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66933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42629B-40E6-4E1B-B04E-E301787177BC}"/>
              </a:ext>
            </a:extLst>
          </p:cNvPr>
          <p:cNvSpPr>
            <a:spLocks noGrp="1"/>
          </p:cNvSpPr>
          <p:nvPr>
            <p:ph type="dt" sz="half" idx="10"/>
          </p:nvPr>
        </p:nvSpPr>
        <p:spPr/>
        <p:txBody>
          <a:bodyPr/>
          <a:lstStyle/>
          <a:p>
            <a:fld id="{5586B75A-687E-405C-8A0B-8D00578BA2C3}" type="datetimeFigureOut">
              <a:rPr lang="en-US" smtClean="0"/>
              <a:pPr/>
              <a:t>9/1/2020</a:t>
            </a:fld>
            <a:endParaRPr lang="en-US" dirty="0"/>
          </a:p>
        </p:txBody>
      </p:sp>
      <p:sp>
        <p:nvSpPr>
          <p:cNvPr id="3" name="Footer Placeholder 2">
            <a:extLst>
              <a:ext uri="{FF2B5EF4-FFF2-40B4-BE49-F238E27FC236}">
                <a16:creationId xmlns:a16="http://schemas.microsoft.com/office/drawing/2014/main" id="{B3931F0E-5442-4F4E-B444-6196FF2A561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D63BBB6-57BD-4807-B6BB-C7978A58A6DD}"/>
              </a:ext>
            </a:extLst>
          </p:cNvPr>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611127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C5FAE-08C2-46D3-B6BB-4BBE5477C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201C4C-92F7-457D-BE00-466D87FFAB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A2344F-8303-49E4-8460-3BC7D693D2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E45C72-3C07-445A-9C21-D3C02FB46A85}"/>
              </a:ext>
            </a:extLst>
          </p:cNvPr>
          <p:cNvSpPr>
            <a:spLocks noGrp="1"/>
          </p:cNvSpPr>
          <p:nvPr>
            <p:ph type="dt" sz="half" idx="10"/>
          </p:nvPr>
        </p:nvSpPr>
        <p:spPr/>
        <p:txBody>
          <a:bodyPr/>
          <a:lstStyle/>
          <a:p>
            <a:fld id="{5586B75A-687E-405C-8A0B-8D00578BA2C3}" type="datetimeFigureOut">
              <a:rPr lang="en-US" smtClean="0"/>
              <a:pPr/>
              <a:t>9/1/2020</a:t>
            </a:fld>
            <a:endParaRPr lang="en-US" dirty="0"/>
          </a:p>
        </p:txBody>
      </p:sp>
      <p:sp>
        <p:nvSpPr>
          <p:cNvPr id="6" name="Footer Placeholder 5">
            <a:extLst>
              <a:ext uri="{FF2B5EF4-FFF2-40B4-BE49-F238E27FC236}">
                <a16:creationId xmlns:a16="http://schemas.microsoft.com/office/drawing/2014/main" id="{7F63851C-B984-4E63-889B-4FC20EEC292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337415-D45B-4D1E-912E-BF16B9B66AA2}"/>
              </a:ext>
            </a:extLst>
          </p:cNvPr>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7663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54113-DAC8-406F-AD0F-1FB44DB690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57A484-8D32-48EB-98F2-9CCA7D253E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E84C8B-6EE7-4D7F-9BE4-79D31A8800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57DEBD-6EC4-4F1A-AA7B-EE15F7DC3F18}"/>
              </a:ext>
            </a:extLst>
          </p:cNvPr>
          <p:cNvSpPr>
            <a:spLocks noGrp="1"/>
          </p:cNvSpPr>
          <p:nvPr>
            <p:ph type="dt" sz="half" idx="10"/>
          </p:nvPr>
        </p:nvSpPr>
        <p:spPr/>
        <p:txBody>
          <a:bodyPr/>
          <a:lstStyle/>
          <a:p>
            <a:fld id="{5586B75A-687E-405C-8A0B-8D00578BA2C3}" type="datetimeFigureOut">
              <a:rPr lang="en-US" smtClean="0"/>
              <a:pPr/>
              <a:t>9/1/2020</a:t>
            </a:fld>
            <a:endParaRPr lang="en-US" dirty="0"/>
          </a:p>
        </p:txBody>
      </p:sp>
      <p:sp>
        <p:nvSpPr>
          <p:cNvPr id="6" name="Footer Placeholder 5">
            <a:extLst>
              <a:ext uri="{FF2B5EF4-FFF2-40B4-BE49-F238E27FC236}">
                <a16:creationId xmlns:a16="http://schemas.microsoft.com/office/drawing/2014/main" id="{AA2A260C-2284-4E50-A530-422EC615466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95245FA-996B-44AD-BE25-03A759AAAA81}"/>
              </a:ext>
            </a:extLst>
          </p:cNvPr>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4252387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0F9036-46C9-4E44-92B4-138E5EADC0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163AF3-C186-41A5-84B7-F605EC3951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277E71-3356-4971-B849-C3BDF02B23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6B75A-687E-405C-8A0B-8D00578BA2C3}" type="datetimeFigureOut">
              <a:rPr lang="en-US" smtClean="0"/>
              <a:pPr/>
              <a:t>9/1/2020</a:t>
            </a:fld>
            <a:endParaRPr lang="en-US" dirty="0"/>
          </a:p>
        </p:txBody>
      </p:sp>
      <p:sp>
        <p:nvSpPr>
          <p:cNvPr id="5" name="Footer Placeholder 4">
            <a:extLst>
              <a:ext uri="{FF2B5EF4-FFF2-40B4-BE49-F238E27FC236}">
                <a16:creationId xmlns:a16="http://schemas.microsoft.com/office/drawing/2014/main" id="{E15C71CF-0584-484E-9541-C7FE2C8D7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CA91CDB-1DA2-4299-ADDA-E0CCF137A7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69437330"/>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gif"/><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emf"/><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23.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emf"/><Relationship Id="rId5" Type="http://schemas.microsoft.com/office/2007/relationships/hdphoto" Target="../media/hdphoto3.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gif"/><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emf"/></Relationships>
</file>

<file path=ppt/slides/_rels/slide1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emf"/></Relationships>
</file>

<file path=ppt/slides/_rels/slide19.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45.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3.emf"/><Relationship Id="rId5" Type="http://schemas.microsoft.com/office/2007/relationships/hdphoto" Target="../media/hdphoto3.wdp"/><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gif"/><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3.gif"/><Relationship Id="rId7"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4.wdp"/><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3.gif"/><Relationship Id="rId7"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emf"/></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11.wdp"/><Relationship Id="rId18" Type="http://schemas.openxmlformats.org/officeDocument/2006/relationships/image" Target="../media/image66.png"/><Relationship Id="rId3" Type="http://schemas.openxmlformats.org/officeDocument/2006/relationships/image" Target="../media/image3.gif"/><Relationship Id="rId21" Type="http://schemas.microsoft.com/office/2007/relationships/hdphoto" Target="../media/hdphoto15.wdp"/><Relationship Id="rId7" Type="http://schemas.microsoft.com/office/2007/relationships/hdphoto" Target="../media/hdphoto8.wdp"/><Relationship Id="rId12" Type="http://schemas.openxmlformats.org/officeDocument/2006/relationships/image" Target="../media/image63.png"/><Relationship Id="rId17" Type="http://schemas.microsoft.com/office/2007/relationships/hdphoto" Target="../media/hdphoto13.wdp"/><Relationship Id="rId2" Type="http://schemas.openxmlformats.org/officeDocument/2006/relationships/image" Target="../media/image1.png"/><Relationship Id="rId16" Type="http://schemas.openxmlformats.org/officeDocument/2006/relationships/image" Target="../media/image65.png"/><Relationship Id="rId20"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0.png"/><Relationship Id="rId11" Type="http://schemas.microsoft.com/office/2007/relationships/hdphoto" Target="../media/hdphoto10.wdp"/><Relationship Id="rId5" Type="http://schemas.microsoft.com/office/2007/relationships/hdphoto" Target="../media/hdphoto7.wdp"/><Relationship Id="rId15" Type="http://schemas.microsoft.com/office/2007/relationships/hdphoto" Target="../media/hdphoto12.wdp"/><Relationship Id="rId10" Type="http://schemas.openxmlformats.org/officeDocument/2006/relationships/image" Target="../media/image62.png"/><Relationship Id="rId19" Type="http://schemas.microsoft.com/office/2007/relationships/hdphoto" Target="../media/hdphoto14.wdp"/><Relationship Id="rId4" Type="http://schemas.openxmlformats.org/officeDocument/2006/relationships/image" Target="../media/image59.png"/><Relationship Id="rId9" Type="http://schemas.microsoft.com/office/2007/relationships/hdphoto" Target="../media/hdphoto9.wdp"/><Relationship Id="rId14" Type="http://schemas.openxmlformats.org/officeDocument/2006/relationships/image" Target="../media/image64.png"/><Relationship Id="rId22"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4.emf"/><Relationship Id="rId4" Type="http://schemas.openxmlformats.org/officeDocument/2006/relationships/image" Target="../media/image73.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gif"/><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gif"/><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gif"/><Relationship Id="rId7"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186424" y="1850448"/>
            <a:ext cx="5819149" cy="713911"/>
          </a:xfrm>
        </p:spPr>
        <p:txBody>
          <a:bodyPr>
            <a:noAutofit/>
          </a:bodyPr>
          <a:lstStyle/>
          <a:p>
            <a:pPr algn="ctr"/>
            <a:r>
              <a:rPr lang="es-419" sz="2400" b="1" dirty="0"/>
              <a:t>Departamento</a:t>
            </a:r>
            <a:r>
              <a:rPr lang="en-US" sz="2400" b="1" dirty="0"/>
              <a:t> de </a:t>
            </a:r>
            <a:r>
              <a:rPr lang="en-US" sz="2400" b="1" dirty="0" err="1"/>
              <a:t>Eléctrica</a:t>
            </a:r>
            <a:r>
              <a:rPr lang="en-US" sz="2400" b="1" dirty="0"/>
              <a:t>, </a:t>
            </a:r>
            <a:r>
              <a:rPr lang="en-US" sz="2400" b="1" dirty="0" err="1"/>
              <a:t>Electrónica</a:t>
            </a:r>
            <a:r>
              <a:rPr lang="en-US" sz="2400" b="1" dirty="0"/>
              <a:t> y </a:t>
            </a:r>
            <a:r>
              <a:rPr lang="en-US" sz="2400" b="1" dirty="0" err="1"/>
              <a:t>Telecomunicaciones</a:t>
            </a:r>
            <a:endParaRPr lang="en-US" sz="24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10" name="Picture 2" descr="Resultado de imagen para logo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425" y="268584"/>
            <a:ext cx="5819149" cy="133168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3D0582C4-1691-47C4-BDC2-5FF21CAB9F74}"/>
              </a:ext>
            </a:extLst>
          </p:cNvPr>
          <p:cNvSpPr txBox="1">
            <a:spLocks/>
          </p:cNvSpPr>
          <p:nvPr/>
        </p:nvSpPr>
        <p:spPr>
          <a:xfrm>
            <a:off x="3186423" y="2667761"/>
            <a:ext cx="5819149" cy="561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t>Carrera de </a:t>
            </a:r>
            <a:r>
              <a:rPr lang="en-US" sz="2000" dirty="0" err="1"/>
              <a:t>Ingeniería</a:t>
            </a:r>
            <a:r>
              <a:rPr lang="en-US" sz="2000" dirty="0"/>
              <a:t> </a:t>
            </a:r>
            <a:r>
              <a:rPr lang="en-US" sz="2000" dirty="0" err="1"/>
              <a:t>en</a:t>
            </a:r>
            <a:r>
              <a:rPr lang="en-US" sz="2000" dirty="0"/>
              <a:t> </a:t>
            </a:r>
            <a:r>
              <a:rPr lang="en-US" sz="2000" dirty="0" err="1"/>
              <a:t>Electrónica</a:t>
            </a:r>
            <a:r>
              <a:rPr lang="en-US" sz="2000" dirty="0"/>
              <a:t>, </a:t>
            </a:r>
            <a:r>
              <a:rPr lang="en-US" sz="2000" dirty="0" err="1"/>
              <a:t>Automatización</a:t>
            </a:r>
            <a:r>
              <a:rPr lang="en-US" sz="2000" dirty="0"/>
              <a:t> y Control</a:t>
            </a:r>
          </a:p>
        </p:txBody>
      </p:sp>
      <p:sp>
        <p:nvSpPr>
          <p:cNvPr id="13" name="Title 1">
            <a:extLst>
              <a:ext uri="{FF2B5EF4-FFF2-40B4-BE49-F238E27FC236}">
                <a16:creationId xmlns:a16="http://schemas.microsoft.com/office/drawing/2014/main" id="{3D0582C4-1691-47C4-BDC2-5FF21CAB9F74}"/>
              </a:ext>
            </a:extLst>
          </p:cNvPr>
          <p:cNvSpPr txBox="1">
            <a:spLocks/>
          </p:cNvSpPr>
          <p:nvPr/>
        </p:nvSpPr>
        <p:spPr>
          <a:xfrm>
            <a:off x="2420977" y="3332388"/>
            <a:ext cx="7350040" cy="9027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err="1"/>
              <a:t>Tema</a:t>
            </a:r>
            <a:r>
              <a:rPr lang="en-US" sz="2000" dirty="0"/>
              <a:t>: </a:t>
            </a:r>
            <a:r>
              <a:rPr lang="es-ES" sz="2000" b="1" i="1" dirty="0"/>
              <a:t>Reconocimiento y seguimiento de plataformas para el aterrizaje automático de un vehículo aéreo no tripulado basado en inteligencia artificial y odometría visual</a:t>
            </a:r>
          </a:p>
        </p:txBody>
      </p:sp>
      <p:sp>
        <p:nvSpPr>
          <p:cNvPr id="14" name="Title 1">
            <a:extLst>
              <a:ext uri="{FF2B5EF4-FFF2-40B4-BE49-F238E27FC236}">
                <a16:creationId xmlns:a16="http://schemas.microsoft.com/office/drawing/2014/main" id="{3D0582C4-1691-47C4-BDC2-5FF21CAB9F74}"/>
              </a:ext>
            </a:extLst>
          </p:cNvPr>
          <p:cNvSpPr txBox="1">
            <a:spLocks/>
          </p:cNvSpPr>
          <p:nvPr/>
        </p:nvSpPr>
        <p:spPr>
          <a:xfrm>
            <a:off x="3186423" y="4347181"/>
            <a:ext cx="5819148" cy="3883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000" dirty="0"/>
              <a:t>Autor: Milton Nicolay Chasillacta Canencia</a:t>
            </a:r>
            <a:endParaRPr lang="en-US" sz="2000" dirty="0"/>
          </a:p>
        </p:txBody>
      </p:sp>
      <p:sp>
        <p:nvSpPr>
          <p:cNvPr id="15" name="Title 1">
            <a:extLst>
              <a:ext uri="{FF2B5EF4-FFF2-40B4-BE49-F238E27FC236}">
                <a16:creationId xmlns:a16="http://schemas.microsoft.com/office/drawing/2014/main" id="{3D0582C4-1691-47C4-BDC2-5FF21CAB9F74}"/>
              </a:ext>
            </a:extLst>
          </p:cNvPr>
          <p:cNvSpPr txBox="1">
            <a:spLocks/>
          </p:cNvSpPr>
          <p:nvPr/>
        </p:nvSpPr>
        <p:spPr>
          <a:xfrm>
            <a:off x="3186423" y="4775594"/>
            <a:ext cx="5819148" cy="3883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000" dirty="0"/>
              <a:t>Director: Ing. </a:t>
            </a:r>
            <a:r>
              <a:rPr lang="es-ES" sz="2000" dirty="0" err="1"/>
              <a:t>Wilbert</a:t>
            </a:r>
            <a:r>
              <a:rPr lang="es-ES" sz="2000" dirty="0"/>
              <a:t> G. Aguilar, PhD</a:t>
            </a:r>
            <a:endParaRPr lang="en-US" sz="2000" dirty="0"/>
          </a:p>
        </p:txBody>
      </p:sp>
      <p:sp>
        <p:nvSpPr>
          <p:cNvPr id="16" name="Title 1">
            <a:extLst>
              <a:ext uri="{FF2B5EF4-FFF2-40B4-BE49-F238E27FC236}">
                <a16:creationId xmlns:a16="http://schemas.microsoft.com/office/drawing/2014/main" id="{3D0582C4-1691-47C4-BDC2-5FF21CAB9F74}"/>
              </a:ext>
            </a:extLst>
          </p:cNvPr>
          <p:cNvSpPr txBox="1">
            <a:spLocks/>
          </p:cNvSpPr>
          <p:nvPr/>
        </p:nvSpPr>
        <p:spPr>
          <a:xfrm>
            <a:off x="3186423" y="5272427"/>
            <a:ext cx="5819148" cy="3883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000" dirty="0"/>
              <a:t>Agosto 2020</a:t>
            </a:r>
            <a:endParaRPr lang="en-US" sz="2000" dirty="0"/>
          </a:p>
        </p:txBody>
      </p:sp>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162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829211"/>
          </a:xfrm>
        </p:spPr>
        <p:txBody>
          <a:bodyPr>
            <a:noAutofit/>
          </a:bodyPr>
          <a:lstStyle/>
          <a:p>
            <a:pPr algn="ctr"/>
            <a:r>
              <a:rPr lang="en-US" b="1" dirty="0"/>
              <a:t>Estado 1: </a:t>
            </a:r>
            <a:r>
              <a:rPr lang="en-US" b="1" dirty="0" err="1"/>
              <a:t>Búsqueda</a:t>
            </a:r>
            <a:r>
              <a:rPr lang="en-US" b="1" dirty="0"/>
              <a:t> del </a:t>
            </a:r>
            <a:r>
              <a:rPr lang="en-US" b="1" dirty="0" err="1"/>
              <a:t>automóvil</a:t>
            </a:r>
            <a:endParaRPr lang="en-US"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a:t>
            </a:r>
            <a:r>
              <a:rPr lang="es-419" sz="1100" b="1" dirty="0"/>
              <a:t>4. Desarrollo del sistema    </a:t>
            </a:r>
            <a:r>
              <a:rPr lang="es-419" sz="1100" dirty="0">
                <a:solidFill>
                  <a:schemeClr val="bg2">
                    <a:lumMod val="50000"/>
                  </a:schemeClr>
                </a:solidFill>
              </a:rPr>
              <a:t>5. Experimentos y análisis de resultados    6. Conclusiones y recomendaciones	    </a:t>
            </a:r>
          </a:p>
        </p:txBody>
      </p:sp>
      <p:pic>
        <p:nvPicPr>
          <p:cNvPr id="7" name="Imagen 6">
            <a:extLst>
              <a:ext uri="{FF2B5EF4-FFF2-40B4-BE49-F238E27FC236}">
                <a16:creationId xmlns:a16="http://schemas.microsoft.com/office/drawing/2014/main" id="{8980B843-E447-482F-94CA-B02593F41A69}"/>
              </a:ext>
            </a:extLst>
          </p:cNvPr>
          <p:cNvPicPr>
            <a:picLocks noChangeAspect="1"/>
          </p:cNvPicPr>
          <p:nvPr/>
        </p:nvPicPr>
        <p:blipFill>
          <a:blip r:embed="rId4"/>
          <a:stretch>
            <a:fillRect/>
          </a:stretch>
        </p:blipFill>
        <p:spPr>
          <a:xfrm>
            <a:off x="568097" y="1283850"/>
            <a:ext cx="6353175" cy="1133475"/>
          </a:xfrm>
          <a:prstGeom prst="rect">
            <a:avLst/>
          </a:prstGeom>
        </p:spPr>
      </p:pic>
      <p:pic>
        <p:nvPicPr>
          <p:cNvPr id="9" name="Imagen 8">
            <a:extLst>
              <a:ext uri="{FF2B5EF4-FFF2-40B4-BE49-F238E27FC236}">
                <a16:creationId xmlns:a16="http://schemas.microsoft.com/office/drawing/2014/main" id="{7C252CE5-3B5E-4F49-B040-5AB25D4AF2CE}"/>
              </a:ext>
            </a:extLst>
          </p:cNvPr>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577304" y="3882109"/>
            <a:ext cx="3167380" cy="1778635"/>
          </a:xfrm>
          <a:prstGeom prst="rect">
            <a:avLst/>
          </a:prstGeom>
        </p:spPr>
      </p:pic>
      <p:pic>
        <p:nvPicPr>
          <p:cNvPr id="10" name="Imagen 9">
            <a:extLst>
              <a:ext uri="{FF2B5EF4-FFF2-40B4-BE49-F238E27FC236}">
                <a16:creationId xmlns:a16="http://schemas.microsoft.com/office/drawing/2014/main" id="{F10F9CAB-8566-4E5A-BD98-37CD1B9581C3}"/>
              </a:ext>
            </a:extLst>
          </p:cNvPr>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3958317" y="3882108"/>
            <a:ext cx="3168000" cy="1778635"/>
          </a:xfrm>
          <a:prstGeom prst="rect">
            <a:avLst/>
          </a:prstGeom>
        </p:spPr>
      </p:pic>
      <p:sp>
        <p:nvSpPr>
          <p:cNvPr id="12" name="Flecha: a la derecha 11">
            <a:extLst>
              <a:ext uri="{FF2B5EF4-FFF2-40B4-BE49-F238E27FC236}">
                <a16:creationId xmlns:a16="http://schemas.microsoft.com/office/drawing/2014/main" id="{3E584A95-EE80-427B-AA5D-7A98FA0AE8C8}"/>
              </a:ext>
            </a:extLst>
          </p:cNvPr>
          <p:cNvSpPr/>
          <p:nvPr/>
        </p:nvSpPr>
        <p:spPr>
          <a:xfrm>
            <a:off x="3304810" y="4471703"/>
            <a:ext cx="1093382" cy="5994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074" name="Picture 2" descr="YOLO: Real-Time Object Detection">
            <a:extLst>
              <a:ext uri="{FF2B5EF4-FFF2-40B4-BE49-F238E27FC236}">
                <a16:creationId xmlns:a16="http://schemas.microsoft.com/office/drawing/2014/main" id="{BC17F7A0-1D80-4CEA-9E31-08BA05E72A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1458" y="3746131"/>
            <a:ext cx="1366451" cy="725571"/>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1355881D-5D4D-4E2C-B2B6-456619BBDF52}"/>
              </a:ext>
            </a:extLst>
          </p:cNvPr>
          <p:cNvPicPr/>
          <p:nvPr/>
        </p:nvPicPr>
        <p:blipFill>
          <a:blip r:embed="rId10"/>
          <a:stretch>
            <a:fillRect/>
          </a:stretch>
        </p:blipFill>
        <p:spPr>
          <a:xfrm>
            <a:off x="7485672" y="1690681"/>
            <a:ext cx="3839507" cy="2882308"/>
          </a:xfrm>
          <a:prstGeom prst="rect">
            <a:avLst/>
          </a:prstGeom>
        </p:spPr>
      </p:pic>
    </p:spTree>
    <p:extLst>
      <p:ext uri="{BB962C8B-B14F-4D97-AF65-F5344CB8AC3E}">
        <p14:creationId xmlns:p14="http://schemas.microsoft.com/office/powerpoint/2010/main" val="430819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829211"/>
          </a:xfrm>
        </p:spPr>
        <p:txBody>
          <a:bodyPr>
            <a:noAutofit/>
          </a:bodyPr>
          <a:lstStyle/>
          <a:p>
            <a:pPr algn="ctr"/>
            <a:r>
              <a:rPr lang="en-US" b="1" dirty="0"/>
              <a:t>Estado 2: </a:t>
            </a:r>
            <a:r>
              <a:rPr lang="es-EC" b="1" dirty="0"/>
              <a:t>Seguimiento del automóvil</a:t>
            </a:r>
            <a:endParaRPr lang="en-US"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a:t>
            </a:r>
            <a:r>
              <a:rPr lang="es-419" sz="1100" b="1" dirty="0"/>
              <a:t>4. Desarrollo del sistema    </a:t>
            </a:r>
            <a:r>
              <a:rPr lang="es-419" sz="1100" dirty="0">
                <a:solidFill>
                  <a:schemeClr val="bg2">
                    <a:lumMod val="50000"/>
                  </a:schemeClr>
                </a:solidFill>
              </a:rPr>
              <a:t>5. Experimentos y análisis de resultados    6. Conclusiones y recomendaciones	    </a:t>
            </a:r>
          </a:p>
        </p:txBody>
      </p:sp>
      <p:pic>
        <p:nvPicPr>
          <p:cNvPr id="3" name="Imagen 2">
            <a:extLst>
              <a:ext uri="{FF2B5EF4-FFF2-40B4-BE49-F238E27FC236}">
                <a16:creationId xmlns:a16="http://schemas.microsoft.com/office/drawing/2014/main" id="{550DD99E-D0AF-422B-8DBD-839511390D6C}"/>
              </a:ext>
            </a:extLst>
          </p:cNvPr>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1412060" y="3464510"/>
            <a:ext cx="3167380" cy="1769110"/>
          </a:xfrm>
          <a:prstGeom prst="rect">
            <a:avLst/>
          </a:prstGeom>
        </p:spPr>
      </p:pic>
      <p:pic>
        <p:nvPicPr>
          <p:cNvPr id="5" name="Imagen 4">
            <a:extLst>
              <a:ext uri="{FF2B5EF4-FFF2-40B4-BE49-F238E27FC236}">
                <a16:creationId xmlns:a16="http://schemas.microsoft.com/office/drawing/2014/main" id="{91AF4F99-FB37-4565-B103-D12FAEB0E989}"/>
              </a:ext>
            </a:extLst>
          </p:cNvPr>
          <p:cNvPicPr>
            <a:picLocks noChangeAspect="1"/>
          </p:cNvPicPr>
          <p:nvPr/>
        </p:nvPicPr>
        <p:blipFill>
          <a:blip r:embed="rId6"/>
          <a:stretch>
            <a:fillRect/>
          </a:stretch>
        </p:blipFill>
        <p:spPr>
          <a:xfrm>
            <a:off x="1662111" y="1041604"/>
            <a:ext cx="8867775" cy="1495425"/>
          </a:xfrm>
          <a:prstGeom prst="rect">
            <a:avLst/>
          </a:prstGeom>
        </p:spPr>
      </p:pic>
      <p:pic>
        <p:nvPicPr>
          <p:cNvPr id="8" name="Imagen 7">
            <a:extLst>
              <a:ext uri="{FF2B5EF4-FFF2-40B4-BE49-F238E27FC236}">
                <a16:creationId xmlns:a16="http://schemas.microsoft.com/office/drawing/2014/main" id="{4B2349B4-1292-4B25-99FA-C882A0309068}"/>
              </a:ext>
            </a:extLst>
          </p:cNvPr>
          <p:cNvPicPr>
            <a:picLocks noChangeAspect="1"/>
          </p:cNvPicPr>
          <p:nvPr/>
        </p:nvPicPr>
        <p:blipFill>
          <a:blip r:embed="rId7"/>
          <a:stretch>
            <a:fillRect/>
          </a:stretch>
        </p:blipFill>
        <p:spPr>
          <a:xfrm>
            <a:off x="5288460" y="3371779"/>
            <a:ext cx="5491480" cy="2283460"/>
          </a:xfrm>
          <a:prstGeom prst="rect">
            <a:avLst/>
          </a:prstGeom>
        </p:spPr>
      </p:pic>
    </p:spTree>
    <p:extLst>
      <p:ext uri="{BB962C8B-B14F-4D97-AF65-F5344CB8AC3E}">
        <p14:creationId xmlns:p14="http://schemas.microsoft.com/office/powerpoint/2010/main" val="1378807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829211"/>
          </a:xfrm>
        </p:spPr>
        <p:txBody>
          <a:bodyPr>
            <a:noAutofit/>
          </a:bodyPr>
          <a:lstStyle/>
          <a:p>
            <a:pPr algn="ctr"/>
            <a:r>
              <a:rPr lang="en-US" b="1" dirty="0"/>
              <a:t>Estado 2: </a:t>
            </a:r>
            <a:r>
              <a:rPr lang="es-EC" b="1" dirty="0"/>
              <a:t>Seguimiento del automóvil</a:t>
            </a:r>
            <a:endParaRPr lang="en-US"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a:t>
            </a:r>
            <a:r>
              <a:rPr lang="es-419" sz="1100" b="1" dirty="0"/>
              <a:t>4. Desarrollo del sistema    </a:t>
            </a:r>
            <a:r>
              <a:rPr lang="es-419" sz="1100" dirty="0">
                <a:solidFill>
                  <a:schemeClr val="bg2">
                    <a:lumMod val="50000"/>
                  </a:schemeClr>
                </a:solidFill>
              </a:rPr>
              <a:t>5. Experimentos y análisis de resultados    6. Conclusiones y recomendaciones	    </a:t>
            </a:r>
          </a:p>
        </p:txBody>
      </p:sp>
      <p:sp>
        <p:nvSpPr>
          <p:cNvPr id="10" name="CuadroTexto 9">
            <a:extLst>
              <a:ext uri="{FF2B5EF4-FFF2-40B4-BE49-F238E27FC236}">
                <a16:creationId xmlns:a16="http://schemas.microsoft.com/office/drawing/2014/main" id="{25BC04A5-F443-4A6D-91E4-2B27C9B16FC3}"/>
              </a:ext>
            </a:extLst>
          </p:cNvPr>
          <p:cNvSpPr txBox="1"/>
          <p:nvPr/>
        </p:nvSpPr>
        <p:spPr>
          <a:xfrm>
            <a:off x="217714" y="829212"/>
            <a:ext cx="6096000" cy="369332"/>
          </a:xfrm>
          <a:prstGeom prst="rect">
            <a:avLst/>
          </a:prstGeom>
          <a:noFill/>
        </p:spPr>
        <p:txBody>
          <a:bodyPr wrap="square">
            <a:spAutoFit/>
          </a:bodyPr>
          <a:lstStyle/>
          <a:p>
            <a:r>
              <a:rPr lang="es-EC" b="1" dirty="0"/>
              <a:t>Cálculo de error de posición del automóvil respecto al UAV</a:t>
            </a:r>
            <a:endParaRPr lang="es-EC" dirty="0"/>
          </a:p>
        </p:txBody>
      </p:sp>
      <p:pic>
        <p:nvPicPr>
          <p:cNvPr id="9" name="Imagen 8">
            <a:extLst>
              <a:ext uri="{FF2B5EF4-FFF2-40B4-BE49-F238E27FC236}">
                <a16:creationId xmlns:a16="http://schemas.microsoft.com/office/drawing/2014/main" id="{CA57DB8B-0386-4E2A-8608-0AB908C7DD3D}"/>
              </a:ext>
            </a:extLst>
          </p:cNvPr>
          <p:cNvPicPr/>
          <p:nvPr/>
        </p:nvPicPr>
        <p:blipFill>
          <a:blip r:embed="rId4"/>
          <a:stretch>
            <a:fillRect/>
          </a:stretch>
        </p:blipFill>
        <p:spPr>
          <a:xfrm>
            <a:off x="454678" y="1728787"/>
            <a:ext cx="4152900" cy="3419475"/>
          </a:xfrm>
          <a:prstGeom prst="rect">
            <a:avLst/>
          </a:prstGeom>
        </p:spPr>
      </p:pic>
      <p:pic>
        <p:nvPicPr>
          <p:cNvPr id="16" name="Imagen 15">
            <a:extLst>
              <a:ext uri="{FF2B5EF4-FFF2-40B4-BE49-F238E27FC236}">
                <a16:creationId xmlns:a16="http://schemas.microsoft.com/office/drawing/2014/main" id="{028A7AC1-6BCE-4AC4-8D40-2B2DF555962F}"/>
              </a:ext>
            </a:extLst>
          </p:cNvPr>
          <p:cNvPicPr>
            <a:picLocks noChangeAspect="1"/>
          </p:cNvPicPr>
          <p:nvPr/>
        </p:nvPicPr>
        <p:blipFill>
          <a:blip r:embed="rId5"/>
          <a:stretch>
            <a:fillRect/>
          </a:stretch>
        </p:blipFill>
        <p:spPr>
          <a:xfrm>
            <a:off x="5408205" y="2338485"/>
            <a:ext cx="5491480" cy="2570480"/>
          </a:xfrm>
          <a:prstGeom prst="rect">
            <a:avLst/>
          </a:prstGeom>
        </p:spPr>
      </p:pic>
    </p:spTree>
    <p:extLst>
      <p:ext uri="{BB962C8B-B14F-4D97-AF65-F5344CB8AC3E}">
        <p14:creationId xmlns:p14="http://schemas.microsoft.com/office/powerpoint/2010/main" val="203289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829211"/>
          </a:xfrm>
        </p:spPr>
        <p:txBody>
          <a:bodyPr>
            <a:noAutofit/>
          </a:bodyPr>
          <a:lstStyle/>
          <a:p>
            <a:pPr algn="ctr"/>
            <a:r>
              <a:rPr lang="en-US" b="1" dirty="0"/>
              <a:t>Estado 2: </a:t>
            </a:r>
            <a:r>
              <a:rPr lang="es-EC" b="1" dirty="0"/>
              <a:t>Seguimiento del automóvil</a:t>
            </a:r>
            <a:endParaRPr lang="en-US"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a:t>
            </a:r>
            <a:r>
              <a:rPr lang="es-419" sz="1100" b="1" dirty="0"/>
              <a:t>4. Desarrollo del sistema    </a:t>
            </a:r>
            <a:r>
              <a:rPr lang="es-419" sz="1100" dirty="0">
                <a:solidFill>
                  <a:schemeClr val="bg2">
                    <a:lumMod val="50000"/>
                  </a:schemeClr>
                </a:solidFill>
              </a:rPr>
              <a:t>5. Experimentos y análisis de resultados    6. Conclusiones y recomendaciones	    </a:t>
            </a:r>
          </a:p>
        </p:txBody>
      </p:sp>
      <p:sp>
        <p:nvSpPr>
          <p:cNvPr id="10" name="CuadroTexto 9">
            <a:extLst>
              <a:ext uri="{FF2B5EF4-FFF2-40B4-BE49-F238E27FC236}">
                <a16:creationId xmlns:a16="http://schemas.microsoft.com/office/drawing/2014/main" id="{25BC04A5-F443-4A6D-91E4-2B27C9B16FC3}"/>
              </a:ext>
            </a:extLst>
          </p:cNvPr>
          <p:cNvSpPr txBox="1"/>
          <p:nvPr/>
        </p:nvSpPr>
        <p:spPr>
          <a:xfrm>
            <a:off x="217714" y="829212"/>
            <a:ext cx="6096000" cy="369332"/>
          </a:xfrm>
          <a:prstGeom prst="rect">
            <a:avLst/>
          </a:prstGeom>
          <a:noFill/>
        </p:spPr>
        <p:txBody>
          <a:bodyPr wrap="square">
            <a:spAutoFit/>
          </a:bodyPr>
          <a:lstStyle/>
          <a:p>
            <a:r>
              <a:rPr lang="es-EC" b="1" dirty="0"/>
              <a:t>Control de posición – Controlador PID</a:t>
            </a:r>
            <a:endParaRPr lang="es-EC" dirty="0"/>
          </a:p>
        </p:txBody>
      </p:sp>
      <p:pic>
        <p:nvPicPr>
          <p:cNvPr id="17" name="Imagen 16">
            <a:extLst>
              <a:ext uri="{FF2B5EF4-FFF2-40B4-BE49-F238E27FC236}">
                <a16:creationId xmlns:a16="http://schemas.microsoft.com/office/drawing/2014/main" id="{9AF3B1C0-B2A3-4F2B-B1E9-02AF57C21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861" y="1250016"/>
            <a:ext cx="3360165" cy="2520000"/>
          </a:xfrm>
          <a:prstGeom prst="rect">
            <a:avLst/>
          </a:prstGeom>
        </p:spPr>
      </p:pic>
      <p:pic>
        <p:nvPicPr>
          <p:cNvPr id="18" name="Imagen 17">
            <a:extLst>
              <a:ext uri="{FF2B5EF4-FFF2-40B4-BE49-F238E27FC236}">
                <a16:creationId xmlns:a16="http://schemas.microsoft.com/office/drawing/2014/main" id="{5D0811DD-39EB-4CA4-A88C-634A6F99BF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5714" y="1154441"/>
            <a:ext cx="4417660" cy="2880000"/>
          </a:xfrm>
          <a:prstGeom prst="rect">
            <a:avLst/>
          </a:prstGeom>
        </p:spPr>
      </p:pic>
      <p:pic>
        <p:nvPicPr>
          <p:cNvPr id="24" name="Imagen 23">
            <a:extLst>
              <a:ext uri="{FF2B5EF4-FFF2-40B4-BE49-F238E27FC236}">
                <a16:creationId xmlns:a16="http://schemas.microsoft.com/office/drawing/2014/main" id="{5D040FE6-80FB-43C0-AF08-009B4CA4A0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4917" y="1120691"/>
            <a:ext cx="4593775" cy="2880000"/>
          </a:xfrm>
          <a:prstGeom prst="rect">
            <a:avLst/>
          </a:prstGeom>
        </p:spPr>
      </p:pic>
      <mc:AlternateContent xmlns:mc="http://schemas.openxmlformats.org/markup-compatibility/2006">
        <mc:Choice xmlns:a14="http://schemas.microsoft.com/office/drawing/2010/main" Requires="a14">
          <p:sp>
            <p:nvSpPr>
              <p:cNvPr id="29" name="CuadroTexto 28">
                <a:extLst>
                  <a:ext uri="{FF2B5EF4-FFF2-40B4-BE49-F238E27FC236}">
                    <a16:creationId xmlns:a16="http://schemas.microsoft.com/office/drawing/2014/main" id="{C82C632D-2AF9-45D6-8F5F-2CCB2A177243}"/>
                  </a:ext>
                </a:extLst>
              </p:cNvPr>
              <p:cNvSpPr txBox="1"/>
              <p:nvPr/>
            </p:nvSpPr>
            <p:spPr>
              <a:xfrm>
                <a:off x="8450364" y="4342632"/>
                <a:ext cx="2722880" cy="62292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𝐺</m:t>
                      </m:r>
                      <m:d>
                        <m:dPr>
                          <m:ctrlPr>
                            <a:rPr lang="es-EC" i="1">
                              <a:latin typeface="Cambria Math" panose="02040503050406030204" pitchFamily="18" charset="0"/>
                            </a:rPr>
                          </m:ctrlPr>
                        </m:dPr>
                        <m:e>
                          <m:r>
                            <a:rPr lang="es-EC" i="1">
                              <a:latin typeface="Cambria Math" panose="02040503050406030204" pitchFamily="18" charset="0"/>
                            </a:rPr>
                            <m:t>𝑠</m:t>
                          </m:r>
                        </m:e>
                      </m:d>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95.437</m:t>
                          </m:r>
                        </m:num>
                        <m:den>
                          <m:r>
                            <a:rPr lang="es-EC" i="0">
                              <a:latin typeface="Cambria Math" panose="02040503050406030204" pitchFamily="18" charset="0"/>
                            </a:rPr>
                            <m:t>1+0.2882</m:t>
                          </m:r>
                          <m:r>
                            <a:rPr lang="es-EC" i="1">
                              <a:latin typeface="Cambria Math" panose="02040503050406030204" pitchFamily="18" charset="0"/>
                            </a:rPr>
                            <m:t>𝑠</m:t>
                          </m:r>
                        </m:den>
                      </m:f>
                    </m:oMath>
                  </m:oMathPara>
                </a14:m>
                <a:endParaRPr lang="es-EC" dirty="0"/>
              </a:p>
            </p:txBody>
          </p:sp>
        </mc:Choice>
        <mc:Fallback>
          <p:sp>
            <p:nvSpPr>
              <p:cNvPr id="29" name="CuadroTexto 28">
                <a:extLst>
                  <a:ext uri="{FF2B5EF4-FFF2-40B4-BE49-F238E27FC236}">
                    <a16:creationId xmlns:a16="http://schemas.microsoft.com/office/drawing/2014/main" id="{C82C632D-2AF9-45D6-8F5F-2CCB2A177243}"/>
                  </a:ext>
                </a:extLst>
              </p:cNvPr>
              <p:cNvSpPr txBox="1">
                <a:spLocks noRot="1" noChangeAspect="1" noMove="1" noResize="1" noEditPoints="1" noAdjustHandles="1" noChangeArrowheads="1" noChangeShapeType="1" noTextEdit="1"/>
              </p:cNvSpPr>
              <p:nvPr/>
            </p:nvSpPr>
            <p:spPr>
              <a:xfrm>
                <a:off x="8450364" y="4342632"/>
                <a:ext cx="2722880" cy="622927"/>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31" name="CuadroTexto 30">
                <a:extLst>
                  <a:ext uri="{FF2B5EF4-FFF2-40B4-BE49-F238E27FC236}">
                    <a16:creationId xmlns:a16="http://schemas.microsoft.com/office/drawing/2014/main" id="{A79046F6-78D7-414D-9B54-68396B4FBAD8}"/>
                  </a:ext>
                </a:extLst>
              </p:cNvPr>
              <p:cNvSpPr txBox="1"/>
              <p:nvPr/>
            </p:nvSpPr>
            <p:spPr>
              <a:xfrm>
                <a:off x="4246976" y="4348211"/>
                <a:ext cx="2455136" cy="6173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𝐺</m:t>
                      </m:r>
                      <m:d>
                        <m:dPr>
                          <m:ctrlPr>
                            <a:rPr lang="es-EC" i="1">
                              <a:latin typeface="Cambria Math" panose="02040503050406030204" pitchFamily="18" charset="0"/>
                            </a:rPr>
                          </m:ctrlPr>
                        </m:dPr>
                        <m:e>
                          <m:r>
                            <a:rPr lang="es-EC" i="1">
                              <a:latin typeface="Cambria Math" panose="02040503050406030204" pitchFamily="18" charset="0"/>
                            </a:rPr>
                            <m:t>𝑠</m:t>
                          </m:r>
                        </m:e>
                      </m:d>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87.0089</m:t>
                          </m:r>
                        </m:num>
                        <m:den>
                          <m:r>
                            <a:rPr lang="es-EC" i="0">
                              <a:latin typeface="Cambria Math" panose="02040503050406030204" pitchFamily="18" charset="0"/>
                            </a:rPr>
                            <m:t>1+0.2285</m:t>
                          </m:r>
                          <m:r>
                            <a:rPr lang="es-EC" i="1">
                              <a:latin typeface="Cambria Math" panose="02040503050406030204" pitchFamily="18" charset="0"/>
                            </a:rPr>
                            <m:t>𝑠</m:t>
                          </m:r>
                        </m:den>
                      </m:f>
                    </m:oMath>
                  </m:oMathPara>
                </a14:m>
                <a:endParaRPr lang="es-EC" dirty="0"/>
              </a:p>
            </p:txBody>
          </p:sp>
        </mc:Choice>
        <mc:Fallback>
          <p:sp>
            <p:nvSpPr>
              <p:cNvPr id="31" name="CuadroTexto 30">
                <a:extLst>
                  <a:ext uri="{FF2B5EF4-FFF2-40B4-BE49-F238E27FC236}">
                    <a16:creationId xmlns:a16="http://schemas.microsoft.com/office/drawing/2014/main" id="{A79046F6-78D7-414D-9B54-68396B4FBAD8}"/>
                  </a:ext>
                </a:extLst>
              </p:cNvPr>
              <p:cNvSpPr txBox="1">
                <a:spLocks noRot="1" noChangeAspect="1" noMove="1" noResize="1" noEditPoints="1" noAdjustHandles="1" noChangeArrowheads="1" noChangeShapeType="1" noTextEdit="1"/>
              </p:cNvSpPr>
              <p:nvPr/>
            </p:nvSpPr>
            <p:spPr>
              <a:xfrm>
                <a:off x="4246976" y="4348211"/>
                <a:ext cx="2455136" cy="617348"/>
              </a:xfrm>
              <a:prstGeom prst="rect">
                <a:avLst/>
              </a:prstGeom>
              <a:blipFill>
                <a:blip r:embed="rId8"/>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376251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829211"/>
          </a:xfrm>
        </p:spPr>
        <p:txBody>
          <a:bodyPr>
            <a:noAutofit/>
          </a:bodyPr>
          <a:lstStyle/>
          <a:p>
            <a:pPr algn="ctr"/>
            <a:r>
              <a:rPr lang="en-US" b="1" dirty="0"/>
              <a:t>Estado 2: </a:t>
            </a:r>
            <a:r>
              <a:rPr lang="es-EC" b="1" dirty="0"/>
              <a:t>Seguimiento del automóvil</a:t>
            </a:r>
            <a:endParaRPr lang="en-US"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a:t>
            </a:r>
            <a:r>
              <a:rPr lang="es-419" sz="1100" b="1" dirty="0"/>
              <a:t>4. Desarrollo del sistema    </a:t>
            </a:r>
            <a:r>
              <a:rPr lang="es-419" sz="1100" dirty="0">
                <a:solidFill>
                  <a:schemeClr val="bg2">
                    <a:lumMod val="50000"/>
                  </a:schemeClr>
                </a:solidFill>
              </a:rPr>
              <a:t>5. Experimentos y análisis de resultados    6. Conclusiones y recomendaciones	    </a:t>
            </a:r>
          </a:p>
        </p:txBody>
      </p:sp>
      <p:sp>
        <p:nvSpPr>
          <p:cNvPr id="10" name="CuadroTexto 9">
            <a:extLst>
              <a:ext uri="{FF2B5EF4-FFF2-40B4-BE49-F238E27FC236}">
                <a16:creationId xmlns:a16="http://schemas.microsoft.com/office/drawing/2014/main" id="{25BC04A5-F443-4A6D-91E4-2B27C9B16FC3}"/>
              </a:ext>
            </a:extLst>
          </p:cNvPr>
          <p:cNvSpPr txBox="1"/>
          <p:nvPr/>
        </p:nvSpPr>
        <p:spPr>
          <a:xfrm>
            <a:off x="217714" y="829212"/>
            <a:ext cx="6096000" cy="369332"/>
          </a:xfrm>
          <a:prstGeom prst="rect">
            <a:avLst/>
          </a:prstGeom>
          <a:noFill/>
        </p:spPr>
        <p:txBody>
          <a:bodyPr wrap="square">
            <a:spAutoFit/>
          </a:bodyPr>
          <a:lstStyle/>
          <a:p>
            <a:r>
              <a:rPr lang="es-EC" b="1" dirty="0"/>
              <a:t>Control de posición – Controlador PID</a:t>
            </a:r>
            <a:endParaRPr lang="es-EC" dirty="0"/>
          </a:p>
        </p:txBody>
      </p:sp>
      <p:pic>
        <p:nvPicPr>
          <p:cNvPr id="3" name="Imagen 2">
            <a:extLst>
              <a:ext uri="{FF2B5EF4-FFF2-40B4-BE49-F238E27FC236}">
                <a16:creationId xmlns:a16="http://schemas.microsoft.com/office/drawing/2014/main" id="{616A2C51-52CC-4854-93E4-7A1B1574349E}"/>
              </a:ext>
            </a:extLst>
          </p:cNvPr>
          <p:cNvPicPr/>
          <p:nvPr/>
        </p:nvPicPr>
        <p:blipFill>
          <a:blip r:embed="rId4"/>
          <a:stretch>
            <a:fillRect/>
          </a:stretch>
        </p:blipFill>
        <p:spPr>
          <a:xfrm>
            <a:off x="385010" y="1329570"/>
            <a:ext cx="5471795" cy="3239770"/>
          </a:xfrm>
          <a:prstGeom prst="rect">
            <a:avLst/>
          </a:prstGeom>
        </p:spPr>
      </p:pic>
      <mc:AlternateContent xmlns:mc="http://schemas.openxmlformats.org/markup-compatibility/2006">
        <mc:Choice xmlns:a14="http://schemas.microsoft.com/office/drawing/2010/main" Requires="a14">
          <p:sp>
            <p:nvSpPr>
              <p:cNvPr id="16" name="CuadroTexto 15">
                <a:extLst>
                  <a:ext uri="{FF2B5EF4-FFF2-40B4-BE49-F238E27FC236}">
                    <a16:creationId xmlns:a16="http://schemas.microsoft.com/office/drawing/2014/main" id="{44B0C73E-4DAD-49C3-9628-A354946A3E29}"/>
                  </a:ext>
                </a:extLst>
              </p:cNvPr>
              <p:cNvSpPr txBox="1"/>
              <p:nvPr/>
            </p:nvSpPr>
            <p:spPr>
              <a:xfrm>
                <a:off x="385010" y="4339308"/>
                <a:ext cx="4034590" cy="1715598"/>
              </a:xfrm>
              <a:prstGeom prst="rect">
                <a:avLst/>
              </a:prstGeom>
              <a:noFill/>
            </p:spPr>
            <p:txBody>
              <a:bodyPr wrap="square">
                <a:spAutoFit/>
              </a:bodyPr>
              <a:lstStyle/>
              <a:p>
                <a:pPr marL="342900" lvl="0" indent="-342900" algn="just">
                  <a:lnSpc>
                    <a:spcPct val="200000"/>
                  </a:lnSpc>
                  <a:buFont typeface="Symbol" panose="05050102010706020507" pitchFamily="18" charset="2"/>
                  <a:buChar char=""/>
                </a:pPr>
                <a14:m>
                  <m:oMath xmlns:m="http://schemas.openxmlformats.org/officeDocument/2006/math">
                    <m:sSub>
                      <m:sSubPr>
                        <m:ctrlPr>
                          <a:rPr lang="es-EC" sz="1800" i="1"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800" i="1">
                            <a:effectLst/>
                            <a:latin typeface="Cambria Math" panose="02040503050406030204" pitchFamily="18" charset="0"/>
                            <a:ea typeface="Times New Roman" panose="02020603050405020304" pitchFamily="18" charset="0"/>
                            <a:cs typeface="Times New Roman" panose="02020603050405020304" pitchFamily="18" charset="0"/>
                          </a:rPr>
                          <m:t>𝐾</m:t>
                        </m:r>
                      </m:e>
                      <m:sub>
                        <m:r>
                          <a:rPr lang="es-EC" sz="1800" i="1">
                            <a:effectLst/>
                            <a:latin typeface="Cambria Math" panose="02040503050406030204" pitchFamily="18" charset="0"/>
                            <a:ea typeface="Times New Roman" panose="02020603050405020304" pitchFamily="18" charset="0"/>
                            <a:cs typeface="Times New Roman" panose="02020603050405020304" pitchFamily="18" charset="0"/>
                          </a:rPr>
                          <m:t>𝑝</m:t>
                        </m:r>
                      </m:sub>
                    </m:sSub>
                    <m:r>
                      <a:rPr lang="es-EC" sz="1800" i="1">
                        <a:effectLst/>
                        <a:latin typeface="Cambria Math" panose="02040503050406030204" pitchFamily="18" charset="0"/>
                        <a:ea typeface="Times New Roman" panose="02020603050405020304" pitchFamily="18" charset="0"/>
                        <a:cs typeface="Times New Roman" panose="02020603050405020304" pitchFamily="18" charset="0"/>
                      </a:rPr>
                      <m:t>=0.0011922</m:t>
                    </m:r>
                  </m:oMath>
                </a14:m>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200000"/>
                  </a:lnSpc>
                  <a:buFont typeface="Symbol" panose="05050102010706020507" pitchFamily="18" charset="2"/>
                  <a:buChar char=""/>
                </a:pPr>
                <a14:m>
                  <m:oMath xmlns:m="http://schemas.openxmlformats.org/officeDocument/2006/math">
                    <m:sSub>
                      <m:sSubPr>
                        <m:ctrlPr>
                          <a:rPr lang="es-EC"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𝐾</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=0.011306</m:t>
                    </m:r>
                  </m:oMath>
                </a14:m>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200000"/>
                  </a:lnSpc>
                  <a:spcAft>
                    <a:spcPts val="800"/>
                  </a:spcAft>
                  <a:buFont typeface="Symbol" panose="05050102010706020507" pitchFamily="18" charset="2"/>
                  <a:buChar char=""/>
                </a:pPr>
                <a14:m>
                  <m:oMath xmlns:m="http://schemas.openxmlformats.org/officeDocument/2006/math">
                    <m:sSub>
                      <m:sSubPr>
                        <m:ctrlPr>
                          <a:rPr lang="es-EC"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𝐾</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𝑑</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=3.1426×</m:t>
                    </m:r>
                    <m:sSup>
                      <m:sSupPr>
                        <m:ctrlPr>
                          <a:rPr lang="es-EC"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−5</m:t>
                        </m:r>
                      </m:sup>
                    </m:sSup>
                  </m:oMath>
                </a14:m>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16" name="CuadroTexto 15">
                <a:extLst>
                  <a:ext uri="{FF2B5EF4-FFF2-40B4-BE49-F238E27FC236}">
                    <a16:creationId xmlns:a16="http://schemas.microsoft.com/office/drawing/2014/main" id="{44B0C73E-4DAD-49C3-9628-A354946A3E29}"/>
                  </a:ext>
                </a:extLst>
              </p:cNvPr>
              <p:cNvSpPr txBox="1">
                <a:spLocks noRot="1" noChangeAspect="1" noMove="1" noResize="1" noEditPoints="1" noAdjustHandles="1" noChangeArrowheads="1" noChangeShapeType="1" noTextEdit="1"/>
              </p:cNvSpPr>
              <p:nvPr/>
            </p:nvSpPr>
            <p:spPr>
              <a:xfrm>
                <a:off x="385010" y="4339308"/>
                <a:ext cx="4034590" cy="1715598"/>
              </a:xfrm>
              <a:prstGeom prst="rect">
                <a:avLst/>
              </a:prstGeom>
              <a:blipFill>
                <a:blip r:embed="rId5"/>
                <a:stretch>
                  <a:fillRect l="-1208" b="-4626"/>
                </a:stretch>
              </a:blipFill>
            </p:spPr>
            <p:txBody>
              <a:bodyPr/>
              <a:lstStyle/>
              <a:p>
                <a:r>
                  <a:rPr lang="es-EC">
                    <a:noFill/>
                  </a:rPr>
                  <a:t> </a:t>
                </a:r>
              </a:p>
            </p:txBody>
          </p:sp>
        </mc:Fallback>
      </mc:AlternateContent>
      <p:pic>
        <p:nvPicPr>
          <p:cNvPr id="6" name="Imagen 5">
            <a:extLst>
              <a:ext uri="{FF2B5EF4-FFF2-40B4-BE49-F238E27FC236}">
                <a16:creationId xmlns:a16="http://schemas.microsoft.com/office/drawing/2014/main" id="{9F6F3D88-514A-463C-93F3-6214DD98F473}"/>
              </a:ext>
            </a:extLst>
          </p:cNvPr>
          <p:cNvPicPr/>
          <p:nvPr/>
        </p:nvPicPr>
        <p:blipFill>
          <a:blip r:embed="rId6"/>
          <a:stretch>
            <a:fillRect/>
          </a:stretch>
        </p:blipFill>
        <p:spPr>
          <a:xfrm>
            <a:off x="6130406" y="1348302"/>
            <a:ext cx="5399405" cy="3202305"/>
          </a:xfrm>
          <a:prstGeom prst="rect">
            <a:avLst/>
          </a:prstGeom>
        </p:spPr>
      </p:pic>
      <mc:AlternateContent xmlns:mc="http://schemas.openxmlformats.org/markup-compatibility/2006">
        <mc:Choice xmlns:a14="http://schemas.microsoft.com/office/drawing/2010/main" Requires="a14">
          <p:sp>
            <p:nvSpPr>
              <p:cNvPr id="22" name="CuadroTexto 21">
                <a:extLst>
                  <a:ext uri="{FF2B5EF4-FFF2-40B4-BE49-F238E27FC236}">
                    <a16:creationId xmlns:a16="http://schemas.microsoft.com/office/drawing/2014/main" id="{6E0B6677-5B16-46BA-823D-2A44F8848F43}"/>
                  </a:ext>
                </a:extLst>
              </p:cNvPr>
              <p:cNvSpPr txBox="1"/>
              <p:nvPr/>
            </p:nvSpPr>
            <p:spPr>
              <a:xfrm>
                <a:off x="6130406" y="4302104"/>
                <a:ext cx="5238634" cy="1711174"/>
              </a:xfrm>
              <a:prstGeom prst="rect">
                <a:avLst/>
              </a:prstGeom>
              <a:noFill/>
            </p:spPr>
            <p:txBody>
              <a:bodyPr wrap="square">
                <a:spAutoFit/>
              </a:bodyPr>
              <a:lstStyle/>
              <a:p>
                <a:pPr marL="342900" lvl="0" indent="-342900" algn="just">
                  <a:lnSpc>
                    <a:spcPct val="200000"/>
                  </a:lnSpc>
                  <a:buFont typeface="Symbol" panose="05050102010706020507" pitchFamily="18" charset="2"/>
                  <a:buChar char=""/>
                </a:pPr>
                <a14:m>
                  <m:oMath xmlns:m="http://schemas.openxmlformats.org/officeDocument/2006/math">
                    <m:sSub>
                      <m:sSubPr>
                        <m:ctrlPr>
                          <a:rPr lang="es-EC" sz="1800" i="1"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800" i="1">
                            <a:effectLst/>
                            <a:latin typeface="Cambria Math" panose="02040503050406030204" pitchFamily="18" charset="0"/>
                            <a:ea typeface="Times New Roman" panose="02020603050405020304" pitchFamily="18" charset="0"/>
                            <a:cs typeface="Times New Roman" panose="02020603050405020304" pitchFamily="18" charset="0"/>
                          </a:rPr>
                          <m:t>𝐾</m:t>
                        </m:r>
                      </m:e>
                      <m:sub>
                        <m:r>
                          <a:rPr lang="es-EC" sz="1800" i="1">
                            <a:effectLst/>
                            <a:latin typeface="Cambria Math" panose="02040503050406030204" pitchFamily="18" charset="0"/>
                            <a:ea typeface="Times New Roman" panose="02020603050405020304" pitchFamily="18" charset="0"/>
                            <a:cs typeface="Times New Roman" panose="02020603050405020304" pitchFamily="18" charset="0"/>
                          </a:rPr>
                          <m:t>𝑝</m:t>
                        </m:r>
                      </m:sub>
                    </m:sSub>
                    <m:r>
                      <a:rPr lang="es-EC" sz="1800" i="1">
                        <a:effectLst/>
                        <a:latin typeface="Cambria Math" panose="02040503050406030204" pitchFamily="18" charset="0"/>
                        <a:ea typeface="Times New Roman" panose="02020603050405020304" pitchFamily="18" charset="0"/>
                        <a:cs typeface="Times New Roman" panose="02020603050405020304" pitchFamily="18" charset="0"/>
                      </a:rPr>
                      <m:t>=0.00051647</m:t>
                    </m:r>
                  </m:oMath>
                </a14:m>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200000"/>
                  </a:lnSpc>
                  <a:buFont typeface="Symbol" panose="05050102010706020507" pitchFamily="18" charset="2"/>
                  <a:buChar char=""/>
                </a:pPr>
                <a14:m>
                  <m:oMath xmlns:m="http://schemas.openxmlformats.org/officeDocument/2006/math">
                    <m:sSub>
                      <m:sSubPr>
                        <m:ctrlPr>
                          <a:rPr lang="es-EC"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𝐾</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=0.0077317</m:t>
                    </m:r>
                  </m:oMath>
                </a14:m>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200000"/>
                  </a:lnSpc>
                  <a:spcAft>
                    <a:spcPts val="800"/>
                  </a:spcAft>
                  <a:buFont typeface="Symbol" panose="05050102010706020507" pitchFamily="18" charset="2"/>
                  <a:buChar char=""/>
                </a:pPr>
                <a14:m>
                  <m:oMath xmlns:m="http://schemas.openxmlformats.org/officeDocument/2006/math">
                    <m:sSub>
                      <m:sSubPr>
                        <m:ctrlPr>
                          <a:rPr lang="es-EC"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𝐾</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𝑑</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=8.6251×</m:t>
                    </m:r>
                    <m:sSup>
                      <m:sSupPr>
                        <m:ctrlPr>
                          <a:rPr lang="es-EC"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−6</m:t>
                        </m:r>
                      </m:sup>
                    </m:sSup>
                  </m:oMath>
                </a14:m>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22" name="CuadroTexto 21">
                <a:extLst>
                  <a:ext uri="{FF2B5EF4-FFF2-40B4-BE49-F238E27FC236}">
                    <a16:creationId xmlns:a16="http://schemas.microsoft.com/office/drawing/2014/main" id="{6E0B6677-5B16-46BA-823D-2A44F8848F43}"/>
                  </a:ext>
                </a:extLst>
              </p:cNvPr>
              <p:cNvSpPr txBox="1">
                <a:spLocks noRot="1" noChangeAspect="1" noMove="1" noResize="1" noEditPoints="1" noAdjustHandles="1" noChangeArrowheads="1" noChangeShapeType="1" noTextEdit="1"/>
              </p:cNvSpPr>
              <p:nvPr/>
            </p:nvSpPr>
            <p:spPr>
              <a:xfrm>
                <a:off x="6130406" y="4302104"/>
                <a:ext cx="5238634" cy="1711174"/>
              </a:xfrm>
              <a:prstGeom prst="rect">
                <a:avLst/>
              </a:prstGeom>
              <a:blipFill>
                <a:blip r:embed="rId7"/>
                <a:stretch>
                  <a:fillRect l="-1048" b="-4643"/>
                </a:stretch>
              </a:blipFill>
            </p:spPr>
            <p:txBody>
              <a:bodyPr/>
              <a:lstStyle/>
              <a:p>
                <a:r>
                  <a:rPr lang="es-EC">
                    <a:noFill/>
                  </a:rPr>
                  <a:t> </a:t>
                </a:r>
              </a:p>
            </p:txBody>
          </p:sp>
        </mc:Fallback>
      </mc:AlternateContent>
    </p:spTree>
    <p:extLst>
      <p:ext uri="{BB962C8B-B14F-4D97-AF65-F5344CB8AC3E}">
        <p14:creationId xmlns:p14="http://schemas.microsoft.com/office/powerpoint/2010/main" val="443706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829211"/>
          </a:xfrm>
        </p:spPr>
        <p:txBody>
          <a:bodyPr>
            <a:noAutofit/>
          </a:bodyPr>
          <a:lstStyle/>
          <a:p>
            <a:pPr algn="ctr"/>
            <a:r>
              <a:rPr lang="en-US" b="1" dirty="0"/>
              <a:t>Estado 2: </a:t>
            </a:r>
            <a:r>
              <a:rPr lang="es-EC" b="1" dirty="0"/>
              <a:t>Seguimiento del automóvil</a:t>
            </a:r>
            <a:endParaRPr lang="en-US"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a:t>
            </a:r>
            <a:r>
              <a:rPr lang="es-419" sz="1100" b="1" dirty="0"/>
              <a:t>4. Desarrollo del sistema    </a:t>
            </a:r>
            <a:r>
              <a:rPr lang="es-419" sz="1100" dirty="0">
                <a:solidFill>
                  <a:schemeClr val="bg2">
                    <a:lumMod val="50000"/>
                  </a:schemeClr>
                </a:solidFill>
              </a:rPr>
              <a:t>5. Experimentos y análisis de resultados    6. Conclusiones y recomendaciones	    </a:t>
            </a:r>
          </a:p>
        </p:txBody>
      </p:sp>
      <p:sp>
        <p:nvSpPr>
          <p:cNvPr id="10" name="CuadroTexto 9">
            <a:extLst>
              <a:ext uri="{FF2B5EF4-FFF2-40B4-BE49-F238E27FC236}">
                <a16:creationId xmlns:a16="http://schemas.microsoft.com/office/drawing/2014/main" id="{25BC04A5-F443-4A6D-91E4-2B27C9B16FC3}"/>
              </a:ext>
            </a:extLst>
          </p:cNvPr>
          <p:cNvSpPr txBox="1"/>
          <p:nvPr/>
        </p:nvSpPr>
        <p:spPr>
          <a:xfrm>
            <a:off x="217714" y="829212"/>
            <a:ext cx="6096000" cy="369332"/>
          </a:xfrm>
          <a:prstGeom prst="rect">
            <a:avLst/>
          </a:prstGeom>
          <a:noFill/>
        </p:spPr>
        <p:txBody>
          <a:bodyPr wrap="square">
            <a:spAutoFit/>
          </a:bodyPr>
          <a:lstStyle/>
          <a:p>
            <a:r>
              <a:rPr lang="es-EC" b="1" dirty="0"/>
              <a:t>Control de posición – Controlador Difuso (Eje Y)</a:t>
            </a:r>
            <a:endParaRPr lang="es-EC" dirty="0"/>
          </a:p>
        </p:txBody>
      </p:sp>
      <p:pic>
        <p:nvPicPr>
          <p:cNvPr id="5" name="Imagen 4">
            <a:extLst>
              <a:ext uri="{FF2B5EF4-FFF2-40B4-BE49-F238E27FC236}">
                <a16:creationId xmlns:a16="http://schemas.microsoft.com/office/drawing/2014/main" id="{A5127C9B-D2E5-44D1-B383-043EAA73004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85010" y="1463319"/>
            <a:ext cx="5471795" cy="825500"/>
          </a:xfrm>
          <a:prstGeom prst="rect">
            <a:avLst/>
          </a:prstGeom>
        </p:spPr>
      </p:pic>
      <p:pic>
        <p:nvPicPr>
          <p:cNvPr id="9" name="Imagen 8" descr="Imagen que contiene mapa&#10;&#10;Descripción generada automáticamente">
            <a:extLst>
              <a:ext uri="{FF2B5EF4-FFF2-40B4-BE49-F238E27FC236}">
                <a16:creationId xmlns:a16="http://schemas.microsoft.com/office/drawing/2014/main" id="{35CDD904-DC8D-45B4-A571-226692F46D03}"/>
              </a:ext>
            </a:extLst>
          </p:cNvPr>
          <p:cNvPicPr/>
          <p:nvPr/>
        </p:nvPicPr>
        <p:blipFill>
          <a:blip r:embed="rId5">
            <a:extLst>
              <a:ext uri="{28A0092B-C50C-407E-A947-70E740481C1C}">
                <a14:useLocalDpi xmlns:a14="http://schemas.microsoft.com/office/drawing/2010/main" val="0"/>
              </a:ext>
            </a:extLst>
          </a:blip>
          <a:stretch>
            <a:fillRect/>
          </a:stretch>
        </p:blipFill>
        <p:spPr>
          <a:xfrm>
            <a:off x="348815" y="2789177"/>
            <a:ext cx="5507990" cy="2519680"/>
          </a:xfrm>
          <a:prstGeom prst="rect">
            <a:avLst/>
          </a:prstGeom>
        </p:spPr>
      </p:pic>
      <p:pic>
        <p:nvPicPr>
          <p:cNvPr id="13" name="Imagen 12" descr="Imagen que contiene texto, mapa&#10;&#10;Descripción generada automáticamente">
            <a:extLst>
              <a:ext uri="{FF2B5EF4-FFF2-40B4-BE49-F238E27FC236}">
                <a16:creationId xmlns:a16="http://schemas.microsoft.com/office/drawing/2014/main" id="{30172018-84C1-410B-9775-EFBC05BDDECE}"/>
              </a:ext>
            </a:extLst>
          </p:cNvPr>
          <p:cNvPicPr/>
          <p:nvPr/>
        </p:nvPicPr>
        <p:blipFill>
          <a:blip r:embed="rId6">
            <a:extLst>
              <a:ext uri="{28A0092B-C50C-407E-A947-70E740481C1C}">
                <a14:useLocalDpi xmlns:a14="http://schemas.microsoft.com/office/drawing/2010/main" val="0"/>
              </a:ext>
            </a:extLst>
          </a:blip>
          <a:stretch>
            <a:fillRect/>
          </a:stretch>
        </p:blipFill>
        <p:spPr>
          <a:xfrm>
            <a:off x="6311699" y="2789177"/>
            <a:ext cx="5495290" cy="2519680"/>
          </a:xfrm>
          <a:prstGeom prst="rect">
            <a:avLst/>
          </a:prstGeom>
        </p:spPr>
      </p:pic>
    </p:spTree>
    <p:extLst>
      <p:ext uri="{BB962C8B-B14F-4D97-AF65-F5344CB8AC3E}">
        <p14:creationId xmlns:p14="http://schemas.microsoft.com/office/powerpoint/2010/main" val="944152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829211"/>
          </a:xfrm>
        </p:spPr>
        <p:txBody>
          <a:bodyPr>
            <a:noAutofit/>
          </a:bodyPr>
          <a:lstStyle/>
          <a:p>
            <a:pPr algn="ctr"/>
            <a:r>
              <a:rPr lang="en-US" b="1" dirty="0"/>
              <a:t>Estado 2: </a:t>
            </a:r>
            <a:r>
              <a:rPr lang="es-EC" b="1" dirty="0"/>
              <a:t>Seguimiento del automóvil</a:t>
            </a:r>
            <a:endParaRPr lang="en-US"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a:t>
            </a:r>
            <a:r>
              <a:rPr lang="es-419" sz="1100" b="1" dirty="0"/>
              <a:t>4. Desarrollo del sistema    </a:t>
            </a:r>
            <a:r>
              <a:rPr lang="es-419" sz="1100" dirty="0">
                <a:solidFill>
                  <a:schemeClr val="bg2">
                    <a:lumMod val="50000"/>
                  </a:schemeClr>
                </a:solidFill>
              </a:rPr>
              <a:t>5. Experimentos y análisis de resultados    6. Conclusiones y recomendaciones	    </a:t>
            </a:r>
          </a:p>
        </p:txBody>
      </p:sp>
      <p:sp>
        <p:nvSpPr>
          <p:cNvPr id="10" name="CuadroTexto 9">
            <a:extLst>
              <a:ext uri="{FF2B5EF4-FFF2-40B4-BE49-F238E27FC236}">
                <a16:creationId xmlns:a16="http://schemas.microsoft.com/office/drawing/2014/main" id="{25BC04A5-F443-4A6D-91E4-2B27C9B16FC3}"/>
              </a:ext>
            </a:extLst>
          </p:cNvPr>
          <p:cNvSpPr txBox="1"/>
          <p:nvPr/>
        </p:nvSpPr>
        <p:spPr>
          <a:xfrm>
            <a:off x="217714" y="829212"/>
            <a:ext cx="6096000" cy="369332"/>
          </a:xfrm>
          <a:prstGeom prst="rect">
            <a:avLst/>
          </a:prstGeom>
          <a:noFill/>
        </p:spPr>
        <p:txBody>
          <a:bodyPr wrap="square">
            <a:spAutoFit/>
          </a:bodyPr>
          <a:lstStyle/>
          <a:p>
            <a:r>
              <a:rPr lang="es-EC" b="1" dirty="0"/>
              <a:t>Control de posición – Controlador Difuso (Eje Y)</a:t>
            </a:r>
            <a:endParaRPr lang="es-EC" dirty="0"/>
          </a:p>
        </p:txBody>
      </p:sp>
      <p:pic>
        <p:nvPicPr>
          <p:cNvPr id="7" name="Imagen 6">
            <a:extLst>
              <a:ext uri="{FF2B5EF4-FFF2-40B4-BE49-F238E27FC236}">
                <a16:creationId xmlns:a16="http://schemas.microsoft.com/office/drawing/2014/main" id="{F8DC3A3B-7A58-4553-B669-610D9A111E90}"/>
              </a:ext>
            </a:extLst>
          </p:cNvPr>
          <p:cNvPicPr>
            <a:picLocks noChangeAspect="1"/>
          </p:cNvPicPr>
          <p:nvPr/>
        </p:nvPicPr>
        <p:blipFill>
          <a:blip r:embed="rId4"/>
          <a:stretch>
            <a:fillRect/>
          </a:stretch>
        </p:blipFill>
        <p:spPr>
          <a:xfrm>
            <a:off x="519974" y="1405988"/>
            <a:ext cx="5491480" cy="4622800"/>
          </a:xfrm>
          <a:prstGeom prst="rect">
            <a:avLst/>
          </a:prstGeom>
        </p:spPr>
      </p:pic>
      <p:pic>
        <p:nvPicPr>
          <p:cNvPr id="8" name="Imagen 7">
            <a:extLst>
              <a:ext uri="{FF2B5EF4-FFF2-40B4-BE49-F238E27FC236}">
                <a16:creationId xmlns:a16="http://schemas.microsoft.com/office/drawing/2014/main" id="{FCC56FEF-6396-4233-8017-E463C62299A0}"/>
              </a:ext>
            </a:extLst>
          </p:cNvPr>
          <p:cNvPicPr/>
          <p:nvPr/>
        </p:nvPicPr>
        <p:blipFill>
          <a:blip r:embed="rId5"/>
          <a:stretch>
            <a:fillRect/>
          </a:stretch>
        </p:blipFill>
        <p:spPr>
          <a:xfrm>
            <a:off x="7075487" y="1787868"/>
            <a:ext cx="3748617" cy="3505492"/>
          </a:xfrm>
          <a:prstGeom prst="rect">
            <a:avLst/>
          </a:prstGeom>
        </p:spPr>
      </p:pic>
    </p:spTree>
    <p:extLst>
      <p:ext uri="{BB962C8B-B14F-4D97-AF65-F5344CB8AC3E}">
        <p14:creationId xmlns:p14="http://schemas.microsoft.com/office/powerpoint/2010/main" val="554453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829211"/>
          </a:xfrm>
        </p:spPr>
        <p:txBody>
          <a:bodyPr>
            <a:noAutofit/>
          </a:bodyPr>
          <a:lstStyle/>
          <a:p>
            <a:pPr algn="ctr"/>
            <a:r>
              <a:rPr lang="en-US" b="1" dirty="0"/>
              <a:t>Estado 2: </a:t>
            </a:r>
            <a:r>
              <a:rPr lang="es-EC" b="1" dirty="0"/>
              <a:t>Seguimiento del automóvil</a:t>
            </a:r>
            <a:endParaRPr lang="en-US"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a:t>
            </a:r>
            <a:r>
              <a:rPr lang="es-419" sz="1100" b="1" dirty="0"/>
              <a:t>4. Desarrollo del sistema    </a:t>
            </a:r>
            <a:r>
              <a:rPr lang="es-419" sz="1100" dirty="0">
                <a:solidFill>
                  <a:schemeClr val="bg2">
                    <a:lumMod val="50000"/>
                  </a:schemeClr>
                </a:solidFill>
              </a:rPr>
              <a:t>5. Experimentos y análisis de resultados    6. Conclusiones y recomendaciones	    </a:t>
            </a:r>
          </a:p>
        </p:txBody>
      </p:sp>
      <p:sp>
        <p:nvSpPr>
          <p:cNvPr id="10" name="CuadroTexto 9">
            <a:extLst>
              <a:ext uri="{FF2B5EF4-FFF2-40B4-BE49-F238E27FC236}">
                <a16:creationId xmlns:a16="http://schemas.microsoft.com/office/drawing/2014/main" id="{25BC04A5-F443-4A6D-91E4-2B27C9B16FC3}"/>
              </a:ext>
            </a:extLst>
          </p:cNvPr>
          <p:cNvSpPr txBox="1"/>
          <p:nvPr/>
        </p:nvSpPr>
        <p:spPr>
          <a:xfrm>
            <a:off x="217714" y="829212"/>
            <a:ext cx="6096000" cy="369332"/>
          </a:xfrm>
          <a:prstGeom prst="rect">
            <a:avLst/>
          </a:prstGeom>
          <a:noFill/>
        </p:spPr>
        <p:txBody>
          <a:bodyPr wrap="square">
            <a:spAutoFit/>
          </a:bodyPr>
          <a:lstStyle/>
          <a:p>
            <a:r>
              <a:rPr lang="es-EC" b="1" dirty="0"/>
              <a:t>Control de posición – Controlador Difuso (Eje X)</a:t>
            </a:r>
            <a:endParaRPr lang="es-EC" dirty="0"/>
          </a:p>
        </p:txBody>
      </p:sp>
      <p:pic>
        <p:nvPicPr>
          <p:cNvPr id="8" name="Imagen 7">
            <a:extLst>
              <a:ext uri="{FF2B5EF4-FFF2-40B4-BE49-F238E27FC236}">
                <a16:creationId xmlns:a16="http://schemas.microsoft.com/office/drawing/2014/main" id="{95766567-7694-4871-BE75-E66619E5902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85010" y="1534439"/>
            <a:ext cx="5471795" cy="819150"/>
          </a:xfrm>
          <a:prstGeom prst="rect">
            <a:avLst/>
          </a:prstGeom>
        </p:spPr>
      </p:pic>
      <p:pic>
        <p:nvPicPr>
          <p:cNvPr id="3" name="Imagen 2">
            <a:extLst>
              <a:ext uri="{FF2B5EF4-FFF2-40B4-BE49-F238E27FC236}">
                <a16:creationId xmlns:a16="http://schemas.microsoft.com/office/drawing/2014/main" id="{D5B6E747-D668-4DD9-86FB-11D4E0933F95}"/>
              </a:ext>
            </a:extLst>
          </p:cNvPr>
          <p:cNvPicPr/>
          <p:nvPr/>
        </p:nvPicPr>
        <p:blipFill>
          <a:blip r:embed="rId5">
            <a:extLst>
              <a:ext uri="{28A0092B-C50C-407E-A947-70E740481C1C}">
                <a14:useLocalDpi xmlns:a14="http://schemas.microsoft.com/office/drawing/2010/main" val="0"/>
              </a:ext>
            </a:extLst>
          </a:blip>
          <a:stretch>
            <a:fillRect/>
          </a:stretch>
        </p:blipFill>
        <p:spPr>
          <a:xfrm>
            <a:off x="520609" y="2869921"/>
            <a:ext cx="5490210" cy="2519680"/>
          </a:xfrm>
          <a:prstGeom prst="rect">
            <a:avLst/>
          </a:prstGeom>
        </p:spPr>
      </p:pic>
      <p:pic>
        <p:nvPicPr>
          <p:cNvPr id="6" name="Imagen 5" descr="Imagen que contiene texto, mapa&#10;&#10;Descripción generada automáticamente">
            <a:extLst>
              <a:ext uri="{FF2B5EF4-FFF2-40B4-BE49-F238E27FC236}">
                <a16:creationId xmlns:a16="http://schemas.microsoft.com/office/drawing/2014/main" id="{2B016D80-2A56-4775-B5AB-C42953380D9D}"/>
              </a:ext>
            </a:extLst>
          </p:cNvPr>
          <p:cNvPicPr/>
          <p:nvPr/>
        </p:nvPicPr>
        <p:blipFill>
          <a:blip r:embed="rId6">
            <a:extLst>
              <a:ext uri="{28A0092B-C50C-407E-A947-70E740481C1C}">
                <a14:useLocalDpi xmlns:a14="http://schemas.microsoft.com/office/drawing/2010/main" val="0"/>
              </a:ext>
            </a:extLst>
          </a:blip>
          <a:stretch>
            <a:fillRect/>
          </a:stretch>
        </p:blipFill>
        <p:spPr>
          <a:xfrm>
            <a:off x="6095999" y="2869921"/>
            <a:ext cx="5501640" cy="2519680"/>
          </a:xfrm>
          <a:prstGeom prst="rect">
            <a:avLst/>
          </a:prstGeom>
        </p:spPr>
      </p:pic>
    </p:spTree>
    <p:extLst>
      <p:ext uri="{BB962C8B-B14F-4D97-AF65-F5344CB8AC3E}">
        <p14:creationId xmlns:p14="http://schemas.microsoft.com/office/powerpoint/2010/main" val="1273720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829211"/>
          </a:xfrm>
        </p:spPr>
        <p:txBody>
          <a:bodyPr>
            <a:noAutofit/>
          </a:bodyPr>
          <a:lstStyle/>
          <a:p>
            <a:pPr algn="ctr"/>
            <a:r>
              <a:rPr lang="en-US" b="1" dirty="0"/>
              <a:t>Estado 2: </a:t>
            </a:r>
            <a:r>
              <a:rPr lang="es-EC" b="1" dirty="0"/>
              <a:t>Seguimiento del automóvil</a:t>
            </a:r>
            <a:endParaRPr lang="en-US"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a:t>
            </a:r>
            <a:r>
              <a:rPr lang="es-419" sz="1100" b="1" dirty="0"/>
              <a:t>4. Desarrollo del sistema    </a:t>
            </a:r>
            <a:r>
              <a:rPr lang="es-419" sz="1100" dirty="0">
                <a:solidFill>
                  <a:schemeClr val="bg2">
                    <a:lumMod val="50000"/>
                  </a:schemeClr>
                </a:solidFill>
              </a:rPr>
              <a:t>5. Experimentos y análisis de resultados    6. Conclusiones y recomendaciones	    </a:t>
            </a:r>
          </a:p>
        </p:txBody>
      </p:sp>
      <p:sp>
        <p:nvSpPr>
          <p:cNvPr id="10" name="CuadroTexto 9">
            <a:extLst>
              <a:ext uri="{FF2B5EF4-FFF2-40B4-BE49-F238E27FC236}">
                <a16:creationId xmlns:a16="http://schemas.microsoft.com/office/drawing/2014/main" id="{25BC04A5-F443-4A6D-91E4-2B27C9B16FC3}"/>
              </a:ext>
            </a:extLst>
          </p:cNvPr>
          <p:cNvSpPr txBox="1"/>
          <p:nvPr/>
        </p:nvSpPr>
        <p:spPr>
          <a:xfrm>
            <a:off x="217714" y="829212"/>
            <a:ext cx="6096000" cy="369332"/>
          </a:xfrm>
          <a:prstGeom prst="rect">
            <a:avLst/>
          </a:prstGeom>
          <a:noFill/>
        </p:spPr>
        <p:txBody>
          <a:bodyPr wrap="square">
            <a:spAutoFit/>
          </a:bodyPr>
          <a:lstStyle/>
          <a:p>
            <a:r>
              <a:rPr lang="es-EC" b="1" dirty="0"/>
              <a:t>Control de posición – Controlador Difuso (Eje X)</a:t>
            </a:r>
            <a:endParaRPr lang="es-EC" dirty="0"/>
          </a:p>
        </p:txBody>
      </p:sp>
      <p:pic>
        <p:nvPicPr>
          <p:cNvPr id="3" name="Imagen 2">
            <a:extLst>
              <a:ext uri="{FF2B5EF4-FFF2-40B4-BE49-F238E27FC236}">
                <a16:creationId xmlns:a16="http://schemas.microsoft.com/office/drawing/2014/main" id="{75FDB39B-F0FC-4943-89A9-829C955A6C85}"/>
              </a:ext>
            </a:extLst>
          </p:cNvPr>
          <p:cNvPicPr>
            <a:picLocks noChangeAspect="1"/>
          </p:cNvPicPr>
          <p:nvPr/>
        </p:nvPicPr>
        <p:blipFill>
          <a:blip r:embed="rId4"/>
          <a:stretch>
            <a:fillRect/>
          </a:stretch>
        </p:blipFill>
        <p:spPr>
          <a:xfrm>
            <a:off x="385010" y="1356703"/>
            <a:ext cx="5491480" cy="4554220"/>
          </a:xfrm>
          <a:prstGeom prst="rect">
            <a:avLst/>
          </a:prstGeom>
        </p:spPr>
      </p:pic>
      <p:pic>
        <p:nvPicPr>
          <p:cNvPr id="5" name="Imagen 4">
            <a:extLst>
              <a:ext uri="{FF2B5EF4-FFF2-40B4-BE49-F238E27FC236}">
                <a16:creationId xmlns:a16="http://schemas.microsoft.com/office/drawing/2014/main" id="{AF498537-E5A3-4C95-BD9D-C2E5A8472732}"/>
              </a:ext>
            </a:extLst>
          </p:cNvPr>
          <p:cNvPicPr/>
          <p:nvPr/>
        </p:nvPicPr>
        <p:blipFill>
          <a:blip r:embed="rId5"/>
          <a:stretch>
            <a:fillRect/>
          </a:stretch>
        </p:blipFill>
        <p:spPr>
          <a:xfrm>
            <a:off x="6313714" y="2315096"/>
            <a:ext cx="5431790" cy="2159635"/>
          </a:xfrm>
          <a:prstGeom prst="rect">
            <a:avLst/>
          </a:prstGeom>
        </p:spPr>
      </p:pic>
    </p:spTree>
    <p:extLst>
      <p:ext uri="{BB962C8B-B14F-4D97-AF65-F5344CB8AC3E}">
        <p14:creationId xmlns:p14="http://schemas.microsoft.com/office/powerpoint/2010/main" val="3807317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829211"/>
          </a:xfrm>
        </p:spPr>
        <p:txBody>
          <a:bodyPr>
            <a:noAutofit/>
          </a:bodyPr>
          <a:lstStyle/>
          <a:p>
            <a:pPr algn="ctr"/>
            <a:r>
              <a:rPr lang="en-US" b="1" dirty="0"/>
              <a:t>Estado 3: </a:t>
            </a:r>
            <a:r>
              <a:rPr lang="es-EC" b="1" dirty="0"/>
              <a:t>Seguimiento del automóvil</a:t>
            </a:r>
            <a:endParaRPr lang="en-US"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a:t>
            </a:r>
            <a:r>
              <a:rPr lang="es-419" sz="1100" b="1" dirty="0"/>
              <a:t>4. Desarrollo del sistema    </a:t>
            </a:r>
            <a:r>
              <a:rPr lang="es-419" sz="1100" dirty="0">
                <a:solidFill>
                  <a:schemeClr val="bg2">
                    <a:lumMod val="50000"/>
                  </a:schemeClr>
                </a:solidFill>
              </a:rPr>
              <a:t>5. Experimentos y análisis de resultados    6. Conclusiones y recomendaciones	    </a:t>
            </a:r>
          </a:p>
        </p:txBody>
      </p:sp>
      <p:pic>
        <p:nvPicPr>
          <p:cNvPr id="3" name="Imagen 2">
            <a:extLst>
              <a:ext uri="{FF2B5EF4-FFF2-40B4-BE49-F238E27FC236}">
                <a16:creationId xmlns:a16="http://schemas.microsoft.com/office/drawing/2014/main" id="{550DD99E-D0AF-422B-8DBD-839511390D6C}"/>
              </a:ext>
            </a:extLst>
          </p:cNvPr>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1412060" y="3464510"/>
            <a:ext cx="3167380" cy="1769110"/>
          </a:xfrm>
          <a:prstGeom prst="rect">
            <a:avLst/>
          </a:prstGeom>
        </p:spPr>
      </p:pic>
      <p:pic>
        <p:nvPicPr>
          <p:cNvPr id="8" name="Imagen 7">
            <a:extLst>
              <a:ext uri="{FF2B5EF4-FFF2-40B4-BE49-F238E27FC236}">
                <a16:creationId xmlns:a16="http://schemas.microsoft.com/office/drawing/2014/main" id="{4B2349B4-1292-4B25-99FA-C882A0309068}"/>
              </a:ext>
            </a:extLst>
          </p:cNvPr>
          <p:cNvPicPr>
            <a:picLocks noChangeAspect="1"/>
          </p:cNvPicPr>
          <p:nvPr/>
        </p:nvPicPr>
        <p:blipFill>
          <a:blip r:embed="rId6"/>
          <a:stretch>
            <a:fillRect/>
          </a:stretch>
        </p:blipFill>
        <p:spPr>
          <a:xfrm>
            <a:off x="5288460" y="3371779"/>
            <a:ext cx="5491480" cy="2283460"/>
          </a:xfrm>
          <a:prstGeom prst="rect">
            <a:avLst/>
          </a:prstGeom>
        </p:spPr>
      </p:pic>
      <p:pic>
        <p:nvPicPr>
          <p:cNvPr id="15" name="Imagen 14">
            <a:extLst>
              <a:ext uri="{FF2B5EF4-FFF2-40B4-BE49-F238E27FC236}">
                <a16:creationId xmlns:a16="http://schemas.microsoft.com/office/drawing/2014/main" id="{ACE9A623-AC3F-4639-9E4F-4BD89713FA3D}"/>
              </a:ext>
            </a:extLst>
          </p:cNvPr>
          <p:cNvPicPr>
            <a:picLocks noChangeAspect="1"/>
          </p:cNvPicPr>
          <p:nvPr/>
        </p:nvPicPr>
        <p:blipFill>
          <a:blip r:embed="rId7"/>
          <a:stretch>
            <a:fillRect/>
          </a:stretch>
        </p:blipFill>
        <p:spPr>
          <a:xfrm>
            <a:off x="2290761" y="1189956"/>
            <a:ext cx="7610475" cy="1133475"/>
          </a:xfrm>
          <a:prstGeom prst="rect">
            <a:avLst/>
          </a:prstGeom>
        </p:spPr>
      </p:pic>
    </p:spTree>
    <p:extLst>
      <p:ext uri="{BB962C8B-B14F-4D97-AF65-F5344CB8AC3E}">
        <p14:creationId xmlns:p14="http://schemas.microsoft.com/office/powerpoint/2010/main" val="3909834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1267326"/>
          </a:xfrm>
        </p:spPr>
        <p:txBody>
          <a:bodyPr>
            <a:noAutofit/>
          </a:bodyPr>
          <a:lstStyle/>
          <a:p>
            <a:pPr algn="ctr"/>
            <a:r>
              <a:rPr lang="en-US" sz="4800" b="1" dirty="0"/>
              <a:t>Agenda</a:t>
            </a:r>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a 6"/>
          <p:cNvGraphicFramePr/>
          <p:nvPr>
            <p:extLst>
              <p:ext uri="{D42A27DB-BD31-4B8C-83A1-F6EECF244321}">
                <p14:modId xmlns:p14="http://schemas.microsoft.com/office/powerpoint/2010/main" val="1140778820"/>
              </p:ext>
            </p:extLst>
          </p:nvPr>
        </p:nvGraphicFramePr>
        <p:xfrm>
          <a:off x="2031999" y="719666"/>
          <a:ext cx="8552241"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4. Desarrollo del sistema    5. Experimentos y análisis de resultados    6. Conclusiones y recomendaciones	    </a:t>
            </a:r>
          </a:p>
        </p:txBody>
      </p:sp>
    </p:spTree>
    <p:extLst>
      <p:ext uri="{BB962C8B-B14F-4D97-AF65-F5344CB8AC3E}">
        <p14:creationId xmlns:p14="http://schemas.microsoft.com/office/powerpoint/2010/main" val="4185721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1471618"/>
          </a:xfrm>
        </p:spPr>
        <p:txBody>
          <a:bodyPr>
            <a:noAutofit/>
          </a:bodyPr>
          <a:lstStyle/>
          <a:p>
            <a:pPr algn="ctr"/>
            <a:r>
              <a:rPr lang="en-US" b="1" dirty="0"/>
              <a:t>Estado 4: </a:t>
            </a:r>
            <a:r>
              <a:rPr lang="es-ES" b="1" dirty="0"/>
              <a:t>Búsqueda del nuevo target (imagen sobre el techo del auto)</a:t>
            </a:r>
            <a:endParaRPr lang="en-US"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a:t>
            </a:r>
            <a:r>
              <a:rPr lang="es-419" sz="1100" b="1" dirty="0"/>
              <a:t>4. Desarrollo del sistema    </a:t>
            </a:r>
            <a:r>
              <a:rPr lang="es-419" sz="1100" dirty="0">
                <a:solidFill>
                  <a:schemeClr val="bg2">
                    <a:lumMod val="50000"/>
                  </a:schemeClr>
                </a:solidFill>
              </a:rPr>
              <a:t>5. Experimentos y análisis de resultados    6. Conclusiones y recomendaciones	    </a:t>
            </a:r>
          </a:p>
        </p:txBody>
      </p:sp>
      <p:pic>
        <p:nvPicPr>
          <p:cNvPr id="7" name="Imagen 6">
            <a:extLst>
              <a:ext uri="{FF2B5EF4-FFF2-40B4-BE49-F238E27FC236}">
                <a16:creationId xmlns:a16="http://schemas.microsoft.com/office/drawing/2014/main" id="{D66DCCF7-B020-4485-AD6C-316D89509675}"/>
              </a:ext>
            </a:extLst>
          </p:cNvPr>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2290762" y="3458795"/>
            <a:ext cx="3167380" cy="1774825"/>
          </a:xfrm>
          <a:prstGeom prst="rect">
            <a:avLst/>
          </a:prstGeom>
        </p:spPr>
      </p:pic>
      <p:pic>
        <p:nvPicPr>
          <p:cNvPr id="9" name="Imagen 8">
            <a:extLst>
              <a:ext uri="{FF2B5EF4-FFF2-40B4-BE49-F238E27FC236}">
                <a16:creationId xmlns:a16="http://schemas.microsoft.com/office/drawing/2014/main" id="{D9557867-9F18-46E0-B8DE-79DDADECF5AD}"/>
              </a:ext>
            </a:extLst>
          </p:cNvPr>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6950710" y="3444457"/>
            <a:ext cx="3167380" cy="1768475"/>
          </a:xfrm>
          <a:prstGeom prst="rect">
            <a:avLst/>
          </a:prstGeom>
        </p:spPr>
      </p:pic>
      <p:sp>
        <p:nvSpPr>
          <p:cNvPr id="12" name="Flecha: a la derecha 11">
            <a:extLst>
              <a:ext uri="{FF2B5EF4-FFF2-40B4-BE49-F238E27FC236}">
                <a16:creationId xmlns:a16="http://schemas.microsoft.com/office/drawing/2014/main" id="{D4783304-A171-4FBB-957B-BA3AB9070EE9}"/>
              </a:ext>
            </a:extLst>
          </p:cNvPr>
          <p:cNvSpPr/>
          <p:nvPr/>
        </p:nvSpPr>
        <p:spPr>
          <a:xfrm>
            <a:off x="5222240" y="3921760"/>
            <a:ext cx="230632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 name="Imagen 2">
            <a:extLst>
              <a:ext uri="{FF2B5EF4-FFF2-40B4-BE49-F238E27FC236}">
                <a16:creationId xmlns:a16="http://schemas.microsoft.com/office/drawing/2014/main" id="{F838D934-87A3-4DC9-8ABF-1425201C329E}"/>
              </a:ext>
            </a:extLst>
          </p:cNvPr>
          <p:cNvPicPr>
            <a:picLocks noChangeAspect="1"/>
          </p:cNvPicPr>
          <p:nvPr/>
        </p:nvPicPr>
        <p:blipFill>
          <a:blip r:embed="rId8"/>
          <a:stretch>
            <a:fillRect/>
          </a:stretch>
        </p:blipFill>
        <p:spPr>
          <a:xfrm>
            <a:off x="2507615" y="1645068"/>
            <a:ext cx="7610475" cy="1133475"/>
          </a:xfrm>
          <a:prstGeom prst="rect">
            <a:avLst/>
          </a:prstGeom>
        </p:spPr>
      </p:pic>
    </p:spTree>
    <p:extLst>
      <p:ext uri="{BB962C8B-B14F-4D97-AF65-F5344CB8AC3E}">
        <p14:creationId xmlns:p14="http://schemas.microsoft.com/office/powerpoint/2010/main" val="122371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1471618"/>
          </a:xfrm>
        </p:spPr>
        <p:txBody>
          <a:bodyPr>
            <a:noAutofit/>
          </a:bodyPr>
          <a:lstStyle/>
          <a:p>
            <a:pPr algn="ctr"/>
            <a:r>
              <a:rPr lang="en-US" b="1" dirty="0"/>
              <a:t>Estado 4: </a:t>
            </a:r>
            <a:r>
              <a:rPr lang="es-ES" b="1" dirty="0"/>
              <a:t>Búsqueda del nuevo target (imagen sobre el techo del auto)</a:t>
            </a:r>
            <a:endParaRPr lang="en-US"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a:t>
            </a:r>
            <a:r>
              <a:rPr lang="es-419" sz="1100" b="1" dirty="0"/>
              <a:t>4. Desarrollo del sistema    </a:t>
            </a:r>
            <a:r>
              <a:rPr lang="es-419" sz="1100" dirty="0">
                <a:solidFill>
                  <a:schemeClr val="bg2">
                    <a:lumMod val="50000"/>
                  </a:schemeClr>
                </a:solidFill>
              </a:rPr>
              <a:t>5. Experimentos y análisis de resultados    6. Conclusiones y recomendaciones	    </a:t>
            </a:r>
          </a:p>
        </p:txBody>
      </p:sp>
      <p:pic>
        <p:nvPicPr>
          <p:cNvPr id="3" name="Imagen 2">
            <a:extLst>
              <a:ext uri="{FF2B5EF4-FFF2-40B4-BE49-F238E27FC236}">
                <a16:creationId xmlns:a16="http://schemas.microsoft.com/office/drawing/2014/main" id="{79F964AB-3B1F-4AE7-B41B-38BBEF7C9452}"/>
              </a:ext>
            </a:extLst>
          </p:cNvPr>
          <p:cNvPicPr/>
          <p:nvPr/>
        </p:nvPicPr>
        <p:blipFill rotWithShape="1">
          <a:blip r:embed="rId4"/>
          <a:srcRect b="9419"/>
          <a:stretch/>
        </p:blipFill>
        <p:spPr>
          <a:xfrm>
            <a:off x="213583" y="3711867"/>
            <a:ext cx="5471795" cy="1557030"/>
          </a:xfrm>
          <a:prstGeom prst="rect">
            <a:avLst/>
          </a:prstGeom>
        </p:spPr>
      </p:pic>
      <p:pic>
        <p:nvPicPr>
          <p:cNvPr id="5" name="Imagen 4">
            <a:extLst>
              <a:ext uri="{FF2B5EF4-FFF2-40B4-BE49-F238E27FC236}">
                <a16:creationId xmlns:a16="http://schemas.microsoft.com/office/drawing/2014/main" id="{C55670FA-837C-4385-BA8E-60FE4DCD0FCF}"/>
              </a:ext>
            </a:extLst>
          </p:cNvPr>
          <p:cNvPicPr/>
          <p:nvPr/>
        </p:nvPicPr>
        <p:blipFill rotWithShape="1">
          <a:blip r:embed="rId5"/>
          <a:srcRect b="54133"/>
          <a:stretch/>
        </p:blipFill>
        <p:spPr>
          <a:xfrm>
            <a:off x="297721" y="1942445"/>
            <a:ext cx="5303520" cy="1557029"/>
          </a:xfrm>
          <a:prstGeom prst="rect">
            <a:avLst/>
          </a:prstGeom>
        </p:spPr>
      </p:pic>
      <p:pic>
        <p:nvPicPr>
          <p:cNvPr id="8" name="Imagen 7">
            <a:extLst>
              <a:ext uri="{FF2B5EF4-FFF2-40B4-BE49-F238E27FC236}">
                <a16:creationId xmlns:a16="http://schemas.microsoft.com/office/drawing/2014/main" id="{E50A1620-6F51-4D58-AAB0-F08A53622793}"/>
              </a:ext>
            </a:extLst>
          </p:cNvPr>
          <p:cNvPicPr/>
          <p:nvPr/>
        </p:nvPicPr>
        <p:blipFill>
          <a:blip r:embed="rId6"/>
          <a:stretch>
            <a:fillRect/>
          </a:stretch>
        </p:blipFill>
        <p:spPr>
          <a:xfrm>
            <a:off x="6381781" y="2160264"/>
            <a:ext cx="5006340" cy="3057525"/>
          </a:xfrm>
          <a:prstGeom prst="rect">
            <a:avLst/>
          </a:prstGeom>
        </p:spPr>
      </p:pic>
    </p:spTree>
    <p:extLst>
      <p:ext uri="{BB962C8B-B14F-4D97-AF65-F5344CB8AC3E}">
        <p14:creationId xmlns:p14="http://schemas.microsoft.com/office/powerpoint/2010/main" val="1639918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829211"/>
          </a:xfrm>
        </p:spPr>
        <p:txBody>
          <a:bodyPr>
            <a:noAutofit/>
          </a:bodyPr>
          <a:lstStyle/>
          <a:p>
            <a:pPr algn="ctr"/>
            <a:r>
              <a:rPr lang="en-US" b="1" dirty="0"/>
              <a:t>Estado 5: </a:t>
            </a:r>
            <a:r>
              <a:rPr lang="es-EC" b="1" dirty="0"/>
              <a:t>Descenso hacia el target</a:t>
            </a:r>
            <a:endParaRPr lang="en-US"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a:t>
            </a:r>
            <a:r>
              <a:rPr lang="es-419" sz="1100" b="1" dirty="0"/>
              <a:t>4. Desarrollo del sistema    </a:t>
            </a:r>
            <a:r>
              <a:rPr lang="es-419" sz="1100" dirty="0">
                <a:solidFill>
                  <a:schemeClr val="bg2">
                    <a:lumMod val="50000"/>
                  </a:schemeClr>
                </a:solidFill>
              </a:rPr>
              <a:t>5. Experimentos y análisis de resultados    6. Conclusiones y recomendaciones	    </a:t>
            </a:r>
          </a:p>
        </p:txBody>
      </p:sp>
      <p:pic>
        <p:nvPicPr>
          <p:cNvPr id="6" name="Imagen 5">
            <a:extLst>
              <a:ext uri="{FF2B5EF4-FFF2-40B4-BE49-F238E27FC236}">
                <a16:creationId xmlns:a16="http://schemas.microsoft.com/office/drawing/2014/main" id="{50E1F8FB-3EEA-4E49-816F-25186DBB4617}"/>
              </a:ext>
            </a:extLst>
          </p:cNvPr>
          <p:cNvPicPr/>
          <p:nvPr/>
        </p:nvPicPr>
        <p:blipFill>
          <a:blip r:embed="rId4"/>
          <a:stretch>
            <a:fillRect/>
          </a:stretch>
        </p:blipFill>
        <p:spPr>
          <a:xfrm>
            <a:off x="472757" y="4329013"/>
            <a:ext cx="3060065" cy="1724507"/>
          </a:xfrm>
          <a:prstGeom prst="rect">
            <a:avLst/>
          </a:prstGeom>
        </p:spPr>
      </p:pic>
      <p:pic>
        <p:nvPicPr>
          <p:cNvPr id="7" name="Imagen 6">
            <a:extLst>
              <a:ext uri="{FF2B5EF4-FFF2-40B4-BE49-F238E27FC236}">
                <a16:creationId xmlns:a16="http://schemas.microsoft.com/office/drawing/2014/main" id="{EA457452-DB74-4F5C-B02A-E2A344EC9E9E}"/>
              </a:ext>
            </a:extLst>
          </p:cNvPr>
          <p:cNvPicPr>
            <a:picLocks noChangeAspect="1"/>
          </p:cNvPicPr>
          <p:nvPr/>
        </p:nvPicPr>
        <p:blipFill>
          <a:blip r:embed="rId5"/>
          <a:stretch>
            <a:fillRect/>
          </a:stretch>
        </p:blipFill>
        <p:spPr>
          <a:xfrm>
            <a:off x="1838324" y="1004376"/>
            <a:ext cx="8515350" cy="1190625"/>
          </a:xfrm>
          <a:prstGeom prst="rect">
            <a:avLst/>
          </a:prstGeom>
        </p:spPr>
      </p:pic>
      <p:pic>
        <p:nvPicPr>
          <p:cNvPr id="11" name="Imagen 10">
            <a:extLst>
              <a:ext uri="{FF2B5EF4-FFF2-40B4-BE49-F238E27FC236}">
                <a16:creationId xmlns:a16="http://schemas.microsoft.com/office/drawing/2014/main" id="{5A09C7F1-D218-4E49-9B8F-22D6F2202699}"/>
              </a:ext>
            </a:extLst>
          </p:cNvPr>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472757" y="2576089"/>
            <a:ext cx="3060065" cy="1705821"/>
          </a:xfrm>
          <a:prstGeom prst="rect">
            <a:avLst/>
          </a:prstGeom>
        </p:spPr>
      </p:pic>
      <p:pic>
        <p:nvPicPr>
          <p:cNvPr id="12" name="Imagen 11">
            <a:extLst>
              <a:ext uri="{FF2B5EF4-FFF2-40B4-BE49-F238E27FC236}">
                <a16:creationId xmlns:a16="http://schemas.microsoft.com/office/drawing/2014/main" id="{0B4FDCB3-FA39-4D6B-BAE2-C375F1D4F084}"/>
              </a:ext>
            </a:extLst>
          </p:cNvPr>
          <p:cNvPicPr>
            <a:picLocks noChangeAspect="1"/>
          </p:cNvPicPr>
          <p:nvPr/>
        </p:nvPicPr>
        <p:blipFill>
          <a:blip r:embed="rId8"/>
          <a:stretch>
            <a:fillRect/>
          </a:stretch>
        </p:blipFill>
        <p:spPr>
          <a:xfrm>
            <a:off x="4862194" y="3187283"/>
            <a:ext cx="5491480" cy="2283460"/>
          </a:xfrm>
          <a:prstGeom prst="rect">
            <a:avLst/>
          </a:prstGeom>
        </p:spPr>
      </p:pic>
    </p:spTree>
    <p:extLst>
      <p:ext uri="{BB962C8B-B14F-4D97-AF65-F5344CB8AC3E}">
        <p14:creationId xmlns:p14="http://schemas.microsoft.com/office/powerpoint/2010/main" val="1842734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829211"/>
          </a:xfrm>
        </p:spPr>
        <p:txBody>
          <a:bodyPr>
            <a:noAutofit/>
          </a:bodyPr>
          <a:lstStyle/>
          <a:p>
            <a:pPr algn="ctr"/>
            <a:r>
              <a:rPr lang="en-US" b="1" dirty="0"/>
              <a:t>Estado 6: </a:t>
            </a:r>
            <a:r>
              <a:rPr lang="es-ES" b="1" dirty="0"/>
              <a:t>Aterrizaje final en el techo del automóvil}</a:t>
            </a:r>
            <a:endParaRPr lang="en-US"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a:t>
            </a:r>
            <a:r>
              <a:rPr lang="es-419" sz="1100" b="1" dirty="0"/>
              <a:t>4. Desarrollo del sistema    </a:t>
            </a:r>
            <a:r>
              <a:rPr lang="es-419" sz="1100" dirty="0">
                <a:solidFill>
                  <a:schemeClr val="bg2">
                    <a:lumMod val="50000"/>
                  </a:schemeClr>
                </a:solidFill>
              </a:rPr>
              <a:t>5. Experimentos y análisis de resultados    6. Conclusiones y recomendaciones	    </a:t>
            </a:r>
          </a:p>
        </p:txBody>
      </p:sp>
      <p:pic>
        <p:nvPicPr>
          <p:cNvPr id="3" name="Imagen 2">
            <a:extLst>
              <a:ext uri="{FF2B5EF4-FFF2-40B4-BE49-F238E27FC236}">
                <a16:creationId xmlns:a16="http://schemas.microsoft.com/office/drawing/2014/main" id="{40666CA9-BC3A-47CC-B68C-7A188A265ED7}"/>
              </a:ext>
            </a:extLst>
          </p:cNvPr>
          <p:cNvPicPr>
            <a:picLocks noChangeAspect="1"/>
          </p:cNvPicPr>
          <p:nvPr/>
        </p:nvPicPr>
        <p:blipFill>
          <a:blip r:embed="rId4"/>
          <a:stretch>
            <a:fillRect/>
          </a:stretch>
        </p:blipFill>
        <p:spPr>
          <a:xfrm>
            <a:off x="3282950" y="1041604"/>
            <a:ext cx="4914900" cy="771525"/>
          </a:xfrm>
          <a:prstGeom prst="rect">
            <a:avLst/>
          </a:prstGeom>
        </p:spPr>
      </p:pic>
      <p:pic>
        <p:nvPicPr>
          <p:cNvPr id="5" name="Imagen 4">
            <a:extLst>
              <a:ext uri="{FF2B5EF4-FFF2-40B4-BE49-F238E27FC236}">
                <a16:creationId xmlns:a16="http://schemas.microsoft.com/office/drawing/2014/main" id="{9527E9B7-92C6-45D0-8808-3CD3503AD9ED}"/>
              </a:ext>
            </a:extLst>
          </p:cNvPr>
          <p:cNvPicPr/>
          <p:nvPr/>
        </p:nvPicPr>
        <p:blipFill>
          <a:blip r:embed="rId5"/>
          <a:stretch>
            <a:fillRect/>
          </a:stretch>
        </p:blipFill>
        <p:spPr>
          <a:xfrm>
            <a:off x="1118437" y="2612016"/>
            <a:ext cx="4319070" cy="2781075"/>
          </a:xfrm>
          <a:prstGeom prst="rect">
            <a:avLst/>
          </a:prstGeom>
        </p:spPr>
      </p:pic>
      <p:pic>
        <p:nvPicPr>
          <p:cNvPr id="8" name="Imagen 7">
            <a:extLst>
              <a:ext uri="{FF2B5EF4-FFF2-40B4-BE49-F238E27FC236}">
                <a16:creationId xmlns:a16="http://schemas.microsoft.com/office/drawing/2014/main" id="{D5E3BAD6-B189-46E4-9853-0721355E187D}"/>
              </a:ext>
            </a:extLst>
          </p:cNvPr>
          <p:cNvPicPr/>
          <p:nvPr/>
        </p:nvPicPr>
        <p:blipFill>
          <a:blip r:embed="rId6"/>
          <a:stretch>
            <a:fillRect/>
          </a:stretch>
        </p:blipFill>
        <p:spPr>
          <a:xfrm>
            <a:off x="6683374" y="2499425"/>
            <a:ext cx="4462145" cy="2545447"/>
          </a:xfrm>
          <a:prstGeom prst="rect">
            <a:avLst/>
          </a:prstGeom>
        </p:spPr>
      </p:pic>
    </p:spTree>
    <p:extLst>
      <p:ext uri="{BB962C8B-B14F-4D97-AF65-F5344CB8AC3E}">
        <p14:creationId xmlns:p14="http://schemas.microsoft.com/office/powerpoint/2010/main" val="2046787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1267326"/>
          </a:xfrm>
        </p:spPr>
        <p:txBody>
          <a:bodyPr>
            <a:noAutofit/>
          </a:bodyPr>
          <a:lstStyle/>
          <a:p>
            <a:pPr algn="ctr"/>
            <a:r>
              <a:rPr lang="en-US" sz="4800" b="1" dirty="0" err="1"/>
              <a:t>Pruebas</a:t>
            </a:r>
            <a:r>
              <a:rPr lang="en-US" sz="4800" b="1" dirty="0"/>
              <a:t> y </a:t>
            </a:r>
            <a:r>
              <a:rPr lang="en-US" sz="4800" b="1" dirty="0" err="1"/>
              <a:t>Resultados</a:t>
            </a:r>
            <a:endParaRPr lang="en-US" sz="48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4. Desarrollo del sistema    </a:t>
            </a:r>
            <a:r>
              <a:rPr lang="es-419" sz="1100" b="1" dirty="0"/>
              <a:t>5. Experimentos y análisis de resultados    </a:t>
            </a:r>
            <a:r>
              <a:rPr lang="es-419" sz="1100" dirty="0">
                <a:solidFill>
                  <a:schemeClr val="bg2">
                    <a:lumMod val="50000"/>
                  </a:schemeClr>
                </a:solidFill>
              </a:rPr>
              <a:t>6. Conclusiones y recomendaciones	    </a:t>
            </a:r>
          </a:p>
        </p:txBody>
      </p:sp>
      <p:sp>
        <p:nvSpPr>
          <p:cNvPr id="5" name="CuadroTexto 4">
            <a:extLst>
              <a:ext uri="{FF2B5EF4-FFF2-40B4-BE49-F238E27FC236}">
                <a16:creationId xmlns:a16="http://schemas.microsoft.com/office/drawing/2014/main" id="{30102586-47F6-4381-8377-88BB3776D662}"/>
              </a:ext>
            </a:extLst>
          </p:cNvPr>
          <p:cNvSpPr txBox="1"/>
          <p:nvPr/>
        </p:nvSpPr>
        <p:spPr>
          <a:xfrm>
            <a:off x="148861" y="1009443"/>
            <a:ext cx="6096000" cy="369332"/>
          </a:xfrm>
          <a:prstGeom prst="rect">
            <a:avLst/>
          </a:prstGeom>
          <a:noFill/>
        </p:spPr>
        <p:txBody>
          <a:bodyPr wrap="square">
            <a:spAutoFit/>
          </a:bodyPr>
          <a:lstStyle/>
          <a:p>
            <a:r>
              <a:rPr lang="es-EC" b="1" dirty="0"/>
              <a:t>Detección y Seguimiento de Objetos</a:t>
            </a:r>
            <a:endParaRPr lang="es-EC" dirty="0"/>
          </a:p>
        </p:txBody>
      </p:sp>
      <p:pic>
        <p:nvPicPr>
          <p:cNvPr id="8" name="Imagen 7">
            <a:extLst>
              <a:ext uri="{FF2B5EF4-FFF2-40B4-BE49-F238E27FC236}">
                <a16:creationId xmlns:a16="http://schemas.microsoft.com/office/drawing/2014/main" id="{1AF5FD68-50DA-44F6-9821-CE95C060467A}"/>
              </a:ext>
            </a:extLst>
          </p:cNvPr>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16442" y="1591167"/>
            <a:ext cx="2699385" cy="1513205"/>
          </a:xfrm>
          <a:prstGeom prst="rect">
            <a:avLst/>
          </a:prstGeom>
          <a:noFill/>
          <a:ln>
            <a:noFill/>
          </a:ln>
        </p:spPr>
      </p:pic>
      <p:pic>
        <p:nvPicPr>
          <p:cNvPr id="11" name="Imagen 10">
            <a:extLst>
              <a:ext uri="{FF2B5EF4-FFF2-40B4-BE49-F238E27FC236}">
                <a16:creationId xmlns:a16="http://schemas.microsoft.com/office/drawing/2014/main" id="{0B607A81-6CAF-464B-BEC1-FD1D73C5D98A}"/>
              </a:ext>
            </a:extLst>
          </p:cNvPr>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708820" y="1803559"/>
            <a:ext cx="2699385" cy="1513205"/>
          </a:xfrm>
          <a:prstGeom prst="rect">
            <a:avLst/>
          </a:prstGeom>
          <a:noFill/>
          <a:ln>
            <a:noFill/>
          </a:ln>
        </p:spPr>
      </p:pic>
      <p:pic>
        <p:nvPicPr>
          <p:cNvPr id="23" name="Imagen 22">
            <a:extLst>
              <a:ext uri="{FF2B5EF4-FFF2-40B4-BE49-F238E27FC236}">
                <a16:creationId xmlns:a16="http://schemas.microsoft.com/office/drawing/2014/main" id="{E9AB8C76-9C7D-4F7D-92E0-120AABAA4267}"/>
              </a:ext>
            </a:extLst>
          </p:cNvPr>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48861" y="3848408"/>
            <a:ext cx="2699385" cy="1513205"/>
          </a:xfrm>
          <a:prstGeom prst="rect">
            <a:avLst/>
          </a:prstGeom>
          <a:noFill/>
          <a:ln>
            <a:noFill/>
          </a:ln>
        </p:spPr>
      </p:pic>
      <p:pic>
        <p:nvPicPr>
          <p:cNvPr id="26" name="Imagen 25">
            <a:extLst>
              <a:ext uri="{FF2B5EF4-FFF2-40B4-BE49-F238E27FC236}">
                <a16:creationId xmlns:a16="http://schemas.microsoft.com/office/drawing/2014/main" id="{945BDC36-67E2-4E4F-BC45-262060BF8180}"/>
              </a:ext>
            </a:extLst>
          </p:cNvPr>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708820" y="4111665"/>
            <a:ext cx="2699385" cy="1513205"/>
          </a:xfrm>
          <a:prstGeom prst="rect">
            <a:avLst/>
          </a:prstGeom>
          <a:noFill/>
          <a:ln>
            <a:noFill/>
          </a:ln>
        </p:spPr>
      </p:pic>
      <p:pic>
        <p:nvPicPr>
          <p:cNvPr id="28" name="Imagen 27">
            <a:extLst>
              <a:ext uri="{FF2B5EF4-FFF2-40B4-BE49-F238E27FC236}">
                <a16:creationId xmlns:a16="http://schemas.microsoft.com/office/drawing/2014/main" id="{EF830872-5CF5-42D1-BE7E-A39566795AE3}"/>
              </a:ext>
            </a:extLst>
          </p:cNvPr>
          <p:cNvPicPr/>
          <p:nvPr/>
        </p:nvPicPr>
        <p:blipFill rotWithShape="1">
          <a:blip r:embed="rId12">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rcRect t="18178" b="11122"/>
          <a:stretch/>
        </p:blipFill>
        <p:spPr bwMode="auto">
          <a:xfrm>
            <a:off x="5872479" y="1124775"/>
            <a:ext cx="2699385" cy="1514475"/>
          </a:xfrm>
          <a:prstGeom prst="rect">
            <a:avLst/>
          </a:prstGeom>
          <a:noFill/>
          <a:ln>
            <a:noFill/>
          </a:ln>
          <a:extLst>
            <a:ext uri="{53640926-AAD7-44D8-BBD7-CCE9431645EC}">
              <a14:shadowObscured xmlns:a14="http://schemas.microsoft.com/office/drawing/2010/main"/>
            </a:ext>
          </a:extLst>
        </p:spPr>
      </p:pic>
      <p:pic>
        <p:nvPicPr>
          <p:cNvPr id="31" name="Imagen 30">
            <a:extLst>
              <a:ext uri="{FF2B5EF4-FFF2-40B4-BE49-F238E27FC236}">
                <a16:creationId xmlns:a16="http://schemas.microsoft.com/office/drawing/2014/main" id="{55E84219-6D47-496D-8823-521A9E8CFB0C}"/>
              </a:ext>
            </a:extLst>
          </p:cNvPr>
          <p:cNvPicPr/>
          <p:nvPr/>
        </p:nvPicPr>
        <p:blipFill>
          <a:blip r:embed="rId14" cstate="print">
            <a:extLst>
              <a:ext uri="{BEBA8EAE-BF5A-486C-A8C5-ECC9F3942E4B}">
                <a14:imgProps xmlns:a14="http://schemas.microsoft.com/office/drawing/2010/main">
                  <a14:imgLayer r:embed="rId1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663665" y="1124775"/>
            <a:ext cx="2699385" cy="1513205"/>
          </a:xfrm>
          <a:prstGeom prst="rect">
            <a:avLst/>
          </a:prstGeom>
          <a:noFill/>
          <a:ln>
            <a:noFill/>
          </a:ln>
        </p:spPr>
      </p:pic>
      <p:pic>
        <p:nvPicPr>
          <p:cNvPr id="34" name="Imagen 33">
            <a:extLst>
              <a:ext uri="{FF2B5EF4-FFF2-40B4-BE49-F238E27FC236}">
                <a16:creationId xmlns:a16="http://schemas.microsoft.com/office/drawing/2014/main" id="{8B5EFB50-53AD-4B39-8AC2-6BB2FE17A5D6}"/>
              </a:ext>
            </a:extLst>
          </p:cNvPr>
          <p:cNvPicPr/>
          <p:nvPr/>
        </p:nvPicPr>
        <p:blipFill>
          <a:blip r:embed="rId16" cstate="print">
            <a:extLst>
              <a:ext uri="{BEBA8EAE-BF5A-486C-A8C5-ECC9F3942E4B}">
                <a14:imgProps xmlns:a14="http://schemas.microsoft.com/office/drawing/2010/main">
                  <a14:imgLayer r:embed="rId1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872478" y="2856592"/>
            <a:ext cx="2699385" cy="1513205"/>
          </a:xfrm>
          <a:prstGeom prst="rect">
            <a:avLst/>
          </a:prstGeom>
          <a:noFill/>
          <a:ln>
            <a:noFill/>
          </a:ln>
        </p:spPr>
      </p:pic>
      <p:pic>
        <p:nvPicPr>
          <p:cNvPr id="37" name="Imagen 36">
            <a:extLst>
              <a:ext uri="{FF2B5EF4-FFF2-40B4-BE49-F238E27FC236}">
                <a16:creationId xmlns:a16="http://schemas.microsoft.com/office/drawing/2014/main" id="{D69180BB-5417-48D0-A4F4-E8310FE8FC10}"/>
              </a:ext>
            </a:extLst>
          </p:cNvPr>
          <p:cNvPicPr/>
          <p:nvPr/>
        </p:nvPicPr>
        <p:blipFill>
          <a:blip r:embed="rId18" cstate="print">
            <a:extLst>
              <a:ext uri="{BEBA8EAE-BF5A-486C-A8C5-ECC9F3942E4B}">
                <a14:imgProps xmlns:a14="http://schemas.microsoft.com/office/drawing/2010/main">
                  <a14:imgLayer r:embed="rId1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663664" y="2850372"/>
            <a:ext cx="2699385" cy="1513205"/>
          </a:xfrm>
          <a:prstGeom prst="rect">
            <a:avLst/>
          </a:prstGeom>
          <a:noFill/>
          <a:ln>
            <a:noFill/>
          </a:ln>
        </p:spPr>
      </p:pic>
      <p:pic>
        <p:nvPicPr>
          <p:cNvPr id="40" name="Imagen 39">
            <a:extLst>
              <a:ext uri="{FF2B5EF4-FFF2-40B4-BE49-F238E27FC236}">
                <a16:creationId xmlns:a16="http://schemas.microsoft.com/office/drawing/2014/main" id="{1747AC01-E3CB-4DF9-ADD6-C6BEC16E972D}"/>
              </a:ext>
            </a:extLst>
          </p:cNvPr>
          <p:cNvPicPr/>
          <p:nvPr/>
        </p:nvPicPr>
        <p:blipFill rotWithShape="1">
          <a:blip r:embed="rId20">
            <a:extLst>
              <a:ext uri="{BEBA8EAE-BF5A-486C-A8C5-ECC9F3942E4B}">
                <a14:imgProps xmlns:a14="http://schemas.microsoft.com/office/drawing/2010/main">
                  <a14:imgLayer r:embed="rId21">
                    <a14:imgEffect>
                      <a14:brightnessContrast bright="20000" contrast="-20000"/>
                    </a14:imgEffect>
                  </a14:imgLayer>
                </a14:imgProps>
              </a:ext>
              <a:ext uri="{28A0092B-C50C-407E-A947-70E740481C1C}">
                <a14:useLocalDpi xmlns:a14="http://schemas.microsoft.com/office/drawing/2010/main" val="0"/>
              </a:ext>
            </a:extLst>
          </a:blip>
          <a:srcRect t="18238" b="11098"/>
          <a:stretch/>
        </p:blipFill>
        <p:spPr bwMode="auto">
          <a:xfrm>
            <a:off x="5882636" y="4582189"/>
            <a:ext cx="2699385" cy="1513840"/>
          </a:xfrm>
          <a:prstGeom prst="rect">
            <a:avLst/>
          </a:prstGeom>
          <a:noFill/>
          <a:ln>
            <a:noFill/>
          </a:ln>
          <a:extLst>
            <a:ext uri="{53640926-AAD7-44D8-BBD7-CCE9431645EC}">
              <a14:shadowObscured xmlns:a14="http://schemas.microsoft.com/office/drawing/2010/main"/>
            </a:ext>
          </a:extLst>
        </p:spPr>
      </p:pic>
      <p:pic>
        <p:nvPicPr>
          <p:cNvPr id="43" name="Imagen 42">
            <a:extLst>
              <a:ext uri="{FF2B5EF4-FFF2-40B4-BE49-F238E27FC236}">
                <a16:creationId xmlns:a16="http://schemas.microsoft.com/office/drawing/2014/main" id="{2188B6B4-B6A0-4E50-B66D-F86018BDCEF5}"/>
              </a:ext>
            </a:extLst>
          </p:cNvPr>
          <p:cNvPicPr/>
          <p:nvPr/>
        </p:nvPicPr>
        <p:blipFill rotWithShape="1">
          <a:blip r:embed="rId22">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rcRect t="18227" b="11126"/>
          <a:stretch/>
        </p:blipFill>
        <p:spPr bwMode="auto">
          <a:xfrm>
            <a:off x="8688736" y="4575969"/>
            <a:ext cx="2699385" cy="15138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6083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1267326"/>
          </a:xfrm>
        </p:spPr>
        <p:txBody>
          <a:bodyPr>
            <a:noAutofit/>
          </a:bodyPr>
          <a:lstStyle/>
          <a:p>
            <a:pPr algn="ctr"/>
            <a:r>
              <a:rPr lang="en-US" sz="4800" b="1" dirty="0" err="1"/>
              <a:t>Pruebas</a:t>
            </a:r>
            <a:r>
              <a:rPr lang="en-US" sz="4800" b="1" dirty="0"/>
              <a:t> y </a:t>
            </a:r>
            <a:r>
              <a:rPr lang="en-US" sz="4800" b="1" dirty="0" err="1"/>
              <a:t>Resultados</a:t>
            </a:r>
            <a:endParaRPr lang="en-US" sz="48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4. Desarrollo del sistema    </a:t>
            </a:r>
            <a:r>
              <a:rPr lang="es-419" sz="1100" b="1" dirty="0"/>
              <a:t>5. Experimentos y análisis de resultados    </a:t>
            </a:r>
            <a:r>
              <a:rPr lang="es-419" sz="1100" dirty="0">
                <a:solidFill>
                  <a:schemeClr val="bg2">
                    <a:lumMod val="50000"/>
                  </a:schemeClr>
                </a:solidFill>
              </a:rPr>
              <a:t>6. Conclusiones y recomendaciones	    </a:t>
            </a:r>
          </a:p>
        </p:txBody>
      </p:sp>
      <p:sp>
        <p:nvSpPr>
          <p:cNvPr id="5" name="CuadroTexto 4">
            <a:extLst>
              <a:ext uri="{FF2B5EF4-FFF2-40B4-BE49-F238E27FC236}">
                <a16:creationId xmlns:a16="http://schemas.microsoft.com/office/drawing/2014/main" id="{30102586-47F6-4381-8377-88BB3776D662}"/>
              </a:ext>
            </a:extLst>
          </p:cNvPr>
          <p:cNvSpPr txBox="1"/>
          <p:nvPr/>
        </p:nvSpPr>
        <p:spPr>
          <a:xfrm>
            <a:off x="148861" y="1009443"/>
            <a:ext cx="6096000" cy="369332"/>
          </a:xfrm>
          <a:prstGeom prst="rect">
            <a:avLst/>
          </a:prstGeom>
          <a:noFill/>
        </p:spPr>
        <p:txBody>
          <a:bodyPr wrap="square">
            <a:spAutoFit/>
          </a:bodyPr>
          <a:lstStyle/>
          <a:p>
            <a:r>
              <a:rPr lang="es-EC" b="1" dirty="0"/>
              <a:t>Error de posición en el eje X</a:t>
            </a:r>
            <a:endParaRPr lang="es-EC" dirty="0"/>
          </a:p>
        </p:txBody>
      </p:sp>
      <p:pic>
        <p:nvPicPr>
          <p:cNvPr id="3" name="Imagen 2">
            <a:extLst>
              <a:ext uri="{FF2B5EF4-FFF2-40B4-BE49-F238E27FC236}">
                <a16:creationId xmlns:a16="http://schemas.microsoft.com/office/drawing/2014/main" id="{730E3802-E6BD-45EA-B0AA-9E069A152C0B}"/>
              </a:ext>
            </a:extLst>
          </p:cNvPr>
          <p:cNvPicPr/>
          <p:nvPr/>
        </p:nvPicPr>
        <p:blipFill>
          <a:blip r:embed="rId4"/>
          <a:stretch>
            <a:fillRect/>
          </a:stretch>
        </p:blipFill>
        <p:spPr>
          <a:xfrm>
            <a:off x="1002301" y="2106015"/>
            <a:ext cx="3848100" cy="2185035"/>
          </a:xfrm>
          <a:prstGeom prst="rect">
            <a:avLst/>
          </a:prstGeom>
        </p:spPr>
      </p:pic>
      <p:pic>
        <p:nvPicPr>
          <p:cNvPr id="6" name="Imagen 5">
            <a:extLst>
              <a:ext uri="{FF2B5EF4-FFF2-40B4-BE49-F238E27FC236}">
                <a16:creationId xmlns:a16="http://schemas.microsoft.com/office/drawing/2014/main" id="{ACF35245-154A-48CE-A431-C11FCAE0EB4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703841" y="1378775"/>
            <a:ext cx="4798060" cy="3599815"/>
          </a:xfrm>
          <a:prstGeom prst="rect">
            <a:avLst/>
          </a:prstGeom>
          <a:noFill/>
          <a:ln>
            <a:noFill/>
          </a:ln>
        </p:spPr>
      </p:pic>
    </p:spTree>
    <p:extLst>
      <p:ext uri="{BB962C8B-B14F-4D97-AF65-F5344CB8AC3E}">
        <p14:creationId xmlns:p14="http://schemas.microsoft.com/office/powerpoint/2010/main" val="2430072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1267326"/>
          </a:xfrm>
        </p:spPr>
        <p:txBody>
          <a:bodyPr>
            <a:noAutofit/>
          </a:bodyPr>
          <a:lstStyle/>
          <a:p>
            <a:pPr algn="ctr"/>
            <a:r>
              <a:rPr lang="en-US" sz="4800" b="1" dirty="0" err="1"/>
              <a:t>Pruebas</a:t>
            </a:r>
            <a:r>
              <a:rPr lang="en-US" sz="4800" b="1" dirty="0"/>
              <a:t> y </a:t>
            </a:r>
            <a:r>
              <a:rPr lang="en-US" sz="4800" b="1" dirty="0" err="1"/>
              <a:t>Resultados</a:t>
            </a:r>
            <a:endParaRPr lang="en-US" sz="48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4. Desarrollo del sistema    </a:t>
            </a:r>
            <a:r>
              <a:rPr lang="es-419" sz="1100" b="1" dirty="0"/>
              <a:t>5. Experimentos y análisis de resultados    </a:t>
            </a:r>
            <a:r>
              <a:rPr lang="es-419" sz="1100" dirty="0">
                <a:solidFill>
                  <a:schemeClr val="bg2">
                    <a:lumMod val="50000"/>
                  </a:schemeClr>
                </a:solidFill>
              </a:rPr>
              <a:t>6. Conclusiones y recomendaciones	    </a:t>
            </a:r>
          </a:p>
        </p:txBody>
      </p:sp>
      <p:sp>
        <p:nvSpPr>
          <p:cNvPr id="5" name="CuadroTexto 4">
            <a:extLst>
              <a:ext uri="{FF2B5EF4-FFF2-40B4-BE49-F238E27FC236}">
                <a16:creationId xmlns:a16="http://schemas.microsoft.com/office/drawing/2014/main" id="{30102586-47F6-4381-8377-88BB3776D662}"/>
              </a:ext>
            </a:extLst>
          </p:cNvPr>
          <p:cNvSpPr txBox="1"/>
          <p:nvPr/>
        </p:nvSpPr>
        <p:spPr>
          <a:xfrm>
            <a:off x="148861" y="1009443"/>
            <a:ext cx="6096000" cy="369332"/>
          </a:xfrm>
          <a:prstGeom prst="rect">
            <a:avLst/>
          </a:prstGeom>
          <a:noFill/>
        </p:spPr>
        <p:txBody>
          <a:bodyPr wrap="square">
            <a:spAutoFit/>
          </a:bodyPr>
          <a:lstStyle/>
          <a:p>
            <a:r>
              <a:rPr lang="es-EC" b="1" dirty="0"/>
              <a:t>Error de posición en el eje Y</a:t>
            </a:r>
            <a:endParaRPr lang="es-EC" dirty="0"/>
          </a:p>
        </p:txBody>
      </p:sp>
      <p:pic>
        <p:nvPicPr>
          <p:cNvPr id="7" name="Imagen 6">
            <a:extLst>
              <a:ext uri="{FF2B5EF4-FFF2-40B4-BE49-F238E27FC236}">
                <a16:creationId xmlns:a16="http://schemas.microsoft.com/office/drawing/2014/main" id="{E85A9ADB-2958-450D-B615-B9E0AB9421B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12952" y="1754299"/>
            <a:ext cx="4561205" cy="3419475"/>
          </a:xfrm>
          <a:prstGeom prst="rect">
            <a:avLst/>
          </a:prstGeom>
          <a:noFill/>
          <a:ln>
            <a:noFill/>
          </a:ln>
        </p:spPr>
      </p:pic>
      <p:pic>
        <p:nvPicPr>
          <p:cNvPr id="8" name="Imagen 7">
            <a:extLst>
              <a:ext uri="{FF2B5EF4-FFF2-40B4-BE49-F238E27FC236}">
                <a16:creationId xmlns:a16="http://schemas.microsoft.com/office/drawing/2014/main" id="{86EA8641-9803-4275-8C34-C72FE75391B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754299"/>
            <a:ext cx="4799965" cy="3599815"/>
          </a:xfrm>
          <a:prstGeom prst="rect">
            <a:avLst/>
          </a:prstGeom>
          <a:noFill/>
          <a:ln>
            <a:noFill/>
          </a:ln>
        </p:spPr>
      </p:pic>
    </p:spTree>
    <p:extLst>
      <p:ext uri="{BB962C8B-B14F-4D97-AF65-F5344CB8AC3E}">
        <p14:creationId xmlns:p14="http://schemas.microsoft.com/office/powerpoint/2010/main" val="4260993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1267326"/>
          </a:xfrm>
        </p:spPr>
        <p:txBody>
          <a:bodyPr>
            <a:noAutofit/>
          </a:bodyPr>
          <a:lstStyle/>
          <a:p>
            <a:pPr algn="ctr"/>
            <a:r>
              <a:rPr lang="en-US" sz="4800" b="1" dirty="0" err="1"/>
              <a:t>Pruebas</a:t>
            </a:r>
            <a:r>
              <a:rPr lang="en-US" sz="4800" b="1" dirty="0"/>
              <a:t> y </a:t>
            </a:r>
            <a:r>
              <a:rPr lang="en-US" sz="4800" b="1" dirty="0" err="1"/>
              <a:t>Resultados</a:t>
            </a:r>
            <a:endParaRPr lang="en-US" sz="48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4. Desarrollo del sistema    </a:t>
            </a:r>
            <a:r>
              <a:rPr lang="es-419" sz="1100" b="1" dirty="0"/>
              <a:t>5. Experimentos y análisis de resultados    </a:t>
            </a:r>
            <a:r>
              <a:rPr lang="es-419" sz="1100" dirty="0">
                <a:solidFill>
                  <a:schemeClr val="bg2">
                    <a:lumMod val="50000"/>
                  </a:schemeClr>
                </a:solidFill>
              </a:rPr>
              <a:t>6. Conclusiones y recomendaciones	    </a:t>
            </a:r>
          </a:p>
        </p:txBody>
      </p:sp>
      <p:sp>
        <p:nvSpPr>
          <p:cNvPr id="5" name="CuadroTexto 4">
            <a:extLst>
              <a:ext uri="{FF2B5EF4-FFF2-40B4-BE49-F238E27FC236}">
                <a16:creationId xmlns:a16="http://schemas.microsoft.com/office/drawing/2014/main" id="{30102586-47F6-4381-8377-88BB3776D662}"/>
              </a:ext>
            </a:extLst>
          </p:cNvPr>
          <p:cNvSpPr txBox="1"/>
          <p:nvPr/>
        </p:nvSpPr>
        <p:spPr>
          <a:xfrm>
            <a:off x="148861" y="1009443"/>
            <a:ext cx="6096000" cy="369332"/>
          </a:xfrm>
          <a:prstGeom prst="rect">
            <a:avLst/>
          </a:prstGeom>
          <a:noFill/>
        </p:spPr>
        <p:txBody>
          <a:bodyPr wrap="square">
            <a:spAutoFit/>
          </a:bodyPr>
          <a:lstStyle/>
          <a:p>
            <a:r>
              <a:rPr lang="es-EC" b="1" dirty="0"/>
              <a:t>Tiempo total de aterrizaje</a:t>
            </a:r>
            <a:endParaRPr lang="es-EC" dirty="0"/>
          </a:p>
        </p:txBody>
      </p:sp>
      <p:graphicFrame>
        <p:nvGraphicFramePr>
          <p:cNvPr id="3" name="Gráfico 2">
            <a:extLst>
              <a:ext uri="{FF2B5EF4-FFF2-40B4-BE49-F238E27FC236}">
                <a16:creationId xmlns:a16="http://schemas.microsoft.com/office/drawing/2014/main" id="{F378EDE1-EAF8-401B-9C8F-AA560B49D32E}"/>
              </a:ext>
            </a:extLst>
          </p:cNvPr>
          <p:cNvGraphicFramePr/>
          <p:nvPr>
            <p:extLst>
              <p:ext uri="{D42A27DB-BD31-4B8C-83A1-F6EECF244321}">
                <p14:modId xmlns:p14="http://schemas.microsoft.com/office/powerpoint/2010/main" val="1453872079"/>
              </p:ext>
            </p:extLst>
          </p:nvPr>
        </p:nvGraphicFramePr>
        <p:xfrm>
          <a:off x="836205" y="1674494"/>
          <a:ext cx="4873716" cy="40976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Gráfico 5">
            <a:extLst>
              <a:ext uri="{FF2B5EF4-FFF2-40B4-BE49-F238E27FC236}">
                <a16:creationId xmlns:a16="http://schemas.microsoft.com/office/drawing/2014/main" id="{8896BEF8-B51E-4D6C-BB21-3FDE6F8FFC27}"/>
              </a:ext>
            </a:extLst>
          </p:cNvPr>
          <p:cNvGraphicFramePr/>
          <p:nvPr>
            <p:extLst>
              <p:ext uri="{D42A27DB-BD31-4B8C-83A1-F6EECF244321}">
                <p14:modId xmlns:p14="http://schemas.microsoft.com/office/powerpoint/2010/main" val="3940885591"/>
              </p:ext>
            </p:extLst>
          </p:nvPr>
        </p:nvGraphicFramePr>
        <p:xfrm>
          <a:off x="6397261" y="1767685"/>
          <a:ext cx="4572000" cy="400450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22742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1267326"/>
          </a:xfrm>
        </p:spPr>
        <p:txBody>
          <a:bodyPr>
            <a:noAutofit/>
          </a:bodyPr>
          <a:lstStyle/>
          <a:p>
            <a:pPr algn="ctr"/>
            <a:r>
              <a:rPr lang="en-US" sz="4800" b="1" dirty="0" err="1"/>
              <a:t>Pruebas</a:t>
            </a:r>
            <a:r>
              <a:rPr lang="en-US" sz="4800" b="1" dirty="0"/>
              <a:t> y </a:t>
            </a:r>
            <a:r>
              <a:rPr lang="en-US" sz="4800" b="1" dirty="0" err="1"/>
              <a:t>Resultados</a:t>
            </a:r>
            <a:endParaRPr lang="en-US" sz="48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4. Desarrollo del sistema    </a:t>
            </a:r>
            <a:r>
              <a:rPr lang="es-419" sz="1100" b="1" dirty="0"/>
              <a:t>5. Experimentos y análisis de resultados    </a:t>
            </a:r>
            <a:r>
              <a:rPr lang="es-419" sz="1100" dirty="0">
                <a:solidFill>
                  <a:schemeClr val="bg2">
                    <a:lumMod val="50000"/>
                  </a:schemeClr>
                </a:solidFill>
              </a:rPr>
              <a:t>6. Conclusiones y recomendaciones	    </a:t>
            </a:r>
          </a:p>
        </p:txBody>
      </p:sp>
      <p:sp>
        <p:nvSpPr>
          <p:cNvPr id="5" name="CuadroTexto 4">
            <a:extLst>
              <a:ext uri="{FF2B5EF4-FFF2-40B4-BE49-F238E27FC236}">
                <a16:creationId xmlns:a16="http://schemas.microsoft.com/office/drawing/2014/main" id="{30102586-47F6-4381-8377-88BB3776D662}"/>
              </a:ext>
            </a:extLst>
          </p:cNvPr>
          <p:cNvSpPr txBox="1"/>
          <p:nvPr/>
        </p:nvSpPr>
        <p:spPr>
          <a:xfrm>
            <a:off x="148861" y="1009443"/>
            <a:ext cx="6096000" cy="369332"/>
          </a:xfrm>
          <a:prstGeom prst="rect">
            <a:avLst/>
          </a:prstGeom>
          <a:noFill/>
        </p:spPr>
        <p:txBody>
          <a:bodyPr wrap="square">
            <a:spAutoFit/>
          </a:bodyPr>
          <a:lstStyle/>
          <a:p>
            <a:r>
              <a:rPr lang="es-EC" b="1" dirty="0"/>
              <a:t>Error de posición de final de aterrizaje – Control PID</a:t>
            </a:r>
            <a:endParaRPr lang="es-EC" dirty="0"/>
          </a:p>
        </p:txBody>
      </p:sp>
      <p:pic>
        <p:nvPicPr>
          <p:cNvPr id="7" name="Imagen 6">
            <a:extLst>
              <a:ext uri="{FF2B5EF4-FFF2-40B4-BE49-F238E27FC236}">
                <a16:creationId xmlns:a16="http://schemas.microsoft.com/office/drawing/2014/main" id="{DFAEF0EC-8ABB-4379-A952-B40BE51FA3E2}"/>
              </a:ext>
            </a:extLst>
          </p:cNvPr>
          <p:cNvPicPr>
            <a:picLocks noChangeAspect="1"/>
          </p:cNvPicPr>
          <p:nvPr/>
        </p:nvPicPr>
        <p:blipFill>
          <a:blip r:embed="rId4"/>
          <a:stretch>
            <a:fillRect/>
          </a:stretch>
        </p:blipFill>
        <p:spPr>
          <a:xfrm>
            <a:off x="791569" y="1513555"/>
            <a:ext cx="4810583" cy="4541351"/>
          </a:xfrm>
          <a:prstGeom prst="rect">
            <a:avLst/>
          </a:prstGeom>
        </p:spPr>
      </p:pic>
      <p:pic>
        <p:nvPicPr>
          <p:cNvPr id="8" name="Imagen 7">
            <a:extLst>
              <a:ext uri="{FF2B5EF4-FFF2-40B4-BE49-F238E27FC236}">
                <a16:creationId xmlns:a16="http://schemas.microsoft.com/office/drawing/2014/main" id="{C66D5AF4-6BA1-4B4B-B59B-CDE2AECDF280}"/>
              </a:ext>
            </a:extLst>
          </p:cNvPr>
          <p:cNvPicPr>
            <a:picLocks noChangeAspect="1"/>
          </p:cNvPicPr>
          <p:nvPr/>
        </p:nvPicPr>
        <p:blipFill>
          <a:blip r:embed="rId5"/>
          <a:stretch>
            <a:fillRect/>
          </a:stretch>
        </p:blipFill>
        <p:spPr>
          <a:xfrm>
            <a:off x="6404424" y="1937396"/>
            <a:ext cx="4652196" cy="4053995"/>
          </a:xfrm>
          <a:prstGeom prst="rect">
            <a:avLst/>
          </a:prstGeom>
        </p:spPr>
      </p:pic>
    </p:spTree>
    <p:extLst>
      <p:ext uri="{BB962C8B-B14F-4D97-AF65-F5344CB8AC3E}">
        <p14:creationId xmlns:p14="http://schemas.microsoft.com/office/powerpoint/2010/main" val="2586962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1267326"/>
          </a:xfrm>
        </p:spPr>
        <p:txBody>
          <a:bodyPr>
            <a:noAutofit/>
          </a:bodyPr>
          <a:lstStyle/>
          <a:p>
            <a:pPr algn="ctr"/>
            <a:r>
              <a:rPr lang="en-US" sz="4800" b="1" dirty="0" err="1"/>
              <a:t>Pruebas</a:t>
            </a:r>
            <a:r>
              <a:rPr lang="en-US" sz="4800" b="1" dirty="0"/>
              <a:t> y </a:t>
            </a:r>
            <a:r>
              <a:rPr lang="en-US" sz="4800" b="1" dirty="0" err="1"/>
              <a:t>Resultados</a:t>
            </a:r>
            <a:endParaRPr lang="en-US" sz="48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3"/>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4. Desarrollo del sistema    </a:t>
            </a:r>
            <a:r>
              <a:rPr lang="es-419" sz="1100" b="1" dirty="0"/>
              <a:t>5. Experimentos y análisis de resultados    </a:t>
            </a:r>
            <a:r>
              <a:rPr lang="es-419" sz="1100" dirty="0">
                <a:solidFill>
                  <a:schemeClr val="bg2">
                    <a:lumMod val="50000"/>
                  </a:schemeClr>
                </a:solidFill>
              </a:rPr>
              <a:t>6. Conclusiones y recomendaciones	    </a:t>
            </a:r>
          </a:p>
        </p:txBody>
      </p:sp>
      <p:sp>
        <p:nvSpPr>
          <p:cNvPr id="5" name="CuadroTexto 4">
            <a:extLst>
              <a:ext uri="{FF2B5EF4-FFF2-40B4-BE49-F238E27FC236}">
                <a16:creationId xmlns:a16="http://schemas.microsoft.com/office/drawing/2014/main" id="{30102586-47F6-4381-8377-88BB3776D662}"/>
              </a:ext>
            </a:extLst>
          </p:cNvPr>
          <p:cNvSpPr txBox="1"/>
          <p:nvPr/>
        </p:nvSpPr>
        <p:spPr>
          <a:xfrm>
            <a:off x="148861" y="1009443"/>
            <a:ext cx="6096000" cy="369332"/>
          </a:xfrm>
          <a:prstGeom prst="rect">
            <a:avLst/>
          </a:prstGeom>
          <a:noFill/>
        </p:spPr>
        <p:txBody>
          <a:bodyPr wrap="square">
            <a:spAutoFit/>
          </a:bodyPr>
          <a:lstStyle/>
          <a:p>
            <a:r>
              <a:rPr lang="es-EC" b="1" dirty="0"/>
              <a:t>Error de posición de final de aterrizaje – Control Difuso</a:t>
            </a:r>
            <a:endParaRPr lang="es-EC" dirty="0"/>
          </a:p>
        </p:txBody>
      </p:sp>
      <p:pic>
        <p:nvPicPr>
          <p:cNvPr id="3" name="Imagen 2">
            <a:extLst>
              <a:ext uri="{FF2B5EF4-FFF2-40B4-BE49-F238E27FC236}">
                <a16:creationId xmlns:a16="http://schemas.microsoft.com/office/drawing/2014/main" id="{7126F33E-B002-4FED-8543-F513C2A1E22A}"/>
              </a:ext>
            </a:extLst>
          </p:cNvPr>
          <p:cNvPicPr>
            <a:picLocks noChangeAspect="1"/>
          </p:cNvPicPr>
          <p:nvPr/>
        </p:nvPicPr>
        <p:blipFill>
          <a:blip r:embed="rId5"/>
          <a:stretch>
            <a:fillRect/>
          </a:stretch>
        </p:blipFill>
        <p:spPr>
          <a:xfrm>
            <a:off x="535716" y="1674049"/>
            <a:ext cx="4798060" cy="4505116"/>
          </a:xfrm>
          <a:prstGeom prst="rect">
            <a:avLst/>
          </a:prstGeom>
        </p:spPr>
      </p:pic>
      <p:pic>
        <p:nvPicPr>
          <p:cNvPr id="9" name="Imagen 8">
            <a:extLst>
              <a:ext uri="{FF2B5EF4-FFF2-40B4-BE49-F238E27FC236}">
                <a16:creationId xmlns:a16="http://schemas.microsoft.com/office/drawing/2014/main" id="{16F78630-96E1-4B93-AC27-F4D5D47E4F7A}"/>
              </a:ext>
            </a:extLst>
          </p:cNvPr>
          <p:cNvPicPr>
            <a:picLocks noChangeAspect="1"/>
          </p:cNvPicPr>
          <p:nvPr/>
        </p:nvPicPr>
        <p:blipFill>
          <a:blip r:embed="rId6"/>
          <a:stretch>
            <a:fillRect/>
          </a:stretch>
        </p:blipFill>
        <p:spPr>
          <a:xfrm>
            <a:off x="6003746" y="2092960"/>
            <a:ext cx="4663804" cy="4057639"/>
          </a:xfrm>
          <a:prstGeom prst="rect">
            <a:avLst/>
          </a:prstGeom>
        </p:spPr>
      </p:pic>
    </p:spTree>
    <p:extLst>
      <p:ext uri="{BB962C8B-B14F-4D97-AF65-F5344CB8AC3E}">
        <p14:creationId xmlns:p14="http://schemas.microsoft.com/office/powerpoint/2010/main" val="1195232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96741"/>
            <a:ext cx="11421979" cy="747831"/>
          </a:xfrm>
        </p:spPr>
        <p:txBody>
          <a:bodyPr>
            <a:noAutofit/>
          </a:bodyPr>
          <a:lstStyle/>
          <a:p>
            <a:pPr algn="ctr"/>
            <a:r>
              <a:rPr lang="en-US" sz="4800" b="1" dirty="0" err="1"/>
              <a:t>Introducción</a:t>
            </a:r>
            <a:endParaRPr lang="en-US" sz="48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b="1" dirty="0"/>
              <a:t>1. Introducción      </a:t>
            </a:r>
            <a:r>
              <a:rPr lang="es-419" sz="1100" dirty="0">
                <a:solidFill>
                  <a:schemeClr val="bg2">
                    <a:lumMod val="50000"/>
                  </a:schemeClr>
                </a:solidFill>
              </a:rPr>
              <a:t>2. Justificación e importancia    3. Objetivos    4. Desarrollo del sistema    5. Experimentos y análisis de resultados    6. Conclusiones y recomendaciones	    </a:t>
            </a:r>
          </a:p>
        </p:txBody>
      </p:sp>
      <p:sp>
        <p:nvSpPr>
          <p:cNvPr id="10" name="Rectángulo 9"/>
          <p:cNvSpPr/>
          <p:nvPr/>
        </p:nvSpPr>
        <p:spPr>
          <a:xfrm>
            <a:off x="385010" y="1056964"/>
            <a:ext cx="11336727" cy="4611519"/>
          </a:xfrm>
          <a:prstGeom prst="rect">
            <a:avLst/>
          </a:prstGeom>
        </p:spPr>
        <p:txBody>
          <a:bodyPr wrap="square">
            <a:spAutoFit/>
          </a:bodyPr>
          <a:lstStyle/>
          <a:p>
            <a:pPr algn="just">
              <a:lnSpc>
                <a:spcPct val="150000"/>
              </a:lnSpc>
            </a:pPr>
            <a:r>
              <a:rPr lang="es-EC" sz="1800" dirty="0">
                <a:effectLst/>
                <a:latin typeface="Arial" panose="020B0604020202020204" pitchFamily="34" charset="0"/>
                <a:ea typeface="Calibri" panose="020F0502020204030204" pitchFamily="34" charset="0"/>
                <a:cs typeface="Times New Roman" panose="02020603050405020304" pitchFamily="18" charset="0"/>
              </a:rPr>
              <a:t>En las últimas décadas, el campo de los Vehículos Aéreos No Tripulados </a:t>
            </a:r>
            <a:r>
              <a:rPr lang="es-EC" sz="1800" i="1" dirty="0">
                <a:effectLst/>
                <a:latin typeface="Arial" panose="020B0604020202020204" pitchFamily="34" charset="0"/>
                <a:ea typeface="Calibri" panose="020F0502020204030204" pitchFamily="34" charset="0"/>
                <a:cs typeface="Times New Roman" panose="02020603050405020304" pitchFamily="18" charset="0"/>
              </a:rPr>
              <a:t>UAV</a:t>
            </a:r>
            <a:r>
              <a:rPr lang="es-EC" sz="1800" dirty="0">
                <a:effectLst/>
                <a:latin typeface="Arial" panose="020B0604020202020204" pitchFamily="34" charset="0"/>
                <a:ea typeface="Calibri" panose="020F0502020204030204" pitchFamily="34" charset="0"/>
                <a:cs typeface="Times New Roman" panose="02020603050405020304" pitchFamily="18" charset="0"/>
              </a:rPr>
              <a:t> (del inglés </a:t>
            </a:r>
            <a:r>
              <a:rPr lang="es-EC" sz="1800" i="1" dirty="0" err="1">
                <a:effectLst/>
                <a:latin typeface="Arial" panose="020B0604020202020204" pitchFamily="34" charset="0"/>
                <a:ea typeface="Calibri" panose="020F0502020204030204" pitchFamily="34" charset="0"/>
                <a:cs typeface="Times New Roman" panose="02020603050405020304" pitchFamily="18" charset="0"/>
              </a:rPr>
              <a:t>Unmanned</a:t>
            </a:r>
            <a:r>
              <a:rPr lang="es-EC" sz="1800" i="1" dirty="0">
                <a:effectLst/>
                <a:latin typeface="Arial" panose="020B0604020202020204" pitchFamily="34" charset="0"/>
                <a:ea typeface="Calibri" panose="020F0502020204030204" pitchFamily="34" charset="0"/>
                <a:cs typeface="Times New Roman" panose="02020603050405020304" pitchFamily="18" charset="0"/>
              </a:rPr>
              <a:t> </a:t>
            </a:r>
            <a:r>
              <a:rPr lang="es-EC" sz="1800" i="1" dirty="0" err="1">
                <a:effectLst/>
                <a:latin typeface="Arial" panose="020B0604020202020204" pitchFamily="34" charset="0"/>
                <a:ea typeface="Calibri" panose="020F0502020204030204" pitchFamily="34" charset="0"/>
                <a:cs typeface="Times New Roman" panose="02020603050405020304" pitchFamily="18" charset="0"/>
              </a:rPr>
              <a:t>Aerial</a:t>
            </a:r>
            <a:r>
              <a:rPr lang="es-EC" sz="1800" i="1" dirty="0">
                <a:effectLst/>
                <a:latin typeface="Arial" panose="020B0604020202020204" pitchFamily="34" charset="0"/>
                <a:ea typeface="Calibri" panose="020F0502020204030204" pitchFamily="34" charset="0"/>
                <a:cs typeface="Times New Roman" panose="02020603050405020304" pitchFamily="18" charset="0"/>
              </a:rPr>
              <a:t> </a:t>
            </a:r>
            <a:r>
              <a:rPr lang="es-EC" sz="1800" i="1" dirty="0" err="1">
                <a:effectLst/>
                <a:latin typeface="Arial" panose="020B0604020202020204" pitchFamily="34" charset="0"/>
                <a:ea typeface="Calibri" panose="020F0502020204030204" pitchFamily="34" charset="0"/>
                <a:cs typeface="Times New Roman" panose="02020603050405020304" pitchFamily="18" charset="0"/>
              </a:rPr>
              <a:t>Vehicle</a:t>
            </a:r>
            <a:r>
              <a:rPr lang="es-EC" sz="1800" dirty="0">
                <a:effectLst/>
                <a:latin typeface="Arial" panose="020B0604020202020204" pitchFamily="34" charset="0"/>
                <a:ea typeface="Calibri" panose="020F0502020204030204" pitchFamily="34" charset="0"/>
                <a:cs typeface="Times New Roman" panose="02020603050405020304" pitchFamily="18" charset="0"/>
              </a:rPr>
              <a:t>) ha logrado un notable desarrollo en tecnologías de autonomía como:</a:t>
            </a:r>
          </a:p>
          <a:p>
            <a:pPr marL="285750" indent="-285750" algn="just">
              <a:lnSpc>
                <a:spcPct val="150000"/>
              </a:lnSpc>
              <a:buFont typeface="Arial" panose="020B0604020202020204" pitchFamily="34" charset="0"/>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La investigación militar</a:t>
            </a:r>
          </a:p>
          <a:p>
            <a:pPr marL="285750" indent="-285750" algn="just">
              <a:lnSpc>
                <a:spcPct val="150000"/>
              </a:lnSpc>
              <a:buFont typeface="Arial" panose="020B0604020202020204" pitchFamily="34" charset="0"/>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Fumigación</a:t>
            </a:r>
          </a:p>
          <a:p>
            <a:pPr marL="285750" indent="-285750" algn="just">
              <a:lnSpc>
                <a:spcPct val="150000"/>
              </a:lnSpc>
              <a:buFont typeface="Arial" panose="020B0604020202020204" pitchFamily="34" charset="0"/>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Vigilancia</a:t>
            </a:r>
          </a:p>
          <a:p>
            <a:pPr marL="285750" indent="-285750" algn="just">
              <a:lnSpc>
                <a:spcPct val="150000"/>
              </a:lnSpc>
              <a:buFont typeface="Arial" panose="020B0604020202020204" pitchFamily="34" charset="0"/>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Agricultura de precisión</a:t>
            </a:r>
          </a:p>
          <a:p>
            <a:pPr marL="285750" indent="-285750" algn="just">
              <a:lnSpc>
                <a:spcPct val="150000"/>
              </a:lnSpc>
              <a:buFont typeface="Arial" panose="020B0604020202020204" pitchFamily="34" charset="0"/>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Transporte de suministros médicos</a:t>
            </a:r>
          </a:p>
          <a:p>
            <a:pPr marL="285750" indent="-285750" algn="just">
              <a:lnSpc>
                <a:spcPct val="150000"/>
              </a:lnSpc>
              <a:buFont typeface="Arial" panose="020B0604020202020204" pitchFamily="34" charset="0"/>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Operaciones de búsqueda y rescate</a:t>
            </a:r>
          </a:p>
          <a:p>
            <a:pPr marL="285750" indent="-285750" algn="just">
              <a:lnSpc>
                <a:spcPct val="150000"/>
              </a:lnSpc>
              <a:buFont typeface="Arial" panose="020B0604020202020204" pitchFamily="34" charset="0"/>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Soluciones frente a desastres naturales</a:t>
            </a:r>
          </a:p>
          <a:p>
            <a:pPr marL="285750" indent="-285750" algn="just">
              <a:lnSpc>
                <a:spcPct val="150000"/>
              </a:lnSpc>
              <a:buFont typeface="Arial" panose="020B0604020202020204" pitchFamily="34" charset="0"/>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Inspecciones periódicas de infraestructuras</a:t>
            </a:r>
          </a:p>
          <a:p>
            <a:pPr marL="285750" indent="-285750" algn="just">
              <a:lnSpc>
                <a:spcPct val="150000"/>
              </a:lnSpc>
              <a:buFont typeface="Arial" panose="020B0604020202020204" pitchFamily="34" charset="0"/>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Monitoreo de infraestructura de difícil acceso</a:t>
            </a:r>
            <a:endParaRPr lang="es-EC" dirty="0">
              <a:latin typeface="Arial" panose="020B0604020202020204" pitchFamily="34" charset="0"/>
              <a:ea typeface="Calibri" panose="020F0502020204030204" pitchFamily="34" charset="0"/>
              <a:cs typeface="Times New Roman" panose="02020603050405020304" pitchFamily="18" charset="0"/>
            </a:endParaRPr>
          </a:p>
        </p:txBody>
      </p:sp>
      <p:pic>
        <p:nvPicPr>
          <p:cNvPr id="1026" name="Picture 2" descr="Siete modelos de drones fumigadores que debes conocer – AgroDrones">
            <a:extLst>
              <a:ext uri="{FF2B5EF4-FFF2-40B4-BE49-F238E27FC236}">
                <a16:creationId xmlns:a16="http://schemas.microsoft.com/office/drawing/2014/main" id="{3B0EFD74-7905-4154-9226-F024A9476C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667" y="2177144"/>
            <a:ext cx="3373380" cy="15644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so de drones como vigilantes fronterizos - Dron Planet">
            <a:extLst>
              <a:ext uri="{FF2B5EF4-FFF2-40B4-BE49-F238E27FC236}">
                <a16:creationId xmlns:a16="http://schemas.microsoft.com/office/drawing/2014/main" id="{CEE94C68-FC2D-4953-9F2C-24AD2EB11E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6698" y="2140807"/>
            <a:ext cx="2551611" cy="13057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rones para fumigar. ¿Son viables para nuestros cultivos? - Agroptima">
            <a:extLst>
              <a:ext uri="{FF2B5EF4-FFF2-40B4-BE49-F238E27FC236}">
                <a16:creationId xmlns:a16="http://schemas.microsoft.com/office/drawing/2014/main" id="{16EE72B5-E5EA-4F87-87AC-DF23DE2437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2667" y="3484949"/>
            <a:ext cx="2314314" cy="14272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so de drones en transporte de mercancías - Webfleet Solutions">
            <a:extLst>
              <a:ext uri="{FF2B5EF4-FFF2-40B4-BE49-F238E27FC236}">
                <a16:creationId xmlns:a16="http://schemas.microsoft.com/office/drawing/2014/main" id="{B12D5603-4201-454B-9ECD-07BBB1229D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4720" y="4641122"/>
            <a:ext cx="3343826" cy="142724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ando los drones pasan a ser samaritanos del aire">
            <a:extLst>
              <a:ext uri="{FF2B5EF4-FFF2-40B4-BE49-F238E27FC236}">
                <a16:creationId xmlns:a16="http://schemas.microsoft.com/office/drawing/2014/main" id="{3A95D8F0-F65F-4AB3-AFDA-FAFB18DDB3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6169" y="3381194"/>
            <a:ext cx="2139820" cy="142724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rossrail tunnels 3D mapping using Drones - Hovering Solutions Ltd.">
            <a:extLst>
              <a:ext uri="{FF2B5EF4-FFF2-40B4-BE49-F238E27FC236}">
                <a16:creationId xmlns:a16="http://schemas.microsoft.com/office/drawing/2014/main" id="{97F4F0F4-A699-4FD7-B506-80F794B206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08087" y="4608061"/>
            <a:ext cx="2404791" cy="1318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151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1267326"/>
          </a:xfrm>
        </p:spPr>
        <p:txBody>
          <a:bodyPr>
            <a:noAutofit/>
          </a:bodyPr>
          <a:lstStyle/>
          <a:p>
            <a:pPr algn="ctr"/>
            <a:r>
              <a:rPr lang="en-US" sz="4800" b="1" dirty="0" err="1"/>
              <a:t>Pruebas</a:t>
            </a:r>
            <a:r>
              <a:rPr lang="en-US" sz="4800" b="1" dirty="0"/>
              <a:t> y </a:t>
            </a:r>
            <a:r>
              <a:rPr lang="en-US" sz="4800" b="1" dirty="0" err="1"/>
              <a:t>Resultados</a:t>
            </a:r>
            <a:endParaRPr lang="en-US" sz="48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4. Desarrollo del sistema    </a:t>
            </a:r>
            <a:r>
              <a:rPr lang="es-419" sz="1100" b="1" dirty="0"/>
              <a:t>5. Experimentos y análisis de resultados    </a:t>
            </a:r>
            <a:r>
              <a:rPr lang="es-419" sz="1100" dirty="0">
                <a:solidFill>
                  <a:schemeClr val="bg2">
                    <a:lumMod val="50000"/>
                  </a:schemeClr>
                </a:solidFill>
              </a:rPr>
              <a:t>6. Conclusiones y recomendaciones	    </a:t>
            </a:r>
          </a:p>
        </p:txBody>
      </p:sp>
      <p:sp>
        <p:nvSpPr>
          <p:cNvPr id="5" name="CuadroTexto 4">
            <a:extLst>
              <a:ext uri="{FF2B5EF4-FFF2-40B4-BE49-F238E27FC236}">
                <a16:creationId xmlns:a16="http://schemas.microsoft.com/office/drawing/2014/main" id="{30102586-47F6-4381-8377-88BB3776D662}"/>
              </a:ext>
            </a:extLst>
          </p:cNvPr>
          <p:cNvSpPr txBox="1"/>
          <p:nvPr/>
        </p:nvSpPr>
        <p:spPr>
          <a:xfrm>
            <a:off x="148860" y="1009443"/>
            <a:ext cx="9584419" cy="369332"/>
          </a:xfrm>
          <a:prstGeom prst="rect">
            <a:avLst/>
          </a:prstGeom>
          <a:noFill/>
        </p:spPr>
        <p:txBody>
          <a:bodyPr wrap="square">
            <a:spAutoFit/>
          </a:bodyPr>
          <a:lstStyle/>
          <a:p>
            <a:r>
              <a:rPr lang="es-EC" b="1" dirty="0"/>
              <a:t>Error de posición de final de aterrizaje – Control PID vs Control Difuso</a:t>
            </a:r>
            <a:endParaRPr lang="es-EC" dirty="0"/>
          </a:p>
        </p:txBody>
      </p:sp>
      <p:graphicFrame>
        <p:nvGraphicFramePr>
          <p:cNvPr id="6" name="Gráfico 5">
            <a:extLst>
              <a:ext uri="{FF2B5EF4-FFF2-40B4-BE49-F238E27FC236}">
                <a16:creationId xmlns:a16="http://schemas.microsoft.com/office/drawing/2014/main" id="{4B7BFBD8-6814-4B3B-8BC6-05EE3B911A82}"/>
              </a:ext>
            </a:extLst>
          </p:cNvPr>
          <p:cNvGraphicFramePr/>
          <p:nvPr>
            <p:extLst>
              <p:ext uri="{D42A27DB-BD31-4B8C-83A1-F6EECF244321}">
                <p14:modId xmlns:p14="http://schemas.microsoft.com/office/powerpoint/2010/main" val="549363874"/>
              </p:ext>
            </p:extLst>
          </p:nvPr>
        </p:nvGraphicFramePr>
        <p:xfrm>
          <a:off x="1767838" y="1486864"/>
          <a:ext cx="8656322" cy="40395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47474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1267326"/>
          </a:xfrm>
        </p:spPr>
        <p:txBody>
          <a:bodyPr>
            <a:noAutofit/>
          </a:bodyPr>
          <a:lstStyle/>
          <a:p>
            <a:pPr algn="ctr"/>
            <a:r>
              <a:rPr lang="en-US" sz="4800" b="1" dirty="0" err="1"/>
              <a:t>Conclusiones</a:t>
            </a:r>
            <a:endParaRPr lang="en-US" sz="48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4. Desarrollo del sistema    5. Experimentos y análisis de resultados    </a:t>
            </a:r>
            <a:r>
              <a:rPr lang="es-419" sz="1100" b="1" dirty="0"/>
              <a:t>6. Conclusiones y recomendaciones</a:t>
            </a:r>
            <a:r>
              <a:rPr lang="es-419" sz="1100" dirty="0">
                <a:solidFill>
                  <a:schemeClr val="bg2">
                    <a:lumMod val="50000"/>
                  </a:schemeClr>
                </a:solidFill>
              </a:rPr>
              <a:t>	    </a:t>
            </a:r>
          </a:p>
        </p:txBody>
      </p:sp>
      <mc:AlternateContent xmlns:mc="http://schemas.openxmlformats.org/markup-compatibility/2006">
        <mc:Choice xmlns:a14="http://schemas.microsoft.com/office/drawing/2010/main" Requires="a14">
          <p:sp>
            <p:nvSpPr>
              <p:cNvPr id="11" name="CuadroTexto 10">
                <a:extLst>
                  <a:ext uri="{FF2B5EF4-FFF2-40B4-BE49-F238E27FC236}">
                    <a16:creationId xmlns:a16="http://schemas.microsoft.com/office/drawing/2014/main" id="{8C856FB5-6638-4B91-B686-170E5758A437}"/>
                  </a:ext>
                </a:extLst>
              </p:cNvPr>
              <p:cNvSpPr txBox="1"/>
              <p:nvPr/>
            </p:nvSpPr>
            <p:spPr>
              <a:xfrm>
                <a:off x="841987" y="1010497"/>
                <a:ext cx="10546134" cy="4650247"/>
              </a:xfrm>
              <a:prstGeom prst="rect">
                <a:avLst/>
              </a:prstGeom>
              <a:noFill/>
            </p:spPr>
            <p:txBody>
              <a:bodyPr wrap="square">
                <a:spAutoFit/>
              </a:bodyPr>
              <a:lstStyle/>
              <a:p>
                <a:pPr indent="457200" algn="just">
                  <a:lnSpc>
                    <a:spcPct val="200000"/>
                  </a:lnSpc>
                  <a:spcAft>
                    <a:spcPts val="800"/>
                  </a:spcAft>
                </a:pPr>
                <a:r>
                  <a:rPr lang="es-EC" sz="1100" dirty="0">
                    <a:effectLst/>
                    <a:latin typeface="Arial" panose="020B0604020202020204" pitchFamily="34" charset="0"/>
                    <a:ea typeface="Calibri" panose="020F0502020204030204" pitchFamily="34" charset="0"/>
                    <a:cs typeface="Times New Roman" panose="02020603050405020304" pitchFamily="18" charset="0"/>
                  </a:rPr>
                  <a:t>Se diseñó un sistema de detección y seguimiento visual para plataformas móviles aptas para el aterrizaje automático de un </a:t>
                </a:r>
                <a:r>
                  <a:rPr lang="es-EC" sz="1100" i="1" dirty="0">
                    <a:effectLst/>
                    <a:latin typeface="Arial" panose="020B0604020202020204" pitchFamily="34" charset="0"/>
                    <a:ea typeface="Calibri" panose="020F0502020204030204" pitchFamily="34" charset="0"/>
                    <a:cs typeface="Times New Roman" panose="02020603050405020304" pitchFamily="18" charset="0"/>
                  </a:rPr>
                  <a:t>UAV</a:t>
                </a:r>
                <a:r>
                  <a:rPr lang="es-EC" sz="1100" dirty="0">
                    <a:effectLst/>
                    <a:latin typeface="Arial" panose="020B0604020202020204" pitchFamily="34" charset="0"/>
                    <a:ea typeface="Calibri" panose="020F0502020204030204" pitchFamily="34" charset="0"/>
                    <a:cs typeface="Times New Roman" panose="02020603050405020304" pitchFamily="18" charset="0"/>
                  </a:rPr>
                  <a:t> utilizando un sistema de detección de objetos en tiempo real llamado YOLO como método de reconocimiento y discriminación de la plataforma de aterrizaje del resto de objetos dentro de la imagen capturada. La detección del objeto de interés proporciona su posición en pixeles dentro de la imagen, información utilizada para la implementación del algoritmo de seguimiento </a:t>
                </a:r>
                <a:r>
                  <a:rPr lang="es-EC" sz="1100" dirty="0" err="1">
                    <a:effectLst/>
                    <a:latin typeface="Arial" panose="020B0604020202020204" pitchFamily="34" charset="0"/>
                    <a:ea typeface="Calibri" panose="020F0502020204030204" pitchFamily="34" charset="0"/>
                    <a:cs typeface="Times New Roman" panose="02020603050405020304" pitchFamily="18" charset="0"/>
                  </a:rPr>
                  <a:t>KCF</a:t>
                </a:r>
                <a:r>
                  <a:rPr lang="es-EC" sz="1100" dirty="0">
                    <a:effectLst/>
                    <a:latin typeface="Arial" panose="020B0604020202020204" pitchFamily="34" charset="0"/>
                    <a:ea typeface="Calibri" panose="020F0502020204030204" pitchFamily="34" charset="0"/>
                    <a:cs typeface="Times New Roman" panose="02020603050405020304" pitchFamily="18" charset="0"/>
                  </a:rPr>
                  <a:t>.</a:t>
                </a:r>
              </a:p>
              <a:p>
                <a:pPr indent="457200" algn="just">
                  <a:lnSpc>
                    <a:spcPct val="200000"/>
                  </a:lnSpc>
                  <a:spcAft>
                    <a:spcPts val="800"/>
                  </a:spcAft>
                </a:pPr>
                <a:r>
                  <a:rPr lang="es-EC" sz="1100" dirty="0">
                    <a:effectLst/>
                    <a:latin typeface="Arial" panose="020B0604020202020204" pitchFamily="34" charset="0"/>
                    <a:ea typeface="Calibri" panose="020F0502020204030204" pitchFamily="34" charset="0"/>
                    <a:cs typeface="Times New Roman" panose="02020603050405020304" pitchFamily="18" charset="0"/>
                  </a:rPr>
                  <a:t>El algoritmo de seguimiento </a:t>
                </a:r>
                <a:r>
                  <a:rPr lang="es-EC" sz="1100" dirty="0" err="1">
                    <a:effectLst/>
                    <a:latin typeface="Arial" panose="020B0604020202020204" pitchFamily="34" charset="0"/>
                    <a:ea typeface="Calibri" panose="020F0502020204030204" pitchFamily="34" charset="0"/>
                    <a:cs typeface="Times New Roman" panose="02020603050405020304" pitchFamily="18" charset="0"/>
                  </a:rPr>
                  <a:t>KCF</a:t>
                </a:r>
                <a:r>
                  <a:rPr lang="es-EC" sz="1100" dirty="0">
                    <a:effectLst/>
                    <a:latin typeface="Arial" panose="020B0604020202020204" pitchFamily="34" charset="0"/>
                    <a:ea typeface="Calibri" panose="020F0502020204030204" pitchFamily="34" charset="0"/>
                    <a:cs typeface="Times New Roman" panose="02020603050405020304" pitchFamily="18" charset="0"/>
                  </a:rPr>
                  <a:t> genera un cuadro sobre el objeto de interés que representa su posición dentro de la imagen a partir de la información del sistema de detección YOLO, pero el alto y ancho del cuadro permanecen constantes a pesar de la variación de escala del objeto marcado producida por el cambio de la altura del </a:t>
                </a:r>
                <a:r>
                  <a:rPr lang="es-EC" sz="1100" i="1" dirty="0">
                    <a:effectLst/>
                    <a:latin typeface="Arial" panose="020B0604020202020204" pitchFamily="34" charset="0"/>
                    <a:ea typeface="Calibri" panose="020F0502020204030204" pitchFamily="34" charset="0"/>
                    <a:cs typeface="Times New Roman" panose="02020603050405020304" pitchFamily="18" charset="0"/>
                  </a:rPr>
                  <a:t>UAV</a:t>
                </a:r>
                <a:r>
                  <a:rPr lang="es-EC" sz="1100" dirty="0">
                    <a:effectLst/>
                    <a:latin typeface="Arial" panose="020B0604020202020204" pitchFamily="34" charset="0"/>
                    <a:ea typeface="Calibri" panose="020F0502020204030204" pitchFamily="34" charset="0"/>
                    <a:cs typeface="Times New Roman" panose="02020603050405020304" pitchFamily="18" charset="0"/>
                  </a:rPr>
                  <a:t>. Se concluyó que el algoritmo </a:t>
                </a:r>
                <a:r>
                  <a:rPr lang="es-EC" sz="1100" dirty="0" err="1">
                    <a:effectLst/>
                    <a:latin typeface="Arial" panose="020B0604020202020204" pitchFamily="34" charset="0"/>
                    <a:ea typeface="Calibri" panose="020F0502020204030204" pitchFamily="34" charset="0"/>
                    <a:cs typeface="Times New Roman" panose="02020603050405020304" pitchFamily="18" charset="0"/>
                  </a:rPr>
                  <a:t>KFC</a:t>
                </a:r>
                <a:r>
                  <a:rPr lang="es-EC" sz="1100" dirty="0">
                    <a:effectLst/>
                    <a:latin typeface="Arial" panose="020B0604020202020204" pitchFamily="34" charset="0"/>
                    <a:ea typeface="Calibri" panose="020F0502020204030204" pitchFamily="34" charset="0"/>
                    <a:cs typeface="Times New Roman" panose="02020603050405020304" pitchFamily="18" charset="0"/>
                  </a:rPr>
                  <a:t> necesita una actualización constante de la escala del objeto de interés si la captura de la imagen es sometida a variaciones de altura.</a:t>
                </a:r>
              </a:p>
              <a:p>
                <a:pPr indent="457200" algn="just">
                  <a:lnSpc>
                    <a:spcPct val="200000"/>
                  </a:lnSpc>
                  <a:spcAft>
                    <a:spcPts val="800"/>
                  </a:spcAft>
                </a:pPr>
                <a:r>
                  <a:rPr lang="es-EC" sz="1100" dirty="0">
                    <a:effectLst/>
                    <a:latin typeface="Arial" panose="020B0604020202020204" pitchFamily="34" charset="0"/>
                    <a:ea typeface="Calibri" panose="020F0502020204030204" pitchFamily="34" charset="0"/>
                    <a:cs typeface="Times New Roman" panose="02020603050405020304" pitchFamily="18" charset="0"/>
                  </a:rPr>
                  <a:t>Se evaluó la implementación del sistema de detección YOLO en el </a:t>
                </a:r>
                <a:r>
                  <a:rPr lang="es-EC" sz="1100" dirty="0" err="1">
                    <a:effectLst/>
                    <a:latin typeface="Arial" panose="020B0604020202020204" pitchFamily="34" charset="0"/>
                    <a:ea typeface="Calibri" panose="020F0502020204030204" pitchFamily="34" charset="0"/>
                    <a:cs typeface="Times New Roman" panose="02020603050405020304" pitchFamily="18" charset="0"/>
                  </a:rPr>
                  <a:t>streaming</a:t>
                </a:r>
                <a:r>
                  <a:rPr lang="es-EC" sz="1100" dirty="0">
                    <a:effectLst/>
                    <a:latin typeface="Arial" panose="020B0604020202020204" pitchFamily="34" charset="0"/>
                    <a:ea typeface="Calibri" panose="020F0502020204030204" pitchFamily="34" charset="0"/>
                    <a:cs typeface="Times New Roman" panose="02020603050405020304" pitchFamily="18" charset="0"/>
                  </a:rPr>
                  <a:t> de video enviado por el </a:t>
                </a:r>
                <a:r>
                  <a:rPr lang="es-EC" sz="1100" i="1" dirty="0">
                    <a:effectLst/>
                    <a:latin typeface="Arial" panose="020B0604020202020204" pitchFamily="34" charset="0"/>
                    <a:ea typeface="Calibri" panose="020F0502020204030204" pitchFamily="34" charset="0"/>
                    <a:cs typeface="Times New Roman" panose="02020603050405020304" pitchFamily="18" charset="0"/>
                  </a:rPr>
                  <a:t>UAV</a:t>
                </a:r>
                <a:r>
                  <a:rPr lang="es-EC" sz="1100" dirty="0">
                    <a:effectLst/>
                    <a:latin typeface="Arial" panose="020B0604020202020204" pitchFamily="34" charset="0"/>
                    <a:ea typeface="Calibri" panose="020F0502020204030204" pitchFamily="34" charset="0"/>
                    <a:cs typeface="Times New Roman" panose="02020603050405020304" pitchFamily="18" charset="0"/>
                  </a:rPr>
                  <a:t> a una tasa de </a:t>
                </a:r>
                <a14:m>
                  <m:oMath xmlns:m="http://schemas.openxmlformats.org/officeDocument/2006/math">
                    <m:r>
                      <a:rPr lang="es-EC" sz="1100" i="1">
                        <a:effectLst/>
                        <a:latin typeface="Cambria Math" panose="02040503050406030204" pitchFamily="18" charset="0"/>
                        <a:ea typeface="Calibri" panose="020F0502020204030204" pitchFamily="34" charset="0"/>
                        <a:cs typeface="Times New Roman" panose="02020603050405020304" pitchFamily="18" charset="0"/>
                      </a:rPr>
                      <m:t>25 </m:t>
                    </m:r>
                    <m:r>
                      <a:rPr lang="es-EC" sz="1100" i="1">
                        <a:effectLst/>
                        <a:latin typeface="Cambria Math" panose="02040503050406030204" pitchFamily="18" charset="0"/>
                        <a:ea typeface="Calibri" panose="020F0502020204030204" pitchFamily="34" charset="0"/>
                        <a:cs typeface="Times New Roman" panose="02020603050405020304" pitchFamily="18" charset="0"/>
                      </a:rPr>
                      <m:t>𝐻𝑧</m:t>
                    </m:r>
                  </m:oMath>
                </a14:m>
                <a:r>
                  <a:rPr lang="es-EC" sz="1100" dirty="0">
                    <a:effectLst/>
                    <a:latin typeface="Arial" panose="020B0604020202020204" pitchFamily="34" charset="0"/>
                    <a:ea typeface="Times New Roman" panose="02020603050405020304" pitchFamily="18" charset="0"/>
                    <a:cs typeface="Times New Roman" panose="02020603050405020304" pitchFamily="18" charset="0"/>
                  </a:rPr>
                  <a:t> utilizando objetos de distintos tamaños en diferentes ubicaciones dentro de la imagen. La velocidad de detección del sistema YOLO mantenía un promedio de 25 </a:t>
                </a:r>
                <a:r>
                  <a:rPr lang="es-EC" sz="1100" dirty="0" err="1">
                    <a:effectLst/>
                    <a:latin typeface="Arial" panose="020B0604020202020204" pitchFamily="34" charset="0"/>
                    <a:ea typeface="Times New Roman" panose="02020603050405020304" pitchFamily="18" charset="0"/>
                    <a:cs typeface="Times New Roman" panose="02020603050405020304" pitchFamily="18" charset="0"/>
                  </a:rPr>
                  <a:t>FPS</a:t>
                </a:r>
                <a:r>
                  <a:rPr lang="es-EC" sz="1100" dirty="0">
                    <a:effectLst/>
                    <a:latin typeface="Arial" panose="020B0604020202020204" pitchFamily="34" charset="0"/>
                    <a:ea typeface="Times New Roman" panose="02020603050405020304" pitchFamily="18" charset="0"/>
                    <a:cs typeface="Times New Roman" panose="02020603050405020304" pitchFamily="18" charset="0"/>
                  </a:rPr>
                  <a:t> gracias a la intervención de una Unidad de Procesamiento Gráfico (GPU) permitiendo la detección del objeto de interés en todos los fotogramas del video. Se concluye que para un adecuado rendimiento del sistema de detección YOLO (superior a los 20 </a:t>
                </a:r>
                <a:r>
                  <a:rPr lang="es-EC" sz="1100" dirty="0" err="1">
                    <a:effectLst/>
                    <a:latin typeface="Arial" panose="020B0604020202020204" pitchFamily="34" charset="0"/>
                    <a:ea typeface="Times New Roman" panose="02020603050405020304" pitchFamily="18" charset="0"/>
                    <a:cs typeface="Times New Roman" panose="02020603050405020304" pitchFamily="18" charset="0"/>
                  </a:rPr>
                  <a:t>FPS</a:t>
                </a:r>
                <a:r>
                  <a:rPr lang="es-EC" sz="1100" dirty="0">
                    <a:effectLst/>
                    <a:latin typeface="Arial" panose="020B0604020202020204" pitchFamily="34" charset="0"/>
                    <a:ea typeface="Times New Roman" panose="02020603050405020304" pitchFamily="18" charset="0"/>
                    <a:cs typeface="Times New Roman" panose="02020603050405020304" pitchFamily="18" charset="0"/>
                  </a:rPr>
                  <a:t>) en el reconocimiento de la plataforma se necesita de altos recursos computacionales como una GPU de buenas características.  </a:t>
                </a:r>
                <a:endParaRPr lang="es-EC" sz="1100" dirty="0"/>
              </a:p>
            </p:txBody>
          </p:sp>
        </mc:Choice>
        <mc:Fallback>
          <p:sp>
            <p:nvSpPr>
              <p:cNvPr id="11" name="CuadroTexto 10">
                <a:extLst>
                  <a:ext uri="{FF2B5EF4-FFF2-40B4-BE49-F238E27FC236}">
                    <a16:creationId xmlns:a16="http://schemas.microsoft.com/office/drawing/2014/main" id="{8C856FB5-6638-4B91-B686-170E5758A437}"/>
                  </a:ext>
                </a:extLst>
              </p:cNvPr>
              <p:cNvSpPr txBox="1">
                <a:spLocks noRot="1" noChangeAspect="1" noMove="1" noResize="1" noEditPoints="1" noAdjustHandles="1" noChangeArrowheads="1" noChangeShapeType="1" noTextEdit="1"/>
              </p:cNvSpPr>
              <p:nvPr/>
            </p:nvSpPr>
            <p:spPr>
              <a:xfrm>
                <a:off x="841987" y="1010497"/>
                <a:ext cx="10546134" cy="4650247"/>
              </a:xfrm>
              <a:prstGeom prst="rect">
                <a:avLst/>
              </a:prstGeom>
              <a:blipFill>
                <a:blip r:embed="rId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992694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1267326"/>
          </a:xfrm>
        </p:spPr>
        <p:txBody>
          <a:bodyPr>
            <a:noAutofit/>
          </a:bodyPr>
          <a:lstStyle/>
          <a:p>
            <a:pPr algn="ctr"/>
            <a:r>
              <a:rPr lang="en-US" sz="4800" b="1" dirty="0" err="1"/>
              <a:t>Conclusiones</a:t>
            </a:r>
            <a:endParaRPr lang="en-US" sz="48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4. Desarrollo del sistema    5. Experimentos y análisis de resultados    </a:t>
            </a:r>
            <a:r>
              <a:rPr lang="es-419" sz="1100" b="1" dirty="0"/>
              <a:t>6. Conclusiones y recomendaciones</a:t>
            </a:r>
            <a:r>
              <a:rPr lang="es-419" sz="1100" dirty="0">
                <a:solidFill>
                  <a:schemeClr val="bg2">
                    <a:lumMod val="50000"/>
                  </a:schemeClr>
                </a:solidFill>
              </a:rPr>
              <a:t>	    </a:t>
            </a:r>
          </a:p>
        </p:txBody>
      </p:sp>
      <mc:AlternateContent xmlns:mc="http://schemas.openxmlformats.org/markup-compatibility/2006">
        <mc:Choice xmlns:a14="http://schemas.microsoft.com/office/drawing/2010/main" Requires="a14">
          <p:sp>
            <p:nvSpPr>
              <p:cNvPr id="11" name="CuadroTexto 10">
                <a:extLst>
                  <a:ext uri="{FF2B5EF4-FFF2-40B4-BE49-F238E27FC236}">
                    <a16:creationId xmlns:a16="http://schemas.microsoft.com/office/drawing/2014/main" id="{8C856FB5-6638-4B91-B686-170E5758A437}"/>
                  </a:ext>
                </a:extLst>
              </p:cNvPr>
              <p:cNvSpPr txBox="1"/>
              <p:nvPr/>
            </p:nvSpPr>
            <p:spPr>
              <a:xfrm>
                <a:off x="385011" y="1227287"/>
                <a:ext cx="11421978" cy="3973139"/>
              </a:xfrm>
              <a:prstGeom prst="rect">
                <a:avLst/>
              </a:prstGeom>
              <a:noFill/>
            </p:spPr>
            <p:txBody>
              <a:bodyPr wrap="square">
                <a:spAutoFit/>
              </a:bodyPr>
              <a:lstStyle/>
              <a:p>
                <a:pPr indent="457200" algn="just">
                  <a:lnSpc>
                    <a:spcPct val="200000"/>
                  </a:lnSpc>
                  <a:spcAft>
                    <a:spcPts val="800"/>
                  </a:spcAft>
                </a:pPr>
                <a:r>
                  <a:rPr lang="es-EC" sz="1100" dirty="0">
                    <a:effectLst/>
                    <a:latin typeface="Arial" panose="020B0604020202020204" pitchFamily="34" charset="0"/>
                    <a:ea typeface="Calibri" panose="020F0502020204030204" pitchFamily="34" charset="0"/>
                    <a:cs typeface="Times New Roman" panose="02020603050405020304" pitchFamily="18" charset="0"/>
                  </a:rPr>
                  <a:t>Se diseñó dos sistemas de control de movimientos en los ejes </a:t>
                </a:r>
                <a14:m>
                  <m:oMath xmlns:m="http://schemas.openxmlformats.org/officeDocument/2006/math">
                    <m:r>
                      <a:rPr lang="es-EC" sz="1100" i="1">
                        <a:effectLst/>
                        <a:latin typeface="Cambria Math" panose="02040503050406030204" pitchFamily="18" charset="0"/>
                        <a:ea typeface="Calibri" panose="020F0502020204030204" pitchFamily="34" charset="0"/>
                        <a:cs typeface="Times New Roman" panose="02020603050405020304" pitchFamily="18" charset="0"/>
                      </a:rPr>
                      <m:t>𝑋</m:t>
                    </m:r>
                  </m:oMath>
                </a14:m>
                <a:r>
                  <a:rPr lang="es-EC" sz="1100" dirty="0">
                    <a:effectLst/>
                    <a:latin typeface="Arial" panose="020B0604020202020204" pitchFamily="34" charset="0"/>
                    <a:ea typeface="Calibri" panose="020F0502020204030204" pitchFamily="34" charset="0"/>
                    <a:cs typeface="Times New Roman" panose="02020603050405020304" pitchFamily="18" charset="0"/>
                  </a:rPr>
                  <a:t> e </a:t>
                </a:r>
                <a14:m>
                  <m:oMath xmlns:m="http://schemas.openxmlformats.org/officeDocument/2006/math">
                    <m:r>
                      <a:rPr lang="es-EC" sz="1100" i="1">
                        <a:effectLst/>
                        <a:latin typeface="Cambria Math" panose="02040503050406030204" pitchFamily="18" charset="0"/>
                        <a:ea typeface="Calibri" panose="020F0502020204030204" pitchFamily="34" charset="0"/>
                        <a:cs typeface="Times New Roman" panose="02020603050405020304" pitchFamily="18" charset="0"/>
                      </a:rPr>
                      <m:t>𝑌</m:t>
                    </m:r>
                  </m:oMath>
                </a14:m>
                <a:r>
                  <a:rPr lang="es-EC" sz="1100" dirty="0">
                    <a:effectLst/>
                    <a:latin typeface="Arial" panose="020B0604020202020204" pitchFamily="34" charset="0"/>
                    <a:ea typeface="Calibri" panose="020F0502020204030204" pitchFamily="34" charset="0"/>
                    <a:cs typeface="Times New Roman" panose="02020603050405020304" pitchFamily="18" charset="0"/>
                  </a:rPr>
                  <a:t> para el seguimiento de la plataforma móvil previamente detectada. El control PID fue diseñado a partir del modelamiento servo visual y el control difuso utilizó la experiencia del operador para la elaboración de las reglas de control. En la comparación de ambos controladores se concluyó que las respuestas del controlador difuso presentan un menor </a:t>
                </a:r>
                <a:r>
                  <a:rPr lang="es-EC" sz="1100" dirty="0" err="1">
                    <a:effectLst/>
                    <a:latin typeface="Arial" panose="020B0604020202020204" pitchFamily="34" charset="0"/>
                    <a:ea typeface="Calibri" panose="020F0502020204030204" pitchFamily="34" charset="0"/>
                    <a:cs typeface="Times New Roman" panose="02020603050405020304" pitchFamily="18" charset="0"/>
                  </a:rPr>
                  <a:t>overshoot</a:t>
                </a:r>
                <a:r>
                  <a:rPr lang="es-EC" sz="1100" dirty="0">
                    <a:effectLst/>
                    <a:latin typeface="Arial" panose="020B0604020202020204" pitchFamily="34" charset="0"/>
                    <a:ea typeface="Calibri" panose="020F0502020204030204" pitchFamily="34" charset="0"/>
                    <a:cs typeface="Times New Roman" panose="02020603050405020304" pitchFamily="18" charset="0"/>
                  </a:rPr>
                  <a:t>, en cambio las respuestas del control PID muestran un menor tiempo de establecimiento y un error en estado estacionario de 3%, siendo fuertes indicadores a considerar en la implementación en el sistema presentando un mejor desempeño.</a:t>
                </a:r>
              </a:p>
              <a:p>
                <a:pPr indent="457200" algn="just">
                  <a:lnSpc>
                    <a:spcPct val="200000"/>
                  </a:lnSpc>
                  <a:spcAft>
                    <a:spcPts val="800"/>
                  </a:spcAft>
                </a:pPr>
                <a:r>
                  <a:rPr lang="es-EC" sz="1100" dirty="0">
                    <a:effectLst/>
                    <a:latin typeface="Arial" panose="020B0604020202020204" pitchFamily="34" charset="0"/>
                    <a:ea typeface="Calibri" panose="020F0502020204030204" pitchFamily="34" charset="0"/>
                    <a:cs typeface="Times New Roman" panose="02020603050405020304" pitchFamily="18" charset="0"/>
                  </a:rPr>
                  <a:t>En las pruebas realizadas </a:t>
                </a:r>
                <a:r>
                  <a:rPr lang="es-EC" sz="1100" dirty="0">
                    <a:effectLst/>
                    <a:latin typeface="Arial" panose="020B0604020202020204" pitchFamily="34" charset="0"/>
                    <a:ea typeface="Times New Roman" panose="02020603050405020304" pitchFamily="18" charset="0"/>
                    <a:cs typeface="Times New Roman" panose="02020603050405020304" pitchFamily="18" charset="0"/>
                  </a:rPr>
                  <a:t>para l</a:t>
                </a:r>
                <a:r>
                  <a:rPr lang="es-EC" sz="1100" dirty="0">
                    <a:effectLst/>
                    <a:latin typeface="Arial" panose="020B0604020202020204" pitchFamily="34" charset="0"/>
                    <a:ea typeface="Calibri" panose="020F0502020204030204" pitchFamily="34" charset="0"/>
                    <a:cs typeface="Times New Roman" panose="02020603050405020304" pitchFamily="18" charset="0"/>
                  </a:rPr>
                  <a:t>a evaluación de la etapa final del algoritmo de aterrizaje del </a:t>
                </a:r>
                <a:r>
                  <a:rPr lang="es-EC" sz="1100" i="1" dirty="0">
                    <a:effectLst/>
                    <a:latin typeface="Arial" panose="020B0604020202020204" pitchFamily="34" charset="0"/>
                    <a:ea typeface="Calibri" panose="020F0502020204030204" pitchFamily="34" charset="0"/>
                    <a:cs typeface="Times New Roman" panose="02020603050405020304" pitchFamily="18" charset="0"/>
                  </a:rPr>
                  <a:t>UAV</a:t>
                </a:r>
                <a:r>
                  <a:rPr lang="es-EC" sz="1100" dirty="0">
                    <a:effectLst/>
                    <a:latin typeface="Arial" panose="020B0604020202020204" pitchFamily="34" charset="0"/>
                    <a:ea typeface="Calibri" panose="020F0502020204030204" pitchFamily="34" charset="0"/>
                    <a:cs typeface="Times New Roman" panose="02020603050405020304" pitchFamily="18" charset="0"/>
                  </a:rPr>
                  <a:t> sobre una plataforma móvil de </a:t>
                </a:r>
                <a14:m>
                  <m:oMath xmlns:m="http://schemas.openxmlformats.org/officeDocument/2006/math">
                    <m:r>
                      <a:rPr lang="es-EC" sz="1100" i="1">
                        <a:effectLst/>
                        <a:latin typeface="Cambria Math" panose="02040503050406030204" pitchFamily="18" charset="0"/>
                        <a:ea typeface="Calibri" panose="020F0502020204030204" pitchFamily="34" charset="0"/>
                        <a:cs typeface="Times New Roman" panose="02020603050405020304" pitchFamily="18" charset="0"/>
                      </a:rPr>
                      <m:t>60×60</m:t>
                    </m:r>
                    <m:r>
                      <a:rPr lang="es-EC" sz="1100" i="1">
                        <a:effectLst/>
                        <a:latin typeface="Cambria Math" panose="02040503050406030204" pitchFamily="18" charset="0"/>
                        <a:ea typeface="Times New Roman" panose="02020603050405020304" pitchFamily="18" charset="0"/>
                        <a:cs typeface="Times New Roman" panose="02020603050405020304" pitchFamily="18" charset="0"/>
                      </a:rPr>
                      <m:t>𝑐𝑚</m:t>
                    </m:r>
                  </m:oMath>
                </a14:m>
                <a:r>
                  <a:rPr lang="es-EC" sz="1100" dirty="0">
                    <a:effectLst/>
                    <a:latin typeface="Arial" panose="020B0604020202020204" pitchFamily="34" charset="0"/>
                    <a:ea typeface="Times New Roman" panose="02020603050405020304" pitchFamily="18" charset="0"/>
                    <a:cs typeface="Times New Roman" panose="02020603050405020304" pitchFamily="18" charset="0"/>
                  </a:rPr>
                  <a:t> con una imagen estampada </a:t>
                </a:r>
                <a:r>
                  <a:rPr lang="es-EC" sz="1100" dirty="0">
                    <a:effectLst/>
                    <a:latin typeface="Arial" panose="020B0604020202020204" pitchFamily="34" charset="0"/>
                    <a:ea typeface="Calibri" panose="020F0502020204030204" pitchFamily="34" charset="0"/>
                    <a:cs typeface="Times New Roman" panose="02020603050405020304" pitchFamily="18" charset="0"/>
                  </a:rPr>
                  <a:t>se pudo concluir que el tiempo necesario para el seguimiento y descenso final del </a:t>
                </a:r>
                <a:r>
                  <a:rPr lang="es-EC" sz="1100" i="1" dirty="0">
                    <a:effectLst/>
                    <a:latin typeface="Arial" panose="020B0604020202020204" pitchFamily="34" charset="0"/>
                    <a:ea typeface="Calibri" panose="020F0502020204030204" pitchFamily="34" charset="0"/>
                    <a:cs typeface="Times New Roman" panose="02020603050405020304" pitchFamily="18" charset="0"/>
                  </a:rPr>
                  <a:t>UAV </a:t>
                </a:r>
                <a:r>
                  <a:rPr lang="es-EC" sz="1100" dirty="0">
                    <a:effectLst/>
                    <a:latin typeface="Arial" panose="020B0604020202020204" pitchFamily="34" charset="0"/>
                    <a:ea typeface="Calibri" panose="020F0502020204030204" pitchFamily="34" charset="0"/>
                    <a:cs typeface="Times New Roman" panose="02020603050405020304" pitchFamily="18" charset="0"/>
                  </a:rPr>
                  <a:t>bajo la implementación del controlador PID es muy similar a la del control Difuso. Por otro lado, la prueba de error de posición final que evalúa la distancia del centro del </a:t>
                </a:r>
                <a:r>
                  <a:rPr lang="es-EC" sz="1100" i="1" dirty="0">
                    <a:effectLst/>
                    <a:latin typeface="Arial" panose="020B0604020202020204" pitchFamily="34" charset="0"/>
                    <a:ea typeface="Calibri" panose="020F0502020204030204" pitchFamily="34" charset="0"/>
                    <a:cs typeface="Times New Roman" panose="02020603050405020304" pitchFamily="18" charset="0"/>
                  </a:rPr>
                  <a:t>UAV</a:t>
                </a:r>
                <a:r>
                  <a:rPr lang="es-EC" sz="1100" dirty="0">
                    <a:effectLst/>
                    <a:latin typeface="Arial" panose="020B0604020202020204" pitchFamily="34" charset="0"/>
                    <a:ea typeface="Calibri" panose="020F0502020204030204" pitchFamily="34" charset="0"/>
                    <a:cs typeface="Times New Roman" panose="02020603050405020304" pitchFamily="18" charset="0"/>
                  </a:rPr>
                  <a:t> respecto al centro de la plataforma, determinó que el controlador PID es muy superior, el error promedio en 4 pruebas similares es </a:t>
                </a:r>
                <a14:m>
                  <m:oMath xmlns:m="http://schemas.openxmlformats.org/officeDocument/2006/math">
                    <m:r>
                      <a:rPr lang="es-EC" sz="1100" i="1">
                        <a:effectLst/>
                        <a:latin typeface="Cambria Math" panose="02040503050406030204" pitchFamily="18" charset="0"/>
                        <a:ea typeface="Calibri" panose="020F0502020204030204" pitchFamily="34" charset="0"/>
                        <a:cs typeface="Times New Roman" panose="02020603050405020304" pitchFamily="18" charset="0"/>
                      </a:rPr>
                      <m:t>5.27</m:t>
                    </m:r>
                    <m:r>
                      <a:rPr lang="es-EC" sz="1100" i="1">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es-EC" sz="1100" dirty="0">
                    <a:effectLst/>
                    <a:latin typeface="Arial" panose="020B0604020202020204" pitchFamily="34" charset="0"/>
                    <a:ea typeface="Times New Roman" panose="02020603050405020304" pitchFamily="18" charset="0"/>
                    <a:cs typeface="Times New Roman" panose="02020603050405020304" pitchFamily="18" charset="0"/>
                  </a:rPr>
                  <a:t> mientras que el controlador Difuso presentó un error promedio de </a:t>
                </a:r>
                <a14:m>
                  <m:oMath xmlns:m="http://schemas.openxmlformats.org/officeDocument/2006/math">
                    <m:r>
                      <a:rPr lang="es-EC" sz="1100" i="1">
                        <a:effectLst/>
                        <a:latin typeface="Cambria Math" panose="02040503050406030204" pitchFamily="18" charset="0"/>
                        <a:ea typeface="Times New Roman" panose="02020603050405020304" pitchFamily="18" charset="0"/>
                        <a:cs typeface="Times New Roman" panose="02020603050405020304" pitchFamily="18" charset="0"/>
                      </a:rPr>
                      <m:t>18.59</m:t>
                    </m:r>
                    <m:r>
                      <a:rPr lang="es-EC" sz="1100" i="1">
                        <a:effectLst/>
                        <a:latin typeface="Cambria Math" panose="02040503050406030204" pitchFamily="18" charset="0"/>
                        <a:ea typeface="Times New Roman" panose="02020603050405020304" pitchFamily="18" charset="0"/>
                        <a:cs typeface="Times New Roman" panose="02020603050405020304" pitchFamily="18" charset="0"/>
                      </a:rPr>
                      <m:t>𝑐𝑚</m:t>
                    </m:r>
                  </m:oMath>
                </a14:m>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p>
                <a:pPr indent="457200" algn="just">
                  <a:lnSpc>
                    <a:spcPct val="200000"/>
                  </a:lnSpc>
                  <a:spcAft>
                    <a:spcPts val="800"/>
                  </a:spcAft>
                </a:pPr>
                <a:r>
                  <a:rPr lang="es-EC" sz="1100" dirty="0">
                    <a:latin typeface="Arial" panose="020B0604020202020204" pitchFamily="34" charset="0"/>
                    <a:cs typeface="Times New Roman" panose="02020603050405020304" pitchFamily="18" charset="0"/>
                  </a:rPr>
                  <a:t>Se determinó que para la detección y seguimiento del automóvil en la etapa inicial del algoritmo completo para de aterrizaje automático se la debe hacer a una altura superior a los 5 metros desde el piso para que las imágenes capturadas con una vista cenital del UAV contengan por completo la figura del automóvil y el sistema de detección YOLO logre su correcto reconocimiento.</a:t>
                </a:r>
              </a:p>
            </p:txBody>
          </p:sp>
        </mc:Choice>
        <mc:Fallback>
          <p:sp>
            <p:nvSpPr>
              <p:cNvPr id="11" name="CuadroTexto 10">
                <a:extLst>
                  <a:ext uri="{FF2B5EF4-FFF2-40B4-BE49-F238E27FC236}">
                    <a16:creationId xmlns:a16="http://schemas.microsoft.com/office/drawing/2014/main" id="{8C856FB5-6638-4B91-B686-170E5758A437}"/>
                  </a:ext>
                </a:extLst>
              </p:cNvPr>
              <p:cNvSpPr txBox="1">
                <a:spLocks noRot="1" noChangeAspect="1" noMove="1" noResize="1" noEditPoints="1" noAdjustHandles="1" noChangeArrowheads="1" noChangeShapeType="1" noTextEdit="1"/>
              </p:cNvSpPr>
              <p:nvPr/>
            </p:nvSpPr>
            <p:spPr>
              <a:xfrm>
                <a:off x="385011" y="1227287"/>
                <a:ext cx="11421978" cy="3973139"/>
              </a:xfrm>
              <a:prstGeom prst="rect">
                <a:avLst/>
              </a:prstGeom>
              <a:blipFill>
                <a:blip r:embed="rId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689917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1267326"/>
          </a:xfrm>
        </p:spPr>
        <p:txBody>
          <a:bodyPr>
            <a:noAutofit/>
          </a:bodyPr>
          <a:lstStyle/>
          <a:p>
            <a:pPr algn="ctr"/>
            <a:r>
              <a:rPr lang="en-US" sz="4800" b="1" dirty="0" err="1"/>
              <a:t>Recomendaciones</a:t>
            </a:r>
            <a:endParaRPr lang="en-US" sz="48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4. Desarrollo del sistema    5. Experimentos y análisis de resultados    </a:t>
            </a:r>
            <a:r>
              <a:rPr lang="es-419" sz="1100" b="1" dirty="0"/>
              <a:t>6. Conclusiones y recomendaciones</a:t>
            </a:r>
            <a:r>
              <a:rPr lang="es-419" sz="1100" dirty="0">
                <a:solidFill>
                  <a:schemeClr val="bg2">
                    <a:lumMod val="50000"/>
                  </a:schemeClr>
                </a:solidFill>
              </a:rPr>
              <a:t>	    </a:t>
            </a:r>
          </a:p>
        </p:txBody>
      </p:sp>
      <mc:AlternateContent xmlns:mc="http://schemas.openxmlformats.org/markup-compatibility/2006">
        <mc:Choice xmlns:a14="http://schemas.microsoft.com/office/drawing/2010/main" Requires="a14">
          <p:sp>
            <p:nvSpPr>
              <p:cNvPr id="11" name="CuadroTexto 10">
                <a:extLst>
                  <a:ext uri="{FF2B5EF4-FFF2-40B4-BE49-F238E27FC236}">
                    <a16:creationId xmlns:a16="http://schemas.microsoft.com/office/drawing/2014/main" id="{8ED66495-A082-4308-83C1-345A9530F25D}"/>
                  </a:ext>
                </a:extLst>
              </p:cNvPr>
              <p:cNvSpPr txBox="1"/>
              <p:nvPr/>
            </p:nvSpPr>
            <p:spPr>
              <a:xfrm>
                <a:off x="513079" y="1251639"/>
                <a:ext cx="11165840" cy="4302909"/>
              </a:xfrm>
              <a:prstGeom prst="rect">
                <a:avLst/>
              </a:prstGeom>
              <a:noFill/>
            </p:spPr>
            <p:txBody>
              <a:bodyPr wrap="square">
                <a:spAutoFit/>
              </a:bodyPr>
              <a:lstStyle/>
              <a:p>
                <a:pPr indent="457200" algn="just">
                  <a:lnSpc>
                    <a:spcPct val="200000"/>
                  </a:lnSpc>
                  <a:spcAft>
                    <a:spcPts val="800"/>
                  </a:spcAft>
                </a:pPr>
                <a:r>
                  <a:rPr lang="es-EC" sz="1200" dirty="0">
                    <a:effectLst/>
                    <a:latin typeface="Arial" panose="020B0604020202020204" pitchFamily="34" charset="0"/>
                    <a:ea typeface="Calibri" panose="020F0502020204030204" pitchFamily="34" charset="0"/>
                    <a:cs typeface="Times New Roman" panose="02020603050405020304" pitchFamily="18" charset="0"/>
                  </a:rPr>
                  <a:t>Se recomienda hacer una inspección del UAV previa al vuelo para asegurarse de la correcta instalación y ajuste de sus hélices para evitar bruscas interrupciones en el vuelo. La acertada y firme colocación de su batería impedirá un repentina y aparatosa caída del UAV a raíz de movimientos rápidos que se puedan presentar. </a:t>
                </a:r>
              </a:p>
              <a:p>
                <a:pPr indent="457200" algn="just">
                  <a:lnSpc>
                    <a:spcPct val="200000"/>
                  </a:lnSpc>
                  <a:spcAft>
                    <a:spcPts val="800"/>
                  </a:spcAft>
                </a:pPr>
                <a:r>
                  <a:rPr lang="es-EC" sz="1200" dirty="0">
                    <a:effectLst/>
                    <a:latin typeface="Arial" panose="020B0604020202020204" pitchFamily="34" charset="0"/>
                    <a:ea typeface="Calibri" panose="020F0502020204030204" pitchFamily="34" charset="0"/>
                    <a:cs typeface="Times New Roman" panose="02020603050405020304" pitchFamily="18" charset="0"/>
                  </a:rPr>
                  <a:t>Para vuelos en interiores, se recomienda tener mucho cuidado con la superficie del lugar, si esta presenta una textura muy uniforme y reflejante el UAV tiende a desplazarse sin ninguna acción de control a lo largo de los ejes </a:t>
                </a:r>
                <a14:m>
                  <m:oMath xmlns:m="http://schemas.openxmlformats.org/officeDocument/2006/math">
                    <m:r>
                      <a:rPr lang="es-EC" sz="1200" i="1">
                        <a:effectLst/>
                        <a:latin typeface="Cambria Math" panose="02040503050406030204" pitchFamily="18" charset="0"/>
                        <a:ea typeface="Calibri" panose="020F0502020204030204" pitchFamily="34" charset="0"/>
                        <a:cs typeface="Times New Roman" panose="02020603050405020304" pitchFamily="18" charset="0"/>
                      </a:rPr>
                      <m:t>𝑋</m:t>
                    </m:r>
                  </m:oMath>
                </a14:m>
                <a:r>
                  <a:rPr lang="es-EC" sz="1200" dirty="0">
                    <a:effectLst/>
                    <a:latin typeface="Arial" panose="020B0604020202020204" pitchFamily="34" charset="0"/>
                    <a:ea typeface="Calibri" panose="020F0502020204030204" pitchFamily="34" charset="0"/>
                    <a:cs typeface="Times New Roman" panose="02020603050405020304" pitchFamily="18" charset="0"/>
                  </a:rPr>
                  <a:t> o </a:t>
                </a:r>
                <a14:m>
                  <m:oMath xmlns:m="http://schemas.openxmlformats.org/officeDocument/2006/math">
                    <m:r>
                      <a:rPr lang="es-EC" sz="1200" i="1">
                        <a:effectLst/>
                        <a:latin typeface="Cambria Math" panose="02040503050406030204" pitchFamily="18" charset="0"/>
                        <a:ea typeface="Calibri" panose="020F0502020204030204" pitchFamily="34" charset="0"/>
                        <a:cs typeface="Times New Roman" panose="02020603050405020304" pitchFamily="18" charset="0"/>
                      </a:rPr>
                      <m:t>𝑌</m:t>
                    </m:r>
                  </m:oMath>
                </a14:m>
                <a:r>
                  <a:rPr lang="es-EC" sz="1200" dirty="0">
                    <a:effectLst/>
                    <a:latin typeface="Arial" panose="020B0604020202020204" pitchFamily="34" charset="0"/>
                    <a:ea typeface="Times New Roman" panose="02020603050405020304" pitchFamily="18" charset="0"/>
                    <a:cs typeface="Times New Roman" panose="02020603050405020304" pitchFamily="18" charset="0"/>
                  </a:rPr>
                  <a:t>. Se recomienda colocar algunos objetos de referencia sobre la superficie de la posible trayectoria a cursar. Y para vuelos en exteriores se recomienda respetar las restricciones de la guía de vuelo del fabricante para el vehículo como: no volar en condiciones meteorológicas adversas (lluvia, nieve, niebla, vientos fuertes ni durante la noche).</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p>
                <a:pPr indent="457200" algn="just">
                  <a:lnSpc>
                    <a:spcPct val="200000"/>
                  </a:lnSpc>
                  <a:spcAft>
                    <a:spcPts val="800"/>
                  </a:spcAft>
                </a:pPr>
                <a:r>
                  <a:rPr lang="es-EC" sz="1200" dirty="0">
                    <a:effectLst/>
                    <a:latin typeface="Arial" panose="020B0604020202020204" pitchFamily="34" charset="0"/>
                    <a:ea typeface="Times New Roman" panose="02020603050405020304" pitchFamily="18" charset="0"/>
                    <a:cs typeface="Times New Roman" panose="02020603050405020304" pitchFamily="18" charset="0"/>
                  </a:rPr>
                  <a:t>El sistema de aterrizaje automático usa visión computacional y algoritmos de inteligencia artificial para determinar la posición del final de aterrizaje. En este tipo de tareas, la velocidad de respuesta del algoritmo es importante para generar acciones de control dependiendo del resultado del procesamiento de imágenes y evitar colisiones o accidentes durante el vuelo automático. Se recomienda trabajar con equipos que incorporen hardware especializado para el procesamiento de imágenes como </a:t>
                </a:r>
                <a:r>
                  <a:rPr lang="es-EC" sz="1200" dirty="0" err="1">
                    <a:effectLst/>
                    <a:latin typeface="Arial" panose="020B0604020202020204" pitchFamily="34" charset="0"/>
                    <a:ea typeface="Times New Roman" panose="02020603050405020304" pitchFamily="18" charset="0"/>
                    <a:cs typeface="Times New Roman" panose="02020603050405020304" pitchFamily="18" charset="0"/>
                  </a:rPr>
                  <a:t>GPUs</a:t>
                </a:r>
                <a:r>
                  <a:rPr lang="es-EC" sz="1200" dirty="0">
                    <a:effectLst/>
                    <a:latin typeface="Arial" panose="020B0604020202020204" pitchFamily="34" charset="0"/>
                    <a:ea typeface="Times New Roman" panose="02020603050405020304" pitchFamily="18" charset="0"/>
                    <a:cs typeface="Times New Roman" panose="02020603050405020304" pitchFamily="18" charset="0"/>
                  </a:rPr>
                  <a:t> para lograr una respuesta en tiempo real. </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11" name="CuadroTexto 10">
                <a:extLst>
                  <a:ext uri="{FF2B5EF4-FFF2-40B4-BE49-F238E27FC236}">
                    <a16:creationId xmlns:a16="http://schemas.microsoft.com/office/drawing/2014/main" id="{8ED66495-A082-4308-83C1-345A9530F25D}"/>
                  </a:ext>
                </a:extLst>
              </p:cNvPr>
              <p:cNvSpPr txBox="1">
                <a:spLocks noRot="1" noChangeAspect="1" noMove="1" noResize="1" noEditPoints="1" noAdjustHandles="1" noChangeArrowheads="1" noChangeShapeType="1" noTextEdit="1"/>
              </p:cNvSpPr>
              <p:nvPr/>
            </p:nvSpPr>
            <p:spPr>
              <a:xfrm>
                <a:off x="513079" y="1251639"/>
                <a:ext cx="11165840" cy="4302909"/>
              </a:xfrm>
              <a:prstGeom prst="rect">
                <a:avLst/>
              </a:prstGeom>
              <a:blipFill>
                <a:blip r:embed="rId4"/>
                <a:stretch>
                  <a:fillRect r="-55"/>
                </a:stretch>
              </a:blipFill>
            </p:spPr>
            <p:txBody>
              <a:bodyPr/>
              <a:lstStyle/>
              <a:p>
                <a:r>
                  <a:rPr lang="es-EC">
                    <a:noFill/>
                  </a:rPr>
                  <a:t> </a:t>
                </a:r>
              </a:p>
            </p:txBody>
          </p:sp>
        </mc:Fallback>
      </mc:AlternateContent>
    </p:spTree>
    <p:extLst>
      <p:ext uri="{BB962C8B-B14F-4D97-AF65-F5344CB8AC3E}">
        <p14:creationId xmlns:p14="http://schemas.microsoft.com/office/powerpoint/2010/main" val="2860491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1267326"/>
          </a:xfrm>
        </p:spPr>
        <p:txBody>
          <a:bodyPr>
            <a:noAutofit/>
          </a:bodyPr>
          <a:lstStyle/>
          <a:p>
            <a:pPr algn="ctr"/>
            <a:r>
              <a:rPr lang="en-US" sz="4800" b="1" dirty="0" err="1"/>
              <a:t>Recomendaciones</a:t>
            </a:r>
            <a:endParaRPr lang="en-US" sz="48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4. Desarrollo del sistema    5. Experimentos y análisis de resultados    </a:t>
            </a:r>
            <a:r>
              <a:rPr lang="es-419" sz="1100" b="1" dirty="0"/>
              <a:t>6. Conclusiones y recomendaciones</a:t>
            </a:r>
            <a:r>
              <a:rPr lang="es-419" sz="1100" dirty="0">
                <a:solidFill>
                  <a:schemeClr val="bg2">
                    <a:lumMod val="50000"/>
                  </a:schemeClr>
                </a:solidFill>
              </a:rPr>
              <a:t>	    </a:t>
            </a:r>
          </a:p>
        </p:txBody>
      </p:sp>
      <p:sp>
        <p:nvSpPr>
          <p:cNvPr id="11" name="CuadroTexto 10">
            <a:extLst>
              <a:ext uri="{FF2B5EF4-FFF2-40B4-BE49-F238E27FC236}">
                <a16:creationId xmlns:a16="http://schemas.microsoft.com/office/drawing/2014/main" id="{8ED66495-A082-4308-83C1-345A9530F25D}"/>
              </a:ext>
            </a:extLst>
          </p:cNvPr>
          <p:cNvSpPr txBox="1"/>
          <p:nvPr/>
        </p:nvSpPr>
        <p:spPr>
          <a:xfrm>
            <a:off x="513079" y="1251639"/>
            <a:ext cx="11165840" cy="1143070"/>
          </a:xfrm>
          <a:prstGeom prst="rect">
            <a:avLst/>
          </a:prstGeom>
          <a:noFill/>
        </p:spPr>
        <p:txBody>
          <a:bodyPr wrap="square">
            <a:spAutoFit/>
          </a:bodyPr>
          <a:lstStyle/>
          <a:p>
            <a:pPr indent="457200" algn="just">
              <a:lnSpc>
                <a:spcPct val="200000"/>
              </a:lnSpc>
              <a:spcAft>
                <a:spcPts val="800"/>
              </a:spcAft>
            </a:pPr>
            <a:r>
              <a:rPr lang="es-ES" sz="1200" dirty="0">
                <a:effectLst/>
                <a:latin typeface="Arial" panose="020B0604020202020204" pitchFamily="34" charset="0"/>
                <a:ea typeface="Calibri" panose="020F0502020204030204" pitchFamily="34" charset="0"/>
                <a:cs typeface="Times New Roman" panose="02020603050405020304" pitchFamily="18" charset="0"/>
              </a:rPr>
              <a:t>Se recomienda el uso del controlador de ROS llamado “</a:t>
            </a:r>
            <a:r>
              <a:rPr lang="es-ES" sz="1200" dirty="0" err="1">
                <a:effectLst/>
                <a:latin typeface="Arial" panose="020B0604020202020204" pitchFamily="34" charset="0"/>
                <a:ea typeface="Calibri" panose="020F0502020204030204" pitchFamily="34" charset="0"/>
                <a:cs typeface="Times New Roman" panose="02020603050405020304" pitchFamily="18" charset="0"/>
              </a:rPr>
              <a:t>bebop_autonomy</a:t>
            </a:r>
            <a:r>
              <a:rPr lang="es-ES" sz="1200" dirty="0">
                <a:effectLst/>
                <a:latin typeface="Arial" panose="020B0604020202020204" pitchFamily="34" charset="0"/>
                <a:ea typeface="Calibri" panose="020F0502020204030204" pitchFamily="34" charset="0"/>
                <a:cs typeface="Times New Roman" panose="02020603050405020304" pitchFamily="18" charset="0"/>
              </a:rPr>
              <a:t>” para entablar la comunicación inalámbrica </a:t>
            </a:r>
            <a:r>
              <a:rPr lang="es-ES" sz="1200" dirty="0" err="1">
                <a:effectLst/>
                <a:latin typeface="Arial" panose="020B0604020202020204" pitchFamily="34" charset="0"/>
                <a:ea typeface="Calibri" panose="020F0502020204030204" pitchFamily="34" charset="0"/>
                <a:cs typeface="Times New Roman" panose="02020603050405020304" pitchFamily="18" charset="0"/>
              </a:rPr>
              <a:t>Wi</a:t>
            </a:r>
            <a:r>
              <a:rPr lang="es-ES" sz="1200" dirty="0">
                <a:effectLst/>
                <a:latin typeface="Arial" panose="020B0604020202020204" pitchFamily="34" charset="0"/>
                <a:ea typeface="Calibri" panose="020F0502020204030204" pitchFamily="34" charset="0"/>
                <a:cs typeface="Times New Roman" panose="02020603050405020304" pitchFamily="18" charset="0"/>
              </a:rPr>
              <a:t>-Fi entre el UAV Bebop 2 de la marca Parrot y la estación en tierra. Este controlador permite acceder a las imágenes del drone o parámetros de odometría como también acciones el envío de acciones de control para definir movimientos de traslación o rotación en los tres ejes X, Y </a:t>
            </a:r>
            <a:r>
              <a:rPr lang="es-ES" sz="1200" dirty="0" err="1">
                <a:effectLst/>
                <a:latin typeface="Arial" panose="020B0604020202020204" pitchFamily="34" charset="0"/>
                <a:ea typeface="Calibri" panose="020F0502020204030204" pitchFamily="34" charset="0"/>
                <a:cs typeface="Times New Roman" panose="02020603050405020304" pitchFamily="18" charset="0"/>
              </a:rPr>
              <a:t>y</a:t>
            </a:r>
            <a:r>
              <a:rPr lang="es-ES" sz="1200" dirty="0">
                <a:effectLst/>
                <a:latin typeface="Arial" panose="020B0604020202020204" pitchFamily="34" charset="0"/>
                <a:ea typeface="Calibri" panose="020F0502020204030204" pitchFamily="34" charset="0"/>
                <a:cs typeface="Times New Roman" panose="02020603050405020304" pitchFamily="18" charset="0"/>
              </a:rPr>
              <a:t> Z.</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5784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50262"/>
            <a:ext cx="11421979" cy="859914"/>
          </a:xfrm>
        </p:spPr>
        <p:txBody>
          <a:bodyPr>
            <a:noAutofit/>
          </a:bodyPr>
          <a:lstStyle/>
          <a:p>
            <a:pPr algn="ctr"/>
            <a:r>
              <a:rPr lang="es-419" sz="4800" b="1" dirty="0"/>
              <a:t>Justificación e importancia</a:t>
            </a:r>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385009" y="1042338"/>
            <a:ext cx="11421979" cy="369332"/>
          </a:xfrm>
          <a:prstGeom prst="rect">
            <a:avLst/>
          </a:prstGeom>
        </p:spPr>
        <p:txBody>
          <a:bodyPr wrap="square">
            <a:spAutoFit/>
          </a:bodyPr>
          <a:lstStyle/>
          <a:p>
            <a:r>
              <a:rPr lang="es-ES" dirty="0"/>
              <a:t>Proveer al personal militar de instrumentos de ingeniería para mitigar su exposición a distintos peligros.</a:t>
            </a:r>
            <a:endParaRPr lang="en-US" dirty="0"/>
          </a:p>
        </p:txBody>
      </p:sp>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a:t>
            </a:r>
            <a:r>
              <a:rPr lang="es-419" sz="1100" b="1" dirty="0"/>
              <a:t>2. Justificación e importancia    </a:t>
            </a:r>
            <a:r>
              <a:rPr lang="es-419" sz="1100" dirty="0">
                <a:solidFill>
                  <a:schemeClr val="bg2">
                    <a:lumMod val="50000"/>
                  </a:schemeClr>
                </a:solidFill>
              </a:rPr>
              <a:t>3. Objetivos    4. Desarrollo del sistema    5. Experimentos y análisis de resultados    6. Conclusiones y recomendaciones	    </a:t>
            </a:r>
          </a:p>
        </p:txBody>
      </p:sp>
      <p:sp>
        <p:nvSpPr>
          <p:cNvPr id="25" name="CuadroTexto 24">
            <a:extLst>
              <a:ext uri="{FF2B5EF4-FFF2-40B4-BE49-F238E27FC236}">
                <a16:creationId xmlns:a16="http://schemas.microsoft.com/office/drawing/2014/main" id="{74D4D226-F40F-4601-B0F6-1F608AAE8831}"/>
              </a:ext>
            </a:extLst>
          </p:cNvPr>
          <p:cNvSpPr txBox="1"/>
          <p:nvPr/>
        </p:nvSpPr>
        <p:spPr>
          <a:xfrm>
            <a:off x="385009" y="1584398"/>
            <a:ext cx="11421978" cy="646331"/>
          </a:xfrm>
          <a:prstGeom prst="rect">
            <a:avLst/>
          </a:prstGeom>
          <a:noFill/>
        </p:spPr>
        <p:txBody>
          <a:bodyPr wrap="square">
            <a:spAutoFit/>
          </a:bodyPr>
          <a:lstStyle/>
          <a:p>
            <a:pPr algn="just"/>
            <a:r>
              <a:rPr lang="es-EC" sz="1800" dirty="0">
                <a:effectLst/>
                <a:latin typeface="Arial" panose="020B0604020202020204" pitchFamily="34" charset="0"/>
                <a:ea typeface="Times New Roman" panose="02020603050405020304" pitchFamily="18" charset="0"/>
                <a:cs typeface="Times New Roman" panose="02020603050405020304" pitchFamily="18" charset="0"/>
              </a:rPr>
              <a:t>“Sistema de aterrizaje automático sobre plataformas en movimiento para micro vehículos aéreos no tripulados de ala rotativa basado en estimación de movimiento de puntos de interés”</a:t>
            </a:r>
            <a:endParaRPr lang="es-EC" dirty="0"/>
          </a:p>
        </p:txBody>
      </p:sp>
      <p:sp>
        <p:nvSpPr>
          <p:cNvPr id="29" name="CuadroTexto 28">
            <a:extLst>
              <a:ext uri="{FF2B5EF4-FFF2-40B4-BE49-F238E27FC236}">
                <a16:creationId xmlns:a16="http://schemas.microsoft.com/office/drawing/2014/main" id="{CFD049C8-917F-41C6-A06A-E613EABA9313}"/>
              </a:ext>
            </a:extLst>
          </p:cNvPr>
          <p:cNvSpPr txBox="1"/>
          <p:nvPr/>
        </p:nvSpPr>
        <p:spPr>
          <a:xfrm>
            <a:off x="385009" y="2621604"/>
            <a:ext cx="4352454" cy="2616101"/>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s-EC" sz="1800" dirty="0">
                <a:effectLst/>
                <a:latin typeface="Arial" panose="020B0604020202020204" pitchFamily="34" charset="0"/>
                <a:ea typeface="Times New Roman" panose="02020603050405020304" pitchFamily="18" charset="0"/>
                <a:cs typeface="Times New Roman" panose="02020603050405020304" pitchFamily="18" charset="0"/>
              </a:rPr>
              <a:t>Impulsará el desarrollo de este tipo de proyectos</a:t>
            </a:r>
          </a:p>
          <a:p>
            <a:pPr marL="285750" indent="-285750">
              <a:spcAft>
                <a:spcPts val="1200"/>
              </a:spcAft>
              <a:buFont typeface="Arial" panose="020B0604020202020204" pitchFamily="34" charset="0"/>
              <a:buChar char="•"/>
            </a:pPr>
            <a:r>
              <a:rPr lang="es-EC" sz="1800" dirty="0">
                <a:effectLst/>
                <a:latin typeface="Arial" panose="020B0604020202020204" pitchFamily="34" charset="0"/>
                <a:ea typeface="Times New Roman" panose="02020603050405020304" pitchFamily="18" charset="0"/>
                <a:cs typeface="Times New Roman" panose="02020603050405020304" pitchFamily="18" charset="0"/>
              </a:rPr>
              <a:t>Aportará nuevas herramientas como el reconocimiento y seguimiento de plataformas utilizando inteligencia artificial</a:t>
            </a:r>
          </a:p>
          <a:p>
            <a:pPr marL="285750" indent="-285750">
              <a:spcAft>
                <a:spcPts val="1200"/>
              </a:spcAft>
              <a:buFont typeface="Arial" panose="020B0604020202020204" pitchFamily="34" charset="0"/>
              <a:buChar char="•"/>
            </a:pPr>
            <a:r>
              <a:rPr lang="es-EC" sz="1800" dirty="0">
                <a:effectLst/>
                <a:latin typeface="Arial" panose="020B0604020202020204" pitchFamily="34" charset="0"/>
                <a:ea typeface="Times New Roman" panose="02020603050405020304" pitchFamily="18" charset="0"/>
                <a:cs typeface="Times New Roman" panose="02020603050405020304" pitchFamily="18" charset="0"/>
              </a:rPr>
              <a:t>Estimación de posición y orientación usando odometría visual</a:t>
            </a:r>
            <a:endParaRPr lang="es-EC" dirty="0"/>
          </a:p>
        </p:txBody>
      </p:sp>
      <p:pic>
        <p:nvPicPr>
          <p:cNvPr id="13" name="Picture 2" descr="Departamentos y Centros - Investigación">
            <a:extLst>
              <a:ext uri="{FF2B5EF4-FFF2-40B4-BE49-F238E27FC236}">
                <a16:creationId xmlns:a16="http://schemas.microsoft.com/office/drawing/2014/main" id="{0DED83D3-E106-410D-A5A4-B5EDBA8A2A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171" y="2386399"/>
            <a:ext cx="3949040" cy="13975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entro de Investigación y Desarrollo">
            <a:extLst>
              <a:ext uri="{FF2B5EF4-FFF2-40B4-BE49-F238E27FC236}">
                <a16:creationId xmlns:a16="http://schemas.microsoft.com/office/drawing/2014/main" id="{282FEE23-D3D3-449C-B1B3-1A68D4F3A1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9171" y="4155604"/>
            <a:ext cx="1312817" cy="1312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972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1267326"/>
          </a:xfrm>
        </p:spPr>
        <p:txBody>
          <a:bodyPr>
            <a:noAutofit/>
          </a:bodyPr>
          <a:lstStyle/>
          <a:p>
            <a:pPr algn="ctr"/>
            <a:r>
              <a:rPr lang="en-US" sz="4800" b="1" dirty="0"/>
              <a:t>Objetivos</a:t>
            </a:r>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a:t>
            </a:r>
            <a:r>
              <a:rPr lang="es-419" sz="1100" b="1" dirty="0"/>
              <a:t>3. Objetivos    </a:t>
            </a:r>
            <a:r>
              <a:rPr lang="es-419" sz="1100" dirty="0">
                <a:solidFill>
                  <a:schemeClr val="bg2">
                    <a:lumMod val="50000"/>
                  </a:schemeClr>
                </a:solidFill>
              </a:rPr>
              <a:t>4. Desarrollo del sistema    5. Experimentos y análisis de resultados    6. Conclusiones y recomendaciones	    </a:t>
            </a:r>
          </a:p>
        </p:txBody>
      </p:sp>
      <p:graphicFrame>
        <p:nvGraphicFramePr>
          <p:cNvPr id="3" name="Diagrama 2"/>
          <p:cNvGraphicFramePr/>
          <p:nvPr>
            <p:extLst>
              <p:ext uri="{D42A27DB-BD31-4B8C-83A1-F6EECF244321}">
                <p14:modId xmlns:p14="http://schemas.microsoft.com/office/powerpoint/2010/main" val="3236594036"/>
              </p:ext>
            </p:extLst>
          </p:nvPr>
        </p:nvGraphicFramePr>
        <p:xfrm>
          <a:off x="148860" y="956572"/>
          <a:ext cx="11959832" cy="50149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9985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1267326"/>
          </a:xfrm>
        </p:spPr>
        <p:txBody>
          <a:bodyPr>
            <a:noAutofit/>
          </a:bodyPr>
          <a:lstStyle/>
          <a:p>
            <a:pPr algn="ctr"/>
            <a:r>
              <a:rPr lang="en-US" sz="4800" b="1" dirty="0" err="1"/>
              <a:t>Desarrollo</a:t>
            </a:r>
            <a:r>
              <a:rPr lang="en-US" sz="4800" b="1" dirty="0"/>
              <a:t> del </a:t>
            </a:r>
            <a:r>
              <a:rPr lang="en-US" sz="4800" b="1" dirty="0" err="1"/>
              <a:t>sistema</a:t>
            </a:r>
            <a:endParaRPr lang="en-US" sz="48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a:t>
            </a:r>
            <a:r>
              <a:rPr lang="es-419" sz="1100" b="1" dirty="0"/>
              <a:t>4. Desarrollo del sistema    </a:t>
            </a:r>
            <a:r>
              <a:rPr lang="es-419" sz="1100" dirty="0">
                <a:solidFill>
                  <a:schemeClr val="bg2">
                    <a:lumMod val="50000"/>
                  </a:schemeClr>
                </a:solidFill>
              </a:rPr>
              <a:t>5. Experimentos y análisis de resultados    6. Conclusiones y recomendaciones	    </a:t>
            </a:r>
          </a:p>
        </p:txBody>
      </p:sp>
      <p:sp>
        <p:nvSpPr>
          <p:cNvPr id="3" name="CuadroTexto 2"/>
          <p:cNvSpPr txBox="1"/>
          <p:nvPr/>
        </p:nvSpPr>
        <p:spPr>
          <a:xfrm>
            <a:off x="820471" y="3399716"/>
            <a:ext cx="3098419" cy="2585323"/>
          </a:xfrm>
          <a:prstGeom prst="rect">
            <a:avLst/>
          </a:prstGeom>
          <a:noFill/>
        </p:spPr>
        <p:txBody>
          <a:bodyPr wrap="square" rtlCol="0">
            <a:spAutoFit/>
          </a:bodyPr>
          <a:lstStyle/>
          <a:p>
            <a:r>
              <a:rPr lang="es-419" b="1" dirty="0"/>
              <a:t>Tópicos (</a:t>
            </a:r>
            <a:r>
              <a:rPr lang="es-419" b="1" i="1" dirty="0" err="1"/>
              <a:t>Subscribers</a:t>
            </a:r>
            <a:r>
              <a:rPr lang="es-419" b="1" dirty="0"/>
              <a:t>):</a:t>
            </a:r>
          </a:p>
          <a:p>
            <a:pPr marL="285750" indent="-285750">
              <a:buFont typeface="Wingdings" panose="05000000000000000000" pitchFamily="2" charset="2"/>
              <a:buChar char="§"/>
            </a:pPr>
            <a:r>
              <a:rPr lang="es-419" dirty="0"/>
              <a:t>Transmisión de video</a:t>
            </a:r>
          </a:p>
          <a:p>
            <a:pPr marL="285750" indent="-285750">
              <a:buFont typeface="Wingdings" panose="05000000000000000000" pitchFamily="2" charset="2"/>
              <a:buChar char="§"/>
            </a:pPr>
            <a:r>
              <a:rPr lang="es-419" dirty="0"/>
              <a:t>Estado de batería</a:t>
            </a:r>
          </a:p>
          <a:p>
            <a:endParaRPr lang="es-419" dirty="0"/>
          </a:p>
          <a:p>
            <a:r>
              <a:rPr lang="es-419" b="1" dirty="0"/>
              <a:t>Tópicos (</a:t>
            </a:r>
            <a:r>
              <a:rPr lang="es-419" b="1" i="1" dirty="0" err="1"/>
              <a:t>Publishers</a:t>
            </a:r>
            <a:r>
              <a:rPr lang="es-419" b="1" dirty="0"/>
              <a:t>)</a:t>
            </a:r>
          </a:p>
          <a:p>
            <a:pPr marL="285750" indent="-285750">
              <a:buFont typeface="Wingdings" panose="05000000000000000000" pitchFamily="2" charset="2"/>
              <a:buChar char="§"/>
            </a:pPr>
            <a:r>
              <a:rPr lang="es-419" dirty="0"/>
              <a:t>Posición de la cámara</a:t>
            </a:r>
          </a:p>
          <a:p>
            <a:pPr marL="285750" indent="-285750">
              <a:buFont typeface="Wingdings" panose="05000000000000000000" pitchFamily="2" charset="2"/>
              <a:buChar char="§"/>
            </a:pPr>
            <a:r>
              <a:rPr lang="es-419" dirty="0"/>
              <a:t>Exposición a la luz</a:t>
            </a:r>
          </a:p>
          <a:p>
            <a:pPr marL="285750" indent="-285750">
              <a:buFont typeface="Wingdings" panose="05000000000000000000" pitchFamily="2" charset="2"/>
              <a:buChar char="§"/>
            </a:pPr>
            <a:r>
              <a:rPr lang="es-419" dirty="0"/>
              <a:t>Control de velocidad</a:t>
            </a:r>
          </a:p>
          <a:p>
            <a:pPr marL="285750" indent="-285750">
              <a:buFont typeface="Wingdings" panose="05000000000000000000" pitchFamily="2" charset="2"/>
              <a:buChar char="§"/>
            </a:pPr>
            <a:r>
              <a:rPr lang="es-419" dirty="0"/>
              <a:t>Aterrizaje y despegue</a:t>
            </a:r>
          </a:p>
        </p:txBody>
      </p:sp>
      <p:pic>
        <p:nvPicPr>
          <p:cNvPr id="5" name="Imagen 4">
            <a:extLst>
              <a:ext uri="{FF2B5EF4-FFF2-40B4-BE49-F238E27FC236}">
                <a16:creationId xmlns:a16="http://schemas.microsoft.com/office/drawing/2014/main" id="{61548976-8574-4E3F-9496-A8F3D9829A90}"/>
              </a:ext>
            </a:extLst>
          </p:cNvPr>
          <p:cNvPicPr/>
          <p:nvPr/>
        </p:nvPicPr>
        <p:blipFill>
          <a:blip r:embed="rId4"/>
          <a:stretch>
            <a:fillRect/>
          </a:stretch>
        </p:blipFill>
        <p:spPr bwMode="auto">
          <a:xfrm>
            <a:off x="4352697" y="1200156"/>
            <a:ext cx="7132043" cy="4264779"/>
          </a:xfrm>
          <a:prstGeom prst="rect">
            <a:avLst/>
          </a:prstGeom>
        </p:spPr>
      </p:pic>
      <p:pic>
        <p:nvPicPr>
          <p:cNvPr id="6" name="Imagen 5">
            <a:extLst>
              <a:ext uri="{FF2B5EF4-FFF2-40B4-BE49-F238E27FC236}">
                <a16:creationId xmlns:a16="http://schemas.microsoft.com/office/drawing/2014/main" id="{9C1992EA-8EC1-408A-84DB-3FE9863BB690}"/>
              </a:ext>
            </a:extLst>
          </p:cNvPr>
          <p:cNvPicPr/>
          <p:nvPr/>
        </p:nvPicPr>
        <p:blipFill>
          <a:blip r:embed="rId5"/>
          <a:stretch>
            <a:fillRect/>
          </a:stretch>
        </p:blipFill>
        <p:spPr>
          <a:xfrm>
            <a:off x="385010" y="1200156"/>
            <a:ext cx="3503311" cy="2019880"/>
          </a:xfrm>
          <a:prstGeom prst="rect">
            <a:avLst/>
          </a:prstGeom>
        </p:spPr>
      </p:pic>
    </p:spTree>
    <p:extLst>
      <p:ext uri="{BB962C8B-B14F-4D97-AF65-F5344CB8AC3E}">
        <p14:creationId xmlns:p14="http://schemas.microsoft.com/office/powerpoint/2010/main" val="3271377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829211"/>
          </a:xfrm>
        </p:spPr>
        <p:txBody>
          <a:bodyPr>
            <a:noAutofit/>
          </a:bodyPr>
          <a:lstStyle/>
          <a:p>
            <a:pPr algn="ctr"/>
            <a:r>
              <a:rPr lang="en-US" b="1" dirty="0"/>
              <a:t>Desarrollo del </a:t>
            </a:r>
            <a:r>
              <a:rPr lang="en-US" b="1" dirty="0" err="1"/>
              <a:t>sistema</a:t>
            </a:r>
            <a:endParaRPr lang="en-US"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a:t>
            </a:r>
            <a:r>
              <a:rPr lang="es-419" sz="1100" b="1" dirty="0"/>
              <a:t>4. Desarrollo del sistema    </a:t>
            </a:r>
            <a:r>
              <a:rPr lang="es-419" sz="1100" dirty="0">
                <a:solidFill>
                  <a:schemeClr val="bg2">
                    <a:lumMod val="50000"/>
                  </a:schemeClr>
                </a:solidFill>
              </a:rPr>
              <a:t>5. Experimentos y análisis de resultados    6. Conclusiones y recomendaciones	    </a:t>
            </a:r>
          </a:p>
        </p:txBody>
      </p:sp>
      <p:graphicFrame>
        <p:nvGraphicFramePr>
          <p:cNvPr id="3" name="Diagrama 2">
            <a:extLst>
              <a:ext uri="{FF2B5EF4-FFF2-40B4-BE49-F238E27FC236}">
                <a16:creationId xmlns:a16="http://schemas.microsoft.com/office/drawing/2014/main" id="{EDFD1FA6-26A7-445C-91C5-100568EA3579}"/>
              </a:ext>
            </a:extLst>
          </p:cNvPr>
          <p:cNvGraphicFramePr/>
          <p:nvPr>
            <p:extLst>
              <p:ext uri="{D42A27DB-BD31-4B8C-83A1-F6EECF244321}">
                <p14:modId xmlns:p14="http://schemas.microsoft.com/office/powerpoint/2010/main" val="342918557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23366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829211"/>
          </a:xfrm>
        </p:spPr>
        <p:txBody>
          <a:bodyPr>
            <a:noAutofit/>
          </a:bodyPr>
          <a:lstStyle/>
          <a:p>
            <a:pPr algn="ctr"/>
            <a:r>
              <a:rPr lang="en-US" b="1" dirty="0"/>
              <a:t>Desarrollo del </a:t>
            </a:r>
            <a:r>
              <a:rPr lang="en-US" b="1" dirty="0" err="1"/>
              <a:t>sistema</a:t>
            </a:r>
            <a:endParaRPr lang="en-US"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a:t>
            </a:r>
            <a:r>
              <a:rPr lang="es-419" sz="1100" b="1" dirty="0"/>
              <a:t>4. Desarrollo del sistema    </a:t>
            </a:r>
            <a:r>
              <a:rPr lang="es-419" sz="1100" dirty="0">
                <a:solidFill>
                  <a:schemeClr val="bg2">
                    <a:lumMod val="50000"/>
                  </a:schemeClr>
                </a:solidFill>
              </a:rPr>
              <a:t>5. Experimentos y análisis de resultados    6. Conclusiones y recomendaciones	    </a:t>
            </a:r>
          </a:p>
        </p:txBody>
      </p:sp>
      <p:pic>
        <p:nvPicPr>
          <p:cNvPr id="6" name="Imagen 5">
            <a:extLst>
              <a:ext uri="{FF2B5EF4-FFF2-40B4-BE49-F238E27FC236}">
                <a16:creationId xmlns:a16="http://schemas.microsoft.com/office/drawing/2014/main" id="{971EC3A1-57F1-4164-B00A-0F406CC6B941}"/>
              </a:ext>
            </a:extLst>
          </p:cNvPr>
          <p:cNvPicPr>
            <a:picLocks noChangeAspect="1"/>
          </p:cNvPicPr>
          <p:nvPr/>
        </p:nvPicPr>
        <p:blipFill>
          <a:blip r:embed="rId4"/>
          <a:stretch>
            <a:fillRect/>
          </a:stretch>
        </p:blipFill>
        <p:spPr>
          <a:xfrm>
            <a:off x="1866113" y="829212"/>
            <a:ext cx="8459771" cy="5615616"/>
          </a:xfrm>
          <a:prstGeom prst="rect">
            <a:avLst/>
          </a:prstGeom>
        </p:spPr>
      </p:pic>
    </p:spTree>
    <p:extLst>
      <p:ext uri="{BB962C8B-B14F-4D97-AF65-F5344CB8AC3E}">
        <p14:creationId xmlns:p14="http://schemas.microsoft.com/office/powerpoint/2010/main" val="2426243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829211"/>
          </a:xfrm>
        </p:spPr>
        <p:txBody>
          <a:bodyPr>
            <a:noAutofit/>
          </a:bodyPr>
          <a:lstStyle/>
          <a:p>
            <a:pPr algn="ctr"/>
            <a:r>
              <a:rPr lang="en-US" b="1" dirty="0"/>
              <a:t>Desarrollo del </a:t>
            </a:r>
            <a:r>
              <a:rPr lang="en-US" b="1" dirty="0" err="1"/>
              <a:t>sistema</a:t>
            </a:r>
            <a:endParaRPr lang="en-US"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a:t>
            </a:r>
            <a:r>
              <a:rPr lang="es-419" sz="1100" b="1" dirty="0"/>
              <a:t>4. Desarrollo del sistema    </a:t>
            </a:r>
            <a:r>
              <a:rPr lang="es-419" sz="1100" dirty="0">
                <a:solidFill>
                  <a:schemeClr val="bg2">
                    <a:lumMod val="50000"/>
                  </a:schemeClr>
                </a:solidFill>
              </a:rPr>
              <a:t>5. Experimentos y análisis de resultados    6. Conclusiones y recomendaciones	    </a:t>
            </a:r>
          </a:p>
        </p:txBody>
      </p:sp>
      <p:pic>
        <p:nvPicPr>
          <p:cNvPr id="6" name="Imagen 5">
            <a:extLst>
              <a:ext uri="{FF2B5EF4-FFF2-40B4-BE49-F238E27FC236}">
                <a16:creationId xmlns:a16="http://schemas.microsoft.com/office/drawing/2014/main" id="{039F5F32-E59B-4906-BE4A-9B3517857F9B}"/>
              </a:ext>
            </a:extLst>
          </p:cNvPr>
          <p:cNvPicPr>
            <a:picLocks noChangeAspect="1"/>
          </p:cNvPicPr>
          <p:nvPr/>
        </p:nvPicPr>
        <p:blipFill>
          <a:blip r:embed="rId4"/>
          <a:stretch>
            <a:fillRect/>
          </a:stretch>
        </p:blipFill>
        <p:spPr>
          <a:xfrm>
            <a:off x="1838325" y="1028700"/>
            <a:ext cx="8515350" cy="4800600"/>
          </a:xfrm>
          <a:prstGeom prst="rect">
            <a:avLst/>
          </a:prstGeom>
        </p:spPr>
      </p:pic>
    </p:spTree>
    <p:extLst>
      <p:ext uri="{BB962C8B-B14F-4D97-AF65-F5344CB8AC3E}">
        <p14:creationId xmlns:p14="http://schemas.microsoft.com/office/powerpoint/2010/main" val="37452143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2460</TotalTime>
  <Words>2648</Words>
  <Application>Microsoft Office PowerPoint</Application>
  <PresentationFormat>Panorámica</PresentationFormat>
  <Paragraphs>158</Paragraphs>
  <Slides>34</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34</vt:i4>
      </vt:variant>
    </vt:vector>
  </HeadingPairs>
  <TitlesOfParts>
    <vt:vector size="41" baseType="lpstr">
      <vt:lpstr>Arial</vt:lpstr>
      <vt:lpstr>Calibri</vt:lpstr>
      <vt:lpstr>Calibri Light</vt:lpstr>
      <vt:lpstr>Cambria Math</vt:lpstr>
      <vt:lpstr>Symbol</vt:lpstr>
      <vt:lpstr>Wingdings</vt:lpstr>
      <vt:lpstr>Office Theme</vt:lpstr>
      <vt:lpstr>Departamento de Eléctrica, Electrónica y Telecomunicaciones</vt:lpstr>
      <vt:lpstr>Agenda</vt:lpstr>
      <vt:lpstr>Introducción</vt:lpstr>
      <vt:lpstr>Justificación e importancia</vt:lpstr>
      <vt:lpstr>Objetivos</vt:lpstr>
      <vt:lpstr>Desarrollo del sistema</vt:lpstr>
      <vt:lpstr>Desarrollo del sistema</vt:lpstr>
      <vt:lpstr>Desarrollo del sistema</vt:lpstr>
      <vt:lpstr>Desarrollo del sistema</vt:lpstr>
      <vt:lpstr>Estado 1: Búsqueda del automóvil</vt:lpstr>
      <vt:lpstr>Estado 2: Seguimiento del automóvil</vt:lpstr>
      <vt:lpstr>Estado 2: Seguimiento del automóvil</vt:lpstr>
      <vt:lpstr>Estado 2: Seguimiento del automóvil</vt:lpstr>
      <vt:lpstr>Estado 2: Seguimiento del automóvil</vt:lpstr>
      <vt:lpstr>Estado 2: Seguimiento del automóvil</vt:lpstr>
      <vt:lpstr>Estado 2: Seguimiento del automóvil</vt:lpstr>
      <vt:lpstr>Estado 2: Seguimiento del automóvil</vt:lpstr>
      <vt:lpstr>Estado 2: Seguimiento del automóvil</vt:lpstr>
      <vt:lpstr>Estado 3: Seguimiento del automóvil</vt:lpstr>
      <vt:lpstr>Estado 4: Búsqueda del nuevo target (imagen sobre el techo del auto)</vt:lpstr>
      <vt:lpstr>Estado 4: Búsqueda del nuevo target (imagen sobre el techo del auto)</vt:lpstr>
      <vt:lpstr>Estado 5: Descenso hacia el target</vt:lpstr>
      <vt:lpstr>Estado 6: Aterrizaje final en el techo del automóvil}</vt:lpstr>
      <vt:lpstr>Pruebas y Resultados</vt:lpstr>
      <vt:lpstr>Pruebas y Resultados</vt:lpstr>
      <vt:lpstr>Pruebas y Resultados</vt:lpstr>
      <vt:lpstr>Pruebas y Resultados</vt:lpstr>
      <vt:lpstr>Pruebas y Resultados</vt:lpstr>
      <vt:lpstr>Pruebas y Resultados</vt:lpstr>
      <vt:lpstr>Pruebas y Resultados</vt:lpstr>
      <vt:lpstr>Conclusiones</vt:lpstr>
      <vt:lpstr>Conclusiones</vt:lpstr>
      <vt:lpstr>Recomendaciones</vt:lpstr>
      <vt:lpstr>Recomendaciones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PROFIBUS - PA</dc:title>
  <dc:creator>Santiago Grijalva</dc:creator>
  <cp:lastModifiedBy>Milton Nicolay</cp:lastModifiedBy>
  <cp:revision>197</cp:revision>
  <dcterms:created xsi:type="dcterms:W3CDTF">2018-01-02T17:36:52Z</dcterms:created>
  <dcterms:modified xsi:type="dcterms:W3CDTF">2020-09-01T19:38:17Z</dcterms:modified>
</cp:coreProperties>
</file>