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7" r:id="rId3"/>
    <p:sldId id="258" r:id="rId4"/>
    <p:sldId id="259" r:id="rId5"/>
    <p:sldId id="299" r:id="rId6"/>
    <p:sldId id="260" r:id="rId7"/>
    <p:sldId id="298" r:id="rId8"/>
    <p:sldId id="262" r:id="rId9"/>
    <p:sldId id="263" r:id="rId10"/>
    <p:sldId id="270" r:id="rId11"/>
    <p:sldId id="271" r:id="rId12"/>
    <p:sldId id="266" r:id="rId13"/>
    <p:sldId id="268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00" r:id="rId32"/>
    <p:sldId id="292" r:id="rId33"/>
    <p:sldId id="295" r:id="rId34"/>
    <p:sldId id="293" r:id="rId35"/>
    <p:sldId id="296" r:id="rId36"/>
    <p:sldId id="294" r:id="rId3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FA6F2-44EF-4F05-A61D-2782C13A3029}" type="datetimeFigureOut">
              <a:rPr lang="es-EC" smtClean="0"/>
              <a:t>25/8/2020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B8401-29FE-4B6E-8A3D-2D1C2E2F13A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329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401-29FE-4B6E-8A3D-2D1C2E2F13A6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951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B8401-29FE-4B6E-8A3D-2D1C2E2F13A6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154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594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610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547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443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0813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20946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564904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477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403" y="2132856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351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3392" y="2708920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8654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89" b="0" i="0">
                <a:solidFill>
                  <a:srgbClr val="3366FF"/>
                </a:solidFill>
                <a:latin typeface="Arial"/>
                <a:cs typeface="Arial"/>
              </a:defRPr>
            </a:lvl1pPr>
          </a:lstStyle>
          <a:p>
            <a:pPr marL="11527">
              <a:lnSpc>
                <a:spcPts val="1189"/>
              </a:lnSpc>
            </a:pPr>
            <a:r>
              <a:rPr lang="es-EC" spc="-5"/>
              <a:t>Electrónica</a:t>
            </a:r>
            <a:r>
              <a:rPr lang="es-EC" spc="-68"/>
              <a:t> </a:t>
            </a:r>
            <a:r>
              <a:rPr lang="es-EC" spc="-5"/>
              <a:t>Digital</a:t>
            </a:r>
            <a:endParaRPr lang="es-EC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89" b="0" i="0">
                <a:solidFill>
                  <a:srgbClr val="3366FF"/>
                </a:solidFill>
                <a:latin typeface="Arial"/>
                <a:cs typeface="Arial"/>
              </a:defRPr>
            </a:lvl1pPr>
          </a:lstStyle>
          <a:p>
            <a:pPr marL="11527">
              <a:lnSpc>
                <a:spcPts val="1189"/>
              </a:lnSpc>
            </a:pPr>
            <a:r>
              <a:rPr lang="es-EC" spc="-5">
                <a:solidFill>
                  <a:srgbClr val="000000"/>
                </a:solidFill>
              </a:rPr>
              <a:t>30/04/2013</a:t>
            </a:r>
            <a:endParaRPr lang="es-EC" spc="-5" dirty="0">
              <a:solidFill>
                <a:srgbClr val="000000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9" b="1" i="0">
                <a:solidFill>
                  <a:srgbClr val="3366FF"/>
                </a:solidFill>
                <a:latin typeface="Arial Black"/>
                <a:cs typeface="Arial Black"/>
              </a:defRPr>
            </a:lvl1pPr>
          </a:lstStyle>
          <a:p>
            <a:pPr marL="114113">
              <a:lnSpc>
                <a:spcPts val="1157"/>
              </a:lnSpc>
            </a:pPr>
            <a:fld id="{81D60167-4931-47E6-BA6A-407CBD079E47}" type="slidenum">
              <a:rPr lang="es-EC" smtClean="0">
                <a:solidFill>
                  <a:srgbClr val="000000"/>
                </a:solidFill>
              </a:rPr>
              <a:pPr marL="114113">
                <a:lnSpc>
                  <a:spcPts val="1157"/>
                </a:lnSpc>
              </a:pPr>
              <a:t>‹Nº›</a:t>
            </a:fld>
            <a:endParaRPr lang="es-EC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32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5282A-DACD-44DF-B1F3-C00D3292010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774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762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575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104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9460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724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485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33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/>
              <a:t>30/04/2013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/>
              <a:t>Electrónica Digital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651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/>
              <a:t>30/04/2013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/>
              <a:t>Electrónica Digital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ADF6-9BB2-4AD0-B655-D10DCA7FBB0C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C">
                <a:solidFill>
                  <a:prstClr val="black">
                    <a:tint val="75000"/>
                  </a:prstClr>
                </a:solidFill>
              </a:rPr>
              <a:t>30/04/2013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>
                <a:solidFill>
                  <a:prstClr val="black">
                    <a:tint val="75000"/>
                  </a:prstClr>
                </a:solidFill>
              </a:rPr>
              <a:t>Electrónica Digital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4975-45B3-4810-BB4F-D48E5E3B2E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F:\Documents\trabajos\ESPE\tercer semestre\PORTADA\Nueva carpeta\point_tem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68" y="1"/>
            <a:ext cx="12215968" cy="68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1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BE_cxL_BUk&amp;feature=youtu.be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67099" y="1441292"/>
            <a:ext cx="10283561" cy="4534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ELÉCTRICA, ELECTRÓNICA Y TELECOMUNICACIONES</a:t>
            </a:r>
          </a:p>
          <a:p>
            <a:pPr algn="ctr">
              <a:defRPr/>
            </a:pPr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ELECTRÓNICA Y TELECOMUNICACIONES</a:t>
            </a:r>
          </a:p>
          <a:p>
            <a:pPr algn="ctr">
              <a:defRPr/>
            </a:pP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UN SISTEMA DE PARQUEADERO INTELIGENTE MEDIANTE UNA RED </a:t>
            </a:r>
            <a:r>
              <a:rPr lang="es-EC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LPWAN</a:t>
            </a:r>
            <a:endParaRPr lang="es-EC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 ALLAUCA FAJARDO, BRYAN DAVID</a:t>
            </a:r>
          </a:p>
          <a:p>
            <a:pPr algn="ctr">
              <a:spcAft>
                <a:spcPts val="800"/>
              </a:spcAft>
            </a:pP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s-EC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ING. LARA CUEVA ROMÁN ALCIDES PhD.</a:t>
            </a:r>
          </a:p>
          <a:p>
            <a:pPr algn="ctr">
              <a:spcAft>
                <a:spcPts val="800"/>
              </a:spcAft>
            </a:pP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EVALUADOR: ING. CASTRO CARRERA ALEJANDRO FABIÁN  </a:t>
            </a:r>
          </a:p>
          <a:p>
            <a:pPr algn="ctr">
              <a:spcAft>
                <a:spcPts val="800"/>
              </a:spcAft>
            </a:pPr>
            <a:r>
              <a:rPr lang="es-EC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mtClean="0">
                <a:solidFill>
                  <a:srgbClr val="000000"/>
                </a:solidFill>
              </a:rPr>
              <a:pPr marL="114113">
                <a:lnSpc>
                  <a:spcPts val="1157"/>
                </a:lnSpc>
              </a:pPr>
              <a:t>1</a:t>
            </a:fld>
            <a:endParaRPr lang="es-EC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2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512120"/>
              </p:ext>
            </p:extLst>
          </p:nvPr>
        </p:nvGraphicFramePr>
        <p:xfrm>
          <a:off x="2323805" y="3885206"/>
          <a:ext cx="7567170" cy="1923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1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3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 por espectro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Costo de despliegue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 dispositivo final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Sigfox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Gratis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&gt;4000$/estación base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&lt;2$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LoRa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Gratis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&gt;100$/Gateway &gt;1000$/estación base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3-5$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NB-IoT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&gt;500 M$/MHz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&gt;15000$/estación base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&gt;20$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4069742" y="1157856"/>
            <a:ext cx="4075296" cy="243535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10</a:t>
            </a:fld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24195" y="6159527"/>
            <a:ext cx="4831451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 (</a:t>
            </a:r>
            <a:r>
              <a:rPr lang="es-EC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Mekkia</a:t>
            </a: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Bajic</a:t>
            </a: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Chaxel</a:t>
            </a: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Meyer, 2019)</a:t>
            </a:r>
            <a:endParaRPr lang="es-EC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5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3897" y="1805097"/>
            <a:ext cx="1167307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SIGFOX</a:t>
            </a:r>
            <a:endParaRPr lang="es-EC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41131" y="2428473"/>
            <a:ext cx="2153246" cy="24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Licenciada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DBPSK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GFSK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UNB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Zonas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11</a:t>
            </a:fld>
            <a:endParaRPr lang="es-EC" sz="32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EF01D9-F0A0-4EDB-BE11-9F3616C633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26288" y="1490730"/>
            <a:ext cx="7856112" cy="387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9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4658" y="1742526"/>
            <a:ext cx="2940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UNB</a:t>
            </a: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 Narrow Band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7233" y="2800327"/>
            <a:ext cx="4870836" cy="178455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315558" y="1742526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Cobertura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70654" y="2338687"/>
            <a:ext cx="5800636" cy="2980288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12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4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07220" y="1840537"/>
            <a:ext cx="170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 </a:t>
            </a:r>
            <a:r>
              <a:rPr lang="es-EC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ThinXtra</a:t>
            </a: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81526" y="1840537"/>
            <a:ext cx="2315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Sensor Ultrasónico 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 descr="Resultado de imagen para kit thinxt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61" y="2557886"/>
            <a:ext cx="3720673" cy="263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sensor ultrasonic hc-sr04 datasheet Technologi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26" y="2557887"/>
            <a:ext cx="2497409" cy="169214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5804079" y="4591802"/>
                <a:ext cx="6096000" cy="9901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s-EC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𝑑𝑖𝑠𝑡𝑎𝑛𝑐𝑖𝑎</m:t>
                    </m:r>
                    <m:r>
                      <a:rPr lang="es-EC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s-EC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C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s-EC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𝑒𝑐h𝑜</m:t>
                        </m:r>
                      </m:sub>
                    </m:sSub>
                    <m:r>
                      <a:rPr lang="es-EC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s-EC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C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EC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𝑠𝑜𝑛𝑖𝑑𝑜</m:t>
                            </m:r>
                          </m:sub>
                        </m:sSub>
                      </m:num>
                      <m:den>
                        <m:r>
                          <a:rPr lang="es-EC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EC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Velocidad del sonido es de 340m/s o 29us/cm</a:t>
                </a:r>
                <a:endParaRPr lang="es-EC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079" y="4591802"/>
                <a:ext cx="6096000" cy="990143"/>
              </a:xfrm>
              <a:prstGeom prst="rect">
                <a:avLst/>
              </a:prstGeom>
              <a:blipFill rotWithShape="0">
                <a:blip r:embed="rId4"/>
                <a:stretch>
                  <a:fillRect l="-1000" b="-736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número de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13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8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1443" y="1601160"/>
            <a:ext cx="2233304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Diseño del Sistema</a:t>
            </a:r>
          </a:p>
        </p:txBody>
      </p:sp>
      <p:pic>
        <p:nvPicPr>
          <p:cNvPr id="3" name="Imagen 2" descr="Resultado de imagen para sigfo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57" y="2099915"/>
            <a:ext cx="8461204" cy="35598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14</a:t>
            </a:fld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4A48702-FB14-4C74-BE92-67E580FF1B13}"/>
              </a:ext>
            </a:extLst>
          </p:cNvPr>
          <p:cNvSpPr/>
          <p:nvPr/>
        </p:nvSpPr>
        <p:spPr>
          <a:xfrm>
            <a:off x="4919331" y="999484"/>
            <a:ext cx="234070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</a:t>
            </a:r>
            <a:endParaRPr lang="es-EC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1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5900" y="1856612"/>
            <a:ext cx="1037463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Objetos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822028" y="19192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18" descr="Resultado de imagen para sensor ultrason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66" y="2935543"/>
            <a:ext cx="181299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16" descr="Resultado de imagen para kit thinx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77" y="2456140"/>
            <a:ext cx="2389124" cy="238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7" descr="Resultado de imagen para kit thinx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9" r="56281"/>
          <a:stretch>
            <a:fillRect/>
          </a:stretch>
        </p:blipFill>
        <p:spPr bwMode="auto">
          <a:xfrm>
            <a:off x="8727928" y="2568830"/>
            <a:ext cx="2206235" cy="23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3427660" y="3555697"/>
            <a:ext cx="965916" cy="406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echa derecha 12"/>
          <p:cNvSpPr/>
          <p:nvPr/>
        </p:nvSpPr>
        <p:spPr>
          <a:xfrm>
            <a:off x="7416256" y="3555697"/>
            <a:ext cx="965916" cy="406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1714631" y="4835193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881115" y="5035248"/>
            <a:ext cx="1989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Microcontrolador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822028" y="5025837"/>
            <a:ext cx="2088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Transmisor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Sigfox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15</a:t>
            </a:fld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88417" y="4288093"/>
            <a:ext cx="1035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Distancia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346918"/>
              </p:ext>
            </p:extLst>
          </p:nvPr>
        </p:nvGraphicFramePr>
        <p:xfrm>
          <a:off x="7641979" y="4217435"/>
          <a:ext cx="608714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614">
                <a:tc>
                  <a:txBody>
                    <a:bodyPr/>
                    <a:lstStyle/>
                    <a:p>
                      <a:r>
                        <a:rPr lang="es-EC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14">
                <a:tc>
                  <a:txBody>
                    <a:bodyPr/>
                    <a:lstStyle/>
                    <a:p>
                      <a:r>
                        <a:rPr lang="es-EC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42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32598" y="1980615"/>
            <a:ext cx="4108347" cy="3132297"/>
          </a:xfrm>
          <a:prstGeom prst="rect">
            <a:avLst/>
          </a:prstGeom>
        </p:spPr>
      </p:pic>
      <p:pic>
        <p:nvPicPr>
          <p:cNvPr id="3" name="Imagen 2" descr="E:\ESPE\Tesis\sigfox\capturas\Dis_F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4" t="19131" r="13885" b="13032"/>
          <a:stretch/>
        </p:blipFill>
        <p:spPr bwMode="auto">
          <a:xfrm>
            <a:off x="6471996" y="1980615"/>
            <a:ext cx="4294742" cy="3132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16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6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2297" y="1840537"/>
            <a:ext cx="1601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Sigfox</a:t>
            </a: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Cloud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 descr="Resultado de imagen para sigfo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08" y="2551759"/>
            <a:ext cx="2419350" cy="106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Resultado de imagen para base de datos icon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2"/>
          <a:stretch/>
        </p:blipFill>
        <p:spPr bwMode="auto">
          <a:xfrm>
            <a:off x="5703825" y="2240647"/>
            <a:ext cx="2231810" cy="2114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>
          <a:blip r:embed="rId4"/>
          <a:stretch>
            <a:fillRect/>
          </a:stretch>
        </p:blipFill>
        <p:spPr>
          <a:xfrm>
            <a:off x="8378402" y="1840537"/>
            <a:ext cx="2736065" cy="1057209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5"/>
          <a:stretch>
            <a:fillRect/>
          </a:stretch>
        </p:blipFill>
        <p:spPr>
          <a:xfrm>
            <a:off x="8378403" y="3267142"/>
            <a:ext cx="2736065" cy="1332512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4295141" y="2897746"/>
            <a:ext cx="965916" cy="406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4039509" y="3518812"/>
            <a:ext cx="1751791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Callback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(PHP)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30591" y="3784193"/>
            <a:ext cx="2640661" cy="214930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Variables: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Device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SNR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avgSNR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94567" y="4216106"/>
            <a:ext cx="135987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Station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RSSI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lat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lng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SeqNum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17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8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9937" y="1740703"/>
            <a:ext cx="2055371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Aplicación Móvil</a:t>
            </a:r>
          </a:p>
        </p:txBody>
      </p:sp>
      <p:pic>
        <p:nvPicPr>
          <p:cNvPr id="3" name="Imagen 2" descr="Resultado de imagen para base de datos icon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2"/>
          <a:stretch/>
        </p:blipFill>
        <p:spPr bwMode="auto">
          <a:xfrm>
            <a:off x="1599932" y="2510171"/>
            <a:ext cx="2450752" cy="2319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Resultado de imagen para androi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33" y="2613527"/>
            <a:ext cx="3743701" cy="21126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echa derecha 4"/>
          <p:cNvSpPr/>
          <p:nvPr/>
        </p:nvSpPr>
        <p:spPr>
          <a:xfrm>
            <a:off x="4874685" y="3263482"/>
            <a:ext cx="1860961" cy="406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4662706" y="4123850"/>
            <a:ext cx="2284921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(PHP)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18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2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1692773"/>
            <a:ext cx="5499280" cy="41537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49" y="1692773"/>
            <a:ext cx="5203064" cy="4029075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19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7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4252" y="2079326"/>
            <a:ext cx="6143495" cy="294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Motivación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Materiales y Métodos 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Desarrollo y Pruebas</a:t>
            </a:r>
            <a:endParaRPr lang="es-EC" sz="2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Discusión</a:t>
            </a:r>
            <a:endParaRPr lang="es-EC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425653" y="1238427"/>
            <a:ext cx="151996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endParaRPr lang="es-EC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7"/>
          </p:nvPr>
        </p:nvSpPr>
        <p:spPr>
          <a:xfrm>
            <a:off x="8763357" y="6317714"/>
            <a:ext cx="2844800" cy="365125"/>
          </a:xfrm>
        </p:spPr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</a:t>
            </a:fld>
            <a:endParaRPr lang="es-EC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67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37190" y="1817978"/>
            <a:ext cx="1622560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PRUEBAS</a:t>
            </a:r>
            <a:endParaRPr lang="es-EC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37190" y="2577829"/>
            <a:ext cx="3161443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Retardo del Sistema y </a:t>
            </a:r>
            <a:r>
              <a:rPr lang="es-EC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SNR</a:t>
            </a:r>
            <a:endParaRPr lang="es-EC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84580" y="850005"/>
            <a:ext cx="3643510" cy="5137982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20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37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43470"/>
              </p:ext>
            </p:extLst>
          </p:nvPr>
        </p:nvGraphicFramePr>
        <p:xfrm>
          <a:off x="1861614" y="1888847"/>
          <a:ext cx="8351331" cy="3726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45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8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3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Punto A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Punto B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Punto C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Punto D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Punto E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Punto F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Punto G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Retardo medio (ms)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2890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2920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2867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2893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2819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2825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2977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SNR promedio (dB)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28.85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28.09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28.11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28.26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28.77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28.12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27.38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Distancia hacia el nodo (m)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171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567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9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Numero de mediciones realizadas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21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04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57798" y="1866295"/>
            <a:ext cx="2056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Retardo </a:t>
            </a:r>
            <a:r>
              <a:rPr lang="es-EC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callback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75546"/>
              </p:ext>
            </p:extLst>
          </p:nvPr>
        </p:nvGraphicFramePr>
        <p:xfrm>
          <a:off x="3388259" y="1904268"/>
          <a:ext cx="6245138" cy="903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2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2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Retardo medio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444.45ms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Numero de mediciones realizadas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941001" y="3628785"/>
            <a:ext cx="2278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Retardo App móvil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31831"/>
              </p:ext>
            </p:extLst>
          </p:nvPr>
        </p:nvGraphicFramePr>
        <p:xfrm>
          <a:off x="3551027" y="3628785"/>
          <a:ext cx="6674798" cy="1845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61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Conexión WiFi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Conexión datos móviles 4G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Conexión datos móviles 3G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Retardo medio (ms)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16.95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21.38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31.62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4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Numero de mediciones realizadas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Marcador de número de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22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8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7388" y="1866295"/>
            <a:ext cx="2420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Consumo de energía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14655"/>
              </p:ext>
            </p:extLst>
          </p:nvPr>
        </p:nvGraphicFramePr>
        <p:xfrm>
          <a:off x="2127816" y="2643551"/>
          <a:ext cx="7248003" cy="2211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6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Componente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Sistema Dormido (mA)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Sistema Activo (mA)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Sensores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Microcontrolador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Tarjeta de comunicación Sigfox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Sistema completo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76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Sigfox Tx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153 </a:t>
                      </a:r>
                      <a:r>
                        <a:rPr lang="es-EC" sz="1600" dirty="0" err="1">
                          <a:effectLst/>
                        </a:rPr>
                        <a:t>mA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23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03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5740" y="1933886"/>
            <a:ext cx="249230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Tiempo de búsqueda de una plaza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90747" y="907356"/>
            <a:ext cx="2674447" cy="4714875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7308463" y="907356"/>
            <a:ext cx="2640572" cy="47116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12742" y="5619012"/>
            <a:ext cx="1430456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Escenario 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913649" y="5619011"/>
            <a:ext cx="1430200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Escenario B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24</a:t>
            </a:fld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EEA6D79-66C9-46D2-B930-70A4F2777FDE}"/>
              </a:ext>
            </a:extLst>
          </p:cNvPr>
          <p:cNvSpPr/>
          <p:nvPr/>
        </p:nvSpPr>
        <p:spPr>
          <a:xfrm>
            <a:off x="653946" y="2847525"/>
            <a:ext cx="1810111" cy="831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físicas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simuladas </a:t>
            </a:r>
            <a:endParaRPr lang="es-EC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29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37969" y="1032367"/>
            <a:ext cx="426129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DE RESULTADOS</a:t>
            </a:r>
            <a:endParaRPr lang="es-EC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13199" y="1892052"/>
            <a:ext cx="321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Retardos del sistema y </a:t>
            </a:r>
            <a:r>
              <a:rPr lang="es-EC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SNR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79545"/>
              </p:ext>
            </p:extLst>
          </p:nvPr>
        </p:nvGraphicFramePr>
        <p:xfrm>
          <a:off x="2314423" y="2530217"/>
          <a:ext cx="7508385" cy="3200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8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8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8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8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Retardo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Punto 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Punto B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Punto C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Punto D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Punto E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Punto F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Punto G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Red Sigfox (ms)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2890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2920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2867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2893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2819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2825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2977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Callback (ms)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444.45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444.45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444.45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444.45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444.45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444.45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444.45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App móvil (ms)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16.95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16.95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16.95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16.95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16.95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16.95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16.95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 (ms)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3351.4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3381.4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3328.4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3354.4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3280.4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3286.4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3438.4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SNR (dB)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28.85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28.09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28.11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28.26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28.77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28.12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27.38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Distancia (m)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567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25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11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:\ESPE\Tesis\sigfox\capturas\R_S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24" y="2180217"/>
            <a:ext cx="4404575" cy="342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E:\ESPE\Tesis\sigfox\capturas\SNR_SZ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82" y="2180217"/>
            <a:ext cx="4498556" cy="3425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2186828" y="1548287"/>
            <a:ext cx="2853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Retardo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Sigfox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ZigBee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62629" y="1548287"/>
            <a:ext cx="3599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SNR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Sigfox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ZigBee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LORA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26</a:t>
            </a:fld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43324" y="6352144"/>
            <a:ext cx="4585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(Márquez, 2015) y </a:t>
            </a: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(Chiriboga, 2020</a:t>
            </a:r>
            <a:r>
              <a:rPr lang="es-EC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5664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7539" y="1751142"/>
            <a:ext cx="2420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Consumo de energía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21932"/>
              </p:ext>
            </p:extLst>
          </p:nvPr>
        </p:nvGraphicFramePr>
        <p:xfrm>
          <a:off x="2829433" y="2236130"/>
          <a:ext cx="6327444" cy="77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Consumo por mensaje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Consumo por hora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Transmisor Sigfox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153 mA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2.45 </a:t>
                      </a:r>
                      <a:r>
                        <a:rPr lang="es-EC" sz="1600" dirty="0" err="1">
                          <a:effectLst/>
                        </a:rPr>
                        <a:t>mAh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660717"/>
              </p:ext>
            </p:extLst>
          </p:nvPr>
        </p:nvGraphicFramePr>
        <p:xfrm>
          <a:off x="2455945" y="3256586"/>
          <a:ext cx="707442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8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ZigBee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WiFi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Corriente consumida en el transmisor (mA)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285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274-318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Corriente consumida en el receptor (mA)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180-196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Marcador de número de diapositiva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27</a:t>
            </a:fld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539" y="6352144"/>
            <a:ext cx="602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(Márquez, 2015) y (</a:t>
            </a:r>
            <a:r>
              <a:rPr lang="es-EC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Jaya</a:t>
            </a: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Vizcaíno, &amp; Acosta, 2014)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99462"/>
              </p:ext>
            </p:extLst>
          </p:nvPr>
        </p:nvGraphicFramePr>
        <p:xfrm>
          <a:off x="2455945" y="4706748"/>
          <a:ext cx="707442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ZigBee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WiFi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4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Diferencia de corriente consumida en el transmisor (mA)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121-165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 de Ahorro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36.8%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44.1%-51.8%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924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02354" y="1139025"/>
            <a:ext cx="3905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Tiempo de búsqueda de una plaza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67740"/>
              </p:ext>
            </p:extLst>
          </p:nvPr>
        </p:nvGraphicFramePr>
        <p:xfrm>
          <a:off x="1597195" y="1946376"/>
          <a:ext cx="8641725" cy="1783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0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707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Escenario 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Escenario B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effectLst/>
                        </a:rPr>
                        <a:t>Número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>
                          <a:effectLst/>
                        </a:rPr>
                        <a:t>Número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Casos con reducción de tiempo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34.65%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38.62%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1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Casos sin reducción de tiempo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65.35%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61.38%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0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378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378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76950"/>
              </p:ext>
            </p:extLst>
          </p:nvPr>
        </p:nvGraphicFramePr>
        <p:xfrm>
          <a:off x="1577984" y="3931439"/>
          <a:ext cx="8680145" cy="1786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2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75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25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Reducción de tiempo (s)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Escenario 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Escenario B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Número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Número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 (sin reducción)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247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65.35%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232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61.38%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Menor a 100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16.67%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14.55%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 100 a 200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13.75%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21.16%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 200 a 300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2.91%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2.65%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Mayor a 300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1.32%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0.26%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Marcador de número de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28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65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5984"/>
              </p:ext>
            </p:extLst>
          </p:nvPr>
        </p:nvGraphicFramePr>
        <p:xfrm>
          <a:off x="2417311" y="1569021"/>
          <a:ext cx="7826618" cy="1643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397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Distancia (m)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Escenario 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Escenario 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Ahorro de combustible (gal)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Ahorro económico (S)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7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Extra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Súper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Menor de 555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16.67%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14.55%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0.017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0.032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0.036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555 a 1110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13.75%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21.16%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0.034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0.064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0.072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 1110 a 1665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2.91%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2.65%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0.052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0.096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0.109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Mayor de 1665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1.32%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0.26%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0.069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0.128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0.145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79874"/>
              </p:ext>
            </p:extLst>
          </p:nvPr>
        </p:nvGraphicFramePr>
        <p:xfrm>
          <a:off x="1962069" y="3603966"/>
          <a:ext cx="8422783" cy="206866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12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2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2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477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Escenario 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Escenario 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Ahorro Anual (gal)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Ahorro Anual (S)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Ahorro Anual total (gal)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Ahorro Anual total (S)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Extra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Súper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Extra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Súper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16.67%</a:t>
                      </a:r>
                      <a:endParaRPr lang="es-EC" sz="1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14.55%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4.513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8.35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9.47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9 026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16 700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18 958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13.75%</a:t>
                      </a:r>
                      <a:endParaRPr lang="es-EC" sz="1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21.16%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9.027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16.70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18.95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18 054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33 402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37 916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b="0">
                          <a:effectLst/>
                        </a:rPr>
                        <a:t>2.91%</a:t>
                      </a:r>
                      <a:endParaRPr lang="es-EC" sz="14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2.65%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13.54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25.05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28.43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27 080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50 104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56 874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1.32%</a:t>
                      </a:r>
                      <a:endParaRPr lang="es-EC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0.26%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18.05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33.40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37.91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36 100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66 804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75 832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11370" y="2390934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Diario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19071" y="4638297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29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5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77130" y="1279051"/>
            <a:ext cx="224971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MOTIVACIÓN</a:t>
            </a:r>
            <a:endParaRPr lang="es-EC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3</a:t>
            </a:fld>
            <a:endParaRPr lang="es-EC" sz="3600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00FCD39-8DA0-4C91-89E7-D77E9C55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21" y="2352946"/>
            <a:ext cx="4213279" cy="315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05F418D-65B3-49C8-B4C9-2DB455C01D63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2352946"/>
            <a:ext cx="4213277" cy="31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5F1C39-0737-4C3F-B9C8-643C9C4F5A6E}"/>
              </a:ext>
            </a:extLst>
          </p:cNvPr>
          <p:cNvSpPr txBox="1"/>
          <p:nvPr/>
        </p:nvSpPr>
        <p:spPr>
          <a:xfrm>
            <a:off x="3158435" y="1862795"/>
            <a:ext cx="949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ANTES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42A32D6-8029-43C3-91D0-2C533BE24A44}"/>
              </a:ext>
            </a:extLst>
          </p:cNvPr>
          <p:cNvSpPr txBox="1"/>
          <p:nvPr/>
        </p:nvSpPr>
        <p:spPr>
          <a:xfrm>
            <a:off x="8032570" y="1862795"/>
            <a:ext cx="1071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912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1FBB96-8DD4-48E5-944F-7AF3FF671E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30</a:t>
            </a:fld>
            <a:endParaRPr lang="es-EC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4082EE2-2847-43AC-B751-E964A04A5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49498"/>
              </p:ext>
            </p:extLst>
          </p:nvPr>
        </p:nvGraphicFramePr>
        <p:xfrm>
          <a:off x="3915291" y="4407837"/>
          <a:ext cx="4524262" cy="1451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2131">
                  <a:extLst>
                    <a:ext uri="{9D8B030D-6E8A-4147-A177-3AD203B41FA5}">
                      <a16:colId xmlns:a16="http://schemas.microsoft.com/office/drawing/2014/main" val="3381748308"/>
                    </a:ext>
                  </a:extLst>
                </a:gridCol>
                <a:gridCol w="2262131">
                  <a:extLst>
                    <a:ext uri="{9D8B030D-6E8A-4147-A177-3AD203B41FA5}">
                      <a16:colId xmlns:a16="http://schemas.microsoft.com/office/drawing/2014/main" val="2555476710"/>
                    </a:ext>
                  </a:extLst>
                </a:gridCol>
              </a:tblGrid>
              <a:tr h="290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Costo ($)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940681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Hardware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37500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888706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Software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6298852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Instalación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124067"/>
                  </a:ext>
                </a:extLst>
              </a:tr>
              <a:tr h="2903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38900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2943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4444D554-DB76-4183-BA4F-4EFC8A0FD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770" y="3856180"/>
            <a:ext cx="85086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n-US" sz="20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por desplegar el sistema en el campus universitario por primera vez</a:t>
            </a:r>
            <a:endParaRPr kumimoji="0" lang="es-EC" alt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E57998-9B78-4CF4-9FDE-C05C133DE81F}"/>
              </a:ext>
            </a:extLst>
          </p:cNvPr>
          <p:cNvSpPr txBox="1"/>
          <p:nvPr/>
        </p:nvSpPr>
        <p:spPr>
          <a:xfrm>
            <a:off x="5516217" y="1345961"/>
            <a:ext cx="1159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C" altLang="en-US" sz="18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COSTOS</a:t>
            </a:r>
            <a:endParaRPr lang="en-US" b="1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FEFC287-E2CB-4302-B96A-9F5A6B9F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62567"/>
              </p:ext>
            </p:extLst>
          </p:nvPr>
        </p:nvGraphicFramePr>
        <p:xfrm>
          <a:off x="3767435" y="2390054"/>
          <a:ext cx="4819974" cy="1267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9987">
                  <a:extLst>
                    <a:ext uri="{9D8B030D-6E8A-4147-A177-3AD203B41FA5}">
                      <a16:colId xmlns:a16="http://schemas.microsoft.com/office/drawing/2014/main" val="1163766671"/>
                    </a:ext>
                  </a:extLst>
                </a:gridCol>
                <a:gridCol w="2409987">
                  <a:extLst>
                    <a:ext uri="{9D8B030D-6E8A-4147-A177-3AD203B41FA5}">
                      <a16:colId xmlns:a16="http://schemas.microsoft.com/office/drawing/2014/main" val="1803704166"/>
                    </a:ext>
                  </a:extLst>
                </a:gridCol>
              </a:tblGrid>
              <a:tr h="312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Dispositivo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Costo ($)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9850710"/>
                  </a:ext>
                </a:extLst>
              </a:tr>
              <a:tr h="321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Prototipo (4 plazas)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899917"/>
                  </a:ext>
                </a:extLst>
              </a:tr>
              <a:tr h="3216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Prototipo (1 plaza)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655041"/>
                  </a:ext>
                </a:extLst>
              </a:tr>
              <a:tr h="312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Standalone (1 plaza)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802062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E8ACA61-2FBC-45CA-87D3-0812688CC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72" y="1852618"/>
            <a:ext cx="55142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Costos del prototipo y de un dispositivo </a:t>
            </a:r>
            <a:r>
              <a:rPr lang="es-EC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standalone</a:t>
            </a:r>
            <a:endParaRPr lang="es-EC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08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807906" y="1157957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DISCUSIÓN</a:t>
            </a:r>
            <a:endParaRPr lang="es-EC" sz="240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06827" y="1970467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31</a:t>
            </a:fld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94704" y="2473608"/>
            <a:ext cx="9878096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despliegue de una red de sensores para la recolección de información es bastante simple y económica energéticamente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base de datos creada en la Internet permite cumplir con el objetivo del IoT de dar acceso global a la información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desarrollo de una aplicación móvil permite que el usuario pueda acceder a la información del sistema de parqueadero inteligente de manera rápida y sencilla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sistema de parqueadero presenta información en tiempo real.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cuanto a SNR en redes LPWAN, Sigfox es mejor.</a:t>
            </a:r>
          </a:p>
        </p:txBody>
      </p:sp>
    </p:spTree>
    <p:extLst>
      <p:ext uri="{BB962C8B-B14F-4D97-AF65-F5344CB8AC3E}">
        <p14:creationId xmlns:p14="http://schemas.microsoft.com/office/powerpoint/2010/main" val="3441184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32</a:t>
            </a:fld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81071" y="2152798"/>
            <a:ext cx="9195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Sigfox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permite el desarrollo de soluciones </a:t>
            </a:r>
            <a:r>
              <a:rPr lang="es-EC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una larga duración de vida de la batería.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beneficiarios en el escenario A son el 34% o 7 de cada 20 usuarios, y para el escenario B el 38% o 4 de cada 10 usuarios.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sistema de parqueadero inteligente da un ahorro de tiempo y de combustible, un ahorro económico, menos contaminación al ambiente y una mayor velocidad de desplazamiento, lo que da como resultado una mejor movilidad.</a:t>
            </a:r>
          </a:p>
          <a:p>
            <a:pPr>
              <a:spcAft>
                <a:spcPts val="800"/>
              </a:spcAft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211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26523" y="1918952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FUTUROS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33</a:t>
            </a:fld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12525" y="2483543"/>
            <a:ext cx="93061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debería desarrollar la aplicación móvil para otros sistemas operativos como iOS y Windows Mobile.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propone desarrollar servicios adicionales al usuario, como tarifado o trayectoria mas corta a la plaza destino.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debe usar hardware eficiente en cuanto a consumo de energía y que sea exclusivo para identificar el estado de la plaza con un transmisor Sigfox por plaza (Portable y Autónomo).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propone realizar  un estudio enfocado en el desempeño de la red Sigfox, que se implemente en diferentes escenarios.</a:t>
            </a:r>
          </a:p>
        </p:txBody>
      </p:sp>
    </p:spTree>
    <p:extLst>
      <p:ext uri="{BB962C8B-B14F-4D97-AF65-F5344CB8AC3E}">
        <p14:creationId xmlns:p14="http://schemas.microsoft.com/office/powerpoint/2010/main" val="151091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5517D4-4A6A-41C5-8869-D4A2ADA7CC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34</a:t>
            </a:fld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7981BB-D216-4BEE-ACD7-E57BBF0BB41B}"/>
              </a:ext>
            </a:extLst>
          </p:cNvPr>
          <p:cNvSpPr txBox="1"/>
          <p:nvPr/>
        </p:nvSpPr>
        <p:spPr>
          <a:xfrm>
            <a:off x="2554356" y="2286864"/>
            <a:ext cx="70832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hlinkClick r:id="rId2"/>
              </a:rPr>
              <a:t>https://www.youtube.com/watch?v=gBE_cxL_BUk&amp;feature=youtu.be</a:t>
            </a:r>
            <a:endParaRPr lang="es-EC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28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219868" y="2457717"/>
            <a:ext cx="32281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  <a:p>
            <a:pPr algn="ctr"/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PREGUNTAS?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35</a:t>
            </a:fld>
            <a:endParaRPr lang="es-EC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2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13A54BC-E69F-4A5C-9C7C-F9F77D23CC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4</a:t>
            </a:fld>
            <a:endParaRPr lang="es-EC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l medio ambiente lo haces tu - contaminacion vehicular - YouTube">
            <a:extLst>
              <a:ext uri="{FF2B5EF4-FFF2-40B4-BE49-F238E27FC236}">
                <a16:creationId xmlns:a16="http://schemas.microsoft.com/office/drawing/2014/main" id="{C93F921A-0669-480C-AA4A-9A8C6546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30" y="2075627"/>
            <a:ext cx="4879753" cy="274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rcador de contenido 2">
            <a:extLst>
              <a:ext uri="{FF2B5EF4-FFF2-40B4-BE49-F238E27FC236}">
                <a16:creationId xmlns:a16="http://schemas.microsoft.com/office/drawing/2014/main" id="{2D86A7F3-8C43-4236-9CBC-7A803697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13184" y="2133601"/>
            <a:ext cx="4982816" cy="2686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CuadroTexto 6">
            <a:extLst>
              <a:ext uri="{FF2B5EF4-FFF2-40B4-BE49-F238E27FC236}">
                <a16:creationId xmlns:a16="http://schemas.microsoft.com/office/drawing/2014/main" id="{1EDE7F45-4228-4411-B780-8AC5550C1F99}"/>
              </a:ext>
            </a:extLst>
          </p:cNvPr>
          <p:cNvSpPr txBox="1"/>
          <p:nvPr/>
        </p:nvSpPr>
        <p:spPr>
          <a:xfrm>
            <a:off x="728870" y="6352144"/>
            <a:ext cx="5226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Plan Maestro Movilidad DMQ 2009 – 2025</a:t>
            </a:r>
          </a:p>
        </p:txBody>
      </p:sp>
    </p:spTree>
    <p:extLst>
      <p:ext uri="{BB962C8B-B14F-4D97-AF65-F5344CB8AC3E}">
        <p14:creationId xmlns:p14="http://schemas.microsoft.com/office/powerpoint/2010/main" val="284455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iot smart park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29" y="2063686"/>
            <a:ext cx="4621338" cy="23824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959867" y="4625163"/>
            <a:ext cx="52073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 sistema de parqueadero inteligente puede ayudar a los conductores a encontrar lugares de estacionamiento de manera eficiente.</a:t>
            </a:r>
            <a:endParaRPr lang="es-EC" sz="2000" dirty="0"/>
          </a:p>
        </p:txBody>
      </p:sp>
      <p:sp>
        <p:nvSpPr>
          <p:cNvPr id="4" name="Rectángulo 3"/>
          <p:cNvSpPr/>
          <p:nvPr/>
        </p:nvSpPr>
        <p:spPr>
          <a:xfrm>
            <a:off x="6589260" y="2356911"/>
            <a:ext cx="481240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Reducción de tiempo, menos consumo de combustible, menos emisión de CO2.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ejora la rentabilidad y aumentan los ingresos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Aumenta la movilidad urbana y dinamiza la ciudad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5</a:t>
            </a:fld>
            <a:endParaRPr lang="es-EC" sz="3600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15CB801-09A9-4791-A773-B8E98114748E}"/>
              </a:ext>
            </a:extLst>
          </p:cNvPr>
          <p:cNvSpPr/>
          <p:nvPr/>
        </p:nvSpPr>
        <p:spPr>
          <a:xfrm>
            <a:off x="5289339" y="1375049"/>
            <a:ext cx="2322374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Parking</a:t>
            </a:r>
            <a:endParaRPr lang="es-EC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7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948A2B9-6C23-4C22-8D9D-50C8B2C42C3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6</a:t>
            </a:fld>
            <a:endParaRPr lang="es-EC" sz="3600" dirty="0">
              <a:solidFill>
                <a:schemeClr val="bg1"/>
              </a:solidFill>
            </a:endParaRPr>
          </a:p>
        </p:txBody>
      </p:sp>
      <p:pic>
        <p:nvPicPr>
          <p:cNvPr id="4" name="Imagen 2" descr="Resultado de imagen para iot">
            <a:extLst>
              <a:ext uri="{FF2B5EF4-FFF2-40B4-BE49-F238E27FC236}">
                <a16:creationId xmlns:a16="http://schemas.microsoft.com/office/drawing/2014/main" id="{0E9C5A51-B380-433F-8C61-14D19B792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1" y="2301444"/>
            <a:ext cx="2635805" cy="15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Resultado de imagen para smart university">
            <a:extLst>
              <a:ext uri="{FF2B5EF4-FFF2-40B4-BE49-F238E27FC236}">
                <a16:creationId xmlns:a16="http://schemas.microsoft.com/office/drawing/2014/main" id="{EA67E667-AD25-410E-B323-699A58504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77" y="1745220"/>
            <a:ext cx="3085445" cy="258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4BA4D4D-2321-4353-B22D-4D22F8F8B20E}"/>
              </a:ext>
            </a:extLst>
          </p:cNvPr>
          <p:cNvSpPr/>
          <p:nvPr/>
        </p:nvSpPr>
        <p:spPr>
          <a:xfrm>
            <a:off x="4303712" y="4505497"/>
            <a:ext cx="232237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 descr="Resultado de imagen para lpwan">
            <a:extLst>
              <a:ext uri="{FF2B5EF4-FFF2-40B4-BE49-F238E27FC236}">
                <a16:creationId xmlns:a16="http://schemas.microsoft.com/office/drawing/2014/main" id="{5C8438A9-0166-4874-84FE-EE7CC9B0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76" y="2301444"/>
            <a:ext cx="4215393" cy="188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F241BD1-FEBE-4073-A05F-2080E0D2F758}"/>
              </a:ext>
            </a:extLst>
          </p:cNvPr>
          <p:cNvSpPr/>
          <p:nvPr/>
        </p:nvSpPr>
        <p:spPr>
          <a:xfrm>
            <a:off x="8742758" y="4439230"/>
            <a:ext cx="141724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LPWAN</a:t>
            </a:r>
            <a:endParaRPr lang="es-EC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690C2855-851C-4BEE-9D1A-BFEE48087A6A}"/>
              </a:ext>
            </a:extLst>
          </p:cNvPr>
          <p:cNvSpPr txBox="1"/>
          <p:nvPr/>
        </p:nvSpPr>
        <p:spPr>
          <a:xfrm>
            <a:off x="1017413" y="4439230"/>
            <a:ext cx="20925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bicuidad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Interconectividad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Escalabilidad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82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72473" y="2108529"/>
            <a:ext cx="9664719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e implementar un sistema de parqueadero inteligente mediante una red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LPWAN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permita reducir el tiempo de búsqueda de una plaza de estacionamiento para mejorar la movilidad.</a:t>
            </a:r>
          </a:p>
          <a:p>
            <a:pPr>
              <a:spcAft>
                <a:spcPts val="800"/>
              </a:spcAft>
            </a:pPr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Específicos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Comparar información sobre sistemas de parqueaderos inteligentes implementados en el país.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Desplegar una red de sensores ultrasónicos para monitorizar el estado de las plazas de parqueo en el campus de la Universidad de las Fuerzas Armadas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ESPE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234728" y="1096759"/>
            <a:ext cx="194021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OBJETIVOS</a:t>
            </a:r>
            <a:endParaRPr lang="es-EC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7</a:t>
            </a:fld>
            <a:endParaRPr lang="es-EC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7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18445" y="2301290"/>
            <a:ext cx="9019504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una base de datos en la Internet para almacenar la información reportada por los sensores.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Medir los tiempos de transmisión en la red </a:t>
            </a:r>
            <a:r>
              <a:rPr lang="es-EC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Sigfox</a:t>
            </a: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el consumo de energía del sistema.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una aplicación móvil que permita la interacción con el usuario y muestra el estado de las plazas.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Disminuir el tiempo de búsqueda de una plaza de estacionamiento libre.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8</a:t>
            </a:fld>
            <a:endParaRPr lang="es-EC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8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67037" y="1327345"/>
            <a:ext cx="3200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Selección de la red </a:t>
            </a:r>
            <a:r>
              <a:rPr lang="es-EC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LPWAN</a:t>
            </a:r>
            <a:endParaRPr lang="es-EC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742133"/>
              </p:ext>
            </p:extLst>
          </p:nvPr>
        </p:nvGraphicFramePr>
        <p:xfrm>
          <a:off x="1730062" y="1876918"/>
          <a:ext cx="8731876" cy="4002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3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3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Sigfox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LoRaWAN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NB-IoT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Modulación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895" algn="l"/>
                        </a:tabLst>
                      </a:pPr>
                      <a:r>
                        <a:rPr lang="es-EC" sz="1400">
                          <a:effectLst/>
                        </a:rPr>
                        <a:t>BPSK	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CSS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QPSK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Frecuencia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Banda ISM no licenciada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Banda ISM no licenciada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Frecuencia licencia LTE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Ancho de Banda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100 Hz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250 kHz y 125 kHz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200 kHz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Velocidad de datos máxima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100 bps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 kbps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200 kbps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Bidireccional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Limitada/Half-duplex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Si/ </a:t>
                      </a:r>
                      <a:r>
                        <a:rPr lang="es-EC" sz="1400" dirty="0" err="1">
                          <a:effectLst/>
                        </a:rPr>
                        <a:t>Half-duplex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Si/ Half-duplex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Máximo mensajes por día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140 (UL), 4 (DL)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Ilimitada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Ilimitada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Máximo tamaño de payload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 bytes (UL), 8 bytes (DL)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243 bytes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1600 bytes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Rango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 km (urbana), 40 km (rural)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 km (urbana), 20 km (rural)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 km (urbana), 10 km (rural)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9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Inmunidad a la Interferencia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Muy alta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Muy alta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Baja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Localización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 (RSSI)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 (TDOA)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Permite red privada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Si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32" marR="567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113">
              <a:lnSpc>
                <a:spcPts val="1157"/>
              </a:lnSpc>
            </a:pPr>
            <a:fld id="{81D60167-4931-47E6-BA6A-407CBD079E47}" type="slidenum">
              <a:rPr lang="es-EC" sz="3600" smtClean="0">
                <a:solidFill>
                  <a:schemeClr val="bg1"/>
                </a:solidFill>
              </a:rPr>
              <a:pPr marL="114113">
                <a:lnSpc>
                  <a:spcPts val="1157"/>
                </a:lnSpc>
              </a:pPr>
              <a:t>9</a:t>
            </a:fld>
            <a:endParaRPr lang="es-EC" sz="32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5558" y="6159527"/>
            <a:ext cx="4831451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 (</a:t>
            </a:r>
            <a:r>
              <a:rPr lang="es-EC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Mekkia</a:t>
            </a: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Bajic</a:t>
            </a: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Chaxel</a:t>
            </a:r>
            <a:r>
              <a:rPr lang="es-EC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Meyer, 2019)</a:t>
            </a:r>
            <a:endParaRPr lang="es-EC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B8B0A5E-C458-4C42-A963-F1479D7A3D85}"/>
              </a:ext>
            </a:extLst>
          </p:cNvPr>
          <p:cNvSpPr/>
          <p:nvPr/>
        </p:nvSpPr>
        <p:spPr>
          <a:xfrm>
            <a:off x="3640126" y="803376"/>
            <a:ext cx="415376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MATERIALES Y MÉTODOS</a:t>
            </a:r>
            <a:endParaRPr lang="es-EC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026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D93731C-2814-45BD-B450-EAEE7E279442}" vid="{356E4289-C504-4872-AF27-DD8BE4E35E1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3837</TotalTime>
  <Words>1558</Words>
  <Application>Microsoft Office PowerPoint</Application>
  <PresentationFormat>Panorámica</PresentationFormat>
  <Paragraphs>532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Calibri Light</vt:lpstr>
      <vt:lpstr>Cambria Math</vt:lpstr>
      <vt:lpstr>Times New Roman</vt:lpstr>
      <vt:lpstr>Tema1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Bryan Allauca</dc:creator>
  <cp:lastModifiedBy>Bryan Allauca</cp:lastModifiedBy>
  <cp:revision>55</cp:revision>
  <dcterms:created xsi:type="dcterms:W3CDTF">2020-03-18T15:39:37Z</dcterms:created>
  <dcterms:modified xsi:type="dcterms:W3CDTF">2020-08-25T19:11:11Z</dcterms:modified>
</cp:coreProperties>
</file>