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7"/>
  </p:notesMasterIdLst>
  <p:sldIdLst>
    <p:sldId id="256" r:id="rId3"/>
    <p:sldId id="257" r:id="rId4"/>
    <p:sldId id="258" r:id="rId5"/>
    <p:sldId id="260" r:id="rId6"/>
    <p:sldId id="259"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79" r:id="rId24"/>
    <p:sldId id="281" r:id="rId25"/>
    <p:sldId id="280" r:id="rId26"/>
    <p:sldId id="282" r:id="rId27"/>
    <p:sldId id="283" r:id="rId28"/>
    <p:sldId id="284" r:id="rId29"/>
    <p:sldId id="285" r:id="rId30"/>
    <p:sldId id="286" r:id="rId31"/>
    <p:sldId id="288" r:id="rId32"/>
    <p:sldId id="289" r:id="rId33"/>
    <p:sldId id="290" r:id="rId34"/>
    <p:sldId id="291" r:id="rId35"/>
    <p:sldId id="292" r:id="rId36"/>
    <p:sldId id="294" r:id="rId37"/>
    <p:sldId id="295" r:id="rId38"/>
    <p:sldId id="296" r:id="rId39"/>
    <p:sldId id="297" r:id="rId40"/>
    <p:sldId id="299" r:id="rId41"/>
    <p:sldId id="300" r:id="rId42"/>
    <p:sldId id="301" r:id="rId43"/>
    <p:sldId id="303" r:id="rId44"/>
    <p:sldId id="304" r:id="rId45"/>
    <p:sldId id="305" r:id="rId46"/>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tiaguito" initials="S" lastIdx="1" clrIdx="0">
    <p:extLst>
      <p:ext uri="{19B8F6BF-5375-455C-9EA6-DF929625EA0E}">
        <p15:presenceInfo xmlns:p15="http://schemas.microsoft.com/office/powerpoint/2012/main" xmlns="" userId="Santiaguit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74" autoAdjust="0"/>
  </p:normalViewPr>
  <p:slideViewPr>
    <p:cSldViewPr snapToGrid="0">
      <p:cViewPr varScale="1">
        <p:scale>
          <a:sx n="69" d="100"/>
          <a:sy n="69" d="100"/>
        </p:scale>
        <p:origin x="-768"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285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63B686-B13A-448C-A2E9-76F3A0447D9F}" type="datetimeFigureOut">
              <a:rPr lang="es-EC" smtClean="0"/>
              <a:t>03/09/2020</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870B2B-3F56-4FCE-867A-048631EF5374}" type="slidenum">
              <a:rPr lang="es-EC" smtClean="0"/>
              <a:t>‹Nº›</a:t>
            </a:fld>
            <a:endParaRPr lang="es-EC"/>
          </a:p>
        </p:txBody>
      </p:sp>
    </p:spTree>
    <p:extLst>
      <p:ext uri="{BB962C8B-B14F-4D97-AF65-F5344CB8AC3E}">
        <p14:creationId xmlns:p14="http://schemas.microsoft.com/office/powerpoint/2010/main" val="778056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CA870B2B-3F56-4FCE-867A-048631EF5374}" type="slidenum">
              <a:rPr lang="es-EC" smtClean="0"/>
              <a:t>1</a:t>
            </a:fld>
            <a:endParaRPr lang="es-EC"/>
          </a:p>
        </p:txBody>
      </p:sp>
    </p:spTree>
    <p:extLst>
      <p:ext uri="{BB962C8B-B14F-4D97-AF65-F5344CB8AC3E}">
        <p14:creationId xmlns:p14="http://schemas.microsoft.com/office/powerpoint/2010/main" val="2937538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A870B2B-3F56-4FCE-867A-048631EF5374}" type="slidenum">
              <a:rPr lang="es-EC" smtClean="0"/>
              <a:t>9</a:t>
            </a:fld>
            <a:endParaRPr lang="es-EC"/>
          </a:p>
        </p:txBody>
      </p:sp>
    </p:spTree>
    <p:extLst>
      <p:ext uri="{BB962C8B-B14F-4D97-AF65-F5344CB8AC3E}">
        <p14:creationId xmlns:p14="http://schemas.microsoft.com/office/powerpoint/2010/main" val="2251437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A870B2B-3F56-4FCE-867A-048631EF5374}" type="slidenum">
              <a:rPr lang="es-EC" smtClean="0"/>
              <a:t>18</a:t>
            </a:fld>
            <a:endParaRPr lang="es-EC"/>
          </a:p>
        </p:txBody>
      </p:sp>
    </p:spTree>
    <p:extLst>
      <p:ext uri="{BB962C8B-B14F-4D97-AF65-F5344CB8AC3E}">
        <p14:creationId xmlns:p14="http://schemas.microsoft.com/office/powerpoint/2010/main" val="2003169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A870B2B-3F56-4FCE-867A-048631EF5374}" type="slidenum">
              <a:rPr lang="es-EC" smtClean="0"/>
              <a:t>30</a:t>
            </a:fld>
            <a:endParaRPr lang="es-EC"/>
          </a:p>
        </p:txBody>
      </p:sp>
    </p:spTree>
    <p:extLst>
      <p:ext uri="{BB962C8B-B14F-4D97-AF65-F5344CB8AC3E}">
        <p14:creationId xmlns:p14="http://schemas.microsoft.com/office/powerpoint/2010/main" val="1041184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A870B2B-3F56-4FCE-867A-048631EF5374}" type="slidenum">
              <a:rPr lang="es-EC" smtClean="0"/>
              <a:t>35</a:t>
            </a:fld>
            <a:endParaRPr lang="es-EC"/>
          </a:p>
        </p:txBody>
      </p:sp>
    </p:spTree>
    <p:extLst>
      <p:ext uri="{BB962C8B-B14F-4D97-AF65-F5344CB8AC3E}">
        <p14:creationId xmlns:p14="http://schemas.microsoft.com/office/powerpoint/2010/main" val="2904175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A870B2B-3F56-4FCE-867A-048631EF5374}" type="slidenum">
              <a:rPr lang="es-EC" smtClean="0"/>
              <a:t>39</a:t>
            </a:fld>
            <a:endParaRPr lang="es-EC"/>
          </a:p>
        </p:txBody>
      </p:sp>
    </p:spTree>
    <p:extLst>
      <p:ext uri="{BB962C8B-B14F-4D97-AF65-F5344CB8AC3E}">
        <p14:creationId xmlns:p14="http://schemas.microsoft.com/office/powerpoint/2010/main" val="4017850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A870B2B-3F56-4FCE-867A-048631EF5374}" type="slidenum">
              <a:rPr lang="es-EC" smtClean="0"/>
              <a:t>42</a:t>
            </a:fld>
            <a:endParaRPr lang="es-EC"/>
          </a:p>
        </p:txBody>
      </p:sp>
    </p:spTree>
    <p:extLst>
      <p:ext uri="{BB962C8B-B14F-4D97-AF65-F5344CB8AC3E}">
        <p14:creationId xmlns:p14="http://schemas.microsoft.com/office/powerpoint/2010/main" val="1261541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C"/>
          </a:p>
        </p:txBody>
      </p:sp>
      <p:sp>
        <p:nvSpPr>
          <p:cNvPr id="4" name="Marcador de fecha 3"/>
          <p:cNvSpPr>
            <a:spLocks noGrp="1"/>
          </p:cNvSpPr>
          <p:nvPr>
            <p:ph type="dt" sz="half" idx="10"/>
          </p:nvPr>
        </p:nvSpPr>
        <p:spPr/>
        <p:txBody>
          <a:bodyPr/>
          <a:lstStyle/>
          <a:p>
            <a:fld id="{A0AD7EB2-392A-461B-A3CE-8143A6317C01}" type="datetimeFigureOut">
              <a:rPr lang="es-EC" smtClean="0"/>
              <a:t>03/09/2020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58CA742-1122-494A-86AE-FA93BE937497}" type="slidenum">
              <a:rPr lang="es-EC" smtClean="0"/>
              <a:t>‹Nº›</a:t>
            </a:fld>
            <a:endParaRPr lang="es-EC"/>
          </a:p>
        </p:txBody>
      </p:sp>
    </p:spTree>
    <p:extLst>
      <p:ext uri="{BB962C8B-B14F-4D97-AF65-F5344CB8AC3E}">
        <p14:creationId xmlns:p14="http://schemas.microsoft.com/office/powerpoint/2010/main" val="12993304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A0AD7EB2-392A-461B-A3CE-8143A6317C01}" type="datetimeFigureOut">
              <a:rPr lang="es-EC" smtClean="0"/>
              <a:t>03/09/2020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58CA742-1122-494A-86AE-FA93BE937497}" type="slidenum">
              <a:rPr lang="es-EC" smtClean="0"/>
              <a:t>‹Nº›</a:t>
            </a:fld>
            <a:endParaRPr lang="es-EC"/>
          </a:p>
        </p:txBody>
      </p:sp>
    </p:spTree>
    <p:extLst>
      <p:ext uri="{BB962C8B-B14F-4D97-AF65-F5344CB8AC3E}">
        <p14:creationId xmlns:p14="http://schemas.microsoft.com/office/powerpoint/2010/main" val="911842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A0AD7EB2-392A-461B-A3CE-8143A6317C01}" type="datetimeFigureOut">
              <a:rPr lang="es-EC" smtClean="0"/>
              <a:t>03/09/2020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58CA742-1122-494A-86AE-FA93BE937497}" type="slidenum">
              <a:rPr lang="es-EC" smtClean="0"/>
              <a:t>‹Nº›</a:t>
            </a:fld>
            <a:endParaRPr lang="es-EC"/>
          </a:p>
        </p:txBody>
      </p:sp>
    </p:spTree>
    <p:extLst>
      <p:ext uri="{BB962C8B-B14F-4D97-AF65-F5344CB8AC3E}">
        <p14:creationId xmlns:p14="http://schemas.microsoft.com/office/powerpoint/2010/main" val="1505761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C"/>
          </a:p>
        </p:txBody>
      </p:sp>
      <p:sp>
        <p:nvSpPr>
          <p:cNvPr id="4" name="Marcador de fecha 3"/>
          <p:cNvSpPr>
            <a:spLocks noGrp="1"/>
          </p:cNvSpPr>
          <p:nvPr>
            <p:ph type="dt" sz="half" idx="10"/>
          </p:nvPr>
        </p:nvSpPr>
        <p:spPr/>
        <p:txBody>
          <a:bodyPr/>
          <a:lstStyle/>
          <a:p>
            <a:fld id="{B14FD812-4B83-4FB3-999D-AC7A23A44D82}" type="datetimeFigureOut">
              <a:rPr lang="es-EC" smtClean="0"/>
              <a:t>03/09/2020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8D88698D-E727-4D09-B0C8-FC733B08B379}" type="slidenum">
              <a:rPr lang="es-EC" smtClean="0"/>
              <a:t>‹Nº›</a:t>
            </a:fld>
            <a:endParaRPr lang="es-EC"/>
          </a:p>
        </p:txBody>
      </p:sp>
    </p:spTree>
    <p:extLst>
      <p:ext uri="{BB962C8B-B14F-4D97-AF65-F5344CB8AC3E}">
        <p14:creationId xmlns:p14="http://schemas.microsoft.com/office/powerpoint/2010/main" val="104092948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B14FD812-4B83-4FB3-999D-AC7A23A44D82}" type="datetimeFigureOut">
              <a:rPr lang="es-EC" smtClean="0"/>
              <a:t>03/09/2020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8D88698D-E727-4D09-B0C8-FC733B08B379}" type="slidenum">
              <a:rPr lang="es-EC" smtClean="0"/>
              <a:t>‹Nº›</a:t>
            </a:fld>
            <a:endParaRPr lang="es-EC"/>
          </a:p>
        </p:txBody>
      </p:sp>
    </p:spTree>
    <p:extLst>
      <p:ext uri="{BB962C8B-B14F-4D97-AF65-F5344CB8AC3E}">
        <p14:creationId xmlns:p14="http://schemas.microsoft.com/office/powerpoint/2010/main" val="2136259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B14FD812-4B83-4FB3-999D-AC7A23A44D82}" type="datetimeFigureOut">
              <a:rPr lang="es-EC" smtClean="0"/>
              <a:t>03/09/2020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8D88698D-E727-4D09-B0C8-FC733B08B379}" type="slidenum">
              <a:rPr lang="es-EC" smtClean="0"/>
              <a:t>‹Nº›</a:t>
            </a:fld>
            <a:endParaRPr lang="es-EC"/>
          </a:p>
        </p:txBody>
      </p:sp>
    </p:spTree>
    <p:extLst>
      <p:ext uri="{BB962C8B-B14F-4D97-AF65-F5344CB8AC3E}">
        <p14:creationId xmlns:p14="http://schemas.microsoft.com/office/powerpoint/2010/main" val="2775699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B14FD812-4B83-4FB3-999D-AC7A23A44D82}" type="datetimeFigureOut">
              <a:rPr lang="es-EC" smtClean="0"/>
              <a:t>03/09/2020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8D88698D-E727-4D09-B0C8-FC733B08B379}" type="slidenum">
              <a:rPr lang="es-EC" smtClean="0"/>
              <a:t>‹Nº›</a:t>
            </a:fld>
            <a:endParaRPr lang="es-EC"/>
          </a:p>
        </p:txBody>
      </p:sp>
    </p:spTree>
    <p:extLst>
      <p:ext uri="{BB962C8B-B14F-4D97-AF65-F5344CB8AC3E}">
        <p14:creationId xmlns:p14="http://schemas.microsoft.com/office/powerpoint/2010/main" val="513146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B14FD812-4B83-4FB3-999D-AC7A23A44D82}" type="datetimeFigureOut">
              <a:rPr lang="es-EC" smtClean="0"/>
              <a:t>03/09/2020</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8D88698D-E727-4D09-B0C8-FC733B08B379}" type="slidenum">
              <a:rPr lang="es-EC" smtClean="0"/>
              <a:t>‹Nº›</a:t>
            </a:fld>
            <a:endParaRPr lang="es-EC"/>
          </a:p>
        </p:txBody>
      </p:sp>
    </p:spTree>
    <p:extLst>
      <p:ext uri="{BB962C8B-B14F-4D97-AF65-F5344CB8AC3E}">
        <p14:creationId xmlns:p14="http://schemas.microsoft.com/office/powerpoint/2010/main" val="2035347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B14FD812-4B83-4FB3-999D-AC7A23A44D82}" type="datetimeFigureOut">
              <a:rPr lang="es-EC" smtClean="0"/>
              <a:t>03/09/2020</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8D88698D-E727-4D09-B0C8-FC733B08B379}" type="slidenum">
              <a:rPr lang="es-EC" smtClean="0"/>
              <a:t>‹Nº›</a:t>
            </a:fld>
            <a:endParaRPr lang="es-EC"/>
          </a:p>
        </p:txBody>
      </p:sp>
    </p:spTree>
    <p:extLst>
      <p:ext uri="{BB962C8B-B14F-4D97-AF65-F5344CB8AC3E}">
        <p14:creationId xmlns:p14="http://schemas.microsoft.com/office/powerpoint/2010/main" val="3699808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14FD812-4B83-4FB3-999D-AC7A23A44D82}" type="datetimeFigureOut">
              <a:rPr lang="es-EC" smtClean="0"/>
              <a:t>03/09/2020</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8D88698D-E727-4D09-B0C8-FC733B08B379}" type="slidenum">
              <a:rPr lang="es-EC" smtClean="0"/>
              <a:t>‹Nº›</a:t>
            </a:fld>
            <a:endParaRPr lang="es-EC"/>
          </a:p>
        </p:txBody>
      </p:sp>
    </p:spTree>
    <p:extLst>
      <p:ext uri="{BB962C8B-B14F-4D97-AF65-F5344CB8AC3E}">
        <p14:creationId xmlns:p14="http://schemas.microsoft.com/office/powerpoint/2010/main" val="2613600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B14FD812-4B83-4FB3-999D-AC7A23A44D82}" type="datetimeFigureOut">
              <a:rPr lang="es-EC" smtClean="0"/>
              <a:t>03/09/2020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8D88698D-E727-4D09-B0C8-FC733B08B379}" type="slidenum">
              <a:rPr lang="es-EC" smtClean="0"/>
              <a:t>‹Nº›</a:t>
            </a:fld>
            <a:endParaRPr lang="es-EC"/>
          </a:p>
        </p:txBody>
      </p:sp>
    </p:spTree>
    <p:extLst>
      <p:ext uri="{BB962C8B-B14F-4D97-AF65-F5344CB8AC3E}">
        <p14:creationId xmlns:p14="http://schemas.microsoft.com/office/powerpoint/2010/main" val="418672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dirty="0" smtClean="0"/>
              <a:t>Editar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C" dirty="0"/>
          </a:p>
        </p:txBody>
      </p:sp>
      <p:sp>
        <p:nvSpPr>
          <p:cNvPr id="4" name="Marcador de fecha 3"/>
          <p:cNvSpPr>
            <a:spLocks noGrp="1"/>
          </p:cNvSpPr>
          <p:nvPr>
            <p:ph type="dt" sz="half" idx="10"/>
          </p:nvPr>
        </p:nvSpPr>
        <p:spPr/>
        <p:txBody>
          <a:bodyPr/>
          <a:lstStyle/>
          <a:p>
            <a:fld id="{A0AD7EB2-392A-461B-A3CE-8143A6317C01}" type="datetimeFigureOut">
              <a:rPr lang="es-EC" smtClean="0"/>
              <a:t>03/09/2020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58CA742-1122-494A-86AE-FA93BE937497}" type="slidenum">
              <a:rPr lang="es-EC" smtClean="0"/>
              <a:t>‹Nº›</a:t>
            </a:fld>
            <a:endParaRPr lang="es-EC"/>
          </a:p>
        </p:txBody>
      </p:sp>
    </p:spTree>
    <p:extLst>
      <p:ext uri="{BB962C8B-B14F-4D97-AF65-F5344CB8AC3E}">
        <p14:creationId xmlns:p14="http://schemas.microsoft.com/office/powerpoint/2010/main" val="282936412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B14FD812-4B83-4FB3-999D-AC7A23A44D82}" type="datetimeFigureOut">
              <a:rPr lang="es-EC" smtClean="0"/>
              <a:t>03/09/2020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8D88698D-E727-4D09-B0C8-FC733B08B379}" type="slidenum">
              <a:rPr lang="es-EC" smtClean="0"/>
              <a:t>‹Nº›</a:t>
            </a:fld>
            <a:endParaRPr lang="es-EC"/>
          </a:p>
        </p:txBody>
      </p:sp>
    </p:spTree>
    <p:extLst>
      <p:ext uri="{BB962C8B-B14F-4D97-AF65-F5344CB8AC3E}">
        <p14:creationId xmlns:p14="http://schemas.microsoft.com/office/powerpoint/2010/main" val="4161657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B14FD812-4B83-4FB3-999D-AC7A23A44D82}" type="datetimeFigureOut">
              <a:rPr lang="es-EC" smtClean="0"/>
              <a:t>03/09/2020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8D88698D-E727-4D09-B0C8-FC733B08B379}" type="slidenum">
              <a:rPr lang="es-EC" smtClean="0"/>
              <a:t>‹Nº›</a:t>
            </a:fld>
            <a:endParaRPr lang="es-EC"/>
          </a:p>
        </p:txBody>
      </p:sp>
    </p:spTree>
    <p:extLst>
      <p:ext uri="{BB962C8B-B14F-4D97-AF65-F5344CB8AC3E}">
        <p14:creationId xmlns:p14="http://schemas.microsoft.com/office/powerpoint/2010/main" val="3764783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B14FD812-4B83-4FB3-999D-AC7A23A44D82}" type="datetimeFigureOut">
              <a:rPr lang="es-EC" smtClean="0"/>
              <a:t>03/09/2020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8D88698D-E727-4D09-B0C8-FC733B08B379}" type="slidenum">
              <a:rPr lang="es-EC" smtClean="0"/>
              <a:t>‹Nº›</a:t>
            </a:fld>
            <a:endParaRPr lang="es-EC"/>
          </a:p>
        </p:txBody>
      </p:sp>
    </p:spTree>
    <p:extLst>
      <p:ext uri="{BB962C8B-B14F-4D97-AF65-F5344CB8AC3E}">
        <p14:creationId xmlns:p14="http://schemas.microsoft.com/office/powerpoint/2010/main" val="123876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A0AD7EB2-392A-461B-A3CE-8143A6317C01}" type="datetimeFigureOut">
              <a:rPr lang="es-EC" smtClean="0"/>
              <a:t>03/09/2020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E58CA742-1122-494A-86AE-FA93BE937497}" type="slidenum">
              <a:rPr lang="es-EC" smtClean="0"/>
              <a:t>‹Nº›</a:t>
            </a:fld>
            <a:endParaRPr lang="es-EC"/>
          </a:p>
        </p:txBody>
      </p:sp>
    </p:spTree>
    <p:extLst>
      <p:ext uri="{BB962C8B-B14F-4D97-AF65-F5344CB8AC3E}">
        <p14:creationId xmlns:p14="http://schemas.microsoft.com/office/powerpoint/2010/main" val="32955654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A0AD7EB2-392A-461B-A3CE-8143A6317C01}" type="datetimeFigureOut">
              <a:rPr lang="es-EC" smtClean="0"/>
              <a:t>03/09/2020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E58CA742-1122-494A-86AE-FA93BE937497}" type="slidenum">
              <a:rPr lang="es-EC" smtClean="0"/>
              <a:t>‹Nº›</a:t>
            </a:fld>
            <a:endParaRPr lang="es-EC"/>
          </a:p>
        </p:txBody>
      </p:sp>
    </p:spTree>
    <p:extLst>
      <p:ext uri="{BB962C8B-B14F-4D97-AF65-F5344CB8AC3E}">
        <p14:creationId xmlns:p14="http://schemas.microsoft.com/office/powerpoint/2010/main" val="8860776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A0AD7EB2-392A-461B-A3CE-8143A6317C01}" type="datetimeFigureOut">
              <a:rPr lang="es-EC" smtClean="0"/>
              <a:t>03/09/2020</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E58CA742-1122-494A-86AE-FA93BE937497}" type="slidenum">
              <a:rPr lang="es-EC" smtClean="0"/>
              <a:t>‹Nº›</a:t>
            </a:fld>
            <a:endParaRPr lang="es-EC"/>
          </a:p>
        </p:txBody>
      </p:sp>
    </p:spTree>
    <p:extLst>
      <p:ext uri="{BB962C8B-B14F-4D97-AF65-F5344CB8AC3E}">
        <p14:creationId xmlns:p14="http://schemas.microsoft.com/office/powerpoint/2010/main" val="17530067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A0AD7EB2-392A-461B-A3CE-8143A6317C01}" type="datetimeFigureOut">
              <a:rPr lang="es-EC" smtClean="0"/>
              <a:t>03/09/2020</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E58CA742-1122-494A-86AE-FA93BE937497}" type="slidenum">
              <a:rPr lang="es-EC" smtClean="0"/>
              <a:t>‹Nº›</a:t>
            </a:fld>
            <a:endParaRPr lang="es-EC"/>
          </a:p>
        </p:txBody>
      </p:sp>
    </p:spTree>
    <p:extLst>
      <p:ext uri="{BB962C8B-B14F-4D97-AF65-F5344CB8AC3E}">
        <p14:creationId xmlns:p14="http://schemas.microsoft.com/office/powerpoint/2010/main" val="3150174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0AD7EB2-392A-461B-A3CE-8143A6317C01}" type="datetimeFigureOut">
              <a:rPr lang="es-EC" smtClean="0"/>
              <a:t>03/09/2020</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E58CA742-1122-494A-86AE-FA93BE937497}" type="slidenum">
              <a:rPr lang="es-EC" smtClean="0"/>
              <a:t>‹Nº›</a:t>
            </a:fld>
            <a:endParaRPr lang="es-EC"/>
          </a:p>
        </p:txBody>
      </p:sp>
    </p:spTree>
    <p:extLst>
      <p:ext uri="{BB962C8B-B14F-4D97-AF65-F5344CB8AC3E}">
        <p14:creationId xmlns:p14="http://schemas.microsoft.com/office/powerpoint/2010/main" val="2102869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A0AD7EB2-392A-461B-A3CE-8143A6317C01}" type="datetimeFigureOut">
              <a:rPr lang="es-EC" smtClean="0"/>
              <a:t>03/09/2020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E58CA742-1122-494A-86AE-FA93BE937497}" type="slidenum">
              <a:rPr lang="es-EC" smtClean="0"/>
              <a:t>‹Nº›</a:t>
            </a:fld>
            <a:endParaRPr lang="es-EC"/>
          </a:p>
        </p:txBody>
      </p:sp>
    </p:spTree>
    <p:extLst>
      <p:ext uri="{BB962C8B-B14F-4D97-AF65-F5344CB8AC3E}">
        <p14:creationId xmlns:p14="http://schemas.microsoft.com/office/powerpoint/2010/main" val="2931743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A0AD7EB2-392A-461B-A3CE-8143A6317C01}" type="datetimeFigureOut">
              <a:rPr lang="es-EC" smtClean="0"/>
              <a:t>03/09/2020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E58CA742-1122-494A-86AE-FA93BE937497}" type="slidenum">
              <a:rPr lang="es-EC" smtClean="0"/>
              <a:t>‹Nº›</a:t>
            </a:fld>
            <a:endParaRPr lang="es-EC"/>
          </a:p>
        </p:txBody>
      </p:sp>
    </p:spTree>
    <p:extLst>
      <p:ext uri="{BB962C8B-B14F-4D97-AF65-F5344CB8AC3E}">
        <p14:creationId xmlns:p14="http://schemas.microsoft.com/office/powerpoint/2010/main" val="104455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C" dirty="0"/>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smtClean="0"/>
              <a:t>Editar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C"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AD7EB2-392A-461B-A3CE-8143A6317C01}" type="datetimeFigureOut">
              <a:rPr lang="es-EC" smtClean="0"/>
              <a:t>03/09/2020</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CA742-1122-494A-86AE-FA93BE937497}" type="slidenum">
              <a:rPr lang="es-EC" smtClean="0"/>
              <a:t>‹Nº›</a:t>
            </a:fld>
            <a:endParaRPr lang="es-EC"/>
          </a:p>
        </p:txBody>
      </p:sp>
      <p:pic>
        <p:nvPicPr>
          <p:cNvPr id="13" name="Imagen 12"/>
          <p:cNvPicPr>
            <a:picLocks noChangeAspect="1"/>
          </p:cNvPicPr>
          <p:nvPr userDrawn="1"/>
        </p:nvPicPr>
        <p:blipFill rotWithShape="1">
          <a:blip r:embed="rId13"/>
          <a:srcRect l="3072" t="106" r="73637" b="142"/>
          <a:stretch/>
        </p:blipFill>
        <p:spPr>
          <a:xfrm rot="5400000">
            <a:off x="5998420" y="650684"/>
            <a:ext cx="195221" cy="12219412"/>
          </a:xfrm>
          <a:prstGeom prst="rect">
            <a:avLst/>
          </a:prstGeom>
        </p:spPr>
      </p:pic>
    </p:spTree>
    <p:extLst>
      <p:ext uri="{BB962C8B-B14F-4D97-AF65-F5344CB8AC3E}">
        <p14:creationId xmlns:p14="http://schemas.microsoft.com/office/powerpoint/2010/main" val="660140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FD812-4B83-4FB3-999D-AC7A23A44D82}" type="datetimeFigureOut">
              <a:rPr lang="es-EC" smtClean="0"/>
              <a:t>03/09/2020</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8698D-E727-4D09-B0C8-FC733B08B379}" type="slidenum">
              <a:rPr lang="es-EC" smtClean="0"/>
              <a:t>‹Nº›</a:t>
            </a:fld>
            <a:endParaRPr lang="es-EC"/>
          </a:p>
        </p:txBody>
      </p:sp>
      <p:pic>
        <p:nvPicPr>
          <p:cNvPr id="7" name="Imagen 6"/>
          <p:cNvPicPr>
            <a:picLocks noChangeAspect="1"/>
          </p:cNvPicPr>
          <p:nvPr userDrawn="1"/>
        </p:nvPicPr>
        <p:blipFill>
          <a:blip r:embed="rId13"/>
          <a:stretch>
            <a:fillRect/>
          </a:stretch>
        </p:blipFill>
        <p:spPr>
          <a:xfrm>
            <a:off x="0" y="0"/>
            <a:ext cx="685800" cy="6858000"/>
          </a:xfrm>
          <a:prstGeom prst="rect">
            <a:avLst/>
          </a:prstGeom>
        </p:spPr>
      </p:pic>
      <p:pic>
        <p:nvPicPr>
          <p:cNvPr id="9" name="Imagen 8"/>
          <p:cNvPicPr>
            <a:picLocks noChangeAspect="1"/>
          </p:cNvPicPr>
          <p:nvPr userDrawn="1"/>
        </p:nvPicPr>
        <p:blipFill>
          <a:blip r:embed="rId14"/>
          <a:stretch>
            <a:fillRect/>
          </a:stretch>
        </p:blipFill>
        <p:spPr>
          <a:xfrm>
            <a:off x="5857875" y="0"/>
            <a:ext cx="6334125" cy="790575"/>
          </a:xfrm>
          <a:prstGeom prst="rect">
            <a:avLst/>
          </a:prstGeom>
        </p:spPr>
      </p:pic>
    </p:spTree>
    <p:extLst>
      <p:ext uri="{BB962C8B-B14F-4D97-AF65-F5344CB8AC3E}">
        <p14:creationId xmlns:p14="http://schemas.microsoft.com/office/powerpoint/2010/main" val="2042202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25.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6.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46.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2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87.png"/></Relationships>
</file>

<file path=ppt/slides/_rels/slide2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2.png"/><Relationship Id="rId7" Type="http://schemas.openxmlformats.org/officeDocument/2006/relationships/image" Target="../media/image15.png"/><Relationship Id="rId2" Type="http://schemas.openxmlformats.org/officeDocument/2006/relationships/image" Target="../media/image91.png"/><Relationship Id="rId1" Type="http://schemas.openxmlformats.org/officeDocument/2006/relationships/slideLayout" Target="../slideLayouts/slideLayout1.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 Id="rId9"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3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35.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espe logo">
            <a:extLst>
              <a:ext uri="{FF2B5EF4-FFF2-40B4-BE49-F238E27FC236}">
                <a16:creationId xmlns:a16="http://schemas.microsoft.com/office/drawing/2014/main" xmlns="" id="{320FB4FB-48BA-4E82-9724-FDE0688580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8125" y="444664"/>
            <a:ext cx="4960291" cy="1280763"/>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554076" y="1983713"/>
            <a:ext cx="9161115" cy="1200329"/>
          </a:xfrm>
          <a:prstGeom prst="rect">
            <a:avLst/>
          </a:prstGeom>
        </p:spPr>
        <p:txBody>
          <a:bodyPr wrap="square">
            <a:spAutoFit/>
          </a:bodyPr>
          <a:lstStyle/>
          <a:p>
            <a:pPr algn="ctr"/>
            <a:r>
              <a:rPr lang="es-EC" sz="2400" dirty="0">
                <a:latin typeface="+mj-lt"/>
              </a:rPr>
              <a:t>DEPARTAMENTO DE </a:t>
            </a:r>
            <a:r>
              <a:rPr lang="es-EC" sz="2400" dirty="0" smtClean="0">
                <a:latin typeface="+mj-lt"/>
              </a:rPr>
              <a:t>ELÉCTRICA </a:t>
            </a:r>
            <a:r>
              <a:rPr lang="es-EC" sz="2400" dirty="0">
                <a:latin typeface="+mj-lt"/>
              </a:rPr>
              <a:t>Y</a:t>
            </a:r>
            <a:r>
              <a:rPr lang="es-EC" sz="2400" dirty="0" smtClean="0">
                <a:latin typeface="+mj-lt"/>
              </a:rPr>
              <a:t> ELECTRÓNICA</a:t>
            </a:r>
            <a:r>
              <a:rPr lang="es-EC" sz="2400" dirty="0">
                <a:latin typeface="+mj-lt"/>
              </a:rPr>
              <a:t/>
            </a:r>
            <a:br>
              <a:rPr lang="es-EC" sz="2400" dirty="0">
                <a:latin typeface="+mj-lt"/>
              </a:rPr>
            </a:br>
            <a:r>
              <a:rPr lang="es-EC" sz="2400" dirty="0">
                <a:latin typeface="+mj-lt"/>
              </a:rPr>
              <a:t/>
            </a:r>
            <a:br>
              <a:rPr lang="es-EC" sz="2400" dirty="0">
                <a:latin typeface="+mj-lt"/>
              </a:rPr>
            </a:br>
            <a:r>
              <a:rPr lang="es-EC" sz="2200" dirty="0" smtClean="0">
                <a:latin typeface="+mj-lt"/>
              </a:rPr>
              <a:t>CARRERA DE INGENIERÍA ELECTRÓNICA Y TELECOMUNICACIONES</a:t>
            </a:r>
            <a:endParaRPr lang="es-EC" sz="2200" dirty="0">
              <a:latin typeface="+mj-lt"/>
            </a:endParaRPr>
          </a:p>
        </p:txBody>
      </p:sp>
      <p:sp>
        <p:nvSpPr>
          <p:cNvPr id="6" name="Rectángulo 5"/>
          <p:cNvSpPr/>
          <p:nvPr/>
        </p:nvSpPr>
        <p:spPr>
          <a:xfrm>
            <a:off x="1427747" y="3397557"/>
            <a:ext cx="9204157" cy="1446550"/>
          </a:xfrm>
          <a:prstGeom prst="rect">
            <a:avLst/>
          </a:prstGeom>
        </p:spPr>
        <p:txBody>
          <a:bodyPr wrap="square">
            <a:spAutoFit/>
          </a:bodyPr>
          <a:lstStyle/>
          <a:p>
            <a:pPr algn="ctr"/>
            <a:r>
              <a:rPr lang="es-EC" sz="2200" b="1" dirty="0" smtClean="0">
                <a:solidFill>
                  <a:schemeClr val="tx1"/>
                </a:solidFill>
                <a:latin typeface="+mj-lt"/>
              </a:rPr>
              <a:t>TEMA: </a:t>
            </a:r>
            <a:r>
              <a:rPr lang="es-EC" sz="2200" b="1" dirty="0" smtClean="0">
                <a:solidFill>
                  <a:schemeClr val="tx1"/>
                </a:solidFill>
              </a:rPr>
              <a:t>ANÁLISIS DEL DESEMPEÑO DE UN SISTEMA DE DETECCIÓN DE HUMO EN SITIOS CERRADOS APLICANDO TÉCNICAS DE PROCESAMIENTO DIGITAL DE IMÁGENES A LA INFORMACIÓN OBTENIDA DE UNA CÁMARA DE VIGILANCIA IP EN COMPARACIÓN CON MÉTODOS DE DETECCIÓN TRADICIONAL </a:t>
            </a:r>
            <a:endParaRPr lang="es-EC" sz="2200" b="1" dirty="0">
              <a:solidFill>
                <a:schemeClr val="tx1"/>
              </a:solidFill>
            </a:endParaRPr>
          </a:p>
        </p:txBody>
      </p:sp>
      <p:sp>
        <p:nvSpPr>
          <p:cNvPr id="7" name="CuadroTexto 10">
            <a:extLst>
              <a:ext uri="{FF2B5EF4-FFF2-40B4-BE49-F238E27FC236}">
                <a16:creationId xmlns:a16="http://schemas.microsoft.com/office/drawing/2014/main" xmlns="" id="{031D2FAD-2EFD-4211-AF1F-6ED7CA265BDB}"/>
              </a:ext>
            </a:extLst>
          </p:cNvPr>
          <p:cNvSpPr txBox="1"/>
          <p:nvPr/>
        </p:nvSpPr>
        <p:spPr>
          <a:xfrm>
            <a:off x="1105433" y="5075309"/>
            <a:ext cx="10058400" cy="1323439"/>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C" sz="2000" dirty="0" smtClean="0">
                <a:latin typeface="+mj-lt"/>
              </a:rPr>
              <a:t>AUTOR: EDWIN SANTIAGO REMACHE MALES</a:t>
            </a:r>
            <a:r>
              <a:rPr lang="es-EC" sz="2000" dirty="0">
                <a:latin typeface="+mj-lt"/>
              </a:rPr>
              <a:t/>
            </a:r>
            <a:br>
              <a:rPr lang="es-EC" sz="2000" dirty="0">
                <a:latin typeface="+mj-lt"/>
              </a:rPr>
            </a:br>
            <a:r>
              <a:rPr lang="es-EC" sz="2000" dirty="0">
                <a:latin typeface="+mj-lt"/>
              </a:rPr>
              <a:t>DIRECTOR: </a:t>
            </a:r>
            <a:r>
              <a:rPr lang="es-EC" sz="2000" dirty="0" smtClean="0">
                <a:latin typeface="+mj-lt"/>
              </a:rPr>
              <a:t>ING. FABIÁN GUSTAVO SAENZ ENDERICA</a:t>
            </a:r>
            <a:endParaRPr lang="es-EC" sz="2000" dirty="0">
              <a:latin typeface="+mj-lt"/>
            </a:endParaRPr>
          </a:p>
          <a:p>
            <a:endParaRPr lang="es-EC" sz="2000" dirty="0">
              <a:latin typeface="+mj-lt"/>
            </a:endParaRPr>
          </a:p>
          <a:p>
            <a:pPr algn="ctr"/>
            <a:r>
              <a:rPr lang="es-EC" sz="2000" dirty="0">
                <a:latin typeface="+mj-lt"/>
              </a:rPr>
              <a:t>SANGOLQUÍ, </a:t>
            </a:r>
            <a:r>
              <a:rPr lang="es-EC" sz="2000" dirty="0" smtClean="0">
                <a:latin typeface="+mj-lt"/>
              </a:rPr>
              <a:t>2020</a:t>
            </a:r>
            <a:endParaRPr lang="es-EC" sz="2000" dirty="0">
              <a:latin typeface="+mj-lt"/>
            </a:endParaRPr>
          </a:p>
        </p:txBody>
      </p:sp>
      <p:pic>
        <p:nvPicPr>
          <p:cNvPr id="8" name="Picture 2">
            <a:extLst>
              <a:ext uri="{FF2B5EF4-FFF2-40B4-BE49-F238E27FC236}">
                <a16:creationId xmlns:a16="http://schemas.microsoft.com/office/drawing/2014/main" xmlns="" id="{9FF35A2E-B807-4C97-8452-6268ACBABE8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4217" y="4891512"/>
            <a:ext cx="1407060" cy="133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Logo">
            <a:extLst>
              <a:ext uri="{FF2B5EF4-FFF2-40B4-BE49-F238E27FC236}">
                <a16:creationId xmlns:a16="http://schemas.microsoft.com/office/drawing/2014/main" xmlns="" id="{06421A91-0B07-4224-86B3-42BBC81019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90994" y="5046887"/>
            <a:ext cx="1254053" cy="1254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412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465400" y="761250"/>
            <a:ext cx="5112938" cy="461665"/>
          </a:xfrm>
          <a:prstGeom prst="rect">
            <a:avLst/>
          </a:prstGeom>
        </p:spPr>
        <p:txBody>
          <a:bodyPr wrap="none">
            <a:spAutoFit/>
          </a:bodyPr>
          <a:lstStyle/>
          <a:p>
            <a:r>
              <a:rPr lang="es-ES" sz="2400" b="1" dirty="0" smtClean="0">
                <a:solidFill>
                  <a:srgbClr val="0070C0"/>
                </a:solidFill>
                <a:cs typeface="Arial" panose="020B0604020202020204" pitchFamily="34" charset="0"/>
              </a:rPr>
              <a:t>DETECTOR DE HUMO POR IONIZACIÓN</a:t>
            </a:r>
            <a:endParaRPr lang="es-EC" sz="2400" b="1" dirty="0">
              <a:solidFill>
                <a:srgbClr val="0070C0"/>
              </a:solidFill>
              <a:cs typeface="Arial" panose="020B0604020202020204" pitchFamily="34" charset="0"/>
            </a:endParaRPr>
          </a:p>
        </p:txBody>
      </p:sp>
      <p:sp>
        <p:nvSpPr>
          <p:cNvPr id="10" name="Rectángulo 9"/>
          <p:cNvSpPr/>
          <p:nvPr/>
        </p:nvSpPr>
        <p:spPr>
          <a:xfrm>
            <a:off x="411554" y="3654932"/>
            <a:ext cx="6315062" cy="430887"/>
          </a:xfrm>
          <a:prstGeom prst="rect">
            <a:avLst/>
          </a:prstGeom>
        </p:spPr>
        <p:txBody>
          <a:bodyPr wrap="square">
            <a:spAutoFit/>
          </a:bodyPr>
          <a:lstStyle/>
          <a:p>
            <a:r>
              <a:rPr lang="es-ES" sz="2200" b="1" dirty="0" smtClean="0">
                <a:solidFill>
                  <a:srgbClr val="0070C0"/>
                </a:solidFill>
                <a:cs typeface="Arial" panose="020B0604020202020204" pitchFamily="34" charset="0"/>
              </a:rPr>
              <a:t>DETECTOR DE HUMO FOTOELÉCTRICO</a:t>
            </a:r>
            <a:endParaRPr lang="es-EC" sz="2200" b="1" dirty="0">
              <a:solidFill>
                <a:srgbClr val="0070C0"/>
              </a:solidFill>
              <a:cs typeface="Arial" panose="020B0604020202020204" pitchFamily="34" charset="0"/>
            </a:endParaRPr>
          </a:p>
        </p:txBody>
      </p:sp>
      <p:pic>
        <p:nvPicPr>
          <p:cNvPr id="11" name="Imagen 10"/>
          <p:cNvPicPr>
            <a:picLocks noChangeAspect="1"/>
          </p:cNvPicPr>
          <p:nvPr/>
        </p:nvPicPr>
        <p:blipFill>
          <a:blip r:embed="rId2"/>
          <a:stretch>
            <a:fillRect/>
          </a:stretch>
        </p:blipFill>
        <p:spPr>
          <a:xfrm>
            <a:off x="4043312" y="1311301"/>
            <a:ext cx="4844311" cy="2304782"/>
          </a:xfrm>
          <a:prstGeom prst="rect">
            <a:avLst/>
          </a:prstGeom>
        </p:spPr>
      </p:pic>
      <p:pic>
        <p:nvPicPr>
          <p:cNvPr id="12" name="Imagen 11"/>
          <p:cNvPicPr>
            <a:picLocks noChangeAspect="1"/>
          </p:cNvPicPr>
          <p:nvPr/>
        </p:nvPicPr>
        <p:blipFill rotWithShape="1">
          <a:blip r:embed="rId3"/>
          <a:srcRect b="11516"/>
          <a:stretch/>
        </p:blipFill>
        <p:spPr>
          <a:xfrm>
            <a:off x="136596" y="4782681"/>
            <a:ext cx="6154097" cy="1763481"/>
          </a:xfrm>
          <a:prstGeom prst="rect">
            <a:avLst/>
          </a:prstGeom>
        </p:spPr>
      </p:pic>
      <p:pic>
        <p:nvPicPr>
          <p:cNvPr id="13" name="Imagen 12"/>
          <p:cNvPicPr>
            <a:picLocks noChangeAspect="1"/>
          </p:cNvPicPr>
          <p:nvPr/>
        </p:nvPicPr>
        <p:blipFill>
          <a:blip r:embed="rId4"/>
          <a:stretch>
            <a:fillRect/>
          </a:stretch>
        </p:blipFill>
        <p:spPr>
          <a:xfrm>
            <a:off x="6465468" y="4971477"/>
            <a:ext cx="5517985" cy="1500839"/>
          </a:xfrm>
          <a:prstGeom prst="rect">
            <a:avLst/>
          </a:prstGeom>
        </p:spPr>
      </p:pic>
      <p:sp>
        <p:nvSpPr>
          <p:cNvPr id="14" name="Rectángulo 13"/>
          <p:cNvSpPr/>
          <p:nvPr/>
        </p:nvSpPr>
        <p:spPr>
          <a:xfrm>
            <a:off x="1668616" y="4283516"/>
            <a:ext cx="3090056" cy="461665"/>
          </a:xfrm>
          <a:prstGeom prst="rect">
            <a:avLst/>
          </a:prstGeom>
        </p:spPr>
        <p:txBody>
          <a:bodyPr wrap="square">
            <a:spAutoFit/>
          </a:bodyPr>
          <a:lstStyle/>
          <a:p>
            <a:r>
              <a:rPr lang="es-ES" sz="2400" b="1" dirty="0" smtClean="0">
                <a:cs typeface="Arial" panose="020B0604020202020204" pitchFamily="34" charset="0"/>
              </a:rPr>
              <a:t>Por dispersión de luz</a:t>
            </a:r>
            <a:endParaRPr lang="es-EC" sz="2400" b="1" dirty="0">
              <a:cs typeface="Arial" panose="020B0604020202020204" pitchFamily="34" charset="0"/>
            </a:endParaRPr>
          </a:p>
        </p:txBody>
      </p:sp>
      <p:sp>
        <p:nvSpPr>
          <p:cNvPr id="15" name="Rectángulo 14"/>
          <p:cNvSpPr/>
          <p:nvPr/>
        </p:nvSpPr>
        <p:spPr>
          <a:xfrm>
            <a:off x="8022403" y="4283516"/>
            <a:ext cx="2742700" cy="461665"/>
          </a:xfrm>
          <a:prstGeom prst="rect">
            <a:avLst/>
          </a:prstGeom>
        </p:spPr>
        <p:txBody>
          <a:bodyPr wrap="square">
            <a:spAutoFit/>
          </a:bodyPr>
          <a:lstStyle/>
          <a:p>
            <a:r>
              <a:rPr lang="es-ES" sz="2400" b="1" dirty="0" smtClean="0">
                <a:cs typeface="Arial" panose="020B0604020202020204" pitchFamily="34" charset="0"/>
              </a:rPr>
              <a:t>Por oscurecimiento</a:t>
            </a:r>
            <a:endParaRPr lang="es-EC" sz="2400" b="1" dirty="0">
              <a:cs typeface="Arial" panose="020B0604020202020204" pitchFamily="34" charset="0"/>
            </a:endParaRPr>
          </a:p>
        </p:txBody>
      </p:sp>
      <p:sp>
        <p:nvSpPr>
          <p:cNvPr id="16" name="Google Shape;76;p14"/>
          <p:cNvSpPr txBox="1">
            <a:spLocks noGrp="1"/>
          </p:cNvSpPr>
          <p:nvPr/>
        </p:nvSpPr>
        <p:spPr>
          <a:xfrm>
            <a:off x="3477959" y="90840"/>
            <a:ext cx="6497314" cy="63291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r>
              <a:rPr lang="en" sz="2400" dirty="0" smtClean="0"/>
              <a:t>DETECTORES DE HUMO CONVENCIONAL</a:t>
            </a:r>
            <a:endParaRPr sz="2400" dirty="0"/>
          </a:p>
        </p:txBody>
      </p:sp>
    </p:spTree>
    <p:extLst>
      <p:ext uri="{BB962C8B-B14F-4D97-AF65-F5344CB8AC3E}">
        <p14:creationId xmlns:p14="http://schemas.microsoft.com/office/powerpoint/2010/main" val="771938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112411" y="1109951"/>
            <a:ext cx="4924425" cy="2857500"/>
          </a:xfrm>
          <a:prstGeom prst="rect">
            <a:avLst/>
          </a:prstGeom>
        </p:spPr>
      </p:pic>
      <p:pic>
        <p:nvPicPr>
          <p:cNvPr id="5" name="Imagen 4"/>
          <p:cNvPicPr>
            <a:picLocks noChangeAspect="1"/>
          </p:cNvPicPr>
          <p:nvPr/>
        </p:nvPicPr>
        <p:blipFill>
          <a:blip r:embed="rId3"/>
          <a:stretch>
            <a:fillRect/>
          </a:stretch>
        </p:blipFill>
        <p:spPr>
          <a:xfrm>
            <a:off x="7365218" y="1109951"/>
            <a:ext cx="3324225" cy="2676525"/>
          </a:xfrm>
          <a:prstGeom prst="rect">
            <a:avLst/>
          </a:prstGeom>
        </p:spPr>
      </p:pic>
      <p:pic>
        <p:nvPicPr>
          <p:cNvPr id="11266" name="Picture 2" descr="File:MatlRGB.jpg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120" y="4669779"/>
            <a:ext cx="5115716" cy="1891024"/>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2210126" y="777102"/>
            <a:ext cx="3200684" cy="400110"/>
          </a:xfrm>
          <a:prstGeom prst="rect">
            <a:avLst/>
          </a:prstGeom>
        </p:spPr>
        <p:txBody>
          <a:bodyPr wrap="none">
            <a:spAutoFit/>
          </a:bodyPr>
          <a:lstStyle/>
          <a:p>
            <a:r>
              <a:rPr lang="es-ES" sz="2000" b="1" dirty="0" smtClean="0"/>
              <a:t>ADQUISICIÓN DE IMÁGENES</a:t>
            </a:r>
            <a:endParaRPr lang="es-EC" sz="2000" b="1" dirty="0"/>
          </a:p>
        </p:txBody>
      </p:sp>
      <p:sp>
        <p:nvSpPr>
          <p:cNvPr id="11" name="Rectángulo 10"/>
          <p:cNvSpPr/>
          <p:nvPr/>
        </p:nvSpPr>
        <p:spPr>
          <a:xfrm>
            <a:off x="8073351" y="747533"/>
            <a:ext cx="2332305" cy="400110"/>
          </a:xfrm>
          <a:prstGeom prst="rect">
            <a:avLst/>
          </a:prstGeom>
        </p:spPr>
        <p:txBody>
          <a:bodyPr wrap="none">
            <a:spAutoFit/>
          </a:bodyPr>
          <a:lstStyle/>
          <a:p>
            <a:r>
              <a:rPr lang="es-ES" sz="2000" b="1" dirty="0" smtClean="0"/>
              <a:t>ESPACIOS DE COLOR</a:t>
            </a:r>
            <a:endParaRPr lang="es-EC" sz="2000" b="1" dirty="0"/>
          </a:p>
        </p:txBody>
      </p:sp>
      <p:sp>
        <p:nvSpPr>
          <p:cNvPr id="12" name="Rectángulo 11"/>
          <p:cNvSpPr/>
          <p:nvPr/>
        </p:nvSpPr>
        <p:spPr>
          <a:xfrm>
            <a:off x="2532864" y="4104693"/>
            <a:ext cx="1654556" cy="400110"/>
          </a:xfrm>
          <a:prstGeom prst="rect">
            <a:avLst/>
          </a:prstGeom>
        </p:spPr>
        <p:txBody>
          <a:bodyPr wrap="none">
            <a:spAutoFit/>
          </a:bodyPr>
          <a:lstStyle/>
          <a:p>
            <a:r>
              <a:rPr lang="es-ES" sz="2000" b="1" dirty="0" smtClean="0"/>
              <a:t>MODELO RGB</a:t>
            </a:r>
            <a:endParaRPr lang="es-EC" sz="2000" b="1" dirty="0"/>
          </a:p>
        </p:txBody>
      </p:sp>
      <p:sp>
        <p:nvSpPr>
          <p:cNvPr id="13" name="Rectángulo 12"/>
          <p:cNvSpPr/>
          <p:nvPr/>
        </p:nvSpPr>
        <p:spPr>
          <a:xfrm>
            <a:off x="8352430" y="3904638"/>
            <a:ext cx="2130520" cy="400110"/>
          </a:xfrm>
          <a:prstGeom prst="rect">
            <a:avLst/>
          </a:prstGeom>
        </p:spPr>
        <p:txBody>
          <a:bodyPr wrap="none">
            <a:spAutoFit/>
          </a:bodyPr>
          <a:lstStyle/>
          <a:p>
            <a:r>
              <a:rPr lang="es-ES" sz="2000" b="1" dirty="0" smtClean="0"/>
              <a:t>ESCALA DE GRISES</a:t>
            </a:r>
            <a:endParaRPr lang="es-EC" sz="2000" b="1" dirty="0"/>
          </a:p>
        </p:txBody>
      </p:sp>
      <p:pic>
        <p:nvPicPr>
          <p:cNvPr id="10" name="Imagen 9"/>
          <p:cNvPicPr>
            <a:picLocks noChangeAspect="1"/>
          </p:cNvPicPr>
          <p:nvPr/>
        </p:nvPicPr>
        <p:blipFill>
          <a:blip r:embed="rId5"/>
          <a:stretch>
            <a:fillRect/>
          </a:stretch>
        </p:blipFill>
        <p:spPr>
          <a:xfrm>
            <a:off x="6797341" y="4211234"/>
            <a:ext cx="4884326" cy="2349569"/>
          </a:xfrm>
          <a:prstGeom prst="rect">
            <a:avLst/>
          </a:prstGeom>
        </p:spPr>
      </p:pic>
      <p:sp>
        <p:nvSpPr>
          <p:cNvPr id="14" name="Google Shape;76;p14"/>
          <p:cNvSpPr txBox="1">
            <a:spLocks noGrp="1"/>
          </p:cNvSpPr>
          <p:nvPr/>
        </p:nvSpPr>
        <p:spPr>
          <a:xfrm>
            <a:off x="3360142" y="144192"/>
            <a:ext cx="6672482" cy="63291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r>
              <a:rPr lang="es-EC" sz="2400" dirty="0" smtClean="0"/>
              <a:t>PROCESAMIENTO DIGITAL DE IMÁGENES</a:t>
            </a:r>
            <a:endParaRPr lang="es-EC" sz="2400" dirty="0"/>
          </a:p>
        </p:txBody>
      </p:sp>
    </p:spTree>
    <p:extLst>
      <p:ext uri="{BB962C8B-B14F-4D97-AF65-F5344CB8AC3E}">
        <p14:creationId xmlns:p14="http://schemas.microsoft.com/office/powerpoint/2010/main" val="2653046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396108" y="712497"/>
            <a:ext cx="4743450" cy="2476500"/>
          </a:xfrm>
          <a:prstGeom prst="rect">
            <a:avLst/>
          </a:prstGeom>
        </p:spPr>
      </p:pic>
      <p:pic>
        <p:nvPicPr>
          <p:cNvPr id="7" name="Imagen 6"/>
          <p:cNvPicPr>
            <a:picLocks noChangeAspect="1"/>
          </p:cNvPicPr>
          <p:nvPr/>
        </p:nvPicPr>
        <p:blipFill>
          <a:blip r:embed="rId3"/>
          <a:stretch>
            <a:fillRect/>
          </a:stretch>
        </p:blipFill>
        <p:spPr>
          <a:xfrm>
            <a:off x="5728283" y="497053"/>
            <a:ext cx="5971383" cy="2719640"/>
          </a:xfrm>
          <a:prstGeom prst="rect">
            <a:avLst/>
          </a:prstGeom>
        </p:spPr>
      </p:pic>
      <p:pic>
        <p:nvPicPr>
          <p:cNvPr id="8" name="Imagen 7"/>
          <p:cNvPicPr>
            <a:picLocks noChangeAspect="1"/>
          </p:cNvPicPr>
          <p:nvPr/>
        </p:nvPicPr>
        <p:blipFill rotWithShape="1">
          <a:blip r:embed="rId4"/>
          <a:srcRect b="15214"/>
          <a:stretch/>
        </p:blipFill>
        <p:spPr>
          <a:xfrm>
            <a:off x="828174" y="5308300"/>
            <a:ext cx="4365208" cy="1144019"/>
          </a:xfrm>
          <a:prstGeom prst="rect">
            <a:avLst/>
          </a:prstGeom>
        </p:spPr>
      </p:pic>
      <p:pic>
        <p:nvPicPr>
          <p:cNvPr id="9" name="Imagen 8"/>
          <p:cNvPicPr>
            <a:picLocks noChangeAspect="1"/>
          </p:cNvPicPr>
          <p:nvPr/>
        </p:nvPicPr>
        <p:blipFill rotWithShape="1">
          <a:blip r:embed="rId5"/>
          <a:srcRect t="6301" b="4251"/>
          <a:stretch/>
        </p:blipFill>
        <p:spPr>
          <a:xfrm>
            <a:off x="6866021" y="4026568"/>
            <a:ext cx="4393915" cy="2563465"/>
          </a:xfrm>
          <a:prstGeom prst="rect">
            <a:avLst/>
          </a:prstGeom>
        </p:spPr>
      </p:pic>
      <p:pic>
        <p:nvPicPr>
          <p:cNvPr id="10" name="Imagen 9"/>
          <p:cNvPicPr>
            <a:picLocks noChangeAspect="1"/>
          </p:cNvPicPr>
          <p:nvPr/>
        </p:nvPicPr>
        <p:blipFill rotWithShape="1">
          <a:blip r:embed="rId6"/>
          <a:srcRect b="12266"/>
          <a:stretch/>
        </p:blipFill>
        <p:spPr>
          <a:xfrm>
            <a:off x="828174" y="4196867"/>
            <a:ext cx="4238625" cy="1111433"/>
          </a:xfrm>
          <a:prstGeom prst="rect">
            <a:avLst/>
          </a:prstGeom>
        </p:spPr>
      </p:pic>
      <p:sp>
        <p:nvSpPr>
          <p:cNvPr id="12" name="Rectángulo 11"/>
          <p:cNvSpPr/>
          <p:nvPr/>
        </p:nvSpPr>
        <p:spPr>
          <a:xfrm>
            <a:off x="680580" y="312387"/>
            <a:ext cx="4458978" cy="400110"/>
          </a:xfrm>
          <a:prstGeom prst="rect">
            <a:avLst/>
          </a:prstGeom>
        </p:spPr>
        <p:txBody>
          <a:bodyPr wrap="none">
            <a:spAutoFit/>
          </a:bodyPr>
          <a:lstStyle/>
          <a:p>
            <a:r>
              <a:rPr lang="es-ES" sz="2000" b="1" dirty="0" smtClean="0"/>
              <a:t>CORRELACIÓN DIGITAL DE UNA IMAGEN</a:t>
            </a:r>
            <a:endParaRPr lang="es-EC" sz="2000" b="1" dirty="0"/>
          </a:p>
        </p:txBody>
      </p:sp>
      <p:sp>
        <p:nvSpPr>
          <p:cNvPr id="13" name="Rectángulo 12"/>
          <p:cNvSpPr/>
          <p:nvPr/>
        </p:nvSpPr>
        <p:spPr>
          <a:xfrm>
            <a:off x="7083367" y="312387"/>
            <a:ext cx="3602333" cy="400110"/>
          </a:xfrm>
          <a:prstGeom prst="rect">
            <a:avLst/>
          </a:prstGeom>
        </p:spPr>
        <p:txBody>
          <a:bodyPr wrap="none">
            <a:spAutoFit/>
          </a:bodyPr>
          <a:lstStyle/>
          <a:p>
            <a:r>
              <a:rPr lang="es-ES" sz="2000" b="1" dirty="0" smtClean="0"/>
              <a:t>REDIMENCIÓN DE UNA IMAGEN</a:t>
            </a:r>
            <a:endParaRPr lang="es-EC" sz="2000" b="1" dirty="0"/>
          </a:p>
        </p:txBody>
      </p:sp>
      <p:sp>
        <p:nvSpPr>
          <p:cNvPr id="14" name="Rectángulo 13"/>
          <p:cNvSpPr/>
          <p:nvPr/>
        </p:nvSpPr>
        <p:spPr>
          <a:xfrm>
            <a:off x="1627931" y="3647713"/>
            <a:ext cx="2765694" cy="400110"/>
          </a:xfrm>
          <a:prstGeom prst="rect">
            <a:avLst/>
          </a:prstGeom>
        </p:spPr>
        <p:txBody>
          <a:bodyPr wrap="none">
            <a:spAutoFit/>
          </a:bodyPr>
          <a:lstStyle/>
          <a:p>
            <a:r>
              <a:rPr lang="es-ES" sz="2000" b="1" dirty="0" smtClean="0"/>
              <a:t>ELIMINACIÓN DE RUIDO</a:t>
            </a:r>
            <a:endParaRPr lang="es-EC" sz="2000" b="1" dirty="0"/>
          </a:p>
        </p:txBody>
      </p:sp>
      <p:sp>
        <p:nvSpPr>
          <p:cNvPr id="15" name="Rectángulo 14"/>
          <p:cNvSpPr/>
          <p:nvPr/>
        </p:nvSpPr>
        <p:spPr>
          <a:xfrm>
            <a:off x="7877451" y="3647713"/>
            <a:ext cx="2910540" cy="400110"/>
          </a:xfrm>
          <a:prstGeom prst="rect">
            <a:avLst/>
          </a:prstGeom>
        </p:spPr>
        <p:txBody>
          <a:bodyPr wrap="none">
            <a:spAutoFit/>
          </a:bodyPr>
          <a:lstStyle/>
          <a:p>
            <a:r>
              <a:rPr lang="es-ES" sz="2000" b="1" dirty="0" smtClean="0"/>
              <a:t>CORRECCIÓN DE GAMMA</a:t>
            </a:r>
            <a:endParaRPr lang="es-EC" sz="2000" b="1" dirty="0"/>
          </a:p>
        </p:txBody>
      </p:sp>
    </p:spTree>
    <p:extLst>
      <p:ext uri="{BB962C8B-B14F-4D97-AF65-F5344CB8AC3E}">
        <p14:creationId xmlns:p14="http://schemas.microsoft.com/office/powerpoint/2010/main" val="4015361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86740" y="963116"/>
            <a:ext cx="5915025" cy="1857375"/>
          </a:xfrm>
          <a:prstGeom prst="rect">
            <a:avLst/>
          </a:prstGeom>
        </p:spPr>
      </p:pic>
      <p:pic>
        <p:nvPicPr>
          <p:cNvPr id="6" name="Imagen 5"/>
          <p:cNvPicPr>
            <a:picLocks noChangeAspect="1"/>
          </p:cNvPicPr>
          <p:nvPr/>
        </p:nvPicPr>
        <p:blipFill>
          <a:blip r:embed="rId3"/>
          <a:stretch>
            <a:fillRect/>
          </a:stretch>
        </p:blipFill>
        <p:spPr>
          <a:xfrm>
            <a:off x="6272462" y="719638"/>
            <a:ext cx="5731293" cy="2344333"/>
          </a:xfrm>
          <a:prstGeom prst="rect">
            <a:avLst/>
          </a:prstGeom>
        </p:spPr>
      </p:pic>
      <p:pic>
        <p:nvPicPr>
          <p:cNvPr id="7" name="Imagen 6"/>
          <p:cNvPicPr>
            <a:picLocks noChangeAspect="1"/>
          </p:cNvPicPr>
          <p:nvPr/>
        </p:nvPicPr>
        <p:blipFill>
          <a:blip r:embed="rId4"/>
          <a:stretch>
            <a:fillRect/>
          </a:stretch>
        </p:blipFill>
        <p:spPr>
          <a:xfrm>
            <a:off x="87226" y="4379341"/>
            <a:ext cx="3952123" cy="1675899"/>
          </a:xfrm>
          <a:prstGeom prst="rect">
            <a:avLst/>
          </a:prstGeom>
        </p:spPr>
      </p:pic>
      <p:pic>
        <p:nvPicPr>
          <p:cNvPr id="10" name="Imagen 9"/>
          <p:cNvPicPr>
            <a:picLocks noChangeAspect="1"/>
          </p:cNvPicPr>
          <p:nvPr/>
        </p:nvPicPr>
        <p:blipFill rotWithShape="1">
          <a:blip r:embed="rId5"/>
          <a:srcRect l="3761" r="2091"/>
          <a:stretch/>
        </p:blipFill>
        <p:spPr>
          <a:xfrm>
            <a:off x="4353425" y="4057679"/>
            <a:ext cx="3838074" cy="2319222"/>
          </a:xfrm>
          <a:prstGeom prst="rect">
            <a:avLst/>
          </a:prstGeom>
        </p:spPr>
      </p:pic>
      <p:pic>
        <p:nvPicPr>
          <p:cNvPr id="11" name="Imagen 10"/>
          <p:cNvPicPr>
            <a:picLocks noChangeAspect="1"/>
          </p:cNvPicPr>
          <p:nvPr/>
        </p:nvPicPr>
        <p:blipFill rotWithShape="1">
          <a:blip r:embed="rId6"/>
          <a:srcRect l="3440" r="3391"/>
          <a:stretch/>
        </p:blipFill>
        <p:spPr>
          <a:xfrm>
            <a:off x="8445540" y="4204097"/>
            <a:ext cx="3531519" cy="2026385"/>
          </a:xfrm>
          <a:prstGeom prst="rect">
            <a:avLst/>
          </a:prstGeom>
        </p:spPr>
      </p:pic>
      <p:sp>
        <p:nvSpPr>
          <p:cNvPr id="12" name="Rectángulo 11"/>
          <p:cNvSpPr/>
          <p:nvPr/>
        </p:nvSpPr>
        <p:spPr>
          <a:xfrm>
            <a:off x="1697862" y="353827"/>
            <a:ext cx="2892780" cy="400110"/>
          </a:xfrm>
          <a:prstGeom prst="rect">
            <a:avLst/>
          </a:prstGeom>
        </p:spPr>
        <p:txBody>
          <a:bodyPr wrap="none">
            <a:spAutoFit/>
          </a:bodyPr>
          <a:lstStyle/>
          <a:p>
            <a:r>
              <a:rPr lang="es-ES" sz="2000" b="1" dirty="0" smtClean="0"/>
              <a:t>SUSTRACCIÓN DE FONDO</a:t>
            </a:r>
            <a:endParaRPr lang="es-EC" sz="2000" b="1" dirty="0"/>
          </a:p>
        </p:txBody>
      </p:sp>
      <p:sp>
        <p:nvSpPr>
          <p:cNvPr id="13" name="Rectángulo 12"/>
          <p:cNvSpPr/>
          <p:nvPr/>
        </p:nvSpPr>
        <p:spPr>
          <a:xfrm>
            <a:off x="7685091" y="390482"/>
            <a:ext cx="3410101" cy="369332"/>
          </a:xfrm>
          <a:prstGeom prst="rect">
            <a:avLst/>
          </a:prstGeom>
        </p:spPr>
        <p:txBody>
          <a:bodyPr wrap="none">
            <a:spAutoFit/>
          </a:bodyPr>
          <a:lstStyle/>
          <a:p>
            <a:r>
              <a:rPr lang="es-ES" b="1" dirty="0" smtClean="0"/>
              <a:t>SEGMENTACIÓN DE UNA IMAGEN</a:t>
            </a:r>
            <a:endParaRPr lang="es-EC" b="1" dirty="0"/>
          </a:p>
        </p:txBody>
      </p:sp>
      <p:sp>
        <p:nvSpPr>
          <p:cNvPr id="14" name="Rectángulo 13"/>
          <p:cNvSpPr/>
          <p:nvPr/>
        </p:nvSpPr>
        <p:spPr>
          <a:xfrm>
            <a:off x="439203" y="3844191"/>
            <a:ext cx="3248167" cy="369332"/>
          </a:xfrm>
          <a:prstGeom prst="rect">
            <a:avLst/>
          </a:prstGeom>
        </p:spPr>
        <p:txBody>
          <a:bodyPr wrap="square">
            <a:spAutoFit/>
          </a:bodyPr>
          <a:lstStyle/>
          <a:p>
            <a:r>
              <a:rPr lang="es-ES" b="1" dirty="0" smtClean="0"/>
              <a:t>IMAGEN BINARIA POR UMBRAL</a:t>
            </a:r>
            <a:endParaRPr lang="es-EC" b="1" dirty="0"/>
          </a:p>
        </p:txBody>
      </p:sp>
      <p:sp>
        <p:nvSpPr>
          <p:cNvPr id="15" name="Rectángulo 14"/>
          <p:cNvSpPr/>
          <p:nvPr/>
        </p:nvSpPr>
        <p:spPr>
          <a:xfrm>
            <a:off x="5572934" y="3497899"/>
            <a:ext cx="1057662" cy="369332"/>
          </a:xfrm>
          <a:prstGeom prst="rect">
            <a:avLst/>
          </a:prstGeom>
        </p:spPr>
        <p:txBody>
          <a:bodyPr wrap="none">
            <a:spAutoFit/>
          </a:bodyPr>
          <a:lstStyle/>
          <a:p>
            <a:r>
              <a:rPr lang="es-ES" b="1" dirty="0" smtClean="0"/>
              <a:t>EROSIÓN</a:t>
            </a:r>
            <a:endParaRPr lang="es-EC" b="1" dirty="0"/>
          </a:p>
        </p:txBody>
      </p:sp>
      <p:sp>
        <p:nvSpPr>
          <p:cNvPr id="16" name="Rectángulo 15"/>
          <p:cNvSpPr/>
          <p:nvPr/>
        </p:nvSpPr>
        <p:spPr>
          <a:xfrm>
            <a:off x="9544483" y="3476851"/>
            <a:ext cx="1333635" cy="369332"/>
          </a:xfrm>
          <a:prstGeom prst="rect">
            <a:avLst/>
          </a:prstGeom>
        </p:spPr>
        <p:txBody>
          <a:bodyPr wrap="none">
            <a:spAutoFit/>
          </a:bodyPr>
          <a:lstStyle/>
          <a:p>
            <a:r>
              <a:rPr lang="es-ES" b="1" dirty="0" smtClean="0"/>
              <a:t>DILATACIÓN</a:t>
            </a:r>
            <a:endParaRPr lang="es-EC" b="1" dirty="0"/>
          </a:p>
        </p:txBody>
      </p:sp>
    </p:spTree>
    <p:extLst>
      <p:ext uri="{BB962C8B-B14F-4D97-AF65-F5344CB8AC3E}">
        <p14:creationId xmlns:p14="http://schemas.microsoft.com/office/powerpoint/2010/main" val="3060809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esarrollo de un Sistema de Detección de Movimiento basado en Flujo Óptico  en Raspberry 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890" y="4280765"/>
            <a:ext cx="5043543" cy="222993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El flujo óptico permite la percepción a pesar de la imagen borrosa |  Asociación Mácula Retina"/>
          <p:cNvPicPr>
            <a:picLocks noChangeAspect="1" noChangeArrowheads="1"/>
          </p:cNvPicPr>
          <p:nvPr/>
        </p:nvPicPr>
        <p:blipFill rotWithShape="1">
          <a:blip r:embed="rId3">
            <a:extLst>
              <a:ext uri="{28A0092B-C50C-407E-A947-70E740481C1C}">
                <a14:useLocalDpi xmlns:a14="http://schemas.microsoft.com/office/drawing/2010/main" val="0"/>
              </a:ext>
            </a:extLst>
          </a:blip>
          <a:srcRect b="16359"/>
          <a:stretch/>
        </p:blipFill>
        <p:spPr bwMode="auto">
          <a:xfrm>
            <a:off x="1115562" y="1238677"/>
            <a:ext cx="3393740" cy="215122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4"/>
          <a:stretch>
            <a:fillRect/>
          </a:stretch>
        </p:blipFill>
        <p:spPr>
          <a:xfrm>
            <a:off x="5868368" y="1156719"/>
            <a:ext cx="5324475" cy="2238375"/>
          </a:xfrm>
          <a:prstGeom prst="rect">
            <a:avLst/>
          </a:prstGeom>
        </p:spPr>
      </p:pic>
      <p:pic>
        <p:nvPicPr>
          <p:cNvPr id="5" name="Imagen 4"/>
          <p:cNvPicPr>
            <a:picLocks noChangeAspect="1"/>
          </p:cNvPicPr>
          <p:nvPr/>
        </p:nvPicPr>
        <p:blipFill>
          <a:blip r:embed="rId5"/>
          <a:stretch>
            <a:fillRect/>
          </a:stretch>
        </p:blipFill>
        <p:spPr>
          <a:xfrm>
            <a:off x="7480796" y="4977653"/>
            <a:ext cx="2536351" cy="836160"/>
          </a:xfrm>
          <a:prstGeom prst="rect">
            <a:avLst/>
          </a:prstGeom>
        </p:spPr>
      </p:pic>
      <p:pic>
        <p:nvPicPr>
          <p:cNvPr id="6" name="Imagen 5"/>
          <p:cNvPicPr>
            <a:picLocks noChangeAspect="1"/>
          </p:cNvPicPr>
          <p:nvPr/>
        </p:nvPicPr>
        <p:blipFill>
          <a:blip r:embed="rId6"/>
          <a:stretch>
            <a:fillRect/>
          </a:stretch>
        </p:blipFill>
        <p:spPr>
          <a:xfrm>
            <a:off x="6736222" y="4328661"/>
            <a:ext cx="4060836" cy="648992"/>
          </a:xfrm>
          <a:prstGeom prst="rect">
            <a:avLst/>
          </a:prstGeom>
        </p:spPr>
      </p:pic>
      <p:sp>
        <p:nvSpPr>
          <p:cNvPr id="10" name="Rectángulo 9"/>
          <p:cNvSpPr/>
          <p:nvPr/>
        </p:nvSpPr>
        <p:spPr>
          <a:xfrm>
            <a:off x="2355384" y="771552"/>
            <a:ext cx="914096" cy="400110"/>
          </a:xfrm>
          <a:prstGeom prst="rect">
            <a:avLst/>
          </a:prstGeom>
        </p:spPr>
        <p:txBody>
          <a:bodyPr wrap="none">
            <a:spAutoFit/>
          </a:bodyPr>
          <a:lstStyle/>
          <a:p>
            <a:r>
              <a:rPr lang="es-ES" sz="2000" b="1" dirty="0" smtClean="0"/>
              <a:t>COLOR</a:t>
            </a:r>
            <a:endParaRPr lang="es-EC" sz="2000" b="1" dirty="0"/>
          </a:p>
        </p:txBody>
      </p:sp>
      <p:sp>
        <p:nvSpPr>
          <p:cNvPr id="11" name="Rectángulo 10"/>
          <p:cNvSpPr/>
          <p:nvPr/>
        </p:nvSpPr>
        <p:spPr>
          <a:xfrm>
            <a:off x="7701380" y="756609"/>
            <a:ext cx="2130520" cy="400110"/>
          </a:xfrm>
          <a:prstGeom prst="rect">
            <a:avLst/>
          </a:prstGeom>
        </p:spPr>
        <p:txBody>
          <a:bodyPr wrap="none">
            <a:spAutoFit/>
          </a:bodyPr>
          <a:lstStyle/>
          <a:p>
            <a:r>
              <a:rPr lang="es-ES" sz="2000" b="1" dirty="0" smtClean="0"/>
              <a:t>ESCALA DE GRISES</a:t>
            </a:r>
            <a:endParaRPr lang="es-EC" sz="2000" b="1" dirty="0"/>
          </a:p>
        </p:txBody>
      </p:sp>
      <p:sp>
        <p:nvSpPr>
          <p:cNvPr id="12" name="Rectángulo 11"/>
          <p:cNvSpPr/>
          <p:nvPr/>
        </p:nvSpPr>
        <p:spPr>
          <a:xfrm>
            <a:off x="1968349" y="3892784"/>
            <a:ext cx="2050626" cy="400110"/>
          </a:xfrm>
          <a:prstGeom prst="rect">
            <a:avLst/>
          </a:prstGeom>
        </p:spPr>
        <p:txBody>
          <a:bodyPr wrap="none">
            <a:spAutoFit/>
          </a:bodyPr>
          <a:lstStyle/>
          <a:p>
            <a:r>
              <a:rPr lang="es-ES" sz="2000" b="1" dirty="0" smtClean="0"/>
              <a:t>IMAGEN BINARIA</a:t>
            </a:r>
            <a:endParaRPr lang="es-EC" sz="2000" b="1" dirty="0"/>
          </a:p>
        </p:txBody>
      </p:sp>
      <p:sp>
        <p:nvSpPr>
          <p:cNvPr id="13" name="Google Shape;76;p14"/>
          <p:cNvSpPr txBox="1">
            <a:spLocks noGrp="1"/>
          </p:cNvSpPr>
          <p:nvPr/>
        </p:nvSpPr>
        <p:spPr>
          <a:xfrm>
            <a:off x="4509302" y="160337"/>
            <a:ext cx="2874706" cy="63291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r>
              <a:rPr lang="es-EC" sz="2400" dirty="0" smtClean="0"/>
              <a:t>FLUJO ÓPTICO</a:t>
            </a:r>
            <a:endParaRPr lang="es-EC" sz="2400" dirty="0"/>
          </a:p>
        </p:txBody>
      </p:sp>
    </p:spTree>
    <p:extLst>
      <p:ext uri="{BB962C8B-B14F-4D97-AF65-F5344CB8AC3E}">
        <p14:creationId xmlns:p14="http://schemas.microsoft.com/office/powerpoint/2010/main" val="2465008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635598" y="1445304"/>
            <a:ext cx="2346105" cy="2600720"/>
          </a:xfrm>
          <a:prstGeom prst="rect">
            <a:avLst/>
          </a:prstGeom>
        </p:spPr>
      </p:pic>
      <p:pic>
        <p:nvPicPr>
          <p:cNvPr id="5" name="Imagen 4"/>
          <p:cNvPicPr>
            <a:picLocks noChangeAspect="1"/>
          </p:cNvPicPr>
          <p:nvPr/>
        </p:nvPicPr>
        <p:blipFill>
          <a:blip r:embed="rId3"/>
          <a:stretch>
            <a:fillRect/>
          </a:stretch>
        </p:blipFill>
        <p:spPr>
          <a:xfrm>
            <a:off x="4635598" y="4952954"/>
            <a:ext cx="2505036" cy="809319"/>
          </a:xfrm>
          <a:prstGeom prst="rect">
            <a:avLst/>
          </a:prstGeom>
        </p:spPr>
      </p:pic>
      <p:sp>
        <p:nvSpPr>
          <p:cNvPr id="6" name="Rectángulo 5"/>
          <p:cNvSpPr/>
          <p:nvPr/>
        </p:nvSpPr>
        <p:spPr>
          <a:xfrm>
            <a:off x="8043014" y="5065223"/>
            <a:ext cx="2603790" cy="584775"/>
          </a:xfrm>
          <a:prstGeom prst="rect">
            <a:avLst/>
          </a:prstGeom>
        </p:spPr>
        <p:txBody>
          <a:bodyPr wrap="none">
            <a:spAutoFit/>
          </a:bodyPr>
          <a:lstStyle/>
          <a:p>
            <a:r>
              <a:rPr lang="es-ES" sz="3200" b="1" dirty="0" smtClean="0"/>
              <a:t>FLUJO ÓPTICO</a:t>
            </a:r>
            <a:endParaRPr lang="es-EC" sz="3200" b="1" dirty="0"/>
          </a:p>
        </p:txBody>
      </p:sp>
      <p:sp>
        <p:nvSpPr>
          <p:cNvPr id="7" name="Rectángulo 6"/>
          <p:cNvSpPr/>
          <p:nvPr/>
        </p:nvSpPr>
        <p:spPr>
          <a:xfrm>
            <a:off x="797111" y="1668446"/>
            <a:ext cx="3312250" cy="1077218"/>
          </a:xfrm>
          <a:prstGeom prst="rect">
            <a:avLst/>
          </a:prstGeom>
        </p:spPr>
        <p:txBody>
          <a:bodyPr wrap="square">
            <a:spAutoFit/>
          </a:bodyPr>
          <a:lstStyle/>
          <a:p>
            <a:r>
              <a:rPr lang="es-ES" sz="3200" b="1" dirty="0" smtClean="0"/>
              <a:t>CARACTERÍSTICAS CROMÁTICAS</a:t>
            </a:r>
            <a:endParaRPr lang="es-EC" sz="3200" b="1" dirty="0"/>
          </a:p>
        </p:txBody>
      </p:sp>
      <p:sp>
        <p:nvSpPr>
          <p:cNvPr id="8" name="Rectángulo 7"/>
          <p:cNvSpPr/>
          <p:nvPr/>
        </p:nvSpPr>
        <p:spPr>
          <a:xfrm>
            <a:off x="2199564" y="368445"/>
            <a:ext cx="9049350" cy="461665"/>
          </a:xfrm>
          <a:prstGeom prst="rect">
            <a:avLst/>
          </a:prstGeom>
        </p:spPr>
        <p:txBody>
          <a:bodyPr wrap="square">
            <a:spAutoFit/>
          </a:bodyPr>
          <a:lstStyle/>
          <a:p>
            <a:r>
              <a:rPr lang="es-ES" sz="2400" b="1" dirty="0" smtClean="0">
                <a:solidFill>
                  <a:schemeClr val="tx2"/>
                </a:solidFill>
                <a:latin typeface="Montserrat"/>
              </a:rPr>
              <a:t>CONSIDERACIONES PARA LA DETECCIÓN DE HUMO</a:t>
            </a:r>
            <a:endParaRPr lang="es-EC" sz="2400" b="1" dirty="0">
              <a:solidFill>
                <a:schemeClr val="tx2"/>
              </a:solidFill>
              <a:latin typeface="Montserrat"/>
            </a:endParaRPr>
          </a:p>
        </p:txBody>
      </p:sp>
      <p:sp>
        <p:nvSpPr>
          <p:cNvPr id="9" name="Rectángulo 8"/>
          <p:cNvSpPr/>
          <p:nvPr/>
        </p:nvSpPr>
        <p:spPr>
          <a:xfrm>
            <a:off x="7530396" y="1185115"/>
            <a:ext cx="4294495" cy="3170099"/>
          </a:xfrm>
          <a:prstGeom prst="rect">
            <a:avLst/>
          </a:prstGeom>
        </p:spPr>
        <p:txBody>
          <a:bodyPr wrap="square">
            <a:spAutoFit/>
          </a:bodyPr>
          <a:lstStyle/>
          <a:p>
            <a:pPr algn="just"/>
            <a:r>
              <a:rPr lang="es-EC" sz="2000" b="1" dirty="0" smtClean="0"/>
              <a:t>- R, G y B son los componentes de color rojo, verde y azul respectivamente</a:t>
            </a:r>
          </a:p>
          <a:p>
            <a:pPr algn="just"/>
            <a:endParaRPr lang="es-EC" sz="2000" b="1" dirty="0" smtClean="0"/>
          </a:p>
          <a:p>
            <a:pPr algn="just"/>
            <a:r>
              <a:rPr lang="es-EC" sz="2000" b="1" dirty="0" smtClean="0"/>
              <a:t>- T es el umbral del proceso que convierte a la imagen en binaria</a:t>
            </a:r>
          </a:p>
          <a:p>
            <a:pPr algn="just"/>
            <a:endParaRPr lang="es-EC" sz="2000" b="1" dirty="0"/>
          </a:p>
          <a:p>
            <a:pPr algn="just"/>
            <a:r>
              <a:rPr lang="es-EC" sz="2000" b="1" dirty="0" smtClean="0"/>
              <a:t>- Th es el valor umbral de tolerancia para identificar pixeles pertenecientes al humo en la escena</a:t>
            </a:r>
            <a:endParaRPr lang="es-EC" sz="2000" b="1" dirty="0"/>
          </a:p>
        </p:txBody>
      </p:sp>
      <p:sp>
        <p:nvSpPr>
          <p:cNvPr id="10" name="Rectángulo 9"/>
          <p:cNvSpPr/>
          <p:nvPr/>
        </p:nvSpPr>
        <p:spPr>
          <a:xfrm>
            <a:off x="385670" y="4849778"/>
            <a:ext cx="4135131" cy="1015663"/>
          </a:xfrm>
          <a:prstGeom prst="rect">
            <a:avLst/>
          </a:prstGeom>
        </p:spPr>
        <p:txBody>
          <a:bodyPr wrap="square">
            <a:spAutoFit/>
          </a:bodyPr>
          <a:lstStyle/>
          <a:p>
            <a:pPr algn="just"/>
            <a:r>
              <a:rPr lang="es-EC" sz="2000" b="1" dirty="0" smtClean="0"/>
              <a:t>θ representa el ángulo de elevación de una sección de imagen en movimiento </a:t>
            </a:r>
            <a:endParaRPr lang="es-EC" sz="2000" b="1" dirty="0"/>
          </a:p>
        </p:txBody>
      </p:sp>
    </p:spTree>
    <p:extLst>
      <p:ext uri="{BB962C8B-B14F-4D97-AF65-F5344CB8AC3E}">
        <p14:creationId xmlns:p14="http://schemas.microsoft.com/office/powerpoint/2010/main" val="354847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986444" y="891965"/>
            <a:ext cx="3710788" cy="2609353"/>
          </a:xfrm>
          <a:prstGeom prst="rect">
            <a:avLst/>
          </a:prstGeom>
        </p:spPr>
      </p:pic>
      <p:pic>
        <p:nvPicPr>
          <p:cNvPr id="5" name="Imagen 4"/>
          <p:cNvPicPr>
            <a:picLocks noChangeAspect="1"/>
          </p:cNvPicPr>
          <p:nvPr/>
        </p:nvPicPr>
        <p:blipFill>
          <a:blip r:embed="rId3"/>
          <a:stretch>
            <a:fillRect/>
          </a:stretch>
        </p:blipFill>
        <p:spPr>
          <a:xfrm>
            <a:off x="1380342" y="940967"/>
            <a:ext cx="3598628" cy="2591938"/>
          </a:xfrm>
          <a:prstGeom prst="rect">
            <a:avLst/>
          </a:prstGeom>
        </p:spPr>
      </p:pic>
      <p:sp>
        <p:nvSpPr>
          <p:cNvPr id="6" name="Rectángulo 5"/>
          <p:cNvSpPr/>
          <p:nvPr/>
        </p:nvSpPr>
        <p:spPr>
          <a:xfrm>
            <a:off x="1828800" y="307190"/>
            <a:ext cx="9049350" cy="461665"/>
          </a:xfrm>
          <a:prstGeom prst="rect">
            <a:avLst/>
          </a:prstGeom>
        </p:spPr>
        <p:txBody>
          <a:bodyPr wrap="square">
            <a:spAutoFit/>
          </a:bodyPr>
          <a:lstStyle/>
          <a:p>
            <a:r>
              <a:rPr lang="es-ES" sz="2400" b="1" dirty="0" smtClean="0">
                <a:solidFill>
                  <a:schemeClr val="tx2"/>
                </a:solidFill>
                <a:latin typeface="Montserrat"/>
              </a:rPr>
              <a:t>ELEMENTOS DEL SISTEMA DE DETECCIÓN DE HUMO</a:t>
            </a:r>
            <a:endParaRPr lang="es-EC" sz="2400" b="1" dirty="0">
              <a:solidFill>
                <a:schemeClr val="tx2"/>
              </a:solidFill>
              <a:latin typeface="Montserrat"/>
            </a:endParaRPr>
          </a:p>
        </p:txBody>
      </p:sp>
      <p:sp>
        <p:nvSpPr>
          <p:cNvPr id="7" name="Flecha derecha 6"/>
          <p:cNvSpPr/>
          <p:nvPr/>
        </p:nvSpPr>
        <p:spPr>
          <a:xfrm>
            <a:off x="5322627" y="1774209"/>
            <a:ext cx="1351128" cy="1037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tángulo 9"/>
          <p:cNvSpPr/>
          <p:nvPr/>
        </p:nvSpPr>
        <p:spPr>
          <a:xfrm>
            <a:off x="2816646" y="4348775"/>
            <a:ext cx="1574983" cy="400110"/>
          </a:xfrm>
          <a:prstGeom prst="rect">
            <a:avLst/>
          </a:prstGeom>
        </p:spPr>
        <p:txBody>
          <a:bodyPr wrap="none">
            <a:spAutoFit/>
          </a:bodyPr>
          <a:lstStyle/>
          <a:p>
            <a:r>
              <a:rPr lang="es-ES" sz="2000" b="1" dirty="0" smtClean="0"/>
              <a:t>SWITCH POE </a:t>
            </a:r>
            <a:endParaRPr lang="es-EC" sz="2000" b="1" dirty="0"/>
          </a:p>
        </p:txBody>
      </p:sp>
      <p:pic>
        <p:nvPicPr>
          <p:cNvPr id="14338" name="Picture 2" descr="Switch PoE HIKVISION DS-3E0105P-E 4x10/100Mbps | intercompras"/>
          <p:cNvPicPr>
            <a:picLocks noChangeAspect="1" noChangeArrowheads="1"/>
          </p:cNvPicPr>
          <p:nvPr/>
        </p:nvPicPr>
        <p:blipFill rotWithShape="1">
          <a:blip r:embed="rId4">
            <a:extLst>
              <a:ext uri="{28A0092B-C50C-407E-A947-70E740481C1C}">
                <a14:useLocalDpi xmlns:a14="http://schemas.microsoft.com/office/drawing/2010/main" val="0"/>
              </a:ext>
            </a:extLst>
          </a:blip>
          <a:srcRect t="20151" b="17873"/>
          <a:stretch/>
        </p:blipFill>
        <p:spPr bwMode="auto">
          <a:xfrm>
            <a:off x="854801" y="4910297"/>
            <a:ext cx="5498674" cy="1405719"/>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Tecnologías de Información: Sistemas de Gestión y Administració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3181" y="4491342"/>
            <a:ext cx="3257313" cy="2103431"/>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p:cNvSpPr/>
          <p:nvPr/>
        </p:nvSpPr>
        <p:spPr>
          <a:xfrm>
            <a:off x="7213181" y="4096326"/>
            <a:ext cx="3292761" cy="400110"/>
          </a:xfrm>
          <a:prstGeom prst="rect">
            <a:avLst/>
          </a:prstGeom>
        </p:spPr>
        <p:txBody>
          <a:bodyPr wrap="none">
            <a:spAutoFit/>
          </a:bodyPr>
          <a:lstStyle/>
          <a:p>
            <a:r>
              <a:rPr lang="es-ES" sz="2000" b="1" dirty="0" smtClean="0"/>
              <a:t>EQUIPO DE PROCESAMIENTO</a:t>
            </a:r>
            <a:endParaRPr lang="es-EC" sz="2000" b="1" dirty="0"/>
          </a:p>
        </p:txBody>
      </p:sp>
    </p:spTree>
    <p:extLst>
      <p:ext uri="{BB962C8B-B14F-4D97-AF65-F5344CB8AC3E}">
        <p14:creationId xmlns:p14="http://schemas.microsoft.com/office/powerpoint/2010/main" val="2114155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s mejores cursos online sobre MATLAB, en español"/>
          <p:cNvPicPr>
            <a:picLocks noChangeAspect="1" noChangeArrowheads="1"/>
          </p:cNvPicPr>
          <p:nvPr/>
        </p:nvPicPr>
        <p:blipFill rotWithShape="1">
          <a:blip r:embed="rId2">
            <a:extLst>
              <a:ext uri="{28A0092B-C50C-407E-A947-70E740481C1C}">
                <a14:useLocalDpi xmlns:a14="http://schemas.microsoft.com/office/drawing/2010/main" val="0"/>
              </a:ext>
            </a:extLst>
          </a:blip>
          <a:srcRect l="22904" t="8150" r="21602" b="16968"/>
          <a:stretch/>
        </p:blipFill>
        <p:spPr bwMode="auto">
          <a:xfrm>
            <a:off x="4531057" y="285652"/>
            <a:ext cx="2784142" cy="250572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873812" y="2791379"/>
            <a:ext cx="4667180" cy="2049173"/>
          </a:xfrm>
          <a:prstGeom prst="rect">
            <a:avLst/>
          </a:prstGeom>
        </p:spPr>
      </p:pic>
      <p:pic>
        <p:nvPicPr>
          <p:cNvPr id="6" name="Imagen 5"/>
          <p:cNvPicPr>
            <a:picLocks noChangeAspect="1"/>
          </p:cNvPicPr>
          <p:nvPr/>
        </p:nvPicPr>
        <p:blipFill>
          <a:blip r:embed="rId4"/>
          <a:stretch>
            <a:fillRect/>
          </a:stretch>
        </p:blipFill>
        <p:spPr>
          <a:xfrm>
            <a:off x="7287548" y="2560063"/>
            <a:ext cx="3684896" cy="2280489"/>
          </a:xfrm>
          <a:prstGeom prst="rect">
            <a:avLst/>
          </a:prstGeom>
        </p:spPr>
      </p:pic>
      <p:sp>
        <p:nvSpPr>
          <p:cNvPr id="7" name="Flecha derecha 6"/>
          <p:cNvSpPr/>
          <p:nvPr/>
        </p:nvSpPr>
        <p:spPr>
          <a:xfrm rot="9288627">
            <a:off x="3424806" y="2096280"/>
            <a:ext cx="1050878" cy="4950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Flecha derecha 7"/>
          <p:cNvSpPr/>
          <p:nvPr/>
        </p:nvSpPr>
        <p:spPr>
          <a:xfrm rot="1844580">
            <a:off x="7511174" y="2096279"/>
            <a:ext cx="1050878" cy="4950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8"/>
          <p:cNvSpPr txBox="1"/>
          <p:nvPr/>
        </p:nvSpPr>
        <p:spPr>
          <a:xfrm>
            <a:off x="1043607" y="4840552"/>
            <a:ext cx="4080859" cy="1754326"/>
          </a:xfrm>
          <a:prstGeom prst="rect">
            <a:avLst/>
          </a:prstGeom>
          <a:noFill/>
        </p:spPr>
        <p:txBody>
          <a:bodyPr wrap="square" rtlCol="0">
            <a:spAutoFit/>
          </a:bodyPr>
          <a:lstStyle/>
          <a:p>
            <a:pPr algn="just"/>
            <a:r>
              <a:rPr lang="es-EC" dirty="0" smtClean="0"/>
              <a:t>- La URL debe ser para una secuencia HTTP o RTSP. </a:t>
            </a:r>
          </a:p>
          <a:p>
            <a:pPr algn="just"/>
            <a:r>
              <a:rPr lang="es-EC" dirty="0" smtClean="0"/>
              <a:t>- Formato </a:t>
            </a:r>
            <a:r>
              <a:rPr lang="es-EC" dirty="0" err="1" smtClean="0"/>
              <a:t>Motion</a:t>
            </a:r>
            <a:r>
              <a:rPr lang="es-EC" dirty="0" smtClean="0"/>
              <a:t> JPEG (MJPEG) usado típicamente en cámaras digitales, donde se toman imágenes comprimidas en JPEG de una secuencia de video.</a:t>
            </a:r>
            <a:endParaRPr lang="es-EC" dirty="0"/>
          </a:p>
        </p:txBody>
      </p:sp>
      <p:sp>
        <p:nvSpPr>
          <p:cNvPr id="11" name="CuadroTexto 10"/>
          <p:cNvSpPr txBox="1"/>
          <p:nvPr/>
        </p:nvSpPr>
        <p:spPr>
          <a:xfrm>
            <a:off x="7089566" y="4840552"/>
            <a:ext cx="4080859" cy="1200329"/>
          </a:xfrm>
          <a:prstGeom prst="rect">
            <a:avLst/>
          </a:prstGeom>
          <a:noFill/>
        </p:spPr>
        <p:txBody>
          <a:bodyPr wrap="square" rtlCol="0">
            <a:spAutoFit/>
          </a:bodyPr>
          <a:lstStyle/>
          <a:p>
            <a:pPr algn="just"/>
            <a:r>
              <a:rPr lang="es-EC" dirty="0" smtClean="0"/>
              <a:t>- Posee funciones aplicables a la imagen tales como conversión a escala de grises, conversión a imagen binaria, dilatación, etc.</a:t>
            </a:r>
            <a:endParaRPr lang="es-EC" dirty="0"/>
          </a:p>
        </p:txBody>
      </p:sp>
    </p:spTree>
    <p:extLst>
      <p:ext uri="{BB962C8B-B14F-4D97-AF65-F5344CB8AC3E}">
        <p14:creationId xmlns:p14="http://schemas.microsoft.com/office/powerpoint/2010/main" val="31647782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76;p14"/>
          <p:cNvSpPr txBox="1">
            <a:spLocks noGrp="1"/>
          </p:cNvSpPr>
          <p:nvPr/>
        </p:nvSpPr>
        <p:spPr>
          <a:xfrm>
            <a:off x="1087900" y="197435"/>
            <a:ext cx="4707600" cy="97672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r>
              <a:rPr lang="en" dirty="0"/>
              <a:t>CONTENIDO</a:t>
            </a:r>
            <a:endParaRPr dirty="0"/>
          </a:p>
        </p:txBody>
      </p:sp>
      <p:sp>
        <p:nvSpPr>
          <p:cNvPr id="11" name="CuadroTexto 2"/>
          <p:cNvSpPr txBox="1"/>
          <p:nvPr/>
        </p:nvSpPr>
        <p:spPr>
          <a:xfrm>
            <a:off x="1087900" y="1332182"/>
            <a:ext cx="2606804"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Introducción</a:t>
            </a:r>
            <a:endParaRPr lang="es-EC" sz="2800" dirty="0">
              <a:latin typeface="Arial" panose="020B0604020202020204" pitchFamily="34" charset="0"/>
              <a:cs typeface="Arial" panose="020B0604020202020204" pitchFamily="34" charset="0"/>
            </a:endParaRPr>
          </a:p>
        </p:txBody>
      </p:sp>
      <p:sp>
        <p:nvSpPr>
          <p:cNvPr id="12" name="CuadroTexto 3"/>
          <p:cNvSpPr txBox="1"/>
          <p:nvPr/>
        </p:nvSpPr>
        <p:spPr>
          <a:xfrm>
            <a:off x="1087900" y="1955282"/>
            <a:ext cx="2145139"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Objetivos</a:t>
            </a:r>
            <a:endParaRPr lang="es-EC" sz="2800" dirty="0">
              <a:latin typeface="Arial" panose="020B0604020202020204" pitchFamily="34" charset="0"/>
              <a:cs typeface="Arial" panose="020B0604020202020204" pitchFamily="34" charset="0"/>
            </a:endParaRPr>
          </a:p>
        </p:txBody>
      </p:sp>
      <p:sp>
        <p:nvSpPr>
          <p:cNvPr id="13" name="CuadroTexto 4"/>
          <p:cNvSpPr txBox="1"/>
          <p:nvPr/>
        </p:nvSpPr>
        <p:spPr>
          <a:xfrm>
            <a:off x="1087900" y="2595730"/>
            <a:ext cx="4581895"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smtClean="0">
                <a:latin typeface="Arial" panose="020B0604020202020204" pitchFamily="34" charset="0"/>
                <a:cs typeface="Arial" panose="020B0604020202020204" pitchFamily="34" charset="0"/>
              </a:rPr>
              <a:t>Fundamentación Teórica</a:t>
            </a:r>
            <a:endParaRPr lang="es-EC" sz="2800" dirty="0">
              <a:latin typeface="Arial" panose="020B0604020202020204" pitchFamily="34" charset="0"/>
              <a:cs typeface="Arial" panose="020B0604020202020204" pitchFamily="34" charset="0"/>
            </a:endParaRPr>
          </a:p>
        </p:txBody>
      </p:sp>
      <p:sp>
        <p:nvSpPr>
          <p:cNvPr id="14" name="CuadroTexto 16"/>
          <p:cNvSpPr txBox="1"/>
          <p:nvPr/>
        </p:nvSpPr>
        <p:spPr>
          <a:xfrm>
            <a:off x="1093568" y="3245449"/>
            <a:ext cx="5564580" cy="954107"/>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b="1" dirty="0" smtClean="0">
                <a:latin typeface="Arial" panose="020B0604020202020204" pitchFamily="34" charset="0"/>
                <a:cs typeface="Arial" panose="020B0604020202020204" pitchFamily="34" charset="0"/>
              </a:rPr>
              <a:t>Desarrollo e implementación del sistema </a:t>
            </a:r>
            <a:endParaRPr lang="es-EC" sz="2800" b="1" dirty="0">
              <a:latin typeface="Arial" panose="020B0604020202020204" pitchFamily="34" charset="0"/>
              <a:cs typeface="Arial" panose="020B0604020202020204" pitchFamily="34" charset="0"/>
            </a:endParaRPr>
          </a:p>
        </p:txBody>
      </p:sp>
      <p:sp>
        <p:nvSpPr>
          <p:cNvPr id="15" name="CuadroTexto 17"/>
          <p:cNvSpPr txBox="1"/>
          <p:nvPr/>
        </p:nvSpPr>
        <p:spPr>
          <a:xfrm>
            <a:off x="1087900" y="4205485"/>
            <a:ext cx="4145687"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smtClean="0">
                <a:latin typeface="Arial" panose="020B0604020202020204" pitchFamily="34" charset="0"/>
                <a:cs typeface="Arial" panose="020B0604020202020204" pitchFamily="34" charset="0"/>
              </a:rPr>
              <a:t>Análisis de resultados</a:t>
            </a:r>
            <a:endParaRPr lang="es-EC" sz="2800" dirty="0">
              <a:latin typeface="Arial" panose="020B0604020202020204" pitchFamily="34" charset="0"/>
              <a:cs typeface="Arial" panose="020B0604020202020204" pitchFamily="34" charset="0"/>
            </a:endParaRPr>
          </a:p>
        </p:txBody>
      </p:sp>
      <p:sp>
        <p:nvSpPr>
          <p:cNvPr id="16" name="CuadroTexto 18"/>
          <p:cNvSpPr txBox="1"/>
          <p:nvPr/>
        </p:nvSpPr>
        <p:spPr>
          <a:xfrm>
            <a:off x="1087900" y="4764201"/>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Conclusiones</a:t>
            </a:r>
            <a:endParaRPr lang="es-EC" sz="2800" dirty="0">
              <a:latin typeface="Arial" panose="020B0604020202020204" pitchFamily="34" charset="0"/>
              <a:cs typeface="Arial" panose="020B0604020202020204" pitchFamily="34" charset="0"/>
            </a:endParaRPr>
          </a:p>
        </p:txBody>
      </p:sp>
      <p:sp>
        <p:nvSpPr>
          <p:cNvPr id="17" name="CuadroTexto 19"/>
          <p:cNvSpPr txBox="1"/>
          <p:nvPr/>
        </p:nvSpPr>
        <p:spPr>
          <a:xfrm>
            <a:off x="1087900" y="6009231"/>
            <a:ext cx="3353290"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Trabajos Futuros</a:t>
            </a:r>
            <a:endParaRPr lang="es-EC" sz="2800" dirty="0">
              <a:latin typeface="Arial" panose="020B0604020202020204" pitchFamily="34" charset="0"/>
              <a:cs typeface="Arial" panose="020B0604020202020204" pitchFamily="34" charset="0"/>
            </a:endParaRPr>
          </a:p>
        </p:txBody>
      </p:sp>
      <p:sp>
        <p:nvSpPr>
          <p:cNvPr id="18" name="CuadroTexto 20"/>
          <p:cNvSpPr txBox="1"/>
          <p:nvPr/>
        </p:nvSpPr>
        <p:spPr>
          <a:xfrm>
            <a:off x="1087900" y="5406095"/>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Recomendaciones</a:t>
            </a:r>
            <a:endParaRPr lang="es-EC" sz="2800" dirty="0">
              <a:latin typeface="Arial" panose="020B0604020202020204" pitchFamily="34" charset="0"/>
              <a:cs typeface="Arial" panose="020B0604020202020204" pitchFamily="34" charset="0"/>
            </a:endParaRPr>
          </a:p>
        </p:txBody>
      </p:sp>
      <p:pic>
        <p:nvPicPr>
          <p:cNvPr id="16386" name="Picture 2" descr="Lic. Jaime Torres Y.: Sistema Informát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3438" y="1064982"/>
            <a:ext cx="3347161" cy="2513414"/>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rotWithShape="1">
          <a:blip r:embed="rId4"/>
          <a:srcRect l="2449"/>
          <a:stretch/>
        </p:blipFill>
        <p:spPr>
          <a:xfrm>
            <a:off x="7690512" y="4109935"/>
            <a:ext cx="2733011" cy="2354971"/>
          </a:xfrm>
          <a:prstGeom prst="rect">
            <a:avLst/>
          </a:prstGeom>
        </p:spPr>
      </p:pic>
    </p:spTree>
    <p:extLst>
      <p:ext uri="{BB962C8B-B14F-4D97-AF65-F5344CB8AC3E}">
        <p14:creationId xmlns:p14="http://schemas.microsoft.com/office/powerpoint/2010/main" val="2188442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101883" y="380276"/>
            <a:ext cx="4694830" cy="461665"/>
          </a:xfrm>
          <a:prstGeom prst="rect">
            <a:avLst/>
          </a:prstGeom>
        </p:spPr>
        <p:txBody>
          <a:bodyPr wrap="square">
            <a:spAutoFit/>
          </a:bodyPr>
          <a:lstStyle/>
          <a:p>
            <a:r>
              <a:rPr lang="es-ES" sz="2400" b="1" dirty="0" smtClean="0">
                <a:solidFill>
                  <a:schemeClr val="tx2"/>
                </a:solidFill>
                <a:latin typeface="Montserrat"/>
              </a:rPr>
              <a:t>HARDWARE DEL SISTEMA</a:t>
            </a:r>
            <a:endParaRPr lang="es-EC" sz="2400" b="1" dirty="0">
              <a:solidFill>
                <a:schemeClr val="tx2"/>
              </a:solidFill>
              <a:latin typeface="Montserrat"/>
            </a:endParaRPr>
          </a:p>
        </p:txBody>
      </p:sp>
      <p:pic>
        <p:nvPicPr>
          <p:cNvPr id="7" name="Imagen 6"/>
          <p:cNvPicPr>
            <a:picLocks noChangeAspect="1"/>
          </p:cNvPicPr>
          <p:nvPr/>
        </p:nvPicPr>
        <p:blipFill>
          <a:blip r:embed="rId2"/>
          <a:stretch>
            <a:fillRect/>
          </a:stretch>
        </p:blipFill>
        <p:spPr>
          <a:xfrm>
            <a:off x="142" y="1454082"/>
            <a:ext cx="5050982" cy="3142043"/>
          </a:xfrm>
          <a:prstGeom prst="rect">
            <a:avLst/>
          </a:prstGeom>
        </p:spPr>
      </p:pic>
      <p:pic>
        <p:nvPicPr>
          <p:cNvPr id="9" name="Imagen 8"/>
          <p:cNvPicPr>
            <a:picLocks noChangeAspect="1"/>
          </p:cNvPicPr>
          <p:nvPr/>
        </p:nvPicPr>
        <p:blipFill>
          <a:blip r:embed="rId3"/>
          <a:stretch>
            <a:fillRect/>
          </a:stretch>
        </p:blipFill>
        <p:spPr>
          <a:xfrm>
            <a:off x="3095797" y="5439098"/>
            <a:ext cx="5982208" cy="455168"/>
          </a:xfrm>
          <a:prstGeom prst="rect">
            <a:avLst/>
          </a:prstGeom>
        </p:spPr>
      </p:pic>
      <p:pic>
        <p:nvPicPr>
          <p:cNvPr id="10" name="Imagen 9"/>
          <p:cNvPicPr>
            <a:picLocks noChangeAspect="1"/>
          </p:cNvPicPr>
          <p:nvPr/>
        </p:nvPicPr>
        <p:blipFill>
          <a:blip r:embed="rId4"/>
          <a:stretch>
            <a:fillRect/>
          </a:stretch>
        </p:blipFill>
        <p:spPr>
          <a:xfrm>
            <a:off x="4843305" y="1144564"/>
            <a:ext cx="3211987" cy="3472148"/>
          </a:xfrm>
          <a:prstGeom prst="rect">
            <a:avLst/>
          </a:prstGeom>
        </p:spPr>
      </p:pic>
      <p:pic>
        <p:nvPicPr>
          <p:cNvPr id="11" name="Imagen 10"/>
          <p:cNvPicPr>
            <a:picLocks noChangeAspect="1"/>
          </p:cNvPicPr>
          <p:nvPr/>
        </p:nvPicPr>
        <p:blipFill>
          <a:blip r:embed="rId5"/>
          <a:stretch>
            <a:fillRect/>
          </a:stretch>
        </p:blipFill>
        <p:spPr>
          <a:xfrm>
            <a:off x="8103850" y="1144564"/>
            <a:ext cx="3580874" cy="2824568"/>
          </a:xfrm>
          <a:prstGeom prst="rect">
            <a:avLst/>
          </a:prstGeom>
        </p:spPr>
      </p:pic>
      <p:sp>
        <p:nvSpPr>
          <p:cNvPr id="12" name="Rectángulo 11"/>
          <p:cNvSpPr/>
          <p:nvPr/>
        </p:nvSpPr>
        <p:spPr>
          <a:xfrm>
            <a:off x="800112" y="1144564"/>
            <a:ext cx="3068469" cy="400110"/>
          </a:xfrm>
          <a:prstGeom prst="rect">
            <a:avLst/>
          </a:prstGeom>
        </p:spPr>
        <p:txBody>
          <a:bodyPr wrap="none">
            <a:spAutoFit/>
          </a:bodyPr>
          <a:lstStyle/>
          <a:p>
            <a:r>
              <a:rPr lang="es-ES" sz="2000" b="1" dirty="0" smtClean="0"/>
              <a:t>CÁMARA DE VIGILANCIA IP</a:t>
            </a:r>
            <a:endParaRPr lang="es-EC" sz="2000" b="1" dirty="0"/>
          </a:p>
        </p:txBody>
      </p:sp>
    </p:spTree>
    <p:extLst>
      <p:ext uri="{BB962C8B-B14F-4D97-AF65-F5344CB8AC3E}">
        <p14:creationId xmlns:p14="http://schemas.microsoft.com/office/powerpoint/2010/main" val="2939776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76;p14"/>
          <p:cNvSpPr txBox="1">
            <a:spLocks noGrp="1"/>
          </p:cNvSpPr>
          <p:nvPr/>
        </p:nvSpPr>
        <p:spPr>
          <a:xfrm>
            <a:off x="1087900" y="197435"/>
            <a:ext cx="4707600" cy="97672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r>
              <a:rPr lang="en" dirty="0"/>
              <a:t>CONTENIDO</a:t>
            </a:r>
            <a:endParaRPr dirty="0"/>
          </a:p>
        </p:txBody>
      </p:sp>
      <p:sp>
        <p:nvSpPr>
          <p:cNvPr id="11" name="CuadroTexto 2"/>
          <p:cNvSpPr txBox="1"/>
          <p:nvPr/>
        </p:nvSpPr>
        <p:spPr>
          <a:xfrm>
            <a:off x="1087900" y="1332182"/>
            <a:ext cx="2606804"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Introducción</a:t>
            </a:r>
            <a:endParaRPr lang="es-EC" sz="2800" dirty="0">
              <a:latin typeface="Arial" panose="020B0604020202020204" pitchFamily="34" charset="0"/>
              <a:cs typeface="Arial" panose="020B0604020202020204" pitchFamily="34" charset="0"/>
            </a:endParaRPr>
          </a:p>
        </p:txBody>
      </p:sp>
      <p:sp>
        <p:nvSpPr>
          <p:cNvPr id="12" name="CuadroTexto 3"/>
          <p:cNvSpPr txBox="1"/>
          <p:nvPr/>
        </p:nvSpPr>
        <p:spPr>
          <a:xfrm>
            <a:off x="1087900" y="1955282"/>
            <a:ext cx="2145139"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Objetivos</a:t>
            </a:r>
            <a:endParaRPr lang="es-EC" sz="2800" dirty="0">
              <a:latin typeface="Arial" panose="020B0604020202020204" pitchFamily="34" charset="0"/>
              <a:cs typeface="Arial" panose="020B0604020202020204" pitchFamily="34" charset="0"/>
            </a:endParaRPr>
          </a:p>
        </p:txBody>
      </p:sp>
      <p:sp>
        <p:nvSpPr>
          <p:cNvPr id="13" name="CuadroTexto 4"/>
          <p:cNvSpPr txBox="1"/>
          <p:nvPr/>
        </p:nvSpPr>
        <p:spPr>
          <a:xfrm>
            <a:off x="1087900" y="2595730"/>
            <a:ext cx="4581895"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smtClean="0">
                <a:latin typeface="Arial" panose="020B0604020202020204" pitchFamily="34" charset="0"/>
                <a:cs typeface="Arial" panose="020B0604020202020204" pitchFamily="34" charset="0"/>
              </a:rPr>
              <a:t>Fundamentación Teórica</a:t>
            </a:r>
            <a:endParaRPr lang="es-EC" sz="2800" dirty="0">
              <a:latin typeface="Arial" panose="020B0604020202020204" pitchFamily="34" charset="0"/>
              <a:cs typeface="Arial" panose="020B0604020202020204" pitchFamily="34" charset="0"/>
            </a:endParaRPr>
          </a:p>
        </p:txBody>
      </p:sp>
      <p:sp>
        <p:nvSpPr>
          <p:cNvPr id="14" name="CuadroTexto 16"/>
          <p:cNvSpPr txBox="1"/>
          <p:nvPr/>
        </p:nvSpPr>
        <p:spPr>
          <a:xfrm>
            <a:off x="1093568" y="3245449"/>
            <a:ext cx="5564580" cy="954107"/>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smtClean="0">
                <a:latin typeface="Arial" panose="020B0604020202020204" pitchFamily="34" charset="0"/>
                <a:cs typeface="Arial" panose="020B0604020202020204" pitchFamily="34" charset="0"/>
              </a:rPr>
              <a:t>Desarrollo e implementación del sistema </a:t>
            </a:r>
            <a:endParaRPr lang="es-EC" sz="2800" dirty="0">
              <a:latin typeface="Arial" panose="020B0604020202020204" pitchFamily="34" charset="0"/>
              <a:cs typeface="Arial" panose="020B0604020202020204" pitchFamily="34" charset="0"/>
            </a:endParaRPr>
          </a:p>
        </p:txBody>
      </p:sp>
      <p:sp>
        <p:nvSpPr>
          <p:cNvPr id="15" name="CuadroTexto 17"/>
          <p:cNvSpPr txBox="1"/>
          <p:nvPr/>
        </p:nvSpPr>
        <p:spPr>
          <a:xfrm>
            <a:off x="1087900" y="4205485"/>
            <a:ext cx="4145687"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smtClean="0">
                <a:latin typeface="Arial" panose="020B0604020202020204" pitchFamily="34" charset="0"/>
                <a:cs typeface="Arial" panose="020B0604020202020204" pitchFamily="34" charset="0"/>
              </a:rPr>
              <a:t>Análisis de resultados</a:t>
            </a:r>
            <a:endParaRPr lang="es-EC" sz="2800" dirty="0">
              <a:latin typeface="Arial" panose="020B0604020202020204" pitchFamily="34" charset="0"/>
              <a:cs typeface="Arial" panose="020B0604020202020204" pitchFamily="34" charset="0"/>
            </a:endParaRPr>
          </a:p>
        </p:txBody>
      </p:sp>
      <p:sp>
        <p:nvSpPr>
          <p:cNvPr id="16" name="CuadroTexto 18"/>
          <p:cNvSpPr txBox="1"/>
          <p:nvPr/>
        </p:nvSpPr>
        <p:spPr>
          <a:xfrm>
            <a:off x="1087900" y="4764201"/>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Conclusiones</a:t>
            </a:r>
            <a:endParaRPr lang="es-EC" sz="2800" dirty="0">
              <a:latin typeface="Arial" panose="020B0604020202020204" pitchFamily="34" charset="0"/>
              <a:cs typeface="Arial" panose="020B0604020202020204" pitchFamily="34" charset="0"/>
            </a:endParaRPr>
          </a:p>
        </p:txBody>
      </p:sp>
      <p:sp>
        <p:nvSpPr>
          <p:cNvPr id="17" name="CuadroTexto 19"/>
          <p:cNvSpPr txBox="1"/>
          <p:nvPr/>
        </p:nvSpPr>
        <p:spPr>
          <a:xfrm>
            <a:off x="1087900" y="6009231"/>
            <a:ext cx="3353290"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Trabajos Futuros</a:t>
            </a:r>
            <a:endParaRPr lang="es-EC" sz="2800" dirty="0">
              <a:latin typeface="Arial" panose="020B0604020202020204" pitchFamily="34" charset="0"/>
              <a:cs typeface="Arial" panose="020B0604020202020204" pitchFamily="34" charset="0"/>
            </a:endParaRPr>
          </a:p>
        </p:txBody>
      </p:sp>
      <p:sp>
        <p:nvSpPr>
          <p:cNvPr id="18" name="CuadroTexto 20"/>
          <p:cNvSpPr txBox="1"/>
          <p:nvPr/>
        </p:nvSpPr>
        <p:spPr>
          <a:xfrm>
            <a:off x="1087900" y="5406095"/>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Recomendaciones</a:t>
            </a:r>
            <a:endParaRPr lang="es-EC" sz="2800" dirty="0">
              <a:latin typeface="Arial" panose="020B0604020202020204" pitchFamily="34" charset="0"/>
              <a:cs typeface="Arial" panose="020B0604020202020204" pitchFamily="34" charset="0"/>
            </a:endParaRPr>
          </a:p>
        </p:txBody>
      </p:sp>
      <p:pic>
        <p:nvPicPr>
          <p:cNvPr id="2050" name="Picture 2" descr="Los mejores cursos online sobre MATLAB, en español"/>
          <p:cNvPicPr>
            <a:picLocks noChangeAspect="1" noChangeArrowheads="1"/>
          </p:cNvPicPr>
          <p:nvPr/>
        </p:nvPicPr>
        <p:blipFill rotWithShape="1">
          <a:blip r:embed="rId2">
            <a:extLst>
              <a:ext uri="{28A0092B-C50C-407E-A947-70E740481C1C}">
                <a14:useLocalDpi xmlns:a14="http://schemas.microsoft.com/office/drawing/2010/main" val="0"/>
              </a:ext>
            </a:extLst>
          </a:blip>
          <a:srcRect l="22904" t="8150" r="21602" b="16968"/>
          <a:stretch/>
        </p:blipFill>
        <p:spPr bwMode="auto">
          <a:xfrm>
            <a:off x="7779225" y="1240995"/>
            <a:ext cx="2784142" cy="250572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IKVISION Camara Bullet IP 2 MP lente fijo 2.8mm H264+ - Lanprosa"/>
          <p:cNvPicPr>
            <a:picLocks noChangeAspect="1" noChangeArrowheads="1"/>
          </p:cNvPicPr>
          <p:nvPr/>
        </p:nvPicPr>
        <p:blipFill rotWithShape="1">
          <a:blip r:embed="rId3">
            <a:extLst>
              <a:ext uri="{28A0092B-C50C-407E-A947-70E740481C1C}">
                <a14:useLocalDpi xmlns:a14="http://schemas.microsoft.com/office/drawing/2010/main" val="0"/>
              </a:ext>
            </a:extLst>
          </a:blip>
          <a:srcRect t="21078" b="21130"/>
          <a:stretch/>
        </p:blipFill>
        <p:spPr bwMode="auto">
          <a:xfrm>
            <a:off x="6373550" y="4199556"/>
            <a:ext cx="2857500" cy="165137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etector de humo ST84 – QsB"/>
          <p:cNvPicPr>
            <a:picLocks noChangeAspect="1" noChangeArrowheads="1"/>
          </p:cNvPicPr>
          <p:nvPr/>
        </p:nvPicPr>
        <p:blipFill rotWithShape="1">
          <a:blip r:embed="rId4">
            <a:extLst>
              <a:ext uri="{28A0092B-C50C-407E-A947-70E740481C1C}">
                <a14:useLocalDpi xmlns:a14="http://schemas.microsoft.com/office/drawing/2010/main" val="0"/>
              </a:ext>
            </a:extLst>
          </a:blip>
          <a:srcRect l="3703" t="9230" b="8143"/>
          <a:stretch/>
        </p:blipFill>
        <p:spPr bwMode="auto">
          <a:xfrm>
            <a:off x="9619139" y="3937946"/>
            <a:ext cx="2249255" cy="1929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162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796956" y="1015975"/>
            <a:ext cx="5056111" cy="1645338"/>
          </a:xfrm>
          <a:prstGeom prst="rect">
            <a:avLst/>
          </a:prstGeom>
        </p:spPr>
      </p:pic>
      <p:pic>
        <p:nvPicPr>
          <p:cNvPr id="5" name="Imagen 4"/>
          <p:cNvPicPr>
            <a:picLocks noChangeAspect="1"/>
          </p:cNvPicPr>
          <p:nvPr/>
        </p:nvPicPr>
        <p:blipFill>
          <a:blip r:embed="rId3"/>
          <a:stretch>
            <a:fillRect/>
          </a:stretch>
        </p:blipFill>
        <p:spPr>
          <a:xfrm>
            <a:off x="1128712" y="1015975"/>
            <a:ext cx="3738433" cy="1536156"/>
          </a:xfrm>
          <a:prstGeom prst="rect">
            <a:avLst/>
          </a:prstGeom>
        </p:spPr>
      </p:pic>
      <p:sp>
        <p:nvSpPr>
          <p:cNvPr id="6" name="Rectángulo 5"/>
          <p:cNvSpPr/>
          <p:nvPr/>
        </p:nvSpPr>
        <p:spPr>
          <a:xfrm>
            <a:off x="4867145" y="363629"/>
            <a:ext cx="1574983" cy="400110"/>
          </a:xfrm>
          <a:prstGeom prst="rect">
            <a:avLst/>
          </a:prstGeom>
        </p:spPr>
        <p:txBody>
          <a:bodyPr wrap="none">
            <a:spAutoFit/>
          </a:bodyPr>
          <a:lstStyle/>
          <a:p>
            <a:r>
              <a:rPr lang="es-ES" sz="2000" b="1" dirty="0" smtClean="0"/>
              <a:t>SWITCH POE </a:t>
            </a:r>
            <a:endParaRPr lang="es-EC" sz="2000" b="1" dirty="0"/>
          </a:p>
        </p:txBody>
      </p:sp>
      <p:pic>
        <p:nvPicPr>
          <p:cNvPr id="7" name="Imagen 6"/>
          <p:cNvPicPr>
            <a:picLocks noChangeAspect="1"/>
          </p:cNvPicPr>
          <p:nvPr/>
        </p:nvPicPr>
        <p:blipFill>
          <a:blip r:embed="rId4"/>
          <a:stretch>
            <a:fillRect/>
          </a:stretch>
        </p:blipFill>
        <p:spPr>
          <a:xfrm>
            <a:off x="1407940" y="3535118"/>
            <a:ext cx="3171794" cy="2357414"/>
          </a:xfrm>
          <a:prstGeom prst="rect">
            <a:avLst/>
          </a:prstGeom>
        </p:spPr>
      </p:pic>
      <p:pic>
        <p:nvPicPr>
          <p:cNvPr id="8" name="Imagen 7"/>
          <p:cNvPicPr>
            <a:picLocks noChangeAspect="1"/>
          </p:cNvPicPr>
          <p:nvPr/>
        </p:nvPicPr>
        <p:blipFill>
          <a:blip r:embed="rId5"/>
          <a:stretch>
            <a:fillRect/>
          </a:stretch>
        </p:blipFill>
        <p:spPr>
          <a:xfrm>
            <a:off x="5317520" y="3785192"/>
            <a:ext cx="6038922" cy="1910544"/>
          </a:xfrm>
          <a:prstGeom prst="rect">
            <a:avLst/>
          </a:prstGeom>
        </p:spPr>
      </p:pic>
      <p:sp>
        <p:nvSpPr>
          <p:cNvPr id="9" name="Rectángulo 8"/>
          <p:cNvSpPr/>
          <p:nvPr/>
        </p:nvSpPr>
        <p:spPr>
          <a:xfrm>
            <a:off x="4321235" y="3121153"/>
            <a:ext cx="3292761" cy="400110"/>
          </a:xfrm>
          <a:prstGeom prst="rect">
            <a:avLst/>
          </a:prstGeom>
        </p:spPr>
        <p:txBody>
          <a:bodyPr wrap="none">
            <a:spAutoFit/>
          </a:bodyPr>
          <a:lstStyle/>
          <a:p>
            <a:r>
              <a:rPr lang="es-ES" sz="2000" b="1" dirty="0" smtClean="0"/>
              <a:t>EQUIPO DE PROCESAMIENTO</a:t>
            </a:r>
            <a:endParaRPr lang="es-EC" sz="2000" b="1" dirty="0"/>
          </a:p>
        </p:txBody>
      </p:sp>
    </p:spTree>
    <p:extLst>
      <p:ext uri="{BB962C8B-B14F-4D97-AF65-F5344CB8AC3E}">
        <p14:creationId xmlns:p14="http://schemas.microsoft.com/office/powerpoint/2010/main" val="32534371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966984" y="1405788"/>
            <a:ext cx="8566360" cy="3971430"/>
          </a:xfrm>
          <a:prstGeom prst="rect">
            <a:avLst/>
          </a:prstGeom>
        </p:spPr>
      </p:pic>
      <p:sp>
        <p:nvSpPr>
          <p:cNvPr id="5" name="Rectángulo 4"/>
          <p:cNvSpPr/>
          <p:nvPr/>
        </p:nvSpPr>
        <p:spPr>
          <a:xfrm>
            <a:off x="2821133" y="554388"/>
            <a:ext cx="7196265" cy="461665"/>
          </a:xfrm>
          <a:prstGeom prst="rect">
            <a:avLst/>
          </a:prstGeom>
        </p:spPr>
        <p:txBody>
          <a:bodyPr wrap="none">
            <a:spAutoFit/>
          </a:bodyPr>
          <a:lstStyle/>
          <a:p>
            <a:r>
              <a:rPr lang="es-ES" sz="2400" b="1" dirty="0" smtClean="0">
                <a:solidFill>
                  <a:schemeClr val="tx2"/>
                </a:solidFill>
                <a:latin typeface="Montserrat"/>
              </a:rPr>
              <a:t>CONEXIÓN DE LOS ELEMENTOS DEL SISTEMA</a:t>
            </a:r>
            <a:endParaRPr lang="es-EC" sz="2400" b="1" dirty="0">
              <a:solidFill>
                <a:schemeClr val="tx2"/>
              </a:solidFill>
              <a:latin typeface="Montserrat"/>
            </a:endParaRPr>
          </a:p>
        </p:txBody>
      </p:sp>
    </p:spTree>
    <p:extLst>
      <p:ext uri="{BB962C8B-B14F-4D97-AF65-F5344CB8AC3E}">
        <p14:creationId xmlns:p14="http://schemas.microsoft.com/office/powerpoint/2010/main" val="25132206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064268" y="119005"/>
            <a:ext cx="4871913" cy="461665"/>
          </a:xfrm>
          <a:prstGeom prst="rect">
            <a:avLst/>
          </a:prstGeom>
        </p:spPr>
        <p:txBody>
          <a:bodyPr wrap="square">
            <a:spAutoFit/>
          </a:bodyPr>
          <a:lstStyle/>
          <a:p>
            <a:r>
              <a:rPr lang="es-ES" sz="2400" b="1" dirty="0" smtClean="0">
                <a:solidFill>
                  <a:schemeClr val="tx2"/>
                </a:solidFill>
                <a:latin typeface="Montserrat"/>
              </a:rPr>
              <a:t>ALGORITMO DE DETECCIÓN</a:t>
            </a:r>
            <a:endParaRPr lang="es-EC" sz="2400" b="1" dirty="0">
              <a:solidFill>
                <a:schemeClr val="tx2"/>
              </a:solidFill>
              <a:latin typeface="Montserrat"/>
            </a:endParaRPr>
          </a:p>
        </p:txBody>
      </p:sp>
      <p:pic>
        <p:nvPicPr>
          <p:cNvPr id="6" name="0 Imagen"/>
          <p:cNvPicPr/>
          <p:nvPr/>
        </p:nvPicPr>
        <p:blipFill rotWithShape="1">
          <a:blip r:embed="rId2">
            <a:extLst>
              <a:ext uri="{28A0092B-C50C-407E-A947-70E740481C1C}">
                <a14:useLocalDpi xmlns:a14="http://schemas.microsoft.com/office/drawing/2010/main" val="0"/>
              </a:ext>
            </a:extLst>
          </a:blip>
          <a:srcRect b="78900"/>
          <a:stretch/>
        </p:blipFill>
        <p:spPr bwMode="auto">
          <a:xfrm>
            <a:off x="2316070" y="3107703"/>
            <a:ext cx="7817388" cy="1177635"/>
          </a:xfrm>
          <a:prstGeom prst="rect">
            <a:avLst/>
          </a:prstGeom>
          <a:ln>
            <a:noFill/>
          </a:ln>
          <a:extLst>
            <a:ext uri="{53640926-AAD7-44D8-BBD7-CCE9431645EC}">
              <a14:shadowObscured xmlns:a14="http://schemas.microsoft.com/office/drawing/2010/main"/>
            </a:ext>
          </a:extLst>
        </p:spPr>
      </p:pic>
      <p:sp>
        <p:nvSpPr>
          <p:cNvPr id="11" name="CuadroTexto 10"/>
          <p:cNvSpPr txBox="1"/>
          <p:nvPr/>
        </p:nvSpPr>
        <p:spPr>
          <a:xfrm>
            <a:off x="1885157" y="1254302"/>
            <a:ext cx="2329925" cy="1200329"/>
          </a:xfrm>
          <a:prstGeom prst="rect">
            <a:avLst/>
          </a:prstGeom>
          <a:noFill/>
        </p:spPr>
        <p:txBody>
          <a:bodyPr wrap="square" rtlCol="0">
            <a:spAutoFit/>
          </a:bodyPr>
          <a:lstStyle/>
          <a:p>
            <a:pPr marL="285750" indent="-285750">
              <a:buFont typeface="Arial" panose="020B0604020202020204" pitchFamily="34" charset="0"/>
              <a:buChar char="•"/>
            </a:pPr>
            <a:r>
              <a:rPr lang="es-EC" dirty="0" smtClean="0"/>
              <a:t>Captura de imagen de referencia</a:t>
            </a:r>
          </a:p>
          <a:p>
            <a:pPr marL="285750" indent="-285750">
              <a:buFont typeface="Arial" panose="020B0604020202020204" pitchFamily="34" charset="0"/>
              <a:buChar char="•"/>
            </a:pPr>
            <a:r>
              <a:rPr lang="es-EC" dirty="0" smtClean="0"/>
              <a:t>Captura de imagen a analizar</a:t>
            </a:r>
            <a:endParaRPr lang="es-EC" dirty="0"/>
          </a:p>
        </p:txBody>
      </p:sp>
      <p:sp>
        <p:nvSpPr>
          <p:cNvPr id="12" name="CuadroTexto 11"/>
          <p:cNvSpPr txBox="1"/>
          <p:nvPr/>
        </p:nvSpPr>
        <p:spPr>
          <a:xfrm>
            <a:off x="5188322" y="799379"/>
            <a:ext cx="2485872" cy="2308324"/>
          </a:xfrm>
          <a:prstGeom prst="rect">
            <a:avLst/>
          </a:prstGeom>
          <a:noFill/>
        </p:spPr>
        <p:txBody>
          <a:bodyPr wrap="square" rtlCol="0">
            <a:spAutoFit/>
          </a:bodyPr>
          <a:lstStyle/>
          <a:p>
            <a:pPr marL="285750" indent="-285750">
              <a:buFont typeface="Arial" panose="020B0604020202020204" pitchFamily="34" charset="0"/>
              <a:buChar char="•"/>
            </a:pPr>
            <a:r>
              <a:rPr lang="es-EC" dirty="0" smtClean="0"/>
              <a:t>Eliminación de ruido</a:t>
            </a:r>
          </a:p>
          <a:p>
            <a:pPr marL="285750" indent="-285750">
              <a:buFont typeface="Arial" panose="020B0604020202020204" pitchFamily="34" charset="0"/>
              <a:buChar char="•"/>
            </a:pPr>
            <a:r>
              <a:rPr lang="es-EC" dirty="0" smtClean="0"/>
              <a:t>Ajuste de contraste</a:t>
            </a:r>
          </a:p>
          <a:p>
            <a:pPr marL="285750" indent="-285750">
              <a:buFont typeface="Arial" panose="020B0604020202020204" pitchFamily="34" charset="0"/>
              <a:buChar char="•"/>
            </a:pPr>
            <a:r>
              <a:rPr lang="es-EC" dirty="0" smtClean="0"/>
              <a:t>Sustracción de fondo</a:t>
            </a:r>
          </a:p>
          <a:p>
            <a:pPr marL="285750" indent="-285750">
              <a:buFont typeface="Arial" panose="020B0604020202020204" pitchFamily="34" charset="0"/>
              <a:buChar char="•"/>
            </a:pPr>
            <a:r>
              <a:rPr lang="es-EC" dirty="0" smtClean="0"/>
              <a:t>Segmentación por regiones de color</a:t>
            </a:r>
          </a:p>
          <a:p>
            <a:pPr marL="285750" indent="-285750">
              <a:buFont typeface="Arial" panose="020B0604020202020204" pitchFamily="34" charset="0"/>
              <a:buChar char="•"/>
            </a:pPr>
            <a:r>
              <a:rPr lang="es-EC" dirty="0" smtClean="0"/>
              <a:t>Segmentación por color de humo</a:t>
            </a:r>
          </a:p>
          <a:p>
            <a:pPr marL="285750" indent="-285750">
              <a:buFont typeface="Arial" panose="020B0604020202020204" pitchFamily="34" charset="0"/>
              <a:buChar char="•"/>
            </a:pPr>
            <a:endParaRPr lang="es-EC" dirty="0"/>
          </a:p>
        </p:txBody>
      </p:sp>
      <p:sp>
        <p:nvSpPr>
          <p:cNvPr id="13" name="CuadroTexto 12"/>
          <p:cNvSpPr txBox="1"/>
          <p:nvPr/>
        </p:nvSpPr>
        <p:spPr>
          <a:xfrm>
            <a:off x="3295020" y="4834517"/>
            <a:ext cx="2559543" cy="1477328"/>
          </a:xfrm>
          <a:prstGeom prst="rect">
            <a:avLst/>
          </a:prstGeom>
          <a:noFill/>
        </p:spPr>
        <p:txBody>
          <a:bodyPr wrap="square" rtlCol="0">
            <a:spAutoFit/>
          </a:bodyPr>
          <a:lstStyle/>
          <a:p>
            <a:pPr marL="285750" indent="-285750">
              <a:buFont typeface="Arial" panose="020B0604020202020204" pitchFamily="34" charset="0"/>
              <a:buChar char="•"/>
            </a:pPr>
            <a:r>
              <a:rPr lang="es-EC" dirty="0" smtClean="0"/>
              <a:t>Redimensionamiento</a:t>
            </a:r>
          </a:p>
          <a:p>
            <a:pPr marL="285750" indent="-285750">
              <a:buFont typeface="Arial" panose="020B0604020202020204" pitchFamily="34" charset="0"/>
              <a:buChar char="•"/>
            </a:pPr>
            <a:r>
              <a:rPr lang="es-EC" dirty="0" smtClean="0"/>
              <a:t>Conversión a escala de grises</a:t>
            </a:r>
          </a:p>
          <a:p>
            <a:pPr marL="285750" indent="-285750">
              <a:buFont typeface="Arial" panose="020B0604020202020204" pitchFamily="34" charset="0"/>
              <a:buChar char="•"/>
            </a:pPr>
            <a:r>
              <a:rPr lang="es-EC" dirty="0" smtClean="0"/>
              <a:t>Coeficiente de correlación</a:t>
            </a:r>
            <a:endParaRPr lang="es-EC" dirty="0"/>
          </a:p>
        </p:txBody>
      </p:sp>
      <p:sp>
        <p:nvSpPr>
          <p:cNvPr id="14" name="CuadroTexto 13"/>
          <p:cNvSpPr txBox="1"/>
          <p:nvPr/>
        </p:nvSpPr>
        <p:spPr>
          <a:xfrm>
            <a:off x="6681864" y="4779413"/>
            <a:ext cx="2485872" cy="1754326"/>
          </a:xfrm>
          <a:prstGeom prst="rect">
            <a:avLst/>
          </a:prstGeom>
          <a:noFill/>
        </p:spPr>
        <p:txBody>
          <a:bodyPr wrap="square" rtlCol="0">
            <a:spAutoFit/>
          </a:bodyPr>
          <a:lstStyle/>
          <a:p>
            <a:pPr marL="285750" indent="-285750">
              <a:buFont typeface="Arial" panose="020B0604020202020204" pitchFamily="34" charset="0"/>
              <a:buChar char="•"/>
            </a:pPr>
            <a:r>
              <a:rPr lang="es-EC" dirty="0" smtClean="0"/>
              <a:t>Imagen Binaria</a:t>
            </a:r>
          </a:p>
          <a:p>
            <a:pPr marL="285750" indent="-285750">
              <a:buFont typeface="Arial" panose="020B0604020202020204" pitchFamily="34" charset="0"/>
              <a:buChar char="•"/>
            </a:pPr>
            <a:r>
              <a:rPr lang="es-EC" dirty="0" smtClean="0"/>
              <a:t>Dilatación de imagen</a:t>
            </a:r>
          </a:p>
          <a:p>
            <a:pPr marL="285750" indent="-285750">
              <a:buFont typeface="Arial" panose="020B0604020202020204" pitchFamily="34" charset="0"/>
              <a:buChar char="•"/>
            </a:pPr>
            <a:r>
              <a:rPr lang="es-EC" dirty="0" smtClean="0"/>
              <a:t>Eliminación de áreas pequeñas</a:t>
            </a:r>
          </a:p>
          <a:p>
            <a:pPr marL="285750" indent="-285750">
              <a:buFont typeface="Arial" panose="020B0604020202020204" pitchFamily="34" charset="0"/>
              <a:buChar char="•"/>
            </a:pPr>
            <a:r>
              <a:rPr lang="es-EC" dirty="0" smtClean="0"/>
              <a:t>Estimación del flujo óptico</a:t>
            </a:r>
          </a:p>
        </p:txBody>
      </p:sp>
      <p:sp>
        <p:nvSpPr>
          <p:cNvPr id="15" name="CuadroTexto 14"/>
          <p:cNvSpPr txBox="1"/>
          <p:nvPr/>
        </p:nvSpPr>
        <p:spPr>
          <a:xfrm>
            <a:off x="8260569" y="1136300"/>
            <a:ext cx="2485872" cy="1477328"/>
          </a:xfrm>
          <a:prstGeom prst="rect">
            <a:avLst/>
          </a:prstGeom>
          <a:noFill/>
        </p:spPr>
        <p:txBody>
          <a:bodyPr wrap="square" rtlCol="0">
            <a:spAutoFit/>
          </a:bodyPr>
          <a:lstStyle/>
          <a:p>
            <a:pPr marL="285750" indent="-285750">
              <a:buFont typeface="Arial" panose="020B0604020202020204" pitchFamily="34" charset="0"/>
              <a:buChar char="•"/>
            </a:pPr>
            <a:r>
              <a:rPr lang="es-EC" dirty="0" smtClean="0"/>
              <a:t>Encerrar el objeto</a:t>
            </a:r>
            <a:r>
              <a:rPr lang="es-EC" dirty="0"/>
              <a:t> </a:t>
            </a:r>
            <a:r>
              <a:rPr lang="es-EC" dirty="0" smtClean="0"/>
              <a:t>detectado</a:t>
            </a:r>
          </a:p>
          <a:p>
            <a:pPr marL="285750" indent="-285750">
              <a:buFont typeface="Arial" panose="020B0604020202020204" pitchFamily="34" charset="0"/>
              <a:buChar char="•"/>
            </a:pPr>
            <a:r>
              <a:rPr lang="es-EC" dirty="0" smtClean="0"/>
              <a:t>Alarma Audible</a:t>
            </a:r>
          </a:p>
          <a:p>
            <a:pPr marL="285750" indent="-285750">
              <a:buFont typeface="Arial" panose="020B0604020202020204" pitchFamily="34" charset="0"/>
              <a:buChar char="•"/>
            </a:pPr>
            <a:r>
              <a:rPr lang="es-EC" dirty="0" smtClean="0"/>
              <a:t>Resultados visibles en la interfaz gráfica</a:t>
            </a:r>
          </a:p>
        </p:txBody>
      </p:sp>
      <p:sp>
        <p:nvSpPr>
          <p:cNvPr id="16" name="Abrir llave 15"/>
          <p:cNvSpPr/>
          <p:nvPr/>
        </p:nvSpPr>
        <p:spPr>
          <a:xfrm rot="16200000">
            <a:off x="9153234" y="1879406"/>
            <a:ext cx="430913" cy="1901695"/>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EC"/>
          </a:p>
        </p:txBody>
      </p:sp>
      <p:sp>
        <p:nvSpPr>
          <p:cNvPr id="17" name="Abrir llave 16"/>
          <p:cNvSpPr/>
          <p:nvPr/>
        </p:nvSpPr>
        <p:spPr>
          <a:xfrm rot="16200000" flipH="1">
            <a:off x="4321219" y="3592990"/>
            <a:ext cx="507143" cy="1901695"/>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C">
              <a:solidFill>
                <a:srgbClr val="C00000"/>
              </a:solidFill>
            </a:endParaRPr>
          </a:p>
        </p:txBody>
      </p:sp>
      <p:sp>
        <p:nvSpPr>
          <p:cNvPr id="18" name="Abrir llave 17"/>
          <p:cNvSpPr/>
          <p:nvPr/>
        </p:nvSpPr>
        <p:spPr>
          <a:xfrm rot="16200000">
            <a:off x="2868038" y="1982719"/>
            <a:ext cx="430913" cy="190169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9" name="Abrir llave 18"/>
          <p:cNvSpPr/>
          <p:nvPr/>
        </p:nvSpPr>
        <p:spPr>
          <a:xfrm rot="16200000" flipH="1">
            <a:off x="7530787" y="3531821"/>
            <a:ext cx="507143" cy="1901695"/>
          </a:xfrm>
          <a:prstGeom prst="lef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s-EC">
              <a:solidFill>
                <a:srgbClr val="C00000"/>
              </a:solidFill>
            </a:endParaRPr>
          </a:p>
        </p:txBody>
      </p:sp>
      <p:sp>
        <p:nvSpPr>
          <p:cNvPr id="20" name="Abrir llave 19"/>
          <p:cNvSpPr/>
          <p:nvPr/>
        </p:nvSpPr>
        <p:spPr>
          <a:xfrm rot="16200000">
            <a:off x="6010636" y="1982072"/>
            <a:ext cx="430913" cy="1901695"/>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15020532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12257" y="1668922"/>
            <a:ext cx="5254048" cy="4268162"/>
          </a:xfrm>
          <a:prstGeom prst="rect">
            <a:avLst/>
          </a:prstGeom>
        </p:spPr>
      </p:pic>
      <p:pic>
        <p:nvPicPr>
          <p:cNvPr id="5" name="Imagen 4"/>
          <p:cNvPicPr>
            <a:picLocks noChangeAspect="1"/>
          </p:cNvPicPr>
          <p:nvPr/>
        </p:nvPicPr>
        <p:blipFill>
          <a:blip r:embed="rId3"/>
          <a:stretch>
            <a:fillRect/>
          </a:stretch>
        </p:blipFill>
        <p:spPr>
          <a:xfrm>
            <a:off x="3099534" y="117499"/>
            <a:ext cx="5945524" cy="1097153"/>
          </a:xfrm>
          <a:prstGeom prst="rect">
            <a:avLst/>
          </a:prstGeom>
        </p:spPr>
      </p:pic>
      <p:sp>
        <p:nvSpPr>
          <p:cNvPr id="6" name="Rectángulo 5"/>
          <p:cNvSpPr/>
          <p:nvPr/>
        </p:nvSpPr>
        <p:spPr>
          <a:xfrm>
            <a:off x="7266305" y="3088714"/>
            <a:ext cx="4115928" cy="1200329"/>
          </a:xfrm>
          <a:prstGeom prst="rect">
            <a:avLst/>
          </a:prstGeom>
        </p:spPr>
        <p:txBody>
          <a:bodyPr wrap="square">
            <a:spAutoFit/>
          </a:bodyPr>
          <a:lstStyle/>
          <a:p>
            <a:pPr marL="457200" indent="-457200">
              <a:buAutoNum type="arabicPeriod"/>
            </a:pPr>
            <a:r>
              <a:rPr lang="es-ES" sz="2400" b="1" dirty="0" smtClean="0"/>
              <a:t>Imagen de referencia</a:t>
            </a:r>
          </a:p>
          <a:p>
            <a:pPr marL="457200" indent="-457200">
              <a:buAutoNum type="arabicPeriod"/>
            </a:pPr>
            <a:r>
              <a:rPr lang="es-ES" sz="2400" b="1" dirty="0" smtClean="0"/>
              <a:t>Se van capturando imágenes del video</a:t>
            </a:r>
            <a:endParaRPr lang="es-EC" sz="2400" b="1" dirty="0"/>
          </a:p>
        </p:txBody>
      </p:sp>
    </p:spTree>
    <p:extLst>
      <p:ext uri="{BB962C8B-B14F-4D97-AF65-F5344CB8AC3E}">
        <p14:creationId xmlns:p14="http://schemas.microsoft.com/office/powerpoint/2010/main" val="28132367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724022" y="1092701"/>
            <a:ext cx="3856530" cy="2346922"/>
          </a:xfrm>
          <a:prstGeom prst="rect">
            <a:avLst/>
          </a:prstGeom>
        </p:spPr>
      </p:pic>
      <p:pic>
        <p:nvPicPr>
          <p:cNvPr id="7" name="Imagen 6"/>
          <p:cNvPicPr>
            <a:picLocks noChangeAspect="1"/>
          </p:cNvPicPr>
          <p:nvPr/>
        </p:nvPicPr>
        <p:blipFill>
          <a:blip r:embed="rId3"/>
          <a:stretch>
            <a:fillRect/>
          </a:stretch>
        </p:blipFill>
        <p:spPr>
          <a:xfrm>
            <a:off x="6132581" y="1289772"/>
            <a:ext cx="4525039" cy="2238561"/>
          </a:xfrm>
          <a:prstGeom prst="rect">
            <a:avLst/>
          </a:prstGeom>
        </p:spPr>
      </p:pic>
      <p:sp>
        <p:nvSpPr>
          <p:cNvPr id="9" name="Flecha derecha 8"/>
          <p:cNvSpPr/>
          <p:nvPr/>
        </p:nvSpPr>
        <p:spPr>
          <a:xfrm>
            <a:off x="5008369" y="2297751"/>
            <a:ext cx="696395" cy="7330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2" name="Imagen 11"/>
          <p:cNvPicPr>
            <a:picLocks noChangeAspect="1"/>
          </p:cNvPicPr>
          <p:nvPr/>
        </p:nvPicPr>
        <p:blipFill>
          <a:blip r:embed="rId4"/>
          <a:stretch>
            <a:fillRect/>
          </a:stretch>
        </p:blipFill>
        <p:spPr>
          <a:xfrm>
            <a:off x="3070747" y="108667"/>
            <a:ext cx="6559634" cy="1116964"/>
          </a:xfrm>
          <a:prstGeom prst="rect">
            <a:avLst/>
          </a:prstGeom>
        </p:spPr>
      </p:pic>
      <p:pic>
        <p:nvPicPr>
          <p:cNvPr id="13" name="Imagen 12"/>
          <p:cNvPicPr>
            <a:picLocks noChangeAspect="1"/>
          </p:cNvPicPr>
          <p:nvPr/>
        </p:nvPicPr>
        <p:blipFill>
          <a:blip r:embed="rId5"/>
          <a:stretch>
            <a:fillRect/>
          </a:stretch>
        </p:blipFill>
        <p:spPr>
          <a:xfrm>
            <a:off x="3493827" y="3848427"/>
            <a:ext cx="4995080" cy="2792388"/>
          </a:xfrm>
          <a:prstGeom prst="rect">
            <a:avLst/>
          </a:prstGeom>
        </p:spPr>
      </p:pic>
      <p:sp>
        <p:nvSpPr>
          <p:cNvPr id="15" name="Flecha curvada hacia la izquierda 14"/>
          <p:cNvSpPr/>
          <p:nvPr/>
        </p:nvSpPr>
        <p:spPr>
          <a:xfrm>
            <a:off x="10460274" y="3385660"/>
            <a:ext cx="1525217" cy="234712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4741160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620614" y="0"/>
            <a:ext cx="5538026" cy="1160060"/>
          </a:xfrm>
          <a:prstGeom prst="rect">
            <a:avLst/>
          </a:prstGeom>
        </p:spPr>
      </p:pic>
      <p:pic>
        <p:nvPicPr>
          <p:cNvPr id="5" name="Imagen 4"/>
          <p:cNvPicPr>
            <a:picLocks noChangeAspect="1"/>
          </p:cNvPicPr>
          <p:nvPr/>
        </p:nvPicPr>
        <p:blipFill>
          <a:blip r:embed="rId3"/>
          <a:stretch>
            <a:fillRect/>
          </a:stretch>
        </p:blipFill>
        <p:spPr>
          <a:xfrm>
            <a:off x="142236" y="1160060"/>
            <a:ext cx="4415910" cy="1943100"/>
          </a:xfrm>
          <a:prstGeom prst="rect">
            <a:avLst/>
          </a:prstGeom>
        </p:spPr>
      </p:pic>
      <p:pic>
        <p:nvPicPr>
          <p:cNvPr id="6" name="Imagen 5"/>
          <p:cNvPicPr>
            <a:picLocks noChangeAspect="1"/>
          </p:cNvPicPr>
          <p:nvPr/>
        </p:nvPicPr>
        <p:blipFill rotWithShape="1">
          <a:blip r:embed="rId4"/>
          <a:srcRect t="50000"/>
          <a:stretch/>
        </p:blipFill>
        <p:spPr>
          <a:xfrm>
            <a:off x="5107112" y="1222083"/>
            <a:ext cx="3639085" cy="1860776"/>
          </a:xfrm>
          <a:prstGeom prst="rect">
            <a:avLst/>
          </a:prstGeom>
        </p:spPr>
      </p:pic>
      <p:pic>
        <p:nvPicPr>
          <p:cNvPr id="7" name="Imagen 6"/>
          <p:cNvPicPr>
            <a:picLocks noChangeAspect="1"/>
          </p:cNvPicPr>
          <p:nvPr/>
        </p:nvPicPr>
        <p:blipFill>
          <a:blip r:embed="rId5"/>
          <a:stretch>
            <a:fillRect/>
          </a:stretch>
        </p:blipFill>
        <p:spPr>
          <a:xfrm>
            <a:off x="9365237" y="1089359"/>
            <a:ext cx="2372721" cy="1808834"/>
          </a:xfrm>
          <a:prstGeom prst="rect">
            <a:avLst/>
          </a:prstGeom>
        </p:spPr>
      </p:pic>
      <p:pic>
        <p:nvPicPr>
          <p:cNvPr id="8" name="Imagen 7"/>
          <p:cNvPicPr>
            <a:picLocks noChangeAspect="1"/>
          </p:cNvPicPr>
          <p:nvPr/>
        </p:nvPicPr>
        <p:blipFill>
          <a:blip r:embed="rId6"/>
          <a:stretch>
            <a:fillRect/>
          </a:stretch>
        </p:blipFill>
        <p:spPr>
          <a:xfrm>
            <a:off x="6299702" y="4278857"/>
            <a:ext cx="4619944" cy="2047161"/>
          </a:xfrm>
          <a:prstGeom prst="rect">
            <a:avLst/>
          </a:prstGeom>
        </p:spPr>
      </p:pic>
      <p:pic>
        <p:nvPicPr>
          <p:cNvPr id="9" name="Imagen 8"/>
          <p:cNvPicPr>
            <a:picLocks noChangeAspect="1"/>
          </p:cNvPicPr>
          <p:nvPr/>
        </p:nvPicPr>
        <p:blipFill>
          <a:blip r:embed="rId7"/>
          <a:stretch>
            <a:fillRect/>
          </a:stretch>
        </p:blipFill>
        <p:spPr>
          <a:xfrm>
            <a:off x="732784" y="4011801"/>
            <a:ext cx="3438525" cy="2581275"/>
          </a:xfrm>
          <a:prstGeom prst="rect">
            <a:avLst/>
          </a:prstGeom>
        </p:spPr>
      </p:pic>
      <p:pic>
        <p:nvPicPr>
          <p:cNvPr id="10" name="Imagen 9"/>
          <p:cNvPicPr>
            <a:picLocks noChangeAspect="1"/>
          </p:cNvPicPr>
          <p:nvPr/>
        </p:nvPicPr>
        <p:blipFill>
          <a:blip r:embed="rId8"/>
          <a:stretch>
            <a:fillRect/>
          </a:stretch>
        </p:blipFill>
        <p:spPr>
          <a:xfrm>
            <a:off x="4239070" y="4990565"/>
            <a:ext cx="1045580" cy="454002"/>
          </a:xfrm>
          <a:prstGeom prst="rect">
            <a:avLst/>
          </a:prstGeom>
        </p:spPr>
      </p:pic>
      <p:sp>
        <p:nvSpPr>
          <p:cNvPr id="11" name="Flecha curvada hacia la izquierda 10"/>
          <p:cNvSpPr/>
          <p:nvPr/>
        </p:nvSpPr>
        <p:spPr>
          <a:xfrm>
            <a:off x="11272266" y="3357349"/>
            <a:ext cx="709257" cy="146443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2" name="Flecha derecha 11"/>
          <p:cNvSpPr/>
          <p:nvPr/>
        </p:nvSpPr>
        <p:spPr>
          <a:xfrm>
            <a:off x="4558146" y="1789950"/>
            <a:ext cx="548966" cy="6303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Flecha derecha 12"/>
          <p:cNvSpPr/>
          <p:nvPr/>
        </p:nvSpPr>
        <p:spPr>
          <a:xfrm>
            <a:off x="8746197" y="1791903"/>
            <a:ext cx="548966" cy="6303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Flecha derecha 13"/>
          <p:cNvSpPr/>
          <p:nvPr/>
        </p:nvSpPr>
        <p:spPr>
          <a:xfrm rot="10800000">
            <a:off x="5517693" y="4902367"/>
            <a:ext cx="548966" cy="6303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CuadroTexto 2"/>
          <p:cNvSpPr txBox="1"/>
          <p:nvPr/>
        </p:nvSpPr>
        <p:spPr>
          <a:xfrm>
            <a:off x="9365238" y="2898193"/>
            <a:ext cx="2150589" cy="369332"/>
          </a:xfrm>
          <a:prstGeom prst="rect">
            <a:avLst/>
          </a:prstGeom>
          <a:noFill/>
        </p:spPr>
        <p:txBody>
          <a:bodyPr wrap="none" rtlCol="0">
            <a:spAutoFit/>
          </a:bodyPr>
          <a:lstStyle/>
          <a:p>
            <a:r>
              <a:rPr lang="es-EC" dirty="0" smtClean="0"/>
              <a:t>Sustracción de fondo</a:t>
            </a:r>
            <a:endParaRPr lang="es-EC" dirty="0"/>
          </a:p>
        </p:txBody>
      </p:sp>
    </p:spTree>
    <p:extLst>
      <p:ext uri="{BB962C8B-B14F-4D97-AF65-F5344CB8AC3E}">
        <p14:creationId xmlns:p14="http://schemas.microsoft.com/office/powerpoint/2010/main" val="3817682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313491" y="136549"/>
            <a:ext cx="5645917" cy="1042482"/>
          </a:xfrm>
          <a:prstGeom prst="rect">
            <a:avLst/>
          </a:prstGeom>
        </p:spPr>
      </p:pic>
      <p:pic>
        <p:nvPicPr>
          <p:cNvPr id="5" name="Imagen 4"/>
          <p:cNvPicPr>
            <a:picLocks noChangeAspect="1"/>
          </p:cNvPicPr>
          <p:nvPr/>
        </p:nvPicPr>
        <p:blipFill>
          <a:blip r:embed="rId3"/>
          <a:stretch>
            <a:fillRect/>
          </a:stretch>
        </p:blipFill>
        <p:spPr>
          <a:xfrm>
            <a:off x="210187" y="1342612"/>
            <a:ext cx="2667925" cy="2021657"/>
          </a:xfrm>
          <a:prstGeom prst="rect">
            <a:avLst/>
          </a:prstGeom>
        </p:spPr>
      </p:pic>
      <p:pic>
        <p:nvPicPr>
          <p:cNvPr id="6" name="Imagen 5"/>
          <p:cNvPicPr>
            <a:picLocks noChangeAspect="1"/>
          </p:cNvPicPr>
          <p:nvPr/>
        </p:nvPicPr>
        <p:blipFill rotWithShape="1">
          <a:blip r:embed="rId4"/>
          <a:srcRect l="50894"/>
          <a:stretch/>
        </p:blipFill>
        <p:spPr>
          <a:xfrm>
            <a:off x="3739561" y="1342612"/>
            <a:ext cx="2702256" cy="2205302"/>
          </a:xfrm>
          <a:prstGeom prst="rect">
            <a:avLst/>
          </a:prstGeom>
        </p:spPr>
      </p:pic>
      <p:pic>
        <p:nvPicPr>
          <p:cNvPr id="7" name="Imagen 6"/>
          <p:cNvPicPr>
            <a:picLocks noChangeAspect="1"/>
          </p:cNvPicPr>
          <p:nvPr/>
        </p:nvPicPr>
        <p:blipFill>
          <a:blip r:embed="rId5"/>
          <a:stretch>
            <a:fillRect/>
          </a:stretch>
        </p:blipFill>
        <p:spPr>
          <a:xfrm>
            <a:off x="7056674" y="1431687"/>
            <a:ext cx="4819010" cy="1683647"/>
          </a:xfrm>
          <a:prstGeom prst="rect">
            <a:avLst/>
          </a:prstGeom>
        </p:spPr>
      </p:pic>
      <p:pic>
        <p:nvPicPr>
          <p:cNvPr id="8" name="Imagen 7"/>
          <p:cNvPicPr>
            <a:picLocks noChangeAspect="1"/>
          </p:cNvPicPr>
          <p:nvPr/>
        </p:nvPicPr>
        <p:blipFill rotWithShape="1">
          <a:blip r:embed="rId6"/>
          <a:srcRect l="2632" t="7511" r="3721" b="4979"/>
          <a:stretch/>
        </p:blipFill>
        <p:spPr>
          <a:xfrm>
            <a:off x="3370214" y="3711495"/>
            <a:ext cx="5200815" cy="2747325"/>
          </a:xfrm>
          <a:prstGeom prst="rect">
            <a:avLst/>
          </a:prstGeom>
        </p:spPr>
      </p:pic>
      <p:pic>
        <p:nvPicPr>
          <p:cNvPr id="9" name="Imagen 8"/>
          <p:cNvPicPr>
            <a:picLocks noChangeAspect="1"/>
          </p:cNvPicPr>
          <p:nvPr/>
        </p:nvPicPr>
        <p:blipFill>
          <a:blip r:embed="rId7"/>
          <a:stretch>
            <a:fillRect/>
          </a:stretch>
        </p:blipFill>
        <p:spPr>
          <a:xfrm>
            <a:off x="841133" y="4867236"/>
            <a:ext cx="2505036" cy="809319"/>
          </a:xfrm>
          <a:prstGeom prst="rect">
            <a:avLst/>
          </a:prstGeom>
        </p:spPr>
      </p:pic>
      <p:sp>
        <p:nvSpPr>
          <p:cNvPr id="10" name="Flecha curvada hacia la izquierda 9"/>
          <p:cNvSpPr/>
          <p:nvPr/>
        </p:nvSpPr>
        <p:spPr>
          <a:xfrm rot="757277">
            <a:off x="10590663" y="3639738"/>
            <a:ext cx="1143065" cy="201189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1" name="Flecha derecha 10"/>
          <p:cNvSpPr/>
          <p:nvPr/>
        </p:nvSpPr>
        <p:spPr>
          <a:xfrm>
            <a:off x="3095802" y="1973275"/>
            <a:ext cx="548824" cy="6511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Flecha derecha 11"/>
          <p:cNvSpPr/>
          <p:nvPr/>
        </p:nvSpPr>
        <p:spPr>
          <a:xfrm>
            <a:off x="6507850" y="2027848"/>
            <a:ext cx="548824" cy="6511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CuadroTexto 12"/>
          <p:cNvSpPr txBox="1"/>
          <p:nvPr/>
        </p:nvSpPr>
        <p:spPr>
          <a:xfrm>
            <a:off x="604501" y="3364269"/>
            <a:ext cx="1588576" cy="369332"/>
          </a:xfrm>
          <a:prstGeom prst="rect">
            <a:avLst/>
          </a:prstGeom>
          <a:noFill/>
        </p:spPr>
        <p:txBody>
          <a:bodyPr wrap="none" rtlCol="0">
            <a:spAutoFit/>
          </a:bodyPr>
          <a:lstStyle/>
          <a:p>
            <a:r>
              <a:rPr lang="es-EC" dirty="0" smtClean="0"/>
              <a:t>Imagen Binaria</a:t>
            </a:r>
            <a:endParaRPr lang="es-EC" dirty="0"/>
          </a:p>
        </p:txBody>
      </p:sp>
      <p:sp>
        <p:nvSpPr>
          <p:cNvPr id="14" name="CuadroTexto 13"/>
          <p:cNvSpPr txBox="1"/>
          <p:nvPr/>
        </p:nvSpPr>
        <p:spPr>
          <a:xfrm>
            <a:off x="8116709" y="3101477"/>
            <a:ext cx="3053099" cy="369332"/>
          </a:xfrm>
          <a:prstGeom prst="rect">
            <a:avLst/>
          </a:prstGeom>
          <a:noFill/>
        </p:spPr>
        <p:txBody>
          <a:bodyPr wrap="square" rtlCol="0">
            <a:spAutoFit/>
          </a:bodyPr>
          <a:lstStyle/>
          <a:p>
            <a:r>
              <a:rPr lang="es-EC" dirty="0" smtClean="0"/>
              <a:t>Etiqueta elementos y elimina</a:t>
            </a:r>
            <a:endParaRPr lang="es-EC" dirty="0"/>
          </a:p>
        </p:txBody>
      </p:sp>
      <p:sp>
        <p:nvSpPr>
          <p:cNvPr id="15" name="CuadroTexto 14"/>
          <p:cNvSpPr txBox="1"/>
          <p:nvPr/>
        </p:nvSpPr>
        <p:spPr>
          <a:xfrm>
            <a:off x="6590159" y="5567543"/>
            <a:ext cx="3053099" cy="369332"/>
          </a:xfrm>
          <a:prstGeom prst="rect">
            <a:avLst/>
          </a:prstGeom>
          <a:noFill/>
        </p:spPr>
        <p:txBody>
          <a:bodyPr wrap="square" rtlCol="0">
            <a:spAutoFit/>
          </a:bodyPr>
          <a:lstStyle/>
          <a:p>
            <a:r>
              <a:rPr lang="es-EC" dirty="0" smtClean="0"/>
              <a:t>Estimación del flujo óptico</a:t>
            </a:r>
            <a:endParaRPr lang="es-EC" dirty="0"/>
          </a:p>
        </p:txBody>
      </p:sp>
    </p:spTree>
    <p:extLst>
      <p:ext uri="{BB962C8B-B14F-4D97-AF65-F5344CB8AC3E}">
        <p14:creationId xmlns:p14="http://schemas.microsoft.com/office/powerpoint/2010/main" val="30551326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260893" y="532261"/>
            <a:ext cx="5479143" cy="1091822"/>
          </a:xfrm>
          <a:prstGeom prst="rect">
            <a:avLst/>
          </a:prstGeom>
        </p:spPr>
      </p:pic>
      <p:pic>
        <p:nvPicPr>
          <p:cNvPr id="5" name="Imagen 4"/>
          <p:cNvPicPr>
            <a:picLocks noChangeAspect="1"/>
          </p:cNvPicPr>
          <p:nvPr/>
        </p:nvPicPr>
        <p:blipFill>
          <a:blip r:embed="rId3"/>
          <a:stretch>
            <a:fillRect/>
          </a:stretch>
        </p:blipFill>
        <p:spPr>
          <a:xfrm>
            <a:off x="2064637" y="2079434"/>
            <a:ext cx="7871656" cy="2942942"/>
          </a:xfrm>
          <a:prstGeom prst="rect">
            <a:avLst/>
          </a:prstGeom>
        </p:spPr>
      </p:pic>
    </p:spTree>
    <p:extLst>
      <p:ext uri="{BB962C8B-B14F-4D97-AF65-F5344CB8AC3E}">
        <p14:creationId xmlns:p14="http://schemas.microsoft.com/office/powerpoint/2010/main" val="38898493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1457538"/>
            <a:ext cx="7185899" cy="4429836"/>
          </a:xfrm>
          <a:prstGeom prst="rect">
            <a:avLst/>
          </a:prstGeom>
        </p:spPr>
      </p:pic>
      <p:pic>
        <p:nvPicPr>
          <p:cNvPr id="5" name="Imagen 4"/>
          <p:cNvPicPr>
            <a:picLocks noChangeAspect="1"/>
          </p:cNvPicPr>
          <p:nvPr/>
        </p:nvPicPr>
        <p:blipFill>
          <a:blip r:embed="rId3"/>
          <a:stretch>
            <a:fillRect/>
          </a:stretch>
        </p:blipFill>
        <p:spPr>
          <a:xfrm>
            <a:off x="7031662" y="720630"/>
            <a:ext cx="5023647" cy="1572620"/>
          </a:xfrm>
          <a:prstGeom prst="rect">
            <a:avLst/>
          </a:prstGeom>
        </p:spPr>
      </p:pic>
      <p:pic>
        <p:nvPicPr>
          <p:cNvPr id="6" name="Imagen 5"/>
          <p:cNvPicPr>
            <a:picLocks noChangeAspect="1"/>
          </p:cNvPicPr>
          <p:nvPr/>
        </p:nvPicPr>
        <p:blipFill>
          <a:blip r:embed="rId4"/>
          <a:stretch>
            <a:fillRect/>
          </a:stretch>
        </p:blipFill>
        <p:spPr>
          <a:xfrm>
            <a:off x="7962333" y="3672456"/>
            <a:ext cx="3162300" cy="1724025"/>
          </a:xfrm>
          <a:prstGeom prst="rect">
            <a:avLst/>
          </a:prstGeom>
        </p:spPr>
      </p:pic>
      <p:pic>
        <p:nvPicPr>
          <p:cNvPr id="7" name="Imagen 6"/>
          <p:cNvPicPr>
            <a:picLocks noChangeAspect="1"/>
          </p:cNvPicPr>
          <p:nvPr/>
        </p:nvPicPr>
        <p:blipFill>
          <a:blip r:embed="rId5"/>
          <a:stretch>
            <a:fillRect/>
          </a:stretch>
        </p:blipFill>
        <p:spPr>
          <a:xfrm>
            <a:off x="8211083" y="5396481"/>
            <a:ext cx="2466975" cy="1181100"/>
          </a:xfrm>
          <a:prstGeom prst="rect">
            <a:avLst/>
          </a:prstGeom>
        </p:spPr>
      </p:pic>
      <p:sp>
        <p:nvSpPr>
          <p:cNvPr id="8" name="Rectángulo 7"/>
          <p:cNvSpPr/>
          <p:nvPr/>
        </p:nvSpPr>
        <p:spPr>
          <a:xfrm>
            <a:off x="8408911" y="320520"/>
            <a:ext cx="2269147" cy="400110"/>
          </a:xfrm>
          <a:prstGeom prst="rect">
            <a:avLst/>
          </a:prstGeom>
        </p:spPr>
        <p:txBody>
          <a:bodyPr wrap="none">
            <a:spAutoFit/>
          </a:bodyPr>
          <a:lstStyle/>
          <a:p>
            <a:r>
              <a:rPr lang="es-ES" sz="2000" b="1" dirty="0" smtClean="0"/>
              <a:t>RECURSO DE VIDEO</a:t>
            </a:r>
            <a:endParaRPr lang="es-EC" sz="2000" b="1" dirty="0"/>
          </a:p>
        </p:txBody>
      </p:sp>
      <p:sp>
        <p:nvSpPr>
          <p:cNvPr id="9" name="Rectángulo 8"/>
          <p:cNvSpPr/>
          <p:nvPr/>
        </p:nvSpPr>
        <p:spPr>
          <a:xfrm>
            <a:off x="8130212" y="3120585"/>
            <a:ext cx="2826543" cy="400110"/>
          </a:xfrm>
          <a:prstGeom prst="rect">
            <a:avLst/>
          </a:prstGeom>
        </p:spPr>
        <p:txBody>
          <a:bodyPr wrap="none">
            <a:spAutoFit/>
          </a:bodyPr>
          <a:lstStyle/>
          <a:p>
            <a:r>
              <a:rPr lang="es-ES" sz="2000" b="1" dirty="0" smtClean="0"/>
              <a:t>RECURSO DE CAMARA IP</a:t>
            </a:r>
            <a:endParaRPr lang="es-EC" sz="2000" b="1" dirty="0"/>
          </a:p>
        </p:txBody>
      </p:sp>
      <p:sp>
        <p:nvSpPr>
          <p:cNvPr id="10" name="Rectángulo 9"/>
          <p:cNvSpPr/>
          <p:nvPr/>
        </p:nvSpPr>
        <p:spPr>
          <a:xfrm>
            <a:off x="604666" y="745224"/>
            <a:ext cx="4971169" cy="461665"/>
          </a:xfrm>
          <a:prstGeom prst="rect">
            <a:avLst/>
          </a:prstGeom>
        </p:spPr>
        <p:txBody>
          <a:bodyPr wrap="none">
            <a:spAutoFit/>
          </a:bodyPr>
          <a:lstStyle/>
          <a:p>
            <a:r>
              <a:rPr lang="es-ES" sz="2400" b="1" dirty="0" smtClean="0"/>
              <a:t>ESTRUCTURA DEL PANEL DE USUARIO</a:t>
            </a:r>
            <a:endParaRPr lang="es-EC" sz="2400" b="1" dirty="0"/>
          </a:p>
        </p:txBody>
      </p:sp>
    </p:spTree>
    <p:extLst>
      <p:ext uri="{BB962C8B-B14F-4D97-AF65-F5344CB8AC3E}">
        <p14:creationId xmlns:p14="http://schemas.microsoft.com/office/powerpoint/2010/main" val="37143181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108914" y="1039772"/>
            <a:ext cx="6540051" cy="4397865"/>
          </a:xfrm>
          <a:prstGeom prst="rect">
            <a:avLst/>
          </a:prstGeom>
        </p:spPr>
      </p:pic>
      <p:sp>
        <p:nvSpPr>
          <p:cNvPr id="5" name="Rectángulo 4"/>
          <p:cNvSpPr/>
          <p:nvPr/>
        </p:nvSpPr>
        <p:spPr>
          <a:xfrm>
            <a:off x="1065176" y="363087"/>
            <a:ext cx="10627525" cy="461665"/>
          </a:xfrm>
          <a:prstGeom prst="rect">
            <a:avLst/>
          </a:prstGeom>
        </p:spPr>
        <p:txBody>
          <a:bodyPr wrap="none">
            <a:spAutoFit/>
          </a:bodyPr>
          <a:lstStyle/>
          <a:p>
            <a:r>
              <a:rPr lang="es-ES" sz="2400" b="1" dirty="0" smtClean="0">
                <a:solidFill>
                  <a:schemeClr val="tx2"/>
                </a:solidFill>
                <a:latin typeface="Montserrat"/>
              </a:rPr>
              <a:t>DETECCIÓN DE HUMO EN LA ESCENA DESDE EL PANEL DE USUARIO</a:t>
            </a:r>
            <a:endParaRPr lang="es-EC" sz="2400" b="1" dirty="0">
              <a:solidFill>
                <a:schemeClr val="tx2"/>
              </a:solidFill>
              <a:latin typeface="Montserrat"/>
            </a:endParaRPr>
          </a:p>
        </p:txBody>
      </p:sp>
    </p:spTree>
    <p:extLst>
      <p:ext uri="{BB962C8B-B14F-4D97-AF65-F5344CB8AC3E}">
        <p14:creationId xmlns:p14="http://schemas.microsoft.com/office/powerpoint/2010/main" val="3847360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76;p14"/>
          <p:cNvSpPr txBox="1">
            <a:spLocks noGrp="1"/>
          </p:cNvSpPr>
          <p:nvPr/>
        </p:nvSpPr>
        <p:spPr>
          <a:xfrm>
            <a:off x="1087900" y="197435"/>
            <a:ext cx="4707600" cy="97672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r>
              <a:rPr lang="en" dirty="0"/>
              <a:t>CONTENIDO</a:t>
            </a:r>
            <a:endParaRPr dirty="0"/>
          </a:p>
        </p:txBody>
      </p:sp>
      <p:sp>
        <p:nvSpPr>
          <p:cNvPr id="11" name="CuadroTexto 2"/>
          <p:cNvSpPr txBox="1"/>
          <p:nvPr/>
        </p:nvSpPr>
        <p:spPr>
          <a:xfrm>
            <a:off x="1087900" y="1332182"/>
            <a:ext cx="2823209"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b="1" dirty="0">
                <a:latin typeface="Arial" panose="020B0604020202020204" pitchFamily="34" charset="0"/>
                <a:cs typeface="Arial" panose="020B0604020202020204" pitchFamily="34" charset="0"/>
              </a:rPr>
              <a:t>Introducción</a:t>
            </a:r>
            <a:endParaRPr lang="es-EC" sz="2800" b="1" dirty="0">
              <a:latin typeface="Arial" panose="020B0604020202020204" pitchFamily="34" charset="0"/>
              <a:cs typeface="Arial" panose="020B0604020202020204" pitchFamily="34" charset="0"/>
            </a:endParaRPr>
          </a:p>
        </p:txBody>
      </p:sp>
      <p:sp>
        <p:nvSpPr>
          <p:cNvPr id="12" name="CuadroTexto 3"/>
          <p:cNvSpPr txBox="1"/>
          <p:nvPr/>
        </p:nvSpPr>
        <p:spPr>
          <a:xfrm>
            <a:off x="1087900" y="1955282"/>
            <a:ext cx="2145139"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Objetivos</a:t>
            </a:r>
            <a:endParaRPr lang="es-EC" sz="2800" dirty="0">
              <a:latin typeface="Arial" panose="020B0604020202020204" pitchFamily="34" charset="0"/>
              <a:cs typeface="Arial" panose="020B0604020202020204" pitchFamily="34" charset="0"/>
            </a:endParaRPr>
          </a:p>
        </p:txBody>
      </p:sp>
      <p:sp>
        <p:nvSpPr>
          <p:cNvPr id="13" name="CuadroTexto 4"/>
          <p:cNvSpPr txBox="1"/>
          <p:nvPr/>
        </p:nvSpPr>
        <p:spPr>
          <a:xfrm>
            <a:off x="1087900" y="2595730"/>
            <a:ext cx="4581895"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smtClean="0">
                <a:latin typeface="Arial" panose="020B0604020202020204" pitchFamily="34" charset="0"/>
                <a:cs typeface="Arial" panose="020B0604020202020204" pitchFamily="34" charset="0"/>
              </a:rPr>
              <a:t>Fundamentación Teórica</a:t>
            </a:r>
            <a:endParaRPr lang="es-EC" sz="2800" dirty="0">
              <a:latin typeface="Arial" panose="020B0604020202020204" pitchFamily="34" charset="0"/>
              <a:cs typeface="Arial" panose="020B0604020202020204" pitchFamily="34" charset="0"/>
            </a:endParaRPr>
          </a:p>
        </p:txBody>
      </p:sp>
      <p:sp>
        <p:nvSpPr>
          <p:cNvPr id="14" name="CuadroTexto 16"/>
          <p:cNvSpPr txBox="1"/>
          <p:nvPr/>
        </p:nvSpPr>
        <p:spPr>
          <a:xfrm>
            <a:off x="1093568" y="3245449"/>
            <a:ext cx="5564580" cy="954107"/>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smtClean="0">
                <a:latin typeface="Arial" panose="020B0604020202020204" pitchFamily="34" charset="0"/>
                <a:cs typeface="Arial" panose="020B0604020202020204" pitchFamily="34" charset="0"/>
              </a:rPr>
              <a:t>Desarrollo e implementación del sistema </a:t>
            </a:r>
            <a:endParaRPr lang="es-EC" sz="2800" dirty="0">
              <a:latin typeface="Arial" panose="020B0604020202020204" pitchFamily="34" charset="0"/>
              <a:cs typeface="Arial" panose="020B0604020202020204" pitchFamily="34" charset="0"/>
            </a:endParaRPr>
          </a:p>
        </p:txBody>
      </p:sp>
      <p:sp>
        <p:nvSpPr>
          <p:cNvPr id="15" name="CuadroTexto 17"/>
          <p:cNvSpPr txBox="1"/>
          <p:nvPr/>
        </p:nvSpPr>
        <p:spPr>
          <a:xfrm>
            <a:off x="1087900" y="4205485"/>
            <a:ext cx="4145687"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smtClean="0">
                <a:latin typeface="Arial" panose="020B0604020202020204" pitchFamily="34" charset="0"/>
                <a:cs typeface="Arial" panose="020B0604020202020204" pitchFamily="34" charset="0"/>
              </a:rPr>
              <a:t>Análisis de resultados</a:t>
            </a:r>
            <a:endParaRPr lang="es-EC" sz="2800" dirty="0">
              <a:latin typeface="Arial" panose="020B0604020202020204" pitchFamily="34" charset="0"/>
              <a:cs typeface="Arial" panose="020B0604020202020204" pitchFamily="34" charset="0"/>
            </a:endParaRPr>
          </a:p>
        </p:txBody>
      </p:sp>
      <p:sp>
        <p:nvSpPr>
          <p:cNvPr id="16" name="CuadroTexto 18"/>
          <p:cNvSpPr txBox="1"/>
          <p:nvPr/>
        </p:nvSpPr>
        <p:spPr>
          <a:xfrm>
            <a:off x="1087900" y="4764201"/>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Conclusiones</a:t>
            </a:r>
            <a:endParaRPr lang="es-EC" sz="2800" dirty="0">
              <a:latin typeface="Arial" panose="020B0604020202020204" pitchFamily="34" charset="0"/>
              <a:cs typeface="Arial" panose="020B0604020202020204" pitchFamily="34" charset="0"/>
            </a:endParaRPr>
          </a:p>
        </p:txBody>
      </p:sp>
      <p:sp>
        <p:nvSpPr>
          <p:cNvPr id="17" name="CuadroTexto 19"/>
          <p:cNvSpPr txBox="1"/>
          <p:nvPr/>
        </p:nvSpPr>
        <p:spPr>
          <a:xfrm>
            <a:off x="1087900" y="6009231"/>
            <a:ext cx="3353290"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Trabajos Futuros</a:t>
            </a:r>
            <a:endParaRPr lang="es-EC" sz="2800" dirty="0">
              <a:latin typeface="Arial" panose="020B0604020202020204" pitchFamily="34" charset="0"/>
              <a:cs typeface="Arial" panose="020B0604020202020204" pitchFamily="34" charset="0"/>
            </a:endParaRPr>
          </a:p>
        </p:txBody>
      </p:sp>
      <p:sp>
        <p:nvSpPr>
          <p:cNvPr id="18" name="CuadroTexto 20"/>
          <p:cNvSpPr txBox="1"/>
          <p:nvPr/>
        </p:nvSpPr>
        <p:spPr>
          <a:xfrm>
            <a:off x="1087900" y="5406095"/>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Recomendaciones</a:t>
            </a:r>
            <a:endParaRPr lang="es-EC" sz="2800" dirty="0">
              <a:latin typeface="Arial" panose="020B0604020202020204" pitchFamily="34" charset="0"/>
              <a:cs typeface="Arial" panose="020B0604020202020204" pitchFamily="34" charset="0"/>
            </a:endParaRPr>
          </a:p>
        </p:txBody>
      </p:sp>
      <p:pic>
        <p:nvPicPr>
          <p:cNvPr id="4098" name="Picture 2" descr="Castellón instala detectores de humo en los hogares de 200 personas mayores  en 2020 | Hogar, Personas mayores, Boda bohemia"/>
          <p:cNvPicPr>
            <a:picLocks noChangeAspect="1" noChangeArrowheads="1"/>
          </p:cNvPicPr>
          <p:nvPr/>
        </p:nvPicPr>
        <p:blipFill rotWithShape="1">
          <a:blip r:embed="rId2">
            <a:extLst>
              <a:ext uri="{28A0092B-C50C-407E-A947-70E740481C1C}">
                <a14:useLocalDpi xmlns:a14="http://schemas.microsoft.com/office/drawing/2010/main" val="0"/>
              </a:ext>
            </a:extLst>
          </a:blip>
          <a:srcRect l="20759" r="5538"/>
          <a:stretch/>
        </p:blipFill>
        <p:spPr bwMode="auto">
          <a:xfrm>
            <a:off x="9371922" y="3849359"/>
            <a:ext cx="2497541" cy="175869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ámara Vigilancia WiFi ▷ Las 10 Mejores Cámaras IP WiFi【2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674" y="3754550"/>
            <a:ext cx="2266950" cy="201930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Un incendio destruye el fallado de una casa en Cangas donde cosía la dueña  - Faro de Vi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9822" y="1517860"/>
            <a:ext cx="3124200" cy="176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7529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76;p14"/>
          <p:cNvSpPr txBox="1">
            <a:spLocks noGrp="1"/>
          </p:cNvSpPr>
          <p:nvPr/>
        </p:nvSpPr>
        <p:spPr>
          <a:xfrm>
            <a:off x="1087900" y="197435"/>
            <a:ext cx="4707600" cy="97672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r>
              <a:rPr lang="en" dirty="0"/>
              <a:t>CONTENIDO</a:t>
            </a:r>
            <a:endParaRPr dirty="0"/>
          </a:p>
        </p:txBody>
      </p:sp>
      <p:sp>
        <p:nvSpPr>
          <p:cNvPr id="11" name="CuadroTexto 2"/>
          <p:cNvSpPr txBox="1"/>
          <p:nvPr/>
        </p:nvSpPr>
        <p:spPr>
          <a:xfrm>
            <a:off x="1087900" y="1332182"/>
            <a:ext cx="2606804"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Introducción</a:t>
            </a:r>
            <a:endParaRPr lang="es-EC" sz="2800" dirty="0">
              <a:latin typeface="Arial" panose="020B0604020202020204" pitchFamily="34" charset="0"/>
              <a:cs typeface="Arial" panose="020B0604020202020204" pitchFamily="34" charset="0"/>
            </a:endParaRPr>
          </a:p>
        </p:txBody>
      </p:sp>
      <p:sp>
        <p:nvSpPr>
          <p:cNvPr id="12" name="CuadroTexto 3"/>
          <p:cNvSpPr txBox="1"/>
          <p:nvPr/>
        </p:nvSpPr>
        <p:spPr>
          <a:xfrm>
            <a:off x="1087900" y="1955282"/>
            <a:ext cx="2145139"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Objetivos</a:t>
            </a:r>
            <a:endParaRPr lang="es-EC" sz="2800" dirty="0">
              <a:latin typeface="Arial" panose="020B0604020202020204" pitchFamily="34" charset="0"/>
              <a:cs typeface="Arial" panose="020B0604020202020204" pitchFamily="34" charset="0"/>
            </a:endParaRPr>
          </a:p>
        </p:txBody>
      </p:sp>
      <p:sp>
        <p:nvSpPr>
          <p:cNvPr id="13" name="CuadroTexto 4"/>
          <p:cNvSpPr txBox="1"/>
          <p:nvPr/>
        </p:nvSpPr>
        <p:spPr>
          <a:xfrm>
            <a:off x="1087900" y="2595730"/>
            <a:ext cx="4581895"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smtClean="0">
                <a:latin typeface="Arial" panose="020B0604020202020204" pitchFamily="34" charset="0"/>
                <a:cs typeface="Arial" panose="020B0604020202020204" pitchFamily="34" charset="0"/>
              </a:rPr>
              <a:t>Fundamentación Teórica</a:t>
            </a:r>
            <a:endParaRPr lang="es-EC" sz="2800" dirty="0">
              <a:latin typeface="Arial" panose="020B0604020202020204" pitchFamily="34" charset="0"/>
              <a:cs typeface="Arial" panose="020B0604020202020204" pitchFamily="34" charset="0"/>
            </a:endParaRPr>
          </a:p>
        </p:txBody>
      </p:sp>
      <p:sp>
        <p:nvSpPr>
          <p:cNvPr id="14" name="CuadroTexto 16"/>
          <p:cNvSpPr txBox="1"/>
          <p:nvPr/>
        </p:nvSpPr>
        <p:spPr>
          <a:xfrm>
            <a:off x="1093568" y="3245449"/>
            <a:ext cx="5564580" cy="954107"/>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smtClean="0">
                <a:latin typeface="Arial" panose="020B0604020202020204" pitchFamily="34" charset="0"/>
                <a:cs typeface="Arial" panose="020B0604020202020204" pitchFamily="34" charset="0"/>
              </a:rPr>
              <a:t>Desarrollo e implementación del sistema </a:t>
            </a:r>
            <a:endParaRPr lang="es-EC" sz="2800" dirty="0">
              <a:latin typeface="Arial" panose="020B0604020202020204" pitchFamily="34" charset="0"/>
              <a:cs typeface="Arial" panose="020B0604020202020204" pitchFamily="34" charset="0"/>
            </a:endParaRPr>
          </a:p>
        </p:txBody>
      </p:sp>
      <p:sp>
        <p:nvSpPr>
          <p:cNvPr id="15" name="CuadroTexto 17"/>
          <p:cNvSpPr txBox="1"/>
          <p:nvPr/>
        </p:nvSpPr>
        <p:spPr>
          <a:xfrm>
            <a:off x="1087900" y="4205485"/>
            <a:ext cx="4463081"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b="1" dirty="0" smtClean="0">
                <a:latin typeface="Arial" panose="020B0604020202020204" pitchFamily="34" charset="0"/>
                <a:cs typeface="Arial" panose="020B0604020202020204" pitchFamily="34" charset="0"/>
              </a:rPr>
              <a:t>Análisis de resultados</a:t>
            </a:r>
            <a:endParaRPr lang="es-EC" sz="2800" b="1" dirty="0">
              <a:latin typeface="Arial" panose="020B0604020202020204" pitchFamily="34" charset="0"/>
              <a:cs typeface="Arial" panose="020B0604020202020204" pitchFamily="34" charset="0"/>
            </a:endParaRPr>
          </a:p>
        </p:txBody>
      </p:sp>
      <p:sp>
        <p:nvSpPr>
          <p:cNvPr id="16" name="CuadroTexto 18"/>
          <p:cNvSpPr txBox="1"/>
          <p:nvPr/>
        </p:nvSpPr>
        <p:spPr>
          <a:xfrm>
            <a:off x="1087900" y="4764201"/>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Conclusiones</a:t>
            </a:r>
            <a:endParaRPr lang="es-EC" sz="2800" dirty="0">
              <a:latin typeface="Arial" panose="020B0604020202020204" pitchFamily="34" charset="0"/>
              <a:cs typeface="Arial" panose="020B0604020202020204" pitchFamily="34" charset="0"/>
            </a:endParaRPr>
          </a:p>
        </p:txBody>
      </p:sp>
      <p:sp>
        <p:nvSpPr>
          <p:cNvPr id="17" name="CuadroTexto 19"/>
          <p:cNvSpPr txBox="1"/>
          <p:nvPr/>
        </p:nvSpPr>
        <p:spPr>
          <a:xfrm>
            <a:off x="1087900" y="6009231"/>
            <a:ext cx="3353290"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Trabajos Futuros</a:t>
            </a:r>
            <a:endParaRPr lang="es-EC" sz="2800" dirty="0">
              <a:latin typeface="Arial" panose="020B0604020202020204" pitchFamily="34" charset="0"/>
              <a:cs typeface="Arial" panose="020B0604020202020204" pitchFamily="34" charset="0"/>
            </a:endParaRPr>
          </a:p>
        </p:txBody>
      </p:sp>
      <p:sp>
        <p:nvSpPr>
          <p:cNvPr id="18" name="CuadroTexto 20"/>
          <p:cNvSpPr txBox="1"/>
          <p:nvPr/>
        </p:nvSpPr>
        <p:spPr>
          <a:xfrm>
            <a:off x="1087900" y="5406095"/>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Recomendaciones</a:t>
            </a:r>
            <a:endParaRPr lang="es-EC" sz="2800" dirty="0">
              <a:latin typeface="Arial" panose="020B0604020202020204" pitchFamily="34" charset="0"/>
              <a:cs typeface="Arial" panose="020B0604020202020204" pitchFamily="34" charset="0"/>
            </a:endParaRPr>
          </a:p>
        </p:txBody>
      </p:sp>
      <p:pic>
        <p:nvPicPr>
          <p:cNvPr id="18434" name="Picture 2" descr="🔥 Cómo mejorar el SEO en wordpress de manera efectiv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921" y="2225460"/>
            <a:ext cx="4286250" cy="280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4368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9388699" y="1202657"/>
            <a:ext cx="2320119" cy="1470789"/>
          </a:xfrm>
          <a:prstGeom prst="rect">
            <a:avLst/>
          </a:prstGeom>
        </p:spPr>
      </p:pic>
      <p:pic>
        <p:nvPicPr>
          <p:cNvPr id="9" name="Imagen 8"/>
          <p:cNvPicPr>
            <a:picLocks noChangeAspect="1"/>
          </p:cNvPicPr>
          <p:nvPr/>
        </p:nvPicPr>
        <p:blipFill rotWithShape="1">
          <a:blip r:embed="rId3"/>
          <a:srcRect t="4385" b="5286"/>
          <a:stretch/>
        </p:blipFill>
        <p:spPr>
          <a:xfrm>
            <a:off x="6497213" y="3665942"/>
            <a:ext cx="2975829" cy="2534686"/>
          </a:xfrm>
          <a:prstGeom prst="rect">
            <a:avLst/>
          </a:prstGeom>
        </p:spPr>
      </p:pic>
      <p:pic>
        <p:nvPicPr>
          <p:cNvPr id="10" name="Imagen 9"/>
          <p:cNvPicPr>
            <a:picLocks noChangeAspect="1"/>
          </p:cNvPicPr>
          <p:nvPr/>
        </p:nvPicPr>
        <p:blipFill>
          <a:blip r:embed="rId4"/>
          <a:stretch>
            <a:fillRect/>
          </a:stretch>
        </p:blipFill>
        <p:spPr>
          <a:xfrm>
            <a:off x="9410767" y="4432409"/>
            <a:ext cx="2458923" cy="731372"/>
          </a:xfrm>
          <a:prstGeom prst="rect">
            <a:avLst/>
          </a:prstGeom>
        </p:spPr>
      </p:pic>
      <p:pic>
        <p:nvPicPr>
          <p:cNvPr id="11" name="Imagen 10"/>
          <p:cNvPicPr>
            <a:picLocks noChangeAspect="1"/>
          </p:cNvPicPr>
          <p:nvPr/>
        </p:nvPicPr>
        <p:blipFill>
          <a:blip r:embed="rId5"/>
          <a:stretch>
            <a:fillRect/>
          </a:stretch>
        </p:blipFill>
        <p:spPr>
          <a:xfrm>
            <a:off x="9545213" y="5400846"/>
            <a:ext cx="2324477" cy="876660"/>
          </a:xfrm>
          <a:prstGeom prst="rect">
            <a:avLst/>
          </a:prstGeom>
        </p:spPr>
      </p:pic>
      <p:pic>
        <p:nvPicPr>
          <p:cNvPr id="12" name="Imagen 11"/>
          <p:cNvPicPr>
            <a:picLocks noChangeAspect="1"/>
          </p:cNvPicPr>
          <p:nvPr/>
        </p:nvPicPr>
        <p:blipFill>
          <a:blip r:embed="rId6"/>
          <a:stretch>
            <a:fillRect/>
          </a:stretch>
        </p:blipFill>
        <p:spPr>
          <a:xfrm>
            <a:off x="187268" y="4750407"/>
            <a:ext cx="3484029" cy="742918"/>
          </a:xfrm>
          <a:prstGeom prst="rect">
            <a:avLst/>
          </a:prstGeom>
        </p:spPr>
      </p:pic>
      <p:pic>
        <p:nvPicPr>
          <p:cNvPr id="13" name="Imagen 12"/>
          <p:cNvPicPr>
            <a:picLocks noChangeAspect="1"/>
          </p:cNvPicPr>
          <p:nvPr/>
        </p:nvPicPr>
        <p:blipFill rotWithShape="1">
          <a:blip r:embed="rId7"/>
          <a:srcRect l="40891" t="23188" r="41017" b="44320"/>
          <a:stretch/>
        </p:blipFill>
        <p:spPr>
          <a:xfrm>
            <a:off x="4214389" y="4112773"/>
            <a:ext cx="1473958" cy="1450184"/>
          </a:xfrm>
          <a:prstGeom prst="rect">
            <a:avLst/>
          </a:prstGeom>
        </p:spPr>
      </p:pic>
      <p:sp>
        <p:nvSpPr>
          <p:cNvPr id="14" name="Rectángulo 13"/>
          <p:cNvSpPr/>
          <p:nvPr/>
        </p:nvSpPr>
        <p:spPr>
          <a:xfrm>
            <a:off x="3310383" y="3050997"/>
            <a:ext cx="6373660" cy="430887"/>
          </a:xfrm>
          <a:prstGeom prst="rect">
            <a:avLst/>
          </a:prstGeom>
        </p:spPr>
        <p:txBody>
          <a:bodyPr wrap="square">
            <a:spAutoFit/>
          </a:bodyPr>
          <a:lstStyle/>
          <a:p>
            <a:r>
              <a:rPr lang="es-ES" sz="2200" b="1" dirty="0" smtClean="0">
                <a:solidFill>
                  <a:schemeClr val="tx2"/>
                </a:solidFill>
                <a:latin typeface="Montserrat"/>
              </a:rPr>
              <a:t>MEDIDAS DE DESEMPEÑO CONSIDERADAS</a:t>
            </a:r>
            <a:endParaRPr lang="es-EC" sz="2200" b="1" dirty="0">
              <a:solidFill>
                <a:schemeClr val="tx2"/>
              </a:solidFill>
              <a:latin typeface="Montserrat"/>
            </a:endParaRPr>
          </a:p>
        </p:txBody>
      </p:sp>
      <p:sp>
        <p:nvSpPr>
          <p:cNvPr id="15" name="Rectángulo 14"/>
          <p:cNvSpPr/>
          <p:nvPr/>
        </p:nvSpPr>
        <p:spPr>
          <a:xfrm>
            <a:off x="4009324" y="190167"/>
            <a:ext cx="6096000" cy="430887"/>
          </a:xfrm>
          <a:prstGeom prst="rect">
            <a:avLst/>
          </a:prstGeom>
        </p:spPr>
        <p:txBody>
          <a:bodyPr>
            <a:spAutoFit/>
          </a:bodyPr>
          <a:lstStyle/>
          <a:p>
            <a:r>
              <a:rPr lang="es-ES" sz="2200" b="1" dirty="0" smtClean="0">
                <a:solidFill>
                  <a:schemeClr val="tx2"/>
                </a:solidFill>
                <a:latin typeface="Montserrat"/>
              </a:rPr>
              <a:t>ESCENARIOS Y CONDICIONES</a:t>
            </a:r>
            <a:endParaRPr lang="es-EC" sz="2200" b="1" dirty="0">
              <a:solidFill>
                <a:schemeClr val="tx2"/>
              </a:solidFill>
              <a:latin typeface="Montserrat"/>
            </a:endParaRPr>
          </a:p>
        </p:txBody>
      </p:sp>
      <p:sp>
        <p:nvSpPr>
          <p:cNvPr id="16" name="CuadroTexto 15"/>
          <p:cNvSpPr txBox="1"/>
          <p:nvPr/>
        </p:nvSpPr>
        <p:spPr>
          <a:xfrm>
            <a:off x="3930555" y="5562957"/>
            <a:ext cx="2434989" cy="369332"/>
          </a:xfrm>
          <a:prstGeom prst="rect">
            <a:avLst/>
          </a:prstGeom>
          <a:noFill/>
        </p:spPr>
        <p:txBody>
          <a:bodyPr wrap="square" rtlCol="0">
            <a:spAutoFit/>
          </a:bodyPr>
          <a:lstStyle/>
          <a:p>
            <a:r>
              <a:rPr lang="es-EC" b="1" dirty="0" smtClean="0"/>
              <a:t>Tiempo de respuesta</a:t>
            </a:r>
            <a:endParaRPr lang="es-EC" b="1" dirty="0"/>
          </a:p>
        </p:txBody>
      </p:sp>
      <p:sp>
        <p:nvSpPr>
          <p:cNvPr id="17" name="CuadroTexto 16"/>
          <p:cNvSpPr txBox="1"/>
          <p:nvPr/>
        </p:nvSpPr>
        <p:spPr>
          <a:xfrm>
            <a:off x="7057324" y="6200628"/>
            <a:ext cx="2134738" cy="369332"/>
          </a:xfrm>
          <a:prstGeom prst="rect">
            <a:avLst/>
          </a:prstGeom>
          <a:noFill/>
        </p:spPr>
        <p:txBody>
          <a:bodyPr wrap="square" rtlCol="0">
            <a:spAutoFit/>
          </a:bodyPr>
          <a:lstStyle/>
          <a:p>
            <a:r>
              <a:rPr lang="es-EC" b="1" dirty="0" smtClean="0"/>
              <a:t>Matriz de confusión</a:t>
            </a:r>
            <a:endParaRPr lang="es-EC" b="1" dirty="0"/>
          </a:p>
        </p:txBody>
      </p:sp>
      <p:pic>
        <p:nvPicPr>
          <p:cNvPr id="18" name="Imagen 17"/>
          <p:cNvPicPr>
            <a:picLocks noChangeAspect="1"/>
          </p:cNvPicPr>
          <p:nvPr/>
        </p:nvPicPr>
        <p:blipFill>
          <a:blip r:embed="rId8"/>
          <a:stretch>
            <a:fillRect/>
          </a:stretch>
        </p:blipFill>
        <p:spPr>
          <a:xfrm>
            <a:off x="1016254" y="649394"/>
            <a:ext cx="4317745" cy="2089290"/>
          </a:xfrm>
          <a:prstGeom prst="rect">
            <a:avLst/>
          </a:prstGeom>
        </p:spPr>
      </p:pic>
      <p:pic>
        <p:nvPicPr>
          <p:cNvPr id="19" name="Picture 6" descr="HIKVISION Camara Bullet IP 2 MP lente fijo 2.8mm H264+ - Lanprosa"/>
          <p:cNvPicPr>
            <a:picLocks noChangeAspect="1" noChangeArrowheads="1"/>
          </p:cNvPicPr>
          <p:nvPr/>
        </p:nvPicPr>
        <p:blipFill rotWithShape="1">
          <a:blip r:embed="rId9">
            <a:extLst>
              <a:ext uri="{28A0092B-C50C-407E-A947-70E740481C1C}">
                <a14:useLocalDpi xmlns:a14="http://schemas.microsoft.com/office/drawing/2010/main" val="0"/>
              </a:ext>
            </a:extLst>
          </a:blip>
          <a:srcRect t="21078" b="21130"/>
          <a:stretch/>
        </p:blipFill>
        <p:spPr bwMode="auto">
          <a:xfrm>
            <a:off x="6365544" y="1031451"/>
            <a:ext cx="2857500" cy="1651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2467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891974" y="1104170"/>
            <a:ext cx="6551691" cy="2160540"/>
          </a:xfrm>
          <a:prstGeom prst="rect">
            <a:avLst/>
          </a:prstGeom>
        </p:spPr>
      </p:pic>
      <p:pic>
        <p:nvPicPr>
          <p:cNvPr id="7" name="Imagen 6"/>
          <p:cNvPicPr>
            <a:picLocks noChangeAspect="1"/>
          </p:cNvPicPr>
          <p:nvPr/>
        </p:nvPicPr>
        <p:blipFill>
          <a:blip r:embed="rId3"/>
          <a:stretch>
            <a:fillRect/>
          </a:stretch>
        </p:blipFill>
        <p:spPr>
          <a:xfrm>
            <a:off x="2234253" y="3591920"/>
            <a:ext cx="2945901" cy="1676116"/>
          </a:xfrm>
          <a:prstGeom prst="rect">
            <a:avLst/>
          </a:prstGeom>
        </p:spPr>
      </p:pic>
      <p:pic>
        <p:nvPicPr>
          <p:cNvPr id="8" name="Imagen 7"/>
          <p:cNvPicPr>
            <a:picLocks noChangeAspect="1"/>
          </p:cNvPicPr>
          <p:nvPr/>
        </p:nvPicPr>
        <p:blipFill>
          <a:blip r:embed="rId4"/>
          <a:stretch>
            <a:fillRect/>
          </a:stretch>
        </p:blipFill>
        <p:spPr>
          <a:xfrm>
            <a:off x="7003078" y="3591920"/>
            <a:ext cx="2676846" cy="1566934"/>
          </a:xfrm>
          <a:prstGeom prst="rect">
            <a:avLst/>
          </a:prstGeom>
        </p:spPr>
      </p:pic>
      <p:sp>
        <p:nvSpPr>
          <p:cNvPr id="9" name="Rectángulo 8"/>
          <p:cNvSpPr/>
          <p:nvPr/>
        </p:nvSpPr>
        <p:spPr>
          <a:xfrm>
            <a:off x="2891974" y="228843"/>
            <a:ext cx="7213815" cy="461665"/>
          </a:xfrm>
          <a:prstGeom prst="rect">
            <a:avLst/>
          </a:prstGeom>
        </p:spPr>
        <p:txBody>
          <a:bodyPr wrap="square">
            <a:spAutoFit/>
          </a:bodyPr>
          <a:lstStyle/>
          <a:p>
            <a:r>
              <a:rPr lang="es-ES" sz="2400" b="1" dirty="0" smtClean="0">
                <a:solidFill>
                  <a:schemeClr val="tx2"/>
                </a:solidFill>
                <a:latin typeface="Montserrat"/>
              </a:rPr>
              <a:t>PROBABILIDAD DE DETECCIÓN GENERAL</a:t>
            </a:r>
            <a:endParaRPr lang="es-EC" sz="2400" b="1" dirty="0">
              <a:solidFill>
                <a:schemeClr val="tx2"/>
              </a:solidFill>
              <a:latin typeface="Montserrat"/>
            </a:endParaRPr>
          </a:p>
        </p:txBody>
      </p:sp>
    </p:spTree>
    <p:extLst>
      <p:ext uri="{BB962C8B-B14F-4D97-AF65-F5344CB8AC3E}">
        <p14:creationId xmlns:p14="http://schemas.microsoft.com/office/powerpoint/2010/main" val="15104196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897040" y="3549640"/>
            <a:ext cx="8625385" cy="2308324"/>
          </a:xfrm>
          <a:prstGeom prst="rect">
            <a:avLst/>
          </a:prstGeom>
        </p:spPr>
        <p:txBody>
          <a:bodyPr wrap="square">
            <a:spAutoFit/>
          </a:bodyPr>
          <a:lstStyle/>
          <a:p>
            <a:pPr indent="457200" algn="just">
              <a:lnSpc>
                <a:spcPct val="200000"/>
              </a:lnSpc>
              <a:spcAft>
                <a:spcPts val="1000"/>
              </a:spcAft>
            </a:pPr>
            <a:r>
              <a:rPr lang="es-EC" dirty="0">
                <a:latin typeface="Arial" panose="020B0604020202020204" pitchFamily="34" charset="0"/>
                <a:ea typeface="Calibri" panose="020F0502020204030204" pitchFamily="34" charset="0"/>
                <a:cs typeface="Times New Roman" panose="02020603050405020304" pitchFamily="18" charset="0"/>
              </a:rPr>
              <a:t>Los resultados de la estimación del tiempo de respuesta promedio, muestran que el detector de video detecta el humo más de 13 segundos antes que el detector fotoeléctrico en este escenario, teniendo los dos un tiempo de respuesta promedio de 17.51 y 3.65 segundos respectivamente.</a:t>
            </a:r>
            <a:endParaRPr lang="es-EC"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p:cNvPicPr>
            <a:picLocks noChangeAspect="1"/>
          </p:cNvPicPr>
          <p:nvPr/>
        </p:nvPicPr>
        <p:blipFill>
          <a:blip r:embed="rId2"/>
          <a:stretch>
            <a:fillRect/>
          </a:stretch>
        </p:blipFill>
        <p:spPr>
          <a:xfrm>
            <a:off x="3594916" y="940216"/>
            <a:ext cx="5229631" cy="2609424"/>
          </a:xfrm>
          <a:prstGeom prst="rect">
            <a:avLst/>
          </a:prstGeom>
        </p:spPr>
      </p:pic>
      <p:sp>
        <p:nvSpPr>
          <p:cNvPr id="8" name="Rectángulo 7"/>
          <p:cNvSpPr/>
          <p:nvPr/>
        </p:nvSpPr>
        <p:spPr>
          <a:xfrm>
            <a:off x="4166185" y="181166"/>
            <a:ext cx="4087092" cy="461665"/>
          </a:xfrm>
          <a:prstGeom prst="rect">
            <a:avLst/>
          </a:prstGeom>
        </p:spPr>
        <p:txBody>
          <a:bodyPr wrap="square">
            <a:spAutoFit/>
          </a:bodyPr>
          <a:lstStyle/>
          <a:p>
            <a:r>
              <a:rPr lang="es-ES" sz="2400" b="1" dirty="0" smtClean="0">
                <a:solidFill>
                  <a:schemeClr val="tx2"/>
                </a:solidFill>
                <a:latin typeface="Montserrat"/>
              </a:rPr>
              <a:t>TIEMPO DE RESPUESTA</a:t>
            </a:r>
            <a:endParaRPr lang="es-EC" sz="2400" b="1" dirty="0">
              <a:solidFill>
                <a:schemeClr val="tx2"/>
              </a:solidFill>
              <a:latin typeface="Montserrat"/>
            </a:endParaRPr>
          </a:p>
        </p:txBody>
      </p:sp>
    </p:spTree>
    <p:extLst>
      <p:ext uri="{BB962C8B-B14F-4D97-AF65-F5344CB8AC3E}">
        <p14:creationId xmlns:p14="http://schemas.microsoft.com/office/powerpoint/2010/main" val="35580838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091000" y="2554954"/>
            <a:ext cx="4849114" cy="1809228"/>
          </a:xfrm>
          <a:prstGeom prst="rect">
            <a:avLst/>
          </a:prstGeom>
        </p:spPr>
      </p:pic>
      <p:pic>
        <p:nvPicPr>
          <p:cNvPr id="5" name="Imagen 4"/>
          <p:cNvPicPr>
            <a:picLocks noChangeAspect="1"/>
          </p:cNvPicPr>
          <p:nvPr/>
        </p:nvPicPr>
        <p:blipFill>
          <a:blip r:embed="rId3"/>
          <a:stretch>
            <a:fillRect/>
          </a:stretch>
        </p:blipFill>
        <p:spPr>
          <a:xfrm>
            <a:off x="3696132" y="3841276"/>
            <a:ext cx="3259848" cy="2189245"/>
          </a:xfrm>
          <a:prstGeom prst="rect">
            <a:avLst/>
          </a:prstGeom>
        </p:spPr>
      </p:pic>
      <p:pic>
        <p:nvPicPr>
          <p:cNvPr id="6" name="Imagen 5"/>
          <p:cNvPicPr>
            <a:picLocks noChangeAspect="1"/>
          </p:cNvPicPr>
          <p:nvPr/>
        </p:nvPicPr>
        <p:blipFill>
          <a:blip r:embed="rId4"/>
          <a:stretch>
            <a:fillRect/>
          </a:stretch>
        </p:blipFill>
        <p:spPr>
          <a:xfrm>
            <a:off x="327812" y="3841278"/>
            <a:ext cx="3283210" cy="2214988"/>
          </a:xfrm>
          <a:prstGeom prst="rect">
            <a:avLst/>
          </a:prstGeom>
        </p:spPr>
      </p:pic>
      <p:pic>
        <p:nvPicPr>
          <p:cNvPr id="7" name="Imagen 6"/>
          <p:cNvPicPr>
            <a:picLocks noChangeAspect="1"/>
          </p:cNvPicPr>
          <p:nvPr/>
        </p:nvPicPr>
        <p:blipFill>
          <a:blip r:embed="rId5"/>
          <a:stretch>
            <a:fillRect/>
          </a:stretch>
        </p:blipFill>
        <p:spPr>
          <a:xfrm>
            <a:off x="3696132" y="1040650"/>
            <a:ext cx="3198623" cy="2180359"/>
          </a:xfrm>
          <a:prstGeom prst="rect">
            <a:avLst/>
          </a:prstGeom>
        </p:spPr>
      </p:pic>
      <p:pic>
        <p:nvPicPr>
          <p:cNvPr id="8" name="Imagen 7"/>
          <p:cNvPicPr>
            <a:picLocks noChangeAspect="1"/>
          </p:cNvPicPr>
          <p:nvPr/>
        </p:nvPicPr>
        <p:blipFill>
          <a:blip r:embed="rId6"/>
          <a:stretch>
            <a:fillRect/>
          </a:stretch>
        </p:blipFill>
        <p:spPr>
          <a:xfrm>
            <a:off x="295928" y="1040651"/>
            <a:ext cx="3368865" cy="2248202"/>
          </a:xfrm>
          <a:prstGeom prst="rect">
            <a:avLst/>
          </a:prstGeom>
        </p:spPr>
      </p:pic>
      <p:sp>
        <p:nvSpPr>
          <p:cNvPr id="9" name="Rectángulo 8"/>
          <p:cNvSpPr/>
          <p:nvPr/>
        </p:nvSpPr>
        <p:spPr>
          <a:xfrm>
            <a:off x="3220380" y="253053"/>
            <a:ext cx="6445084" cy="461665"/>
          </a:xfrm>
          <a:prstGeom prst="rect">
            <a:avLst/>
          </a:prstGeom>
        </p:spPr>
        <p:txBody>
          <a:bodyPr wrap="square">
            <a:spAutoFit/>
          </a:bodyPr>
          <a:lstStyle/>
          <a:p>
            <a:r>
              <a:rPr lang="es-ES" sz="2400" b="1" dirty="0" smtClean="0">
                <a:solidFill>
                  <a:schemeClr val="tx2"/>
                </a:solidFill>
                <a:latin typeface="Montserrat"/>
              </a:rPr>
              <a:t>SENSIBILIDAD Y FALSAS ALARMAS</a:t>
            </a:r>
            <a:endParaRPr lang="es-EC" sz="2400" b="1" dirty="0">
              <a:solidFill>
                <a:schemeClr val="tx2"/>
              </a:solidFill>
              <a:latin typeface="Montserrat"/>
            </a:endParaRPr>
          </a:p>
        </p:txBody>
      </p:sp>
      <p:sp>
        <p:nvSpPr>
          <p:cNvPr id="10" name="CuadroTexto 9"/>
          <p:cNvSpPr txBox="1"/>
          <p:nvPr/>
        </p:nvSpPr>
        <p:spPr>
          <a:xfrm>
            <a:off x="1818574" y="3221010"/>
            <a:ext cx="301686" cy="369332"/>
          </a:xfrm>
          <a:prstGeom prst="rect">
            <a:avLst/>
          </a:prstGeom>
          <a:noFill/>
        </p:spPr>
        <p:txBody>
          <a:bodyPr wrap="none" rtlCol="0">
            <a:spAutoFit/>
          </a:bodyPr>
          <a:lstStyle/>
          <a:p>
            <a:r>
              <a:rPr lang="es-EC" dirty="0" smtClean="0"/>
              <a:t>1</a:t>
            </a:r>
            <a:endParaRPr lang="es-EC" dirty="0"/>
          </a:p>
        </p:txBody>
      </p:sp>
      <p:sp>
        <p:nvSpPr>
          <p:cNvPr id="11" name="CuadroTexto 10"/>
          <p:cNvSpPr txBox="1"/>
          <p:nvPr/>
        </p:nvSpPr>
        <p:spPr>
          <a:xfrm>
            <a:off x="5295443" y="3196816"/>
            <a:ext cx="301686" cy="369332"/>
          </a:xfrm>
          <a:prstGeom prst="rect">
            <a:avLst/>
          </a:prstGeom>
          <a:noFill/>
        </p:spPr>
        <p:txBody>
          <a:bodyPr wrap="none" rtlCol="0">
            <a:spAutoFit/>
          </a:bodyPr>
          <a:lstStyle/>
          <a:p>
            <a:r>
              <a:rPr lang="es-EC" dirty="0" smtClean="0"/>
              <a:t>2</a:t>
            </a:r>
            <a:endParaRPr lang="es-EC" dirty="0"/>
          </a:p>
        </p:txBody>
      </p:sp>
      <p:sp>
        <p:nvSpPr>
          <p:cNvPr id="12" name="CuadroTexto 11"/>
          <p:cNvSpPr txBox="1"/>
          <p:nvPr/>
        </p:nvSpPr>
        <p:spPr>
          <a:xfrm>
            <a:off x="1678675" y="6069152"/>
            <a:ext cx="301686" cy="369332"/>
          </a:xfrm>
          <a:prstGeom prst="rect">
            <a:avLst/>
          </a:prstGeom>
          <a:noFill/>
        </p:spPr>
        <p:txBody>
          <a:bodyPr wrap="none" rtlCol="0">
            <a:spAutoFit/>
          </a:bodyPr>
          <a:lstStyle/>
          <a:p>
            <a:r>
              <a:rPr lang="es-EC" dirty="0" smtClean="0"/>
              <a:t>3</a:t>
            </a:r>
            <a:endParaRPr lang="es-EC" dirty="0"/>
          </a:p>
        </p:txBody>
      </p:sp>
      <p:sp>
        <p:nvSpPr>
          <p:cNvPr id="13" name="CuadroTexto 12"/>
          <p:cNvSpPr txBox="1"/>
          <p:nvPr/>
        </p:nvSpPr>
        <p:spPr>
          <a:xfrm>
            <a:off x="5295443" y="6069152"/>
            <a:ext cx="301686" cy="369332"/>
          </a:xfrm>
          <a:prstGeom prst="rect">
            <a:avLst/>
          </a:prstGeom>
          <a:noFill/>
        </p:spPr>
        <p:txBody>
          <a:bodyPr wrap="none" rtlCol="0">
            <a:spAutoFit/>
          </a:bodyPr>
          <a:lstStyle/>
          <a:p>
            <a:r>
              <a:rPr lang="es-EC" dirty="0" smtClean="0"/>
              <a:t>4</a:t>
            </a:r>
            <a:endParaRPr lang="es-EC" dirty="0"/>
          </a:p>
        </p:txBody>
      </p:sp>
    </p:spTree>
    <p:extLst>
      <p:ext uri="{BB962C8B-B14F-4D97-AF65-F5344CB8AC3E}">
        <p14:creationId xmlns:p14="http://schemas.microsoft.com/office/powerpoint/2010/main" val="11493449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76;p14"/>
          <p:cNvSpPr txBox="1">
            <a:spLocks noGrp="1"/>
          </p:cNvSpPr>
          <p:nvPr/>
        </p:nvSpPr>
        <p:spPr>
          <a:xfrm>
            <a:off x="1087900" y="197435"/>
            <a:ext cx="4707600" cy="97672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r>
              <a:rPr lang="en" dirty="0"/>
              <a:t>CONTENIDO</a:t>
            </a:r>
            <a:endParaRPr dirty="0"/>
          </a:p>
        </p:txBody>
      </p:sp>
      <p:sp>
        <p:nvSpPr>
          <p:cNvPr id="11" name="CuadroTexto 2"/>
          <p:cNvSpPr txBox="1"/>
          <p:nvPr/>
        </p:nvSpPr>
        <p:spPr>
          <a:xfrm>
            <a:off x="1087900" y="1332182"/>
            <a:ext cx="2606804"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Introducción</a:t>
            </a:r>
            <a:endParaRPr lang="es-EC" sz="2800" dirty="0">
              <a:latin typeface="Arial" panose="020B0604020202020204" pitchFamily="34" charset="0"/>
              <a:cs typeface="Arial" panose="020B0604020202020204" pitchFamily="34" charset="0"/>
            </a:endParaRPr>
          </a:p>
        </p:txBody>
      </p:sp>
      <p:sp>
        <p:nvSpPr>
          <p:cNvPr id="12" name="CuadroTexto 3"/>
          <p:cNvSpPr txBox="1"/>
          <p:nvPr/>
        </p:nvSpPr>
        <p:spPr>
          <a:xfrm>
            <a:off x="1087900" y="1955282"/>
            <a:ext cx="2145139"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Objetivos</a:t>
            </a:r>
            <a:endParaRPr lang="es-EC" sz="2800" dirty="0">
              <a:latin typeface="Arial" panose="020B0604020202020204" pitchFamily="34" charset="0"/>
              <a:cs typeface="Arial" panose="020B0604020202020204" pitchFamily="34" charset="0"/>
            </a:endParaRPr>
          </a:p>
        </p:txBody>
      </p:sp>
      <p:sp>
        <p:nvSpPr>
          <p:cNvPr id="13" name="CuadroTexto 4"/>
          <p:cNvSpPr txBox="1"/>
          <p:nvPr/>
        </p:nvSpPr>
        <p:spPr>
          <a:xfrm>
            <a:off x="1087900" y="2595730"/>
            <a:ext cx="4581895"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smtClean="0">
                <a:latin typeface="Arial" panose="020B0604020202020204" pitchFamily="34" charset="0"/>
                <a:cs typeface="Arial" panose="020B0604020202020204" pitchFamily="34" charset="0"/>
              </a:rPr>
              <a:t>Fundamentación Teórica</a:t>
            </a:r>
            <a:endParaRPr lang="es-EC" sz="2800" dirty="0">
              <a:latin typeface="Arial" panose="020B0604020202020204" pitchFamily="34" charset="0"/>
              <a:cs typeface="Arial" panose="020B0604020202020204" pitchFamily="34" charset="0"/>
            </a:endParaRPr>
          </a:p>
        </p:txBody>
      </p:sp>
      <p:sp>
        <p:nvSpPr>
          <p:cNvPr id="14" name="CuadroTexto 16"/>
          <p:cNvSpPr txBox="1"/>
          <p:nvPr/>
        </p:nvSpPr>
        <p:spPr>
          <a:xfrm>
            <a:off x="1093568" y="3245449"/>
            <a:ext cx="5564580" cy="954107"/>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smtClean="0">
                <a:latin typeface="Arial" panose="020B0604020202020204" pitchFamily="34" charset="0"/>
                <a:cs typeface="Arial" panose="020B0604020202020204" pitchFamily="34" charset="0"/>
              </a:rPr>
              <a:t>Desarrollo e implementación del sistema </a:t>
            </a:r>
            <a:endParaRPr lang="es-EC" sz="2800" dirty="0">
              <a:latin typeface="Arial" panose="020B0604020202020204" pitchFamily="34" charset="0"/>
              <a:cs typeface="Arial" panose="020B0604020202020204" pitchFamily="34" charset="0"/>
            </a:endParaRPr>
          </a:p>
        </p:txBody>
      </p:sp>
      <p:sp>
        <p:nvSpPr>
          <p:cNvPr id="15" name="CuadroTexto 17"/>
          <p:cNvSpPr txBox="1"/>
          <p:nvPr/>
        </p:nvSpPr>
        <p:spPr>
          <a:xfrm>
            <a:off x="1087900" y="4205485"/>
            <a:ext cx="4145687"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smtClean="0">
                <a:latin typeface="Arial" panose="020B0604020202020204" pitchFamily="34" charset="0"/>
                <a:cs typeface="Arial" panose="020B0604020202020204" pitchFamily="34" charset="0"/>
              </a:rPr>
              <a:t>Análisis de resultados</a:t>
            </a:r>
            <a:endParaRPr lang="es-EC" sz="2800" dirty="0">
              <a:latin typeface="Arial" panose="020B0604020202020204" pitchFamily="34" charset="0"/>
              <a:cs typeface="Arial" panose="020B0604020202020204" pitchFamily="34" charset="0"/>
            </a:endParaRPr>
          </a:p>
        </p:txBody>
      </p:sp>
      <p:sp>
        <p:nvSpPr>
          <p:cNvPr id="16" name="CuadroTexto 18"/>
          <p:cNvSpPr txBox="1"/>
          <p:nvPr/>
        </p:nvSpPr>
        <p:spPr>
          <a:xfrm>
            <a:off x="1087900" y="4764201"/>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b="1" dirty="0">
                <a:latin typeface="Arial" panose="020B0604020202020204" pitchFamily="34" charset="0"/>
                <a:cs typeface="Arial" panose="020B0604020202020204" pitchFamily="34" charset="0"/>
              </a:rPr>
              <a:t>Conclusiones</a:t>
            </a:r>
            <a:endParaRPr lang="es-EC" sz="2800" b="1" dirty="0">
              <a:latin typeface="Arial" panose="020B0604020202020204" pitchFamily="34" charset="0"/>
              <a:cs typeface="Arial" panose="020B0604020202020204" pitchFamily="34" charset="0"/>
            </a:endParaRPr>
          </a:p>
        </p:txBody>
      </p:sp>
      <p:sp>
        <p:nvSpPr>
          <p:cNvPr id="17" name="CuadroTexto 19"/>
          <p:cNvSpPr txBox="1"/>
          <p:nvPr/>
        </p:nvSpPr>
        <p:spPr>
          <a:xfrm>
            <a:off x="1087900" y="6009231"/>
            <a:ext cx="3353290"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Trabajos Futuros</a:t>
            </a:r>
            <a:endParaRPr lang="es-EC" sz="2800" dirty="0">
              <a:latin typeface="Arial" panose="020B0604020202020204" pitchFamily="34" charset="0"/>
              <a:cs typeface="Arial" panose="020B0604020202020204" pitchFamily="34" charset="0"/>
            </a:endParaRPr>
          </a:p>
        </p:txBody>
      </p:sp>
      <p:sp>
        <p:nvSpPr>
          <p:cNvPr id="18" name="CuadroTexto 20"/>
          <p:cNvSpPr txBox="1"/>
          <p:nvPr/>
        </p:nvSpPr>
        <p:spPr>
          <a:xfrm>
            <a:off x="1087900" y="5406095"/>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Recomendaciones</a:t>
            </a:r>
            <a:endParaRPr lang="es-EC" sz="2800" dirty="0">
              <a:latin typeface="Arial" panose="020B0604020202020204" pitchFamily="34" charset="0"/>
              <a:cs typeface="Arial" panose="020B0604020202020204" pitchFamily="34" charset="0"/>
            </a:endParaRPr>
          </a:p>
        </p:txBody>
      </p:sp>
      <p:pic>
        <p:nvPicPr>
          <p:cNvPr id="19" name="Picture 2" descr="Resultado de imagen de EVALUAR&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8653" y="2230436"/>
            <a:ext cx="3194713" cy="279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1206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76;p14"/>
          <p:cNvSpPr txBox="1">
            <a:spLocks noGrp="1"/>
          </p:cNvSpPr>
          <p:nvPr/>
        </p:nvSpPr>
        <p:spPr>
          <a:xfrm>
            <a:off x="430842" y="299194"/>
            <a:ext cx="4707600" cy="874513"/>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r>
              <a:rPr lang="en" dirty="0" smtClean="0"/>
              <a:t>CONCLUSIONES</a:t>
            </a:r>
            <a:endParaRPr dirty="0"/>
          </a:p>
        </p:txBody>
      </p:sp>
      <p:sp>
        <p:nvSpPr>
          <p:cNvPr id="8" name="Rectángulo 7"/>
          <p:cNvSpPr/>
          <p:nvPr/>
        </p:nvSpPr>
        <p:spPr>
          <a:xfrm>
            <a:off x="321660" y="1255594"/>
            <a:ext cx="11266714" cy="4832092"/>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es-EC" sz="2200" dirty="0">
                <a:ea typeface="Calibri" panose="020F0502020204030204" pitchFamily="34" charset="0"/>
                <a:cs typeface="Times New Roman" panose="02020603050405020304" pitchFamily="18" charset="0"/>
              </a:rPr>
              <a:t>Se realizó la implementación del sistema de detección de humo a través del uso de técnicas de procesamiento digital de imágenes, el cual no presento ningún tipo de inconveniente y tuvo un correcto funcionamiento en cada uno de los escenarios en los cuales fue probado</a:t>
            </a:r>
            <a:r>
              <a:rPr lang="es-EC" sz="2200" dirty="0" smtClean="0">
                <a:ea typeface="Calibri" panose="020F0502020204030204" pitchFamily="34" charset="0"/>
                <a:cs typeface="Times New Roman" panose="02020603050405020304" pitchFamily="18" charset="0"/>
              </a:rPr>
              <a:t>.</a:t>
            </a:r>
          </a:p>
          <a:p>
            <a:pPr marL="342900" lvl="0" indent="-342900" algn="just">
              <a:spcAft>
                <a:spcPts val="0"/>
              </a:spcAft>
              <a:buFont typeface="Symbol" panose="05050102010706020507" pitchFamily="18" charset="2"/>
              <a:buChar char=""/>
            </a:pPr>
            <a:endParaRPr lang="es-EC" sz="2200" dirty="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EC" sz="2200" dirty="0">
                <a:ea typeface="Calibri" panose="020F0502020204030204" pitchFamily="34" charset="0"/>
                <a:cs typeface="Times New Roman" panose="02020603050405020304" pitchFamily="18" charset="0"/>
              </a:rPr>
              <a:t> Los resultados del análisis mostraron que el sistema propuesto posee una probabilidad total de detección del 85.42%, frente al 66.67% obtenido del dispositivo de detección de humo tradicional, estos resultados denotan una clara superioridad del sistema no solo en el balance general, sino en la mayoría de los escenarios en donde se realizaron las pruebas</a:t>
            </a:r>
            <a:r>
              <a:rPr lang="es-EC" sz="2200" dirty="0" smtClean="0">
                <a:ea typeface="Calibri" panose="020F0502020204030204" pitchFamily="34" charset="0"/>
                <a:cs typeface="Times New Roman" panose="02020603050405020304" pitchFamily="18" charset="0"/>
              </a:rPr>
              <a:t>.</a:t>
            </a:r>
          </a:p>
          <a:p>
            <a:pPr marL="342900" lvl="0" indent="-342900" algn="just">
              <a:spcAft>
                <a:spcPts val="0"/>
              </a:spcAft>
              <a:buFont typeface="Symbol" panose="05050102010706020507" pitchFamily="18" charset="2"/>
              <a:buChar char=""/>
            </a:pPr>
            <a:endParaRPr lang="es-EC" sz="2200" dirty="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EC" sz="2200" dirty="0">
                <a:ea typeface="Calibri" panose="020F0502020204030204" pitchFamily="34" charset="0"/>
                <a:cs typeface="Times New Roman" panose="02020603050405020304" pitchFamily="18" charset="0"/>
              </a:rPr>
              <a:t>En cuanto al tiempo de respuesta, los resultados totales muestran que el sistema propuesto es mucho más rápido al momento de alarmar una posible presencia de humo, demorando un promedio de 3.65 segundos comparado con los 17.51 segundos arrojados por el dispositivo de detección tradicional. El sistema muestra una clara hegemonía en cualquier escenario de prueba, siempre obteniendo un menor tiempo de respuesta</a:t>
            </a:r>
            <a:r>
              <a:rPr lang="es-EC" sz="2200" dirty="0" smtClean="0">
                <a:ea typeface="Calibri" panose="020F0502020204030204" pitchFamily="34" charset="0"/>
                <a:cs typeface="Times New Roman" panose="02020603050405020304" pitchFamily="18" charset="0"/>
              </a:rPr>
              <a:t>.</a:t>
            </a:r>
            <a:endParaRPr lang="es-EC" sz="2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47759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13898" y="289848"/>
            <a:ext cx="11300346" cy="6781344"/>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es-EC" sz="2200" dirty="0">
                <a:ea typeface="Calibri" panose="020F0502020204030204" pitchFamily="34" charset="0"/>
                <a:cs typeface="Times New Roman" panose="02020603050405020304" pitchFamily="18" charset="0"/>
              </a:rPr>
              <a:t>Se diseñó una interfaz de usuario que permite visualizar la detección de humo en tiempo real, tanto de un archivo almacenado en el equipo como del video venido de la cámara de vigilancia. La interfaz posee opciones que la hacen fácil de manejar por parte del usuario que quiera hacer uso del sistema propuesto, pudiendo modificar algunos parámetros que se crean convenientes</a:t>
            </a:r>
            <a:r>
              <a:rPr lang="es-EC" sz="2200" dirty="0" smtClean="0">
                <a:ea typeface="Calibri" panose="020F0502020204030204" pitchFamily="34" charset="0"/>
                <a:cs typeface="Times New Roman" panose="02020603050405020304" pitchFamily="18" charset="0"/>
              </a:rPr>
              <a:t>.</a:t>
            </a:r>
          </a:p>
          <a:p>
            <a:pPr marL="342900" lvl="0" indent="-342900" algn="just">
              <a:spcAft>
                <a:spcPts val="0"/>
              </a:spcAft>
              <a:buFont typeface="Symbol" panose="05050102010706020507" pitchFamily="18" charset="2"/>
              <a:buChar char=""/>
            </a:pPr>
            <a:endParaRPr lang="es-EC" sz="2200" dirty="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EC" sz="2200" dirty="0">
                <a:ea typeface="Calibri" panose="020F0502020204030204" pitchFamily="34" charset="0"/>
                <a:cs typeface="Times New Roman" panose="02020603050405020304" pitchFamily="18" charset="0"/>
              </a:rPr>
              <a:t> El sistema propuesto puede desempeñar en el sitio instalado, tanto la función de detección de humo como de video-vigilancia, optimizando de esta forma los recursos presentes en un sistema de seguridad</a:t>
            </a:r>
            <a:r>
              <a:rPr lang="es-EC" sz="2200" dirty="0" smtClean="0">
                <a:ea typeface="Calibri" panose="020F0502020204030204" pitchFamily="34" charset="0"/>
                <a:cs typeface="Times New Roman" panose="02020603050405020304" pitchFamily="18" charset="0"/>
              </a:rPr>
              <a:t>.</a:t>
            </a:r>
          </a:p>
          <a:p>
            <a:pPr marL="342900" lvl="0" indent="-342900" algn="just">
              <a:spcAft>
                <a:spcPts val="0"/>
              </a:spcAft>
              <a:buFont typeface="Symbol" panose="05050102010706020507" pitchFamily="18" charset="2"/>
              <a:buChar char=""/>
            </a:pPr>
            <a:endParaRPr lang="es-EC" sz="2200" dirty="0">
              <a:ea typeface="Calibri" panose="020F0502020204030204" pitchFamily="34" charset="0"/>
              <a:cs typeface="Times New Roman" panose="02020603050405020304" pitchFamily="18" charset="0"/>
            </a:endParaRPr>
          </a:p>
          <a:p>
            <a:pPr marL="342900" lvl="0" indent="-342900" algn="just">
              <a:spcAft>
                <a:spcPts val="1000"/>
              </a:spcAft>
              <a:buFont typeface="Symbol" panose="05050102010706020507" pitchFamily="18" charset="2"/>
              <a:buChar char=""/>
            </a:pPr>
            <a:r>
              <a:rPr lang="es-EC" sz="2200" dirty="0">
                <a:ea typeface="Calibri" panose="020F0502020204030204" pitchFamily="34" charset="0"/>
                <a:cs typeface="Times New Roman" panose="02020603050405020304" pitchFamily="18" charset="0"/>
              </a:rPr>
              <a:t>La utilización de un </a:t>
            </a:r>
            <a:r>
              <a:rPr lang="es-EC" sz="2200" dirty="0" err="1">
                <a:ea typeface="Calibri" panose="020F0502020204030204" pitchFamily="34" charset="0"/>
                <a:cs typeface="Times New Roman" panose="02020603050405020304" pitchFamily="18" charset="0"/>
              </a:rPr>
              <a:t>switch</a:t>
            </a:r>
            <a:r>
              <a:rPr lang="es-EC" sz="2200" dirty="0">
                <a:ea typeface="Calibri" panose="020F0502020204030204" pitchFamily="34" charset="0"/>
                <a:cs typeface="Times New Roman" panose="02020603050405020304" pitchFamily="18" charset="0"/>
              </a:rPr>
              <a:t> POE facilitó la conexión de la cámara de vigilancia IP, reduciendo el número de conexiones necesarias para su funcionamiento y haciendo más fácil su instalación en cualquier sitio cerrado. No se presentaron problemas de compatibilidad entre el </a:t>
            </a:r>
            <a:r>
              <a:rPr lang="es-EC" sz="2200" dirty="0" err="1">
                <a:ea typeface="Calibri" panose="020F0502020204030204" pitchFamily="34" charset="0"/>
                <a:cs typeface="Times New Roman" panose="02020603050405020304" pitchFamily="18" charset="0"/>
              </a:rPr>
              <a:t>switch</a:t>
            </a:r>
            <a:r>
              <a:rPr lang="es-EC" sz="2200" dirty="0">
                <a:ea typeface="Calibri" panose="020F0502020204030204" pitchFamily="34" charset="0"/>
                <a:cs typeface="Times New Roman" panose="02020603050405020304" pitchFamily="18" charset="0"/>
              </a:rPr>
              <a:t> y la cámara IP ya que son dispositivos de la misma marca.  </a:t>
            </a:r>
            <a:r>
              <a:rPr lang="es-EC" sz="2200" dirty="0" smtClean="0">
                <a:ea typeface="Calibri" panose="020F0502020204030204" pitchFamily="34" charset="0"/>
                <a:cs typeface="Times New Roman" panose="02020603050405020304" pitchFamily="18" charset="0"/>
              </a:rPr>
              <a:t>          </a:t>
            </a:r>
          </a:p>
          <a:p>
            <a:pPr marL="342900" indent="-342900" algn="just">
              <a:spcAft>
                <a:spcPts val="1000"/>
              </a:spcAft>
              <a:buFont typeface="Symbol" panose="05050102010706020507" pitchFamily="18" charset="2"/>
              <a:buChar char=""/>
            </a:pPr>
            <a:r>
              <a:rPr lang="es-EC" sz="2200" dirty="0" smtClean="0"/>
              <a:t>El </a:t>
            </a:r>
            <a:r>
              <a:rPr lang="es-EC" sz="2200" dirty="0"/>
              <a:t>algoritmo propuesto abarca varias técnicas relacionadas con el procesamiento digital de imágenes, mostrando de esta forma que se puede detectar humo por medio de información venida de un recurso de video. Esto demuestra también que el equipo de procesamiento elegido para el sistema es capaz de implementar de forma satisfactoria el algoritmo.</a:t>
            </a:r>
          </a:p>
          <a:p>
            <a:pPr marL="342900" lvl="0" indent="-342900" algn="just">
              <a:spcAft>
                <a:spcPts val="1000"/>
              </a:spcAft>
              <a:buFont typeface="Symbol" panose="05050102010706020507" pitchFamily="18" charset="2"/>
              <a:buChar char=""/>
            </a:pPr>
            <a:endParaRPr lang="es-EC" sz="2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69918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18364" y="516300"/>
            <a:ext cx="11778018" cy="5170646"/>
          </a:xfrm>
          <a:prstGeom prst="rect">
            <a:avLst/>
          </a:prstGeom>
        </p:spPr>
        <p:txBody>
          <a:bodyPr wrap="square">
            <a:spAutoFit/>
          </a:bodyPr>
          <a:lstStyle/>
          <a:p>
            <a:pPr marL="285750" indent="-285750" algn="just">
              <a:buFont typeface="Arial" panose="020B0604020202020204" pitchFamily="34" charset="0"/>
              <a:buChar char="•"/>
            </a:pPr>
            <a:r>
              <a:rPr lang="es-EC" sz="2200" dirty="0" smtClean="0"/>
              <a:t>En base a las pruebas realizadas se muestra que el sistema posee un bajo desempeño cuando es instalado en sitios donde los colores de la escena son muy claros o totalmente blancos, pues estos pueden confundirse con la tonalidad del humo y generar así falsas alarmas. </a:t>
            </a:r>
          </a:p>
          <a:p>
            <a:pPr marL="285750" indent="-285750" algn="just">
              <a:buFont typeface="Arial" panose="020B0604020202020204" pitchFamily="34" charset="0"/>
              <a:buChar char="•"/>
            </a:pPr>
            <a:endParaRPr lang="es-EC" sz="2200" dirty="0"/>
          </a:p>
          <a:p>
            <a:pPr marL="285750" indent="-285750" algn="just">
              <a:buFont typeface="Arial" panose="020B0604020202020204" pitchFamily="34" charset="0"/>
              <a:buChar char="•"/>
            </a:pPr>
            <a:r>
              <a:rPr lang="es-EC" sz="2200" dirty="0" smtClean="0"/>
              <a:t>Cuando se elige la opción de luz infrarroja el sistema detecta cualquier movimiento en la escena como una alerta de posible incidente, dado que este tipo de luz genera colores grisáceos parecidos al humo, haciendo que cualquier elemento que se mueva en la escena tenga esta característica.</a:t>
            </a:r>
          </a:p>
          <a:p>
            <a:pPr marL="285750" indent="-285750" algn="just">
              <a:buFont typeface="Arial" panose="020B0604020202020204" pitchFamily="34" charset="0"/>
              <a:buChar char="•"/>
            </a:pPr>
            <a:endParaRPr lang="es-EC" sz="2200" dirty="0" smtClean="0"/>
          </a:p>
          <a:p>
            <a:pPr marL="285750" indent="-285750" algn="just">
              <a:buFont typeface="Arial" panose="020B0604020202020204" pitchFamily="34" charset="0"/>
              <a:buChar char="•"/>
            </a:pPr>
            <a:r>
              <a:rPr lang="es-EC" sz="2200" dirty="0" smtClean="0"/>
              <a:t>A pesar de encontrar personas en algunos escenarios de prueba, el sistema respondió de manera correcta detectando solo el humo, sin considerar el movimiento de dichas personas ni generando falsas alarmas. </a:t>
            </a:r>
          </a:p>
          <a:p>
            <a:pPr marL="285750" indent="-285750" algn="just">
              <a:buFont typeface="Arial" panose="020B0604020202020204" pitchFamily="34" charset="0"/>
              <a:buChar char="•"/>
            </a:pPr>
            <a:endParaRPr lang="es-EC" sz="2200" dirty="0"/>
          </a:p>
          <a:p>
            <a:pPr marL="285750" indent="-285750" algn="just">
              <a:buFont typeface="Arial" panose="020B0604020202020204" pitchFamily="34" charset="0"/>
              <a:buChar char="•"/>
            </a:pPr>
            <a:r>
              <a:rPr lang="es-EC" sz="2200" dirty="0" smtClean="0"/>
              <a:t>El uso del flujo óptico para determinar la orientación del movimiento fue determinante pues descarto cambios en la imagen que no cumplían con las características de orientación del humo, haciendo que el sistema no detecte de forma errática cualquier movimiento en la escena. </a:t>
            </a:r>
            <a:endParaRPr lang="es-EC" sz="2200" dirty="0"/>
          </a:p>
        </p:txBody>
      </p:sp>
    </p:spTree>
    <p:extLst>
      <p:ext uri="{BB962C8B-B14F-4D97-AF65-F5344CB8AC3E}">
        <p14:creationId xmlns:p14="http://schemas.microsoft.com/office/powerpoint/2010/main" val="41359569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76;p14"/>
          <p:cNvSpPr txBox="1">
            <a:spLocks noGrp="1"/>
          </p:cNvSpPr>
          <p:nvPr/>
        </p:nvSpPr>
        <p:spPr>
          <a:xfrm>
            <a:off x="1087900" y="197435"/>
            <a:ext cx="4707600" cy="97672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r>
              <a:rPr lang="en" dirty="0"/>
              <a:t>CONTENIDO</a:t>
            </a:r>
            <a:endParaRPr dirty="0"/>
          </a:p>
        </p:txBody>
      </p:sp>
      <p:sp>
        <p:nvSpPr>
          <p:cNvPr id="11" name="CuadroTexto 2"/>
          <p:cNvSpPr txBox="1"/>
          <p:nvPr/>
        </p:nvSpPr>
        <p:spPr>
          <a:xfrm>
            <a:off x="1087900" y="1332182"/>
            <a:ext cx="2606804"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Introducción</a:t>
            </a:r>
            <a:endParaRPr lang="es-EC" sz="2800" dirty="0">
              <a:latin typeface="Arial" panose="020B0604020202020204" pitchFamily="34" charset="0"/>
              <a:cs typeface="Arial" panose="020B0604020202020204" pitchFamily="34" charset="0"/>
            </a:endParaRPr>
          </a:p>
        </p:txBody>
      </p:sp>
      <p:sp>
        <p:nvSpPr>
          <p:cNvPr id="12" name="CuadroTexto 3"/>
          <p:cNvSpPr txBox="1"/>
          <p:nvPr/>
        </p:nvSpPr>
        <p:spPr>
          <a:xfrm>
            <a:off x="1087900" y="1955282"/>
            <a:ext cx="2145139"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Objetivos</a:t>
            </a:r>
            <a:endParaRPr lang="es-EC" sz="2800" dirty="0">
              <a:latin typeface="Arial" panose="020B0604020202020204" pitchFamily="34" charset="0"/>
              <a:cs typeface="Arial" panose="020B0604020202020204" pitchFamily="34" charset="0"/>
            </a:endParaRPr>
          </a:p>
        </p:txBody>
      </p:sp>
      <p:sp>
        <p:nvSpPr>
          <p:cNvPr id="13" name="CuadroTexto 4"/>
          <p:cNvSpPr txBox="1"/>
          <p:nvPr/>
        </p:nvSpPr>
        <p:spPr>
          <a:xfrm>
            <a:off x="1087900" y="2595730"/>
            <a:ext cx="4581895"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smtClean="0">
                <a:latin typeface="Arial" panose="020B0604020202020204" pitchFamily="34" charset="0"/>
                <a:cs typeface="Arial" panose="020B0604020202020204" pitchFamily="34" charset="0"/>
              </a:rPr>
              <a:t>Fundamentación Teórica</a:t>
            </a:r>
            <a:endParaRPr lang="es-EC" sz="2800" dirty="0">
              <a:latin typeface="Arial" panose="020B0604020202020204" pitchFamily="34" charset="0"/>
              <a:cs typeface="Arial" panose="020B0604020202020204" pitchFamily="34" charset="0"/>
            </a:endParaRPr>
          </a:p>
        </p:txBody>
      </p:sp>
      <p:sp>
        <p:nvSpPr>
          <p:cNvPr id="14" name="CuadroTexto 16"/>
          <p:cNvSpPr txBox="1"/>
          <p:nvPr/>
        </p:nvSpPr>
        <p:spPr>
          <a:xfrm>
            <a:off x="1093568" y="3245449"/>
            <a:ext cx="5564580" cy="954107"/>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smtClean="0">
                <a:latin typeface="Arial" panose="020B0604020202020204" pitchFamily="34" charset="0"/>
                <a:cs typeface="Arial" panose="020B0604020202020204" pitchFamily="34" charset="0"/>
              </a:rPr>
              <a:t>Desarrollo e implementación del sistema </a:t>
            </a:r>
            <a:endParaRPr lang="es-EC" sz="2800" dirty="0">
              <a:latin typeface="Arial" panose="020B0604020202020204" pitchFamily="34" charset="0"/>
              <a:cs typeface="Arial" panose="020B0604020202020204" pitchFamily="34" charset="0"/>
            </a:endParaRPr>
          </a:p>
        </p:txBody>
      </p:sp>
      <p:sp>
        <p:nvSpPr>
          <p:cNvPr id="15" name="CuadroTexto 17"/>
          <p:cNvSpPr txBox="1"/>
          <p:nvPr/>
        </p:nvSpPr>
        <p:spPr>
          <a:xfrm>
            <a:off x="1087900" y="4205485"/>
            <a:ext cx="4145687"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smtClean="0">
                <a:latin typeface="Arial" panose="020B0604020202020204" pitchFamily="34" charset="0"/>
                <a:cs typeface="Arial" panose="020B0604020202020204" pitchFamily="34" charset="0"/>
              </a:rPr>
              <a:t>Análisis de resultados</a:t>
            </a:r>
            <a:endParaRPr lang="es-EC" sz="2800" dirty="0">
              <a:latin typeface="Arial" panose="020B0604020202020204" pitchFamily="34" charset="0"/>
              <a:cs typeface="Arial" panose="020B0604020202020204" pitchFamily="34" charset="0"/>
            </a:endParaRPr>
          </a:p>
        </p:txBody>
      </p:sp>
      <p:sp>
        <p:nvSpPr>
          <p:cNvPr id="16" name="CuadroTexto 18"/>
          <p:cNvSpPr txBox="1"/>
          <p:nvPr/>
        </p:nvSpPr>
        <p:spPr>
          <a:xfrm>
            <a:off x="1087900" y="4764201"/>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Conclusiones</a:t>
            </a:r>
            <a:endParaRPr lang="es-EC" sz="2800" dirty="0">
              <a:latin typeface="Arial" panose="020B0604020202020204" pitchFamily="34" charset="0"/>
              <a:cs typeface="Arial" panose="020B0604020202020204" pitchFamily="34" charset="0"/>
            </a:endParaRPr>
          </a:p>
        </p:txBody>
      </p:sp>
      <p:sp>
        <p:nvSpPr>
          <p:cNvPr id="17" name="CuadroTexto 19"/>
          <p:cNvSpPr txBox="1"/>
          <p:nvPr/>
        </p:nvSpPr>
        <p:spPr>
          <a:xfrm>
            <a:off x="1087900" y="6009231"/>
            <a:ext cx="3353290"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Trabajos Futuros</a:t>
            </a:r>
            <a:endParaRPr lang="es-EC" sz="2800" dirty="0">
              <a:latin typeface="Arial" panose="020B0604020202020204" pitchFamily="34" charset="0"/>
              <a:cs typeface="Arial" panose="020B0604020202020204" pitchFamily="34" charset="0"/>
            </a:endParaRPr>
          </a:p>
        </p:txBody>
      </p:sp>
      <p:sp>
        <p:nvSpPr>
          <p:cNvPr id="18" name="CuadroTexto 20"/>
          <p:cNvSpPr txBox="1"/>
          <p:nvPr/>
        </p:nvSpPr>
        <p:spPr>
          <a:xfrm>
            <a:off x="1087899" y="5406095"/>
            <a:ext cx="3975419"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b="1" dirty="0">
                <a:latin typeface="Arial" panose="020B0604020202020204" pitchFamily="34" charset="0"/>
                <a:cs typeface="Arial" panose="020B0604020202020204" pitchFamily="34" charset="0"/>
              </a:rPr>
              <a:t>Recomendaciones</a:t>
            </a:r>
            <a:endParaRPr lang="es-EC" sz="2800" b="1" dirty="0">
              <a:latin typeface="Arial" panose="020B0604020202020204" pitchFamily="34" charset="0"/>
              <a:cs typeface="Arial" panose="020B0604020202020204" pitchFamily="34" charset="0"/>
            </a:endParaRPr>
          </a:p>
        </p:txBody>
      </p:sp>
      <p:pic>
        <p:nvPicPr>
          <p:cNvPr id="29698" name="Picture 2" descr="Reinventar el Marketing Online a través de recomendaciones de clientes e  influenc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7127" y="2377984"/>
            <a:ext cx="4968427" cy="2386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248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rchivo:FEMA logo.svg - Wikipedia, la enciclopedia lib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5434" y="1629718"/>
            <a:ext cx="3681154" cy="1304713"/>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76;p14"/>
          <p:cNvSpPr txBox="1">
            <a:spLocks noGrp="1"/>
          </p:cNvSpPr>
          <p:nvPr/>
        </p:nvSpPr>
        <p:spPr>
          <a:xfrm>
            <a:off x="313898" y="142844"/>
            <a:ext cx="4707600" cy="97672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r>
              <a:rPr lang="en" dirty="0" smtClean="0"/>
              <a:t>INTRODUCCIÓN</a:t>
            </a:r>
            <a:endParaRPr dirty="0"/>
          </a:p>
        </p:txBody>
      </p:sp>
      <p:sp>
        <p:nvSpPr>
          <p:cNvPr id="12" name="Flecha derecha 11"/>
          <p:cNvSpPr/>
          <p:nvPr/>
        </p:nvSpPr>
        <p:spPr>
          <a:xfrm>
            <a:off x="6404520" y="1786700"/>
            <a:ext cx="765967" cy="9907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Flecha derecha 13"/>
          <p:cNvSpPr/>
          <p:nvPr/>
        </p:nvSpPr>
        <p:spPr>
          <a:xfrm rot="5400000">
            <a:off x="9109805" y="3084840"/>
            <a:ext cx="859066" cy="981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p:cNvPicPr>
            <a:picLocks noChangeAspect="1"/>
          </p:cNvPicPr>
          <p:nvPr/>
        </p:nvPicPr>
        <p:blipFill rotWithShape="1">
          <a:blip r:embed="rId3"/>
          <a:srcRect l="6335" r="2180" b="11900"/>
          <a:stretch/>
        </p:blipFill>
        <p:spPr>
          <a:xfrm>
            <a:off x="316856" y="1217384"/>
            <a:ext cx="5741620" cy="2358329"/>
          </a:xfrm>
          <a:prstGeom prst="rect">
            <a:avLst/>
          </a:prstGeom>
        </p:spPr>
      </p:pic>
      <p:pic>
        <p:nvPicPr>
          <p:cNvPr id="8" name="Imagen 7"/>
          <p:cNvPicPr>
            <a:picLocks noChangeAspect="1"/>
          </p:cNvPicPr>
          <p:nvPr/>
        </p:nvPicPr>
        <p:blipFill rotWithShape="1">
          <a:blip r:embed="rId4"/>
          <a:srcRect t="5074" b="3843"/>
          <a:stretch/>
        </p:blipFill>
        <p:spPr>
          <a:xfrm>
            <a:off x="849278" y="4257938"/>
            <a:ext cx="4676775" cy="2333767"/>
          </a:xfrm>
          <a:prstGeom prst="rect">
            <a:avLst/>
          </a:prstGeom>
        </p:spPr>
      </p:pic>
      <p:pic>
        <p:nvPicPr>
          <p:cNvPr id="6150" name="Picture 6" descr="Detienen al futbolista Breno por incendio de su casa | El Comerci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0487" y="4178585"/>
            <a:ext cx="4343615" cy="2413120"/>
          </a:xfrm>
          <a:prstGeom prst="rect">
            <a:avLst/>
          </a:prstGeom>
          <a:noFill/>
          <a:extLst>
            <a:ext uri="{909E8E84-426E-40DD-AFC4-6F175D3DCCD1}">
              <a14:hiddenFill xmlns:a14="http://schemas.microsoft.com/office/drawing/2010/main">
                <a:solidFill>
                  <a:srgbClr val="FFFFFF"/>
                </a:solidFill>
              </a14:hiddenFill>
            </a:ext>
          </a:extLst>
        </p:spPr>
      </p:pic>
      <p:sp>
        <p:nvSpPr>
          <p:cNvPr id="18" name="Flecha derecha 17"/>
          <p:cNvSpPr/>
          <p:nvPr/>
        </p:nvSpPr>
        <p:spPr>
          <a:xfrm flipH="1">
            <a:off x="5703887" y="4889771"/>
            <a:ext cx="943788" cy="9907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1800559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00501" y="1028343"/>
            <a:ext cx="11041039" cy="5509200"/>
          </a:xfrm>
          <a:prstGeom prst="rect">
            <a:avLst/>
          </a:prstGeom>
        </p:spPr>
        <p:txBody>
          <a:bodyPr wrap="square">
            <a:spAutoFit/>
          </a:bodyPr>
          <a:lstStyle/>
          <a:p>
            <a:pPr marL="285750" indent="-285750" algn="just">
              <a:buFont typeface="Arial" panose="020B0604020202020204" pitchFamily="34" charset="0"/>
              <a:buChar char="•"/>
            </a:pPr>
            <a:r>
              <a:rPr lang="es-EC" sz="2200" dirty="0" smtClean="0"/>
              <a:t>Se recomienda instalar la cámara en un sitio donde la visibilidad de la escena sea completa, esto permitirá que el sistema pueda monitorear de manera correcta la presencia de humo en el lugar. </a:t>
            </a:r>
          </a:p>
          <a:p>
            <a:pPr marL="285750" indent="-285750" algn="just">
              <a:buFont typeface="Arial" panose="020B0604020202020204" pitchFamily="34" charset="0"/>
              <a:buChar char="•"/>
            </a:pPr>
            <a:endParaRPr lang="es-EC" sz="2200" dirty="0" smtClean="0"/>
          </a:p>
          <a:p>
            <a:pPr marL="285750" indent="-285750" algn="just">
              <a:buFont typeface="Arial" panose="020B0604020202020204" pitchFamily="34" charset="0"/>
              <a:buChar char="•"/>
            </a:pPr>
            <a:r>
              <a:rPr lang="es-EC" sz="2200" dirty="0" smtClean="0"/>
              <a:t>Al utilizar cámaras cuyo uso específico se da en el área de video-vigilancia, se deben tomar consideraciones en cuanto a su configuración como el usuario y contraseña que poseen este tipo de cámaras para poder acceder a sus configuraciones o recurso de video. </a:t>
            </a:r>
          </a:p>
          <a:p>
            <a:pPr marL="285750" indent="-285750" algn="just">
              <a:buFont typeface="Arial" panose="020B0604020202020204" pitchFamily="34" charset="0"/>
              <a:buChar char="•"/>
            </a:pPr>
            <a:endParaRPr lang="es-EC" sz="2200" dirty="0" smtClean="0"/>
          </a:p>
          <a:p>
            <a:pPr marL="285750" indent="-285750" algn="just">
              <a:buFont typeface="Arial" panose="020B0604020202020204" pitchFamily="34" charset="0"/>
              <a:buChar char="•"/>
            </a:pPr>
            <a:r>
              <a:rPr lang="es-EC" sz="2200" dirty="0" smtClean="0"/>
              <a:t>Cualquier cámara IP que desee ser conectada a la plataforma de programación MATLAB® debe ser compatible con el programa. MATLAB® posee una lista de cámaras cuya compatibilidad esta verificada, pero también en su página oficial muestra ciertos parámetros que nos indican si la cámara conectará o no con el sistema. </a:t>
            </a:r>
          </a:p>
          <a:p>
            <a:pPr marL="285750" indent="-285750" algn="just">
              <a:buFont typeface="Arial" panose="020B0604020202020204" pitchFamily="34" charset="0"/>
              <a:buChar char="•"/>
            </a:pPr>
            <a:endParaRPr lang="es-EC" sz="2200" dirty="0" smtClean="0"/>
          </a:p>
          <a:p>
            <a:pPr marL="285750" indent="-285750" algn="just">
              <a:buFont typeface="Arial" panose="020B0604020202020204" pitchFamily="34" charset="0"/>
              <a:buChar char="•"/>
            </a:pPr>
            <a:r>
              <a:rPr lang="es-EC" sz="2200" dirty="0" smtClean="0"/>
              <a:t>A pesar de que el equipo de procesamiento muestra muy buenos resultados, se puede añadir al sistema un equipo de procesamiento de última generación obteniendo mejores resultados en cuanto al tiempo de respuesta. </a:t>
            </a:r>
            <a:endParaRPr lang="es-EC" sz="2200" dirty="0"/>
          </a:p>
        </p:txBody>
      </p:sp>
      <p:sp>
        <p:nvSpPr>
          <p:cNvPr id="7" name="Google Shape;76;p14"/>
          <p:cNvSpPr txBox="1">
            <a:spLocks noGrp="1"/>
          </p:cNvSpPr>
          <p:nvPr/>
        </p:nvSpPr>
        <p:spPr>
          <a:xfrm>
            <a:off x="600500" y="153830"/>
            <a:ext cx="5827595" cy="874513"/>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r>
              <a:rPr lang="en" dirty="0" smtClean="0"/>
              <a:t>RECOMENDACIONES</a:t>
            </a:r>
            <a:endParaRPr dirty="0"/>
          </a:p>
        </p:txBody>
      </p:sp>
    </p:spTree>
    <p:extLst>
      <p:ext uri="{BB962C8B-B14F-4D97-AF65-F5344CB8AC3E}">
        <p14:creationId xmlns:p14="http://schemas.microsoft.com/office/powerpoint/2010/main" val="35716579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73206" y="445533"/>
            <a:ext cx="10904561" cy="5170646"/>
          </a:xfrm>
          <a:prstGeom prst="rect">
            <a:avLst/>
          </a:prstGeom>
        </p:spPr>
        <p:txBody>
          <a:bodyPr wrap="square">
            <a:spAutoFit/>
          </a:bodyPr>
          <a:lstStyle/>
          <a:p>
            <a:pPr marL="285750" indent="-285750" algn="just">
              <a:buFont typeface="Arial" panose="020B0604020202020204" pitchFamily="34" charset="0"/>
              <a:buChar char="•"/>
            </a:pPr>
            <a:r>
              <a:rPr lang="es-EC" sz="2200" dirty="0" smtClean="0"/>
              <a:t>Se recomienda al usuario elegir de manera correcta las opciones de iluminación del sistema, puesto que estas ayudarán a que la detección tenga mejores resultados en el sitio donde se esté monitoreando. </a:t>
            </a:r>
          </a:p>
          <a:p>
            <a:pPr marL="285750" indent="-285750" algn="just">
              <a:buFont typeface="Arial" panose="020B0604020202020204" pitchFamily="34" charset="0"/>
              <a:buChar char="•"/>
            </a:pPr>
            <a:endParaRPr lang="es-EC" sz="2200" dirty="0"/>
          </a:p>
          <a:p>
            <a:pPr marL="285750" indent="-285750" algn="just">
              <a:buFont typeface="Arial" panose="020B0604020202020204" pitchFamily="34" charset="0"/>
              <a:buChar char="•"/>
            </a:pPr>
            <a:r>
              <a:rPr lang="es-EC" sz="2200" dirty="0" smtClean="0"/>
              <a:t>Se recomienda realizar una buena conexión entre los componentes del sistema, caso contrario el interfaz de usuario mostrará un mensaje de falla de conexión que indicará que la cámara no está conectada correctamente. </a:t>
            </a:r>
          </a:p>
          <a:p>
            <a:pPr marL="285750" indent="-285750" algn="just">
              <a:buFont typeface="Arial" panose="020B0604020202020204" pitchFamily="34" charset="0"/>
              <a:buChar char="•"/>
            </a:pPr>
            <a:endParaRPr lang="es-EC" sz="2200" dirty="0"/>
          </a:p>
          <a:p>
            <a:pPr marL="285750" indent="-285750" algn="just">
              <a:buFont typeface="Arial" panose="020B0604020202020204" pitchFamily="34" charset="0"/>
              <a:buChar char="•"/>
            </a:pPr>
            <a:r>
              <a:rPr lang="es-EC" sz="2200" dirty="0" smtClean="0"/>
              <a:t>El cable de red a utilizar no debe ser menor al de la categoría 5e, puesto que este tipo de cable nos ayuda a la interconexión de elementos que usan la tecnología POE. Se debe considerar la medida del cable instalado, ya que su desempeño disminuye mientras su longitud aumenta. </a:t>
            </a:r>
          </a:p>
          <a:p>
            <a:pPr marL="285750" indent="-285750" algn="just">
              <a:buFont typeface="Arial" panose="020B0604020202020204" pitchFamily="34" charset="0"/>
              <a:buChar char="•"/>
            </a:pPr>
            <a:endParaRPr lang="es-EC" sz="2200" dirty="0" smtClean="0"/>
          </a:p>
          <a:p>
            <a:pPr marL="285750" indent="-285750" algn="just">
              <a:buFont typeface="Arial" panose="020B0604020202020204" pitchFamily="34" charset="0"/>
              <a:buChar char="•"/>
            </a:pPr>
            <a:r>
              <a:rPr lang="es-EC" sz="2200" dirty="0" smtClean="0"/>
              <a:t>Se recomienda que el </a:t>
            </a:r>
            <a:r>
              <a:rPr lang="es-EC" sz="2200" dirty="0" err="1" smtClean="0"/>
              <a:t>switch</a:t>
            </a:r>
            <a:r>
              <a:rPr lang="es-EC" sz="2200" dirty="0" smtClean="0"/>
              <a:t> y la cámara IP sean de la misma marca, para evitar problemas de compatibilidad al momento de conectar todo el sistema en el sitio a monitorear.</a:t>
            </a:r>
            <a:endParaRPr lang="es-EC" sz="2200" dirty="0"/>
          </a:p>
        </p:txBody>
      </p:sp>
    </p:spTree>
    <p:extLst>
      <p:ext uri="{BB962C8B-B14F-4D97-AF65-F5344CB8AC3E}">
        <p14:creationId xmlns:p14="http://schemas.microsoft.com/office/powerpoint/2010/main" val="36518643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76;p14"/>
          <p:cNvSpPr txBox="1">
            <a:spLocks noGrp="1"/>
          </p:cNvSpPr>
          <p:nvPr/>
        </p:nvSpPr>
        <p:spPr>
          <a:xfrm>
            <a:off x="1087900" y="197435"/>
            <a:ext cx="4707600" cy="97672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r>
              <a:rPr lang="en" dirty="0"/>
              <a:t>CONTENIDO</a:t>
            </a:r>
            <a:endParaRPr dirty="0"/>
          </a:p>
        </p:txBody>
      </p:sp>
      <p:sp>
        <p:nvSpPr>
          <p:cNvPr id="11" name="CuadroTexto 2"/>
          <p:cNvSpPr txBox="1"/>
          <p:nvPr/>
        </p:nvSpPr>
        <p:spPr>
          <a:xfrm>
            <a:off x="1087900" y="1332182"/>
            <a:ext cx="2606804"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Introducción</a:t>
            </a:r>
            <a:endParaRPr lang="es-EC" sz="2800" dirty="0">
              <a:latin typeface="Arial" panose="020B0604020202020204" pitchFamily="34" charset="0"/>
              <a:cs typeface="Arial" panose="020B0604020202020204" pitchFamily="34" charset="0"/>
            </a:endParaRPr>
          </a:p>
        </p:txBody>
      </p:sp>
      <p:sp>
        <p:nvSpPr>
          <p:cNvPr id="12" name="CuadroTexto 3"/>
          <p:cNvSpPr txBox="1"/>
          <p:nvPr/>
        </p:nvSpPr>
        <p:spPr>
          <a:xfrm>
            <a:off x="1087900" y="1955282"/>
            <a:ext cx="2145139"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Objetivos</a:t>
            </a:r>
            <a:endParaRPr lang="es-EC" sz="2800" dirty="0">
              <a:latin typeface="Arial" panose="020B0604020202020204" pitchFamily="34" charset="0"/>
              <a:cs typeface="Arial" panose="020B0604020202020204" pitchFamily="34" charset="0"/>
            </a:endParaRPr>
          </a:p>
        </p:txBody>
      </p:sp>
      <p:sp>
        <p:nvSpPr>
          <p:cNvPr id="13" name="CuadroTexto 4"/>
          <p:cNvSpPr txBox="1"/>
          <p:nvPr/>
        </p:nvSpPr>
        <p:spPr>
          <a:xfrm>
            <a:off x="1087900" y="2595730"/>
            <a:ext cx="4581895"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smtClean="0">
                <a:latin typeface="Arial" panose="020B0604020202020204" pitchFamily="34" charset="0"/>
                <a:cs typeface="Arial" panose="020B0604020202020204" pitchFamily="34" charset="0"/>
              </a:rPr>
              <a:t>Fundamentación Teórica</a:t>
            </a:r>
            <a:endParaRPr lang="es-EC" sz="2800" dirty="0">
              <a:latin typeface="Arial" panose="020B0604020202020204" pitchFamily="34" charset="0"/>
              <a:cs typeface="Arial" panose="020B0604020202020204" pitchFamily="34" charset="0"/>
            </a:endParaRPr>
          </a:p>
        </p:txBody>
      </p:sp>
      <p:sp>
        <p:nvSpPr>
          <p:cNvPr id="14" name="CuadroTexto 16"/>
          <p:cNvSpPr txBox="1"/>
          <p:nvPr/>
        </p:nvSpPr>
        <p:spPr>
          <a:xfrm>
            <a:off x="1093568" y="3245449"/>
            <a:ext cx="5564580" cy="954107"/>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smtClean="0">
                <a:latin typeface="Arial" panose="020B0604020202020204" pitchFamily="34" charset="0"/>
                <a:cs typeface="Arial" panose="020B0604020202020204" pitchFamily="34" charset="0"/>
              </a:rPr>
              <a:t>Desarrollo e implementación del sistema </a:t>
            </a:r>
            <a:endParaRPr lang="es-EC" sz="2800" dirty="0">
              <a:latin typeface="Arial" panose="020B0604020202020204" pitchFamily="34" charset="0"/>
              <a:cs typeface="Arial" panose="020B0604020202020204" pitchFamily="34" charset="0"/>
            </a:endParaRPr>
          </a:p>
        </p:txBody>
      </p:sp>
      <p:sp>
        <p:nvSpPr>
          <p:cNvPr id="15" name="CuadroTexto 17"/>
          <p:cNvSpPr txBox="1"/>
          <p:nvPr/>
        </p:nvSpPr>
        <p:spPr>
          <a:xfrm>
            <a:off x="1087900" y="4205485"/>
            <a:ext cx="4145687"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smtClean="0">
                <a:latin typeface="Arial" panose="020B0604020202020204" pitchFamily="34" charset="0"/>
                <a:cs typeface="Arial" panose="020B0604020202020204" pitchFamily="34" charset="0"/>
              </a:rPr>
              <a:t>Análisis de resultados</a:t>
            </a:r>
            <a:endParaRPr lang="es-EC" sz="2800" dirty="0">
              <a:latin typeface="Arial" panose="020B0604020202020204" pitchFamily="34" charset="0"/>
              <a:cs typeface="Arial" panose="020B0604020202020204" pitchFamily="34" charset="0"/>
            </a:endParaRPr>
          </a:p>
        </p:txBody>
      </p:sp>
      <p:sp>
        <p:nvSpPr>
          <p:cNvPr id="16" name="CuadroTexto 18"/>
          <p:cNvSpPr txBox="1"/>
          <p:nvPr/>
        </p:nvSpPr>
        <p:spPr>
          <a:xfrm>
            <a:off x="1087900" y="4764201"/>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Conclusiones</a:t>
            </a:r>
            <a:endParaRPr lang="es-EC" sz="2800" dirty="0">
              <a:latin typeface="Arial" panose="020B0604020202020204" pitchFamily="34" charset="0"/>
              <a:cs typeface="Arial" panose="020B0604020202020204" pitchFamily="34" charset="0"/>
            </a:endParaRPr>
          </a:p>
        </p:txBody>
      </p:sp>
      <p:sp>
        <p:nvSpPr>
          <p:cNvPr id="17" name="CuadroTexto 19"/>
          <p:cNvSpPr txBox="1"/>
          <p:nvPr/>
        </p:nvSpPr>
        <p:spPr>
          <a:xfrm>
            <a:off x="1087900" y="6009231"/>
            <a:ext cx="3563220"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b="1" dirty="0">
                <a:latin typeface="Arial" panose="020B0604020202020204" pitchFamily="34" charset="0"/>
                <a:cs typeface="Arial" panose="020B0604020202020204" pitchFamily="34" charset="0"/>
              </a:rPr>
              <a:t>Trabajos Futuros</a:t>
            </a:r>
            <a:endParaRPr lang="es-EC" sz="2800" b="1" dirty="0">
              <a:latin typeface="Arial" panose="020B0604020202020204" pitchFamily="34" charset="0"/>
              <a:cs typeface="Arial" panose="020B0604020202020204" pitchFamily="34" charset="0"/>
            </a:endParaRPr>
          </a:p>
        </p:txBody>
      </p:sp>
      <p:sp>
        <p:nvSpPr>
          <p:cNvPr id="18" name="CuadroTexto 20"/>
          <p:cNvSpPr txBox="1"/>
          <p:nvPr/>
        </p:nvSpPr>
        <p:spPr>
          <a:xfrm>
            <a:off x="1087899" y="5406095"/>
            <a:ext cx="3975419"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Recomendaciones</a:t>
            </a:r>
            <a:endParaRPr lang="es-EC" sz="28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3"/>
          <a:stretch>
            <a:fillRect/>
          </a:stretch>
        </p:blipFill>
        <p:spPr>
          <a:xfrm>
            <a:off x="6415939" y="1955282"/>
            <a:ext cx="5419725" cy="3419475"/>
          </a:xfrm>
          <a:prstGeom prst="rect">
            <a:avLst/>
          </a:prstGeom>
        </p:spPr>
      </p:pic>
    </p:spTree>
    <p:extLst>
      <p:ext uri="{BB962C8B-B14F-4D97-AF65-F5344CB8AC3E}">
        <p14:creationId xmlns:p14="http://schemas.microsoft.com/office/powerpoint/2010/main" val="36804096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968990" y="1274508"/>
            <a:ext cx="10003809" cy="5170646"/>
          </a:xfrm>
          <a:prstGeom prst="rect">
            <a:avLst/>
          </a:prstGeom>
        </p:spPr>
        <p:txBody>
          <a:bodyPr wrap="square">
            <a:spAutoFit/>
          </a:bodyPr>
          <a:lstStyle/>
          <a:p>
            <a:pPr marL="285750" indent="-285750">
              <a:buFont typeface="Arial" panose="020B0604020202020204" pitchFamily="34" charset="0"/>
              <a:buChar char="•"/>
            </a:pPr>
            <a:r>
              <a:rPr lang="es-EC" sz="2200" dirty="0" smtClean="0"/>
              <a:t>Implementar técnicas de Machine </a:t>
            </a:r>
            <a:r>
              <a:rPr lang="es-EC" sz="2200" dirty="0" err="1" smtClean="0"/>
              <a:t>Learning</a:t>
            </a:r>
            <a:r>
              <a:rPr lang="es-EC" sz="2200" dirty="0" smtClean="0"/>
              <a:t> o Deep </a:t>
            </a:r>
            <a:r>
              <a:rPr lang="es-EC" sz="2200" dirty="0" err="1" smtClean="0"/>
              <a:t>Learning</a:t>
            </a:r>
            <a:r>
              <a:rPr lang="es-EC" sz="2200" dirty="0" smtClean="0"/>
              <a:t> al sistema de detección de humo, usando la información obtenida en este trabajo de titulación, que sirva de guía para analizar el comportamiento del humo en lugares cerrados. </a:t>
            </a:r>
          </a:p>
          <a:p>
            <a:endParaRPr lang="es-EC" sz="2200" dirty="0" smtClean="0"/>
          </a:p>
          <a:p>
            <a:pPr marL="285750" indent="-285750">
              <a:buFont typeface="Arial" panose="020B0604020202020204" pitchFamily="34" charset="0"/>
              <a:buChar char="•"/>
            </a:pPr>
            <a:r>
              <a:rPr lang="es-EC" sz="2200" dirty="0" smtClean="0"/>
              <a:t>Implementar un control de iluminación de escenas para sistemas de detección de humo por video, esto potenciara su uso y mejorar los resultados en ambientes donde la iluminación limita a este tipo de detectores. </a:t>
            </a:r>
          </a:p>
          <a:p>
            <a:endParaRPr lang="es-EC" sz="2200" dirty="0"/>
          </a:p>
          <a:p>
            <a:pPr marL="285750" indent="-285750">
              <a:buFont typeface="Arial" panose="020B0604020202020204" pitchFamily="34" charset="0"/>
              <a:buChar char="•"/>
            </a:pPr>
            <a:r>
              <a:rPr lang="es-EC" sz="2200" dirty="0" smtClean="0"/>
              <a:t>Con base en este proyecto, realizar la implementación de más cámaras IP al sistema por medio de los puertos del </a:t>
            </a:r>
            <a:r>
              <a:rPr lang="es-EC" sz="2200" dirty="0" err="1" smtClean="0"/>
              <a:t>switch</a:t>
            </a:r>
            <a:r>
              <a:rPr lang="es-EC" sz="2200" dirty="0" smtClean="0"/>
              <a:t> y adaptando la interfaz de usuario, para poder visualizar la transmisión de todas las cámaras en tiempo real. </a:t>
            </a:r>
          </a:p>
          <a:p>
            <a:endParaRPr lang="es-EC" sz="2200" dirty="0" smtClean="0"/>
          </a:p>
          <a:p>
            <a:pPr marL="285750" indent="-285750">
              <a:buFont typeface="Arial" panose="020B0604020202020204" pitchFamily="34" charset="0"/>
              <a:buChar char="•"/>
            </a:pPr>
            <a:r>
              <a:rPr lang="es-EC" sz="2200" dirty="0" smtClean="0"/>
              <a:t>Realizar la conexión del sistema con internet para que se pueda visualizar la escena desde cualquier sitio, esto tomando en cuenta medidas de seguridad que eviten cualquier intrusión o fallo en el video.</a:t>
            </a:r>
            <a:endParaRPr lang="es-EC" sz="2200" dirty="0"/>
          </a:p>
        </p:txBody>
      </p:sp>
      <p:sp>
        <p:nvSpPr>
          <p:cNvPr id="7" name="Google Shape;76;p14"/>
          <p:cNvSpPr txBox="1">
            <a:spLocks noGrp="1"/>
          </p:cNvSpPr>
          <p:nvPr/>
        </p:nvSpPr>
        <p:spPr>
          <a:xfrm>
            <a:off x="801296" y="183788"/>
            <a:ext cx="5967993" cy="97672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r>
              <a:rPr lang="es-EC" dirty="0" smtClean="0"/>
              <a:t>TRABAJOS FUTUROS</a:t>
            </a:r>
            <a:endParaRPr dirty="0"/>
          </a:p>
        </p:txBody>
      </p:sp>
    </p:spTree>
    <p:extLst>
      <p:ext uri="{BB962C8B-B14F-4D97-AF65-F5344CB8AC3E}">
        <p14:creationId xmlns:p14="http://schemas.microsoft.com/office/powerpoint/2010/main" val="30844159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Artemio Tipo C diseño de Raquetas de Muchas Gracias Sello de Madera:  Amazon.es: Hogar"/>
          <p:cNvPicPr>
            <a:picLocks noChangeAspect="1" noChangeArrowheads="1"/>
          </p:cNvPicPr>
          <p:nvPr/>
        </p:nvPicPr>
        <p:blipFill rotWithShape="1">
          <a:blip r:embed="rId2">
            <a:extLst>
              <a:ext uri="{28A0092B-C50C-407E-A947-70E740481C1C}">
                <a14:useLocalDpi xmlns:a14="http://schemas.microsoft.com/office/drawing/2010/main" val="0"/>
              </a:ext>
            </a:extLst>
          </a:blip>
          <a:srcRect b="10526"/>
          <a:stretch/>
        </p:blipFill>
        <p:spPr bwMode="auto">
          <a:xfrm>
            <a:off x="1547647" y="1071325"/>
            <a:ext cx="9050379" cy="4251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3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p:nvPr/>
        </p:nvPicPr>
        <p:blipFill rotWithShape="1">
          <a:blip r:embed="rId2"/>
          <a:srcRect l="7811" t="25005" r="33522" b="20663"/>
          <a:stretch/>
        </p:blipFill>
        <p:spPr bwMode="auto">
          <a:xfrm>
            <a:off x="444490" y="1876243"/>
            <a:ext cx="5621939" cy="2979549"/>
          </a:xfrm>
          <a:prstGeom prst="rect">
            <a:avLst/>
          </a:prstGeom>
          <a:ln>
            <a:noFill/>
          </a:ln>
          <a:extLst>
            <a:ext uri="{53640926-AAD7-44D8-BBD7-CCE9431645EC}">
              <a14:shadowObscured xmlns:a14="http://schemas.microsoft.com/office/drawing/2010/main"/>
            </a:ext>
          </a:extLst>
        </p:spPr>
      </p:pic>
      <p:pic>
        <p:nvPicPr>
          <p:cNvPr id="5122" name="Picture 2" descr="Un incendio quema la estancia de una casa en Cambados y la deja inhabi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2025" y="1998437"/>
            <a:ext cx="4394626" cy="2735163"/>
          </a:xfrm>
          <a:prstGeom prst="rect">
            <a:avLst/>
          </a:prstGeom>
          <a:noFill/>
          <a:extLst>
            <a:ext uri="{909E8E84-426E-40DD-AFC4-6F175D3DCCD1}">
              <a14:hiddenFill xmlns:a14="http://schemas.microsoft.com/office/drawing/2010/main">
                <a:solidFill>
                  <a:srgbClr val="FFFFFF"/>
                </a:solidFill>
              </a14:hiddenFill>
            </a:ext>
          </a:extLst>
        </p:spPr>
      </p:pic>
      <p:sp>
        <p:nvSpPr>
          <p:cNvPr id="7" name="Flecha derecha 6"/>
          <p:cNvSpPr/>
          <p:nvPr/>
        </p:nvSpPr>
        <p:spPr>
          <a:xfrm>
            <a:off x="6223379" y="2403852"/>
            <a:ext cx="941696" cy="1323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Google Shape;76;p14"/>
          <p:cNvSpPr txBox="1">
            <a:spLocks noGrp="1"/>
          </p:cNvSpPr>
          <p:nvPr/>
        </p:nvSpPr>
        <p:spPr>
          <a:xfrm>
            <a:off x="444490" y="367434"/>
            <a:ext cx="4707600" cy="97672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r>
              <a:rPr lang="en" dirty="0" smtClean="0"/>
              <a:t>INTRODUCCIÓN</a:t>
            </a:r>
            <a:endParaRPr dirty="0"/>
          </a:p>
        </p:txBody>
      </p:sp>
    </p:spTree>
    <p:extLst>
      <p:ext uri="{BB962C8B-B14F-4D97-AF65-F5344CB8AC3E}">
        <p14:creationId xmlns:p14="http://schemas.microsoft.com/office/powerpoint/2010/main" val="3249982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76;p14"/>
          <p:cNvSpPr txBox="1">
            <a:spLocks noGrp="1"/>
          </p:cNvSpPr>
          <p:nvPr/>
        </p:nvSpPr>
        <p:spPr>
          <a:xfrm>
            <a:off x="1087900" y="197435"/>
            <a:ext cx="4707600" cy="97672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r>
              <a:rPr lang="en" dirty="0"/>
              <a:t>CONTENIDO</a:t>
            </a:r>
            <a:endParaRPr dirty="0"/>
          </a:p>
        </p:txBody>
      </p:sp>
      <p:sp>
        <p:nvSpPr>
          <p:cNvPr id="11" name="CuadroTexto 2"/>
          <p:cNvSpPr txBox="1"/>
          <p:nvPr/>
        </p:nvSpPr>
        <p:spPr>
          <a:xfrm>
            <a:off x="1087900" y="1332182"/>
            <a:ext cx="2606804"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Introducción</a:t>
            </a:r>
            <a:endParaRPr lang="es-EC" sz="2800" dirty="0">
              <a:latin typeface="Arial" panose="020B0604020202020204" pitchFamily="34" charset="0"/>
              <a:cs typeface="Arial" panose="020B0604020202020204" pitchFamily="34" charset="0"/>
            </a:endParaRPr>
          </a:p>
        </p:txBody>
      </p:sp>
      <p:sp>
        <p:nvSpPr>
          <p:cNvPr id="12" name="CuadroTexto 3"/>
          <p:cNvSpPr txBox="1"/>
          <p:nvPr/>
        </p:nvSpPr>
        <p:spPr>
          <a:xfrm>
            <a:off x="1087900" y="1955282"/>
            <a:ext cx="2284600"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b="1" dirty="0">
                <a:latin typeface="Arial" panose="020B0604020202020204" pitchFamily="34" charset="0"/>
                <a:cs typeface="Arial" panose="020B0604020202020204" pitchFamily="34" charset="0"/>
              </a:rPr>
              <a:t>Objetivos</a:t>
            </a:r>
            <a:endParaRPr lang="es-EC" sz="2800" b="1" dirty="0">
              <a:latin typeface="Arial" panose="020B0604020202020204" pitchFamily="34" charset="0"/>
              <a:cs typeface="Arial" panose="020B0604020202020204" pitchFamily="34" charset="0"/>
            </a:endParaRPr>
          </a:p>
        </p:txBody>
      </p:sp>
      <p:sp>
        <p:nvSpPr>
          <p:cNvPr id="13" name="CuadroTexto 4"/>
          <p:cNvSpPr txBox="1"/>
          <p:nvPr/>
        </p:nvSpPr>
        <p:spPr>
          <a:xfrm>
            <a:off x="1087900" y="2595730"/>
            <a:ext cx="4581895"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smtClean="0">
                <a:latin typeface="Arial" panose="020B0604020202020204" pitchFamily="34" charset="0"/>
                <a:cs typeface="Arial" panose="020B0604020202020204" pitchFamily="34" charset="0"/>
              </a:rPr>
              <a:t>Fundamentación Teórica</a:t>
            </a:r>
            <a:endParaRPr lang="es-EC" sz="2800" dirty="0">
              <a:latin typeface="Arial" panose="020B0604020202020204" pitchFamily="34" charset="0"/>
              <a:cs typeface="Arial" panose="020B0604020202020204" pitchFamily="34" charset="0"/>
            </a:endParaRPr>
          </a:p>
        </p:txBody>
      </p:sp>
      <p:sp>
        <p:nvSpPr>
          <p:cNvPr id="14" name="CuadroTexto 16"/>
          <p:cNvSpPr txBox="1"/>
          <p:nvPr/>
        </p:nvSpPr>
        <p:spPr>
          <a:xfrm>
            <a:off x="1093568" y="3245449"/>
            <a:ext cx="5564580" cy="954107"/>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smtClean="0">
                <a:latin typeface="Arial" panose="020B0604020202020204" pitchFamily="34" charset="0"/>
                <a:cs typeface="Arial" panose="020B0604020202020204" pitchFamily="34" charset="0"/>
              </a:rPr>
              <a:t>Desarrollo e implementación del sistema </a:t>
            </a:r>
            <a:endParaRPr lang="es-EC" sz="2800" dirty="0">
              <a:latin typeface="Arial" panose="020B0604020202020204" pitchFamily="34" charset="0"/>
              <a:cs typeface="Arial" panose="020B0604020202020204" pitchFamily="34" charset="0"/>
            </a:endParaRPr>
          </a:p>
        </p:txBody>
      </p:sp>
      <p:sp>
        <p:nvSpPr>
          <p:cNvPr id="15" name="CuadroTexto 17"/>
          <p:cNvSpPr txBox="1"/>
          <p:nvPr/>
        </p:nvSpPr>
        <p:spPr>
          <a:xfrm>
            <a:off x="1087900" y="4205485"/>
            <a:ext cx="4145687"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smtClean="0">
                <a:latin typeface="Arial" panose="020B0604020202020204" pitchFamily="34" charset="0"/>
                <a:cs typeface="Arial" panose="020B0604020202020204" pitchFamily="34" charset="0"/>
              </a:rPr>
              <a:t>Análisis de resultados</a:t>
            </a:r>
            <a:endParaRPr lang="es-EC" sz="2800" dirty="0">
              <a:latin typeface="Arial" panose="020B0604020202020204" pitchFamily="34" charset="0"/>
              <a:cs typeface="Arial" panose="020B0604020202020204" pitchFamily="34" charset="0"/>
            </a:endParaRPr>
          </a:p>
        </p:txBody>
      </p:sp>
      <p:sp>
        <p:nvSpPr>
          <p:cNvPr id="16" name="CuadroTexto 18"/>
          <p:cNvSpPr txBox="1"/>
          <p:nvPr/>
        </p:nvSpPr>
        <p:spPr>
          <a:xfrm>
            <a:off x="1087900" y="4764201"/>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Conclusiones</a:t>
            </a:r>
            <a:endParaRPr lang="es-EC" sz="2800" dirty="0">
              <a:latin typeface="Arial" panose="020B0604020202020204" pitchFamily="34" charset="0"/>
              <a:cs typeface="Arial" panose="020B0604020202020204" pitchFamily="34" charset="0"/>
            </a:endParaRPr>
          </a:p>
        </p:txBody>
      </p:sp>
      <p:sp>
        <p:nvSpPr>
          <p:cNvPr id="17" name="CuadroTexto 19"/>
          <p:cNvSpPr txBox="1"/>
          <p:nvPr/>
        </p:nvSpPr>
        <p:spPr>
          <a:xfrm>
            <a:off x="1087900" y="6009231"/>
            <a:ext cx="3353290"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Trabajos Futuros</a:t>
            </a:r>
            <a:endParaRPr lang="es-EC" sz="2800" dirty="0">
              <a:latin typeface="Arial" panose="020B0604020202020204" pitchFamily="34" charset="0"/>
              <a:cs typeface="Arial" panose="020B0604020202020204" pitchFamily="34" charset="0"/>
            </a:endParaRPr>
          </a:p>
        </p:txBody>
      </p:sp>
      <p:sp>
        <p:nvSpPr>
          <p:cNvPr id="18" name="CuadroTexto 20"/>
          <p:cNvSpPr txBox="1"/>
          <p:nvPr/>
        </p:nvSpPr>
        <p:spPr>
          <a:xfrm>
            <a:off x="1087900" y="5406095"/>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Recomendaciones</a:t>
            </a:r>
            <a:endParaRPr lang="es-EC" sz="2800" dirty="0">
              <a:latin typeface="Arial" panose="020B0604020202020204" pitchFamily="34" charset="0"/>
              <a:cs typeface="Arial" panose="020B0604020202020204" pitchFamily="34" charset="0"/>
            </a:endParaRPr>
          </a:p>
        </p:txBody>
      </p:sp>
      <p:pic>
        <p:nvPicPr>
          <p:cNvPr id="19" name="Picture 10" descr="Especialización Medicina Crítica y Cuidado Intensivo :: Objetiv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8148" y="1627001"/>
            <a:ext cx="4762500" cy="41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887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76;p14"/>
          <p:cNvSpPr txBox="1">
            <a:spLocks noGrp="1"/>
          </p:cNvSpPr>
          <p:nvPr/>
        </p:nvSpPr>
        <p:spPr>
          <a:xfrm>
            <a:off x="850231" y="1429587"/>
            <a:ext cx="5374105" cy="97672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r>
              <a:rPr lang="en" sz="4800" dirty="0" smtClean="0"/>
              <a:t>Objetivo General</a:t>
            </a:r>
            <a:endParaRPr sz="4800" dirty="0"/>
          </a:p>
        </p:txBody>
      </p:sp>
      <p:sp>
        <p:nvSpPr>
          <p:cNvPr id="7" name="Google Shape;76;p14"/>
          <p:cNvSpPr txBox="1">
            <a:spLocks noGrp="1"/>
          </p:cNvSpPr>
          <p:nvPr/>
        </p:nvSpPr>
        <p:spPr>
          <a:xfrm>
            <a:off x="850231" y="2518611"/>
            <a:ext cx="10643717" cy="2988478"/>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pPr algn="just"/>
            <a:r>
              <a:rPr lang="es-EC" sz="3600" b="0" dirty="0">
                <a:solidFill>
                  <a:schemeClr val="tx1"/>
                </a:solidFill>
              </a:rPr>
              <a:t>Analizar el desempeño de un sistema de detección de humo en sitios cerrados aplicando técnicas de procesamiento digital de imágenes a la información obtenida de una cámara de vigilancia IP.</a:t>
            </a:r>
            <a:endParaRPr sz="3600" b="0" dirty="0">
              <a:solidFill>
                <a:schemeClr val="tx1"/>
              </a:solidFill>
            </a:endParaRPr>
          </a:p>
        </p:txBody>
      </p:sp>
    </p:spTree>
    <p:extLst>
      <p:ext uri="{BB962C8B-B14F-4D97-AF65-F5344CB8AC3E}">
        <p14:creationId xmlns:p14="http://schemas.microsoft.com/office/powerpoint/2010/main" val="2001040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97305" y="1155032"/>
            <a:ext cx="11389895" cy="5558590"/>
          </a:xfrm>
        </p:spPr>
        <p:txBody>
          <a:bodyPr>
            <a:normAutofit/>
          </a:bodyPr>
          <a:lstStyle/>
          <a:p>
            <a:pPr algn="just"/>
            <a:r>
              <a:rPr lang="es-EC" sz="2600" dirty="0" smtClean="0"/>
              <a:t>Implementar un algoritmo para la detección de humo con el uso de técnicas de procesamiento digital de imágenes en MATLAB®.</a:t>
            </a:r>
          </a:p>
          <a:p>
            <a:pPr algn="just"/>
            <a:r>
              <a:rPr lang="es-EC" sz="2600" dirty="0" smtClean="0"/>
              <a:t>Implementar una red de área local (LAN) que permita la conexión entre la cámara de vigilancia IP y un equipo de procesamiento.</a:t>
            </a:r>
          </a:p>
          <a:p>
            <a:pPr algn="just"/>
            <a:r>
              <a:rPr lang="es-EC" sz="2600" dirty="0" smtClean="0"/>
              <a:t>Diseñar en MATLAB® una interfaz gráfica de usuario (GUI) para el control del sistema.</a:t>
            </a:r>
          </a:p>
          <a:p>
            <a:pPr algn="just"/>
            <a:r>
              <a:rPr lang="es-EC" sz="2600" dirty="0" smtClean="0"/>
              <a:t>Generar una alarma de advertencia al momento que se detecte una posible presencia de humo.</a:t>
            </a:r>
          </a:p>
          <a:p>
            <a:pPr algn="just"/>
            <a:r>
              <a:rPr lang="es-EC" sz="2600" dirty="0" smtClean="0"/>
              <a:t>Obtener videos de diversos sitios cerrados a diferentes horas del día para realizar las pruebas de funcionamiento del sistema de detección de humo.</a:t>
            </a:r>
          </a:p>
          <a:p>
            <a:pPr algn="just"/>
            <a:r>
              <a:rPr lang="es-EC" sz="2600" dirty="0" smtClean="0"/>
              <a:t>Analizar los resultados obtenidos del estudio dando conclusiones acerca del desempeño del sistema propuesto en comparación con métodos tradicionales de detección de humo. </a:t>
            </a:r>
            <a:endParaRPr lang="es-EC" sz="2600" dirty="0"/>
          </a:p>
        </p:txBody>
      </p:sp>
      <p:sp>
        <p:nvSpPr>
          <p:cNvPr id="5" name="Google Shape;76;p14"/>
          <p:cNvSpPr txBox="1">
            <a:spLocks noGrp="1"/>
          </p:cNvSpPr>
          <p:nvPr/>
        </p:nvSpPr>
        <p:spPr>
          <a:xfrm>
            <a:off x="673769" y="178303"/>
            <a:ext cx="7058526" cy="97672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r>
              <a:rPr lang="en" dirty="0" smtClean="0"/>
              <a:t>Objetivos Específicos</a:t>
            </a:r>
            <a:endParaRPr dirty="0"/>
          </a:p>
        </p:txBody>
      </p:sp>
    </p:spTree>
    <p:extLst>
      <p:ext uri="{BB962C8B-B14F-4D97-AF65-F5344CB8AC3E}">
        <p14:creationId xmlns:p14="http://schemas.microsoft.com/office/powerpoint/2010/main" val="3182999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76;p14"/>
          <p:cNvSpPr txBox="1">
            <a:spLocks noGrp="1"/>
          </p:cNvSpPr>
          <p:nvPr/>
        </p:nvSpPr>
        <p:spPr>
          <a:xfrm>
            <a:off x="1087900" y="197435"/>
            <a:ext cx="4707600" cy="97672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r>
              <a:rPr lang="en" dirty="0"/>
              <a:t>CONTENIDO</a:t>
            </a:r>
            <a:endParaRPr dirty="0"/>
          </a:p>
        </p:txBody>
      </p:sp>
      <p:sp>
        <p:nvSpPr>
          <p:cNvPr id="11" name="CuadroTexto 2"/>
          <p:cNvSpPr txBox="1"/>
          <p:nvPr/>
        </p:nvSpPr>
        <p:spPr>
          <a:xfrm>
            <a:off x="1087900" y="1332182"/>
            <a:ext cx="2606804"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Introducción</a:t>
            </a:r>
            <a:endParaRPr lang="es-EC" sz="2800" dirty="0">
              <a:latin typeface="Arial" panose="020B0604020202020204" pitchFamily="34" charset="0"/>
              <a:cs typeface="Arial" panose="020B0604020202020204" pitchFamily="34" charset="0"/>
            </a:endParaRPr>
          </a:p>
        </p:txBody>
      </p:sp>
      <p:sp>
        <p:nvSpPr>
          <p:cNvPr id="12" name="CuadroTexto 3"/>
          <p:cNvSpPr txBox="1"/>
          <p:nvPr/>
        </p:nvSpPr>
        <p:spPr>
          <a:xfrm>
            <a:off x="1087900" y="1955282"/>
            <a:ext cx="2145139"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Objetivos</a:t>
            </a:r>
            <a:endParaRPr lang="es-EC" sz="2800" dirty="0">
              <a:latin typeface="Arial" panose="020B0604020202020204" pitchFamily="34" charset="0"/>
              <a:cs typeface="Arial" panose="020B0604020202020204" pitchFamily="34" charset="0"/>
            </a:endParaRPr>
          </a:p>
        </p:txBody>
      </p:sp>
      <p:sp>
        <p:nvSpPr>
          <p:cNvPr id="13" name="CuadroTexto 4"/>
          <p:cNvSpPr txBox="1"/>
          <p:nvPr/>
        </p:nvSpPr>
        <p:spPr>
          <a:xfrm>
            <a:off x="1087900" y="2595730"/>
            <a:ext cx="4875630"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b="1" dirty="0" smtClean="0">
                <a:latin typeface="Arial" panose="020B0604020202020204" pitchFamily="34" charset="0"/>
                <a:cs typeface="Arial" panose="020B0604020202020204" pitchFamily="34" charset="0"/>
              </a:rPr>
              <a:t>Fundamentación Teórica</a:t>
            </a:r>
            <a:endParaRPr lang="es-EC" sz="2800" b="1" dirty="0">
              <a:latin typeface="Arial" panose="020B0604020202020204" pitchFamily="34" charset="0"/>
              <a:cs typeface="Arial" panose="020B0604020202020204" pitchFamily="34" charset="0"/>
            </a:endParaRPr>
          </a:p>
        </p:txBody>
      </p:sp>
      <p:sp>
        <p:nvSpPr>
          <p:cNvPr id="14" name="CuadroTexto 16"/>
          <p:cNvSpPr txBox="1"/>
          <p:nvPr/>
        </p:nvSpPr>
        <p:spPr>
          <a:xfrm>
            <a:off x="1093568" y="3245449"/>
            <a:ext cx="5564580" cy="954107"/>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smtClean="0">
                <a:latin typeface="Arial" panose="020B0604020202020204" pitchFamily="34" charset="0"/>
                <a:cs typeface="Arial" panose="020B0604020202020204" pitchFamily="34" charset="0"/>
              </a:rPr>
              <a:t>Desarrollo e implementación del sistema </a:t>
            </a:r>
            <a:endParaRPr lang="es-EC" sz="2800" dirty="0">
              <a:latin typeface="Arial" panose="020B0604020202020204" pitchFamily="34" charset="0"/>
              <a:cs typeface="Arial" panose="020B0604020202020204" pitchFamily="34" charset="0"/>
            </a:endParaRPr>
          </a:p>
        </p:txBody>
      </p:sp>
      <p:sp>
        <p:nvSpPr>
          <p:cNvPr id="15" name="CuadroTexto 17"/>
          <p:cNvSpPr txBox="1"/>
          <p:nvPr/>
        </p:nvSpPr>
        <p:spPr>
          <a:xfrm>
            <a:off x="1087900" y="4205485"/>
            <a:ext cx="4145687"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smtClean="0">
                <a:latin typeface="Arial" panose="020B0604020202020204" pitchFamily="34" charset="0"/>
                <a:cs typeface="Arial" panose="020B0604020202020204" pitchFamily="34" charset="0"/>
              </a:rPr>
              <a:t>Análisis de resultados</a:t>
            </a:r>
            <a:endParaRPr lang="es-EC" sz="2800" dirty="0">
              <a:latin typeface="Arial" panose="020B0604020202020204" pitchFamily="34" charset="0"/>
              <a:cs typeface="Arial" panose="020B0604020202020204" pitchFamily="34" charset="0"/>
            </a:endParaRPr>
          </a:p>
        </p:txBody>
      </p:sp>
      <p:sp>
        <p:nvSpPr>
          <p:cNvPr id="16" name="CuadroTexto 18"/>
          <p:cNvSpPr txBox="1"/>
          <p:nvPr/>
        </p:nvSpPr>
        <p:spPr>
          <a:xfrm>
            <a:off x="1087900" y="4764201"/>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Conclusiones</a:t>
            </a:r>
            <a:endParaRPr lang="es-EC" sz="2800" dirty="0">
              <a:latin typeface="Arial" panose="020B0604020202020204" pitchFamily="34" charset="0"/>
              <a:cs typeface="Arial" panose="020B0604020202020204" pitchFamily="34" charset="0"/>
            </a:endParaRPr>
          </a:p>
        </p:txBody>
      </p:sp>
      <p:sp>
        <p:nvSpPr>
          <p:cNvPr id="17" name="CuadroTexto 19"/>
          <p:cNvSpPr txBox="1"/>
          <p:nvPr/>
        </p:nvSpPr>
        <p:spPr>
          <a:xfrm>
            <a:off x="1087900" y="6009231"/>
            <a:ext cx="3353290"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Trabajos Futuros</a:t>
            </a:r>
            <a:endParaRPr lang="es-EC" sz="2800" dirty="0">
              <a:latin typeface="Arial" panose="020B0604020202020204" pitchFamily="34" charset="0"/>
              <a:cs typeface="Arial" panose="020B0604020202020204" pitchFamily="34" charset="0"/>
            </a:endParaRPr>
          </a:p>
        </p:txBody>
      </p:sp>
      <p:sp>
        <p:nvSpPr>
          <p:cNvPr id="18" name="CuadroTexto 20"/>
          <p:cNvSpPr txBox="1"/>
          <p:nvPr/>
        </p:nvSpPr>
        <p:spPr>
          <a:xfrm>
            <a:off x="1087900" y="5406095"/>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Recomendaciones</a:t>
            </a:r>
            <a:endParaRPr lang="es-EC" sz="2800" dirty="0">
              <a:latin typeface="Arial" panose="020B0604020202020204" pitchFamily="34" charset="0"/>
              <a:cs typeface="Arial" panose="020B0604020202020204" pitchFamily="34" charset="0"/>
            </a:endParaRPr>
          </a:p>
        </p:txBody>
      </p:sp>
      <p:pic>
        <p:nvPicPr>
          <p:cNvPr id="8194" name="Picture 2" descr="El álgebra lineal y el procesamiento digital de imágenes. Parte I. -  Nibcode Solutions"/>
          <p:cNvPicPr>
            <a:picLocks noChangeAspect="1" noChangeArrowheads="1"/>
          </p:cNvPicPr>
          <p:nvPr/>
        </p:nvPicPr>
        <p:blipFill rotWithShape="1">
          <a:blip r:embed="rId3">
            <a:extLst>
              <a:ext uri="{28A0092B-C50C-407E-A947-70E740481C1C}">
                <a14:useLocalDpi xmlns:a14="http://schemas.microsoft.com/office/drawing/2010/main" val="0"/>
              </a:ext>
            </a:extLst>
          </a:blip>
          <a:srcRect l="10962"/>
          <a:stretch/>
        </p:blipFill>
        <p:spPr bwMode="auto">
          <a:xfrm>
            <a:off x="7234989" y="2965727"/>
            <a:ext cx="4245747" cy="190739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ómo funcionan los detectores de humo? | SecureWee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3325" y="1006419"/>
            <a:ext cx="3168483" cy="178907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ámara IP Dahua HFW1320S-W 3MP IR30m 3.6mm H264 Wifi SD [hfw1320s-w] -  90.91€ - SECURAME"/>
          <p:cNvPicPr>
            <a:picLocks noChangeAspect="1" noChangeArrowheads="1"/>
          </p:cNvPicPr>
          <p:nvPr/>
        </p:nvPicPr>
        <p:blipFill rotWithShape="1">
          <a:blip r:embed="rId5">
            <a:extLst>
              <a:ext uri="{28A0092B-C50C-407E-A947-70E740481C1C}">
                <a14:useLocalDpi xmlns:a14="http://schemas.microsoft.com/office/drawing/2010/main" val="0"/>
              </a:ext>
            </a:extLst>
          </a:blip>
          <a:srcRect t="33516" b="20674"/>
          <a:stretch/>
        </p:blipFill>
        <p:spPr bwMode="auto">
          <a:xfrm>
            <a:off x="7363325" y="4973893"/>
            <a:ext cx="3402181" cy="1558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777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642</TotalTime>
  <Words>1845</Words>
  <Application>Microsoft Office PowerPoint</Application>
  <PresentationFormat>Personalizado</PresentationFormat>
  <Paragraphs>229</Paragraphs>
  <Slides>44</Slides>
  <Notes>7</Notes>
  <HiddenSlides>0</HiddenSlides>
  <MMClips>0</MMClips>
  <ScaleCrop>false</ScaleCrop>
  <HeadingPairs>
    <vt:vector size="4" baseType="variant">
      <vt:variant>
        <vt:lpstr>Tema</vt:lpstr>
      </vt:variant>
      <vt:variant>
        <vt:i4>2</vt:i4>
      </vt:variant>
      <vt:variant>
        <vt:lpstr>Títulos de diapositiva</vt:lpstr>
      </vt:variant>
      <vt:variant>
        <vt:i4>44</vt:i4>
      </vt:variant>
    </vt:vector>
  </HeadingPairs>
  <TitlesOfParts>
    <vt:vector size="46" baseType="lpstr">
      <vt:lpstr>Tema de Office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Santiaguito</dc:creator>
  <cp:lastModifiedBy>Santiaguito</cp:lastModifiedBy>
  <cp:revision>68</cp:revision>
  <dcterms:created xsi:type="dcterms:W3CDTF">2020-09-02T01:14:32Z</dcterms:created>
  <dcterms:modified xsi:type="dcterms:W3CDTF">2020-09-03T06:33:10Z</dcterms:modified>
</cp:coreProperties>
</file>