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4"/>
  </p:notesMasterIdLst>
  <p:sldIdLst>
    <p:sldId id="256" r:id="rId2"/>
    <p:sldId id="257" r:id="rId3"/>
    <p:sldId id="286" r:id="rId4"/>
    <p:sldId id="315" r:id="rId5"/>
    <p:sldId id="287" r:id="rId6"/>
    <p:sldId id="288" r:id="rId7"/>
    <p:sldId id="259" r:id="rId8"/>
    <p:sldId id="261" r:id="rId9"/>
    <p:sldId id="262" r:id="rId10"/>
    <p:sldId id="294" r:id="rId11"/>
    <p:sldId id="296" r:id="rId12"/>
    <p:sldId id="297" r:id="rId13"/>
    <p:sldId id="298" r:id="rId14"/>
    <p:sldId id="299" r:id="rId15"/>
    <p:sldId id="313" r:id="rId16"/>
    <p:sldId id="320" r:id="rId17"/>
    <p:sldId id="306" r:id="rId18"/>
    <p:sldId id="314" r:id="rId19"/>
    <p:sldId id="321" r:id="rId20"/>
    <p:sldId id="335" r:id="rId21"/>
    <p:sldId id="300" r:id="rId22"/>
    <p:sldId id="301" r:id="rId23"/>
    <p:sldId id="302" r:id="rId24"/>
    <p:sldId id="303" r:id="rId25"/>
    <p:sldId id="304" r:id="rId26"/>
    <p:sldId id="325" r:id="rId27"/>
    <p:sldId id="326" r:id="rId28"/>
    <p:sldId id="307" r:id="rId29"/>
    <p:sldId id="309" r:id="rId30"/>
    <p:sldId id="319" r:id="rId31"/>
    <p:sldId id="322" r:id="rId32"/>
    <p:sldId id="323" r:id="rId33"/>
    <p:sldId id="324" r:id="rId34"/>
    <p:sldId id="331" r:id="rId35"/>
    <p:sldId id="332" r:id="rId36"/>
    <p:sldId id="333" r:id="rId37"/>
    <p:sldId id="334" r:id="rId38"/>
    <p:sldId id="330" r:id="rId39"/>
    <p:sldId id="329" r:id="rId40"/>
    <p:sldId id="316" r:id="rId41"/>
    <p:sldId id="317" r:id="rId42"/>
    <p:sldId id="318" r:id="rId4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Arvo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Roboto Condensed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807335-8B23-4463-80C0-A13B1F64580A}">
  <a:tblStyle styleId="{48807335-8B23-4463-80C0-A13B1F6458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Técnica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selección</a:t>
            </a:r>
            <a:r>
              <a:rPr lang="en-US" baseline="0" dirty="0" smtClean="0"/>
              <a:t> </a:t>
            </a:r>
            <a:r>
              <a:rPr lang="en-US" baseline="0" dirty="0" err="1"/>
              <a:t>hacia</a:t>
            </a:r>
            <a:r>
              <a:rPr lang="en-US" baseline="0" dirty="0"/>
              <a:t> </a:t>
            </a:r>
            <a:r>
              <a:rPr lang="en-US" baseline="0" dirty="0" err="1"/>
              <a:t>adelante</a:t>
            </a:r>
            <a:r>
              <a:rPr lang="en-US" baseline="0" dirty="0"/>
              <a:t> 30 </a:t>
            </a:r>
            <a:r>
              <a:rPr lang="en-US" baseline="0" dirty="0" err="1" smtClean="0"/>
              <a:t>características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649698435960128E-2"/>
          <c:y val="2.9282304115113986E-2"/>
          <c:w val="0.93971350502566131"/>
          <c:h val="0.661551662036197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Hoja1!$B$5:$CG$5</c:f>
              <c:numCache>
                <c:formatCode>General</c:formatCode>
                <c:ptCount val="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C-4FA1-BE64-B7EFE9DF772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Hoja1!$B$6:$CG$6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C-4FA1-BE64-B7EFE9DF7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862224"/>
        <c:axId val="375861440"/>
      </c:barChart>
      <c:catAx>
        <c:axId val="37586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61440"/>
        <c:crosses val="autoZero"/>
        <c:auto val="1"/>
        <c:lblAlgn val="ctr"/>
        <c:lblOffset val="100"/>
        <c:noMultiLvlLbl val="0"/>
      </c:catAx>
      <c:valAx>
        <c:axId val="37586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6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205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7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07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31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348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79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9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33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1466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99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17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92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03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84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320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24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73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59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44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549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014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630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55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631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585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564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9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106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73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153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801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344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5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43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2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43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38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39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5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altLang="es-MX" sz="3400" dirty="0" smtClean="0"/>
              <a:t>Desarrollo </a:t>
            </a:r>
            <a:r>
              <a:rPr lang="es-MX" altLang="es-MX" sz="3400" dirty="0"/>
              <a:t>de un sistema de clasificación de eventos sismo volcánicos usando librerías </a:t>
            </a:r>
            <a:br>
              <a:rPr lang="es-MX" altLang="es-MX" sz="3400" dirty="0"/>
            </a:br>
            <a:r>
              <a:rPr lang="es-MX" altLang="es-MX" sz="3400" dirty="0"/>
              <a:t>de Machine </a:t>
            </a:r>
            <a:r>
              <a:rPr lang="es-MX" altLang="es-MX" sz="3400" dirty="0" err="1"/>
              <a:t>Learning</a:t>
            </a:r>
            <a:r>
              <a:rPr lang="es-MX" altLang="es-MX" sz="3400" dirty="0"/>
              <a:t> en Python</a:t>
            </a:r>
            <a:endParaRPr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Machine Learning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436100"/>
            <a:ext cx="64103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Machine Learning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3929814" y="1343078"/>
            <a:ext cx="2727158" cy="577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Machine </a:t>
            </a:r>
            <a:r>
              <a:rPr lang="es-EC" dirty="0" err="1" smtClean="0"/>
              <a:t>Learning</a:t>
            </a:r>
            <a:endParaRPr lang="es-EC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634351" y="2280668"/>
            <a:ext cx="1732547" cy="50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Supervisado</a:t>
            </a:r>
            <a:endParaRPr lang="es-EC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5155282" y="2269606"/>
            <a:ext cx="1732547" cy="533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Supervisado</a:t>
            </a:r>
            <a:endParaRPr lang="es-EC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7237501" y="2267702"/>
            <a:ext cx="1732547" cy="533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Refuerzo</a:t>
            </a:r>
            <a:endParaRPr lang="es-EC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317833" y="3113589"/>
            <a:ext cx="1407443" cy="50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Clustering</a:t>
            </a:r>
            <a:endParaRPr lang="es-EC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353566" y="3121508"/>
            <a:ext cx="1393269" cy="536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Regresión</a:t>
            </a:r>
            <a:endParaRPr lang="es-EC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1803611" y="3121508"/>
            <a:ext cx="1375120" cy="52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Clasificación</a:t>
            </a:r>
            <a:endParaRPr lang="es-EC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7323975" y="3132120"/>
            <a:ext cx="1559598" cy="50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Criterio Óptimo</a:t>
            </a:r>
            <a:endParaRPr lang="es-EC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719529" y="4082731"/>
            <a:ext cx="1179331" cy="63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Á</a:t>
            </a:r>
            <a:r>
              <a:rPr lang="es-EC" dirty="0" smtClean="0"/>
              <a:t>rboles de Decisión</a:t>
            </a:r>
            <a:endParaRPr lang="es-EC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2129229" y="4082730"/>
            <a:ext cx="899095" cy="63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KNN</a:t>
            </a:r>
            <a:endParaRPr lang="es-EC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3258693" y="4114532"/>
            <a:ext cx="1488142" cy="60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Support</a:t>
            </a:r>
            <a:r>
              <a:rPr lang="es-EC" dirty="0" smtClean="0"/>
              <a:t> Vector Machine</a:t>
            </a:r>
            <a:endParaRPr lang="es-EC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4977204" y="4082730"/>
            <a:ext cx="1488142" cy="60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Naive</a:t>
            </a:r>
            <a:r>
              <a:rPr lang="es-EC" dirty="0" smtClean="0"/>
              <a:t> </a:t>
            </a:r>
            <a:r>
              <a:rPr lang="es-EC" dirty="0" err="1" smtClean="0"/>
              <a:t>Bayes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97449" y="3220506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Algoritmos</a:t>
            </a:r>
            <a:endParaRPr lang="es-EC" dirty="0"/>
          </a:p>
        </p:txBody>
      </p:sp>
      <p:sp>
        <p:nvSpPr>
          <p:cNvPr id="41" name="CuadroTexto 40"/>
          <p:cNvSpPr txBox="1"/>
          <p:nvPr/>
        </p:nvSpPr>
        <p:spPr>
          <a:xfrm>
            <a:off x="130293" y="2387585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Técnicas</a:t>
            </a:r>
            <a:endParaRPr lang="es-EC" dirty="0"/>
          </a:p>
        </p:txBody>
      </p:sp>
      <p:cxnSp>
        <p:nvCxnSpPr>
          <p:cNvPr id="6" name="Conector recto de flecha 5"/>
          <p:cNvCxnSpPr>
            <a:stCxn id="2" idx="2"/>
            <a:endCxn id="18" idx="0"/>
          </p:cNvCxnSpPr>
          <p:nvPr/>
        </p:nvCxnSpPr>
        <p:spPr>
          <a:xfrm flipH="1">
            <a:off x="3500625" y="1920593"/>
            <a:ext cx="1792768" cy="36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2" idx="2"/>
            <a:endCxn id="19" idx="0"/>
          </p:cNvCxnSpPr>
          <p:nvPr/>
        </p:nvCxnSpPr>
        <p:spPr>
          <a:xfrm>
            <a:off x="5293393" y="1920593"/>
            <a:ext cx="728163" cy="34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2" idx="2"/>
            <a:endCxn id="32" idx="0"/>
          </p:cNvCxnSpPr>
          <p:nvPr/>
        </p:nvCxnSpPr>
        <p:spPr>
          <a:xfrm>
            <a:off x="5293393" y="1920593"/>
            <a:ext cx="2810382" cy="3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8" idx="2"/>
            <a:endCxn id="35" idx="0"/>
          </p:cNvCxnSpPr>
          <p:nvPr/>
        </p:nvCxnSpPr>
        <p:spPr>
          <a:xfrm flipH="1">
            <a:off x="2491171" y="2787867"/>
            <a:ext cx="1009454" cy="33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18" idx="2"/>
            <a:endCxn id="34" idx="0"/>
          </p:cNvCxnSpPr>
          <p:nvPr/>
        </p:nvCxnSpPr>
        <p:spPr>
          <a:xfrm>
            <a:off x="3500625" y="2787867"/>
            <a:ext cx="549576" cy="33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19" idx="2"/>
            <a:endCxn id="33" idx="0"/>
          </p:cNvCxnSpPr>
          <p:nvPr/>
        </p:nvCxnSpPr>
        <p:spPr>
          <a:xfrm flipH="1">
            <a:off x="6021555" y="2802739"/>
            <a:ext cx="1" cy="3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32" idx="2"/>
            <a:endCxn id="36" idx="0"/>
          </p:cNvCxnSpPr>
          <p:nvPr/>
        </p:nvCxnSpPr>
        <p:spPr>
          <a:xfrm flipH="1">
            <a:off x="8103774" y="2800835"/>
            <a:ext cx="1" cy="33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35" idx="2"/>
            <a:endCxn id="40" idx="0"/>
          </p:cNvCxnSpPr>
          <p:nvPr/>
        </p:nvCxnSpPr>
        <p:spPr>
          <a:xfrm>
            <a:off x="2491171" y="3649933"/>
            <a:ext cx="3230104" cy="432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35" idx="2"/>
            <a:endCxn id="39" idx="0"/>
          </p:cNvCxnSpPr>
          <p:nvPr/>
        </p:nvCxnSpPr>
        <p:spPr>
          <a:xfrm>
            <a:off x="2491171" y="3649933"/>
            <a:ext cx="1511593" cy="46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35" idx="2"/>
            <a:endCxn id="38" idx="0"/>
          </p:cNvCxnSpPr>
          <p:nvPr/>
        </p:nvCxnSpPr>
        <p:spPr>
          <a:xfrm>
            <a:off x="2491171" y="3649933"/>
            <a:ext cx="87606" cy="432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35" idx="2"/>
            <a:endCxn id="37" idx="0"/>
          </p:cNvCxnSpPr>
          <p:nvPr/>
        </p:nvCxnSpPr>
        <p:spPr>
          <a:xfrm flipH="1">
            <a:off x="1309195" y="3649933"/>
            <a:ext cx="1181976" cy="43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41" idx="3"/>
          </p:cNvCxnSpPr>
          <p:nvPr/>
        </p:nvCxnSpPr>
        <p:spPr>
          <a:xfrm flipV="1">
            <a:off x="1031502" y="2528040"/>
            <a:ext cx="1459669" cy="1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4" idx="3"/>
          </p:cNvCxnSpPr>
          <p:nvPr/>
        </p:nvCxnSpPr>
        <p:spPr>
          <a:xfrm flipV="1">
            <a:off x="1128500" y="3372709"/>
            <a:ext cx="494416" cy="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K Nearest  Neighbors (KNN)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Imagen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775" y="1619251"/>
            <a:ext cx="2611850" cy="1962150"/>
          </a:xfrm>
          <a:prstGeom prst="rect">
            <a:avLst/>
          </a:prstGeom>
        </p:spPr>
      </p:pic>
      <p:sp>
        <p:nvSpPr>
          <p:cNvPr id="19" name="Google Shape;237;p16"/>
          <p:cNvSpPr txBox="1">
            <a:spLocks noGrp="1"/>
          </p:cNvSpPr>
          <p:nvPr>
            <p:ph type="body" idx="1"/>
          </p:nvPr>
        </p:nvSpPr>
        <p:spPr>
          <a:xfrm>
            <a:off x="496960" y="1619251"/>
            <a:ext cx="4181638" cy="2838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/>
            <a:r>
              <a:rPr lang="es-MX" altLang="es-MX" sz="1400" dirty="0" smtClean="0"/>
              <a:t>KNN encuentra </a:t>
            </a:r>
            <a:r>
              <a:rPr lang="es-MX" altLang="es-MX" sz="1400" dirty="0"/>
              <a:t>los </a:t>
            </a:r>
            <a:r>
              <a:rPr lang="es-MX" altLang="es-MX" sz="1400" dirty="0" smtClean="0"/>
              <a:t>datos </a:t>
            </a:r>
            <a:r>
              <a:rPr lang="es-MX" altLang="es-MX" sz="1400" dirty="0"/>
              <a:t>más similares en los datos de entrenamiento </a:t>
            </a:r>
            <a:r>
              <a:rPr lang="es-MX" altLang="es-MX" sz="1400" dirty="0" smtClean="0"/>
              <a:t>y realiza una </a:t>
            </a:r>
            <a:r>
              <a:rPr lang="es-MX" altLang="es-MX" sz="1400" dirty="0"/>
              <a:t>suposición </a:t>
            </a:r>
            <a:r>
              <a:rPr lang="es-MX" altLang="es-MX" sz="1400" dirty="0" smtClean="0"/>
              <a:t>basada </a:t>
            </a:r>
            <a:r>
              <a:rPr lang="es-MX" altLang="es-MX" sz="1400" dirty="0"/>
              <a:t>en sus clasificaciones</a:t>
            </a:r>
          </a:p>
          <a:p>
            <a:pPr algn="just" eaLnBrk="1" hangingPunct="1"/>
            <a:endParaRPr lang="es-MX" altLang="es-MX" sz="1400" dirty="0" smtClean="0"/>
          </a:p>
          <a:p>
            <a:pPr algn="just" eaLnBrk="1" hangingPunct="1"/>
            <a:r>
              <a:rPr lang="es-MX" altLang="es-MX" sz="1400" dirty="0" smtClean="0"/>
              <a:t>Seleccionar </a:t>
            </a:r>
            <a:r>
              <a:rPr lang="es-MX" altLang="es-MX" sz="1400" dirty="0"/>
              <a:t>un valor para k </a:t>
            </a:r>
            <a:endParaRPr lang="es-MX" altLang="es-MX" sz="1400" dirty="0" smtClean="0"/>
          </a:p>
          <a:p>
            <a:pPr algn="just" eaLnBrk="1" hangingPunct="1"/>
            <a:r>
              <a:rPr lang="es-MX" altLang="es-MX" sz="1400" dirty="0" smtClean="0"/>
              <a:t>Calcular </a:t>
            </a:r>
            <a:r>
              <a:rPr lang="es-MX" altLang="es-MX" sz="1400" dirty="0"/>
              <a:t>la distancia euclidiana entre el punto a clasificar y </a:t>
            </a:r>
            <a:r>
              <a:rPr lang="es-MX" altLang="es-MX" sz="1400" dirty="0" smtClean="0"/>
              <a:t>otro </a:t>
            </a:r>
            <a:r>
              <a:rPr lang="es-MX" altLang="es-MX" sz="1400" dirty="0"/>
              <a:t>punto </a:t>
            </a:r>
            <a:r>
              <a:rPr lang="es-MX" altLang="es-MX" sz="1400" dirty="0" smtClean="0"/>
              <a:t>de los </a:t>
            </a:r>
            <a:r>
              <a:rPr lang="es-MX" altLang="es-MX" sz="1400" dirty="0"/>
              <a:t>datos de entrenamiento</a:t>
            </a:r>
          </a:p>
          <a:p>
            <a:pPr algn="just" eaLnBrk="1" hangingPunct="1"/>
            <a:r>
              <a:rPr lang="es-MX" altLang="es-MX" sz="1400" dirty="0" smtClean="0"/>
              <a:t>Elegir </a:t>
            </a:r>
            <a:r>
              <a:rPr lang="es-MX" altLang="es-MX" sz="1400" dirty="0"/>
              <a:t>los k puntos de datos más cercanos </a:t>
            </a:r>
            <a:endParaRPr lang="es-MX" altLang="es-MX" sz="1400" dirty="0" smtClean="0"/>
          </a:p>
          <a:p>
            <a:pPr algn="just" eaLnBrk="1" hangingPunct="1"/>
            <a:r>
              <a:rPr lang="es-MX" altLang="es-MX" sz="1400" dirty="0" smtClean="0"/>
              <a:t>Ejecutar un voto mayoritario entre los puntos de datos seleccionados </a:t>
            </a:r>
          </a:p>
          <a:p>
            <a:pPr algn="just" eaLnBrk="1" hangingPunct="1"/>
            <a:r>
              <a:rPr lang="es-MX" altLang="es-MX" sz="1400" dirty="0" smtClean="0"/>
              <a:t>El punto se clasifica según la clase dominante.</a:t>
            </a:r>
          </a:p>
          <a:p>
            <a:pPr algn="just" eaLnBrk="1" hangingPunct="1"/>
            <a:r>
              <a:rPr lang="es-MX" altLang="es-MX" sz="1400" dirty="0" smtClean="0"/>
              <a:t>Repetir</a:t>
            </a:r>
            <a:endParaRPr lang="es-MX" altLang="es-MX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0"/>
              <p:cNvSpPr txBox="1"/>
              <p:nvPr/>
            </p:nvSpPr>
            <p:spPr>
              <a:xfrm>
                <a:off x="4924425" y="3813275"/>
                <a:ext cx="3619500" cy="224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1" i="0" smtClean="0">
                          <a:latin typeface="Cambria Math" panose="02040503050406030204" pitchFamily="18" charset="0"/>
                        </a:rPr>
                        <m:t>𝐃𝐢𝐬𝐭𝐚𝐧𝐜𝐢𝐚</m:t>
                      </m:r>
                      <m:r>
                        <a:rPr lang="es-MX" sz="1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200" b="1" i="0" smtClean="0">
                          <a:latin typeface="Cambria Math" panose="02040503050406030204" pitchFamily="18" charset="0"/>
                        </a:rPr>
                        <m:t>𝐄𝐮𝐜𝐥𝐢𝐝𝐞𝐚𝐧𝐚</m:t>
                      </m:r>
                      <m:r>
                        <a:rPr lang="en-CA" sz="1200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CA" sz="1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CA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CA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CA" sz="1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CA" sz="1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CA" sz="1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2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CA" sz="1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CA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CA" sz="1200" b="1" dirty="0"/>
              </a:p>
            </p:txBody>
          </p:sp>
        </mc:Choice>
        <mc:Fallback xmlns="">
          <p:sp>
            <p:nvSpPr>
              <p:cNvPr id="32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25" y="3813275"/>
                <a:ext cx="3619500" cy="224613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Árboles de decisión (DT)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237;p16"/>
          <p:cNvSpPr txBox="1">
            <a:spLocks noGrp="1"/>
          </p:cNvSpPr>
          <p:nvPr>
            <p:ph type="body" idx="1"/>
          </p:nvPr>
        </p:nvSpPr>
        <p:spPr>
          <a:xfrm>
            <a:off x="540762" y="1400175"/>
            <a:ext cx="3993138" cy="3114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/>
            <a:endParaRPr lang="es-MX" altLang="es-MX" sz="1500" dirty="0"/>
          </a:p>
          <a:p>
            <a:pPr algn="just" eaLnBrk="1" hangingPunct="1"/>
            <a:r>
              <a:rPr lang="es-MX" altLang="es-MX" sz="1500" dirty="0" smtClean="0"/>
              <a:t>Los </a:t>
            </a:r>
            <a:r>
              <a:rPr lang="es-MX" altLang="es-MX" sz="1500" dirty="0"/>
              <a:t>datos se dividen de acuerdo con una determinada </a:t>
            </a:r>
            <a:r>
              <a:rPr lang="es-MX" altLang="es-MX" sz="1500" dirty="0" smtClean="0"/>
              <a:t>condición</a:t>
            </a:r>
          </a:p>
          <a:p>
            <a:pPr algn="just" eaLnBrk="1" hangingPunct="1"/>
            <a:endParaRPr lang="es-MX" altLang="es-MX" sz="1500" dirty="0" smtClean="0"/>
          </a:p>
          <a:p>
            <a:pPr algn="just"/>
            <a:r>
              <a:rPr lang="es-MX" altLang="es-MX" sz="1500" dirty="0" smtClean="0"/>
              <a:t>Los </a:t>
            </a:r>
            <a:r>
              <a:rPr lang="es-MX" altLang="es-MX" sz="1500" dirty="0"/>
              <a:t>nodos de decisión son donde los datos se dividen en función de una condición</a:t>
            </a:r>
            <a:r>
              <a:rPr lang="es-MX" altLang="es-MX" sz="1500" dirty="0" smtClean="0"/>
              <a:t>.</a:t>
            </a:r>
          </a:p>
          <a:p>
            <a:pPr algn="just"/>
            <a:endParaRPr lang="es-MX" altLang="es-MX" sz="1500" dirty="0"/>
          </a:p>
          <a:p>
            <a:pPr algn="just" eaLnBrk="1" hangingPunct="1"/>
            <a:r>
              <a:rPr lang="es-MX" altLang="es-MX" sz="1500" dirty="0" smtClean="0"/>
              <a:t>Las hojas </a:t>
            </a:r>
            <a:r>
              <a:rPr lang="es-MX" altLang="es-MX" sz="1500" dirty="0"/>
              <a:t>son </a:t>
            </a:r>
            <a:r>
              <a:rPr lang="es-MX" altLang="es-MX" sz="1500" dirty="0" smtClean="0"/>
              <a:t>los </a:t>
            </a:r>
            <a:r>
              <a:rPr lang="es-MX" altLang="es-MX" sz="1500" dirty="0"/>
              <a:t>resultados finales</a:t>
            </a:r>
            <a:r>
              <a:rPr lang="es-MX" altLang="es-MX" sz="1500" dirty="0" smtClean="0"/>
              <a:t>.</a:t>
            </a:r>
          </a:p>
          <a:p>
            <a:pPr algn="just" eaLnBrk="1" hangingPunct="1"/>
            <a:endParaRPr lang="es-MX" altLang="es-MX" sz="1500" dirty="0" smtClean="0"/>
          </a:p>
          <a:p>
            <a:pPr algn="just" eaLnBrk="1" hangingPunct="1"/>
            <a:r>
              <a:rPr lang="es-MX" altLang="es-MX" sz="1500" dirty="0" smtClean="0"/>
              <a:t>Propenso a sobreajuste</a:t>
            </a:r>
            <a:endParaRPr lang="es-MX" altLang="es-MX" sz="1500" dirty="0"/>
          </a:p>
          <a:p>
            <a:pPr eaLnBrk="1" hangingPunct="1"/>
            <a:endParaRPr lang="es-MX" altLang="es-MX" sz="15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1838325"/>
            <a:ext cx="44672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Random Forest (RF)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63101" y="1525722"/>
            <a:ext cx="3402903" cy="2902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/>
            <a:r>
              <a:rPr lang="es-MX" altLang="es-MX" sz="1500" dirty="0" smtClean="0"/>
              <a:t>RF es un algoritmo de conjunto.</a:t>
            </a:r>
          </a:p>
          <a:p>
            <a:pPr algn="just" eaLnBrk="1" hangingPunct="1"/>
            <a:r>
              <a:rPr lang="es-MX" altLang="es-MX" sz="1500" dirty="0" smtClean="0"/>
              <a:t>Crea </a:t>
            </a:r>
            <a:r>
              <a:rPr lang="es-MX" altLang="es-MX" sz="1500" dirty="0"/>
              <a:t>un conjunto de </a:t>
            </a:r>
            <a:r>
              <a:rPr lang="es-MX" altLang="es-MX" sz="1500" dirty="0" smtClean="0"/>
              <a:t>DT </a:t>
            </a:r>
            <a:r>
              <a:rPr lang="es-MX" altLang="es-MX" sz="1500" dirty="0"/>
              <a:t>a partir de un subconjunto de </a:t>
            </a:r>
            <a:r>
              <a:rPr lang="es-MX" altLang="es-MX" sz="1500" dirty="0" smtClean="0"/>
              <a:t>datos </a:t>
            </a:r>
            <a:r>
              <a:rPr lang="es-MX" altLang="es-MX" sz="1500" dirty="0"/>
              <a:t>de entrenamiento </a:t>
            </a:r>
            <a:r>
              <a:rPr lang="es-MX" altLang="es-MX" sz="1500" dirty="0" smtClean="0"/>
              <a:t>al </a:t>
            </a:r>
            <a:r>
              <a:rPr lang="es-MX" altLang="es-MX" sz="1500" dirty="0"/>
              <a:t>azar.</a:t>
            </a:r>
          </a:p>
          <a:p>
            <a:pPr algn="just" eaLnBrk="1" hangingPunct="1"/>
            <a:r>
              <a:rPr lang="es-MX" altLang="es-MX" sz="1500" dirty="0" smtClean="0"/>
              <a:t>Combina </a:t>
            </a:r>
            <a:r>
              <a:rPr lang="es-MX" altLang="es-MX" sz="1500" dirty="0"/>
              <a:t>votos de diferentes </a:t>
            </a:r>
            <a:r>
              <a:rPr lang="es-MX" altLang="es-MX" sz="1500" dirty="0" smtClean="0"/>
              <a:t>DT </a:t>
            </a:r>
            <a:r>
              <a:rPr lang="es-MX" altLang="es-MX" sz="1500" dirty="0"/>
              <a:t>para decidir la clase final del objeto de prueba</a:t>
            </a:r>
            <a:r>
              <a:rPr lang="es-MX" altLang="es-MX" sz="1500" dirty="0" smtClean="0"/>
              <a:t>.</a:t>
            </a:r>
          </a:p>
          <a:p>
            <a:pPr algn="just" eaLnBrk="1" hangingPunct="1"/>
            <a:r>
              <a:rPr lang="es-MX" altLang="es-MX" sz="1500" dirty="0" smtClean="0"/>
              <a:t>Evita el sobreajuste.</a:t>
            </a:r>
            <a:endParaRPr lang="es-MX" altLang="es-MX" sz="1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25" y="1862373"/>
            <a:ext cx="5405437" cy="25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Matriz de Confusión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" y="1844231"/>
            <a:ext cx="6852372" cy="16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Matriz de Confusión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75" y="1561560"/>
            <a:ext cx="4516850" cy="33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Parámetros de medición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2487169" y="1683328"/>
            <a:ext cx="3163999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Numero de clasificación realizadas correctamente  </a:t>
            </a:r>
            <a:endParaRPr lang="es-MX" alt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redondeado 31"/>
              <p:cNvSpPr/>
              <p:nvPr/>
            </p:nvSpPr>
            <p:spPr>
              <a:xfrm>
                <a:off x="6217920" y="1683327"/>
                <a:ext cx="2252467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32" name="Rectángulo redondead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1683327"/>
                <a:ext cx="2252467" cy="693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/>
          <p:cNvCxnSpPr>
            <a:stCxn id="3" idx="3"/>
            <a:endCxn id="32" idx="1"/>
          </p:cNvCxnSpPr>
          <p:nvPr/>
        </p:nvCxnSpPr>
        <p:spPr>
          <a:xfrm>
            <a:off x="5651168" y="2030241"/>
            <a:ext cx="566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463271" y="1683328"/>
            <a:ext cx="1310666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Exactitud (A)</a:t>
            </a:r>
            <a:endParaRPr lang="es-MX" altLang="es-MX" dirty="0"/>
          </a:p>
        </p:txBody>
      </p:sp>
      <p:cxnSp>
        <p:nvCxnSpPr>
          <p:cNvPr id="44" name="Conector recto de flecha 43"/>
          <p:cNvCxnSpPr>
            <a:stCxn id="41" idx="3"/>
            <a:endCxn id="3" idx="1"/>
          </p:cNvCxnSpPr>
          <p:nvPr/>
        </p:nvCxnSpPr>
        <p:spPr>
          <a:xfrm>
            <a:off x="1773937" y="2030241"/>
            <a:ext cx="713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3" name="Rectángulo redondeado 82"/>
          <p:cNvSpPr/>
          <p:nvPr/>
        </p:nvSpPr>
        <p:spPr>
          <a:xfrm>
            <a:off x="2487169" y="2628149"/>
            <a:ext cx="3438143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EC" dirty="0"/>
              <a:t>De todos los </a:t>
            </a:r>
            <a:r>
              <a:rPr lang="es-EC" dirty="0" smtClean="0"/>
              <a:t>TP </a:t>
            </a:r>
            <a:r>
              <a:rPr lang="es-EC" dirty="0"/>
              <a:t>clasificados, ¿Cuantos están correctamente </a:t>
            </a:r>
            <a:r>
              <a:rPr lang="es-EC" dirty="0" smtClean="0"/>
              <a:t>clasificados?</a:t>
            </a:r>
            <a:endParaRPr lang="es-MX" alt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ángulo redondeado 83"/>
              <p:cNvSpPr/>
              <p:nvPr/>
            </p:nvSpPr>
            <p:spPr>
              <a:xfrm>
                <a:off x="6510528" y="2628148"/>
                <a:ext cx="1932571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84" name="Rectángulo redondeado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528" y="2628148"/>
                <a:ext cx="1932571" cy="6938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onector recto de flecha 84"/>
          <p:cNvCxnSpPr>
            <a:stCxn id="83" idx="3"/>
            <a:endCxn id="84" idx="1"/>
          </p:cNvCxnSpPr>
          <p:nvPr/>
        </p:nvCxnSpPr>
        <p:spPr>
          <a:xfrm>
            <a:off x="5925312" y="2975062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Rectángulo redondeado 85"/>
          <p:cNvSpPr/>
          <p:nvPr/>
        </p:nvSpPr>
        <p:spPr>
          <a:xfrm>
            <a:off x="435982" y="2628149"/>
            <a:ext cx="1575697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EC" dirty="0"/>
              <a:t>Sensibilidad </a:t>
            </a:r>
            <a:r>
              <a:rPr lang="es-EC" dirty="0" smtClean="0"/>
              <a:t>(R)</a:t>
            </a:r>
            <a:endParaRPr lang="es-MX" altLang="es-MX" dirty="0"/>
          </a:p>
        </p:txBody>
      </p:sp>
      <p:cxnSp>
        <p:nvCxnSpPr>
          <p:cNvPr id="87" name="Conector recto de flecha 86"/>
          <p:cNvCxnSpPr>
            <a:stCxn id="86" idx="3"/>
            <a:endCxn id="83" idx="1"/>
          </p:cNvCxnSpPr>
          <p:nvPr/>
        </p:nvCxnSpPr>
        <p:spPr>
          <a:xfrm>
            <a:off x="2011679" y="2975062"/>
            <a:ext cx="475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5" name="Rectángulo redondeado 94"/>
          <p:cNvSpPr/>
          <p:nvPr/>
        </p:nvSpPr>
        <p:spPr>
          <a:xfrm>
            <a:off x="2477567" y="3632325"/>
            <a:ext cx="3438143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/>
              <a:t>¿Cuántos de los T</a:t>
            </a:r>
            <a:r>
              <a:rPr lang="es-EC" dirty="0" smtClean="0"/>
              <a:t>P </a:t>
            </a:r>
            <a:r>
              <a:rPr lang="es-EC" dirty="0"/>
              <a:t>clasificados en realidad son </a:t>
            </a:r>
            <a:r>
              <a:rPr lang="es-EC" dirty="0" smtClean="0"/>
              <a:t>TP?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ángulo redondeado 95"/>
              <p:cNvSpPr/>
              <p:nvPr/>
            </p:nvSpPr>
            <p:spPr>
              <a:xfrm>
                <a:off x="6500926" y="3632324"/>
                <a:ext cx="1932571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96" name="Rectángulo redondeado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3632324"/>
                <a:ext cx="1932571" cy="6938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ector recto de flecha 96"/>
          <p:cNvCxnSpPr>
            <a:stCxn id="95" idx="3"/>
            <a:endCxn id="96" idx="1"/>
          </p:cNvCxnSpPr>
          <p:nvPr/>
        </p:nvCxnSpPr>
        <p:spPr>
          <a:xfrm>
            <a:off x="5915710" y="3979238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8" name="Rectángulo redondeado 97"/>
          <p:cNvSpPr/>
          <p:nvPr/>
        </p:nvSpPr>
        <p:spPr>
          <a:xfrm>
            <a:off x="426380" y="3632325"/>
            <a:ext cx="1575697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EC" dirty="0" smtClean="0"/>
              <a:t>Precisión (P)</a:t>
            </a:r>
            <a:endParaRPr lang="es-MX" altLang="es-MX" dirty="0"/>
          </a:p>
        </p:txBody>
      </p:sp>
      <p:cxnSp>
        <p:nvCxnSpPr>
          <p:cNvPr id="99" name="Conector recto de flecha 98"/>
          <p:cNvCxnSpPr>
            <a:stCxn id="98" idx="3"/>
            <a:endCxn id="95" idx="1"/>
          </p:cNvCxnSpPr>
          <p:nvPr/>
        </p:nvCxnSpPr>
        <p:spPr>
          <a:xfrm>
            <a:off x="2002077" y="3979238"/>
            <a:ext cx="4754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Parámetros de medición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2724664" y="1529346"/>
            <a:ext cx="2960175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/>
              <a:t>De todos los TN ¿Cuántos están correctamente clasificados?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redondeado 31"/>
              <p:cNvSpPr/>
              <p:nvPr/>
            </p:nvSpPr>
            <p:spPr>
              <a:xfrm>
                <a:off x="6475254" y="1529345"/>
                <a:ext cx="1930102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32" name="Rectángulo redondead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254" y="1529345"/>
                <a:ext cx="1930102" cy="693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/>
          <p:cNvCxnSpPr>
            <a:stCxn id="3" idx="3"/>
            <a:endCxn id="32" idx="1"/>
          </p:cNvCxnSpPr>
          <p:nvPr/>
        </p:nvCxnSpPr>
        <p:spPr>
          <a:xfrm>
            <a:off x="5684839" y="1876259"/>
            <a:ext cx="790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398239" y="1529346"/>
            <a:ext cx="1583739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Especificidad (S)</a:t>
            </a:r>
            <a:endParaRPr lang="es-MX" altLang="es-MX" dirty="0"/>
          </a:p>
        </p:txBody>
      </p:sp>
      <p:cxnSp>
        <p:nvCxnSpPr>
          <p:cNvPr id="44" name="Conector recto de flecha 43"/>
          <p:cNvCxnSpPr>
            <a:stCxn id="41" idx="3"/>
            <a:endCxn id="3" idx="1"/>
          </p:cNvCxnSpPr>
          <p:nvPr/>
        </p:nvCxnSpPr>
        <p:spPr>
          <a:xfrm>
            <a:off x="1981978" y="1876259"/>
            <a:ext cx="742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9" name="Rectángulo redondeado 68"/>
          <p:cNvSpPr/>
          <p:nvPr/>
        </p:nvSpPr>
        <p:spPr>
          <a:xfrm>
            <a:off x="2823366" y="2531398"/>
            <a:ext cx="2861473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Promedio ponderado entre </a:t>
            </a:r>
            <a:r>
              <a:rPr lang="es-MX" altLang="es-MX" i="1" dirty="0" smtClean="0"/>
              <a:t>P y R</a:t>
            </a:r>
            <a:endParaRPr lang="es-MX" altLang="es-MX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ángulo redondeado 69"/>
              <p:cNvSpPr/>
              <p:nvPr/>
            </p:nvSpPr>
            <p:spPr>
              <a:xfrm>
                <a:off x="6475254" y="2531397"/>
                <a:ext cx="1930102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70" name="Rectángulo redondead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254" y="2531397"/>
                <a:ext cx="1930102" cy="6938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ctor recto de flecha 70"/>
          <p:cNvCxnSpPr>
            <a:stCxn id="69" idx="3"/>
            <a:endCxn id="70" idx="1"/>
          </p:cNvCxnSpPr>
          <p:nvPr/>
        </p:nvCxnSpPr>
        <p:spPr>
          <a:xfrm>
            <a:off x="5684839" y="2878311"/>
            <a:ext cx="790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Rectángulo redondeado 71"/>
          <p:cNvSpPr/>
          <p:nvPr/>
        </p:nvSpPr>
        <p:spPr>
          <a:xfrm>
            <a:off x="398239" y="2531398"/>
            <a:ext cx="1583739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  F1-score</a:t>
            </a:r>
            <a:endParaRPr lang="es-MX" altLang="es-MX" dirty="0"/>
          </a:p>
        </p:txBody>
      </p:sp>
      <p:cxnSp>
        <p:nvCxnSpPr>
          <p:cNvPr id="73" name="Conector recto de flecha 72"/>
          <p:cNvCxnSpPr>
            <a:stCxn id="72" idx="3"/>
            <a:endCxn id="69" idx="1"/>
          </p:cNvCxnSpPr>
          <p:nvPr/>
        </p:nvCxnSpPr>
        <p:spPr>
          <a:xfrm>
            <a:off x="1981978" y="2878311"/>
            <a:ext cx="841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Rectángulo redondeado 32"/>
          <p:cNvSpPr/>
          <p:nvPr/>
        </p:nvSpPr>
        <p:spPr>
          <a:xfrm>
            <a:off x="2851507" y="3572137"/>
            <a:ext cx="2861473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EC"/>
              <a:t>T</a:t>
            </a:r>
            <a:r>
              <a:rPr lang="es-EC" smtClean="0"/>
              <a:t>asa </a:t>
            </a:r>
            <a:r>
              <a:rPr lang="es-EC"/>
              <a:t>de error balanceado </a:t>
            </a:r>
            <a:endParaRPr lang="es-MX" altLang="es-MX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redondeado 33"/>
              <p:cNvSpPr/>
              <p:nvPr/>
            </p:nvSpPr>
            <p:spPr>
              <a:xfrm>
                <a:off x="6503395" y="3572136"/>
                <a:ext cx="1930102" cy="6938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𝐵𝐸𝑅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altLang="es-MX" dirty="0"/>
              </a:p>
            </p:txBody>
          </p:sp>
        </mc:Choice>
        <mc:Fallback xmlns="">
          <p:sp>
            <p:nvSpPr>
              <p:cNvPr id="34" name="Rectángulo redondead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395" y="3572136"/>
                <a:ext cx="1930102" cy="6938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de flecha 34"/>
          <p:cNvCxnSpPr>
            <a:stCxn id="33" idx="3"/>
            <a:endCxn id="34" idx="1"/>
          </p:cNvCxnSpPr>
          <p:nvPr/>
        </p:nvCxnSpPr>
        <p:spPr>
          <a:xfrm>
            <a:off x="5712980" y="3919050"/>
            <a:ext cx="790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Rectángulo redondeado 35"/>
          <p:cNvSpPr/>
          <p:nvPr/>
        </p:nvSpPr>
        <p:spPr>
          <a:xfrm>
            <a:off x="426380" y="3572137"/>
            <a:ext cx="1583739" cy="693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s-MX" altLang="es-MX" dirty="0" smtClean="0"/>
              <a:t>  BER</a:t>
            </a:r>
            <a:endParaRPr lang="es-MX" altLang="es-MX" dirty="0"/>
          </a:p>
        </p:txBody>
      </p:sp>
      <p:cxnSp>
        <p:nvCxnSpPr>
          <p:cNvPr id="37" name="Conector recto de flecha 36"/>
          <p:cNvCxnSpPr>
            <a:stCxn id="36" idx="3"/>
            <a:endCxn id="33" idx="1"/>
          </p:cNvCxnSpPr>
          <p:nvPr/>
        </p:nvCxnSpPr>
        <p:spPr>
          <a:xfrm>
            <a:off x="2010119" y="3919050"/>
            <a:ext cx="841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</a:t>
            </a:r>
            <a:r>
              <a:rPr lang="en" dirty="0" smtClean="0"/>
              <a:t>Python</a:t>
            </a:r>
            <a:endParaRPr dirty="0"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559908" y="1525512"/>
            <a:ext cx="978430" cy="5078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Python</a:t>
            </a:r>
            <a:endParaRPr lang="es-EC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2465045" y="1525511"/>
            <a:ext cx="2684471" cy="5078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Lenguaje de programación</a:t>
            </a:r>
            <a:endParaRPr lang="es-EC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044496" y="2330371"/>
            <a:ext cx="1525566" cy="474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 alto nivel </a:t>
            </a:r>
            <a:endParaRPr lang="es-EC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211455" y="3119668"/>
            <a:ext cx="2161490" cy="9871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Incorpora: </a:t>
            </a:r>
          </a:p>
          <a:p>
            <a:r>
              <a:rPr lang="es-EC" dirty="0" smtClean="0"/>
              <a:t>- Tipos de datos  de alto nivel</a:t>
            </a:r>
          </a:p>
          <a:p>
            <a:r>
              <a:rPr lang="es-EC" dirty="0" smtClean="0"/>
              <a:t>- Extensas Librerías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741132" y="3104034"/>
            <a:ext cx="2118987" cy="5259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Soporta orientación a objetos y caracterizada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845468" y="3940276"/>
            <a:ext cx="1923623" cy="8921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- Herencia </a:t>
            </a:r>
          </a:p>
          <a:p>
            <a:r>
              <a:rPr lang="es-EC" dirty="0" smtClean="0"/>
              <a:t>- Polimorfismo</a:t>
            </a:r>
          </a:p>
          <a:p>
            <a:r>
              <a:rPr lang="es-EC" dirty="0" smtClean="0"/>
              <a:t>- Encapsulamiento </a:t>
            </a:r>
            <a:endParaRPr lang="es-EC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7203644" y="2369405"/>
            <a:ext cx="1525566" cy="474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Interpretado</a:t>
            </a:r>
            <a:endParaRPr lang="es-EC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7203644" y="3111741"/>
            <a:ext cx="1525566" cy="474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 modo interactivo </a:t>
            </a:r>
            <a:endParaRPr lang="es-EC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5309891" y="3119668"/>
            <a:ext cx="1525566" cy="474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Multiplataforma</a:t>
            </a:r>
            <a:endParaRPr lang="es-EC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403643" y="3899911"/>
            <a:ext cx="1338063" cy="9325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- Windows</a:t>
            </a:r>
          </a:p>
          <a:p>
            <a:r>
              <a:rPr lang="es-EC" dirty="0" smtClean="0"/>
              <a:t>- Linux</a:t>
            </a:r>
          </a:p>
          <a:p>
            <a:r>
              <a:rPr lang="es-EC" dirty="0" smtClean="0"/>
              <a:t>- Mac OS X</a:t>
            </a:r>
            <a:endParaRPr lang="es-EC" dirty="0"/>
          </a:p>
        </p:txBody>
      </p:sp>
      <p:cxnSp>
        <p:nvCxnSpPr>
          <p:cNvPr id="4" name="Conector recto de flecha 3"/>
          <p:cNvCxnSpPr>
            <a:stCxn id="2" idx="3"/>
            <a:endCxn id="20" idx="1"/>
          </p:cNvCxnSpPr>
          <p:nvPr/>
        </p:nvCxnSpPr>
        <p:spPr>
          <a:xfrm flipV="1">
            <a:off x="1538338" y="1779423"/>
            <a:ext cx="9267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20" idx="2"/>
            <a:endCxn id="21" idx="0"/>
          </p:cNvCxnSpPr>
          <p:nvPr/>
        </p:nvCxnSpPr>
        <p:spPr>
          <a:xfrm flipH="1">
            <a:off x="3807279" y="2033335"/>
            <a:ext cx="2" cy="29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0" idx="3"/>
            <a:endCxn id="26" idx="0"/>
          </p:cNvCxnSpPr>
          <p:nvPr/>
        </p:nvCxnSpPr>
        <p:spPr>
          <a:xfrm>
            <a:off x="5149516" y="1779423"/>
            <a:ext cx="2816911" cy="58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1" idx="1"/>
            <a:endCxn id="22" idx="0"/>
          </p:cNvCxnSpPr>
          <p:nvPr/>
        </p:nvCxnSpPr>
        <p:spPr>
          <a:xfrm flipH="1">
            <a:off x="1292200" y="2567447"/>
            <a:ext cx="1752296" cy="55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21" idx="2"/>
            <a:endCxn id="24" idx="0"/>
          </p:cNvCxnSpPr>
          <p:nvPr/>
        </p:nvCxnSpPr>
        <p:spPr>
          <a:xfrm flipH="1">
            <a:off x="3800626" y="2804523"/>
            <a:ext cx="6653" cy="299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24" idx="2"/>
            <a:endCxn id="25" idx="0"/>
          </p:cNvCxnSpPr>
          <p:nvPr/>
        </p:nvCxnSpPr>
        <p:spPr>
          <a:xfrm>
            <a:off x="3800626" y="3629934"/>
            <a:ext cx="6654" cy="310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26" idx="2"/>
            <a:endCxn id="27" idx="0"/>
          </p:cNvCxnSpPr>
          <p:nvPr/>
        </p:nvCxnSpPr>
        <p:spPr>
          <a:xfrm>
            <a:off x="7966427" y="2843557"/>
            <a:ext cx="0" cy="26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28" idx="2"/>
            <a:endCxn id="29" idx="0"/>
          </p:cNvCxnSpPr>
          <p:nvPr/>
        </p:nvCxnSpPr>
        <p:spPr>
          <a:xfrm>
            <a:off x="6072674" y="3593820"/>
            <a:ext cx="1" cy="30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21" idx="3"/>
            <a:endCxn id="28" idx="0"/>
          </p:cNvCxnSpPr>
          <p:nvPr/>
        </p:nvCxnSpPr>
        <p:spPr>
          <a:xfrm>
            <a:off x="4570062" y="2567447"/>
            <a:ext cx="1502612" cy="55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26" idx="1"/>
            <a:endCxn id="28" idx="0"/>
          </p:cNvCxnSpPr>
          <p:nvPr/>
        </p:nvCxnSpPr>
        <p:spPr>
          <a:xfrm flipH="1">
            <a:off x="6072674" y="2606481"/>
            <a:ext cx="1130970" cy="51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Python Programming Tutorial - My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39" y="571428"/>
            <a:ext cx="1643842" cy="16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ángulo redondeado 69"/>
          <p:cNvSpPr/>
          <p:nvPr/>
        </p:nvSpPr>
        <p:spPr>
          <a:xfrm>
            <a:off x="216331" y="4286477"/>
            <a:ext cx="2156613" cy="5459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Data </a:t>
            </a:r>
            <a:r>
              <a:rPr lang="es-EC" dirty="0" err="1" smtClean="0"/>
              <a:t>Science</a:t>
            </a:r>
            <a:r>
              <a:rPr lang="es-EC" dirty="0" smtClean="0"/>
              <a:t>, ML, </a:t>
            </a:r>
            <a:r>
              <a:rPr lang="es-EC" dirty="0" err="1" smtClean="0"/>
              <a:t>etc</a:t>
            </a:r>
            <a:endParaRPr lang="es-EC" dirty="0"/>
          </a:p>
        </p:txBody>
      </p:sp>
      <p:cxnSp>
        <p:nvCxnSpPr>
          <p:cNvPr id="75" name="Conector recto de flecha 74"/>
          <p:cNvCxnSpPr>
            <a:stCxn id="22" idx="2"/>
            <a:endCxn id="70" idx="0"/>
          </p:cNvCxnSpPr>
          <p:nvPr/>
        </p:nvCxnSpPr>
        <p:spPr>
          <a:xfrm>
            <a:off x="1292200" y="4106779"/>
            <a:ext cx="2438" cy="17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PROBLEMA 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537390"/>
            <a:ext cx="7104774" cy="2568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 smtClean="0"/>
              <a:t>La </a:t>
            </a:r>
            <a:r>
              <a:rPr lang="es-MX" sz="1700" dirty="0"/>
              <a:t>reactivación del volcán Cotopaxi representa una amenaza para el país.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El </a:t>
            </a:r>
            <a:r>
              <a:rPr lang="es-MX" sz="1700" dirty="0" smtClean="0"/>
              <a:t>Instituto Geofísico de la Escuela Politécnica Nacional (IGEPN) </a:t>
            </a:r>
            <a:r>
              <a:rPr lang="es-MX" sz="1700" dirty="0"/>
              <a:t>se encarga de monitorear el Cotopaxi y generar una alerta temprana ante una posible erupción.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El aumento de los eventos sismo volcánicos (ESV</a:t>
            </a:r>
            <a:r>
              <a:rPr lang="es-MX" sz="1700" dirty="0" smtClean="0"/>
              <a:t>) </a:t>
            </a:r>
            <a:r>
              <a:rPr lang="es-MX" sz="1700" dirty="0"/>
              <a:t>es un indicador de una posible erupción.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 La clasificación de los ESV se la realiza de forma digital y manual.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Librerias de Python 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89169" y="1395548"/>
            <a:ext cx="2694428" cy="86488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Pandas</a:t>
              </a:r>
              <a:endParaRPr sz="15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2975111" y="1391197"/>
            <a:ext cx="2694428" cy="864880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Sckit Learn </a:t>
              </a:r>
              <a:endParaRPr sz="15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5912416" y="1391197"/>
            <a:ext cx="2694428" cy="864880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Sckit Learn</a:t>
              </a:r>
              <a:endParaRPr sz="15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270943" y="2524991"/>
            <a:ext cx="2169846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Funciones para exportar, crear,  limpiar, seleccionar y hallar estadísticas de datos 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270943" y="3690927"/>
            <a:ext cx="2169846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dirty="0" smtClean="0"/>
          </a:p>
          <a:p>
            <a:pPr algn="just"/>
            <a:r>
              <a:rPr lang="es-EC" dirty="0" err="1"/>
              <a:t>Read_csv</a:t>
            </a:r>
            <a:r>
              <a:rPr lang="es-EC" dirty="0"/>
              <a:t>()</a:t>
            </a:r>
          </a:p>
          <a:p>
            <a:pPr algn="just"/>
            <a:r>
              <a:rPr lang="es-EC" dirty="0" err="1"/>
              <a:t>Drop</a:t>
            </a:r>
            <a:r>
              <a:rPr lang="es-EC" dirty="0"/>
              <a:t>()</a:t>
            </a:r>
          </a:p>
          <a:p>
            <a:pPr algn="just"/>
            <a:r>
              <a:rPr lang="es-EC" dirty="0" err="1"/>
              <a:t>groupby</a:t>
            </a:r>
            <a:r>
              <a:rPr lang="es-EC" dirty="0"/>
              <a:t>()</a:t>
            </a:r>
          </a:p>
          <a:p>
            <a:pPr algn="just"/>
            <a:r>
              <a:rPr lang="es-EC" dirty="0" err="1"/>
              <a:t>Std</a:t>
            </a:r>
            <a:r>
              <a:rPr lang="es-EC" dirty="0"/>
              <a:t>()</a:t>
            </a:r>
          </a:p>
          <a:p>
            <a:pPr algn="just"/>
            <a:endParaRPr lang="es-EC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6072676" y="2524985"/>
            <a:ext cx="2138226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300" dirty="0" smtClean="0"/>
              <a:t>Funciones para selección de modelos, </a:t>
            </a:r>
            <a:r>
              <a:rPr lang="es-EC" sz="1300" dirty="0" err="1" smtClean="0"/>
              <a:t>preprocesamiento</a:t>
            </a:r>
            <a:r>
              <a:rPr lang="es-EC" sz="1300" smtClean="0"/>
              <a:t>, métricas. </a:t>
            </a:r>
            <a:endParaRPr lang="es-EC" sz="13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072675" y="3739466"/>
            <a:ext cx="2138227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err="1"/>
              <a:t>Train_test_Split</a:t>
            </a:r>
            <a:r>
              <a:rPr lang="es-EC" dirty="0"/>
              <a:t>()</a:t>
            </a:r>
          </a:p>
          <a:p>
            <a:pPr algn="just"/>
            <a:r>
              <a:rPr lang="es-EC" dirty="0" err="1" smtClean="0"/>
              <a:t>Fit</a:t>
            </a:r>
            <a:r>
              <a:rPr lang="es-EC" dirty="0" smtClean="0"/>
              <a:t> ()</a:t>
            </a:r>
          </a:p>
          <a:p>
            <a:pPr algn="just"/>
            <a:r>
              <a:rPr lang="es-EC" dirty="0" err="1" smtClean="0"/>
              <a:t>Predict</a:t>
            </a:r>
            <a:r>
              <a:rPr lang="es-EC" dirty="0" smtClean="0"/>
              <a:t>()</a:t>
            </a:r>
          </a:p>
          <a:p>
            <a:pPr algn="just"/>
            <a:r>
              <a:rPr lang="es-EC" dirty="0" err="1" smtClean="0"/>
              <a:t>Confusion_matrix</a:t>
            </a:r>
            <a:r>
              <a:rPr lang="es-EC" dirty="0" smtClean="0"/>
              <a:t>()</a:t>
            </a:r>
            <a:endParaRPr lang="es-EC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3247543" y="2500083"/>
            <a:ext cx="2047788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Posee módulos de la mayoría de algoritmos de ML.</a:t>
            </a:r>
            <a:endParaRPr lang="es-EC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3247543" y="3666019"/>
            <a:ext cx="2047788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SVM()</a:t>
            </a:r>
          </a:p>
          <a:p>
            <a:pPr algn="just"/>
            <a:r>
              <a:rPr lang="es-EC" dirty="0" smtClean="0"/>
              <a:t>RF()</a:t>
            </a:r>
          </a:p>
          <a:p>
            <a:pPr algn="just"/>
            <a:r>
              <a:rPr lang="es-EC" dirty="0" smtClean="0"/>
              <a:t>KNN()</a:t>
            </a:r>
          </a:p>
          <a:p>
            <a:pPr algn="just"/>
            <a:r>
              <a:rPr lang="es-EC" dirty="0" smtClean="0"/>
              <a:t>NB()</a:t>
            </a:r>
            <a:endParaRPr lang="es-EC" dirty="0"/>
          </a:p>
        </p:txBody>
      </p:sp>
      <p:cxnSp>
        <p:nvCxnSpPr>
          <p:cNvPr id="5" name="Conector recto de flecha 4"/>
          <p:cNvCxnSpPr>
            <a:stCxn id="3" idx="2"/>
            <a:endCxn id="26" idx="0"/>
          </p:cNvCxnSpPr>
          <p:nvPr/>
        </p:nvCxnSpPr>
        <p:spPr>
          <a:xfrm>
            <a:off x="1355866" y="3470564"/>
            <a:ext cx="0" cy="22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9" idx="2"/>
            <a:endCxn id="30" idx="0"/>
          </p:cNvCxnSpPr>
          <p:nvPr/>
        </p:nvCxnSpPr>
        <p:spPr>
          <a:xfrm>
            <a:off x="4271437" y="3445656"/>
            <a:ext cx="0" cy="22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7" idx="2"/>
            <a:endCxn id="28" idx="0"/>
          </p:cNvCxnSpPr>
          <p:nvPr/>
        </p:nvCxnSpPr>
        <p:spPr>
          <a:xfrm>
            <a:off x="7141789" y="3470558"/>
            <a:ext cx="0" cy="26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1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02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Metodología 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3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Metodología   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6" name="Imagen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20577" y="1471030"/>
            <a:ext cx="5937423" cy="3481070"/>
          </a:xfrm>
          <a:prstGeom prst="rect">
            <a:avLst/>
          </a:prstGeom>
        </p:spPr>
      </p:pic>
      <p:grpSp>
        <p:nvGrpSpPr>
          <p:cNvPr id="13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4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65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22;p22"/>
          <p:cNvSpPr/>
          <p:nvPr/>
        </p:nvSpPr>
        <p:spPr>
          <a:xfrm>
            <a:off x="5802510" y="2100801"/>
            <a:ext cx="2458261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Cada ESV se extrajo 84 caracteristicas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Base de Datos y Características 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70450" y="1409994"/>
            <a:ext cx="6747550" cy="439588"/>
          </a:xfrm>
        </p:spPr>
        <p:txBody>
          <a:bodyPr/>
          <a:lstStyle/>
          <a:p>
            <a:r>
              <a:rPr lang="es-EC" sz="1500" dirty="0" smtClean="0"/>
              <a:t>Recolección de 1187 ESV:  </a:t>
            </a:r>
            <a:r>
              <a:rPr lang="es-EC" sz="1500" dirty="0"/>
              <a:t>1044 </a:t>
            </a:r>
            <a:r>
              <a:rPr lang="es-EC" sz="1500" dirty="0" smtClean="0"/>
              <a:t>LP</a:t>
            </a:r>
            <a:r>
              <a:rPr lang="es-EC" sz="1500" dirty="0"/>
              <a:t>, 101 </a:t>
            </a:r>
            <a:r>
              <a:rPr lang="es-EC" sz="1500" dirty="0" smtClean="0"/>
              <a:t>VT</a:t>
            </a:r>
            <a:r>
              <a:rPr lang="es-EC" sz="1500" dirty="0"/>
              <a:t>, 8 </a:t>
            </a:r>
            <a:r>
              <a:rPr lang="es-EC" sz="1500" dirty="0" smtClean="0"/>
              <a:t>HB</a:t>
            </a:r>
            <a:r>
              <a:rPr lang="es-EC" sz="1500" dirty="0"/>
              <a:t>, 27 </a:t>
            </a:r>
            <a:r>
              <a:rPr lang="es-EC" sz="1500" dirty="0" smtClean="0"/>
              <a:t>TRE y 7 ICEQUAKE</a:t>
            </a:r>
            <a:endParaRPr lang="es-EC" sz="1500" dirty="0"/>
          </a:p>
        </p:txBody>
      </p:sp>
      <p:sp>
        <p:nvSpPr>
          <p:cNvPr id="22" name="Google Shape;322;p22"/>
          <p:cNvSpPr/>
          <p:nvPr/>
        </p:nvSpPr>
        <p:spPr>
          <a:xfrm>
            <a:off x="2170042" y="2100801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IGEPN recolecta señales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" name="Google Shape;323;p22"/>
          <p:cNvSpPr/>
          <p:nvPr/>
        </p:nvSpPr>
        <p:spPr>
          <a:xfrm>
            <a:off x="392842" y="2100801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de Sensores en el Cotopaxi 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Google Shape;324;p22"/>
          <p:cNvSpPr/>
          <p:nvPr/>
        </p:nvSpPr>
        <p:spPr>
          <a:xfrm>
            <a:off x="3947242" y="2100801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Detecta y Clasifica los ESV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809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Preprocesamiento 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89169" y="1395548"/>
            <a:ext cx="2694428" cy="86488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Balanceo de datos</a:t>
              </a:r>
              <a:endParaRPr sz="15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2975111" y="1391197"/>
            <a:ext cx="2694428" cy="864880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Normalización </a:t>
              </a:r>
              <a:endParaRPr sz="15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5912416" y="1391197"/>
            <a:ext cx="2694428" cy="864880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Seleccion de características </a:t>
              </a:r>
              <a:endParaRPr sz="15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270943" y="2524991"/>
            <a:ext cx="1921397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Algoritmos de ML favorecen a la clase mayoritaria.</a:t>
            </a:r>
            <a:endParaRPr lang="es-EC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270943" y="3690927"/>
            <a:ext cx="1921397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Base de datos con 103 LP y 101 VT.</a:t>
            </a:r>
            <a:endParaRPr lang="es-EC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6224143" y="2524985"/>
            <a:ext cx="2140539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300" dirty="0" smtClean="0"/>
              <a:t>Características irrelevantes, resultados inexactos y para reducir el tiempo entrenar. </a:t>
            </a:r>
            <a:endParaRPr lang="es-EC" sz="13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224143" y="3690921"/>
            <a:ext cx="2140539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Tres métodos: Filtro, Envoltura y Embebido</a:t>
            </a:r>
            <a:endParaRPr lang="es-EC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3247543" y="2500083"/>
            <a:ext cx="1921397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Para evitar </a:t>
            </a:r>
            <a:r>
              <a:rPr lang="es-EC" dirty="0"/>
              <a:t>la redundancia y anomalías de los </a:t>
            </a:r>
            <a:r>
              <a:rPr lang="es-EC" dirty="0" smtClean="0"/>
              <a:t>datos.</a:t>
            </a:r>
            <a:endParaRPr lang="es-EC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3247543" y="3666019"/>
            <a:ext cx="1921397" cy="9455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Rango numérico  va de 0 a 1.</a:t>
            </a:r>
            <a:endParaRPr lang="es-EC" dirty="0"/>
          </a:p>
        </p:txBody>
      </p:sp>
      <p:cxnSp>
        <p:nvCxnSpPr>
          <p:cNvPr id="5" name="Conector recto de flecha 4"/>
          <p:cNvCxnSpPr>
            <a:stCxn id="3" idx="2"/>
            <a:endCxn id="26" idx="0"/>
          </p:cNvCxnSpPr>
          <p:nvPr/>
        </p:nvCxnSpPr>
        <p:spPr>
          <a:xfrm>
            <a:off x="1231642" y="3470564"/>
            <a:ext cx="0" cy="22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9" idx="2"/>
            <a:endCxn id="30" idx="0"/>
          </p:cNvCxnSpPr>
          <p:nvPr/>
        </p:nvCxnSpPr>
        <p:spPr>
          <a:xfrm>
            <a:off x="4208242" y="3445656"/>
            <a:ext cx="0" cy="22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7" idx="2"/>
            <a:endCxn id="28" idx="0"/>
          </p:cNvCxnSpPr>
          <p:nvPr/>
        </p:nvCxnSpPr>
        <p:spPr>
          <a:xfrm>
            <a:off x="7294413" y="3470558"/>
            <a:ext cx="0" cy="22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 ENVOLTURA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ortar rectángulo de esquina diagonal 1"/>
          <p:cNvSpPr/>
          <p:nvPr/>
        </p:nvSpPr>
        <p:spPr>
          <a:xfrm>
            <a:off x="270943" y="1908596"/>
            <a:ext cx="1799256" cy="86264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Evaluando combinaciones de características. </a:t>
            </a:r>
            <a:endParaRPr lang="es-EC" dirty="0"/>
          </a:p>
        </p:txBody>
      </p:sp>
      <p:sp>
        <p:nvSpPr>
          <p:cNvPr id="34" name="Recortar rectángulo de esquina diagonal 33"/>
          <p:cNvSpPr/>
          <p:nvPr/>
        </p:nvSpPr>
        <p:spPr>
          <a:xfrm>
            <a:off x="2331965" y="1908596"/>
            <a:ext cx="1799256" cy="86264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Criterio de evaluación, </a:t>
            </a:r>
            <a:r>
              <a:rPr lang="es-EC" i="1" dirty="0" smtClean="0"/>
              <a:t>P</a:t>
            </a:r>
            <a:r>
              <a:rPr lang="es-EC" dirty="0" smtClean="0"/>
              <a:t>, </a:t>
            </a:r>
            <a:r>
              <a:rPr lang="es-EC" i="1" dirty="0" smtClean="0"/>
              <a:t>A</a:t>
            </a:r>
            <a:r>
              <a:rPr lang="es-EC" dirty="0" smtClean="0"/>
              <a:t>, </a:t>
            </a:r>
            <a:r>
              <a:rPr lang="es-EC" i="1" dirty="0" smtClean="0"/>
              <a:t>f1-score</a:t>
            </a:r>
            <a:r>
              <a:rPr lang="es-EC" dirty="0" smtClean="0"/>
              <a:t>, </a:t>
            </a:r>
            <a:r>
              <a:rPr lang="es-EC" i="1" dirty="0" smtClean="0"/>
              <a:t>R</a:t>
            </a:r>
            <a:r>
              <a:rPr lang="es-EC" dirty="0" smtClean="0"/>
              <a:t>, </a:t>
            </a:r>
            <a:r>
              <a:rPr lang="es-EC" i="1" dirty="0" smtClean="0"/>
              <a:t>S</a:t>
            </a:r>
            <a:endParaRPr lang="es-EC" dirty="0"/>
          </a:p>
        </p:txBody>
      </p:sp>
      <p:sp>
        <p:nvSpPr>
          <p:cNvPr id="35" name="Recortar rectángulo de esquina diagonal 34"/>
          <p:cNvSpPr/>
          <p:nvPr/>
        </p:nvSpPr>
        <p:spPr>
          <a:xfrm>
            <a:off x="4392987" y="1908596"/>
            <a:ext cx="1799256" cy="86264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Encontrar la mejor combinación para el  algoritmo </a:t>
            </a:r>
            <a:endParaRPr lang="es-EC" dirty="0"/>
          </a:p>
        </p:txBody>
      </p:sp>
      <p:sp>
        <p:nvSpPr>
          <p:cNvPr id="37" name="Recortar rectángulo de esquina diagonal 36"/>
          <p:cNvSpPr/>
          <p:nvPr/>
        </p:nvSpPr>
        <p:spPr>
          <a:xfrm>
            <a:off x="6562444" y="1549696"/>
            <a:ext cx="2322764" cy="36986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Selección hacia adelante</a:t>
            </a:r>
            <a:endParaRPr lang="es-EC" dirty="0"/>
          </a:p>
        </p:txBody>
      </p:sp>
      <p:sp>
        <p:nvSpPr>
          <p:cNvPr id="39" name="Recortar rectángulo de esquina diagonal 38"/>
          <p:cNvSpPr/>
          <p:nvPr/>
        </p:nvSpPr>
        <p:spPr>
          <a:xfrm>
            <a:off x="6562444" y="2138542"/>
            <a:ext cx="2322764" cy="36986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Eliminación hacia atrás 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49" y="3035801"/>
            <a:ext cx="5192896" cy="1609494"/>
          </a:xfrm>
          <a:prstGeom prst="rect">
            <a:avLst/>
          </a:prstGeom>
        </p:spPr>
      </p:pic>
      <p:cxnSp>
        <p:nvCxnSpPr>
          <p:cNvPr id="7" name="Conector recto de flecha 6"/>
          <p:cNvCxnSpPr>
            <a:stCxn id="2" idx="0"/>
            <a:endCxn id="34" idx="2"/>
          </p:cNvCxnSpPr>
          <p:nvPr/>
        </p:nvCxnSpPr>
        <p:spPr>
          <a:xfrm>
            <a:off x="2070199" y="2339917"/>
            <a:ext cx="261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34" idx="0"/>
            <a:endCxn id="35" idx="2"/>
          </p:cNvCxnSpPr>
          <p:nvPr/>
        </p:nvCxnSpPr>
        <p:spPr>
          <a:xfrm>
            <a:off x="4131221" y="2339917"/>
            <a:ext cx="261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37" idx="2"/>
          </p:cNvCxnSpPr>
          <p:nvPr/>
        </p:nvCxnSpPr>
        <p:spPr>
          <a:xfrm flipV="1">
            <a:off x="6192243" y="1734630"/>
            <a:ext cx="370201" cy="61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35" idx="0"/>
            <a:endCxn id="39" idx="2"/>
          </p:cNvCxnSpPr>
          <p:nvPr/>
        </p:nvCxnSpPr>
        <p:spPr>
          <a:xfrm flipV="1">
            <a:off x="6192243" y="2323476"/>
            <a:ext cx="370201" cy="1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6192243" y="2378292"/>
            <a:ext cx="370201" cy="499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Recortar rectángulo de esquina diagonal 53"/>
          <p:cNvSpPr/>
          <p:nvPr/>
        </p:nvSpPr>
        <p:spPr>
          <a:xfrm>
            <a:off x="6562444" y="2693343"/>
            <a:ext cx="2322764" cy="36986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Eliminación bidireccional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32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 ENVOLTURA</a:t>
            </a:r>
            <a:endParaRPr dirty="0"/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Imagen 18"/>
          <p:cNvPicPr/>
          <p:nvPr/>
        </p:nvPicPr>
        <p:blipFill>
          <a:blip r:embed="rId3"/>
          <a:stretch>
            <a:fillRect/>
          </a:stretch>
        </p:blipFill>
        <p:spPr>
          <a:xfrm>
            <a:off x="937823" y="1676400"/>
            <a:ext cx="7423877" cy="27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Pesos de características 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886207"/>
              </p:ext>
            </p:extLst>
          </p:nvPr>
        </p:nvGraphicFramePr>
        <p:xfrm>
          <a:off x="289111" y="1639660"/>
          <a:ext cx="8673913" cy="251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76424" y="3861801"/>
            <a:ext cx="6460525" cy="77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</a:pPr>
            <a:r>
              <a:rPr lang="es-MX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características son: 'f1</a:t>
            </a:r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', 'f2','f3', 'f4', 'f5', 'f6', 'f7', 'f8', 'f9', 'f10', 'f11', 'f12', 'f13', 'f15', 'f18', 'f19', 'f21','f26', 'f28', 'f30', 'f34', 'f38', 'f39', 'f44', 'f51', 'f59', 'f71','f72', 'f73','f82'.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Modelos de Clasificación 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2151593" y="1740555"/>
            <a:ext cx="2364635" cy="2343784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Metodo de envoltura  </a:t>
            </a:r>
            <a:endParaRPr sz="15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263101" y="1740554"/>
            <a:ext cx="2364635" cy="2343784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Base de datos modificada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4075696" y="1740554"/>
            <a:ext cx="2364635" cy="2343784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Entrena-   miento y generación de modelos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Google Shape;322;p22"/>
          <p:cNvSpPr/>
          <p:nvPr/>
        </p:nvSpPr>
        <p:spPr>
          <a:xfrm>
            <a:off x="7257239" y="9043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DT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322;p22"/>
          <p:cNvSpPr/>
          <p:nvPr/>
        </p:nvSpPr>
        <p:spPr>
          <a:xfrm>
            <a:off x="7257239" y="15139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RF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" name="Google Shape;322;p22"/>
          <p:cNvSpPr/>
          <p:nvPr/>
        </p:nvSpPr>
        <p:spPr>
          <a:xfrm>
            <a:off x="7257239" y="21235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SVM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" name="Google Shape;322;p22"/>
          <p:cNvSpPr/>
          <p:nvPr/>
        </p:nvSpPr>
        <p:spPr>
          <a:xfrm>
            <a:off x="7257239" y="27331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NB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Google Shape;322;p22"/>
          <p:cNvSpPr/>
          <p:nvPr/>
        </p:nvSpPr>
        <p:spPr>
          <a:xfrm>
            <a:off x="7257239" y="33427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" name="Google Shape;322;p22"/>
          <p:cNvSpPr/>
          <p:nvPr/>
        </p:nvSpPr>
        <p:spPr>
          <a:xfrm>
            <a:off x="7257239" y="3952335"/>
            <a:ext cx="1186753" cy="464899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KNN</a:t>
            </a:r>
            <a:endParaRPr sz="12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" name="Conector recto de flecha 2"/>
          <p:cNvCxnSpPr>
            <a:stCxn id="324" idx="3"/>
            <a:endCxn id="19" idx="1"/>
          </p:cNvCxnSpPr>
          <p:nvPr/>
        </p:nvCxnSpPr>
        <p:spPr>
          <a:xfrm flipV="1">
            <a:off x="6440331" y="1136785"/>
            <a:ext cx="816908" cy="177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324" idx="3"/>
            <a:endCxn id="21" idx="1"/>
          </p:cNvCxnSpPr>
          <p:nvPr/>
        </p:nvCxnSpPr>
        <p:spPr>
          <a:xfrm flipV="1">
            <a:off x="6440331" y="1746385"/>
            <a:ext cx="816908" cy="116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324" idx="3"/>
            <a:endCxn id="22" idx="1"/>
          </p:cNvCxnSpPr>
          <p:nvPr/>
        </p:nvCxnSpPr>
        <p:spPr>
          <a:xfrm flipV="1">
            <a:off x="6440331" y="2355985"/>
            <a:ext cx="816908" cy="55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324" idx="3"/>
            <a:endCxn id="23" idx="1"/>
          </p:cNvCxnSpPr>
          <p:nvPr/>
        </p:nvCxnSpPr>
        <p:spPr>
          <a:xfrm>
            <a:off x="6440331" y="2912446"/>
            <a:ext cx="816908" cy="5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24" idx="3"/>
            <a:endCxn id="24" idx="1"/>
          </p:cNvCxnSpPr>
          <p:nvPr/>
        </p:nvCxnSpPr>
        <p:spPr>
          <a:xfrm>
            <a:off x="6440331" y="2912446"/>
            <a:ext cx="816908" cy="66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324" idx="3"/>
            <a:endCxn id="25" idx="1"/>
          </p:cNvCxnSpPr>
          <p:nvPr/>
        </p:nvCxnSpPr>
        <p:spPr>
          <a:xfrm>
            <a:off x="6440331" y="2912446"/>
            <a:ext cx="816908" cy="127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3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4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95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Resultados 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6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JUSTIFICACIÓN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537390"/>
            <a:ext cx="7104774" cy="2568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 smtClean="0"/>
              <a:t>Desarrollar un </a:t>
            </a:r>
            <a:r>
              <a:rPr lang="es-MX" sz="1700" dirty="0"/>
              <a:t>sistema que tome decisiones y clasifique ESV es necesario.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 Machine </a:t>
            </a:r>
            <a:r>
              <a:rPr lang="es-MX" sz="1700" dirty="0" err="1"/>
              <a:t>Learning</a:t>
            </a:r>
            <a:r>
              <a:rPr lang="es-MX" sz="1700" dirty="0"/>
              <a:t> (ML) es la herramienta perfecta para un sistema de clasificación.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Existen trabajos previos en la clasificación de ESV con ML realizados en Matlab.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Se usará el software libre Python por su soporte de calculo y librerías de ML.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2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Clasificación con base de datos modificada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4275" y="1491000"/>
            <a:ext cx="6132600" cy="3145500"/>
          </a:xfrm>
        </p:spPr>
        <p:txBody>
          <a:bodyPr/>
          <a:lstStyle/>
          <a:p>
            <a:pPr algn="just"/>
            <a:r>
              <a:rPr lang="es-EC" sz="2200" dirty="0" smtClean="0"/>
              <a:t>Los modelos generados se entrenaron usando los mismos datos de entrenamiento para los 6 algoritmos y son evaluados con los mismos datos de prueba.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Los datos de entrenamiento y prueba se obtienen de la base de datos modificada usando </a:t>
            </a:r>
            <a:r>
              <a:rPr lang="es-EC" sz="2200" i="1" dirty="0" err="1" smtClean="0"/>
              <a:t>cross</a:t>
            </a:r>
            <a:r>
              <a:rPr lang="es-EC" sz="2200" i="1" dirty="0" smtClean="0"/>
              <a:t> </a:t>
            </a:r>
            <a:r>
              <a:rPr lang="es-EC" sz="2200" i="1" dirty="0" err="1" smtClean="0"/>
              <a:t>validation</a:t>
            </a:r>
            <a:r>
              <a:rPr lang="es-EC" sz="2200" dirty="0" smtClean="0"/>
              <a:t> 70/30 sobre la misma.</a:t>
            </a:r>
            <a:endParaRPr lang="es-EC" sz="2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22;p22"/>
          <p:cNvSpPr/>
          <p:nvPr/>
        </p:nvSpPr>
        <p:spPr>
          <a:xfrm>
            <a:off x="5992906" y="1449609"/>
            <a:ext cx="2288789" cy="1241637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Entrena y genera el modelo</a:t>
            </a:r>
            <a:endParaRPr sz="15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Modelos de Clasificación </a:t>
            </a:r>
            <a:r>
              <a:rPr lang="en" smtClean="0"/>
              <a:t>de KNN </a:t>
            </a:r>
            <a:r>
              <a:rPr lang="en" dirty="0" smtClean="0"/>
              <a:t>ejemplo 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2401115" y="1449610"/>
            <a:ext cx="2288789" cy="1241637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Selección hacia adelante  </a:t>
            </a:r>
            <a:endParaRPr sz="15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512623" y="1449609"/>
            <a:ext cx="2288789" cy="1241637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Base de datos modificada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4325218" y="1449609"/>
            <a:ext cx="2288789" cy="1241637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KNN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3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4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2;p22"/>
          <p:cNvSpPr/>
          <p:nvPr/>
        </p:nvSpPr>
        <p:spPr>
          <a:xfrm>
            <a:off x="6015518" y="3104029"/>
            <a:ext cx="2288789" cy="1241637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Parametros de rendimiento </a:t>
            </a:r>
            <a:endParaRPr sz="15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322;p22"/>
          <p:cNvSpPr/>
          <p:nvPr/>
        </p:nvSpPr>
        <p:spPr>
          <a:xfrm>
            <a:off x="2423727" y="3104030"/>
            <a:ext cx="2288789" cy="1241637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Mide el rendimiento del modelo</a:t>
            </a:r>
            <a:endParaRPr sz="1500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23;p22"/>
          <p:cNvSpPr/>
          <p:nvPr/>
        </p:nvSpPr>
        <p:spPr>
          <a:xfrm>
            <a:off x="535235" y="3104029"/>
            <a:ext cx="2288789" cy="1241637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Base de datos de prueba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" name="Google Shape;324;p22"/>
          <p:cNvSpPr/>
          <p:nvPr/>
        </p:nvSpPr>
        <p:spPr>
          <a:xfrm>
            <a:off x="4347830" y="3104029"/>
            <a:ext cx="2288789" cy="1241637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Matriz de confusión </a:t>
            </a:r>
            <a:endParaRPr sz="1500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" name="Conector angular 6"/>
          <p:cNvCxnSpPr>
            <a:stCxn id="26" idx="2"/>
            <a:endCxn id="30" idx="0"/>
          </p:cNvCxnSpPr>
          <p:nvPr/>
        </p:nvCxnSpPr>
        <p:spPr>
          <a:xfrm rot="5400000">
            <a:off x="4202075" y="168802"/>
            <a:ext cx="412783" cy="54576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752780" cy="823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</a:t>
            </a:r>
            <a:r>
              <a:rPr lang="en" sz="1800" dirty="0" smtClean="0"/>
              <a:t>Matriz de Confusión usando el algoritmo KNN</a:t>
            </a:r>
            <a:endParaRPr sz="1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5112327" y="2216683"/>
            <a:ext cx="2329027" cy="18703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TP = 34 </a:t>
            </a:r>
          </a:p>
          <a:p>
            <a:pPr algn="ctr"/>
            <a:r>
              <a:rPr lang="es-EC" dirty="0" smtClean="0"/>
              <a:t>TN = 26</a:t>
            </a:r>
          </a:p>
          <a:p>
            <a:pPr algn="ctr"/>
            <a:r>
              <a:rPr lang="es-EC" dirty="0" smtClean="0"/>
              <a:t>FP = 1</a:t>
            </a:r>
          </a:p>
          <a:p>
            <a:pPr algn="ctr"/>
            <a:r>
              <a:rPr lang="es-EC" dirty="0" smtClean="0"/>
              <a:t>FN </a:t>
            </a:r>
            <a:r>
              <a:rPr lang="es-EC" smtClean="0"/>
              <a:t>= 0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648690"/>
            <a:ext cx="37052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752780" cy="823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Parametros de </a:t>
            </a:r>
            <a:r>
              <a:rPr lang="en" sz="1800" dirty="0"/>
              <a:t>rendimiento usando el algoritmo KNN</a:t>
            </a:r>
            <a:endParaRPr sz="1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20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21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984604" y="1461690"/>
                <a:ext cx="3889133" cy="442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1" hangingPunct="1"/>
                <a14:m>
                  <m:oMath xmlns:m="http://schemas.openxmlformats.org/officeDocument/2006/math">
                    <m:r>
                      <a:rPr lang="es-MX" sz="1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34+26 </m:t>
                        </m:r>
                      </m:num>
                      <m:den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34+26+0+1</m:t>
                        </m:r>
                      </m:den>
                    </m:f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altLang="es-MX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0,9836</a:t>
                </a:r>
                <a:r>
                  <a:rPr lang="es-MX" altLang="es-MX" sz="1600" dirty="0" smtClean="0"/>
                  <a:t>  </a:t>
                </a:r>
                <a:endParaRPr lang="es-MX" altLang="es-MX" sz="1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4" y="1461690"/>
                <a:ext cx="3889133" cy="442172"/>
              </a:xfrm>
              <a:prstGeom prst="rect">
                <a:avLst/>
              </a:prstGeom>
              <a:blipFill rotWithShape="0"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984604" y="2027932"/>
                <a:ext cx="2103909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𝐹𝑁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</a:t>
                </a:r>
                <a:endParaRPr lang="es-EC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04" y="2027932"/>
                <a:ext cx="2103909" cy="442044"/>
              </a:xfrm>
              <a:prstGeom prst="rect">
                <a:avLst/>
              </a:prstGeom>
              <a:blipFill rotWithShape="0">
                <a:blip r:embed="rId4"/>
                <a:stretch>
                  <a:fillRect r="-290" b="-41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027756" y="2698238"/>
                <a:ext cx="2532488" cy="441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+34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0,9714</a:t>
                </a:r>
                <a:endParaRPr lang="es-EC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56" y="2698238"/>
                <a:ext cx="2532488" cy="441852"/>
              </a:xfrm>
              <a:prstGeom prst="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987616" y="3264352"/>
                <a:ext cx="2612767" cy="44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eaLnBrk="1" hangingPunct="1"/>
                <a14:m>
                  <m:oMath xmlns:m="http://schemas.openxmlformats.org/officeDocument/2006/math"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𝑇𝑁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MX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26+1</m:t>
                        </m:r>
                      </m:den>
                    </m:f>
                    <m:r>
                      <a:rPr lang="es-MX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altLang="es-MX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0,9630</a:t>
                </a:r>
                <a:endParaRPr lang="es-MX" altLang="es-MX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16" y="3264352"/>
                <a:ext cx="2612767" cy="442172"/>
              </a:xfrm>
              <a:prstGeom prst="rect">
                <a:avLst/>
              </a:prstGeom>
              <a:blipFill rotWithShape="0">
                <a:blip r:embed="rId6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27756" y="3934786"/>
                <a:ext cx="3795847" cy="471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𝑠𝑐𝑜𝑟𝑒</m:t>
                    </m:r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sty m:val="p"/>
                          </m:rPr>
                          <a:rPr lang="es-MX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0,9714</m:t>
                        </m:r>
                        <m:r>
                          <a:rPr lang="es-MX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MX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s-MX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0,963) </m:t>
                        </m:r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0,963</m:t>
                        </m:r>
                        <m:r>
                          <a:rPr lang="es-MX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+0,9714</m:t>
                        </m:r>
                      </m:den>
                    </m:f>
                  </m:oMath>
                </a14:m>
                <a:r>
                  <a:rPr lang="es-EC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=0,986</a:t>
                </a:r>
                <a:endParaRPr lang="es-EC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56" y="3934786"/>
                <a:ext cx="3795847" cy="471604"/>
              </a:xfrm>
              <a:prstGeom prst="rect">
                <a:avLst/>
              </a:prstGeom>
              <a:blipFill rotWithShape="0">
                <a:blip r:embed="rId7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946100" y="4499393"/>
                <a:ext cx="3855543" cy="451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eaLnBrk="1" hangingPunct="1"/>
                <a14:m>
                  <m:oMath xmlns:m="http://schemas.openxmlformats.org/officeDocument/2006/math">
                    <m:r>
                      <a:rPr lang="es-EC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𝐵𝐸𝑅</m:t>
                    </m:r>
                    <m:r>
                      <a:rPr lang="es-MX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C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(0,96+0,97)</m:t>
                        </m:r>
                      </m:num>
                      <m:den>
                        <m:r>
                          <a:rPr lang="es-EC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altLang="es-MX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0,035</a:t>
                </a:r>
                <a:endParaRPr lang="es-MX" altLang="es-MX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00" y="4499393"/>
                <a:ext cx="3855543" cy="451470"/>
              </a:xfrm>
              <a:prstGeom prst="rect">
                <a:avLst/>
              </a:prstGeom>
              <a:blipFill>
                <a:blip r:embed="rId8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5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Selección hacia </a:t>
            </a:r>
            <a:r>
              <a:rPr lang="en" dirty="0" smtClean="0"/>
              <a:t>adelante – 30 características 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Tabla 16"/>
          <p:cNvGraphicFramePr>
            <a:graphicFrameLocks noGrp="1"/>
          </p:cNvGraphicFramePr>
          <p:nvPr>
            <p:extLst/>
          </p:nvPr>
        </p:nvGraphicFramePr>
        <p:xfrm>
          <a:off x="403803" y="1500997"/>
          <a:ext cx="7711498" cy="29842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14606">
                  <a:extLst>
                    <a:ext uri="{9D8B030D-6E8A-4147-A177-3AD203B41FA5}">
                      <a16:colId xmlns:a16="http://schemas.microsoft.com/office/drawing/2014/main" val="2103179832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1078814815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349033534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55508957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43554229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180368348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1589387118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Clasificador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823567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86033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23216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840572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SVM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17040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328969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07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Eliminación </a:t>
            </a:r>
            <a:r>
              <a:rPr lang="en" dirty="0"/>
              <a:t>hacia atras – 2</a:t>
            </a:r>
            <a:r>
              <a:rPr lang="en" dirty="0" smtClean="0"/>
              <a:t>0 </a:t>
            </a:r>
            <a:r>
              <a:rPr lang="en" dirty="0"/>
              <a:t>características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40266"/>
              </p:ext>
            </p:extLst>
          </p:nvPr>
        </p:nvGraphicFramePr>
        <p:xfrm>
          <a:off x="403803" y="1500997"/>
          <a:ext cx="7711498" cy="29842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14606">
                  <a:extLst>
                    <a:ext uri="{9D8B030D-6E8A-4147-A177-3AD203B41FA5}">
                      <a16:colId xmlns:a16="http://schemas.microsoft.com/office/drawing/2014/main" val="2103179832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1078814815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349033534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55508957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43554229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180368348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1589387118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Clasificador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823567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0.839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86033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23216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840572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SVM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17040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KNN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328969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XG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07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Eliminación </a:t>
            </a:r>
            <a:r>
              <a:rPr lang="en" dirty="0"/>
              <a:t>Bidireccional – 30 características</a:t>
            </a:r>
            <a:endParaRPr dirty="0"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403803" y="1500997"/>
          <a:ext cx="7711498" cy="29842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14606">
                  <a:extLst>
                    <a:ext uri="{9D8B030D-6E8A-4147-A177-3AD203B41FA5}">
                      <a16:colId xmlns:a16="http://schemas.microsoft.com/office/drawing/2014/main" val="2103179832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1078814815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349033534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55508957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43554229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180368348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1589387118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Clasificador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823567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86033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23216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840572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SVM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17040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KNN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328969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XG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07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427403"/>
            <a:ext cx="5258400" cy="696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Parámetro BER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6557"/>
              </p:ext>
            </p:extLst>
          </p:nvPr>
        </p:nvGraphicFramePr>
        <p:xfrm>
          <a:off x="970137" y="1591075"/>
          <a:ext cx="6937343" cy="305848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75690">
                  <a:extLst>
                    <a:ext uri="{9D8B030D-6E8A-4147-A177-3AD203B41FA5}">
                      <a16:colId xmlns:a16="http://schemas.microsoft.com/office/drawing/2014/main" val="2103179832"/>
                    </a:ext>
                  </a:extLst>
                </a:gridCol>
                <a:gridCol w="1637800">
                  <a:extLst>
                    <a:ext uri="{9D8B030D-6E8A-4147-A177-3AD203B41FA5}">
                      <a16:colId xmlns:a16="http://schemas.microsoft.com/office/drawing/2014/main" val="1078814815"/>
                    </a:ext>
                  </a:extLst>
                </a:gridCol>
                <a:gridCol w="1870363">
                  <a:extLst>
                    <a:ext uri="{9D8B030D-6E8A-4147-A177-3AD203B41FA5}">
                      <a16:colId xmlns:a16="http://schemas.microsoft.com/office/drawing/2014/main" val="3349033534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55508957"/>
                    </a:ext>
                  </a:extLst>
                </a:gridCol>
              </a:tblGrid>
              <a:tr h="86392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Clasificador </a:t>
                      </a:r>
                      <a:r>
                        <a:rPr lang="es-E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Selección </a:t>
                      </a:r>
                      <a:r>
                        <a:rPr lang="es-EC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hacia </a:t>
                      </a:r>
                      <a:r>
                        <a:rPr lang="es-EC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adelante 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Eliminación hacia atrás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Eliminación bidireccional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823567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+mj-lt"/>
                        </a:rPr>
                        <a:t>DT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86033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+mj-lt"/>
                        </a:rPr>
                        <a:t>RF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23216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+mj-lt"/>
                        </a:rPr>
                        <a:t>KNN</a:t>
                      </a: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840572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+mj-lt"/>
                        </a:rPr>
                        <a:t>SVM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17040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+mj-lt"/>
                        </a:rPr>
                        <a:t>NB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328969"/>
                  </a:ext>
                </a:extLst>
              </a:tr>
              <a:tr h="304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effectLst/>
                          <a:latin typeface="+mj-lt"/>
                        </a:rPr>
                        <a:t>XG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96" marR="4719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07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Clasificación con base de datos completa 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8075" y="1891006"/>
            <a:ext cx="6879925" cy="2261894"/>
          </a:xfrm>
        </p:spPr>
        <p:txBody>
          <a:bodyPr/>
          <a:lstStyle/>
          <a:p>
            <a:pPr algn="just"/>
            <a:r>
              <a:rPr lang="es-EC" dirty="0" smtClean="0"/>
              <a:t>Los siguientes resultados se obtienen clasificando la base de datos completa que consta de </a:t>
            </a:r>
            <a:r>
              <a:rPr lang="es-EC" dirty="0"/>
              <a:t>1187 ESV:  1044 LP, 101 VT, 8 HB, 27 TRE y 7 ICEQUAKE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Selección hacia </a:t>
            </a:r>
            <a:r>
              <a:rPr lang="en" dirty="0" smtClean="0"/>
              <a:t>adelante – 30 características 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49899"/>
              </p:ext>
            </p:extLst>
          </p:nvPr>
        </p:nvGraphicFramePr>
        <p:xfrm>
          <a:off x="403803" y="1500997"/>
          <a:ext cx="7711498" cy="29842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414606">
                  <a:extLst>
                    <a:ext uri="{9D8B030D-6E8A-4147-A177-3AD203B41FA5}">
                      <a16:colId xmlns:a16="http://schemas.microsoft.com/office/drawing/2014/main" val="2103179832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1078814815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349033534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55508957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43554229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180368348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1589387118"/>
                    </a:ext>
                  </a:extLst>
                </a:gridCol>
              </a:tblGrid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Clasificador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P[%]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823567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386033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23216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0.073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840572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SVM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0.079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17040"/>
                  </a:ext>
                </a:extLst>
              </a:tr>
              <a:tr h="36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KNN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0.856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0.125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328969"/>
                  </a:ext>
                </a:extLst>
              </a:tr>
              <a:tr h="4717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XG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0.931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07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5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 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47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	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4175" y="1491000"/>
            <a:ext cx="6268934" cy="3145500"/>
          </a:xfrm>
        </p:spPr>
        <p:txBody>
          <a:bodyPr/>
          <a:lstStyle/>
          <a:p>
            <a:pPr algn="just" fontAlgn="ctr"/>
            <a:endParaRPr lang="es-EC" sz="1600" dirty="0" smtClean="0"/>
          </a:p>
          <a:p>
            <a:pPr algn="just" fontAlgn="ctr"/>
            <a:endParaRPr lang="es-EC" sz="1600" dirty="0" smtClean="0"/>
          </a:p>
          <a:p>
            <a:pPr algn="just" fontAlgn="ctr"/>
            <a:r>
              <a:rPr lang="es-MX" sz="1600" dirty="0"/>
              <a:t>Se logró desarrollar un sistema de clasificación de ESV utilizando seis algoritmos de clasificación los cuales son DT, RF, SVM, NB, KNN y XG en el software libre Python. </a:t>
            </a:r>
            <a:endParaRPr lang="es-MX" sz="1600" dirty="0" smtClean="0"/>
          </a:p>
          <a:p>
            <a:pPr algn="just" fontAlgn="ctr"/>
            <a:endParaRPr lang="es-EC" sz="1600" dirty="0" smtClean="0"/>
          </a:p>
          <a:p>
            <a:pPr algn="just" fontAlgn="ctr"/>
            <a:r>
              <a:rPr lang="es-EC" sz="1600" dirty="0" smtClean="0"/>
              <a:t>Las librerías de Python permitieron realizar esta investigación, </a:t>
            </a:r>
            <a:r>
              <a:rPr lang="es-MX" sz="1600" dirty="0" err="1"/>
              <a:t>NumPy</a:t>
            </a:r>
            <a:r>
              <a:rPr lang="es-MX" sz="1600" dirty="0"/>
              <a:t> y Pandas, son ideales para el procesamiento científico y para la manipulación de </a:t>
            </a:r>
            <a:r>
              <a:rPr lang="es-MX" sz="1600" dirty="0" smtClean="0"/>
              <a:t>datos y la </a:t>
            </a:r>
            <a:r>
              <a:rPr lang="es-MX" sz="1600" dirty="0"/>
              <a:t>librería </a:t>
            </a:r>
            <a:r>
              <a:rPr lang="es-MX" sz="1600" dirty="0" err="1"/>
              <a:t>scikit-learn</a:t>
            </a:r>
            <a:r>
              <a:rPr lang="es-MX" sz="1600" dirty="0"/>
              <a:t> </a:t>
            </a:r>
            <a:r>
              <a:rPr lang="es-MX" sz="1600" dirty="0" smtClean="0"/>
              <a:t>contiene varias funciones  referentes a ML.</a:t>
            </a:r>
          </a:p>
          <a:p>
            <a:pPr algn="just" fontAlgn="ctr"/>
            <a:endParaRPr lang="es-EC" sz="1600" dirty="0" smtClean="0"/>
          </a:p>
          <a:p>
            <a:pPr algn="just" fontAlgn="ctr"/>
            <a:r>
              <a:rPr lang="es-EC" sz="1600" dirty="0" smtClean="0"/>
              <a:t>El </a:t>
            </a:r>
            <a:r>
              <a:rPr lang="es-EC" sz="1600" dirty="0"/>
              <a:t>método de envoltura con la técnica de selección hacia adelante es la que mejor resultados entrego seleccionando 30 de 84 </a:t>
            </a:r>
            <a:r>
              <a:rPr lang="es-EC" sz="1600" dirty="0" smtClean="0"/>
              <a:t>características. EL algoritmo de </a:t>
            </a:r>
            <a:r>
              <a:rPr lang="es-EC" sz="1600" dirty="0" smtClean="0"/>
              <a:t>RF</a:t>
            </a:r>
            <a:r>
              <a:rPr lang="es-EC" sz="1600" dirty="0" smtClean="0"/>
              <a:t> </a:t>
            </a:r>
            <a:r>
              <a:rPr lang="es-EC" sz="1600" dirty="0" smtClean="0"/>
              <a:t>logro en </a:t>
            </a:r>
            <a:r>
              <a:rPr lang="es-EC" sz="1600" i="1" dirty="0" smtClean="0"/>
              <a:t>A</a:t>
            </a:r>
            <a:r>
              <a:rPr lang="es-EC" sz="1600" dirty="0" smtClean="0"/>
              <a:t> </a:t>
            </a:r>
            <a:r>
              <a:rPr lang="es-EC" sz="1600" dirty="0" smtClean="0"/>
              <a:t>89</a:t>
            </a:r>
            <a:r>
              <a:rPr lang="es-EC" sz="1600" dirty="0" smtClean="0"/>
              <a:t>%, </a:t>
            </a:r>
            <a:r>
              <a:rPr lang="es-EC" sz="1600" i="1" dirty="0" smtClean="0"/>
              <a:t>S</a:t>
            </a:r>
            <a:r>
              <a:rPr lang="es-EC" sz="1600" dirty="0" smtClean="0"/>
              <a:t> </a:t>
            </a:r>
            <a:r>
              <a:rPr lang="es-EC" sz="1600" dirty="0" smtClean="0"/>
              <a:t>99</a:t>
            </a:r>
            <a:r>
              <a:rPr lang="es-EC" sz="1600" dirty="0" smtClean="0"/>
              <a:t>% , </a:t>
            </a:r>
            <a:r>
              <a:rPr lang="es-EC" sz="1600" i="1" dirty="0" smtClean="0"/>
              <a:t>R</a:t>
            </a:r>
            <a:r>
              <a:rPr lang="es-EC" sz="1600" dirty="0" smtClean="0"/>
              <a:t> 88%, </a:t>
            </a:r>
            <a:r>
              <a:rPr lang="es-EC" sz="1600" i="1" dirty="0" smtClean="0"/>
              <a:t>P</a:t>
            </a:r>
            <a:r>
              <a:rPr lang="es-EC" sz="1600" dirty="0" smtClean="0"/>
              <a:t> </a:t>
            </a:r>
            <a:r>
              <a:rPr lang="es-EC" sz="1600" dirty="0" smtClean="0"/>
              <a:t>100</a:t>
            </a:r>
            <a:r>
              <a:rPr lang="es-EC" sz="1600" dirty="0" smtClean="0"/>
              <a:t>%, </a:t>
            </a:r>
            <a:r>
              <a:rPr lang="es-EC" sz="1600" i="1" dirty="0" smtClean="0"/>
              <a:t>f1-score </a:t>
            </a:r>
            <a:r>
              <a:rPr lang="es-EC" sz="1600" dirty="0" smtClean="0"/>
              <a:t>0.937 y BER  0,064</a:t>
            </a:r>
            <a:endParaRPr lang="en-US" sz="1600" dirty="0"/>
          </a:p>
          <a:p>
            <a:pPr algn="just"/>
            <a:endParaRPr lang="es-EC" sz="1600" dirty="0" smtClean="0"/>
          </a:p>
          <a:p>
            <a:pPr algn="just"/>
            <a:endParaRPr lang="es-EC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altLang="es-MX" sz="5000" dirty="0" smtClean="0"/>
              <a:t>! GRACIAS POR SU ATENCIÓN !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4623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GENERAL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640907"/>
            <a:ext cx="7104774" cy="2568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endParaRPr lang="es-MX" sz="1700" dirty="0" smtClean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 smtClean="0"/>
              <a:t>Desarrollar </a:t>
            </a:r>
            <a:r>
              <a:rPr lang="es-MX" sz="1700" dirty="0"/>
              <a:t>de un sistema de clasificación de Eventos Sísmico Volcánicos usando librerías de Machine </a:t>
            </a:r>
            <a:r>
              <a:rPr lang="es-MX" sz="1700" dirty="0" err="1"/>
              <a:t>Learning</a:t>
            </a:r>
            <a:r>
              <a:rPr lang="es-MX" sz="1700" dirty="0"/>
              <a:t> en Python</a:t>
            </a:r>
            <a:r>
              <a:rPr lang="es-MX" sz="1700" dirty="0" smtClean="0"/>
              <a:t>.</a:t>
            </a: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48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 ESPECIFICOS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537389"/>
            <a:ext cx="7139280" cy="2810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Investigar y analizar algoritmos existentes de ML aplicados a la clasificación de eventos. </a:t>
            </a:r>
            <a:endParaRPr lang="es-MX" sz="1700" dirty="0" smtClean="0"/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Determinar las librerías de Python que permitan implementar algoritmos de Machine </a:t>
            </a:r>
            <a:r>
              <a:rPr lang="es-MX" sz="1700" dirty="0" err="1"/>
              <a:t>Learning</a:t>
            </a:r>
            <a:r>
              <a:rPr lang="es-MX" sz="1700" dirty="0"/>
              <a:t> para la clasificación de eventos sismo volcánicos</a:t>
            </a:r>
            <a:r>
              <a:rPr lang="es-MX" sz="1700" dirty="0" smtClean="0"/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s-MX" sz="1700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s-MX" sz="1700" dirty="0"/>
              <a:t>Desarrollar un sistema que permita clasificar eventos sismo volcánicos usando Machine </a:t>
            </a:r>
            <a:r>
              <a:rPr lang="es-MX" sz="1700" dirty="0" err="1"/>
              <a:t>Learning</a:t>
            </a:r>
            <a:r>
              <a:rPr lang="es-MX" sz="1700" dirty="0"/>
              <a:t> en Python. 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02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Marco Teórico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Vulcanología 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1"/>
            <a:ext cx="7903699" cy="200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r>
              <a:rPr lang="es-MX" altLang="es-MX" sz="1700" dirty="0" smtClean="0"/>
              <a:t>El Ecuador posee 33 volcanes activos que representan una amenaza.</a:t>
            </a:r>
          </a:p>
          <a:p>
            <a:pPr eaLnBrk="1" hangingPunct="1"/>
            <a:endParaRPr lang="es-MX" altLang="es-MX" sz="1700" dirty="0" smtClean="0"/>
          </a:p>
          <a:p>
            <a:pPr eaLnBrk="1" hangingPunct="1"/>
            <a:r>
              <a:rPr lang="es-MX" altLang="es-MX" sz="1700" dirty="0" smtClean="0"/>
              <a:t>La actividad sísmica de un volcán es uno de los primeros precursores ante una posible erupción.</a:t>
            </a:r>
          </a:p>
          <a:p>
            <a:pPr eaLnBrk="1" hangingPunct="1"/>
            <a:endParaRPr lang="es-MX" altLang="es-MX" sz="1700" dirty="0" smtClean="0"/>
          </a:p>
          <a:p>
            <a:pPr eaLnBrk="1" hangingPunct="1"/>
            <a:r>
              <a:rPr lang="es-MX" altLang="es-MX" sz="1700" dirty="0" smtClean="0"/>
              <a:t> Los sismos producen cierto tipo de ondas conocidas como codas y ondas P y S.</a:t>
            </a:r>
            <a:endParaRPr lang="es-MX" altLang="es-MX" sz="17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82" y="3504059"/>
            <a:ext cx="5454606" cy="1458162"/>
          </a:xfrm>
          <a:prstGeom prst="rect">
            <a:avLst/>
          </a:prstGeom>
        </p:spPr>
      </p:pic>
      <p:grpSp>
        <p:nvGrpSpPr>
          <p:cNvPr id="11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12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90" y="868309"/>
            <a:ext cx="3192708" cy="189021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97" y="868309"/>
            <a:ext cx="2857466" cy="18902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90" y="2837527"/>
            <a:ext cx="3481040" cy="171996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l="3912" r="11909"/>
          <a:stretch/>
        </p:blipFill>
        <p:spPr>
          <a:xfrm>
            <a:off x="4913597" y="3078601"/>
            <a:ext cx="2889037" cy="133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1525</Words>
  <Application>Microsoft Office PowerPoint</Application>
  <PresentationFormat>Presentación en pantalla (16:9)</PresentationFormat>
  <Paragraphs>479</Paragraphs>
  <Slides>42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Roboto Condensed Light</vt:lpstr>
      <vt:lpstr>Cambria Math</vt:lpstr>
      <vt:lpstr>Arvo</vt:lpstr>
      <vt:lpstr>Calibri</vt:lpstr>
      <vt:lpstr>Times New Roman</vt:lpstr>
      <vt:lpstr>Roboto Condensed</vt:lpstr>
      <vt:lpstr>Salerio template</vt:lpstr>
      <vt:lpstr>Desarrollo de un sistema de clasificación de eventos sismo volcánicos usando librerías  de Machine Learning en Python</vt:lpstr>
      <vt:lpstr>PROBLEMA </vt:lpstr>
      <vt:lpstr>JUSTIFICACIÓN</vt:lpstr>
      <vt:lpstr>Objetivos</vt:lpstr>
      <vt:lpstr>OBJETIVO GENERAL</vt:lpstr>
      <vt:lpstr>OBJETIVOS ESPECIFICOS</vt:lpstr>
      <vt:lpstr>Marco Teórico</vt:lpstr>
      <vt:lpstr>Vulcanología </vt:lpstr>
      <vt:lpstr>Presentación de PowerPoint</vt:lpstr>
      <vt:lpstr>   Machine Learning</vt:lpstr>
      <vt:lpstr>   Machine Learning</vt:lpstr>
      <vt:lpstr>   K Nearest  Neighbors (KNN) </vt:lpstr>
      <vt:lpstr>  Árboles de decisión (DT) </vt:lpstr>
      <vt:lpstr>  Random Forest (RF) </vt:lpstr>
      <vt:lpstr>  Matriz de Confusión </vt:lpstr>
      <vt:lpstr>  Matriz de Confusión </vt:lpstr>
      <vt:lpstr>Parámetros de medición </vt:lpstr>
      <vt:lpstr>Parámetros de medición </vt:lpstr>
      <vt:lpstr>  Python</vt:lpstr>
      <vt:lpstr>Librerias de Python </vt:lpstr>
      <vt:lpstr>Metodología </vt:lpstr>
      <vt:lpstr>Metodología   </vt:lpstr>
      <vt:lpstr>Base de Datos y Características </vt:lpstr>
      <vt:lpstr>Preprocesamiento </vt:lpstr>
      <vt:lpstr>METODO ENVOLTURA</vt:lpstr>
      <vt:lpstr>METODO ENVOLTURA</vt:lpstr>
      <vt:lpstr>Pesos de características </vt:lpstr>
      <vt:lpstr>Modelos de Clasificación </vt:lpstr>
      <vt:lpstr>Resultados </vt:lpstr>
      <vt:lpstr>Clasificación con base de datos modificada </vt:lpstr>
      <vt:lpstr>Modelos de Clasificación de KNN ejemplo </vt:lpstr>
      <vt:lpstr>  Matriz de Confusión usando el algoritmo KNN</vt:lpstr>
      <vt:lpstr>Parametros de rendimiento usando el algoritmo KNN</vt:lpstr>
      <vt:lpstr>Selección hacia adelante – 30 características </vt:lpstr>
      <vt:lpstr>Eliminación hacia atras – 20 características</vt:lpstr>
      <vt:lpstr>Eliminación Bidireccional – 30 características</vt:lpstr>
      <vt:lpstr>Parámetro BER</vt:lpstr>
      <vt:lpstr>Clasificación con base de datos completa </vt:lpstr>
      <vt:lpstr>Selección hacia adelante – 30 características </vt:lpstr>
      <vt:lpstr>Conclusiones </vt:lpstr>
      <vt:lpstr>Conclusiones  </vt:lpstr>
      <vt:lpstr>! GRACIAS POR SU ATENCIÓN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sistema de clasificación de eventos sismo volcánicos usando librerías  de Machine Learning en Python</dc:title>
  <dc:creator>Francisco Vasconez</dc:creator>
  <cp:lastModifiedBy>Francisco Vasconez</cp:lastModifiedBy>
  <cp:revision>140</cp:revision>
  <dcterms:modified xsi:type="dcterms:W3CDTF">2020-08-19T04:33:31Z</dcterms:modified>
</cp:coreProperties>
</file>