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4" r:id="rId9"/>
    <p:sldId id="273" r:id="rId10"/>
    <p:sldId id="274" r:id="rId11"/>
    <p:sldId id="262" r:id="rId12"/>
    <p:sldId id="276" r:id="rId13"/>
    <p:sldId id="266" r:id="rId14"/>
    <p:sldId id="269" r:id="rId15"/>
    <p:sldId id="275" r:id="rId16"/>
    <p:sldId id="270" r:id="rId17"/>
    <p:sldId id="27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186">
          <p15:clr>
            <a:srgbClr val="A4A3A4"/>
          </p15:clr>
        </p15:guide>
        <p15:guide id="4" pos="3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5B9BD5"/>
    <a:srgbClr val="00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63"/>
        <p:guide orient="horz" pos="2186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/>
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esis%20Maestria\Francisco%20Avellaneda-%20Educaci&#243;n\An&#225;lisis%20encuesta%20y%20ficha%20de%20observaci&#243;n\An&#225;lisis%20descriptivo%20grupos%20control%20y%20experimental.xlsx" TargetMode="External"/></Relationships>
</file>

<file path=ppt/charts/_rels/chart3.xml.rels><?xml version="1.0" encoding="UTF-8" standalone="yes"?>
<Relationships xmlns="http://schemas.openxmlformats.org/package/2006/relationships"><Relationship Id="rId1" Type="http://schemas.openxmlformats.org/officeDocument/2006/relationships/oleObject" Target="about:blank" TargetMode="Externa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Hoja1!$O$107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E-43CB-A01F-379AF8F4181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2E-43CB-A01F-379AF8F41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Hoja1!$N$108:$N$111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Hoja1!$O$108:$O$111</c:f>
              <c:numCache>
                <c:formatCode>0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E-43CB-A01F-379AF8F41819}"/>
            </c:ext>
          </c:extLst>
        </c:ser>
        <c:ser>
          <c:idx val="1"/>
          <c:order val="1"/>
          <c:tx>
            <c:strRef>
              <c:f>Hoja1!$P$107</c:f>
              <c:strCache>
                <c:ptCount val="1"/>
                <c:pt idx="0">
                  <c:v>AV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Hoja1!$N$108:$N$111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Hoja1!$P$108:$P$111</c:f>
              <c:numCache>
                <c:formatCode>0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E-43CB-A01F-379AF8F41819}"/>
            </c:ext>
          </c:extLst>
        </c:ser>
        <c:ser>
          <c:idx val="2"/>
          <c:order val="2"/>
          <c:tx>
            <c:strRef>
              <c:f>Hoja1!$Q$107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Hoja1!$N$108:$N$111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Hoja1!$Q$108:$Q$111</c:f>
              <c:numCache>
                <c:formatCode>0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2E-43CB-A01F-379AF8F41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987840"/>
        <c:axId val="274001920"/>
        <c:axId val="0"/>
      </c:bar3DChart>
      <c:catAx>
        <c:axId val="2739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4001920"/>
        <c:crosses val="autoZero"/>
        <c:auto val="1"/>
        <c:lblAlgn val="ctr"/>
        <c:lblOffset val="100"/>
        <c:noMultiLvlLbl val="0"/>
      </c:catAx>
      <c:valAx>
        <c:axId val="2740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39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Hoja1!$O$184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Hoja1!$P$182:$T$183</c:f>
              <c:multiLvlStrCache>
                <c:ptCount val="5"/>
                <c:lvl>
                  <c:pt idx="0">
                    <c:v>Siempre %</c:v>
                  </c:pt>
                  <c:pt idx="1">
                    <c:v>La Mayoría de las veces %</c:v>
                  </c:pt>
                  <c:pt idx="2">
                    <c:v>Algunas veces%</c:v>
                  </c:pt>
                  <c:pt idx="3">
                    <c:v>Casi nunca%</c:v>
                  </c:pt>
                  <c:pt idx="4">
                    <c:v>Nunca%</c:v>
                  </c:pt>
                </c:lvl>
                <c:lvl>
                  <c:pt idx="0">
                    <c:v>Grupo Experimental</c:v>
                  </c:pt>
                </c:lvl>
              </c:multiLvlStrCache>
            </c:multiLvlStrRef>
          </c:cat>
          <c:val>
            <c:numRef>
              <c:f>Hoja1!$P$184:$T$184</c:f>
              <c:numCache>
                <c:formatCode>General</c:formatCode>
                <c:ptCount val="5"/>
                <c:pt idx="0">
                  <c:v>63</c:v>
                </c:pt>
                <c:pt idx="1">
                  <c:v>35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9-4F79-BE10-34FC43D1C005}"/>
            </c:ext>
          </c:extLst>
        </c:ser>
        <c:ser>
          <c:idx val="1"/>
          <c:order val="1"/>
          <c:tx>
            <c:strRef>
              <c:f>Hoja1!$O$185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Hoja1!$P$182:$T$183</c:f>
              <c:multiLvlStrCache>
                <c:ptCount val="5"/>
                <c:lvl>
                  <c:pt idx="0">
                    <c:v>Siempre %</c:v>
                  </c:pt>
                  <c:pt idx="1">
                    <c:v>La Mayoría de las veces %</c:v>
                  </c:pt>
                  <c:pt idx="2">
                    <c:v>Algunas veces%</c:v>
                  </c:pt>
                  <c:pt idx="3">
                    <c:v>Casi nunca%</c:v>
                  </c:pt>
                  <c:pt idx="4">
                    <c:v>Nunca%</c:v>
                  </c:pt>
                </c:lvl>
                <c:lvl>
                  <c:pt idx="0">
                    <c:v>Grupo Experimental</c:v>
                  </c:pt>
                </c:lvl>
              </c:multiLvlStrCache>
            </c:multiLvlStrRef>
          </c:cat>
          <c:val>
            <c:numRef>
              <c:f>Hoja1!$P$185:$T$185</c:f>
              <c:numCache>
                <c:formatCode>General</c:formatCode>
                <c:ptCount val="5"/>
                <c:pt idx="0">
                  <c:v>69</c:v>
                </c:pt>
                <c:pt idx="1">
                  <c:v>29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9-4F79-BE10-34FC43D1C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192064"/>
        <c:axId val="273193600"/>
        <c:axId val="0"/>
      </c:bar3DChart>
      <c:catAx>
        <c:axId val="2731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3193600"/>
        <c:crosses val="autoZero"/>
        <c:auto val="1"/>
        <c:lblAlgn val="ctr"/>
        <c:lblOffset val="100"/>
        <c:noMultiLvlLbl val="0"/>
      </c:catAx>
      <c:valAx>
        <c:axId val="2731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731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Hoja1!$U$184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Hoja1!$V$182:$Z$183</c:f>
              <c:multiLvlStrCache>
                <c:ptCount val="5"/>
                <c:lvl>
                  <c:pt idx="0">
                    <c:v>Siempre%</c:v>
                  </c:pt>
                  <c:pt idx="1">
                    <c:v>La Mayoría de las veces%</c:v>
                  </c:pt>
                  <c:pt idx="2">
                    <c:v>Algunas veces%</c:v>
                  </c:pt>
                  <c:pt idx="3">
                    <c:v>Casi nunca%</c:v>
                  </c:pt>
                  <c:pt idx="4">
                    <c:v>Nunca%</c:v>
                  </c:pt>
                </c:lvl>
                <c:lvl>
                  <c:pt idx="0">
                    <c:v>Grupo Control</c:v>
                  </c:pt>
                </c:lvl>
              </c:multiLvlStrCache>
            </c:multiLvlStrRef>
          </c:cat>
          <c:val>
            <c:numRef>
              <c:f>Hoja1!$V$184:$Z$184</c:f>
              <c:numCache>
                <c:formatCode>General</c:formatCode>
                <c:ptCount val="5"/>
                <c:pt idx="0">
                  <c:v>56</c:v>
                </c:pt>
                <c:pt idx="1">
                  <c:v>41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3-475D-BA30-84103BF65953}"/>
            </c:ext>
          </c:extLst>
        </c:ser>
        <c:ser>
          <c:idx val="1"/>
          <c:order val="1"/>
          <c:tx>
            <c:strRef>
              <c:f>Hoja1!$U$185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Hoja1!$V$182:$Z$183</c:f>
              <c:multiLvlStrCache>
                <c:ptCount val="5"/>
                <c:lvl>
                  <c:pt idx="0">
                    <c:v>Siempre%</c:v>
                  </c:pt>
                  <c:pt idx="1">
                    <c:v>La Mayoría de las veces%</c:v>
                  </c:pt>
                  <c:pt idx="2">
                    <c:v>Algunas veces%</c:v>
                  </c:pt>
                  <c:pt idx="3">
                    <c:v>Casi nunca%</c:v>
                  </c:pt>
                  <c:pt idx="4">
                    <c:v>Nunca%</c:v>
                  </c:pt>
                </c:lvl>
                <c:lvl>
                  <c:pt idx="0">
                    <c:v>Grupo Control</c:v>
                  </c:pt>
                </c:lvl>
              </c:multiLvlStrCache>
            </c:multiLvlStrRef>
          </c:cat>
          <c:val>
            <c:numRef>
              <c:f>Hoja1!$V$185:$Z$185</c:f>
              <c:numCache>
                <c:formatCode>General</c:formatCode>
                <c:ptCount val="5"/>
                <c:pt idx="0">
                  <c:v>57</c:v>
                </c:pt>
                <c:pt idx="1">
                  <c:v>41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3-475D-BA30-84103BF6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54752"/>
        <c:axId val="19356288"/>
        <c:axId val="0"/>
      </c:bar3DChart>
      <c:catAx>
        <c:axId val="193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56288"/>
        <c:crosses val="autoZero"/>
        <c:auto val="1"/>
        <c:lblAlgn val="ctr"/>
        <c:lblOffset val="100"/>
        <c:noMultiLvlLbl val="0"/>
      </c:catAx>
      <c:valAx>
        <c:axId val="1935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5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E85F6-B24F-4FA2-8812-3D48C25A286C}" type="doc">
      <dgm:prSet loTypeId="urn:microsoft.com/office/officeart/2008/layout/RadialCluster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B7944E59-92FA-46FB-90F6-600D83CE5713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b="1" dirty="0"/>
            <a:t>Conocimientos sobre dispositivos y herramientas tecnológicas</a:t>
          </a:r>
        </a:p>
      </dgm:t>
    </dgm:pt>
    <dgm:pt modelId="{EF9F2D6E-6B37-4608-B035-8B09BC5FEB1B}" type="parTrans" cxnId="{E528B64F-BF50-4D58-A734-E368CECD488A}">
      <dgm:prSet/>
      <dgm:spPr/>
      <dgm:t>
        <a:bodyPr/>
        <a:lstStyle/>
        <a:p>
          <a:endParaRPr lang="es-ES"/>
        </a:p>
      </dgm:t>
    </dgm:pt>
    <dgm:pt modelId="{77547B79-11D8-4B51-AE7E-F671CE367057}" type="sibTrans" cxnId="{E528B64F-BF50-4D58-A734-E368CECD488A}">
      <dgm:prSet/>
      <dgm:spPr/>
      <dgm:t>
        <a:bodyPr/>
        <a:lstStyle/>
        <a:p>
          <a:endParaRPr lang="es-ES"/>
        </a:p>
      </dgm:t>
    </dgm:pt>
    <dgm:pt modelId="{492EACAF-332D-4E6E-BAFF-E9CCEF8C0A59}">
      <dgm:prSet phldrT="[Texto]" custT="1"/>
      <dgm:spPr/>
      <dgm:t>
        <a:bodyPr/>
        <a:lstStyle/>
        <a:p>
          <a:r>
            <a:rPr lang="es-ES" sz="1600" b="1" dirty="0"/>
            <a:t>Competencias tecnológicas, favorecen enseñanza</a:t>
          </a:r>
        </a:p>
      </dgm:t>
    </dgm:pt>
    <dgm:pt modelId="{B25AFA58-8369-4B3C-B859-864CAD23372F}" type="parTrans" cxnId="{E51E1BB5-DD4D-4EC9-AEC3-975FA8C17662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880BFF16-3284-4C57-A357-CCB21C1DF074}" type="sibTrans" cxnId="{E51E1BB5-DD4D-4EC9-AEC3-975FA8C17662}">
      <dgm:prSet/>
      <dgm:spPr/>
      <dgm:t>
        <a:bodyPr/>
        <a:lstStyle/>
        <a:p>
          <a:endParaRPr lang="es-ES"/>
        </a:p>
      </dgm:t>
    </dgm:pt>
    <dgm:pt modelId="{517F0D63-C992-4517-820F-A1A2F66B0D3A}">
      <dgm:prSet phldrT="[Texto]"/>
      <dgm:spPr/>
      <dgm:t>
        <a:bodyPr/>
        <a:lstStyle/>
        <a:p>
          <a:r>
            <a:rPr lang="es-ES" b="1" dirty="0"/>
            <a:t>Herramienta de mayor efectividad, </a:t>
          </a:r>
          <a:r>
            <a:rPr lang="es-ES" b="1" dirty="0" err="1"/>
            <a:t>Kahoot</a:t>
          </a:r>
          <a:endParaRPr lang="es-ES" b="1" dirty="0"/>
        </a:p>
      </dgm:t>
    </dgm:pt>
    <dgm:pt modelId="{BABBD1D5-30A9-41CC-ABB8-4910E9A9A9B9}" type="parTrans" cxnId="{DE49EAE3-820B-4C90-9A03-204DFB513615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8EAEF93B-16F6-4665-B71E-3E064D71BFCE}" type="sibTrans" cxnId="{DE49EAE3-820B-4C90-9A03-204DFB513615}">
      <dgm:prSet/>
      <dgm:spPr/>
      <dgm:t>
        <a:bodyPr/>
        <a:lstStyle/>
        <a:p>
          <a:endParaRPr lang="es-ES"/>
        </a:p>
      </dgm:t>
    </dgm:pt>
    <dgm:pt modelId="{CA7BA8E3-D6E3-40D6-9022-030749FB20AE}">
      <dgm:prSet phldrT="[Texto]" custT="1"/>
      <dgm:spPr/>
      <dgm:t>
        <a:bodyPr/>
        <a:lstStyle/>
        <a:p>
          <a:r>
            <a:rPr lang="es-ES" sz="1600" b="1" dirty="0"/>
            <a:t>Conocimiento de App, </a:t>
          </a:r>
          <a:r>
            <a:rPr lang="es-ES" sz="1600" b="1" dirty="0" err="1"/>
            <a:t>Kahoot</a:t>
          </a:r>
          <a:r>
            <a:rPr lang="es-ES" sz="1600" b="1" dirty="0"/>
            <a:t>, </a:t>
          </a:r>
          <a:r>
            <a:rPr lang="es-ES" sz="1600" b="1" dirty="0" err="1"/>
            <a:t>Quizizz</a:t>
          </a:r>
          <a:r>
            <a:rPr lang="es-ES" sz="1600" b="1" dirty="0"/>
            <a:t>, </a:t>
          </a:r>
          <a:r>
            <a:rPr lang="es-ES" sz="1600" b="1" dirty="0" err="1"/>
            <a:t>Mentimeter</a:t>
          </a:r>
          <a:endParaRPr lang="es-ES" sz="1600" b="1" dirty="0"/>
        </a:p>
      </dgm:t>
    </dgm:pt>
    <dgm:pt modelId="{D3CCF9AC-2A28-4340-AD6F-E11223A3330D}" type="parTrans" cxnId="{39869616-8461-47FC-92D6-6D3CF8CB8A0E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7F2554C8-ED51-4DFE-A3E8-5E1F3DD685BA}" type="sibTrans" cxnId="{39869616-8461-47FC-92D6-6D3CF8CB8A0E}">
      <dgm:prSet/>
      <dgm:spPr/>
      <dgm:t>
        <a:bodyPr/>
        <a:lstStyle/>
        <a:p>
          <a:endParaRPr lang="es-ES"/>
        </a:p>
      </dgm:t>
    </dgm:pt>
    <dgm:pt modelId="{24F64C08-FE45-47EB-8E20-2B67DB83EF7A}">
      <dgm:prSet phldrT="[Texto]" phldr="1"/>
      <dgm:spPr/>
      <dgm:t>
        <a:bodyPr/>
        <a:lstStyle/>
        <a:p>
          <a:endParaRPr lang="es-ES" dirty="0"/>
        </a:p>
      </dgm:t>
    </dgm:pt>
    <dgm:pt modelId="{D937CEA4-1510-4760-B978-E397BF0E6137}" type="parTrans" cxnId="{615824D2-9163-4688-95BC-566715536A15}">
      <dgm:prSet/>
      <dgm:spPr/>
      <dgm:t>
        <a:bodyPr/>
        <a:lstStyle/>
        <a:p>
          <a:endParaRPr lang="es-ES"/>
        </a:p>
      </dgm:t>
    </dgm:pt>
    <dgm:pt modelId="{EEAC9F7D-AA04-4884-A9B8-7D73F671EC0C}" type="sibTrans" cxnId="{615824D2-9163-4688-95BC-566715536A15}">
      <dgm:prSet/>
      <dgm:spPr/>
      <dgm:t>
        <a:bodyPr/>
        <a:lstStyle/>
        <a:p>
          <a:endParaRPr lang="es-ES"/>
        </a:p>
      </dgm:t>
    </dgm:pt>
    <dgm:pt modelId="{ECA5ECB9-3504-4ECF-83D4-6AF6E88775E4}">
      <dgm:prSet/>
      <dgm:spPr/>
      <dgm:t>
        <a:bodyPr/>
        <a:lstStyle/>
        <a:p>
          <a:endParaRPr lang="es-ES"/>
        </a:p>
      </dgm:t>
    </dgm:pt>
    <dgm:pt modelId="{6CC70B8B-3143-42DC-9856-1A01EF8FAAAE}" type="parTrans" cxnId="{D1D080F2-5A75-42B3-85D3-1BAAC602678D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C543FE99-AA09-4FE6-AC5F-BC8D13F07F3A}" type="sibTrans" cxnId="{D1D080F2-5A75-42B3-85D3-1BAAC602678D}">
      <dgm:prSet/>
      <dgm:spPr/>
      <dgm:t>
        <a:bodyPr/>
        <a:lstStyle/>
        <a:p>
          <a:endParaRPr lang="es-ES"/>
        </a:p>
      </dgm:t>
    </dgm:pt>
    <dgm:pt modelId="{3AF4DF4B-45B6-4CAA-8E66-CA6964D51259}">
      <dgm:prSet/>
      <dgm:spPr/>
      <dgm:t>
        <a:bodyPr/>
        <a:lstStyle/>
        <a:p>
          <a:endParaRPr lang="es-ES"/>
        </a:p>
      </dgm:t>
    </dgm:pt>
    <dgm:pt modelId="{3A9AA128-6181-4004-9430-47272ACC72A8}" type="parTrans" cxnId="{C1E3E154-FF8D-4944-81DE-54B89F34C2EE}">
      <dgm:prSet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196CC80A-8175-451D-BC82-57B9C504819D}" type="sibTrans" cxnId="{C1E3E154-FF8D-4944-81DE-54B89F34C2EE}">
      <dgm:prSet/>
      <dgm:spPr/>
      <dgm:t>
        <a:bodyPr/>
        <a:lstStyle/>
        <a:p>
          <a:endParaRPr lang="es-ES"/>
        </a:p>
      </dgm:t>
    </dgm:pt>
    <dgm:pt modelId="{A3BEC273-2227-4D33-895E-652D05EE5F4E}" type="pres">
      <dgm:prSet presAssocID="{5EFE85F6-B24F-4FA2-8812-3D48C25A28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9FC9CD0-4A87-46D4-B943-E94CA50D4EA5}" type="pres">
      <dgm:prSet presAssocID="{B7944E59-92FA-46FB-90F6-600D83CE5713}" presName="singleCycle" presStyleCnt="0"/>
      <dgm:spPr/>
    </dgm:pt>
    <dgm:pt modelId="{96CB4367-D095-47CB-BF65-3A071C524A30}" type="pres">
      <dgm:prSet presAssocID="{B7944E59-92FA-46FB-90F6-600D83CE5713}" presName="singleCenter" presStyleLbl="node1" presStyleIdx="0" presStyleCnt="6" custScaleX="174604" custScaleY="59681" custLinFactNeighborX="281" custLinFactNeighborY="-7040">
        <dgm:presLayoutVars>
          <dgm:chMax val="7"/>
          <dgm:chPref val="7"/>
        </dgm:presLayoutVars>
      </dgm:prSet>
      <dgm:spPr/>
    </dgm:pt>
    <dgm:pt modelId="{86833B14-C124-40D0-B195-FC98084AF3C0}" type="pres">
      <dgm:prSet presAssocID="{B25AFA58-8369-4B3C-B859-864CAD23372F}" presName="Name56" presStyleLbl="parChTrans1D2" presStyleIdx="0" presStyleCnt="5"/>
      <dgm:spPr/>
    </dgm:pt>
    <dgm:pt modelId="{F6E1DDA0-82F4-442D-B123-CA6C1CDFE3AD}" type="pres">
      <dgm:prSet presAssocID="{492EACAF-332D-4E6E-BAFF-E9CCEF8C0A59}" presName="text0" presStyleLbl="node1" presStyleIdx="1" presStyleCnt="6" custScaleX="287192" custScaleY="63747" custRadScaleRad="72540" custRadScaleInc="982">
        <dgm:presLayoutVars>
          <dgm:bulletEnabled val="1"/>
        </dgm:presLayoutVars>
      </dgm:prSet>
      <dgm:spPr/>
    </dgm:pt>
    <dgm:pt modelId="{2720B415-F924-4530-A924-329EA4044D68}" type="pres">
      <dgm:prSet presAssocID="{BABBD1D5-30A9-41CC-ABB8-4910E9A9A9B9}" presName="Name56" presStyleLbl="parChTrans1D2" presStyleIdx="1" presStyleCnt="5"/>
      <dgm:spPr/>
    </dgm:pt>
    <dgm:pt modelId="{F7F6F21E-BEF5-45D8-91BD-D3EA521FE307}" type="pres">
      <dgm:prSet presAssocID="{517F0D63-C992-4517-820F-A1A2F66B0D3A}" presName="text0" presStyleLbl="node1" presStyleIdx="2" presStyleCnt="6" custScaleX="255781" custScaleY="60397" custRadScaleRad="160489" custRadScaleInc="40224">
        <dgm:presLayoutVars>
          <dgm:bulletEnabled val="1"/>
        </dgm:presLayoutVars>
      </dgm:prSet>
      <dgm:spPr/>
    </dgm:pt>
    <dgm:pt modelId="{5479EC57-DEB2-485B-A6CE-5479A179F8C4}" type="pres">
      <dgm:prSet presAssocID="{D3CCF9AC-2A28-4340-AD6F-E11223A3330D}" presName="Name56" presStyleLbl="parChTrans1D2" presStyleIdx="2" presStyleCnt="5"/>
      <dgm:spPr/>
    </dgm:pt>
    <dgm:pt modelId="{602E8B83-1194-4C50-990C-BA2C957619B9}" type="pres">
      <dgm:prSet presAssocID="{CA7BA8E3-D6E3-40D6-9022-030749FB20AE}" presName="text0" presStyleLbl="node1" presStyleIdx="3" presStyleCnt="6" custScaleX="251105" custScaleY="64551" custRadScaleRad="134854" custRadScaleInc="-56040">
        <dgm:presLayoutVars>
          <dgm:bulletEnabled val="1"/>
        </dgm:presLayoutVars>
      </dgm:prSet>
      <dgm:spPr/>
    </dgm:pt>
    <dgm:pt modelId="{E2CF846F-16BF-40CD-BF97-1B93A0A88241}" type="pres">
      <dgm:prSet presAssocID="{6CC70B8B-3143-42DC-9856-1A01EF8FAAAE}" presName="Name56" presStyleLbl="parChTrans1D2" presStyleIdx="3" presStyleCnt="5"/>
      <dgm:spPr/>
    </dgm:pt>
    <dgm:pt modelId="{934E199B-57C8-4B46-AB23-7F2CA3D0E167}" type="pres">
      <dgm:prSet presAssocID="{ECA5ECB9-3504-4ECF-83D4-6AF6E88775E4}" presName="text0" presStyleLbl="node1" presStyleIdx="4" presStyleCnt="6" custScaleX="295268" custScaleY="77393" custRadScaleRad="103471" custRadScaleInc="18034">
        <dgm:presLayoutVars>
          <dgm:bulletEnabled val="1"/>
        </dgm:presLayoutVars>
      </dgm:prSet>
      <dgm:spPr/>
    </dgm:pt>
    <dgm:pt modelId="{9366198E-AF5C-4031-BFD4-E8B2035E00F3}" type="pres">
      <dgm:prSet presAssocID="{3A9AA128-6181-4004-9430-47272ACC72A8}" presName="Name56" presStyleLbl="parChTrans1D2" presStyleIdx="4" presStyleCnt="5"/>
      <dgm:spPr/>
    </dgm:pt>
    <dgm:pt modelId="{11C23F24-9138-43FF-A70E-DCAFC167A961}" type="pres">
      <dgm:prSet presAssocID="{3AF4DF4B-45B6-4CAA-8E66-CA6964D51259}" presName="text0" presStyleLbl="node1" presStyleIdx="5" presStyleCnt="6" custScaleX="250176" custScaleY="65032" custRadScaleRad="143484" custRadScaleInc="-35067">
        <dgm:presLayoutVars>
          <dgm:bulletEnabled val="1"/>
        </dgm:presLayoutVars>
      </dgm:prSet>
      <dgm:spPr/>
    </dgm:pt>
  </dgm:ptLst>
  <dgm:cxnLst>
    <dgm:cxn modelId="{782B5705-12E5-4BD7-A3B2-4A59DF6DA9D3}" type="presOf" srcId="{CA7BA8E3-D6E3-40D6-9022-030749FB20AE}" destId="{602E8B83-1194-4C50-990C-BA2C957619B9}" srcOrd="0" destOrd="0" presId="urn:microsoft.com/office/officeart/2008/layout/RadialCluster"/>
    <dgm:cxn modelId="{39869616-8461-47FC-92D6-6D3CF8CB8A0E}" srcId="{B7944E59-92FA-46FB-90F6-600D83CE5713}" destId="{CA7BA8E3-D6E3-40D6-9022-030749FB20AE}" srcOrd="2" destOrd="0" parTransId="{D3CCF9AC-2A28-4340-AD6F-E11223A3330D}" sibTransId="{7F2554C8-ED51-4DFE-A3E8-5E1F3DD685BA}"/>
    <dgm:cxn modelId="{B76F6A61-7D63-4736-A979-88B89FB4A316}" type="presOf" srcId="{ECA5ECB9-3504-4ECF-83D4-6AF6E88775E4}" destId="{934E199B-57C8-4B46-AB23-7F2CA3D0E167}" srcOrd="0" destOrd="0" presId="urn:microsoft.com/office/officeart/2008/layout/RadialCluster"/>
    <dgm:cxn modelId="{2A08A06A-8752-4B89-B0D4-AC63E500DB63}" type="presOf" srcId="{517F0D63-C992-4517-820F-A1A2F66B0D3A}" destId="{F7F6F21E-BEF5-45D8-91BD-D3EA521FE307}" srcOrd="0" destOrd="0" presId="urn:microsoft.com/office/officeart/2008/layout/RadialCluster"/>
    <dgm:cxn modelId="{E528B64F-BF50-4D58-A734-E368CECD488A}" srcId="{5EFE85F6-B24F-4FA2-8812-3D48C25A286C}" destId="{B7944E59-92FA-46FB-90F6-600D83CE5713}" srcOrd="0" destOrd="0" parTransId="{EF9F2D6E-6B37-4608-B035-8B09BC5FEB1B}" sibTransId="{77547B79-11D8-4B51-AE7E-F671CE367057}"/>
    <dgm:cxn modelId="{530F7A50-BEA9-4BC6-9F2F-9FE97C6FE293}" type="presOf" srcId="{B7944E59-92FA-46FB-90F6-600D83CE5713}" destId="{96CB4367-D095-47CB-BF65-3A071C524A30}" srcOrd="0" destOrd="0" presId="urn:microsoft.com/office/officeart/2008/layout/RadialCluster"/>
    <dgm:cxn modelId="{F04D6874-0177-4B9E-814E-B0EA22AD61B4}" type="presOf" srcId="{5EFE85F6-B24F-4FA2-8812-3D48C25A286C}" destId="{A3BEC273-2227-4D33-895E-652D05EE5F4E}" srcOrd="0" destOrd="0" presId="urn:microsoft.com/office/officeart/2008/layout/RadialCluster"/>
    <dgm:cxn modelId="{C1E3E154-FF8D-4944-81DE-54B89F34C2EE}" srcId="{B7944E59-92FA-46FB-90F6-600D83CE5713}" destId="{3AF4DF4B-45B6-4CAA-8E66-CA6964D51259}" srcOrd="4" destOrd="0" parTransId="{3A9AA128-6181-4004-9430-47272ACC72A8}" sibTransId="{196CC80A-8175-451D-BC82-57B9C504819D}"/>
    <dgm:cxn modelId="{B7BD7E7E-BB18-43FD-BB86-5096263393CE}" type="presOf" srcId="{3A9AA128-6181-4004-9430-47272ACC72A8}" destId="{9366198E-AF5C-4031-BFD4-E8B2035E00F3}" srcOrd="0" destOrd="0" presId="urn:microsoft.com/office/officeart/2008/layout/RadialCluster"/>
    <dgm:cxn modelId="{787B1881-9B8B-49E7-88BD-B9753048FDA3}" type="presOf" srcId="{3AF4DF4B-45B6-4CAA-8E66-CA6964D51259}" destId="{11C23F24-9138-43FF-A70E-DCAFC167A961}" srcOrd="0" destOrd="0" presId="urn:microsoft.com/office/officeart/2008/layout/RadialCluster"/>
    <dgm:cxn modelId="{FB2A839C-120A-4A9E-8B6F-0D538856050A}" type="presOf" srcId="{6CC70B8B-3143-42DC-9856-1A01EF8FAAAE}" destId="{E2CF846F-16BF-40CD-BF97-1B93A0A88241}" srcOrd="0" destOrd="0" presId="urn:microsoft.com/office/officeart/2008/layout/RadialCluster"/>
    <dgm:cxn modelId="{E51E1BB5-DD4D-4EC9-AEC3-975FA8C17662}" srcId="{B7944E59-92FA-46FB-90F6-600D83CE5713}" destId="{492EACAF-332D-4E6E-BAFF-E9CCEF8C0A59}" srcOrd="0" destOrd="0" parTransId="{B25AFA58-8369-4B3C-B859-864CAD23372F}" sibTransId="{880BFF16-3284-4C57-A357-CCB21C1DF074}"/>
    <dgm:cxn modelId="{596907BB-A154-46B7-939A-8C3DCF7DD78A}" type="presOf" srcId="{492EACAF-332D-4E6E-BAFF-E9CCEF8C0A59}" destId="{F6E1DDA0-82F4-442D-B123-CA6C1CDFE3AD}" srcOrd="0" destOrd="0" presId="urn:microsoft.com/office/officeart/2008/layout/RadialCluster"/>
    <dgm:cxn modelId="{615824D2-9163-4688-95BC-566715536A15}" srcId="{5EFE85F6-B24F-4FA2-8812-3D48C25A286C}" destId="{24F64C08-FE45-47EB-8E20-2B67DB83EF7A}" srcOrd="1" destOrd="0" parTransId="{D937CEA4-1510-4760-B978-E397BF0E6137}" sibTransId="{EEAC9F7D-AA04-4884-A9B8-7D73F671EC0C}"/>
    <dgm:cxn modelId="{2C0044D3-30F4-4FDF-879E-841FE03480EC}" type="presOf" srcId="{D3CCF9AC-2A28-4340-AD6F-E11223A3330D}" destId="{5479EC57-DEB2-485B-A6CE-5479A179F8C4}" srcOrd="0" destOrd="0" presId="urn:microsoft.com/office/officeart/2008/layout/RadialCluster"/>
    <dgm:cxn modelId="{227236E0-1311-4F97-A75B-65BDEED6290B}" type="presOf" srcId="{BABBD1D5-30A9-41CC-ABB8-4910E9A9A9B9}" destId="{2720B415-F924-4530-A924-329EA4044D68}" srcOrd="0" destOrd="0" presId="urn:microsoft.com/office/officeart/2008/layout/RadialCluster"/>
    <dgm:cxn modelId="{DE49EAE3-820B-4C90-9A03-204DFB513615}" srcId="{B7944E59-92FA-46FB-90F6-600D83CE5713}" destId="{517F0D63-C992-4517-820F-A1A2F66B0D3A}" srcOrd="1" destOrd="0" parTransId="{BABBD1D5-30A9-41CC-ABB8-4910E9A9A9B9}" sibTransId="{8EAEF93B-16F6-4665-B71E-3E064D71BFCE}"/>
    <dgm:cxn modelId="{D0D832F2-6970-446F-A92A-553E51EFE5FD}" type="presOf" srcId="{B25AFA58-8369-4B3C-B859-864CAD23372F}" destId="{86833B14-C124-40D0-B195-FC98084AF3C0}" srcOrd="0" destOrd="0" presId="urn:microsoft.com/office/officeart/2008/layout/RadialCluster"/>
    <dgm:cxn modelId="{D1D080F2-5A75-42B3-85D3-1BAAC602678D}" srcId="{B7944E59-92FA-46FB-90F6-600D83CE5713}" destId="{ECA5ECB9-3504-4ECF-83D4-6AF6E88775E4}" srcOrd="3" destOrd="0" parTransId="{6CC70B8B-3143-42DC-9856-1A01EF8FAAAE}" sibTransId="{C543FE99-AA09-4FE6-AC5F-BC8D13F07F3A}"/>
    <dgm:cxn modelId="{0834ECAB-B933-41AB-8B18-2950B56B4230}" type="presParOf" srcId="{A3BEC273-2227-4D33-895E-652D05EE5F4E}" destId="{59FC9CD0-4A87-46D4-B943-E94CA50D4EA5}" srcOrd="0" destOrd="0" presId="urn:microsoft.com/office/officeart/2008/layout/RadialCluster"/>
    <dgm:cxn modelId="{5DE5785A-39A5-4D8A-A1E9-FDE726BB4C2B}" type="presParOf" srcId="{59FC9CD0-4A87-46D4-B943-E94CA50D4EA5}" destId="{96CB4367-D095-47CB-BF65-3A071C524A30}" srcOrd="0" destOrd="0" presId="urn:microsoft.com/office/officeart/2008/layout/RadialCluster"/>
    <dgm:cxn modelId="{5BA183C1-D432-41D6-B412-60C81147010F}" type="presParOf" srcId="{59FC9CD0-4A87-46D4-B943-E94CA50D4EA5}" destId="{86833B14-C124-40D0-B195-FC98084AF3C0}" srcOrd="1" destOrd="0" presId="urn:microsoft.com/office/officeart/2008/layout/RadialCluster"/>
    <dgm:cxn modelId="{DE99D6AD-3AA0-4C5A-BA4A-8384341FA283}" type="presParOf" srcId="{59FC9CD0-4A87-46D4-B943-E94CA50D4EA5}" destId="{F6E1DDA0-82F4-442D-B123-CA6C1CDFE3AD}" srcOrd="2" destOrd="0" presId="urn:microsoft.com/office/officeart/2008/layout/RadialCluster"/>
    <dgm:cxn modelId="{C43F6404-74EC-4C9A-A6DD-7CDBB59B4FB2}" type="presParOf" srcId="{59FC9CD0-4A87-46D4-B943-E94CA50D4EA5}" destId="{2720B415-F924-4530-A924-329EA4044D68}" srcOrd="3" destOrd="0" presId="urn:microsoft.com/office/officeart/2008/layout/RadialCluster"/>
    <dgm:cxn modelId="{DE1E4775-0143-40A7-AB16-EA24CEBE5E04}" type="presParOf" srcId="{59FC9CD0-4A87-46D4-B943-E94CA50D4EA5}" destId="{F7F6F21E-BEF5-45D8-91BD-D3EA521FE307}" srcOrd="4" destOrd="0" presId="urn:microsoft.com/office/officeart/2008/layout/RadialCluster"/>
    <dgm:cxn modelId="{E87B1A82-AEB9-412C-8376-475CB897903E}" type="presParOf" srcId="{59FC9CD0-4A87-46D4-B943-E94CA50D4EA5}" destId="{5479EC57-DEB2-485B-A6CE-5479A179F8C4}" srcOrd="5" destOrd="0" presId="urn:microsoft.com/office/officeart/2008/layout/RadialCluster"/>
    <dgm:cxn modelId="{F26CF2BD-BEFA-475D-B252-AD5D5D049864}" type="presParOf" srcId="{59FC9CD0-4A87-46D4-B943-E94CA50D4EA5}" destId="{602E8B83-1194-4C50-990C-BA2C957619B9}" srcOrd="6" destOrd="0" presId="urn:microsoft.com/office/officeart/2008/layout/RadialCluster"/>
    <dgm:cxn modelId="{1DDF0A03-6264-4742-8167-BCE6BB2CCF5E}" type="presParOf" srcId="{59FC9CD0-4A87-46D4-B943-E94CA50D4EA5}" destId="{E2CF846F-16BF-40CD-BF97-1B93A0A88241}" srcOrd="7" destOrd="0" presId="urn:microsoft.com/office/officeart/2008/layout/RadialCluster"/>
    <dgm:cxn modelId="{BA832173-74A7-42EE-BF40-45DB801A0666}" type="presParOf" srcId="{59FC9CD0-4A87-46D4-B943-E94CA50D4EA5}" destId="{934E199B-57C8-4B46-AB23-7F2CA3D0E167}" srcOrd="8" destOrd="0" presId="urn:microsoft.com/office/officeart/2008/layout/RadialCluster"/>
    <dgm:cxn modelId="{0FC43F63-5081-4938-819D-69A9D18EBBD5}" type="presParOf" srcId="{59FC9CD0-4A87-46D4-B943-E94CA50D4EA5}" destId="{9366198E-AF5C-4031-BFD4-E8B2035E00F3}" srcOrd="9" destOrd="0" presId="urn:microsoft.com/office/officeart/2008/layout/RadialCluster"/>
    <dgm:cxn modelId="{99F6861A-F2A2-4956-BF87-D39CAEB1DD64}" type="presParOf" srcId="{59FC9CD0-4A87-46D4-B943-E94CA50D4EA5}" destId="{11C23F24-9138-43FF-A70E-DCAFC167A961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F2471-ACAA-4E50-9781-1E57FFA75246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4891011D-6BB1-458F-B2DF-C1C5080DE40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b="1" dirty="0"/>
            <a:t>Grupo Experimental</a:t>
          </a:r>
        </a:p>
      </dgm:t>
    </dgm:pt>
    <dgm:pt modelId="{54311382-6439-41DE-8C3D-4AF8D415517E}" type="parTrans" cxnId="{E591C494-EFAE-4761-A6BD-730D3EF12C29}">
      <dgm:prSet/>
      <dgm:spPr/>
      <dgm:t>
        <a:bodyPr/>
        <a:lstStyle/>
        <a:p>
          <a:endParaRPr lang="es-ES"/>
        </a:p>
      </dgm:t>
    </dgm:pt>
    <dgm:pt modelId="{24FD83C1-66FE-44F4-83D1-767C9E615365}" type="sibTrans" cxnId="{E591C494-EFAE-4761-A6BD-730D3EF12C29}">
      <dgm:prSet/>
      <dgm:spPr/>
      <dgm:t>
        <a:bodyPr/>
        <a:lstStyle/>
        <a:p>
          <a:endParaRPr lang="es-ES"/>
        </a:p>
      </dgm:t>
    </dgm:pt>
    <dgm:pt modelId="{C4E76634-3AC8-40EB-9C0A-70F36817C3D7}">
      <dgm:prSet phldrT="[Texto]" custT="1"/>
      <dgm:spPr/>
      <dgm:t>
        <a:bodyPr/>
        <a:lstStyle/>
        <a:p>
          <a:r>
            <a:rPr lang="es-ES" sz="1800" b="1" dirty="0" err="1"/>
            <a:t>Hipotesis</a:t>
          </a:r>
          <a:r>
            <a:rPr lang="es-ES" sz="1800" b="1" dirty="0"/>
            <a:t> H1-sig 0.629</a:t>
          </a:r>
        </a:p>
      </dgm:t>
    </dgm:pt>
    <dgm:pt modelId="{A6B2EBF0-5916-48BD-90F4-11D781600688}" type="parTrans" cxnId="{0CAF61A1-138F-4C02-B156-6917A1A320DA}">
      <dgm:prSet/>
      <dgm:spPr/>
      <dgm:t>
        <a:bodyPr/>
        <a:lstStyle/>
        <a:p>
          <a:endParaRPr lang="es-ES"/>
        </a:p>
      </dgm:t>
    </dgm:pt>
    <dgm:pt modelId="{D5CB1C60-0B55-4EF5-A118-0BE3E64BE762}" type="sibTrans" cxnId="{0CAF61A1-138F-4C02-B156-6917A1A320DA}">
      <dgm:prSet/>
      <dgm:spPr/>
      <dgm:t>
        <a:bodyPr/>
        <a:lstStyle/>
        <a:p>
          <a:endParaRPr lang="es-ES"/>
        </a:p>
      </dgm:t>
    </dgm:pt>
    <dgm:pt modelId="{76FCC184-503A-4AB7-9F92-39EF00163F1A}">
      <dgm:prSet phldrT="[Texto]" custT="1"/>
      <dgm:spPr/>
      <dgm:t>
        <a:bodyPr/>
        <a:lstStyle/>
        <a:p>
          <a:r>
            <a:rPr lang="es-ES" sz="1400" b="1" dirty="0">
              <a:effectLst/>
            </a:rPr>
            <a:t>La incorporación de la herramienta tecnológica </a:t>
          </a:r>
          <a:r>
            <a:rPr lang="es-ES" sz="1400" b="1" dirty="0" err="1">
              <a:effectLst/>
            </a:rPr>
            <a:t>Quizizz</a:t>
          </a:r>
          <a:r>
            <a:rPr lang="es-ES" sz="1400" b="1" dirty="0">
              <a:effectLst/>
            </a:rPr>
            <a:t> incrementa el rendimiento académico de los estudiantes de segundo año militar de la asignatura de Legislación Militar de La ESMIL</a:t>
          </a:r>
          <a:endParaRPr lang="es-ES" sz="1400" b="1" dirty="0"/>
        </a:p>
      </dgm:t>
    </dgm:pt>
    <dgm:pt modelId="{FBF0559D-7FEE-42D5-BA4E-A3258105590C}" type="parTrans" cxnId="{9F904EED-007B-4474-A377-FBAE725EC118}">
      <dgm:prSet/>
      <dgm:spPr/>
      <dgm:t>
        <a:bodyPr/>
        <a:lstStyle/>
        <a:p>
          <a:endParaRPr lang="es-ES"/>
        </a:p>
      </dgm:t>
    </dgm:pt>
    <dgm:pt modelId="{404D64A3-12AC-4F42-9F8E-7C8838CC3C50}" type="sibTrans" cxnId="{9F904EED-007B-4474-A377-FBAE725EC118}">
      <dgm:prSet/>
      <dgm:spPr/>
      <dgm:t>
        <a:bodyPr/>
        <a:lstStyle/>
        <a:p>
          <a:endParaRPr lang="es-ES"/>
        </a:p>
      </dgm:t>
    </dgm:pt>
    <dgm:pt modelId="{76FE74BD-F738-4750-BA08-94A40E0B9A7A}">
      <dgm:prSet phldrT="[Texto]" custT="1"/>
      <dgm:spPr/>
      <dgm:t>
        <a:bodyPr/>
        <a:lstStyle/>
        <a:p>
          <a:r>
            <a:rPr lang="es-ES" sz="1800" b="1" dirty="0"/>
            <a:t>Se rechaza la H1</a:t>
          </a:r>
        </a:p>
      </dgm:t>
    </dgm:pt>
    <dgm:pt modelId="{32B993C1-4223-4793-8353-D9D92190B984}" type="parTrans" cxnId="{7C620A14-9C46-4115-8DBD-2827898F9078}">
      <dgm:prSet/>
      <dgm:spPr/>
      <dgm:t>
        <a:bodyPr/>
        <a:lstStyle/>
        <a:p>
          <a:endParaRPr lang="es-ES"/>
        </a:p>
      </dgm:t>
    </dgm:pt>
    <dgm:pt modelId="{DEBDF18A-14F3-4F8E-9D55-0075C7FC478C}" type="sibTrans" cxnId="{7C620A14-9C46-4115-8DBD-2827898F9078}">
      <dgm:prSet/>
      <dgm:spPr/>
      <dgm:t>
        <a:bodyPr/>
        <a:lstStyle/>
        <a:p>
          <a:endParaRPr lang="es-ES"/>
        </a:p>
      </dgm:t>
    </dgm:pt>
    <dgm:pt modelId="{576AF8B1-B7B7-4C15-B5A6-E92BEF70A0FE}" type="pres">
      <dgm:prSet presAssocID="{901F2471-ACAA-4E50-9781-1E57FFA75246}" presName="linearFlow" presStyleCnt="0">
        <dgm:presLayoutVars>
          <dgm:resizeHandles val="exact"/>
        </dgm:presLayoutVars>
      </dgm:prSet>
      <dgm:spPr/>
    </dgm:pt>
    <dgm:pt modelId="{88E72974-B85E-4101-A87B-8E4698EAF426}" type="pres">
      <dgm:prSet presAssocID="{4891011D-6BB1-458F-B2DF-C1C5080DE409}" presName="node" presStyleLbl="node1" presStyleIdx="0" presStyleCnt="4" custScaleX="57798" custScaleY="36892" custLinFactNeighborY="13732">
        <dgm:presLayoutVars>
          <dgm:bulletEnabled val="1"/>
        </dgm:presLayoutVars>
      </dgm:prSet>
      <dgm:spPr/>
    </dgm:pt>
    <dgm:pt modelId="{4C9EAD1E-4AF1-4C38-96D2-49994B08FE3F}" type="pres">
      <dgm:prSet presAssocID="{24FD83C1-66FE-44F4-83D1-767C9E615365}" presName="sibTrans" presStyleLbl="sibTrans2D1" presStyleIdx="0" presStyleCnt="3"/>
      <dgm:spPr/>
    </dgm:pt>
    <dgm:pt modelId="{02E07D0A-424B-4DA9-B8F7-8A6191EF9D2E}" type="pres">
      <dgm:prSet presAssocID="{24FD83C1-66FE-44F4-83D1-767C9E615365}" presName="connectorText" presStyleLbl="sibTrans2D1" presStyleIdx="0" presStyleCnt="3"/>
      <dgm:spPr/>
    </dgm:pt>
    <dgm:pt modelId="{85D9A1A3-76E4-48F5-B62F-B67B64F99315}" type="pres">
      <dgm:prSet presAssocID="{C4E76634-3AC8-40EB-9C0A-70F36817C3D7}" presName="node" presStyleLbl="node1" presStyleIdx="1" presStyleCnt="4" custScaleX="55240" custScaleY="39697">
        <dgm:presLayoutVars>
          <dgm:bulletEnabled val="1"/>
        </dgm:presLayoutVars>
      </dgm:prSet>
      <dgm:spPr/>
    </dgm:pt>
    <dgm:pt modelId="{2667519D-64D2-4F6F-8DA5-0FEF9871B4DC}" type="pres">
      <dgm:prSet presAssocID="{D5CB1C60-0B55-4EF5-A118-0BE3E64BE762}" presName="sibTrans" presStyleLbl="sibTrans2D1" presStyleIdx="1" presStyleCnt="3"/>
      <dgm:spPr/>
    </dgm:pt>
    <dgm:pt modelId="{895A38F9-DC94-4460-B684-08F619A8BAC8}" type="pres">
      <dgm:prSet presAssocID="{D5CB1C60-0B55-4EF5-A118-0BE3E64BE762}" presName="connectorText" presStyleLbl="sibTrans2D1" presStyleIdx="1" presStyleCnt="3"/>
      <dgm:spPr/>
    </dgm:pt>
    <dgm:pt modelId="{E523BC2E-7839-4A01-B44D-9716C8BD59F3}" type="pres">
      <dgm:prSet presAssocID="{76FCC184-503A-4AB7-9F92-39EF00163F1A}" presName="node" presStyleLbl="node1" presStyleIdx="2" presStyleCnt="4" custScaleX="71615" custScaleY="67480">
        <dgm:presLayoutVars>
          <dgm:bulletEnabled val="1"/>
        </dgm:presLayoutVars>
      </dgm:prSet>
      <dgm:spPr/>
    </dgm:pt>
    <dgm:pt modelId="{3676F6BB-63E7-48ED-9709-CAFBCB6A97DB}" type="pres">
      <dgm:prSet presAssocID="{404D64A3-12AC-4F42-9F8E-7C8838CC3C50}" presName="sibTrans" presStyleLbl="sibTrans2D1" presStyleIdx="2" presStyleCnt="3"/>
      <dgm:spPr/>
    </dgm:pt>
    <dgm:pt modelId="{87DC7E2D-9D72-4538-8E3B-1BF5242EE63B}" type="pres">
      <dgm:prSet presAssocID="{404D64A3-12AC-4F42-9F8E-7C8838CC3C50}" presName="connectorText" presStyleLbl="sibTrans2D1" presStyleIdx="2" presStyleCnt="3"/>
      <dgm:spPr/>
    </dgm:pt>
    <dgm:pt modelId="{07F2A4D8-0F40-4484-A949-0E5C9D2FD899}" type="pres">
      <dgm:prSet presAssocID="{76FE74BD-F738-4750-BA08-94A40E0B9A7A}" presName="node" presStyleLbl="node1" presStyleIdx="3" presStyleCnt="4" custScaleX="52169" custScaleY="35430" custLinFactNeighborX="-242" custLinFactNeighborY="-15475">
        <dgm:presLayoutVars>
          <dgm:bulletEnabled val="1"/>
        </dgm:presLayoutVars>
      </dgm:prSet>
      <dgm:spPr/>
    </dgm:pt>
  </dgm:ptLst>
  <dgm:cxnLst>
    <dgm:cxn modelId="{EED0C813-4964-49C2-9B32-A3887C0FA0DB}" type="presOf" srcId="{76FE74BD-F738-4750-BA08-94A40E0B9A7A}" destId="{07F2A4D8-0F40-4484-A949-0E5C9D2FD899}" srcOrd="0" destOrd="0" presId="urn:microsoft.com/office/officeart/2005/8/layout/process2"/>
    <dgm:cxn modelId="{7C620A14-9C46-4115-8DBD-2827898F9078}" srcId="{901F2471-ACAA-4E50-9781-1E57FFA75246}" destId="{76FE74BD-F738-4750-BA08-94A40E0B9A7A}" srcOrd="3" destOrd="0" parTransId="{32B993C1-4223-4793-8353-D9D92190B984}" sibTransId="{DEBDF18A-14F3-4F8E-9D55-0075C7FC478C}"/>
    <dgm:cxn modelId="{6F20BA24-5C00-4904-9329-FB0C9EC05D9E}" type="presOf" srcId="{901F2471-ACAA-4E50-9781-1E57FFA75246}" destId="{576AF8B1-B7B7-4C15-B5A6-E92BEF70A0FE}" srcOrd="0" destOrd="0" presId="urn:microsoft.com/office/officeart/2005/8/layout/process2"/>
    <dgm:cxn modelId="{217CE23C-26B9-46CC-9D96-1D252E115EF7}" type="presOf" srcId="{404D64A3-12AC-4F42-9F8E-7C8838CC3C50}" destId="{3676F6BB-63E7-48ED-9709-CAFBCB6A97DB}" srcOrd="0" destOrd="0" presId="urn:microsoft.com/office/officeart/2005/8/layout/process2"/>
    <dgm:cxn modelId="{69F1D93F-C5AD-42F1-AD48-A24DA18E8A07}" type="presOf" srcId="{C4E76634-3AC8-40EB-9C0A-70F36817C3D7}" destId="{85D9A1A3-76E4-48F5-B62F-B67B64F99315}" srcOrd="0" destOrd="0" presId="urn:microsoft.com/office/officeart/2005/8/layout/process2"/>
    <dgm:cxn modelId="{1BDCCF46-8613-4D59-8BA8-A9F726C7B382}" type="presOf" srcId="{24FD83C1-66FE-44F4-83D1-767C9E615365}" destId="{02E07D0A-424B-4DA9-B8F7-8A6191EF9D2E}" srcOrd="1" destOrd="0" presId="urn:microsoft.com/office/officeart/2005/8/layout/process2"/>
    <dgm:cxn modelId="{40D2E270-DE77-45D2-9418-3D980FC0A2AE}" type="presOf" srcId="{24FD83C1-66FE-44F4-83D1-767C9E615365}" destId="{4C9EAD1E-4AF1-4C38-96D2-49994B08FE3F}" srcOrd="0" destOrd="0" presId="urn:microsoft.com/office/officeart/2005/8/layout/process2"/>
    <dgm:cxn modelId="{F1BAD583-6793-4DC5-B299-E98F75FA36D3}" type="presOf" srcId="{404D64A3-12AC-4F42-9F8E-7C8838CC3C50}" destId="{87DC7E2D-9D72-4538-8E3B-1BF5242EE63B}" srcOrd="1" destOrd="0" presId="urn:microsoft.com/office/officeart/2005/8/layout/process2"/>
    <dgm:cxn modelId="{E591C494-EFAE-4761-A6BD-730D3EF12C29}" srcId="{901F2471-ACAA-4E50-9781-1E57FFA75246}" destId="{4891011D-6BB1-458F-B2DF-C1C5080DE409}" srcOrd="0" destOrd="0" parTransId="{54311382-6439-41DE-8C3D-4AF8D415517E}" sibTransId="{24FD83C1-66FE-44F4-83D1-767C9E615365}"/>
    <dgm:cxn modelId="{0CAF61A1-138F-4C02-B156-6917A1A320DA}" srcId="{901F2471-ACAA-4E50-9781-1E57FFA75246}" destId="{C4E76634-3AC8-40EB-9C0A-70F36817C3D7}" srcOrd="1" destOrd="0" parTransId="{A6B2EBF0-5916-48BD-90F4-11D781600688}" sibTransId="{D5CB1C60-0B55-4EF5-A118-0BE3E64BE762}"/>
    <dgm:cxn modelId="{EFD941B1-AE31-4721-B572-9FA617CC680B}" type="presOf" srcId="{D5CB1C60-0B55-4EF5-A118-0BE3E64BE762}" destId="{895A38F9-DC94-4460-B684-08F619A8BAC8}" srcOrd="1" destOrd="0" presId="urn:microsoft.com/office/officeart/2005/8/layout/process2"/>
    <dgm:cxn modelId="{26D98BC6-4BDE-4DE2-A89A-E45A1F03BE4C}" type="presOf" srcId="{76FCC184-503A-4AB7-9F92-39EF00163F1A}" destId="{E523BC2E-7839-4A01-B44D-9716C8BD59F3}" srcOrd="0" destOrd="0" presId="urn:microsoft.com/office/officeart/2005/8/layout/process2"/>
    <dgm:cxn modelId="{044C77E9-4C8A-46BC-8E89-72CA61069797}" type="presOf" srcId="{D5CB1C60-0B55-4EF5-A118-0BE3E64BE762}" destId="{2667519D-64D2-4F6F-8DA5-0FEF9871B4DC}" srcOrd="0" destOrd="0" presId="urn:microsoft.com/office/officeart/2005/8/layout/process2"/>
    <dgm:cxn modelId="{9F904EED-007B-4474-A377-FBAE725EC118}" srcId="{901F2471-ACAA-4E50-9781-1E57FFA75246}" destId="{76FCC184-503A-4AB7-9F92-39EF00163F1A}" srcOrd="2" destOrd="0" parTransId="{FBF0559D-7FEE-42D5-BA4E-A3258105590C}" sibTransId="{404D64A3-12AC-4F42-9F8E-7C8838CC3C50}"/>
    <dgm:cxn modelId="{C4E2B9F4-B417-42C4-8C0A-0A64549008E4}" type="presOf" srcId="{4891011D-6BB1-458F-B2DF-C1C5080DE409}" destId="{88E72974-B85E-4101-A87B-8E4698EAF426}" srcOrd="0" destOrd="0" presId="urn:microsoft.com/office/officeart/2005/8/layout/process2"/>
    <dgm:cxn modelId="{1409FF7E-2E1B-424B-93CB-54305182DC32}" type="presParOf" srcId="{576AF8B1-B7B7-4C15-B5A6-E92BEF70A0FE}" destId="{88E72974-B85E-4101-A87B-8E4698EAF426}" srcOrd="0" destOrd="0" presId="urn:microsoft.com/office/officeart/2005/8/layout/process2"/>
    <dgm:cxn modelId="{705033D6-98A2-4D47-9226-64A7D09BC4B0}" type="presParOf" srcId="{576AF8B1-B7B7-4C15-B5A6-E92BEF70A0FE}" destId="{4C9EAD1E-4AF1-4C38-96D2-49994B08FE3F}" srcOrd="1" destOrd="0" presId="urn:microsoft.com/office/officeart/2005/8/layout/process2"/>
    <dgm:cxn modelId="{6EE44159-E5D1-4C10-9B35-380BE6A9511A}" type="presParOf" srcId="{4C9EAD1E-4AF1-4C38-96D2-49994B08FE3F}" destId="{02E07D0A-424B-4DA9-B8F7-8A6191EF9D2E}" srcOrd="0" destOrd="0" presId="urn:microsoft.com/office/officeart/2005/8/layout/process2"/>
    <dgm:cxn modelId="{D2DB0295-E9B7-410F-A17C-F37071D96862}" type="presParOf" srcId="{576AF8B1-B7B7-4C15-B5A6-E92BEF70A0FE}" destId="{85D9A1A3-76E4-48F5-B62F-B67B64F99315}" srcOrd="2" destOrd="0" presId="urn:microsoft.com/office/officeart/2005/8/layout/process2"/>
    <dgm:cxn modelId="{9ECB0454-4F47-46F3-9FC8-4D27D698B5BA}" type="presParOf" srcId="{576AF8B1-B7B7-4C15-B5A6-E92BEF70A0FE}" destId="{2667519D-64D2-4F6F-8DA5-0FEF9871B4DC}" srcOrd="3" destOrd="0" presId="urn:microsoft.com/office/officeart/2005/8/layout/process2"/>
    <dgm:cxn modelId="{D371E812-7C3C-4C92-883B-F719CE8B29FD}" type="presParOf" srcId="{2667519D-64D2-4F6F-8DA5-0FEF9871B4DC}" destId="{895A38F9-DC94-4460-B684-08F619A8BAC8}" srcOrd="0" destOrd="0" presId="urn:microsoft.com/office/officeart/2005/8/layout/process2"/>
    <dgm:cxn modelId="{9B0AE5AB-DE7C-4E12-9BE5-4DDB266229FD}" type="presParOf" srcId="{576AF8B1-B7B7-4C15-B5A6-E92BEF70A0FE}" destId="{E523BC2E-7839-4A01-B44D-9716C8BD59F3}" srcOrd="4" destOrd="0" presId="urn:microsoft.com/office/officeart/2005/8/layout/process2"/>
    <dgm:cxn modelId="{04A896F7-1365-4F7E-B12D-5454155D4178}" type="presParOf" srcId="{576AF8B1-B7B7-4C15-B5A6-E92BEF70A0FE}" destId="{3676F6BB-63E7-48ED-9709-CAFBCB6A97DB}" srcOrd="5" destOrd="0" presId="urn:microsoft.com/office/officeart/2005/8/layout/process2"/>
    <dgm:cxn modelId="{0A0DB50F-3DBE-4A83-9E9C-60488A40D258}" type="presParOf" srcId="{3676F6BB-63E7-48ED-9709-CAFBCB6A97DB}" destId="{87DC7E2D-9D72-4538-8E3B-1BF5242EE63B}" srcOrd="0" destOrd="0" presId="urn:microsoft.com/office/officeart/2005/8/layout/process2"/>
    <dgm:cxn modelId="{5A4EF640-3E9D-4BEB-A53E-564A8F41D22B}" type="presParOf" srcId="{576AF8B1-B7B7-4C15-B5A6-E92BEF70A0FE}" destId="{07F2A4D8-0F40-4484-A949-0E5C9D2FD89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06A07-65C1-4F87-9FCF-13A03C686AE3}" type="doc">
      <dgm:prSet loTypeId="urn:microsoft.com/office/officeart/2005/8/layout/process2" loCatId="process" qsTypeId="urn:microsoft.com/office/officeart/2005/8/quickstyle/3d1" qsCatId="3D" csTypeId="urn:microsoft.com/office/officeart/2005/8/colors/accent6_4" csCatId="accent6" phldr="1"/>
      <dgm:spPr/>
    </dgm:pt>
    <dgm:pt modelId="{4825B464-6EB2-4724-BE49-81B56FBD32DA}">
      <dgm:prSet phldrT="[Texto]" custT="1"/>
      <dgm:spPr/>
      <dgm:t>
        <a:bodyPr/>
        <a:lstStyle/>
        <a:p>
          <a:r>
            <a:rPr lang="es-ES" sz="1800" b="1" dirty="0"/>
            <a:t>Grupo control</a:t>
          </a:r>
        </a:p>
      </dgm:t>
    </dgm:pt>
    <dgm:pt modelId="{B5ED4A33-0C57-4C3C-BF70-CE1052A16431}" type="parTrans" cxnId="{9E3F3B7F-5D59-474C-8BE9-DB5D68509407}">
      <dgm:prSet/>
      <dgm:spPr/>
      <dgm:t>
        <a:bodyPr/>
        <a:lstStyle/>
        <a:p>
          <a:endParaRPr lang="es-ES"/>
        </a:p>
      </dgm:t>
    </dgm:pt>
    <dgm:pt modelId="{A4DE4464-CD87-4794-9B9F-2B7D0A848C36}" type="sibTrans" cxnId="{9E3F3B7F-5D59-474C-8BE9-DB5D68509407}">
      <dgm:prSet/>
      <dgm:spPr/>
      <dgm:t>
        <a:bodyPr/>
        <a:lstStyle/>
        <a:p>
          <a:endParaRPr lang="es-ES"/>
        </a:p>
      </dgm:t>
    </dgm:pt>
    <dgm:pt modelId="{1FC85F4B-A59C-4198-871D-B90240D40B86}">
      <dgm:prSet phldrT="[Texto]" custT="1"/>
      <dgm:spPr/>
      <dgm:t>
        <a:bodyPr/>
        <a:lstStyle/>
        <a:p>
          <a:r>
            <a:rPr lang="es-ES" sz="1800" b="1" dirty="0" err="1"/>
            <a:t>Hipotesis</a:t>
          </a:r>
          <a:r>
            <a:rPr lang="es-ES" sz="1800" b="1" dirty="0"/>
            <a:t> H1-sig 1</a:t>
          </a:r>
        </a:p>
      </dgm:t>
    </dgm:pt>
    <dgm:pt modelId="{C460303A-EAA8-4819-A8D3-44C0F1622257}" type="parTrans" cxnId="{73CB149D-8A78-473D-86E2-5B43E638025B}">
      <dgm:prSet/>
      <dgm:spPr/>
      <dgm:t>
        <a:bodyPr/>
        <a:lstStyle/>
        <a:p>
          <a:endParaRPr lang="es-ES"/>
        </a:p>
      </dgm:t>
    </dgm:pt>
    <dgm:pt modelId="{A2860F3F-5981-4285-BE5E-471F703E1806}" type="sibTrans" cxnId="{73CB149D-8A78-473D-86E2-5B43E638025B}">
      <dgm:prSet/>
      <dgm:spPr/>
      <dgm:t>
        <a:bodyPr/>
        <a:lstStyle/>
        <a:p>
          <a:endParaRPr lang="es-ES"/>
        </a:p>
      </dgm:t>
    </dgm:pt>
    <dgm:pt modelId="{25BD6CE5-6CF7-4685-8D14-755DFC26768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accent6">
                  <a:lumMod val="50000"/>
                </a:schemeClr>
              </a:solidFill>
              <a:effectLst/>
            </a:rPr>
            <a:t>La incorporación de la herramienta tecnológica </a:t>
          </a:r>
          <a:r>
            <a:rPr lang="es-ES" sz="1400" b="1" dirty="0" err="1">
              <a:solidFill>
                <a:schemeClr val="accent6">
                  <a:lumMod val="50000"/>
                </a:schemeClr>
              </a:solidFill>
              <a:effectLst/>
            </a:rPr>
            <a:t>Quizizz</a:t>
          </a:r>
          <a:r>
            <a:rPr lang="es-ES" sz="1400" b="1" dirty="0">
              <a:solidFill>
                <a:schemeClr val="accent6">
                  <a:lumMod val="50000"/>
                </a:schemeClr>
              </a:solidFill>
              <a:effectLst/>
            </a:rPr>
            <a:t> incrementa el rendimiento académico de los estudiantes de segundo año militar de la asignatura de Legislación Militar de La ESMIL</a:t>
          </a:r>
          <a:endParaRPr lang="es-ES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DA29F460-1383-442D-B851-BCAE0946AB6F}" type="parTrans" cxnId="{2ED9D4D5-B2B1-4273-A457-24A8D87A431D}">
      <dgm:prSet/>
      <dgm:spPr/>
      <dgm:t>
        <a:bodyPr/>
        <a:lstStyle/>
        <a:p>
          <a:endParaRPr lang="es-ES"/>
        </a:p>
      </dgm:t>
    </dgm:pt>
    <dgm:pt modelId="{8570514A-281D-46B7-86EB-1ED7CEC5D398}" type="sibTrans" cxnId="{2ED9D4D5-B2B1-4273-A457-24A8D87A431D}">
      <dgm:prSet/>
      <dgm:spPr/>
      <dgm:t>
        <a:bodyPr/>
        <a:lstStyle/>
        <a:p>
          <a:endParaRPr lang="es-ES"/>
        </a:p>
      </dgm:t>
    </dgm:pt>
    <dgm:pt modelId="{AF7929D5-174B-4DF0-B86E-75F48A797D0E}">
      <dgm:prSet custT="1"/>
      <dgm:spPr/>
      <dgm:t>
        <a:bodyPr/>
        <a:lstStyle/>
        <a:p>
          <a:r>
            <a:rPr lang="es-ES" sz="1800" b="1" dirty="0"/>
            <a:t>Se rechaza la H1</a:t>
          </a:r>
        </a:p>
      </dgm:t>
    </dgm:pt>
    <dgm:pt modelId="{FD4824FB-E4A9-4B8B-9304-31AC035573D2}" type="parTrans" cxnId="{A947AE07-70B9-47BD-A11D-52088A0956CC}">
      <dgm:prSet/>
      <dgm:spPr/>
      <dgm:t>
        <a:bodyPr/>
        <a:lstStyle/>
        <a:p>
          <a:endParaRPr lang="es-ES"/>
        </a:p>
      </dgm:t>
    </dgm:pt>
    <dgm:pt modelId="{B85805B5-02F2-48D8-B8AD-45FC871FE762}" type="sibTrans" cxnId="{A947AE07-70B9-47BD-A11D-52088A0956CC}">
      <dgm:prSet/>
      <dgm:spPr/>
      <dgm:t>
        <a:bodyPr/>
        <a:lstStyle/>
        <a:p>
          <a:endParaRPr lang="es-ES"/>
        </a:p>
      </dgm:t>
    </dgm:pt>
    <dgm:pt modelId="{AE5CE0BE-BDED-4DFD-A0F9-B3B02484A9AE}" type="pres">
      <dgm:prSet presAssocID="{26306A07-65C1-4F87-9FCF-13A03C686AE3}" presName="linearFlow" presStyleCnt="0">
        <dgm:presLayoutVars>
          <dgm:resizeHandles val="exact"/>
        </dgm:presLayoutVars>
      </dgm:prSet>
      <dgm:spPr/>
    </dgm:pt>
    <dgm:pt modelId="{28974423-C9B8-4649-8464-FF6CC8210902}" type="pres">
      <dgm:prSet presAssocID="{4825B464-6EB2-4724-BE49-81B56FBD32DA}" presName="node" presStyleLbl="node1" presStyleIdx="0" presStyleCnt="4" custScaleX="74211" custScaleY="41145">
        <dgm:presLayoutVars>
          <dgm:bulletEnabled val="1"/>
        </dgm:presLayoutVars>
      </dgm:prSet>
      <dgm:spPr/>
    </dgm:pt>
    <dgm:pt modelId="{C3EA35FC-BD67-477C-95CA-AAFEDE2969F9}" type="pres">
      <dgm:prSet presAssocID="{A4DE4464-CD87-4794-9B9F-2B7D0A848C36}" presName="sibTrans" presStyleLbl="sibTrans2D1" presStyleIdx="0" presStyleCnt="3"/>
      <dgm:spPr/>
    </dgm:pt>
    <dgm:pt modelId="{3E8F5818-8294-4B88-88C3-EC29B1E4EC1E}" type="pres">
      <dgm:prSet presAssocID="{A4DE4464-CD87-4794-9B9F-2B7D0A848C36}" presName="connectorText" presStyleLbl="sibTrans2D1" presStyleIdx="0" presStyleCnt="3"/>
      <dgm:spPr/>
    </dgm:pt>
    <dgm:pt modelId="{EA69643C-76CE-40CE-BF92-CE521ADD19AE}" type="pres">
      <dgm:prSet presAssocID="{1FC85F4B-A59C-4198-871D-B90240D40B86}" presName="node" presStyleLbl="node1" presStyleIdx="1" presStyleCnt="4" custScaleX="69308" custScaleY="43003">
        <dgm:presLayoutVars>
          <dgm:bulletEnabled val="1"/>
        </dgm:presLayoutVars>
      </dgm:prSet>
      <dgm:spPr/>
    </dgm:pt>
    <dgm:pt modelId="{611E028E-4FB9-4F38-AF43-CD22677339A7}" type="pres">
      <dgm:prSet presAssocID="{A2860F3F-5981-4285-BE5E-471F703E1806}" presName="sibTrans" presStyleLbl="sibTrans2D1" presStyleIdx="1" presStyleCnt="3"/>
      <dgm:spPr/>
    </dgm:pt>
    <dgm:pt modelId="{0CC83ABB-29D8-44E2-BE46-0D0A90E060BC}" type="pres">
      <dgm:prSet presAssocID="{A2860F3F-5981-4285-BE5E-471F703E1806}" presName="connectorText" presStyleLbl="sibTrans2D1" presStyleIdx="1" presStyleCnt="3"/>
      <dgm:spPr/>
    </dgm:pt>
    <dgm:pt modelId="{E4E3998F-3FFB-4168-9279-1DCBCC5B980C}" type="pres">
      <dgm:prSet presAssocID="{25BD6CE5-6CF7-4685-8D14-755DFC26768B}" presName="node" presStyleLbl="node1" presStyleIdx="2" presStyleCnt="4" custScaleX="85223" custScaleY="68673" custLinFactNeighborX="0" custLinFactNeighborY="-13043">
        <dgm:presLayoutVars>
          <dgm:bulletEnabled val="1"/>
        </dgm:presLayoutVars>
      </dgm:prSet>
      <dgm:spPr/>
    </dgm:pt>
    <dgm:pt modelId="{D46E274E-FB99-4785-82DC-EABE82CA31B1}" type="pres">
      <dgm:prSet presAssocID="{8570514A-281D-46B7-86EB-1ED7CEC5D398}" presName="sibTrans" presStyleLbl="sibTrans2D1" presStyleIdx="2" presStyleCnt="3"/>
      <dgm:spPr/>
    </dgm:pt>
    <dgm:pt modelId="{F38BF813-1A34-4B6B-A66D-5C24507A352B}" type="pres">
      <dgm:prSet presAssocID="{8570514A-281D-46B7-86EB-1ED7CEC5D398}" presName="connectorText" presStyleLbl="sibTrans2D1" presStyleIdx="2" presStyleCnt="3"/>
      <dgm:spPr/>
    </dgm:pt>
    <dgm:pt modelId="{8512BC40-2932-4F7A-B3DF-19EAFF72C3E1}" type="pres">
      <dgm:prSet presAssocID="{AF7929D5-174B-4DF0-B86E-75F48A797D0E}" presName="node" presStyleLbl="node1" presStyleIdx="3" presStyleCnt="4" custScaleX="57369" custScaleY="43356">
        <dgm:presLayoutVars>
          <dgm:bulletEnabled val="1"/>
        </dgm:presLayoutVars>
      </dgm:prSet>
      <dgm:spPr/>
    </dgm:pt>
  </dgm:ptLst>
  <dgm:cxnLst>
    <dgm:cxn modelId="{A947AE07-70B9-47BD-A11D-52088A0956CC}" srcId="{26306A07-65C1-4F87-9FCF-13A03C686AE3}" destId="{AF7929D5-174B-4DF0-B86E-75F48A797D0E}" srcOrd="3" destOrd="0" parTransId="{FD4824FB-E4A9-4B8B-9304-31AC035573D2}" sibTransId="{B85805B5-02F2-48D8-B8AD-45FC871FE762}"/>
    <dgm:cxn modelId="{C6D71265-E143-4669-810D-D5A8C7DD295A}" type="presOf" srcId="{A4DE4464-CD87-4794-9B9F-2B7D0A848C36}" destId="{3E8F5818-8294-4B88-88C3-EC29B1E4EC1E}" srcOrd="1" destOrd="0" presId="urn:microsoft.com/office/officeart/2005/8/layout/process2"/>
    <dgm:cxn modelId="{6EDB2455-E866-4021-8AF4-1360F1B0E558}" type="presOf" srcId="{8570514A-281D-46B7-86EB-1ED7CEC5D398}" destId="{D46E274E-FB99-4785-82DC-EABE82CA31B1}" srcOrd="0" destOrd="0" presId="urn:microsoft.com/office/officeart/2005/8/layout/process2"/>
    <dgm:cxn modelId="{7B06FA79-CB93-4502-AD4D-176401F6A2FF}" type="presOf" srcId="{8570514A-281D-46B7-86EB-1ED7CEC5D398}" destId="{F38BF813-1A34-4B6B-A66D-5C24507A352B}" srcOrd="1" destOrd="0" presId="urn:microsoft.com/office/officeart/2005/8/layout/process2"/>
    <dgm:cxn modelId="{FC793D7C-36C0-41DF-BCE5-CDDC50C012CD}" type="presOf" srcId="{AF7929D5-174B-4DF0-B86E-75F48A797D0E}" destId="{8512BC40-2932-4F7A-B3DF-19EAFF72C3E1}" srcOrd="0" destOrd="0" presId="urn:microsoft.com/office/officeart/2005/8/layout/process2"/>
    <dgm:cxn modelId="{CE5B787C-C2EE-41C4-B6A9-451940144344}" type="presOf" srcId="{4825B464-6EB2-4724-BE49-81B56FBD32DA}" destId="{28974423-C9B8-4649-8464-FF6CC8210902}" srcOrd="0" destOrd="0" presId="urn:microsoft.com/office/officeart/2005/8/layout/process2"/>
    <dgm:cxn modelId="{9E3F3B7F-5D59-474C-8BE9-DB5D68509407}" srcId="{26306A07-65C1-4F87-9FCF-13A03C686AE3}" destId="{4825B464-6EB2-4724-BE49-81B56FBD32DA}" srcOrd="0" destOrd="0" parTransId="{B5ED4A33-0C57-4C3C-BF70-CE1052A16431}" sibTransId="{A4DE4464-CD87-4794-9B9F-2B7D0A848C36}"/>
    <dgm:cxn modelId="{13D8A987-29C0-4676-85FD-A943C974FF34}" type="presOf" srcId="{A4DE4464-CD87-4794-9B9F-2B7D0A848C36}" destId="{C3EA35FC-BD67-477C-95CA-AAFEDE2969F9}" srcOrd="0" destOrd="0" presId="urn:microsoft.com/office/officeart/2005/8/layout/process2"/>
    <dgm:cxn modelId="{A167F289-3E33-4634-BC5F-329234B95613}" type="presOf" srcId="{1FC85F4B-A59C-4198-871D-B90240D40B86}" destId="{EA69643C-76CE-40CE-BF92-CE521ADD19AE}" srcOrd="0" destOrd="0" presId="urn:microsoft.com/office/officeart/2005/8/layout/process2"/>
    <dgm:cxn modelId="{4520408E-A7B8-484E-8955-2127D1DBDDDB}" type="presOf" srcId="{A2860F3F-5981-4285-BE5E-471F703E1806}" destId="{0CC83ABB-29D8-44E2-BE46-0D0A90E060BC}" srcOrd="1" destOrd="0" presId="urn:microsoft.com/office/officeart/2005/8/layout/process2"/>
    <dgm:cxn modelId="{73CB149D-8A78-473D-86E2-5B43E638025B}" srcId="{26306A07-65C1-4F87-9FCF-13A03C686AE3}" destId="{1FC85F4B-A59C-4198-871D-B90240D40B86}" srcOrd="1" destOrd="0" parTransId="{C460303A-EAA8-4819-A8D3-44C0F1622257}" sibTransId="{A2860F3F-5981-4285-BE5E-471F703E1806}"/>
    <dgm:cxn modelId="{E3886AC1-305C-424A-AB28-EFBD2E7D2453}" type="presOf" srcId="{26306A07-65C1-4F87-9FCF-13A03C686AE3}" destId="{AE5CE0BE-BDED-4DFD-A0F9-B3B02484A9AE}" srcOrd="0" destOrd="0" presId="urn:microsoft.com/office/officeart/2005/8/layout/process2"/>
    <dgm:cxn modelId="{D417C9CE-92AB-4A01-9A59-9E60F1B4872E}" type="presOf" srcId="{25BD6CE5-6CF7-4685-8D14-755DFC26768B}" destId="{E4E3998F-3FFB-4168-9279-1DCBCC5B980C}" srcOrd="0" destOrd="0" presId="urn:microsoft.com/office/officeart/2005/8/layout/process2"/>
    <dgm:cxn modelId="{2ED9D4D5-B2B1-4273-A457-24A8D87A431D}" srcId="{26306A07-65C1-4F87-9FCF-13A03C686AE3}" destId="{25BD6CE5-6CF7-4685-8D14-755DFC26768B}" srcOrd="2" destOrd="0" parTransId="{DA29F460-1383-442D-B851-BCAE0946AB6F}" sibTransId="{8570514A-281D-46B7-86EB-1ED7CEC5D398}"/>
    <dgm:cxn modelId="{6B2A61FC-6DD1-4470-80D2-14E27299EF3A}" type="presOf" srcId="{A2860F3F-5981-4285-BE5E-471F703E1806}" destId="{611E028E-4FB9-4F38-AF43-CD22677339A7}" srcOrd="0" destOrd="0" presId="urn:microsoft.com/office/officeart/2005/8/layout/process2"/>
    <dgm:cxn modelId="{2A9A6333-2C38-4E70-BE26-935011594046}" type="presParOf" srcId="{AE5CE0BE-BDED-4DFD-A0F9-B3B02484A9AE}" destId="{28974423-C9B8-4649-8464-FF6CC8210902}" srcOrd="0" destOrd="0" presId="urn:microsoft.com/office/officeart/2005/8/layout/process2"/>
    <dgm:cxn modelId="{97BA748B-EA7D-4B09-AC31-7B94D81DB3ED}" type="presParOf" srcId="{AE5CE0BE-BDED-4DFD-A0F9-B3B02484A9AE}" destId="{C3EA35FC-BD67-477C-95CA-AAFEDE2969F9}" srcOrd="1" destOrd="0" presId="urn:microsoft.com/office/officeart/2005/8/layout/process2"/>
    <dgm:cxn modelId="{CD4A9974-6C85-4F3F-B033-D1E9C7040689}" type="presParOf" srcId="{C3EA35FC-BD67-477C-95CA-AAFEDE2969F9}" destId="{3E8F5818-8294-4B88-88C3-EC29B1E4EC1E}" srcOrd="0" destOrd="0" presId="urn:microsoft.com/office/officeart/2005/8/layout/process2"/>
    <dgm:cxn modelId="{A3E9F0CE-A4FC-4885-9EF7-A5B4B1817598}" type="presParOf" srcId="{AE5CE0BE-BDED-4DFD-A0F9-B3B02484A9AE}" destId="{EA69643C-76CE-40CE-BF92-CE521ADD19AE}" srcOrd="2" destOrd="0" presId="urn:microsoft.com/office/officeart/2005/8/layout/process2"/>
    <dgm:cxn modelId="{619FAEE5-D8F4-4DF9-8060-24A2202618D3}" type="presParOf" srcId="{AE5CE0BE-BDED-4DFD-A0F9-B3B02484A9AE}" destId="{611E028E-4FB9-4F38-AF43-CD22677339A7}" srcOrd="3" destOrd="0" presId="urn:microsoft.com/office/officeart/2005/8/layout/process2"/>
    <dgm:cxn modelId="{A454AF4F-93DD-4E08-B3D7-EE87C037D6C2}" type="presParOf" srcId="{611E028E-4FB9-4F38-AF43-CD22677339A7}" destId="{0CC83ABB-29D8-44E2-BE46-0D0A90E060BC}" srcOrd="0" destOrd="0" presId="urn:microsoft.com/office/officeart/2005/8/layout/process2"/>
    <dgm:cxn modelId="{0CEC825C-EEC6-4345-9ED5-9B23D3CA784B}" type="presParOf" srcId="{AE5CE0BE-BDED-4DFD-A0F9-B3B02484A9AE}" destId="{E4E3998F-3FFB-4168-9279-1DCBCC5B980C}" srcOrd="4" destOrd="0" presId="urn:microsoft.com/office/officeart/2005/8/layout/process2"/>
    <dgm:cxn modelId="{815AA668-EC47-4E7C-9CCD-2E8C8A31F56A}" type="presParOf" srcId="{AE5CE0BE-BDED-4DFD-A0F9-B3B02484A9AE}" destId="{D46E274E-FB99-4785-82DC-EABE82CA31B1}" srcOrd="5" destOrd="0" presId="urn:microsoft.com/office/officeart/2005/8/layout/process2"/>
    <dgm:cxn modelId="{E9F1589C-B7C7-4076-A782-82F8CFACFDC1}" type="presParOf" srcId="{D46E274E-FB99-4785-82DC-EABE82CA31B1}" destId="{F38BF813-1A34-4B6B-A66D-5C24507A352B}" srcOrd="0" destOrd="0" presId="urn:microsoft.com/office/officeart/2005/8/layout/process2"/>
    <dgm:cxn modelId="{E6083C2F-CA20-4403-AD47-554CAA0174E2}" type="presParOf" srcId="{AE5CE0BE-BDED-4DFD-A0F9-B3B02484A9AE}" destId="{8512BC40-2932-4F7A-B3DF-19EAFF72C3E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B4367-D095-47CB-BF65-3A071C524A30}">
      <dsp:nvSpPr>
        <dsp:cNvPr id="0" name=""/>
        <dsp:cNvSpPr/>
      </dsp:nvSpPr>
      <dsp:spPr>
        <a:xfrm>
          <a:off x="3673299" y="2047623"/>
          <a:ext cx="2788826" cy="95324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Conocimientos sobre dispositivos y herramientas tecnológicas</a:t>
          </a:r>
        </a:p>
      </dsp:txBody>
      <dsp:txXfrm>
        <a:off x="3719832" y="2094156"/>
        <a:ext cx="2695760" cy="860176"/>
      </dsp:txXfrm>
    </dsp:sp>
    <dsp:sp modelId="{86833B14-C124-40D0-B195-FC98084AF3C0}">
      <dsp:nvSpPr>
        <dsp:cNvPr id="0" name=""/>
        <dsp:cNvSpPr/>
      </dsp:nvSpPr>
      <dsp:spPr>
        <a:xfrm rot="16193271">
          <a:off x="4821676" y="1802998"/>
          <a:ext cx="489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249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1DDA0-82F4-442D-B123-CA6C1CDFE3AD}">
      <dsp:nvSpPr>
        <dsp:cNvPr id="0" name=""/>
        <dsp:cNvSpPr/>
      </dsp:nvSpPr>
      <dsp:spPr>
        <a:xfrm>
          <a:off x="3528471" y="876189"/>
          <a:ext cx="3073367" cy="68218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Competencias tecnológicas, favorecen enseñanza</a:t>
          </a:r>
        </a:p>
      </dsp:txBody>
      <dsp:txXfrm>
        <a:off x="3561772" y="909490"/>
        <a:ext cx="3006765" cy="615582"/>
      </dsp:txXfrm>
    </dsp:sp>
    <dsp:sp modelId="{2720B415-F924-4530-A924-329EA4044D68}">
      <dsp:nvSpPr>
        <dsp:cNvPr id="0" name=""/>
        <dsp:cNvSpPr/>
      </dsp:nvSpPr>
      <dsp:spPr>
        <a:xfrm rot="91040">
          <a:off x="6461984" y="2571851"/>
          <a:ext cx="8059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5986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6F21E-BEF5-45D8-91BD-D3EA521FE307}">
      <dsp:nvSpPr>
        <dsp:cNvPr id="0" name=""/>
        <dsp:cNvSpPr/>
      </dsp:nvSpPr>
      <dsp:spPr>
        <a:xfrm>
          <a:off x="7267830" y="2295608"/>
          <a:ext cx="2737224" cy="6463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Herramienta de mayor efectividad, </a:t>
          </a:r>
          <a:r>
            <a:rPr lang="es-ES" sz="1600" b="1" kern="1200" dirty="0" err="1"/>
            <a:t>Kahoot</a:t>
          </a:r>
          <a:endParaRPr lang="es-ES" sz="1600" b="1" kern="1200" dirty="0"/>
        </a:p>
      </dsp:txBody>
      <dsp:txXfrm>
        <a:off x="7299381" y="2327159"/>
        <a:ext cx="2674122" cy="583232"/>
      </dsp:txXfrm>
    </dsp:sp>
    <dsp:sp modelId="{5479EC57-DEB2-485B-A6CE-5479A179F8C4}">
      <dsp:nvSpPr>
        <dsp:cNvPr id="0" name=""/>
        <dsp:cNvSpPr/>
      </dsp:nvSpPr>
      <dsp:spPr>
        <a:xfrm rot="2319135">
          <a:off x="5458295" y="3586409"/>
          <a:ext cx="1874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4964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E8B83-1194-4C50-990C-BA2C957619B9}">
      <dsp:nvSpPr>
        <dsp:cNvPr id="0" name=""/>
        <dsp:cNvSpPr/>
      </dsp:nvSpPr>
      <dsp:spPr>
        <a:xfrm>
          <a:off x="6216172" y="4171953"/>
          <a:ext cx="2687184" cy="69078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Conocimiento de App, </a:t>
          </a:r>
          <a:r>
            <a:rPr lang="es-ES" sz="1600" b="1" kern="1200" dirty="0" err="1"/>
            <a:t>Kahoot</a:t>
          </a:r>
          <a:r>
            <a:rPr lang="es-ES" sz="1600" b="1" kern="1200" dirty="0"/>
            <a:t>, </a:t>
          </a:r>
          <a:r>
            <a:rPr lang="es-ES" sz="1600" b="1" kern="1200" dirty="0" err="1"/>
            <a:t>Quizizz</a:t>
          </a:r>
          <a:r>
            <a:rPr lang="es-ES" sz="1600" b="1" kern="1200" dirty="0"/>
            <a:t>, </a:t>
          </a:r>
          <a:r>
            <a:rPr lang="es-ES" sz="1600" b="1" kern="1200" dirty="0" err="1"/>
            <a:t>Mentimeter</a:t>
          </a:r>
          <a:endParaRPr lang="es-ES" sz="1600" b="1" kern="1200" dirty="0"/>
        </a:p>
      </dsp:txBody>
      <dsp:txXfrm>
        <a:off x="6249893" y="4205674"/>
        <a:ext cx="2619742" cy="623346"/>
      </dsp:txXfrm>
    </dsp:sp>
    <dsp:sp modelId="{E2CF846F-16BF-40CD-BF97-1B93A0A88241}">
      <dsp:nvSpPr>
        <dsp:cNvPr id="0" name=""/>
        <dsp:cNvSpPr/>
      </dsp:nvSpPr>
      <dsp:spPr>
        <a:xfrm rot="7676359">
          <a:off x="3539467" y="3565774"/>
          <a:ext cx="14325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2574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E199B-57C8-4B46-AB23-7F2CA3D0E167}">
      <dsp:nvSpPr>
        <dsp:cNvPr id="0" name=""/>
        <dsp:cNvSpPr/>
      </dsp:nvSpPr>
      <dsp:spPr>
        <a:xfrm>
          <a:off x="1912635" y="4130683"/>
          <a:ext cx="3159791" cy="82821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1953065" y="4171113"/>
        <a:ext cx="3078931" cy="747356"/>
      </dsp:txXfrm>
    </dsp:sp>
    <dsp:sp modelId="{9366198E-AF5C-4031-BFD4-E8B2035E00F3}">
      <dsp:nvSpPr>
        <dsp:cNvPr id="0" name=""/>
        <dsp:cNvSpPr/>
      </dsp:nvSpPr>
      <dsp:spPr>
        <a:xfrm rot="10784728">
          <a:off x="3199997" y="2531490"/>
          <a:ext cx="473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304" y="0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23F24-9138-43FF-A70E-DCAFC167A961}">
      <dsp:nvSpPr>
        <dsp:cNvPr id="0" name=""/>
        <dsp:cNvSpPr/>
      </dsp:nvSpPr>
      <dsp:spPr>
        <a:xfrm>
          <a:off x="522757" y="2190520"/>
          <a:ext cx="2677242" cy="69593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/>
        </a:p>
      </dsp:txBody>
      <dsp:txXfrm>
        <a:off x="556730" y="2224493"/>
        <a:ext cx="2609296" cy="627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2974-B85E-4101-A87B-8E4698EAF426}">
      <dsp:nvSpPr>
        <dsp:cNvPr id="0" name=""/>
        <dsp:cNvSpPr/>
      </dsp:nvSpPr>
      <dsp:spPr>
        <a:xfrm>
          <a:off x="1431533" y="108936"/>
          <a:ext cx="3299693" cy="56027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Grupo Experimental</a:t>
          </a:r>
        </a:p>
      </dsp:txBody>
      <dsp:txXfrm>
        <a:off x="1447943" y="125346"/>
        <a:ext cx="3266873" cy="527456"/>
      </dsp:txXfrm>
    </dsp:sp>
    <dsp:sp modelId="{4C9EAD1E-4AF1-4C38-96D2-49994B08FE3F}">
      <dsp:nvSpPr>
        <dsp:cNvPr id="0" name=""/>
        <dsp:cNvSpPr/>
      </dsp:nvSpPr>
      <dsp:spPr>
        <a:xfrm rot="5400000">
          <a:off x="2835727" y="655043"/>
          <a:ext cx="491305" cy="6834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-5400000">
        <a:off x="2876356" y="751097"/>
        <a:ext cx="410048" cy="343914"/>
      </dsp:txXfrm>
    </dsp:sp>
    <dsp:sp modelId="{85D9A1A3-76E4-48F5-B62F-B67B64F99315}">
      <dsp:nvSpPr>
        <dsp:cNvPr id="0" name=""/>
        <dsp:cNvSpPr/>
      </dsp:nvSpPr>
      <dsp:spPr>
        <a:xfrm>
          <a:off x="1504552" y="1324286"/>
          <a:ext cx="3153656" cy="602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Hipotesis</a:t>
          </a:r>
          <a:r>
            <a:rPr lang="es-ES" sz="1800" b="1" kern="1200" dirty="0"/>
            <a:t> H1-sig 0.629</a:t>
          </a:r>
        </a:p>
      </dsp:txBody>
      <dsp:txXfrm>
        <a:off x="1522210" y="1341944"/>
        <a:ext cx="3118340" cy="567559"/>
      </dsp:txXfrm>
    </dsp:sp>
    <dsp:sp modelId="{2667519D-64D2-4F6F-8DA5-0FEF9871B4DC}">
      <dsp:nvSpPr>
        <dsp:cNvPr id="0" name=""/>
        <dsp:cNvSpPr/>
      </dsp:nvSpPr>
      <dsp:spPr>
        <a:xfrm rot="5400000">
          <a:off x="2796625" y="1965129"/>
          <a:ext cx="569510" cy="6834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 rot="-5400000">
        <a:off x="2876357" y="2022080"/>
        <a:ext cx="410048" cy="398657"/>
      </dsp:txXfrm>
    </dsp:sp>
    <dsp:sp modelId="{E523BC2E-7839-4A01-B44D-9716C8BD59F3}">
      <dsp:nvSpPr>
        <dsp:cNvPr id="0" name=""/>
        <dsp:cNvSpPr/>
      </dsp:nvSpPr>
      <dsp:spPr>
        <a:xfrm>
          <a:off x="1037127" y="2686508"/>
          <a:ext cx="4088506" cy="1024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effectLst/>
            </a:rPr>
            <a:t>La incorporación de la herramienta tecnológica </a:t>
          </a:r>
          <a:r>
            <a:rPr lang="es-ES" sz="1400" b="1" kern="1200" dirty="0" err="1">
              <a:effectLst/>
            </a:rPr>
            <a:t>Quizizz</a:t>
          </a:r>
          <a:r>
            <a:rPr lang="es-ES" sz="1400" b="1" kern="1200" dirty="0">
              <a:effectLst/>
            </a:rPr>
            <a:t> incrementa el rendimiento académico de los estudiantes de segundo año militar de la asignatura de Legislación Militar de La ESMIL</a:t>
          </a:r>
          <a:endParaRPr lang="es-ES" sz="1400" b="1" kern="1200" dirty="0"/>
        </a:p>
      </dsp:txBody>
      <dsp:txXfrm>
        <a:off x="1067143" y="2716524"/>
        <a:ext cx="4028474" cy="964782"/>
      </dsp:txXfrm>
    </dsp:sp>
    <dsp:sp modelId="{3676F6BB-63E7-48ED-9709-CAFBCB6A97DB}">
      <dsp:nvSpPr>
        <dsp:cNvPr id="0" name=""/>
        <dsp:cNvSpPr/>
      </dsp:nvSpPr>
      <dsp:spPr>
        <a:xfrm rot="5433369">
          <a:off x="2832590" y="3690536"/>
          <a:ext cx="481401" cy="6834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 rot="-5400000">
        <a:off x="2868968" y="3791544"/>
        <a:ext cx="410048" cy="336981"/>
      </dsp:txXfrm>
    </dsp:sp>
    <dsp:sp modelId="{07F2A4D8-0F40-4484-A949-0E5C9D2FD899}">
      <dsp:nvSpPr>
        <dsp:cNvPr id="0" name=""/>
        <dsp:cNvSpPr/>
      </dsp:nvSpPr>
      <dsp:spPr>
        <a:xfrm>
          <a:off x="1578398" y="4353161"/>
          <a:ext cx="2978333" cy="538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 rechaza la H1</a:t>
          </a:r>
        </a:p>
      </dsp:txBody>
      <dsp:txXfrm>
        <a:off x="1594158" y="4368921"/>
        <a:ext cx="2946813" cy="50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4423-C9B8-4649-8464-FF6CC8210902}">
      <dsp:nvSpPr>
        <dsp:cNvPr id="0" name=""/>
        <dsp:cNvSpPr/>
      </dsp:nvSpPr>
      <dsp:spPr>
        <a:xfrm>
          <a:off x="714673" y="4890"/>
          <a:ext cx="3947871" cy="580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Grupo control</a:t>
          </a:r>
        </a:p>
      </dsp:txBody>
      <dsp:txXfrm>
        <a:off x="731681" y="21898"/>
        <a:ext cx="3913855" cy="546687"/>
      </dsp:txXfrm>
    </dsp:sp>
    <dsp:sp modelId="{C3EA35FC-BD67-477C-95CA-AAFEDE2969F9}">
      <dsp:nvSpPr>
        <dsp:cNvPr id="0" name=""/>
        <dsp:cNvSpPr/>
      </dsp:nvSpPr>
      <dsp:spPr>
        <a:xfrm rot="5400000">
          <a:off x="2423979" y="620877"/>
          <a:ext cx="529259" cy="635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/>
        </a:p>
      </dsp:txBody>
      <dsp:txXfrm rot="-5400000">
        <a:off x="2498075" y="673803"/>
        <a:ext cx="381067" cy="370481"/>
      </dsp:txXfrm>
    </dsp:sp>
    <dsp:sp modelId="{EA69643C-76CE-40CE-BF92-CE521ADD19AE}">
      <dsp:nvSpPr>
        <dsp:cNvPr id="0" name=""/>
        <dsp:cNvSpPr/>
      </dsp:nvSpPr>
      <dsp:spPr>
        <a:xfrm>
          <a:off x="845088" y="1291272"/>
          <a:ext cx="3687041" cy="606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Hipotesis</a:t>
          </a:r>
          <a:r>
            <a:rPr lang="es-ES" sz="1800" b="1" kern="1200" dirty="0"/>
            <a:t> H1-sig 1</a:t>
          </a:r>
        </a:p>
      </dsp:txBody>
      <dsp:txXfrm>
        <a:off x="862864" y="1309048"/>
        <a:ext cx="3651489" cy="571374"/>
      </dsp:txXfrm>
    </dsp:sp>
    <dsp:sp modelId="{611E028E-4FB9-4F38-AF43-CD22677339A7}">
      <dsp:nvSpPr>
        <dsp:cNvPr id="0" name=""/>
        <dsp:cNvSpPr/>
      </dsp:nvSpPr>
      <dsp:spPr>
        <a:xfrm rot="5400000">
          <a:off x="2458495" y="1887462"/>
          <a:ext cx="460227" cy="635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53246"/>
                <a:satOff val="-10115"/>
                <a:lumOff val="23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253246"/>
                <a:satOff val="-10115"/>
                <a:lumOff val="23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253246"/>
                <a:satOff val="-10115"/>
                <a:lumOff val="23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300" kern="1200"/>
        </a:p>
      </dsp:txBody>
      <dsp:txXfrm rot="-5400000">
        <a:off x="2498075" y="1974904"/>
        <a:ext cx="381067" cy="322159"/>
      </dsp:txXfrm>
    </dsp:sp>
    <dsp:sp modelId="{E4E3998F-3FFB-4168-9279-1DCBCC5B980C}">
      <dsp:nvSpPr>
        <dsp:cNvPr id="0" name=""/>
        <dsp:cNvSpPr/>
      </dsp:nvSpPr>
      <dsp:spPr>
        <a:xfrm>
          <a:off x="421765" y="2511836"/>
          <a:ext cx="4533686" cy="96922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6">
                  <a:lumMod val="50000"/>
                </a:schemeClr>
              </a:solidFill>
              <a:effectLst/>
            </a:rPr>
            <a:t>La incorporación de la herramienta tecnológica </a:t>
          </a:r>
          <a:r>
            <a:rPr lang="es-ES" sz="1400" b="1" kern="1200" dirty="0" err="1">
              <a:solidFill>
                <a:schemeClr val="accent6">
                  <a:lumMod val="50000"/>
                </a:schemeClr>
              </a:solidFill>
              <a:effectLst/>
            </a:rPr>
            <a:t>Quizizz</a:t>
          </a:r>
          <a:r>
            <a:rPr lang="es-ES" sz="1400" b="1" kern="1200" dirty="0">
              <a:solidFill>
                <a:schemeClr val="accent6">
                  <a:lumMod val="50000"/>
                </a:schemeClr>
              </a:solidFill>
              <a:effectLst/>
            </a:rPr>
            <a:t> incrementa el rendimiento académico de los estudiantes de segundo año militar de la asignatura de Legislación Militar de La ESMIL</a:t>
          </a:r>
          <a:endParaRPr lang="es-ES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0153" y="2540224"/>
        <a:ext cx="4476910" cy="912445"/>
      </dsp:txXfrm>
    </dsp:sp>
    <dsp:sp modelId="{D46E274E-FB99-4785-82DC-EABE82CA31B1}">
      <dsp:nvSpPr>
        <dsp:cNvPr id="0" name=""/>
        <dsp:cNvSpPr/>
      </dsp:nvSpPr>
      <dsp:spPr>
        <a:xfrm rot="5400000">
          <a:off x="2389463" y="3562363"/>
          <a:ext cx="598290" cy="635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53246"/>
                <a:satOff val="-10115"/>
                <a:lumOff val="23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253246"/>
                <a:satOff val="-10115"/>
                <a:lumOff val="23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253246"/>
                <a:satOff val="-10115"/>
                <a:lumOff val="23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-5400000">
        <a:off x="2498075" y="3580774"/>
        <a:ext cx="381067" cy="418803"/>
      </dsp:txXfrm>
    </dsp:sp>
    <dsp:sp modelId="{8512BC40-2932-4F7A-B3DF-19EAFF72C3E1}">
      <dsp:nvSpPr>
        <dsp:cNvPr id="0" name=""/>
        <dsp:cNvSpPr/>
      </dsp:nvSpPr>
      <dsp:spPr>
        <a:xfrm>
          <a:off x="1162653" y="4278778"/>
          <a:ext cx="3051911" cy="611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84212"/>
                <a:satOff val="-8053"/>
                <a:lumOff val="21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84212"/>
                <a:satOff val="-8053"/>
                <a:lumOff val="21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84212"/>
                <a:satOff val="-8053"/>
                <a:lumOff val="21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 rechaza la H1</a:t>
          </a:r>
        </a:p>
      </dsp:txBody>
      <dsp:txXfrm>
        <a:off x="1180575" y="4296700"/>
        <a:ext cx="3016067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9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7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13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4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21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58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5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0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04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70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99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4DF1-6FD8-46D3-9258-75BD64145FAD}" type="datetimeFigureOut">
              <a:rPr lang="es-MX" smtClean="0"/>
              <a:t>24/06/2020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69A8-DC39-4D27-95E0-7B7021B9ED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3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8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598225" y="3164415"/>
            <a:ext cx="10934132" cy="1238136"/>
          </a:xfrm>
          <a:prstGeom prst="roundRect">
            <a:avLst>
              <a:gd name="adj" fmla="val 9328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750625" y="3316815"/>
            <a:ext cx="10934132" cy="1238136"/>
          </a:xfrm>
          <a:prstGeom prst="roundRect">
            <a:avLst>
              <a:gd name="adj" fmla="val 9328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307219" y="95534"/>
            <a:ext cx="3501718" cy="1160057"/>
          </a:xfrm>
          <a:prstGeom prst="roundRect">
            <a:avLst>
              <a:gd name="adj" fmla="val 78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41" y="362549"/>
            <a:ext cx="3368865" cy="7136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829632" y="11626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VICERRECTORADO DE INVESTIGACIÓN INNOVACIÓN Y TRANSFERENCIA DE TECNOLOGÍA</a:t>
            </a:r>
            <a:endParaRPr lang="es-MX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CENTRO DE POSGRADOS</a:t>
            </a:r>
            <a:endParaRPr lang="es-MX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MAESTRÍA EN DOCENCIA UNIVERSITARIA</a:t>
            </a:r>
            <a:endParaRPr lang="es-MX" sz="1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1220" y="3318648"/>
            <a:ext cx="10440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EMPLEO DE LA HERRAMIENTA TECNOLÓGICA QUIZIZZ EN EL RENDIMIENTO ACADÉMICO DE LA ASIGNATURA LEGISLACIÓN MILITAR DE LOS ESTUDIANTES DE SEGUNDO CURSO EN LA ESCUELA SUPERIOR MILITAR “ELOY ALFARO”, MÓDULO JULIO-NOVIEMBRE 2019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09782" y="4816145"/>
            <a:ext cx="5172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AUTOR: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AVELLANEDA BUÑAY FRANCISCO JAVIER</a:t>
            </a:r>
            <a:endParaRPr lang="es-MX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indent="457200" algn="ctr"/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DIRECTORA: </a:t>
            </a:r>
            <a:r>
              <a:rPr lang="es-EC" sz="1600" b="1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MSc</a:t>
            </a:r>
            <a:r>
              <a:rPr lang="es-EC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. VERÓNICA BEATRIZ TEJADA SIERRA</a:t>
            </a:r>
            <a:endParaRPr lang="es-MX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10940" y="2543709"/>
            <a:ext cx="783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TRABAJO DE TITULACIÓN, PREVIO A LA OBTENCIÓN DEL TÍTULO DE MAGISTER EN: DOCENCIA UNIVERSITARIA</a:t>
            </a:r>
            <a:endParaRPr lang="es-MX" sz="16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ctr"/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82566" y="5638715"/>
            <a:ext cx="176283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indent="457200" algn="ctr">
              <a:defRPr sz="1600" b="1">
                <a:ea typeface="Calibri" panose="020F0502020204030204" pitchFamily="34" charset="0"/>
              </a:defRPr>
            </a:lvl1pPr>
          </a:lstStyle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SANGOLQUÍ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2020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8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55061" y="825636"/>
            <a:ext cx="6483048" cy="723430"/>
          </a:xfrm>
          <a:prstGeom prst="roundRect">
            <a:avLst>
              <a:gd name="adj" fmla="val 9328"/>
            </a:avLst>
          </a:prstGeom>
          <a:solidFill>
            <a:srgbClr val="BDD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334836" y="1851307"/>
            <a:ext cx="5676332" cy="4058178"/>
          </a:xfrm>
          <a:prstGeom prst="roundRect">
            <a:avLst>
              <a:gd name="adj" fmla="val 4441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Gráfico 7"/>
          <p:cNvGraphicFramePr/>
          <p:nvPr>
            <p:extLst>
              <p:ext uri="{D42A27DB-BD31-4B8C-83A1-F6EECF244321}">
                <p14:modId xmlns:p14="http://schemas.microsoft.com/office/powerpoint/2010/main" val="44280128"/>
              </p:ext>
            </p:extLst>
          </p:nvPr>
        </p:nvGraphicFramePr>
        <p:xfrm>
          <a:off x="2528454" y="1851307"/>
          <a:ext cx="7135091" cy="405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ángulo 1"/>
          <p:cNvSpPr/>
          <p:nvPr/>
        </p:nvSpPr>
        <p:spPr>
          <a:xfrm>
            <a:off x="701613" y="772626"/>
            <a:ext cx="5524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El uso de la herramienta favoreció la nota promedio del curso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24" y="327547"/>
            <a:ext cx="4371498" cy="337945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1334">
            <a:off x="6879451" y="267918"/>
            <a:ext cx="560833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 redondeado"/>
          <p:cNvSpPr/>
          <p:nvPr/>
        </p:nvSpPr>
        <p:spPr>
          <a:xfrm>
            <a:off x="191071" y="788037"/>
            <a:ext cx="6422751" cy="726866"/>
          </a:xfrm>
          <a:prstGeom prst="roundRect">
            <a:avLst>
              <a:gd name="adj" fmla="val 9328"/>
            </a:avLst>
          </a:prstGeom>
          <a:solidFill>
            <a:srgbClr val="BDD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178557" y="1701177"/>
            <a:ext cx="11693845" cy="4399375"/>
          </a:xfrm>
          <a:prstGeom prst="roundRect">
            <a:avLst>
              <a:gd name="adj" fmla="val 4441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90" y="350159"/>
            <a:ext cx="4297689" cy="28651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88" y="171499"/>
            <a:ext cx="616537" cy="616537"/>
          </a:xfrm>
          <a:prstGeom prst="rect">
            <a:avLst/>
          </a:prstGeom>
        </p:spPr>
      </p:pic>
      <p:grpSp>
        <p:nvGrpSpPr>
          <p:cNvPr id="11" name="Grupo 22"/>
          <p:cNvGrpSpPr/>
          <p:nvPr/>
        </p:nvGrpSpPr>
        <p:grpSpPr>
          <a:xfrm>
            <a:off x="319597" y="1763588"/>
            <a:ext cx="11401348" cy="4293658"/>
            <a:chOff x="0" y="0"/>
            <a:chExt cx="6972300" cy="2565400"/>
          </a:xfrm>
          <a:solidFill>
            <a:schemeClr val="bg1"/>
          </a:solidFill>
        </p:grpSpPr>
        <p:graphicFrame>
          <p:nvGraphicFramePr>
            <p:cNvPr id="12" name="Gráfico 23"/>
            <p:cNvGraphicFramePr/>
            <p:nvPr>
              <p:extLst>
                <p:ext uri="{D42A27DB-BD31-4B8C-83A1-F6EECF244321}">
                  <p14:modId xmlns:p14="http://schemas.microsoft.com/office/powerpoint/2010/main" val="342204528"/>
                </p:ext>
              </p:extLst>
            </p:nvPr>
          </p:nvGraphicFramePr>
          <p:xfrm>
            <a:off x="0" y="0"/>
            <a:ext cx="34544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Gráfico 24"/>
            <p:cNvGraphicFramePr/>
            <p:nvPr>
              <p:extLst>
                <p:ext uri="{D42A27DB-BD31-4B8C-83A1-F6EECF244321}">
                  <p14:modId xmlns:p14="http://schemas.microsoft.com/office/powerpoint/2010/main" val="3146738330"/>
                </p:ext>
              </p:extLst>
            </p:nvPr>
          </p:nvGraphicFramePr>
          <p:xfrm>
            <a:off x="3454400" y="0"/>
            <a:ext cx="35179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5" name="Rectángulo 25"/>
          <p:cNvSpPr/>
          <p:nvPr/>
        </p:nvSpPr>
        <p:spPr>
          <a:xfrm>
            <a:off x="319597" y="777043"/>
            <a:ext cx="6294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Quizizz para mejorar el aprendizaje y el  rendimiento académico en legislación militar</a:t>
            </a:r>
            <a:endParaRPr lang="es-MX" sz="2000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6667728" y="1034229"/>
            <a:ext cx="5363570" cy="480673"/>
          </a:xfrm>
          <a:prstGeom prst="roundRect">
            <a:avLst>
              <a:gd name="adj" fmla="val 9328"/>
            </a:avLst>
          </a:prstGeom>
          <a:solidFill>
            <a:srgbClr val="BDD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191072" y="1027551"/>
            <a:ext cx="5363570" cy="487351"/>
          </a:xfrm>
          <a:prstGeom prst="roundRect">
            <a:avLst>
              <a:gd name="adj" fmla="val 9328"/>
            </a:avLst>
          </a:prstGeom>
          <a:solidFill>
            <a:srgbClr val="BDD7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6334836" y="1701178"/>
            <a:ext cx="5676332" cy="4399375"/>
          </a:xfrm>
          <a:prstGeom prst="roundRect">
            <a:avLst>
              <a:gd name="adj" fmla="val 4441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178558" y="1701177"/>
            <a:ext cx="5676332" cy="4399375"/>
          </a:xfrm>
          <a:prstGeom prst="roundRect">
            <a:avLst>
              <a:gd name="adj" fmla="val 4441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-12292"/>
            <a:ext cx="5524271" cy="98638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88" y="171499"/>
            <a:ext cx="616537" cy="616537"/>
          </a:xfrm>
          <a:prstGeom prst="rect">
            <a:avLst/>
          </a:prstGeom>
        </p:spPr>
      </p:pic>
      <p:sp>
        <p:nvSpPr>
          <p:cNvPr id="15" name="Rectángulo 25"/>
          <p:cNvSpPr/>
          <p:nvPr/>
        </p:nvSpPr>
        <p:spPr>
          <a:xfrm>
            <a:off x="274094" y="939811"/>
            <a:ext cx="591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Comparación de las notas antes inicio y al final de la materia de legislación militar.</a:t>
            </a:r>
            <a:endParaRPr lang="es-MX" sz="1600" b="1" i="1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Rectángulo 1"/>
          <p:cNvSpPr/>
          <p:nvPr/>
        </p:nvSpPr>
        <p:spPr>
          <a:xfrm>
            <a:off x="6106812" y="932015"/>
            <a:ext cx="572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Estadístico de Fisher</a:t>
            </a:r>
            <a:endParaRPr lang="es-MX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3AB506-7F47-460E-BEE3-852D0EE04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1782"/>
              </p:ext>
            </p:extLst>
          </p:nvPr>
        </p:nvGraphicFramePr>
        <p:xfrm>
          <a:off x="178558" y="1986647"/>
          <a:ext cx="5725160" cy="3539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860">
                  <a:extLst>
                    <a:ext uri="{9D8B030D-6E8A-4147-A177-3AD203B41FA5}">
                      <a16:colId xmlns:a16="http://schemas.microsoft.com/office/drawing/2014/main" val="150437728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4189358734"/>
                    </a:ext>
                  </a:extLst>
                </a:gridCol>
                <a:gridCol w="1122219">
                  <a:extLst>
                    <a:ext uri="{9D8B030D-6E8A-4147-A177-3AD203B41FA5}">
                      <a16:colId xmlns:a16="http://schemas.microsoft.com/office/drawing/2014/main" val="3423472697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3520230146"/>
                    </a:ext>
                  </a:extLst>
                </a:gridCol>
                <a:gridCol w="1110045">
                  <a:extLst>
                    <a:ext uri="{9D8B030D-6E8A-4147-A177-3AD203B41FA5}">
                      <a16:colId xmlns:a16="http://schemas.microsoft.com/office/drawing/2014/main" val="1999833082"/>
                    </a:ext>
                  </a:extLst>
                </a:gridCol>
              </a:tblGrid>
              <a:tr h="42272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Notas al inicio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Notal al final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111389"/>
                  </a:ext>
                </a:extLst>
              </a:tr>
              <a:tr h="1408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 spc="25" dirty="0">
                          <a:effectLst/>
                        </a:rPr>
                        <a:t>Rendimiento alto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 spc="25" dirty="0">
                          <a:effectLst/>
                        </a:rPr>
                        <a:t>Rendimiento bajo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 spc="25" dirty="0">
                          <a:effectLst/>
                        </a:rPr>
                        <a:t>Rendimiento alto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cap="all" spc="25" dirty="0">
                          <a:effectLst/>
                        </a:rPr>
                        <a:t>Rendimiento bajo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113450"/>
                  </a:ext>
                </a:extLst>
              </a:tr>
              <a:tr h="91581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Grupo Experimental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35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45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837236"/>
                  </a:ext>
                </a:extLst>
              </a:tr>
              <a:tr h="4227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Grupo control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39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11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57288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E1376A-EAE4-4ED1-9C1D-F048D81C1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14289"/>
              </p:ext>
            </p:extLst>
          </p:nvPr>
        </p:nvGraphicFramePr>
        <p:xfrm>
          <a:off x="6345792" y="1986646"/>
          <a:ext cx="5671185" cy="317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610">
                  <a:extLst>
                    <a:ext uri="{9D8B030D-6E8A-4147-A177-3AD203B41FA5}">
                      <a16:colId xmlns:a16="http://schemas.microsoft.com/office/drawing/2014/main" val="142300407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44354558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82688327"/>
                    </a:ext>
                  </a:extLst>
                </a:gridCol>
              </a:tblGrid>
              <a:tr h="16256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Grupo de investigación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Significación exacta (bilateral)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Significación exacta (unilateral)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761455"/>
                  </a:ext>
                </a:extLst>
              </a:tr>
              <a:tr h="10567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Grupo experimental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,629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,476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921598"/>
                  </a:ext>
                </a:extLst>
              </a:tr>
              <a:tr h="4877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Grupo control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>
                          <a:effectLst/>
                        </a:rPr>
                        <a:t>1,00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cap="all" spc="25" dirty="0">
                          <a:effectLst/>
                        </a:rPr>
                        <a:t>0,529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310893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80CE92F4-6323-4AE7-A823-D7923FFD1A90}"/>
              </a:ext>
            </a:extLst>
          </p:cNvPr>
          <p:cNvSpPr/>
          <p:nvPr/>
        </p:nvSpPr>
        <p:spPr>
          <a:xfrm>
            <a:off x="7480135" y="215707"/>
            <a:ext cx="46897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 de las calificaciones</a:t>
            </a:r>
          </a:p>
        </p:txBody>
      </p:sp>
    </p:spTree>
    <p:extLst>
      <p:ext uri="{BB962C8B-B14F-4D97-AF65-F5344CB8AC3E}">
        <p14:creationId xmlns:p14="http://schemas.microsoft.com/office/powerpoint/2010/main" val="24236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/>
        </p:nvSpPr>
        <p:spPr>
          <a:xfrm>
            <a:off x="531119" y="1244017"/>
            <a:ext cx="4670225" cy="4670225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6901214" y="1244017"/>
            <a:ext cx="4670225" cy="4670225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Diagrama 8"/>
          <p:cNvGraphicFramePr/>
          <p:nvPr>
            <p:extLst>
              <p:ext uri="{D42A27DB-BD31-4B8C-83A1-F6EECF244321}">
                <p14:modId xmlns:p14="http://schemas.microsoft.com/office/powerpoint/2010/main" val="978279526"/>
              </p:ext>
            </p:extLst>
          </p:nvPr>
        </p:nvGraphicFramePr>
        <p:xfrm>
          <a:off x="-215149" y="1031481"/>
          <a:ext cx="6162761" cy="501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9"/>
          <p:cNvGraphicFramePr/>
          <p:nvPr>
            <p:extLst>
              <p:ext uri="{D42A27DB-BD31-4B8C-83A1-F6EECF244321}">
                <p14:modId xmlns:p14="http://schemas.microsoft.com/office/powerpoint/2010/main" val="2454217888"/>
              </p:ext>
            </p:extLst>
          </p:nvPr>
        </p:nvGraphicFramePr>
        <p:xfrm>
          <a:off x="6528298" y="1109437"/>
          <a:ext cx="5377218" cy="489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Elipse"/>
          <p:cNvSpPr/>
          <p:nvPr/>
        </p:nvSpPr>
        <p:spPr>
          <a:xfrm>
            <a:off x="5218886" y="1936274"/>
            <a:ext cx="1799957" cy="1095236"/>
          </a:xfrm>
          <a:prstGeom prst="ellipse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10"/>
          <p:cNvSpPr txBox="1"/>
          <p:nvPr/>
        </p:nvSpPr>
        <p:spPr>
          <a:xfrm>
            <a:off x="5189638" y="2160726"/>
            <a:ext cx="182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Estadístico de </a:t>
            </a:r>
            <a:r>
              <a:rPr lang="es-ES" b="1" cap="all" dirty="0">
                <a:solidFill>
                  <a:schemeClr val="accent1">
                    <a:lumMod val="50000"/>
                  </a:schemeClr>
                </a:solidFill>
              </a:rPr>
              <a:t>Fisher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13900"/>
            <a:ext cx="4317241" cy="30924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39" y="182199"/>
            <a:ext cx="640830" cy="62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8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928048" y="4466410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928049" y="2779183"/>
            <a:ext cx="10904560" cy="1044672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928048" y="1405721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8" y="267983"/>
            <a:ext cx="3060306" cy="3856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951">
            <a:off x="6894726" y="147226"/>
            <a:ext cx="514382" cy="6146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78174" y="1405721"/>
            <a:ext cx="10549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Se incorporó  Quizizz  en la asignatura legislación militar, mediante un diseño cuasi-experimental, estableciendo el grupo experimental y el grupo control</a:t>
            </a:r>
            <a:endParaRPr lang="es-MX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ángulo 8"/>
          <p:cNvSpPr/>
          <p:nvPr/>
        </p:nvSpPr>
        <p:spPr>
          <a:xfrm>
            <a:off x="1078173" y="2723616"/>
            <a:ext cx="1054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Por medio de la encuesta se constató que los recursos tecnológicos son una fuente de motivación para los estudiantes, permitiendo además medir su aprendizaje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9" name="Rectángulo 9"/>
          <p:cNvSpPr/>
          <p:nvPr/>
        </p:nvSpPr>
        <p:spPr>
          <a:xfrm>
            <a:off x="1078173" y="4466410"/>
            <a:ext cx="1054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Mediante la observación en clase se pudo medir la eficacia de la herramienta </a:t>
            </a:r>
            <a:r>
              <a:rPr lang="es-ES" sz="2400" b="1" spc="25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Quizizz</a:t>
            </a:r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en el rendimiento académico 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 rot="16200000">
            <a:off x="444253" y="1509987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 rot="16200000">
            <a:off x="403311" y="3049310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6200000">
            <a:off x="404069" y="4545881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15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8" y="267983"/>
            <a:ext cx="3060306" cy="38561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951">
            <a:off x="6894726" y="147226"/>
            <a:ext cx="514382" cy="614687"/>
          </a:xfrm>
          <a:prstGeom prst="rect">
            <a:avLst/>
          </a:prstGeom>
        </p:spPr>
      </p:pic>
      <p:sp>
        <p:nvSpPr>
          <p:cNvPr id="10" name="Rectángulo 11"/>
          <p:cNvSpPr/>
          <p:nvPr/>
        </p:nvSpPr>
        <p:spPr>
          <a:xfrm>
            <a:off x="1520235" y="1626973"/>
            <a:ext cx="95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Dominio Cognitivo  sobre el uso de herramientas tecnológicas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490774" y="3618208"/>
            <a:ext cx="9909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Al comparar las notas iniciales y finales, se obtuvo un p valor </a:t>
            </a:r>
            <a:r>
              <a:rPr lang="es-EC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sym typeface="Symbol" panose="05050102010706020507" pitchFamily="18" charset="2"/>
              </a:rPr>
              <a:t></a:t>
            </a:r>
            <a:r>
              <a:rPr lang="es-EC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0.05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12 Flecha abajo"/>
          <p:cNvSpPr/>
          <p:nvPr/>
        </p:nvSpPr>
        <p:spPr>
          <a:xfrm rot="16200000">
            <a:off x="404067" y="1583333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6200000">
            <a:off x="432875" y="4683293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1">
            <a:extLst>
              <a:ext uri="{FF2B5EF4-FFF2-40B4-BE49-F238E27FC236}">
                <a16:creationId xmlns:a16="http://schemas.microsoft.com/office/drawing/2014/main" id="{E7EEE299-5753-4CF5-8A15-321E2036ED2E}"/>
              </a:ext>
            </a:extLst>
          </p:cNvPr>
          <p:cNvSpPr/>
          <p:nvPr/>
        </p:nvSpPr>
        <p:spPr>
          <a:xfrm>
            <a:off x="1520235" y="2436334"/>
            <a:ext cx="9909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Quizizz fue incorporado en la clase y fue considerado por estudiantes y docentes como un método innovador para el aprendizaje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89B6493-5A54-4D8C-A01A-EA09A34E8D96}"/>
              </a:ext>
            </a:extLst>
          </p:cNvPr>
          <p:cNvSpPr/>
          <p:nvPr/>
        </p:nvSpPr>
        <p:spPr>
          <a:xfrm>
            <a:off x="1461051" y="4542267"/>
            <a:ext cx="10196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El uso de Quizizz como herramienta tecnológica tuvo una significancia en  el rendimiento académico descartando la Hipótesis  y aceptando la Hipótesis Nula.</a:t>
            </a:r>
            <a:endParaRPr lang="es-EC" sz="2400" dirty="0"/>
          </a:p>
        </p:txBody>
      </p:sp>
      <p:sp>
        <p:nvSpPr>
          <p:cNvPr id="17" name="12 Flecha abajo">
            <a:extLst>
              <a:ext uri="{FF2B5EF4-FFF2-40B4-BE49-F238E27FC236}">
                <a16:creationId xmlns:a16="http://schemas.microsoft.com/office/drawing/2014/main" id="{7719426A-AE8D-4F0D-B91B-000CF31E2BE9}"/>
              </a:ext>
            </a:extLst>
          </p:cNvPr>
          <p:cNvSpPr/>
          <p:nvPr/>
        </p:nvSpPr>
        <p:spPr>
          <a:xfrm rot="16200000">
            <a:off x="404067" y="2547860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2 Flecha abajo">
            <a:extLst>
              <a:ext uri="{FF2B5EF4-FFF2-40B4-BE49-F238E27FC236}">
                <a16:creationId xmlns:a16="http://schemas.microsoft.com/office/drawing/2014/main" id="{AF1B610C-8A3F-46C3-841D-0CB6C9917B2B}"/>
              </a:ext>
            </a:extLst>
          </p:cNvPr>
          <p:cNvSpPr/>
          <p:nvPr/>
        </p:nvSpPr>
        <p:spPr>
          <a:xfrm rot="16200000">
            <a:off x="424189" y="3592384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47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972783" y="4946360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 rot="16200000">
            <a:off x="488988" y="5009682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1011452" y="3773471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16200000">
            <a:off x="527657" y="3836793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928048" y="2597489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bajo"/>
          <p:cNvSpPr/>
          <p:nvPr/>
        </p:nvSpPr>
        <p:spPr>
          <a:xfrm rot="16200000">
            <a:off x="444253" y="2660811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92" y="295567"/>
            <a:ext cx="3522717" cy="3278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12" y="148991"/>
            <a:ext cx="655321" cy="688849"/>
          </a:xfrm>
          <a:prstGeom prst="rect">
            <a:avLst/>
          </a:prstGeom>
        </p:spPr>
      </p:pic>
      <p:sp>
        <p:nvSpPr>
          <p:cNvPr id="8" name="Rectángulo 2"/>
          <p:cNvSpPr/>
          <p:nvPr/>
        </p:nvSpPr>
        <p:spPr>
          <a:xfrm>
            <a:off x="1094855" y="2569871"/>
            <a:ext cx="1053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Incorporar el uso Quizizz como una herramienta que ayude a fortalecer el aprendizaje en las asignaturas que se imparten en la ESMIL.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9" name="Rectángulo 4"/>
          <p:cNvSpPr/>
          <p:nvPr/>
        </p:nvSpPr>
        <p:spPr>
          <a:xfrm>
            <a:off x="1056186" y="3649453"/>
            <a:ext cx="1053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Las ESMIL debe avanzar hacia la creación de entornos sincrónicos y asincrónicos donde el espacio educativo construya redes de conocimiento.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0" name="Rectángulo 7"/>
          <p:cNvSpPr/>
          <p:nvPr/>
        </p:nvSpPr>
        <p:spPr>
          <a:xfrm>
            <a:off x="1094855" y="4927148"/>
            <a:ext cx="1053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Propiciar el respaldo institucional para que docentes apliquen estrategias con soporte en la tecnología y se generen entornos de innovación educativa.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928048" y="1405721"/>
            <a:ext cx="10904561" cy="707886"/>
          </a:xfrm>
          <a:prstGeom prst="roundRect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16200000">
            <a:off x="444253" y="1509987"/>
            <a:ext cx="585453" cy="5489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1"/>
          <p:cNvSpPr/>
          <p:nvPr/>
        </p:nvSpPr>
        <p:spPr>
          <a:xfrm>
            <a:off x="1094855" y="1387556"/>
            <a:ext cx="1053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Fomentar programas de capacitación dirigido a los docentes de la ESMIL en actualización de uso de herramientas tecnológicas para la enseñanza.</a:t>
            </a:r>
            <a:endParaRPr lang="es-MX" sz="2400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8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988863"/>
            <a:ext cx="12192000" cy="955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 redondeado"/>
          <p:cNvSpPr/>
          <p:nvPr/>
        </p:nvSpPr>
        <p:spPr>
          <a:xfrm>
            <a:off x="4022676" y="2807529"/>
            <a:ext cx="4092056" cy="134139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022676" y="2663783"/>
            <a:ext cx="4285397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chemeClr val="accent1">
                    <a:lumMod val="75000"/>
                  </a:schemeClr>
                </a:solidFill>
              </a:rPr>
              <a:t>Gracias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2166" y="2620205"/>
            <a:ext cx="4355907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88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4579" y="-1325563"/>
            <a:ext cx="10515600" cy="1325563"/>
          </a:xfrm>
        </p:spPr>
        <p:txBody>
          <a:bodyPr/>
          <a:lstStyle/>
          <a:p>
            <a:r>
              <a:rPr lang="es-MX" dirty="0"/>
              <a:t>Problema de Investigación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63" y="319682"/>
            <a:ext cx="4189829" cy="36880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161">
            <a:off x="6890051" y="247984"/>
            <a:ext cx="493191" cy="49086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639610" y="801941"/>
            <a:ext cx="28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Campo de aplicación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49523" y="1991546"/>
            <a:ext cx="28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Escasa experiencia en el uso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739487" y="4517735"/>
            <a:ext cx="344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Motivación por el Aprendizaje</a:t>
            </a:r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8783880" y="3141663"/>
            <a:ext cx="334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Rendimiento Académico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4" y="932918"/>
            <a:ext cx="2577397" cy="8528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22" y="2769852"/>
            <a:ext cx="2567356" cy="849561"/>
          </a:xfrm>
          <a:prstGeom prst="rect">
            <a:avLst/>
          </a:prstGeom>
        </p:spPr>
      </p:pic>
      <p:pic>
        <p:nvPicPr>
          <p:cNvPr id="3074" name="Picture 2" descr="Juegos de Tecnología | Juego de Herramientas tecnológicas ...">
            <a:extLst>
              <a:ext uri="{FF2B5EF4-FFF2-40B4-BE49-F238E27FC236}">
                <a16:creationId xmlns:a16="http://schemas.microsoft.com/office/drawing/2014/main" id="{8AE7DD65-509B-4CF3-91DD-15DEA342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66" y="807597"/>
            <a:ext cx="2771662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sejos para mejorar tu rendimiento académico | Rendimiento en ...">
            <a:extLst>
              <a:ext uri="{FF2B5EF4-FFF2-40B4-BE49-F238E27FC236}">
                <a16:creationId xmlns:a16="http://schemas.microsoft.com/office/drawing/2014/main" id="{5417BB73-EDE8-495F-ACF1-3D4325EC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7" y="1744828"/>
            <a:ext cx="2122085" cy="13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D491DA-130A-456F-8DCC-B133F19BD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64" y="2826784"/>
            <a:ext cx="4131062" cy="30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5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50985" y="1774242"/>
            <a:ext cx="5258153" cy="3796563"/>
          </a:xfrm>
          <a:prstGeom prst="roundRect">
            <a:avLst>
              <a:gd name="adj" fmla="val 9328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494818" y="1725678"/>
            <a:ext cx="5258153" cy="3796563"/>
          </a:xfrm>
          <a:prstGeom prst="roundRect">
            <a:avLst>
              <a:gd name="adj" fmla="val 9328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1" y="327172"/>
            <a:ext cx="2928090" cy="36271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30" y="188615"/>
            <a:ext cx="606553" cy="60960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96" y="1916334"/>
            <a:ext cx="226492" cy="7638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78" y="2914788"/>
            <a:ext cx="358131" cy="709171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15" y="4074003"/>
            <a:ext cx="387697" cy="74098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30" y="4815753"/>
            <a:ext cx="418568" cy="75505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38" y="838223"/>
            <a:ext cx="2679721" cy="88755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4" y="872472"/>
            <a:ext cx="2725130" cy="901770"/>
          </a:xfrm>
          <a:prstGeom prst="rect">
            <a:avLst/>
          </a:prstGeom>
        </p:spPr>
      </p:pic>
      <p:pic>
        <p:nvPicPr>
          <p:cNvPr id="2052" name="Picture 4" descr="Uso de las tecnologías de la información Quiz - Quizizz">
            <a:extLst>
              <a:ext uri="{FF2B5EF4-FFF2-40B4-BE49-F238E27FC236}">
                <a16:creationId xmlns:a16="http://schemas.microsoft.com/office/drawing/2014/main" id="{89A138EE-663D-44B7-9F2D-FF0DBDC6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8" y="2023759"/>
            <a:ext cx="4773093" cy="33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NOVACION Y DESARROLLO | Other Quiz - Quizizz">
            <a:extLst>
              <a:ext uri="{FF2B5EF4-FFF2-40B4-BE49-F238E27FC236}">
                <a16:creationId xmlns:a16="http://schemas.microsoft.com/office/drawing/2014/main" id="{7359A4C9-6C8F-4789-BC0C-170146D6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37" y="1639839"/>
            <a:ext cx="2017223" cy="15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cursos y aplicaciones para la enseñanza – Espacio Docente">
            <a:extLst>
              <a:ext uri="{FF2B5EF4-FFF2-40B4-BE49-F238E27FC236}">
                <a16:creationId xmlns:a16="http://schemas.microsoft.com/office/drawing/2014/main" id="{94E45FD1-707A-4C05-9B03-F3F44319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88" y="2132933"/>
            <a:ext cx="1799493" cy="179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0B893D-3D2B-45AC-8B7F-F6E835A102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67" y="3692887"/>
            <a:ext cx="2017223" cy="1512917"/>
          </a:xfrm>
          <a:prstGeom prst="rect">
            <a:avLst/>
          </a:prstGeom>
        </p:spPr>
      </p:pic>
      <p:pic>
        <p:nvPicPr>
          <p:cNvPr id="2058" name="Picture 10" descr="Las 5 mejores herramientas de gamificación para universitarios ...">
            <a:extLst>
              <a:ext uri="{FF2B5EF4-FFF2-40B4-BE49-F238E27FC236}">
                <a16:creationId xmlns:a16="http://schemas.microsoft.com/office/drawing/2014/main" id="{AEC7AC86-43FC-498C-AD21-B90E49C5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89" y="4495382"/>
            <a:ext cx="2055626" cy="139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9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095233" y="1759840"/>
            <a:ext cx="4773302" cy="390472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6354837" y="1787859"/>
            <a:ext cx="4222176" cy="1655601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6354838" y="3957851"/>
            <a:ext cx="5114244" cy="204716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95233" y="1971245"/>
            <a:ext cx="4677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Constitución de la Republica de Ecuador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Ley de Educación Superior</a:t>
            </a:r>
            <a:endParaRPr lang="es-ES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Reglamento interno de Régimen Académico y de estudiantes de la Universidad de las Fuerzas Armadas-ESPE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Reglamento interno para las carreras y programas académicos en modalidades en línea, a distancia y semipresencial o de convergencia de medios de la universidad de las fuerzas armadas-ESPE</a:t>
            </a:r>
            <a:endParaRPr lang="es-MX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00934" y="2225395"/>
            <a:ext cx="407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Modelo constructivista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Enseñanza aprendizaje bidireccional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Uso de Tecnología y sus herramientas.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00934" y="4230808"/>
            <a:ext cx="4968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Ámbito socio cultural educativo en los entornos tecnológicos.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Herramientas tecnológicas-espectro cultural  nuevas formas de convivencia.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Vinculación estudiante-estudiante/ estudiante-docente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6" y="302886"/>
            <a:ext cx="3184849" cy="38105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2" y="188615"/>
            <a:ext cx="542545" cy="60960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45" y="866456"/>
            <a:ext cx="3352807" cy="110947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9" y="879381"/>
            <a:ext cx="3186705" cy="105450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93" y="3143204"/>
            <a:ext cx="3349759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52" y="1383655"/>
            <a:ext cx="1984479" cy="1984479"/>
          </a:xfrm>
          <a:prstGeom prst="rect">
            <a:avLst/>
          </a:prstGeom>
        </p:spPr>
      </p:pic>
      <p:sp>
        <p:nvSpPr>
          <p:cNvPr id="22" name="21 Elipse"/>
          <p:cNvSpPr/>
          <p:nvPr/>
        </p:nvSpPr>
        <p:spPr>
          <a:xfrm>
            <a:off x="1068262" y="1742377"/>
            <a:ext cx="4404489" cy="4404489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16" y="302886"/>
            <a:ext cx="3184849" cy="38105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52" y="188615"/>
            <a:ext cx="542545" cy="60960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68" y="1690373"/>
            <a:ext cx="1380487" cy="13784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12" y="3361702"/>
            <a:ext cx="1097367" cy="10973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8 Flecha derecha"/>
          <p:cNvSpPr/>
          <p:nvPr/>
        </p:nvSpPr>
        <p:spPr>
          <a:xfrm rot="8175000">
            <a:off x="1760602" y="4434091"/>
            <a:ext cx="959057" cy="29776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2088258" y="5238801"/>
            <a:ext cx="506968" cy="2433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3849524" y="5262207"/>
            <a:ext cx="506968" cy="2433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3038848" y="4527100"/>
            <a:ext cx="349907" cy="22135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izquierda y derecha"/>
          <p:cNvSpPr/>
          <p:nvPr/>
        </p:nvSpPr>
        <p:spPr>
          <a:xfrm rot="2666143">
            <a:off x="3680965" y="4396145"/>
            <a:ext cx="955771" cy="290266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57" y="4974875"/>
            <a:ext cx="848790" cy="84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07" y="4974876"/>
            <a:ext cx="848790" cy="84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50" y="4974875"/>
            <a:ext cx="848790" cy="848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2" y="654201"/>
            <a:ext cx="2509593" cy="830447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56" y="818275"/>
            <a:ext cx="2839713" cy="939687"/>
          </a:xfrm>
          <a:prstGeom prst="rect">
            <a:avLst/>
          </a:prstGeom>
        </p:spPr>
      </p:pic>
      <p:sp>
        <p:nvSpPr>
          <p:cNvPr id="28" name="27 Elipse"/>
          <p:cNvSpPr/>
          <p:nvPr/>
        </p:nvSpPr>
        <p:spPr>
          <a:xfrm>
            <a:off x="6884517" y="1783354"/>
            <a:ext cx="4404489" cy="4404489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92" y="1813161"/>
            <a:ext cx="1123538" cy="11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29 Flecha derecha"/>
          <p:cNvSpPr/>
          <p:nvPr/>
        </p:nvSpPr>
        <p:spPr>
          <a:xfrm rot="8175000">
            <a:off x="7858022" y="2939822"/>
            <a:ext cx="800027" cy="2745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abajo"/>
          <p:cNvSpPr/>
          <p:nvPr/>
        </p:nvSpPr>
        <p:spPr>
          <a:xfrm>
            <a:off x="8924037" y="2994258"/>
            <a:ext cx="313220" cy="33953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 rot="13425000" flipH="1">
            <a:off x="9534521" y="2935113"/>
            <a:ext cx="783055" cy="28683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7" y="3336818"/>
            <a:ext cx="900000" cy="896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24" y="3336818"/>
            <a:ext cx="903488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91" y="3387900"/>
            <a:ext cx="900000" cy="896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35 Rectángulo redondeado"/>
          <p:cNvSpPr/>
          <p:nvPr/>
        </p:nvSpPr>
        <p:spPr>
          <a:xfrm>
            <a:off x="6394768" y="4339979"/>
            <a:ext cx="2107782" cy="38019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6394768" y="4339979"/>
            <a:ext cx="210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contexto educativo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7049121" y="4802225"/>
            <a:ext cx="2107782" cy="38019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CuadroTexto"/>
          <p:cNvSpPr txBox="1"/>
          <p:nvPr/>
        </p:nvSpPr>
        <p:spPr>
          <a:xfrm>
            <a:off x="7049121" y="4802225"/>
            <a:ext cx="210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capacidades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8103011" y="5264098"/>
            <a:ext cx="2107782" cy="38019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CuadroTexto"/>
          <p:cNvSpPr txBox="1"/>
          <p:nvPr/>
        </p:nvSpPr>
        <p:spPr>
          <a:xfrm>
            <a:off x="8103011" y="5264098"/>
            <a:ext cx="210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motivación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9125582" y="5722942"/>
            <a:ext cx="2107782" cy="380198"/>
          </a:xfrm>
          <a:prstGeom prst="round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9086760" y="5722942"/>
            <a:ext cx="214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contexto social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 redondeado"/>
          <p:cNvSpPr/>
          <p:nvPr/>
        </p:nvSpPr>
        <p:spPr>
          <a:xfrm>
            <a:off x="5939051" y="4783927"/>
            <a:ext cx="4923932" cy="991442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6138216" y="4595685"/>
            <a:ext cx="4923932" cy="991442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 redondeado"/>
          <p:cNvSpPr/>
          <p:nvPr/>
        </p:nvSpPr>
        <p:spPr>
          <a:xfrm>
            <a:off x="456857" y="4146639"/>
            <a:ext cx="4824827" cy="192025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304457" y="3994239"/>
            <a:ext cx="4824827" cy="192025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456857" y="913995"/>
            <a:ext cx="5482194" cy="241547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304457" y="761595"/>
            <a:ext cx="5482194" cy="241547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7059304" y="1907468"/>
            <a:ext cx="4966648" cy="241547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6906904" y="1755068"/>
            <a:ext cx="4966648" cy="2415477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22194" y="1030958"/>
            <a:ext cx="521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Investigación de tipo Cuasi-Experimental, con enfoque mixto</a:t>
            </a:r>
            <a:endParaRPr lang="es-MX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2381" y="1712694"/>
            <a:ext cx="483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Medición previa a la intervención y otra posteriormente (PRETEST – POSTEST)</a:t>
            </a:r>
            <a:endParaRPr lang="es-MX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2194" y="2403035"/>
            <a:ext cx="483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Grupo de comparación que no recibe la intervención siendo evaluado antes y después</a:t>
            </a:r>
            <a:endParaRPr lang="es-MX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37368" y="1968103"/>
            <a:ext cx="4871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Población 100 estudiantes y 4 docentes; </a:t>
            </a:r>
          </a:p>
          <a:p>
            <a:pPr indent="449580" algn="r">
              <a:lnSpc>
                <a:spcPct val="200000"/>
              </a:lnSpc>
              <a:spcAft>
                <a:spcPts val="0"/>
              </a:spcAft>
            </a:pPr>
            <a:r>
              <a:rPr lang="es-EC" b="1" cap="all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cuatro aulas de clase, </a:t>
            </a:r>
          </a:p>
          <a:p>
            <a:pPr indent="449580" algn="r">
              <a:lnSpc>
                <a:spcPct val="200000"/>
              </a:lnSpc>
              <a:spcAft>
                <a:spcPts val="0"/>
              </a:spcAft>
            </a:pPr>
            <a:r>
              <a:rPr lang="es-EC" b="1" cap="all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 grupo control,</a:t>
            </a:r>
          </a:p>
          <a:p>
            <a:pPr indent="449580" algn="r">
              <a:lnSpc>
                <a:spcPct val="200000"/>
              </a:lnSpc>
              <a:spcAft>
                <a:spcPts val="0"/>
              </a:spcAft>
            </a:pPr>
            <a:r>
              <a:rPr lang="es-EC" b="1" cap="all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 grupo experimental</a:t>
            </a:r>
            <a:endParaRPr lang="es-MX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6031" y="4158276"/>
            <a:ext cx="4695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C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Entrevista a docentes (</a:t>
            </a:r>
            <a:r>
              <a:rPr lang="es-EC" b="1" spc="25" dirty="0" err="1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guión</a:t>
            </a:r>
            <a:r>
              <a:rPr lang="es-EC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 de entrevista)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Encuesta a estudiantes (cuestionario)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b="1" spc="25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spc="25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Observación (ficha de observación)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590348" y="4889001"/>
            <a:ext cx="44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Las calificaciones obtenidas por los estudiantes al finalizar la asignatura</a:t>
            </a: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7" y="309011"/>
            <a:ext cx="3932326" cy="36880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8103">
            <a:off x="6876441" y="152564"/>
            <a:ext cx="621793" cy="624841"/>
          </a:xfrm>
          <a:prstGeom prst="rect">
            <a:avLst/>
          </a:prstGeom>
        </p:spPr>
      </p:pic>
      <p:sp>
        <p:nvSpPr>
          <p:cNvPr id="23" name="22 Flecha abajo"/>
          <p:cNvSpPr/>
          <p:nvPr/>
        </p:nvSpPr>
        <p:spPr>
          <a:xfrm rot="16200000">
            <a:off x="204417" y="1043240"/>
            <a:ext cx="393896" cy="3693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abajo"/>
          <p:cNvSpPr/>
          <p:nvPr/>
        </p:nvSpPr>
        <p:spPr>
          <a:xfrm rot="16200000">
            <a:off x="204417" y="1739306"/>
            <a:ext cx="393896" cy="3693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 rot="16200000">
            <a:off x="204417" y="2541534"/>
            <a:ext cx="393896" cy="36933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" y="3329472"/>
            <a:ext cx="3352807" cy="110947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45" y="892544"/>
            <a:ext cx="3352807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971268" y="1763169"/>
            <a:ext cx="10781731" cy="148727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818868" y="1610769"/>
            <a:ext cx="10781731" cy="148727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4680" y="1866569"/>
            <a:ext cx="10515600" cy="1122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El empleo de la herramienta tecnológica Quizizz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incrementa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el rendimiento académico de los estudiantes de segundo curso de la asignatura de Legislación Militar en la escuela Superior Militar “Eloy Alfaro”, módulo Julio- noviembre 2019.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87" y="309011"/>
            <a:ext cx="3932326" cy="36880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8103">
            <a:off x="6876441" y="152564"/>
            <a:ext cx="621793" cy="624841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971267" y="4181101"/>
            <a:ext cx="10781731" cy="148727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818867" y="4028701"/>
            <a:ext cx="10781731" cy="1487274"/>
          </a:xfrm>
          <a:prstGeom prst="roundRect">
            <a:avLst>
              <a:gd name="adj" fmla="val 6937"/>
            </a:avLst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974679" y="4284501"/>
            <a:ext cx="10515600" cy="1122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El empleo de la herramienta tecnológica Quizizz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NO incrementa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el rendimiento académico de los estudiantes de segundo curso de la asignatura de Legislación Militar en la escuela Superior Militar “Eloy Alfaro”, módulo Julio- noviembre 2019.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4" y="634888"/>
            <a:ext cx="3352807" cy="11094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1" y="3123327"/>
            <a:ext cx="3352807" cy="1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152400" y="1139007"/>
            <a:ext cx="3460267" cy="1031552"/>
          </a:xfrm>
          <a:prstGeom prst="roundRect">
            <a:avLst>
              <a:gd name="adj" fmla="val 9328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0" y="986607"/>
            <a:ext cx="3384645" cy="1031552"/>
          </a:xfrm>
          <a:prstGeom prst="roundRect">
            <a:avLst>
              <a:gd name="adj" fmla="val 9328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790091" y="1271311"/>
            <a:ext cx="4670225" cy="4670225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89" y="281919"/>
            <a:ext cx="4333023" cy="3868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1195">
            <a:off x="6877152" y="167279"/>
            <a:ext cx="545593" cy="652273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37750444"/>
              </p:ext>
            </p:extLst>
          </p:nvPr>
        </p:nvGraphicFramePr>
        <p:xfrm>
          <a:off x="1023576" y="627796"/>
          <a:ext cx="10140287" cy="532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37736" y="2867940"/>
            <a:ext cx="2442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Conocimiento dispositivos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y programas tecnológicos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85428" y="4755692"/>
            <a:ext cx="27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Uso dispositivos y programas, aprendizaje y rendimiento académico</a:t>
            </a:r>
          </a:p>
        </p:txBody>
      </p:sp>
      <p:sp>
        <p:nvSpPr>
          <p:cNvPr id="10" name="Rectángulo 1"/>
          <p:cNvSpPr/>
          <p:nvPr/>
        </p:nvSpPr>
        <p:spPr>
          <a:xfrm>
            <a:off x="209934" y="1002496"/>
            <a:ext cx="34027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Conocimiento sobre dispositivos y herramientas tecnológicas</a:t>
            </a:r>
            <a:endParaRPr lang="es-MX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462130-4E42-4A53-B771-A5DBD52EA45C}"/>
              </a:ext>
            </a:extLst>
          </p:cNvPr>
          <p:cNvSpPr/>
          <p:nvPr/>
        </p:nvSpPr>
        <p:spPr>
          <a:xfrm>
            <a:off x="8146032" y="1094829"/>
            <a:ext cx="3722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IDENTIFICAR</a:t>
            </a:r>
          </a:p>
        </p:txBody>
      </p:sp>
    </p:spTree>
    <p:extLst>
      <p:ext uri="{BB962C8B-B14F-4D97-AF65-F5344CB8AC3E}">
        <p14:creationId xmlns:p14="http://schemas.microsoft.com/office/powerpoint/2010/main" val="426206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/>
          <p:cNvSpPr/>
          <p:nvPr/>
        </p:nvSpPr>
        <p:spPr>
          <a:xfrm>
            <a:off x="5530578" y="1066596"/>
            <a:ext cx="4670225" cy="4670225"/>
          </a:xfrm>
          <a:prstGeom prst="ellipse">
            <a:avLst/>
          </a:prstGeo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1195">
            <a:off x="8767767" y="-37436"/>
            <a:ext cx="545593" cy="652273"/>
          </a:xfrm>
          <a:prstGeom prst="rect">
            <a:avLst/>
          </a:prstGeom>
        </p:spPr>
      </p:pic>
      <p:cxnSp>
        <p:nvCxnSpPr>
          <p:cNvPr id="41" name="40 Conector recto"/>
          <p:cNvCxnSpPr>
            <a:endCxn id="21" idx="1"/>
          </p:cNvCxnSpPr>
          <p:nvPr/>
        </p:nvCxnSpPr>
        <p:spPr>
          <a:xfrm>
            <a:off x="7890056" y="2153691"/>
            <a:ext cx="1726223" cy="846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7865691" y="1737814"/>
            <a:ext cx="0" cy="18728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153392" y="1970386"/>
            <a:ext cx="5473328" cy="30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28" y="226"/>
            <a:ext cx="5524271" cy="98638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89" y="281919"/>
            <a:ext cx="4333023" cy="3868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1195">
            <a:off x="6877152" y="167279"/>
            <a:ext cx="545593" cy="652273"/>
          </a:xfrm>
          <a:prstGeom prst="rect">
            <a:avLst/>
          </a:prstGeom>
        </p:spPr>
      </p:pic>
      <p:sp>
        <p:nvSpPr>
          <p:cNvPr id="8" name="7 Rectángulo redondeado"/>
          <p:cNvSpPr/>
          <p:nvPr/>
        </p:nvSpPr>
        <p:spPr>
          <a:xfrm>
            <a:off x="152400" y="1317482"/>
            <a:ext cx="3668973" cy="1031552"/>
          </a:xfrm>
          <a:prstGeom prst="roundRect">
            <a:avLst>
              <a:gd name="adj" fmla="val 9328"/>
            </a:avLst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0" y="1165082"/>
            <a:ext cx="3588790" cy="1031552"/>
          </a:xfrm>
          <a:prstGeom prst="roundRect">
            <a:avLst>
              <a:gd name="adj" fmla="val 9328"/>
            </a:avLst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2"/>
          <p:cNvSpPr/>
          <p:nvPr/>
        </p:nvSpPr>
        <p:spPr>
          <a:xfrm>
            <a:off x="240904" y="1165082"/>
            <a:ext cx="3339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Preferencia de los docentes y estudiantes de dispositivos y programas tecnológicos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070180" y="1600406"/>
            <a:ext cx="2166424" cy="800960"/>
          </a:xfrm>
          <a:prstGeom prst="roundRect">
            <a:avLst>
              <a:gd name="adj" fmla="val 9642"/>
            </a:avLst>
          </a:prstGeom>
          <a:solidFill>
            <a:srgbClr val="DEEBF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9437004" y="1562423"/>
            <a:ext cx="2356339" cy="800960"/>
          </a:xfrm>
          <a:prstGeom prst="roundRect">
            <a:avLst>
              <a:gd name="adj" fmla="val 964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6582767" y="1569906"/>
            <a:ext cx="2565850" cy="800960"/>
          </a:xfrm>
          <a:prstGeom prst="roundRect">
            <a:avLst>
              <a:gd name="adj" fmla="val 9642"/>
            </a:avLst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9437004" y="2615149"/>
            <a:ext cx="2356339" cy="800960"/>
          </a:xfrm>
          <a:prstGeom prst="roundRect">
            <a:avLst>
              <a:gd name="adj" fmla="val 96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 redondeado"/>
          <p:cNvSpPr/>
          <p:nvPr/>
        </p:nvSpPr>
        <p:spPr>
          <a:xfrm>
            <a:off x="6687522" y="3210227"/>
            <a:ext cx="2356339" cy="800960"/>
          </a:xfrm>
          <a:prstGeom prst="roundRect">
            <a:avLst>
              <a:gd name="adj" fmla="val 964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973031" y="5163740"/>
            <a:ext cx="2356339" cy="800960"/>
          </a:xfrm>
          <a:prstGeom prst="roundRect">
            <a:avLst>
              <a:gd name="adj" fmla="val 96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8270381" y="5163740"/>
            <a:ext cx="2356339" cy="800960"/>
          </a:xfrm>
          <a:prstGeom prst="roundRect">
            <a:avLst>
              <a:gd name="adj" fmla="val 96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9616367" y="1571319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Uso de computador en el aula, celular es distractor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9616279" y="2585112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Uso de dispositivos, computador portátil-proyector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866885" y="3195208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Preferencia uso dispositivos y programas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687522" y="1547404"/>
            <a:ext cx="235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Uso de dispositivos y herramientas tecnológicas</a:t>
            </a:r>
          </a:p>
        </p:txBody>
      </p:sp>
      <p:cxnSp>
        <p:nvCxnSpPr>
          <p:cNvPr id="29" name="28 Conector recto de flecha"/>
          <p:cNvCxnSpPr>
            <a:endCxn id="19" idx="0"/>
          </p:cNvCxnSpPr>
          <p:nvPr/>
        </p:nvCxnSpPr>
        <p:spPr>
          <a:xfrm>
            <a:off x="8557774" y="4026205"/>
            <a:ext cx="890777" cy="113753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>
            <a:off x="6517600" y="4011187"/>
            <a:ext cx="778594" cy="11225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8449745" y="5133703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Conocimiento de APP,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Kahoot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Quizizz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Mentimeter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52394" y="5148721"/>
            <a:ext cx="1997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Herramienta de mayor efectividad,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Kahoot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154586" y="1582078"/>
            <a:ext cx="199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Uso de programa,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prezi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power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1">
                    <a:lumMod val="75000"/>
                  </a:schemeClr>
                </a:solidFill>
              </a:rPr>
              <a:t>point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 rot="18300343">
            <a:off x="6085151" y="4417073"/>
            <a:ext cx="1312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está asociado con</a:t>
            </a:r>
          </a:p>
        </p:txBody>
      </p:sp>
      <p:sp>
        <p:nvSpPr>
          <p:cNvPr id="39" name="38 CuadroTexto"/>
          <p:cNvSpPr txBox="1"/>
          <p:nvPr/>
        </p:nvSpPr>
        <p:spPr>
          <a:xfrm rot="3105290" flipH="1">
            <a:off x="8512438" y="4398301"/>
            <a:ext cx="1312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75000"/>
                  </a:schemeClr>
                </a:solidFill>
              </a:rPr>
              <a:t>está asociado con</a:t>
            </a:r>
          </a:p>
        </p:txBody>
      </p:sp>
    </p:spTree>
    <p:extLst>
      <p:ext uri="{BB962C8B-B14F-4D97-AF65-F5344CB8AC3E}">
        <p14:creationId xmlns:p14="http://schemas.microsoft.com/office/powerpoint/2010/main" val="4085374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858</Words>
  <Application>Microsoft Office PowerPoint</Application>
  <PresentationFormat>Panorámica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Problema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Francisco Avellaneda</cp:lastModifiedBy>
  <cp:revision>98</cp:revision>
  <dcterms:created xsi:type="dcterms:W3CDTF">2020-03-08T00:59:59Z</dcterms:created>
  <dcterms:modified xsi:type="dcterms:W3CDTF">2020-06-24T15:30:56Z</dcterms:modified>
</cp:coreProperties>
</file>