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3" r:id="rId8"/>
    <p:sldId id="264" r:id="rId9"/>
    <p:sldId id="282" r:id="rId10"/>
    <p:sldId id="281" r:id="rId11"/>
    <p:sldId id="265" r:id="rId12"/>
    <p:sldId id="266" r:id="rId13"/>
    <p:sldId id="268" r:id="rId14"/>
    <p:sldId id="267" r:id="rId15"/>
    <p:sldId id="269" r:id="rId16"/>
    <p:sldId id="270" r:id="rId17"/>
    <p:sldId id="271" r:id="rId18"/>
    <p:sldId id="272" r:id="rId19"/>
    <p:sldId id="273" r:id="rId20"/>
    <p:sldId id="274" r:id="rId21"/>
    <p:sldId id="275" r:id="rId22"/>
    <p:sldId id="276" r:id="rId23"/>
    <p:sldId id="277" r:id="rId24"/>
    <p:sldId id="279" r:id="rId25"/>
    <p:sldId id="278" r:id="rId26"/>
  </p:sldIdLst>
  <p:sldSz cx="9144000" cy="6858000" type="screen4x3"/>
  <p:notesSz cx="6858000" cy="9144000"/>
  <p:embeddedFontLst>
    <p:embeddedFont>
      <p:font typeface="Constantia" pitchFamily="18" charset="0"/>
      <p:regular r:id="rId28"/>
      <p:bold r:id="rId29"/>
      <p:italic r:id="rId30"/>
      <p:boldItalic r:id="rId31"/>
    </p:embeddedFont>
    <p:embeddedFont>
      <p:font typeface="Roboto Medium" charset="0"/>
      <p:regular r:id="rId32"/>
      <p:bold r:id="rId33"/>
      <p:italic r:id="rId34"/>
      <p:boldItalic r:id="rId35"/>
    </p:embeddedFont>
    <p:embeddedFont>
      <p:font typeface="Roboto Light" charset="0"/>
      <p:regular r:id="rId36"/>
      <p:bold r:id="rId37"/>
      <p:italic r:id="rId38"/>
      <p:boldItalic r:id="rId39"/>
    </p:embeddedFont>
    <p:embeddedFont>
      <p:font typeface="Calibri" pitchFamily="34" charset="0"/>
      <p:regular r:id="rId40"/>
      <p:bold r:id="rId41"/>
      <p:italic r:id="rId42"/>
      <p:boldItalic r:id="rId43"/>
    </p:embeddedFont>
    <p:embeddedFont>
      <p:font typeface="Roboto" charset="0"/>
      <p:regular r:id="rId44"/>
      <p:bold r:id="rId45"/>
      <p:italic r:id="rId46"/>
      <p:boldItalic r:id="rId47"/>
    </p:embeddedFont>
    <p:embeddedFont>
      <p:font typeface="Roboto Thin"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9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39" autoAdjust="0"/>
  </p:normalViewPr>
  <p:slideViewPr>
    <p:cSldViewPr snapToGrid="0">
      <p:cViewPr varScale="1">
        <p:scale>
          <a:sx n="68" d="100"/>
          <a:sy n="68" d="100"/>
        </p:scale>
        <p:origin x="-1446" y="-102"/>
      </p:cViewPr>
      <p:guideLst>
        <p:guide orient="horz" pos="2160"/>
        <p:guide pos="2880"/>
        <p:guide pos="29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B9115-6964-4B4E-A9DE-14B98EF1F5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FB3B4C9-1CEE-42E8-AF97-C6A5CEAB3CFB}">
      <dgm:prSet phldrT="[Texto]" custT="1"/>
      <dgm:spPr/>
      <dgm:t>
        <a:bodyPr/>
        <a:lstStyle/>
        <a:p>
          <a:r>
            <a:rPr lang="es-EC" sz="2400" dirty="0" smtClean="0">
              <a:latin typeface="Constantia" panose="02030602050306030303" pitchFamily="18" charset="0"/>
            </a:rPr>
            <a:t>1. Debe responder a las </a:t>
          </a:r>
          <a:r>
            <a:rPr lang="es-EC" sz="2400" u="sng" dirty="0" smtClean="0">
              <a:latin typeface="Constantia" panose="02030602050306030303" pitchFamily="18" charset="0"/>
            </a:rPr>
            <a:t>políticas públicas y necesidades de los distintos actores sociales</a:t>
          </a:r>
          <a:endParaRPr lang="es-ES" sz="2400" u="sng" dirty="0">
            <a:latin typeface="Constantia" panose="02030602050306030303" pitchFamily="18" charset="0"/>
          </a:endParaRPr>
        </a:p>
      </dgm:t>
    </dgm:pt>
    <dgm:pt modelId="{56677BF1-11ED-478C-AEFB-7A95694A3157}" type="parTrans" cxnId="{6300D8E2-7B2D-4880-B0E8-B33BE515ADF6}">
      <dgm:prSet/>
      <dgm:spPr/>
      <dgm:t>
        <a:bodyPr/>
        <a:lstStyle/>
        <a:p>
          <a:endParaRPr lang="es-ES"/>
        </a:p>
      </dgm:t>
    </dgm:pt>
    <dgm:pt modelId="{BB56C450-009A-4693-823E-0AAC620F77B4}" type="sibTrans" cxnId="{6300D8E2-7B2D-4880-B0E8-B33BE515ADF6}">
      <dgm:prSet/>
      <dgm:spPr/>
      <dgm:t>
        <a:bodyPr/>
        <a:lstStyle/>
        <a:p>
          <a:endParaRPr lang="es-ES"/>
        </a:p>
      </dgm:t>
    </dgm:pt>
    <dgm:pt modelId="{EE784972-E95A-40A4-99F4-66C869552218}">
      <dgm:prSet phldrT="[Texto]" custT="1"/>
      <dgm:spPr/>
      <dgm:t>
        <a:bodyPr/>
        <a:lstStyle/>
        <a:p>
          <a:r>
            <a:rPr lang="es-EC" sz="2400" u="sng" dirty="0" smtClean="0">
              <a:latin typeface="Constantia" panose="02030602050306030303" pitchFamily="18" charset="0"/>
            </a:rPr>
            <a:t>2. Integración  del conocimiento con más de un campo </a:t>
          </a:r>
          <a:r>
            <a:rPr lang="es-EC" sz="2400" dirty="0" smtClean="0">
              <a:latin typeface="Constantia" panose="02030602050306030303" pitchFamily="18" charset="0"/>
            </a:rPr>
            <a:t>e inserto en dominios del aprendizaje</a:t>
          </a:r>
          <a:endParaRPr lang="es-ES" sz="2400" dirty="0">
            <a:latin typeface="Constantia" panose="02030602050306030303" pitchFamily="18" charset="0"/>
          </a:endParaRPr>
        </a:p>
      </dgm:t>
    </dgm:pt>
    <dgm:pt modelId="{A2696685-499D-4FEF-9CE7-52C42CC060FB}" type="parTrans" cxnId="{FE1987BD-9748-4E8D-81D9-EFAE2C2AFB62}">
      <dgm:prSet/>
      <dgm:spPr/>
      <dgm:t>
        <a:bodyPr/>
        <a:lstStyle/>
        <a:p>
          <a:endParaRPr lang="es-ES"/>
        </a:p>
      </dgm:t>
    </dgm:pt>
    <dgm:pt modelId="{905F7FFF-962E-4C91-BFEA-00F4592C4D79}" type="sibTrans" cxnId="{FE1987BD-9748-4E8D-81D9-EFAE2C2AFB62}">
      <dgm:prSet/>
      <dgm:spPr/>
      <dgm:t>
        <a:bodyPr/>
        <a:lstStyle/>
        <a:p>
          <a:endParaRPr lang="es-ES"/>
        </a:p>
      </dgm:t>
    </dgm:pt>
    <dgm:pt modelId="{20CC2531-FDBD-4A89-922C-01BEF65A10C4}">
      <dgm:prSet phldrT="[Texto]" custT="1"/>
      <dgm:spPr/>
      <dgm:t>
        <a:bodyPr/>
        <a:lstStyle/>
        <a:p>
          <a:pPr algn="just"/>
          <a:r>
            <a:rPr lang="es-EC" sz="2400" dirty="0" smtClean="0">
              <a:latin typeface="Constantia" panose="02030602050306030303" pitchFamily="18" charset="0"/>
            </a:rPr>
            <a:t>3. Es la base de proyectos que incorporen </a:t>
          </a:r>
          <a:r>
            <a:rPr lang="es-EC" sz="2400" u="sng" dirty="0" smtClean="0">
              <a:latin typeface="Constantia" panose="02030602050306030303" pitchFamily="18" charset="0"/>
            </a:rPr>
            <a:t>la integración de saber y de actores </a:t>
          </a:r>
          <a:endParaRPr lang="es-ES" sz="2400" u="sng" dirty="0">
            <a:latin typeface="Constantia" panose="02030602050306030303" pitchFamily="18" charset="0"/>
          </a:endParaRPr>
        </a:p>
      </dgm:t>
    </dgm:pt>
    <dgm:pt modelId="{F74FC9BD-6448-4F38-98DD-D07E990F297A}" type="parTrans" cxnId="{C2AAB4DF-BEB8-4C32-B039-E4CA6B498122}">
      <dgm:prSet/>
      <dgm:spPr/>
      <dgm:t>
        <a:bodyPr/>
        <a:lstStyle/>
        <a:p>
          <a:endParaRPr lang="es-ES"/>
        </a:p>
      </dgm:t>
    </dgm:pt>
    <dgm:pt modelId="{90C33FF1-E078-44B6-B55E-6580D68E8D9C}" type="sibTrans" cxnId="{C2AAB4DF-BEB8-4C32-B039-E4CA6B498122}">
      <dgm:prSet/>
      <dgm:spPr/>
      <dgm:t>
        <a:bodyPr/>
        <a:lstStyle/>
        <a:p>
          <a:endParaRPr lang="es-ES"/>
        </a:p>
      </dgm:t>
    </dgm:pt>
    <dgm:pt modelId="{13B1064D-407C-4517-915B-41ABD0922358}">
      <dgm:prSet custT="1"/>
      <dgm:spPr>
        <a:solidFill>
          <a:schemeClr val="bg2">
            <a:lumMod val="40000"/>
            <a:lumOff val="60000"/>
            <a:alpha val="90000"/>
          </a:schemeClr>
        </a:solidFill>
      </dgm:spPr>
      <dgm:t>
        <a:bodyPr/>
        <a:lstStyle/>
        <a:p>
          <a:pPr algn="just"/>
          <a:r>
            <a:rPr lang="es-EC" sz="2400" dirty="0" smtClean="0">
              <a:latin typeface="Constantia" panose="02030602050306030303" pitchFamily="18" charset="0"/>
            </a:rPr>
            <a:t>4. Los proyectos deben incorporar </a:t>
          </a:r>
          <a:r>
            <a:rPr lang="es-EC" sz="2400" b="1" u="sng" dirty="0" smtClean="0">
              <a:latin typeface="Constantia" panose="02030602050306030303" pitchFamily="18" charset="0"/>
            </a:rPr>
            <a:t>un componente de gestión social del conocimiento </a:t>
          </a:r>
          <a:endParaRPr lang="es-ES" sz="2400" b="1" u="sng" dirty="0">
            <a:latin typeface="Constantia" panose="02030602050306030303" pitchFamily="18" charset="0"/>
          </a:endParaRPr>
        </a:p>
      </dgm:t>
    </dgm:pt>
    <dgm:pt modelId="{577A51F0-B9EB-4CEF-8F45-84F69741A2FD}" type="sibTrans" cxnId="{EF2A2052-2222-478D-AE07-13906A6CB967}">
      <dgm:prSet/>
      <dgm:spPr/>
      <dgm:t>
        <a:bodyPr/>
        <a:lstStyle/>
        <a:p>
          <a:endParaRPr lang="es-ES"/>
        </a:p>
      </dgm:t>
    </dgm:pt>
    <dgm:pt modelId="{69081968-E3B9-4576-AD7E-04FD8F79E94E}" type="parTrans" cxnId="{EF2A2052-2222-478D-AE07-13906A6CB967}">
      <dgm:prSet/>
      <dgm:spPr/>
      <dgm:t>
        <a:bodyPr/>
        <a:lstStyle/>
        <a:p>
          <a:endParaRPr lang="es-ES"/>
        </a:p>
      </dgm:t>
    </dgm:pt>
    <dgm:pt modelId="{6B45BEF5-EA17-46D6-A78D-3242668445CC}" type="pres">
      <dgm:prSet presAssocID="{217B9115-6964-4B4E-A9DE-14B98EF1F538}" presName="linear" presStyleCnt="0">
        <dgm:presLayoutVars>
          <dgm:dir/>
          <dgm:animLvl val="lvl"/>
          <dgm:resizeHandles val="exact"/>
        </dgm:presLayoutVars>
      </dgm:prSet>
      <dgm:spPr/>
      <dgm:t>
        <a:bodyPr/>
        <a:lstStyle/>
        <a:p>
          <a:endParaRPr lang="es-EC"/>
        </a:p>
      </dgm:t>
    </dgm:pt>
    <dgm:pt modelId="{0C711840-FE46-47E8-A747-AB8E7DE0D69D}" type="pres">
      <dgm:prSet presAssocID="{9FB3B4C9-1CEE-42E8-AF97-C6A5CEAB3CFB}" presName="parentLin" presStyleCnt="0"/>
      <dgm:spPr/>
    </dgm:pt>
    <dgm:pt modelId="{51748145-ADE9-4789-AC0D-18C210EAB1BF}" type="pres">
      <dgm:prSet presAssocID="{9FB3B4C9-1CEE-42E8-AF97-C6A5CEAB3CFB}" presName="parentLeftMargin" presStyleLbl="node1" presStyleIdx="0" presStyleCnt="3"/>
      <dgm:spPr/>
      <dgm:t>
        <a:bodyPr/>
        <a:lstStyle/>
        <a:p>
          <a:endParaRPr lang="es-EC"/>
        </a:p>
      </dgm:t>
    </dgm:pt>
    <dgm:pt modelId="{E7C2B89A-204A-43FD-9A65-68C892BB8C64}" type="pres">
      <dgm:prSet presAssocID="{9FB3B4C9-1CEE-42E8-AF97-C6A5CEAB3CFB}" presName="parentText" presStyleLbl="node1" presStyleIdx="0" presStyleCnt="3" custScaleX="133333" custScaleY="85788">
        <dgm:presLayoutVars>
          <dgm:chMax val="0"/>
          <dgm:bulletEnabled val="1"/>
        </dgm:presLayoutVars>
      </dgm:prSet>
      <dgm:spPr/>
      <dgm:t>
        <a:bodyPr/>
        <a:lstStyle/>
        <a:p>
          <a:endParaRPr lang="es-ES"/>
        </a:p>
      </dgm:t>
    </dgm:pt>
    <dgm:pt modelId="{45A9F534-7C5D-4C1A-9D17-30F32BF0319E}" type="pres">
      <dgm:prSet presAssocID="{9FB3B4C9-1CEE-42E8-AF97-C6A5CEAB3CFB}" presName="negativeSpace" presStyleCnt="0"/>
      <dgm:spPr/>
    </dgm:pt>
    <dgm:pt modelId="{E5B5474D-890B-4592-9193-379336332810}" type="pres">
      <dgm:prSet presAssocID="{9FB3B4C9-1CEE-42E8-AF97-C6A5CEAB3CFB}" presName="childText" presStyleLbl="conFgAcc1" presStyleIdx="0" presStyleCnt="3">
        <dgm:presLayoutVars>
          <dgm:bulletEnabled val="1"/>
        </dgm:presLayoutVars>
      </dgm:prSet>
      <dgm:spPr/>
    </dgm:pt>
    <dgm:pt modelId="{E44541BC-0DD1-4251-B9B1-FBFBBEFB9887}" type="pres">
      <dgm:prSet presAssocID="{BB56C450-009A-4693-823E-0AAC620F77B4}" presName="spaceBetweenRectangles" presStyleCnt="0"/>
      <dgm:spPr/>
    </dgm:pt>
    <dgm:pt modelId="{DB0B30CF-E442-43AA-9DF3-239B9959C4F0}" type="pres">
      <dgm:prSet presAssocID="{EE784972-E95A-40A4-99F4-66C869552218}" presName="parentLin" presStyleCnt="0"/>
      <dgm:spPr/>
    </dgm:pt>
    <dgm:pt modelId="{5D5DAA2A-15D3-49AB-8BD1-CBC0C4E895AA}" type="pres">
      <dgm:prSet presAssocID="{EE784972-E95A-40A4-99F4-66C869552218}" presName="parentLeftMargin" presStyleLbl="node1" presStyleIdx="0" presStyleCnt="3"/>
      <dgm:spPr/>
      <dgm:t>
        <a:bodyPr/>
        <a:lstStyle/>
        <a:p>
          <a:endParaRPr lang="es-EC"/>
        </a:p>
      </dgm:t>
    </dgm:pt>
    <dgm:pt modelId="{D982956D-777F-49CB-BB41-F0F4F044FF8F}" type="pres">
      <dgm:prSet presAssocID="{EE784972-E95A-40A4-99F4-66C869552218}" presName="parentText" presStyleLbl="node1" presStyleIdx="1" presStyleCnt="3" custScaleX="141905" custLinFactNeighborX="-33625" custLinFactNeighborY="-29469">
        <dgm:presLayoutVars>
          <dgm:chMax val="0"/>
          <dgm:bulletEnabled val="1"/>
        </dgm:presLayoutVars>
      </dgm:prSet>
      <dgm:spPr/>
      <dgm:t>
        <a:bodyPr/>
        <a:lstStyle/>
        <a:p>
          <a:endParaRPr lang="es-ES"/>
        </a:p>
      </dgm:t>
    </dgm:pt>
    <dgm:pt modelId="{471B2AC9-824B-4235-B26C-8768FDE7DD5B}" type="pres">
      <dgm:prSet presAssocID="{EE784972-E95A-40A4-99F4-66C869552218}" presName="negativeSpace" presStyleCnt="0"/>
      <dgm:spPr/>
    </dgm:pt>
    <dgm:pt modelId="{0CCB2206-5536-476C-BA2A-F923152E9383}" type="pres">
      <dgm:prSet presAssocID="{EE784972-E95A-40A4-99F4-66C869552218}" presName="childText" presStyleLbl="conFgAcc1" presStyleIdx="1" presStyleCnt="3">
        <dgm:presLayoutVars>
          <dgm:bulletEnabled val="1"/>
        </dgm:presLayoutVars>
      </dgm:prSet>
      <dgm:spPr/>
    </dgm:pt>
    <dgm:pt modelId="{75763A63-2073-4213-8AAE-31F0776A312E}" type="pres">
      <dgm:prSet presAssocID="{905F7FFF-962E-4C91-BFEA-00F4592C4D79}" presName="spaceBetweenRectangles" presStyleCnt="0"/>
      <dgm:spPr/>
    </dgm:pt>
    <dgm:pt modelId="{DF5B6FA2-B3D8-4E65-9705-D013F80BAD1A}" type="pres">
      <dgm:prSet presAssocID="{20CC2531-FDBD-4A89-922C-01BEF65A10C4}" presName="parentLin" presStyleCnt="0"/>
      <dgm:spPr/>
    </dgm:pt>
    <dgm:pt modelId="{1ED8AE21-C4BE-4E5E-AFC3-6D7EB7457004}" type="pres">
      <dgm:prSet presAssocID="{20CC2531-FDBD-4A89-922C-01BEF65A10C4}" presName="parentLeftMargin" presStyleLbl="node1" presStyleIdx="1" presStyleCnt="3"/>
      <dgm:spPr/>
      <dgm:t>
        <a:bodyPr/>
        <a:lstStyle/>
        <a:p>
          <a:endParaRPr lang="es-EC"/>
        </a:p>
      </dgm:t>
    </dgm:pt>
    <dgm:pt modelId="{CF59FCF0-2D34-4E9C-8674-9AEC9DEBBA36}" type="pres">
      <dgm:prSet presAssocID="{20CC2531-FDBD-4A89-922C-01BEF65A10C4}" presName="parentText" presStyleLbl="node1" presStyleIdx="2" presStyleCnt="3" custScaleX="142857" custLinFactNeighborX="-6452" custLinFactNeighborY="-56756">
        <dgm:presLayoutVars>
          <dgm:chMax val="0"/>
          <dgm:bulletEnabled val="1"/>
        </dgm:presLayoutVars>
      </dgm:prSet>
      <dgm:spPr/>
      <dgm:t>
        <a:bodyPr/>
        <a:lstStyle/>
        <a:p>
          <a:endParaRPr lang="es-ES"/>
        </a:p>
      </dgm:t>
    </dgm:pt>
    <dgm:pt modelId="{3A20B855-1E5B-4B6D-BBBD-76E7378F1031}" type="pres">
      <dgm:prSet presAssocID="{20CC2531-FDBD-4A89-922C-01BEF65A10C4}" presName="negativeSpace" presStyleCnt="0"/>
      <dgm:spPr/>
    </dgm:pt>
    <dgm:pt modelId="{1E3E13B3-8DE3-46C2-A785-E70BCDD3A12D}" type="pres">
      <dgm:prSet presAssocID="{20CC2531-FDBD-4A89-922C-01BEF65A10C4}" presName="childText" presStyleLbl="conFgAcc1" presStyleIdx="2" presStyleCnt="3" custScaleY="71162" custLinFactNeighborX="663" custLinFactNeighborY="-5092">
        <dgm:presLayoutVars>
          <dgm:bulletEnabled val="1"/>
        </dgm:presLayoutVars>
      </dgm:prSet>
      <dgm:spPr/>
      <dgm:t>
        <a:bodyPr/>
        <a:lstStyle/>
        <a:p>
          <a:endParaRPr lang="es-ES"/>
        </a:p>
      </dgm:t>
    </dgm:pt>
  </dgm:ptLst>
  <dgm:cxnLst>
    <dgm:cxn modelId="{63D30686-C67B-492F-BF39-6EFCB4EFB141}" type="presOf" srcId="{20CC2531-FDBD-4A89-922C-01BEF65A10C4}" destId="{1ED8AE21-C4BE-4E5E-AFC3-6D7EB7457004}" srcOrd="0" destOrd="0" presId="urn:microsoft.com/office/officeart/2005/8/layout/list1"/>
    <dgm:cxn modelId="{FE1987BD-9748-4E8D-81D9-EFAE2C2AFB62}" srcId="{217B9115-6964-4B4E-A9DE-14B98EF1F538}" destId="{EE784972-E95A-40A4-99F4-66C869552218}" srcOrd="1" destOrd="0" parTransId="{A2696685-499D-4FEF-9CE7-52C42CC060FB}" sibTransId="{905F7FFF-962E-4C91-BFEA-00F4592C4D79}"/>
    <dgm:cxn modelId="{EE18BF36-ADEC-4689-93C7-03AC2CB1BAD4}" type="presOf" srcId="{9FB3B4C9-1CEE-42E8-AF97-C6A5CEAB3CFB}" destId="{51748145-ADE9-4789-AC0D-18C210EAB1BF}" srcOrd="0" destOrd="0" presId="urn:microsoft.com/office/officeart/2005/8/layout/list1"/>
    <dgm:cxn modelId="{197114C0-3E5A-45AA-87D0-B3BB412537CB}" type="presOf" srcId="{EE784972-E95A-40A4-99F4-66C869552218}" destId="{5D5DAA2A-15D3-49AB-8BD1-CBC0C4E895AA}" srcOrd="0" destOrd="0" presId="urn:microsoft.com/office/officeart/2005/8/layout/list1"/>
    <dgm:cxn modelId="{2F587613-645A-4D79-B3D6-9A2105946041}" type="presOf" srcId="{20CC2531-FDBD-4A89-922C-01BEF65A10C4}" destId="{CF59FCF0-2D34-4E9C-8674-9AEC9DEBBA36}" srcOrd="1" destOrd="0" presId="urn:microsoft.com/office/officeart/2005/8/layout/list1"/>
    <dgm:cxn modelId="{466AC8D6-CB06-4130-A2D0-DD3E1E0426EE}" type="presOf" srcId="{9FB3B4C9-1CEE-42E8-AF97-C6A5CEAB3CFB}" destId="{E7C2B89A-204A-43FD-9A65-68C892BB8C64}" srcOrd="1" destOrd="0" presId="urn:microsoft.com/office/officeart/2005/8/layout/list1"/>
    <dgm:cxn modelId="{C2AAB4DF-BEB8-4C32-B039-E4CA6B498122}" srcId="{217B9115-6964-4B4E-A9DE-14B98EF1F538}" destId="{20CC2531-FDBD-4A89-922C-01BEF65A10C4}" srcOrd="2" destOrd="0" parTransId="{F74FC9BD-6448-4F38-98DD-D07E990F297A}" sibTransId="{90C33FF1-E078-44B6-B55E-6580D68E8D9C}"/>
    <dgm:cxn modelId="{835CCCA9-E729-4D59-BC2D-A2DC394522A2}" type="presOf" srcId="{EE784972-E95A-40A4-99F4-66C869552218}" destId="{D982956D-777F-49CB-BB41-F0F4F044FF8F}" srcOrd="1" destOrd="0" presId="urn:microsoft.com/office/officeart/2005/8/layout/list1"/>
    <dgm:cxn modelId="{DBA747B9-D57C-4891-887B-FD38AB9FAAF4}" type="presOf" srcId="{217B9115-6964-4B4E-A9DE-14B98EF1F538}" destId="{6B45BEF5-EA17-46D6-A78D-3242668445CC}" srcOrd="0" destOrd="0" presId="urn:microsoft.com/office/officeart/2005/8/layout/list1"/>
    <dgm:cxn modelId="{6300D8E2-7B2D-4880-B0E8-B33BE515ADF6}" srcId="{217B9115-6964-4B4E-A9DE-14B98EF1F538}" destId="{9FB3B4C9-1CEE-42E8-AF97-C6A5CEAB3CFB}" srcOrd="0" destOrd="0" parTransId="{56677BF1-11ED-478C-AEFB-7A95694A3157}" sibTransId="{BB56C450-009A-4693-823E-0AAC620F77B4}"/>
    <dgm:cxn modelId="{EF2A2052-2222-478D-AE07-13906A6CB967}" srcId="{20CC2531-FDBD-4A89-922C-01BEF65A10C4}" destId="{13B1064D-407C-4517-915B-41ABD0922358}" srcOrd="0" destOrd="0" parTransId="{69081968-E3B9-4576-AD7E-04FD8F79E94E}" sibTransId="{577A51F0-B9EB-4CEF-8F45-84F69741A2FD}"/>
    <dgm:cxn modelId="{645DB208-45DF-4420-9DAC-19966F527A7C}" type="presOf" srcId="{13B1064D-407C-4517-915B-41ABD0922358}" destId="{1E3E13B3-8DE3-46C2-A785-E70BCDD3A12D}" srcOrd="0" destOrd="0" presId="urn:microsoft.com/office/officeart/2005/8/layout/list1"/>
    <dgm:cxn modelId="{05579B13-17AA-4571-A787-501304301331}" type="presParOf" srcId="{6B45BEF5-EA17-46D6-A78D-3242668445CC}" destId="{0C711840-FE46-47E8-A747-AB8E7DE0D69D}" srcOrd="0" destOrd="0" presId="urn:microsoft.com/office/officeart/2005/8/layout/list1"/>
    <dgm:cxn modelId="{2C820457-EE2B-4F67-BC1C-466E1A249491}" type="presParOf" srcId="{0C711840-FE46-47E8-A747-AB8E7DE0D69D}" destId="{51748145-ADE9-4789-AC0D-18C210EAB1BF}" srcOrd="0" destOrd="0" presId="urn:microsoft.com/office/officeart/2005/8/layout/list1"/>
    <dgm:cxn modelId="{1BE8F0E9-BC44-499B-B526-DA4F2B2D979F}" type="presParOf" srcId="{0C711840-FE46-47E8-A747-AB8E7DE0D69D}" destId="{E7C2B89A-204A-43FD-9A65-68C892BB8C64}" srcOrd="1" destOrd="0" presId="urn:microsoft.com/office/officeart/2005/8/layout/list1"/>
    <dgm:cxn modelId="{D698E6A0-D587-4EAD-BF3B-A4E0AF39493E}" type="presParOf" srcId="{6B45BEF5-EA17-46D6-A78D-3242668445CC}" destId="{45A9F534-7C5D-4C1A-9D17-30F32BF0319E}" srcOrd="1" destOrd="0" presId="urn:microsoft.com/office/officeart/2005/8/layout/list1"/>
    <dgm:cxn modelId="{39C8C9BF-D545-4DC1-9C35-C8F88E1937CD}" type="presParOf" srcId="{6B45BEF5-EA17-46D6-A78D-3242668445CC}" destId="{E5B5474D-890B-4592-9193-379336332810}" srcOrd="2" destOrd="0" presId="urn:microsoft.com/office/officeart/2005/8/layout/list1"/>
    <dgm:cxn modelId="{EA01DC34-E84E-4C50-BBEF-C213C175ECD7}" type="presParOf" srcId="{6B45BEF5-EA17-46D6-A78D-3242668445CC}" destId="{E44541BC-0DD1-4251-B9B1-FBFBBEFB9887}" srcOrd="3" destOrd="0" presId="urn:microsoft.com/office/officeart/2005/8/layout/list1"/>
    <dgm:cxn modelId="{92748F8C-1C0A-432B-B524-1E17F3BF2CFA}" type="presParOf" srcId="{6B45BEF5-EA17-46D6-A78D-3242668445CC}" destId="{DB0B30CF-E442-43AA-9DF3-239B9959C4F0}" srcOrd="4" destOrd="0" presId="urn:microsoft.com/office/officeart/2005/8/layout/list1"/>
    <dgm:cxn modelId="{31E06B3F-9921-4C72-B0D3-6EF5F5CE2CEC}" type="presParOf" srcId="{DB0B30CF-E442-43AA-9DF3-239B9959C4F0}" destId="{5D5DAA2A-15D3-49AB-8BD1-CBC0C4E895AA}" srcOrd="0" destOrd="0" presId="urn:microsoft.com/office/officeart/2005/8/layout/list1"/>
    <dgm:cxn modelId="{FC524D9E-ADA8-4AE0-AA48-E9AC3B78D2A1}" type="presParOf" srcId="{DB0B30CF-E442-43AA-9DF3-239B9959C4F0}" destId="{D982956D-777F-49CB-BB41-F0F4F044FF8F}" srcOrd="1" destOrd="0" presId="urn:microsoft.com/office/officeart/2005/8/layout/list1"/>
    <dgm:cxn modelId="{D536B9CD-26C1-433E-863C-0D67FC4CEEE6}" type="presParOf" srcId="{6B45BEF5-EA17-46D6-A78D-3242668445CC}" destId="{471B2AC9-824B-4235-B26C-8768FDE7DD5B}" srcOrd="5" destOrd="0" presId="urn:microsoft.com/office/officeart/2005/8/layout/list1"/>
    <dgm:cxn modelId="{F14FBF1D-4396-492C-911D-140F6F8A9D58}" type="presParOf" srcId="{6B45BEF5-EA17-46D6-A78D-3242668445CC}" destId="{0CCB2206-5536-476C-BA2A-F923152E9383}" srcOrd="6" destOrd="0" presId="urn:microsoft.com/office/officeart/2005/8/layout/list1"/>
    <dgm:cxn modelId="{DF966A9F-280D-49AA-9162-2885EFBEA4AB}" type="presParOf" srcId="{6B45BEF5-EA17-46D6-A78D-3242668445CC}" destId="{75763A63-2073-4213-8AAE-31F0776A312E}" srcOrd="7" destOrd="0" presId="urn:microsoft.com/office/officeart/2005/8/layout/list1"/>
    <dgm:cxn modelId="{F4F00B45-C229-4CDC-872E-EE46F8E970AB}" type="presParOf" srcId="{6B45BEF5-EA17-46D6-A78D-3242668445CC}" destId="{DF5B6FA2-B3D8-4E65-9705-D013F80BAD1A}" srcOrd="8" destOrd="0" presId="urn:microsoft.com/office/officeart/2005/8/layout/list1"/>
    <dgm:cxn modelId="{DC061CD2-AAF3-44DD-9D4F-051E32E1BD53}" type="presParOf" srcId="{DF5B6FA2-B3D8-4E65-9705-D013F80BAD1A}" destId="{1ED8AE21-C4BE-4E5E-AFC3-6D7EB7457004}" srcOrd="0" destOrd="0" presId="urn:microsoft.com/office/officeart/2005/8/layout/list1"/>
    <dgm:cxn modelId="{F003CFB8-6F9C-4844-9E76-0817FB8E8C18}" type="presParOf" srcId="{DF5B6FA2-B3D8-4E65-9705-D013F80BAD1A}" destId="{CF59FCF0-2D34-4E9C-8674-9AEC9DEBBA36}" srcOrd="1" destOrd="0" presId="urn:microsoft.com/office/officeart/2005/8/layout/list1"/>
    <dgm:cxn modelId="{CEFAE6D3-A015-42DD-BE8D-9C04CEC6E14E}" type="presParOf" srcId="{6B45BEF5-EA17-46D6-A78D-3242668445CC}" destId="{3A20B855-1E5B-4B6D-BBBD-76E7378F1031}" srcOrd="9" destOrd="0" presId="urn:microsoft.com/office/officeart/2005/8/layout/list1"/>
    <dgm:cxn modelId="{7E917266-2E9A-4FF3-90B3-C0F9003D7012}" type="presParOf" srcId="{6B45BEF5-EA17-46D6-A78D-3242668445CC}" destId="{1E3E13B3-8DE3-46C2-A785-E70BCDD3A12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27120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665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218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67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No se si se puede hacer algun tipo de diseño o gráfico donde se pueda visualizar de forma gráfica (en cuadrado, rectángulo, etc) cada una de las estapas.</a:t>
            </a:r>
            <a:endParaRPr/>
          </a:p>
        </p:txBody>
      </p:sp>
      <p:sp>
        <p:nvSpPr>
          <p:cNvPr id="242" name="Google Shape;24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14</a:t>
            </a:fld>
            <a:endParaRPr/>
          </a:p>
        </p:txBody>
      </p:sp>
    </p:spTree>
    <p:extLst>
      <p:ext uri="{BB962C8B-B14F-4D97-AF65-F5344CB8AC3E}">
        <p14:creationId xmlns:p14="http://schemas.microsoft.com/office/powerpoint/2010/main" val="420576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314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444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1621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337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2" name="Google Shape;39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5808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20</a:t>
            </a:fld>
            <a:endParaRPr/>
          </a:p>
        </p:txBody>
      </p:sp>
    </p:spTree>
    <p:extLst>
      <p:ext uri="{BB962C8B-B14F-4D97-AF65-F5344CB8AC3E}">
        <p14:creationId xmlns:p14="http://schemas.microsoft.com/office/powerpoint/2010/main" val="301104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Lo que está en flechas le podemos poner en recuadros. Y la Medición del capital intelectual de poner en otro recuadro para visualizacion </a:t>
            </a:r>
            <a:endParaRPr/>
          </a:p>
          <a:p>
            <a:pPr marL="0" lvl="0" indent="0" algn="l" rtl="0">
              <a:lnSpc>
                <a:spcPct val="100000"/>
              </a:lnSpc>
              <a:spcBef>
                <a:spcPts val="0"/>
              </a:spcBef>
              <a:spcAft>
                <a:spcPts val="0"/>
              </a:spcAft>
              <a:buSzPts val="1400"/>
              <a:buNone/>
            </a:pPr>
            <a:endParaRPr/>
          </a:p>
        </p:txBody>
      </p:sp>
      <p:sp>
        <p:nvSpPr>
          <p:cNvPr id="444" name="Google Shape;44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183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49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8579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La propuesta favor incluir el CI,CO, en un recuadro</a:t>
            </a:r>
            <a:endParaRPr/>
          </a:p>
          <a:p>
            <a:pPr marL="0" lvl="0" indent="0" algn="l" rtl="0">
              <a:lnSpc>
                <a:spcPct val="100000"/>
              </a:lnSpc>
              <a:spcBef>
                <a:spcPts val="0"/>
              </a:spcBef>
              <a:spcAft>
                <a:spcPts val="0"/>
              </a:spcAft>
              <a:buSzPts val="1400"/>
              <a:buNone/>
            </a:pPr>
            <a:r>
              <a:rPr lang="es-EC"/>
              <a:t>Los parámetros en recuadros o en otro tipo de letra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64" name="Google Shape;46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2195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smtClean="0">
                <a:solidFill>
                  <a:schemeClr val="dk1"/>
                </a:solidFill>
                <a:latin typeface="Calibri"/>
                <a:ea typeface="Calibri"/>
                <a:cs typeface="Calibri"/>
                <a:sym typeface="Calibri"/>
              </a:rPr>
              <a:t>24</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08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606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081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060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162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En el titulo: La Gestión del conocimiento en la Educación Superior</a:t>
            </a:r>
            <a:endParaRPr/>
          </a:p>
        </p:txBody>
      </p:sp>
      <p:sp>
        <p:nvSpPr>
          <p:cNvPr id="139" name="Google Shape;13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017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ab11674a8_0_22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ab11674a8_0_22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8ab11674a8_0_22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7</a:t>
            </a:fld>
            <a:endParaRPr/>
          </a:p>
        </p:txBody>
      </p:sp>
    </p:spTree>
    <p:extLst>
      <p:ext uri="{BB962C8B-B14F-4D97-AF65-F5344CB8AC3E}">
        <p14:creationId xmlns:p14="http://schemas.microsoft.com/office/powerpoint/2010/main" val="419979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ab11674a8_0_22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ab11674a8_0_22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8ab11674a8_0_22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8</a:t>
            </a:fld>
            <a:endParaRPr/>
          </a:p>
        </p:txBody>
      </p:sp>
    </p:spTree>
    <p:extLst>
      <p:ext uri="{BB962C8B-B14F-4D97-AF65-F5344CB8AC3E}">
        <p14:creationId xmlns:p14="http://schemas.microsoft.com/office/powerpoint/2010/main" val="209223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11</a:t>
            </a:fld>
            <a:endParaRPr/>
          </a:p>
        </p:txBody>
      </p:sp>
    </p:spTree>
    <p:extLst>
      <p:ext uri="{BB962C8B-B14F-4D97-AF65-F5344CB8AC3E}">
        <p14:creationId xmlns:p14="http://schemas.microsoft.com/office/powerpoint/2010/main" val="82206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Universidad de las Fuerzas Armadas in Ecuador Reviews &amp; Rankings ..."/>
          <p:cNvPicPr preferRelativeResize="0"/>
          <p:nvPr/>
        </p:nvPicPr>
        <p:blipFill rotWithShape="1">
          <a:blip r:embed="rId3">
            <a:alphaModFix/>
          </a:blip>
          <a:srcRect/>
          <a:stretch/>
        </p:blipFill>
        <p:spPr>
          <a:xfrm>
            <a:off x="0" y="0"/>
            <a:ext cx="2225450" cy="1589625"/>
          </a:xfrm>
          <a:prstGeom prst="rect">
            <a:avLst/>
          </a:prstGeom>
          <a:noFill/>
          <a:ln>
            <a:noFill/>
          </a:ln>
        </p:spPr>
      </p:pic>
      <p:sp>
        <p:nvSpPr>
          <p:cNvPr id="89" name="Google Shape;89;p13"/>
          <p:cNvSpPr txBox="1"/>
          <p:nvPr/>
        </p:nvSpPr>
        <p:spPr>
          <a:xfrm>
            <a:off x="1858502" y="912378"/>
            <a:ext cx="5806823" cy="4734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EC" sz="1100" b="1" i="0" u="none" strike="noStrike" cap="none" dirty="0">
                <a:solidFill>
                  <a:srgbClr val="000000"/>
                </a:solidFill>
                <a:latin typeface="Calibri"/>
                <a:ea typeface="Calibri"/>
                <a:cs typeface="Calibri"/>
                <a:sym typeface="Calibri"/>
              </a:rPr>
              <a:t>VICERRECTORADO DE INVESTIGACIÓN, </a:t>
            </a:r>
            <a:endParaRPr lang="es-EC" sz="1100" b="1" i="0" u="none" strike="noStrike" cap="none" dirty="0" smtClean="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s-EC" sz="1100" b="1" i="0" u="none" strike="noStrike" cap="none" dirty="0" smtClean="0">
                <a:solidFill>
                  <a:srgbClr val="000000"/>
                </a:solidFill>
                <a:latin typeface="Calibri"/>
                <a:ea typeface="Calibri"/>
                <a:cs typeface="Calibri"/>
                <a:sym typeface="Calibri"/>
              </a:rPr>
              <a:t>INNOVACIÓN  </a:t>
            </a:r>
          </a:p>
          <a:p>
            <a:pPr marL="0" marR="0" lvl="0" indent="0" algn="ctr" rtl="0">
              <a:lnSpc>
                <a:spcPct val="100000"/>
              </a:lnSpc>
              <a:spcBef>
                <a:spcPts val="0"/>
              </a:spcBef>
              <a:spcAft>
                <a:spcPts val="0"/>
              </a:spcAft>
              <a:buClr>
                <a:srgbClr val="000000"/>
              </a:buClr>
              <a:buSzPts val="2000"/>
              <a:buFont typeface="Arial"/>
              <a:buNone/>
            </a:pPr>
            <a:r>
              <a:rPr lang="es-EC" sz="1100" b="1" i="0" u="none" strike="noStrike" cap="none" dirty="0" smtClean="0">
                <a:solidFill>
                  <a:srgbClr val="000000"/>
                </a:solidFill>
                <a:latin typeface="Calibri"/>
                <a:ea typeface="Calibri"/>
                <a:cs typeface="Calibri"/>
                <a:sym typeface="Calibri"/>
              </a:rPr>
              <a:t>TRANSFERENCIA  DE </a:t>
            </a:r>
            <a:r>
              <a:rPr lang="es-EC" sz="1100" b="1" i="0" u="none" strike="noStrike" cap="none" dirty="0">
                <a:solidFill>
                  <a:srgbClr val="000000"/>
                </a:solidFill>
                <a:latin typeface="Calibri"/>
                <a:ea typeface="Calibri"/>
                <a:cs typeface="Calibri"/>
                <a:sym typeface="Calibri"/>
              </a:rPr>
              <a:t>TECNOLOGÍA</a:t>
            </a:r>
            <a:endParaRPr sz="1100" b="0" i="0" u="none" strike="noStrike" cap="none" dirty="0">
              <a:solidFill>
                <a:srgbClr val="000000"/>
              </a:solidFill>
              <a:latin typeface="Calibri"/>
              <a:ea typeface="Calibri"/>
              <a:cs typeface="Calibri"/>
              <a:sym typeface="Calibri"/>
            </a:endParaRPr>
          </a:p>
        </p:txBody>
      </p:sp>
      <p:sp>
        <p:nvSpPr>
          <p:cNvPr id="90" name="Google Shape;90;p13"/>
          <p:cNvSpPr txBox="1"/>
          <p:nvPr/>
        </p:nvSpPr>
        <p:spPr>
          <a:xfrm>
            <a:off x="2225450" y="1772529"/>
            <a:ext cx="4856360" cy="46314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C" sz="1100" b="1" i="0" u="none" strike="noStrike" cap="none" dirty="0" smtClean="0">
                <a:solidFill>
                  <a:schemeClr val="dk1"/>
                </a:solidFill>
                <a:latin typeface="Calibri"/>
                <a:ea typeface="Calibri"/>
                <a:cs typeface="Calibri"/>
                <a:sym typeface="Calibri"/>
              </a:rPr>
              <a:t>CENTRO DE POSGRADOS</a:t>
            </a:r>
            <a:endParaRPr sz="1100" b="0" i="0" u="none" strike="noStrike" cap="none" dirty="0" smtClean="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s-EC" sz="1100" b="1" i="0" u="none" strike="noStrike" cap="none" dirty="0" smtClean="0">
                <a:solidFill>
                  <a:schemeClr val="dk1"/>
                </a:solidFill>
                <a:latin typeface="Calibri"/>
                <a:ea typeface="Calibri"/>
                <a:cs typeface="Calibri"/>
                <a:sym typeface="Calibri"/>
              </a:rPr>
              <a:t>MAESTRÍA EN DOCENCIA UNIVERSITARIA</a:t>
            </a:r>
            <a:endParaRPr sz="1100" b="0" i="0" u="none" strike="noStrike" cap="none" dirty="0">
              <a:solidFill>
                <a:srgbClr val="000000"/>
              </a:solidFill>
              <a:latin typeface="Calibri"/>
              <a:ea typeface="Calibri"/>
              <a:cs typeface="Calibri"/>
              <a:sym typeface="Calibri"/>
            </a:endParaRPr>
          </a:p>
        </p:txBody>
      </p:sp>
      <p:sp>
        <p:nvSpPr>
          <p:cNvPr id="91" name="Google Shape;91;p13"/>
          <p:cNvSpPr txBox="1"/>
          <p:nvPr/>
        </p:nvSpPr>
        <p:spPr>
          <a:xfrm>
            <a:off x="827076" y="3390313"/>
            <a:ext cx="8316924" cy="1041010"/>
          </a:xfrm>
          <a:prstGeom prst="rect">
            <a:avLst/>
          </a:prstGeom>
          <a:noFill/>
          <a:ln>
            <a:noFill/>
          </a:ln>
        </p:spPr>
        <p:txBody>
          <a:bodyPr spcFirstLastPara="1" wrap="square" lIns="91425" tIns="45700" rIns="91425" bIns="45700" anchor="t" anchorCtr="0">
            <a:noAutofit/>
          </a:bodyPr>
          <a:lstStyle/>
          <a:p>
            <a:pPr algn="ctr">
              <a:buSzPts val="1800"/>
            </a:pPr>
            <a:endParaRPr lang="es-ES" sz="1100" b="1" dirty="0" smtClean="0">
              <a:latin typeface="Calibri" pitchFamily="34" charset="0"/>
            </a:endParaRPr>
          </a:p>
          <a:p>
            <a:pPr algn="ctr">
              <a:buSzPts val="1800"/>
            </a:pPr>
            <a:r>
              <a:rPr lang="es-ES" sz="1100" b="1" dirty="0" smtClean="0">
                <a:latin typeface="Calibri" pitchFamily="34" charset="0"/>
              </a:rPr>
              <a:t>DISEÑO </a:t>
            </a:r>
            <a:r>
              <a:rPr lang="es-ES" sz="1100" b="1" dirty="0">
                <a:latin typeface="Calibri" pitchFamily="34" charset="0"/>
              </a:rPr>
              <a:t>DE UNA PROPUESTA METODOLÓGICA PARA MEJORAR LA CALIDAD DE LA GESTIÓN DEL CONOCIMIENTO EN LOS PROGRAMAS DE POSGRADO DE INSTITUCIONES DE EDUCACIÓN SUPERIOR (ESTUDIO DE CASO: PROGRAMAS DE POSGRADO Y CARRERA DEL CAMPO AMPLIO DE EDUCACIÓN DE LA UNIVERSIDAD DE LAS FUERZAS ARMADAS-ESPE Y LA UNIVERSIDAD DE LAS AMÉRICAS-UDLA, PERÍODO 2016-2018)</a:t>
            </a:r>
            <a:endParaRPr lang="es-EC" sz="1100" b="1" dirty="0">
              <a:latin typeface="Calibri" pitchFamily="34" charset="0"/>
            </a:endParaRPr>
          </a:p>
          <a:p>
            <a:pPr marL="0" marR="0" lvl="0" indent="0" algn="ctr" rtl="0">
              <a:lnSpc>
                <a:spcPct val="100000"/>
              </a:lnSpc>
              <a:spcBef>
                <a:spcPts val="0"/>
              </a:spcBef>
              <a:spcAft>
                <a:spcPts val="0"/>
              </a:spcAft>
              <a:buClr>
                <a:srgbClr val="000000"/>
              </a:buClr>
              <a:buSzPts val="1800"/>
              <a:buFont typeface="Arial"/>
              <a:buNone/>
            </a:pPr>
            <a:endParaRPr b="0" i="0" u="none" strike="noStrike" cap="none" dirty="0">
              <a:solidFill>
                <a:schemeClr val="tx1"/>
              </a:solidFill>
              <a:latin typeface="Calibri"/>
              <a:ea typeface="Calibri"/>
              <a:cs typeface="Calibri"/>
              <a:sym typeface="Calibri"/>
            </a:endParaRPr>
          </a:p>
        </p:txBody>
      </p:sp>
      <p:sp>
        <p:nvSpPr>
          <p:cNvPr id="92" name="Google Shape;92;p13"/>
          <p:cNvSpPr txBox="1"/>
          <p:nvPr/>
        </p:nvSpPr>
        <p:spPr>
          <a:xfrm>
            <a:off x="3048536" y="5558777"/>
            <a:ext cx="3426756" cy="4437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C" sz="1100" b="1" dirty="0" smtClean="0">
                <a:solidFill>
                  <a:schemeClr val="dk1"/>
                </a:solidFill>
                <a:latin typeface="Calibri"/>
                <a:ea typeface="Calibri"/>
                <a:cs typeface="Calibri"/>
                <a:sym typeface="Calibri"/>
              </a:rPr>
              <a:t>23 DE JUNIO DEL 2020</a:t>
            </a:r>
            <a:endParaRPr sz="11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
        <p:nvSpPr>
          <p:cNvPr id="93" name="Google Shape;93;p1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1</a:t>
            </a:fld>
            <a:endParaRPr dirty="0"/>
          </a:p>
        </p:txBody>
      </p:sp>
      <p:sp>
        <p:nvSpPr>
          <p:cNvPr id="2" name="Rectángulo 1"/>
          <p:cNvSpPr/>
          <p:nvPr/>
        </p:nvSpPr>
        <p:spPr>
          <a:xfrm>
            <a:off x="2354604" y="2538866"/>
            <a:ext cx="4496362" cy="430887"/>
          </a:xfrm>
          <a:prstGeom prst="rect">
            <a:avLst/>
          </a:prstGeom>
        </p:spPr>
        <p:txBody>
          <a:bodyPr wrap="square">
            <a:spAutoFit/>
          </a:bodyPr>
          <a:lstStyle/>
          <a:p>
            <a:pPr algn="ctr"/>
            <a:r>
              <a:rPr lang="es-EC" sz="1100" b="1" dirty="0">
                <a:latin typeface="Calibri" pitchFamily="34" charset="0"/>
                <a:cs typeface="Times New Roman" pitchFamily="18" charset="0"/>
              </a:rPr>
              <a:t>TRABAJO DE TITULACION PREVIO A LA OBTENCION DEL </a:t>
            </a:r>
            <a:endParaRPr lang="es-EC" sz="1100" b="1" dirty="0" smtClean="0">
              <a:latin typeface="Calibri" pitchFamily="34" charset="0"/>
              <a:cs typeface="Times New Roman" pitchFamily="18" charset="0"/>
            </a:endParaRPr>
          </a:p>
          <a:p>
            <a:pPr algn="ctr"/>
            <a:r>
              <a:rPr lang="es-EC" sz="1100" b="1" dirty="0" smtClean="0">
                <a:latin typeface="Calibri" pitchFamily="34" charset="0"/>
                <a:cs typeface="Times New Roman" pitchFamily="18" charset="0"/>
              </a:rPr>
              <a:t>TÍTULO </a:t>
            </a:r>
            <a:r>
              <a:rPr lang="es-EC" sz="1100" b="1" dirty="0">
                <a:latin typeface="Calibri" pitchFamily="34" charset="0"/>
                <a:cs typeface="Times New Roman" pitchFamily="18" charset="0"/>
              </a:rPr>
              <a:t>DE MAGÍSTER EN DOCENCIA UNIVERSITARIA</a:t>
            </a:r>
          </a:p>
        </p:txBody>
      </p:sp>
      <p:sp>
        <p:nvSpPr>
          <p:cNvPr id="3" name="CuadroTexto 2"/>
          <p:cNvSpPr txBox="1"/>
          <p:nvPr/>
        </p:nvSpPr>
        <p:spPr>
          <a:xfrm>
            <a:off x="2791164" y="2538866"/>
            <a:ext cx="3941500" cy="784830"/>
          </a:xfrm>
          <a:prstGeom prst="rect">
            <a:avLst/>
          </a:prstGeom>
          <a:noFill/>
        </p:spPr>
        <p:txBody>
          <a:bodyPr wrap="square" rtlCol="0">
            <a:spAutoFit/>
          </a:bodyPr>
          <a:lstStyle/>
          <a:p>
            <a:endParaRPr lang="es-EC" sz="1800" b="1" dirty="0" smtClean="0">
              <a:latin typeface="Constantia" panose="02030602050306030303" pitchFamily="18" charset="0"/>
            </a:endParaRPr>
          </a:p>
          <a:p>
            <a:pPr algn="ctr"/>
            <a:endParaRPr lang="es-EC" sz="1100" b="1" dirty="0" smtClean="0">
              <a:latin typeface="Calibri" pitchFamily="34" charset="0"/>
            </a:endParaRPr>
          </a:p>
          <a:p>
            <a:endParaRPr lang="es-ES" sz="1600" b="1" dirty="0"/>
          </a:p>
        </p:txBody>
      </p:sp>
      <p:sp>
        <p:nvSpPr>
          <p:cNvPr id="4" name="3 CuadroTexto"/>
          <p:cNvSpPr txBox="1"/>
          <p:nvPr/>
        </p:nvSpPr>
        <p:spPr>
          <a:xfrm>
            <a:off x="3038622" y="4811151"/>
            <a:ext cx="3348110" cy="261610"/>
          </a:xfrm>
          <a:prstGeom prst="rect">
            <a:avLst/>
          </a:prstGeom>
          <a:noFill/>
        </p:spPr>
        <p:txBody>
          <a:bodyPr wrap="square" rtlCol="0">
            <a:spAutoFit/>
          </a:bodyPr>
          <a:lstStyle/>
          <a:p>
            <a:pPr algn="ctr"/>
            <a:r>
              <a:rPr lang="es-EC" sz="1100" b="1" dirty="0" smtClean="0">
                <a:latin typeface="Calibri" pitchFamily="34" charset="0"/>
              </a:rPr>
              <a:t>Dávalos González, María Verónica</a:t>
            </a:r>
            <a:endParaRPr lang="es-EC" sz="1100" b="1"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a:t>
            </a:fld>
            <a:endParaRPr lang="es-EC"/>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9" y="714710"/>
            <a:ext cx="8700654" cy="6081755"/>
          </a:xfrm>
          <a:prstGeom prst="rect">
            <a:avLst/>
          </a:prstGeom>
        </p:spPr>
      </p:pic>
      <p:pic>
        <p:nvPicPr>
          <p:cNvPr id="4" name="Google Shape;166;p19" descr="Universidad de las Fuerzas Armadas in Ecuador Reviews &amp; Rankings ..."/>
          <p:cNvPicPr preferRelativeResize="0"/>
          <p:nvPr/>
        </p:nvPicPr>
        <p:blipFill rotWithShape="1">
          <a:blip r:embed="rId3">
            <a:alphaModFix/>
          </a:blip>
          <a:srcRect t="26140" b="23882"/>
          <a:stretch/>
        </p:blipFill>
        <p:spPr>
          <a:xfrm>
            <a:off x="207819" y="110835"/>
            <a:ext cx="1691675" cy="603875"/>
          </a:xfrm>
          <a:prstGeom prst="rect">
            <a:avLst/>
          </a:prstGeom>
          <a:noFill/>
          <a:ln>
            <a:noFill/>
          </a:ln>
        </p:spPr>
      </p:pic>
      <p:sp>
        <p:nvSpPr>
          <p:cNvPr id="5" name="Rectángulo 4"/>
          <p:cNvSpPr/>
          <p:nvPr/>
        </p:nvSpPr>
        <p:spPr>
          <a:xfrm>
            <a:off x="3250693" y="151162"/>
            <a:ext cx="2855269" cy="461665"/>
          </a:xfrm>
          <a:prstGeom prst="rect">
            <a:avLst/>
          </a:prstGeom>
        </p:spPr>
        <p:txBody>
          <a:bodyPr wrap="none">
            <a:spAutoFit/>
          </a:bodyPr>
          <a:lstStyle/>
          <a:p>
            <a:r>
              <a:rPr lang="es-EC" sz="2400" b="1" dirty="0">
                <a:latin typeface="Constantia" panose="02030602050306030303" pitchFamily="18" charset="0"/>
              </a:rPr>
              <a:t>MARCO TEÓRICO</a:t>
            </a:r>
            <a:endParaRPr lang="es-ES" sz="2400" dirty="0">
              <a:latin typeface="Constantia" panose="02030602050306030303" pitchFamily="18" charset="0"/>
            </a:endParaRPr>
          </a:p>
        </p:txBody>
      </p:sp>
    </p:spTree>
    <p:extLst>
      <p:ext uri="{BB962C8B-B14F-4D97-AF65-F5344CB8AC3E}">
        <p14:creationId xmlns:p14="http://schemas.microsoft.com/office/powerpoint/2010/main" val="2490159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C"/>
              <a:t>11</a:t>
            </a:fld>
            <a:endParaRPr/>
          </a:p>
        </p:txBody>
      </p:sp>
      <p:sp>
        <p:nvSpPr>
          <p:cNvPr id="217" name="Google Shape;217;p22"/>
          <p:cNvSpPr/>
          <p:nvPr/>
        </p:nvSpPr>
        <p:spPr>
          <a:xfrm>
            <a:off x="2270703" y="0"/>
            <a:ext cx="6028169" cy="1537687"/>
          </a:xfrm>
          <a:prstGeom prst="roundRect">
            <a:avLst>
              <a:gd name="adj" fmla="val 16667"/>
            </a:avLst>
          </a:prstGeom>
          <a:solidFill>
            <a:srgbClr val="274E1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C" sz="2000" b="1" i="0" u="none" strike="noStrike" cap="none" dirty="0" err="1" smtClean="0">
                <a:solidFill>
                  <a:schemeClr val="lt1"/>
                </a:solidFill>
                <a:latin typeface="Calibri"/>
                <a:ea typeface="Calibri"/>
                <a:cs typeface="Calibri"/>
                <a:sym typeface="Calibri"/>
              </a:rPr>
              <a:t>Cúales</a:t>
            </a:r>
            <a:r>
              <a:rPr lang="es-EC" sz="2000" b="1" i="0" u="none" strike="noStrike" cap="none" dirty="0" smtClean="0">
                <a:solidFill>
                  <a:schemeClr val="lt1"/>
                </a:solidFill>
                <a:latin typeface="Calibri"/>
                <a:ea typeface="Calibri"/>
                <a:cs typeface="Calibri"/>
                <a:sym typeface="Calibri"/>
              </a:rPr>
              <a:t> son las funciones </a:t>
            </a:r>
            <a:r>
              <a:rPr lang="es-EC" sz="2000" b="1" i="0" u="none" strike="noStrike" cap="none" dirty="0">
                <a:solidFill>
                  <a:schemeClr val="lt1"/>
                </a:solidFill>
                <a:latin typeface="Calibri"/>
                <a:ea typeface="Calibri"/>
                <a:cs typeface="Calibri"/>
                <a:sym typeface="Calibri"/>
              </a:rPr>
              <a:t>Sustantivas de </a:t>
            </a:r>
            <a:r>
              <a:rPr lang="es-EC" sz="2000" b="1" i="0" u="none" strike="noStrike" cap="none" dirty="0" err="1" smtClean="0">
                <a:solidFill>
                  <a:schemeClr val="lt1"/>
                </a:solidFill>
                <a:latin typeface="Calibri"/>
                <a:ea typeface="Calibri"/>
                <a:cs typeface="Calibri"/>
                <a:sym typeface="Calibri"/>
              </a:rPr>
              <a:t>lasInstituciones</a:t>
            </a:r>
            <a:r>
              <a:rPr lang="es-EC" sz="2000" b="1" i="0" u="none" strike="noStrike" cap="none" dirty="0" smtClean="0">
                <a:solidFill>
                  <a:schemeClr val="lt1"/>
                </a:solidFill>
                <a:latin typeface="Calibri"/>
                <a:ea typeface="Calibri"/>
                <a:cs typeface="Calibri"/>
                <a:sym typeface="Calibri"/>
              </a:rPr>
              <a:t> de Educación Superior?</a:t>
            </a:r>
            <a:endParaRPr sz="1600" b="0" i="0" u="none" strike="noStrike" cap="none" dirty="0">
              <a:solidFill>
                <a:srgbClr val="000000"/>
              </a:solidFill>
              <a:latin typeface="Arial"/>
              <a:ea typeface="Arial"/>
              <a:cs typeface="Arial"/>
              <a:sym typeface="Arial"/>
            </a:endParaRPr>
          </a:p>
        </p:txBody>
      </p:sp>
      <p:pic>
        <p:nvPicPr>
          <p:cNvPr id="218" name="Google Shape;218;p22"/>
          <p:cNvPicPr preferRelativeResize="0"/>
          <p:nvPr/>
        </p:nvPicPr>
        <p:blipFill rotWithShape="1">
          <a:blip r:embed="rId3">
            <a:alphaModFix/>
          </a:blip>
          <a:srcRect/>
          <a:stretch/>
        </p:blipFill>
        <p:spPr>
          <a:xfrm>
            <a:off x="2765759" y="1537687"/>
            <a:ext cx="5921041" cy="5183763"/>
          </a:xfrm>
          <a:prstGeom prst="rect">
            <a:avLst/>
          </a:prstGeom>
          <a:noFill/>
          <a:ln>
            <a:noFill/>
          </a:ln>
        </p:spPr>
      </p:pic>
      <p:pic>
        <p:nvPicPr>
          <p:cNvPr id="219" name="Google Shape;219;p22" descr="Universidad de las Fuerzas Armadas in Ecuador Reviews &amp; Rankings ..."/>
          <p:cNvPicPr preferRelativeResize="0"/>
          <p:nvPr/>
        </p:nvPicPr>
        <p:blipFill rotWithShape="1">
          <a:blip r:embed="rId4">
            <a:alphaModFix/>
          </a:blip>
          <a:srcRect t="26140" b="23882"/>
          <a:stretch/>
        </p:blipFill>
        <p:spPr>
          <a:xfrm>
            <a:off x="0" y="0"/>
            <a:ext cx="1908425" cy="681250"/>
          </a:xfrm>
          <a:prstGeom prst="rect">
            <a:avLst/>
          </a:prstGeom>
          <a:noFill/>
          <a:ln>
            <a:noFill/>
          </a:ln>
        </p:spPr>
      </p:pic>
      <p:sp>
        <p:nvSpPr>
          <p:cNvPr id="220" name="Google Shape;220;p22"/>
          <p:cNvSpPr/>
          <p:nvPr/>
        </p:nvSpPr>
        <p:spPr>
          <a:xfrm>
            <a:off x="232012" y="1710800"/>
            <a:ext cx="2810838" cy="4329675"/>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EC" b="0" i="0" u="none" strike="noStrike" cap="none" dirty="0">
                <a:solidFill>
                  <a:srgbClr val="000000"/>
                </a:solidFill>
                <a:latin typeface="Arial"/>
                <a:ea typeface="Arial"/>
                <a:cs typeface="Arial"/>
                <a:sym typeface="Arial"/>
              </a:rPr>
              <a:t>Para muchos estudiosos de la educación superior, la verdadera universidad debe </a:t>
            </a:r>
            <a:r>
              <a:rPr lang="es-EC" b="0" i="0" u="sng" strike="noStrike" cap="none" dirty="0">
                <a:solidFill>
                  <a:srgbClr val="000000"/>
                </a:solidFill>
                <a:latin typeface="Arial"/>
                <a:ea typeface="Arial"/>
                <a:cs typeface="Arial"/>
                <a:sym typeface="Arial"/>
              </a:rPr>
              <a:t>estar inmersa en la producción de conocimiento, del cual, desde un enfoque integral e interdisciplinario, permita analizar y resolver los problemas qu</a:t>
            </a:r>
            <a:r>
              <a:rPr lang="es-EC" b="0" i="0" u="none" strike="noStrike" cap="none" dirty="0">
                <a:solidFill>
                  <a:srgbClr val="000000"/>
                </a:solidFill>
                <a:latin typeface="Arial"/>
                <a:ea typeface="Arial"/>
                <a:cs typeface="Arial"/>
                <a:sym typeface="Arial"/>
              </a:rPr>
              <a:t>e actualmente están presentes en la sociedad así como proveer estrategias para la construcción de una sociedad más justa, responsable y solidaria que sea capaz de erradicar la pobreza, las enfermedades, la violencia, el analfabetismo, y de dinamizar los avances tecnológicos.</a:t>
            </a:r>
            <a:endParaRPr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xfrm>
            <a:off x="457200" y="274638"/>
            <a:ext cx="8229600" cy="63408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2800"/>
              <a:buFont typeface="Calibri"/>
              <a:buNone/>
            </a:pPr>
            <a:r>
              <a:rPr lang="es-EC" sz="3000" b="1">
                <a:solidFill>
                  <a:srgbClr val="000000"/>
                </a:solidFill>
                <a:latin typeface="Calibri"/>
                <a:ea typeface="Calibri"/>
                <a:cs typeface="Calibri"/>
                <a:sym typeface="Calibri"/>
              </a:rPr>
              <a:t>         OBJETIVOS DE LA </a:t>
            </a:r>
            <a:r>
              <a:rPr lang="es-EC" sz="3000" b="1">
                <a:solidFill>
                  <a:srgbClr val="000000"/>
                </a:solidFill>
              </a:rPr>
              <a:t>INVESTIGACIÓN</a:t>
            </a:r>
            <a:endParaRPr sz="3000" b="1">
              <a:solidFill>
                <a:srgbClr val="000000"/>
              </a:solidFill>
              <a:latin typeface="Calibri"/>
              <a:ea typeface="Calibri"/>
              <a:cs typeface="Calibri"/>
              <a:sym typeface="Calibri"/>
            </a:endParaRPr>
          </a:p>
        </p:txBody>
      </p:sp>
      <p:pic>
        <p:nvPicPr>
          <p:cNvPr id="226" name="Google Shape;226;p23" descr="Universidad de las Fuerzas Armadas in Ecuador Reviews &amp; Rankings ..."/>
          <p:cNvPicPr preferRelativeResize="0"/>
          <p:nvPr/>
        </p:nvPicPr>
        <p:blipFill rotWithShape="1">
          <a:blip r:embed="rId3">
            <a:alphaModFix/>
          </a:blip>
          <a:srcRect/>
          <a:stretch/>
        </p:blipFill>
        <p:spPr>
          <a:xfrm>
            <a:off x="19224" y="0"/>
            <a:ext cx="1171396" cy="836712"/>
          </a:xfrm>
          <a:prstGeom prst="rect">
            <a:avLst/>
          </a:prstGeom>
          <a:noFill/>
          <a:ln>
            <a:noFill/>
          </a:ln>
        </p:spPr>
      </p:pic>
      <p:sp>
        <p:nvSpPr>
          <p:cNvPr id="227" name="Google Shape;227;p23"/>
          <p:cNvSpPr/>
          <p:nvPr/>
        </p:nvSpPr>
        <p:spPr>
          <a:xfrm>
            <a:off x="457200" y="1250481"/>
            <a:ext cx="1860300" cy="1590300"/>
          </a:xfrm>
          <a:prstGeom prst="roundRect">
            <a:avLst>
              <a:gd name="adj" fmla="val 1666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EC" sz="1800" b="1" i="0" u="none" strike="noStrike" cap="none">
                <a:solidFill>
                  <a:srgbClr val="FFFFFF"/>
                </a:solidFill>
                <a:latin typeface="Calibri"/>
                <a:ea typeface="Calibri"/>
                <a:cs typeface="Calibri"/>
                <a:sym typeface="Calibri"/>
              </a:rPr>
              <a:t>OBJETIVO GENERAL</a:t>
            </a:r>
            <a:endParaRPr sz="1800" b="1" i="0" u="none" strike="noStrike" cap="none">
              <a:solidFill>
                <a:srgbClr val="FFFFFF"/>
              </a:solidFill>
              <a:latin typeface="Calibri"/>
              <a:ea typeface="Calibri"/>
              <a:cs typeface="Calibri"/>
              <a:sym typeface="Calibri"/>
            </a:endParaRPr>
          </a:p>
        </p:txBody>
      </p:sp>
      <p:sp>
        <p:nvSpPr>
          <p:cNvPr id="228" name="Google Shape;228;p23"/>
          <p:cNvSpPr/>
          <p:nvPr/>
        </p:nvSpPr>
        <p:spPr>
          <a:xfrm>
            <a:off x="2470675" y="1250475"/>
            <a:ext cx="6216000" cy="1590300"/>
          </a:xfrm>
          <a:prstGeom prst="roundRect">
            <a:avLst>
              <a:gd name="adj" fmla="val 16667"/>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90000"/>
              </a:lnSpc>
              <a:spcBef>
                <a:spcPts val="300"/>
              </a:spcBef>
              <a:spcAft>
                <a:spcPts val="0"/>
              </a:spcAft>
              <a:buClr>
                <a:srgbClr val="000000"/>
              </a:buClr>
              <a:buSzPts val="1200"/>
              <a:buFont typeface="Arial"/>
              <a:buNone/>
            </a:pPr>
            <a:r>
              <a:rPr lang="es-EC" sz="1200" b="1" i="0" u="none" strike="noStrike" cap="none">
                <a:solidFill>
                  <a:srgbClr val="434343"/>
                </a:solidFill>
                <a:latin typeface="Arial"/>
                <a:ea typeface="Arial"/>
                <a:cs typeface="Arial"/>
                <a:sym typeface="Arial"/>
              </a:rPr>
              <a:t>Describir las características del desarrollo de la gestión de la gestión del conocimiento y diseñar una propuesta metodológica para mejorar la calidad de las gestión del conocimiento en las IES, con base a los estudios de programas de postgrado y carrera del campo amplio de Educación de la Universidad de Fuerzas Armadas y Universidad de las Américas, período 2016-2018.</a:t>
            </a:r>
            <a:endParaRPr sz="1200" b="1" i="0" u="none" strike="noStrike" cap="none">
              <a:solidFill>
                <a:srgbClr val="434343"/>
              </a:solidFill>
              <a:latin typeface="Arial"/>
              <a:ea typeface="Arial"/>
              <a:cs typeface="Arial"/>
              <a:sym typeface="Arial"/>
            </a:endParaRPr>
          </a:p>
        </p:txBody>
      </p:sp>
      <p:sp>
        <p:nvSpPr>
          <p:cNvPr id="229" name="Google Shape;229;p23"/>
          <p:cNvSpPr/>
          <p:nvPr/>
        </p:nvSpPr>
        <p:spPr>
          <a:xfrm>
            <a:off x="2470770" y="3760656"/>
            <a:ext cx="6216000" cy="581700"/>
          </a:xfrm>
          <a:prstGeom prst="roundRect">
            <a:avLst>
              <a:gd name="adj" fmla="val 16667"/>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90000"/>
              </a:lnSpc>
              <a:spcBef>
                <a:spcPts val="300"/>
              </a:spcBef>
              <a:spcAft>
                <a:spcPts val="0"/>
              </a:spcAft>
              <a:buClr>
                <a:srgbClr val="000000"/>
              </a:buClr>
              <a:buSzPts val="1200"/>
              <a:buFont typeface="Arial"/>
              <a:buNone/>
            </a:pPr>
            <a:r>
              <a:rPr lang="es-EC" sz="1200" b="1" i="0" u="none" strike="noStrike" cap="none">
                <a:solidFill>
                  <a:srgbClr val="434343"/>
                </a:solidFill>
                <a:latin typeface="Arial"/>
                <a:ea typeface="Arial"/>
                <a:cs typeface="Arial"/>
                <a:sym typeface="Arial"/>
              </a:rPr>
              <a:t>Describir la situación de la educación superior en Ecuador, desde el ámbito de las políticas públicas y el marco normativo.</a:t>
            </a:r>
            <a:endParaRPr sz="1200" b="1" i="0" u="none" strike="noStrike" cap="none">
              <a:solidFill>
                <a:srgbClr val="434343"/>
              </a:solidFill>
              <a:latin typeface="Arial"/>
              <a:ea typeface="Arial"/>
              <a:cs typeface="Arial"/>
              <a:sym typeface="Arial"/>
            </a:endParaRPr>
          </a:p>
        </p:txBody>
      </p:sp>
      <p:sp>
        <p:nvSpPr>
          <p:cNvPr id="230" name="Google Shape;230;p23"/>
          <p:cNvSpPr/>
          <p:nvPr/>
        </p:nvSpPr>
        <p:spPr>
          <a:xfrm>
            <a:off x="457200" y="2966500"/>
            <a:ext cx="1860300" cy="606000"/>
          </a:xfrm>
          <a:prstGeom prst="roundRect">
            <a:avLst>
              <a:gd name="adj" fmla="val 16667"/>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EC" sz="1800" b="1" i="0" u="none" strike="noStrike" cap="none">
                <a:solidFill>
                  <a:srgbClr val="FFFFFF"/>
                </a:solidFill>
                <a:latin typeface="Calibri"/>
                <a:ea typeface="Calibri"/>
                <a:cs typeface="Calibri"/>
                <a:sym typeface="Calibri"/>
              </a:rPr>
              <a:t>OBJETIVO</a:t>
            </a:r>
            <a:endParaRPr sz="1800" b="1" i="0" u="none" strike="noStrike" cap="none">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800"/>
              <a:buFont typeface="Arial"/>
              <a:buNone/>
            </a:pPr>
            <a:r>
              <a:rPr lang="es-EC" sz="1800" b="1" i="0" u="none" strike="noStrike" cap="none">
                <a:solidFill>
                  <a:srgbClr val="FFFFFF"/>
                </a:solidFill>
                <a:latin typeface="Calibri"/>
                <a:ea typeface="Calibri"/>
                <a:cs typeface="Calibri"/>
                <a:sym typeface="Calibri"/>
              </a:rPr>
              <a:t>ESPECÍFICO 1</a:t>
            </a:r>
            <a:endParaRPr sz="1800" b="1" i="0" u="none" strike="noStrike" cap="none">
              <a:solidFill>
                <a:srgbClr val="FFFFFF"/>
              </a:solidFill>
              <a:latin typeface="Calibri"/>
              <a:ea typeface="Calibri"/>
              <a:cs typeface="Calibri"/>
              <a:sym typeface="Calibri"/>
            </a:endParaRPr>
          </a:p>
        </p:txBody>
      </p:sp>
      <p:sp>
        <p:nvSpPr>
          <p:cNvPr id="231" name="Google Shape;231;p23"/>
          <p:cNvSpPr/>
          <p:nvPr/>
        </p:nvSpPr>
        <p:spPr>
          <a:xfrm>
            <a:off x="2470743" y="3029227"/>
            <a:ext cx="6216000" cy="555900"/>
          </a:xfrm>
          <a:prstGeom prst="roundRect">
            <a:avLst>
              <a:gd name="adj" fmla="val 16667"/>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90000"/>
              </a:lnSpc>
              <a:spcBef>
                <a:spcPts val="300"/>
              </a:spcBef>
              <a:spcAft>
                <a:spcPts val="0"/>
              </a:spcAft>
              <a:buClr>
                <a:srgbClr val="000000"/>
              </a:buClr>
              <a:buSzPts val="1200"/>
              <a:buFont typeface="Arial"/>
              <a:buNone/>
            </a:pPr>
            <a:r>
              <a:rPr lang="es-EC" sz="1200" b="1" i="0" u="none" strike="noStrike" cap="none">
                <a:solidFill>
                  <a:srgbClr val="434343"/>
                </a:solidFill>
                <a:latin typeface="Arial"/>
                <a:ea typeface="Arial"/>
                <a:cs typeface="Arial"/>
                <a:sym typeface="Arial"/>
              </a:rPr>
              <a:t>Establecer diferencias entre los diferentes enfoques de la gestión del conocimiento en el campo de la educación superior. </a:t>
            </a:r>
            <a:endParaRPr sz="1200" b="1" i="0" u="none" strike="noStrike" cap="none">
              <a:solidFill>
                <a:srgbClr val="434343"/>
              </a:solidFill>
              <a:latin typeface="Arial"/>
              <a:ea typeface="Arial"/>
              <a:cs typeface="Arial"/>
              <a:sym typeface="Arial"/>
            </a:endParaRPr>
          </a:p>
        </p:txBody>
      </p:sp>
      <p:sp>
        <p:nvSpPr>
          <p:cNvPr id="232" name="Google Shape;232;p23"/>
          <p:cNvSpPr/>
          <p:nvPr/>
        </p:nvSpPr>
        <p:spPr>
          <a:xfrm>
            <a:off x="457225" y="3734437"/>
            <a:ext cx="1860300" cy="634200"/>
          </a:xfrm>
          <a:prstGeom prst="roundRect">
            <a:avLst>
              <a:gd name="adj" fmla="val 16667"/>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EC" sz="1800" b="1" i="0" u="none" strike="noStrike" cap="none">
                <a:solidFill>
                  <a:srgbClr val="FFFFFF"/>
                </a:solidFill>
                <a:latin typeface="Calibri"/>
                <a:ea typeface="Calibri"/>
                <a:cs typeface="Calibri"/>
                <a:sym typeface="Calibri"/>
              </a:rPr>
              <a:t>OBJETIVO</a:t>
            </a:r>
            <a:endParaRPr sz="1800" b="1" i="0" u="none" strike="noStrike" cap="none">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800"/>
              <a:buFont typeface="Arial"/>
              <a:buNone/>
            </a:pPr>
            <a:r>
              <a:rPr lang="es-EC" sz="1800" b="1" i="0" u="none" strike="noStrike" cap="none">
                <a:solidFill>
                  <a:srgbClr val="FFFFFF"/>
                </a:solidFill>
                <a:latin typeface="Calibri"/>
                <a:ea typeface="Calibri"/>
                <a:cs typeface="Calibri"/>
                <a:sym typeface="Calibri"/>
              </a:rPr>
              <a:t>ESPECÍFICO 2</a:t>
            </a:r>
            <a:endParaRPr sz="1800" b="1" i="0" u="none" strike="noStrike" cap="none">
              <a:solidFill>
                <a:srgbClr val="FFFFFF"/>
              </a:solidFill>
              <a:latin typeface="Calibri"/>
              <a:ea typeface="Calibri"/>
              <a:cs typeface="Calibri"/>
              <a:sym typeface="Calibri"/>
            </a:endParaRPr>
          </a:p>
        </p:txBody>
      </p:sp>
      <p:sp>
        <p:nvSpPr>
          <p:cNvPr id="233" name="Google Shape;233;p23"/>
          <p:cNvSpPr/>
          <p:nvPr/>
        </p:nvSpPr>
        <p:spPr>
          <a:xfrm>
            <a:off x="2470675" y="5426050"/>
            <a:ext cx="6216000" cy="930300"/>
          </a:xfrm>
          <a:prstGeom prst="roundRect">
            <a:avLst>
              <a:gd name="adj" fmla="val 16667"/>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90000"/>
              </a:lnSpc>
              <a:spcBef>
                <a:spcPts val="300"/>
              </a:spcBef>
              <a:spcAft>
                <a:spcPts val="0"/>
              </a:spcAft>
              <a:buClr>
                <a:srgbClr val="000000"/>
              </a:buClr>
              <a:buSzPts val="1200"/>
              <a:buFont typeface="Arial"/>
              <a:buNone/>
            </a:pPr>
            <a:r>
              <a:rPr lang="es-EC" sz="1200" b="1" i="0" u="none" strike="noStrike" cap="none">
                <a:solidFill>
                  <a:srgbClr val="434343"/>
                </a:solidFill>
                <a:latin typeface="Arial"/>
                <a:ea typeface="Arial"/>
                <a:cs typeface="Arial"/>
                <a:sym typeface="Arial"/>
              </a:rPr>
              <a:t>Diseñar una propuesta metodológica para mejorar la calidad de la gestión del conocimiento en las instituciones de educación superior (IES), con base con base al estudio de caso de los programas de posgrado y de carrera del campo amplio de educación de la universidad de las Fuerzas Armadas (ESPE) y la Universidad de las Américas (UDLA).</a:t>
            </a:r>
            <a:endParaRPr sz="1200" b="1" i="0" u="none" strike="noStrike" cap="none">
              <a:solidFill>
                <a:srgbClr val="434343"/>
              </a:solidFill>
              <a:latin typeface="Arial"/>
              <a:ea typeface="Arial"/>
              <a:cs typeface="Arial"/>
              <a:sym typeface="Arial"/>
            </a:endParaRPr>
          </a:p>
        </p:txBody>
      </p:sp>
      <p:sp>
        <p:nvSpPr>
          <p:cNvPr id="234" name="Google Shape;234;p23"/>
          <p:cNvSpPr/>
          <p:nvPr/>
        </p:nvSpPr>
        <p:spPr>
          <a:xfrm>
            <a:off x="457225" y="4562014"/>
            <a:ext cx="1860300" cy="742500"/>
          </a:xfrm>
          <a:prstGeom prst="roundRect">
            <a:avLst>
              <a:gd name="adj" fmla="val 16667"/>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EC" sz="1800" b="1" i="0" u="none" strike="noStrike" cap="none">
                <a:solidFill>
                  <a:srgbClr val="FFFFFF"/>
                </a:solidFill>
                <a:latin typeface="Calibri"/>
                <a:ea typeface="Calibri"/>
                <a:cs typeface="Calibri"/>
                <a:sym typeface="Calibri"/>
              </a:rPr>
              <a:t>OBJETIVO</a:t>
            </a:r>
            <a:endParaRPr sz="1800" b="1" i="0" u="none" strike="noStrike" cap="none">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800"/>
              <a:buFont typeface="Arial"/>
              <a:buNone/>
            </a:pPr>
            <a:r>
              <a:rPr lang="es-EC" sz="1800" b="1" i="0" u="none" strike="noStrike" cap="none">
                <a:solidFill>
                  <a:srgbClr val="FFFFFF"/>
                </a:solidFill>
                <a:latin typeface="Calibri"/>
                <a:ea typeface="Calibri"/>
                <a:cs typeface="Calibri"/>
                <a:sym typeface="Calibri"/>
              </a:rPr>
              <a:t>ESPECÍFICO 3</a:t>
            </a:r>
            <a:endParaRPr sz="1800" b="1" i="0" u="none" strike="noStrike" cap="none">
              <a:solidFill>
                <a:srgbClr val="FFFFFF"/>
              </a:solidFill>
              <a:latin typeface="Calibri"/>
              <a:ea typeface="Calibri"/>
              <a:cs typeface="Calibri"/>
              <a:sym typeface="Calibri"/>
            </a:endParaRPr>
          </a:p>
        </p:txBody>
      </p:sp>
      <p:sp>
        <p:nvSpPr>
          <p:cNvPr id="235" name="Google Shape;235;p23"/>
          <p:cNvSpPr/>
          <p:nvPr/>
        </p:nvSpPr>
        <p:spPr>
          <a:xfrm>
            <a:off x="2470775" y="4530564"/>
            <a:ext cx="6216000" cy="742500"/>
          </a:xfrm>
          <a:prstGeom prst="roundRect">
            <a:avLst>
              <a:gd name="adj" fmla="val 16667"/>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90000"/>
              </a:lnSpc>
              <a:spcBef>
                <a:spcPts val="300"/>
              </a:spcBef>
              <a:spcAft>
                <a:spcPts val="0"/>
              </a:spcAft>
              <a:buClr>
                <a:srgbClr val="000000"/>
              </a:buClr>
              <a:buSzPts val="1200"/>
              <a:buFont typeface="Arial"/>
              <a:buNone/>
            </a:pPr>
            <a:r>
              <a:rPr lang="es-EC" sz="1200" b="1" i="0" u="none" strike="noStrike" cap="none">
                <a:solidFill>
                  <a:srgbClr val="434343"/>
                </a:solidFill>
                <a:latin typeface="Arial"/>
                <a:ea typeface="Arial"/>
                <a:cs typeface="Arial"/>
                <a:sym typeface="Arial"/>
              </a:rPr>
              <a:t>Describir el modelo de gestión del conocimiento de los programas de posgrado del campo amplio de educación en la Universidad de las Fuerzas Armadas (ESPE) y la Universidad de las Américas (UDLA).</a:t>
            </a:r>
            <a:endParaRPr sz="1200" b="1" i="0" u="none" strike="noStrike" cap="none">
              <a:solidFill>
                <a:srgbClr val="434343"/>
              </a:solidFill>
              <a:latin typeface="Arial"/>
              <a:ea typeface="Arial"/>
              <a:cs typeface="Arial"/>
              <a:sym typeface="Arial"/>
            </a:endParaRPr>
          </a:p>
        </p:txBody>
      </p:sp>
      <p:sp>
        <p:nvSpPr>
          <p:cNvPr id="236" name="Google Shape;236;p23"/>
          <p:cNvSpPr/>
          <p:nvPr/>
        </p:nvSpPr>
        <p:spPr>
          <a:xfrm>
            <a:off x="457225" y="5425975"/>
            <a:ext cx="1860300" cy="930300"/>
          </a:xfrm>
          <a:prstGeom prst="roundRect">
            <a:avLst>
              <a:gd name="adj" fmla="val 16667"/>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EC" sz="1800" b="1" i="0" u="none" strike="noStrike" cap="none">
                <a:solidFill>
                  <a:srgbClr val="FFFFFF"/>
                </a:solidFill>
                <a:latin typeface="Calibri"/>
                <a:ea typeface="Calibri"/>
                <a:cs typeface="Calibri"/>
                <a:sym typeface="Calibri"/>
              </a:rPr>
              <a:t>OBJETIVO</a:t>
            </a:r>
            <a:endParaRPr sz="1800" b="1" i="0" u="none" strike="noStrike" cap="none">
              <a:solidFill>
                <a:srgbClr val="FFFFFF"/>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800"/>
              <a:buFont typeface="Arial"/>
              <a:buNone/>
            </a:pPr>
            <a:r>
              <a:rPr lang="es-EC" sz="1800" b="1" i="0" u="none" strike="noStrike" cap="none">
                <a:solidFill>
                  <a:srgbClr val="FFFFFF"/>
                </a:solidFill>
                <a:latin typeface="Calibri"/>
                <a:ea typeface="Calibri"/>
                <a:cs typeface="Calibri"/>
                <a:sym typeface="Calibri"/>
              </a:rPr>
              <a:t>ESPECÍFICO 4</a:t>
            </a:r>
            <a:endParaRPr sz="1800" b="1" i="0" u="none" strike="noStrike" cap="none">
              <a:solidFill>
                <a:srgbClr val="FFFFFF"/>
              </a:solidFill>
              <a:latin typeface="Calibri"/>
              <a:ea typeface="Calibri"/>
              <a:cs typeface="Calibri"/>
              <a:sym typeface="Calibri"/>
            </a:endParaRPr>
          </a:p>
        </p:txBody>
      </p:sp>
      <p:pic>
        <p:nvPicPr>
          <p:cNvPr id="237" name="Google Shape;237;p23"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238" name="Google Shape;23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C"/>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title"/>
          </p:nvPr>
        </p:nvSpPr>
        <p:spPr>
          <a:xfrm>
            <a:off x="457200" y="274638"/>
            <a:ext cx="8229600" cy="346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Calibri"/>
              <a:buNone/>
            </a:pPr>
            <a:r>
              <a:rPr lang="es-EC" sz="3000" b="1">
                <a:solidFill>
                  <a:srgbClr val="000000"/>
                </a:solidFill>
              </a:rPr>
              <a:t>METODOLOGÍA</a:t>
            </a:r>
            <a:endParaRPr sz="2160">
              <a:latin typeface="Constantia"/>
              <a:ea typeface="Constantia"/>
              <a:cs typeface="Constantia"/>
              <a:sym typeface="Constantia"/>
            </a:endParaRPr>
          </a:p>
        </p:txBody>
      </p:sp>
      <p:sp>
        <p:nvSpPr>
          <p:cNvPr id="260" name="Google Shape;26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EC"/>
              <a:t>13</a:t>
            </a:fld>
            <a:endParaRPr/>
          </a:p>
        </p:txBody>
      </p:sp>
      <p:pic>
        <p:nvPicPr>
          <p:cNvPr id="261" name="Google Shape;261;p25"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262" name="Google Shape;262;p25"/>
          <p:cNvSpPr txBox="1">
            <a:spLocks noGrp="1"/>
          </p:cNvSpPr>
          <p:nvPr>
            <p:ph type="body" idx="4294967295"/>
          </p:nvPr>
        </p:nvSpPr>
        <p:spPr>
          <a:xfrm>
            <a:off x="467550" y="1238975"/>
            <a:ext cx="8020500" cy="2015700"/>
          </a:xfrm>
          <a:prstGeom prst="rect">
            <a:avLst/>
          </a:prstGeom>
          <a:noFill/>
          <a:ln>
            <a:noFill/>
          </a:ln>
        </p:spPr>
        <p:txBody>
          <a:bodyPr spcFirstLastPara="1" wrap="square" lIns="91425" tIns="45700" rIns="91425" bIns="45700" anchor="t" anchorCtr="0">
            <a:noAutofit/>
          </a:bodyPr>
          <a:lstStyle/>
          <a:p>
            <a:pPr marL="457200" lvl="0" indent="-330200" algn="l" rtl="0">
              <a:lnSpc>
                <a:spcPct val="90000"/>
              </a:lnSpc>
              <a:spcBef>
                <a:spcPts val="0"/>
              </a:spcBef>
              <a:spcAft>
                <a:spcPts val="0"/>
              </a:spcAft>
              <a:buClr>
                <a:srgbClr val="000000"/>
              </a:buClr>
              <a:buSzPts val="1600"/>
              <a:buFont typeface="Calibri"/>
              <a:buAutoNum type="arabicPeriod"/>
            </a:pPr>
            <a:r>
              <a:rPr lang="es-EC" sz="1600">
                <a:solidFill>
                  <a:srgbClr val="000000"/>
                </a:solidFill>
              </a:rPr>
              <a:t>NO OBSERVACIONAL, es decir; descriptiva </a:t>
            </a:r>
            <a:endParaRPr sz="1600">
              <a:solidFill>
                <a:srgbClr val="000000"/>
              </a:solidFill>
            </a:endParaRPr>
          </a:p>
          <a:p>
            <a:pPr marL="457200" lvl="0" indent="0" algn="l" rtl="0">
              <a:lnSpc>
                <a:spcPct val="90000"/>
              </a:lnSpc>
              <a:spcBef>
                <a:spcPts val="0"/>
              </a:spcBef>
              <a:spcAft>
                <a:spcPts val="0"/>
              </a:spcAft>
              <a:buSzPts val="3200"/>
              <a:buNone/>
            </a:pPr>
            <a:r>
              <a:rPr lang="es-EC" sz="1600">
                <a:solidFill>
                  <a:srgbClr val="000000"/>
                </a:solidFill>
              </a:rPr>
              <a:t>(Hernández-Sampieri, Fernández Collado y Baptista-Lucio (2014, p. 90).</a:t>
            </a:r>
            <a:endParaRPr sz="1600">
              <a:solidFill>
                <a:srgbClr val="000000"/>
              </a:solidFill>
            </a:endParaRPr>
          </a:p>
          <a:p>
            <a:pPr marL="0" lvl="0" indent="0" algn="l" rtl="0">
              <a:lnSpc>
                <a:spcPct val="90000"/>
              </a:lnSpc>
              <a:spcBef>
                <a:spcPts val="0"/>
              </a:spcBef>
              <a:spcAft>
                <a:spcPts val="0"/>
              </a:spcAft>
              <a:buSzPts val="3200"/>
              <a:buNone/>
            </a:pPr>
            <a:endParaRPr sz="1600">
              <a:solidFill>
                <a:srgbClr val="000000"/>
              </a:solidFill>
            </a:endParaRPr>
          </a:p>
          <a:p>
            <a:pPr marL="457200" lvl="0" indent="-330200" algn="l" rtl="0">
              <a:lnSpc>
                <a:spcPct val="90000"/>
              </a:lnSpc>
              <a:spcBef>
                <a:spcPts val="0"/>
              </a:spcBef>
              <a:spcAft>
                <a:spcPts val="0"/>
              </a:spcAft>
              <a:buClr>
                <a:srgbClr val="000000"/>
              </a:buClr>
              <a:buSzPts val="1600"/>
              <a:buFont typeface="Calibri"/>
              <a:buAutoNum type="arabicPeriod"/>
            </a:pPr>
            <a:r>
              <a:rPr lang="es-EC" sz="1600">
                <a:solidFill>
                  <a:srgbClr val="000000"/>
                </a:solidFill>
              </a:rPr>
              <a:t>COMPARATIVA: Entre dos objetos de estudios </a:t>
            </a:r>
            <a:endParaRPr sz="1600">
              <a:solidFill>
                <a:srgbClr val="000000"/>
              </a:solidFill>
            </a:endParaRPr>
          </a:p>
          <a:p>
            <a:pPr marL="457200" lvl="0" indent="0" algn="l" rtl="0">
              <a:lnSpc>
                <a:spcPct val="90000"/>
              </a:lnSpc>
              <a:spcBef>
                <a:spcPts val="0"/>
              </a:spcBef>
              <a:spcAft>
                <a:spcPts val="0"/>
              </a:spcAft>
              <a:buSzPts val="3200"/>
              <a:buNone/>
            </a:pPr>
            <a:r>
              <a:rPr lang="es-EC" sz="1600">
                <a:solidFill>
                  <a:srgbClr val="000000"/>
                </a:solidFill>
              </a:rPr>
              <a:t>(Institución de Educación Superior –Pública, Instituto de Educación Superior -Privada)</a:t>
            </a:r>
            <a:endParaRPr sz="1600">
              <a:solidFill>
                <a:srgbClr val="000000"/>
              </a:solidFill>
            </a:endParaRPr>
          </a:p>
          <a:p>
            <a:pPr marL="457200" lvl="0" indent="0" algn="l" rtl="0">
              <a:lnSpc>
                <a:spcPct val="90000"/>
              </a:lnSpc>
              <a:spcBef>
                <a:spcPts val="0"/>
              </a:spcBef>
              <a:spcAft>
                <a:spcPts val="0"/>
              </a:spcAft>
              <a:buSzPts val="3200"/>
              <a:buNone/>
            </a:pPr>
            <a:endParaRPr sz="1600">
              <a:solidFill>
                <a:srgbClr val="000000"/>
              </a:solidFill>
            </a:endParaRPr>
          </a:p>
          <a:p>
            <a:pPr marL="457200" lvl="0" indent="-330200" algn="l" rtl="0">
              <a:lnSpc>
                <a:spcPct val="90000"/>
              </a:lnSpc>
              <a:spcBef>
                <a:spcPts val="0"/>
              </a:spcBef>
              <a:spcAft>
                <a:spcPts val="0"/>
              </a:spcAft>
              <a:buClr>
                <a:srgbClr val="000000"/>
              </a:buClr>
              <a:buSzPts val="1600"/>
              <a:buFont typeface="Calibri"/>
              <a:buAutoNum type="arabicPeriod"/>
            </a:pPr>
            <a:r>
              <a:rPr lang="es-EC" sz="1600">
                <a:solidFill>
                  <a:srgbClr val="000000"/>
                </a:solidFill>
              </a:rPr>
              <a:t>MIXTA: es decir cuantitativa y cualitativa. </a:t>
            </a:r>
            <a:endParaRPr sz="1600">
              <a:solidFill>
                <a:srgbClr val="000000"/>
              </a:solidFill>
            </a:endParaRPr>
          </a:p>
          <a:p>
            <a:pPr marL="457200" lvl="0" indent="0" algn="l" rtl="0">
              <a:lnSpc>
                <a:spcPct val="90000"/>
              </a:lnSpc>
              <a:spcBef>
                <a:spcPts val="0"/>
              </a:spcBef>
              <a:spcAft>
                <a:spcPts val="0"/>
              </a:spcAft>
              <a:buSzPts val="3200"/>
              <a:buNone/>
            </a:pPr>
            <a:r>
              <a:rPr lang="es-EC" sz="1600">
                <a:solidFill>
                  <a:srgbClr val="000000"/>
                </a:solidFill>
              </a:rPr>
              <a:t>Cuantitativa:Identificación de las variables se efectuó el análisis descriptivo</a:t>
            </a:r>
            <a:endParaRPr sz="1600">
              <a:solidFill>
                <a:srgbClr val="000000"/>
              </a:solidFill>
            </a:endParaRPr>
          </a:p>
          <a:p>
            <a:pPr marL="457200" lvl="0" indent="0" algn="l" rtl="0">
              <a:lnSpc>
                <a:spcPct val="90000"/>
              </a:lnSpc>
              <a:spcBef>
                <a:spcPts val="0"/>
              </a:spcBef>
              <a:spcAft>
                <a:spcPts val="0"/>
              </a:spcAft>
              <a:buSzPts val="3200"/>
              <a:buNone/>
            </a:pPr>
            <a:r>
              <a:rPr lang="es-EC" sz="1600">
                <a:solidFill>
                  <a:srgbClr val="000000"/>
                </a:solidFill>
              </a:rPr>
              <a:t>Cualitativa: Entrevistas a informantes calificados</a:t>
            </a:r>
            <a:endParaRPr sz="1600">
              <a:solidFill>
                <a:srgbClr val="000000"/>
              </a:solidFill>
            </a:endParaRPr>
          </a:p>
          <a:p>
            <a:pPr marL="0" lvl="0" indent="0" algn="ctr" rtl="0">
              <a:lnSpc>
                <a:spcPct val="100000"/>
              </a:lnSpc>
              <a:spcBef>
                <a:spcPts val="0"/>
              </a:spcBef>
              <a:spcAft>
                <a:spcPts val="0"/>
              </a:spcAft>
              <a:buClr>
                <a:schemeClr val="dk1"/>
              </a:buClr>
              <a:buSzPts val="1100"/>
              <a:buFont typeface="Arial"/>
              <a:buNone/>
            </a:pPr>
            <a:endParaRPr sz="1300" b="1">
              <a:solidFill>
                <a:srgbClr val="434343"/>
              </a:solidFill>
              <a:latin typeface="Arial"/>
              <a:ea typeface="Arial"/>
              <a:cs typeface="Arial"/>
              <a:sym typeface="Arial"/>
            </a:endParaRPr>
          </a:p>
        </p:txBody>
      </p:sp>
      <p:sp>
        <p:nvSpPr>
          <p:cNvPr id="263" name="Google Shape;263;p25"/>
          <p:cNvSpPr/>
          <p:nvPr/>
        </p:nvSpPr>
        <p:spPr>
          <a:xfrm>
            <a:off x="467550" y="789650"/>
            <a:ext cx="2903700" cy="365100"/>
          </a:xfrm>
          <a:prstGeom prst="roundRect">
            <a:avLst>
              <a:gd name="adj" fmla="val 16667"/>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90000"/>
              </a:lnSpc>
              <a:spcBef>
                <a:spcPts val="300"/>
              </a:spcBef>
              <a:spcAft>
                <a:spcPts val="0"/>
              </a:spcAft>
              <a:buClr>
                <a:srgbClr val="000000"/>
              </a:buClr>
              <a:buSzPts val="1200"/>
              <a:buFont typeface="Arial"/>
              <a:buNone/>
            </a:pPr>
            <a:r>
              <a:rPr lang="es-EC" sz="1200" b="1" i="0" u="none" strike="noStrike" cap="none">
                <a:solidFill>
                  <a:srgbClr val="434343"/>
                </a:solidFill>
                <a:latin typeface="Arial"/>
                <a:ea typeface="Arial"/>
                <a:cs typeface="Arial"/>
                <a:sym typeface="Arial"/>
              </a:rPr>
              <a:t>CARÁCTER DE LA INVESTIGACIÓN</a:t>
            </a:r>
            <a:endParaRPr sz="1200" b="1" i="0" u="none" strike="noStrike" cap="none">
              <a:solidFill>
                <a:srgbClr val="434343"/>
              </a:solidFill>
              <a:latin typeface="Arial"/>
              <a:ea typeface="Arial"/>
              <a:cs typeface="Arial"/>
              <a:sym typeface="Arial"/>
            </a:endParaRPr>
          </a:p>
        </p:txBody>
      </p:sp>
      <p:sp>
        <p:nvSpPr>
          <p:cNvPr id="264" name="Google Shape;264;p25"/>
          <p:cNvSpPr/>
          <p:nvPr/>
        </p:nvSpPr>
        <p:spPr>
          <a:xfrm>
            <a:off x="467550" y="3338900"/>
            <a:ext cx="2903700" cy="365100"/>
          </a:xfrm>
          <a:prstGeom prst="roundRect">
            <a:avLst>
              <a:gd name="adj" fmla="val 16667"/>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90000"/>
              </a:lnSpc>
              <a:spcBef>
                <a:spcPts val="300"/>
              </a:spcBef>
              <a:spcAft>
                <a:spcPts val="0"/>
              </a:spcAft>
              <a:buClr>
                <a:srgbClr val="000000"/>
              </a:buClr>
              <a:buSzPts val="1200"/>
              <a:buFont typeface="Arial"/>
              <a:buNone/>
            </a:pPr>
            <a:r>
              <a:rPr lang="es-EC" sz="1200" b="1" i="0" u="none" strike="noStrike" cap="none">
                <a:solidFill>
                  <a:srgbClr val="434343"/>
                </a:solidFill>
                <a:latin typeface="Arial"/>
                <a:ea typeface="Arial"/>
                <a:cs typeface="Arial"/>
                <a:sym typeface="Arial"/>
              </a:rPr>
              <a:t>POBLACIÓN</a:t>
            </a:r>
            <a:endParaRPr sz="1200" b="1" i="0" u="none" strike="noStrike" cap="none">
              <a:solidFill>
                <a:srgbClr val="434343"/>
              </a:solidFill>
              <a:latin typeface="Arial"/>
              <a:ea typeface="Arial"/>
              <a:cs typeface="Arial"/>
              <a:sym typeface="Arial"/>
            </a:endParaRPr>
          </a:p>
        </p:txBody>
      </p:sp>
      <p:sp>
        <p:nvSpPr>
          <p:cNvPr id="265" name="Google Shape;265;p25"/>
          <p:cNvSpPr txBox="1">
            <a:spLocks noGrp="1"/>
          </p:cNvSpPr>
          <p:nvPr>
            <p:ph type="body" idx="4294967295"/>
          </p:nvPr>
        </p:nvSpPr>
        <p:spPr>
          <a:xfrm>
            <a:off x="666150" y="3704000"/>
            <a:ext cx="7811400" cy="2559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3200"/>
              <a:buNone/>
            </a:pPr>
            <a:r>
              <a:rPr lang="es-EC" sz="1700">
                <a:solidFill>
                  <a:srgbClr val="000000"/>
                </a:solidFill>
              </a:rPr>
              <a:t>→ </a:t>
            </a:r>
            <a:r>
              <a:rPr lang="es-EC" sz="1600">
                <a:solidFill>
                  <a:srgbClr val="000000"/>
                </a:solidFill>
              </a:rPr>
              <a:t>Dos instituciones de educación superior de posgrados: una pública y otra privada cuyas características sean similares acerca de los siguientes criterios:</a:t>
            </a:r>
            <a:endParaRPr sz="1600">
              <a:solidFill>
                <a:srgbClr val="000000"/>
              </a:solidFill>
            </a:endParaRPr>
          </a:p>
          <a:p>
            <a:pPr marL="0" marR="0" lvl="0" indent="0" algn="l" rtl="0">
              <a:lnSpc>
                <a:spcPct val="90000"/>
              </a:lnSpc>
              <a:spcBef>
                <a:spcPts val="0"/>
              </a:spcBef>
              <a:spcAft>
                <a:spcPts val="0"/>
              </a:spcAft>
              <a:buSzPts val="3200"/>
              <a:buNone/>
            </a:pPr>
            <a:r>
              <a:rPr lang="es-EC" sz="1600">
                <a:solidFill>
                  <a:srgbClr val="000000"/>
                </a:solidFill>
              </a:rPr>
              <a:t> </a:t>
            </a:r>
            <a:endParaRPr sz="1600">
              <a:solidFill>
                <a:srgbClr val="000000"/>
              </a:solidFill>
            </a:endParaRPr>
          </a:p>
          <a:p>
            <a:pPr marL="457200" marR="0" lvl="0" indent="0" algn="l" rtl="0">
              <a:lnSpc>
                <a:spcPct val="90000"/>
              </a:lnSpc>
              <a:spcBef>
                <a:spcPts val="0"/>
              </a:spcBef>
              <a:spcAft>
                <a:spcPts val="0"/>
              </a:spcAft>
              <a:buSzPts val="3200"/>
              <a:buNone/>
            </a:pPr>
            <a:r>
              <a:rPr lang="es-EC" sz="1600">
                <a:solidFill>
                  <a:srgbClr val="000000"/>
                </a:solidFill>
              </a:rPr>
              <a:t>a) que cuenten con carreras y maestrías en el campo amplio de educación; </a:t>
            </a:r>
            <a:endParaRPr sz="1600">
              <a:solidFill>
                <a:srgbClr val="000000"/>
              </a:solidFill>
            </a:endParaRPr>
          </a:p>
          <a:p>
            <a:pPr marL="457200" marR="0" lvl="0" indent="0" algn="l" rtl="0">
              <a:lnSpc>
                <a:spcPct val="90000"/>
              </a:lnSpc>
              <a:spcBef>
                <a:spcPts val="0"/>
              </a:spcBef>
              <a:spcAft>
                <a:spcPts val="0"/>
              </a:spcAft>
              <a:buSzPts val="3200"/>
              <a:buNone/>
            </a:pPr>
            <a:r>
              <a:rPr lang="es-EC" sz="1600">
                <a:solidFill>
                  <a:srgbClr val="000000"/>
                </a:solidFill>
              </a:rPr>
              <a:t>b) que tengan más de dos cohortes; </a:t>
            </a:r>
            <a:endParaRPr sz="1600">
              <a:solidFill>
                <a:srgbClr val="000000"/>
              </a:solidFill>
            </a:endParaRPr>
          </a:p>
          <a:p>
            <a:pPr marL="457200" marR="0" lvl="0" indent="0" algn="l" rtl="0">
              <a:lnSpc>
                <a:spcPct val="90000"/>
              </a:lnSpc>
              <a:spcBef>
                <a:spcPts val="0"/>
              </a:spcBef>
              <a:spcAft>
                <a:spcPts val="0"/>
              </a:spcAft>
              <a:buSzPts val="3200"/>
              <a:buNone/>
            </a:pPr>
            <a:r>
              <a:rPr lang="es-EC" sz="1600">
                <a:solidFill>
                  <a:srgbClr val="000000"/>
                </a:solidFill>
              </a:rPr>
              <a:t>c) que cuenten con un programa académico en el campo amplio de la educación, vigente y aprobado por el Consejo de Educación Superior (CES).</a:t>
            </a:r>
            <a:endParaRPr sz="1600">
              <a:solidFill>
                <a:srgbClr val="000000"/>
              </a:solidFill>
            </a:endParaRPr>
          </a:p>
          <a:p>
            <a:pPr marL="457200" marR="0" lvl="0" indent="0" algn="l" rtl="0">
              <a:lnSpc>
                <a:spcPct val="90000"/>
              </a:lnSpc>
              <a:spcBef>
                <a:spcPts val="0"/>
              </a:spcBef>
              <a:spcAft>
                <a:spcPts val="0"/>
              </a:spcAft>
              <a:buSzPts val="3200"/>
              <a:buNone/>
            </a:pPr>
            <a:r>
              <a:rPr lang="es-EC" sz="1600">
                <a:solidFill>
                  <a:srgbClr val="000000"/>
                </a:solidFill>
              </a:rPr>
              <a:t>d) perfil institucional, programas académicos de cuarto nivel, y de tercer nivel de grado, del campo amplio de estudio, etc.. Así, se estableció la hipótesis causal.</a:t>
            </a:r>
            <a:endParaRPr sz="1600">
              <a:solidFill>
                <a:srgbClr val="000000"/>
              </a:solidFill>
            </a:endParaRPr>
          </a:p>
          <a:p>
            <a:pPr marL="457200" marR="0" lvl="0" indent="0" algn="l" rtl="0">
              <a:lnSpc>
                <a:spcPct val="90000"/>
              </a:lnSpc>
              <a:spcBef>
                <a:spcPts val="0"/>
              </a:spcBef>
              <a:spcAft>
                <a:spcPts val="0"/>
              </a:spcAft>
              <a:buSzPts val="3200"/>
              <a:buNone/>
            </a:pPr>
            <a:endParaRPr sz="1600">
              <a:solidFill>
                <a:srgbClr val="000000"/>
              </a:solidFill>
            </a:endParaRPr>
          </a:p>
          <a:p>
            <a:pPr marL="0" lvl="0" indent="0" algn="l" rtl="0">
              <a:lnSpc>
                <a:spcPct val="90000"/>
              </a:lnSpc>
              <a:spcBef>
                <a:spcPts val="700"/>
              </a:spcBef>
              <a:spcAft>
                <a:spcPts val="0"/>
              </a:spcAft>
              <a:buSzPts val="3200"/>
              <a:buNone/>
            </a:pPr>
            <a:r>
              <a:rPr lang="es-EC" sz="1600" b="1"/>
              <a:t>→ Muestra: Cálculo de estudiantes, docentes (2016-2018) de las dos IES   </a:t>
            </a:r>
            <a:endParaRPr sz="1600" b="1"/>
          </a:p>
          <a:p>
            <a:pPr marL="0" lvl="0" indent="0" algn="l" rtl="0">
              <a:lnSpc>
                <a:spcPct val="90000"/>
              </a:lnSpc>
              <a:spcBef>
                <a:spcPts val="700"/>
              </a:spcBef>
              <a:spcAft>
                <a:spcPts val="0"/>
              </a:spcAft>
              <a:buSzPts val="3200"/>
              <a:buNone/>
            </a:pPr>
            <a:r>
              <a:rPr lang="es-EC" sz="1600" b="1"/>
              <a:t>→ Instrumentos de Investigación: </a:t>
            </a:r>
            <a:r>
              <a:rPr lang="es-EC" sz="1600"/>
              <a:t>Encuesta y Entrevista</a:t>
            </a:r>
            <a:endParaRPr sz="1600" b="1"/>
          </a:p>
          <a:p>
            <a:pPr marL="0" lvl="0" indent="0" algn="l" rtl="0">
              <a:lnSpc>
                <a:spcPct val="90000"/>
              </a:lnSpc>
              <a:spcBef>
                <a:spcPts val="700"/>
              </a:spcBef>
              <a:spcAft>
                <a:spcPts val="0"/>
              </a:spcAft>
              <a:buClr>
                <a:schemeClr val="dk1"/>
              </a:buClr>
              <a:buSzPts val="3200"/>
              <a:buFont typeface="Arial"/>
              <a:buNone/>
            </a:pPr>
            <a:endParaRPr sz="1600" b="1"/>
          </a:p>
          <a:p>
            <a:pPr marL="0" lvl="0" indent="0" algn="ctr" rtl="0">
              <a:lnSpc>
                <a:spcPct val="100000"/>
              </a:lnSpc>
              <a:spcBef>
                <a:spcPts val="0"/>
              </a:spcBef>
              <a:spcAft>
                <a:spcPts val="0"/>
              </a:spcAft>
              <a:buSzPts val="3200"/>
              <a:buNone/>
            </a:pPr>
            <a:endParaRPr sz="1600" b="1">
              <a:solidFill>
                <a:srgbClr val="43434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s-EC"/>
              <a:t>HIPOTESIS</a:t>
            </a:r>
            <a:endParaRPr/>
          </a:p>
        </p:txBody>
      </p:sp>
      <p:sp>
        <p:nvSpPr>
          <p:cNvPr id="245" name="Google Shape;245;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C"/>
              <a:t>14</a:t>
            </a:fld>
            <a:endParaRPr/>
          </a:p>
        </p:txBody>
      </p:sp>
      <p:pic>
        <p:nvPicPr>
          <p:cNvPr id="246" name="Google Shape;246;p24" descr="Universidad de las Fuerzas Armadas in Ecuador Reviews &amp; Rankings ..."/>
          <p:cNvPicPr preferRelativeResize="0"/>
          <p:nvPr/>
        </p:nvPicPr>
        <p:blipFill rotWithShape="1">
          <a:blip r:embed="rId3">
            <a:alphaModFix/>
          </a:blip>
          <a:srcRect t="26140" b="23882"/>
          <a:stretch/>
        </p:blipFill>
        <p:spPr>
          <a:xfrm>
            <a:off x="0" y="0"/>
            <a:ext cx="1993250" cy="711525"/>
          </a:xfrm>
          <a:prstGeom prst="rect">
            <a:avLst/>
          </a:prstGeom>
          <a:noFill/>
          <a:ln>
            <a:noFill/>
          </a:ln>
        </p:spPr>
      </p:pic>
      <p:sp>
        <p:nvSpPr>
          <p:cNvPr id="247" name="Google Shape;247;p24"/>
          <p:cNvSpPr txBox="1"/>
          <p:nvPr/>
        </p:nvSpPr>
        <p:spPr>
          <a:xfrm>
            <a:off x="634900" y="1490600"/>
            <a:ext cx="7932900" cy="9315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s-EC" sz="2400" i="0" u="none" strike="noStrike" cap="none">
                <a:solidFill>
                  <a:srgbClr val="000000"/>
                </a:solidFill>
                <a:latin typeface="Calibri"/>
                <a:ea typeface="Calibri"/>
                <a:cs typeface="Calibri"/>
                <a:sym typeface="Calibri"/>
              </a:rPr>
              <a:t>El desarrollo de la gestión del conocimiento</a:t>
            </a:r>
            <a:r>
              <a:rPr lang="es-EC" sz="2400">
                <a:latin typeface="Calibri"/>
                <a:ea typeface="Calibri"/>
                <a:cs typeface="Calibri"/>
                <a:sym typeface="Calibri"/>
              </a:rPr>
              <a:t> </a:t>
            </a:r>
            <a:r>
              <a:rPr lang="es-EC" sz="2400" i="0" u="none" strike="noStrike" cap="none">
                <a:solidFill>
                  <a:srgbClr val="000000"/>
                </a:solidFill>
                <a:latin typeface="Calibri"/>
                <a:ea typeface="Calibri"/>
                <a:cs typeface="Calibri"/>
                <a:sym typeface="Calibri"/>
              </a:rPr>
              <a:t>cumple parcialmente con cada una de las etapas de: </a:t>
            </a:r>
            <a:endParaRPr sz="240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s-EC" sz="2400">
                <a:latin typeface="Calibri"/>
                <a:ea typeface="Calibri"/>
                <a:cs typeface="Calibri"/>
                <a:sym typeface="Calibri"/>
              </a:rPr>
              <a:t> </a:t>
            </a:r>
            <a:endParaRPr sz="2400">
              <a:latin typeface="Calibri"/>
              <a:ea typeface="Calibri"/>
              <a:cs typeface="Calibri"/>
              <a:sym typeface="Calibri"/>
            </a:endParaRPr>
          </a:p>
          <a:p>
            <a:pPr marL="0" marR="0" lvl="0" indent="0" algn="just" rtl="0">
              <a:lnSpc>
                <a:spcPct val="100000"/>
              </a:lnSpc>
              <a:spcBef>
                <a:spcPts val="0"/>
              </a:spcBef>
              <a:spcAft>
                <a:spcPts val="0"/>
              </a:spcAft>
              <a:buNone/>
            </a:pPr>
            <a:endParaRPr sz="2400">
              <a:latin typeface="Calibri"/>
              <a:ea typeface="Calibri"/>
              <a:cs typeface="Calibri"/>
              <a:sym typeface="Calibri"/>
            </a:endParaRPr>
          </a:p>
          <a:p>
            <a:pPr marL="0" marR="0" lvl="0" indent="0" algn="just" rtl="0">
              <a:lnSpc>
                <a:spcPct val="100000"/>
              </a:lnSpc>
              <a:spcBef>
                <a:spcPts val="0"/>
              </a:spcBef>
              <a:spcAft>
                <a:spcPts val="0"/>
              </a:spcAft>
              <a:buNone/>
            </a:pPr>
            <a:endParaRPr sz="2400" i="0" u="none" strike="noStrike" cap="none">
              <a:solidFill>
                <a:srgbClr val="000000"/>
              </a:solidFill>
              <a:latin typeface="Calibri"/>
              <a:ea typeface="Calibri"/>
              <a:cs typeface="Calibri"/>
              <a:sym typeface="Calibri"/>
            </a:endParaRPr>
          </a:p>
        </p:txBody>
      </p:sp>
      <p:sp>
        <p:nvSpPr>
          <p:cNvPr id="248" name="Google Shape;248;p24"/>
          <p:cNvSpPr/>
          <p:nvPr/>
        </p:nvSpPr>
        <p:spPr>
          <a:xfrm>
            <a:off x="6071454" y="2759993"/>
            <a:ext cx="2935462" cy="658831"/>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a:solidFill>
                  <a:srgbClr val="FFFFFF"/>
                </a:solidFill>
                <a:latin typeface="Roboto"/>
                <a:ea typeface="Roboto"/>
                <a:cs typeface="Roboto"/>
                <a:sym typeface="Roboto"/>
              </a:rPr>
              <a:t>APLICACIÓN DEL CONOCIMIENTO</a:t>
            </a:r>
            <a:endParaRPr>
              <a:solidFill>
                <a:srgbClr val="FFFFFF"/>
              </a:solidFill>
              <a:latin typeface="Roboto"/>
              <a:ea typeface="Roboto"/>
              <a:cs typeface="Roboto"/>
              <a:sym typeface="Roboto"/>
            </a:endParaRPr>
          </a:p>
        </p:txBody>
      </p:sp>
      <p:sp>
        <p:nvSpPr>
          <p:cNvPr id="249" name="Google Shape;249;p24"/>
          <p:cNvSpPr/>
          <p:nvPr/>
        </p:nvSpPr>
        <p:spPr>
          <a:xfrm>
            <a:off x="634900" y="2760000"/>
            <a:ext cx="31044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a:solidFill>
                  <a:srgbClr val="FFFFFF"/>
                </a:solidFill>
                <a:latin typeface="Roboto"/>
                <a:ea typeface="Roboto"/>
                <a:cs typeface="Roboto"/>
                <a:sym typeface="Roboto"/>
              </a:rPr>
              <a:t>CREACIÓN</a:t>
            </a:r>
            <a:endParaRPr>
              <a:solidFill>
                <a:srgbClr val="FFFFFF"/>
              </a:solidFill>
              <a:latin typeface="Roboto"/>
              <a:ea typeface="Roboto"/>
              <a:cs typeface="Roboto"/>
              <a:sym typeface="Roboto"/>
            </a:endParaRPr>
          </a:p>
        </p:txBody>
      </p:sp>
      <p:sp>
        <p:nvSpPr>
          <p:cNvPr id="250" name="Google Shape;250;p24"/>
          <p:cNvSpPr/>
          <p:nvPr/>
        </p:nvSpPr>
        <p:spPr>
          <a:xfrm>
            <a:off x="3383200" y="2760000"/>
            <a:ext cx="32325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a:solidFill>
                  <a:srgbClr val="FFFFFF"/>
                </a:solidFill>
                <a:latin typeface="Roboto"/>
                <a:ea typeface="Roboto"/>
                <a:cs typeface="Roboto"/>
                <a:sym typeface="Roboto"/>
              </a:rPr>
              <a:t>SOCIALIZACIÓN</a:t>
            </a:r>
            <a:endParaRPr>
              <a:solidFill>
                <a:srgbClr val="FFFFFF"/>
              </a:solidFill>
              <a:latin typeface="Roboto"/>
              <a:ea typeface="Roboto"/>
              <a:cs typeface="Roboto"/>
              <a:sym typeface="Roboto"/>
            </a:endParaRPr>
          </a:p>
        </p:txBody>
      </p:sp>
      <p:sp>
        <p:nvSpPr>
          <p:cNvPr id="251" name="Google Shape;251;p24"/>
          <p:cNvSpPr/>
          <p:nvPr/>
        </p:nvSpPr>
        <p:spPr>
          <a:xfrm>
            <a:off x="711525" y="4602275"/>
            <a:ext cx="7856100" cy="1575900"/>
          </a:xfrm>
          <a:prstGeom prst="roundRect">
            <a:avLst>
              <a:gd name="adj" fmla="val 16667"/>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s-EC" sz="2200">
                <a:solidFill>
                  <a:schemeClr val="dk1"/>
                </a:solidFill>
                <a:latin typeface="Calibri"/>
                <a:ea typeface="Calibri"/>
                <a:cs typeface="Calibri"/>
                <a:sym typeface="Calibri"/>
              </a:rPr>
              <a:t>en el proceso de enseñanza-aprendizaje en las universidades público-privadas, en los programas de posgrado y de carrera, en el campo amplio de la educación para la Universidad de las Fuerzas Armadas-ESPE y la Universidad de las Américas-UDLA.</a:t>
            </a:r>
            <a:endParaRPr sz="1000" b="1">
              <a:solidFill>
                <a:srgbClr val="434343"/>
              </a:solidFill>
            </a:endParaRPr>
          </a:p>
          <a:p>
            <a:pPr marL="0" marR="0" lvl="0" indent="0" algn="just" rtl="0">
              <a:lnSpc>
                <a:spcPct val="90000"/>
              </a:lnSpc>
              <a:spcBef>
                <a:spcPts val="300"/>
              </a:spcBef>
              <a:spcAft>
                <a:spcPts val="0"/>
              </a:spcAft>
              <a:buClr>
                <a:srgbClr val="000000"/>
              </a:buClr>
              <a:buSzPts val="1200"/>
              <a:buFont typeface="Arial"/>
              <a:buNone/>
            </a:pPr>
            <a:endParaRPr sz="1200" b="1" i="0" u="none" strike="noStrike" cap="none">
              <a:solidFill>
                <a:srgbClr val="434343"/>
              </a:solidFill>
              <a:latin typeface="Arial"/>
              <a:ea typeface="Arial"/>
              <a:cs typeface="Arial"/>
              <a:sym typeface="Arial"/>
            </a:endParaRPr>
          </a:p>
        </p:txBody>
      </p:sp>
      <p:sp>
        <p:nvSpPr>
          <p:cNvPr id="252" name="Google Shape;252;p24"/>
          <p:cNvSpPr/>
          <p:nvPr/>
        </p:nvSpPr>
        <p:spPr>
          <a:xfrm>
            <a:off x="4474650" y="3554950"/>
            <a:ext cx="499500" cy="855600"/>
          </a:xfrm>
          <a:prstGeom prst="downArrow">
            <a:avLst>
              <a:gd name="adj1" fmla="val 50000"/>
              <a:gd name="adj2" fmla="val 50000"/>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2144225" y="3554950"/>
            <a:ext cx="499500" cy="855600"/>
          </a:xfrm>
          <a:prstGeom prst="downArrow">
            <a:avLst>
              <a:gd name="adj1" fmla="val 50000"/>
              <a:gd name="adj2" fmla="val 50000"/>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7036675" y="3554950"/>
            <a:ext cx="499500" cy="855600"/>
          </a:xfrm>
          <a:prstGeom prst="downArrow">
            <a:avLst>
              <a:gd name="adj1" fmla="val 50000"/>
              <a:gd name="adj2" fmla="val 50000"/>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6"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271" name="Google Shape;271;p26"/>
          <p:cNvSpPr txBox="1">
            <a:spLocks noGrp="1"/>
          </p:cNvSpPr>
          <p:nvPr>
            <p:ph type="title"/>
          </p:nvPr>
        </p:nvSpPr>
        <p:spPr>
          <a:xfrm>
            <a:off x="2357425" y="274638"/>
            <a:ext cx="6329374" cy="56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onstantia"/>
              <a:buNone/>
            </a:pPr>
            <a:r>
              <a:rPr lang="es-EC" sz="2900" b="1" dirty="0"/>
              <a:t>OPERACIONALIZACIÓN DE VARIABLES</a:t>
            </a:r>
            <a:endParaRPr sz="2900" b="1" dirty="0"/>
          </a:p>
        </p:txBody>
      </p:sp>
      <p:sp>
        <p:nvSpPr>
          <p:cNvPr id="272" name="Google Shape;272;p26"/>
          <p:cNvSpPr/>
          <p:nvPr/>
        </p:nvSpPr>
        <p:spPr>
          <a:xfrm>
            <a:off x="457225" y="1313256"/>
            <a:ext cx="1900200" cy="1590300"/>
          </a:xfrm>
          <a:prstGeom prst="roundRect">
            <a:avLst>
              <a:gd name="adj" fmla="val 1666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s-EC" sz="1200" b="1" i="0" u="none" strike="noStrike" cap="none" dirty="0">
                <a:solidFill>
                  <a:schemeClr val="lt1"/>
                </a:solidFill>
                <a:latin typeface="Calibri"/>
                <a:ea typeface="Calibri"/>
                <a:cs typeface="Calibri"/>
                <a:sym typeface="Calibri"/>
              </a:rPr>
              <a:t>CAPITAL HUMANO</a:t>
            </a:r>
            <a:endParaRPr sz="1200" b="1" i="0" u="none" strike="noStrike" cap="none"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s-EC" sz="1200" b="1" i="0" u="none" strike="noStrike" cap="none" dirty="0">
                <a:solidFill>
                  <a:schemeClr val="lt1"/>
                </a:solidFill>
                <a:latin typeface="Calibri"/>
                <a:ea typeface="Calibri"/>
                <a:cs typeface="Calibri"/>
                <a:sym typeface="Calibri"/>
              </a:rPr>
              <a:t> - CH</a:t>
            </a:r>
            <a:endParaRPr sz="1200" b="1" i="0" u="none" strike="noStrike" cap="none"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00"/>
              <a:buFont typeface="Arial"/>
              <a:buNone/>
            </a:pPr>
            <a:r>
              <a:rPr lang="es-EC" sz="1200" b="1" i="0" u="none" strike="noStrike" cap="none" dirty="0">
                <a:solidFill>
                  <a:schemeClr val="lt1"/>
                </a:solidFill>
                <a:latin typeface="Calibri"/>
                <a:ea typeface="Calibri"/>
                <a:cs typeface="Calibri"/>
                <a:sym typeface="Calibri"/>
              </a:rPr>
              <a:t> </a:t>
            </a:r>
            <a:endParaRPr sz="1200" b="1" i="0" u="none" strike="noStrike" cap="none"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00"/>
              <a:buFont typeface="Arial"/>
              <a:buNone/>
            </a:pPr>
            <a:r>
              <a:rPr lang="es-EC" sz="1200" b="1" i="0" u="none" strike="noStrike" cap="none" dirty="0">
                <a:solidFill>
                  <a:schemeClr val="lt1"/>
                </a:solidFill>
                <a:latin typeface="Calibri"/>
                <a:ea typeface="Calibri"/>
                <a:cs typeface="Calibri"/>
                <a:sym typeface="Calibri"/>
              </a:rPr>
              <a:t>Incentivos a docentes y estudiantes para fortalecer la investigación académica </a:t>
            </a:r>
            <a:endParaRPr sz="1200" b="1" i="0" u="none" strike="noStrike" cap="none" dirty="0">
              <a:solidFill>
                <a:srgbClr val="FFFFFF"/>
              </a:solidFill>
              <a:latin typeface="Calibri"/>
              <a:ea typeface="Calibri"/>
              <a:cs typeface="Calibri"/>
              <a:sym typeface="Calibri"/>
            </a:endParaRPr>
          </a:p>
        </p:txBody>
      </p:sp>
      <p:sp>
        <p:nvSpPr>
          <p:cNvPr id="273" name="Google Shape;273;p26"/>
          <p:cNvSpPr/>
          <p:nvPr/>
        </p:nvSpPr>
        <p:spPr>
          <a:xfrm>
            <a:off x="2513798" y="1313250"/>
            <a:ext cx="6349200" cy="1590300"/>
          </a:xfrm>
          <a:prstGeom prst="roundRect">
            <a:avLst>
              <a:gd name="adj" fmla="val 16667"/>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000"/>
              <a:buFont typeface="Arial"/>
              <a:buNone/>
            </a:pPr>
            <a:r>
              <a:rPr lang="es-EC" sz="1200" b="1" i="0" u="none" strike="noStrike" cap="none" dirty="0">
                <a:solidFill>
                  <a:schemeClr val="dk1"/>
                </a:solidFill>
                <a:latin typeface="Calibri"/>
                <a:ea typeface="Calibri"/>
                <a:cs typeface="Calibri"/>
                <a:sym typeface="Calibri"/>
              </a:rPr>
              <a:t>La IES describirá lo siguiente</a:t>
            </a:r>
            <a:r>
              <a:rPr lang="es-EC"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200" b="0" i="0" u="none" strike="noStrike" cap="none" dirty="0">
                <a:solidFill>
                  <a:schemeClr val="dk1"/>
                </a:solidFill>
                <a:latin typeface="Calibri"/>
                <a:ea typeface="Calibri"/>
                <a:cs typeface="Calibri"/>
                <a:sym typeface="Calibri"/>
              </a:rPr>
              <a:t>Número o porcentaje de mecanismos para incentivar la participación y presentación en eventos científicos</a:t>
            </a:r>
            <a:endParaRPr sz="120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200" b="0" i="0" u="none" strike="noStrike" cap="none" dirty="0">
                <a:solidFill>
                  <a:schemeClr val="dk1"/>
                </a:solidFill>
                <a:latin typeface="Calibri"/>
                <a:ea typeface="Calibri"/>
                <a:cs typeface="Calibri"/>
                <a:sym typeface="Calibri"/>
              </a:rPr>
              <a:t>Número o porcentaje de reconocimientos a docentes y/o estudiantes</a:t>
            </a:r>
            <a:endParaRPr sz="120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200" b="0" i="0" u="none" strike="noStrike" cap="none" dirty="0">
                <a:solidFill>
                  <a:schemeClr val="dk1"/>
                </a:solidFill>
                <a:latin typeface="Calibri"/>
                <a:ea typeface="Calibri"/>
                <a:cs typeface="Calibri"/>
                <a:sym typeface="Calibri"/>
              </a:rPr>
              <a:t>Número o porcentaje de eventos, congresos, etc., para estudiantes y docentes auspiciados por la IES</a:t>
            </a:r>
            <a:endParaRPr sz="120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200" b="0" i="0" u="none" strike="noStrike" cap="none" dirty="0">
                <a:solidFill>
                  <a:schemeClr val="dk1"/>
                </a:solidFill>
                <a:latin typeface="Calibri"/>
                <a:ea typeface="Calibri"/>
                <a:cs typeface="Calibri"/>
                <a:sym typeface="Calibri"/>
              </a:rPr>
              <a:t>Número o porcentaje de cursos y seminarios derivados de proyectos de investigación realizados por estudiantes/docentes </a:t>
            </a:r>
            <a:endParaRPr sz="120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200" b="0" i="0" u="none" strike="noStrike" cap="none" dirty="0">
                <a:solidFill>
                  <a:schemeClr val="dk1"/>
                </a:solidFill>
                <a:latin typeface="Calibri"/>
                <a:ea typeface="Calibri"/>
                <a:cs typeface="Calibri"/>
                <a:sym typeface="Calibri"/>
              </a:rPr>
              <a:t>Número o porcentaje de intercambios internacionales de docentes e investigadores </a:t>
            </a:r>
            <a:endParaRPr sz="1200" b="0" i="0" u="none" strike="noStrike" cap="none" dirty="0">
              <a:solidFill>
                <a:schemeClr val="dk1"/>
              </a:solidFill>
              <a:latin typeface="Calibri"/>
              <a:ea typeface="Calibri"/>
              <a:cs typeface="Calibri"/>
              <a:sym typeface="Calibri"/>
            </a:endParaRPr>
          </a:p>
          <a:p>
            <a:pPr marL="0" marR="0" lvl="0" indent="0" algn="just" rtl="0">
              <a:lnSpc>
                <a:spcPct val="90000"/>
              </a:lnSpc>
              <a:spcBef>
                <a:spcPts val="300"/>
              </a:spcBef>
              <a:spcAft>
                <a:spcPts val="0"/>
              </a:spcAft>
              <a:buClr>
                <a:srgbClr val="000000"/>
              </a:buClr>
              <a:buSzPts val="1000"/>
              <a:buFont typeface="Arial"/>
              <a:buNone/>
            </a:pPr>
            <a:endParaRPr sz="1000" b="1" i="0" u="none" strike="noStrike" cap="none" dirty="0">
              <a:solidFill>
                <a:srgbClr val="434343"/>
              </a:solidFill>
              <a:latin typeface="Calibri"/>
              <a:ea typeface="Calibri"/>
              <a:cs typeface="Calibri"/>
              <a:sym typeface="Calibri"/>
            </a:endParaRPr>
          </a:p>
        </p:txBody>
      </p:sp>
      <p:sp>
        <p:nvSpPr>
          <p:cNvPr id="274" name="Google Shape;274;p26"/>
          <p:cNvSpPr/>
          <p:nvPr/>
        </p:nvSpPr>
        <p:spPr>
          <a:xfrm>
            <a:off x="457225" y="3029275"/>
            <a:ext cx="1900200" cy="1590300"/>
          </a:xfrm>
          <a:prstGeom prst="roundRect">
            <a:avLst>
              <a:gd name="adj" fmla="val 16667"/>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s-EC" b="1" i="0" u="none" strike="noStrike" cap="none" dirty="0">
                <a:solidFill>
                  <a:schemeClr val="lt1"/>
                </a:solidFill>
                <a:latin typeface="Calibri"/>
                <a:ea typeface="Calibri"/>
                <a:cs typeface="Calibri"/>
                <a:sym typeface="Calibri"/>
              </a:rPr>
              <a:t>CAPITAL ORGANIZATIVO - CO</a:t>
            </a:r>
            <a:endParaRPr b="1" i="0" u="none" strike="noStrike" cap="none"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00"/>
              <a:buFont typeface="Arial"/>
              <a:buNone/>
            </a:pPr>
            <a:r>
              <a:rPr lang="es-EC" b="1" i="0" u="none" strike="noStrike" cap="none" dirty="0">
                <a:solidFill>
                  <a:schemeClr val="lt1"/>
                </a:solidFill>
                <a:latin typeface="Calibri"/>
                <a:ea typeface="Calibri"/>
                <a:cs typeface="Calibri"/>
                <a:sym typeface="Calibri"/>
              </a:rPr>
              <a:t> </a:t>
            </a:r>
            <a:endParaRPr b="1" i="0" u="none" strike="noStrike" cap="none"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00"/>
              <a:buFont typeface="Arial"/>
              <a:buNone/>
            </a:pPr>
            <a:r>
              <a:rPr lang="es-EC" b="1" i="0" u="none" strike="noStrike" cap="none" dirty="0">
                <a:solidFill>
                  <a:schemeClr val="lt1"/>
                </a:solidFill>
                <a:latin typeface="Calibri"/>
                <a:ea typeface="Calibri"/>
                <a:cs typeface="Calibri"/>
                <a:sym typeface="Calibri"/>
              </a:rPr>
              <a:t>Políticas institucionales para construir una comunidad de investigación</a:t>
            </a:r>
            <a:endParaRPr b="1" i="0" u="none" strike="noStrike" cap="none" dirty="0">
              <a:solidFill>
                <a:srgbClr val="FFFFFF"/>
              </a:solidFill>
              <a:latin typeface="Calibri"/>
              <a:ea typeface="Calibri"/>
              <a:cs typeface="Calibri"/>
              <a:sym typeface="Calibri"/>
            </a:endParaRPr>
          </a:p>
        </p:txBody>
      </p:sp>
      <p:sp>
        <p:nvSpPr>
          <p:cNvPr id="275" name="Google Shape;275;p26"/>
          <p:cNvSpPr/>
          <p:nvPr/>
        </p:nvSpPr>
        <p:spPr>
          <a:xfrm>
            <a:off x="2513874" y="3091997"/>
            <a:ext cx="6349200" cy="1527600"/>
          </a:xfrm>
          <a:prstGeom prst="roundRect">
            <a:avLst>
              <a:gd name="adj" fmla="val 16667"/>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000"/>
              <a:buFont typeface="Arial"/>
              <a:buNone/>
            </a:pPr>
            <a:r>
              <a:rPr lang="es-EC" sz="1050" b="0" i="0" u="none" strike="noStrike" cap="none" dirty="0">
                <a:solidFill>
                  <a:schemeClr val="dk1"/>
                </a:solidFill>
                <a:latin typeface="Calibri"/>
                <a:ea typeface="Calibri"/>
                <a:cs typeface="Calibri"/>
                <a:sym typeface="Calibri"/>
              </a:rPr>
              <a:t>La IES describirá lo siguiente:</a:t>
            </a:r>
            <a:endParaRPr sz="105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050" b="0" i="0" u="none" strike="noStrike" cap="none" dirty="0">
                <a:solidFill>
                  <a:schemeClr val="dk1"/>
                </a:solidFill>
                <a:latin typeface="Calibri"/>
                <a:ea typeface="Calibri"/>
                <a:cs typeface="Calibri"/>
                <a:sym typeface="Calibri"/>
              </a:rPr>
              <a:t>Número o porcentaje de publicaciones de libros, producto de las investigaciones</a:t>
            </a:r>
            <a:endParaRPr sz="105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050" b="0" i="0" u="none" strike="noStrike" cap="none" dirty="0">
                <a:solidFill>
                  <a:schemeClr val="dk1"/>
                </a:solidFill>
                <a:latin typeface="Calibri"/>
                <a:ea typeface="Calibri"/>
                <a:cs typeface="Calibri"/>
                <a:sym typeface="Calibri"/>
              </a:rPr>
              <a:t>Número o porcentaje de publicaciones en revistas indexadas </a:t>
            </a:r>
            <a:endParaRPr sz="105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050" b="0" i="0" u="none" strike="noStrike" cap="none" dirty="0">
                <a:solidFill>
                  <a:schemeClr val="dk1"/>
                </a:solidFill>
                <a:latin typeface="Calibri"/>
                <a:ea typeface="Calibri"/>
                <a:cs typeface="Calibri"/>
                <a:sym typeface="Calibri"/>
              </a:rPr>
              <a:t>Número o porcentaje de desarrollo de proyectos de investigación </a:t>
            </a:r>
            <a:endParaRPr sz="105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050" b="0" i="0" u="none" strike="noStrike" cap="none" dirty="0">
                <a:solidFill>
                  <a:schemeClr val="dk1"/>
                </a:solidFill>
                <a:latin typeface="Calibri"/>
                <a:ea typeface="Calibri"/>
                <a:cs typeface="Calibri"/>
                <a:sym typeface="Calibri"/>
              </a:rPr>
              <a:t>Número o porcentaje de mecanismos para fortalecer la comunidad científica de la IES </a:t>
            </a:r>
            <a:endParaRPr sz="105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050" b="0" i="0" u="none" strike="noStrike" cap="none" dirty="0">
                <a:solidFill>
                  <a:schemeClr val="dk1"/>
                </a:solidFill>
                <a:latin typeface="Calibri"/>
                <a:ea typeface="Calibri"/>
                <a:cs typeface="Calibri"/>
                <a:sym typeface="Calibri"/>
              </a:rPr>
              <a:t>Número o % de utilización de proyectos de investigación desarrollados por estudiantes/docentes en el aula</a:t>
            </a:r>
            <a:endParaRPr sz="105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050" b="0" i="0" u="none" strike="noStrike" cap="none" dirty="0">
                <a:solidFill>
                  <a:schemeClr val="dk1"/>
                </a:solidFill>
                <a:latin typeface="Calibri"/>
                <a:ea typeface="Calibri"/>
                <a:cs typeface="Calibri"/>
                <a:sym typeface="Calibri"/>
              </a:rPr>
              <a:t>Número o porcentaje de utilización de textos/artículos científicos producto de la investigación en el aula</a:t>
            </a:r>
            <a:endParaRPr sz="105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050" b="0" i="0" u="none" strike="noStrike" cap="none" dirty="0">
                <a:solidFill>
                  <a:schemeClr val="dk1"/>
                </a:solidFill>
                <a:latin typeface="Calibri"/>
                <a:ea typeface="Calibri"/>
                <a:cs typeface="Calibri"/>
                <a:sym typeface="Calibri"/>
              </a:rPr>
              <a:t>Número o porcentaje de vinculación a redes académicas</a:t>
            </a:r>
            <a:endParaRPr sz="1050" b="0" i="0" u="none" strike="noStrike" cap="none" dirty="0">
              <a:solidFill>
                <a:schemeClr val="dk1"/>
              </a:solidFill>
              <a:latin typeface="Calibri"/>
              <a:ea typeface="Calibri"/>
              <a:cs typeface="Calibri"/>
              <a:sym typeface="Calibri"/>
            </a:endParaRPr>
          </a:p>
        </p:txBody>
      </p:sp>
      <p:sp>
        <p:nvSpPr>
          <p:cNvPr id="276" name="Google Shape;276;p26"/>
          <p:cNvSpPr/>
          <p:nvPr/>
        </p:nvSpPr>
        <p:spPr>
          <a:xfrm>
            <a:off x="457225" y="4745306"/>
            <a:ext cx="1900200" cy="1590300"/>
          </a:xfrm>
          <a:prstGeom prst="roundRect">
            <a:avLst>
              <a:gd name="adj" fmla="val 1666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s-EC" sz="1200" b="1" i="0" u="none" strike="noStrike" cap="none" dirty="0">
                <a:solidFill>
                  <a:schemeClr val="lt1"/>
                </a:solidFill>
                <a:latin typeface="Calibri"/>
                <a:ea typeface="Calibri"/>
                <a:cs typeface="Calibri"/>
                <a:sym typeface="Calibri"/>
              </a:rPr>
              <a:t>CAPITAL ORGANIZATIVO - CO</a:t>
            </a:r>
            <a:endParaRPr sz="1200" b="1" i="0" u="none" strike="noStrike" cap="none"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1" i="0" u="none" strike="noStrike" cap="none"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00"/>
              <a:buFont typeface="Arial"/>
              <a:buNone/>
            </a:pPr>
            <a:r>
              <a:rPr lang="es-EC" sz="1200" b="1" i="0" u="none" strike="noStrike" cap="none" dirty="0">
                <a:solidFill>
                  <a:schemeClr val="lt1"/>
                </a:solidFill>
                <a:latin typeface="Calibri"/>
                <a:ea typeface="Calibri"/>
                <a:cs typeface="Calibri"/>
                <a:sym typeface="Calibri"/>
              </a:rPr>
              <a:t>Políticas institucionales para fortalecer las carreras y programas académicos</a:t>
            </a:r>
            <a:endParaRPr sz="1200" b="1" i="0" u="none" strike="noStrike" cap="none" dirty="0">
              <a:solidFill>
                <a:schemeClr val="lt1"/>
              </a:solidFill>
              <a:latin typeface="Calibri"/>
              <a:ea typeface="Calibri"/>
              <a:cs typeface="Calibri"/>
              <a:sym typeface="Calibri"/>
            </a:endParaRPr>
          </a:p>
        </p:txBody>
      </p:sp>
      <p:sp>
        <p:nvSpPr>
          <p:cNvPr id="277" name="Google Shape;277;p26"/>
          <p:cNvSpPr/>
          <p:nvPr/>
        </p:nvSpPr>
        <p:spPr>
          <a:xfrm>
            <a:off x="2513798" y="4745300"/>
            <a:ext cx="6349200" cy="1590300"/>
          </a:xfrm>
          <a:prstGeom prst="roundRect">
            <a:avLst>
              <a:gd name="adj" fmla="val 16667"/>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000"/>
              <a:buFont typeface="Arial"/>
              <a:buNone/>
            </a:pPr>
            <a:r>
              <a:rPr lang="es-EC" sz="1200" b="0" i="0" u="none" strike="noStrike" cap="none" dirty="0">
                <a:solidFill>
                  <a:schemeClr val="dk1"/>
                </a:solidFill>
                <a:latin typeface="Calibri"/>
                <a:ea typeface="Calibri"/>
                <a:cs typeface="Calibri"/>
                <a:sym typeface="Calibri"/>
              </a:rPr>
              <a:t>La IES describirá lo siguiente:</a:t>
            </a:r>
            <a:endParaRPr sz="120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200" b="0" i="0" u="none" strike="noStrike" cap="none" dirty="0">
                <a:solidFill>
                  <a:schemeClr val="dk1"/>
                </a:solidFill>
                <a:latin typeface="Calibri"/>
                <a:ea typeface="Calibri"/>
                <a:cs typeface="Calibri"/>
                <a:sym typeface="Calibri"/>
              </a:rPr>
              <a:t>Número o porcentaje de modificaciones estructurales curriculares derivadas de procesos de investigación institucional</a:t>
            </a:r>
            <a:endParaRPr sz="120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200" b="0" i="0" u="none" strike="noStrike" cap="none" dirty="0">
                <a:solidFill>
                  <a:schemeClr val="dk1"/>
                </a:solidFill>
                <a:latin typeface="Calibri"/>
                <a:ea typeface="Calibri"/>
                <a:cs typeface="Calibri"/>
                <a:sym typeface="Calibri"/>
              </a:rPr>
              <a:t>Número o porcentaje de prácticas empresariales de los estudiantes vinculadas al desarrollo de proyectos de investigación </a:t>
            </a:r>
            <a:endParaRPr sz="1200" b="0" i="0" u="none" strike="noStrike" cap="none" dirty="0">
              <a:solidFill>
                <a:schemeClr val="dk1"/>
              </a:solidFill>
              <a:latin typeface="Calibri"/>
              <a:ea typeface="Calibri"/>
              <a:cs typeface="Calibri"/>
              <a:sym typeface="Calibri"/>
            </a:endParaRPr>
          </a:p>
          <a:p>
            <a:pPr marL="457200" marR="0" lvl="0" indent="-292100" algn="l" rtl="0">
              <a:lnSpc>
                <a:spcPct val="115000"/>
              </a:lnSpc>
              <a:spcBef>
                <a:spcPts val="0"/>
              </a:spcBef>
              <a:spcAft>
                <a:spcPts val="0"/>
              </a:spcAft>
              <a:buClr>
                <a:schemeClr val="dk1"/>
              </a:buClr>
              <a:buSzPts val="1000"/>
              <a:buFont typeface="Calibri"/>
              <a:buChar char="-"/>
            </a:pPr>
            <a:r>
              <a:rPr lang="es-EC" sz="1200" b="0" i="0" u="none" strike="noStrike" cap="none" dirty="0">
                <a:solidFill>
                  <a:schemeClr val="dk1"/>
                </a:solidFill>
                <a:latin typeface="Calibri"/>
                <a:ea typeface="Calibri"/>
                <a:cs typeface="Calibri"/>
                <a:sym typeface="Calibri"/>
              </a:rPr>
              <a:t>Número o porcentaje de programas de servicios docente-asistenciales como trabajo y proyección social</a:t>
            </a:r>
            <a:endParaRPr sz="1200" b="0" i="0" u="none" strike="noStrike" cap="none" dirty="0">
              <a:solidFill>
                <a:schemeClr val="dk1"/>
              </a:solidFill>
              <a:latin typeface="Calibri"/>
              <a:ea typeface="Calibri"/>
              <a:cs typeface="Calibri"/>
              <a:sym typeface="Calibri"/>
            </a:endParaRPr>
          </a:p>
          <a:p>
            <a:pPr marL="0" marR="0" lvl="0" indent="0" algn="just" rtl="0">
              <a:lnSpc>
                <a:spcPct val="90000"/>
              </a:lnSpc>
              <a:spcBef>
                <a:spcPts val="300"/>
              </a:spcBef>
              <a:spcAft>
                <a:spcPts val="0"/>
              </a:spcAft>
              <a:buClr>
                <a:srgbClr val="000000"/>
              </a:buClr>
              <a:buSzPts val="1000"/>
              <a:buFont typeface="Arial"/>
              <a:buNone/>
            </a:pPr>
            <a:endParaRPr sz="1200" b="0" i="0" u="none" strike="noStrike" cap="none" dirty="0">
              <a:solidFill>
                <a:schemeClr val="dk1"/>
              </a:solidFill>
              <a:latin typeface="Calibri"/>
              <a:ea typeface="Calibri"/>
              <a:cs typeface="Calibri"/>
              <a:sym typeface="Calibri"/>
            </a:endParaRPr>
          </a:p>
        </p:txBody>
      </p:sp>
      <p:sp>
        <p:nvSpPr>
          <p:cNvPr id="278" name="Google Shape;278;p26"/>
          <p:cNvSpPr txBox="1"/>
          <p:nvPr/>
        </p:nvSpPr>
        <p:spPr>
          <a:xfrm>
            <a:off x="857250" y="913800"/>
            <a:ext cx="1571700" cy="3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C" sz="1400" b="1" i="0" u="none" strike="noStrike" cap="none" dirty="0">
                <a:solidFill>
                  <a:srgbClr val="000000"/>
                </a:solidFill>
                <a:latin typeface="Calibri"/>
                <a:ea typeface="Calibri"/>
                <a:cs typeface="Calibri"/>
                <a:sym typeface="Calibri"/>
              </a:rPr>
              <a:t>VARIABLES </a:t>
            </a:r>
            <a:endParaRPr sz="1400" b="1" i="0" u="none" strike="noStrike" cap="none" dirty="0">
              <a:solidFill>
                <a:srgbClr val="000000"/>
              </a:solidFill>
              <a:latin typeface="Calibri"/>
              <a:ea typeface="Calibri"/>
              <a:cs typeface="Calibri"/>
              <a:sym typeface="Calibri"/>
            </a:endParaRPr>
          </a:p>
        </p:txBody>
      </p:sp>
      <p:sp>
        <p:nvSpPr>
          <p:cNvPr id="279" name="Google Shape;279;p26"/>
          <p:cNvSpPr txBox="1"/>
          <p:nvPr/>
        </p:nvSpPr>
        <p:spPr>
          <a:xfrm>
            <a:off x="4933950" y="913800"/>
            <a:ext cx="1771800" cy="32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C" sz="1400" b="1" i="0" u="none" strike="noStrike" cap="none" dirty="0">
                <a:solidFill>
                  <a:srgbClr val="000000"/>
                </a:solidFill>
                <a:latin typeface="Calibri"/>
                <a:ea typeface="Calibri"/>
                <a:cs typeface="Calibri"/>
                <a:sym typeface="Calibri"/>
              </a:rPr>
              <a:t>INDICADORES</a:t>
            </a:r>
            <a:endParaRPr sz="1400" b="1" i="0" u="none" strike="noStrike" cap="none" dirty="0">
              <a:solidFill>
                <a:srgbClr val="000000"/>
              </a:solidFill>
              <a:latin typeface="Calibri"/>
              <a:ea typeface="Calibri"/>
              <a:cs typeface="Calibri"/>
              <a:sym typeface="Calibri"/>
            </a:endParaRPr>
          </a:p>
        </p:txBody>
      </p:sp>
      <p:sp>
        <p:nvSpPr>
          <p:cNvPr id="280" name="Google Shape;280;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C"/>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EC"/>
              <a:t>16</a:t>
            </a:fld>
            <a:endParaRPr dirty="0"/>
          </a:p>
        </p:txBody>
      </p:sp>
      <p:pic>
        <p:nvPicPr>
          <p:cNvPr id="286" name="Google Shape;286;p27"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287" name="Google Shape;287;p27"/>
          <p:cNvSpPr txBox="1">
            <a:spLocks noGrp="1"/>
          </p:cNvSpPr>
          <p:nvPr>
            <p:ph type="title"/>
          </p:nvPr>
        </p:nvSpPr>
        <p:spPr>
          <a:xfrm>
            <a:off x="1953490" y="246929"/>
            <a:ext cx="6733309" cy="56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onstantia"/>
              <a:buNone/>
            </a:pPr>
            <a:r>
              <a:rPr lang="es-EC" sz="2800" b="1" dirty="0"/>
              <a:t>OPERACIONALIZACIÓN DE VARIABLES</a:t>
            </a:r>
            <a:endParaRPr sz="2800" b="1" dirty="0"/>
          </a:p>
        </p:txBody>
      </p:sp>
      <p:sp>
        <p:nvSpPr>
          <p:cNvPr id="288" name="Google Shape;288;p27"/>
          <p:cNvSpPr/>
          <p:nvPr/>
        </p:nvSpPr>
        <p:spPr>
          <a:xfrm>
            <a:off x="457200" y="1426694"/>
            <a:ext cx="1900200" cy="1590300"/>
          </a:xfrm>
          <a:prstGeom prst="roundRect">
            <a:avLst>
              <a:gd name="adj" fmla="val 16667"/>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s-EC" b="1" i="0" u="none" strike="noStrike" cap="none" dirty="0">
                <a:solidFill>
                  <a:schemeClr val="lt1"/>
                </a:solidFill>
                <a:latin typeface="Calibri"/>
                <a:ea typeface="Calibri"/>
                <a:cs typeface="Calibri"/>
                <a:sym typeface="Calibri"/>
              </a:rPr>
              <a:t>CAPITAL RELACIONAL - CR</a:t>
            </a:r>
            <a:endParaRPr b="1" i="0" u="none" strike="noStrike" cap="none"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s-EC" b="1" i="0" u="none" strike="noStrike" cap="none" dirty="0">
                <a:solidFill>
                  <a:schemeClr val="lt1"/>
                </a:solidFill>
                <a:latin typeface="Calibri"/>
                <a:ea typeface="Calibri"/>
                <a:cs typeface="Calibri"/>
                <a:sym typeface="Calibri"/>
              </a:rPr>
              <a:t>Estrategias para fortalecer la investigación académica</a:t>
            </a:r>
            <a:endParaRPr b="1" i="0" u="none" strike="noStrike" cap="none" dirty="0">
              <a:solidFill>
                <a:schemeClr val="lt1"/>
              </a:solidFill>
              <a:latin typeface="Calibri"/>
              <a:ea typeface="Calibri"/>
              <a:cs typeface="Calibri"/>
              <a:sym typeface="Calibri"/>
            </a:endParaRPr>
          </a:p>
        </p:txBody>
      </p:sp>
      <p:sp>
        <p:nvSpPr>
          <p:cNvPr id="289" name="Google Shape;289;p27"/>
          <p:cNvSpPr/>
          <p:nvPr/>
        </p:nvSpPr>
        <p:spPr>
          <a:xfrm>
            <a:off x="2425649" y="1426694"/>
            <a:ext cx="6349200" cy="1527600"/>
          </a:xfrm>
          <a:prstGeom prst="roundRect">
            <a:avLst>
              <a:gd name="adj" fmla="val 16667"/>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s-EC" sz="1600" b="0" i="0" u="none" strike="noStrike" cap="none" dirty="0">
                <a:solidFill>
                  <a:schemeClr val="dk1"/>
                </a:solidFill>
                <a:latin typeface="Calibri"/>
                <a:ea typeface="Calibri"/>
                <a:cs typeface="Calibri"/>
                <a:sym typeface="Calibri"/>
              </a:rPr>
              <a:t>La IES describirá lo siguiente:</a:t>
            </a:r>
            <a:endParaRPr sz="1600" b="0" i="0" u="none" strike="noStrike" cap="none" dirty="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s-EC" sz="1600" b="0" i="0" u="none" strike="noStrike" cap="none" dirty="0">
                <a:solidFill>
                  <a:schemeClr val="dk1"/>
                </a:solidFill>
                <a:latin typeface="Calibri"/>
                <a:ea typeface="Calibri"/>
                <a:cs typeface="Calibri"/>
                <a:sym typeface="Calibri"/>
              </a:rPr>
              <a:t>Número o porcentaje de actividades que realizan los profesores/docentes investigadores.</a:t>
            </a:r>
            <a:endParaRPr sz="1600" b="0" i="0" u="none" strike="noStrike" cap="none" dirty="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s-EC" sz="1600" b="0" i="0" u="none" strike="noStrike" cap="none" dirty="0">
                <a:solidFill>
                  <a:schemeClr val="dk1"/>
                </a:solidFill>
                <a:latin typeface="Calibri"/>
                <a:ea typeface="Calibri"/>
                <a:cs typeface="Calibri"/>
                <a:sym typeface="Calibri"/>
              </a:rPr>
              <a:t>Número o porcentaje de procesos de colaboración con empresas e instituciones</a:t>
            </a:r>
            <a:r>
              <a:rPr lang="es-EC" sz="12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onstantia"/>
              <a:ea typeface="Constantia"/>
              <a:cs typeface="Constantia"/>
              <a:sym typeface="Constantia"/>
            </a:endParaRPr>
          </a:p>
        </p:txBody>
      </p:sp>
      <p:sp>
        <p:nvSpPr>
          <p:cNvPr id="290" name="Google Shape;290;p27"/>
          <p:cNvSpPr/>
          <p:nvPr/>
        </p:nvSpPr>
        <p:spPr>
          <a:xfrm>
            <a:off x="413588" y="3441741"/>
            <a:ext cx="1900200" cy="2030804"/>
          </a:xfrm>
          <a:prstGeom prst="roundRect">
            <a:avLst>
              <a:gd name="adj" fmla="val 1666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s-EC" sz="1200" b="1" i="0" u="none" strike="noStrike" cap="none" dirty="0">
                <a:solidFill>
                  <a:schemeClr val="lt1"/>
                </a:solidFill>
                <a:latin typeface="Calibri"/>
                <a:ea typeface="Calibri"/>
                <a:cs typeface="Calibri"/>
                <a:sym typeface="Calibri"/>
              </a:rPr>
              <a:t>CAPITAL TECNOLÓGICO - CT</a:t>
            </a:r>
            <a:endParaRPr sz="1200" b="1" i="0" u="none" strike="noStrike" cap="none"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s-EC" sz="1200" b="1" i="0" u="none" strike="noStrike" cap="none" dirty="0">
                <a:solidFill>
                  <a:schemeClr val="lt1"/>
                </a:solidFill>
                <a:latin typeface="Calibri"/>
                <a:ea typeface="Calibri"/>
                <a:cs typeface="Calibri"/>
                <a:sym typeface="Calibri"/>
              </a:rPr>
              <a:t>Infraestructura física y tecnológica para la implementación de la investigación en la IES</a:t>
            </a:r>
            <a:endParaRPr sz="1200" b="1" i="0" u="none" strike="noStrike" cap="none" dirty="0">
              <a:solidFill>
                <a:schemeClr val="lt1"/>
              </a:solidFill>
              <a:latin typeface="Calibri"/>
              <a:ea typeface="Calibri"/>
              <a:cs typeface="Calibri"/>
              <a:sym typeface="Calibri"/>
            </a:endParaRPr>
          </a:p>
        </p:txBody>
      </p:sp>
      <p:sp>
        <p:nvSpPr>
          <p:cNvPr id="291" name="Google Shape;291;p27"/>
          <p:cNvSpPr/>
          <p:nvPr/>
        </p:nvSpPr>
        <p:spPr>
          <a:xfrm>
            <a:off x="2425649" y="3504441"/>
            <a:ext cx="6349200" cy="1968104"/>
          </a:xfrm>
          <a:prstGeom prst="roundRect">
            <a:avLst>
              <a:gd name="adj" fmla="val 16667"/>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s-EC" sz="1600" b="0" i="0" u="none" strike="noStrike" cap="none" dirty="0">
                <a:solidFill>
                  <a:schemeClr val="dk1"/>
                </a:solidFill>
                <a:latin typeface="Calibri"/>
                <a:ea typeface="Calibri"/>
                <a:cs typeface="Calibri"/>
                <a:sym typeface="Calibri"/>
              </a:rPr>
              <a:t>La IES describirá lo siguiente:</a:t>
            </a:r>
            <a:endParaRPr sz="1600" b="0" i="0" u="none" strike="noStrike" cap="none" dirty="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s-EC" sz="1600" b="0" i="0" u="none" strike="noStrike" cap="none" dirty="0">
                <a:solidFill>
                  <a:schemeClr val="dk1"/>
                </a:solidFill>
                <a:latin typeface="Calibri"/>
                <a:ea typeface="Calibri"/>
                <a:cs typeface="Calibri"/>
                <a:sym typeface="Calibri"/>
              </a:rPr>
              <a:t>Número o porcentaje de descripción de los sistemas de información informáticos para las investigaciones. </a:t>
            </a:r>
            <a:endParaRPr sz="1600" b="0" i="0" u="none" strike="noStrike" cap="none" dirty="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s-EC" sz="1600" b="0" i="0" u="none" strike="noStrike" cap="none" dirty="0">
                <a:solidFill>
                  <a:schemeClr val="dk1"/>
                </a:solidFill>
                <a:latin typeface="Calibri"/>
                <a:ea typeface="Calibri"/>
                <a:cs typeface="Calibri"/>
                <a:sym typeface="Calibri"/>
              </a:rPr>
              <a:t>Número o porcentaje de descripción de recursos de hardware y software especializados para fomentar la investigación.</a:t>
            </a:r>
            <a:endParaRPr sz="1600" b="0" i="0" u="none" strike="noStrike" cap="none" dirty="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s-EC" sz="1600" b="0" i="0" u="none" strike="noStrike" cap="none" dirty="0">
                <a:solidFill>
                  <a:schemeClr val="dk1"/>
                </a:solidFill>
                <a:latin typeface="Calibri"/>
                <a:ea typeface="Calibri"/>
                <a:cs typeface="Calibri"/>
                <a:sym typeface="Calibri"/>
              </a:rPr>
              <a:t>Número o porcentaje de descripción de las áreas físicas que dispone la IES para la investigación.</a:t>
            </a:r>
            <a:endParaRPr sz="1600" b="1" i="0" u="none" strike="noStrike" cap="none" dirty="0">
              <a:solidFill>
                <a:schemeClr val="lt1"/>
              </a:solidFill>
              <a:latin typeface="Constantia"/>
              <a:ea typeface="Constantia"/>
              <a:cs typeface="Constantia"/>
              <a:sym typeface="Constantia"/>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a:p>
            <a:pPr marL="0" marR="0" lvl="0" indent="0" algn="just" rtl="0">
              <a:lnSpc>
                <a:spcPct val="90000"/>
              </a:lnSpc>
              <a:spcBef>
                <a:spcPts val="30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p:txBody>
      </p:sp>
      <p:sp>
        <p:nvSpPr>
          <p:cNvPr id="292" name="Google Shape;292;p27"/>
          <p:cNvSpPr txBox="1"/>
          <p:nvPr/>
        </p:nvSpPr>
        <p:spPr>
          <a:xfrm>
            <a:off x="857250" y="913800"/>
            <a:ext cx="1571700" cy="3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C" sz="1600" b="1" i="0" u="none" strike="noStrike" cap="none" dirty="0">
                <a:solidFill>
                  <a:srgbClr val="000000"/>
                </a:solidFill>
                <a:latin typeface="Calibri"/>
                <a:ea typeface="Calibri"/>
                <a:cs typeface="Calibri"/>
                <a:sym typeface="Calibri"/>
              </a:rPr>
              <a:t>VARIABLES </a:t>
            </a:r>
            <a:endParaRPr sz="1600" b="1" i="0" u="none" strike="noStrike" cap="none" dirty="0">
              <a:solidFill>
                <a:srgbClr val="000000"/>
              </a:solidFill>
              <a:latin typeface="Calibri"/>
              <a:ea typeface="Calibri"/>
              <a:cs typeface="Calibri"/>
              <a:sym typeface="Calibri"/>
            </a:endParaRPr>
          </a:p>
        </p:txBody>
      </p:sp>
      <p:sp>
        <p:nvSpPr>
          <p:cNvPr id="293" name="Google Shape;293;p27"/>
          <p:cNvSpPr txBox="1"/>
          <p:nvPr/>
        </p:nvSpPr>
        <p:spPr>
          <a:xfrm>
            <a:off x="4933950" y="913800"/>
            <a:ext cx="1771800" cy="32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C" sz="1600" b="1" i="0" u="none" strike="noStrike" cap="none" dirty="0">
                <a:solidFill>
                  <a:srgbClr val="000000"/>
                </a:solidFill>
                <a:latin typeface="Calibri"/>
                <a:ea typeface="Calibri"/>
                <a:cs typeface="Calibri"/>
                <a:sym typeface="Calibri"/>
              </a:rPr>
              <a:t>INDICADORES</a:t>
            </a:r>
            <a:endParaRPr sz="1600" b="1" i="0" u="none" strike="noStrike" cap="none" dirty="0">
              <a:solidFill>
                <a:srgbClr val="000000"/>
              </a:solidFill>
              <a:latin typeface="Calibri"/>
              <a:ea typeface="Calibri"/>
              <a:cs typeface="Calibri"/>
              <a:sym typeface="Calibri"/>
            </a:endParaRPr>
          </a:p>
        </p:txBody>
      </p:sp>
      <p:sp>
        <p:nvSpPr>
          <p:cNvPr id="2" name="CuadroTexto 1"/>
          <p:cNvSpPr txBox="1"/>
          <p:nvPr/>
        </p:nvSpPr>
        <p:spPr>
          <a:xfrm>
            <a:off x="1963431" y="5743403"/>
            <a:ext cx="7273636" cy="307777"/>
          </a:xfrm>
          <a:prstGeom prst="rect">
            <a:avLst/>
          </a:prstGeom>
          <a:noFill/>
        </p:spPr>
        <p:txBody>
          <a:bodyPr wrap="square" rtlCol="0">
            <a:spAutoFit/>
          </a:bodyPr>
          <a:lstStyle/>
          <a:p>
            <a:r>
              <a:rPr lang="es-EC" dirty="0" smtClean="0"/>
              <a:t>Fuente: Modelo </a:t>
            </a:r>
            <a:r>
              <a:rPr lang="es-EC" dirty="0" err="1" smtClean="0"/>
              <a:t>Intelect</a:t>
            </a:r>
            <a:r>
              <a:rPr lang="es-EC" dirty="0" smtClean="0"/>
              <a:t> del Capital Intelectual, Colombia, 2001 </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EC"/>
              <a:t>17</a:t>
            </a:fld>
            <a:endParaRPr/>
          </a:p>
        </p:txBody>
      </p:sp>
      <p:pic>
        <p:nvPicPr>
          <p:cNvPr id="299" name="Google Shape;299;p28"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300" name="Google Shape;300;p28"/>
          <p:cNvSpPr txBox="1">
            <a:spLocks noGrp="1"/>
          </p:cNvSpPr>
          <p:nvPr>
            <p:ph type="title"/>
          </p:nvPr>
        </p:nvSpPr>
        <p:spPr>
          <a:xfrm>
            <a:off x="457200" y="274638"/>
            <a:ext cx="8229600" cy="56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onstantia"/>
              <a:buNone/>
            </a:pPr>
            <a:r>
              <a:rPr lang="es-EC" sz="3000" b="1" dirty="0" smtClean="0"/>
              <a:t>RESULTADOS DE LA INVESTIGACIÓN</a:t>
            </a:r>
            <a:endParaRPr sz="3000" b="1" dirty="0"/>
          </a:p>
        </p:txBody>
      </p:sp>
      <p:grpSp>
        <p:nvGrpSpPr>
          <p:cNvPr id="301" name="Google Shape;301;p28"/>
          <p:cNvGrpSpPr/>
          <p:nvPr/>
        </p:nvGrpSpPr>
        <p:grpSpPr>
          <a:xfrm>
            <a:off x="1288650" y="2540638"/>
            <a:ext cx="6566700" cy="670500"/>
            <a:chOff x="1431325" y="2473842"/>
            <a:chExt cx="6566700" cy="670500"/>
          </a:xfrm>
        </p:grpSpPr>
        <p:sp>
          <p:nvSpPr>
            <p:cNvPr id="302" name="Google Shape;302;p28"/>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800">
                <a:solidFill>
                  <a:srgbClr val="FFFFFF"/>
                </a:solidFill>
                <a:latin typeface="Roboto"/>
                <a:ea typeface="Roboto"/>
                <a:cs typeface="Roboto"/>
                <a:sym typeface="Roboto"/>
              </a:endParaRPr>
            </a:p>
          </p:txBody>
        </p:sp>
        <p:sp>
          <p:nvSpPr>
            <p:cNvPr id="304" name="Google Shape;304;p28"/>
            <p:cNvSpPr txBox="1"/>
            <p:nvPr/>
          </p:nvSpPr>
          <p:spPr>
            <a:xfrm>
              <a:off x="2744676" y="2473854"/>
              <a:ext cx="5058300" cy="657000"/>
            </a:xfrm>
            <a:prstGeom prst="rect">
              <a:avLst/>
            </a:prstGeom>
            <a:noFill/>
            <a:ln>
              <a:noFill/>
            </a:ln>
          </p:spPr>
          <p:txBody>
            <a:bodyPr spcFirstLastPara="1" wrap="square" lIns="91425" tIns="91425" rIns="91425" bIns="91425" anchor="ctr" anchorCtr="0">
              <a:noAutofit/>
            </a:bodyPr>
            <a:lstStyle/>
            <a:p>
              <a:pPr marL="457200" lvl="0" indent="-323850" algn="l" rtl="0">
                <a:lnSpc>
                  <a:spcPct val="115000"/>
                </a:lnSpc>
                <a:spcBef>
                  <a:spcPts val="0"/>
                </a:spcBef>
                <a:spcAft>
                  <a:spcPts val="0"/>
                </a:spcAft>
                <a:buClr>
                  <a:srgbClr val="FFFFFF"/>
                </a:buClr>
                <a:buSzPts val="1500"/>
                <a:buFont typeface="Roboto"/>
                <a:buChar char="●"/>
              </a:pPr>
              <a:r>
                <a:rPr lang="es-EC" sz="1500">
                  <a:solidFill>
                    <a:srgbClr val="FFFFFF"/>
                  </a:solidFill>
                  <a:latin typeface="Roboto"/>
                  <a:ea typeface="Roboto"/>
                  <a:cs typeface="Roboto"/>
                  <a:sym typeface="Roboto"/>
                </a:rPr>
                <a:t>Infraestructura tecnológica actualizada</a:t>
              </a:r>
              <a:endParaRPr sz="1500">
                <a:solidFill>
                  <a:srgbClr val="FFFFFF"/>
                </a:solidFill>
                <a:latin typeface="Roboto"/>
                <a:ea typeface="Roboto"/>
                <a:cs typeface="Roboto"/>
                <a:sym typeface="Roboto"/>
              </a:endParaRPr>
            </a:p>
          </p:txBody>
        </p:sp>
        <p:sp>
          <p:nvSpPr>
            <p:cNvPr id="305" name="Google Shape;305;p28"/>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1545080" y="2593344"/>
              <a:ext cx="431400" cy="431400"/>
            </a:xfrm>
            <a:prstGeom prst="pie">
              <a:avLst>
                <a:gd name="adj1" fmla="val 16226349"/>
                <a:gd name="adj2" fmla="val 10795968"/>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200">
                  <a:solidFill>
                    <a:srgbClr val="FFFFFF"/>
                  </a:solidFill>
                  <a:latin typeface="Roboto Light"/>
                  <a:ea typeface="Roboto Light"/>
                  <a:cs typeface="Roboto Light"/>
                  <a:sym typeface="Roboto Light"/>
                </a:rPr>
                <a:t>47,5%</a:t>
              </a:r>
              <a:endParaRPr sz="1100">
                <a:solidFill>
                  <a:srgbClr val="FFFFFF"/>
                </a:solidFill>
                <a:latin typeface="Roboto Light"/>
                <a:ea typeface="Roboto Light"/>
                <a:cs typeface="Roboto Light"/>
                <a:sym typeface="Roboto Light"/>
              </a:endParaRPr>
            </a:p>
          </p:txBody>
        </p:sp>
      </p:grpSp>
      <p:grpSp>
        <p:nvGrpSpPr>
          <p:cNvPr id="309" name="Google Shape;309;p28"/>
          <p:cNvGrpSpPr/>
          <p:nvPr/>
        </p:nvGrpSpPr>
        <p:grpSpPr>
          <a:xfrm>
            <a:off x="1288650" y="1807525"/>
            <a:ext cx="6566700" cy="670500"/>
            <a:chOff x="1431325" y="2473842"/>
            <a:chExt cx="6566700" cy="670500"/>
          </a:xfrm>
        </p:grpSpPr>
        <p:sp>
          <p:nvSpPr>
            <p:cNvPr id="310" name="Google Shape;310;p28"/>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rgbClr val="FFFFFF"/>
                </a:buClr>
                <a:buSzPts val="1400"/>
                <a:buFont typeface="Roboto"/>
                <a:buChar char="●"/>
              </a:pPr>
              <a:r>
                <a:rPr lang="es-EC">
                  <a:solidFill>
                    <a:srgbClr val="FFFFFF"/>
                  </a:solidFill>
                  <a:latin typeface="Roboto"/>
                  <a:ea typeface="Roboto"/>
                  <a:cs typeface="Roboto"/>
                  <a:sym typeface="Roboto"/>
                </a:rPr>
                <a:t>Personal académico</a:t>
              </a:r>
              <a:endParaRPr>
                <a:solidFill>
                  <a:srgbClr val="FFFFFF"/>
                </a:solidFill>
                <a:latin typeface="Roboto"/>
                <a:ea typeface="Roboto"/>
                <a:cs typeface="Roboto"/>
                <a:sym typeface="Roboto"/>
              </a:endParaRPr>
            </a:p>
          </p:txBody>
        </p:sp>
        <p:sp>
          <p:nvSpPr>
            <p:cNvPr id="312" name="Google Shape;312;p28"/>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s-EC">
                  <a:solidFill>
                    <a:srgbClr val="FFFFFF"/>
                  </a:solidFill>
                  <a:latin typeface="Roboto"/>
                  <a:ea typeface="Roboto"/>
                  <a:cs typeface="Roboto"/>
                  <a:sym typeface="Roboto"/>
                </a:rPr>
                <a:t>Estudiantes</a:t>
              </a:r>
              <a:endParaRPr>
                <a:solidFill>
                  <a:srgbClr val="FFFFFF"/>
                </a:solidFill>
                <a:latin typeface="Roboto"/>
                <a:ea typeface="Roboto"/>
                <a:cs typeface="Roboto"/>
                <a:sym typeface="Roboto"/>
              </a:endParaRPr>
            </a:p>
          </p:txBody>
        </p:sp>
        <p:sp>
          <p:nvSpPr>
            <p:cNvPr id="313" name="Google Shape;313;p28"/>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1545080" y="2593344"/>
              <a:ext cx="431400" cy="431400"/>
            </a:xfrm>
            <a:prstGeom prst="pie">
              <a:avLst>
                <a:gd name="adj1" fmla="val 16226349"/>
                <a:gd name="adj2" fmla="val 10795968"/>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800">
                  <a:solidFill>
                    <a:srgbClr val="FFFFFF"/>
                  </a:solidFill>
                  <a:latin typeface="Roboto Light"/>
                  <a:ea typeface="Roboto Light"/>
                  <a:cs typeface="Roboto Light"/>
                  <a:sym typeface="Roboto Light"/>
                </a:rPr>
                <a:t>45%</a:t>
              </a:r>
              <a:endParaRPr sz="1800">
                <a:solidFill>
                  <a:srgbClr val="FFFFFF"/>
                </a:solidFill>
                <a:latin typeface="Roboto Light"/>
                <a:ea typeface="Roboto Light"/>
                <a:cs typeface="Roboto Light"/>
                <a:sym typeface="Roboto Light"/>
              </a:endParaRPr>
            </a:p>
          </p:txBody>
        </p:sp>
        <p:cxnSp>
          <p:nvCxnSpPr>
            <p:cNvPr id="317" name="Google Shape;317;p28"/>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318" name="Google Shape;318;p28"/>
          <p:cNvGrpSpPr/>
          <p:nvPr/>
        </p:nvGrpSpPr>
        <p:grpSpPr>
          <a:xfrm>
            <a:off x="1288650" y="3265000"/>
            <a:ext cx="6566700" cy="670500"/>
            <a:chOff x="1431325" y="2473842"/>
            <a:chExt cx="6566700" cy="670500"/>
          </a:xfrm>
        </p:grpSpPr>
        <p:sp>
          <p:nvSpPr>
            <p:cNvPr id="319" name="Google Shape;319;p28"/>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txBox="1"/>
            <p:nvPr/>
          </p:nvSpPr>
          <p:spPr>
            <a:xfrm>
              <a:off x="2744674" y="2473842"/>
              <a:ext cx="2454300" cy="6570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rgbClr val="FFFFFF"/>
                </a:buClr>
                <a:buSzPts val="1400"/>
                <a:buFont typeface="Roboto"/>
                <a:buChar char="●"/>
              </a:pPr>
              <a:r>
                <a:rPr lang="es-EC">
                  <a:solidFill>
                    <a:srgbClr val="FFFFFF"/>
                  </a:solidFill>
                  <a:latin typeface="Calibri"/>
                  <a:ea typeface="Calibri"/>
                  <a:cs typeface="Calibri"/>
                  <a:sym typeface="Calibri"/>
                </a:rPr>
                <a:t>Fuentes bibliográficas son utilizadas de forma frecuente</a:t>
              </a:r>
              <a:endParaRPr>
                <a:solidFill>
                  <a:srgbClr val="FFFFFF"/>
                </a:solidFill>
                <a:latin typeface="Roboto"/>
                <a:ea typeface="Roboto"/>
                <a:cs typeface="Roboto"/>
                <a:sym typeface="Roboto"/>
              </a:endParaRPr>
            </a:p>
          </p:txBody>
        </p:sp>
        <p:sp>
          <p:nvSpPr>
            <p:cNvPr id="321" name="Google Shape;321;p28"/>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a:off x="1545080" y="2593344"/>
              <a:ext cx="431400" cy="431400"/>
            </a:xfrm>
            <a:prstGeom prst="pie">
              <a:avLst>
                <a:gd name="adj1" fmla="val 16226349"/>
                <a:gd name="adj2" fmla="val 10795968"/>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200">
                  <a:solidFill>
                    <a:srgbClr val="FFFFFF"/>
                  </a:solidFill>
                  <a:latin typeface="Roboto Light"/>
                  <a:ea typeface="Roboto Light"/>
                  <a:cs typeface="Roboto Light"/>
                  <a:sym typeface="Roboto Light"/>
                </a:rPr>
                <a:t>35,5%</a:t>
              </a:r>
              <a:endParaRPr sz="1200">
                <a:solidFill>
                  <a:srgbClr val="FFFFFF"/>
                </a:solidFill>
                <a:latin typeface="Roboto Light"/>
                <a:ea typeface="Roboto Light"/>
                <a:cs typeface="Roboto Light"/>
                <a:sym typeface="Roboto Light"/>
              </a:endParaRPr>
            </a:p>
          </p:txBody>
        </p:sp>
      </p:grpSp>
      <p:sp>
        <p:nvSpPr>
          <p:cNvPr id="325" name="Google Shape;325;p28"/>
          <p:cNvSpPr txBox="1"/>
          <p:nvPr/>
        </p:nvSpPr>
        <p:spPr>
          <a:xfrm>
            <a:off x="726675" y="836850"/>
            <a:ext cx="7387800" cy="737700"/>
          </a:xfrm>
          <a:prstGeom prst="rect">
            <a:avLst/>
          </a:prstGeom>
          <a:noFill/>
          <a:ln>
            <a:noFill/>
          </a:ln>
        </p:spPr>
        <p:txBody>
          <a:bodyPr spcFirstLastPara="1" wrap="square" lIns="91425" tIns="91425" rIns="91425" bIns="91425" anchor="t" anchorCtr="0">
            <a:noAutofit/>
          </a:bodyPr>
          <a:lstStyle/>
          <a:p>
            <a:pPr marL="457200" lvl="0" indent="-336550" algn="just" rtl="0">
              <a:lnSpc>
                <a:spcPct val="90000"/>
              </a:lnSpc>
              <a:spcBef>
                <a:spcPts val="0"/>
              </a:spcBef>
              <a:spcAft>
                <a:spcPts val="0"/>
              </a:spcAft>
              <a:buClr>
                <a:schemeClr val="dk1"/>
              </a:buClr>
              <a:buSzPts val="1700"/>
              <a:buAutoNum type="arabicPeriod"/>
            </a:pPr>
            <a:r>
              <a:rPr lang="es-EC" sz="1700" u="sng" dirty="0">
                <a:solidFill>
                  <a:schemeClr val="dk1"/>
                </a:solidFill>
                <a:latin typeface="Calibri"/>
                <a:ea typeface="Calibri"/>
                <a:cs typeface="Calibri"/>
                <a:sym typeface="Calibri"/>
              </a:rPr>
              <a:t>Modelo de gestión del conocimiento de </a:t>
            </a:r>
            <a:r>
              <a:rPr lang="es-EC" sz="1700" b="1" u="sng" dirty="0">
                <a:solidFill>
                  <a:schemeClr val="dk1"/>
                </a:solidFill>
                <a:latin typeface="Calibri"/>
                <a:ea typeface="Calibri"/>
                <a:cs typeface="Calibri"/>
                <a:sym typeface="Calibri"/>
              </a:rPr>
              <a:t>la Universidad A</a:t>
            </a:r>
            <a:r>
              <a:rPr lang="es-EC" sz="1700" u="sng" dirty="0">
                <a:solidFill>
                  <a:schemeClr val="dk1"/>
                </a:solidFill>
                <a:latin typeface="Calibri"/>
                <a:ea typeface="Calibri"/>
                <a:cs typeface="Calibri"/>
                <a:sym typeface="Calibri"/>
              </a:rPr>
              <a:t>: </a:t>
            </a:r>
            <a:endParaRPr sz="1700" u="sng" dirty="0">
              <a:solidFill>
                <a:schemeClr val="dk1"/>
              </a:solidFill>
              <a:latin typeface="Calibri"/>
              <a:ea typeface="Calibri"/>
              <a:cs typeface="Calibri"/>
              <a:sym typeface="Calibri"/>
            </a:endParaRPr>
          </a:p>
          <a:p>
            <a:pPr marL="0" lvl="0" indent="0" algn="just" rtl="0">
              <a:lnSpc>
                <a:spcPct val="90000"/>
              </a:lnSpc>
              <a:spcBef>
                <a:spcPts val="0"/>
              </a:spcBef>
              <a:spcAft>
                <a:spcPts val="0"/>
              </a:spcAft>
              <a:buNone/>
            </a:pPr>
            <a:r>
              <a:rPr lang="es-EC" sz="1700" dirty="0">
                <a:solidFill>
                  <a:schemeClr val="dk1"/>
                </a:solidFill>
                <a:latin typeface="Calibri"/>
                <a:ea typeface="Calibri"/>
                <a:cs typeface="Calibri"/>
                <a:sym typeface="Calibri"/>
              </a:rPr>
              <a:t>         refleja que esta Institución de Educación Superior cuenta con</a:t>
            </a:r>
            <a:r>
              <a:rPr lang="es-EC" sz="1700" u="sng" dirty="0">
                <a:solidFill>
                  <a:schemeClr val="dk1"/>
                </a:solidFill>
                <a:latin typeface="Calibri"/>
                <a:ea typeface="Calibri"/>
                <a:cs typeface="Calibri"/>
                <a:sym typeface="Calibri"/>
              </a:rPr>
              <a:t> una mayor</a:t>
            </a:r>
            <a:br>
              <a:rPr lang="es-EC" sz="1700" u="sng" dirty="0">
                <a:solidFill>
                  <a:schemeClr val="dk1"/>
                </a:solidFill>
                <a:latin typeface="Calibri"/>
                <a:ea typeface="Calibri"/>
                <a:cs typeface="Calibri"/>
                <a:sym typeface="Calibri"/>
              </a:rPr>
            </a:br>
            <a:r>
              <a:rPr lang="es-EC" sz="1700" dirty="0">
                <a:solidFill>
                  <a:schemeClr val="dk1"/>
                </a:solidFill>
                <a:latin typeface="Calibri"/>
                <a:ea typeface="Calibri"/>
                <a:cs typeface="Calibri"/>
                <a:sym typeface="Calibri"/>
              </a:rPr>
              <a:t>         </a:t>
            </a:r>
            <a:r>
              <a:rPr lang="es-EC" sz="1700" u="sng" dirty="0">
                <a:solidFill>
                  <a:schemeClr val="dk1"/>
                </a:solidFill>
                <a:latin typeface="Calibri"/>
                <a:ea typeface="Calibri"/>
                <a:cs typeface="Calibri"/>
                <a:sym typeface="Calibri"/>
              </a:rPr>
              <a:t>capacidad en </a:t>
            </a:r>
            <a:r>
              <a:rPr lang="es-EC" sz="1700" dirty="0">
                <a:solidFill>
                  <a:schemeClr val="dk1"/>
                </a:solidFill>
                <a:latin typeface="Calibri"/>
                <a:ea typeface="Calibri"/>
                <a:cs typeface="Calibri"/>
                <a:sym typeface="Calibri"/>
              </a:rPr>
              <a:t>el </a:t>
            </a:r>
            <a:r>
              <a:rPr lang="es-EC" sz="1700" b="1" u="sng" dirty="0">
                <a:solidFill>
                  <a:schemeClr val="dk1"/>
                </a:solidFill>
                <a:latin typeface="Calibri"/>
                <a:ea typeface="Calibri"/>
                <a:cs typeface="Calibri"/>
                <a:sym typeface="Calibri"/>
              </a:rPr>
              <a:t>capital tecnológico.</a:t>
            </a:r>
            <a:r>
              <a:rPr lang="es-EC" sz="1700" b="1" dirty="0">
                <a:solidFill>
                  <a:schemeClr val="dk1"/>
                </a:solidFill>
                <a:latin typeface="Calibri"/>
                <a:ea typeface="Calibri"/>
                <a:cs typeface="Calibri"/>
                <a:sym typeface="Calibri"/>
              </a:rPr>
              <a:t> </a:t>
            </a:r>
            <a:endParaRPr sz="1700" b="1" u="sng" dirty="0">
              <a:solidFill>
                <a:schemeClr val="dk1"/>
              </a:solidFill>
              <a:latin typeface="Calibri"/>
              <a:ea typeface="Calibri"/>
              <a:cs typeface="Calibri"/>
              <a:sym typeface="Calibri"/>
            </a:endParaRPr>
          </a:p>
        </p:txBody>
      </p:sp>
      <p:cxnSp>
        <p:nvCxnSpPr>
          <p:cNvPr id="326" name="Google Shape;326;p28"/>
          <p:cNvCxnSpPr/>
          <p:nvPr/>
        </p:nvCxnSpPr>
        <p:spPr>
          <a:xfrm>
            <a:off x="5068216" y="3273768"/>
            <a:ext cx="0" cy="444600"/>
          </a:xfrm>
          <a:prstGeom prst="straightConnector1">
            <a:avLst/>
          </a:prstGeom>
          <a:noFill/>
          <a:ln w="9525" cap="flat" cmpd="sng">
            <a:solidFill>
              <a:srgbClr val="FFFFFF"/>
            </a:solidFill>
            <a:prstDash val="dot"/>
            <a:round/>
            <a:headEnd type="none" w="sm" len="sm"/>
            <a:tailEnd type="none" w="sm" len="sm"/>
          </a:ln>
        </p:spPr>
      </p:cxnSp>
      <p:sp>
        <p:nvSpPr>
          <p:cNvPr id="327" name="Google Shape;327;p28"/>
          <p:cNvSpPr txBox="1"/>
          <p:nvPr/>
        </p:nvSpPr>
        <p:spPr>
          <a:xfrm>
            <a:off x="4724400" y="3165475"/>
            <a:ext cx="2724000" cy="670500"/>
          </a:xfrm>
          <a:prstGeom prst="rect">
            <a:avLst/>
          </a:prstGeom>
          <a:noFill/>
          <a:ln>
            <a:noFill/>
          </a:ln>
        </p:spPr>
        <p:txBody>
          <a:bodyPr spcFirstLastPara="1" wrap="square" lIns="91425" tIns="91425" rIns="91425" bIns="91425" anchor="t" anchorCtr="0">
            <a:noAutofit/>
          </a:bodyPr>
          <a:lstStyle/>
          <a:p>
            <a:pPr marL="457200" lvl="0" indent="0" algn="just" rtl="0">
              <a:lnSpc>
                <a:spcPct val="90000"/>
              </a:lnSpc>
              <a:spcBef>
                <a:spcPts val="0"/>
              </a:spcBef>
              <a:spcAft>
                <a:spcPts val="0"/>
              </a:spcAft>
              <a:buNone/>
            </a:pPr>
            <a:r>
              <a:rPr lang="es-EC" sz="1300">
                <a:solidFill>
                  <a:srgbClr val="FFFFFF"/>
                </a:solidFill>
                <a:latin typeface="Calibri"/>
                <a:ea typeface="Calibri"/>
                <a:cs typeface="Calibri"/>
                <a:sym typeface="Calibri"/>
              </a:rPr>
              <a:t>calidad de las fuentes bibliográficas son consideradas  buenas  (67 %)</a:t>
            </a:r>
            <a:endParaRPr sz="1000">
              <a:solidFill>
                <a:srgbClr val="FFFFFF"/>
              </a:solidFill>
            </a:endParaRPr>
          </a:p>
        </p:txBody>
      </p:sp>
      <p:sp>
        <p:nvSpPr>
          <p:cNvPr id="328" name="Google Shape;328;p28"/>
          <p:cNvSpPr txBox="1"/>
          <p:nvPr/>
        </p:nvSpPr>
        <p:spPr>
          <a:xfrm>
            <a:off x="923475" y="4052000"/>
            <a:ext cx="7289100" cy="10836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None/>
            </a:pPr>
            <a:r>
              <a:rPr lang="es-EC" sz="1700" dirty="0">
                <a:solidFill>
                  <a:schemeClr val="dk1"/>
                </a:solidFill>
                <a:latin typeface="Calibri"/>
                <a:ea typeface="Calibri"/>
                <a:cs typeface="Calibri"/>
                <a:sym typeface="Calibri"/>
              </a:rPr>
              <a:t>2. </a:t>
            </a:r>
            <a:r>
              <a:rPr lang="es-EC" sz="1700" u="sng" dirty="0">
                <a:solidFill>
                  <a:schemeClr val="dk1"/>
                </a:solidFill>
                <a:latin typeface="Calibri"/>
                <a:ea typeface="Calibri"/>
                <a:cs typeface="Calibri"/>
                <a:sym typeface="Calibri"/>
              </a:rPr>
              <a:t>El modelo de gestión del conocimiento, </a:t>
            </a:r>
            <a:r>
              <a:rPr lang="es-EC" sz="1700" b="1" u="sng" dirty="0">
                <a:solidFill>
                  <a:schemeClr val="dk1"/>
                </a:solidFill>
                <a:latin typeface="Calibri"/>
                <a:ea typeface="Calibri"/>
                <a:cs typeface="Calibri"/>
                <a:sym typeface="Calibri"/>
              </a:rPr>
              <a:t>la Universidad B:</a:t>
            </a:r>
            <a:endParaRPr sz="1700" b="1" u="sng" dirty="0">
              <a:solidFill>
                <a:schemeClr val="dk1"/>
              </a:solidFill>
              <a:latin typeface="Calibri"/>
              <a:ea typeface="Calibri"/>
              <a:cs typeface="Calibri"/>
              <a:sym typeface="Calibri"/>
            </a:endParaRPr>
          </a:p>
          <a:p>
            <a:pPr marL="0" lvl="0" indent="0" algn="just" rtl="0">
              <a:lnSpc>
                <a:spcPct val="90000"/>
              </a:lnSpc>
              <a:spcBef>
                <a:spcPts val="0"/>
              </a:spcBef>
              <a:spcAft>
                <a:spcPts val="0"/>
              </a:spcAft>
              <a:buNone/>
            </a:pPr>
            <a:r>
              <a:rPr lang="es-EC" sz="1700" dirty="0">
                <a:solidFill>
                  <a:schemeClr val="dk1"/>
                </a:solidFill>
                <a:latin typeface="Calibri"/>
                <a:ea typeface="Calibri"/>
                <a:cs typeface="Calibri"/>
                <a:sym typeface="Calibri"/>
              </a:rPr>
              <a:t>    refleja que esta Institución de Educación Superior cuenta con </a:t>
            </a:r>
            <a:r>
              <a:rPr lang="es-EC" sz="1700" u="sng" dirty="0">
                <a:solidFill>
                  <a:schemeClr val="dk1"/>
                </a:solidFill>
                <a:latin typeface="Calibri"/>
                <a:ea typeface="Calibri"/>
                <a:cs typeface="Calibri"/>
                <a:sym typeface="Calibri"/>
              </a:rPr>
              <a:t>un mayor</a:t>
            </a:r>
            <a:br>
              <a:rPr lang="es-EC" sz="1700" u="sng" dirty="0">
                <a:solidFill>
                  <a:schemeClr val="dk1"/>
                </a:solidFill>
                <a:latin typeface="Calibri"/>
                <a:ea typeface="Calibri"/>
                <a:cs typeface="Calibri"/>
                <a:sym typeface="Calibri"/>
              </a:rPr>
            </a:br>
            <a:r>
              <a:rPr lang="es-EC" sz="1700" dirty="0">
                <a:solidFill>
                  <a:schemeClr val="dk1"/>
                </a:solidFill>
                <a:latin typeface="Calibri"/>
                <a:ea typeface="Calibri"/>
                <a:cs typeface="Calibri"/>
                <a:sym typeface="Calibri"/>
              </a:rPr>
              <a:t>    </a:t>
            </a:r>
            <a:r>
              <a:rPr lang="es-EC" sz="1700" u="sng" dirty="0">
                <a:solidFill>
                  <a:schemeClr val="dk1"/>
                </a:solidFill>
                <a:latin typeface="Calibri"/>
                <a:ea typeface="Calibri"/>
                <a:cs typeface="Calibri"/>
                <a:sym typeface="Calibri"/>
              </a:rPr>
              <a:t>desarrollo en el </a:t>
            </a:r>
            <a:r>
              <a:rPr lang="es-EC" sz="1700" b="1" u="sng" dirty="0">
                <a:solidFill>
                  <a:schemeClr val="dk1"/>
                </a:solidFill>
                <a:latin typeface="Calibri"/>
                <a:ea typeface="Calibri"/>
                <a:cs typeface="Calibri"/>
                <a:sym typeface="Calibri"/>
              </a:rPr>
              <a:t>capital organizativo-capacidades i</a:t>
            </a:r>
            <a:r>
              <a:rPr lang="es-EC" sz="1700" u="sng" dirty="0">
                <a:solidFill>
                  <a:schemeClr val="dk1"/>
                </a:solidFill>
                <a:latin typeface="Calibri"/>
                <a:ea typeface="Calibri"/>
                <a:cs typeface="Calibri"/>
                <a:sym typeface="Calibri"/>
              </a:rPr>
              <a:t>nstitucionale</a:t>
            </a:r>
            <a:r>
              <a:rPr lang="es-EC" sz="1700" dirty="0">
                <a:solidFill>
                  <a:schemeClr val="dk1"/>
                </a:solidFill>
                <a:latin typeface="Calibri"/>
                <a:ea typeface="Calibri"/>
                <a:cs typeface="Calibri"/>
                <a:sym typeface="Calibri"/>
              </a:rPr>
              <a:t>s. </a:t>
            </a:r>
            <a:endParaRPr sz="1700" dirty="0">
              <a:solidFill>
                <a:schemeClr val="dk1"/>
              </a:solidFill>
              <a:latin typeface="Calibri"/>
              <a:ea typeface="Calibri"/>
              <a:cs typeface="Calibri"/>
              <a:sym typeface="Calibri"/>
            </a:endParaRPr>
          </a:p>
          <a:p>
            <a:pPr marL="0" lvl="0" indent="0" algn="just" rtl="0">
              <a:lnSpc>
                <a:spcPct val="90000"/>
              </a:lnSpc>
              <a:spcBef>
                <a:spcPts val="0"/>
              </a:spcBef>
              <a:spcAft>
                <a:spcPts val="0"/>
              </a:spcAft>
              <a:buNone/>
            </a:pPr>
            <a:endParaRPr sz="1700" dirty="0">
              <a:solidFill>
                <a:schemeClr val="dk1"/>
              </a:solidFill>
              <a:latin typeface="Calibri"/>
              <a:ea typeface="Calibri"/>
              <a:cs typeface="Calibri"/>
              <a:sym typeface="Calibri"/>
            </a:endParaRPr>
          </a:p>
          <a:p>
            <a:pPr marL="0" lvl="0" indent="0" algn="just" rtl="0">
              <a:lnSpc>
                <a:spcPct val="90000"/>
              </a:lnSpc>
              <a:spcBef>
                <a:spcPts val="0"/>
              </a:spcBef>
              <a:spcAft>
                <a:spcPts val="0"/>
              </a:spcAft>
              <a:buNone/>
            </a:pPr>
            <a:endParaRPr sz="1700" dirty="0">
              <a:solidFill>
                <a:schemeClr val="dk1"/>
              </a:solidFill>
              <a:latin typeface="Calibri"/>
              <a:ea typeface="Calibri"/>
              <a:cs typeface="Calibri"/>
              <a:sym typeface="Calibri"/>
            </a:endParaRPr>
          </a:p>
        </p:txBody>
      </p:sp>
      <p:grpSp>
        <p:nvGrpSpPr>
          <p:cNvPr id="329" name="Google Shape;329;p28"/>
          <p:cNvGrpSpPr/>
          <p:nvPr/>
        </p:nvGrpSpPr>
        <p:grpSpPr>
          <a:xfrm>
            <a:off x="1288650" y="4943538"/>
            <a:ext cx="6566700" cy="670500"/>
            <a:chOff x="1431325" y="2473842"/>
            <a:chExt cx="6566700" cy="670500"/>
          </a:xfrm>
        </p:grpSpPr>
        <p:sp>
          <p:nvSpPr>
            <p:cNvPr id="330" name="Google Shape;330;p28"/>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txBox="1"/>
            <p:nvPr/>
          </p:nvSpPr>
          <p:spPr>
            <a:xfrm>
              <a:off x="2744676" y="2473854"/>
              <a:ext cx="4922100" cy="6570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rgbClr val="FFFFFF"/>
                </a:buClr>
                <a:buSzPts val="1400"/>
                <a:buFont typeface="Roboto"/>
                <a:buChar char="●"/>
              </a:pPr>
              <a:r>
                <a:rPr lang="es-EC" sz="1700">
                  <a:solidFill>
                    <a:srgbClr val="FFFFFF"/>
                  </a:solidFill>
                  <a:latin typeface="Calibri"/>
                  <a:ea typeface="Calibri"/>
                  <a:cs typeface="Calibri"/>
                  <a:sym typeface="Calibri"/>
                </a:rPr>
                <a:t>Capacitación a los estudiantes en proyectos de investigación</a:t>
              </a:r>
              <a:endParaRPr>
                <a:solidFill>
                  <a:srgbClr val="FFFFFF"/>
                </a:solidFill>
                <a:latin typeface="Roboto"/>
                <a:ea typeface="Roboto"/>
                <a:cs typeface="Roboto"/>
                <a:sym typeface="Roboto"/>
              </a:endParaRPr>
            </a:p>
          </p:txBody>
        </p:sp>
        <p:sp>
          <p:nvSpPr>
            <p:cNvPr id="332" name="Google Shape;332;p28"/>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a:off x="1545080" y="2593344"/>
              <a:ext cx="431400" cy="431400"/>
            </a:xfrm>
            <a:prstGeom prst="pie">
              <a:avLst>
                <a:gd name="adj1" fmla="val 16226349"/>
                <a:gd name="adj2" fmla="val 10795968"/>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200">
                  <a:solidFill>
                    <a:srgbClr val="FFFFFF"/>
                  </a:solidFill>
                  <a:latin typeface="Roboto Light"/>
                  <a:ea typeface="Roboto Light"/>
                  <a:cs typeface="Roboto Light"/>
                  <a:sym typeface="Roboto Light"/>
                </a:rPr>
                <a:t>52,5%</a:t>
              </a:r>
              <a:endParaRPr sz="1200">
                <a:solidFill>
                  <a:srgbClr val="FFFFFF"/>
                </a:solidFill>
                <a:latin typeface="Roboto Light"/>
                <a:ea typeface="Roboto Light"/>
                <a:cs typeface="Roboto Light"/>
                <a:sym typeface="Roboto Light"/>
              </a:endParaRPr>
            </a:p>
          </p:txBody>
        </p:sp>
      </p:grpSp>
      <p:grpSp>
        <p:nvGrpSpPr>
          <p:cNvPr id="336" name="Google Shape;336;p28"/>
          <p:cNvGrpSpPr/>
          <p:nvPr/>
        </p:nvGrpSpPr>
        <p:grpSpPr>
          <a:xfrm>
            <a:off x="1284675" y="5685838"/>
            <a:ext cx="6566700" cy="670500"/>
            <a:chOff x="1431325" y="2473842"/>
            <a:chExt cx="6566700" cy="670500"/>
          </a:xfrm>
        </p:grpSpPr>
        <p:sp>
          <p:nvSpPr>
            <p:cNvPr id="337" name="Google Shape;337;p28"/>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txBox="1"/>
            <p:nvPr/>
          </p:nvSpPr>
          <p:spPr>
            <a:xfrm>
              <a:off x="2744676" y="2473854"/>
              <a:ext cx="5032200" cy="657000"/>
            </a:xfrm>
            <a:prstGeom prst="rect">
              <a:avLst/>
            </a:prstGeom>
            <a:noFill/>
            <a:ln>
              <a:noFill/>
            </a:ln>
          </p:spPr>
          <p:txBody>
            <a:bodyPr spcFirstLastPara="1" wrap="square" lIns="91425" tIns="91425" rIns="91425" bIns="91425" anchor="ctr" anchorCtr="0">
              <a:noAutofit/>
            </a:bodyPr>
            <a:lstStyle/>
            <a:p>
              <a:pPr marL="457200" lvl="0" indent="-336550" algn="l" rtl="0">
                <a:spcBef>
                  <a:spcPts val="0"/>
                </a:spcBef>
                <a:spcAft>
                  <a:spcPts val="0"/>
                </a:spcAft>
                <a:buClr>
                  <a:srgbClr val="FFFFFF"/>
                </a:buClr>
                <a:buSzPts val="1700"/>
                <a:buFont typeface="Roboto"/>
                <a:buChar char="●"/>
              </a:pPr>
              <a:r>
                <a:rPr lang="es-EC" sz="1700">
                  <a:solidFill>
                    <a:srgbClr val="FFFFFF"/>
                  </a:solidFill>
                  <a:latin typeface="Calibri"/>
                  <a:ea typeface="Calibri"/>
                  <a:cs typeface="Calibri"/>
                  <a:sym typeface="Calibri"/>
                </a:rPr>
                <a:t>Capacitación permanente a los estudiantes</a:t>
              </a:r>
              <a:endParaRPr sz="1700">
                <a:solidFill>
                  <a:srgbClr val="FFFFFF"/>
                </a:solidFill>
                <a:latin typeface="Roboto"/>
                <a:ea typeface="Roboto"/>
                <a:cs typeface="Roboto"/>
                <a:sym typeface="Roboto"/>
              </a:endParaRPr>
            </a:p>
          </p:txBody>
        </p:sp>
        <p:sp>
          <p:nvSpPr>
            <p:cNvPr id="339" name="Google Shape;339;p28"/>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a:off x="1545080" y="2593344"/>
              <a:ext cx="431400" cy="431400"/>
            </a:xfrm>
            <a:prstGeom prst="pie">
              <a:avLst>
                <a:gd name="adj1" fmla="val 16226349"/>
                <a:gd name="adj2" fmla="val 10795968"/>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200">
                  <a:solidFill>
                    <a:srgbClr val="FFFFFF"/>
                  </a:solidFill>
                  <a:latin typeface="Roboto Light"/>
                  <a:ea typeface="Roboto Light"/>
                  <a:cs typeface="Roboto Light"/>
                  <a:sym typeface="Roboto Light"/>
                </a:rPr>
                <a:t>42,5%</a:t>
              </a:r>
              <a:endParaRPr sz="1200">
                <a:solidFill>
                  <a:srgbClr val="FFFFFF"/>
                </a:solidFill>
                <a:latin typeface="Roboto Light"/>
                <a:ea typeface="Roboto Light"/>
                <a:cs typeface="Roboto Light"/>
                <a:sym typeface="Roboto Light"/>
              </a:endParaRPr>
            </a:p>
          </p:txBody>
        </p:sp>
      </p:grpSp>
      <p:sp>
        <p:nvSpPr>
          <p:cNvPr id="2" name="Rectángulo 1"/>
          <p:cNvSpPr/>
          <p:nvPr/>
        </p:nvSpPr>
        <p:spPr>
          <a:xfrm>
            <a:off x="2278956" y="6425286"/>
            <a:ext cx="5572420" cy="400110"/>
          </a:xfrm>
          <a:prstGeom prst="rect">
            <a:avLst/>
          </a:prstGeom>
        </p:spPr>
        <p:txBody>
          <a:bodyPr wrap="square">
            <a:spAutoFit/>
          </a:bodyPr>
          <a:lstStyle/>
          <a:p>
            <a:r>
              <a:rPr lang="es-EC" sz="2000" dirty="0">
                <a:latin typeface="Constantia" panose="02030602050306030303" pitchFamily="18" charset="0"/>
              </a:rPr>
              <a:t>Fuente: Trabajo de campo, </a:t>
            </a:r>
            <a:r>
              <a:rPr lang="es-EC" sz="2000" dirty="0" err="1">
                <a:latin typeface="Constantia" panose="02030602050306030303" pitchFamily="18" charset="0"/>
              </a:rPr>
              <a:t>Espe</a:t>
            </a:r>
            <a:r>
              <a:rPr lang="es-EC" sz="2000" dirty="0">
                <a:latin typeface="Constantia" panose="02030602050306030303" pitchFamily="18" charset="0"/>
              </a:rPr>
              <a:t>, Quito, 2019</a:t>
            </a:r>
            <a:endParaRPr lang="es-ES" sz="2000" dirty="0">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EC"/>
              <a:t>18</a:t>
            </a:fld>
            <a:endParaRPr/>
          </a:p>
        </p:txBody>
      </p:sp>
      <p:pic>
        <p:nvPicPr>
          <p:cNvPr id="348" name="Google Shape;348;p29"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349" name="Google Shape;349;p29"/>
          <p:cNvSpPr txBox="1">
            <a:spLocks noGrp="1"/>
          </p:cNvSpPr>
          <p:nvPr>
            <p:ph type="title"/>
          </p:nvPr>
        </p:nvSpPr>
        <p:spPr>
          <a:xfrm>
            <a:off x="1856508" y="146696"/>
            <a:ext cx="6995092" cy="84192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onstantia"/>
              <a:buNone/>
            </a:pPr>
            <a:r>
              <a:rPr lang="es-EC" sz="3000" b="1" dirty="0" smtClean="0"/>
              <a:t>RESULTADOS DE LA INVESTIGACION (IES A)</a:t>
            </a:r>
            <a:endParaRPr sz="3000" b="1" dirty="0"/>
          </a:p>
        </p:txBody>
      </p:sp>
      <p:grpSp>
        <p:nvGrpSpPr>
          <p:cNvPr id="350" name="Google Shape;350;p29"/>
          <p:cNvGrpSpPr/>
          <p:nvPr/>
        </p:nvGrpSpPr>
        <p:grpSpPr>
          <a:xfrm>
            <a:off x="663527" y="1233849"/>
            <a:ext cx="1590567" cy="4261469"/>
            <a:chOff x="984170" y="283725"/>
            <a:chExt cx="2224880" cy="4076400"/>
          </a:xfrm>
        </p:grpSpPr>
        <p:sp>
          <p:nvSpPr>
            <p:cNvPr id="351" name="Google Shape;351;p29"/>
            <p:cNvSpPr/>
            <p:nvPr/>
          </p:nvSpPr>
          <p:spPr>
            <a:xfrm>
              <a:off x="1178650" y="283725"/>
              <a:ext cx="2030400" cy="40764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p:nvPr/>
          </p:nvSpPr>
          <p:spPr>
            <a:xfrm>
              <a:off x="1118210" y="341749"/>
              <a:ext cx="2030400" cy="2490600"/>
            </a:xfrm>
            <a:prstGeom prst="rect">
              <a:avLst/>
            </a:prstGeom>
            <a:solidFill>
              <a:srgbClr val="FFFFFF"/>
            </a:solidFill>
            <a:ln w="19050" cap="flat" cmpd="sng">
              <a:solidFill>
                <a:srgbClr val="0B7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9"/>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a:solidFill>
                    <a:srgbClr val="0B7743"/>
                  </a:solidFill>
                  <a:latin typeface="Roboto Medium"/>
                  <a:ea typeface="Roboto Medium"/>
                  <a:cs typeface="Roboto Medium"/>
                  <a:sym typeface="Roboto Medium"/>
                </a:rPr>
                <a:t>Participación</a:t>
              </a:r>
              <a:endParaRPr>
                <a:solidFill>
                  <a:srgbClr val="0B7743"/>
                </a:solidFill>
                <a:latin typeface="Roboto Medium"/>
                <a:ea typeface="Roboto Medium"/>
                <a:cs typeface="Roboto Medium"/>
                <a:sym typeface="Roboto Medium"/>
              </a:endParaRPr>
            </a:p>
          </p:txBody>
        </p:sp>
        <p:sp>
          <p:nvSpPr>
            <p:cNvPr id="354" name="Google Shape;354;p29"/>
            <p:cNvSpPr/>
            <p:nvPr/>
          </p:nvSpPr>
          <p:spPr>
            <a:xfrm>
              <a:off x="1233908" y="1681876"/>
              <a:ext cx="1815000" cy="99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C" sz="1600">
                  <a:solidFill>
                    <a:srgbClr val="0B7743"/>
                  </a:solidFill>
                  <a:latin typeface="Roboto"/>
                  <a:ea typeface="Roboto"/>
                  <a:cs typeface="Roboto"/>
                  <a:sym typeface="Roboto"/>
                </a:rPr>
                <a:t>Docentes y estudiantes</a:t>
              </a:r>
              <a:endParaRPr sz="1600">
                <a:solidFill>
                  <a:srgbClr val="0B7743"/>
                </a:solidFill>
                <a:latin typeface="Roboto"/>
                <a:ea typeface="Roboto"/>
                <a:cs typeface="Roboto"/>
                <a:sym typeface="Roboto"/>
              </a:endParaRPr>
            </a:p>
          </p:txBody>
        </p:sp>
        <p:sp>
          <p:nvSpPr>
            <p:cNvPr id="355" name="Google Shape;355;p29"/>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4000" b="1">
                  <a:solidFill>
                    <a:srgbClr val="0B7743"/>
                  </a:solidFill>
                  <a:latin typeface="Roboto"/>
                  <a:ea typeface="Roboto"/>
                  <a:cs typeface="Roboto"/>
                  <a:sym typeface="Roboto"/>
                </a:rPr>
                <a:t>75</a:t>
              </a:r>
              <a:r>
                <a:rPr lang="es-EC" sz="4000">
                  <a:solidFill>
                    <a:srgbClr val="0B7743"/>
                  </a:solidFill>
                  <a:latin typeface="Roboto Thin"/>
                  <a:ea typeface="Roboto Thin"/>
                  <a:cs typeface="Roboto Thin"/>
                  <a:sym typeface="Roboto Thin"/>
                </a:rPr>
                <a:t>%</a:t>
              </a:r>
              <a:endParaRPr sz="4000">
                <a:solidFill>
                  <a:srgbClr val="0B7743"/>
                </a:solidFill>
                <a:latin typeface="Roboto Thin"/>
                <a:ea typeface="Roboto Thin"/>
                <a:cs typeface="Roboto Thin"/>
                <a:sym typeface="Roboto Thin"/>
              </a:endParaRPr>
            </a:p>
          </p:txBody>
        </p:sp>
        <p:sp>
          <p:nvSpPr>
            <p:cNvPr id="356" name="Google Shape;356;p29"/>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9"/>
            <p:cNvSpPr/>
            <p:nvPr/>
          </p:nvSpPr>
          <p:spPr>
            <a:xfrm>
              <a:off x="984170" y="3172455"/>
              <a:ext cx="2145000" cy="10854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0"/>
                </a:spcBef>
                <a:spcAft>
                  <a:spcPts val="0"/>
                </a:spcAft>
                <a:buClr>
                  <a:srgbClr val="FFFFFF"/>
                </a:buClr>
                <a:buSzPts val="900"/>
                <a:buFont typeface="Roboto"/>
                <a:buChar char="●"/>
              </a:pPr>
              <a:r>
                <a:rPr lang="es-EC" sz="900">
                  <a:solidFill>
                    <a:srgbClr val="FFFFFF"/>
                  </a:solidFill>
                  <a:latin typeface="Roboto"/>
                  <a:ea typeface="Roboto"/>
                  <a:cs typeface="Roboto"/>
                  <a:sym typeface="Roboto"/>
                </a:rPr>
                <a:t>DESARROLLO DE INVESTIGACIÓN ACADÉMICA</a:t>
              </a:r>
              <a:endParaRPr sz="900">
                <a:solidFill>
                  <a:srgbClr val="FFFFFF"/>
                </a:solidFill>
                <a:latin typeface="Roboto"/>
                <a:ea typeface="Roboto"/>
                <a:cs typeface="Roboto"/>
                <a:sym typeface="Roboto"/>
              </a:endParaRPr>
            </a:p>
          </p:txBody>
        </p:sp>
      </p:grpSp>
      <p:grpSp>
        <p:nvGrpSpPr>
          <p:cNvPr id="358" name="Google Shape;358;p29"/>
          <p:cNvGrpSpPr/>
          <p:nvPr/>
        </p:nvGrpSpPr>
        <p:grpSpPr>
          <a:xfrm>
            <a:off x="2254083" y="1233859"/>
            <a:ext cx="1590567" cy="4231303"/>
            <a:chOff x="984170" y="283725"/>
            <a:chExt cx="2224880" cy="4076400"/>
          </a:xfrm>
        </p:grpSpPr>
        <p:sp>
          <p:nvSpPr>
            <p:cNvPr id="359" name="Google Shape;359;p29"/>
            <p:cNvSpPr/>
            <p:nvPr/>
          </p:nvSpPr>
          <p:spPr>
            <a:xfrm>
              <a:off x="1178650" y="283725"/>
              <a:ext cx="2030400" cy="40764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1118210" y="341749"/>
              <a:ext cx="2030400" cy="2490600"/>
            </a:xfrm>
            <a:prstGeom prst="rect">
              <a:avLst/>
            </a:prstGeom>
            <a:solidFill>
              <a:srgbClr val="FFFFFF"/>
            </a:solidFill>
            <a:ln w="19050" cap="flat" cmpd="sng">
              <a:solidFill>
                <a:srgbClr val="0B7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EC">
                  <a:solidFill>
                    <a:srgbClr val="0B7743"/>
                  </a:solidFill>
                  <a:latin typeface="Roboto Medium"/>
                  <a:ea typeface="Roboto Medium"/>
                  <a:cs typeface="Roboto Medium"/>
                  <a:sym typeface="Roboto Medium"/>
                </a:rPr>
                <a:t>Participación</a:t>
              </a:r>
              <a:endParaRPr sz="1000">
                <a:solidFill>
                  <a:srgbClr val="0B7743"/>
                </a:solidFill>
                <a:latin typeface="Roboto Medium"/>
                <a:ea typeface="Roboto Medium"/>
                <a:cs typeface="Roboto Medium"/>
                <a:sym typeface="Roboto Medium"/>
              </a:endParaRPr>
            </a:p>
          </p:txBody>
        </p:sp>
        <p:sp>
          <p:nvSpPr>
            <p:cNvPr id="362" name="Google Shape;362;p29"/>
            <p:cNvSpPr/>
            <p:nvPr/>
          </p:nvSpPr>
          <p:spPr>
            <a:xfrm>
              <a:off x="1233925" y="1665206"/>
              <a:ext cx="1815000" cy="1011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EC">
                  <a:solidFill>
                    <a:srgbClr val="0B7743"/>
                  </a:solidFill>
                  <a:latin typeface="Roboto"/>
                  <a:ea typeface="Roboto"/>
                  <a:cs typeface="Roboto"/>
                  <a:sym typeface="Roboto"/>
                </a:rPr>
                <a:t>en proyectos de investigació</a:t>
              </a:r>
              <a:r>
                <a:rPr lang="es-EC" sz="1600">
                  <a:solidFill>
                    <a:srgbClr val="0B7743"/>
                  </a:solidFill>
                  <a:latin typeface="Roboto"/>
                  <a:ea typeface="Roboto"/>
                  <a:cs typeface="Roboto"/>
                  <a:sym typeface="Roboto"/>
                </a:rPr>
                <a:t>n</a:t>
              </a:r>
              <a:endParaRPr sz="700">
                <a:solidFill>
                  <a:srgbClr val="0B7743"/>
                </a:solidFill>
                <a:latin typeface="Roboto"/>
                <a:ea typeface="Roboto"/>
                <a:cs typeface="Roboto"/>
                <a:sym typeface="Roboto"/>
              </a:endParaRPr>
            </a:p>
          </p:txBody>
        </p:sp>
        <p:sp>
          <p:nvSpPr>
            <p:cNvPr id="363" name="Google Shape;363;p29"/>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3200" b="1">
                  <a:solidFill>
                    <a:srgbClr val="0B7743"/>
                  </a:solidFill>
                  <a:latin typeface="Roboto"/>
                  <a:ea typeface="Roboto"/>
                  <a:cs typeface="Roboto"/>
                  <a:sym typeface="Roboto"/>
                </a:rPr>
                <a:t>12,5</a:t>
              </a:r>
              <a:r>
                <a:rPr lang="es-EC" sz="3200">
                  <a:solidFill>
                    <a:srgbClr val="0B7743"/>
                  </a:solidFill>
                  <a:latin typeface="Roboto Thin"/>
                  <a:ea typeface="Roboto Thin"/>
                  <a:cs typeface="Roboto Thin"/>
                  <a:sym typeface="Roboto Thin"/>
                </a:rPr>
                <a:t>%</a:t>
              </a:r>
              <a:endParaRPr sz="3200">
                <a:solidFill>
                  <a:srgbClr val="0B7743"/>
                </a:solidFill>
                <a:latin typeface="Roboto Thin"/>
                <a:ea typeface="Roboto Thin"/>
                <a:cs typeface="Roboto Thin"/>
                <a:sym typeface="Roboto Thin"/>
              </a:endParaRPr>
            </a:p>
          </p:txBody>
        </p:sp>
        <p:sp>
          <p:nvSpPr>
            <p:cNvPr id="364" name="Google Shape;364;p29"/>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9"/>
            <p:cNvSpPr/>
            <p:nvPr/>
          </p:nvSpPr>
          <p:spPr>
            <a:xfrm>
              <a:off x="984170" y="3172455"/>
              <a:ext cx="2145000" cy="10854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0"/>
                </a:spcBef>
                <a:spcAft>
                  <a:spcPts val="0"/>
                </a:spcAft>
                <a:buClr>
                  <a:srgbClr val="FFFFFF"/>
                </a:buClr>
                <a:buSzPts val="900"/>
                <a:buFont typeface="Roboto"/>
                <a:buChar char="●"/>
              </a:pPr>
              <a:r>
                <a:rPr lang="es-EC" sz="900">
                  <a:solidFill>
                    <a:srgbClr val="FFFFFF"/>
                  </a:solidFill>
                  <a:latin typeface="Roboto"/>
                  <a:ea typeface="Roboto"/>
                  <a:cs typeface="Roboto"/>
                  <a:sym typeface="Roboto"/>
                </a:rPr>
                <a:t>DISMINUCIÓN EN LOS ÚLTIMOS TRES AÑOS</a:t>
              </a:r>
              <a:endParaRPr sz="900">
                <a:solidFill>
                  <a:srgbClr val="FFFFFF"/>
                </a:solidFill>
                <a:latin typeface="Roboto"/>
                <a:ea typeface="Roboto"/>
                <a:cs typeface="Roboto"/>
                <a:sym typeface="Roboto"/>
              </a:endParaRPr>
            </a:p>
          </p:txBody>
        </p:sp>
      </p:grpSp>
      <p:grpSp>
        <p:nvGrpSpPr>
          <p:cNvPr id="366" name="Google Shape;366;p29"/>
          <p:cNvGrpSpPr/>
          <p:nvPr/>
        </p:nvGrpSpPr>
        <p:grpSpPr>
          <a:xfrm>
            <a:off x="3844663" y="1233870"/>
            <a:ext cx="1590567" cy="4186055"/>
            <a:chOff x="984170" y="283725"/>
            <a:chExt cx="2224880" cy="4076400"/>
          </a:xfrm>
        </p:grpSpPr>
        <p:sp>
          <p:nvSpPr>
            <p:cNvPr id="367" name="Google Shape;367;p29"/>
            <p:cNvSpPr/>
            <p:nvPr/>
          </p:nvSpPr>
          <p:spPr>
            <a:xfrm>
              <a:off x="1178650" y="283725"/>
              <a:ext cx="2030400" cy="40764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9"/>
            <p:cNvSpPr/>
            <p:nvPr/>
          </p:nvSpPr>
          <p:spPr>
            <a:xfrm>
              <a:off x="1118210" y="341749"/>
              <a:ext cx="2030400" cy="2490600"/>
            </a:xfrm>
            <a:prstGeom prst="rect">
              <a:avLst/>
            </a:prstGeom>
            <a:solidFill>
              <a:srgbClr val="FFFFFF"/>
            </a:solidFill>
            <a:ln w="19050" cap="flat" cmpd="sng">
              <a:solidFill>
                <a:srgbClr val="0B7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9"/>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EC">
                  <a:solidFill>
                    <a:srgbClr val="0B7743"/>
                  </a:solidFill>
                  <a:latin typeface="Roboto Medium"/>
                  <a:ea typeface="Roboto Medium"/>
                  <a:cs typeface="Roboto Medium"/>
                  <a:sym typeface="Roboto Medium"/>
                </a:rPr>
                <a:t>Institución Superior</a:t>
              </a:r>
              <a:endParaRPr sz="1000">
                <a:solidFill>
                  <a:srgbClr val="0B7743"/>
                </a:solidFill>
                <a:latin typeface="Roboto Medium"/>
                <a:ea typeface="Roboto Medium"/>
                <a:cs typeface="Roboto Medium"/>
                <a:sym typeface="Roboto Medium"/>
              </a:endParaRPr>
            </a:p>
          </p:txBody>
        </p:sp>
        <p:sp>
          <p:nvSpPr>
            <p:cNvPr id="370" name="Google Shape;370;p29"/>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EC">
                  <a:solidFill>
                    <a:srgbClr val="0B7743"/>
                  </a:solidFill>
                  <a:latin typeface="Roboto"/>
                  <a:ea typeface="Roboto"/>
                  <a:cs typeface="Roboto"/>
                  <a:sym typeface="Roboto"/>
                </a:rPr>
                <a:t>promueve la gestión del conocimiento</a:t>
              </a:r>
              <a:endParaRPr sz="700">
                <a:solidFill>
                  <a:srgbClr val="0B7743"/>
                </a:solidFill>
                <a:latin typeface="Roboto"/>
                <a:ea typeface="Roboto"/>
                <a:cs typeface="Roboto"/>
                <a:sym typeface="Roboto"/>
              </a:endParaRPr>
            </a:p>
          </p:txBody>
        </p:sp>
        <p:sp>
          <p:nvSpPr>
            <p:cNvPr id="371" name="Google Shape;371;p29"/>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4000" b="1">
                  <a:solidFill>
                    <a:srgbClr val="0B7743"/>
                  </a:solidFill>
                  <a:latin typeface="Roboto"/>
                  <a:ea typeface="Roboto"/>
                  <a:cs typeface="Roboto"/>
                  <a:sym typeface="Roboto"/>
                </a:rPr>
                <a:t>30</a:t>
              </a:r>
              <a:r>
                <a:rPr lang="es-EC" sz="4000">
                  <a:solidFill>
                    <a:srgbClr val="0B7743"/>
                  </a:solidFill>
                  <a:latin typeface="Roboto Thin"/>
                  <a:ea typeface="Roboto Thin"/>
                  <a:cs typeface="Roboto Thin"/>
                  <a:sym typeface="Roboto Thin"/>
                </a:rPr>
                <a:t>%</a:t>
              </a:r>
              <a:endParaRPr sz="4000">
                <a:solidFill>
                  <a:srgbClr val="0B7743"/>
                </a:solidFill>
                <a:latin typeface="Roboto Thin"/>
                <a:ea typeface="Roboto Thin"/>
                <a:cs typeface="Roboto Thin"/>
                <a:sym typeface="Roboto Thin"/>
              </a:endParaRPr>
            </a:p>
          </p:txBody>
        </p:sp>
        <p:sp>
          <p:nvSpPr>
            <p:cNvPr id="372" name="Google Shape;372;p29"/>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9"/>
            <p:cNvSpPr/>
            <p:nvPr/>
          </p:nvSpPr>
          <p:spPr>
            <a:xfrm>
              <a:off x="984170" y="3172455"/>
              <a:ext cx="2145000" cy="1085400"/>
            </a:xfrm>
            <a:prstGeom prst="rect">
              <a:avLst/>
            </a:prstGeom>
            <a:noFill/>
            <a:ln>
              <a:noFill/>
            </a:ln>
          </p:spPr>
          <p:txBody>
            <a:bodyPr spcFirstLastPara="1" wrap="square" lIns="91425" tIns="91425" rIns="91425" bIns="91425" anchor="t" anchorCtr="0">
              <a:noAutofit/>
            </a:bodyPr>
            <a:lstStyle/>
            <a:p>
              <a:pPr marL="457200" lvl="0" indent="-266700" algn="l" rtl="0">
                <a:lnSpc>
                  <a:spcPct val="150000"/>
                </a:lnSpc>
                <a:spcBef>
                  <a:spcPts val="0"/>
                </a:spcBef>
                <a:spcAft>
                  <a:spcPts val="0"/>
                </a:spcAft>
                <a:buClr>
                  <a:srgbClr val="FFFFFF"/>
                </a:buClr>
                <a:buSzPts val="600"/>
                <a:buFont typeface="Roboto"/>
                <a:buChar char="●"/>
              </a:pPr>
              <a:r>
                <a:rPr lang="es-EC" sz="900">
                  <a:solidFill>
                    <a:schemeClr val="lt1"/>
                  </a:solidFill>
                  <a:latin typeface="Roboto"/>
                  <a:ea typeface="Roboto"/>
                  <a:cs typeface="Roboto"/>
                  <a:sym typeface="Roboto"/>
                </a:rPr>
                <a:t>DE LOS CÍRCULOS DE CONOCIMIENTO</a:t>
              </a:r>
              <a:endParaRPr sz="600">
                <a:solidFill>
                  <a:srgbClr val="FFFFFF"/>
                </a:solidFill>
                <a:latin typeface="Roboto"/>
                <a:ea typeface="Roboto"/>
                <a:cs typeface="Roboto"/>
                <a:sym typeface="Roboto"/>
              </a:endParaRPr>
            </a:p>
          </p:txBody>
        </p:sp>
      </p:grpSp>
      <p:grpSp>
        <p:nvGrpSpPr>
          <p:cNvPr id="374" name="Google Shape;374;p29"/>
          <p:cNvGrpSpPr/>
          <p:nvPr/>
        </p:nvGrpSpPr>
        <p:grpSpPr>
          <a:xfrm>
            <a:off x="5378083" y="1233867"/>
            <a:ext cx="1647692" cy="4201138"/>
            <a:chOff x="904263" y="283725"/>
            <a:chExt cx="2304787" cy="4076400"/>
          </a:xfrm>
        </p:grpSpPr>
        <p:sp>
          <p:nvSpPr>
            <p:cNvPr id="375" name="Google Shape;375;p29"/>
            <p:cNvSpPr/>
            <p:nvPr/>
          </p:nvSpPr>
          <p:spPr>
            <a:xfrm>
              <a:off x="1178650" y="283725"/>
              <a:ext cx="2030400" cy="40764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9"/>
            <p:cNvSpPr/>
            <p:nvPr/>
          </p:nvSpPr>
          <p:spPr>
            <a:xfrm>
              <a:off x="1118210" y="341749"/>
              <a:ext cx="2030400" cy="2490600"/>
            </a:xfrm>
            <a:prstGeom prst="rect">
              <a:avLst/>
            </a:prstGeom>
            <a:solidFill>
              <a:srgbClr val="FFFFFF"/>
            </a:solidFill>
            <a:ln w="19050" cap="flat" cmpd="sng">
              <a:solidFill>
                <a:srgbClr val="0B7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9"/>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EC">
                  <a:solidFill>
                    <a:srgbClr val="0B7743"/>
                  </a:solidFill>
                  <a:latin typeface="Roboto Medium"/>
                  <a:ea typeface="Roboto Medium"/>
                  <a:cs typeface="Roboto Medium"/>
                  <a:sym typeface="Roboto Medium"/>
                </a:rPr>
                <a:t>Participación</a:t>
              </a:r>
              <a:endParaRPr sz="1000">
                <a:solidFill>
                  <a:srgbClr val="0B7743"/>
                </a:solidFill>
                <a:latin typeface="Roboto Medium"/>
                <a:ea typeface="Roboto Medium"/>
                <a:cs typeface="Roboto Medium"/>
                <a:sym typeface="Roboto Medium"/>
              </a:endParaRPr>
            </a:p>
          </p:txBody>
        </p:sp>
        <p:sp>
          <p:nvSpPr>
            <p:cNvPr id="378" name="Google Shape;378;p29"/>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EC" sz="1500">
                  <a:solidFill>
                    <a:srgbClr val="0B7743"/>
                  </a:solidFill>
                  <a:latin typeface="Roboto"/>
                  <a:ea typeface="Roboto"/>
                  <a:cs typeface="Roboto"/>
                  <a:sym typeface="Roboto"/>
                </a:rPr>
                <a:t>Docentes en los últimos tres años </a:t>
              </a:r>
              <a:endParaRPr sz="600">
                <a:solidFill>
                  <a:srgbClr val="0B7743"/>
                </a:solidFill>
                <a:latin typeface="Roboto"/>
                <a:ea typeface="Roboto"/>
                <a:cs typeface="Roboto"/>
                <a:sym typeface="Roboto"/>
              </a:endParaRPr>
            </a:p>
          </p:txBody>
        </p:sp>
        <p:sp>
          <p:nvSpPr>
            <p:cNvPr id="379" name="Google Shape;379;p29"/>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4000" b="1">
                  <a:solidFill>
                    <a:srgbClr val="0B7743"/>
                  </a:solidFill>
                  <a:latin typeface="Roboto"/>
                  <a:ea typeface="Roboto"/>
                  <a:cs typeface="Roboto"/>
                  <a:sym typeface="Roboto"/>
                </a:rPr>
                <a:t>40</a:t>
              </a:r>
              <a:r>
                <a:rPr lang="es-EC" sz="4000">
                  <a:solidFill>
                    <a:srgbClr val="0B7743"/>
                  </a:solidFill>
                  <a:latin typeface="Roboto Thin"/>
                  <a:ea typeface="Roboto Thin"/>
                  <a:cs typeface="Roboto Thin"/>
                  <a:sym typeface="Roboto Thin"/>
                </a:rPr>
                <a:t>%</a:t>
              </a:r>
              <a:endParaRPr sz="4000">
                <a:solidFill>
                  <a:srgbClr val="0B7743"/>
                </a:solidFill>
                <a:latin typeface="Roboto Thin"/>
                <a:ea typeface="Roboto Thin"/>
                <a:cs typeface="Roboto Thin"/>
                <a:sym typeface="Roboto Thin"/>
              </a:endParaRPr>
            </a:p>
          </p:txBody>
        </p:sp>
        <p:sp>
          <p:nvSpPr>
            <p:cNvPr id="380" name="Google Shape;380;p29"/>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9"/>
            <p:cNvSpPr/>
            <p:nvPr/>
          </p:nvSpPr>
          <p:spPr>
            <a:xfrm>
              <a:off x="904263" y="3118989"/>
              <a:ext cx="2224800" cy="1241100"/>
            </a:xfrm>
            <a:prstGeom prst="rect">
              <a:avLst/>
            </a:prstGeom>
            <a:noFill/>
            <a:ln>
              <a:noFill/>
            </a:ln>
          </p:spPr>
          <p:txBody>
            <a:bodyPr spcFirstLastPara="1" wrap="square" lIns="91425" tIns="91425" rIns="91425" bIns="91425" anchor="t" anchorCtr="0">
              <a:noAutofit/>
            </a:bodyPr>
            <a:lstStyle/>
            <a:p>
              <a:pPr marL="457200" lvl="0" indent="-266700" algn="l" rtl="0">
                <a:lnSpc>
                  <a:spcPct val="150000"/>
                </a:lnSpc>
                <a:spcBef>
                  <a:spcPts val="0"/>
                </a:spcBef>
                <a:spcAft>
                  <a:spcPts val="0"/>
                </a:spcAft>
                <a:buClr>
                  <a:srgbClr val="FFFFFF"/>
                </a:buClr>
                <a:buSzPts val="600"/>
                <a:buFont typeface="Roboto"/>
                <a:buChar char="●"/>
              </a:pPr>
              <a:r>
                <a:rPr lang="es-EC" sz="900">
                  <a:solidFill>
                    <a:schemeClr val="lt1"/>
                  </a:solidFill>
                  <a:latin typeface="Roboto"/>
                  <a:ea typeface="Roboto"/>
                  <a:cs typeface="Roboto"/>
                  <a:sym typeface="Roboto"/>
                </a:rPr>
                <a:t>PROYECTOS DE INVESTIGACIÓN MEDIANTE INCENTIVO DE LA </a:t>
              </a:r>
              <a:r>
                <a:rPr lang="es-EC" sz="900" b="1">
                  <a:solidFill>
                    <a:schemeClr val="lt1"/>
                  </a:solidFill>
                  <a:latin typeface="Roboto"/>
                  <a:ea typeface="Roboto"/>
                  <a:cs typeface="Roboto"/>
                  <a:sym typeface="Roboto"/>
                </a:rPr>
                <a:t>PUBLICACIÓN</a:t>
              </a:r>
              <a:endParaRPr sz="600" b="1">
                <a:solidFill>
                  <a:srgbClr val="FFFFFF"/>
                </a:solidFill>
                <a:latin typeface="Roboto"/>
                <a:ea typeface="Roboto"/>
                <a:cs typeface="Roboto"/>
                <a:sym typeface="Roboto"/>
              </a:endParaRPr>
            </a:p>
          </p:txBody>
        </p:sp>
      </p:grpSp>
      <p:grpSp>
        <p:nvGrpSpPr>
          <p:cNvPr id="382" name="Google Shape;382;p29"/>
          <p:cNvGrpSpPr/>
          <p:nvPr/>
        </p:nvGrpSpPr>
        <p:grpSpPr>
          <a:xfrm>
            <a:off x="6733473" y="1233867"/>
            <a:ext cx="1882904" cy="4201138"/>
            <a:chOff x="575249" y="283725"/>
            <a:chExt cx="2633801" cy="4076400"/>
          </a:xfrm>
        </p:grpSpPr>
        <p:sp>
          <p:nvSpPr>
            <p:cNvPr id="383" name="Google Shape;383;p29"/>
            <p:cNvSpPr/>
            <p:nvPr/>
          </p:nvSpPr>
          <p:spPr>
            <a:xfrm>
              <a:off x="1178650" y="283725"/>
              <a:ext cx="2030400" cy="40764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9"/>
            <p:cNvSpPr/>
            <p:nvPr/>
          </p:nvSpPr>
          <p:spPr>
            <a:xfrm>
              <a:off x="1118210" y="341749"/>
              <a:ext cx="2030400" cy="2490600"/>
            </a:xfrm>
            <a:prstGeom prst="rect">
              <a:avLst/>
            </a:prstGeom>
            <a:solidFill>
              <a:srgbClr val="FFFFFF"/>
            </a:solidFill>
            <a:ln w="19050" cap="flat" cmpd="sng">
              <a:solidFill>
                <a:srgbClr val="0B7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9"/>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4000" b="1">
                  <a:solidFill>
                    <a:srgbClr val="0B7743"/>
                  </a:solidFill>
                  <a:latin typeface="Roboto"/>
                  <a:ea typeface="Roboto"/>
                  <a:cs typeface="Roboto"/>
                  <a:sym typeface="Roboto"/>
                </a:rPr>
                <a:t>50</a:t>
              </a:r>
              <a:r>
                <a:rPr lang="es-EC" sz="4000">
                  <a:solidFill>
                    <a:srgbClr val="0B7743"/>
                  </a:solidFill>
                  <a:latin typeface="Roboto Thin"/>
                  <a:ea typeface="Roboto Thin"/>
                  <a:cs typeface="Roboto Thin"/>
                  <a:sym typeface="Roboto Thin"/>
                </a:rPr>
                <a:t>%</a:t>
              </a:r>
              <a:endParaRPr sz="4000">
                <a:solidFill>
                  <a:srgbClr val="0B7743"/>
                </a:solidFill>
                <a:latin typeface="Roboto Thin"/>
                <a:ea typeface="Roboto Thin"/>
                <a:cs typeface="Roboto Thin"/>
                <a:sym typeface="Roboto Thin"/>
              </a:endParaRPr>
            </a:p>
          </p:txBody>
        </p:sp>
        <p:sp>
          <p:nvSpPr>
            <p:cNvPr id="386" name="Google Shape;386;p29"/>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9"/>
            <p:cNvSpPr/>
            <p:nvPr/>
          </p:nvSpPr>
          <p:spPr>
            <a:xfrm>
              <a:off x="575249" y="3043501"/>
              <a:ext cx="2553900" cy="1214400"/>
            </a:xfrm>
            <a:prstGeom prst="rect">
              <a:avLst/>
            </a:prstGeom>
            <a:noFill/>
            <a:ln>
              <a:noFill/>
            </a:ln>
          </p:spPr>
          <p:txBody>
            <a:bodyPr spcFirstLastPara="1" wrap="square" lIns="91425" tIns="91425" rIns="91425" bIns="91425" anchor="t" anchorCtr="0">
              <a:noAutofit/>
            </a:bodyPr>
            <a:lstStyle/>
            <a:p>
              <a:pPr marL="457200" lvl="0" indent="-266700" algn="l" rtl="0">
                <a:lnSpc>
                  <a:spcPct val="150000"/>
                </a:lnSpc>
                <a:spcBef>
                  <a:spcPts val="0"/>
                </a:spcBef>
                <a:spcAft>
                  <a:spcPts val="0"/>
                </a:spcAft>
                <a:buClr>
                  <a:srgbClr val="FFFFFF"/>
                </a:buClr>
                <a:buSzPts val="600"/>
                <a:buFont typeface="Roboto"/>
                <a:buChar char="●"/>
              </a:pPr>
              <a:r>
                <a:rPr lang="es-EC" sz="900">
                  <a:solidFill>
                    <a:schemeClr val="lt1"/>
                  </a:solidFill>
                  <a:latin typeface="Roboto"/>
                  <a:ea typeface="Roboto"/>
                  <a:cs typeface="Roboto"/>
                  <a:sym typeface="Roboto"/>
                </a:rPr>
                <a:t> . </a:t>
              </a:r>
              <a:r>
                <a:rPr lang="es-EC" sz="800">
                  <a:solidFill>
                    <a:schemeClr val="lt1"/>
                  </a:solidFill>
                  <a:latin typeface="Roboto"/>
                  <a:ea typeface="Roboto"/>
                  <a:cs typeface="Roboto"/>
                  <a:sym typeface="Roboto"/>
                </a:rPr>
                <a:t>PROMOCIÓN PARA LA PARTICIPACIÓN DE LOS ESTUDIANTES Y DOCENTES PARA EL DESARROLLO DE LA INVESTIGACIÓN ACADÉMICA</a:t>
              </a:r>
              <a:endParaRPr sz="800">
                <a:solidFill>
                  <a:srgbClr val="FFFFFF"/>
                </a:solidFill>
                <a:latin typeface="Roboto"/>
                <a:ea typeface="Roboto"/>
                <a:cs typeface="Roboto"/>
                <a:sym typeface="Roboto"/>
              </a:endParaRPr>
            </a:p>
          </p:txBody>
        </p:sp>
        <p:sp>
          <p:nvSpPr>
            <p:cNvPr id="388" name="Google Shape;388;p29"/>
            <p:cNvSpPr/>
            <p:nvPr/>
          </p:nvSpPr>
          <p:spPr>
            <a:xfrm>
              <a:off x="1233908" y="1225075"/>
              <a:ext cx="1815000" cy="9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EC">
                  <a:solidFill>
                    <a:srgbClr val="0B7743"/>
                  </a:solidFill>
                  <a:latin typeface="Roboto Medium"/>
                  <a:ea typeface="Roboto Medium"/>
                  <a:cs typeface="Roboto Medium"/>
                  <a:sym typeface="Roboto Medium"/>
                </a:rPr>
                <a:t>Capacitación permanente Docentes</a:t>
              </a:r>
              <a:endParaRPr sz="1000">
                <a:solidFill>
                  <a:srgbClr val="0B7743"/>
                </a:solidFill>
                <a:latin typeface="Roboto Medium"/>
                <a:ea typeface="Roboto Medium"/>
                <a:cs typeface="Roboto Medium"/>
                <a:sym typeface="Roboto Medium"/>
              </a:endParaRPr>
            </a:p>
          </p:txBody>
        </p:sp>
      </p:grpSp>
      <p:sp>
        <p:nvSpPr>
          <p:cNvPr id="389" name="Google Shape;389;p29"/>
          <p:cNvSpPr/>
          <p:nvPr/>
        </p:nvSpPr>
        <p:spPr>
          <a:xfrm flipH="1">
            <a:off x="7025800" y="2982400"/>
            <a:ext cx="1825800" cy="9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4000" b="1">
                <a:solidFill>
                  <a:srgbClr val="0B7743"/>
                </a:solidFill>
                <a:latin typeface="Roboto"/>
                <a:ea typeface="Roboto"/>
                <a:cs typeface="Roboto"/>
                <a:sym typeface="Roboto"/>
              </a:rPr>
              <a:t>  60 </a:t>
            </a:r>
            <a:r>
              <a:rPr lang="es-EC" sz="4000">
                <a:solidFill>
                  <a:srgbClr val="0B7743"/>
                </a:solidFill>
                <a:latin typeface="Roboto Thin"/>
                <a:ea typeface="Roboto Thin"/>
                <a:cs typeface="Roboto Thin"/>
                <a:sym typeface="Roboto Thin"/>
              </a:rPr>
              <a:t>%</a:t>
            </a:r>
            <a:endParaRPr sz="700">
              <a:solidFill>
                <a:srgbClr val="0B7743"/>
              </a:solidFill>
              <a:latin typeface="Roboto"/>
              <a:ea typeface="Roboto"/>
              <a:cs typeface="Roboto"/>
              <a:sym typeface="Roboto"/>
            </a:endParaRPr>
          </a:p>
        </p:txBody>
      </p:sp>
      <p:sp>
        <p:nvSpPr>
          <p:cNvPr id="2" name="CuadroTexto 1"/>
          <p:cNvSpPr txBox="1"/>
          <p:nvPr/>
        </p:nvSpPr>
        <p:spPr>
          <a:xfrm>
            <a:off x="1402610" y="5542122"/>
            <a:ext cx="6345381" cy="461665"/>
          </a:xfrm>
          <a:prstGeom prst="rect">
            <a:avLst/>
          </a:prstGeom>
          <a:noFill/>
        </p:spPr>
        <p:txBody>
          <a:bodyPr wrap="square" rtlCol="0">
            <a:spAutoFit/>
          </a:bodyPr>
          <a:lstStyle/>
          <a:p>
            <a:r>
              <a:rPr lang="es-EC" sz="2400" dirty="0" smtClean="0">
                <a:latin typeface="Constantia" panose="02030602050306030303" pitchFamily="18" charset="0"/>
              </a:rPr>
              <a:t>Fuente: Trabajo de campo, </a:t>
            </a:r>
            <a:r>
              <a:rPr lang="es-EC" sz="2400" dirty="0" err="1" smtClean="0">
                <a:latin typeface="Constantia" panose="02030602050306030303" pitchFamily="18" charset="0"/>
              </a:rPr>
              <a:t>Espe</a:t>
            </a:r>
            <a:r>
              <a:rPr lang="es-EC" sz="2400" dirty="0" smtClean="0">
                <a:latin typeface="Constantia" panose="02030602050306030303" pitchFamily="18" charset="0"/>
              </a:rPr>
              <a:t>, Quito, 2019</a:t>
            </a:r>
            <a:endParaRPr lang="es-ES" sz="2400" dirty="0">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EC"/>
              <a:t>19</a:t>
            </a:fld>
            <a:endParaRPr/>
          </a:p>
        </p:txBody>
      </p:sp>
      <p:pic>
        <p:nvPicPr>
          <p:cNvPr id="395" name="Google Shape;395;p30"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396" name="Google Shape;396;p30"/>
          <p:cNvSpPr txBox="1">
            <a:spLocks noGrp="1"/>
          </p:cNvSpPr>
          <p:nvPr>
            <p:ph type="title"/>
          </p:nvPr>
        </p:nvSpPr>
        <p:spPr>
          <a:xfrm>
            <a:off x="1825446" y="345110"/>
            <a:ext cx="6972190" cy="56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onstantia"/>
              <a:buNone/>
            </a:pPr>
            <a:r>
              <a:rPr lang="es-EC" sz="3000" b="1" dirty="0" smtClean="0"/>
              <a:t>RESULTADOS DE LA INVESTIGACIÓN (IES B)</a:t>
            </a:r>
            <a:endParaRPr sz="3000" b="1" dirty="0"/>
          </a:p>
        </p:txBody>
      </p:sp>
      <p:sp>
        <p:nvSpPr>
          <p:cNvPr id="397" name="Google Shape;397;p30"/>
          <p:cNvSpPr txBox="1"/>
          <p:nvPr/>
        </p:nvSpPr>
        <p:spPr>
          <a:xfrm>
            <a:off x="388050" y="954243"/>
            <a:ext cx="8298750" cy="5466564"/>
          </a:xfrm>
          <a:prstGeom prst="rect">
            <a:avLst/>
          </a:prstGeom>
          <a:noFill/>
          <a:ln>
            <a:noFill/>
          </a:ln>
        </p:spPr>
        <p:txBody>
          <a:bodyPr spcFirstLastPara="1" wrap="square" lIns="91425" tIns="91425" rIns="91425" bIns="91425" anchor="t" anchorCtr="0">
            <a:noAutofit/>
          </a:bodyPr>
          <a:lstStyle/>
          <a:p>
            <a:endParaRPr lang="es-ES" sz="1600" dirty="0">
              <a:latin typeface="Constantia" panose="02030602050306030303" pitchFamily="18" charset="0"/>
            </a:endParaRPr>
          </a:p>
        </p:txBody>
      </p:sp>
      <p:grpSp>
        <p:nvGrpSpPr>
          <p:cNvPr id="398" name="Google Shape;398;p30"/>
          <p:cNvGrpSpPr/>
          <p:nvPr/>
        </p:nvGrpSpPr>
        <p:grpSpPr>
          <a:xfrm>
            <a:off x="1373545" y="1114197"/>
            <a:ext cx="1590567" cy="3913344"/>
            <a:chOff x="984170" y="283725"/>
            <a:chExt cx="2224880" cy="4076400"/>
          </a:xfrm>
        </p:grpSpPr>
        <p:sp>
          <p:nvSpPr>
            <p:cNvPr id="399" name="Google Shape;399;p30"/>
            <p:cNvSpPr/>
            <p:nvPr/>
          </p:nvSpPr>
          <p:spPr>
            <a:xfrm>
              <a:off x="1178650" y="283725"/>
              <a:ext cx="2030400" cy="40764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a:off x="1118210" y="341749"/>
              <a:ext cx="2030400" cy="2490600"/>
            </a:xfrm>
            <a:prstGeom prst="rect">
              <a:avLst/>
            </a:prstGeom>
            <a:solidFill>
              <a:srgbClr val="FFFFFF"/>
            </a:solidFill>
            <a:ln w="19050" cap="flat" cmpd="sng">
              <a:solidFill>
                <a:srgbClr val="0B7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0"/>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EC">
                  <a:solidFill>
                    <a:srgbClr val="0B7743"/>
                  </a:solidFill>
                  <a:latin typeface="Roboto Medium"/>
                  <a:ea typeface="Roboto Medium"/>
                  <a:cs typeface="Roboto Medium"/>
                  <a:sym typeface="Roboto Medium"/>
                </a:rPr>
                <a:t>Participación</a:t>
              </a:r>
              <a:endParaRPr sz="1000">
                <a:solidFill>
                  <a:srgbClr val="0B7743"/>
                </a:solidFill>
                <a:latin typeface="Roboto Medium"/>
                <a:ea typeface="Roboto Medium"/>
                <a:cs typeface="Roboto Medium"/>
                <a:sym typeface="Roboto Medium"/>
              </a:endParaRPr>
            </a:p>
          </p:txBody>
        </p:sp>
        <p:sp>
          <p:nvSpPr>
            <p:cNvPr id="402" name="Google Shape;402;p30"/>
            <p:cNvSpPr/>
            <p:nvPr/>
          </p:nvSpPr>
          <p:spPr>
            <a:xfrm>
              <a:off x="1204006" y="1744115"/>
              <a:ext cx="1815000" cy="82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EC">
                  <a:solidFill>
                    <a:srgbClr val="0B7743"/>
                  </a:solidFill>
                  <a:latin typeface="Roboto"/>
                  <a:ea typeface="Roboto"/>
                  <a:cs typeface="Roboto"/>
                  <a:sym typeface="Roboto"/>
                </a:rPr>
                <a:t>Docentes en los últimos tres </a:t>
              </a:r>
              <a:r>
                <a:rPr lang="es-EC" sz="1500">
                  <a:solidFill>
                    <a:srgbClr val="0B7743"/>
                  </a:solidFill>
                  <a:latin typeface="Roboto"/>
                  <a:ea typeface="Roboto"/>
                  <a:cs typeface="Roboto"/>
                  <a:sym typeface="Roboto"/>
                </a:rPr>
                <a:t>años</a:t>
              </a:r>
              <a:endParaRPr sz="600">
                <a:solidFill>
                  <a:srgbClr val="0B7743"/>
                </a:solidFill>
                <a:latin typeface="Roboto"/>
                <a:ea typeface="Roboto"/>
                <a:cs typeface="Roboto"/>
                <a:sym typeface="Roboto"/>
              </a:endParaRPr>
            </a:p>
          </p:txBody>
        </p:sp>
        <p:sp>
          <p:nvSpPr>
            <p:cNvPr id="403" name="Google Shape;403;p30"/>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4000" b="1">
                  <a:solidFill>
                    <a:srgbClr val="0B7743"/>
                  </a:solidFill>
                  <a:latin typeface="Roboto"/>
                  <a:ea typeface="Roboto"/>
                  <a:cs typeface="Roboto"/>
                  <a:sym typeface="Roboto"/>
                </a:rPr>
                <a:t>50</a:t>
              </a:r>
              <a:r>
                <a:rPr lang="es-EC" sz="4000">
                  <a:solidFill>
                    <a:srgbClr val="0B7743"/>
                  </a:solidFill>
                  <a:latin typeface="Roboto Thin"/>
                  <a:ea typeface="Roboto Thin"/>
                  <a:cs typeface="Roboto Thin"/>
                  <a:sym typeface="Roboto Thin"/>
                </a:rPr>
                <a:t>%</a:t>
              </a:r>
              <a:endParaRPr sz="4000">
                <a:solidFill>
                  <a:srgbClr val="0B7743"/>
                </a:solidFill>
                <a:latin typeface="Roboto Thin"/>
                <a:ea typeface="Roboto Thin"/>
                <a:cs typeface="Roboto Thin"/>
                <a:sym typeface="Roboto Thin"/>
              </a:endParaRPr>
            </a:p>
          </p:txBody>
        </p:sp>
        <p:sp>
          <p:nvSpPr>
            <p:cNvPr id="404" name="Google Shape;404;p30"/>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p:nvPr/>
          </p:nvSpPr>
          <p:spPr>
            <a:xfrm>
              <a:off x="984170" y="3172455"/>
              <a:ext cx="2145000" cy="1085400"/>
            </a:xfrm>
            <a:prstGeom prst="rect">
              <a:avLst/>
            </a:prstGeom>
            <a:noFill/>
            <a:ln>
              <a:noFill/>
            </a:ln>
          </p:spPr>
          <p:txBody>
            <a:bodyPr spcFirstLastPara="1" wrap="square" lIns="91425" tIns="91425" rIns="91425" bIns="91425" anchor="t" anchorCtr="0">
              <a:noAutofit/>
            </a:bodyPr>
            <a:lstStyle/>
            <a:p>
              <a:pPr marL="457200" lvl="0" indent="-266700" algn="l" rtl="0">
                <a:lnSpc>
                  <a:spcPct val="150000"/>
                </a:lnSpc>
                <a:spcBef>
                  <a:spcPts val="0"/>
                </a:spcBef>
                <a:spcAft>
                  <a:spcPts val="0"/>
                </a:spcAft>
                <a:buClr>
                  <a:srgbClr val="FFFFFF"/>
                </a:buClr>
                <a:buSzPts val="600"/>
                <a:buFont typeface="Roboto"/>
                <a:buChar char="●"/>
              </a:pPr>
              <a:r>
                <a:rPr lang="es-EC" sz="900">
                  <a:solidFill>
                    <a:schemeClr val="lt1"/>
                  </a:solidFill>
                  <a:latin typeface="Roboto"/>
                  <a:ea typeface="Roboto"/>
                  <a:cs typeface="Roboto"/>
                  <a:sym typeface="Roboto"/>
                </a:rPr>
                <a:t>EN PROYECTOS DE INVESTIGACIÓN</a:t>
              </a:r>
              <a:endParaRPr sz="600">
                <a:solidFill>
                  <a:srgbClr val="FFFFFF"/>
                </a:solidFill>
                <a:latin typeface="Roboto"/>
                <a:ea typeface="Roboto"/>
                <a:cs typeface="Roboto"/>
                <a:sym typeface="Roboto"/>
              </a:endParaRPr>
            </a:p>
          </p:txBody>
        </p:sp>
      </p:grpSp>
      <p:grpSp>
        <p:nvGrpSpPr>
          <p:cNvPr id="406" name="Google Shape;406;p30"/>
          <p:cNvGrpSpPr/>
          <p:nvPr/>
        </p:nvGrpSpPr>
        <p:grpSpPr>
          <a:xfrm>
            <a:off x="2882504" y="1127859"/>
            <a:ext cx="1590567" cy="3913344"/>
            <a:chOff x="984170" y="283725"/>
            <a:chExt cx="2224880" cy="4076400"/>
          </a:xfrm>
        </p:grpSpPr>
        <p:sp>
          <p:nvSpPr>
            <p:cNvPr id="407" name="Google Shape;407;p30"/>
            <p:cNvSpPr/>
            <p:nvPr/>
          </p:nvSpPr>
          <p:spPr>
            <a:xfrm>
              <a:off x="1178650" y="283725"/>
              <a:ext cx="2030400" cy="40764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a:off x="1118210" y="341749"/>
              <a:ext cx="2030400" cy="2490600"/>
            </a:xfrm>
            <a:prstGeom prst="rect">
              <a:avLst/>
            </a:prstGeom>
            <a:solidFill>
              <a:srgbClr val="FFFFFF"/>
            </a:solidFill>
            <a:ln w="19050" cap="flat" cmpd="sng">
              <a:solidFill>
                <a:srgbClr val="0B7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0"/>
            <p:cNvSpPr/>
            <p:nvPr/>
          </p:nvSpPr>
          <p:spPr>
            <a:xfrm>
              <a:off x="1233925" y="1169846"/>
              <a:ext cx="1815000" cy="6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a:solidFill>
                    <a:srgbClr val="0B7743"/>
                  </a:solidFill>
                  <a:latin typeface="Roboto Medium"/>
                  <a:ea typeface="Roboto Medium"/>
                  <a:cs typeface="Roboto Medium"/>
                  <a:sym typeface="Roboto Medium"/>
                </a:rPr>
                <a:t>Institución Superior</a:t>
              </a:r>
              <a:endParaRPr sz="1000">
                <a:solidFill>
                  <a:srgbClr val="0B7743"/>
                </a:solidFill>
                <a:latin typeface="Roboto Medium"/>
                <a:ea typeface="Roboto Medium"/>
                <a:cs typeface="Roboto Medium"/>
                <a:sym typeface="Roboto Medium"/>
              </a:endParaRPr>
            </a:p>
            <a:p>
              <a:pPr marL="0" lvl="0" indent="0" algn="l" rtl="0">
                <a:spcBef>
                  <a:spcPts val="0"/>
                </a:spcBef>
                <a:spcAft>
                  <a:spcPts val="0"/>
                </a:spcAft>
                <a:buNone/>
              </a:pPr>
              <a:endParaRPr sz="1000">
                <a:solidFill>
                  <a:srgbClr val="0B7743"/>
                </a:solidFill>
                <a:latin typeface="Roboto Medium"/>
                <a:ea typeface="Roboto Medium"/>
                <a:cs typeface="Roboto Medium"/>
                <a:sym typeface="Roboto Medium"/>
              </a:endParaRPr>
            </a:p>
          </p:txBody>
        </p:sp>
        <p:sp>
          <p:nvSpPr>
            <p:cNvPr id="410" name="Google Shape;410;p30"/>
            <p:cNvSpPr/>
            <p:nvPr/>
          </p:nvSpPr>
          <p:spPr>
            <a:xfrm>
              <a:off x="1233925" y="1681875"/>
              <a:ext cx="1815000" cy="994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EC" sz="1000">
                  <a:solidFill>
                    <a:srgbClr val="0B7743"/>
                  </a:solidFill>
                  <a:latin typeface="Roboto"/>
                  <a:ea typeface="Roboto"/>
                  <a:cs typeface="Roboto"/>
                  <a:sym typeface="Roboto"/>
                </a:rPr>
                <a:t>Promueva la gestión del conocimiento en los últimos tres años</a:t>
              </a:r>
              <a:endParaRPr sz="300">
                <a:solidFill>
                  <a:srgbClr val="0B7743"/>
                </a:solidFill>
                <a:latin typeface="Roboto"/>
                <a:ea typeface="Roboto"/>
                <a:cs typeface="Roboto"/>
                <a:sym typeface="Roboto"/>
              </a:endParaRPr>
            </a:p>
          </p:txBody>
        </p:sp>
        <p:sp>
          <p:nvSpPr>
            <p:cNvPr id="411" name="Google Shape;411;p30"/>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4000" b="1">
                  <a:solidFill>
                    <a:srgbClr val="0B7743"/>
                  </a:solidFill>
                  <a:latin typeface="Roboto"/>
                  <a:ea typeface="Roboto"/>
                  <a:cs typeface="Roboto"/>
                  <a:sym typeface="Roboto"/>
                </a:rPr>
                <a:t>50</a:t>
              </a:r>
              <a:r>
                <a:rPr lang="es-EC" sz="4000">
                  <a:solidFill>
                    <a:srgbClr val="0B7743"/>
                  </a:solidFill>
                  <a:latin typeface="Roboto Thin"/>
                  <a:ea typeface="Roboto Thin"/>
                  <a:cs typeface="Roboto Thin"/>
                  <a:sym typeface="Roboto Thin"/>
                </a:rPr>
                <a:t>%</a:t>
              </a:r>
              <a:endParaRPr sz="4000">
                <a:solidFill>
                  <a:srgbClr val="0B7743"/>
                </a:solidFill>
                <a:latin typeface="Roboto Thin"/>
                <a:ea typeface="Roboto Thin"/>
                <a:cs typeface="Roboto Thin"/>
                <a:sym typeface="Roboto Thin"/>
              </a:endParaRPr>
            </a:p>
          </p:txBody>
        </p:sp>
        <p:sp>
          <p:nvSpPr>
            <p:cNvPr id="412" name="Google Shape;412;p30"/>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0"/>
            <p:cNvSpPr/>
            <p:nvPr/>
          </p:nvSpPr>
          <p:spPr>
            <a:xfrm>
              <a:off x="984170" y="3172455"/>
              <a:ext cx="2145000" cy="1085400"/>
            </a:xfrm>
            <a:prstGeom prst="rect">
              <a:avLst/>
            </a:prstGeom>
            <a:noFill/>
            <a:ln>
              <a:noFill/>
            </a:ln>
          </p:spPr>
          <p:txBody>
            <a:bodyPr spcFirstLastPara="1" wrap="square" lIns="91425" tIns="91425" rIns="91425" bIns="91425" anchor="t" anchorCtr="0">
              <a:noAutofit/>
            </a:bodyPr>
            <a:lstStyle/>
            <a:p>
              <a:pPr marL="457200" lvl="0" indent="-266700" algn="l" rtl="0">
                <a:lnSpc>
                  <a:spcPct val="150000"/>
                </a:lnSpc>
                <a:spcBef>
                  <a:spcPts val="0"/>
                </a:spcBef>
                <a:spcAft>
                  <a:spcPts val="0"/>
                </a:spcAft>
                <a:buClr>
                  <a:schemeClr val="lt1"/>
                </a:buClr>
                <a:buSzPts val="600"/>
                <a:buFont typeface="Roboto"/>
                <a:buChar char="●"/>
              </a:pPr>
              <a:r>
                <a:rPr lang="es-EC" sz="900">
                  <a:solidFill>
                    <a:schemeClr val="lt1"/>
                  </a:solidFill>
                  <a:latin typeface="Roboto"/>
                  <a:ea typeface="Roboto"/>
                  <a:cs typeface="Roboto"/>
                  <a:sym typeface="Roboto"/>
                </a:rPr>
                <a:t>A TRAVÉS  DEL DESARROLLO DE PROYECTOS EN RED</a:t>
              </a:r>
              <a:endParaRPr sz="600">
                <a:solidFill>
                  <a:schemeClr val="lt1"/>
                </a:solidFill>
                <a:latin typeface="Roboto"/>
                <a:ea typeface="Roboto"/>
                <a:cs typeface="Roboto"/>
                <a:sym typeface="Roboto"/>
              </a:endParaRPr>
            </a:p>
            <a:p>
              <a:pPr marL="0" lvl="0" indent="0" algn="l" rtl="0">
                <a:lnSpc>
                  <a:spcPct val="150000"/>
                </a:lnSpc>
                <a:spcBef>
                  <a:spcPts val="0"/>
                </a:spcBef>
                <a:spcAft>
                  <a:spcPts val="0"/>
                </a:spcAft>
                <a:buNone/>
              </a:pPr>
              <a:endParaRPr sz="600">
                <a:solidFill>
                  <a:srgbClr val="FFFFFF"/>
                </a:solidFill>
                <a:latin typeface="Roboto"/>
                <a:ea typeface="Roboto"/>
                <a:cs typeface="Roboto"/>
                <a:sym typeface="Roboto"/>
              </a:endParaRPr>
            </a:p>
          </p:txBody>
        </p:sp>
      </p:grpSp>
      <p:grpSp>
        <p:nvGrpSpPr>
          <p:cNvPr id="414" name="Google Shape;414;p30"/>
          <p:cNvGrpSpPr/>
          <p:nvPr/>
        </p:nvGrpSpPr>
        <p:grpSpPr>
          <a:xfrm>
            <a:off x="5900097" y="1134786"/>
            <a:ext cx="1590567" cy="3872172"/>
            <a:chOff x="984170" y="283725"/>
            <a:chExt cx="2224880" cy="4076400"/>
          </a:xfrm>
        </p:grpSpPr>
        <p:sp>
          <p:nvSpPr>
            <p:cNvPr id="415" name="Google Shape;415;p30"/>
            <p:cNvSpPr/>
            <p:nvPr/>
          </p:nvSpPr>
          <p:spPr>
            <a:xfrm>
              <a:off x="1178650" y="283725"/>
              <a:ext cx="2030400" cy="40764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a:off x="1118210" y="341749"/>
              <a:ext cx="2030400" cy="2490600"/>
            </a:xfrm>
            <a:prstGeom prst="rect">
              <a:avLst/>
            </a:prstGeom>
            <a:solidFill>
              <a:srgbClr val="FFFFFF"/>
            </a:solidFill>
            <a:ln w="19050" cap="flat" cmpd="sng">
              <a:solidFill>
                <a:srgbClr val="0B7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EC">
                  <a:solidFill>
                    <a:srgbClr val="0B7743"/>
                  </a:solidFill>
                  <a:latin typeface="Roboto Medium"/>
                  <a:ea typeface="Roboto Medium"/>
                  <a:cs typeface="Roboto Medium"/>
                  <a:sym typeface="Roboto Medium"/>
                </a:rPr>
                <a:t>encuestados</a:t>
              </a:r>
              <a:endParaRPr sz="1000">
                <a:solidFill>
                  <a:srgbClr val="0B7743"/>
                </a:solidFill>
                <a:latin typeface="Roboto Medium"/>
                <a:ea typeface="Roboto Medium"/>
                <a:cs typeface="Roboto Medium"/>
                <a:sym typeface="Roboto Medium"/>
              </a:endParaRPr>
            </a:p>
          </p:txBody>
        </p:sp>
        <p:sp>
          <p:nvSpPr>
            <p:cNvPr id="418" name="Google Shape;418;p30"/>
            <p:cNvSpPr/>
            <p:nvPr/>
          </p:nvSpPr>
          <p:spPr>
            <a:xfrm>
              <a:off x="1233930" y="1704008"/>
              <a:ext cx="1815000" cy="97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EC" sz="1000">
                  <a:solidFill>
                    <a:srgbClr val="0B7743"/>
                  </a:solidFill>
                  <a:latin typeface="Roboto"/>
                  <a:ea typeface="Roboto"/>
                  <a:cs typeface="Roboto"/>
                  <a:sym typeface="Roboto"/>
                </a:rPr>
                <a:t>considera que la cultura institucional para la investigación  acádemica</a:t>
              </a:r>
              <a:endParaRPr sz="700">
                <a:solidFill>
                  <a:srgbClr val="0B7743"/>
                </a:solidFill>
                <a:latin typeface="Roboto"/>
                <a:ea typeface="Roboto"/>
                <a:cs typeface="Roboto"/>
                <a:sym typeface="Roboto"/>
              </a:endParaRPr>
            </a:p>
          </p:txBody>
        </p:sp>
        <p:sp>
          <p:nvSpPr>
            <p:cNvPr id="419" name="Google Shape;419;p30"/>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4000" b="1">
                  <a:solidFill>
                    <a:srgbClr val="0B7743"/>
                  </a:solidFill>
                  <a:latin typeface="Roboto"/>
                  <a:ea typeface="Roboto"/>
                  <a:cs typeface="Roboto"/>
                  <a:sym typeface="Roboto"/>
                </a:rPr>
                <a:t>70</a:t>
              </a:r>
              <a:r>
                <a:rPr lang="es-EC" sz="4000">
                  <a:solidFill>
                    <a:srgbClr val="0B7743"/>
                  </a:solidFill>
                  <a:latin typeface="Roboto Thin"/>
                  <a:ea typeface="Roboto Thin"/>
                  <a:cs typeface="Roboto Thin"/>
                  <a:sym typeface="Roboto Thin"/>
                </a:rPr>
                <a:t>%</a:t>
              </a:r>
              <a:endParaRPr sz="4000">
                <a:solidFill>
                  <a:srgbClr val="0B7743"/>
                </a:solidFill>
                <a:latin typeface="Roboto Thin"/>
                <a:ea typeface="Roboto Thin"/>
                <a:cs typeface="Roboto Thin"/>
                <a:sym typeface="Roboto Thin"/>
              </a:endParaRPr>
            </a:p>
          </p:txBody>
        </p:sp>
        <p:sp>
          <p:nvSpPr>
            <p:cNvPr id="420" name="Google Shape;420;p30"/>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a:off x="984170" y="3172455"/>
              <a:ext cx="2145000" cy="1085400"/>
            </a:xfrm>
            <a:prstGeom prst="rect">
              <a:avLst/>
            </a:prstGeom>
            <a:noFill/>
            <a:ln>
              <a:noFill/>
            </a:ln>
          </p:spPr>
          <p:txBody>
            <a:bodyPr spcFirstLastPara="1" wrap="square" lIns="91425" tIns="91425" rIns="91425" bIns="91425" anchor="t" anchorCtr="0">
              <a:noAutofit/>
            </a:bodyPr>
            <a:lstStyle/>
            <a:p>
              <a:pPr marL="457200" lvl="0" indent="-266700" algn="just" rtl="0">
                <a:lnSpc>
                  <a:spcPct val="150000"/>
                </a:lnSpc>
                <a:spcBef>
                  <a:spcPts val="0"/>
                </a:spcBef>
                <a:spcAft>
                  <a:spcPts val="0"/>
                </a:spcAft>
                <a:buClr>
                  <a:srgbClr val="FFFFFF"/>
                </a:buClr>
                <a:buSzPts val="600"/>
                <a:buFont typeface="Roboto"/>
                <a:buChar char="●"/>
              </a:pPr>
              <a:r>
                <a:rPr lang="es-EC" sz="800">
                  <a:solidFill>
                    <a:schemeClr val="lt1"/>
                  </a:solidFill>
                  <a:latin typeface="Roboto"/>
                  <a:ea typeface="Roboto"/>
                  <a:cs typeface="Roboto"/>
                  <a:sym typeface="Roboto"/>
                </a:rPr>
                <a:t>BAJA PRODUCCIÓN</a:t>
              </a:r>
              <a:endParaRPr sz="600">
                <a:solidFill>
                  <a:srgbClr val="FFFFFF"/>
                </a:solidFill>
                <a:latin typeface="Roboto"/>
                <a:ea typeface="Roboto"/>
                <a:cs typeface="Roboto"/>
                <a:sym typeface="Roboto"/>
              </a:endParaRPr>
            </a:p>
          </p:txBody>
        </p:sp>
      </p:grpSp>
      <p:grpSp>
        <p:nvGrpSpPr>
          <p:cNvPr id="422" name="Google Shape;422;p30"/>
          <p:cNvGrpSpPr/>
          <p:nvPr/>
        </p:nvGrpSpPr>
        <p:grpSpPr>
          <a:xfrm>
            <a:off x="4405150" y="1127850"/>
            <a:ext cx="1590567" cy="3886032"/>
            <a:chOff x="984170" y="283725"/>
            <a:chExt cx="2224880" cy="4076400"/>
          </a:xfrm>
        </p:grpSpPr>
        <p:sp>
          <p:nvSpPr>
            <p:cNvPr id="423" name="Google Shape;423;p30"/>
            <p:cNvSpPr/>
            <p:nvPr/>
          </p:nvSpPr>
          <p:spPr>
            <a:xfrm>
              <a:off x="1178650" y="283725"/>
              <a:ext cx="2030400" cy="40764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a:off x="1118210" y="341749"/>
              <a:ext cx="2030400" cy="2490600"/>
            </a:xfrm>
            <a:prstGeom prst="rect">
              <a:avLst/>
            </a:prstGeom>
            <a:solidFill>
              <a:srgbClr val="FFFFFF"/>
            </a:solidFill>
            <a:ln w="19050" cap="flat" cmpd="sng">
              <a:solidFill>
                <a:srgbClr val="0B7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a:off x="1233925" y="2169132"/>
              <a:ext cx="1815000" cy="66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700">
                <a:solidFill>
                  <a:srgbClr val="0B7743"/>
                </a:solidFill>
                <a:latin typeface="Roboto"/>
                <a:ea typeface="Roboto"/>
                <a:cs typeface="Roboto"/>
                <a:sym typeface="Roboto"/>
              </a:endParaRPr>
            </a:p>
          </p:txBody>
        </p:sp>
        <p:sp>
          <p:nvSpPr>
            <p:cNvPr id="426" name="Google Shape;426;p30"/>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4000" b="1">
                  <a:solidFill>
                    <a:srgbClr val="0B7743"/>
                  </a:solidFill>
                  <a:latin typeface="Roboto"/>
                  <a:ea typeface="Roboto"/>
                  <a:cs typeface="Roboto"/>
                  <a:sym typeface="Roboto"/>
                </a:rPr>
                <a:t>50</a:t>
              </a:r>
              <a:r>
                <a:rPr lang="es-EC" sz="4000">
                  <a:solidFill>
                    <a:srgbClr val="0B7743"/>
                  </a:solidFill>
                  <a:latin typeface="Roboto Thin"/>
                  <a:ea typeface="Roboto Thin"/>
                  <a:cs typeface="Roboto Thin"/>
                  <a:sym typeface="Roboto Thin"/>
                </a:rPr>
                <a:t>%</a:t>
              </a:r>
              <a:endParaRPr sz="4000">
                <a:solidFill>
                  <a:srgbClr val="0B7743"/>
                </a:solidFill>
                <a:latin typeface="Roboto Thin"/>
                <a:ea typeface="Roboto Thin"/>
                <a:cs typeface="Roboto Thin"/>
                <a:sym typeface="Roboto Thin"/>
              </a:endParaRPr>
            </a:p>
          </p:txBody>
        </p:sp>
        <p:sp>
          <p:nvSpPr>
            <p:cNvPr id="427" name="Google Shape;427;p30"/>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p:nvPr/>
          </p:nvSpPr>
          <p:spPr>
            <a:xfrm>
              <a:off x="984170" y="3118990"/>
              <a:ext cx="2145000" cy="1138800"/>
            </a:xfrm>
            <a:prstGeom prst="rect">
              <a:avLst/>
            </a:prstGeom>
            <a:noFill/>
            <a:ln>
              <a:noFill/>
            </a:ln>
          </p:spPr>
          <p:txBody>
            <a:bodyPr spcFirstLastPara="1" wrap="square" lIns="91425" tIns="91425" rIns="91425" bIns="91425" anchor="t" anchorCtr="0">
              <a:noAutofit/>
            </a:bodyPr>
            <a:lstStyle/>
            <a:p>
              <a:pPr marL="457200" lvl="0" indent="-260350" algn="just" rtl="0">
                <a:lnSpc>
                  <a:spcPct val="150000"/>
                </a:lnSpc>
                <a:spcBef>
                  <a:spcPts val="0"/>
                </a:spcBef>
                <a:spcAft>
                  <a:spcPts val="0"/>
                </a:spcAft>
                <a:buClr>
                  <a:srgbClr val="FFFFFF"/>
                </a:buClr>
                <a:buSzPts val="500"/>
                <a:buFont typeface="Roboto"/>
                <a:buChar char="●"/>
              </a:pPr>
              <a:r>
                <a:rPr lang="es-EC" sz="800">
                  <a:solidFill>
                    <a:schemeClr val="lt1"/>
                  </a:solidFill>
                  <a:latin typeface="Roboto"/>
                  <a:ea typeface="Roboto"/>
                  <a:cs typeface="Roboto"/>
                  <a:sym typeface="Roboto"/>
                </a:rPr>
                <a:t>BAJA PRODUCCIÓN DE INVESTIGACIÓN ACADÉMICA DE LA CULTURA INSTITUCIONAL</a:t>
              </a:r>
              <a:endParaRPr sz="500">
                <a:solidFill>
                  <a:srgbClr val="FFFFFF"/>
                </a:solidFill>
                <a:latin typeface="Roboto"/>
                <a:ea typeface="Roboto"/>
                <a:cs typeface="Roboto"/>
                <a:sym typeface="Roboto"/>
              </a:endParaRPr>
            </a:p>
          </p:txBody>
        </p:sp>
        <p:sp>
          <p:nvSpPr>
            <p:cNvPr id="429" name="Google Shape;429;p30"/>
            <p:cNvSpPr/>
            <p:nvPr/>
          </p:nvSpPr>
          <p:spPr>
            <a:xfrm>
              <a:off x="1233925" y="1171760"/>
              <a:ext cx="1815000" cy="11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EC" sz="1200">
                  <a:solidFill>
                    <a:srgbClr val="0B7743"/>
                  </a:solidFill>
                  <a:latin typeface="Roboto Medium"/>
                  <a:ea typeface="Roboto Medium"/>
                  <a:cs typeface="Roboto Medium"/>
                  <a:sym typeface="Roboto Medium"/>
                </a:rPr>
                <a:t>Docentes forman parte de red de investigación</a:t>
              </a:r>
              <a:endParaRPr sz="800">
                <a:solidFill>
                  <a:srgbClr val="0B7743"/>
                </a:solidFill>
                <a:latin typeface="Roboto Medium"/>
                <a:ea typeface="Roboto Medium"/>
                <a:cs typeface="Roboto Medium"/>
                <a:sym typeface="Roboto Medium"/>
              </a:endParaRPr>
            </a:p>
          </p:txBody>
        </p:sp>
      </p:grpSp>
      <p:sp>
        <p:nvSpPr>
          <p:cNvPr id="430" name="Google Shape;430;p30"/>
          <p:cNvSpPr/>
          <p:nvPr/>
        </p:nvSpPr>
        <p:spPr>
          <a:xfrm flipH="1">
            <a:off x="4405150" y="2763825"/>
            <a:ext cx="1825800" cy="9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4000" b="1">
                <a:solidFill>
                  <a:srgbClr val="0B7743"/>
                </a:solidFill>
                <a:latin typeface="Roboto"/>
                <a:ea typeface="Roboto"/>
                <a:cs typeface="Roboto"/>
                <a:sym typeface="Roboto"/>
              </a:rPr>
              <a:t>  60 </a:t>
            </a:r>
            <a:r>
              <a:rPr lang="es-EC" sz="4000">
                <a:solidFill>
                  <a:srgbClr val="0B7743"/>
                </a:solidFill>
                <a:latin typeface="Roboto Thin"/>
                <a:ea typeface="Roboto Thin"/>
                <a:cs typeface="Roboto Thin"/>
                <a:sym typeface="Roboto Thin"/>
              </a:rPr>
              <a:t>%</a:t>
            </a:r>
            <a:endParaRPr sz="700">
              <a:solidFill>
                <a:srgbClr val="0B7743"/>
              </a:solidFill>
              <a:latin typeface="Roboto"/>
              <a:ea typeface="Roboto"/>
              <a:cs typeface="Roboto"/>
              <a:sym typeface="Roboto"/>
            </a:endParaRPr>
          </a:p>
        </p:txBody>
      </p:sp>
      <p:sp>
        <p:nvSpPr>
          <p:cNvPr id="2" name="CuadroTexto 1"/>
          <p:cNvSpPr txBox="1"/>
          <p:nvPr/>
        </p:nvSpPr>
        <p:spPr>
          <a:xfrm>
            <a:off x="1621410" y="5125722"/>
            <a:ext cx="5474267" cy="400110"/>
          </a:xfrm>
          <a:prstGeom prst="rect">
            <a:avLst/>
          </a:prstGeom>
          <a:noFill/>
        </p:spPr>
        <p:txBody>
          <a:bodyPr wrap="square" rtlCol="0">
            <a:spAutoFit/>
          </a:bodyPr>
          <a:lstStyle/>
          <a:p>
            <a:r>
              <a:rPr lang="es-EC" sz="2000" dirty="0" smtClean="0">
                <a:latin typeface="Constantia" panose="02030602050306030303" pitchFamily="18" charset="0"/>
              </a:rPr>
              <a:t>Fuente: Trabajo de Campo, </a:t>
            </a:r>
            <a:r>
              <a:rPr lang="es-EC" sz="2000" dirty="0" err="1" smtClean="0">
                <a:latin typeface="Constantia" panose="02030602050306030303" pitchFamily="18" charset="0"/>
              </a:rPr>
              <a:t>Espe</a:t>
            </a:r>
            <a:r>
              <a:rPr lang="es-EC" sz="2000" dirty="0" smtClean="0">
                <a:latin typeface="Constantia" panose="02030602050306030303" pitchFamily="18" charset="0"/>
              </a:rPr>
              <a:t>, Quito, 2019</a:t>
            </a:r>
            <a:endParaRPr lang="es-ES" sz="2000" dirty="0">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idx="4294967295"/>
          </p:nvPr>
        </p:nvSpPr>
        <p:spPr>
          <a:xfrm>
            <a:off x="457200" y="404664"/>
            <a:ext cx="8229600" cy="864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r>
              <a:rPr lang="es-EC" sz="3000" b="1" dirty="0">
                <a:latin typeface="Constantia" panose="02030602050306030303" pitchFamily="18" charset="0"/>
                <a:sym typeface="Calibri"/>
              </a:rPr>
              <a:t>CONTENIDO</a:t>
            </a:r>
            <a:endParaRPr sz="3000" b="1" dirty="0">
              <a:latin typeface="Constantia" panose="02030602050306030303" pitchFamily="18" charset="0"/>
              <a:sym typeface="Calibri"/>
            </a:endParaRPr>
          </a:p>
        </p:txBody>
      </p:sp>
      <p:sp>
        <p:nvSpPr>
          <p:cNvPr id="99" name="Google Shape;99;p14"/>
          <p:cNvSpPr txBox="1">
            <a:spLocks noGrp="1"/>
          </p:cNvSpPr>
          <p:nvPr>
            <p:ph type="body" idx="4294967295"/>
          </p:nvPr>
        </p:nvSpPr>
        <p:spPr>
          <a:xfrm>
            <a:off x="637075" y="1556800"/>
            <a:ext cx="7751400" cy="4392600"/>
          </a:xfrm>
          <a:prstGeom prst="rect">
            <a:avLst/>
          </a:prstGeom>
          <a:noFill/>
          <a:ln>
            <a:noFill/>
          </a:ln>
        </p:spPr>
        <p:txBody>
          <a:bodyPr spcFirstLastPara="1" wrap="square" lIns="91425" tIns="45700" rIns="91425" bIns="45700" anchor="t" anchorCtr="0">
            <a:noAutofit/>
          </a:bodyPr>
          <a:lstStyle/>
          <a:p>
            <a:pPr marL="514350" lvl="0" indent="-501650" algn="l" rtl="0">
              <a:lnSpc>
                <a:spcPct val="90000"/>
              </a:lnSpc>
              <a:spcBef>
                <a:spcPts val="0"/>
              </a:spcBef>
              <a:spcAft>
                <a:spcPts val="0"/>
              </a:spcAft>
              <a:buClr>
                <a:schemeClr val="dk1"/>
              </a:buClr>
              <a:buSzPts val="2200"/>
              <a:buFont typeface="Calibri"/>
              <a:buAutoNum type="arabicPeriod"/>
            </a:pPr>
            <a:r>
              <a:rPr lang="es-EC" sz="2800" dirty="0">
                <a:latin typeface="Constantia" panose="02030602050306030303" pitchFamily="18" charset="0"/>
              </a:rPr>
              <a:t>Introducción </a:t>
            </a:r>
            <a:endParaRPr sz="2800" dirty="0">
              <a:latin typeface="Constantia" panose="02030602050306030303" pitchFamily="18" charset="0"/>
            </a:endParaRPr>
          </a:p>
          <a:p>
            <a:pPr marL="514350" lvl="0" indent="-501650" algn="l" rtl="0">
              <a:lnSpc>
                <a:spcPct val="90000"/>
              </a:lnSpc>
              <a:spcBef>
                <a:spcPts val="480"/>
              </a:spcBef>
              <a:spcAft>
                <a:spcPts val="0"/>
              </a:spcAft>
              <a:buClr>
                <a:schemeClr val="dk1"/>
              </a:buClr>
              <a:buSzPts val="2200"/>
              <a:buFont typeface="Calibri"/>
              <a:buAutoNum type="arabicPeriod"/>
            </a:pPr>
            <a:r>
              <a:rPr lang="es-EC" sz="2800" dirty="0">
                <a:latin typeface="Constantia" panose="02030602050306030303" pitchFamily="18" charset="0"/>
              </a:rPr>
              <a:t>Planteamiento del problema</a:t>
            </a:r>
            <a:endParaRPr sz="2800" dirty="0">
              <a:latin typeface="Constantia" panose="02030602050306030303" pitchFamily="18" charset="0"/>
            </a:endParaRPr>
          </a:p>
          <a:p>
            <a:pPr marL="514350" lvl="0" indent="-501650" algn="l" rtl="0">
              <a:lnSpc>
                <a:spcPct val="90000"/>
              </a:lnSpc>
              <a:spcBef>
                <a:spcPts val="480"/>
              </a:spcBef>
              <a:spcAft>
                <a:spcPts val="0"/>
              </a:spcAft>
              <a:buClr>
                <a:schemeClr val="dk1"/>
              </a:buClr>
              <a:buSzPts val="2200"/>
              <a:buFont typeface="Calibri"/>
              <a:buAutoNum type="arabicPeriod"/>
            </a:pPr>
            <a:r>
              <a:rPr lang="es-EC" sz="2800" dirty="0">
                <a:latin typeface="Constantia" panose="02030602050306030303" pitchFamily="18" charset="0"/>
              </a:rPr>
              <a:t>Marco Teórico</a:t>
            </a:r>
            <a:endParaRPr sz="2800" dirty="0">
              <a:latin typeface="Constantia" panose="02030602050306030303" pitchFamily="18" charset="0"/>
            </a:endParaRPr>
          </a:p>
          <a:p>
            <a:pPr marL="514350" lvl="0" indent="-501650" algn="l" rtl="0">
              <a:lnSpc>
                <a:spcPct val="90000"/>
              </a:lnSpc>
              <a:spcBef>
                <a:spcPts val="480"/>
              </a:spcBef>
              <a:spcAft>
                <a:spcPts val="0"/>
              </a:spcAft>
              <a:buClr>
                <a:schemeClr val="dk1"/>
              </a:buClr>
              <a:buSzPts val="2200"/>
              <a:buFont typeface="Calibri"/>
              <a:buAutoNum type="arabicPeriod"/>
            </a:pPr>
            <a:r>
              <a:rPr lang="es-EC" sz="2800" dirty="0">
                <a:latin typeface="Constantia" panose="02030602050306030303" pitchFamily="18" charset="0"/>
              </a:rPr>
              <a:t>Objetivos</a:t>
            </a:r>
            <a:endParaRPr sz="2800" dirty="0">
              <a:latin typeface="Constantia" panose="02030602050306030303" pitchFamily="18" charset="0"/>
            </a:endParaRPr>
          </a:p>
          <a:p>
            <a:pPr marL="514350" lvl="0" indent="-501650" algn="l" rtl="0">
              <a:lnSpc>
                <a:spcPct val="90000"/>
              </a:lnSpc>
              <a:spcBef>
                <a:spcPts val="480"/>
              </a:spcBef>
              <a:spcAft>
                <a:spcPts val="0"/>
              </a:spcAft>
              <a:buClr>
                <a:schemeClr val="dk1"/>
              </a:buClr>
              <a:buSzPts val="2200"/>
              <a:buFont typeface="Calibri"/>
              <a:buAutoNum type="arabicPeriod"/>
            </a:pPr>
            <a:r>
              <a:rPr lang="es-EC" sz="2800" dirty="0" smtClean="0">
                <a:latin typeface="Constantia" panose="02030602050306030303" pitchFamily="18" charset="0"/>
              </a:rPr>
              <a:t>Metodología</a:t>
            </a:r>
            <a:endParaRPr sz="2800" dirty="0">
              <a:latin typeface="Constantia" panose="02030602050306030303" pitchFamily="18" charset="0"/>
            </a:endParaRPr>
          </a:p>
          <a:p>
            <a:pPr marL="514350" lvl="0" indent="-501650" algn="l" rtl="0">
              <a:lnSpc>
                <a:spcPct val="90000"/>
              </a:lnSpc>
              <a:spcBef>
                <a:spcPts val="480"/>
              </a:spcBef>
              <a:spcAft>
                <a:spcPts val="0"/>
              </a:spcAft>
              <a:buClr>
                <a:schemeClr val="dk1"/>
              </a:buClr>
              <a:buSzPts val="2200"/>
              <a:buFont typeface="Calibri"/>
              <a:buAutoNum type="arabicPeriod"/>
            </a:pPr>
            <a:r>
              <a:rPr lang="es-EC" sz="2800" dirty="0" smtClean="0">
                <a:latin typeface="Constantia" panose="02030602050306030303" pitchFamily="18" charset="0"/>
              </a:rPr>
              <a:t>Hipótesis</a:t>
            </a:r>
            <a:endParaRPr sz="2800" dirty="0">
              <a:latin typeface="Constantia" panose="02030602050306030303" pitchFamily="18" charset="0"/>
            </a:endParaRPr>
          </a:p>
          <a:p>
            <a:pPr marL="514350" lvl="0" indent="-501650" algn="l" rtl="0">
              <a:lnSpc>
                <a:spcPct val="90000"/>
              </a:lnSpc>
              <a:spcBef>
                <a:spcPts val="480"/>
              </a:spcBef>
              <a:spcAft>
                <a:spcPts val="0"/>
              </a:spcAft>
              <a:buClr>
                <a:schemeClr val="dk1"/>
              </a:buClr>
              <a:buSzPts val="2200"/>
              <a:buFont typeface="Calibri"/>
              <a:buAutoNum type="arabicPeriod"/>
            </a:pPr>
            <a:r>
              <a:rPr lang="es-EC" sz="2800" dirty="0">
                <a:latin typeface="Constantia" panose="02030602050306030303" pitchFamily="18" charset="0"/>
              </a:rPr>
              <a:t>Resultados</a:t>
            </a:r>
            <a:endParaRPr sz="2800" dirty="0">
              <a:latin typeface="Constantia" panose="02030602050306030303" pitchFamily="18" charset="0"/>
            </a:endParaRPr>
          </a:p>
          <a:p>
            <a:pPr marL="514350" lvl="0" indent="-501650" algn="l" rtl="0">
              <a:lnSpc>
                <a:spcPct val="90000"/>
              </a:lnSpc>
              <a:spcBef>
                <a:spcPts val="480"/>
              </a:spcBef>
              <a:spcAft>
                <a:spcPts val="0"/>
              </a:spcAft>
              <a:buClr>
                <a:schemeClr val="dk1"/>
              </a:buClr>
              <a:buSzPts val="2200"/>
              <a:buFont typeface="Calibri"/>
              <a:buAutoNum type="arabicPeriod"/>
            </a:pPr>
            <a:r>
              <a:rPr lang="es-EC" sz="2800" dirty="0" smtClean="0">
                <a:latin typeface="Constantia" panose="02030602050306030303" pitchFamily="18" charset="0"/>
              </a:rPr>
              <a:t>Propuesta</a:t>
            </a:r>
            <a:endParaRPr sz="2800" dirty="0">
              <a:latin typeface="Constantia" panose="02030602050306030303" pitchFamily="18" charset="0"/>
            </a:endParaRPr>
          </a:p>
          <a:p>
            <a:pPr marL="514350" lvl="0" indent="-501650" algn="l" rtl="0">
              <a:lnSpc>
                <a:spcPct val="90000"/>
              </a:lnSpc>
              <a:spcBef>
                <a:spcPts val="480"/>
              </a:spcBef>
              <a:spcAft>
                <a:spcPts val="0"/>
              </a:spcAft>
              <a:buClr>
                <a:schemeClr val="dk1"/>
              </a:buClr>
              <a:buSzPts val="2200"/>
              <a:buFont typeface="Calibri"/>
              <a:buAutoNum type="arabicPeriod"/>
            </a:pPr>
            <a:r>
              <a:rPr lang="es-EC" sz="2800" dirty="0">
                <a:latin typeface="Constantia" panose="02030602050306030303" pitchFamily="18" charset="0"/>
              </a:rPr>
              <a:t>Bibliografía General</a:t>
            </a:r>
            <a:endParaRPr sz="2800" dirty="0">
              <a:latin typeface="Constantia" panose="02030602050306030303" pitchFamily="18" charset="0"/>
            </a:endParaRPr>
          </a:p>
        </p:txBody>
      </p:sp>
      <p:pic>
        <p:nvPicPr>
          <p:cNvPr id="100" name="Google Shape;100;p14" descr="Universidad de las Fuerzas Armadas in Ecuador Reviews &amp; Rankings ..."/>
          <p:cNvPicPr preferRelativeResize="0"/>
          <p:nvPr/>
        </p:nvPicPr>
        <p:blipFill rotWithShape="1">
          <a:blip r:embed="rId3">
            <a:alphaModFix/>
          </a:blip>
          <a:srcRect t="26140" b="23882"/>
          <a:stretch/>
        </p:blipFill>
        <p:spPr>
          <a:xfrm>
            <a:off x="0" y="0"/>
            <a:ext cx="1993250" cy="711525"/>
          </a:xfrm>
          <a:prstGeom prst="rect">
            <a:avLst/>
          </a:prstGeom>
          <a:noFill/>
          <a:ln>
            <a:noFill/>
          </a:ln>
        </p:spPr>
      </p:pic>
      <p:sp>
        <p:nvSpPr>
          <p:cNvPr id="101" name="Google Shape;101;p1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s-EC" sz="3000" b="1" dirty="0" smtClean="0">
                <a:solidFill>
                  <a:srgbClr val="000000"/>
                </a:solidFill>
                <a:latin typeface="Arial"/>
                <a:ea typeface="Arial"/>
                <a:cs typeface="Arial"/>
                <a:sym typeface="Arial"/>
              </a:rPr>
              <a:t>CONCLUSION</a:t>
            </a:r>
            <a:endParaRPr dirty="0"/>
          </a:p>
        </p:txBody>
      </p:sp>
      <p:sp>
        <p:nvSpPr>
          <p:cNvPr id="437" name="Google Shape;437;p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endParaRPr sz="1500">
              <a:latin typeface="Constantia"/>
              <a:ea typeface="Constantia"/>
              <a:cs typeface="Constantia"/>
              <a:sym typeface="Constantia"/>
            </a:endParaRPr>
          </a:p>
          <a:p>
            <a:pPr marL="0" lvl="0" indent="0" algn="l" rtl="0">
              <a:lnSpc>
                <a:spcPct val="100000"/>
              </a:lnSpc>
              <a:spcBef>
                <a:spcPts val="0"/>
              </a:spcBef>
              <a:spcAft>
                <a:spcPts val="0"/>
              </a:spcAft>
              <a:buSzPts val="1800"/>
              <a:buNone/>
            </a:pP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
        <p:nvSpPr>
          <p:cNvPr id="438" name="Google Shape;438;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C"/>
              <a:t>20</a:t>
            </a:fld>
            <a:endParaRPr/>
          </a:p>
        </p:txBody>
      </p:sp>
      <p:sp>
        <p:nvSpPr>
          <p:cNvPr id="439" name="Google Shape;439;p31"/>
          <p:cNvSpPr/>
          <p:nvPr/>
        </p:nvSpPr>
        <p:spPr>
          <a:xfrm>
            <a:off x="1021135" y="1600200"/>
            <a:ext cx="7308976" cy="4343400"/>
          </a:xfrm>
          <a:prstGeom prst="roundRect">
            <a:avLst>
              <a:gd name="adj" fmla="val 16667"/>
            </a:avLst>
          </a:prstGeom>
          <a:solidFill>
            <a:srgbClr val="D9EAD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500"/>
              <a:buFont typeface="Arial"/>
              <a:buNone/>
            </a:pPr>
            <a:r>
              <a:rPr lang="es-EC" sz="2400" b="0" i="0" u="none" strike="noStrike" cap="none" dirty="0" smtClean="0">
                <a:solidFill>
                  <a:srgbClr val="000000"/>
                </a:solidFill>
                <a:latin typeface="Constantia" panose="02030602050306030303" pitchFamily="18" charset="0"/>
                <a:ea typeface="Calibri"/>
                <a:cs typeface="Calibri"/>
                <a:sym typeface="Calibri"/>
              </a:rPr>
              <a:t>Las instituciones que conforman el Sistema de Educación Superior, se </a:t>
            </a:r>
            <a:r>
              <a:rPr lang="es-EC" sz="2400" b="0" i="0" u="sng" strike="noStrike" cap="none" dirty="0" smtClean="0">
                <a:solidFill>
                  <a:srgbClr val="000000"/>
                </a:solidFill>
                <a:latin typeface="Constantia" panose="02030602050306030303" pitchFamily="18" charset="0"/>
                <a:ea typeface="Calibri"/>
                <a:cs typeface="Calibri"/>
                <a:sym typeface="Calibri"/>
              </a:rPr>
              <a:t>preocupan mas por imponer una política de cumplimiento  formal de requisitos para clasificar a los investigadores, a los grupos de investigación, a las revistas   y en general a los productos de invest</a:t>
            </a:r>
            <a:r>
              <a:rPr lang="es-EC" sz="2400" b="0" i="0" u="none" strike="noStrike" cap="none" dirty="0" smtClean="0">
                <a:solidFill>
                  <a:srgbClr val="000000"/>
                </a:solidFill>
                <a:latin typeface="Constantia" panose="02030602050306030303" pitchFamily="18" charset="0"/>
                <a:ea typeface="Calibri"/>
                <a:cs typeface="Calibri"/>
                <a:sym typeface="Calibri"/>
              </a:rPr>
              <a:t>igación que a </a:t>
            </a:r>
            <a:r>
              <a:rPr lang="es-EC" sz="2400" b="1" i="0" u="none" strike="noStrike" cap="none" dirty="0" smtClean="0">
                <a:solidFill>
                  <a:srgbClr val="000000"/>
                </a:solidFill>
                <a:latin typeface="Constantia" panose="02030602050306030303" pitchFamily="18" charset="0"/>
                <a:ea typeface="Calibri"/>
                <a:cs typeface="Calibri"/>
                <a:sym typeface="Calibri"/>
              </a:rPr>
              <a:t>estimular el desarrollo endógeno de la IES de cara a las necesidades sociales , políticas y económicas del país</a:t>
            </a:r>
            <a:endParaRPr sz="2400" b="1" i="0" u="none" strike="noStrike" cap="none" dirty="0">
              <a:solidFill>
                <a:srgbClr val="000000"/>
              </a:solidFill>
              <a:latin typeface="Constantia" panose="02030602050306030303" pitchFamily="18" charset="0"/>
              <a:ea typeface="Calibri"/>
              <a:cs typeface="Calibri"/>
              <a:sym typeface="Calibri"/>
            </a:endParaRPr>
          </a:p>
        </p:txBody>
      </p:sp>
      <p:pic>
        <p:nvPicPr>
          <p:cNvPr id="441" name="Google Shape;441;p31"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2"/>
          <p:cNvSpPr txBox="1">
            <a:spLocks noGrp="1"/>
          </p:cNvSpPr>
          <p:nvPr>
            <p:ph type="body" idx="1"/>
          </p:nvPr>
        </p:nvSpPr>
        <p:spPr>
          <a:xfrm>
            <a:off x="457200" y="878514"/>
            <a:ext cx="8229600" cy="524765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SzPts val="1800"/>
              <a:buNone/>
            </a:pPr>
            <a:r>
              <a:rPr lang="es-EC" sz="2000" dirty="0">
                <a:latin typeface="Constantia" panose="02030602050306030303" pitchFamily="18" charset="0"/>
              </a:rPr>
              <a:t>El </a:t>
            </a:r>
            <a:r>
              <a:rPr lang="es-EC" sz="2000" u="sng" dirty="0">
                <a:latin typeface="Constantia" panose="02030602050306030303" pitchFamily="18" charset="0"/>
              </a:rPr>
              <a:t>diseño de una propuesta metodológica encaminada a mejorar la gestión del conocimiento con parámetros técnico-académicos</a:t>
            </a:r>
            <a:r>
              <a:rPr lang="es-EC" sz="2000" dirty="0">
                <a:latin typeface="Constantia" panose="02030602050306030303" pitchFamily="18" charset="0"/>
              </a:rPr>
              <a:t> para fortalecer la presentación de carreras y programas relacionados con la función sustantiva de la investigación, misma que comprende los siguientes elementos:</a:t>
            </a:r>
            <a:endParaRPr sz="2000" dirty="0">
              <a:latin typeface="Constantia" panose="02030602050306030303" pitchFamily="18" charset="0"/>
            </a:endParaRPr>
          </a:p>
          <a:p>
            <a:pPr marL="0" lvl="0" indent="0" algn="l" rtl="0">
              <a:lnSpc>
                <a:spcPct val="80000"/>
              </a:lnSpc>
              <a:spcBef>
                <a:spcPts val="448"/>
              </a:spcBef>
              <a:spcAft>
                <a:spcPts val="0"/>
              </a:spcAft>
              <a:buClr>
                <a:schemeClr val="dk1"/>
              </a:buClr>
              <a:buSzPts val="2240"/>
              <a:buNone/>
            </a:pPr>
            <a:endParaRPr sz="1700" dirty="0">
              <a:latin typeface="Constantia" panose="02030602050306030303" pitchFamily="18" charset="0"/>
            </a:endParaRPr>
          </a:p>
          <a:p>
            <a:pPr marL="342900" lvl="0" indent="-200660" algn="l" rtl="0">
              <a:lnSpc>
                <a:spcPct val="80000"/>
              </a:lnSpc>
              <a:spcBef>
                <a:spcPts val="448"/>
              </a:spcBef>
              <a:spcAft>
                <a:spcPts val="0"/>
              </a:spcAft>
              <a:buClr>
                <a:schemeClr val="dk1"/>
              </a:buClr>
              <a:buSzPts val="2240"/>
              <a:buNone/>
            </a:pPr>
            <a:endParaRPr sz="1700" dirty="0">
              <a:latin typeface="Constantia" panose="02030602050306030303" pitchFamily="18" charset="0"/>
            </a:endParaRPr>
          </a:p>
        </p:txBody>
      </p:sp>
      <p:sp>
        <p:nvSpPr>
          <p:cNvPr id="447" name="Google Shape;44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EC"/>
              <a:t>21</a:t>
            </a:fld>
            <a:endParaRPr/>
          </a:p>
        </p:txBody>
      </p:sp>
      <p:pic>
        <p:nvPicPr>
          <p:cNvPr id="448" name="Google Shape;448;p32"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449" name="Google Shape;449;p32"/>
          <p:cNvSpPr txBox="1">
            <a:spLocks noGrp="1"/>
          </p:cNvSpPr>
          <p:nvPr>
            <p:ph type="title"/>
          </p:nvPr>
        </p:nvSpPr>
        <p:spPr>
          <a:xfrm>
            <a:off x="1953490" y="0"/>
            <a:ext cx="6733309" cy="64832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onstantia"/>
              <a:buNone/>
            </a:pPr>
            <a:r>
              <a:rPr lang="es-EC" sz="2400" b="1" dirty="0" smtClean="0">
                <a:latin typeface="Constantia" panose="02030602050306030303" pitchFamily="18" charset="0"/>
              </a:rPr>
              <a:t>RECOMENDACIONES PARA LA GESTÓN DEL CONOCIMIENTO</a:t>
            </a:r>
            <a:endParaRPr sz="2400" b="1" dirty="0">
              <a:latin typeface="Constantia" panose="02030602050306030303" pitchFamily="18" charset="0"/>
            </a:endParaRPr>
          </a:p>
        </p:txBody>
      </p:sp>
      <p:sp>
        <p:nvSpPr>
          <p:cNvPr id="450" name="Google Shape;450;p32"/>
          <p:cNvSpPr/>
          <p:nvPr/>
        </p:nvSpPr>
        <p:spPr>
          <a:xfrm>
            <a:off x="610200" y="2388358"/>
            <a:ext cx="7906003" cy="2365999"/>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342900" lvl="0" indent="-200660" algn="just" rtl="0">
              <a:lnSpc>
                <a:spcPct val="80000"/>
              </a:lnSpc>
              <a:spcBef>
                <a:spcPts val="448"/>
              </a:spcBef>
              <a:spcAft>
                <a:spcPts val="0"/>
              </a:spcAft>
              <a:buClr>
                <a:schemeClr val="dk1"/>
              </a:buClr>
              <a:buSzPts val="2240"/>
              <a:buFont typeface="Arial"/>
              <a:buNone/>
            </a:pPr>
            <a:endParaRPr sz="1700" dirty="0">
              <a:solidFill>
                <a:schemeClr val="dk1"/>
              </a:solidFill>
              <a:latin typeface="Calibri"/>
              <a:ea typeface="Calibri"/>
              <a:cs typeface="Calibri"/>
              <a:sym typeface="Calibri"/>
            </a:endParaRPr>
          </a:p>
          <a:p>
            <a:pPr marL="0" lvl="0" indent="0" algn="just" rtl="0">
              <a:lnSpc>
                <a:spcPct val="80000"/>
              </a:lnSpc>
              <a:spcBef>
                <a:spcPts val="448"/>
              </a:spcBef>
              <a:spcAft>
                <a:spcPts val="0"/>
              </a:spcAft>
              <a:buClr>
                <a:schemeClr val="dk1"/>
              </a:buClr>
              <a:buSzPts val="1800"/>
              <a:buFont typeface="Arial"/>
              <a:buNone/>
            </a:pPr>
            <a:r>
              <a:rPr lang="es-EC" sz="1700" dirty="0">
                <a:solidFill>
                  <a:schemeClr val="dk1"/>
                </a:solidFill>
                <a:latin typeface="Calibri"/>
                <a:ea typeface="Calibri"/>
                <a:cs typeface="Calibri"/>
                <a:sym typeface="Calibri"/>
              </a:rPr>
              <a:t>→  </a:t>
            </a:r>
            <a:r>
              <a:rPr lang="es-EC" sz="2400" dirty="0">
                <a:solidFill>
                  <a:schemeClr val="dk1"/>
                </a:solidFill>
                <a:latin typeface="Constantia" panose="02030602050306030303" pitchFamily="18" charset="0"/>
                <a:ea typeface="Calibri"/>
                <a:cs typeface="Calibri"/>
                <a:sym typeface="Calibri"/>
              </a:rPr>
              <a:t>Formulación de la propuesta metodológica.</a:t>
            </a:r>
            <a:endParaRPr sz="2400" dirty="0">
              <a:solidFill>
                <a:schemeClr val="dk1"/>
              </a:solidFill>
              <a:latin typeface="Constantia" panose="02030602050306030303" pitchFamily="18" charset="0"/>
              <a:ea typeface="Calibri"/>
              <a:cs typeface="Calibri"/>
              <a:sym typeface="Calibri"/>
            </a:endParaRPr>
          </a:p>
          <a:p>
            <a:pPr marL="0" lvl="0" indent="0" algn="just" rtl="0">
              <a:lnSpc>
                <a:spcPct val="80000"/>
              </a:lnSpc>
              <a:spcBef>
                <a:spcPts val="448"/>
              </a:spcBef>
              <a:spcAft>
                <a:spcPts val="0"/>
              </a:spcAft>
              <a:buClr>
                <a:schemeClr val="dk1"/>
              </a:buClr>
              <a:buSzPts val="1800"/>
              <a:buFont typeface="Arial"/>
              <a:buNone/>
            </a:pPr>
            <a:r>
              <a:rPr lang="es-EC" sz="2400" dirty="0">
                <a:solidFill>
                  <a:schemeClr val="dk1"/>
                </a:solidFill>
                <a:latin typeface="Constantia" panose="02030602050306030303" pitchFamily="18" charset="0"/>
                <a:ea typeface="Calibri"/>
                <a:cs typeface="Calibri"/>
                <a:sym typeface="Calibri"/>
              </a:rPr>
              <a:t>→  Justificación e importancia.</a:t>
            </a:r>
            <a:endParaRPr sz="2400" dirty="0">
              <a:solidFill>
                <a:schemeClr val="dk1"/>
              </a:solidFill>
              <a:latin typeface="Constantia" panose="02030602050306030303" pitchFamily="18" charset="0"/>
              <a:ea typeface="Calibri"/>
              <a:cs typeface="Calibri"/>
              <a:sym typeface="Calibri"/>
            </a:endParaRPr>
          </a:p>
          <a:p>
            <a:pPr marL="0" lvl="0" indent="0" algn="just" rtl="0">
              <a:lnSpc>
                <a:spcPct val="80000"/>
              </a:lnSpc>
              <a:spcBef>
                <a:spcPts val="448"/>
              </a:spcBef>
              <a:spcAft>
                <a:spcPts val="0"/>
              </a:spcAft>
              <a:buClr>
                <a:schemeClr val="dk1"/>
              </a:buClr>
              <a:buSzPts val="1800"/>
              <a:buFont typeface="Arial"/>
              <a:buNone/>
            </a:pPr>
            <a:r>
              <a:rPr lang="es-EC" sz="2400" dirty="0">
                <a:solidFill>
                  <a:schemeClr val="dk1"/>
                </a:solidFill>
                <a:latin typeface="Constantia" panose="02030602050306030303" pitchFamily="18" charset="0"/>
                <a:ea typeface="Calibri"/>
                <a:cs typeface="Calibri"/>
                <a:sym typeface="Calibri"/>
              </a:rPr>
              <a:t>→ Fundamentación teórica: Estrategia de la gestión del </a:t>
            </a:r>
            <a:r>
              <a:rPr lang="es-EC" sz="2400" dirty="0" smtClean="0">
                <a:solidFill>
                  <a:schemeClr val="dk1"/>
                </a:solidFill>
                <a:latin typeface="Constantia" panose="02030602050306030303" pitchFamily="18" charset="0"/>
                <a:ea typeface="Calibri"/>
                <a:cs typeface="Calibri"/>
                <a:sym typeface="Calibri"/>
              </a:rPr>
              <a:t>conocimiento en </a:t>
            </a:r>
            <a:r>
              <a:rPr lang="es-EC" sz="2400" dirty="0">
                <a:solidFill>
                  <a:schemeClr val="dk1"/>
                </a:solidFill>
                <a:latin typeface="Constantia" panose="02030602050306030303" pitchFamily="18" charset="0"/>
                <a:ea typeface="Calibri"/>
                <a:cs typeface="Calibri"/>
                <a:sym typeface="Calibri"/>
              </a:rPr>
              <a:t>las</a:t>
            </a:r>
            <a:br>
              <a:rPr lang="es-EC" sz="2400" dirty="0">
                <a:solidFill>
                  <a:schemeClr val="dk1"/>
                </a:solidFill>
                <a:latin typeface="Constantia" panose="02030602050306030303" pitchFamily="18" charset="0"/>
                <a:ea typeface="Calibri"/>
                <a:cs typeface="Calibri"/>
                <a:sym typeface="Calibri"/>
              </a:rPr>
            </a:br>
            <a:r>
              <a:rPr lang="es-EC" sz="2400" dirty="0">
                <a:solidFill>
                  <a:schemeClr val="dk1"/>
                </a:solidFill>
                <a:latin typeface="Constantia" panose="02030602050306030303" pitchFamily="18" charset="0"/>
                <a:ea typeface="Calibri"/>
                <a:cs typeface="Calibri"/>
                <a:sym typeface="Calibri"/>
              </a:rPr>
              <a:t>     Instituciones de Educación Superior.</a:t>
            </a:r>
            <a:endParaRPr sz="2400" dirty="0">
              <a:solidFill>
                <a:schemeClr val="dk1"/>
              </a:solidFill>
              <a:latin typeface="Constantia" panose="02030602050306030303" pitchFamily="18" charset="0"/>
              <a:ea typeface="Calibri"/>
              <a:cs typeface="Calibri"/>
              <a:sym typeface="Calibri"/>
            </a:endParaRPr>
          </a:p>
          <a:p>
            <a:pPr marL="0" lvl="0" indent="0" algn="just" rtl="0">
              <a:lnSpc>
                <a:spcPct val="80000"/>
              </a:lnSpc>
              <a:spcBef>
                <a:spcPts val="448"/>
              </a:spcBef>
              <a:spcAft>
                <a:spcPts val="0"/>
              </a:spcAft>
              <a:buClr>
                <a:schemeClr val="dk1"/>
              </a:buClr>
              <a:buSzPts val="1800"/>
              <a:buFont typeface="Arial"/>
              <a:buNone/>
            </a:pPr>
            <a:r>
              <a:rPr lang="es-EC" sz="2400" dirty="0">
                <a:solidFill>
                  <a:schemeClr val="dk1"/>
                </a:solidFill>
                <a:latin typeface="Constantia" panose="02030602050306030303" pitchFamily="18" charset="0"/>
                <a:ea typeface="Calibri"/>
                <a:cs typeface="Calibri"/>
                <a:sym typeface="Calibri"/>
              </a:rPr>
              <a:t>→ Objetivo.</a:t>
            </a:r>
            <a:endParaRPr sz="2400" dirty="0">
              <a:solidFill>
                <a:schemeClr val="dk1"/>
              </a:solidFill>
              <a:latin typeface="Constantia" panose="02030602050306030303" pitchFamily="18" charset="0"/>
              <a:ea typeface="Calibri"/>
              <a:cs typeface="Calibri"/>
              <a:sym typeface="Calibri"/>
            </a:endParaRPr>
          </a:p>
          <a:p>
            <a:pPr marL="0" lvl="0" indent="0" algn="just" rtl="0">
              <a:lnSpc>
                <a:spcPct val="80000"/>
              </a:lnSpc>
              <a:spcBef>
                <a:spcPts val="448"/>
              </a:spcBef>
              <a:spcAft>
                <a:spcPts val="0"/>
              </a:spcAft>
              <a:buClr>
                <a:schemeClr val="dk1"/>
              </a:buClr>
              <a:buSzPts val="1800"/>
              <a:buFont typeface="Arial"/>
              <a:buNone/>
            </a:pPr>
            <a:r>
              <a:rPr lang="es-EC" sz="2400" dirty="0">
                <a:solidFill>
                  <a:schemeClr val="dk1"/>
                </a:solidFill>
                <a:latin typeface="Constantia" panose="02030602050306030303" pitchFamily="18" charset="0"/>
                <a:ea typeface="Calibri"/>
                <a:cs typeface="Calibri"/>
                <a:sym typeface="Calibri"/>
              </a:rPr>
              <a:t>→ Beneficiarios.</a:t>
            </a:r>
            <a:endParaRPr sz="2400" dirty="0">
              <a:solidFill>
                <a:schemeClr val="dk1"/>
              </a:solidFill>
              <a:latin typeface="Constantia" panose="02030602050306030303" pitchFamily="18" charset="0"/>
              <a:ea typeface="Calibri"/>
              <a:cs typeface="Calibri"/>
              <a:sym typeface="Calibri"/>
            </a:endParaRPr>
          </a:p>
          <a:p>
            <a:pPr marL="0" lvl="0" indent="0" algn="just" rtl="0">
              <a:lnSpc>
                <a:spcPct val="80000"/>
              </a:lnSpc>
              <a:spcBef>
                <a:spcPts val="448"/>
              </a:spcBef>
              <a:spcAft>
                <a:spcPts val="0"/>
              </a:spcAft>
              <a:buClr>
                <a:schemeClr val="dk1"/>
              </a:buClr>
              <a:buSzPts val="1800"/>
              <a:buFont typeface="Arial"/>
              <a:buNone/>
            </a:pPr>
            <a:endParaRPr sz="1700" dirty="0">
              <a:solidFill>
                <a:schemeClr val="dk1"/>
              </a:solidFill>
              <a:latin typeface="Calibri"/>
              <a:ea typeface="Calibri"/>
              <a:cs typeface="Calibri"/>
              <a:sym typeface="Calibri"/>
            </a:endParaRPr>
          </a:p>
        </p:txBody>
      </p:sp>
      <p:sp>
        <p:nvSpPr>
          <p:cNvPr id="451" name="Google Shape;451;p32"/>
          <p:cNvSpPr/>
          <p:nvPr/>
        </p:nvSpPr>
        <p:spPr>
          <a:xfrm>
            <a:off x="819260" y="4984543"/>
            <a:ext cx="7867540" cy="1736932"/>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80000"/>
              </a:lnSpc>
              <a:spcBef>
                <a:spcPts val="448"/>
              </a:spcBef>
              <a:spcAft>
                <a:spcPts val="0"/>
              </a:spcAft>
              <a:buClr>
                <a:schemeClr val="dk1"/>
              </a:buClr>
              <a:buSzPts val="1100"/>
              <a:buFont typeface="Arial"/>
              <a:buNone/>
            </a:pPr>
            <a:r>
              <a:rPr lang="es-EC" sz="2400" dirty="0">
                <a:solidFill>
                  <a:schemeClr val="dk1"/>
                </a:solidFill>
                <a:latin typeface="Constantia" panose="02030602050306030303" pitchFamily="18" charset="0"/>
                <a:ea typeface="Calibri"/>
                <a:cs typeface="Calibri"/>
                <a:sym typeface="Calibri"/>
              </a:rPr>
              <a:t>→ Medición del capital intelectual: activos intangibles que se subdividen en tres bloques: </a:t>
            </a:r>
            <a:endParaRPr lang="es-EC" sz="2400" dirty="0" smtClean="0">
              <a:solidFill>
                <a:schemeClr val="dk1"/>
              </a:solidFill>
              <a:latin typeface="Constantia" panose="02030602050306030303" pitchFamily="18" charset="0"/>
              <a:ea typeface="Calibri"/>
              <a:cs typeface="Calibri"/>
              <a:sym typeface="Calibri"/>
            </a:endParaRPr>
          </a:p>
          <a:p>
            <a:pPr marL="0" lvl="0" indent="0" algn="just" rtl="0">
              <a:lnSpc>
                <a:spcPct val="80000"/>
              </a:lnSpc>
              <a:spcBef>
                <a:spcPts val="448"/>
              </a:spcBef>
              <a:spcAft>
                <a:spcPts val="0"/>
              </a:spcAft>
              <a:buClr>
                <a:schemeClr val="dk1"/>
              </a:buClr>
              <a:buSzPts val="1100"/>
              <a:buFont typeface="Arial"/>
              <a:buNone/>
            </a:pPr>
            <a:r>
              <a:rPr lang="es-EC" sz="2400" dirty="0" smtClean="0">
                <a:solidFill>
                  <a:schemeClr val="dk1"/>
                </a:solidFill>
                <a:latin typeface="Constantia" panose="02030602050306030303" pitchFamily="18" charset="0"/>
                <a:ea typeface="Calibri"/>
                <a:cs typeface="Calibri"/>
                <a:sym typeface="Calibri"/>
              </a:rPr>
              <a:t>Capital </a:t>
            </a:r>
            <a:r>
              <a:rPr lang="es-EC" sz="2400" dirty="0">
                <a:solidFill>
                  <a:schemeClr val="dk1"/>
                </a:solidFill>
                <a:latin typeface="Constantia" panose="02030602050306030303" pitchFamily="18" charset="0"/>
                <a:ea typeface="Calibri"/>
                <a:cs typeface="Calibri"/>
                <a:sym typeface="Calibri"/>
              </a:rPr>
              <a:t>Humano, </a:t>
            </a:r>
            <a:endParaRPr lang="es-EC" sz="2400" dirty="0" smtClean="0">
              <a:solidFill>
                <a:schemeClr val="dk1"/>
              </a:solidFill>
              <a:latin typeface="Constantia" panose="02030602050306030303" pitchFamily="18" charset="0"/>
              <a:ea typeface="Calibri"/>
              <a:cs typeface="Calibri"/>
              <a:sym typeface="Calibri"/>
            </a:endParaRPr>
          </a:p>
          <a:p>
            <a:pPr marL="0" lvl="0" indent="0" algn="just" rtl="0">
              <a:lnSpc>
                <a:spcPct val="80000"/>
              </a:lnSpc>
              <a:spcBef>
                <a:spcPts val="448"/>
              </a:spcBef>
              <a:spcAft>
                <a:spcPts val="0"/>
              </a:spcAft>
              <a:buClr>
                <a:schemeClr val="dk1"/>
              </a:buClr>
              <a:buSzPts val="1100"/>
              <a:buFont typeface="Arial"/>
              <a:buNone/>
            </a:pPr>
            <a:r>
              <a:rPr lang="es-EC" sz="2400" dirty="0" smtClean="0">
                <a:solidFill>
                  <a:schemeClr val="dk1"/>
                </a:solidFill>
                <a:latin typeface="Constantia" panose="02030602050306030303" pitchFamily="18" charset="0"/>
                <a:ea typeface="Calibri"/>
                <a:cs typeface="Calibri"/>
                <a:sym typeface="Calibri"/>
              </a:rPr>
              <a:t>Capital </a:t>
            </a:r>
            <a:r>
              <a:rPr lang="es-EC" sz="2400" dirty="0">
                <a:solidFill>
                  <a:schemeClr val="dk1"/>
                </a:solidFill>
                <a:latin typeface="Constantia" panose="02030602050306030303" pitchFamily="18" charset="0"/>
                <a:ea typeface="Calibri"/>
                <a:cs typeface="Calibri"/>
                <a:sym typeface="Calibri"/>
              </a:rPr>
              <a:t>Estructural, </a:t>
            </a:r>
            <a:endParaRPr lang="es-EC" sz="2400" dirty="0" smtClean="0">
              <a:solidFill>
                <a:schemeClr val="dk1"/>
              </a:solidFill>
              <a:latin typeface="Constantia" panose="02030602050306030303" pitchFamily="18" charset="0"/>
              <a:ea typeface="Calibri"/>
              <a:cs typeface="Calibri"/>
              <a:sym typeface="Calibri"/>
            </a:endParaRPr>
          </a:p>
          <a:p>
            <a:pPr marL="0" lvl="0" indent="0" algn="just" rtl="0">
              <a:lnSpc>
                <a:spcPct val="80000"/>
              </a:lnSpc>
              <a:spcBef>
                <a:spcPts val="448"/>
              </a:spcBef>
              <a:spcAft>
                <a:spcPts val="0"/>
              </a:spcAft>
              <a:buClr>
                <a:schemeClr val="dk1"/>
              </a:buClr>
              <a:buSzPts val="1100"/>
              <a:buFont typeface="Arial"/>
              <a:buNone/>
            </a:pPr>
            <a:r>
              <a:rPr lang="es-EC" sz="2400" dirty="0" smtClean="0">
                <a:solidFill>
                  <a:schemeClr val="dk1"/>
                </a:solidFill>
                <a:latin typeface="Constantia" panose="02030602050306030303" pitchFamily="18" charset="0"/>
                <a:ea typeface="Calibri"/>
                <a:cs typeface="Calibri"/>
                <a:sym typeface="Calibri"/>
              </a:rPr>
              <a:t>Capital </a:t>
            </a:r>
            <a:r>
              <a:rPr lang="es-EC" sz="2400" dirty="0">
                <a:solidFill>
                  <a:schemeClr val="dk1"/>
                </a:solidFill>
                <a:latin typeface="Constantia" panose="02030602050306030303" pitchFamily="18" charset="0"/>
                <a:ea typeface="Calibri"/>
                <a:cs typeface="Calibri"/>
                <a:sym typeface="Calibri"/>
              </a:rPr>
              <a:t>Relacional.</a:t>
            </a:r>
            <a:endParaRPr sz="2400" dirty="0">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3"/>
          <p:cNvSpPr txBox="1">
            <a:spLocks noGrp="1"/>
          </p:cNvSpPr>
          <p:nvPr>
            <p:ph type="body" idx="1"/>
          </p:nvPr>
        </p:nvSpPr>
        <p:spPr>
          <a:xfrm>
            <a:off x="457200" y="1165700"/>
            <a:ext cx="8229600" cy="4960625"/>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SzPts val="1800"/>
              <a:buNone/>
            </a:pPr>
            <a:endParaRPr sz="2200" dirty="0"/>
          </a:p>
          <a:p>
            <a:pPr marL="0" marR="0" lvl="0" indent="0" algn="ctr" rtl="0">
              <a:lnSpc>
                <a:spcPct val="80000"/>
              </a:lnSpc>
              <a:spcBef>
                <a:spcPts val="0"/>
              </a:spcBef>
              <a:spcAft>
                <a:spcPts val="0"/>
              </a:spcAft>
              <a:buSzPts val="1800"/>
              <a:buNone/>
            </a:pPr>
            <a:endParaRPr sz="2200" dirty="0"/>
          </a:p>
          <a:p>
            <a:pPr marL="0" marR="0" lvl="0" indent="0" algn="ctr" rtl="0">
              <a:lnSpc>
                <a:spcPct val="80000"/>
              </a:lnSpc>
              <a:spcBef>
                <a:spcPts val="0"/>
              </a:spcBef>
              <a:spcAft>
                <a:spcPts val="0"/>
              </a:spcAft>
              <a:buSzPts val="1800"/>
              <a:buNone/>
            </a:pPr>
            <a:r>
              <a:rPr lang="es-EC" sz="2200" dirty="0">
                <a:latin typeface="Constantia" panose="02030602050306030303" pitchFamily="18" charset="0"/>
              </a:rPr>
              <a:t>Diseño de una Propuesta Metodológica para Mejorar la Calidad de la Gestión del Conocimiento para las Instituciones de Educación Superior (IES) del Ecuador.</a:t>
            </a:r>
            <a:endParaRPr sz="2200" dirty="0">
              <a:latin typeface="Constantia" panose="02030602050306030303" pitchFamily="18" charset="0"/>
            </a:endParaRPr>
          </a:p>
          <a:p>
            <a:pPr marL="0" marR="0" lvl="0" indent="0" algn="ctr" rtl="0">
              <a:lnSpc>
                <a:spcPct val="80000"/>
              </a:lnSpc>
              <a:spcBef>
                <a:spcPts val="0"/>
              </a:spcBef>
              <a:spcAft>
                <a:spcPts val="0"/>
              </a:spcAft>
              <a:buSzPts val="1800"/>
              <a:buNone/>
            </a:pPr>
            <a:endParaRPr sz="2200" dirty="0"/>
          </a:p>
          <a:p>
            <a:pPr marL="0" marR="0" lvl="0" indent="0" algn="ctr" rtl="0">
              <a:lnSpc>
                <a:spcPct val="80000"/>
              </a:lnSpc>
              <a:spcBef>
                <a:spcPts val="0"/>
              </a:spcBef>
              <a:spcAft>
                <a:spcPts val="0"/>
              </a:spcAft>
              <a:buSzPts val="1800"/>
              <a:buNone/>
            </a:pPr>
            <a:endParaRPr sz="2200" dirty="0"/>
          </a:p>
          <a:p>
            <a:pPr marL="0" marR="0" lvl="0" indent="0" algn="ctr" rtl="0">
              <a:lnSpc>
                <a:spcPct val="80000"/>
              </a:lnSpc>
              <a:spcBef>
                <a:spcPts val="0"/>
              </a:spcBef>
              <a:spcAft>
                <a:spcPts val="0"/>
              </a:spcAft>
              <a:buSzPts val="1800"/>
              <a:buNone/>
            </a:pPr>
            <a:endParaRPr sz="2200" dirty="0"/>
          </a:p>
          <a:p>
            <a:pPr marL="0" marR="0" lvl="0" indent="0" algn="ctr" rtl="0">
              <a:lnSpc>
                <a:spcPct val="80000"/>
              </a:lnSpc>
              <a:spcBef>
                <a:spcPts val="0"/>
              </a:spcBef>
              <a:spcAft>
                <a:spcPts val="0"/>
              </a:spcAft>
              <a:buSzPts val="1800"/>
              <a:buNone/>
            </a:pPr>
            <a:endParaRPr sz="2200" dirty="0"/>
          </a:p>
          <a:p>
            <a:pPr marL="0" marR="0" lvl="0" indent="0" algn="ctr" rtl="0">
              <a:lnSpc>
                <a:spcPct val="80000"/>
              </a:lnSpc>
              <a:spcBef>
                <a:spcPts val="0"/>
              </a:spcBef>
              <a:spcAft>
                <a:spcPts val="0"/>
              </a:spcAft>
              <a:buSzPts val="1800"/>
              <a:buNone/>
            </a:pPr>
            <a:endParaRPr lang="es-EC" sz="2400" dirty="0" smtClean="0">
              <a:latin typeface="Constantia" panose="02030602050306030303" pitchFamily="18" charset="0"/>
            </a:endParaRPr>
          </a:p>
          <a:p>
            <a:pPr marL="0" marR="0" lvl="0" indent="0" algn="just" rtl="0">
              <a:lnSpc>
                <a:spcPct val="80000"/>
              </a:lnSpc>
              <a:spcBef>
                <a:spcPts val="0"/>
              </a:spcBef>
              <a:spcAft>
                <a:spcPts val="0"/>
              </a:spcAft>
              <a:buSzPts val="1800"/>
              <a:buNone/>
            </a:pPr>
            <a:r>
              <a:rPr lang="es-EC" sz="2400" dirty="0" smtClean="0">
                <a:latin typeface="Constantia" panose="02030602050306030303" pitchFamily="18" charset="0"/>
              </a:rPr>
              <a:t>Diseñar </a:t>
            </a:r>
            <a:r>
              <a:rPr lang="es-EC" sz="2400" dirty="0">
                <a:latin typeface="Constantia" panose="02030602050306030303" pitchFamily="18" charset="0"/>
              </a:rPr>
              <a:t>una propuesta metodológica encaminada a mejorar la gestión del conocimiento con parámetros </a:t>
            </a:r>
            <a:r>
              <a:rPr lang="es-EC" sz="2400" dirty="0" smtClean="0">
                <a:latin typeface="Constantia" panose="02030602050306030303" pitchFamily="18" charset="0"/>
              </a:rPr>
              <a:t>técnicos-académicos, </a:t>
            </a:r>
            <a:r>
              <a:rPr lang="es-EC" sz="2400" dirty="0">
                <a:latin typeface="Constantia" panose="02030602050306030303" pitchFamily="18" charset="0"/>
              </a:rPr>
              <a:t>para fortalecer la presentación de carreras y programas relacionados con la investigación académica con énfasis en la función sustantiva de Investigación.</a:t>
            </a:r>
            <a:endParaRPr sz="2400" dirty="0">
              <a:latin typeface="Constantia" panose="02030602050306030303" pitchFamily="18" charset="0"/>
            </a:endParaRPr>
          </a:p>
          <a:p>
            <a:pPr marL="0" marR="0" lvl="0" indent="0" algn="just" rtl="0">
              <a:lnSpc>
                <a:spcPct val="80000"/>
              </a:lnSpc>
              <a:spcBef>
                <a:spcPts val="0"/>
              </a:spcBef>
              <a:spcAft>
                <a:spcPts val="0"/>
              </a:spcAft>
              <a:buSzPts val="1800"/>
              <a:buNone/>
            </a:pPr>
            <a:endParaRPr sz="1700" dirty="0"/>
          </a:p>
        </p:txBody>
      </p:sp>
      <p:sp>
        <p:nvSpPr>
          <p:cNvPr id="457" name="Google Shape;4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EC"/>
              <a:t>22</a:t>
            </a:fld>
            <a:endParaRPr/>
          </a:p>
        </p:txBody>
      </p:sp>
      <p:pic>
        <p:nvPicPr>
          <p:cNvPr id="458" name="Google Shape;458;p33"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459" name="Google Shape;459;p33"/>
          <p:cNvSpPr txBox="1">
            <a:spLocks noGrp="1"/>
          </p:cNvSpPr>
          <p:nvPr>
            <p:ph type="title"/>
          </p:nvPr>
        </p:nvSpPr>
        <p:spPr>
          <a:xfrm>
            <a:off x="1870364" y="418513"/>
            <a:ext cx="6331527" cy="41538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onstantia"/>
              <a:buNone/>
            </a:pPr>
            <a:r>
              <a:rPr lang="es-EC" sz="3000" b="1" dirty="0"/>
              <a:t>PROPUESTA</a:t>
            </a:r>
            <a:endParaRPr sz="3000" b="1" dirty="0"/>
          </a:p>
        </p:txBody>
      </p:sp>
      <p:sp>
        <p:nvSpPr>
          <p:cNvPr id="460" name="Google Shape;460;p33"/>
          <p:cNvSpPr/>
          <p:nvPr/>
        </p:nvSpPr>
        <p:spPr>
          <a:xfrm>
            <a:off x="457200" y="3202650"/>
            <a:ext cx="3402000" cy="452700"/>
          </a:xfrm>
          <a:prstGeom prst="roundRect">
            <a:avLst>
              <a:gd name="adj" fmla="val 16667"/>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200"/>
              <a:buFont typeface="Arial"/>
              <a:buNone/>
            </a:pPr>
            <a:r>
              <a:rPr lang="es-EC" sz="2200" b="1" i="0" u="none" strike="noStrike" cap="none">
                <a:solidFill>
                  <a:schemeClr val="dk1"/>
                </a:solidFill>
                <a:latin typeface="Calibri"/>
                <a:ea typeface="Calibri"/>
                <a:cs typeface="Calibri"/>
                <a:sym typeface="Calibri"/>
              </a:rPr>
              <a:t>OBJETIVO</a:t>
            </a:r>
            <a:endParaRPr sz="1200" b="1" i="0" u="none" strike="noStrike" cap="none">
              <a:solidFill>
                <a:srgbClr val="434343"/>
              </a:solidFill>
              <a:latin typeface="Arial"/>
              <a:ea typeface="Arial"/>
              <a:cs typeface="Arial"/>
              <a:sym typeface="Arial"/>
            </a:endParaRPr>
          </a:p>
        </p:txBody>
      </p:sp>
      <p:sp>
        <p:nvSpPr>
          <p:cNvPr id="461" name="Google Shape;461;p33"/>
          <p:cNvSpPr/>
          <p:nvPr/>
        </p:nvSpPr>
        <p:spPr>
          <a:xfrm>
            <a:off x="457200" y="1165700"/>
            <a:ext cx="3402000" cy="452700"/>
          </a:xfrm>
          <a:prstGeom prst="roundRect">
            <a:avLst>
              <a:gd name="adj" fmla="val 16667"/>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200"/>
              <a:buFont typeface="Arial"/>
              <a:buNone/>
            </a:pPr>
            <a:r>
              <a:rPr lang="es-EC" sz="2200" b="1" i="0" u="none" strike="noStrike" cap="none">
                <a:solidFill>
                  <a:schemeClr val="dk1"/>
                </a:solidFill>
                <a:latin typeface="Calibri"/>
                <a:ea typeface="Calibri"/>
                <a:cs typeface="Calibri"/>
                <a:sym typeface="Calibri"/>
              </a:rPr>
              <a:t>TÍTULO DE LA PROPUESTA</a:t>
            </a:r>
            <a:endParaRPr sz="1200" b="1" i="0" u="none" strike="noStrike" cap="none">
              <a:solidFill>
                <a:srgbClr val="434343"/>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4"/>
          <p:cNvSpPr txBox="1">
            <a:spLocks noGrp="1"/>
          </p:cNvSpPr>
          <p:nvPr>
            <p:ph type="body" idx="1"/>
          </p:nvPr>
        </p:nvSpPr>
        <p:spPr>
          <a:xfrm>
            <a:off x="96982" y="557000"/>
            <a:ext cx="9047018" cy="5922426"/>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1595"/>
              <a:buNone/>
            </a:pPr>
            <a:r>
              <a:rPr lang="es-EC" sz="1800" b="1" dirty="0">
                <a:latin typeface="Constantia" panose="02030602050306030303" pitchFamily="18" charset="0"/>
              </a:rPr>
              <a:t>BENEFICIARIOS</a:t>
            </a:r>
            <a:endParaRPr sz="1800" b="1" dirty="0">
              <a:latin typeface="Constantia" panose="02030602050306030303" pitchFamily="18" charset="0"/>
            </a:endParaRPr>
          </a:p>
          <a:p>
            <a:pPr marL="0" lvl="0" indent="0" algn="just" rtl="0">
              <a:lnSpc>
                <a:spcPct val="80000"/>
              </a:lnSpc>
              <a:spcBef>
                <a:spcPts val="319"/>
              </a:spcBef>
              <a:spcAft>
                <a:spcPts val="0"/>
              </a:spcAft>
              <a:buSzPts val="1800"/>
              <a:buNone/>
            </a:pPr>
            <a:r>
              <a:rPr lang="es-EC" sz="1800" dirty="0" smtClean="0">
                <a:latin typeface="Constantia" panose="02030602050306030303" pitchFamily="18" charset="0"/>
              </a:rPr>
              <a:t>Los </a:t>
            </a:r>
            <a:r>
              <a:rPr lang="es-EC" sz="1800" dirty="0">
                <a:latin typeface="Constantia" panose="02030602050306030303" pitchFamily="18" charset="0"/>
              </a:rPr>
              <a:t>beneficiarios directos de la presenta propuesta metodológicas son las Instituciones de Educación Superior Públicas y Privadas, que ofertan carreras de Tercer Nivel de Grado y   Postgrados- Maestrías</a:t>
            </a:r>
            <a:r>
              <a:rPr lang="es-EC" sz="1500" dirty="0"/>
              <a:t>.</a:t>
            </a:r>
            <a:endParaRPr sz="1500" dirty="0"/>
          </a:p>
          <a:p>
            <a:pPr marL="0" lvl="0" indent="0" algn="just" rtl="0">
              <a:lnSpc>
                <a:spcPct val="80000"/>
              </a:lnSpc>
              <a:spcBef>
                <a:spcPts val="319"/>
              </a:spcBef>
              <a:spcAft>
                <a:spcPts val="0"/>
              </a:spcAft>
              <a:buClr>
                <a:schemeClr val="dk1"/>
              </a:buClr>
              <a:buSzPts val="1595"/>
              <a:buNone/>
            </a:pPr>
            <a:endParaRPr sz="1500" dirty="0"/>
          </a:p>
          <a:p>
            <a:pPr marL="0" lvl="0" indent="0" algn="l" rtl="0">
              <a:lnSpc>
                <a:spcPct val="115000"/>
              </a:lnSpc>
              <a:spcBef>
                <a:spcPts val="0"/>
              </a:spcBef>
              <a:spcAft>
                <a:spcPts val="0"/>
              </a:spcAft>
              <a:buClr>
                <a:srgbClr val="000000"/>
              </a:buClr>
              <a:buSzPts val="1200"/>
              <a:buFont typeface="Arial"/>
              <a:buNone/>
            </a:pPr>
            <a:r>
              <a:rPr lang="es-EC" sz="1200" b="1" dirty="0">
                <a:solidFill>
                  <a:schemeClr val="lt1"/>
                </a:solidFill>
              </a:rPr>
              <a:t>CAPITAL RELACIONAL - CR</a:t>
            </a:r>
            <a:endParaRPr sz="1200" b="1" dirty="0">
              <a:solidFill>
                <a:schemeClr val="lt1"/>
              </a:solidFill>
            </a:endParaRPr>
          </a:p>
          <a:p>
            <a:pPr marL="0" lvl="0" indent="0" algn="l" rtl="0">
              <a:lnSpc>
                <a:spcPct val="115000"/>
              </a:lnSpc>
              <a:spcBef>
                <a:spcPts val="0"/>
              </a:spcBef>
              <a:spcAft>
                <a:spcPts val="0"/>
              </a:spcAft>
              <a:buClr>
                <a:srgbClr val="000000"/>
              </a:buClr>
              <a:buSzPts val="1200"/>
              <a:buFont typeface="Arial"/>
              <a:buNone/>
            </a:pPr>
            <a:r>
              <a:rPr lang="es-EC" sz="1200" b="1" dirty="0">
                <a:solidFill>
                  <a:schemeClr val="lt1"/>
                </a:solidFill>
              </a:rPr>
              <a:t>Estrategias para fortalecer la investigación académica</a:t>
            </a:r>
            <a:endParaRPr sz="1200" b="1" dirty="0">
              <a:solidFill>
                <a:schemeClr val="lt1"/>
              </a:solidFill>
            </a:endParaRPr>
          </a:p>
          <a:p>
            <a:pPr marL="0" lvl="0" indent="0" algn="l" rtl="0">
              <a:lnSpc>
                <a:spcPct val="115000"/>
              </a:lnSpc>
              <a:spcBef>
                <a:spcPts val="0"/>
              </a:spcBef>
              <a:spcAft>
                <a:spcPts val="0"/>
              </a:spcAft>
              <a:buClr>
                <a:srgbClr val="000000"/>
              </a:buClr>
              <a:buSzPts val="1200"/>
              <a:buFont typeface="Arial"/>
              <a:buNone/>
            </a:pPr>
            <a:r>
              <a:rPr lang="es-EC" sz="1200" b="1" dirty="0">
                <a:solidFill>
                  <a:schemeClr val="lt1"/>
                </a:solidFill>
              </a:rPr>
              <a:t>CAPITAL RELACIONAL - CR</a:t>
            </a:r>
            <a:endParaRPr sz="1200" b="1" dirty="0">
              <a:solidFill>
                <a:schemeClr val="lt1"/>
              </a:solidFill>
            </a:endParaRPr>
          </a:p>
          <a:p>
            <a:pPr marL="0" lvl="0" indent="0" algn="l" rtl="0">
              <a:lnSpc>
                <a:spcPct val="115000"/>
              </a:lnSpc>
              <a:spcBef>
                <a:spcPts val="0"/>
              </a:spcBef>
              <a:spcAft>
                <a:spcPts val="0"/>
              </a:spcAft>
              <a:buClr>
                <a:srgbClr val="000000"/>
              </a:buClr>
              <a:buSzPts val="1200"/>
              <a:buNone/>
            </a:pPr>
            <a:r>
              <a:rPr lang="es-EC" sz="1200" b="1" dirty="0">
                <a:solidFill>
                  <a:schemeClr val="lt1"/>
                </a:solidFill>
              </a:rPr>
              <a:t>Estrategias para fortalecer la investigación </a:t>
            </a:r>
            <a:r>
              <a:rPr lang="es-EC" sz="1200" b="1" dirty="0" err="1">
                <a:solidFill>
                  <a:schemeClr val="lt1"/>
                </a:solidFill>
              </a:rPr>
              <a:t>académi</a:t>
            </a:r>
            <a:endParaRPr sz="1500" b="1" dirty="0"/>
          </a:p>
          <a:p>
            <a:pPr marL="0" lvl="0" indent="0" algn="l" rtl="0">
              <a:lnSpc>
                <a:spcPct val="80000"/>
              </a:lnSpc>
              <a:spcBef>
                <a:spcPts val="319"/>
              </a:spcBef>
              <a:spcAft>
                <a:spcPts val="0"/>
              </a:spcAft>
              <a:buSzPts val="1800"/>
              <a:buNone/>
            </a:pPr>
            <a:endParaRPr sz="1500" dirty="0"/>
          </a:p>
          <a:p>
            <a:pPr marL="0" lvl="0" indent="0" algn="l" rtl="0">
              <a:lnSpc>
                <a:spcPct val="80000"/>
              </a:lnSpc>
              <a:spcBef>
                <a:spcPts val="319"/>
              </a:spcBef>
              <a:spcAft>
                <a:spcPts val="0"/>
              </a:spcAft>
              <a:buSzPts val="1800"/>
              <a:buNone/>
            </a:pPr>
            <a:r>
              <a:rPr lang="es-EC" sz="1500" dirty="0"/>
              <a:t> </a:t>
            </a:r>
            <a:endParaRPr sz="1500" dirty="0"/>
          </a:p>
          <a:p>
            <a:pPr marL="342900" lvl="0" indent="-259080" algn="just" rtl="0">
              <a:lnSpc>
                <a:spcPct val="80000"/>
              </a:lnSpc>
              <a:spcBef>
                <a:spcPts val="264"/>
              </a:spcBef>
              <a:spcAft>
                <a:spcPts val="0"/>
              </a:spcAft>
              <a:buClr>
                <a:schemeClr val="dk1"/>
              </a:buClr>
              <a:buSzPts val="1320"/>
              <a:buNone/>
            </a:pPr>
            <a:endParaRPr sz="1500" dirty="0"/>
          </a:p>
          <a:p>
            <a:pPr marL="342900" lvl="0" indent="-259080" algn="just" rtl="0">
              <a:lnSpc>
                <a:spcPct val="80000"/>
              </a:lnSpc>
              <a:spcBef>
                <a:spcPts val="264"/>
              </a:spcBef>
              <a:spcAft>
                <a:spcPts val="0"/>
              </a:spcAft>
              <a:buClr>
                <a:schemeClr val="dk1"/>
              </a:buClr>
              <a:buSzPts val="1320"/>
              <a:buNone/>
            </a:pPr>
            <a:endParaRPr sz="1500" dirty="0"/>
          </a:p>
          <a:p>
            <a:pPr marL="342900" lvl="0" indent="-259080" algn="just" rtl="0">
              <a:lnSpc>
                <a:spcPct val="80000"/>
              </a:lnSpc>
              <a:spcBef>
                <a:spcPts val="264"/>
              </a:spcBef>
              <a:spcAft>
                <a:spcPts val="0"/>
              </a:spcAft>
              <a:buClr>
                <a:schemeClr val="dk1"/>
              </a:buClr>
              <a:buSzPts val="1320"/>
              <a:buNone/>
            </a:pPr>
            <a:endParaRPr sz="1500" dirty="0"/>
          </a:p>
        </p:txBody>
      </p:sp>
      <p:sp>
        <p:nvSpPr>
          <p:cNvPr id="467" name="Google Shape;46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EC"/>
              <a:t>23</a:t>
            </a:fld>
            <a:endParaRPr/>
          </a:p>
        </p:txBody>
      </p:sp>
      <p:pic>
        <p:nvPicPr>
          <p:cNvPr id="468" name="Google Shape;468;p34"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469" name="Google Shape;469;p34"/>
          <p:cNvSpPr txBox="1">
            <a:spLocks noGrp="1"/>
          </p:cNvSpPr>
          <p:nvPr>
            <p:ph type="title"/>
          </p:nvPr>
        </p:nvSpPr>
        <p:spPr>
          <a:xfrm>
            <a:off x="1856509" y="173588"/>
            <a:ext cx="6830291" cy="30146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onstantia"/>
              <a:buNone/>
            </a:pPr>
            <a:r>
              <a:rPr lang="es-EC" sz="3000" b="1" dirty="0"/>
              <a:t>PROPUESTA</a:t>
            </a:r>
            <a:endParaRPr sz="3000" b="1" dirty="0"/>
          </a:p>
        </p:txBody>
      </p:sp>
      <p:sp>
        <p:nvSpPr>
          <p:cNvPr id="470" name="Google Shape;470;p34"/>
          <p:cNvSpPr/>
          <p:nvPr/>
        </p:nvSpPr>
        <p:spPr>
          <a:xfrm>
            <a:off x="245900" y="1789625"/>
            <a:ext cx="2315018" cy="2308800"/>
          </a:xfrm>
          <a:prstGeom prst="roundRect">
            <a:avLst>
              <a:gd name="adj" fmla="val 16667"/>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endParaRPr sz="1100" b="1" i="0" u="none" strike="noStrike" cap="none" dirty="0">
              <a:solidFill>
                <a:schemeClr val="lt1"/>
              </a:solidFill>
              <a:latin typeface="Calibri"/>
              <a:ea typeface="Calibri"/>
              <a:cs typeface="Calibri"/>
              <a:sym typeface="Calibri"/>
            </a:endParaRPr>
          </a:p>
          <a:p>
            <a:pPr marL="0" lvl="0" indent="0" algn="just" rtl="0">
              <a:lnSpc>
                <a:spcPct val="80000"/>
              </a:lnSpc>
              <a:spcBef>
                <a:spcPts val="319"/>
              </a:spcBef>
              <a:spcAft>
                <a:spcPts val="0"/>
              </a:spcAft>
              <a:buClr>
                <a:schemeClr val="dk1"/>
              </a:buClr>
              <a:buSzPts val="1100"/>
              <a:buFont typeface="Arial"/>
              <a:buNone/>
            </a:pPr>
            <a:r>
              <a:rPr lang="es-EC" b="1" dirty="0">
                <a:solidFill>
                  <a:srgbClr val="FFFFFF"/>
                </a:solidFill>
                <a:latin typeface="Calibri"/>
                <a:ea typeface="Calibri"/>
                <a:cs typeface="Calibri"/>
                <a:sym typeface="Calibri"/>
              </a:rPr>
              <a:t>PROPUESTA</a:t>
            </a:r>
            <a:endParaRPr dirty="0">
              <a:solidFill>
                <a:srgbClr val="FFFFFF"/>
              </a:solidFill>
              <a:latin typeface="Calibri"/>
              <a:ea typeface="Calibri"/>
              <a:cs typeface="Calibri"/>
              <a:sym typeface="Calibri"/>
            </a:endParaRPr>
          </a:p>
          <a:p>
            <a:pPr marL="0" lvl="0" indent="0" algn="just" rtl="0">
              <a:lnSpc>
                <a:spcPct val="80000"/>
              </a:lnSpc>
              <a:spcBef>
                <a:spcPts val="319"/>
              </a:spcBef>
              <a:spcAft>
                <a:spcPts val="0"/>
              </a:spcAft>
              <a:buClr>
                <a:schemeClr val="dk1"/>
              </a:buClr>
              <a:buSzPts val="1100"/>
              <a:buFont typeface="Arial"/>
              <a:buNone/>
            </a:pPr>
            <a:r>
              <a:rPr lang="es-EC" dirty="0">
                <a:solidFill>
                  <a:srgbClr val="FFFFFF"/>
                </a:solidFill>
                <a:latin typeface="Calibri"/>
                <a:ea typeface="Calibri"/>
                <a:cs typeface="Calibri"/>
                <a:sym typeface="Calibri"/>
              </a:rPr>
              <a:t>El mencionado modelo permite una medición del capital intelectual, el cual divide a los activos intangibles en tres bloques: </a:t>
            </a:r>
            <a:r>
              <a:rPr lang="es-EC" b="1" u="sng" dirty="0">
                <a:solidFill>
                  <a:srgbClr val="FFFFFF"/>
                </a:solidFill>
                <a:latin typeface="Calibri"/>
                <a:ea typeface="Calibri"/>
                <a:cs typeface="Calibri"/>
                <a:sym typeface="Calibri"/>
              </a:rPr>
              <a:t>capital humano, capital estructural y capital relacional. Al capital intelectual se lo define</a:t>
            </a:r>
            <a:r>
              <a:rPr lang="es-EC" dirty="0">
                <a:solidFill>
                  <a:srgbClr val="FFFFFF"/>
                </a:solidFill>
                <a:latin typeface="Calibri"/>
                <a:ea typeface="Calibri"/>
                <a:cs typeface="Calibri"/>
                <a:sym typeface="Calibri"/>
              </a:rPr>
              <a:t> analíticamente como:</a:t>
            </a:r>
            <a:endParaRPr dirty="0">
              <a:solidFill>
                <a:srgbClr val="FFFFF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100" b="1" dirty="0">
              <a:solidFill>
                <a:schemeClr val="lt1"/>
              </a:solidFill>
              <a:latin typeface="Calibri"/>
              <a:ea typeface="Calibri"/>
              <a:cs typeface="Calibri"/>
              <a:sym typeface="Calibri"/>
            </a:endParaRPr>
          </a:p>
        </p:txBody>
      </p:sp>
      <p:sp>
        <p:nvSpPr>
          <p:cNvPr id="471" name="Google Shape;471;p34"/>
          <p:cNvSpPr/>
          <p:nvPr/>
        </p:nvSpPr>
        <p:spPr>
          <a:xfrm>
            <a:off x="2672204" y="1744650"/>
            <a:ext cx="6349200" cy="2162400"/>
          </a:xfrm>
          <a:prstGeom prst="roundRect">
            <a:avLst>
              <a:gd name="adj" fmla="val 16667"/>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just" rtl="0">
              <a:lnSpc>
                <a:spcPct val="80000"/>
              </a:lnSpc>
              <a:spcBef>
                <a:spcPts val="319"/>
              </a:spcBef>
              <a:spcAft>
                <a:spcPts val="0"/>
              </a:spcAft>
              <a:buClr>
                <a:schemeClr val="dk1"/>
              </a:buClr>
              <a:buSzPts val="1500"/>
              <a:buFont typeface="Calibri"/>
              <a:buChar char="-"/>
            </a:pPr>
            <a:r>
              <a:rPr lang="es-EC" sz="1600" b="1" dirty="0">
                <a:solidFill>
                  <a:schemeClr val="dk1"/>
                </a:solidFill>
                <a:latin typeface="Calibri"/>
                <a:ea typeface="Calibri"/>
                <a:cs typeface="Calibri"/>
                <a:sym typeface="Calibri"/>
              </a:rPr>
              <a:t>CI= CH + CO + CT + CR, donde:</a:t>
            </a:r>
            <a:endParaRPr sz="1600" b="1" dirty="0">
              <a:solidFill>
                <a:schemeClr val="dk1"/>
              </a:solidFill>
              <a:latin typeface="Calibri"/>
              <a:ea typeface="Calibri"/>
              <a:cs typeface="Calibri"/>
              <a:sym typeface="Calibri"/>
            </a:endParaRPr>
          </a:p>
          <a:p>
            <a:pPr marL="0" lvl="0" indent="0" algn="just" rtl="0">
              <a:lnSpc>
                <a:spcPct val="80000"/>
              </a:lnSpc>
              <a:spcBef>
                <a:spcPts val="319"/>
              </a:spcBef>
              <a:spcAft>
                <a:spcPts val="0"/>
              </a:spcAft>
              <a:buNone/>
            </a:pPr>
            <a:r>
              <a:rPr lang="es-EC" sz="1600" dirty="0">
                <a:solidFill>
                  <a:schemeClr val="dk1"/>
                </a:solidFill>
                <a:latin typeface="Calibri"/>
                <a:ea typeface="Calibri"/>
                <a:cs typeface="Calibri"/>
                <a:sym typeface="Calibri"/>
              </a:rPr>
              <a:t>→ CH = Capital Humano o conjunto de competencias personales.</a:t>
            </a:r>
            <a:endParaRPr sz="1600" dirty="0">
              <a:solidFill>
                <a:schemeClr val="dk1"/>
              </a:solidFill>
              <a:latin typeface="Calibri"/>
              <a:ea typeface="Calibri"/>
              <a:cs typeface="Calibri"/>
              <a:sym typeface="Calibri"/>
            </a:endParaRPr>
          </a:p>
          <a:p>
            <a:pPr marL="0" lvl="0" indent="0" algn="just" rtl="0">
              <a:lnSpc>
                <a:spcPct val="80000"/>
              </a:lnSpc>
              <a:spcBef>
                <a:spcPts val="319"/>
              </a:spcBef>
              <a:spcAft>
                <a:spcPts val="0"/>
              </a:spcAft>
              <a:buNone/>
            </a:pPr>
            <a:r>
              <a:rPr lang="es-EC" sz="1600" dirty="0">
                <a:solidFill>
                  <a:schemeClr val="dk1"/>
                </a:solidFill>
                <a:latin typeface="Calibri"/>
                <a:ea typeface="Calibri"/>
                <a:cs typeface="Calibri"/>
                <a:sym typeface="Calibri"/>
              </a:rPr>
              <a:t>→ CO = Capital Organizativo o conjunto de competencias organizativas.</a:t>
            </a:r>
            <a:endParaRPr sz="1600" dirty="0">
              <a:solidFill>
                <a:schemeClr val="dk1"/>
              </a:solidFill>
              <a:latin typeface="Calibri"/>
              <a:ea typeface="Calibri"/>
              <a:cs typeface="Calibri"/>
              <a:sym typeface="Calibri"/>
            </a:endParaRPr>
          </a:p>
          <a:p>
            <a:pPr marL="0" lvl="0" indent="0" algn="just" rtl="0">
              <a:lnSpc>
                <a:spcPct val="80000"/>
              </a:lnSpc>
              <a:spcBef>
                <a:spcPts val="319"/>
              </a:spcBef>
              <a:spcAft>
                <a:spcPts val="0"/>
              </a:spcAft>
              <a:buNone/>
            </a:pPr>
            <a:r>
              <a:rPr lang="es-EC" sz="1600" dirty="0">
                <a:solidFill>
                  <a:schemeClr val="dk1"/>
                </a:solidFill>
                <a:latin typeface="Calibri"/>
                <a:ea typeface="Calibri"/>
                <a:cs typeface="Calibri"/>
                <a:sym typeface="Calibri"/>
              </a:rPr>
              <a:t>→ CT = Capital tecnológico o conjunto de competencias tecnológicas.</a:t>
            </a:r>
            <a:endParaRPr sz="1600" dirty="0">
              <a:solidFill>
                <a:schemeClr val="dk1"/>
              </a:solidFill>
              <a:latin typeface="Calibri"/>
              <a:ea typeface="Calibri"/>
              <a:cs typeface="Calibri"/>
              <a:sym typeface="Calibri"/>
            </a:endParaRPr>
          </a:p>
          <a:p>
            <a:pPr marL="0" lvl="0" indent="0" algn="just" rtl="0">
              <a:lnSpc>
                <a:spcPct val="80000"/>
              </a:lnSpc>
              <a:spcBef>
                <a:spcPts val="319"/>
              </a:spcBef>
              <a:spcAft>
                <a:spcPts val="0"/>
              </a:spcAft>
              <a:buNone/>
            </a:pPr>
            <a:r>
              <a:rPr lang="es-EC" sz="1600" dirty="0">
                <a:solidFill>
                  <a:schemeClr val="dk1"/>
                </a:solidFill>
                <a:latin typeface="Calibri"/>
                <a:ea typeface="Calibri"/>
                <a:cs typeface="Calibri"/>
                <a:sym typeface="Calibri"/>
              </a:rPr>
              <a:t>→ CR = Capital relacional o conjunto de competencias relacionales o con el</a:t>
            </a:r>
            <a:br>
              <a:rPr lang="es-EC" sz="1600" dirty="0">
                <a:solidFill>
                  <a:schemeClr val="dk1"/>
                </a:solidFill>
                <a:latin typeface="Calibri"/>
                <a:ea typeface="Calibri"/>
                <a:cs typeface="Calibri"/>
                <a:sym typeface="Calibri"/>
              </a:rPr>
            </a:br>
            <a:r>
              <a:rPr lang="es-EC" sz="1600" dirty="0">
                <a:solidFill>
                  <a:schemeClr val="dk1"/>
                </a:solidFill>
                <a:latin typeface="Calibri"/>
                <a:ea typeface="Calibri"/>
                <a:cs typeface="Calibri"/>
                <a:sym typeface="Calibri"/>
              </a:rPr>
              <a:t>              entorno.</a:t>
            </a:r>
            <a:endParaRPr sz="1600" b="0" i="0" u="none" strike="noStrike" cap="none" dirty="0">
              <a:solidFill>
                <a:schemeClr val="dk1"/>
              </a:solidFill>
              <a:latin typeface="Constantia"/>
              <a:ea typeface="Constantia"/>
              <a:cs typeface="Constantia"/>
              <a:sym typeface="Constantia"/>
            </a:endParaRPr>
          </a:p>
        </p:txBody>
      </p:sp>
      <p:sp>
        <p:nvSpPr>
          <p:cNvPr id="472" name="Google Shape;472;p34"/>
          <p:cNvSpPr/>
          <p:nvPr/>
        </p:nvSpPr>
        <p:spPr>
          <a:xfrm>
            <a:off x="245900" y="4303175"/>
            <a:ext cx="2315019" cy="2418300"/>
          </a:xfrm>
          <a:prstGeom prst="roundRect">
            <a:avLst>
              <a:gd name="adj" fmla="val 1666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80000"/>
              </a:lnSpc>
              <a:spcBef>
                <a:spcPts val="319"/>
              </a:spcBef>
              <a:spcAft>
                <a:spcPts val="0"/>
              </a:spcAft>
              <a:buClr>
                <a:schemeClr val="dk1"/>
              </a:buClr>
              <a:buSzPts val="1100"/>
              <a:buFont typeface="Arial"/>
              <a:buNone/>
            </a:pPr>
            <a:r>
              <a:rPr lang="es-EC" sz="1200" b="1" dirty="0">
                <a:solidFill>
                  <a:srgbClr val="FFFFFF"/>
                </a:solidFill>
                <a:latin typeface="Calibri"/>
                <a:ea typeface="Calibri"/>
                <a:cs typeface="Calibri"/>
                <a:sym typeface="Calibri"/>
              </a:rPr>
              <a:t>PARÁMETROS</a:t>
            </a:r>
            <a:endParaRPr sz="1200" dirty="0">
              <a:solidFill>
                <a:srgbClr val="FFFFFF"/>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s-EC" sz="1200" i="1" dirty="0">
                <a:solidFill>
                  <a:srgbClr val="FFFFFF"/>
                </a:solidFill>
                <a:latin typeface="Calibri"/>
                <a:ea typeface="Calibri"/>
                <a:cs typeface="Calibri"/>
                <a:sym typeface="Calibri"/>
              </a:rPr>
              <a:t>Mejorar la gestión del conocimiento de las instituciones de educación superior en relación con la </a:t>
            </a:r>
            <a:r>
              <a:rPr lang="es-EC" sz="1200" b="1" i="1" u="sng" dirty="0">
                <a:solidFill>
                  <a:srgbClr val="FFFFFF"/>
                </a:solidFill>
                <a:latin typeface="Calibri"/>
                <a:ea typeface="Calibri"/>
                <a:cs typeface="Calibri"/>
                <a:sym typeface="Calibri"/>
              </a:rPr>
              <a:t>función sustantiva de la investigación y su declaración de investigación académica para las instituciones de educación superior en la presentación </a:t>
            </a:r>
            <a:r>
              <a:rPr lang="es-EC" sz="1200" b="1" i="1" dirty="0">
                <a:solidFill>
                  <a:srgbClr val="FFFFFF"/>
                </a:solidFill>
                <a:latin typeface="Calibri"/>
                <a:ea typeface="Calibri"/>
                <a:cs typeface="Calibri"/>
                <a:sym typeface="Calibri"/>
              </a:rPr>
              <a:t>de carreras y programas</a:t>
            </a:r>
            <a:r>
              <a:rPr lang="es-EC" sz="1100" b="1" i="1" dirty="0">
                <a:solidFill>
                  <a:srgbClr val="FFFFFF"/>
                </a:solidFill>
                <a:latin typeface="Calibri"/>
                <a:ea typeface="Calibri"/>
                <a:cs typeface="Calibri"/>
                <a:sym typeface="Calibri"/>
              </a:rPr>
              <a:t>:</a:t>
            </a:r>
            <a:endParaRPr sz="1100" b="1" i="1" dirty="0">
              <a:solidFill>
                <a:srgbClr val="FFFFFF"/>
              </a:solidFill>
              <a:highlight>
                <a:srgbClr val="38761D"/>
              </a:highlight>
              <a:latin typeface="Calibri"/>
              <a:ea typeface="Calibri"/>
              <a:cs typeface="Calibri"/>
              <a:sym typeface="Calibri"/>
            </a:endParaRPr>
          </a:p>
        </p:txBody>
      </p:sp>
      <p:sp>
        <p:nvSpPr>
          <p:cNvPr id="473" name="Google Shape;473;p34"/>
          <p:cNvSpPr/>
          <p:nvPr/>
        </p:nvSpPr>
        <p:spPr>
          <a:xfrm>
            <a:off x="2786073" y="4391150"/>
            <a:ext cx="6454909" cy="2330325"/>
          </a:xfrm>
          <a:prstGeom prst="roundRect">
            <a:avLst>
              <a:gd name="adj" fmla="val 16667"/>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457200" lvl="0" indent="-323850" algn="just" rtl="0">
              <a:spcBef>
                <a:spcPts val="480"/>
              </a:spcBef>
              <a:spcAft>
                <a:spcPts val="0"/>
              </a:spcAft>
              <a:buClr>
                <a:schemeClr val="dk1"/>
              </a:buClr>
              <a:buSzPts val="1500"/>
              <a:buFont typeface="Calibri"/>
              <a:buChar char="-"/>
            </a:pPr>
            <a:r>
              <a:rPr lang="es-EC" sz="1600" dirty="0">
                <a:solidFill>
                  <a:schemeClr val="dk1"/>
                </a:solidFill>
                <a:latin typeface="Calibri"/>
                <a:ea typeface="Calibri"/>
                <a:cs typeface="Calibri"/>
                <a:sym typeface="Calibri"/>
              </a:rPr>
              <a:t>Incentivos a docentes y estudiantes para fortalecer la investigación académica. </a:t>
            </a:r>
            <a:endParaRPr sz="1600" dirty="0">
              <a:solidFill>
                <a:schemeClr val="dk1"/>
              </a:solidFill>
              <a:latin typeface="Calibri"/>
              <a:ea typeface="Calibri"/>
              <a:cs typeface="Calibri"/>
              <a:sym typeface="Calibri"/>
            </a:endParaRPr>
          </a:p>
          <a:p>
            <a:pPr marL="457200" lvl="0" indent="-323850" algn="just" rtl="0">
              <a:spcBef>
                <a:spcPts val="0"/>
              </a:spcBef>
              <a:spcAft>
                <a:spcPts val="0"/>
              </a:spcAft>
              <a:buClr>
                <a:schemeClr val="dk1"/>
              </a:buClr>
              <a:buSzPts val="1500"/>
              <a:buFont typeface="Calibri"/>
              <a:buChar char="-"/>
            </a:pPr>
            <a:r>
              <a:rPr lang="es-EC" sz="1600" dirty="0">
                <a:solidFill>
                  <a:schemeClr val="dk1"/>
                </a:solidFill>
                <a:latin typeface="Calibri"/>
                <a:ea typeface="Calibri"/>
                <a:cs typeface="Calibri"/>
                <a:sym typeface="Calibri"/>
              </a:rPr>
              <a:t>Políticas institucionales para construir una comunidad de investigación. </a:t>
            </a:r>
            <a:endParaRPr sz="1600" dirty="0">
              <a:solidFill>
                <a:schemeClr val="dk1"/>
              </a:solidFill>
              <a:latin typeface="Calibri"/>
              <a:ea typeface="Calibri"/>
              <a:cs typeface="Calibri"/>
              <a:sym typeface="Calibri"/>
            </a:endParaRPr>
          </a:p>
          <a:p>
            <a:pPr marL="457200" lvl="0" indent="-323850" algn="just" rtl="0">
              <a:spcBef>
                <a:spcPts val="0"/>
              </a:spcBef>
              <a:spcAft>
                <a:spcPts val="0"/>
              </a:spcAft>
              <a:buClr>
                <a:schemeClr val="dk1"/>
              </a:buClr>
              <a:buSzPts val="1500"/>
              <a:buFont typeface="Calibri"/>
              <a:buChar char="-"/>
            </a:pPr>
            <a:r>
              <a:rPr lang="es-EC" sz="1600" dirty="0">
                <a:solidFill>
                  <a:schemeClr val="dk1"/>
                </a:solidFill>
                <a:latin typeface="Calibri"/>
                <a:ea typeface="Calibri"/>
                <a:cs typeface="Calibri"/>
                <a:sym typeface="Calibri"/>
              </a:rPr>
              <a:t>Políticas institucionales para fortalecer las carreras y programas académicos.</a:t>
            </a:r>
            <a:endParaRPr sz="1600" dirty="0">
              <a:solidFill>
                <a:schemeClr val="dk1"/>
              </a:solidFill>
              <a:latin typeface="Calibri"/>
              <a:ea typeface="Calibri"/>
              <a:cs typeface="Calibri"/>
              <a:sym typeface="Calibri"/>
            </a:endParaRPr>
          </a:p>
          <a:p>
            <a:pPr marL="457200" lvl="0" indent="-323850" algn="just" rtl="0">
              <a:spcBef>
                <a:spcPts val="0"/>
              </a:spcBef>
              <a:spcAft>
                <a:spcPts val="0"/>
              </a:spcAft>
              <a:buClr>
                <a:schemeClr val="dk1"/>
              </a:buClr>
              <a:buSzPts val="1500"/>
              <a:buFont typeface="Calibri"/>
              <a:buChar char="-"/>
            </a:pPr>
            <a:r>
              <a:rPr lang="es-EC" sz="1600" dirty="0">
                <a:solidFill>
                  <a:schemeClr val="dk1"/>
                </a:solidFill>
                <a:latin typeface="Calibri"/>
                <a:ea typeface="Calibri"/>
                <a:cs typeface="Calibri"/>
                <a:sym typeface="Calibri"/>
              </a:rPr>
              <a:t>Estrategias para fortalecer la investigación académica.</a:t>
            </a:r>
            <a:endParaRPr sz="1600" dirty="0">
              <a:solidFill>
                <a:schemeClr val="dk1"/>
              </a:solidFill>
              <a:latin typeface="Calibri"/>
              <a:ea typeface="Calibri"/>
              <a:cs typeface="Calibri"/>
              <a:sym typeface="Calibri"/>
            </a:endParaRPr>
          </a:p>
          <a:p>
            <a:pPr marL="457200" lvl="0" indent="-323850" algn="just" rtl="0">
              <a:spcBef>
                <a:spcPts val="0"/>
              </a:spcBef>
              <a:spcAft>
                <a:spcPts val="0"/>
              </a:spcAft>
              <a:buClr>
                <a:schemeClr val="dk1"/>
              </a:buClr>
              <a:buSzPts val="1500"/>
              <a:buFont typeface="Calibri"/>
              <a:buChar char="-"/>
            </a:pPr>
            <a:r>
              <a:rPr lang="es-EC" sz="1600" dirty="0">
                <a:solidFill>
                  <a:schemeClr val="dk1"/>
                </a:solidFill>
                <a:latin typeface="Calibri"/>
                <a:ea typeface="Calibri"/>
                <a:cs typeface="Calibri"/>
                <a:sym typeface="Calibri"/>
              </a:rPr>
              <a:t>Infraestructura física y tecnológica para la implementación de la investigación. en la institución de educación superior.</a:t>
            </a:r>
            <a:endParaRPr sz="16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a:p>
            <a:pPr marL="0" marR="0" lvl="0" indent="0" algn="just" rtl="0">
              <a:lnSpc>
                <a:spcPct val="90000"/>
              </a:lnSpc>
              <a:spcBef>
                <a:spcPts val="30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24</a:t>
            </a:fld>
            <a:endParaRPr lang="es-EC"/>
          </a:p>
        </p:txBody>
      </p:sp>
      <p:sp>
        <p:nvSpPr>
          <p:cNvPr id="2" name="Título 1"/>
          <p:cNvSpPr>
            <a:spLocks noGrp="1"/>
          </p:cNvSpPr>
          <p:nvPr>
            <p:ph type="title" idx="4294967295"/>
          </p:nvPr>
        </p:nvSpPr>
        <p:spPr>
          <a:xfrm>
            <a:off x="2272145" y="0"/>
            <a:ext cx="6414655" cy="845127"/>
          </a:xfrm>
        </p:spPr>
        <p:txBody>
          <a:bodyPr/>
          <a:lstStyle/>
          <a:p>
            <a:r>
              <a:rPr lang="es-EC" sz="2400" b="1" dirty="0" smtClean="0">
                <a:latin typeface="Constantia" panose="02030602050306030303" pitchFamily="18" charset="0"/>
              </a:rPr>
              <a:t>Recomendaciones para el desarrollo de la</a:t>
            </a:r>
            <a:br>
              <a:rPr lang="es-EC" sz="2400" b="1" dirty="0" smtClean="0">
                <a:latin typeface="Constantia" panose="02030602050306030303" pitchFamily="18" charset="0"/>
              </a:rPr>
            </a:br>
            <a:r>
              <a:rPr lang="es-EC" sz="2400" b="1" dirty="0" smtClean="0">
                <a:latin typeface="Constantia" panose="02030602050306030303" pitchFamily="18" charset="0"/>
              </a:rPr>
              <a:t>función Sustantiva de la Investigación</a:t>
            </a:r>
            <a:endParaRPr lang="es-ES" sz="2400" b="1" dirty="0">
              <a:latin typeface="Constantia" panose="02030602050306030303" pitchFamily="18" charset="0"/>
            </a:endParaRPr>
          </a:p>
        </p:txBody>
      </p:sp>
      <p:graphicFrame>
        <p:nvGraphicFramePr>
          <p:cNvPr id="6" name="Diagrama 5"/>
          <p:cNvGraphicFramePr/>
          <p:nvPr>
            <p:extLst>
              <p:ext uri="{D42A27DB-BD31-4B8C-83A1-F6EECF244321}">
                <p14:modId xmlns:p14="http://schemas.microsoft.com/office/powerpoint/2010/main" val="2121584175"/>
              </p:ext>
            </p:extLst>
          </p:nvPr>
        </p:nvGraphicFramePr>
        <p:xfrm>
          <a:off x="471055" y="1122218"/>
          <a:ext cx="835428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oogle Shape;219;p22" descr="Universidad de las Fuerzas Armadas in Ecuador Reviews &amp; Rankings ..."/>
          <p:cNvPicPr preferRelativeResize="0"/>
          <p:nvPr/>
        </p:nvPicPr>
        <p:blipFill rotWithShape="1">
          <a:blip r:embed="rId8">
            <a:alphaModFix/>
          </a:blip>
          <a:srcRect t="26140" b="23882"/>
          <a:stretch/>
        </p:blipFill>
        <p:spPr>
          <a:xfrm>
            <a:off x="0" y="0"/>
            <a:ext cx="1908425" cy="681250"/>
          </a:xfrm>
          <a:prstGeom prst="rect">
            <a:avLst/>
          </a:prstGeom>
          <a:noFill/>
          <a:ln>
            <a:noFill/>
          </a:ln>
        </p:spPr>
      </p:pic>
    </p:spTree>
    <p:extLst>
      <p:ext uri="{BB962C8B-B14F-4D97-AF65-F5344CB8AC3E}">
        <p14:creationId xmlns:p14="http://schemas.microsoft.com/office/powerpoint/2010/main" val="1330029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5"/>
          <p:cNvSpPr txBox="1">
            <a:spLocks noGrp="1"/>
          </p:cNvSpPr>
          <p:nvPr>
            <p:ph type="title"/>
          </p:nvPr>
        </p:nvSpPr>
        <p:spPr>
          <a:xfrm>
            <a:off x="457200" y="274638"/>
            <a:ext cx="8229600" cy="5620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onstantia"/>
              <a:buNone/>
            </a:pPr>
            <a:r>
              <a:rPr lang="es-EC" sz="3000" b="1"/>
              <a:t>BIBLIOGRAFÍA</a:t>
            </a:r>
            <a:endParaRPr sz="3000" b="1"/>
          </a:p>
        </p:txBody>
      </p:sp>
      <p:sp>
        <p:nvSpPr>
          <p:cNvPr id="479" name="Google Shape;479;p35"/>
          <p:cNvSpPr txBox="1">
            <a:spLocks noGrp="1"/>
          </p:cNvSpPr>
          <p:nvPr>
            <p:ph type="body" idx="1"/>
          </p:nvPr>
        </p:nvSpPr>
        <p:spPr>
          <a:xfrm>
            <a:off x="457200" y="1111351"/>
            <a:ext cx="8229600" cy="5014748"/>
          </a:xfrm>
          <a:prstGeom prst="rect">
            <a:avLst/>
          </a:prstGeom>
          <a:noFill/>
          <a:ln>
            <a:noFill/>
          </a:ln>
        </p:spPr>
        <p:txBody>
          <a:bodyPr spcFirstLastPara="1" wrap="square" lIns="91425" tIns="45700" rIns="91425" bIns="45700" anchor="t" anchorCtr="0">
            <a:noAutofit/>
          </a:bodyPr>
          <a:lstStyle/>
          <a:p>
            <a:pPr marL="342900" lvl="0" indent="-317500" algn="just" rtl="0">
              <a:lnSpc>
                <a:spcPct val="80000"/>
              </a:lnSpc>
              <a:spcBef>
                <a:spcPts val="0"/>
              </a:spcBef>
              <a:spcAft>
                <a:spcPts val="0"/>
              </a:spcAft>
              <a:buClr>
                <a:schemeClr val="dk1"/>
              </a:buClr>
              <a:buSzPts val="1640"/>
              <a:buFont typeface="Calibri"/>
              <a:buChar char="•"/>
            </a:pPr>
            <a:r>
              <a:rPr lang="es-EC" sz="2000" dirty="0">
                <a:latin typeface="Constantia" panose="02030602050306030303" pitchFamily="18" charset="0"/>
              </a:rPr>
              <a:t>ANECA (2005), Acreditación: criterios, indicios e indicadores. Madrid. Recuperado de https://bit.ly/2Ie6gki</a:t>
            </a:r>
            <a:endParaRPr sz="2000" dirty="0">
              <a:latin typeface="Constantia" panose="02030602050306030303" pitchFamily="18" charset="0"/>
            </a:endParaRPr>
          </a:p>
          <a:p>
            <a:pPr marL="342900" lvl="0" indent="-317500" algn="just" rtl="0">
              <a:lnSpc>
                <a:spcPct val="80000"/>
              </a:lnSpc>
              <a:spcBef>
                <a:spcPts val="408"/>
              </a:spcBef>
              <a:spcAft>
                <a:spcPts val="0"/>
              </a:spcAft>
              <a:buClr>
                <a:schemeClr val="dk1"/>
              </a:buClr>
              <a:buSzPts val="1640"/>
              <a:buFont typeface="Calibri"/>
              <a:buChar char="•"/>
            </a:pPr>
            <a:r>
              <a:rPr lang="es-EC" sz="2000" dirty="0">
                <a:latin typeface="Constantia" panose="02030602050306030303" pitchFamily="18" charset="0"/>
              </a:rPr>
              <a:t>Araneda-</a:t>
            </a:r>
            <a:r>
              <a:rPr lang="es-EC" sz="2000" dirty="0" err="1">
                <a:latin typeface="Constantia" panose="02030602050306030303" pitchFamily="18" charset="0"/>
              </a:rPr>
              <a:t>Guirriman</a:t>
            </a:r>
            <a:r>
              <a:rPr lang="es-EC" sz="2000" dirty="0">
                <a:latin typeface="Constantia" panose="02030602050306030303" pitchFamily="18" charset="0"/>
              </a:rPr>
              <a:t>, C., Rodríguez-Ponce, E., </a:t>
            </a:r>
            <a:r>
              <a:rPr lang="es-EC" sz="2000" dirty="0" err="1">
                <a:latin typeface="Constantia" panose="02030602050306030303" pitchFamily="18" charset="0"/>
              </a:rPr>
              <a:t>Pedraja</a:t>
            </a:r>
            <a:r>
              <a:rPr lang="es-EC" sz="2000" dirty="0">
                <a:latin typeface="Constantia" panose="02030602050306030303" pitchFamily="18" charset="0"/>
              </a:rPr>
              <a:t>-Rejas, L., Baltazar-Martínez, C., Soria-Lazcano, H. 2017. “La gestión del conocimiento en instituciones de educación superior del norte de Chile”. </a:t>
            </a:r>
            <a:r>
              <a:rPr lang="es-EC" sz="2000" i="1" dirty="0">
                <a:latin typeface="Constantia" panose="02030602050306030303" pitchFamily="18" charset="0"/>
              </a:rPr>
              <a:t>Revista de pedagogía</a:t>
            </a:r>
            <a:r>
              <a:rPr lang="es-EC" sz="2000" dirty="0">
                <a:latin typeface="Constantia" panose="02030602050306030303" pitchFamily="18" charset="0"/>
              </a:rPr>
              <a:t> </a:t>
            </a:r>
            <a:r>
              <a:rPr lang="es-EC" sz="2000" i="1" dirty="0">
                <a:latin typeface="Constantia" panose="02030602050306030303" pitchFamily="18" charset="0"/>
              </a:rPr>
              <a:t>28</a:t>
            </a:r>
            <a:r>
              <a:rPr lang="es-EC" sz="2000" dirty="0">
                <a:latin typeface="Constantia" panose="02030602050306030303" pitchFamily="18" charset="0"/>
              </a:rPr>
              <a:t>(102): 13-30. https://www.redalyc.org/pdf/659/65952814002.pdf</a:t>
            </a:r>
            <a:endParaRPr sz="2000" dirty="0">
              <a:latin typeface="Constantia" panose="02030602050306030303" pitchFamily="18" charset="0"/>
            </a:endParaRPr>
          </a:p>
          <a:p>
            <a:pPr marL="342900" lvl="0" indent="-317500" algn="just" rtl="0">
              <a:lnSpc>
                <a:spcPct val="80000"/>
              </a:lnSpc>
              <a:spcBef>
                <a:spcPts val="408"/>
              </a:spcBef>
              <a:spcAft>
                <a:spcPts val="0"/>
              </a:spcAft>
              <a:buClr>
                <a:schemeClr val="dk1"/>
              </a:buClr>
              <a:buSzPts val="1640"/>
              <a:buFont typeface="Calibri"/>
              <a:buChar char="•"/>
            </a:pPr>
            <a:r>
              <a:rPr lang="es-EC" sz="2000" dirty="0">
                <a:latin typeface="Constantia" panose="02030602050306030303" pitchFamily="18" charset="0"/>
              </a:rPr>
              <a:t>Benito, V. (2017). </a:t>
            </a:r>
            <a:r>
              <a:rPr lang="es-EC" sz="2000" i="1" dirty="0">
                <a:latin typeface="Constantia" panose="02030602050306030303" pitchFamily="18" charset="0"/>
              </a:rPr>
              <a:t>Las políticas públicas en educación en Ecuador, como una de las manifestaciones e instrumentos del Pan Nacional para el Buen Vivir</a:t>
            </a:r>
            <a:r>
              <a:rPr lang="es-EC" sz="2000" dirty="0">
                <a:latin typeface="Constantia" panose="02030602050306030303" pitchFamily="18" charset="0"/>
              </a:rPr>
              <a:t> (Tesis doctoral). Universidad de Alicante, España. Recuperado de https://rua.ua.es/dspace/bitstream/10045/66589/1/tesis_benito-gil.pdf</a:t>
            </a:r>
            <a:endParaRPr sz="2000" dirty="0">
              <a:latin typeface="Constantia" panose="02030602050306030303" pitchFamily="18" charset="0"/>
            </a:endParaRPr>
          </a:p>
          <a:p>
            <a:pPr marL="342900" lvl="0" indent="-317500" algn="just" rtl="0">
              <a:lnSpc>
                <a:spcPct val="80000"/>
              </a:lnSpc>
              <a:spcBef>
                <a:spcPts val="408"/>
              </a:spcBef>
              <a:spcAft>
                <a:spcPts val="0"/>
              </a:spcAft>
              <a:buClr>
                <a:schemeClr val="dk1"/>
              </a:buClr>
              <a:buSzPts val="1640"/>
              <a:buFont typeface="Calibri"/>
              <a:buChar char="•"/>
            </a:pPr>
            <a:r>
              <a:rPr lang="es-EC" sz="2000" dirty="0">
                <a:latin typeface="Constantia" panose="02030602050306030303" pitchFamily="18" charset="0"/>
              </a:rPr>
              <a:t>Eco, U. (2007). </a:t>
            </a:r>
            <a:r>
              <a:rPr lang="es-EC" sz="2000" i="1" dirty="0">
                <a:latin typeface="Constantia" panose="02030602050306030303" pitchFamily="18" charset="0"/>
              </a:rPr>
              <a:t>Como hacer una Tesis</a:t>
            </a:r>
            <a:r>
              <a:rPr lang="es-EC" sz="2000" dirty="0">
                <a:latin typeface="Constantia" panose="02030602050306030303" pitchFamily="18" charset="0"/>
              </a:rPr>
              <a:t>, 6.</a:t>
            </a:r>
            <a:r>
              <a:rPr lang="es-EC" sz="2000" baseline="30000" dirty="0">
                <a:latin typeface="Constantia" panose="02030602050306030303" pitchFamily="18" charset="0"/>
              </a:rPr>
              <a:t>a</a:t>
            </a:r>
            <a:r>
              <a:rPr lang="es-EC" sz="2000" dirty="0">
                <a:latin typeface="Constantia" panose="02030602050306030303" pitchFamily="18" charset="0"/>
              </a:rPr>
              <a:t> ed. Colombia.</a:t>
            </a:r>
            <a:endParaRPr sz="2000" dirty="0">
              <a:latin typeface="Constantia" panose="02030602050306030303" pitchFamily="18" charset="0"/>
            </a:endParaRPr>
          </a:p>
          <a:p>
            <a:pPr marL="342900" lvl="0" indent="-317500" algn="just" rtl="0">
              <a:lnSpc>
                <a:spcPct val="80000"/>
              </a:lnSpc>
              <a:spcBef>
                <a:spcPts val="408"/>
              </a:spcBef>
              <a:spcAft>
                <a:spcPts val="0"/>
              </a:spcAft>
              <a:buClr>
                <a:schemeClr val="dk1"/>
              </a:buClr>
              <a:buSzPts val="1640"/>
              <a:buFont typeface="Calibri"/>
              <a:buChar char="•"/>
            </a:pPr>
            <a:r>
              <a:rPr lang="es-EC" sz="2000" dirty="0">
                <a:latin typeface="Constantia" panose="02030602050306030303" pitchFamily="18" charset="0"/>
              </a:rPr>
              <a:t>Edgarmorinmultiversidad.org. (2019). ¿Qué es </a:t>
            </a:r>
            <a:r>
              <a:rPr lang="es-EC" sz="2000" dirty="0" err="1">
                <a:latin typeface="Constantia" panose="02030602050306030303" pitchFamily="18" charset="0"/>
              </a:rPr>
              <a:t>transdisciplinariedad</a:t>
            </a:r>
            <a:r>
              <a:rPr lang="es-EC" sz="2000" dirty="0">
                <a:latin typeface="Constantia" panose="02030602050306030303" pitchFamily="18" charset="0"/>
              </a:rPr>
              <a:t>? Recuperado de https://edgarmorinmultiversidad.org/index.php/que-es-transdisciplinariedad.html</a:t>
            </a:r>
            <a:endParaRPr sz="2000" dirty="0">
              <a:latin typeface="Constantia" panose="02030602050306030303" pitchFamily="18" charset="0"/>
            </a:endParaRPr>
          </a:p>
          <a:p>
            <a:pPr marL="342900" lvl="0" indent="-317500" algn="just" rtl="0">
              <a:lnSpc>
                <a:spcPct val="80000"/>
              </a:lnSpc>
              <a:spcBef>
                <a:spcPts val="408"/>
              </a:spcBef>
              <a:spcAft>
                <a:spcPts val="0"/>
              </a:spcAft>
              <a:buClr>
                <a:schemeClr val="dk1"/>
              </a:buClr>
              <a:buSzPts val="1640"/>
              <a:buFont typeface="Calibri"/>
              <a:buChar char="•"/>
            </a:pPr>
            <a:r>
              <a:rPr lang="es-EC" sz="2000" dirty="0">
                <a:latin typeface="Constantia" panose="02030602050306030303" pitchFamily="18" charset="0"/>
              </a:rPr>
              <a:t>Forero de Moreno, I. (2009). La sociedad del conocimiento. </a:t>
            </a:r>
            <a:r>
              <a:rPr lang="es-EC" sz="2000" i="1" dirty="0">
                <a:latin typeface="Constantia" panose="02030602050306030303" pitchFamily="18" charset="0"/>
              </a:rPr>
              <a:t>Revista Científica General José María Córdova</a:t>
            </a:r>
            <a:r>
              <a:rPr lang="es-EC" sz="2000" dirty="0">
                <a:latin typeface="Constantia" panose="02030602050306030303" pitchFamily="18" charset="0"/>
              </a:rPr>
              <a:t>, </a:t>
            </a:r>
            <a:r>
              <a:rPr lang="es-EC" sz="2000" i="1" dirty="0">
                <a:latin typeface="Constantia" panose="02030602050306030303" pitchFamily="18" charset="0"/>
              </a:rPr>
              <a:t>5</a:t>
            </a:r>
            <a:r>
              <a:rPr lang="es-EC" sz="2000" dirty="0">
                <a:latin typeface="Constantia" panose="02030602050306030303" pitchFamily="18" charset="0"/>
              </a:rPr>
              <a:t>(7), 40-44. Recuperado de https://www.redalyc.org/pdf/4762/476248849007.pdf</a:t>
            </a:r>
            <a:endParaRPr sz="2000" dirty="0">
              <a:latin typeface="Constantia" panose="02030602050306030303" pitchFamily="18" charset="0"/>
            </a:endParaRPr>
          </a:p>
          <a:p>
            <a:pPr marL="342900" lvl="0" indent="-202565" algn="just" rtl="0">
              <a:lnSpc>
                <a:spcPct val="80000"/>
              </a:lnSpc>
              <a:spcBef>
                <a:spcPts val="442"/>
              </a:spcBef>
              <a:spcAft>
                <a:spcPts val="0"/>
              </a:spcAft>
              <a:buClr>
                <a:schemeClr val="dk1"/>
              </a:buClr>
              <a:buSzPts val="2210"/>
              <a:buNone/>
            </a:pPr>
            <a:endParaRPr sz="1810" dirty="0"/>
          </a:p>
        </p:txBody>
      </p:sp>
      <p:sp>
        <p:nvSpPr>
          <p:cNvPr id="480" name="Google Shape;48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EC"/>
              <a:t>25</a:t>
            </a:fld>
            <a:endParaRPr/>
          </a:p>
        </p:txBody>
      </p:sp>
      <p:pic>
        <p:nvPicPr>
          <p:cNvPr id="481" name="Google Shape;481;p35"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p:nvPr/>
        </p:nvSpPr>
        <p:spPr>
          <a:xfrm>
            <a:off x="7531100" y="60706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15"/>
          <p:cNvSpPr txBox="1">
            <a:spLocks noGrp="1"/>
          </p:cNvSpPr>
          <p:nvPr>
            <p:ph type="title" idx="4294967295"/>
          </p:nvPr>
        </p:nvSpPr>
        <p:spPr>
          <a:xfrm>
            <a:off x="457200" y="410597"/>
            <a:ext cx="8229600" cy="48075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Calibri"/>
              <a:buNone/>
            </a:pPr>
            <a:r>
              <a:rPr lang="es-EC" sz="3000" b="1" dirty="0">
                <a:latin typeface="Constantia" panose="02030602050306030303" pitchFamily="18" charset="0"/>
              </a:rPr>
              <a:t>INTRODUCCIÓN</a:t>
            </a:r>
            <a:endParaRPr sz="3000" b="1" dirty="0">
              <a:latin typeface="Constantia" panose="02030602050306030303" pitchFamily="18" charset="0"/>
              <a:sym typeface="Calibri"/>
            </a:endParaRPr>
          </a:p>
        </p:txBody>
      </p:sp>
      <p:pic>
        <p:nvPicPr>
          <p:cNvPr id="108" name="Google Shape;108;p15" descr="Universidad de las Fuerzas Armadas in Ecuador Reviews &amp; Rankings ..."/>
          <p:cNvPicPr preferRelativeResize="0"/>
          <p:nvPr/>
        </p:nvPicPr>
        <p:blipFill rotWithShape="1">
          <a:blip r:embed="rId3">
            <a:alphaModFix/>
          </a:blip>
          <a:srcRect t="26140" b="23882"/>
          <a:stretch/>
        </p:blipFill>
        <p:spPr>
          <a:xfrm>
            <a:off x="0" y="0"/>
            <a:ext cx="1823625" cy="650975"/>
          </a:xfrm>
          <a:prstGeom prst="rect">
            <a:avLst/>
          </a:prstGeom>
          <a:noFill/>
          <a:ln>
            <a:noFill/>
          </a:ln>
        </p:spPr>
      </p:pic>
      <p:sp>
        <p:nvSpPr>
          <p:cNvPr id="109" name="Google Shape;109;p15"/>
          <p:cNvSpPr txBox="1"/>
          <p:nvPr/>
        </p:nvSpPr>
        <p:spPr>
          <a:xfrm>
            <a:off x="109182" y="1089837"/>
            <a:ext cx="8852544" cy="596605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s-EC" sz="2400" i="0" u="none" strike="noStrike" cap="none" dirty="0">
                <a:solidFill>
                  <a:srgbClr val="000000"/>
                </a:solidFill>
                <a:latin typeface="Constantia" panose="02030602050306030303" pitchFamily="18" charset="0"/>
                <a:ea typeface="Calibri"/>
                <a:cs typeface="Calibri"/>
                <a:sym typeface="Calibri"/>
              </a:rPr>
              <a:t>La gestión del conocimiento en el Sistema de Educación Superior establece </a:t>
            </a:r>
            <a:r>
              <a:rPr lang="es-EC" sz="2400" i="0" u="sng" strike="noStrike" cap="none" dirty="0">
                <a:solidFill>
                  <a:srgbClr val="000000"/>
                </a:solidFill>
                <a:latin typeface="Constantia" panose="02030602050306030303" pitchFamily="18" charset="0"/>
                <a:ea typeface="Calibri"/>
                <a:cs typeface="Calibri"/>
                <a:sym typeface="Calibri"/>
              </a:rPr>
              <a:t>una serie de acciones </a:t>
            </a:r>
            <a:r>
              <a:rPr lang="es-EC" sz="2400" i="0" u="sng" strike="noStrike" cap="none" dirty="0" err="1">
                <a:solidFill>
                  <a:srgbClr val="000000"/>
                </a:solidFill>
                <a:latin typeface="Constantia" panose="02030602050306030303" pitchFamily="18" charset="0"/>
                <a:ea typeface="Calibri"/>
                <a:cs typeface="Calibri"/>
                <a:sym typeface="Calibri"/>
              </a:rPr>
              <a:t>intra</a:t>
            </a:r>
            <a:r>
              <a:rPr lang="es-EC" sz="2400" i="0" u="sng" strike="noStrike" cap="none" dirty="0">
                <a:solidFill>
                  <a:srgbClr val="000000"/>
                </a:solidFill>
                <a:latin typeface="Constantia" panose="02030602050306030303" pitchFamily="18" charset="0"/>
                <a:ea typeface="Calibri"/>
                <a:cs typeface="Calibri"/>
                <a:sym typeface="Calibri"/>
              </a:rPr>
              <a:t> e interinstitucionales que permiten mejorar el desempeño de las instituciones de educación superior –IE</a:t>
            </a:r>
            <a:r>
              <a:rPr lang="es-EC" sz="2400" i="0" u="none" strike="noStrike" cap="none" dirty="0">
                <a:solidFill>
                  <a:srgbClr val="000000"/>
                </a:solidFill>
                <a:latin typeface="Constantia" panose="02030602050306030303" pitchFamily="18" charset="0"/>
                <a:ea typeface="Calibri"/>
                <a:cs typeface="Calibri"/>
                <a:sym typeface="Calibri"/>
              </a:rPr>
              <a:t>S y que, mediante el análisis, busca establecer la necesidad de transformación de la Universidad, en lo que respecta al nuevo </a:t>
            </a:r>
            <a:r>
              <a:rPr lang="es-EC" sz="2400" dirty="0">
                <a:latin typeface="Constantia" panose="02030602050306030303" pitchFamily="18" charset="0"/>
                <a:ea typeface="Calibri"/>
                <a:cs typeface="Calibri"/>
                <a:sym typeface="Calibri"/>
              </a:rPr>
              <a:t>rol</a:t>
            </a:r>
            <a:r>
              <a:rPr lang="es-EC" sz="2400" i="0" u="none" strike="noStrike" cap="none" dirty="0">
                <a:solidFill>
                  <a:srgbClr val="000000"/>
                </a:solidFill>
                <a:latin typeface="Constantia" panose="02030602050306030303" pitchFamily="18" charset="0"/>
                <a:ea typeface="Calibri"/>
                <a:cs typeface="Calibri"/>
                <a:sym typeface="Calibri"/>
              </a:rPr>
              <a:t> y los compromisos que deben asumir la IES con la sociedad.</a:t>
            </a:r>
            <a:endParaRPr sz="2400" dirty="0">
              <a:latin typeface="Constantia" panose="02030602050306030303" pitchFamily="18" charset="0"/>
              <a:ea typeface="Calibri"/>
              <a:cs typeface="Calibri"/>
              <a:sym typeface="Calibri"/>
            </a:endParaRPr>
          </a:p>
          <a:p>
            <a:pPr marL="0" marR="0" lvl="0" indent="0" algn="just" rtl="0">
              <a:lnSpc>
                <a:spcPct val="100000"/>
              </a:lnSpc>
              <a:spcBef>
                <a:spcPts val="0"/>
              </a:spcBef>
              <a:spcAft>
                <a:spcPts val="0"/>
              </a:spcAft>
              <a:buNone/>
            </a:pPr>
            <a:endParaRPr sz="2400" i="0" u="none" strike="noStrike" cap="none" dirty="0">
              <a:solidFill>
                <a:srgbClr val="000000"/>
              </a:solidFill>
              <a:latin typeface="Constantia" panose="02030602050306030303" pitchFamily="18" charset="0"/>
              <a:ea typeface="Calibri"/>
              <a:cs typeface="Calibri"/>
              <a:sym typeface="Calibri"/>
            </a:endParaRPr>
          </a:p>
          <a:p>
            <a:pPr marL="0" marR="0" lvl="0" indent="0" algn="just" rtl="0">
              <a:lnSpc>
                <a:spcPct val="100000"/>
              </a:lnSpc>
              <a:spcBef>
                <a:spcPts val="0"/>
              </a:spcBef>
              <a:spcAft>
                <a:spcPts val="0"/>
              </a:spcAft>
              <a:buNone/>
            </a:pPr>
            <a:r>
              <a:rPr lang="es-EC" sz="2400" i="1" u="none" strike="noStrike" cap="none" dirty="0">
                <a:solidFill>
                  <a:srgbClr val="000000"/>
                </a:solidFill>
                <a:latin typeface="Constantia" panose="02030602050306030303" pitchFamily="18" charset="0"/>
                <a:ea typeface="Calibri"/>
                <a:cs typeface="Calibri"/>
                <a:sym typeface="Calibri"/>
              </a:rPr>
              <a:t>«</a:t>
            </a:r>
            <a:r>
              <a:rPr lang="es-EC" sz="1800" i="1" u="none" strike="noStrike" cap="none" dirty="0">
                <a:solidFill>
                  <a:srgbClr val="000000"/>
                </a:solidFill>
                <a:latin typeface="Constantia" panose="02030602050306030303" pitchFamily="18" charset="0"/>
                <a:ea typeface="Calibri"/>
                <a:cs typeface="Calibri"/>
                <a:sym typeface="Calibri"/>
              </a:rPr>
              <a:t>La gestión del conocimiento (GC) es definida como la formulación y aplicación de </a:t>
            </a:r>
            <a:r>
              <a:rPr lang="es-EC" sz="1800" i="1" dirty="0">
                <a:latin typeface="Constantia" panose="02030602050306030303" pitchFamily="18" charset="0"/>
                <a:ea typeface="Calibri"/>
                <a:cs typeface="Calibri"/>
                <a:sym typeface="Calibri"/>
              </a:rPr>
              <a:t>la</a:t>
            </a:r>
            <a:r>
              <a:rPr lang="es-EC" sz="1800" i="1" u="none" strike="noStrike" cap="none" dirty="0">
                <a:solidFill>
                  <a:srgbClr val="000000"/>
                </a:solidFill>
                <a:latin typeface="Constantia" panose="02030602050306030303" pitchFamily="18" charset="0"/>
                <a:ea typeface="Calibri"/>
                <a:cs typeface="Calibri"/>
                <a:sym typeface="Calibri"/>
              </a:rPr>
              <a:t> estrategia que </a:t>
            </a:r>
            <a:r>
              <a:rPr lang="es-EC" sz="1800" i="1" u="sng" strike="noStrike" cap="none" dirty="0">
                <a:solidFill>
                  <a:srgbClr val="000000"/>
                </a:solidFill>
                <a:latin typeface="Constantia" panose="02030602050306030303" pitchFamily="18" charset="0"/>
                <a:ea typeface="Calibri"/>
                <a:cs typeface="Calibri"/>
                <a:sym typeface="Calibri"/>
              </a:rPr>
              <a:t>permite combinar el conocimiento tácito (personas) y el conocimiento explícito (facilitado por las tecnologías de información, en los procesos de la organización para identificar, capturar, codificar, almacenar, recuperar, compartir y utilizar el conocimiento existente), para crear  nuevo conocimiento</a:t>
            </a:r>
            <a:r>
              <a:rPr lang="es-EC" sz="1800" i="1" u="none" strike="noStrike" cap="none" dirty="0">
                <a:solidFill>
                  <a:srgbClr val="000000"/>
                </a:solidFill>
                <a:latin typeface="Constantia" panose="02030602050306030303" pitchFamily="18" charset="0"/>
                <a:ea typeface="Calibri"/>
                <a:cs typeface="Calibri"/>
                <a:sym typeface="Calibri"/>
              </a:rPr>
              <a:t>, y mantenerlo, facilitando el proceso de toma de decisiones correctas, con la finalidad de lograr los objetivos estratégicos de la organización» (De Freitas, 2017, p.6)</a:t>
            </a:r>
            <a:endParaRPr sz="1800" dirty="0">
              <a:latin typeface="Constantia" panose="02030602050306030303" pitchFamily="18" charset="0"/>
              <a:ea typeface="Calibri"/>
              <a:cs typeface="Calibri"/>
              <a:sym typeface="Calibri"/>
            </a:endParaRPr>
          </a:p>
          <a:p>
            <a:pPr marL="0" marR="0" lvl="0" indent="0" algn="just" rtl="0">
              <a:lnSpc>
                <a:spcPct val="100000"/>
              </a:lnSpc>
              <a:spcBef>
                <a:spcPts val="0"/>
              </a:spcBef>
              <a:spcAft>
                <a:spcPts val="0"/>
              </a:spcAft>
              <a:buNone/>
            </a:pPr>
            <a:endParaRPr sz="1700" b="0" i="0" u="none" strike="noStrike" cap="none" dirty="0">
              <a:solidFill>
                <a:srgbClr val="000000"/>
              </a:solidFill>
              <a:latin typeface="Constantia"/>
              <a:ea typeface="Constantia"/>
              <a:cs typeface="Constantia"/>
              <a:sym typeface="Constantia"/>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10" name="Google Shape;110;p1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3</a:t>
            </a:fld>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1259632" y="548680"/>
            <a:ext cx="7344900" cy="4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r>
              <a:rPr lang="es-EC" sz="3200" b="1" dirty="0">
                <a:latin typeface="Constantia" panose="02030602050306030303" pitchFamily="18" charset="0"/>
                <a:sym typeface="Calibri"/>
              </a:rPr>
              <a:t>PLANTEAMIENTO DEL PROBLEMA</a:t>
            </a:r>
            <a:endParaRPr sz="4800" dirty="0">
              <a:latin typeface="Constantia" panose="02030602050306030303" pitchFamily="18" charset="0"/>
            </a:endParaRPr>
          </a:p>
        </p:txBody>
      </p:sp>
      <p:pic>
        <p:nvPicPr>
          <p:cNvPr id="116" name="Google Shape;116;p16"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117" name="Google Shape;117;p16"/>
          <p:cNvSpPr/>
          <p:nvPr/>
        </p:nvSpPr>
        <p:spPr>
          <a:xfrm>
            <a:off x="899550" y="1104250"/>
            <a:ext cx="7344900" cy="1125300"/>
          </a:xfrm>
          <a:prstGeom prst="roundRect">
            <a:avLst>
              <a:gd name="adj" fmla="val 16667"/>
            </a:avLst>
          </a:prstGeom>
          <a:solidFill>
            <a:srgbClr val="274E1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EC" sz="1800" b="1" i="0" u="none" strike="noStrike" cap="none">
                <a:solidFill>
                  <a:srgbClr val="FFFFFF"/>
                </a:solidFill>
                <a:latin typeface="Calibri"/>
                <a:ea typeface="Calibri"/>
                <a:cs typeface="Calibri"/>
                <a:sym typeface="Calibri"/>
              </a:rPr>
              <a:t>¿Cómo se desarrolla la gestión del conocimiento en los programas de posgrado y carrera en el campo amplio de educación de universidades públicas y privadas, durante el período 2016-2018?</a:t>
            </a:r>
            <a:endParaRPr sz="1800" b="1" i="0" u="none" strike="noStrike" cap="none">
              <a:solidFill>
                <a:srgbClr val="FFFFFF"/>
              </a:solidFill>
              <a:latin typeface="Calibri"/>
              <a:ea typeface="Calibri"/>
              <a:cs typeface="Calibri"/>
              <a:sym typeface="Calibri"/>
            </a:endParaRPr>
          </a:p>
        </p:txBody>
      </p:sp>
      <p:sp>
        <p:nvSpPr>
          <p:cNvPr id="118" name="Google Shape;118;p16"/>
          <p:cNvSpPr/>
          <p:nvPr/>
        </p:nvSpPr>
        <p:spPr>
          <a:xfrm>
            <a:off x="1243950" y="2424875"/>
            <a:ext cx="6656100" cy="892500"/>
          </a:xfrm>
          <a:prstGeom prst="roundRect">
            <a:avLst>
              <a:gd name="adj" fmla="val 16667"/>
            </a:avLst>
          </a:prstGeom>
          <a:solidFill>
            <a:srgbClr val="D9EAD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400" b="1" i="0" u="none" strike="noStrike" cap="none" dirty="0">
                <a:solidFill>
                  <a:srgbClr val="434343"/>
                </a:solidFill>
                <a:latin typeface="Calibri"/>
                <a:ea typeface="Calibri"/>
                <a:cs typeface="Calibri"/>
                <a:sym typeface="Calibri"/>
              </a:rPr>
              <a:t>¿</a:t>
            </a:r>
            <a:r>
              <a:rPr lang="es-EC" sz="2000" b="1" i="0" u="none" strike="noStrike" cap="none" dirty="0">
                <a:solidFill>
                  <a:srgbClr val="434343"/>
                </a:solidFill>
                <a:latin typeface="Constantia" panose="02030602050306030303" pitchFamily="18" charset="0"/>
                <a:ea typeface="Calibri"/>
                <a:cs typeface="Calibri"/>
                <a:sym typeface="Calibri"/>
              </a:rPr>
              <a:t>Cuáles son las diferencias conceptuales entre los enfoques de la gestión del conocimiento? </a:t>
            </a:r>
            <a:endParaRPr sz="2000" b="1" i="0" u="none" strike="noStrike" cap="none" dirty="0">
              <a:solidFill>
                <a:srgbClr val="434343"/>
              </a:solidFill>
              <a:latin typeface="Constantia" panose="02030602050306030303" pitchFamily="18" charset="0"/>
              <a:ea typeface="Calibri"/>
              <a:cs typeface="Calibri"/>
              <a:sym typeface="Calibri"/>
            </a:endParaRPr>
          </a:p>
        </p:txBody>
      </p:sp>
      <p:sp>
        <p:nvSpPr>
          <p:cNvPr id="119" name="Google Shape;119;p16"/>
          <p:cNvSpPr/>
          <p:nvPr/>
        </p:nvSpPr>
        <p:spPr>
          <a:xfrm>
            <a:off x="1259625" y="3512700"/>
            <a:ext cx="6656100" cy="892500"/>
          </a:xfrm>
          <a:prstGeom prst="roundRect">
            <a:avLst>
              <a:gd name="adj" fmla="val 16667"/>
            </a:avLst>
          </a:prstGeom>
          <a:solidFill>
            <a:srgbClr val="D9EAD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800" b="1" i="0" u="none" strike="noStrike" cap="none" dirty="0">
                <a:solidFill>
                  <a:srgbClr val="434343"/>
                </a:solidFill>
                <a:latin typeface="Constantia" panose="02030602050306030303" pitchFamily="18" charset="0"/>
                <a:ea typeface="Calibri"/>
                <a:cs typeface="Calibri"/>
                <a:sym typeface="Calibri"/>
              </a:rPr>
              <a:t>¿</a:t>
            </a:r>
            <a:r>
              <a:rPr lang="es-EC" sz="1800" b="1" i="0" u="none" strike="noStrike" cap="none" dirty="0" err="1">
                <a:solidFill>
                  <a:srgbClr val="434343"/>
                </a:solidFill>
                <a:latin typeface="Constantia" panose="02030602050306030303" pitchFamily="18" charset="0"/>
                <a:ea typeface="Calibri"/>
                <a:cs typeface="Calibri"/>
                <a:sym typeface="Calibri"/>
              </a:rPr>
              <a:t>Cúal</a:t>
            </a:r>
            <a:r>
              <a:rPr lang="es-EC" sz="1800" b="1" i="0" u="none" strike="noStrike" cap="none" dirty="0">
                <a:solidFill>
                  <a:srgbClr val="434343"/>
                </a:solidFill>
                <a:latin typeface="Constantia" panose="02030602050306030303" pitchFamily="18" charset="0"/>
                <a:ea typeface="Calibri"/>
                <a:cs typeface="Calibri"/>
                <a:sym typeface="Calibri"/>
              </a:rPr>
              <a:t> es la situación de la Educación Superior en el Ecuador, desde el ámbito de las políticas públicas y el marco normativo?</a:t>
            </a:r>
            <a:endParaRPr sz="1800" b="1" i="0" u="none" strike="noStrike" cap="none" dirty="0">
              <a:solidFill>
                <a:srgbClr val="434343"/>
              </a:solidFill>
              <a:latin typeface="Constantia" panose="02030602050306030303" pitchFamily="18" charset="0"/>
              <a:ea typeface="Calibri"/>
              <a:cs typeface="Calibri"/>
              <a:sym typeface="Calibri"/>
            </a:endParaRPr>
          </a:p>
        </p:txBody>
      </p:sp>
      <p:sp>
        <p:nvSpPr>
          <p:cNvPr id="120" name="Google Shape;120;p16"/>
          <p:cNvSpPr/>
          <p:nvPr/>
        </p:nvSpPr>
        <p:spPr>
          <a:xfrm>
            <a:off x="1243950" y="4604925"/>
            <a:ext cx="6656100" cy="892500"/>
          </a:xfrm>
          <a:prstGeom prst="roundRect">
            <a:avLst>
              <a:gd name="adj" fmla="val 16667"/>
            </a:avLst>
          </a:prstGeom>
          <a:solidFill>
            <a:srgbClr val="D9EAD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2000" b="1" i="0" u="none" strike="noStrike" cap="none" dirty="0">
                <a:solidFill>
                  <a:srgbClr val="434343"/>
                </a:solidFill>
                <a:latin typeface="Constantia" panose="02030602050306030303" pitchFamily="18" charset="0"/>
                <a:ea typeface="Calibri"/>
                <a:cs typeface="Calibri"/>
                <a:sym typeface="Calibri"/>
              </a:rPr>
              <a:t>¿Cómo es el desempeño del modelo de gestión del conocimiento?</a:t>
            </a:r>
            <a:endParaRPr sz="2000" b="1" i="0" u="none" strike="noStrike" cap="none" dirty="0">
              <a:solidFill>
                <a:srgbClr val="434343"/>
              </a:solidFill>
              <a:latin typeface="Constantia" panose="02030602050306030303" pitchFamily="18" charset="0"/>
              <a:ea typeface="Calibri"/>
              <a:cs typeface="Calibri"/>
              <a:sym typeface="Calibri"/>
            </a:endParaRPr>
          </a:p>
        </p:txBody>
      </p:sp>
      <p:sp>
        <p:nvSpPr>
          <p:cNvPr id="121" name="Google Shape;121;p16"/>
          <p:cNvSpPr/>
          <p:nvPr/>
        </p:nvSpPr>
        <p:spPr>
          <a:xfrm>
            <a:off x="1259624" y="5694224"/>
            <a:ext cx="6765259" cy="1027225"/>
          </a:xfrm>
          <a:prstGeom prst="roundRect">
            <a:avLst>
              <a:gd name="adj" fmla="val 16667"/>
            </a:avLst>
          </a:prstGeom>
          <a:solidFill>
            <a:srgbClr val="D9EAD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800" b="1" i="0" u="none" strike="noStrike" cap="none" dirty="0">
                <a:solidFill>
                  <a:srgbClr val="434343"/>
                </a:solidFill>
                <a:latin typeface="Constantia" panose="02030602050306030303" pitchFamily="18" charset="0"/>
                <a:ea typeface="Calibri"/>
                <a:cs typeface="Calibri"/>
                <a:sym typeface="Calibri"/>
              </a:rPr>
              <a:t>¿Cuáles son los componentes de  una  propuesta metodológica que contribuya a mejorar la calidad de la gestión del conocimiento en relación con la función sustantiva de la investigación?</a:t>
            </a:r>
            <a:endParaRPr sz="1800" b="1" i="0" u="none" strike="noStrike" cap="none" dirty="0">
              <a:solidFill>
                <a:srgbClr val="434343"/>
              </a:solidFill>
              <a:latin typeface="Constantia" panose="02030602050306030303" pitchFamily="18" charset="0"/>
              <a:ea typeface="Calibri"/>
              <a:cs typeface="Calibri"/>
              <a:sym typeface="Calibri"/>
            </a:endParaRPr>
          </a:p>
        </p:txBody>
      </p:sp>
      <p:sp>
        <p:nvSpPr>
          <p:cNvPr id="122" name="Google Shape;122;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C"/>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7" descr="Universidad de las Fuerzas Armadas in Ecuador Reviews &amp; Rankings ..."/>
          <p:cNvPicPr preferRelativeResize="0"/>
          <p:nvPr/>
        </p:nvPicPr>
        <p:blipFill rotWithShape="1">
          <a:blip r:embed="rId3">
            <a:alphaModFix/>
          </a:blip>
          <a:srcRect t="26140" b="23882"/>
          <a:stretch/>
        </p:blipFill>
        <p:spPr>
          <a:xfrm>
            <a:off x="0" y="-1"/>
            <a:ext cx="1691675" cy="603875"/>
          </a:xfrm>
          <a:prstGeom prst="rect">
            <a:avLst/>
          </a:prstGeom>
          <a:noFill/>
          <a:ln>
            <a:noFill/>
          </a:ln>
        </p:spPr>
      </p:pic>
      <p:sp>
        <p:nvSpPr>
          <p:cNvPr id="128" name="Google Shape;128;p17"/>
          <p:cNvSpPr txBox="1">
            <a:spLocks noGrp="1"/>
          </p:cNvSpPr>
          <p:nvPr>
            <p:ph type="title"/>
          </p:nvPr>
        </p:nvSpPr>
        <p:spPr>
          <a:xfrm>
            <a:off x="1846737" y="162837"/>
            <a:ext cx="6205417" cy="41887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2800"/>
              <a:buFont typeface="Calibri"/>
              <a:buNone/>
            </a:pPr>
            <a:r>
              <a:rPr lang="es-EC" sz="3000" b="1" dirty="0">
                <a:solidFill>
                  <a:srgbClr val="000000"/>
                </a:solidFill>
              </a:rPr>
              <a:t>MARCO TEÓRICO</a:t>
            </a:r>
            <a:endParaRPr sz="3000" b="1" dirty="0">
              <a:solidFill>
                <a:srgbClr val="000000"/>
              </a:solidFill>
              <a:latin typeface="Calibri"/>
              <a:ea typeface="Calibri"/>
              <a:cs typeface="Calibri"/>
              <a:sym typeface="Calibri"/>
            </a:endParaRPr>
          </a:p>
        </p:txBody>
      </p:sp>
      <p:sp>
        <p:nvSpPr>
          <p:cNvPr id="129" name="Google Shape;129;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C"/>
              <a:t>5</a:t>
            </a:fld>
            <a:endParaRPr/>
          </a:p>
        </p:txBody>
      </p:sp>
      <p:sp>
        <p:nvSpPr>
          <p:cNvPr id="130" name="Google Shape;130;p17"/>
          <p:cNvSpPr/>
          <p:nvPr/>
        </p:nvSpPr>
        <p:spPr>
          <a:xfrm>
            <a:off x="1159493" y="756389"/>
            <a:ext cx="7176000" cy="892500"/>
          </a:xfrm>
          <a:prstGeom prst="roundRect">
            <a:avLst>
              <a:gd name="adj" fmla="val 16667"/>
            </a:avLst>
          </a:prstGeom>
          <a:solidFill>
            <a:srgbClr val="274E1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C" sz="2000" b="1" i="0" u="none" strike="noStrike" cap="none" dirty="0">
                <a:solidFill>
                  <a:schemeClr val="lt1"/>
                </a:solidFill>
                <a:latin typeface="Calibri"/>
                <a:ea typeface="Calibri"/>
                <a:cs typeface="Calibri"/>
                <a:sym typeface="Calibri"/>
              </a:rPr>
              <a:t>Definiciones de conocimientos y gestión del conocimiento</a:t>
            </a:r>
            <a:endParaRPr sz="1600" b="0" i="0" u="none" strike="noStrike" cap="none" dirty="0">
              <a:solidFill>
                <a:srgbClr val="000000"/>
              </a:solidFill>
              <a:latin typeface="Arial"/>
              <a:ea typeface="Arial"/>
              <a:cs typeface="Arial"/>
              <a:sym typeface="Arial"/>
            </a:endParaRPr>
          </a:p>
        </p:txBody>
      </p:sp>
      <p:sp>
        <p:nvSpPr>
          <p:cNvPr id="131" name="Google Shape;131;p17"/>
          <p:cNvSpPr/>
          <p:nvPr/>
        </p:nvSpPr>
        <p:spPr>
          <a:xfrm>
            <a:off x="457200" y="1823564"/>
            <a:ext cx="2761937" cy="124469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EC" sz="1600" b="1" i="0" u="none" strike="noStrike" cap="none" dirty="0" smtClean="0">
                <a:solidFill>
                  <a:srgbClr val="000000"/>
                </a:solidFill>
                <a:latin typeface="Constantia" panose="02030602050306030303" pitchFamily="18" charset="0"/>
                <a:ea typeface="Calibri"/>
                <a:cs typeface="Calibri"/>
                <a:sym typeface="Calibri"/>
              </a:rPr>
              <a:t>Qué es la Gestión del Conocimiento? </a:t>
            </a:r>
            <a:r>
              <a:rPr lang="es-EC" sz="1600" b="1" i="0" u="none" strike="noStrike" cap="none" dirty="0" err="1" smtClean="0">
                <a:solidFill>
                  <a:srgbClr val="000000"/>
                </a:solidFill>
                <a:latin typeface="Constantia" panose="02030602050306030303" pitchFamily="18" charset="0"/>
                <a:ea typeface="Calibri"/>
                <a:cs typeface="Calibri"/>
                <a:sym typeface="Calibri"/>
              </a:rPr>
              <a:t>Rodriguez</a:t>
            </a:r>
            <a:r>
              <a:rPr lang="es-EC" sz="1600" b="1" i="0" u="none" strike="noStrike" cap="none" dirty="0" smtClean="0">
                <a:solidFill>
                  <a:srgbClr val="000000"/>
                </a:solidFill>
                <a:latin typeface="Constantia" panose="02030602050306030303" pitchFamily="18" charset="0"/>
                <a:ea typeface="Calibri"/>
                <a:cs typeface="Calibri"/>
                <a:sym typeface="Calibri"/>
              </a:rPr>
              <a:t> Ruiz , 2006.p29</a:t>
            </a:r>
            <a:endParaRPr sz="1600" b="1" i="0" u="none" strike="noStrike" cap="none" dirty="0">
              <a:solidFill>
                <a:srgbClr val="000000"/>
              </a:solidFill>
              <a:latin typeface="Constantia" panose="02030602050306030303" pitchFamily="18" charset="0"/>
              <a:ea typeface="Calibri"/>
              <a:cs typeface="Calibri"/>
              <a:sym typeface="Calibri"/>
            </a:endParaRPr>
          </a:p>
        </p:txBody>
      </p:sp>
      <p:sp>
        <p:nvSpPr>
          <p:cNvPr id="132" name="Google Shape;132;p17"/>
          <p:cNvSpPr/>
          <p:nvPr/>
        </p:nvSpPr>
        <p:spPr>
          <a:xfrm>
            <a:off x="6341145" y="1939636"/>
            <a:ext cx="2595037" cy="1240364"/>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800" b="1" i="0" u="none" strike="noStrike" cap="none" dirty="0" smtClean="0">
                <a:solidFill>
                  <a:srgbClr val="000000"/>
                </a:solidFill>
                <a:latin typeface="Calibri"/>
                <a:ea typeface="Calibri"/>
                <a:cs typeface="Calibri"/>
                <a:sym typeface="Calibri"/>
              </a:rPr>
              <a:t>Qué comprende la Gestión del Conocimiento?,</a:t>
            </a:r>
            <a:r>
              <a:rPr lang="es-EC" sz="1800" b="0" i="0" u="none" strike="noStrike" cap="none" dirty="0" smtClean="0">
                <a:solidFill>
                  <a:srgbClr val="000000"/>
                </a:solidFill>
                <a:latin typeface="Calibri"/>
                <a:ea typeface="Calibri"/>
                <a:cs typeface="Calibri"/>
                <a:sym typeface="Calibri"/>
              </a:rPr>
              <a:t> </a:t>
            </a:r>
            <a:r>
              <a:rPr lang="es-EC" sz="1800" b="0" i="1" u="none" strike="noStrike" cap="none" dirty="0" err="1">
                <a:solidFill>
                  <a:srgbClr val="000000"/>
                </a:solidFill>
                <a:latin typeface="Calibri"/>
                <a:ea typeface="Calibri"/>
                <a:cs typeface="Calibri"/>
                <a:sym typeface="Calibri"/>
              </a:rPr>
              <a:t>Malhota</a:t>
            </a:r>
            <a:r>
              <a:rPr lang="es-EC" sz="1800" b="0" i="1" u="none" strike="noStrike" cap="none" dirty="0">
                <a:solidFill>
                  <a:srgbClr val="000000"/>
                </a:solidFill>
                <a:latin typeface="Calibri"/>
                <a:ea typeface="Calibri"/>
                <a:cs typeface="Calibri"/>
                <a:sym typeface="Calibri"/>
              </a:rPr>
              <a:t> (2001)</a:t>
            </a:r>
            <a:r>
              <a:rPr lang="es-EC" sz="1800" b="0" i="0" u="none" strike="noStrike" cap="none" dirty="0">
                <a:solidFill>
                  <a:srgbClr val="000000"/>
                </a:solidFill>
                <a:latin typeface="Calibri"/>
                <a:ea typeface="Calibri"/>
                <a:cs typeface="Calibri"/>
                <a:sym typeface="Calibri"/>
              </a:rPr>
              <a:t> </a:t>
            </a:r>
            <a:r>
              <a:rPr lang="es-EC" sz="1800" b="1" i="0" u="none" strike="noStrike" cap="none" dirty="0">
                <a:solidFill>
                  <a:srgbClr val="000000"/>
                </a:solidFill>
                <a:latin typeface="Calibri"/>
                <a:ea typeface="Calibri"/>
                <a:cs typeface="Calibri"/>
                <a:sym typeface="Calibri"/>
              </a:rPr>
              <a:t>afirma que:</a:t>
            </a:r>
            <a:endParaRPr sz="1800" b="1" i="0" u="none" strike="noStrike" cap="none" dirty="0">
              <a:solidFill>
                <a:srgbClr val="000000"/>
              </a:solidFill>
              <a:latin typeface="Calibri"/>
              <a:ea typeface="Calibri"/>
              <a:cs typeface="Calibri"/>
              <a:sym typeface="Calibri"/>
            </a:endParaRPr>
          </a:p>
        </p:txBody>
      </p:sp>
      <p:sp>
        <p:nvSpPr>
          <p:cNvPr id="133" name="Google Shape;133;p17"/>
          <p:cNvSpPr/>
          <p:nvPr/>
        </p:nvSpPr>
        <p:spPr>
          <a:xfrm>
            <a:off x="3588975" y="1939636"/>
            <a:ext cx="2382334" cy="1178914"/>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2000" b="1" i="0" u="none" strike="noStrike" cap="none" dirty="0" smtClean="0">
                <a:solidFill>
                  <a:srgbClr val="000000"/>
                </a:solidFill>
                <a:latin typeface="Constantia" panose="02030602050306030303" pitchFamily="18" charset="0"/>
                <a:ea typeface="Calibri"/>
                <a:cs typeface="Calibri"/>
                <a:sym typeface="Calibri"/>
              </a:rPr>
              <a:t>Qué es el conocimiento?</a:t>
            </a:r>
          </a:p>
          <a:p>
            <a:pPr marL="0" marR="0" lvl="0" indent="0" algn="ctr" rtl="0">
              <a:lnSpc>
                <a:spcPct val="100000"/>
              </a:lnSpc>
              <a:spcBef>
                <a:spcPts val="0"/>
              </a:spcBef>
              <a:spcAft>
                <a:spcPts val="0"/>
              </a:spcAft>
              <a:buClr>
                <a:srgbClr val="000000"/>
              </a:buClr>
              <a:buSzPts val="1400"/>
              <a:buFont typeface="Arial"/>
              <a:buNone/>
            </a:pPr>
            <a:r>
              <a:rPr lang="es-EC" sz="2000" b="0" i="1" u="none" strike="noStrike" cap="none" dirty="0" smtClean="0">
                <a:solidFill>
                  <a:srgbClr val="000000"/>
                </a:solidFill>
                <a:latin typeface="Constantia" panose="02030602050306030303" pitchFamily="18" charset="0"/>
                <a:ea typeface="Calibri"/>
                <a:cs typeface="Calibri"/>
                <a:sym typeface="Calibri"/>
              </a:rPr>
              <a:t>Davenport y </a:t>
            </a:r>
            <a:r>
              <a:rPr lang="es-EC" sz="2000" b="0" i="1" u="none" strike="noStrike" cap="none" dirty="0" err="1" smtClean="0">
                <a:solidFill>
                  <a:srgbClr val="000000"/>
                </a:solidFill>
                <a:latin typeface="Constantia" panose="02030602050306030303" pitchFamily="18" charset="0"/>
                <a:ea typeface="Calibri"/>
                <a:cs typeface="Calibri"/>
                <a:sym typeface="Calibri"/>
              </a:rPr>
              <a:t>Prusak</a:t>
            </a:r>
            <a:r>
              <a:rPr lang="es-EC" sz="2000" b="0" i="1" u="none" strike="noStrike" cap="none" dirty="0" smtClean="0">
                <a:solidFill>
                  <a:srgbClr val="000000"/>
                </a:solidFill>
                <a:latin typeface="Constantia" panose="02030602050306030303" pitchFamily="18" charset="0"/>
                <a:ea typeface="Calibri"/>
                <a:cs typeface="Calibri"/>
                <a:sym typeface="Calibri"/>
              </a:rPr>
              <a:t> (1998):</a:t>
            </a:r>
            <a:endParaRPr sz="2000" b="0" i="1" u="none" strike="noStrike" cap="none" dirty="0">
              <a:solidFill>
                <a:srgbClr val="000000"/>
              </a:solidFill>
              <a:latin typeface="Constantia" panose="02030602050306030303" pitchFamily="18" charset="0"/>
              <a:ea typeface="Calibri"/>
              <a:cs typeface="Calibri"/>
              <a:sym typeface="Calibri"/>
            </a:endParaRPr>
          </a:p>
        </p:txBody>
      </p:sp>
      <p:sp>
        <p:nvSpPr>
          <p:cNvPr id="134" name="Google Shape;134;p17"/>
          <p:cNvSpPr/>
          <p:nvPr/>
        </p:nvSpPr>
        <p:spPr>
          <a:xfrm>
            <a:off x="457200" y="3293225"/>
            <a:ext cx="2779075" cy="34281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EC" sz="1600" b="0" i="1" u="none" strike="noStrike" cap="none" dirty="0" smtClean="0">
                <a:solidFill>
                  <a:srgbClr val="000000"/>
                </a:solidFill>
                <a:latin typeface="Constantia" panose="02030602050306030303" pitchFamily="18" charset="0"/>
                <a:sym typeface="Arial"/>
              </a:rPr>
              <a:t>“conjunto de procesos sistemáticos (identificación y captación del capital intelectual ; tratamiento, desarrollo y comportamiento del conocimiento; y su utilización) orientados al desarrollo organizacional y/o personal consecuentemente a la generación de una ventaja …. </a:t>
            </a:r>
            <a:endParaRPr sz="1600" b="1" i="0" u="none" strike="noStrike" cap="none" dirty="0">
              <a:solidFill>
                <a:srgbClr val="000000"/>
              </a:solidFill>
              <a:latin typeface="Constantia" panose="02030602050306030303" pitchFamily="18" charset="0"/>
              <a:sym typeface="Arial"/>
            </a:endParaRPr>
          </a:p>
        </p:txBody>
      </p:sp>
      <p:sp>
        <p:nvSpPr>
          <p:cNvPr id="135" name="Google Shape;135;p17"/>
          <p:cNvSpPr/>
          <p:nvPr/>
        </p:nvSpPr>
        <p:spPr>
          <a:xfrm>
            <a:off x="6477000" y="3293225"/>
            <a:ext cx="2286000" cy="33150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400" b="0" i="0" u="none" strike="noStrike" cap="none" dirty="0">
                <a:solidFill>
                  <a:srgbClr val="000000"/>
                </a:solidFill>
                <a:latin typeface="Arial"/>
                <a:ea typeface="Arial"/>
                <a:cs typeface="Arial"/>
                <a:sym typeface="Arial"/>
              </a:rPr>
              <a:t>“</a:t>
            </a:r>
            <a:r>
              <a:rPr lang="es-EC" sz="1300" b="0" i="1" u="none" strike="noStrike" cap="none" dirty="0">
                <a:solidFill>
                  <a:srgbClr val="000000"/>
                </a:solidFill>
                <a:latin typeface="Arial"/>
                <a:ea typeface="Arial"/>
                <a:cs typeface="Arial"/>
                <a:sym typeface="Arial"/>
              </a:rPr>
              <a:t>(...) la Gestión del Conocimiento esencialmente incorpora los procesos organizacionales que persiguen la combinación sinérgica mediante las capacidades de las tecnologías de la información y comunicación(TIC) y la capacidad creativa e innovadora de los seres humanos”</a:t>
            </a:r>
            <a:endParaRPr sz="1300" b="0" i="1" u="none" strike="noStrike" cap="none" dirty="0">
              <a:solidFill>
                <a:srgbClr val="000000"/>
              </a:solidFill>
              <a:latin typeface="Arial"/>
              <a:ea typeface="Arial"/>
              <a:cs typeface="Arial"/>
              <a:sym typeface="Arial"/>
            </a:endParaRPr>
          </a:p>
        </p:txBody>
      </p:sp>
      <p:sp>
        <p:nvSpPr>
          <p:cNvPr id="136" name="Google Shape;136;p17"/>
          <p:cNvSpPr/>
          <p:nvPr/>
        </p:nvSpPr>
        <p:spPr>
          <a:xfrm>
            <a:off x="3588975" y="3293225"/>
            <a:ext cx="2633750" cy="34281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EC" sz="1200" b="1" i="0" u="none" strike="noStrike" cap="none" dirty="0" smtClean="0">
                <a:solidFill>
                  <a:srgbClr val="000000"/>
                </a:solidFill>
                <a:latin typeface="Constantia" panose="02030602050306030303" pitchFamily="18" charset="0"/>
                <a:sym typeface="Arial"/>
              </a:rPr>
              <a:t>El conocimiento es una mezcla fluida de experiencias personales, valores, información contextual y experiencias propias que provienen de un marco de evaluación e incorporación de nuevas experiencias de formación.</a:t>
            </a:r>
            <a:br>
              <a:rPr lang="es-EC" sz="1200" b="1" i="0" u="none" strike="noStrike" cap="none" dirty="0" smtClean="0">
                <a:solidFill>
                  <a:srgbClr val="000000"/>
                </a:solidFill>
                <a:latin typeface="Constantia" panose="02030602050306030303" pitchFamily="18" charset="0"/>
                <a:sym typeface="Arial"/>
              </a:rPr>
            </a:br>
            <a:r>
              <a:rPr lang="es-EC" sz="1200" b="1" i="0" u="none" strike="noStrike" cap="none" dirty="0" smtClean="0">
                <a:solidFill>
                  <a:srgbClr val="000000"/>
                </a:solidFill>
                <a:latin typeface="Constantia" panose="02030602050306030303" pitchFamily="18" charset="0"/>
                <a:sym typeface="Arial"/>
              </a:rPr>
              <a:t>Se origina y se aplica en la mente del conocedor. En las organizaciones no solo queda en documentos o bases de datos, sino también en las rutinas, procesos, prácticas y normas institucionales.</a:t>
            </a:r>
            <a:endParaRPr sz="1200" b="1" i="0" u="none" strike="noStrike" cap="none" dirty="0">
              <a:solidFill>
                <a:srgbClr val="000000"/>
              </a:solidFill>
              <a:latin typeface="Constantia" panose="02030602050306030303" pitchFamily="18" charset="0"/>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8" descr="Universidad de las Fuerzas Armadas in Ecuador Reviews &amp; Rankings ..."/>
          <p:cNvPicPr preferRelativeResize="0"/>
          <p:nvPr/>
        </p:nvPicPr>
        <p:blipFill rotWithShape="1">
          <a:blip r:embed="rId3">
            <a:alphaModFix/>
          </a:blip>
          <a:srcRect t="26140" b="23882"/>
          <a:stretch/>
        </p:blipFill>
        <p:spPr>
          <a:xfrm>
            <a:off x="0" y="0"/>
            <a:ext cx="1776627" cy="634200"/>
          </a:xfrm>
          <a:prstGeom prst="rect">
            <a:avLst/>
          </a:prstGeom>
          <a:noFill/>
          <a:ln>
            <a:noFill/>
          </a:ln>
        </p:spPr>
      </p:pic>
      <p:sp>
        <p:nvSpPr>
          <p:cNvPr id="142" name="Google Shape;142;p18"/>
          <p:cNvSpPr txBox="1">
            <a:spLocks noGrp="1"/>
          </p:cNvSpPr>
          <p:nvPr>
            <p:ph type="title"/>
          </p:nvPr>
        </p:nvSpPr>
        <p:spPr>
          <a:xfrm>
            <a:off x="2389449" y="163850"/>
            <a:ext cx="5334001" cy="45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2800"/>
              <a:buFont typeface="Calibri"/>
              <a:buNone/>
            </a:pPr>
            <a:r>
              <a:rPr lang="es-EC" sz="3000" b="1" dirty="0">
                <a:solidFill>
                  <a:srgbClr val="000000"/>
                </a:solidFill>
              </a:rPr>
              <a:t>MARCO TEÓRICO</a:t>
            </a:r>
            <a:endParaRPr sz="3000" b="1" dirty="0">
              <a:solidFill>
                <a:srgbClr val="000000"/>
              </a:solidFill>
              <a:latin typeface="Calibri"/>
              <a:ea typeface="Calibri"/>
              <a:cs typeface="Calibri"/>
              <a:sym typeface="Calibri"/>
            </a:endParaRPr>
          </a:p>
        </p:txBody>
      </p:sp>
      <p:sp>
        <p:nvSpPr>
          <p:cNvPr id="143" name="Google Shape;143;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C"/>
              <a:t>6</a:t>
            </a:fld>
            <a:endParaRPr/>
          </a:p>
        </p:txBody>
      </p:sp>
      <p:sp>
        <p:nvSpPr>
          <p:cNvPr id="144" name="Google Shape;144;p18"/>
          <p:cNvSpPr/>
          <p:nvPr/>
        </p:nvSpPr>
        <p:spPr>
          <a:xfrm>
            <a:off x="1105150" y="745649"/>
            <a:ext cx="7027468" cy="713463"/>
          </a:xfrm>
          <a:prstGeom prst="roundRect">
            <a:avLst>
              <a:gd name="adj" fmla="val 16667"/>
            </a:avLst>
          </a:prstGeom>
          <a:solidFill>
            <a:srgbClr val="274E1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C" sz="2000" b="1" i="0" u="none" strike="noStrike" cap="none" dirty="0" err="1" smtClean="0">
                <a:solidFill>
                  <a:schemeClr val="lt1"/>
                </a:solidFill>
                <a:latin typeface="Calibri"/>
                <a:ea typeface="Calibri"/>
                <a:cs typeface="Calibri"/>
                <a:sym typeface="Calibri"/>
              </a:rPr>
              <a:t>Cúales</a:t>
            </a:r>
            <a:r>
              <a:rPr lang="es-EC" sz="2000" b="1" i="0" u="none" strike="noStrike" cap="none" dirty="0" smtClean="0">
                <a:solidFill>
                  <a:schemeClr val="lt1"/>
                </a:solidFill>
                <a:latin typeface="Calibri"/>
                <a:ea typeface="Calibri"/>
                <a:cs typeface="Calibri"/>
                <a:sym typeface="Calibri"/>
              </a:rPr>
              <a:t> son los Actores y </a:t>
            </a:r>
            <a:r>
              <a:rPr lang="es-EC" sz="2000" b="1" i="0" u="none" strike="noStrike" cap="none" dirty="0" err="1" smtClean="0">
                <a:solidFill>
                  <a:schemeClr val="lt1"/>
                </a:solidFill>
                <a:latin typeface="Calibri"/>
                <a:ea typeface="Calibri"/>
                <a:cs typeface="Calibri"/>
                <a:sym typeface="Calibri"/>
              </a:rPr>
              <a:t>componetes</a:t>
            </a:r>
            <a:r>
              <a:rPr lang="es-EC" sz="2000" b="1" i="0" u="none" strike="noStrike" cap="none" dirty="0" smtClean="0">
                <a:solidFill>
                  <a:schemeClr val="lt1"/>
                </a:solidFill>
                <a:latin typeface="Calibri"/>
                <a:ea typeface="Calibri"/>
                <a:cs typeface="Calibri"/>
                <a:sym typeface="Calibri"/>
              </a:rPr>
              <a:t> de la </a:t>
            </a:r>
            <a:r>
              <a:rPr lang="es-EC" sz="2000" b="1" dirty="0">
                <a:solidFill>
                  <a:schemeClr val="lt1"/>
                </a:solidFill>
                <a:latin typeface="Calibri"/>
                <a:ea typeface="Calibri"/>
                <a:cs typeface="Calibri"/>
                <a:sym typeface="Calibri"/>
              </a:rPr>
              <a:t>G</a:t>
            </a:r>
            <a:r>
              <a:rPr lang="es-EC" sz="2000" b="1" i="0" u="none" strike="noStrike" cap="none" dirty="0">
                <a:solidFill>
                  <a:schemeClr val="lt1"/>
                </a:solidFill>
                <a:latin typeface="Calibri"/>
                <a:ea typeface="Calibri"/>
                <a:cs typeface="Calibri"/>
                <a:sym typeface="Calibri"/>
              </a:rPr>
              <a:t>estión del </a:t>
            </a:r>
            <a:r>
              <a:rPr lang="es-EC" sz="2000" b="1" dirty="0">
                <a:solidFill>
                  <a:schemeClr val="lt1"/>
                </a:solidFill>
                <a:latin typeface="Calibri"/>
                <a:ea typeface="Calibri"/>
                <a:cs typeface="Calibri"/>
                <a:sym typeface="Calibri"/>
              </a:rPr>
              <a:t>C</a:t>
            </a:r>
            <a:r>
              <a:rPr lang="es-EC" sz="2000" b="1" i="0" u="none" strike="noStrike" cap="none" dirty="0">
                <a:solidFill>
                  <a:schemeClr val="lt1"/>
                </a:solidFill>
                <a:latin typeface="Calibri"/>
                <a:ea typeface="Calibri"/>
                <a:cs typeface="Calibri"/>
                <a:sym typeface="Calibri"/>
              </a:rPr>
              <a:t>onocimiento en la </a:t>
            </a:r>
            <a:r>
              <a:rPr lang="es-EC" sz="2000" b="1" dirty="0">
                <a:solidFill>
                  <a:schemeClr val="lt1"/>
                </a:solidFill>
                <a:latin typeface="Calibri"/>
                <a:ea typeface="Calibri"/>
                <a:cs typeface="Calibri"/>
                <a:sym typeface="Calibri"/>
              </a:rPr>
              <a:t>E</a:t>
            </a:r>
            <a:r>
              <a:rPr lang="es-EC" sz="2000" b="1" i="0" u="none" strike="noStrike" cap="none" dirty="0">
                <a:solidFill>
                  <a:schemeClr val="lt1"/>
                </a:solidFill>
                <a:latin typeface="Calibri"/>
                <a:ea typeface="Calibri"/>
                <a:cs typeface="Calibri"/>
                <a:sym typeface="Calibri"/>
              </a:rPr>
              <a:t>ducación </a:t>
            </a:r>
            <a:r>
              <a:rPr lang="es-EC" sz="2000" b="1" i="0" u="none" strike="noStrike" cap="none" dirty="0" smtClean="0">
                <a:solidFill>
                  <a:schemeClr val="lt1"/>
                </a:solidFill>
                <a:latin typeface="Calibri"/>
                <a:ea typeface="Calibri"/>
                <a:cs typeface="Calibri"/>
                <a:sym typeface="Calibri"/>
              </a:rPr>
              <a:t>Superior?</a:t>
            </a:r>
            <a:endParaRPr sz="1600" b="0" i="0" u="none" strike="noStrike" cap="none" dirty="0">
              <a:solidFill>
                <a:srgbClr val="000000"/>
              </a:solidFill>
              <a:latin typeface="Arial"/>
              <a:ea typeface="Arial"/>
              <a:cs typeface="Arial"/>
              <a:sym typeface="Arial"/>
            </a:endParaRPr>
          </a:p>
        </p:txBody>
      </p:sp>
      <p:grpSp>
        <p:nvGrpSpPr>
          <p:cNvPr id="145" name="Google Shape;145;p18"/>
          <p:cNvGrpSpPr/>
          <p:nvPr/>
        </p:nvGrpSpPr>
        <p:grpSpPr>
          <a:xfrm rot="10800000">
            <a:off x="1734177" y="1779434"/>
            <a:ext cx="5589305" cy="4660241"/>
            <a:chOff x="2820225" y="891450"/>
            <a:chExt cx="3175200" cy="3175200"/>
          </a:xfrm>
        </p:grpSpPr>
        <p:sp>
          <p:nvSpPr>
            <p:cNvPr id="146" name="Google Shape;146;p18"/>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8"/>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8" name="Google Shape;148;p18"/>
          <p:cNvSpPr/>
          <p:nvPr/>
        </p:nvSpPr>
        <p:spPr>
          <a:xfrm>
            <a:off x="4027000" y="5692300"/>
            <a:ext cx="2058900" cy="766500"/>
          </a:xfrm>
          <a:prstGeom prst="rect">
            <a:avLst/>
          </a:prstGeom>
          <a:solidFill>
            <a:srgbClr val="F1C2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s-EC" sz="2300" i="0" u="none" strike="noStrike" cap="none">
                <a:solidFill>
                  <a:srgbClr val="FFFFFF"/>
                </a:solidFill>
                <a:latin typeface="Calibri"/>
                <a:ea typeface="Calibri"/>
                <a:cs typeface="Calibri"/>
                <a:sym typeface="Calibri"/>
              </a:rPr>
              <a:t>Gestión del Conocimiento</a:t>
            </a:r>
            <a:endParaRPr sz="2300" i="0" u="none" strike="noStrike" cap="none">
              <a:solidFill>
                <a:srgbClr val="FFFFFF"/>
              </a:solidFill>
              <a:latin typeface="Calibri"/>
              <a:ea typeface="Calibri"/>
              <a:cs typeface="Calibri"/>
              <a:sym typeface="Calibri"/>
            </a:endParaRPr>
          </a:p>
        </p:txBody>
      </p:sp>
      <p:sp>
        <p:nvSpPr>
          <p:cNvPr id="149" name="Google Shape;149;p18"/>
          <p:cNvSpPr/>
          <p:nvPr/>
        </p:nvSpPr>
        <p:spPr>
          <a:xfrm>
            <a:off x="3306134" y="2338608"/>
            <a:ext cx="2369682" cy="471960"/>
          </a:xfrm>
          <a:prstGeom prst="flowChartTerminator">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400" b="1" i="1" u="none" strike="noStrike" cap="none">
                <a:solidFill>
                  <a:srgbClr val="000000"/>
                </a:solidFill>
                <a:latin typeface="Calibri"/>
                <a:ea typeface="Calibri"/>
                <a:cs typeface="Calibri"/>
                <a:sym typeface="Calibri"/>
              </a:rPr>
              <a:t>Profesores y Proceso de Aprendizaje</a:t>
            </a:r>
            <a:endParaRPr sz="1400" b="1" i="1" u="none" strike="noStrike" cap="none">
              <a:solidFill>
                <a:srgbClr val="000000"/>
              </a:solidFill>
              <a:latin typeface="Calibri"/>
              <a:ea typeface="Calibri"/>
              <a:cs typeface="Calibri"/>
              <a:sym typeface="Calibri"/>
            </a:endParaRPr>
          </a:p>
        </p:txBody>
      </p:sp>
      <p:sp>
        <p:nvSpPr>
          <p:cNvPr id="150" name="Google Shape;150;p18"/>
          <p:cNvSpPr/>
          <p:nvPr/>
        </p:nvSpPr>
        <p:spPr>
          <a:xfrm>
            <a:off x="4445145" y="3036078"/>
            <a:ext cx="1157100" cy="1226400"/>
          </a:xfrm>
          <a:prstGeom prst="ellipse">
            <a:avLst/>
          </a:prstGeom>
          <a:solidFill>
            <a:srgbClr val="6AA84F"/>
          </a:solidFill>
          <a:ln w="28575" cap="flat" cmpd="sng">
            <a:solidFill>
              <a:srgbClr val="65F0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1" name="Google Shape;151;p18"/>
          <p:cNvGrpSpPr/>
          <p:nvPr/>
        </p:nvGrpSpPr>
        <p:grpSpPr>
          <a:xfrm>
            <a:off x="3164079" y="3099167"/>
            <a:ext cx="1281066" cy="1201758"/>
            <a:chOff x="3215750" y="2158375"/>
            <a:chExt cx="1625100" cy="1569900"/>
          </a:xfrm>
        </p:grpSpPr>
        <p:sp>
          <p:nvSpPr>
            <p:cNvPr id="152" name="Google Shape;152;p18"/>
            <p:cNvSpPr/>
            <p:nvPr/>
          </p:nvSpPr>
          <p:spPr>
            <a:xfrm>
              <a:off x="3215750" y="2158375"/>
              <a:ext cx="1625100" cy="1569900"/>
            </a:xfrm>
            <a:prstGeom prst="ellipse">
              <a:avLst/>
            </a:prstGeom>
            <a:solidFill>
              <a:srgbClr val="38761D"/>
            </a:solidFill>
            <a:ln w="28575" cap="flat" cmpd="sng">
              <a:solidFill>
                <a:srgbClr val="65F0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8"/>
            <p:cNvSpPr txBox="1"/>
            <p:nvPr/>
          </p:nvSpPr>
          <p:spPr>
            <a:xfrm>
              <a:off x="3363470" y="2596955"/>
              <a:ext cx="1403400" cy="5784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s-EC" sz="1300" b="1" i="0" u="none" strike="noStrike" cap="none">
                  <a:solidFill>
                    <a:srgbClr val="FFFFFF"/>
                  </a:solidFill>
                  <a:latin typeface="Calibri"/>
                  <a:ea typeface="Calibri"/>
                  <a:cs typeface="Calibri"/>
                  <a:sym typeface="Calibri"/>
                </a:rPr>
                <a:t>Catalizadores</a:t>
              </a:r>
              <a:endParaRPr sz="1300" b="1" i="0" u="none" strike="noStrike" cap="none">
                <a:solidFill>
                  <a:srgbClr val="FFFFFF"/>
                </a:solidFill>
                <a:latin typeface="Calibri"/>
                <a:ea typeface="Calibri"/>
                <a:cs typeface="Calibri"/>
                <a:sym typeface="Calibri"/>
              </a:endParaRPr>
            </a:p>
          </p:txBody>
        </p:sp>
      </p:grpSp>
      <p:grpSp>
        <p:nvGrpSpPr>
          <p:cNvPr id="154" name="Google Shape;154;p18"/>
          <p:cNvGrpSpPr/>
          <p:nvPr/>
        </p:nvGrpSpPr>
        <p:grpSpPr>
          <a:xfrm>
            <a:off x="3961359" y="3987555"/>
            <a:ext cx="1549265" cy="1281485"/>
            <a:chOff x="3440857" y="943439"/>
            <a:chExt cx="1854000" cy="1854000"/>
          </a:xfrm>
        </p:grpSpPr>
        <p:sp>
          <p:nvSpPr>
            <p:cNvPr id="155" name="Google Shape;155;p18"/>
            <p:cNvSpPr/>
            <p:nvPr/>
          </p:nvSpPr>
          <p:spPr>
            <a:xfrm>
              <a:off x="3440857" y="943439"/>
              <a:ext cx="1854000" cy="1854000"/>
            </a:xfrm>
            <a:prstGeom prst="ellipse">
              <a:avLst/>
            </a:prstGeom>
            <a:solidFill>
              <a:srgbClr val="B6D7A8"/>
            </a:solidFill>
            <a:ln w="28575" cap="flat" cmpd="sng">
              <a:solidFill>
                <a:srgbClr val="65F0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56" name="Google Shape;156;p18"/>
            <p:cNvSpPr txBox="1"/>
            <p:nvPr/>
          </p:nvSpPr>
          <p:spPr>
            <a:xfrm>
              <a:off x="3590334" y="1507895"/>
              <a:ext cx="1638900" cy="521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s-EC" b="1" i="0" u="none" strike="noStrike" cap="none" dirty="0">
                  <a:solidFill>
                    <a:srgbClr val="FFFFFF"/>
                  </a:solidFill>
                  <a:latin typeface="Calibri"/>
                  <a:ea typeface="Calibri"/>
                  <a:cs typeface="Calibri"/>
                  <a:sym typeface="Calibri"/>
                </a:rPr>
                <a:t>Contrapuntos</a:t>
              </a:r>
              <a:endParaRPr b="1" i="0" u="none" strike="noStrike" cap="none" dirty="0">
                <a:solidFill>
                  <a:srgbClr val="FFFFFF"/>
                </a:solidFill>
                <a:latin typeface="Calibri"/>
                <a:ea typeface="Calibri"/>
                <a:cs typeface="Calibri"/>
                <a:sym typeface="Calibri"/>
              </a:endParaRPr>
            </a:p>
          </p:txBody>
        </p:sp>
      </p:grpSp>
      <p:sp>
        <p:nvSpPr>
          <p:cNvPr id="157" name="Google Shape;157;p18"/>
          <p:cNvSpPr txBox="1"/>
          <p:nvPr/>
        </p:nvSpPr>
        <p:spPr>
          <a:xfrm>
            <a:off x="4274132" y="3477264"/>
            <a:ext cx="1076100" cy="4719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EC" sz="1200" b="1" i="0" u="none" strike="noStrike" cap="none">
                <a:solidFill>
                  <a:schemeClr val="lt1"/>
                </a:solidFill>
                <a:latin typeface="Roboto"/>
                <a:ea typeface="Roboto"/>
                <a:cs typeface="Roboto"/>
                <a:sym typeface="Roboto"/>
              </a:rPr>
              <a:t>Estudiantes</a:t>
            </a:r>
            <a:endParaRPr sz="1500" b="1" i="0" u="none" strike="noStrike" cap="none">
              <a:solidFill>
                <a:srgbClr val="000000"/>
              </a:solidFill>
              <a:latin typeface="Arial"/>
              <a:ea typeface="Arial"/>
              <a:cs typeface="Arial"/>
              <a:sym typeface="Arial"/>
            </a:endParaRPr>
          </a:p>
        </p:txBody>
      </p:sp>
      <p:sp>
        <p:nvSpPr>
          <p:cNvPr id="158" name="Google Shape;158;p18"/>
          <p:cNvSpPr/>
          <p:nvPr/>
        </p:nvSpPr>
        <p:spPr>
          <a:xfrm>
            <a:off x="5883975" y="2021900"/>
            <a:ext cx="1599900" cy="766500"/>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C" sz="2400" i="0" u="none" strike="noStrike" cap="none">
                <a:solidFill>
                  <a:srgbClr val="FFFFFF"/>
                </a:solidFill>
                <a:latin typeface="Calibri"/>
                <a:ea typeface="Calibri"/>
                <a:cs typeface="Calibri"/>
                <a:sym typeface="Calibri"/>
              </a:rPr>
              <a:t>TIC</a:t>
            </a:r>
            <a:endParaRPr sz="2400" i="0" u="none" strike="noStrike" cap="none">
              <a:solidFill>
                <a:srgbClr val="FFFFFF"/>
              </a:solidFill>
              <a:latin typeface="Calibri"/>
              <a:ea typeface="Calibri"/>
              <a:cs typeface="Calibri"/>
              <a:sym typeface="Calibri"/>
            </a:endParaRPr>
          </a:p>
        </p:txBody>
      </p:sp>
      <p:sp>
        <p:nvSpPr>
          <p:cNvPr id="159" name="Google Shape;159;p18"/>
          <p:cNvSpPr/>
          <p:nvPr/>
        </p:nvSpPr>
        <p:spPr>
          <a:xfrm>
            <a:off x="1442350" y="2108450"/>
            <a:ext cx="1599900" cy="766500"/>
          </a:xfrm>
          <a:prstGeom prst="rect">
            <a:avLst/>
          </a:prstGeom>
          <a:solidFill>
            <a:srgbClr val="F1C2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C" sz="2400" i="0" u="none" strike="noStrike" cap="none">
                <a:solidFill>
                  <a:srgbClr val="FFFFFF"/>
                </a:solidFill>
                <a:latin typeface="Calibri"/>
                <a:ea typeface="Calibri"/>
                <a:cs typeface="Calibri"/>
                <a:sym typeface="Calibri"/>
              </a:rPr>
              <a:t>Cambio Cultural</a:t>
            </a:r>
            <a:endParaRPr sz="2400" i="0" u="none" strike="noStrike" cap="none">
              <a:solidFill>
                <a:srgbClr val="FFFFFF"/>
              </a:solidFill>
              <a:latin typeface="Calibri"/>
              <a:ea typeface="Calibri"/>
              <a:cs typeface="Calibri"/>
              <a:sym typeface="Calibri"/>
            </a:endParaRPr>
          </a:p>
        </p:txBody>
      </p:sp>
      <p:sp>
        <p:nvSpPr>
          <p:cNvPr id="160" name="Google Shape;160;p18"/>
          <p:cNvSpPr txBox="1"/>
          <p:nvPr/>
        </p:nvSpPr>
        <p:spPr>
          <a:xfrm>
            <a:off x="2058925" y="3194350"/>
            <a:ext cx="1781100" cy="201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C" sz="1600" b="1" i="0" u="none" strike="noStrike" cap="none" dirty="0">
                <a:solidFill>
                  <a:srgbClr val="000000"/>
                </a:solidFill>
                <a:latin typeface="Calibri"/>
                <a:ea typeface="Calibri"/>
                <a:cs typeface="Calibri"/>
                <a:sym typeface="Calibri"/>
              </a:rPr>
              <a:t>-&gt; Creatividad</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C" sz="1600" b="1" i="0" u="none" strike="noStrike" cap="none" dirty="0">
                <a:solidFill>
                  <a:srgbClr val="000000"/>
                </a:solidFill>
                <a:latin typeface="Calibri"/>
                <a:ea typeface="Calibri"/>
                <a:cs typeface="Calibri"/>
                <a:sym typeface="Calibri"/>
              </a:rPr>
              <a:t>   </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C" sz="1600" b="1" i="0" u="none" strike="noStrike" cap="none" dirty="0">
                <a:solidFill>
                  <a:srgbClr val="000000"/>
                </a:solidFill>
                <a:latin typeface="Calibri"/>
                <a:ea typeface="Calibri"/>
                <a:cs typeface="Calibri"/>
                <a:sym typeface="Calibri"/>
              </a:rPr>
              <a:t>  -&gt; Flexibilidad</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C" sz="1600" b="1" i="0" u="none" strike="noStrike" cap="none" dirty="0">
                <a:solidFill>
                  <a:srgbClr val="000000"/>
                </a:solidFill>
                <a:latin typeface="Calibri"/>
                <a:ea typeface="Calibri"/>
                <a:cs typeface="Calibri"/>
                <a:sym typeface="Calibri"/>
              </a:rPr>
              <a:t>    </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C" sz="1600" b="1" i="0" u="none" strike="noStrike" cap="none" dirty="0">
                <a:solidFill>
                  <a:srgbClr val="000000"/>
                </a:solidFill>
                <a:latin typeface="Calibri"/>
                <a:ea typeface="Calibri"/>
                <a:cs typeface="Calibri"/>
                <a:sym typeface="Calibri"/>
              </a:rPr>
              <a:t>     -&gt; Resolución de</a:t>
            </a:r>
            <a:br>
              <a:rPr lang="es-EC" sz="1600" b="1" i="0" u="none" strike="noStrike" cap="none" dirty="0">
                <a:solidFill>
                  <a:srgbClr val="000000"/>
                </a:solidFill>
                <a:latin typeface="Calibri"/>
                <a:ea typeface="Calibri"/>
                <a:cs typeface="Calibri"/>
                <a:sym typeface="Calibri"/>
              </a:rPr>
            </a:br>
            <a:r>
              <a:rPr lang="es-EC" sz="1600" b="1" i="0" u="none" strike="noStrike" cap="none" dirty="0">
                <a:solidFill>
                  <a:srgbClr val="000000"/>
                </a:solidFill>
                <a:latin typeface="Calibri"/>
                <a:ea typeface="Calibri"/>
                <a:cs typeface="Calibri"/>
                <a:sym typeface="Calibri"/>
              </a:rPr>
              <a:t>          Problemas</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C" sz="1200" b="1" i="0" u="none" strike="noStrike" cap="none" dirty="0">
                <a:solidFill>
                  <a:srgbClr val="000000"/>
                </a:solidFill>
                <a:latin typeface="Calibri"/>
                <a:ea typeface="Calibri"/>
                <a:cs typeface="Calibri"/>
                <a:sym typeface="Calibri"/>
              </a:rPr>
              <a:t>               </a:t>
            </a:r>
            <a:endParaRPr sz="1200" b="1" i="0" u="none" strike="noStrike" cap="none" dirty="0">
              <a:solidFill>
                <a:srgbClr val="000000"/>
              </a:solidFill>
              <a:latin typeface="Calibri"/>
              <a:ea typeface="Calibri"/>
              <a:cs typeface="Calibri"/>
              <a:sym typeface="Calibri"/>
            </a:endParaRPr>
          </a:p>
        </p:txBody>
      </p:sp>
      <p:sp>
        <p:nvSpPr>
          <p:cNvPr id="161" name="Google Shape;161;p18"/>
          <p:cNvSpPr txBox="1"/>
          <p:nvPr/>
        </p:nvSpPr>
        <p:spPr>
          <a:xfrm>
            <a:off x="5510625" y="3025300"/>
            <a:ext cx="2246964" cy="201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C" sz="1200" b="1" i="0" u="none" strike="noStrike" cap="none" dirty="0">
                <a:solidFill>
                  <a:srgbClr val="000000"/>
                </a:solidFill>
                <a:latin typeface="Calibri"/>
                <a:ea typeface="Calibri"/>
                <a:cs typeface="Calibri"/>
                <a:sym typeface="Calibri"/>
              </a:rPr>
              <a:t>              </a:t>
            </a: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C" sz="1200" b="1" i="0" u="none" strike="noStrike" cap="none" dirty="0">
                <a:solidFill>
                  <a:srgbClr val="000000"/>
                </a:solidFill>
                <a:latin typeface="Calibri"/>
                <a:ea typeface="Calibri"/>
                <a:cs typeface="Calibri"/>
                <a:sym typeface="Calibri"/>
              </a:rPr>
              <a:t>    -&gt; </a:t>
            </a:r>
            <a:r>
              <a:rPr lang="es-EC" sz="1600" b="1" i="0" u="none" strike="noStrike" cap="none" dirty="0">
                <a:solidFill>
                  <a:srgbClr val="000000"/>
                </a:solidFill>
                <a:latin typeface="Calibri"/>
                <a:ea typeface="Calibri"/>
                <a:cs typeface="Calibri"/>
                <a:sym typeface="Calibri"/>
              </a:rPr>
              <a:t>Mejora continua </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C" sz="1600" b="1" i="0" u="none" strike="noStrike" cap="none" dirty="0">
                <a:solidFill>
                  <a:srgbClr val="000000"/>
                </a:solidFill>
                <a:latin typeface="Calibri"/>
                <a:ea typeface="Calibri"/>
                <a:cs typeface="Calibri"/>
                <a:sym typeface="Calibri"/>
              </a:rPr>
              <a:t>    -&gt; Atención de </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C" sz="1600" b="1" i="0" u="none" strike="noStrike" cap="none" dirty="0">
                <a:solidFill>
                  <a:srgbClr val="000000"/>
                </a:solidFill>
                <a:latin typeface="Calibri"/>
                <a:ea typeface="Calibri"/>
                <a:cs typeface="Calibri"/>
                <a:sym typeface="Calibri"/>
              </a:rPr>
              <a:t>       riesgos</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C" sz="1600" b="1" i="0" u="none" strike="noStrike" cap="none" dirty="0">
                <a:solidFill>
                  <a:srgbClr val="000000"/>
                </a:solidFill>
                <a:latin typeface="Calibri"/>
                <a:ea typeface="Calibri"/>
                <a:cs typeface="Calibri"/>
                <a:sym typeface="Calibri"/>
              </a:rPr>
              <a:t>-&gt; Innovación</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C" sz="1200" b="1" i="0" u="none" strike="noStrike" cap="none" dirty="0">
                <a:solidFill>
                  <a:srgbClr val="000000"/>
                </a:solidFill>
                <a:latin typeface="Calibri"/>
                <a:ea typeface="Calibri"/>
                <a:cs typeface="Calibri"/>
                <a:sym typeface="Calibri"/>
              </a:rPr>
              <a:t>               </a:t>
            </a:r>
            <a:endParaRPr sz="120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2008908" y="150275"/>
            <a:ext cx="5962217" cy="34770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Calibri"/>
              <a:buNone/>
            </a:pPr>
            <a:r>
              <a:rPr lang="es-EC" sz="3000" b="1" dirty="0"/>
              <a:t>MARCO TEÓRICO</a:t>
            </a:r>
            <a:endParaRPr dirty="0"/>
          </a:p>
        </p:txBody>
      </p:sp>
      <p:sp>
        <p:nvSpPr>
          <p:cNvPr id="181" name="Google Shape;181;p2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7</a:t>
            </a:fld>
            <a:endParaRPr/>
          </a:p>
        </p:txBody>
      </p:sp>
      <p:pic>
        <p:nvPicPr>
          <p:cNvPr id="182" name="Google Shape;182;p20" descr="Universidad de las Fuerzas Armadas in Ecuador Reviews &amp; Rankings ..."/>
          <p:cNvPicPr preferRelativeResize="0"/>
          <p:nvPr/>
        </p:nvPicPr>
        <p:blipFill rotWithShape="1">
          <a:blip r:embed="rId3">
            <a:alphaModFix/>
          </a:blip>
          <a:srcRect t="26141" b="23883"/>
          <a:stretch/>
        </p:blipFill>
        <p:spPr>
          <a:xfrm>
            <a:off x="0" y="0"/>
            <a:ext cx="1776627" cy="634200"/>
          </a:xfrm>
          <a:prstGeom prst="rect">
            <a:avLst/>
          </a:prstGeom>
          <a:noFill/>
          <a:ln>
            <a:noFill/>
          </a:ln>
        </p:spPr>
      </p:pic>
      <p:sp>
        <p:nvSpPr>
          <p:cNvPr id="183" name="Google Shape;183;p20"/>
          <p:cNvSpPr/>
          <p:nvPr/>
        </p:nvSpPr>
        <p:spPr>
          <a:xfrm>
            <a:off x="2549153" y="2619234"/>
            <a:ext cx="4082100" cy="3709800"/>
          </a:xfrm>
          <a:prstGeom prst="triangle">
            <a:avLst>
              <a:gd name="adj" fmla="val 50000"/>
            </a:avLst>
          </a:prstGeom>
          <a:solidFill>
            <a:srgbClr val="65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84" name="Google Shape;184;p20"/>
          <p:cNvSpPr txBox="1"/>
          <p:nvPr/>
        </p:nvSpPr>
        <p:spPr>
          <a:xfrm>
            <a:off x="3603612" y="3838825"/>
            <a:ext cx="1936800" cy="108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C" b="1" dirty="0">
                <a:solidFill>
                  <a:srgbClr val="0B7140"/>
                </a:solidFill>
                <a:latin typeface="Roboto"/>
                <a:ea typeface="Roboto"/>
                <a:cs typeface="Roboto"/>
                <a:sym typeface="Roboto"/>
              </a:rPr>
              <a:t>PROCESO DE PENSAMIENTO COMPLEJO</a:t>
            </a:r>
            <a:endParaRPr b="1" dirty="0">
              <a:solidFill>
                <a:srgbClr val="0B7140"/>
              </a:solidFill>
              <a:latin typeface="Roboto"/>
              <a:ea typeface="Roboto"/>
              <a:cs typeface="Roboto"/>
              <a:sym typeface="Roboto"/>
            </a:endParaRPr>
          </a:p>
          <a:p>
            <a:pPr marL="0" lvl="0" indent="0" algn="ctr" rtl="0">
              <a:lnSpc>
                <a:spcPct val="115000"/>
              </a:lnSpc>
              <a:spcBef>
                <a:spcPts val="0"/>
              </a:spcBef>
              <a:spcAft>
                <a:spcPts val="0"/>
              </a:spcAft>
              <a:buNone/>
            </a:pPr>
            <a:r>
              <a:rPr lang="es-EC" b="1" dirty="0">
                <a:solidFill>
                  <a:srgbClr val="0B7140"/>
                </a:solidFill>
                <a:latin typeface="Roboto"/>
                <a:ea typeface="Roboto"/>
                <a:cs typeface="Roboto"/>
                <a:sym typeface="Roboto"/>
              </a:rPr>
              <a:t>-Integración de objetivos</a:t>
            </a:r>
            <a:r>
              <a:rPr lang="es-EC" sz="1200" b="1" dirty="0">
                <a:solidFill>
                  <a:srgbClr val="0B7140"/>
                </a:solidFill>
                <a:latin typeface="Roboto"/>
                <a:ea typeface="Roboto"/>
                <a:cs typeface="Roboto"/>
                <a:sym typeface="Roboto"/>
              </a:rPr>
              <a:t> dirigidos de conocimiento formulado, reorganizado y generado</a:t>
            </a:r>
            <a:endParaRPr sz="1200" b="1" dirty="0">
              <a:solidFill>
                <a:srgbClr val="0B7140"/>
              </a:solidFill>
              <a:latin typeface="Roboto"/>
              <a:ea typeface="Roboto"/>
              <a:cs typeface="Roboto"/>
              <a:sym typeface="Roboto"/>
            </a:endParaRPr>
          </a:p>
        </p:txBody>
      </p:sp>
      <p:sp>
        <p:nvSpPr>
          <p:cNvPr id="185" name="Google Shape;185;p20"/>
          <p:cNvSpPr/>
          <p:nvPr/>
        </p:nvSpPr>
        <p:spPr>
          <a:xfrm rot="10800000">
            <a:off x="3348438" y="6168248"/>
            <a:ext cx="2687700" cy="188100"/>
          </a:xfrm>
          <a:prstGeom prst="rightArrow">
            <a:avLst>
              <a:gd name="adj1" fmla="val 25514"/>
              <a:gd name="adj2" fmla="val 64322"/>
            </a:avLst>
          </a:prstGeom>
          <a:solidFill>
            <a:srgbClr val="0B7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86" name="Google Shape;186;p20"/>
          <p:cNvSpPr/>
          <p:nvPr/>
        </p:nvSpPr>
        <p:spPr>
          <a:xfrm rot="-3587519">
            <a:off x="1969681" y="3825294"/>
            <a:ext cx="2467906" cy="191772"/>
          </a:xfrm>
          <a:prstGeom prst="rightArrow">
            <a:avLst>
              <a:gd name="adj1" fmla="val 25514"/>
              <a:gd name="adj2" fmla="val 64322"/>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nvGrpSpPr>
          <p:cNvPr id="187" name="Google Shape;187;p20"/>
          <p:cNvGrpSpPr/>
          <p:nvPr/>
        </p:nvGrpSpPr>
        <p:grpSpPr>
          <a:xfrm rot="250515">
            <a:off x="3374521" y="1446803"/>
            <a:ext cx="2933767" cy="3523502"/>
            <a:chOff x="3765926" y="1017959"/>
            <a:chExt cx="1900358" cy="2347772"/>
          </a:xfrm>
        </p:grpSpPr>
        <p:sp>
          <p:nvSpPr>
            <p:cNvPr id="188" name="Google Shape;188;p20"/>
            <p:cNvSpPr/>
            <p:nvPr/>
          </p:nvSpPr>
          <p:spPr>
            <a:xfrm rot="3420919">
              <a:off x="4658463" y="2495664"/>
              <a:ext cx="1581515" cy="125402"/>
            </a:xfrm>
            <a:prstGeom prst="rightArrow">
              <a:avLst>
                <a:gd name="adj1" fmla="val 25514"/>
                <a:gd name="adj2" fmla="val 64322"/>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89" name="Google Shape;189;p20"/>
            <p:cNvSpPr/>
            <p:nvPr/>
          </p:nvSpPr>
          <p:spPr>
            <a:xfrm rot="21342699">
              <a:off x="3765926" y="1017959"/>
              <a:ext cx="1561298" cy="983167"/>
            </a:xfrm>
            <a:prstGeom prst="ellipse">
              <a:avLst/>
            </a:prstGeom>
            <a:solidFill>
              <a:srgbClr val="085631"/>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C" sz="1100" b="1" dirty="0">
                  <a:solidFill>
                    <a:srgbClr val="FFFFFF"/>
                  </a:solidFill>
                  <a:latin typeface="Roboto Medium"/>
                  <a:ea typeface="Roboto Medium"/>
                  <a:cs typeface="Roboto Medium"/>
                  <a:sym typeface="Roboto Medium"/>
                </a:rPr>
                <a:t>PENSAMIENTO BÁSICO</a:t>
              </a:r>
              <a:endParaRPr sz="1100" b="1" dirty="0">
                <a:solidFill>
                  <a:srgbClr val="FFFFFF"/>
                </a:solidFill>
                <a:latin typeface="Roboto Medium"/>
                <a:ea typeface="Roboto Medium"/>
                <a:cs typeface="Roboto Medium"/>
                <a:sym typeface="Roboto Medium"/>
              </a:endParaRPr>
            </a:p>
            <a:p>
              <a:pPr marL="0" lvl="0" indent="0" algn="ctr" rtl="0">
                <a:spcBef>
                  <a:spcPts val="0"/>
                </a:spcBef>
                <a:spcAft>
                  <a:spcPts val="0"/>
                </a:spcAft>
                <a:buNone/>
              </a:pPr>
              <a:endParaRPr sz="1100" b="1" dirty="0">
                <a:solidFill>
                  <a:srgbClr val="FFFFFF"/>
                </a:solidFill>
                <a:latin typeface="Roboto Medium"/>
                <a:ea typeface="Roboto Medium"/>
                <a:cs typeface="Roboto Medium"/>
                <a:sym typeface="Roboto Medium"/>
              </a:endParaRPr>
            </a:p>
            <a:p>
              <a:pPr marL="0" lvl="0" indent="0" algn="ctr" rtl="0">
                <a:spcBef>
                  <a:spcPts val="0"/>
                </a:spcBef>
                <a:spcAft>
                  <a:spcPts val="0"/>
                </a:spcAft>
                <a:buNone/>
              </a:pPr>
              <a:r>
                <a:rPr lang="es-EC" b="1" dirty="0">
                  <a:solidFill>
                    <a:srgbClr val="FFFFFF"/>
                  </a:solidFill>
                  <a:latin typeface="Roboto Medium"/>
                  <a:ea typeface="Roboto Medium"/>
                  <a:cs typeface="Roboto Medium"/>
                  <a:sym typeface="Roboto Medium"/>
                </a:rPr>
                <a:t>- Conocimiento formulado</a:t>
              </a:r>
              <a:endParaRPr b="1" dirty="0">
                <a:solidFill>
                  <a:srgbClr val="FFFFFF"/>
                </a:solidFill>
                <a:latin typeface="Roboto Medium"/>
                <a:ea typeface="Roboto Medium"/>
                <a:cs typeface="Roboto Medium"/>
                <a:sym typeface="Roboto Medium"/>
              </a:endParaRPr>
            </a:p>
            <a:p>
              <a:pPr marL="0" lvl="0" indent="0" algn="ctr" rtl="0">
                <a:spcBef>
                  <a:spcPts val="0"/>
                </a:spcBef>
                <a:spcAft>
                  <a:spcPts val="0"/>
                </a:spcAft>
                <a:buNone/>
              </a:pPr>
              <a:r>
                <a:rPr lang="es-EC" b="1" dirty="0">
                  <a:solidFill>
                    <a:srgbClr val="FFFFFF"/>
                  </a:solidFill>
                  <a:latin typeface="Roboto Medium"/>
                  <a:ea typeface="Roboto Medium"/>
                  <a:cs typeface="Roboto Medium"/>
                  <a:sym typeface="Roboto Medium"/>
                </a:rPr>
                <a:t>-</a:t>
              </a:r>
              <a:r>
                <a:rPr lang="es-EC" b="1" dirty="0" err="1">
                  <a:solidFill>
                    <a:srgbClr val="FFFFFF"/>
                  </a:solidFill>
                  <a:latin typeface="Roboto Medium"/>
                  <a:ea typeface="Roboto Medium"/>
                  <a:cs typeface="Roboto Medium"/>
                  <a:sym typeface="Roboto Medium"/>
                </a:rPr>
                <a:t>Metacognició</a:t>
              </a:r>
              <a:r>
                <a:rPr lang="es-EC" dirty="0" err="1">
                  <a:solidFill>
                    <a:srgbClr val="FFFFFF"/>
                  </a:solidFill>
                  <a:latin typeface="Roboto Medium"/>
                  <a:ea typeface="Roboto Medium"/>
                  <a:cs typeface="Roboto Medium"/>
                  <a:sym typeface="Roboto Medium"/>
                </a:rPr>
                <a:t>n</a:t>
              </a:r>
              <a:endParaRPr dirty="0">
                <a:solidFill>
                  <a:srgbClr val="FFFFFF"/>
                </a:solidFill>
                <a:latin typeface="Roboto Medium"/>
                <a:ea typeface="Roboto Medium"/>
                <a:cs typeface="Roboto Medium"/>
                <a:sym typeface="Roboto Medium"/>
              </a:endParaRPr>
            </a:p>
          </p:txBody>
        </p:sp>
        <p:sp>
          <p:nvSpPr>
            <p:cNvPr id="190" name="Google Shape;190;p20"/>
            <p:cNvSpPr txBox="1"/>
            <p:nvPr/>
          </p:nvSpPr>
          <p:spPr>
            <a:xfrm rot="3420533">
              <a:off x="4738894" y="2438341"/>
              <a:ext cx="1561958" cy="29282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100">
                <a:solidFill>
                  <a:srgbClr val="085631"/>
                </a:solidFill>
              </a:endParaRPr>
            </a:p>
          </p:txBody>
        </p:sp>
      </p:grpSp>
      <p:sp>
        <p:nvSpPr>
          <p:cNvPr id="191" name="Google Shape;191;p20"/>
          <p:cNvSpPr/>
          <p:nvPr/>
        </p:nvSpPr>
        <p:spPr>
          <a:xfrm>
            <a:off x="1190375" y="634201"/>
            <a:ext cx="6903300" cy="783438"/>
          </a:xfrm>
          <a:prstGeom prst="roundRect">
            <a:avLst>
              <a:gd name="adj" fmla="val 16667"/>
            </a:avLst>
          </a:prstGeom>
          <a:solidFill>
            <a:srgbClr val="274E1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C" sz="2000" b="1" dirty="0" smtClean="0">
                <a:solidFill>
                  <a:schemeClr val="lt1"/>
                </a:solidFill>
                <a:latin typeface="Calibri"/>
                <a:ea typeface="Calibri"/>
                <a:cs typeface="Calibri"/>
                <a:sym typeface="Calibri"/>
              </a:rPr>
              <a:t>Qué es el Paradigma de la Complejidad:? </a:t>
            </a:r>
            <a:endParaRPr sz="1600" b="0" i="0" u="none" strike="noStrike" cap="none" dirty="0">
              <a:solidFill>
                <a:srgbClr val="000000"/>
              </a:solidFill>
              <a:latin typeface="Arial"/>
              <a:ea typeface="Arial"/>
              <a:cs typeface="Arial"/>
              <a:sym typeface="Arial"/>
            </a:endParaRPr>
          </a:p>
        </p:txBody>
      </p:sp>
      <p:sp>
        <p:nvSpPr>
          <p:cNvPr id="192" name="Google Shape;192;p20"/>
          <p:cNvSpPr/>
          <p:nvPr/>
        </p:nvSpPr>
        <p:spPr>
          <a:xfrm rot="628">
            <a:off x="6329990" y="5148630"/>
            <a:ext cx="1968888" cy="1475700"/>
          </a:xfrm>
          <a:prstGeom prst="ellipse">
            <a:avLst/>
          </a:prstGeom>
          <a:solidFill>
            <a:srgbClr val="6AA84F"/>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solidFill>
                  <a:srgbClr val="FFFFFF"/>
                </a:solidFill>
                <a:latin typeface="Roboto Medium"/>
                <a:ea typeface="Roboto Medium"/>
                <a:cs typeface="Roboto Medium"/>
                <a:sym typeface="Roboto Medium"/>
              </a:rPr>
              <a:t>PENSAMIENTO CREATIVO</a:t>
            </a:r>
            <a:endParaRPr sz="1200" dirty="0">
              <a:solidFill>
                <a:srgbClr val="FFFFFF"/>
              </a:solidFill>
              <a:latin typeface="Roboto Medium"/>
              <a:ea typeface="Roboto Medium"/>
              <a:cs typeface="Roboto Medium"/>
              <a:sym typeface="Roboto Medium"/>
            </a:endParaRPr>
          </a:p>
          <a:p>
            <a:pPr marL="0" lvl="0" indent="0" algn="ctr" rtl="0">
              <a:spcBef>
                <a:spcPts val="0"/>
              </a:spcBef>
              <a:spcAft>
                <a:spcPts val="0"/>
              </a:spcAft>
              <a:buNone/>
            </a:pPr>
            <a:endParaRPr sz="1200" dirty="0">
              <a:solidFill>
                <a:srgbClr val="FFFFFF"/>
              </a:solidFill>
              <a:latin typeface="Roboto Medium"/>
              <a:ea typeface="Roboto Medium"/>
              <a:cs typeface="Roboto Medium"/>
              <a:sym typeface="Roboto Medium"/>
            </a:endParaRPr>
          </a:p>
          <a:p>
            <a:pPr marL="0" lvl="0" indent="0" algn="l" rtl="0">
              <a:spcBef>
                <a:spcPts val="0"/>
              </a:spcBef>
              <a:spcAft>
                <a:spcPts val="0"/>
              </a:spcAft>
              <a:buNone/>
            </a:pPr>
            <a:r>
              <a:rPr lang="es-EC" sz="1200" dirty="0">
                <a:solidFill>
                  <a:srgbClr val="FFFFFF"/>
                </a:solidFill>
                <a:latin typeface="Roboto Medium"/>
                <a:ea typeface="Roboto Medium"/>
                <a:cs typeface="Roboto Medium"/>
                <a:sym typeface="Roboto Medium"/>
              </a:rPr>
              <a:t>- Generación de conocimiento</a:t>
            </a:r>
            <a:endParaRPr sz="1200" dirty="0">
              <a:solidFill>
                <a:srgbClr val="FFFFFF"/>
              </a:solidFill>
              <a:latin typeface="Roboto Medium"/>
              <a:ea typeface="Roboto Medium"/>
              <a:cs typeface="Roboto Medium"/>
              <a:sym typeface="Roboto Medium"/>
            </a:endParaRPr>
          </a:p>
        </p:txBody>
      </p:sp>
      <p:sp>
        <p:nvSpPr>
          <p:cNvPr id="193" name="Google Shape;193;p20"/>
          <p:cNvSpPr/>
          <p:nvPr/>
        </p:nvSpPr>
        <p:spPr>
          <a:xfrm rot="628">
            <a:off x="844978" y="5148557"/>
            <a:ext cx="1986387" cy="1475700"/>
          </a:xfrm>
          <a:prstGeom prst="ellipse">
            <a:avLst/>
          </a:prstGeom>
          <a:solidFill>
            <a:srgbClr val="B6D7A8"/>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solidFill>
                  <a:srgbClr val="FFFFFF"/>
                </a:solidFill>
                <a:latin typeface="Roboto Medium"/>
                <a:ea typeface="Roboto Medium"/>
                <a:cs typeface="Roboto Medium"/>
                <a:sym typeface="Roboto Medium"/>
              </a:rPr>
              <a:t>PENSAMIENTO </a:t>
            </a:r>
            <a:r>
              <a:rPr lang="es-EC" sz="1200" dirty="0" err="1">
                <a:solidFill>
                  <a:srgbClr val="FFFFFF"/>
                </a:solidFill>
                <a:latin typeface="Roboto Medium"/>
                <a:ea typeface="Roboto Medium"/>
                <a:cs typeface="Roboto Medium"/>
                <a:sym typeface="Roboto Medium"/>
              </a:rPr>
              <a:t>CRíTICO</a:t>
            </a:r>
            <a:endParaRPr sz="1200" dirty="0">
              <a:solidFill>
                <a:srgbClr val="FFFFFF"/>
              </a:solidFill>
              <a:latin typeface="Roboto Medium"/>
              <a:ea typeface="Roboto Medium"/>
              <a:cs typeface="Roboto Medium"/>
              <a:sym typeface="Roboto Medium"/>
            </a:endParaRPr>
          </a:p>
          <a:p>
            <a:pPr marL="0" lvl="0" indent="0" algn="ctr" rtl="0">
              <a:spcBef>
                <a:spcPts val="0"/>
              </a:spcBef>
              <a:spcAft>
                <a:spcPts val="0"/>
              </a:spcAft>
              <a:buNone/>
            </a:pPr>
            <a:endParaRPr sz="1200" dirty="0">
              <a:solidFill>
                <a:srgbClr val="FFFFFF"/>
              </a:solidFill>
              <a:latin typeface="Roboto Medium"/>
              <a:ea typeface="Roboto Medium"/>
              <a:cs typeface="Roboto Medium"/>
              <a:sym typeface="Roboto Medium"/>
            </a:endParaRPr>
          </a:p>
          <a:p>
            <a:pPr marL="0" lvl="0" indent="0" algn="l" rtl="0">
              <a:spcBef>
                <a:spcPts val="0"/>
              </a:spcBef>
              <a:spcAft>
                <a:spcPts val="0"/>
              </a:spcAft>
              <a:buNone/>
            </a:pPr>
            <a:r>
              <a:rPr lang="es-EC" sz="1200" dirty="0">
                <a:solidFill>
                  <a:srgbClr val="FFFFFF"/>
                </a:solidFill>
                <a:latin typeface="Roboto Medium"/>
                <a:ea typeface="Roboto Medium"/>
                <a:cs typeface="Roboto Medium"/>
                <a:sym typeface="Roboto Medium"/>
              </a:rPr>
              <a:t>- Reorganización del conocimiento</a:t>
            </a:r>
            <a:endParaRPr sz="1200" dirty="0">
              <a:solidFill>
                <a:srgbClr val="FFFFFF"/>
              </a:solidFill>
              <a:latin typeface="Roboto Medium"/>
              <a:ea typeface="Roboto Medium"/>
              <a:cs typeface="Roboto Medium"/>
              <a:sym typeface="Roboto Medium"/>
            </a:endParaRPr>
          </a:p>
        </p:txBody>
      </p:sp>
      <p:sp>
        <p:nvSpPr>
          <p:cNvPr id="3" name="CuadroTexto 2"/>
          <p:cNvSpPr txBox="1"/>
          <p:nvPr/>
        </p:nvSpPr>
        <p:spPr>
          <a:xfrm>
            <a:off x="2224585" y="6624438"/>
            <a:ext cx="5322627" cy="307777"/>
          </a:xfrm>
          <a:prstGeom prst="rect">
            <a:avLst/>
          </a:prstGeom>
          <a:noFill/>
        </p:spPr>
        <p:txBody>
          <a:bodyPr wrap="square" rtlCol="0">
            <a:spAutoFit/>
          </a:bodyPr>
          <a:lstStyle/>
          <a:p>
            <a:r>
              <a:rPr lang="es-EC" b="1" dirty="0" err="1" smtClean="0">
                <a:latin typeface="Constantia" panose="02030602050306030303" pitchFamily="18" charset="0"/>
              </a:rPr>
              <a:t>Morin</a:t>
            </a:r>
            <a:r>
              <a:rPr lang="es-EC" b="1" dirty="0" smtClean="0">
                <a:latin typeface="Constantia" panose="02030602050306030303" pitchFamily="18" charset="0"/>
              </a:rPr>
              <a:t> Edgar, El </a:t>
            </a:r>
            <a:r>
              <a:rPr lang="es-EC" b="1" dirty="0" err="1" smtClean="0">
                <a:latin typeface="Constantia" panose="02030602050306030303" pitchFamily="18" charset="0"/>
              </a:rPr>
              <a:t>PensamientoComplejo</a:t>
            </a:r>
            <a:r>
              <a:rPr lang="es-EC" b="1" dirty="0" smtClean="0">
                <a:latin typeface="Constantia" panose="02030602050306030303" pitchFamily="18" charset="0"/>
              </a:rPr>
              <a:t>, </a:t>
            </a:r>
            <a:r>
              <a:rPr lang="es-EC" b="1" dirty="0" err="1" smtClean="0">
                <a:latin typeface="Constantia" panose="02030602050306030303" pitchFamily="18" charset="0"/>
              </a:rPr>
              <a:t>Gedisa</a:t>
            </a:r>
            <a:r>
              <a:rPr lang="es-EC" b="1" dirty="0" smtClean="0">
                <a:latin typeface="Constantia" panose="02030602050306030303" pitchFamily="18" charset="0"/>
              </a:rPr>
              <a:t>, México, 1986</a:t>
            </a:r>
            <a:endParaRPr lang="es-ES" b="1" dirty="0">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1"/>
          <p:cNvSpPr txBox="1">
            <a:spLocks noGrp="1"/>
          </p:cNvSpPr>
          <p:nvPr>
            <p:ph type="title"/>
          </p:nvPr>
        </p:nvSpPr>
        <p:spPr>
          <a:xfrm>
            <a:off x="1957367" y="108612"/>
            <a:ext cx="5527965" cy="58143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Calibri"/>
              <a:buNone/>
            </a:pPr>
            <a:r>
              <a:rPr lang="es-EC" sz="3000" b="1" dirty="0"/>
              <a:t>MARCO TEÓRICO</a:t>
            </a:r>
            <a:endParaRPr sz="3000" b="1" dirty="0"/>
          </a:p>
        </p:txBody>
      </p:sp>
      <p:sp>
        <p:nvSpPr>
          <p:cNvPr id="200" name="Google Shape;200;p2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C"/>
              <a:t>8</a:t>
            </a:fld>
            <a:endParaRPr/>
          </a:p>
        </p:txBody>
      </p:sp>
      <p:pic>
        <p:nvPicPr>
          <p:cNvPr id="201" name="Google Shape;201;p21" descr="Universidad de las Fuerzas Armadas in Ecuador Reviews &amp; Rankings ..."/>
          <p:cNvPicPr preferRelativeResize="0"/>
          <p:nvPr/>
        </p:nvPicPr>
        <p:blipFill rotWithShape="1">
          <a:blip r:embed="rId3">
            <a:alphaModFix/>
          </a:blip>
          <a:srcRect t="26141" b="23883"/>
          <a:stretch/>
        </p:blipFill>
        <p:spPr>
          <a:xfrm>
            <a:off x="0" y="0"/>
            <a:ext cx="1776627" cy="634200"/>
          </a:xfrm>
          <a:prstGeom prst="rect">
            <a:avLst/>
          </a:prstGeom>
          <a:noFill/>
          <a:ln>
            <a:noFill/>
          </a:ln>
        </p:spPr>
      </p:pic>
      <p:sp>
        <p:nvSpPr>
          <p:cNvPr id="202" name="Google Shape;202;p21"/>
          <p:cNvSpPr/>
          <p:nvPr/>
        </p:nvSpPr>
        <p:spPr>
          <a:xfrm>
            <a:off x="1111508" y="815049"/>
            <a:ext cx="6903300" cy="841675"/>
          </a:xfrm>
          <a:prstGeom prst="roundRect">
            <a:avLst>
              <a:gd name="adj" fmla="val 16667"/>
            </a:avLst>
          </a:prstGeom>
          <a:solidFill>
            <a:srgbClr val="274E1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C" sz="2400" b="1" dirty="0" smtClean="0">
                <a:solidFill>
                  <a:schemeClr val="lt1"/>
                </a:solidFill>
                <a:latin typeface="Calibri"/>
                <a:ea typeface="Calibri"/>
                <a:cs typeface="Calibri"/>
                <a:sym typeface="Calibri"/>
              </a:rPr>
              <a:t>Cómo es el Proceso de construcción del </a:t>
            </a:r>
            <a:r>
              <a:rPr lang="es-EC" sz="2400" b="1" dirty="0">
                <a:solidFill>
                  <a:schemeClr val="lt1"/>
                </a:solidFill>
                <a:latin typeface="Calibri"/>
                <a:ea typeface="Calibri"/>
                <a:cs typeface="Calibri"/>
                <a:sym typeface="Calibri"/>
              </a:rPr>
              <a:t>Pensamiento </a:t>
            </a:r>
            <a:r>
              <a:rPr lang="es-EC" sz="2400" b="1" dirty="0" smtClean="0">
                <a:solidFill>
                  <a:schemeClr val="lt1"/>
                </a:solidFill>
                <a:latin typeface="Calibri"/>
                <a:ea typeface="Calibri"/>
                <a:cs typeface="Calibri"/>
                <a:sym typeface="Calibri"/>
              </a:rPr>
              <a:t>Complejo?</a:t>
            </a:r>
            <a:endParaRPr sz="2400" b="0" i="0" u="none" strike="noStrike" cap="none" dirty="0">
              <a:solidFill>
                <a:srgbClr val="000000"/>
              </a:solidFill>
              <a:sym typeface="Arial"/>
            </a:endParaRPr>
          </a:p>
        </p:txBody>
      </p:sp>
      <p:sp>
        <p:nvSpPr>
          <p:cNvPr id="203" name="Google Shape;203;p21"/>
          <p:cNvSpPr/>
          <p:nvPr/>
        </p:nvSpPr>
        <p:spPr>
          <a:xfrm>
            <a:off x="4281550" y="1719249"/>
            <a:ext cx="439800" cy="519000"/>
          </a:xfrm>
          <a:prstGeom prst="downArrow">
            <a:avLst>
              <a:gd name="adj1" fmla="val 50000"/>
              <a:gd name="adj2" fmla="val 50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1"/>
          <p:cNvSpPr/>
          <p:nvPr/>
        </p:nvSpPr>
        <p:spPr>
          <a:xfrm>
            <a:off x="1313975" y="2292100"/>
            <a:ext cx="6560783" cy="1067200"/>
          </a:xfrm>
          <a:prstGeom prst="roundRect">
            <a:avLst>
              <a:gd name="adj" fmla="val 16667"/>
            </a:avLst>
          </a:prstGeom>
          <a:solidFill>
            <a:srgbClr val="D9EAD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800" b="1" dirty="0">
                <a:solidFill>
                  <a:srgbClr val="434343"/>
                </a:solidFill>
                <a:latin typeface="Constantia" panose="02030602050306030303" pitchFamily="18" charset="0"/>
                <a:ea typeface="Calibri"/>
                <a:cs typeface="Calibri"/>
                <a:sym typeface="Calibri"/>
              </a:rPr>
              <a:t>Pensamiento que trata con la incertidumbre y es capaz de concebir la organización.</a:t>
            </a:r>
            <a:br>
              <a:rPr lang="es-EC" sz="1800" b="1" dirty="0">
                <a:solidFill>
                  <a:srgbClr val="434343"/>
                </a:solidFill>
                <a:latin typeface="Constantia" panose="02030602050306030303" pitchFamily="18" charset="0"/>
                <a:ea typeface="Calibri"/>
                <a:cs typeface="Calibri"/>
                <a:sym typeface="Calibri"/>
              </a:rPr>
            </a:br>
            <a:r>
              <a:rPr lang="es-EC" sz="1800" b="1" dirty="0">
                <a:solidFill>
                  <a:srgbClr val="434343"/>
                </a:solidFill>
                <a:latin typeface="Constantia" panose="02030602050306030303" pitchFamily="18" charset="0"/>
                <a:ea typeface="Calibri"/>
                <a:cs typeface="Calibri"/>
                <a:sym typeface="Calibri"/>
              </a:rPr>
              <a:t>Es una </a:t>
            </a:r>
            <a:r>
              <a:rPr lang="es-EC" sz="1800" b="1" dirty="0" smtClean="0">
                <a:solidFill>
                  <a:srgbClr val="434343"/>
                </a:solidFill>
                <a:latin typeface="Constantia" panose="02030602050306030303" pitchFamily="18" charset="0"/>
                <a:ea typeface="Calibri"/>
                <a:cs typeface="Calibri"/>
                <a:sym typeface="Calibri"/>
              </a:rPr>
              <a:t>estrategia </a:t>
            </a:r>
            <a:r>
              <a:rPr lang="es-EC" sz="1800" b="1" dirty="0">
                <a:solidFill>
                  <a:srgbClr val="434343"/>
                </a:solidFill>
                <a:latin typeface="Constantia" panose="02030602050306030303" pitchFamily="18" charset="0"/>
                <a:ea typeface="Calibri"/>
                <a:cs typeface="Calibri"/>
                <a:sym typeface="Calibri"/>
              </a:rPr>
              <a:t>de organización del conocimiento, diferente a la concepción positivista.</a:t>
            </a:r>
            <a:endParaRPr sz="1800" b="1" i="0" u="none" strike="noStrike" cap="none" dirty="0">
              <a:solidFill>
                <a:srgbClr val="434343"/>
              </a:solidFill>
              <a:latin typeface="Constantia" panose="02030602050306030303" pitchFamily="18" charset="0"/>
              <a:ea typeface="Calibri"/>
              <a:cs typeface="Calibri"/>
              <a:sym typeface="Calibri"/>
            </a:endParaRPr>
          </a:p>
        </p:txBody>
      </p:sp>
      <p:sp>
        <p:nvSpPr>
          <p:cNvPr id="205" name="Google Shape;205;p21"/>
          <p:cNvSpPr/>
          <p:nvPr/>
        </p:nvSpPr>
        <p:spPr>
          <a:xfrm>
            <a:off x="3081025" y="3421825"/>
            <a:ext cx="2727675" cy="1938000"/>
          </a:xfrm>
          <a:prstGeom prst="quadArrow">
            <a:avLst>
              <a:gd name="adj1" fmla="val 22500"/>
              <a:gd name="adj2" fmla="val 22500"/>
              <a:gd name="adj3" fmla="val 22500"/>
            </a:avLst>
          </a:prstGeom>
          <a:solidFill>
            <a:srgbClr val="FFE599"/>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a:off x="1111508" y="3861325"/>
            <a:ext cx="1969517" cy="1059000"/>
          </a:xfrm>
          <a:prstGeom prst="roundRect">
            <a:avLst>
              <a:gd name="adj" fmla="val 16667"/>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EC" sz="1200" b="1" dirty="0">
                <a:solidFill>
                  <a:schemeClr val="dk1"/>
                </a:solidFill>
                <a:latin typeface="Calibri"/>
                <a:ea typeface="Calibri"/>
                <a:cs typeface="Calibri"/>
                <a:sym typeface="Calibri"/>
              </a:rPr>
              <a:t>SOCIAL HISTÓRICO</a:t>
            </a:r>
            <a:endParaRPr sz="1200" b="1" i="0" u="none" strike="noStrike" cap="none" dirty="0">
              <a:solidFill>
                <a:schemeClr val="dk1"/>
              </a:solidFill>
              <a:latin typeface="Calibri"/>
              <a:ea typeface="Calibri"/>
              <a:cs typeface="Calibri"/>
              <a:sym typeface="Calibri"/>
            </a:endParaRPr>
          </a:p>
        </p:txBody>
      </p:sp>
      <p:sp>
        <p:nvSpPr>
          <p:cNvPr id="207" name="Google Shape;207;p21"/>
          <p:cNvSpPr/>
          <p:nvPr/>
        </p:nvSpPr>
        <p:spPr>
          <a:xfrm>
            <a:off x="5921874" y="3861325"/>
            <a:ext cx="1952883" cy="1059000"/>
          </a:xfrm>
          <a:prstGeom prst="roundRect">
            <a:avLst>
              <a:gd name="adj" fmla="val 16667"/>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EC" sz="1200" b="1" dirty="0">
                <a:solidFill>
                  <a:schemeClr val="dk1"/>
                </a:solidFill>
                <a:latin typeface="Calibri"/>
                <a:ea typeface="Calibri"/>
                <a:cs typeface="Calibri"/>
                <a:sym typeface="Calibri"/>
              </a:rPr>
              <a:t>BIOLÓGICO</a:t>
            </a:r>
            <a:br>
              <a:rPr lang="es-EC" sz="1200" b="1" dirty="0">
                <a:solidFill>
                  <a:schemeClr val="dk1"/>
                </a:solidFill>
                <a:latin typeface="Calibri"/>
                <a:ea typeface="Calibri"/>
                <a:cs typeface="Calibri"/>
                <a:sym typeface="Calibri"/>
              </a:rPr>
            </a:br>
            <a:r>
              <a:rPr lang="es-EC" sz="1200" b="1" dirty="0">
                <a:solidFill>
                  <a:schemeClr val="dk1"/>
                </a:solidFill>
                <a:latin typeface="Calibri"/>
                <a:ea typeface="Calibri"/>
                <a:cs typeface="Calibri"/>
                <a:sym typeface="Calibri"/>
              </a:rPr>
              <a:t>CEREBRAL</a:t>
            </a:r>
            <a:br>
              <a:rPr lang="es-EC" sz="1200" b="1" dirty="0">
                <a:solidFill>
                  <a:schemeClr val="dk1"/>
                </a:solidFill>
                <a:latin typeface="Calibri"/>
                <a:ea typeface="Calibri"/>
                <a:cs typeface="Calibri"/>
                <a:sym typeface="Calibri"/>
              </a:rPr>
            </a:br>
            <a:r>
              <a:rPr lang="es-EC" sz="1200" b="1" dirty="0">
                <a:solidFill>
                  <a:schemeClr val="dk1"/>
                </a:solidFill>
                <a:latin typeface="Calibri"/>
                <a:ea typeface="Calibri"/>
                <a:cs typeface="Calibri"/>
                <a:sym typeface="Calibri"/>
              </a:rPr>
              <a:t>ESPIRITUAL</a:t>
            </a:r>
            <a:endParaRPr sz="1200" b="1" i="0" u="none" strike="noStrike" cap="none" dirty="0">
              <a:solidFill>
                <a:schemeClr val="dk1"/>
              </a:solidFill>
              <a:latin typeface="Calibri"/>
              <a:ea typeface="Calibri"/>
              <a:cs typeface="Calibri"/>
              <a:sym typeface="Calibri"/>
            </a:endParaRPr>
          </a:p>
        </p:txBody>
      </p:sp>
      <p:sp>
        <p:nvSpPr>
          <p:cNvPr id="208" name="Google Shape;208;p21"/>
          <p:cNvSpPr/>
          <p:nvPr/>
        </p:nvSpPr>
        <p:spPr>
          <a:xfrm>
            <a:off x="3389250" y="5422350"/>
            <a:ext cx="2124446" cy="1059000"/>
          </a:xfrm>
          <a:prstGeom prst="roundRect">
            <a:avLst>
              <a:gd name="adj" fmla="val 16667"/>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EC" sz="1200" b="1" dirty="0">
                <a:solidFill>
                  <a:schemeClr val="dk1"/>
                </a:solidFill>
                <a:latin typeface="Calibri"/>
                <a:ea typeface="Calibri"/>
                <a:cs typeface="Calibri"/>
                <a:sym typeface="Calibri"/>
              </a:rPr>
              <a:t>LÓGICO</a:t>
            </a:r>
            <a:br>
              <a:rPr lang="es-EC" sz="1200" b="1" dirty="0">
                <a:solidFill>
                  <a:schemeClr val="dk1"/>
                </a:solidFill>
                <a:latin typeface="Calibri"/>
                <a:ea typeface="Calibri"/>
                <a:cs typeface="Calibri"/>
                <a:sym typeface="Calibri"/>
              </a:rPr>
            </a:br>
            <a:r>
              <a:rPr lang="es-EC" sz="1200" b="1" dirty="0">
                <a:solidFill>
                  <a:schemeClr val="dk1"/>
                </a:solidFill>
                <a:latin typeface="Calibri"/>
                <a:ea typeface="Calibri"/>
                <a:cs typeface="Calibri"/>
                <a:sym typeface="Calibri"/>
              </a:rPr>
              <a:t>LINGÜISTICO</a:t>
            </a:r>
            <a:endParaRPr sz="1200" b="1"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s-EC" sz="1200" b="1" dirty="0">
                <a:solidFill>
                  <a:schemeClr val="dk1"/>
                </a:solidFill>
                <a:latin typeface="Calibri"/>
                <a:ea typeface="Calibri"/>
                <a:cs typeface="Calibri"/>
                <a:sym typeface="Calibri"/>
              </a:rPr>
              <a:t>CULTURAL</a:t>
            </a:r>
            <a:endParaRPr sz="1200" b="1" dirty="0">
              <a:solidFill>
                <a:schemeClr val="dk1"/>
              </a:solidFill>
              <a:latin typeface="Calibri"/>
              <a:ea typeface="Calibri"/>
              <a:cs typeface="Calibri"/>
              <a:sym typeface="Calibri"/>
            </a:endParaRPr>
          </a:p>
        </p:txBody>
      </p:sp>
      <p:sp>
        <p:nvSpPr>
          <p:cNvPr id="209" name="Google Shape;209;p21"/>
          <p:cNvSpPr txBox="1"/>
          <p:nvPr/>
        </p:nvSpPr>
        <p:spPr>
          <a:xfrm>
            <a:off x="3194200" y="3965525"/>
            <a:ext cx="2614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1100" dirty="0">
                <a:latin typeface="Calibri"/>
                <a:ea typeface="Calibri"/>
                <a:cs typeface="Calibri"/>
                <a:sym typeface="Calibri"/>
              </a:rPr>
              <a:t>           </a:t>
            </a:r>
            <a:endParaRPr sz="1100" dirty="0">
              <a:latin typeface="Calibri"/>
              <a:ea typeface="Calibri"/>
              <a:cs typeface="Calibri"/>
              <a:sym typeface="Calibri"/>
            </a:endParaRPr>
          </a:p>
          <a:p>
            <a:pPr marL="0" lvl="0" indent="0" algn="l" rtl="0">
              <a:spcBef>
                <a:spcPts val="0"/>
              </a:spcBef>
              <a:spcAft>
                <a:spcPts val="0"/>
              </a:spcAft>
              <a:buNone/>
            </a:pPr>
            <a:r>
              <a:rPr lang="es-EC" sz="1100" dirty="0">
                <a:latin typeface="Calibri"/>
                <a:ea typeface="Calibri"/>
                <a:cs typeface="Calibri"/>
                <a:sym typeface="Calibri"/>
              </a:rPr>
              <a:t>           </a:t>
            </a:r>
            <a:r>
              <a:rPr lang="es-EC" sz="1100" b="1" dirty="0">
                <a:latin typeface="Constantia" panose="02030602050306030303" pitchFamily="18" charset="0"/>
                <a:ea typeface="Calibri"/>
                <a:cs typeface="Calibri"/>
                <a:sym typeface="Calibri"/>
              </a:rPr>
              <a:t>Aborda el conocimiento como </a:t>
            </a:r>
            <a:br>
              <a:rPr lang="es-EC" sz="1100" b="1" dirty="0">
                <a:latin typeface="Constantia" panose="02030602050306030303" pitchFamily="18" charset="0"/>
                <a:ea typeface="Calibri"/>
                <a:cs typeface="Calibri"/>
                <a:sym typeface="Calibri"/>
              </a:rPr>
            </a:br>
            <a:r>
              <a:rPr lang="es-EC" sz="1100" b="1" dirty="0">
                <a:latin typeface="Constantia" panose="02030602050306030303" pitchFamily="18" charset="0"/>
                <a:ea typeface="Calibri"/>
                <a:cs typeface="Calibri"/>
                <a:sym typeface="Calibri"/>
              </a:rPr>
              <a:t>                             un proceso:</a:t>
            </a:r>
            <a:endParaRPr sz="1100" b="1" dirty="0">
              <a:latin typeface="Constantia" panose="02030602050306030303" pitchFamily="18" charset="0"/>
              <a:ea typeface="Calibri"/>
              <a:cs typeface="Calibri"/>
              <a:sym typeface="Calibri"/>
            </a:endParaRPr>
          </a:p>
        </p:txBody>
      </p:sp>
      <p:sp>
        <p:nvSpPr>
          <p:cNvPr id="3" name="Rectángulo 2"/>
          <p:cNvSpPr/>
          <p:nvPr/>
        </p:nvSpPr>
        <p:spPr>
          <a:xfrm>
            <a:off x="1776627" y="6481350"/>
            <a:ext cx="5621699" cy="307777"/>
          </a:xfrm>
          <a:prstGeom prst="rect">
            <a:avLst/>
          </a:prstGeom>
        </p:spPr>
        <p:txBody>
          <a:bodyPr wrap="square">
            <a:spAutoFit/>
          </a:bodyPr>
          <a:lstStyle/>
          <a:p>
            <a:r>
              <a:rPr lang="es-EC" b="1" dirty="0" err="1">
                <a:latin typeface="Constantia" panose="02030602050306030303" pitchFamily="18" charset="0"/>
              </a:rPr>
              <a:t>Morin</a:t>
            </a:r>
            <a:r>
              <a:rPr lang="es-EC" b="1" dirty="0">
                <a:latin typeface="Constantia" panose="02030602050306030303" pitchFamily="18" charset="0"/>
              </a:rPr>
              <a:t> Edgar, El </a:t>
            </a:r>
            <a:r>
              <a:rPr lang="es-EC" b="1" dirty="0" smtClean="0">
                <a:latin typeface="Constantia" panose="02030602050306030303" pitchFamily="18" charset="0"/>
              </a:rPr>
              <a:t>Pensamiento Complejo</a:t>
            </a:r>
            <a:r>
              <a:rPr lang="es-EC" b="1" dirty="0">
                <a:latin typeface="Constantia" panose="02030602050306030303" pitchFamily="18" charset="0"/>
              </a:rPr>
              <a:t>, </a:t>
            </a:r>
            <a:r>
              <a:rPr lang="es-EC" b="1" dirty="0" err="1">
                <a:latin typeface="Constantia" panose="02030602050306030303" pitchFamily="18" charset="0"/>
              </a:rPr>
              <a:t>Gedisa</a:t>
            </a:r>
            <a:r>
              <a:rPr lang="es-EC" b="1" dirty="0">
                <a:latin typeface="Constantia" panose="02030602050306030303" pitchFamily="18" charset="0"/>
              </a:rPr>
              <a:t>, México, 1986</a:t>
            </a:r>
            <a:endParaRPr lang="es-ES" b="1" dirty="0">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a:t>
            </a:fld>
            <a:endParaRPr lang="es-EC"/>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08" y="1740769"/>
            <a:ext cx="8519692" cy="4980705"/>
          </a:xfrm>
          <a:prstGeom prst="rect">
            <a:avLst/>
          </a:prstGeom>
        </p:spPr>
      </p:pic>
      <p:pic>
        <p:nvPicPr>
          <p:cNvPr id="5" name="Google Shape;166;p19" descr="Universidad de las Fuerzas Armadas in Ecuador Reviews &amp; Rankings ..."/>
          <p:cNvPicPr preferRelativeResize="0"/>
          <p:nvPr/>
        </p:nvPicPr>
        <p:blipFill rotWithShape="1">
          <a:blip r:embed="rId3">
            <a:alphaModFix/>
          </a:blip>
          <a:srcRect t="26140" b="23882"/>
          <a:stretch/>
        </p:blipFill>
        <p:spPr>
          <a:xfrm>
            <a:off x="167108" y="70873"/>
            <a:ext cx="1691675" cy="603875"/>
          </a:xfrm>
          <a:prstGeom prst="rect">
            <a:avLst/>
          </a:prstGeom>
          <a:noFill/>
          <a:ln>
            <a:noFill/>
          </a:ln>
        </p:spPr>
      </p:pic>
      <p:sp>
        <p:nvSpPr>
          <p:cNvPr id="6" name="Rectángulo 5"/>
          <p:cNvSpPr/>
          <p:nvPr/>
        </p:nvSpPr>
        <p:spPr>
          <a:xfrm>
            <a:off x="3394364" y="213083"/>
            <a:ext cx="3809999" cy="461665"/>
          </a:xfrm>
          <a:prstGeom prst="rect">
            <a:avLst/>
          </a:prstGeom>
        </p:spPr>
        <p:txBody>
          <a:bodyPr wrap="square">
            <a:spAutoFit/>
          </a:bodyPr>
          <a:lstStyle/>
          <a:p>
            <a:pPr algn="ctr"/>
            <a:r>
              <a:rPr lang="es-EC" sz="2400" b="1" dirty="0">
                <a:latin typeface="Constantia" panose="02030602050306030303" pitchFamily="18" charset="0"/>
              </a:rPr>
              <a:t>MARCO TEÓRICO</a:t>
            </a:r>
            <a:endParaRPr lang="es-ES" sz="2400" dirty="0">
              <a:latin typeface="Constantia" panose="02030602050306030303" pitchFamily="18" charset="0"/>
            </a:endParaRPr>
          </a:p>
        </p:txBody>
      </p:sp>
      <p:sp>
        <p:nvSpPr>
          <p:cNvPr id="7" name="Google Shape;174;p19"/>
          <p:cNvSpPr/>
          <p:nvPr/>
        </p:nvSpPr>
        <p:spPr>
          <a:xfrm>
            <a:off x="1231186" y="831274"/>
            <a:ext cx="7206232" cy="879770"/>
          </a:xfrm>
          <a:prstGeom prst="roundRect">
            <a:avLst>
              <a:gd name="adj" fmla="val 16667"/>
            </a:avLst>
          </a:prstGeom>
          <a:solidFill>
            <a:srgbClr val="274E1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C" sz="2800" b="1" dirty="0" smtClean="0">
                <a:solidFill>
                  <a:schemeClr val="lt1"/>
                </a:solidFill>
                <a:latin typeface="Calibri"/>
                <a:ea typeface="Calibri"/>
                <a:cs typeface="Calibri"/>
                <a:sym typeface="Calibri"/>
              </a:rPr>
              <a:t>Cómo es el Proceso </a:t>
            </a:r>
            <a:r>
              <a:rPr lang="es-EC" sz="2800" b="1" dirty="0">
                <a:solidFill>
                  <a:schemeClr val="lt1"/>
                </a:solidFill>
                <a:latin typeface="Calibri"/>
                <a:ea typeface="Calibri"/>
                <a:cs typeface="Calibri"/>
                <a:sym typeface="Calibri"/>
              </a:rPr>
              <a:t>de Construcción del </a:t>
            </a:r>
            <a:r>
              <a:rPr lang="es-EC" sz="2800" b="1" dirty="0" smtClean="0">
                <a:solidFill>
                  <a:schemeClr val="lt1"/>
                </a:solidFill>
                <a:latin typeface="Calibri"/>
                <a:ea typeface="Calibri"/>
                <a:cs typeface="Calibri"/>
                <a:sym typeface="Calibri"/>
              </a:rPr>
              <a:t>Conocimiento?</a:t>
            </a:r>
            <a:endParaRPr sz="2800" b="0" i="0" u="none" strike="noStrike" cap="none" dirty="0">
              <a:solidFill>
                <a:srgbClr val="000000"/>
              </a:solidFill>
              <a:sym typeface="Arial"/>
            </a:endParaRPr>
          </a:p>
        </p:txBody>
      </p:sp>
    </p:spTree>
    <p:extLst>
      <p:ext uri="{BB962C8B-B14F-4D97-AF65-F5344CB8AC3E}">
        <p14:creationId xmlns:p14="http://schemas.microsoft.com/office/powerpoint/2010/main" val="1235921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2798</Words>
  <Application>Microsoft Office PowerPoint</Application>
  <PresentationFormat>Presentación en pantalla (4:3)</PresentationFormat>
  <Paragraphs>354</Paragraphs>
  <Slides>25</Slides>
  <Notes>23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Constantia</vt:lpstr>
      <vt:lpstr>Roboto Medium</vt:lpstr>
      <vt:lpstr>Times New Roman</vt:lpstr>
      <vt:lpstr>Roboto Light</vt:lpstr>
      <vt:lpstr>Calibri</vt:lpstr>
      <vt:lpstr>Roboto</vt:lpstr>
      <vt:lpstr>Roboto Thin</vt:lpstr>
      <vt:lpstr>Tema de Office</vt:lpstr>
      <vt:lpstr>Presentación de PowerPoint</vt:lpstr>
      <vt:lpstr>CONTENIDO</vt:lpstr>
      <vt:lpstr>INTRODUCCIÓN</vt:lpstr>
      <vt:lpstr>PLANTEAMIENTO DEL PROBLEMA</vt:lpstr>
      <vt:lpstr>MARCO TEÓRICO</vt:lpstr>
      <vt:lpstr>MARCO TEÓRICO</vt:lpstr>
      <vt:lpstr>MARCO TEÓRICO</vt:lpstr>
      <vt:lpstr>MARCO TEÓRICO</vt:lpstr>
      <vt:lpstr>Presentación de PowerPoint</vt:lpstr>
      <vt:lpstr>Presentación de PowerPoint</vt:lpstr>
      <vt:lpstr>Presentación de PowerPoint</vt:lpstr>
      <vt:lpstr>         OBJETIVOS DE LA INVESTIGACIÓN</vt:lpstr>
      <vt:lpstr>METODOLOGÍA</vt:lpstr>
      <vt:lpstr>HIPOTESIS</vt:lpstr>
      <vt:lpstr>OPERACIONALIZACIÓN DE VARIABLES</vt:lpstr>
      <vt:lpstr>OPERACIONALIZACIÓN DE VARIABLES</vt:lpstr>
      <vt:lpstr>RESULTADOS DE LA INVESTIGACIÓN</vt:lpstr>
      <vt:lpstr>RESULTADOS DE LA INVESTIGACION (IES A)</vt:lpstr>
      <vt:lpstr>RESULTADOS DE LA INVESTIGACIÓN (IES B)</vt:lpstr>
      <vt:lpstr>CONCLUSION</vt:lpstr>
      <vt:lpstr>RECOMENDACIONES PARA LA GESTÓN DEL CONOCIMIENTO</vt:lpstr>
      <vt:lpstr>PROPUESTA</vt:lpstr>
      <vt:lpstr>PROPUESTA</vt:lpstr>
      <vt:lpstr>Recomendaciones para el desarrollo de la función Sustantiva de la Investigación</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Verónica Dávalos</dc:creator>
  <cp:lastModifiedBy>Verónica Dávalos</cp:lastModifiedBy>
  <cp:revision>50</cp:revision>
  <dcterms:modified xsi:type="dcterms:W3CDTF">2020-08-05T01:17:11Z</dcterms:modified>
</cp:coreProperties>
</file>