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Roboto" panose="020B0604020202020204" charset="0"/>
      <p:regular r:id="rId36"/>
      <p:bold r:id="rId37"/>
      <p:italic r:id="rId38"/>
      <p:boldItalic r:id="rId39"/>
    </p:embeddedFont>
    <p:embeddedFont>
      <p:font typeface="Roboto Medium"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iyEUl5S9E1zyiJMa73IJDX41D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B1509A-E6C1-4BA7-8461-38F24F862ADC}">
  <a:tblStyle styleId="{88B1509A-E6C1-4BA7-8461-38F24F862A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123028-3EE0-469E-906C-78020C2748B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62" d="100"/>
          <a:sy n="62" d="100"/>
        </p:scale>
        <p:origin x="7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a83cccb8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8a83cccb80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889bc11b2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889bc11b2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889bc11b2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889bc11b2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889bc11b25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g889bc11b25_0_1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89bc11b2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g889bc11b2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89bc11b2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g889bc11b2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89508664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g89508664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8942facda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g8942facda2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8942facda2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g8942facda2_1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95086644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g895086644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89bc11b2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889bc11b2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9508664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g895086644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950866443_3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950866443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950866443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8950866443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89bc11b2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g889bc11b25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8942facda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g8942facda2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889bc11b25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g889bc11b25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a83cccb8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8a83cccb8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9bc11b2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889bc11b25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89bc11b2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889bc11b25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8cb8eb47c_0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88cb8eb47c_0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bc11b2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889bc11b2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89bc11b2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889bc11b25_0_1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8"/>
        <p:cNvGrpSpPr/>
        <p:nvPr/>
      </p:nvGrpSpPr>
      <p:grpSpPr>
        <a:xfrm>
          <a:off x="0" y="0"/>
          <a:ext cx="0" cy="0"/>
          <a:chOff x="0" y="0"/>
          <a:chExt cx="0" cy="0"/>
        </a:xfrm>
      </p:grpSpPr>
      <p:sp>
        <p:nvSpPr>
          <p:cNvPr id="39" name="Google Shape;39;p4"/>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14"/>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9" name="Google Shape;119;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0" name="Google Shape;120;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5"/>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16"/>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36" name="Google Shape;136;p16"/>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37" name="Google Shape;137;p16"/>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17"/>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8"/>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4" name="Google Shape;54;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1" name="Google Shape;61;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8" name="Google Shape;68;p8"/>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9" name="Google Shape;69;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6" name="Google Shape;76;p9"/>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7" name="Google Shape;77;p9"/>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8" name="Google Shape;78;p9"/>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3"/>
        <p:cNvGrpSpPr/>
        <p:nvPr/>
      </p:nvGrpSpPr>
      <p:grpSpPr>
        <a:xfrm>
          <a:off x="0" y="0"/>
          <a:ext cx="0" cy="0"/>
          <a:chOff x="0" y="0"/>
          <a:chExt cx="0" cy="0"/>
        </a:xfrm>
      </p:grpSpPr>
      <p:sp>
        <p:nvSpPr>
          <p:cNvPr id="84" name="Google Shape;84;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11"/>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Google Shape;99;p12"/>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3"/>
          <p:cNvGrpSpPr/>
          <p:nvPr/>
        </p:nvGrpSpPr>
        <p:grpSpPr>
          <a:xfrm>
            <a:off x="1" y="228600"/>
            <a:ext cx="2851516" cy="6638628"/>
            <a:chOff x="2487613" y="285750"/>
            <a:chExt cx="2428875" cy="5654676"/>
          </a:xfrm>
        </p:grpSpPr>
        <p:sp>
          <p:nvSpPr>
            <p:cNvPr id="7" name="Google Shape;7;p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3"/>
          <p:cNvGrpSpPr/>
          <p:nvPr/>
        </p:nvGrpSpPr>
        <p:grpSpPr>
          <a:xfrm>
            <a:off x="27222" y="-786"/>
            <a:ext cx="2356674" cy="6854039"/>
            <a:chOff x="6627813" y="194833"/>
            <a:chExt cx="1952625" cy="5678918"/>
          </a:xfrm>
        </p:grpSpPr>
        <p:sp>
          <p:nvSpPr>
            <p:cNvPr id="20" name="Google Shape;20;p3"/>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3"/>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94650" y="1915614"/>
            <a:ext cx="7227300" cy="42207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None/>
            </a:pPr>
            <a:r>
              <a:rPr lang="en-US" sz="1900" b="1" dirty="0">
                <a:solidFill>
                  <a:srgbClr val="000000"/>
                </a:solidFill>
                <a:latin typeface="Times New Roman"/>
                <a:ea typeface="Times New Roman"/>
                <a:cs typeface="Times New Roman"/>
                <a:sym typeface="Times New Roman"/>
              </a:rPr>
              <a:t> </a:t>
            </a:r>
            <a:endParaRPr sz="1900" b="1" dirty="0">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endParaRPr sz="1900" b="1" dirty="0">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endParaRPr sz="1900" b="1" dirty="0">
              <a:solidFill>
                <a:srgbClr val="000000"/>
              </a:solidFill>
              <a:latin typeface="Times New Roman"/>
              <a:ea typeface="Times New Roman"/>
              <a:cs typeface="Times New Roman"/>
              <a:sym typeface="Times New Roman"/>
            </a:endParaRPr>
          </a:p>
          <a:p>
            <a:pPr marL="0" lvl="0" indent="0" algn="ctr" rtl="0">
              <a:lnSpc>
                <a:spcPct val="200000"/>
              </a:lnSpc>
              <a:spcBef>
                <a:spcPts val="1200"/>
              </a:spcBef>
              <a:spcAft>
                <a:spcPts val="0"/>
              </a:spcAft>
              <a:buNone/>
            </a:pPr>
            <a:r>
              <a:rPr lang="en-US" sz="2300" b="1" dirty="0">
                <a:solidFill>
                  <a:srgbClr val="000000"/>
                </a:solidFill>
                <a:latin typeface="Times New Roman"/>
                <a:ea typeface="Times New Roman"/>
                <a:cs typeface="Times New Roman"/>
                <a:sym typeface="Times New Roman"/>
              </a:rPr>
              <a:t>MAESTRÍA EN DOCENCIA UNIVERSITARIA</a:t>
            </a:r>
            <a:endParaRPr sz="2300" b="1" dirty="0">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en-US" sz="1900" b="1" dirty="0">
                <a:solidFill>
                  <a:srgbClr val="000000"/>
                </a:solidFill>
                <a:latin typeface="Times New Roman"/>
                <a:ea typeface="Times New Roman"/>
                <a:cs typeface="Times New Roman"/>
                <a:sym typeface="Times New Roman"/>
              </a:rPr>
              <a:t>TRABAJO DE TITULACIÓN PREVIO A LA OBTENCIÓN DEL TÍTULO DE MAGÍSTER EN: DOCENCIA UNIVERSITARIA</a:t>
            </a:r>
            <a:endParaRPr sz="1900" b="1" dirty="0">
              <a:solidFill>
                <a:srgbClr val="000000"/>
              </a:solidFill>
              <a:latin typeface="Times New Roman"/>
              <a:ea typeface="Times New Roman"/>
              <a:cs typeface="Times New Roman"/>
              <a:sym typeface="Times New Roman"/>
            </a:endParaRPr>
          </a:p>
          <a:p>
            <a:pPr marL="0" marR="0" lvl="0" indent="-12700" algn="ctr" rtl="0">
              <a:lnSpc>
                <a:spcPct val="115000"/>
              </a:lnSpc>
              <a:spcBef>
                <a:spcPts val="1200"/>
              </a:spcBef>
              <a:spcAft>
                <a:spcPts val="0"/>
              </a:spcAft>
              <a:buNone/>
            </a:pPr>
            <a:r>
              <a:rPr lang="en-US" sz="1900" b="1" dirty="0">
                <a:solidFill>
                  <a:schemeClr val="dk1"/>
                </a:solidFill>
                <a:latin typeface="Times New Roman"/>
                <a:ea typeface="Times New Roman"/>
                <a:cs typeface="Times New Roman"/>
                <a:sym typeface="Times New Roman"/>
              </a:rPr>
              <a:t>VICERRECTORADO DE INVESTIGACIÓN, INNOVACIÓN Y TRANSFERENCIA DE TECNOLOGÍA </a:t>
            </a:r>
            <a:endParaRPr sz="1900" b="1" dirty="0">
              <a:solidFill>
                <a:schemeClr val="dk1"/>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en-US" sz="1900" b="1" dirty="0">
                <a:solidFill>
                  <a:schemeClr val="dk1"/>
                </a:solidFill>
                <a:latin typeface="Times New Roman"/>
                <a:ea typeface="Times New Roman"/>
                <a:cs typeface="Times New Roman"/>
                <a:sym typeface="Times New Roman"/>
              </a:rPr>
              <a:t> CENTRO DE POSGRADOS</a:t>
            </a:r>
            <a:endParaRPr sz="1900" b="1"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endParaRPr sz="1400" b="1" dirty="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spcBef>
                <a:spcPts val="300"/>
              </a:spcBef>
              <a:spcAft>
                <a:spcPts val="0"/>
              </a:spcAft>
              <a:buClr>
                <a:srgbClr val="262626"/>
              </a:buClr>
              <a:buSzPts val="5400"/>
              <a:buFont typeface="Century Gothic"/>
              <a:buNone/>
            </a:pPr>
            <a:endParaRPr sz="5900" dirty="0">
              <a:solidFill>
                <a:srgbClr val="FFFFFF"/>
              </a:solidFill>
              <a:latin typeface="Times New Roman"/>
              <a:ea typeface="Times New Roman"/>
              <a:cs typeface="Times New Roman"/>
              <a:sym typeface="Times New Roman"/>
            </a:endParaRPr>
          </a:p>
        </p:txBody>
      </p:sp>
      <p:pic>
        <p:nvPicPr>
          <p:cNvPr id="165" name="Google Shape;165;p2"/>
          <p:cNvPicPr preferRelativeResize="0"/>
          <p:nvPr/>
        </p:nvPicPr>
        <p:blipFill>
          <a:blip r:embed="rId3">
            <a:alphaModFix/>
          </a:blip>
          <a:stretch>
            <a:fillRect/>
          </a:stretch>
        </p:blipFill>
        <p:spPr>
          <a:xfrm>
            <a:off x="928100" y="2"/>
            <a:ext cx="3285725" cy="2729675"/>
          </a:xfrm>
          <a:prstGeom prst="rect">
            <a:avLst/>
          </a:prstGeom>
          <a:noFill/>
          <a:ln>
            <a:noFill/>
          </a:ln>
        </p:spPr>
      </p:pic>
      <p:sp>
        <p:nvSpPr>
          <p:cNvPr id="166" name="Google Shape;166;p2"/>
          <p:cNvSpPr txBox="1">
            <a:spLocks noGrp="1"/>
          </p:cNvSpPr>
          <p:nvPr>
            <p:ph type="title"/>
          </p:nvPr>
        </p:nvSpPr>
        <p:spPr>
          <a:xfrm>
            <a:off x="1901425" y="5322250"/>
            <a:ext cx="7032900" cy="1223700"/>
          </a:xfrm>
          <a:prstGeom prst="rect">
            <a:avLst/>
          </a:prstGeom>
          <a:noFill/>
          <a:ln>
            <a:noFill/>
          </a:ln>
        </p:spPr>
        <p:txBody>
          <a:bodyPr spcFirstLastPara="1" wrap="square" lIns="91425" tIns="45700" rIns="91425" bIns="45700" anchor="ctr" anchorCtr="0">
            <a:noAutofit/>
          </a:bodyPr>
          <a:lstStyle/>
          <a:p>
            <a:pPr marL="0" lvl="0" indent="0" algn="ctr"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900" b="1" dirty="0">
                <a:solidFill>
                  <a:schemeClr val="dk1"/>
                </a:solidFill>
                <a:latin typeface="Times New Roman"/>
                <a:ea typeface="Times New Roman"/>
                <a:cs typeface="Times New Roman"/>
                <a:sym typeface="Times New Roman"/>
              </a:rPr>
              <a:t>AUTORAS:</a:t>
            </a:r>
            <a:endParaRPr sz="19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a:solidFill>
                  <a:schemeClr val="dk1"/>
                </a:solidFill>
                <a:latin typeface="Times New Roman"/>
                <a:ea typeface="Times New Roman"/>
                <a:cs typeface="Times New Roman"/>
                <a:sym typeface="Times New Roman"/>
              </a:rPr>
              <a:t>MARCELA GIOCONDA HIDROBO MURILLO</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a:solidFill>
                  <a:schemeClr val="dk1"/>
                </a:solidFill>
                <a:latin typeface="Times New Roman"/>
                <a:ea typeface="Times New Roman"/>
                <a:cs typeface="Times New Roman"/>
                <a:sym typeface="Times New Roman"/>
              </a:rPr>
              <a:t>ANDREA LEONOR VILLAVICENCIO MERA </a:t>
            </a:r>
            <a:endParaRPr sz="1700"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endParaRPr sz="1400" b="1" dirty="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1200"/>
              </a:spcBef>
              <a:spcAft>
                <a:spcPts val="0"/>
              </a:spcAft>
              <a:buNone/>
            </a:pPr>
            <a:endParaRPr sz="1900" b="1" dirty="0">
              <a:solidFill>
                <a:schemeClr val="dk1"/>
              </a:solidFill>
              <a:latin typeface="Times New Roman"/>
              <a:ea typeface="Times New Roman"/>
              <a:cs typeface="Times New Roman"/>
              <a:sym typeface="Times New Roman"/>
            </a:endParaRPr>
          </a:p>
          <a:p>
            <a:pPr marL="0" lvl="0" indent="0" algn="l" rtl="0">
              <a:spcBef>
                <a:spcPts val="300"/>
              </a:spcBef>
              <a:spcAft>
                <a:spcPts val="0"/>
              </a:spcAft>
              <a:buClr>
                <a:srgbClr val="262626"/>
              </a:buClr>
              <a:buSzPts val="5400"/>
              <a:buFont typeface="Century Gothic"/>
              <a:buNone/>
            </a:pPr>
            <a:endParaRPr sz="5900" dirty="0">
              <a:solidFill>
                <a:srgbClr val="FFFFFF"/>
              </a:solidFill>
              <a:latin typeface="Times New Roman"/>
              <a:ea typeface="Times New Roman"/>
              <a:cs typeface="Times New Roman"/>
              <a:sym typeface="Times New Roman"/>
            </a:endParaRPr>
          </a:p>
        </p:txBody>
      </p:sp>
      <p:pic>
        <p:nvPicPr>
          <p:cNvPr id="167" name="Google Shape;167;p2"/>
          <p:cNvPicPr preferRelativeResize="0"/>
          <p:nvPr/>
        </p:nvPicPr>
        <p:blipFill>
          <a:blip r:embed="rId4">
            <a:alphaModFix/>
          </a:blip>
          <a:stretch>
            <a:fillRect/>
          </a:stretch>
        </p:blipFill>
        <p:spPr>
          <a:xfrm>
            <a:off x="9332900" y="122550"/>
            <a:ext cx="2697125" cy="1348550"/>
          </a:xfrm>
          <a:prstGeom prst="rect">
            <a:avLst/>
          </a:prstGeom>
          <a:noFill/>
          <a:ln>
            <a:noFill/>
          </a:ln>
        </p:spPr>
      </p:pic>
      <p:sp>
        <p:nvSpPr>
          <p:cNvPr id="6" name="Google Shape;166;p2">
            <a:extLst>
              <a:ext uri="{FF2B5EF4-FFF2-40B4-BE49-F238E27FC236}">
                <a16:creationId xmlns:a16="http://schemas.microsoft.com/office/drawing/2014/main" id="{BC074D76-F311-4204-8103-1F73CCF142B2}"/>
              </a:ext>
            </a:extLst>
          </p:cNvPr>
          <p:cNvSpPr txBox="1">
            <a:spLocks/>
          </p:cNvSpPr>
          <p:nvPr/>
        </p:nvSpPr>
        <p:spPr>
          <a:xfrm>
            <a:off x="7600333" y="5357128"/>
            <a:ext cx="4555610" cy="122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62626"/>
              </a:buClr>
              <a:buSzPts val="18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nSpc>
                <a:spcPct val="115000"/>
              </a:lnSpc>
              <a:spcBef>
                <a:spcPts val="1200"/>
              </a:spcBef>
            </a:pPr>
            <a:endParaRPr lang="es-419" sz="1900" b="1" dirty="0">
              <a:solidFill>
                <a:schemeClr val="dk1"/>
              </a:solidFill>
              <a:latin typeface="Times New Roman"/>
              <a:ea typeface="Times New Roman"/>
              <a:cs typeface="Times New Roman"/>
              <a:sym typeface="Times New Roman"/>
            </a:endParaRPr>
          </a:p>
          <a:p>
            <a:pPr>
              <a:lnSpc>
                <a:spcPct val="115000"/>
              </a:lnSpc>
              <a:spcBef>
                <a:spcPts val="1200"/>
              </a:spcBef>
            </a:pPr>
            <a:endParaRPr lang="es-419" sz="1900" b="1" dirty="0">
              <a:solidFill>
                <a:schemeClr val="dk1"/>
              </a:solidFill>
              <a:latin typeface="Times New Roman"/>
              <a:ea typeface="Times New Roman"/>
              <a:cs typeface="Times New Roman"/>
              <a:sym typeface="Times New Roman"/>
            </a:endParaRPr>
          </a:p>
          <a:p>
            <a:pPr>
              <a:lnSpc>
                <a:spcPct val="115000"/>
              </a:lnSpc>
              <a:spcBef>
                <a:spcPts val="1200"/>
              </a:spcBef>
            </a:pPr>
            <a:endParaRPr lang="es-419" sz="1900" b="1" dirty="0">
              <a:solidFill>
                <a:schemeClr val="dk1"/>
              </a:solidFill>
              <a:latin typeface="Times New Roman"/>
              <a:ea typeface="Times New Roman"/>
              <a:cs typeface="Times New Roman"/>
              <a:sym typeface="Times New Roman"/>
            </a:endParaRPr>
          </a:p>
          <a:p>
            <a:pPr>
              <a:lnSpc>
                <a:spcPct val="115000"/>
              </a:lnSpc>
              <a:spcBef>
                <a:spcPts val="1200"/>
              </a:spcBef>
            </a:pPr>
            <a:r>
              <a:rPr lang="es-419" sz="1900" b="1" dirty="0">
                <a:solidFill>
                  <a:schemeClr val="dk1"/>
                </a:solidFill>
                <a:latin typeface="Times New Roman"/>
                <a:ea typeface="Times New Roman"/>
                <a:cs typeface="Times New Roman"/>
                <a:sym typeface="Times New Roman"/>
              </a:rPr>
              <a:t>DIRECTORA: </a:t>
            </a:r>
          </a:p>
          <a:p>
            <a:pPr>
              <a:lnSpc>
                <a:spcPct val="115000"/>
              </a:lnSpc>
              <a:spcBef>
                <a:spcPts val="1200"/>
              </a:spcBef>
            </a:pPr>
            <a:r>
              <a:rPr lang="es-419" sz="1900" dirty="0">
                <a:solidFill>
                  <a:schemeClr val="dk1"/>
                </a:solidFill>
                <a:latin typeface="Times New Roman"/>
                <a:ea typeface="Times New Roman"/>
                <a:cs typeface="Times New Roman"/>
                <a:sym typeface="Times New Roman"/>
              </a:rPr>
              <a:t>DRA. MARÍA DEL CARMEN VINUEZA</a:t>
            </a:r>
            <a:endParaRPr lang="es-419" sz="1400" dirty="0">
              <a:solidFill>
                <a:srgbClr val="212121"/>
              </a:solidFill>
              <a:highlight>
                <a:srgbClr val="FFFFFF"/>
              </a:highlight>
              <a:latin typeface="Times New Roman"/>
              <a:ea typeface="Times New Roman"/>
              <a:cs typeface="Times New Roman"/>
              <a:sym typeface="Times New Roman"/>
            </a:endParaRPr>
          </a:p>
          <a:p>
            <a:pPr algn="ctr">
              <a:lnSpc>
                <a:spcPct val="200000"/>
              </a:lnSpc>
              <a:spcBef>
                <a:spcPts val="1200"/>
              </a:spcBef>
            </a:pPr>
            <a:endParaRPr lang="es-419" sz="1900" b="1" dirty="0">
              <a:solidFill>
                <a:schemeClr val="dk1"/>
              </a:solidFill>
              <a:latin typeface="Times New Roman"/>
              <a:ea typeface="Times New Roman"/>
              <a:cs typeface="Times New Roman"/>
              <a:sym typeface="Times New Roman"/>
            </a:endParaRPr>
          </a:p>
          <a:p>
            <a:pPr>
              <a:spcBef>
                <a:spcPts val="300"/>
              </a:spcBef>
              <a:buSzPts val="5400"/>
            </a:pPr>
            <a:endParaRPr lang="es-419" sz="590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434"/>
        <p:cNvGrpSpPr/>
        <p:nvPr/>
      </p:nvGrpSpPr>
      <p:grpSpPr>
        <a:xfrm>
          <a:off x="0" y="0"/>
          <a:ext cx="0" cy="0"/>
          <a:chOff x="0" y="0"/>
          <a:chExt cx="0" cy="0"/>
        </a:xfrm>
      </p:grpSpPr>
      <p:sp>
        <p:nvSpPr>
          <p:cNvPr id="435" name="Google Shape;435;g8a83cccb80_0_33"/>
          <p:cNvSpPr/>
          <p:nvPr/>
        </p:nvSpPr>
        <p:spPr>
          <a:xfrm>
            <a:off x="183000" y="-58350"/>
            <a:ext cx="12192000" cy="69747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36" name="Google Shape;436;g8a83cccb80_0_33"/>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g8a83cccb80_0_33"/>
          <p:cNvGrpSpPr/>
          <p:nvPr/>
        </p:nvGrpSpPr>
        <p:grpSpPr>
          <a:xfrm flipH="1">
            <a:off x="6008659" y="-116851"/>
            <a:ext cx="6176875" cy="6853467"/>
            <a:chOff x="2487613" y="285750"/>
            <a:chExt cx="2428876" cy="5654676"/>
          </a:xfrm>
        </p:grpSpPr>
        <p:sp>
          <p:nvSpPr>
            <p:cNvPr id="438" name="Google Shape;438;g8a83cccb80_0_3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g8a83cccb80_0_3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8a83cccb80_0_3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g8a83cccb80_0_3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g8a83cccb80_0_33"/>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g8a83cccb80_0_3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g8a83cccb80_0_3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8a83cccb80_0_3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8a83cccb80_0_33"/>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g8a83cccb80_0_3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g8a83cccb80_0_3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g8a83cccb80_0_3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0" name="Google Shape;450;g8a83cccb80_0_33"/>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sp>
        <p:nvSpPr>
          <p:cNvPr id="451" name="Google Shape;451;g8a83cccb80_0_33"/>
          <p:cNvSpPr txBox="1">
            <a:spLocks noGrp="1"/>
          </p:cNvSpPr>
          <p:nvPr>
            <p:ph type="title" idx="4294967295"/>
          </p:nvPr>
        </p:nvSpPr>
        <p:spPr>
          <a:xfrm>
            <a:off x="776075" y="183950"/>
            <a:ext cx="4639500" cy="8031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6. Marco Teórico</a:t>
            </a:r>
            <a:endParaRPr b="1"/>
          </a:p>
        </p:txBody>
      </p:sp>
      <p:pic>
        <p:nvPicPr>
          <p:cNvPr id="452" name="Google Shape;452;g8a83cccb80_0_33"/>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453" name="Google Shape;453;g8a83cccb80_0_33"/>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454" name="Google Shape;454;g8a83cccb80_0_33"/>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pSp>
        <p:nvGrpSpPr>
          <p:cNvPr id="455" name="Google Shape;455;g8a83cccb80_0_33"/>
          <p:cNvGrpSpPr/>
          <p:nvPr/>
        </p:nvGrpSpPr>
        <p:grpSpPr>
          <a:xfrm>
            <a:off x="6850038" y="1697771"/>
            <a:ext cx="4451889" cy="4451889"/>
            <a:chOff x="2902488" y="902232"/>
            <a:chExt cx="3339000" cy="3339000"/>
          </a:xfrm>
        </p:grpSpPr>
        <p:sp>
          <p:nvSpPr>
            <p:cNvPr id="456" name="Google Shape;456;g8a83cccb80_0_33"/>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7" name="Google Shape;457;g8a83cccb80_0_33"/>
            <p:cNvSpPr/>
            <p:nvPr/>
          </p:nvSpPr>
          <p:spPr>
            <a:xfrm>
              <a:off x="3123875" y="1123625"/>
              <a:ext cx="2896500" cy="2896200"/>
            </a:xfrm>
            <a:prstGeom prst="pie">
              <a:avLst>
                <a:gd name="adj1" fmla="val 2689583"/>
                <a:gd name="adj2" fmla="val 13510993"/>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58" name="Google Shape;458;g8a83cccb80_0_33"/>
          <p:cNvGrpSpPr/>
          <p:nvPr/>
        </p:nvGrpSpPr>
        <p:grpSpPr>
          <a:xfrm>
            <a:off x="8010287" y="2563371"/>
            <a:ext cx="2421139" cy="2421139"/>
            <a:chOff x="3664038" y="1663782"/>
            <a:chExt cx="1815900" cy="1815900"/>
          </a:xfrm>
        </p:grpSpPr>
        <p:sp>
          <p:nvSpPr>
            <p:cNvPr id="459" name="Google Shape;459;g8a83cccb80_0_33"/>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0" name="Google Shape;460;g8a83cccb80_0_33"/>
            <p:cNvSpPr txBox="1"/>
            <p:nvPr/>
          </p:nvSpPr>
          <p:spPr>
            <a:xfrm>
              <a:off x="3899988" y="2158482"/>
              <a:ext cx="1344000" cy="8265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900" b="1">
                  <a:solidFill>
                    <a:srgbClr val="FFFFFF"/>
                  </a:solidFill>
                  <a:latin typeface="Roboto"/>
                  <a:ea typeface="Roboto"/>
                  <a:cs typeface="Roboto"/>
                  <a:sym typeface="Roboto"/>
                </a:rPr>
                <a:t>Formación Académica</a:t>
              </a:r>
              <a:endParaRPr sz="1900" b="1">
                <a:solidFill>
                  <a:srgbClr val="FFFFFF"/>
                </a:solidFill>
                <a:latin typeface="Roboto"/>
                <a:ea typeface="Roboto"/>
                <a:cs typeface="Roboto"/>
                <a:sym typeface="Roboto"/>
              </a:endParaRPr>
            </a:p>
          </p:txBody>
        </p:sp>
      </p:grpSp>
      <p:grpSp>
        <p:nvGrpSpPr>
          <p:cNvPr id="461" name="Google Shape;461;g8a83cccb80_0_33"/>
          <p:cNvGrpSpPr/>
          <p:nvPr/>
        </p:nvGrpSpPr>
        <p:grpSpPr>
          <a:xfrm>
            <a:off x="10431436" y="2050167"/>
            <a:ext cx="1738933" cy="1443144"/>
            <a:chOff x="5214448" y="3234278"/>
            <a:chExt cx="1068600" cy="1068600"/>
          </a:xfrm>
        </p:grpSpPr>
        <p:sp>
          <p:nvSpPr>
            <p:cNvPr id="462" name="Google Shape;462;g8a83cccb80_0_33"/>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3" name="Google Shape;463;g8a83cccb80_0_33"/>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CAMPO OCUPACIONAL </a:t>
              </a:r>
              <a:endParaRPr sz="1100">
                <a:solidFill>
                  <a:srgbClr val="FFFFFF"/>
                </a:solidFill>
                <a:latin typeface="Roboto"/>
                <a:ea typeface="Roboto"/>
                <a:cs typeface="Roboto"/>
                <a:sym typeface="Roboto"/>
              </a:endParaRPr>
            </a:p>
          </p:txBody>
        </p:sp>
      </p:grpSp>
      <p:grpSp>
        <p:nvGrpSpPr>
          <p:cNvPr id="464" name="Google Shape;464;g8a83cccb80_0_33"/>
          <p:cNvGrpSpPr/>
          <p:nvPr/>
        </p:nvGrpSpPr>
        <p:grpSpPr>
          <a:xfrm>
            <a:off x="6415872" y="1294036"/>
            <a:ext cx="1816834" cy="1513779"/>
            <a:chOff x="5214448" y="3234278"/>
            <a:chExt cx="1068600" cy="1068600"/>
          </a:xfrm>
        </p:grpSpPr>
        <p:sp>
          <p:nvSpPr>
            <p:cNvPr id="465" name="Google Shape;465;g8a83cccb80_0_33"/>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6" name="Google Shape;466;g8a83cccb80_0_33"/>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RESULTADOS DE APRENDIZAJES</a:t>
              </a:r>
              <a:endParaRPr sz="1100">
                <a:solidFill>
                  <a:srgbClr val="FFFFFF"/>
                </a:solidFill>
                <a:latin typeface="Roboto"/>
                <a:ea typeface="Roboto"/>
                <a:cs typeface="Roboto"/>
                <a:sym typeface="Roboto"/>
              </a:endParaRPr>
            </a:p>
          </p:txBody>
        </p:sp>
      </p:grpSp>
      <p:grpSp>
        <p:nvGrpSpPr>
          <p:cNvPr id="467" name="Google Shape;467;g8a83cccb80_0_33"/>
          <p:cNvGrpSpPr/>
          <p:nvPr/>
        </p:nvGrpSpPr>
        <p:grpSpPr>
          <a:xfrm>
            <a:off x="8865499" y="1164713"/>
            <a:ext cx="1424764" cy="1424764"/>
            <a:chOff x="5214448" y="3234278"/>
            <a:chExt cx="1068600" cy="1068600"/>
          </a:xfrm>
        </p:grpSpPr>
        <p:sp>
          <p:nvSpPr>
            <p:cNvPr id="468" name="Google Shape;468;g8a83cccb80_0_33"/>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9" name="Google Shape;469;g8a83cccb80_0_33"/>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CAMPO LABORAL</a:t>
              </a:r>
              <a:endParaRPr sz="1100">
                <a:solidFill>
                  <a:srgbClr val="FFFFFF"/>
                </a:solidFill>
                <a:latin typeface="Roboto"/>
                <a:ea typeface="Roboto"/>
                <a:cs typeface="Roboto"/>
                <a:sym typeface="Roboto"/>
              </a:endParaRPr>
            </a:p>
          </p:txBody>
        </p:sp>
      </p:grpSp>
      <p:grpSp>
        <p:nvGrpSpPr>
          <p:cNvPr id="470" name="Google Shape;470;g8a83cccb80_0_33"/>
          <p:cNvGrpSpPr/>
          <p:nvPr/>
        </p:nvGrpSpPr>
        <p:grpSpPr>
          <a:xfrm>
            <a:off x="8191674" y="5414864"/>
            <a:ext cx="1921129" cy="1443144"/>
            <a:chOff x="5214448" y="3234278"/>
            <a:chExt cx="1068600" cy="1068600"/>
          </a:xfrm>
        </p:grpSpPr>
        <p:sp>
          <p:nvSpPr>
            <p:cNvPr id="471" name="Google Shape;471;g8a83cccb80_0_33"/>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2" name="Google Shape;472;g8a83cccb80_0_33"/>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ÁMBITOS </a:t>
              </a:r>
              <a:endParaRPr sz="1100">
                <a:solidFill>
                  <a:srgbClr val="FFFFFF"/>
                </a:solidFill>
                <a:latin typeface="Roboto"/>
                <a:ea typeface="Roboto"/>
                <a:cs typeface="Roboto"/>
                <a:sym typeface="Roboto"/>
              </a:endParaRPr>
            </a:p>
          </p:txBody>
        </p:sp>
      </p:grpSp>
      <p:sp>
        <p:nvSpPr>
          <p:cNvPr id="473" name="Google Shape;473;g8a83cccb80_0_33"/>
          <p:cNvSpPr txBox="1"/>
          <p:nvPr/>
        </p:nvSpPr>
        <p:spPr>
          <a:xfrm>
            <a:off x="904175" y="1436700"/>
            <a:ext cx="4383300" cy="8808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latin typeface="Century Gothic"/>
                <a:ea typeface="Century Gothic"/>
                <a:cs typeface="Century Gothic"/>
                <a:sym typeface="Century Gothic"/>
              </a:rPr>
              <a:t>PERFIL DE SALIDA</a:t>
            </a:r>
            <a:endParaRPr sz="2800" b="1">
              <a:latin typeface="Century Gothic"/>
              <a:ea typeface="Century Gothic"/>
              <a:cs typeface="Century Gothic"/>
              <a:sym typeface="Century Gothic"/>
            </a:endParaRPr>
          </a:p>
        </p:txBody>
      </p:sp>
      <p:sp>
        <p:nvSpPr>
          <p:cNvPr id="474" name="Google Shape;474;g8a83cccb80_0_33"/>
          <p:cNvSpPr txBox="1"/>
          <p:nvPr/>
        </p:nvSpPr>
        <p:spPr>
          <a:xfrm>
            <a:off x="904175" y="5155488"/>
            <a:ext cx="4383300" cy="8808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latin typeface="Century Gothic"/>
                <a:ea typeface="Century Gothic"/>
                <a:cs typeface="Century Gothic"/>
                <a:sym typeface="Century Gothic"/>
              </a:rPr>
              <a:t>IMPACTO</a:t>
            </a:r>
            <a:endParaRPr sz="3000" b="1">
              <a:latin typeface="Century Gothic"/>
              <a:ea typeface="Century Gothic"/>
              <a:cs typeface="Century Gothic"/>
              <a:sym typeface="Century Gothic"/>
            </a:endParaRPr>
          </a:p>
        </p:txBody>
      </p:sp>
      <p:sp>
        <p:nvSpPr>
          <p:cNvPr id="475" name="Google Shape;475;g8a83cccb80_0_33"/>
          <p:cNvSpPr/>
          <p:nvPr/>
        </p:nvSpPr>
        <p:spPr>
          <a:xfrm>
            <a:off x="5651275" y="1164750"/>
            <a:ext cx="400800" cy="14247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8a83cccb80_0_33"/>
          <p:cNvSpPr/>
          <p:nvPr/>
        </p:nvSpPr>
        <p:spPr>
          <a:xfrm>
            <a:off x="5746625" y="5093850"/>
            <a:ext cx="261900" cy="1443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480"/>
        <p:cNvGrpSpPr/>
        <p:nvPr/>
      </p:nvGrpSpPr>
      <p:grpSpPr>
        <a:xfrm>
          <a:off x="0" y="0"/>
          <a:ext cx="0" cy="0"/>
          <a:chOff x="0" y="0"/>
          <a:chExt cx="0" cy="0"/>
        </a:xfrm>
      </p:grpSpPr>
      <p:sp>
        <p:nvSpPr>
          <p:cNvPr id="481" name="Google Shape;481;g889bc11b25_0_134"/>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82" name="Google Shape;482;g889bc11b25_0_134"/>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g889bc11b25_0_134"/>
          <p:cNvGrpSpPr/>
          <p:nvPr/>
        </p:nvGrpSpPr>
        <p:grpSpPr>
          <a:xfrm flipH="1">
            <a:off x="6010184" y="11"/>
            <a:ext cx="6176875" cy="6853467"/>
            <a:chOff x="2487613" y="285750"/>
            <a:chExt cx="2428876" cy="5654676"/>
          </a:xfrm>
        </p:grpSpPr>
        <p:sp>
          <p:nvSpPr>
            <p:cNvPr id="484" name="Google Shape;484;g889bc11b25_0_13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g889bc11b25_0_13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g889bc11b25_0_13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g889bc11b25_0_13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g889bc11b25_0_134"/>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g889bc11b25_0_13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g889bc11b25_0_13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g889bc11b25_0_13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g889bc11b25_0_134"/>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g889bc11b25_0_13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g889bc11b25_0_13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889bc11b25_0_13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96" name="Google Shape;496;g889bc11b25_0_134"/>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sp>
        <p:nvSpPr>
          <p:cNvPr id="497" name="Google Shape;497;g889bc11b25_0_134"/>
          <p:cNvSpPr txBox="1">
            <a:spLocks noGrp="1"/>
          </p:cNvSpPr>
          <p:nvPr>
            <p:ph type="title" idx="4294967295"/>
          </p:nvPr>
        </p:nvSpPr>
        <p:spPr>
          <a:xfrm>
            <a:off x="1734425" y="590829"/>
            <a:ext cx="4515600" cy="8184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7. Metodología</a:t>
            </a:r>
            <a:endParaRPr b="1" dirty="0"/>
          </a:p>
        </p:txBody>
      </p:sp>
      <p:pic>
        <p:nvPicPr>
          <p:cNvPr id="498" name="Google Shape;498;g889bc11b25_0_134"/>
          <p:cNvPicPr preferRelativeResize="0"/>
          <p:nvPr/>
        </p:nvPicPr>
        <p:blipFill>
          <a:blip r:embed="rId3">
            <a:alphaModFix/>
          </a:blip>
          <a:stretch>
            <a:fillRect/>
          </a:stretch>
        </p:blipFill>
        <p:spPr>
          <a:xfrm>
            <a:off x="10967450" y="183943"/>
            <a:ext cx="1180559" cy="980775"/>
          </a:xfrm>
          <a:prstGeom prst="rect">
            <a:avLst/>
          </a:prstGeom>
          <a:noFill/>
          <a:ln>
            <a:noFill/>
          </a:ln>
        </p:spPr>
      </p:pic>
      <p:grpSp>
        <p:nvGrpSpPr>
          <p:cNvPr id="499" name="Google Shape;499;g889bc11b25_0_134"/>
          <p:cNvGrpSpPr/>
          <p:nvPr/>
        </p:nvGrpSpPr>
        <p:grpSpPr>
          <a:xfrm>
            <a:off x="4425236" y="1952308"/>
            <a:ext cx="7095695" cy="2064345"/>
            <a:chOff x="2789787" y="2207525"/>
            <a:chExt cx="4860398" cy="731700"/>
          </a:xfrm>
        </p:grpSpPr>
        <p:sp>
          <p:nvSpPr>
            <p:cNvPr id="500" name="Google Shape;500;g889bc11b25_0_134"/>
            <p:cNvSpPr/>
            <p:nvPr/>
          </p:nvSpPr>
          <p:spPr>
            <a:xfrm>
              <a:off x="2789787" y="2207525"/>
              <a:ext cx="4860300" cy="731700"/>
            </a:xfrm>
            <a:prstGeom prst="rect">
              <a:avLst/>
            </a:prstGeom>
            <a:solidFill>
              <a:schemeClr val="accent6"/>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501" name="Google Shape;501;g889bc11b25_0_134"/>
            <p:cNvSpPr txBox="1"/>
            <p:nvPr/>
          </p:nvSpPr>
          <p:spPr>
            <a:xfrm>
              <a:off x="2914385" y="2414108"/>
              <a:ext cx="4735800" cy="473400"/>
            </a:xfrm>
            <a:prstGeom prst="rect">
              <a:avLst/>
            </a:prstGeom>
            <a:solidFill>
              <a:schemeClr val="accent6"/>
            </a:solidFill>
            <a:ln>
              <a:noFill/>
            </a:ln>
          </p:spPr>
          <p:txBody>
            <a:bodyPr spcFirstLastPara="1" wrap="square" lIns="121900" tIns="60925" rIns="121900" bIns="60925" anchor="ctr" anchorCtr="0">
              <a:noAutofit/>
            </a:bodyPr>
            <a:lstStyle/>
            <a:p>
              <a:pPr marL="0" lvl="0" indent="0" algn="l" rtl="0">
                <a:spcBef>
                  <a:spcPts val="0"/>
                </a:spcBef>
                <a:spcAft>
                  <a:spcPts val="0"/>
                </a:spcAft>
                <a:buClr>
                  <a:schemeClr val="dk1"/>
                </a:buClr>
                <a:buSzPts val="1100"/>
                <a:buFont typeface="Arial"/>
                <a:buNone/>
              </a:pPr>
              <a:r>
                <a:rPr lang="es-EC" sz="2700" b="1" dirty="0">
                  <a:solidFill>
                    <a:schemeClr val="dk1"/>
                  </a:solidFill>
                  <a:latin typeface="Century Gothic"/>
                  <a:ea typeface="Century Gothic"/>
                  <a:cs typeface="Century Gothic"/>
                  <a:sym typeface="Century Gothic"/>
                </a:rPr>
                <a:t>Correlacional: Como la Práctica Pre Profesional  incide en la Formación Académica.</a:t>
              </a:r>
            </a:p>
            <a:p>
              <a:pPr marL="0" lvl="0" indent="0" algn="l" rtl="0">
                <a:lnSpc>
                  <a:spcPct val="115000"/>
                </a:lnSpc>
                <a:spcBef>
                  <a:spcPts val="0"/>
                </a:spcBef>
                <a:spcAft>
                  <a:spcPts val="0"/>
                </a:spcAft>
                <a:buNone/>
              </a:pPr>
              <a:endParaRPr sz="1600" dirty="0">
                <a:solidFill>
                  <a:srgbClr val="FFFFFF"/>
                </a:solidFill>
                <a:latin typeface="Roboto"/>
                <a:ea typeface="Roboto"/>
                <a:cs typeface="Roboto"/>
                <a:sym typeface="Roboto"/>
              </a:endParaRPr>
            </a:p>
          </p:txBody>
        </p:sp>
      </p:grpSp>
      <p:grpSp>
        <p:nvGrpSpPr>
          <p:cNvPr id="502" name="Google Shape;502;g889bc11b25_0_134"/>
          <p:cNvGrpSpPr/>
          <p:nvPr/>
        </p:nvGrpSpPr>
        <p:grpSpPr>
          <a:xfrm>
            <a:off x="1144424" y="4120725"/>
            <a:ext cx="10454290" cy="2268855"/>
            <a:chOff x="841780" y="3088625"/>
            <a:chExt cx="6445706" cy="731700"/>
          </a:xfrm>
        </p:grpSpPr>
        <p:sp>
          <p:nvSpPr>
            <p:cNvPr id="503" name="Google Shape;503;g889bc11b25_0_134"/>
            <p:cNvSpPr txBox="1"/>
            <p:nvPr/>
          </p:nvSpPr>
          <p:spPr>
            <a:xfrm>
              <a:off x="841780" y="3178723"/>
              <a:ext cx="1807800" cy="553500"/>
            </a:xfrm>
            <a:prstGeom prst="rect">
              <a:avLst/>
            </a:prstGeom>
            <a:no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en-US" sz="4700" b="1" dirty="0">
                  <a:solidFill>
                    <a:srgbClr val="0B7743"/>
                  </a:solidFill>
                  <a:latin typeface="Times New Roman"/>
                  <a:ea typeface="Times New Roman"/>
                  <a:cs typeface="Times New Roman"/>
                  <a:sym typeface="Times New Roman"/>
                </a:rPr>
                <a:t>DISEÑO:</a:t>
              </a:r>
              <a:endParaRPr sz="6500" b="1" baseline="30000" dirty="0">
                <a:solidFill>
                  <a:srgbClr val="0B7743"/>
                </a:solidFill>
                <a:latin typeface="Times New Roman"/>
                <a:ea typeface="Times New Roman"/>
                <a:cs typeface="Times New Roman"/>
                <a:sym typeface="Times New Roman"/>
              </a:endParaRPr>
            </a:p>
          </p:txBody>
        </p:sp>
        <p:sp>
          <p:nvSpPr>
            <p:cNvPr id="504" name="Google Shape;504;g889bc11b25_0_134"/>
            <p:cNvSpPr/>
            <p:nvPr/>
          </p:nvSpPr>
          <p:spPr>
            <a:xfrm>
              <a:off x="2836386" y="3088625"/>
              <a:ext cx="4451100" cy="731700"/>
            </a:xfrm>
            <a:prstGeom prst="rect">
              <a:avLst/>
            </a:prstGeom>
            <a:solidFill>
              <a:schemeClr val="accent6"/>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505" name="Google Shape;505;g889bc11b25_0_134"/>
            <p:cNvSpPr txBox="1"/>
            <p:nvPr/>
          </p:nvSpPr>
          <p:spPr>
            <a:xfrm>
              <a:off x="2914388" y="3295180"/>
              <a:ext cx="3849900" cy="330600"/>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s-EC" sz="2700" b="1" dirty="0">
                  <a:solidFill>
                    <a:schemeClr val="dk1"/>
                  </a:solidFill>
                  <a:latin typeface="Century Gothic"/>
                  <a:ea typeface="Century Gothic"/>
                  <a:cs typeface="Century Gothic"/>
                  <a:sym typeface="Century Gothic"/>
                </a:rPr>
                <a:t>Es no experimental con corte transversal. Es el estudio durante un período determinado de tiempo.</a:t>
              </a:r>
            </a:p>
            <a:p>
              <a:pPr marL="0" lvl="0" indent="0" algn="l" rtl="0">
                <a:lnSpc>
                  <a:spcPct val="115000"/>
                </a:lnSpc>
                <a:spcBef>
                  <a:spcPts val="0"/>
                </a:spcBef>
                <a:spcAft>
                  <a:spcPts val="0"/>
                </a:spcAft>
                <a:buNone/>
              </a:pPr>
              <a:endParaRPr sz="1600" dirty="0">
                <a:solidFill>
                  <a:srgbClr val="FFFFFF"/>
                </a:solidFill>
                <a:latin typeface="Roboto"/>
                <a:ea typeface="Roboto"/>
                <a:cs typeface="Roboto"/>
                <a:sym typeface="Roboto"/>
              </a:endParaRPr>
            </a:p>
          </p:txBody>
        </p:sp>
      </p:grpSp>
      <p:cxnSp>
        <p:nvCxnSpPr>
          <p:cNvPr id="506" name="Google Shape;506;g889bc11b25_0_134"/>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507" name="Google Shape;507;g889bc11b25_0_134"/>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508" name="Google Shape;508;g889bc11b25_0_134"/>
          <p:cNvSpPr txBox="1"/>
          <p:nvPr/>
        </p:nvSpPr>
        <p:spPr>
          <a:xfrm>
            <a:off x="1144424" y="2096638"/>
            <a:ext cx="2932200" cy="1716300"/>
          </a:xfrm>
          <a:prstGeom prst="rect">
            <a:avLst/>
          </a:prstGeom>
          <a:no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lvl="0" indent="0" algn="l" rtl="0">
              <a:lnSpc>
                <a:spcPct val="90000"/>
              </a:lnSpc>
              <a:spcBef>
                <a:spcPts val="0"/>
              </a:spcBef>
              <a:spcAft>
                <a:spcPts val="0"/>
              </a:spcAft>
              <a:buNone/>
            </a:pPr>
            <a:r>
              <a:rPr lang="en-US" sz="4700" b="1">
                <a:solidFill>
                  <a:srgbClr val="0B7743"/>
                </a:solidFill>
                <a:latin typeface="Times New Roman"/>
                <a:ea typeface="Times New Roman"/>
                <a:cs typeface="Times New Roman"/>
                <a:sym typeface="Times New Roman"/>
              </a:rPr>
              <a:t> TIPO:  </a:t>
            </a:r>
            <a:endParaRPr sz="6500" b="1" baseline="30000">
              <a:solidFill>
                <a:srgbClr val="0B7743"/>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12"/>
        <p:cNvGrpSpPr/>
        <p:nvPr/>
      </p:nvGrpSpPr>
      <p:grpSpPr>
        <a:xfrm>
          <a:off x="0" y="0"/>
          <a:ext cx="0" cy="0"/>
          <a:chOff x="0" y="0"/>
          <a:chExt cx="0" cy="0"/>
        </a:xfrm>
      </p:grpSpPr>
      <p:sp>
        <p:nvSpPr>
          <p:cNvPr id="513" name="Google Shape;513;g889bc11b25_0_156"/>
          <p:cNvSpPr/>
          <p:nvPr/>
        </p:nvSpPr>
        <p:spPr>
          <a:xfrm>
            <a:off x="0" y="-209725"/>
            <a:ext cx="12192000" cy="70632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14" name="Google Shape;514;g889bc11b25_0_156"/>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g889bc11b25_0_156"/>
          <p:cNvGrpSpPr/>
          <p:nvPr/>
        </p:nvGrpSpPr>
        <p:grpSpPr>
          <a:xfrm flipH="1">
            <a:off x="6010184" y="11"/>
            <a:ext cx="6176875" cy="6853467"/>
            <a:chOff x="2487613" y="285750"/>
            <a:chExt cx="2428876" cy="5654676"/>
          </a:xfrm>
        </p:grpSpPr>
        <p:sp>
          <p:nvSpPr>
            <p:cNvPr id="516" name="Google Shape;516;g889bc11b25_0_156"/>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g889bc11b25_0_156"/>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g889bc11b25_0_156"/>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g889bc11b25_0_156"/>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g889bc11b25_0_156"/>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g889bc11b25_0_156"/>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g889bc11b25_0_156"/>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g889bc11b25_0_156"/>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g889bc11b25_0_156"/>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g889bc11b25_0_156"/>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g889bc11b25_0_156"/>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g889bc11b25_0_156"/>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8" name="Google Shape;528;g889bc11b25_0_156"/>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sp>
        <p:nvSpPr>
          <p:cNvPr id="529" name="Google Shape;529;g889bc11b25_0_156"/>
          <p:cNvSpPr txBox="1">
            <a:spLocks noGrp="1"/>
          </p:cNvSpPr>
          <p:nvPr>
            <p:ph type="title" idx="4294967295"/>
          </p:nvPr>
        </p:nvSpPr>
        <p:spPr>
          <a:xfrm>
            <a:off x="1404525" y="404017"/>
            <a:ext cx="4605600" cy="9807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8. Metodología</a:t>
            </a:r>
            <a:endParaRPr b="1" dirty="0"/>
          </a:p>
        </p:txBody>
      </p:sp>
      <p:pic>
        <p:nvPicPr>
          <p:cNvPr id="530" name="Google Shape;530;g889bc11b25_0_156"/>
          <p:cNvPicPr preferRelativeResize="0"/>
          <p:nvPr/>
        </p:nvPicPr>
        <p:blipFill>
          <a:blip r:embed="rId3">
            <a:alphaModFix/>
          </a:blip>
          <a:stretch>
            <a:fillRect/>
          </a:stretch>
        </p:blipFill>
        <p:spPr>
          <a:xfrm>
            <a:off x="3807624" y="3246950"/>
            <a:ext cx="7159825" cy="2776675"/>
          </a:xfrm>
          <a:prstGeom prst="rect">
            <a:avLst/>
          </a:prstGeom>
          <a:noFill/>
          <a:ln w="19050" cap="flat" cmpd="sng">
            <a:solidFill>
              <a:srgbClr val="000000"/>
            </a:solidFill>
            <a:prstDash val="solid"/>
            <a:round/>
            <a:headEnd type="none" w="sm" len="sm"/>
            <a:tailEnd type="none" w="sm" len="sm"/>
          </a:ln>
        </p:spPr>
      </p:pic>
      <p:pic>
        <p:nvPicPr>
          <p:cNvPr id="531" name="Google Shape;531;g889bc11b25_0_156"/>
          <p:cNvPicPr preferRelativeResize="0"/>
          <p:nvPr/>
        </p:nvPicPr>
        <p:blipFill>
          <a:blip r:embed="rId4">
            <a:alphaModFix/>
          </a:blip>
          <a:stretch>
            <a:fillRect/>
          </a:stretch>
        </p:blipFill>
        <p:spPr>
          <a:xfrm>
            <a:off x="10967450" y="183943"/>
            <a:ext cx="1180559" cy="980775"/>
          </a:xfrm>
          <a:prstGeom prst="rect">
            <a:avLst/>
          </a:prstGeom>
          <a:noFill/>
          <a:ln>
            <a:noFill/>
          </a:ln>
        </p:spPr>
      </p:pic>
      <p:grpSp>
        <p:nvGrpSpPr>
          <p:cNvPr id="532" name="Google Shape;532;g889bc11b25_0_156"/>
          <p:cNvGrpSpPr/>
          <p:nvPr/>
        </p:nvGrpSpPr>
        <p:grpSpPr>
          <a:xfrm>
            <a:off x="698785" y="1591732"/>
            <a:ext cx="10794416" cy="1448215"/>
            <a:chOff x="903999" y="2207525"/>
            <a:chExt cx="6746088" cy="783031"/>
          </a:xfrm>
        </p:grpSpPr>
        <p:sp>
          <p:nvSpPr>
            <p:cNvPr id="533" name="Google Shape;533;g889bc11b25_0_156"/>
            <p:cNvSpPr txBox="1"/>
            <p:nvPr/>
          </p:nvSpPr>
          <p:spPr>
            <a:xfrm>
              <a:off x="903999" y="2358006"/>
              <a:ext cx="1755300" cy="529500"/>
            </a:xfrm>
            <a:prstGeom prst="rect">
              <a:avLst/>
            </a:prstGeom>
            <a:no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lvl="0" indent="0" algn="l" rtl="0">
                <a:lnSpc>
                  <a:spcPct val="90000"/>
                </a:lnSpc>
                <a:spcBef>
                  <a:spcPts val="0"/>
                </a:spcBef>
                <a:spcAft>
                  <a:spcPts val="0"/>
                </a:spcAft>
                <a:buNone/>
              </a:pPr>
              <a:r>
                <a:rPr lang="en-US" sz="2800" b="1">
                  <a:solidFill>
                    <a:srgbClr val="0B7140"/>
                  </a:solidFill>
                  <a:latin typeface="Times New Roman"/>
                  <a:ea typeface="Times New Roman"/>
                  <a:cs typeface="Times New Roman"/>
                  <a:sym typeface="Times New Roman"/>
                </a:rPr>
                <a:t>POBLACIÓN:</a:t>
              </a:r>
              <a:r>
                <a:rPr lang="en-US" sz="5800" b="1">
                  <a:solidFill>
                    <a:srgbClr val="0B7140"/>
                  </a:solidFill>
                  <a:latin typeface="Roboto"/>
                  <a:ea typeface="Roboto"/>
                  <a:cs typeface="Roboto"/>
                  <a:sym typeface="Roboto"/>
                </a:rPr>
                <a:t> </a:t>
              </a:r>
              <a:endParaRPr sz="5800" b="1">
                <a:solidFill>
                  <a:srgbClr val="0B7140"/>
                </a:solidFill>
                <a:latin typeface="Roboto"/>
                <a:ea typeface="Roboto"/>
                <a:cs typeface="Roboto"/>
                <a:sym typeface="Roboto"/>
              </a:endParaRPr>
            </a:p>
          </p:txBody>
        </p:sp>
        <p:sp>
          <p:nvSpPr>
            <p:cNvPr id="534" name="Google Shape;534;g889bc11b25_0_156"/>
            <p:cNvSpPr/>
            <p:nvPr/>
          </p:nvSpPr>
          <p:spPr>
            <a:xfrm>
              <a:off x="2789787" y="2207525"/>
              <a:ext cx="4860300" cy="731700"/>
            </a:xfrm>
            <a:prstGeom prst="rect">
              <a:avLst/>
            </a:prstGeom>
            <a:solidFill>
              <a:srgbClr val="0B7140"/>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535" name="Google Shape;535;g889bc11b25_0_156"/>
            <p:cNvSpPr txBox="1"/>
            <p:nvPr/>
          </p:nvSpPr>
          <p:spPr>
            <a:xfrm>
              <a:off x="2852025" y="2537556"/>
              <a:ext cx="4735800" cy="453000"/>
            </a:xfrm>
            <a:prstGeom prst="rect">
              <a:avLst/>
            </a:prstGeom>
            <a:noFill/>
            <a:ln>
              <a:noFill/>
            </a:ln>
          </p:spPr>
          <p:txBody>
            <a:bodyPr spcFirstLastPara="1" wrap="square" lIns="121900" tIns="60925" rIns="121900" bIns="60925" anchor="ctr" anchorCtr="0">
              <a:noAutofit/>
            </a:bodyPr>
            <a:lstStyle/>
            <a:p>
              <a:pPr marL="0" lvl="0" indent="0" algn="l" rtl="0">
                <a:spcBef>
                  <a:spcPts val="0"/>
                </a:spcBef>
                <a:spcAft>
                  <a:spcPts val="0"/>
                </a:spcAft>
                <a:buNone/>
              </a:pPr>
              <a:r>
                <a:rPr lang="en-US" sz="3000">
                  <a:solidFill>
                    <a:schemeClr val="dk1"/>
                  </a:solidFill>
                  <a:latin typeface="Century Gothic"/>
                  <a:ea typeface="Century Gothic"/>
                  <a:cs typeface="Century Gothic"/>
                  <a:sym typeface="Century Gothic"/>
                </a:rPr>
                <a:t> </a:t>
              </a:r>
              <a:r>
                <a:rPr lang="en-US" sz="2300" b="1">
                  <a:solidFill>
                    <a:schemeClr val="dk1"/>
                  </a:solidFill>
                  <a:latin typeface="Century Gothic"/>
                  <a:ea typeface="Century Gothic"/>
                  <a:cs typeface="Century Gothic"/>
                  <a:sym typeface="Century Gothic"/>
                </a:rPr>
                <a:t>Estudiantes         252</a:t>
              </a:r>
              <a:endParaRPr sz="23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3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2300" b="1">
                  <a:solidFill>
                    <a:schemeClr val="dk1"/>
                  </a:solidFill>
                  <a:latin typeface="Century Gothic"/>
                  <a:ea typeface="Century Gothic"/>
                  <a:cs typeface="Century Gothic"/>
                  <a:sym typeface="Century Gothic"/>
                </a:rPr>
                <a:t> Graduados          137</a:t>
              </a:r>
              <a:endParaRPr sz="23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7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600">
                <a:solidFill>
                  <a:srgbClr val="FFFFFF"/>
                </a:solidFill>
                <a:latin typeface="Roboto"/>
                <a:ea typeface="Roboto"/>
                <a:cs typeface="Roboto"/>
                <a:sym typeface="Roboto"/>
              </a:endParaRPr>
            </a:p>
          </p:txBody>
        </p:sp>
      </p:grpSp>
      <p:sp>
        <p:nvSpPr>
          <p:cNvPr id="536" name="Google Shape;536;g889bc11b25_0_156"/>
          <p:cNvSpPr txBox="1"/>
          <p:nvPr/>
        </p:nvSpPr>
        <p:spPr>
          <a:xfrm>
            <a:off x="698773" y="3863335"/>
            <a:ext cx="2808600" cy="979200"/>
          </a:xfrm>
          <a:prstGeom prst="rect">
            <a:avLst/>
          </a:prstGeom>
          <a:no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lvl="0" indent="0" algn="l" rtl="0">
              <a:lnSpc>
                <a:spcPct val="90000"/>
              </a:lnSpc>
              <a:spcBef>
                <a:spcPts val="0"/>
              </a:spcBef>
              <a:spcAft>
                <a:spcPts val="0"/>
              </a:spcAft>
              <a:buNone/>
            </a:pPr>
            <a:r>
              <a:rPr lang="en-US" sz="2800" b="1">
                <a:solidFill>
                  <a:srgbClr val="0B7140"/>
                </a:solidFill>
                <a:latin typeface="Times New Roman"/>
                <a:ea typeface="Times New Roman"/>
                <a:cs typeface="Times New Roman"/>
                <a:sym typeface="Times New Roman"/>
              </a:rPr>
              <a:t>MUESTRA:</a:t>
            </a:r>
            <a:r>
              <a:rPr lang="en-US" sz="5800" b="1">
                <a:solidFill>
                  <a:srgbClr val="0B7140"/>
                </a:solidFill>
                <a:latin typeface="Roboto"/>
                <a:ea typeface="Roboto"/>
                <a:cs typeface="Roboto"/>
                <a:sym typeface="Roboto"/>
              </a:rPr>
              <a:t> </a:t>
            </a:r>
            <a:endParaRPr sz="5800" b="1">
              <a:solidFill>
                <a:srgbClr val="0B7140"/>
              </a:solidFill>
              <a:latin typeface="Roboto"/>
              <a:ea typeface="Roboto"/>
              <a:cs typeface="Roboto"/>
              <a:sym typeface="Roboto"/>
            </a:endParaRPr>
          </a:p>
        </p:txBody>
      </p:sp>
      <p:cxnSp>
        <p:nvCxnSpPr>
          <p:cNvPr id="537" name="Google Shape;537;g889bc11b25_0_156"/>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538" name="Google Shape;538;g889bc11b25_0_156"/>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539" name="Google Shape;539;g889bc11b25_0_156"/>
          <p:cNvSpPr txBox="1"/>
          <p:nvPr/>
        </p:nvSpPr>
        <p:spPr>
          <a:xfrm>
            <a:off x="698775" y="6230625"/>
            <a:ext cx="10794300" cy="5169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entury Gothic"/>
                <a:ea typeface="Century Gothic"/>
                <a:cs typeface="Century Gothic"/>
                <a:sym typeface="Century Gothic"/>
              </a:rPr>
              <a:t>Población de </a:t>
            </a:r>
            <a:r>
              <a:rPr lang="es-EC" dirty="0">
                <a:latin typeface="Century Gothic"/>
                <a:ea typeface="Century Gothic"/>
                <a:cs typeface="Century Gothic"/>
                <a:sym typeface="Century Gothic"/>
              </a:rPr>
              <a:t>estudiantes: Datos obtenidos de la Secretaría de la Carrera de Educación Infantil (2019).</a:t>
            </a:r>
          </a:p>
          <a:p>
            <a:pPr marL="0" lvl="0" indent="0" algn="l" rtl="0">
              <a:spcBef>
                <a:spcPts val="0"/>
              </a:spcBef>
              <a:spcAft>
                <a:spcPts val="0"/>
              </a:spcAft>
              <a:buNone/>
            </a:pPr>
            <a:r>
              <a:rPr lang="es-EC" dirty="0">
                <a:latin typeface="Century Gothic"/>
                <a:ea typeface="Century Gothic"/>
                <a:cs typeface="Century Gothic"/>
                <a:sym typeface="Century Gothic"/>
              </a:rPr>
              <a:t>Población de graduados/egresados: Datos obtenidos del Coordinación Institucional de  Prácticas pre profesionales (2019).</a:t>
            </a:r>
          </a:p>
        </p:txBody>
      </p:sp>
      <p:sp>
        <p:nvSpPr>
          <p:cNvPr id="2" name="CuadroTexto 1">
            <a:extLst>
              <a:ext uri="{FF2B5EF4-FFF2-40B4-BE49-F238E27FC236}">
                <a16:creationId xmlns:a16="http://schemas.microsoft.com/office/drawing/2014/main" id="{A6A04AB6-D83A-4652-B5F8-640A77F996D6}"/>
              </a:ext>
            </a:extLst>
          </p:cNvPr>
          <p:cNvSpPr txBox="1"/>
          <p:nvPr/>
        </p:nvSpPr>
        <p:spPr>
          <a:xfrm>
            <a:off x="431515" y="5296921"/>
            <a:ext cx="3153161" cy="646331"/>
          </a:xfrm>
          <a:prstGeom prst="rect">
            <a:avLst/>
          </a:prstGeom>
          <a:noFill/>
        </p:spPr>
        <p:txBody>
          <a:bodyPr wrap="square" rtlCol="0">
            <a:spAutoFit/>
          </a:bodyPr>
          <a:lstStyle/>
          <a:p>
            <a:r>
              <a:rPr lang="es-EC" sz="1200" i="1" dirty="0">
                <a:effectLst/>
                <a:latin typeface="Times New Roman" panose="02020603050405020304" pitchFamily="18" charset="0"/>
                <a:ea typeface="Calibri" panose="020F0502020204030204" pitchFamily="34" charset="0"/>
              </a:rPr>
              <a:t>Fórmula utilizada para cálculo de la muestra. Fuente: Asesoría Económica &amp;Marketing (2009)</a:t>
            </a:r>
            <a:endParaRPr lang="es-419"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43"/>
        <p:cNvGrpSpPr/>
        <p:nvPr/>
      </p:nvGrpSpPr>
      <p:grpSpPr>
        <a:xfrm>
          <a:off x="0" y="0"/>
          <a:ext cx="0" cy="0"/>
          <a:chOff x="0" y="0"/>
          <a:chExt cx="0" cy="0"/>
        </a:xfrm>
      </p:grpSpPr>
      <p:sp>
        <p:nvSpPr>
          <p:cNvPr id="544" name="Google Shape;544;g889bc11b25_0_178"/>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45" name="Google Shape;545;g889bc11b25_0_178"/>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g889bc11b25_0_178"/>
          <p:cNvGrpSpPr/>
          <p:nvPr/>
        </p:nvGrpSpPr>
        <p:grpSpPr>
          <a:xfrm flipH="1">
            <a:off x="6015134" y="45299"/>
            <a:ext cx="6176875" cy="6853467"/>
            <a:chOff x="2487613" y="285750"/>
            <a:chExt cx="2428876" cy="5654676"/>
          </a:xfrm>
        </p:grpSpPr>
        <p:sp>
          <p:nvSpPr>
            <p:cNvPr id="547" name="Google Shape;547;g889bc11b25_0_178"/>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g889bc11b25_0_178"/>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g889bc11b25_0_178"/>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g889bc11b25_0_178"/>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g889bc11b25_0_178"/>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g889bc11b25_0_178"/>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g889bc11b25_0_178"/>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g889bc11b25_0_178"/>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g889bc11b25_0_178"/>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g889bc11b25_0_178"/>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g889bc11b25_0_178"/>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g889bc11b25_0_178"/>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9" name="Google Shape;559;g889bc11b25_0_178"/>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sp>
        <p:nvSpPr>
          <p:cNvPr id="560" name="Google Shape;560;g889bc11b25_0_178"/>
          <p:cNvSpPr txBox="1">
            <a:spLocks noGrp="1"/>
          </p:cNvSpPr>
          <p:nvPr>
            <p:ph type="title" idx="4294967295"/>
          </p:nvPr>
        </p:nvSpPr>
        <p:spPr>
          <a:xfrm>
            <a:off x="832350" y="183950"/>
            <a:ext cx="5800200" cy="873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9. Cálculo de la Muestra</a:t>
            </a:r>
            <a:endParaRPr b="1"/>
          </a:p>
        </p:txBody>
      </p:sp>
      <p:pic>
        <p:nvPicPr>
          <p:cNvPr id="561" name="Google Shape;561;g889bc11b25_0_178"/>
          <p:cNvPicPr preferRelativeResize="0"/>
          <p:nvPr/>
        </p:nvPicPr>
        <p:blipFill>
          <a:blip r:embed="rId3">
            <a:alphaModFix/>
          </a:blip>
          <a:stretch>
            <a:fillRect/>
          </a:stretch>
        </p:blipFill>
        <p:spPr>
          <a:xfrm>
            <a:off x="1113552" y="1561052"/>
            <a:ext cx="5081375" cy="2142475"/>
          </a:xfrm>
          <a:prstGeom prst="rect">
            <a:avLst/>
          </a:prstGeom>
          <a:noFill/>
          <a:ln w="9525" cap="flat" cmpd="sng">
            <a:solidFill>
              <a:srgbClr val="38761D"/>
            </a:solidFill>
            <a:prstDash val="solid"/>
            <a:round/>
            <a:headEnd type="none" w="sm" len="sm"/>
            <a:tailEnd type="none" w="sm" len="sm"/>
          </a:ln>
        </p:spPr>
      </p:pic>
      <p:pic>
        <p:nvPicPr>
          <p:cNvPr id="562" name="Google Shape;562;g889bc11b25_0_178"/>
          <p:cNvPicPr preferRelativeResize="0"/>
          <p:nvPr/>
        </p:nvPicPr>
        <p:blipFill>
          <a:blip r:embed="rId4">
            <a:alphaModFix/>
          </a:blip>
          <a:stretch>
            <a:fillRect/>
          </a:stretch>
        </p:blipFill>
        <p:spPr>
          <a:xfrm>
            <a:off x="1113552" y="3875800"/>
            <a:ext cx="5183750" cy="2213550"/>
          </a:xfrm>
          <a:prstGeom prst="rect">
            <a:avLst/>
          </a:prstGeom>
          <a:noFill/>
          <a:ln w="9525" cap="flat" cmpd="sng">
            <a:solidFill>
              <a:srgbClr val="38761D"/>
            </a:solidFill>
            <a:prstDash val="solid"/>
            <a:round/>
            <a:headEnd type="none" w="sm" len="sm"/>
            <a:tailEnd type="none" w="sm" len="sm"/>
          </a:ln>
        </p:spPr>
      </p:pic>
      <p:pic>
        <p:nvPicPr>
          <p:cNvPr id="563" name="Google Shape;563;g889bc11b25_0_178"/>
          <p:cNvPicPr preferRelativeResize="0"/>
          <p:nvPr/>
        </p:nvPicPr>
        <p:blipFill>
          <a:blip r:embed="rId5">
            <a:alphaModFix/>
          </a:blip>
          <a:stretch>
            <a:fillRect/>
          </a:stretch>
        </p:blipFill>
        <p:spPr>
          <a:xfrm>
            <a:off x="6509750" y="1310588"/>
            <a:ext cx="4457700" cy="2419350"/>
          </a:xfrm>
          <a:prstGeom prst="rect">
            <a:avLst/>
          </a:prstGeom>
          <a:noFill/>
          <a:ln w="9525" cap="flat" cmpd="sng">
            <a:solidFill>
              <a:srgbClr val="38761D"/>
            </a:solidFill>
            <a:prstDash val="solid"/>
            <a:round/>
            <a:headEnd type="none" w="sm" len="sm"/>
            <a:tailEnd type="none" w="sm" len="sm"/>
          </a:ln>
        </p:spPr>
      </p:pic>
      <p:pic>
        <p:nvPicPr>
          <p:cNvPr id="564" name="Google Shape;564;g889bc11b25_0_178"/>
          <p:cNvPicPr preferRelativeResize="0"/>
          <p:nvPr/>
        </p:nvPicPr>
        <p:blipFill>
          <a:blip r:embed="rId6">
            <a:alphaModFix/>
          </a:blip>
          <a:stretch>
            <a:fillRect/>
          </a:stretch>
        </p:blipFill>
        <p:spPr>
          <a:xfrm>
            <a:off x="6514513" y="3875825"/>
            <a:ext cx="4448175" cy="2552700"/>
          </a:xfrm>
          <a:prstGeom prst="rect">
            <a:avLst/>
          </a:prstGeom>
          <a:noFill/>
          <a:ln w="9525" cap="flat" cmpd="sng">
            <a:solidFill>
              <a:srgbClr val="38761D"/>
            </a:solidFill>
            <a:prstDash val="solid"/>
            <a:round/>
            <a:headEnd type="none" w="sm" len="sm"/>
            <a:tailEnd type="none" w="sm" len="sm"/>
          </a:ln>
        </p:spPr>
      </p:pic>
      <p:pic>
        <p:nvPicPr>
          <p:cNvPr id="565" name="Google Shape;565;g889bc11b25_0_178"/>
          <p:cNvPicPr preferRelativeResize="0"/>
          <p:nvPr/>
        </p:nvPicPr>
        <p:blipFill>
          <a:blip r:embed="rId7">
            <a:alphaModFix/>
          </a:blip>
          <a:stretch>
            <a:fillRect/>
          </a:stretch>
        </p:blipFill>
        <p:spPr>
          <a:xfrm>
            <a:off x="10967450" y="183943"/>
            <a:ext cx="1180559" cy="980775"/>
          </a:xfrm>
          <a:prstGeom prst="rect">
            <a:avLst/>
          </a:prstGeom>
          <a:noFill/>
          <a:ln>
            <a:noFill/>
          </a:ln>
        </p:spPr>
      </p:pic>
      <p:cxnSp>
        <p:nvCxnSpPr>
          <p:cNvPr id="566" name="Google Shape;566;g889bc11b25_0_178"/>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567" name="Google Shape;567;g889bc11b25_0_178"/>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568" name="Google Shape;568;g889bc11b25_0_178"/>
          <p:cNvSpPr txBox="1"/>
          <p:nvPr/>
        </p:nvSpPr>
        <p:spPr>
          <a:xfrm>
            <a:off x="671275" y="6397325"/>
            <a:ext cx="5800200" cy="3564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entury Gothic"/>
                <a:ea typeface="Century Gothic"/>
                <a:cs typeface="Century Gothic"/>
                <a:sym typeface="Century Gothic"/>
              </a:rPr>
              <a:t>Datos obtenidos del programa estadístico Survey Monkey (2019).</a:t>
            </a:r>
            <a:endParaRPr>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72"/>
        <p:cNvGrpSpPr/>
        <p:nvPr/>
      </p:nvGrpSpPr>
      <p:grpSpPr>
        <a:xfrm>
          <a:off x="0" y="0"/>
          <a:ext cx="0" cy="0"/>
          <a:chOff x="0" y="0"/>
          <a:chExt cx="0" cy="0"/>
        </a:xfrm>
      </p:grpSpPr>
      <p:sp>
        <p:nvSpPr>
          <p:cNvPr id="573" name="Google Shape;573;g889bc11b25_0_200"/>
          <p:cNvSpPr/>
          <p:nvPr/>
        </p:nvSpPr>
        <p:spPr>
          <a:xfrm>
            <a:off x="0" y="-286100"/>
            <a:ext cx="12192000" cy="62163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74" name="Google Shape;574;g889bc11b25_0_200"/>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g889bc11b25_0_200"/>
          <p:cNvGrpSpPr/>
          <p:nvPr/>
        </p:nvGrpSpPr>
        <p:grpSpPr>
          <a:xfrm flipH="1">
            <a:off x="6010184" y="11"/>
            <a:ext cx="6176875" cy="6853467"/>
            <a:chOff x="2487613" y="285750"/>
            <a:chExt cx="2428876" cy="5654676"/>
          </a:xfrm>
        </p:grpSpPr>
        <p:sp>
          <p:nvSpPr>
            <p:cNvPr id="576" name="Google Shape;576;g889bc11b25_0_200"/>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g889bc11b25_0_200"/>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g889bc11b25_0_200"/>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g889bc11b25_0_200"/>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g889bc11b25_0_200"/>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g889bc11b25_0_200"/>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g889bc11b25_0_200"/>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g889bc11b25_0_200"/>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g889bc11b25_0_200"/>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g889bc11b25_0_200"/>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g889bc11b25_0_200"/>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g889bc11b25_0_200"/>
          <p:cNvSpPr txBox="1">
            <a:spLocks noGrp="1"/>
          </p:cNvSpPr>
          <p:nvPr>
            <p:ph type="title" idx="4294967295"/>
          </p:nvPr>
        </p:nvSpPr>
        <p:spPr>
          <a:xfrm>
            <a:off x="1000500" y="183950"/>
            <a:ext cx="9629100" cy="807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10. Técnicas e Instrumentos</a:t>
            </a:r>
            <a:endParaRPr b="1"/>
          </a:p>
        </p:txBody>
      </p:sp>
      <p:pic>
        <p:nvPicPr>
          <p:cNvPr id="588" name="Google Shape;588;g889bc11b25_0_200"/>
          <p:cNvPicPr preferRelativeResize="0"/>
          <p:nvPr/>
        </p:nvPicPr>
        <p:blipFill>
          <a:blip r:embed="rId3">
            <a:alphaModFix/>
          </a:blip>
          <a:stretch>
            <a:fillRect/>
          </a:stretch>
        </p:blipFill>
        <p:spPr>
          <a:xfrm>
            <a:off x="10967450" y="183943"/>
            <a:ext cx="1180559" cy="980775"/>
          </a:xfrm>
          <a:prstGeom prst="rect">
            <a:avLst/>
          </a:prstGeom>
          <a:noFill/>
          <a:ln>
            <a:noFill/>
          </a:ln>
        </p:spPr>
      </p:pic>
      <p:grpSp>
        <p:nvGrpSpPr>
          <p:cNvPr id="589" name="Google Shape;589;g889bc11b25_0_200"/>
          <p:cNvGrpSpPr/>
          <p:nvPr/>
        </p:nvGrpSpPr>
        <p:grpSpPr>
          <a:xfrm>
            <a:off x="6800350" y="1414252"/>
            <a:ext cx="4709300" cy="4641633"/>
            <a:chOff x="5632325" y="1189774"/>
            <a:chExt cx="3305700" cy="1951086"/>
          </a:xfrm>
        </p:grpSpPr>
        <p:sp>
          <p:nvSpPr>
            <p:cNvPr id="590" name="Google Shape;590;g889bc11b25_0_200"/>
            <p:cNvSpPr/>
            <p:nvPr/>
          </p:nvSpPr>
          <p:spPr>
            <a:xfrm>
              <a:off x="5632325" y="1189774"/>
              <a:ext cx="3305700" cy="412200"/>
            </a:xfrm>
            <a:prstGeom prst="chevron">
              <a:avLst>
                <a:gd name="adj" fmla="val 50000"/>
              </a:avLst>
            </a:prstGeom>
            <a:solidFill>
              <a:srgbClr val="0E945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Instrumento</a:t>
              </a:r>
              <a:endParaRPr sz="3000">
                <a:solidFill>
                  <a:srgbClr val="FFFFFF"/>
                </a:solidFill>
                <a:latin typeface="Roboto"/>
                <a:ea typeface="Roboto"/>
                <a:cs typeface="Roboto"/>
                <a:sym typeface="Roboto"/>
              </a:endParaRPr>
            </a:p>
          </p:txBody>
        </p:sp>
        <p:sp>
          <p:nvSpPr>
            <p:cNvPr id="591" name="Google Shape;591;g889bc11b25_0_200"/>
            <p:cNvSpPr txBox="1"/>
            <p:nvPr/>
          </p:nvSpPr>
          <p:spPr>
            <a:xfrm>
              <a:off x="6047477" y="1827759"/>
              <a:ext cx="2236200" cy="1313100"/>
            </a:xfrm>
            <a:prstGeom prst="rect">
              <a:avLst/>
            </a:prstGeom>
            <a:noFill/>
            <a:ln w="9525"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600">
                <a:latin typeface="Roboto"/>
                <a:ea typeface="Roboto"/>
                <a:cs typeface="Roboto"/>
                <a:sym typeface="Roboto"/>
              </a:endParaRPr>
            </a:p>
            <a:p>
              <a:pPr marL="0" lvl="0" indent="0" algn="l" rtl="0">
                <a:lnSpc>
                  <a:spcPct val="115000"/>
                </a:lnSpc>
                <a:spcBef>
                  <a:spcPts val="0"/>
                </a:spcBef>
                <a:spcAft>
                  <a:spcPts val="0"/>
                </a:spcAft>
                <a:buNone/>
              </a:pPr>
              <a:endParaRPr sz="2600">
                <a:latin typeface="Roboto"/>
                <a:ea typeface="Roboto"/>
                <a:cs typeface="Roboto"/>
                <a:sym typeface="Roboto"/>
              </a:endParaRPr>
            </a:p>
            <a:p>
              <a:pPr marL="0" lvl="0" indent="0" algn="ctr" rtl="0">
                <a:lnSpc>
                  <a:spcPct val="115000"/>
                </a:lnSpc>
                <a:spcBef>
                  <a:spcPts val="0"/>
                </a:spcBef>
                <a:spcAft>
                  <a:spcPts val="0"/>
                </a:spcAft>
                <a:buNone/>
              </a:pPr>
              <a:r>
                <a:rPr lang="en-US" sz="2600">
                  <a:latin typeface="Roboto"/>
                  <a:ea typeface="Roboto"/>
                  <a:cs typeface="Roboto"/>
                  <a:sym typeface="Roboto"/>
                </a:rPr>
                <a:t>Cuestionario</a:t>
              </a:r>
              <a:r>
                <a:rPr lang="en-US" sz="1600">
                  <a:latin typeface="Roboto"/>
                  <a:ea typeface="Roboto"/>
                  <a:cs typeface="Roboto"/>
                  <a:sym typeface="Roboto"/>
                </a:rPr>
                <a:t> </a:t>
              </a:r>
              <a:endParaRPr sz="1600">
                <a:latin typeface="Roboto"/>
                <a:ea typeface="Roboto"/>
                <a:cs typeface="Roboto"/>
                <a:sym typeface="Roboto"/>
              </a:endParaRPr>
            </a:p>
          </p:txBody>
        </p:sp>
      </p:grpSp>
      <p:grpSp>
        <p:nvGrpSpPr>
          <p:cNvPr id="592" name="Google Shape;592;g889bc11b25_0_200"/>
          <p:cNvGrpSpPr/>
          <p:nvPr/>
        </p:nvGrpSpPr>
        <p:grpSpPr>
          <a:xfrm>
            <a:off x="1068173" y="1387749"/>
            <a:ext cx="4661297" cy="4626592"/>
            <a:chOff x="-998441" y="1189989"/>
            <a:chExt cx="3949582" cy="3331840"/>
          </a:xfrm>
        </p:grpSpPr>
        <p:sp>
          <p:nvSpPr>
            <p:cNvPr id="593" name="Google Shape;593;g889bc11b25_0_200"/>
            <p:cNvSpPr/>
            <p:nvPr/>
          </p:nvSpPr>
          <p:spPr>
            <a:xfrm>
              <a:off x="-595759" y="1189989"/>
              <a:ext cx="3546900" cy="669000"/>
            </a:xfrm>
            <a:prstGeom prst="homePlate">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Técnica</a:t>
              </a:r>
              <a:endParaRPr sz="3000">
                <a:solidFill>
                  <a:srgbClr val="FFFFFF"/>
                </a:solidFill>
                <a:latin typeface="Roboto"/>
                <a:ea typeface="Roboto"/>
                <a:cs typeface="Roboto"/>
                <a:sym typeface="Roboto"/>
              </a:endParaRPr>
            </a:p>
          </p:txBody>
        </p:sp>
        <p:sp>
          <p:nvSpPr>
            <p:cNvPr id="594" name="Google Shape;594;g889bc11b25_0_200"/>
            <p:cNvSpPr txBox="1"/>
            <p:nvPr/>
          </p:nvSpPr>
          <p:spPr>
            <a:xfrm>
              <a:off x="-998441" y="2066929"/>
              <a:ext cx="3949500" cy="2454900"/>
            </a:xfrm>
            <a:prstGeom prst="rect">
              <a:avLst/>
            </a:prstGeom>
            <a:noFill/>
            <a:ln w="9525"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s-EC" sz="1700" b="1" dirty="0">
                  <a:solidFill>
                    <a:schemeClr val="dk1"/>
                  </a:solidFill>
                  <a:latin typeface="Century Gothic"/>
                  <a:ea typeface="Century Gothic"/>
                  <a:cs typeface="Century Gothic"/>
                  <a:sym typeface="Century Gothic"/>
                </a:rPr>
                <a:t>Encuesta:</a:t>
              </a:r>
              <a:r>
                <a:rPr lang="es-EC" sz="1700" dirty="0">
                  <a:solidFill>
                    <a:schemeClr val="dk1"/>
                  </a:solidFill>
                  <a:latin typeface="Century Gothic"/>
                  <a:ea typeface="Century Gothic"/>
                  <a:cs typeface="Century Gothic"/>
                  <a:sym typeface="Century Gothic"/>
                </a:rPr>
                <a:t> aplicada a los estudiantes y graduados/egresados.</a:t>
              </a:r>
            </a:p>
            <a:p>
              <a:pPr marL="0" lvl="0" indent="0" algn="l" rtl="0">
                <a:spcBef>
                  <a:spcPts val="0"/>
                </a:spcBef>
                <a:spcAft>
                  <a:spcPts val="0"/>
                </a:spcAft>
                <a:buClr>
                  <a:schemeClr val="dk1"/>
                </a:buClr>
                <a:buSzPts val="1100"/>
                <a:buFont typeface="Arial"/>
                <a:buNone/>
              </a:pPr>
              <a:endParaRPr lang="es-EC" sz="17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s-EC" sz="1700" b="1" dirty="0">
                  <a:solidFill>
                    <a:schemeClr val="dk1"/>
                  </a:solidFill>
                  <a:latin typeface="Century Gothic"/>
                  <a:ea typeface="Century Gothic"/>
                  <a:cs typeface="Century Gothic"/>
                  <a:sym typeface="Century Gothic"/>
                </a:rPr>
                <a:t>Entrevista:</a:t>
              </a:r>
              <a:r>
                <a:rPr lang="es-EC" sz="1700" dirty="0">
                  <a:solidFill>
                    <a:schemeClr val="dk1"/>
                  </a:solidFill>
                  <a:latin typeface="Century Gothic"/>
                  <a:ea typeface="Century Gothic"/>
                  <a:cs typeface="Century Gothic"/>
                  <a:sym typeface="Century Gothic"/>
                </a:rPr>
                <a:t> aplicada a:</a:t>
              </a:r>
            </a:p>
            <a:p>
              <a:pPr marL="457200" lvl="0" indent="-336550" algn="l" rtl="0">
                <a:spcBef>
                  <a:spcPts val="0"/>
                </a:spcBef>
                <a:spcAft>
                  <a:spcPts val="0"/>
                </a:spcAft>
                <a:buClr>
                  <a:schemeClr val="dk1"/>
                </a:buClr>
                <a:buSzPts val="1700"/>
                <a:buFont typeface="Century Gothic"/>
                <a:buChar char="●"/>
              </a:pPr>
              <a:r>
                <a:rPr lang="es-EC" sz="1700" dirty="0">
                  <a:solidFill>
                    <a:schemeClr val="dk1"/>
                  </a:solidFill>
                  <a:latin typeface="Century Gothic"/>
                  <a:ea typeface="Century Gothic"/>
                  <a:cs typeface="Century Gothic"/>
                  <a:sym typeface="Century Gothic"/>
                </a:rPr>
                <a:t>MSc. Mónica Solís- ex Directora de la Carrera de Educación Infantil.</a:t>
              </a:r>
            </a:p>
            <a:p>
              <a:pPr marL="457200" lvl="0" indent="-336550" algn="l" rtl="0">
                <a:spcBef>
                  <a:spcPts val="0"/>
                </a:spcBef>
                <a:spcAft>
                  <a:spcPts val="0"/>
                </a:spcAft>
                <a:buClr>
                  <a:schemeClr val="dk1"/>
                </a:buClr>
                <a:buSzPts val="1700"/>
                <a:buFont typeface="Century Gothic"/>
                <a:buChar char="●"/>
              </a:pPr>
              <a:r>
                <a:rPr lang="es-EC" sz="1700" dirty="0">
                  <a:solidFill>
                    <a:schemeClr val="dk1"/>
                  </a:solidFill>
                  <a:latin typeface="Century Gothic"/>
                  <a:ea typeface="Century Gothic"/>
                  <a:cs typeface="Century Gothic"/>
                  <a:sym typeface="Century Gothic"/>
                </a:rPr>
                <a:t>MSc. Mónica Escobar- Directora de la Carrera de Educación Infantil.</a:t>
              </a:r>
            </a:p>
            <a:p>
              <a:pPr marL="457200" lvl="0" indent="-336550" algn="l" rtl="0">
                <a:spcBef>
                  <a:spcPts val="0"/>
                </a:spcBef>
                <a:spcAft>
                  <a:spcPts val="0"/>
                </a:spcAft>
                <a:buClr>
                  <a:schemeClr val="dk1"/>
                </a:buClr>
                <a:buSzPts val="1700"/>
                <a:buFont typeface="Century Gothic"/>
                <a:buChar char="●"/>
              </a:pPr>
              <a:r>
                <a:rPr lang="es-EC" sz="1700" dirty="0">
                  <a:solidFill>
                    <a:schemeClr val="dk1"/>
                  </a:solidFill>
                  <a:latin typeface="Century Gothic"/>
                  <a:ea typeface="Century Gothic"/>
                  <a:cs typeface="Century Gothic"/>
                  <a:sym typeface="Century Gothic"/>
                </a:rPr>
                <a:t>MSc. Cristhian Vega- Coordinador Institucional del Departamento de Prácticas pre profesionales de U.F.A. ESPE</a:t>
              </a:r>
            </a:p>
            <a:p>
              <a:pPr marL="0" lvl="0" indent="0" algn="l" rtl="0">
                <a:lnSpc>
                  <a:spcPct val="115000"/>
                </a:lnSpc>
                <a:spcBef>
                  <a:spcPts val="0"/>
                </a:spcBef>
                <a:spcAft>
                  <a:spcPts val="0"/>
                </a:spcAft>
                <a:buNone/>
              </a:pPr>
              <a:endParaRPr sz="1700" dirty="0">
                <a:latin typeface="Roboto"/>
                <a:ea typeface="Roboto"/>
                <a:cs typeface="Roboto"/>
                <a:sym typeface="Roboto"/>
              </a:endParaRPr>
            </a:p>
          </p:txBody>
        </p:sp>
      </p:grpSp>
      <p:cxnSp>
        <p:nvCxnSpPr>
          <p:cNvPr id="595" name="Google Shape;595;g889bc11b25_0_200"/>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596" name="Google Shape;596;g889bc11b25_0_200"/>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600"/>
        <p:cNvGrpSpPr/>
        <p:nvPr/>
      </p:nvGrpSpPr>
      <p:grpSpPr>
        <a:xfrm>
          <a:off x="0" y="0"/>
          <a:ext cx="0" cy="0"/>
          <a:chOff x="0" y="0"/>
          <a:chExt cx="0" cy="0"/>
        </a:xfrm>
      </p:grpSpPr>
      <p:sp>
        <p:nvSpPr>
          <p:cNvPr id="601" name="Google Shape;601;g889bc11b25_0_221"/>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02" name="Google Shape;602;g889bc11b25_0_221"/>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g889bc11b25_0_221"/>
          <p:cNvGrpSpPr/>
          <p:nvPr/>
        </p:nvGrpSpPr>
        <p:grpSpPr>
          <a:xfrm flipH="1">
            <a:off x="6010184" y="11"/>
            <a:ext cx="6176875" cy="6853467"/>
            <a:chOff x="2487613" y="285750"/>
            <a:chExt cx="2428876" cy="5654676"/>
          </a:xfrm>
        </p:grpSpPr>
        <p:sp>
          <p:nvSpPr>
            <p:cNvPr id="604" name="Google Shape;604;g889bc11b25_0_22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g889bc11b25_0_22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g889bc11b25_0_22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g889bc11b25_0_22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g889bc11b25_0_221"/>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g889bc11b25_0_22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g889bc11b25_0_22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g889bc11b25_0_22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g889bc11b25_0_221"/>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g889bc11b25_0_22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g889bc11b25_0_22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g889bc11b25_0_22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g889bc11b25_0_221"/>
          <p:cNvSpPr txBox="1">
            <a:spLocks noGrp="1"/>
          </p:cNvSpPr>
          <p:nvPr>
            <p:ph type="title" idx="4294967295"/>
          </p:nvPr>
        </p:nvSpPr>
        <p:spPr>
          <a:xfrm>
            <a:off x="742550" y="742975"/>
            <a:ext cx="6323100" cy="600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Encuesta</a:t>
            </a:r>
            <a:endParaRPr b="1"/>
          </a:p>
        </p:txBody>
      </p:sp>
      <p:pic>
        <p:nvPicPr>
          <p:cNvPr id="617" name="Google Shape;617;g889bc11b25_0_221"/>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618" name="Google Shape;618;g889bc11b25_0_221"/>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619" name="Google Shape;619;g889bc11b25_0_221"/>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aphicFrame>
        <p:nvGraphicFramePr>
          <p:cNvPr id="620" name="Google Shape;620;g889bc11b25_0_221"/>
          <p:cNvGraphicFramePr/>
          <p:nvPr>
            <p:extLst>
              <p:ext uri="{D42A27DB-BD31-4B8C-83A1-F6EECF244321}">
                <p14:modId xmlns:p14="http://schemas.microsoft.com/office/powerpoint/2010/main" val="2121466982"/>
              </p:ext>
            </p:extLst>
          </p:nvPr>
        </p:nvGraphicFramePr>
        <p:xfrm>
          <a:off x="812425" y="1697775"/>
          <a:ext cx="10522925" cy="4083915"/>
        </p:xfrm>
        <a:graphic>
          <a:graphicData uri="http://schemas.openxmlformats.org/drawingml/2006/table">
            <a:tbl>
              <a:tblPr>
                <a:noFill/>
                <a:tableStyleId>{88B1509A-E6C1-4BA7-8461-38F24F862ADC}</a:tableStyleId>
              </a:tblPr>
              <a:tblGrid>
                <a:gridCol w="2607800">
                  <a:extLst>
                    <a:ext uri="{9D8B030D-6E8A-4147-A177-3AD203B41FA5}">
                      <a16:colId xmlns:a16="http://schemas.microsoft.com/office/drawing/2014/main" val="20000"/>
                    </a:ext>
                  </a:extLst>
                </a:gridCol>
                <a:gridCol w="2637750">
                  <a:extLst>
                    <a:ext uri="{9D8B030D-6E8A-4147-A177-3AD203B41FA5}">
                      <a16:colId xmlns:a16="http://schemas.microsoft.com/office/drawing/2014/main" val="20001"/>
                    </a:ext>
                  </a:extLst>
                </a:gridCol>
                <a:gridCol w="2780925">
                  <a:extLst>
                    <a:ext uri="{9D8B030D-6E8A-4147-A177-3AD203B41FA5}">
                      <a16:colId xmlns:a16="http://schemas.microsoft.com/office/drawing/2014/main" val="20002"/>
                    </a:ext>
                  </a:extLst>
                </a:gridCol>
                <a:gridCol w="2496450">
                  <a:extLst>
                    <a:ext uri="{9D8B030D-6E8A-4147-A177-3AD203B41FA5}">
                      <a16:colId xmlns:a16="http://schemas.microsoft.com/office/drawing/2014/main" val="20003"/>
                    </a:ext>
                  </a:extLst>
                </a:gridCol>
              </a:tblGrid>
              <a:tr h="1002475">
                <a:tc>
                  <a:txBody>
                    <a:bodyPr/>
                    <a:lstStyle/>
                    <a:p>
                      <a:pPr marL="0" lvl="0" indent="0" algn="l" rtl="0">
                        <a:spcBef>
                          <a:spcPts val="0"/>
                        </a:spcBef>
                        <a:spcAft>
                          <a:spcPts val="0"/>
                        </a:spcAft>
                        <a:buNone/>
                      </a:pPr>
                      <a:r>
                        <a:rPr lang="en-US" b="1">
                          <a:latin typeface="Times New Roman"/>
                          <a:ea typeface="Times New Roman"/>
                          <a:cs typeface="Times New Roman"/>
                          <a:sym typeface="Times New Roman"/>
                        </a:rPr>
                        <a:t>Práctica pre profesional </a:t>
                      </a:r>
                      <a:endParaRPr b="1">
                        <a:latin typeface="Times New Roman"/>
                        <a:ea typeface="Times New Roman"/>
                        <a:cs typeface="Times New Roman"/>
                        <a:sym typeface="Times New Roman"/>
                      </a:endParaRPr>
                    </a:p>
                    <a:p>
                      <a:pPr marL="0" lvl="0" indent="0" algn="l" rtl="0">
                        <a:spcBef>
                          <a:spcPts val="0"/>
                        </a:spcBef>
                        <a:spcAft>
                          <a:spcPts val="0"/>
                        </a:spcAft>
                        <a:buNone/>
                      </a:pPr>
                      <a:r>
                        <a:rPr lang="en-US" b="1">
                          <a:latin typeface="Times New Roman"/>
                          <a:ea typeface="Times New Roman"/>
                          <a:cs typeface="Times New Roman"/>
                          <a:sym typeface="Times New Roman"/>
                        </a:rPr>
                        <a:t>DIMENSIÓN: PERTINENCIA ACADÉMICA Y PROCEDIMENTAL</a:t>
                      </a:r>
                      <a:endParaRPr b="1">
                        <a:latin typeface="Times New Roman"/>
                        <a:ea typeface="Times New Roman"/>
                        <a:cs typeface="Times New Roman"/>
                        <a:sym typeface="Times New Roman"/>
                      </a:endParaRPr>
                    </a:p>
                  </a:txBody>
                  <a:tcPr marL="91425" marR="91425" marT="91425" marB="91425">
                    <a:lnR w="9525" cap="flat" cmpd="sng">
                      <a:solidFill>
                        <a:srgbClr val="9E9E9E"/>
                      </a:solidFill>
                      <a:prstDash val="solid"/>
                      <a:round/>
                      <a:headEnd type="none" w="sm" len="sm"/>
                      <a:tailEnd type="none" w="sm" len="sm"/>
                    </a:lnR>
                    <a:solidFill>
                      <a:srgbClr val="D9EAD3"/>
                    </a:solidFill>
                  </a:tcPr>
                </a:tc>
                <a:tc>
                  <a:txBody>
                    <a:bodyPr/>
                    <a:lstStyle/>
                    <a:p>
                      <a:pPr marL="0" lvl="0" indent="0" algn="ctr" rtl="0">
                        <a:spcBef>
                          <a:spcPts val="0"/>
                        </a:spcBef>
                        <a:spcAft>
                          <a:spcPts val="0"/>
                        </a:spcAft>
                        <a:buNone/>
                      </a:pPr>
                      <a:r>
                        <a:rPr lang="en-US" b="1">
                          <a:solidFill>
                            <a:schemeClr val="dk1"/>
                          </a:solidFill>
                          <a:latin typeface="Times New Roman"/>
                          <a:ea typeface="Times New Roman"/>
                          <a:cs typeface="Times New Roman"/>
                          <a:sym typeface="Times New Roman"/>
                        </a:rPr>
                        <a:t>MÁS  </a:t>
                      </a:r>
                      <a:endParaRPr>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US" b="1">
                          <a:solidFill>
                            <a:schemeClr val="dk1"/>
                          </a:solidFill>
                          <a:latin typeface="Times New Roman"/>
                          <a:ea typeface="Times New Roman"/>
                          <a:cs typeface="Times New Roman"/>
                          <a:sym typeface="Times New Roman"/>
                        </a:rPr>
                        <a:t> MENOS </a:t>
                      </a:r>
                      <a:endParaRPr b="1">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US" b="1">
                          <a:solidFill>
                            <a:schemeClr val="dk1"/>
                          </a:solidFill>
                          <a:latin typeface="Times New Roman"/>
                          <a:ea typeface="Times New Roman"/>
                          <a:cs typeface="Times New Roman"/>
                          <a:sym typeface="Times New Roman"/>
                        </a:rPr>
                        <a:t>  NUNCA</a:t>
                      </a:r>
                      <a:endParaRPr b="1">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688625">
                <a:tc rowSpan="2">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p>
                      <a:pPr marL="0" lvl="0" indent="0" algn="l" rtl="0">
                        <a:spcBef>
                          <a:spcPts val="0"/>
                        </a:spcBef>
                        <a:spcAft>
                          <a:spcPts val="0"/>
                        </a:spcAft>
                        <a:buNone/>
                      </a:pPr>
                      <a:endParaRPr sz="1200" b="1">
                        <a:latin typeface="Times New Roman"/>
                        <a:ea typeface="Times New Roman"/>
                        <a:cs typeface="Times New Roman"/>
                        <a:sym typeface="Times New Roman"/>
                      </a:endParaRPr>
                    </a:p>
                    <a:p>
                      <a:pPr marL="0" lvl="0" indent="0" algn="l" rtl="0">
                        <a:spcBef>
                          <a:spcPts val="0"/>
                        </a:spcBef>
                        <a:spcAft>
                          <a:spcPts val="0"/>
                        </a:spcAft>
                        <a:buNone/>
                      </a:pPr>
                      <a:endParaRPr sz="1200" b="1">
                        <a:latin typeface="Times New Roman"/>
                        <a:ea typeface="Times New Roman"/>
                        <a:cs typeface="Times New Roman"/>
                        <a:sym typeface="Times New Roman"/>
                      </a:endParaRPr>
                    </a:p>
                    <a:p>
                      <a:pPr marL="0" lvl="0" indent="0" algn="l" rtl="0">
                        <a:spcBef>
                          <a:spcPts val="0"/>
                        </a:spcBef>
                        <a:spcAft>
                          <a:spcPts val="0"/>
                        </a:spcAft>
                        <a:buNone/>
                      </a:pPr>
                      <a:r>
                        <a:rPr lang="en-US" sz="1200" b="1">
                          <a:latin typeface="Times New Roman"/>
                          <a:ea typeface="Times New Roman"/>
                          <a:cs typeface="Times New Roman"/>
                          <a:sym typeface="Times New Roman"/>
                        </a:rPr>
                        <a:t>ASIGNATURAS:</a:t>
                      </a:r>
                      <a:endParaRPr sz="1200" b="1">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91425" marR="91425" marT="91425" marB="91425">
                    <a:solidFill>
                      <a:srgbClr val="B6D7A8"/>
                    </a:solidFill>
                  </a:tcPr>
                </a:tc>
                <a:tc>
                  <a:txBody>
                    <a:bodyPr/>
                    <a:lstStyle/>
                    <a:p>
                      <a:pPr marL="0" lvl="0" indent="0" algn="l" rtl="0">
                        <a:spcBef>
                          <a:spcPts val="0"/>
                        </a:spcBef>
                        <a:spcAft>
                          <a:spcPts val="0"/>
                        </a:spcAft>
                        <a:buClr>
                          <a:schemeClr val="dk1"/>
                        </a:buClr>
                        <a:buSzPts val="1100"/>
                        <a:buFont typeface="Arial"/>
                        <a:buNone/>
                      </a:pPr>
                      <a:r>
                        <a:rPr lang="es-EC" sz="1200" b="1" noProof="0">
                          <a:solidFill>
                            <a:schemeClr val="dk1"/>
                          </a:solidFill>
                          <a:latin typeface="Times New Roman"/>
                          <a:ea typeface="Times New Roman"/>
                          <a:cs typeface="Times New Roman"/>
                          <a:sym typeface="Times New Roman"/>
                        </a:rPr>
                        <a:t>ESTUDIANTES Y GRADUADOS</a:t>
                      </a:r>
                    </a:p>
                    <a:p>
                      <a:pPr marL="0" lvl="0" indent="0" algn="l" rtl="0">
                        <a:spcBef>
                          <a:spcPts val="0"/>
                        </a:spcBef>
                        <a:spcAft>
                          <a:spcPts val="0"/>
                        </a:spcAft>
                        <a:buClr>
                          <a:schemeClr val="dk1"/>
                        </a:buClr>
                        <a:buSzPts val="1100"/>
                        <a:buFont typeface="Arial"/>
                        <a:buNone/>
                      </a:pPr>
                      <a:r>
                        <a:rPr lang="es-EC" sz="1200" noProof="0">
                          <a:solidFill>
                            <a:schemeClr val="dk1"/>
                          </a:solidFill>
                          <a:latin typeface="Times New Roman"/>
                          <a:ea typeface="Times New Roman"/>
                          <a:cs typeface="Times New Roman"/>
                          <a:sym typeface="Times New Roman"/>
                        </a:rPr>
                        <a:t>Pedagogía</a:t>
                      </a:r>
                    </a:p>
                    <a:p>
                      <a:pPr marL="0" lvl="0" indent="0" algn="l" rtl="0">
                        <a:spcBef>
                          <a:spcPts val="0"/>
                        </a:spcBef>
                        <a:spcAft>
                          <a:spcPts val="0"/>
                        </a:spcAft>
                        <a:buClr>
                          <a:schemeClr val="dk1"/>
                        </a:buClr>
                        <a:buSzPts val="1100"/>
                        <a:buFont typeface="Arial"/>
                        <a:buNone/>
                      </a:pPr>
                      <a:r>
                        <a:rPr lang="es-EC" sz="1200" noProof="0">
                          <a:solidFill>
                            <a:schemeClr val="dk1"/>
                          </a:solidFill>
                          <a:latin typeface="Times New Roman"/>
                          <a:ea typeface="Times New Roman"/>
                          <a:cs typeface="Times New Roman"/>
                          <a:sym typeface="Times New Roman"/>
                        </a:rPr>
                        <a:t>Técnicas Lúdicas</a:t>
                      </a:r>
                    </a:p>
                    <a:p>
                      <a:pPr marL="0" lvl="0" indent="0" algn="l" rtl="0">
                        <a:spcBef>
                          <a:spcPts val="0"/>
                        </a:spcBef>
                        <a:spcAft>
                          <a:spcPts val="0"/>
                        </a:spcAft>
                        <a:buClr>
                          <a:schemeClr val="dk1"/>
                        </a:buClr>
                        <a:buSzPts val="1100"/>
                        <a:buFont typeface="Arial"/>
                        <a:buNone/>
                      </a:pPr>
                      <a:r>
                        <a:rPr lang="es-EC" sz="1200" noProof="0">
                          <a:solidFill>
                            <a:schemeClr val="dk1"/>
                          </a:solidFill>
                          <a:latin typeface="Times New Roman"/>
                          <a:ea typeface="Times New Roman"/>
                          <a:cs typeface="Times New Roman"/>
                          <a:sym typeface="Times New Roman"/>
                        </a:rPr>
                        <a:t>ExpresiónCorporal</a:t>
                      </a:r>
                    </a:p>
                    <a:p>
                      <a:pPr marL="0" lvl="0" indent="0" algn="l" rtl="0">
                        <a:spcBef>
                          <a:spcPts val="0"/>
                        </a:spcBef>
                        <a:spcAft>
                          <a:spcPts val="0"/>
                        </a:spcAft>
                        <a:buClr>
                          <a:schemeClr val="dk1"/>
                        </a:buClr>
                        <a:buSzPts val="1100"/>
                        <a:buFont typeface="Arial"/>
                        <a:buNone/>
                      </a:pPr>
                      <a:r>
                        <a:rPr lang="es-EC" sz="1200" noProof="0">
                          <a:solidFill>
                            <a:schemeClr val="dk1"/>
                          </a:solidFill>
                          <a:latin typeface="Times New Roman"/>
                          <a:ea typeface="Times New Roman"/>
                          <a:cs typeface="Times New Roman"/>
                          <a:sym typeface="Times New Roman"/>
                        </a:rPr>
                        <a:t>Expresión Plástica</a:t>
                      </a:r>
                    </a:p>
                    <a:p>
                      <a:pPr marL="0" lvl="0" indent="0" algn="l" rtl="0">
                        <a:spcBef>
                          <a:spcPts val="0"/>
                        </a:spcBef>
                        <a:spcAft>
                          <a:spcPts val="0"/>
                        </a:spcAft>
                        <a:buClr>
                          <a:schemeClr val="dk1"/>
                        </a:buClr>
                        <a:buSzPts val="1100"/>
                        <a:buFont typeface="Arial"/>
                        <a:buNone/>
                      </a:pPr>
                      <a:r>
                        <a:rPr lang="es-EC" sz="1200" noProof="0">
                          <a:solidFill>
                            <a:schemeClr val="dk1"/>
                          </a:solidFill>
                          <a:latin typeface="Times New Roman"/>
                          <a:ea typeface="Times New Roman"/>
                          <a:cs typeface="Times New Roman"/>
                          <a:sym typeface="Times New Roman"/>
                        </a:rPr>
                        <a:t>Literatura Infantil</a:t>
                      </a:r>
                    </a:p>
                    <a:p>
                      <a:pPr marL="457200" lvl="0" indent="-228600" algn="l" rtl="0">
                        <a:spcBef>
                          <a:spcPts val="0"/>
                        </a:spcBef>
                        <a:spcAft>
                          <a:spcPts val="0"/>
                        </a:spcAft>
                        <a:buNone/>
                      </a:pPr>
                      <a:endParaRPr lang="es-EC" sz="1200" noProof="0">
                        <a:latin typeface="Times New Roman"/>
                        <a:ea typeface="Times New Roman"/>
                        <a:cs typeface="Times New Roman"/>
                        <a:sym typeface="Times New Roman"/>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s-EC" sz="1200" b="1" noProof="0">
                          <a:solidFill>
                            <a:schemeClr val="dk1"/>
                          </a:solidFill>
                          <a:latin typeface="Times New Roman"/>
                          <a:ea typeface="Times New Roman"/>
                          <a:cs typeface="Times New Roman"/>
                          <a:sym typeface="Times New Roman"/>
                        </a:rPr>
                        <a:t>ESTUDIANTES Y GRADUADOS</a:t>
                      </a:r>
                      <a:endParaRPr lang="es-EC" sz="1200" b="1" noProof="0">
                        <a:latin typeface="Times New Roman"/>
                        <a:ea typeface="Times New Roman"/>
                        <a:cs typeface="Times New Roman"/>
                        <a:sym typeface="Times New Roman"/>
                      </a:endParaRPr>
                    </a:p>
                    <a:p>
                      <a:pPr marL="0" lvl="0" indent="0" algn="l" rtl="0">
                        <a:spcBef>
                          <a:spcPts val="0"/>
                        </a:spcBef>
                        <a:spcAft>
                          <a:spcPts val="0"/>
                        </a:spcAft>
                        <a:buNone/>
                      </a:pPr>
                      <a:r>
                        <a:rPr lang="es-EC" sz="1200" noProof="0">
                          <a:latin typeface="Times New Roman"/>
                          <a:ea typeface="Times New Roman"/>
                          <a:cs typeface="Times New Roman"/>
                          <a:sym typeface="Times New Roman"/>
                        </a:rPr>
                        <a:t>Teorías del Aprendizaje.</a:t>
                      </a:r>
                    </a:p>
                    <a:p>
                      <a:pPr marL="0" lvl="0" indent="0" algn="l" rtl="0">
                        <a:spcBef>
                          <a:spcPts val="0"/>
                        </a:spcBef>
                        <a:spcAft>
                          <a:spcPts val="0"/>
                        </a:spcAft>
                        <a:buNone/>
                      </a:pPr>
                      <a:r>
                        <a:rPr lang="es-EC" sz="1200" noProof="0">
                          <a:latin typeface="Times New Roman"/>
                          <a:ea typeface="Times New Roman"/>
                          <a:cs typeface="Times New Roman"/>
                          <a:sym typeface="Times New Roman"/>
                        </a:rPr>
                        <a:t>Filosofía de la Educación. Metodología de la Investigación.</a:t>
                      </a:r>
                    </a:p>
                    <a:p>
                      <a:pPr marL="0" lvl="0" indent="0" algn="l" rtl="0">
                        <a:spcBef>
                          <a:spcPts val="0"/>
                        </a:spcBef>
                        <a:spcAft>
                          <a:spcPts val="0"/>
                        </a:spcAft>
                        <a:buNone/>
                      </a:pPr>
                      <a:r>
                        <a:rPr lang="es-EC" sz="1200" noProof="0">
                          <a:latin typeface="Times New Roman"/>
                          <a:ea typeface="Times New Roman"/>
                          <a:cs typeface="Times New Roman"/>
                          <a:sym typeface="Times New Roman"/>
                        </a:rPr>
                        <a:t>Legislación Educativa.</a:t>
                      </a:r>
                    </a:p>
                    <a:p>
                      <a:pPr marL="0" lvl="0" indent="0" algn="l" rtl="0">
                        <a:spcBef>
                          <a:spcPts val="0"/>
                        </a:spcBef>
                        <a:spcAft>
                          <a:spcPts val="0"/>
                        </a:spcAft>
                        <a:buNone/>
                      </a:pPr>
                      <a:r>
                        <a:rPr lang="es-EC" sz="1200" noProof="0">
                          <a:latin typeface="Times New Roman"/>
                          <a:ea typeface="Times New Roman"/>
                          <a:cs typeface="Times New Roman"/>
                          <a:sym typeface="Times New Roman"/>
                        </a:rPr>
                        <a:t>Investigación Cualitativa.</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Times New Roman"/>
                          <a:ea typeface="Times New Roman"/>
                          <a:cs typeface="Times New Roman"/>
                          <a:sym typeface="Times New Roman"/>
                        </a:rPr>
                        <a:t>ESTUDIANTES Y GRADUADOS</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Filosofía de la Educación.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Metodología de la investigación.</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Puericultura</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Nutrición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Salud</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Legislación Educativa</a:t>
                      </a:r>
                      <a:endParaRPr sz="1200" dirty="0">
                        <a:solidFill>
                          <a:schemeClr val="dk1"/>
                        </a:solidFill>
                        <a:latin typeface="Times New Roman"/>
                        <a:ea typeface="Times New Roman"/>
                        <a:cs typeface="Times New Roman"/>
                        <a:sym typeface="Times New Roman"/>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1359000">
                <a:tc vMerge="1">
                  <a:txBody>
                    <a:bodyPr/>
                    <a:lstStyle/>
                    <a:p>
                      <a:endParaRPr lang="es-419"/>
                    </a:p>
                  </a:txBody>
                  <a:tcPr/>
                </a:tc>
                <a:tc>
                  <a:txBody>
                    <a:bodyPr/>
                    <a:lstStyle/>
                    <a:p>
                      <a:pPr marL="0" lvl="0" indent="0" algn="l" rtl="0">
                        <a:spcBef>
                          <a:spcPts val="0"/>
                        </a:spcBef>
                        <a:spcAft>
                          <a:spcPts val="0"/>
                        </a:spcAft>
                        <a:buNone/>
                      </a:pPr>
                      <a:r>
                        <a:rPr lang="es-EC" b="1" noProof="0">
                          <a:latin typeface="Times New Roman"/>
                          <a:ea typeface="Times New Roman"/>
                          <a:cs typeface="Times New Roman"/>
                          <a:sym typeface="Times New Roman"/>
                        </a:rPr>
                        <a:t>ESTUDIANTES</a:t>
                      </a:r>
                    </a:p>
                    <a:p>
                      <a:pPr marL="0" lvl="0" indent="0" algn="l" rtl="0">
                        <a:spcBef>
                          <a:spcPts val="0"/>
                        </a:spcBef>
                        <a:spcAft>
                          <a:spcPts val="0"/>
                        </a:spcAft>
                        <a:buNone/>
                      </a:pPr>
                      <a:r>
                        <a:rPr lang="es-EC" b="1" noProof="0">
                          <a:latin typeface="Times New Roman"/>
                          <a:ea typeface="Times New Roman"/>
                          <a:cs typeface="Times New Roman"/>
                          <a:sym typeface="Times New Roman"/>
                        </a:rPr>
                        <a:t>Aprendizajes no adquiridos:</a:t>
                      </a:r>
                    </a:p>
                    <a:p>
                      <a:pPr marL="0" lvl="0" indent="0" algn="l" rtl="0">
                        <a:spcBef>
                          <a:spcPts val="0"/>
                        </a:spcBef>
                        <a:spcAft>
                          <a:spcPts val="0"/>
                        </a:spcAft>
                        <a:buNone/>
                      </a:pPr>
                      <a:r>
                        <a:rPr lang="es-EC" noProof="0">
                          <a:solidFill>
                            <a:schemeClr val="dk1"/>
                          </a:solidFill>
                          <a:latin typeface="Times New Roman"/>
                          <a:ea typeface="Times New Roman"/>
                          <a:cs typeface="Times New Roman"/>
                          <a:sym typeface="Times New Roman"/>
                        </a:rPr>
                        <a:t>Currículo</a:t>
                      </a:r>
                      <a:r>
                        <a:rPr lang="es-EC" b="1" noProof="0">
                          <a:solidFill>
                            <a:schemeClr val="dk1"/>
                          </a:solidFill>
                          <a:latin typeface="Times New Roman"/>
                          <a:ea typeface="Times New Roman"/>
                          <a:cs typeface="Times New Roman"/>
                          <a:sym typeface="Times New Roman"/>
                        </a:rPr>
                        <a:t> 25 %</a:t>
                      </a:r>
                    </a:p>
                    <a:p>
                      <a:pPr marL="0" lvl="0" indent="0" algn="l" rtl="0">
                        <a:spcBef>
                          <a:spcPts val="0"/>
                        </a:spcBef>
                        <a:spcAft>
                          <a:spcPts val="0"/>
                        </a:spcAft>
                        <a:buNone/>
                      </a:pPr>
                      <a:r>
                        <a:rPr lang="es-EC" noProof="0">
                          <a:solidFill>
                            <a:schemeClr val="dk1"/>
                          </a:solidFill>
                          <a:latin typeface="Times New Roman"/>
                          <a:ea typeface="Times New Roman"/>
                          <a:cs typeface="Times New Roman"/>
                          <a:sym typeface="Times New Roman"/>
                        </a:rPr>
                        <a:t>Manejo de grupo</a:t>
                      </a:r>
                      <a:r>
                        <a:rPr lang="es-EC" b="1" noProof="0">
                          <a:solidFill>
                            <a:schemeClr val="dk1"/>
                          </a:solidFill>
                          <a:latin typeface="Times New Roman"/>
                          <a:ea typeface="Times New Roman"/>
                          <a:cs typeface="Times New Roman"/>
                          <a:sym typeface="Times New Roman"/>
                        </a:rPr>
                        <a:t> 14%</a:t>
                      </a:r>
                    </a:p>
                    <a:p>
                      <a:pPr marL="0" lvl="0" indent="0" algn="l" rtl="0">
                        <a:spcBef>
                          <a:spcPts val="0"/>
                        </a:spcBef>
                        <a:spcAft>
                          <a:spcPts val="0"/>
                        </a:spcAft>
                        <a:buNone/>
                      </a:pPr>
                      <a:r>
                        <a:rPr lang="es-EC" noProof="0">
                          <a:solidFill>
                            <a:schemeClr val="dk1"/>
                          </a:solidFill>
                          <a:latin typeface="Times New Roman"/>
                          <a:ea typeface="Times New Roman"/>
                          <a:cs typeface="Times New Roman"/>
                          <a:sym typeface="Times New Roman"/>
                        </a:rPr>
                        <a:t>Metodología </a:t>
                      </a:r>
                      <a:r>
                        <a:rPr lang="es-EC" b="1" noProof="0">
                          <a:solidFill>
                            <a:schemeClr val="dk1"/>
                          </a:solidFill>
                          <a:latin typeface="Times New Roman"/>
                          <a:ea typeface="Times New Roman"/>
                          <a:cs typeface="Times New Roman"/>
                          <a:sym typeface="Times New Roman"/>
                        </a:rPr>
                        <a:t>13%</a:t>
                      </a:r>
                      <a:endParaRPr lang="es-EC" sz="1200" b="1" noProof="0">
                        <a:solidFill>
                          <a:schemeClr val="dk1"/>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lvl="0" indent="0" algn="l" rtl="0">
                        <a:spcBef>
                          <a:spcPts val="0"/>
                        </a:spcBef>
                        <a:spcAft>
                          <a:spcPts val="0"/>
                        </a:spcAft>
                        <a:buNone/>
                      </a:pPr>
                      <a:r>
                        <a:rPr lang="es-EC" b="1" noProof="0" dirty="0">
                          <a:solidFill>
                            <a:schemeClr val="dk1"/>
                          </a:solidFill>
                          <a:latin typeface="Times New Roman"/>
                          <a:ea typeface="Times New Roman"/>
                          <a:cs typeface="Times New Roman"/>
                          <a:sym typeface="Times New Roman"/>
                        </a:rPr>
                        <a:t>GRADUADOS</a:t>
                      </a:r>
                    </a:p>
                    <a:p>
                      <a:pPr marL="0" lvl="0" indent="0" algn="l" rtl="0">
                        <a:spcBef>
                          <a:spcPts val="0"/>
                        </a:spcBef>
                        <a:spcAft>
                          <a:spcPts val="0"/>
                        </a:spcAft>
                        <a:buNone/>
                      </a:pPr>
                      <a:r>
                        <a:rPr lang="es-EC" b="1" noProof="0" dirty="0">
                          <a:solidFill>
                            <a:schemeClr val="dk1"/>
                          </a:solidFill>
                          <a:latin typeface="Times New Roman"/>
                          <a:ea typeface="Times New Roman"/>
                          <a:cs typeface="Times New Roman"/>
                          <a:sym typeface="Times New Roman"/>
                        </a:rPr>
                        <a:t>Aprendizajes no adquiridos:</a:t>
                      </a:r>
                    </a:p>
                    <a:p>
                      <a:pPr marL="0" lvl="0" indent="0" algn="l" rtl="0">
                        <a:spcBef>
                          <a:spcPts val="0"/>
                        </a:spcBef>
                        <a:spcAft>
                          <a:spcPts val="0"/>
                        </a:spcAft>
                        <a:buNone/>
                      </a:pPr>
                      <a:r>
                        <a:rPr lang="es-EC" noProof="0" dirty="0">
                          <a:solidFill>
                            <a:schemeClr val="dk1"/>
                          </a:solidFill>
                          <a:latin typeface="Times New Roman"/>
                          <a:ea typeface="Times New Roman"/>
                          <a:cs typeface="Times New Roman"/>
                          <a:sym typeface="Times New Roman"/>
                        </a:rPr>
                        <a:t>Currículo</a:t>
                      </a:r>
                      <a:r>
                        <a:rPr lang="es-EC" b="1" noProof="0" dirty="0">
                          <a:solidFill>
                            <a:schemeClr val="dk1"/>
                          </a:solidFill>
                          <a:latin typeface="Times New Roman"/>
                          <a:ea typeface="Times New Roman"/>
                          <a:cs typeface="Times New Roman"/>
                          <a:sym typeface="Times New Roman"/>
                        </a:rPr>
                        <a:t> 23 %</a:t>
                      </a:r>
                    </a:p>
                    <a:p>
                      <a:pPr marL="0" lvl="0" indent="0" algn="l" rtl="0">
                        <a:spcBef>
                          <a:spcPts val="0"/>
                        </a:spcBef>
                        <a:spcAft>
                          <a:spcPts val="0"/>
                        </a:spcAft>
                        <a:buNone/>
                      </a:pPr>
                      <a:r>
                        <a:rPr lang="es-EC" noProof="0" dirty="0">
                          <a:solidFill>
                            <a:schemeClr val="dk1"/>
                          </a:solidFill>
                          <a:latin typeface="Times New Roman"/>
                          <a:ea typeface="Times New Roman"/>
                          <a:cs typeface="Times New Roman"/>
                          <a:sym typeface="Times New Roman"/>
                        </a:rPr>
                        <a:t>Manejo de grupo</a:t>
                      </a:r>
                      <a:r>
                        <a:rPr lang="es-EC" b="1" noProof="0" dirty="0">
                          <a:solidFill>
                            <a:schemeClr val="dk1"/>
                          </a:solidFill>
                          <a:latin typeface="Times New Roman"/>
                          <a:ea typeface="Times New Roman"/>
                          <a:cs typeface="Times New Roman"/>
                          <a:sym typeface="Times New Roman"/>
                        </a:rPr>
                        <a:t> 21%</a:t>
                      </a:r>
                    </a:p>
                    <a:p>
                      <a:pPr marL="0" lvl="0" indent="0" algn="l" rtl="0">
                        <a:spcBef>
                          <a:spcPts val="0"/>
                        </a:spcBef>
                        <a:spcAft>
                          <a:spcPts val="0"/>
                        </a:spcAft>
                        <a:buNone/>
                      </a:pPr>
                      <a:r>
                        <a:rPr lang="es-EC" noProof="0" dirty="0">
                          <a:solidFill>
                            <a:schemeClr val="dk1"/>
                          </a:solidFill>
                          <a:latin typeface="Times New Roman"/>
                          <a:ea typeface="Times New Roman"/>
                          <a:cs typeface="Times New Roman"/>
                          <a:sym typeface="Times New Roman"/>
                        </a:rPr>
                        <a:t>Metodología</a:t>
                      </a:r>
                      <a:r>
                        <a:rPr lang="es-EC" b="1" noProof="0" dirty="0">
                          <a:solidFill>
                            <a:schemeClr val="dk1"/>
                          </a:solidFill>
                          <a:latin typeface="Times New Roman"/>
                          <a:ea typeface="Times New Roman"/>
                          <a:cs typeface="Times New Roman"/>
                          <a:sym typeface="Times New Roman"/>
                        </a:rPr>
                        <a:t> 21%</a:t>
                      </a:r>
                      <a:endParaRPr lang="es-EC" sz="1200" b="1" noProof="0" dirty="0">
                        <a:solidFill>
                          <a:schemeClr val="dk1"/>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s-419"/>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624"/>
        <p:cNvGrpSpPr/>
        <p:nvPr/>
      </p:nvGrpSpPr>
      <p:grpSpPr>
        <a:xfrm>
          <a:off x="0" y="0"/>
          <a:ext cx="0" cy="0"/>
          <a:chOff x="0" y="0"/>
          <a:chExt cx="0" cy="0"/>
        </a:xfrm>
      </p:grpSpPr>
      <p:sp>
        <p:nvSpPr>
          <p:cNvPr id="625" name="Google Shape;625;g8950866443_0_69"/>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26" name="Google Shape;626;g8950866443_0_69"/>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g8950866443_0_69"/>
          <p:cNvGrpSpPr/>
          <p:nvPr/>
        </p:nvGrpSpPr>
        <p:grpSpPr>
          <a:xfrm flipH="1">
            <a:off x="6010184" y="11"/>
            <a:ext cx="6176875" cy="6853467"/>
            <a:chOff x="2487613" y="285750"/>
            <a:chExt cx="2428876" cy="5654676"/>
          </a:xfrm>
        </p:grpSpPr>
        <p:sp>
          <p:nvSpPr>
            <p:cNvPr id="628" name="Google Shape;628;g8950866443_0_6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g8950866443_0_6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g8950866443_0_6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g8950866443_0_6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g8950866443_0_69"/>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g8950866443_0_6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8950866443_0_6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g8950866443_0_6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g8950866443_0_69"/>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g8950866443_0_6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g8950866443_0_6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g8950866443_0_6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g8950866443_0_69"/>
          <p:cNvSpPr txBox="1">
            <a:spLocks noGrp="1"/>
          </p:cNvSpPr>
          <p:nvPr>
            <p:ph type="title" idx="4294967295"/>
          </p:nvPr>
        </p:nvSpPr>
        <p:spPr>
          <a:xfrm>
            <a:off x="812425" y="183950"/>
            <a:ext cx="6323100" cy="600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Encuesta</a:t>
            </a:r>
            <a:endParaRPr b="1"/>
          </a:p>
        </p:txBody>
      </p:sp>
      <p:pic>
        <p:nvPicPr>
          <p:cNvPr id="641" name="Google Shape;641;g8950866443_0_69"/>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642" name="Google Shape;642;g8950866443_0_69"/>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643" name="Google Shape;643;g8950866443_0_69"/>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aphicFrame>
        <p:nvGraphicFramePr>
          <p:cNvPr id="644" name="Google Shape;644;g8950866443_0_69"/>
          <p:cNvGraphicFramePr/>
          <p:nvPr/>
        </p:nvGraphicFramePr>
        <p:xfrm>
          <a:off x="934363" y="1384825"/>
          <a:ext cx="10323275" cy="3989770"/>
        </p:xfrm>
        <a:graphic>
          <a:graphicData uri="http://schemas.openxmlformats.org/drawingml/2006/table">
            <a:tbl>
              <a:tblPr>
                <a:noFill/>
                <a:tableStyleId>{88B1509A-E6C1-4BA7-8461-38F24F862ADC}</a:tableStyleId>
              </a:tblPr>
              <a:tblGrid>
                <a:gridCol w="2837400">
                  <a:extLst>
                    <a:ext uri="{9D8B030D-6E8A-4147-A177-3AD203B41FA5}">
                      <a16:colId xmlns:a16="http://schemas.microsoft.com/office/drawing/2014/main" val="20000"/>
                    </a:ext>
                  </a:extLst>
                </a:gridCol>
                <a:gridCol w="2677675">
                  <a:extLst>
                    <a:ext uri="{9D8B030D-6E8A-4147-A177-3AD203B41FA5}">
                      <a16:colId xmlns:a16="http://schemas.microsoft.com/office/drawing/2014/main" val="20001"/>
                    </a:ext>
                  </a:extLst>
                </a:gridCol>
                <a:gridCol w="2511400">
                  <a:extLst>
                    <a:ext uri="{9D8B030D-6E8A-4147-A177-3AD203B41FA5}">
                      <a16:colId xmlns:a16="http://schemas.microsoft.com/office/drawing/2014/main" val="20002"/>
                    </a:ext>
                  </a:extLst>
                </a:gridCol>
                <a:gridCol w="2296800">
                  <a:extLst>
                    <a:ext uri="{9D8B030D-6E8A-4147-A177-3AD203B41FA5}">
                      <a16:colId xmlns:a16="http://schemas.microsoft.com/office/drawing/2014/main" val="20003"/>
                    </a:ext>
                  </a:extLst>
                </a:gridCol>
              </a:tblGrid>
              <a:tr h="588075">
                <a:tc>
                  <a:txBody>
                    <a:bodyPr/>
                    <a:lstStyle/>
                    <a:p>
                      <a:pPr marL="0" lvl="0" indent="0" algn="l" rtl="0">
                        <a:spcBef>
                          <a:spcPts val="0"/>
                        </a:spcBef>
                        <a:spcAft>
                          <a:spcPts val="0"/>
                        </a:spcAft>
                        <a:buNone/>
                      </a:pPr>
                      <a:r>
                        <a:rPr lang="en-US" b="1">
                          <a:latin typeface="Times New Roman"/>
                          <a:ea typeface="Times New Roman"/>
                          <a:cs typeface="Times New Roman"/>
                          <a:sym typeface="Times New Roman"/>
                        </a:rPr>
                        <a:t>Práctica pre profesional </a:t>
                      </a:r>
                      <a:endParaRPr b="1">
                        <a:latin typeface="Times New Roman"/>
                        <a:ea typeface="Times New Roman"/>
                        <a:cs typeface="Times New Roman"/>
                        <a:sym typeface="Times New Roman"/>
                      </a:endParaRPr>
                    </a:p>
                    <a:p>
                      <a:pPr marL="0" lvl="0" indent="0" algn="l" rtl="0">
                        <a:spcBef>
                          <a:spcPts val="0"/>
                        </a:spcBef>
                        <a:spcAft>
                          <a:spcPts val="0"/>
                        </a:spcAft>
                        <a:buNone/>
                      </a:pPr>
                      <a:r>
                        <a:rPr lang="en-US" b="1">
                          <a:latin typeface="Times New Roman"/>
                          <a:ea typeface="Times New Roman"/>
                          <a:cs typeface="Times New Roman"/>
                          <a:sym typeface="Times New Roman"/>
                        </a:rPr>
                        <a:t>DIMENSIÓN: PERTINENCIA ACADÉMICA Y PROCEDIMENTAL</a:t>
                      </a:r>
                      <a:endParaRPr b="1">
                        <a:latin typeface="Times New Roman"/>
                        <a:ea typeface="Times New Roman"/>
                        <a:cs typeface="Times New Roman"/>
                        <a:sym typeface="Times New Roman"/>
                      </a:endParaRPr>
                    </a:p>
                  </a:txBody>
                  <a:tcPr marL="91425" marR="91425" marT="91425" marB="91425">
                    <a:solidFill>
                      <a:srgbClr val="D9EAD3"/>
                    </a:solidFill>
                  </a:tcPr>
                </a:tc>
                <a:tc gridSpan="3">
                  <a:txBody>
                    <a:bodyPr/>
                    <a:lstStyle/>
                    <a:p>
                      <a:pPr marL="0" lvl="0" indent="0" algn="ctr" rtl="0">
                        <a:spcBef>
                          <a:spcPts val="0"/>
                        </a:spcBef>
                        <a:spcAft>
                          <a:spcPts val="0"/>
                        </a:spcAft>
                        <a:buClr>
                          <a:schemeClr val="dk1"/>
                        </a:buClr>
                        <a:buSzPts val="1100"/>
                        <a:buFont typeface="Arial"/>
                        <a:buNone/>
                      </a:pPr>
                      <a:r>
                        <a:rPr lang="en-US" b="1">
                          <a:solidFill>
                            <a:schemeClr val="dk1"/>
                          </a:solidFill>
                          <a:latin typeface="Times New Roman"/>
                          <a:ea typeface="Times New Roman"/>
                          <a:cs typeface="Times New Roman"/>
                          <a:sym typeface="Times New Roman"/>
                        </a:rPr>
                        <a:t>ESTUDIANTES  Y GRADUADOS</a:t>
                      </a:r>
                      <a:endParaRPr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b="1">
                        <a:solidFill>
                          <a:schemeClr val="dk1"/>
                        </a:solidFill>
                        <a:latin typeface="Times New Roman"/>
                        <a:ea typeface="Times New Roman"/>
                        <a:cs typeface="Times New Roman"/>
                        <a:sym typeface="Times New Roman"/>
                      </a:endParaRPr>
                    </a:p>
                  </a:txBody>
                  <a:tcPr marL="91425" marR="91425" marT="91425" marB="91425">
                    <a:solidFill>
                      <a:srgbClr val="D9EAD3"/>
                    </a:solidFill>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0000"/>
                  </a:ext>
                </a:extLst>
              </a:tr>
              <a:tr h="758950">
                <a:tc>
                  <a:txBody>
                    <a:bodyPr/>
                    <a:lstStyle/>
                    <a:p>
                      <a:pPr marL="0" lvl="0" indent="0" algn="l" rtl="0">
                        <a:spcBef>
                          <a:spcPts val="0"/>
                        </a:spcBef>
                        <a:spcAft>
                          <a:spcPts val="0"/>
                        </a:spcAft>
                        <a:buNone/>
                      </a:pPr>
                      <a:endParaRPr sz="1200" b="1">
                        <a:latin typeface="Times New Roman"/>
                        <a:ea typeface="Times New Roman"/>
                        <a:cs typeface="Times New Roman"/>
                        <a:sym typeface="Times New Roman"/>
                      </a:endParaRPr>
                    </a:p>
                    <a:p>
                      <a:pPr marL="0" lvl="0" indent="0" algn="l" rtl="0">
                        <a:spcBef>
                          <a:spcPts val="0"/>
                        </a:spcBef>
                        <a:spcAft>
                          <a:spcPts val="0"/>
                        </a:spcAft>
                        <a:buNone/>
                      </a:pPr>
                      <a:r>
                        <a:rPr lang="en-US" sz="1200" b="1">
                          <a:latin typeface="Times New Roman"/>
                          <a:ea typeface="Times New Roman"/>
                          <a:cs typeface="Times New Roman"/>
                          <a:sym typeface="Times New Roman"/>
                        </a:rPr>
                        <a:t>METODOLOGIA</a:t>
                      </a:r>
                      <a:endParaRPr sz="1200" b="1">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91425" marR="91425" marT="91425" marB="91425">
                    <a:solidFill>
                      <a:srgbClr val="B6D7A8"/>
                    </a:soli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Ecléctico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Integral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Tradicional</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Holístico</a:t>
                      </a:r>
                      <a:endParaRPr sz="12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Tradicional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Holístico</a:t>
                      </a:r>
                      <a:endParaRPr sz="12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1931550">
                <a:tc>
                  <a:txBody>
                    <a:bodyPr/>
                    <a:lstStyle/>
                    <a:p>
                      <a:pPr marL="0" lvl="0" indent="0" algn="l" rtl="0">
                        <a:spcBef>
                          <a:spcPts val="0"/>
                        </a:spcBef>
                        <a:spcAft>
                          <a:spcPts val="0"/>
                        </a:spcAft>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b="1">
                          <a:solidFill>
                            <a:schemeClr val="dk1"/>
                          </a:solidFill>
                          <a:latin typeface="Times New Roman"/>
                          <a:ea typeface="Times New Roman"/>
                          <a:cs typeface="Times New Roman"/>
                          <a:sym typeface="Times New Roman"/>
                        </a:rPr>
                        <a:t>EVALUACIÓN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b="1">
                        <a:latin typeface="Times New Roman"/>
                        <a:ea typeface="Times New Roman"/>
                        <a:cs typeface="Times New Roman"/>
                        <a:sym typeface="Times New Roman"/>
                      </a:endParaRPr>
                    </a:p>
                  </a:txBody>
                  <a:tcPr marL="91425" marR="91425" marT="91425" marB="91425">
                    <a:solidFill>
                      <a:srgbClr val="B6D7A8"/>
                    </a:solidFill>
                  </a:tcPr>
                </a:tc>
                <a:tc gridSpan="3">
                  <a:txBody>
                    <a:bodyPr/>
                    <a:lstStyle/>
                    <a:p>
                      <a:pPr marL="0" lvl="0" indent="0" algn="l" rtl="0">
                        <a:spcBef>
                          <a:spcPts val="0"/>
                        </a:spcBef>
                        <a:spcAft>
                          <a:spcPts val="0"/>
                        </a:spcAft>
                        <a:buNone/>
                      </a:pPr>
                      <a:r>
                        <a:rPr lang="en-US" sz="1200">
                          <a:solidFill>
                            <a:srgbClr val="0000FF"/>
                          </a:solidFill>
                          <a:latin typeface="Times New Roman"/>
                          <a:ea typeface="Times New Roman"/>
                          <a:cs typeface="Times New Roman"/>
                          <a:sym typeface="Times New Roman"/>
                        </a:rPr>
                        <a:t>Cualitativa</a:t>
                      </a:r>
                      <a:endParaRPr sz="1200">
                        <a:solidFill>
                          <a:srgbClr val="0000FF"/>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rgbClr val="0000FF"/>
                          </a:solidFill>
                          <a:latin typeface="Times New Roman"/>
                          <a:ea typeface="Times New Roman"/>
                          <a:cs typeface="Times New Roman"/>
                          <a:sym typeface="Times New Roman"/>
                        </a:rPr>
                        <a:t>Diagnóstica</a:t>
                      </a:r>
                      <a:endParaRPr sz="1200">
                        <a:solidFill>
                          <a:srgbClr val="0000FF"/>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rgbClr val="0000FF"/>
                          </a:solidFill>
                          <a:latin typeface="Times New Roman"/>
                          <a:ea typeface="Times New Roman"/>
                          <a:cs typeface="Times New Roman"/>
                          <a:sym typeface="Times New Roman"/>
                        </a:rPr>
                        <a:t>Proceso</a:t>
                      </a:r>
                      <a:endParaRPr sz="1200">
                        <a:solidFill>
                          <a:srgbClr val="0000FF"/>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0000FF"/>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rgbClr val="38761D"/>
                          </a:solidFill>
                          <a:latin typeface="Times New Roman"/>
                          <a:ea typeface="Times New Roman"/>
                          <a:cs typeface="Times New Roman"/>
                          <a:sym typeface="Times New Roman"/>
                        </a:rPr>
                        <a:t>Portafolio</a:t>
                      </a:r>
                      <a:endParaRPr sz="1200">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rgbClr val="38761D"/>
                          </a:solidFill>
                          <a:latin typeface="Times New Roman"/>
                          <a:ea typeface="Times New Roman"/>
                          <a:cs typeface="Times New Roman"/>
                          <a:sym typeface="Times New Roman"/>
                        </a:rPr>
                        <a:t>Lista de Cotejo</a:t>
                      </a:r>
                      <a:endParaRPr sz="1200">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rgbClr val="38761D"/>
                          </a:solidFill>
                          <a:latin typeface="Times New Roman"/>
                          <a:ea typeface="Times New Roman"/>
                          <a:cs typeface="Times New Roman"/>
                          <a:sym typeface="Times New Roman"/>
                        </a:rPr>
                        <a:t>Anecdotario</a:t>
                      </a:r>
                      <a:endParaRPr sz="1200">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Autoevaluación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Coevaluación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Heteroevaluación</a:t>
                      </a:r>
                      <a:endParaRPr sz="1200">
                        <a:solidFill>
                          <a:schemeClr val="dk1"/>
                        </a:solidFill>
                        <a:latin typeface="Times New Roman"/>
                        <a:ea typeface="Times New Roman"/>
                        <a:cs typeface="Times New Roman"/>
                        <a:sym typeface="Times New Roman"/>
                      </a:endParaRPr>
                    </a:p>
                  </a:txBody>
                  <a:tcPr marL="91425" marR="91425" marT="91425" marB="91425"/>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648"/>
        <p:cNvGrpSpPr/>
        <p:nvPr/>
      </p:nvGrpSpPr>
      <p:grpSpPr>
        <a:xfrm>
          <a:off x="0" y="0"/>
          <a:ext cx="0" cy="0"/>
          <a:chOff x="0" y="0"/>
          <a:chExt cx="0" cy="0"/>
        </a:xfrm>
      </p:grpSpPr>
      <p:sp>
        <p:nvSpPr>
          <p:cNvPr id="649" name="Google Shape;649;g8942facda2_1_15"/>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50" name="Google Shape;650;g8942facda2_1_15"/>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g8942facda2_1_15"/>
          <p:cNvGrpSpPr/>
          <p:nvPr/>
        </p:nvGrpSpPr>
        <p:grpSpPr>
          <a:xfrm flipH="1">
            <a:off x="6010184" y="11"/>
            <a:ext cx="6176875" cy="6853467"/>
            <a:chOff x="2487613" y="285750"/>
            <a:chExt cx="2428876" cy="5654676"/>
          </a:xfrm>
        </p:grpSpPr>
        <p:sp>
          <p:nvSpPr>
            <p:cNvPr id="652" name="Google Shape;652;g8942facda2_1_15"/>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g8942facda2_1_15"/>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g8942facda2_1_15"/>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g8942facda2_1_15"/>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g8942facda2_1_15"/>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g8942facda2_1_15"/>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g8942facda2_1_15"/>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g8942facda2_1_15"/>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g8942facda2_1_15"/>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g8942facda2_1_15"/>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g8942facda2_1_15"/>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g8942facda2_1_15"/>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g8942facda2_1_15"/>
          <p:cNvSpPr txBox="1">
            <a:spLocks noGrp="1"/>
          </p:cNvSpPr>
          <p:nvPr>
            <p:ph type="title" idx="4294967295"/>
          </p:nvPr>
        </p:nvSpPr>
        <p:spPr>
          <a:xfrm>
            <a:off x="833375" y="100050"/>
            <a:ext cx="5534400" cy="5856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Encuesta</a:t>
            </a:r>
            <a:endParaRPr b="1"/>
          </a:p>
        </p:txBody>
      </p:sp>
      <p:pic>
        <p:nvPicPr>
          <p:cNvPr id="665" name="Google Shape;665;g8942facda2_1_15"/>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666" name="Google Shape;666;g8942facda2_1_15"/>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667" name="Google Shape;667;g8942facda2_1_15"/>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aphicFrame>
        <p:nvGraphicFramePr>
          <p:cNvPr id="668" name="Google Shape;668;g8942facda2_1_15"/>
          <p:cNvGraphicFramePr/>
          <p:nvPr/>
        </p:nvGraphicFramePr>
        <p:xfrm>
          <a:off x="972150" y="1063150"/>
          <a:ext cx="10031550" cy="5181390"/>
        </p:xfrm>
        <a:graphic>
          <a:graphicData uri="http://schemas.openxmlformats.org/drawingml/2006/table">
            <a:tbl>
              <a:tblPr>
                <a:noFill/>
                <a:tableStyleId>{88B1509A-E6C1-4BA7-8461-38F24F862ADC}</a:tableStyleId>
              </a:tblPr>
              <a:tblGrid>
                <a:gridCol w="2341550">
                  <a:extLst>
                    <a:ext uri="{9D8B030D-6E8A-4147-A177-3AD203B41FA5}">
                      <a16:colId xmlns:a16="http://schemas.microsoft.com/office/drawing/2014/main" val="20000"/>
                    </a:ext>
                  </a:extLst>
                </a:gridCol>
                <a:gridCol w="3323975">
                  <a:extLst>
                    <a:ext uri="{9D8B030D-6E8A-4147-A177-3AD203B41FA5}">
                      <a16:colId xmlns:a16="http://schemas.microsoft.com/office/drawing/2014/main" val="20001"/>
                    </a:ext>
                  </a:extLst>
                </a:gridCol>
                <a:gridCol w="4366025">
                  <a:extLst>
                    <a:ext uri="{9D8B030D-6E8A-4147-A177-3AD203B41FA5}">
                      <a16:colId xmlns:a16="http://schemas.microsoft.com/office/drawing/2014/main" val="20002"/>
                    </a:ext>
                  </a:extLst>
                </a:gridCol>
              </a:tblGrid>
              <a:tr h="597125">
                <a:tc>
                  <a:txBody>
                    <a:bodyPr/>
                    <a:lstStyle/>
                    <a:p>
                      <a:pPr marL="0" lvl="0" indent="0" algn="l" rtl="0">
                        <a:spcBef>
                          <a:spcPts val="0"/>
                        </a:spcBef>
                        <a:spcAft>
                          <a:spcPts val="0"/>
                        </a:spcAft>
                        <a:buClr>
                          <a:schemeClr val="dk1"/>
                        </a:buClr>
                        <a:buSzPts val="1100"/>
                        <a:buFont typeface="Arial"/>
                        <a:buNone/>
                      </a:pPr>
                      <a:r>
                        <a:rPr lang="en-US" b="1">
                          <a:solidFill>
                            <a:schemeClr val="dk1"/>
                          </a:solidFill>
                          <a:latin typeface="Times New Roman"/>
                          <a:ea typeface="Times New Roman"/>
                          <a:cs typeface="Times New Roman"/>
                          <a:sym typeface="Times New Roman"/>
                        </a:rPr>
                        <a:t>Práctica pre profesional </a:t>
                      </a:r>
                      <a:endParaRPr b="1"/>
                    </a:p>
                    <a:p>
                      <a:pPr marL="0" lvl="0" indent="0" algn="l" rtl="0">
                        <a:spcBef>
                          <a:spcPts val="0"/>
                        </a:spcBef>
                        <a:spcAft>
                          <a:spcPts val="0"/>
                        </a:spcAft>
                        <a:buNone/>
                      </a:pPr>
                      <a:r>
                        <a:rPr lang="en-US" b="1"/>
                        <a:t>DIMENSION: GESTIÓN</a:t>
                      </a:r>
                      <a:endParaRPr b="1"/>
                    </a:p>
                  </a:txBody>
                  <a:tcPr marL="91425" marR="91425" marT="91425" marB="91425">
                    <a:solidFill>
                      <a:srgbClr val="D9EAD3"/>
                    </a:solidFill>
                  </a:tcPr>
                </a:tc>
                <a:tc>
                  <a:txBody>
                    <a:bodyPr/>
                    <a:lstStyle/>
                    <a:p>
                      <a:pPr marL="0" lvl="0" indent="0" algn="ctr" rtl="0">
                        <a:spcBef>
                          <a:spcPts val="0"/>
                        </a:spcBef>
                        <a:spcAft>
                          <a:spcPts val="0"/>
                        </a:spcAft>
                        <a:buClr>
                          <a:schemeClr val="dk1"/>
                        </a:buClr>
                        <a:buSzPts val="1100"/>
                        <a:buFont typeface="Arial"/>
                        <a:buNone/>
                      </a:pPr>
                      <a:r>
                        <a:rPr lang="en-US" b="1">
                          <a:solidFill>
                            <a:schemeClr val="dk1"/>
                          </a:solidFill>
                        </a:rPr>
                        <a:t>ESTUDIANTES</a:t>
                      </a:r>
                      <a:endParaRPr b="1">
                        <a:solidFill>
                          <a:schemeClr val="dk1"/>
                        </a:solidFill>
                      </a:endParaRPr>
                    </a:p>
                    <a:p>
                      <a:pPr marL="0" lvl="0" indent="0" algn="ctr" rtl="0">
                        <a:spcBef>
                          <a:spcPts val="0"/>
                        </a:spcBef>
                        <a:spcAft>
                          <a:spcPts val="0"/>
                        </a:spcAft>
                        <a:buNone/>
                      </a:pPr>
                      <a:endParaRPr b="1">
                        <a:solidFill>
                          <a:schemeClr val="dk1"/>
                        </a:solidFill>
                      </a:endParaRPr>
                    </a:p>
                  </a:txBody>
                  <a:tcPr marL="91425" marR="91425" marT="91425" marB="91425">
                    <a:solidFill>
                      <a:srgbClr val="D9EAD3"/>
                    </a:solidFill>
                  </a:tcPr>
                </a:tc>
                <a:tc>
                  <a:txBody>
                    <a:bodyPr/>
                    <a:lstStyle/>
                    <a:p>
                      <a:pPr marL="0" lvl="0" indent="0" algn="ctr" rtl="0">
                        <a:spcBef>
                          <a:spcPts val="0"/>
                        </a:spcBef>
                        <a:spcAft>
                          <a:spcPts val="0"/>
                        </a:spcAft>
                        <a:buNone/>
                      </a:pPr>
                      <a:r>
                        <a:rPr lang="en-US" b="1"/>
                        <a:t>GRADUADOS</a:t>
                      </a:r>
                      <a:endParaRPr b="1"/>
                    </a:p>
                    <a:p>
                      <a:pPr marL="0" lvl="0" indent="0" algn="ctr" rtl="0">
                        <a:spcBef>
                          <a:spcPts val="0"/>
                        </a:spcBef>
                        <a:spcAft>
                          <a:spcPts val="0"/>
                        </a:spcAft>
                        <a:buClr>
                          <a:schemeClr val="dk1"/>
                        </a:buClr>
                        <a:buSzPts val="1100"/>
                        <a:buFont typeface="Arial"/>
                        <a:buNone/>
                      </a:pPr>
                      <a:endParaRPr b="1"/>
                    </a:p>
                  </a:txBody>
                  <a:tcPr marL="91425" marR="91425" marT="91425" marB="91425">
                    <a:solidFill>
                      <a:srgbClr val="D9EAD3"/>
                    </a:solidFill>
                  </a:tcPr>
                </a:tc>
                <a:extLst>
                  <a:ext uri="{0D108BD9-81ED-4DB2-BD59-A6C34878D82A}">
                    <a16:rowId xmlns:a16="http://schemas.microsoft.com/office/drawing/2014/main" val="10000"/>
                  </a:ext>
                </a:extLst>
              </a:tr>
              <a:tr h="354400">
                <a:tc rowSpan="6">
                  <a:txBody>
                    <a:bodyPr/>
                    <a:lstStyle/>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US" sz="1200" b="1"/>
                        <a:t>      </a:t>
                      </a: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US" sz="1200" b="1"/>
                        <a:t>       GESTIÓN </a:t>
                      </a:r>
                      <a:endParaRPr sz="1200" b="1"/>
                    </a:p>
                  </a:txBody>
                  <a:tcPr marL="91425" marR="91425" marT="91425" marB="91425">
                    <a:solidFill>
                      <a:srgbClr val="B6D7A8"/>
                    </a:solidFill>
                  </a:tcPr>
                </a:tc>
                <a:tc>
                  <a:txBody>
                    <a:bodyPr/>
                    <a:lstStyle/>
                    <a:p>
                      <a:pPr marL="0" lvl="0" indent="0" algn="l" rtl="0">
                        <a:spcBef>
                          <a:spcPts val="0"/>
                        </a:spcBef>
                        <a:spcAft>
                          <a:spcPts val="0"/>
                        </a:spcAft>
                        <a:buNone/>
                      </a:pPr>
                      <a:r>
                        <a:rPr lang="en-US" sz="1200" b="1"/>
                        <a:t>Nivel:</a:t>
                      </a:r>
                      <a:r>
                        <a:rPr lang="en-US" sz="1200">
                          <a:solidFill>
                            <a:schemeClr val="dk1"/>
                          </a:solidFill>
                        </a:rPr>
                        <a:t> 1ero a 9no </a:t>
                      </a:r>
                      <a:r>
                        <a:rPr lang="en-US" sz="1200" b="1"/>
                        <a:t>77 %</a:t>
                      </a:r>
                      <a:endParaRPr sz="1200" b="1"/>
                    </a:p>
                  </a:txBody>
                  <a:tcPr marL="91425" marR="91425" marT="91425" marB="91425"/>
                </a:tc>
                <a:tc>
                  <a:txBody>
                    <a:bodyPr/>
                    <a:lstStyle/>
                    <a:p>
                      <a:pPr marL="0" lvl="0" indent="0" algn="l" rtl="0">
                        <a:spcBef>
                          <a:spcPts val="0"/>
                        </a:spcBef>
                        <a:spcAft>
                          <a:spcPts val="0"/>
                        </a:spcAft>
                        <a:buNone/>
                      </a:pPr>
                      <a:r>
                        <a:rPr lang="en-US" sz="1200" b="1"/>
                        <a:t>Nivel: </a:t>
                      </a:r>
                      <a:r>
                        <a:rPr lang="en-US" sz="1200">
                          <a:solidFill>
                            <a:schemeClr val="dk1"/>
                          </a:solidFill>
                        </a:rPr>
                        <a:t>7mo a 9no</a:t>
                      </a:r>
                      <a:r>
                        <a:rPr lang="en-US" sz="1200" b="1">
                          <a:solidFill>
                            <a:schemeClr val="dk1"/>
                          </a:solidFill>
                        </a:rPr>
                        <a:t>  </a:t>
                      </a:r>
                      <a:r>
                        <a:rPr lang="en-US" sz="1200" b="1"/>
                        <a:t>62%</a:t>
                      </a:r>
                      <a:endParaRPr sz="1200" b="1"/>
                    </a:p>
                  </a:txBody>
                  <a:tcPr marL="91425" marR="91425" marT="91425" marB="91425"/>
                </a:tc>
                <a:extLst>
                  <a:ext uri="{0D108BD9-81ED-4DB2-BD59-A6C34878D82A}">
                    <a16:rowId xmlns:a16="http://schemas.microsoft.com/office/drawing/2014/main" val="10001"/>
                  </a:ext>
                </a:extLst>
              </a:tr>
              <a:tr h="706975">
                <a:tc vMerge="1">
                  <a:txBody>
                    <a:bodyPr/>
                    <a:lstStyle/>
                    <a:p>
                      <a:endParaRPr lang="es-419"/>
                    </a:p>
                  </a:txBody>
                  <a:tcPr/>
                </a:tc>
                <a:tc>
                  <a:txBody>
                    <a:bodyPr/>
                    <a:lstStyle/>
                    <a:p>
                      <a:pPr marL="0" lvl="0" indent="0" algn="l" rtl="0">
                        <a:spcBef>
                          <a:spcPts val="0"/>
                        </a:spcBef>
                        <a:spcAft>
                          <a:spcPts val="0"/>
                        </a:spcAft>
                        <a:buNone/>
                      </a:pPr>
                      <a:r>
                        <a:rPr lang="en-US" sz="1200" b="1" dirty="0"/>
                        <a:t>Tipo de </a:t>
                      </a:r>
                      <a:r>
                        <a:rPr lang="en-US" sz="1200" b="1" dirty="0" err="1"/>
                        <a:t>práctica</a:t>
                      </a:r>
                      <a:r>
                        <a:rPr lang="en-US" sz="1200" b="1" dirty="0"/>
                        <a:t>: </a:t>
                      </a:r>
                      <a:r>
                        <a:rPr lang="en-US" sz="1200" dirty="0" err="1"/>
                        <a:t>Práctica</a:t>
                      </a:r>
                      <a:r>
                        <a:rPr lang="en-US" sz="1200" dirty="0"/>
                        <a:t> pre </a:t>
                      </a:r>
                      <a:r>
                        <a:rPr lang="en-US" sz="1200" dirty="0" err="1"/>
                        <a:t>profesional</a:t>
                      </a:r>
                      <a:r>
                        <a:rPr lang="en-US" sz="1200" dirty="0"/>
                        <a:t> no </a:t>
                      </a:r>
                      <a:r>
                        <a:rPr lang="en-US" sz="1200" dirty="0" err="1"/>
                        <a:t>remunerada</a:t>
                      </a:r>
                      <a:r>
                        <a:rPr lang="en-US" sz="1200" dirty="0"/>
                        <a:t> </a:t>
                      </a:r>
                      <a:r>
                        <a:rPr lang="en-US" sz="1200" b="1" dirty="0">
                          <a:solidFill>
                            <a:schemeClr val="dk1"/>
                          </a:solidFill>
                        </a:rPr>
                        <a:t>45%</a:t>
                      </a:r>
                      <a:endParaRPr sz="1200" b="1" dirty="0">
                        <a:solidFill>
                          <a:schemeClr val="dk1"/>
                        </a:solidFill>
                      </a:endParaRPr>
                    </a:p>
                    <a:p>
                      <a:pPr marL="0" lvl="0" indent="0" algn="l" rtl="0">
                        <a:spcBef>
                          <a:spcPts val="0"/>
                        </a:spcBef>
                        <a:spcAft>
                          <a:spcPts val="0"/>
                        </a:spcAft>
                        <a:buNone/>
                      </a:pPr>
                      <a:r>
                        <a:rPr lang="en-US" sz="1200" dirty="0">
                          <a:solidFill>
                            <a:schemeClr val="dk1"/>
                          </a:solidFill>
                        </a:rPr>
                        <a:t>Servicio </a:t>
                      </a:r>
                      <a:r>
                        <a:rPr lang="en-US" sz="1200" dirty="0" err="1">
                          <a:solidFill>
                            <a:schemeClr val="dk1"/>
                          </a:solidFill>
                        </a:rPr>
                        <a:t>comunitario</a:t>
                      </a:r>
                      <a:r>
                        <a:rPr lang="en-US" sz="1200" b="1" dirty="0">
                          <a:solidFill>
                            <a:schemeClr val="dk1"/>
                          </a:solidFill>
                        </a:rPr>
                        <a:t> 27%</a:t>
                      </a:r>
                      <a:endParaRPr sz="1200" dirty="0"/>
                    </a:p>
                  </a:txBody>
                  <a:tcPr marL="91425" marR="91425" marT="91425" marB="91425"/>
                </a:tc>
                <a:tc>
                  <a:txBody>
                    <a:bodyPr/>
                    <a:lstStyle/>
                    <a:p>
                      <a:pPr marL="0" lvl="0" indent="0" algn="l" rtl="0">
                        <a:spcBef>
                          <a:spcPts val="0"/>
                        </a:spcBef>
                        <a:spcAft>
                          <a:spcPts val="0"/>
                        </a:spcAft>
                        <a:buNone/>
                      </a:pPr>
                      <a:r>
                        <a:rPr lang="en-US" sz="1200" b="1" dirty="0">
                          <a:solidFill>
                            <a:schemeClr val="dk1"/>
                          </a:solidFill>
                        </a:rPr>
                        <a:t>Tipo de </a:t>
                      </a:r>
                      <a:r>
                        <a:rPr lang="en-US" sz="1200" b="1" dirty="0" err="1">
                          <a:solidFill>
                            <a:schemeClr val="dk1"/>
                          </a:solidFill>
                        </a:rPr>
                        <a:t>práctica</a:t>
                      </a:r>
                      <a:r>
                        <a:rPr lang="en-US" sz="1200" b="1" dirty="0">
                          <a:solidFill>
                            <a:schemeClr val="dk1"/>
                          </a:solidFill>
                        </a:rPr>
                        <a:t>: </a:t>
                      </a:r>
                      <a:r>
                        <a:rPr lang="en-US" sz="1200" dirty="0" err="1">
                          <a:solidFill>
                            <a:schemeClr val="dk1"/>
                          </a:solidFill>
                        </a:rPr>
                        <a:t>Práctica</a:t>
                      </a:r>
                      <a:r>
                        <a:rPr lang="en-US" sz="1200" dirty="0">
                          <a:solidFill>
                            <a:schemeClr val="dk1"/>
                          </a:solidFill>
                        </a:rPr>
                        <a:t> pre </a:t>
                      </a:r>
                      <a:r>
                        <a:rPr lang="en-US" sz="1200" dirty="0" err="1">
                          <a:solidFill>
                            <a:schemeClr val="dk1"/>
                          </a:solidFill>
                        </a:rPr>
                        <a:t>profesional</a:t>
                      </a:r>
                      <a:r>
                        <a:rPr lang="en-US" sz="1200" dirty="0">
                          <a:solidFill>
                            <a:schemeClr val="dk1"/>
                          </a:solidFill>
                        </a:rPr>
                        <a:t> no </a:t>
                      </a:r>
                      <a:r>
                        <a:rPr lang="en-US" sz="1200" dirty="0" err="1">
                          <a:solidFill>
                            <a:schemeClr val="dk1"/>
                          </a:solidFill>
                        </a:rPr>
                        <a:t>remunerada</a:t>
                      </a:r>
                      <a:r>
                        <a:rPr lang="en-US" sz="1200" dirty="0"/>
                        <a:t>   </a:t>
                      </a:r>
                      <a:r>
                        <a:rPr lang="en-US" sz="1200" b="1" dirty="0">
                          <a:solidFill>
                            <a:schemeClr val="dk1"/>
                          </a:solidFill>
                        </a:rPr>
                        <a:t>40%</a:t>
                      </a:r>
                      <a:endParaRPr sz="1200" b="1"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Servicio </a:t>
                      </a:r>
                      <a:r>
                        <a:rPr lang="en-US" sz="1200" dirty="0" err="1">
                          <a:solidFill>
                            <a:schemeClr val="dk1"/>
                          </a:solidFill>
                        </a:rPr>
                        <a:t>comunitario</a:t>
                      </a:r>
                      <a:r>
                        <a:rPr lang="en-US" sz="1200" b="1" dirty="0">
                          <a:solidFill>
                            <a:schemeClr val="dk1"/>
                          </a:solidFill>
                        </a:rPr>
                        <a:t> 23%</a:t>
                      </a:r>
                      <a:endParaRPr sz="1200" b="1" dirty="0">
                        <a:solidFill>
                          <a:schemeClr val="dk1"/>
                        </a:solidFill>
                      </a:endParaRPr>
                    </a:p>
                  </a:txBody>
                  <a:tcPr marL="91425" marR="91425" marT="91425" marB="91425"/>
                </a:tc>
                <a:extLst>
                  <a:ext uri="{0D108BD9-81ED-4DB2-BD59-A6C34878D82A}">
                    <a16:rowId xmlns:a16="http://schemas.microsoft.com/office/drawing/2014/main" val="10002"/>
                  </a:ext>
                </a:extLst>
              </a:tr>
              <a:tr h="883250">
                <a:tc vMerge="1">
                  <a:txBody>
                    <a:bodyPr/>
                    <a:lstStyle/>
                    <a:p>
                      <a:endParaRPr lang="es-419"/>
                    </a:p>
                  </a:txBody>
                  <a:tcPr/>
                </a:tc>
                <a:tc>
                  <a:txBody>
                    <a:bodyPr/>
                    <a:lstStyle/>
                    <a:p>
                      <a:pPr marL="0" lvl="0" indent="0" algn="l" rtl="0">
                        <a:spcBef>
                          <a:spcPts val="0"/>
                        </a:spcBef>
                        <a:spcAft>
                          <a:spcPts val="0"/>
                        </a:spcAft>
                        <a:buNone/>
                      </a:pPr>
                      <a:r>
                        <a:rPr lang="en-US" sz="1200" b="1" dirty="0"/>
                        <a:t>Tipo de </a:t>
                      </a:r>
                      <a:r>
                        <a:rPr lang="en-US" sz="1200" b="1" dirty="0" err="1"/>
                        <a:t>práctica</a:t>
                      </a:r>
                      <a:r>
                        <a:rPr lang="en-US" sz="1200" b="1" dirty="0"/>
                        <a:t> que no </a:t>
                      </a:r>
                      <a:r>
                        <a:rPr lang="en-US" sz="1200" b="1" dirty="0" err="1"/>
                        <a:t>aplicó</a:t>
                      </a:r>
                      <a:r>
                        <a:rPr lang="en-US" sz="1200" b="1" dirty="0"/>
                        <a:t>:</a:t>
                      </a:r>
                      <a:endParaRPr sz="1200" b="1" dirty="0"/>
                    </a:p>
                    <a:p>
                      <a:pPr marL="0" lvl="0" indent="0" algn="l" rtl="0">
                        <a:spcBef>
                          <a:spcPts val="0"/>
                        </a:spcBef>
                        <a:spcAft>
                          <a:spcPts val="0"/>
                        </a:spcAft>
                        <a:buNone/>
                      </a:pPr>
                      <a:r>
                        <a:rPr lang="en-US" sz="1200" dirty="0" err="1"/>
                        <a:t>Pasantía</a:t>
                      </a:r>
                      <a:r>
                        <a:rPr lang="en-US" sz="1200" dirty="0"/>
                        <a:t> </a:t>
                      </a:r>
                      <a:endParaRPr sz="1200" b="1" dirty="0"/>
                    </a:p>
                    <a:p>
                      <a:pPr marL="0" lvl="0" indent="0" algn="l" rtl="0">
                        <a:spcBef>
                          <a:spcPts val="0"/>
                        </a:spcBef>
                        <a:spcAft>
                          <a:spcPts val="0"/>
                        </a:spcAft>
                        <a:buNone/>
                      </a:pPr>
                      <a:r>
                        <a:rPr lang="en-US" sz="1200" dirty="0" err="1"/>
                        <a:t>Ayudantía</a:t>
                      </a:r>
                      <a:r>
                        <a:rPr lang="en-US" sz="1200" dirty="0"/>
                        <a:t> de </a:t>
                      </a:r>
                      <a:r>
                        <a:rPr lang="en-US" sz="1200" dirty="0" err="1"/>
                        <a:t>cátedra</a:t>
                      </a:r>
                      <a:r>
                        <a:rPr lang="en-US" sz="1200" dirty="0"/>
                        <a:t> </a:t>
                      </a:r>
                      <a:endParaRPr sz="1200" dirty="0"/>
                    </a:p>
                    <a:p>
                      <a:pPr marL="0" lvl="0" indent="0" algn="l" rtl="0">
                        <a:spcBef>
                          <a:spcPts val="0"/>
                        </a:spcBef>
                        <a:spcAft>
                          <a:spcPts val="0"/>
                        </a:spcAft>
                        <a:buNone/>
                      </a:pPr>
                      <a:r>
                        <a:rPr lang="en-US" sz="1200" dirty="0" err="1"/>
                        <a:t>Ayudantía</a:t>
                      </a:r>
                      <a:r>
                        <a:rPr lang="en-US" sz="1200" dirty="0"/>
                        <a:t> de investigación </a:t>
                      </a:r>
                      <a:endParaRPr sz="1200" dirty="0"/>
                    </a:p>
                  </a:txBody>
                  <a:tcPr marL="91425" marR="91425" marT="91425" marB="91425"/>
                </a:tc>
                <a:tc>
                  <a:txBody>
                    <a:bodyPr/>
                    <a:lstStyle/>
                    <a:p>
                      <a:pPr marL="0" lvl="0" indent="0" algn="l" rtl="0">
                        <a:spcBef>
                          <a:spcPts val="0"/>
                        </a:spcBef>
                        <a:spcAft>
                          <a:spcPts val="0"/>
                        </a:spcAft>
                        <a:buNone/>
                      </a:pPr>
                      <a:r>
                        <a:rPr lang="en-US" sz="1200" b="1" dirty="0">
                          <a:solidFill>
                            <a:schemeClr val="dk1"/>
                          </a:solidFill>
                        </a:rPr>
                        <a:t>Tipo de </a:t>
                      </a:r>
                      <a:r>
                        <a:rPr lang="en-US" sz="1200" b="1" dirty="0" err="1">
                          <a:solidFill>
                            <a:schemeClr val="dk1"/>
                          </a:solidFill>
                        </a:rPr>
                        <a:t>práctica</a:t>
                      </a:r>
                      <a:r>
                        <a:rPr lang="en-US" sz="1200" b="1" dirty="0">
                          <a:solidFill>
                            <a:schemeClr val="dk1"/>
                          </a:solidFill>
                        </a:rPr>
                        <a:t> que no </a:t>
                      </a:r>
                      <a:r>
                        <a:rPr lang="en-US" sz="1200" b="1" dirty="0" err="1">
                          <a:solidFill>
                            <a:schemeClr val="dk1"/>
                          </a:solidFill>
                        </a:rPr>
                        <a:t>aplicó</a:t>
                      </a:r>
                      <a:r>
                        <a:rPr lang="en-US" sz="1200" b="1" dirty="0">
                          <a:solidFill>
                            <a:schemeClr val="dk1"/>
                          </a:solidFill>
                        </a:rPr>
                        <a:t>:</a:t>
                      </a:r>
                      <a:endParaRPr sz="1200" b="1" dirty="0">
                        <a:solidFill>
                          <a:schemeClr val="dk1"/>
                        </a:solidFill>
                      </a:endParaRPr>
                    </a:p>
                    <a:p>
                      <a:pPr marL="0" lvl="0" indent="0" algn="l" rtl="0">
                        <a:spcBef>
                          <a:spcPts val="0"/>
                        </a:spcBef>
                        <a:spcAft>
                          <a:spcPts val="0"/>
                        </a:spcAft>
                        <a:buNone/>
                      </a:pPr>
                      <a:r>
                        <a:rPr lang="en-US" sz="1200" dirty="0" err="1">
                          <a:solidFill>
                            <a:schemeClr val="dk1"/>
                          </a:solidFill>
                        </a:rPr>
                        <a:t>Pasantía</a:t>
                      </a:r>
                      <a:r>
                        <a:rPr lang="en-US" sz="1200" dirty="0">
                          <a:solidFill>
                            <a:schemeClr val="dk1"/>
                          </a:solidFill>
                        </a:rPr>
                        <a:t> </a:t>
                      </a:r>
                      <a:endParaRPr sz="1200" b="1" dirty="0">
                        <a:solidFill>
                          <a:schemeClr val="dk1"/>
                        </a:solidFill>
                      </a:endParaRPr>
                    </a:p>
                    <a:p>
                      <a:pPr marL="0" lvl="0" indent="0" algn="l" rtl="0">
                        <a:spcBef>
                          <a:spcPts val="0"/>
                        </a:spcBef>
                        <a:spcAft>
                          <a:spcPts val="0"/>
                        </a:spcAft>
                        <a:buNone/>
                      </a:pPr>
                      <a:r>
                        <a:rPr lang="en-US" sz="1200" dirty="0" err="1">
                          <a:solidFill>
                            <a:schemeClr val="dk1"/>
                          </a:solidFill>
                        </a:rPr>
                        <a:t>Ayudantía</a:t>
                      </a:r>
                      <a:r>
                        <a:rPr lang="en-US" sz="1200" dirty="0">
                          <a:solidFill>
                            <a:schemeClr val="dk1"/>
                          </a:solidFill>
                        </a:rPr>
                        <a:t> de </a:t>
                      </a:r>
                      <a:r>
                        <a:rPr lang="en-US" sz="1200" dirty="0" err="1">
                          <a:solidFill>
                            <a:schemeClr val="dk1"/>
                          </a:solidFill>
                        </a:rPr>
                        <a:t>cátedra</a:t>
                      </a:r>
                      <a:r>
                        <a:rPr lang="en-US" sz="1200" dirty="0">
                          <a:solidFill>
                            <a:schemeClr val="dk1"/>
                          </a:solidFill>
                        </a:rPr>
                        <a:t> </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err="1">
                          <a:solidFill>
                            <a:schemeClr val="dk1"/>
                          </a:solidFill>
                        </a:rPr>
                        <a:t>Ayudantía</a:t>
                      </a:r>
                      <a:r>
                        <a:rPr lang="en-US" sz="1200" dirty="0">
                          <a:solidFill>
                            <a:schemeClr val="dk1"/>
                          </a:solidFill>
                        </a:rPr>
                        <a:t> de investigación </a:t>
                      </a:r>
                      <a:endParaRPr sz="1200" b="1" dirty="0">
                        <a:solidFill>
                          <a:schemeClr val="dk1"/>
                        </a:solidFill>
                      </a:endParaRPr>
                    </a:p>
                  </a:txBody>
                  <a:tcPr marL="91425" marR="91425" marT="91425" marB="91425"/>
                </a:tc>
                <a:extLst>
                  <a:ext uri="{0D108BD9-81ED-4DB2-BD59-A6C34878D82A}">
                    <a16:rowId xmlns:a16="http://schemas.microsoft.com/office/drawing/2014/main" val="10003"/>
                  </a:ext>
                </a:extLst>
              </a:tr>
              <a:tr h="706975">
                <a:tc vMerge="1">
                  <a:txBody>
                    <a:bodyPr/>
                    <a:lstStyle/>
                    <a:p>
                      <a:endParaRPr lang="es-419"/>
                    </a:p>
                  </a:txBody>
                  <a:tcPr/>
                </a:tc>
                <a:tc>
                  <a:txBody>
                    <a:bodyPr/>
                    <a:lstStyle/>
                    <a:p>
                      <a:pPr marL="0" lvl="0" indent="0" algn="l" rtl="0">
                        <a:spcBef>
                          <a:spcPts val="0"/>
                        </a:spcBef>
                        <a:spcAft>
                          <a:spcPts val="0"/>
                        </a:spcAft>
                        <a:buNone/>
                      </a:pPr>
                      <a:r>
                        <a:rPr lang="en-US" sz="1200" b="1"/>
                        <a:t>Asignación de centros: </a:t>
                      </a:r>
                      <a:endParaRPr sz="1200" b="1"/>
                    </a:p>
                    <a:p>
                      <a:pPr marL="0" lvl="0" indent="0" algn="l" rtl="0">
                        <a:spcBef>
                          <a:spcPts val="0"/>
                        </a:spcBef>
                        <a:spcAft>
                          <a:spcPts val="0"/>
                        </a:spcAft>
                        <a:buNone/>
                      </a:pPr>
                      <a:r>
                        <a:rPr lang="en-US" sz="1200"/>
                        <a:t>Bueno</a:t>
                      </a:r>
                      <a:r>
                        <a:rPr lang="en-US" sz="1200" b="1"/>
                        <a:t> 38% </a:t>
                      </a:r>
                      <a:endParaRPr sz="1200" b="1"/>
                    </a:p>
                    <a:p>
                      <a:pPr marL="0" lvl="0" indent="0" algn="l" rtl="0">
                        <a:spcBef>
                          <a:spcPts val="0"/>
                        </a:spcBef>
                        <a:spcAft>
                          <a:spcPts val="0"/>
                        </a:spcAft>
                        <a:buNone/>
                      </a:pPr>
                      <a:r>
                        <a:rPr lang="en-US" sz="1200"/>
                        <a:t>Muy bueno </a:t>
                      </a:r>
                      <a:r>
                        <a:rPr lang="en-US" sz="1200" b="1"/>
                        <a:t>33%</a:t>
                      </a:r>
                      <a:endParaRPr sz="1200" b="1"/>
                    </a:p>
                  </a:txBody>
                  <a:tcPr marL="91425" marR="91425" marT="91425" marB="91425"/>
                </a:tc>
                <a:tc>
                  <a:txBody>
                    <a:bodyPr/>
                    <a:lstStyle/>
                    <a:p>
                      <a:pPr marL="0" lvl="0" indent="0" algn="l" rtl="0">
                        <a:spcBef>
                          <a:spcPts val="0"/>
                        </a:spcBef>
                        <a:spcAft>
                          <a:spcPts val="0"/>
                        </a:spcAft>
                        <a:buNone/>
                      </a:pPr>
                      <a:r>
                        <a:rPr lang="en-US" sz="1200" b="1">
                          <a:solidFill>
                            <a:schemeClr val="dk1"/>
                          </a:solidFill>
                        </a:rPr>
                        <a:t>Asignación de centros:</a:t>
                      </a:r>
                      <a:endParaRPr sz="1200" b="1">
                        <a:solidFill>
                          <a:schemeClr val="dk1"/>
                        </a:solidFill>
                      </a:endParaRPr>
                    </a:p>
                    <a:p>
                      <a:pPr marL="0" lvl="0" indent="0" algn="l" rtl="0">
                        <a:spcBef>
                          <a:spcPts val="0"/>
                        </a:spcBef>
                        <a:spcAft>
                          <a:spcPts val="0"/>
                        </a:spcAft>
                        <a:buNone/>
                      </a:pPr>
                      <a:r>
                        <a:rPr lang="en-US" sz="1200">
                          <a:solidFill>
                            <a:schemeClr val="dk1"/>
                          </a:solidFill>
                        </a:rPr>
                        <a:t>Excelente </a:t>
                      </a:r>
                      <a:r>
                        <a:rPr lang="en-US" sz="1200" b="1">
                          <a:solidFill>
                            <a:schemeClr val="dk1"/>
                          </a:solidFill>
                        </a:rPr>
                        <a:t>29%</a:t>
                      </a:r>
                      <a:endParaRPr sz="1200" b="1">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Muy bueno </a:t>
                      </a:r>
                      <a:r>
                        <a:rPr lang="en-US" sz="1200" b="1">
                          <a:solidFill>
                            <a:schemeClr val="dk1"/>
                          </a:solidFill>
                        </a:rPr>
                        <a:t>29%</a:t>
                      </a:r>
                      <a:endParaRPr sz="1200" b="1">
                        <a:solidFill>
                          <a:schemeClr val="dk1"/>
                        </a:solidFill>
                      </a:endParaRPr>
                    </a:p>
                  </a:txBody>
                  <a:tcPr marL="91425" marR="91425" marT="91425" marB="91425"/>
                </a:tc>
                <a:extLst>
                  <a:ext uri="{0D108BD9-81ED-4DB2-BD59-A6C34878D82A}">
                    <a16:rowId xmlns:a16="http://schemas.microsoft.com/office/drawing/2014/main" val="10004"/>
                  </a:ext>
                </a:extLst>
              </a:tr>
              <a:tr h="706975">
                <a:tc vMerge="1">
                  <a:txBody>
                    <a:bodyPr/>
                    <a:lstStyle/>
                    <a:p>
                      <a:endParaRPr lang="es-419"/>
                    </a:p>
                  </a:txBody>
                  <a:tcPr/>
                </a:tc>
                <a:tc>
                  <a:txBody>
                    <a:bodyPr/>
                    <a:lstStyle/>
                    <a:p>
                      <a:pPr marL="0" lvl="0" indent="0" algn="l" rtl="0">
                        <a:spcBef>
                          <a:spcPts val="0"/>
                        </a:spcBef>
                        <a:spcAft>
                          <a:spcPts val="0"/>
                        </a:spcAft>
                        <a:buNone/>
                      </a:pPr>
                      <a:r>
                        <a:rPr lang="en-US" sz="1200" b="1"/>
                        <a:t>Tiempo y cronograma:</a:t>
                      </a:r>
                      <a:endParaRPr sz="1200" b="1"/>
                    </a:p>
                    <a:p>
                      <a:pPr marL="0" lvl="0" indent="0" algn="l" rtl="0">
                        <a:spcBef>
                          <a:spcPts val="0"/>
                        </a:spcBef>
                        <a:spcAft>
                          <a:spcPts val="0"/>
                        </a:spcAft>
                        <a:buNone/>
                      </a:pPr>
                      <a:r>
                        <a:rPr lang="en-US" sz="1200"/>
                        <a:t>Muy bueno </a:t>
                      </a:r>
                      <a:r>
                        <a:rPr lang="en-US" sz="1200" b="1"/>
                        <a:t>36%</a:t>
                      </a:r>
                      <a:endParaRPr sz="1200"/>
                    </a:p>
                    <a:p>
                      <a:pPr marL="0" lvl="0" indent="0" algn="l" rtl="0">
                        <a:spcBef>
                          <a:spcPts val="0"/>
                        </a:spcBef>
                        <a:spcAft>
                          <a:spcPts val="0"/>
                        </a:spcAft>
                        <a:buNone/>
                      </a:pPr>
                      <a:r>
                        <a:rPr lang="en-US" sz="1200"/>
                        <a:t>Bueno </a:t>
                      </a:r>
                      <a:r>
                        <a:rPr lang="en-US" sz="1200" b="1"/>
                        <a:t>30%</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200" b="1">
                          <a:solidFill>
                            <a:schemeClr val="dk1"/>
                          </a:solidFill>
                        </a:rPr>
                        <a:t>Tiempo y cronograma:</a:t>
                      </a:r>
                      <a:endParaRPr sz="1200" b="1">
                        <a:solidFill>
                          <a:schemeClr val="dk1"/>
                        </a:solidFill>
                      </a:endParaRPr>
                    </a:p>
                    <a:p>
                      <a:pPr marL="0" lvl="0" indent="0" algn="l" rtl="0">
                        <a:spcBef>
                          <a:spcPts val="0"/>
                        </a:spcBef>
                        <a:spcAft>
                          <a:spcPts val="0"/>
                        </a:spcAft>
                        <a:buNone/>
                      </a:pPr>
                      <a:r>
                        <a:rPr lang="en-US" sz="1200">
                          <a:solidFill>
                            <a:schemeClr val="dk1"/>
                          </a:solidFill>
                        </a:rPr>
                        <a:t>Excelente </a:t>
                      </a:r>
                      <a:r>
                        <a:rPr lang="en-US" sz="1200" b="1">
                          <a:solidFill>
                            <a:schemeClr val="dk1"/>
                          </a:solidFill>
                        </a:rPr>
                        <a:t>37%</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Bueno </a:t>
                      </a:r>
                      <a:r>
                        <a:rPr lang="en-US" sz="1200" b="1">
                          <a:solidFill>
                            <a:schemeClr val="dk1"/>
                          </a:solidFill>
                        </a:rPr>
                        <a:t>27%</a:t>
                      </a:r>
                      <a:endParaRPr sz="1200" b="1"/>
                    </a:p>
                  </a:txBody>
                  <a:tcPr marL="91425" marR="91425" marT="91425" marB="91425"/>
                </a:tc>
                <a:extLst>
                  <a:ext uri="{0D108BD9-81ED-4DB2-BD59-A6C34878D82A}">
                    <a16:rowId xmlns:a16="http://schemas.microsoft.com/office/drawing/2014/main" val="10005"/>
                  </a:ext>
                </a:extLst>
              </a:tr>
              <a:tr h="1059550">
                <a:tc vMerge="1">
                  <a:txBody>
                    <a:bodyPr/>
                    <a:lstStyle/>
                    <a:p>
                      <a:endParaRPr lang="es-419"/>
                    </a:p>
                  </a:txBody>
                  <a:tcPr/>
                </a:tc>
                <a:tc>
                  <a:txBody>
                    <a:bodyPr/>
                    <a:lstStyle/>
                    <a:p>
                      <a:pPr marL="0" lvl="0" indent="0" algn="l" rtl="0">
                        <a:spcBef>
                          <a:spcPts val="0"/>
                        </a:spcBef>
                        <a:spcAft>
                          <a:spcPts val="0"/>
                        </a:spcAft>
                        <a:buNone/>
                      </a:pPr>
                      <a:r>
                        <a:rPr lang="en-US" sz="1200" b="1"/>
                        <a:t>Número de horas:</a:t>
                      </a:r>
                      <a:endParaRPr sz="1200" b="1"/>
                    </a:p>
                    <a:p>
                      <a:pPr marL="0" lvl="0" indent="0" algn="l" rtl="0">
                        <a:spcBef>
                          <a:spcPts val="0"/>
                        </a:spcBef>
                        <a:spcAft>
                          <a:spcPts val="0"/>
                        </a:spcAft>
                        <a:buNone/>
                      </a:pPr>
                      <a:r>
                        <a:rPr lang="en-US" sz="1200"/>
                        <a:t>Muy bueno </a:t>
                      </a:r>
                      <a:r>
                        <a:rPr lang="en-US" sz="1200" b="1"/>
                        <a:t>36%</a:t>
                      </a:r>
                      <a:endParaRPr sz="1200" b="1"/>
                    </a:p>
                    <a:p>
                      <a:pPr marL="0" lvl="0" indent="0" algn="l" rtl="0">
                        <a:spcBef>
                          <a:spcPts val="0"/>
                        </a:spcBef>
                        <a:spcAft>
                          <a:spcPts val="0"/>
                        </a:spcAft>
                        <a:buNone/>
                      </a:pPr>
                      <a:r>
                        <a:rPr lang="en-US" sz="1200"/>
                        <a:t>Excelente  </a:t>
                      </a:r>
                      <a:r>
                        <a:rPr lang="en-US" sz="1200" b="1"/>
                        <a:t>30%</a:t>
                      </a: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chemeClr val="dk1"/>
                          </a:solidFill>
                        </a:rPr>
                        <a:t>Número de horas:</a:t>
                      </a:r>
                      <a:endParaRPr sz="1200" b="1">
                        <a:solidFill>
                          <a:schemeClr val="dk1"/>
                        </a:solidFill>
                      </a:endParaRPr>
                    </a:p>
                    <a:p>
                      <a:pPr marL="0" lvl="0" indent="0" algn="l" rtl="0">
                        <a:spcBef>
                          <a:spcPts val="0"/>
                        </a:spcBef>
                        <a:spcAft>
                          <a:spcPts val="0"/>
                        </a:spcAft>
                        <a:buNone/>
                      </a:pPr>
                      <a:r>
                        <a:rPr lang="en-US" sz="1200">
                          <a:solidFill>
                            <a:schemeClr val="dk1"/>
                          </a:solidFill>
                        </a:rPr>
                        <a:t>Bueno </a:t>
                      </a:r>
                      <a:r>
                        <a:rPr lang="en-US" sz="1200" b="1">
                          <a:solidFill>
                            <a:schemeClr val="dk1"/>
                          </a:solidFill>
                        </a:rPr>
                        <a:t>26%</a:t>
                      </a:r>
                      <a:endParaRPr sz="1200" b="1">
                        <a:solidFill>
                          <a:schemeClr val="dk1"/>
                        </a:solidFill>
                      </a:endParaRPr>
                    </a:p>
                    <a:p>
                      <a:pPr marL="0" lvl="0" indent="0" algn="l" rtl="0">
                        <a:spcBef>
                          <a:spcPts val="0"/>
                        </a:spcBef>
                        <a:spcAft>
                          <a:spcPts val="0"/>
                        </a:spcAft>
                        <a:buNone/>
                      </a:pPr>
                      <a:r>
                        <a:rPr lang="en-US" sz="1200">
                          <a:solidFill>
                            <a:schemeClr val="dk1"/>
                          </a:solidFill>
                        </a:rPr>
                        <a:t>Regula  </a:t>
                      </a:r>
                      <a:r>
                        <a:rPr lang="en-US" sz="1200" b="1">
                          <a:solidFill>
                            <a:schemeClr val="dk1"/>
                          </a:solidFill>
                        </a:rPr>
                        <a:t>23%</a:t>
                      </a:r>
                      <a:endParaRPr sz="1200" b="1">
                        <a:solidFill>
                          <a:schemeClr val="dk1"/>
                        </a:solidFill>
                      </a:endParaRPr>
                    </a:p>
                    <a:p>
                      <a:pPr marL="0" lvl="0" indent="0" algn="l" rtl="0">
                        <a:spcBef>
                          <a:spcPts val="0"/>
                        </a:spcBef>
                        <a:spcAft>
                          <a:spcPts val="0"/>
                        </a:spcAft>
                        <a:buNone/>
                      </a:pPr>
                      <a:r>
                        <a:rPr lang="en-US" sz="1200">
                          <a:solidFill>
                            <a:schemeClr val="dk1"/>
                          </a:solidFill>
                        </a:rPr>
                        <a:t>Malo</a:t>
                      </a:r>
                      <a:r>
                        <a:rPr lang="en-US" sz="1200" b="1">
                          <a:solidFill>
                            <a:schemeClr val="dk1"/>
                          </a:solidFill>
                        </a:rPr>
                        <a:t> 21%</a:t>
                      </a:r>
                      <a:endParaRPr sz="12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672"/>
        <p:cNvGrpSpPr/>
        <p:nvPr/>
      </p:nvGrpSpPr>
      <p:grpSpPr>
        <a:xfrm>
          <a:off x="0" y="0"/>
          <a:ext cx="0" cy="0"/>
          <a:chOff x="0" y="0"/>
          <a:chExt cx="0" cy="0"/>
        </a:xfrm>
      </p:grpSpPr>
      <p:sp>
        <p:nvSpPr>
          <p:cNvPr id="673" name="Google Shape;673;g8942facda2_1_37"/>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74" name="Google Shape;674;g8942facda2_1_37"/>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g8942facda2_1_37"/>
          <p:cNvGrpSpPr/>
          <p:nvPr/>
        </p:nvGrpSpPr>
        <p:grpSpPr>
          <a:xfrm flipH="1">
            <a:off x="6010184" y="11"/>
            <a:ext cx="6176875" cy="6853467"/>
            <a:chOff x="2487613" y="285750"/>
            <a:chExt cx="2428876" cy="5654676"/>
          </a:xfrm>
        </p:grpSpPr>
        <p:sp>
          <p:nvSpPr>
            <p:cNvPr id="676" name="Google Shape;676;g8942facda2_1_37"/>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g8942facda2_1_37"/>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g8942facda2_1_37"/>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g8942facda2_1_37"/>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g8942facda2_1_37"/>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g8942facda2_1_37"/>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g8942facda2_1_37"/>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g8942facda2_1_37"/>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g8942facda2_1_37"/>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g8942facda2_1_37"/>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g8942facda2_1_37"/>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g8942facda2_1_37"/>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g8942facda2_1_37"/>
          <p:cNvSpPr txBox="1">
            <a:spLocks noGrp="1"/>
          </p:cNvSpPr>
          <p:nvPr>
            <p:ph type="title" idx="4294967295"/>
          </p:nvPr>
        </p:nvSpPr>
        <p:spPr>
          <a:xfrm>
            <a:off x="560750" y="183950"/>
            <a:ext cx="5961900" cy="648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Encuesta</a:t>
            </a:r>
            <a:endParaRPr b="1"/>
          </a:p>
        </p:txBody>
      </p:sp>
      <p:pic>
        <p:nvPicPr>
          <p:cNvPr id="689" name="Google Shape;689;g8942facda2_1_37"/>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690" name="Google Shape;690;g8942facda2_1_37"/>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691" name="Google Shape;691;g8942facda2_1_37"/>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pic>
        <p:nvPicPr>
          <p:cNvPr id="692" name="Google Shape;692;g8942facda2_1_37"/>
          <p:cNvPicPr preferRelativeResize="0"/>
          <p:nvPr/>
        </p:nvPicPr>
        <p:blipFill rotWithShape="1">
          <a:blip r:embed="rId4">
            <a:alphaModFix/>
          </a:blip>
          <a:srcRect l="25149" t="39824" r="36429" b="22738"/>
          <a:stretch/>
        </p:blipFill>
        <p:spPr>
          <a:xfrm>
            <a:off x="435725" y="2643800"/>
            <a:ext cx="4407211" cy="2443249"/>
          </a:xfrm>
          <a:prstGeom prst="rect">
            <a:avLst/>
          </a:prstGeom>
          <a:noFill/>
          <a:ln w="9525" cap="flat" cmpd="sng">
            <a:solidFill>
              <a:srgbClr val="000000"/>
            </a:solidFill>
            <a:prstDash val="solid"/>
            <a:round/>
            <a:headEnd type="none" w="sm" len="sm"/>
            <a:tailEnd type="none" w="sm" len="sm"/>
          </a:ln>
        </p:spPr>
      </p:pic>
      <p:sp>
        <p:nvSpPr>
          <p:cNvPr id="693" name="Google Shape;693;g8942facda2_1_37"/>
          <p:cNvSpPr txBox="1"/>
          <p:nvPr/>
        </p:nvSpPr>
        <p:spPr>
          <a:xfrm>
            <a:off x="372263" y="4931050"/>
            <a:ext cx="4506300" cy="64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000">
                <a:solidFill>
                  <a:schemeClr val="dk1"/>
                </a:solidFill>
                <a:latin typeface="Times New Roman"/>
                <a:ea typeface="Times New Roman"/>
                <a:cs typeface="Times New Roman"/>
                <a:sym typeface="Times New Roman"/>
              </a:rPr>
              <a:t>Figura 9. Resultados de aprendizaje I etapa de formación. Elaborado por: Hidrobo, M y Villavicencio, A (2019)</a:t>
            </a:r>
            <a:endParaRPr sz="10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Century Gothic"/>
              <a:ea typeface="Century Gothic"/>
              <a:cs typeface="Century Gothic"/>
              <a:sym typeface="Century Gothic"/>
            </a:endParaRPr>
          </a:p>
        </p:txBody>
      </p:sp>
      <p:pic>
        <p:nvPicPr>
          <p:cNvPr id="694" name="Google Shape;694;g8942facda2_1_37"/>
          <p:cNvPicPr preferRelativeResize="0"/>
          <p:nvPr/>
        </p:nvPicPr>
        <p:blipFill rotWithShape="1">
          <a:blip r:embed="rId5">
            <a:alphaModFix/>
          </a:blip>
          <a:srcRect l="25462" t="39002" r="25638" b="25372"/>
          <a:stretch/>
        </p:blipFill>
        <p:spPr>
          <a:xfrm>
            <a:off x="5306150" y="1061650"/>
            <a:ext cx="5961902" cy="2443249"/>
          </a:xfrm>
          <a:prstGeom prst="rect">
            <a:avLst/>
          </a:prstGeom>
          <a:noFill/>
          <a:ln w="9525" cap="flat" cmpd="sng">
            <a:solidFill>
              <a:srgbClr val="000000"/>
            </a:solidFill>
            <a:prstDash val="solid"/>
            <a:round/>
            <a:headEnd type="none" w="sm" len="sm"/>
            <a:tailEnd type="none" w="sm" len="sm"/>
          </a:ln>
        </p:spPr>
      </p:pic>
      <p:sp>
        <p:nvSpPr>
          <p:cNvPr id="695" name="Google Shape;695;g8942facda2_1_37"/>
          <p:cNvSpPr txBox="1"/>
          <p:nvPr/>
        </p:nvSpPr>
        <p:spPr>
          <a:xfrm>
            <a:off x="5487275" y="3337125"/>
            <a:ext cx="4506300" cy="64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000">
                <a:solidFill>
                  <a:schemeClr val="dk1"/>
                </a:solidFill>
                <a:latin typeface="Times New Roman"/>
                <a:ea typeface="Times New Roman"/>
                <a:cs typeface="Times New Roman"/>
                <a:sym typeface="Times New Roman"/>
              </a:rPr>
              <a:t>Figura 10.  Resultados de aprendizaje II etapa de formación. Elaborado por: Hidrobo, M y Villavicencio, A (2019)</a:t>
            </a: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Century Gothic"/>
              <a:ea typeface="Century Gothic"/>
              <a:cs typeface="Century Gothic"/>
              <a:sym typeface="Century Gothic"/>
            </a:endParaRPr>
          </a:p>
        </p:txBody>
      </p:sp>
      <p:pic>
        <p:nvPicPr>
          <p:cNvPr id="696" name="Google Shape;696;g8942facda2_1_37"/>
          <p:cNvPicPr preferRelativeResize="0"/>
          <p:nvPr/>
        </p:nvPicPr>
        <p:blipFill rotWithShape="1">
          <a:blip r:embed="rId6">
            <a:alphaModFix/>
          </a:blip>
          <a:srcRect l="25289" t="36096" r="24996" b="33629"/>
          <a:stretch/>
        </p:blipFill>
        <p:spPr>
          <a:xfrm>
            <a:off x="5256587" y="4059425"/>
            <a:ext cx="6061027" cy="2076276"/>
          </a:xfrm>
          <a:prstGeom prst="rect">
            <a:avLst/>
          </a:prstGeom>
          <a:noFill/>
          <a:ln>
            <a:noFill/>
          </a:ln>
        </p:spPr>
      </p:pic>
      <p:sp>
        <p:nvSpPr>
          <p:cNvPr id="697" name="Google Shape;697;g8942facda2_1_37"/>
          <p:cNvSpPr txBox="1"/>
          <p:nvPr/>
        </p:nvSpPr>
        <p:spPr>
          <a:xfrm>
            <a:off x="6629400" y="6135700"/>
            <a:ext cx="4506300" cy="64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000">
                <a:solidFill>
                  <a:schemeClr val="dk1"/>
                </a:solidFill>
                <a:latin typeface="Times New Roman"/>
                <a:ea typeface="Times New Roman"/>
                <a:cs typeface="Times New Roman"/>
                <a:sym typeface="Times New Roman"/>
              </a:rPr>
              <a:t>Figura 11. Resultados de aprendizaje III etapa de formación. Elaborado por: Hidrobo, M y Villavicencio, A (2019)</a:t>
            </a: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Century Gothic"/>
              <a:ea typeface="Century Gothic"/>
              <a:cs typeface="Century Gothic"/>
              <a:sym typeface="Century Gothic"/>
            </a:endParaRPr>
          </a:p>
        </p:txBody>
      </p:sp>
      <p:sp>
        <p:nvSpPr>
          <p:cNvPr id="698" name="Google Shape;698;g8942facda2_1_37"/>
          <p:cNvSpPr txBox="1"/>
          <p:nvPr/>
        </p:nvSpPr>
        <p:spPr>
          <a:xfrm>
            <a:off x="629325" y="1196150"/>
            <a:ext cx="4170600" cy="12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entury Gothic"/>
                <a:ea typeface="Century Gothic"/>
                <a:cs typeface="Century Gothic"/>
                <a:sym typeface="Century Gothic"/>
              </a:rPr>
              <a:t>FORMACIÓN ACADÉMICA</a:t>
            </a:r>
            <a:endParaRPr b="1">
              <a:latin typeface="Century Gothic"/>
              <a:ea typeface="Century Gothic"/>
              <a:cs typeface="Century Gothic"/>
              <a:sym typeface="Century Gothic"/>
            </a:endParaRPr>
          </a:p>
          <a:p>
            <a:pPr marL="0" lvl="0" indent="0" algn="l" rtl="0">
              <a:spcBef>
                <a:spcPts val="0"/>
              </a:spcBef>
              <a:spcAft>
                <a:spcPts val="0"/>
              </a:spcAft>
              <a:buNone/>
            </a:pPr>
            <a:r>
              <a:rPr lang="en-US" b="1">
                <a:latin typeface="Century Gothic"/>
                <a:ea typeface="Century Gothic"/>
                <a:cs typeface="Century Gothic"/>
                <a:sym typeface="Century Gothic"/>
              </a:rPr>
              <a:t>DIMENSIÓN: PERFIL DE SALIDA</a:t>
            </a:r>
            <a:endParaRPr b="1">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US" b="1">
                <a:latin typeface="Century Gothic"/>
                <a:ea typeface="Century Gothic"/>
                <a:cs typeface="Century Gothic"/>
                <a:sym typeface="Century Gothic"/>
              </a:rPr>
              <a:t>RESULTADOS DE APRENDIZAJE</a:t>
            </a:r>
            <a:endParaRPr b="1">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702"/>
        <p:cNvGrpSpPr/>
        <p:nvPr/>
      </p:nvGrpSpPr>
      <p:grpSpPr>
        <a:xfrm>
          <a:off x="0" y="0"/>
          <a:ext cx="0" cy="0"/>
          <a:chOff x="0" y="0"/>
          <a:chExt cx="0" cy="0"/>
        </a:xfrm>
      </p:grpSpPr>
      <p:sp>
        <p:nvSpPr>
          <p:cNvPr id="703" name="Google Shape;703;g8950866443_0_33"/>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04" name="Google Shape;704;g8950866443_0_33"/>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g8950866443_0_33"/>
          <p:cNvGrpSpPr/>
          <p:nvPr/>
        </p:nvGrpSpPr>
        <p:grpSpPr>
          <a:xfrm flipH="1">
            <a:off x="6010184" y="11"/>
            <a:ext cx="6176875" cy="6853467"/>
            <a:chOff x="2487613" y="285750"/>
            <a:chExt cx="2428876" cy="5654676"/>
          </a:xfrm>
        </p:grpSpPr>
        <p:sp>
          <p:nvSpPr>
            <p:cNvPr id="706" name="Google Shape;706;g8950866443_0_3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g8950866443_0_3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g8950866443_0_3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g8950866443_0_3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g8950866443_0_33"/>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g8950866443_0_3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g8950866443_0_3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g8950866443_0_3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g8950866443_0_33"/>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g8950866443_0_3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g8950866443_0_3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g8950866443_0_3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g8950866443_0_33"/>
          <p:cNvSpPr txBox="1">
            <a:spLocks noGrp="1"/>
          </p:cNvSpPr>
          <p:nvPr>
            <p:ph type="title" idx="4294967295"/>
          </p:nvPr>
        </p:nvSpPr>
        <p:spPr>
          <a:xfrm>
            <a:off x="560750" y="183950"/>
            <a:ext cx="5961900" cy="648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Encuesta</a:t>
            </a:r>
            <a:endParaRPr b="1"/>
          </a:p>
        </p:txBody>
      </p:sp>
      <p:pic>
        <p:nvPicPr>
          <p:cNvPr id="719" name="Google Shape;719;g8950866443_0_33"/>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720" name="Google Shape;720;g8950866443_0_33"/>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721" name="Google Shape;721;g8950866443_0_33"/>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aphicFrame>
        <p:nvGraphicFramePr>
          <p:cNvPr id="722" name="Google Shape;722;g8950866443_0_33"/>
          <p:cNvGraphicFramePr/>
          <p:nvPr/>
        </p:nvGraphicFramePr>
        <p:xfrm>
          <a:off x="1070100" y="1164725"/>
          <a:ext cx="10051800" cy="4258300"/>
        </p:xfrm>
        <a:graphic>
          <a:graphicData uri="http://schemas.openxmlformats.org/drawingml/2006/table">
            <a:tbl>
              <a:tblPr>
                <a:noFill/>
                <a:tableStyleId>{88B1509A-E6C1-4BA7-8461-38F24F862ADC}</a:tableStyleId>
              </a:tblPr>
              <a:tblGrid>
                <a:gridCol w="2990450">
                  <a:extLst>
                    <a:ext uri="{9D8B030D-6E8A-4147-A177-3AD203B41FA5}">
                      <a16:colId xmlns:a16="http://schemas.microsoft.com/office/drawing/2014/main" val="20000"/>
                    </a:ext>
                  </a:extLst>
                </a:gridCol>
                <a:gridCol w="3762000">
                  <a:extLst>
                    <a:ext uri="{9D8B030D-6E8A-4147-A177-3AD203B41FA5}">
                      <a16:colId xmlns:a16="http://schemas.microsoft.com/office/drawing/2014/main" val="20001"/>
                    </a:ext>
                  </a:extLst>
                </a:gridCol>
                <a:gridCol w="3299350">
                  <a:extLst>
                    <a:ext uri="{9D8B030D-6E8A-4147-A177-3AD203B41FA5}">
                      <a16:colId xmlns:a16="http://schemas.microsoft.com/office/drawing/2014/main" val="20002"/>
                    </a:ext>
                  </a:extLst>
                </a:gridCol>
              </a:tblGrid>
              <a:tr h="683975">
                <a:tc>
                  <a:txBody>
                    <a:bodyPr/>
                    <a:lstStyle/>
                    <a:p>
                      <a:pPr marL="0" lvl="0" indent="0" algn="l" rtl="0">
                        <a:spcBef>
                          <a:spcPts val="0"/>
                        </a:spcBef>
                        <a:spcAft>
                          <a:spcPts val="0"/>
                        </a:spcAft>
                        <a:buNone/>
                      </a:pPr>
                      <a:r>
                        <a:rPr lang="en-US" b="1"/>
                        <a:t>Formación Académica</a:t>
                      </a:r>
                      <a:endParaRPr b="1"/>
                    </a:p>
                    <a:p>
                      <a:pPr marL="0" lvl="0" indent="0" algn="l" rtl="0">
                        <a:spcBef>
                          <a:spcPts val="0"/>
                        </a:spcBef>
                        <a:spcAft>
                          <a:spcPts val="0"/>
                        </a:spcAft>
                        <a:buNone/>
                      </a:pPr>
                      <a:r>
                        <a:rPr lang="en-US" b="1"/>
                        <a:t>DIMENSIÓN: </a:t>
                      </a:r>
                      <a:r>
                        <a:rPr lang="en-US"/>
                        <a:t>Perfil de salida</a:t>
                      </a:r>
                      <a:endParaRPr/>
                    </a:p>
                  </a:txBody>
                  <a:tcPr marL="91425" marR="91425" marT="91425" marB="91425">
                    <a:solidFill>
                      <a:srgbClr val="D9EAD3"/>
                    </a:solidFill>
                  </a:tcPr>
                </a:tc>
                <a:tc>
                  <a:txBody>
                    <a:bodyPr/>
                    <a:lstStyle/>
                    <a:p>
                      <a:pPr marL="0" lvl="0" indent="0" algn="ctr" rtl="0">
                        <a:spcBef>
                          <a:spcPts val="0"/>
                        </a:spcBef>
                        <a:spcAft>
                          <a:spcPts val="0"/>
                        </a:spcAft>
                        <a:buClr>
                          <a:schemeClr val="dk1"/>
                        </a:buClr>
                        <a:buSzPts val="1100"/>
                        <a:buFont typeface="Arial"/>
                        <a:buNone/>
                      </a:pPr>
                      <a:r>
                        <a:rPr lang="en-US" b="1">
                          <a:solidFill>
                            <a:schemeClr val="dk1"/>
                          </a:solidFill>
                        </a:rPr>
                        <a:t>ESTUDIANTES</a:t>
                      </a:r>
                      <a:endParaRPr b="1">
                        <a:solidFill>
                          <a:schemeClr val="dk1"/>
                        </a:solidFill>
                      </a:endParaRPr>
                    </a:p>
                    <a:p>
                      <a:pPr marL="0" lvl="0" indent="0" algn="ctr" rtl="0">
                        <a:spcBef>
                          <a:spcPts val="0"/>
                        </a:spcBef>
                        <a:spcAft>
                          <a:spcPts val="0"/>
                        </a:spcAft>
                        <a:buNone/>
                      </a:pPr>
                      <a:endParaRPr b="1">
                        <a:solidFill>
                          <a:schemeClr val="dk1"/>
                        </a:solidFill>
                      </a:endParaRPr>
                    </a:p>
                  </a:txBody>
                  <a:tcPr marL="91425" marR="91425" marT="91425" marB="91425">
                    <a:solidFill>
                      <a:srgbClr val="D9EAD3"/>
                    </a:solidFill>
                  </a:tcPr>
                </a:tc>
                <a:tc>
                  <a:txBody>
                    <a:bodyPr/>
                    <a:lstStyle/>
                    <a:p>
                      <a:pPr marL="0" lvl="0" indent="0" algn="ctr" rtl="0">
                        <a:spcBef>
                          <a:spcPts val="0"/>
                        </a:spcBef>
                        <a:spcAft>
                          <a:spcPts val="0"/>
                        </a:spcAft>
                        <a:buNone/>
                      </a:pPr>
                      <a:r>
                        <a:rPr lang="en-US" b="1"/>
                        <a:t>GRADUADOS</a:t>
                      </a:r>
                      <a:endParaRPr b="1"/>
                    </a:p>
                    <a:p>
                      <a:pPr marL="0" lvl="0" indent="0" algn="ctr" rtl="0">
                        <a:spcBef>
                          <a:spcPts val="0"/>
                        </a:spcBef>
                        <a:spcAft>
                          <a:spcPts val="0"/>
                        </a:spcAft>
                        <a:buClr>
                          <a:schemeClr val="dk1"/>
                        </a:buClr>
                        <a:buSzPts val="1100"/>
                        <a:buFont typeface="Arial"/>
                        <a:buNone/>
                      </a:pPr>
                      <a:endParaRPr b="1"/>
                    </a:p>
                  </a:txBody>
                  <a:tcPr marL="91425" marR="91425" marT="91425" marB="91425">
                    <a:solidFill>
                      <a:srgbClr val="D9EAD3"/>
                    </a:solidFill>
                  </a:tcPr>
                </a:tc>
                <a:extLst>
                  <a:ext uri="{0D108BD9-81ED-4DB2-BD59-A6C34878D82A}">
                    <a16:rowId xmlns:a16="http://schemas.microsoft.com/office/drawing/2014/main" val="10000"/>
                  </a:ext>
                </a:extLst>
              </a:tr>
              <a:tr h="600175">
                <a:tc>
                  <a:txBody>
                    <a:bodyPr/>
                    <a:lstStyle/>
                    <a:p>
                      <a:pPr marL="0" lvl="0" indent="0" algn="l" rtl="0">
                        <a:spcBef>
                          <a:spcPts val="0"/>
                        </a:spcBef>
                        <a:spcAft>
                          <a:spcPts val="0"/>
                        </a:spcAft>
                        <a:buNone/>
                      </a:pPr>
                      <a:r>
                        <a:rPr lang="en-US" sz="1200" b="1"/>
                        <a:t>CAMPO LABORAL</a:t>
                      </a:r>
                      <a:endParaRPr sz="1200" b="1"/>
                    </a:p>
                  </a:txBody>
                  <a:tcPr marL="91425" marR="91425" marT="91425" marB="91425">
                    <a:solidFill>
                      <a:srgbClr val="B6D7A8"/>
                    </a:solidFill>
                  </a:tcPr>
                </a:tc>
                <a:tc>
                  <a:txBody>
                    <a:bodyPr/>
                    <a:lstStyle/>
                    <a:p>
                      <a:pPr marL="0" lvl="0" indent="0" algn="l" rtl="0">
                        <a:spcBef>
                          <a:spcPts val="0"/>
                        </a:spcBef>
                        <a:spcAft>
                          <a:spcPts val="0"/>
                        </a:spcAft>
                        <a:buNone/>
                      </a:pPr>
                      <a:r>
                        <a:rPr lang="en-US" b="1"/>
                        <a:t>Centros Públicos:</a:t>
                      </a:r>
                      <a:r>
                        <a:rPr lang="en-US"/>
                        <a:t> Muy bueno 43%</a:t>
                      </a:r>
                      <a:endParaRPr/>
                    </a:p>
                    <a:p>
                      <a:pPr marL="0" lvl="0" indent="0" algn="l" rtl="0">
                        <a:spcBef>
                          <a:spcPts val="0"/>
                        </a:spcBef>
                        <a:spcAft>
                          <a:spcPts val="0"/>
                        </a:spcAft>
                        <a:buNone/>
                      </a:pPr>
                      <a:r>
                        <a:rPr lang="en-US" b="1"/>
                        <a:t>Centros Privados</a:t>
                      </a:r>
                      <a:r>
                        <a:rPr lang="en-US"/>
                        <a:t>:</a:t>
                      </a:r>
                      <a:r>
                        <a:rPr lang="en-US">
                          <a:solidFill>
                            <a:schemeClr val="dk1"/>
                          </a:solidFill>
                        </a:rPr>
                        <a:t>Excelente 41%</a:t>
                      </a:r>
                      <a:endParaRPr/>
                    </a:p>
                    <a:p>
                      <a:pPr marL="0" lvl="0" indent="0" algn="l" rtl="0">
                        <a:spcBef>
                          <a:spcPts val="0"/>
                        </a:spcBef>
                        <a:spcAft>
                          <a:spcPts val="0"/>
                        </a:spcAft>
                        <a:buNone/>
                      </a:pPr>
                      <a:r>
                        <a:rPr lang="en-US" b="1"/>
                        <a:t>Centros Municipales:</a:t>
                      </a:r>
                      <a:r>
                        <a:rPr lang="en-US"/>
                        <a:t> Muy bueno 47%</a:t>
                      </a:r>
                      <a:endParaRPr/>
                    </a:p>
                    <a:p>
                      <a:pPr marL="0" lvl="0" indent="0" algn="l" rtl="0">
                        <a:spcBef>
                          <a:spcPts val="0"/>
                        </a:spcBef>
                        <a:spcAft>
                          <a:spcPts val="0"/>
                        </a:spcAft>
                        <a:buNone/>
                      </a:pPr>
                      <a:r>
                        <a:rPr lang="en-US" b="1"/>
                        <a:t>Fiscomisionales:</a:t>
                      </a:r>
                      <a:r>
                        <a:rPr lang="en-US"/>
                        <a:t> Muy bueno 41%</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b="1">
                          <a:solidFill>
                            <a:schemeClr val="dk1"/>
                          </a:solidFill>
                        </a:rPr>
                        <a:t>Centros Públicos</a:t>
                      </a:r>
                      <a:r>
                        <a:rPr lang="en-US">
                          <a:solidFill>
                            <a:schemeClr val="dk1"/>
                          </a:solidFill>
                        </a:rPr>
                        <a:t>: Bueno 43%</a:t>
                      </a:r>
                      <a:endParaRPr>
                        <a:solidFill>
                          <a:schemeClr val="dk1"/>
                        </a:solidFill>
                      </a:endParaRPr>
                    </a:p>
                    <a:p>
                      <a:pPr marL="0" lvl="0" indent="0" algn="l" rtl="0">
                        <a:spcBef>
                          <a:spcPts val="0"/>
                        </a:spcBef>
                        <a:spcAft>
                          <a:spcPts val="0"/>
                        </a:spcAft>
                        <a:buNone/>
                      </a:pPr>
                      <a:r>
                        <a:rPr lang="en-US" b="1">
                          <a:solidFill>
                            <a:schemeClr val="dk1"/>
                          </a:solidFill>
                        </a:rPr>
                        <a:t>Centros Privados:</a:t>
                      </a:r>
                      <a:r>
                        <a:rPr lang="en-US">
                          <a:solidFill>
                            <a:schemeClr val="dk1"/>
                          </a:solidFill>
                        </a:rPr>
                        <a:t> Excelente 48%</a:t>
                      </a:r>
                      <a:endParaRPr>
                        <a:solidFill>
                          <a:schemeClr val="dk1"/>
                        </a:solidFill>
                      </a:endParaRPr>
                    </a:p>
                    <a:p>
                      <a:pPr marL="0" lvl="0" indent="0" algn="l" rtl="0">
                        <a:spcBef>
                          <a:spcPts val="0"/>
                        </a:spcBef>
                        <a:spcAft>
                          <a:spcPts val="0"/>
                        </a:spcAft>
                        <a:buNone/>
                      </a:pPr>
                      <a:r>
                        <a:rPr lang="en-US" b="1">
                          <a:solidFill>
                            <a:schemeClr val="dk1"/>
                          </a:solidFill>
                        </a:rPr>
                        <a:t>Centros Municipales:</a:t>
                      </a:r>
                      <a:r>
                        <a:rPr lang="en-US">
                          <a:solidFill>
                            <a:schemeClr val="dk1"/>
                          </a:solidFill>
                        </a:rPr>
                        <a:t>Muy bueno 33%</a:t>
                      </a:r>
                      <a:endParaRPr>
                        <a:solidFill>
                          <a:schemeClr val="dk1"/>
                        </a:solidFill>
                      </a:endParaRPr>
                    </a:p>
                    <a:p>
                      <a:pPr marL="0" lvl="0" indent="0" algn="l" rtl="0">
                        <a:spcBef>
                          <a:spcPts val="0"/>
                        </a:spcBef>
                        <a:spcAft>
                          <a:spcPts val="0"/>
                        </a:spcAft>
                        <a:buNone/>
                      </a:pPr>
                      <a:r>
                        <a:rPr lang="en-US" b="1">
                          <a:solidFill>
                            <a:schemeClr val="dk1"/>
                          </a:solidFill>
                        </a:rPr>
                        <a:t>Fiscomisionales:</a:t>
                      </a:r>
                      <a:r>
                        <a:rPr lang="en-US">
                          <a:solidFill>
                            <a:schemeClr val="dk1"/>
                          </a:solidFill>
                        </a:rPr>
                        <a:t> Muy bueno 31%</a:t>
                      </a:r>
                      <a:endParaRPr>
                        <a:solidFill>
                          <a:schemeClr val="dk1"/>
                        </a:solidFill>
                      </a:endParaRPr>
                    </a:p>
                    <a:p>
                      <a:pPr marL="0" lvl="0" indent="0" algn="l" rtl="0">
                        <a:spcBef>
                          <a:spcPts val="0"/>
                        </a:spcBef>
                        <a:spcAft>
                          <a:spcPts val="0"/>
                        </a:spcAft>
                        <a:buNone/>
                      </a:pPr>
                      <a:endParaRPr>
                        <a:solidFill>
                          <a:schemeClr val="dk1"/>
                        </a:solidFill>
                      </a:endParaRPr>
                    </a:p>
                  </a:txBody>
                  <a:tcPr marL="91425" marR="91425" marT="91425" marB="91425"/>
                </a:tc>
                <a:extLst>
                  <a:ext uri="{0D108BD9-81ED-4DB2-BD59-A6C34878D82A}">
                    <a16:rowId xmlns:a16="http://schemas.microsoft.com/office/drawing/2014/main" val="10001"/>
                  </a:ext>
                </a:extLst>
              </a:tr>
              <a:tr h="2324675">
                <a:tc>
                  <a:txBody>
                    <a:bodyPr/>
                    <a:lstStyle/>
                    <a:p>
                      <a:pPr marL="0" lvl="0" indent="0" algn="l" rtl="0">
                        <a:spcBef>
                          <a:spcPts val="0"/>
                        </a:spcBef>
                        <a:spcAft>
                          <a:spcPts val="0"/>
                        </a:spcAft>
                        <a:buNone/>
                      </a:pPr>
                      <a:r>
                        <a:rPr lang="en-US" sz="1200" b="1"/>
                        <a:t>CAMPO OCUPACIONAL</a:t>
                      </a:r>
                      <a:endParaRPr sz="1200" b="1"/>
                    </a:p>
                  </a:txBody>
                  <a:tcPr marL="91425" marR="91425" marT="91425" marB="91425">
                    <a:solidFill>
                      <a:srgbClr val="B6D7A8"/>
                    </a:solidFill>
                  </a:tcPr>
                </a:tc>
                <a:tc>
                  <a:txBody>
                    <a:bodyPr/>
                    <a:lstStyle/>
                    <a:p>
                      <a:pPr marL="0" lvl="0" indent="0" algn="l" rtl="0">
                        <a:spcBef>
                          <a:spcPts val="0"/>
                        </a:spcBef>
                        <a:spcAft>
                          <a:spcPts val="0"/>
                        </a:spcAft>
                        <a:buNone/>
                      </a:pPr>
                      <a:r>
                        <a:rPr lang="en-US"/>
                        <a:t>Elaboración de material didáctico </a:t>
                      </a:r>
                      <a:r>
                        <a:rPr lang="en-US" b="1"/>
                        <a:t>27%</a:t>
                      </a:r>
                      <a:endParaRPr b="1"/>
                    </a:p>
                    <a:p>
                      <a:pPr marL="0" lvl="0" indent="0" algn="l" rtl="0">
                        <a:spcBef>
                          <a:spcPts val="0"/>
                        </a:spcBef>
                        <a:spcAft>
                          <a:spcPts val="0"/>
                        </a:spcAft>
                        <a:buNone/>
                      </a:pPr>
                      <a:r>
                        <a:rPr lang="en-US"/>
                        <a:t>Docencia </a:t>
                      </a:r>
                      <a:r>
                        <a:rPr lang="en-US" b="1"/>
                        <a:t>23%</a:t>
                      </a:r>
                      <a:endParaRPr b="1"/>
                    </a:p>
                    <a:p>
                      <a:pPr marL="0" lvl="0" indent="0" algn="l" rtl="0">
                        <a:spcBef>
                          <a:spcPts val="0"/>
                        </a:spcBef>
                        <a:spcAft>
                          <a:spcPts val="0"/>
                        </a:spcAft>
                        <a:buNone/>
                      </a:pPr>
                      <a:r>
                        <a:rPr lang="en-US"/>
                        <a:t>Auxiliar de apoyo </a:t>
                      </a:r>
                      <a:r>
                        <a:rPr lang="en-US" b="1"/>
                        <a:t>20%</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Actividades de nunca desempeñó:</a:t>
                      </a:r>
                      <a:endParaRPr b="1"/>
                    </a:p>
                    <a:p>
                      <a:pPr marL="0" lvl="0" indent="0" algn="l" rtl="0">
                        <a:spcBef>
                          <a:spcPts val="0"/>
                        </a:spcBef>
                        <a:spcAft>
                          <a:spcPts val="0"/>
                        </a:spcAft>
                        <a:buNone/>
                      </a:pPr>
                      <a:r>
                        <a:rPr lang="en-US" b="1"/>
                        <a:t>Dirección 30%, coordinación 30% y promotor 29%</a:t>
                      </a:r>
                      <a:endParaRPr b="1"/>
                    </a:p>
                  </a:txBody>
                  <a:tcPr marL="91425" marR="91425" marT="91425" marB="91425"/>
                </a:tc>
                <a:tc>
                  <a:txBody>
                    <a:bodyPr/>
                    <a:lstStyle/>
                    <a:p>
                      <a:pPr marL="0" lvl="0" indent="0" algn="l" rtl="0">
                        <a:spcBef>
                          <a:spcPts val="0"/>
                        </a:spcBef>
                        <a:spcAft>
                          <a:spcPts val="0"/>
                        </a:spcAft>
                        <a:buNone/>
                      </a:pPr>
                      <a:r>
                        <a:rPr lang="en-US"/>
                        <a:t>Auxiliar de apoyo </a:t>
                      </a:r>
                      <a:r>
                        <a:rPr lang="en-US" b="1"/>
                        <a:t>24%</a:t>
                      </a:r>
                      <a:endParaRPr b="1"/>
                    </a:p>
                    <a:p>
                      <a:pPr marL="0" lvl="0" indent="0" algn="l" rtl="0">
                        <a:spcBef>
                          <a:spcPts val="0"/>
                        </a:spcBef>
                        <a:spcAft>
                          <a:spcPts val="0"/>
                        </a:spcAft>
                        <a:buNone/>
                      </a:pPr>
                      <a:r>
                        <a:rPr lang="en-US"/>
                        <a:t>Docencia </a:t>
                      </a:r>
                      <a:r>
                        <a:rPr lang="en-US" b="1"/>
                        <a:t>21%</a:t>
                      </a:r>
                      <a:endParaRPr b="1"/>
                    </a:p>
                    <a:p>
                      <a:pPr marL="0" lvl="0" indent="0" algn="l" rtl="0">
                        <a:spcBef>
                          <a:spcPts val="0"/>
                        </a:spcBef>
                        <a:spcAft>
                          <a:spcPts val="0"/>
                        </a:spcAft>
                        <a:buNone/>
                      </a:pPr>
                      <a:r>
                        <a:rPr lang="en-US"/>
                        <a:t>Elaboración de material didáctico </a:t>
                      </a:r>
                      <a:r>
                        <a:rPr lang="en-US" b="1"/>
                        <a:t>20%</a:t>
                      </a:r>
                      <a:endParaRPr b="1"/>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Actividades de nunca desempeñó:</a:t>
                      </a:r>
                      <a:endParaRPr b="1">
                        <a:solidFill>
                          <a:schemeClr val="dk1"/>
                        </a:solidFill>
                      </a:endParaRPr>
                    </a:p>
                    <a:p>
                      <a:pPr marL="0" lvl="0" indent="0" algn="l" rtl="0">
                        <a:spcBef>
                          <a:spcPts val="0"/>
                        </a:spcBef>
                        <a:spcAft>
                          <a:spcPts val="0"/>
                        </a:spcAft>
                        <a:buNone/>
                      </a:pPr>
                      <a:r>
                        <a:rPr lang="en-US" b="1">
                          <a:solidFill>
                            <a:schemeClr val="dk1"/>
                          </a:solidFill>
                        </a:rPr>
                        <a:t>Dirección 30%, coordinación 30% y promotor 29%</a:t>
                      </a:r>
                      <a:endParaRPr b="1"/>
                    </a:p>
                    <a:p>
                      <a:pPr marL="0" lvl="0" indent="0" algn="l" rtl="0">
                        <a:spcBef>
                          <a:spcPts val="0"/>
                        </a:spcBef>
                        <a:spcAft>
                          <a:spcPts val="0"/>
                        </a:spcAft>
                        <a:buNone/>
                      </a:pPr>
                      <a:endParaRPr b="1"/>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171"/>
        <p:cNvGrpSpPr/>
        <p:nvPr/>
      </p:nvGrpSpPr>
      <p:grpSpPr>
        <a:xfrm>
          <a:off x="0" y="0"/>
          <a:ext cx="0" cy="0"/>
          <a:chOff x="0" y="0"/>
          <a:chExt cx="0" cy="0"/>
        </a:xfrm>
      </p:grpSpPr>
      <p:sp>
        <p:nvSpPr>
          <p:cNvPr id="172" name="Google Shape;172;g889bc11b25_0_8"/>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3" name="Google Shape;173;g889bc11b25_0_8"/>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 name="Google Shape;174;g889bc11b25_0_8"/>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pic>
        <p:nvPicPr>
          <p:cNvPr id="175" name="Google Shape;175;g889bc11b25_0_8"/>
          <p:cNvPicPr preferRelativeResize="0"/>
          <p:nvPr/>
        </p:nvPicPr>
        <p:blipFill>
          <a:blip r:embed="rId3">
            <a:alphaModFix/>
          </a:blip>
          <a:stretch>
            <a:fillRect/>
          </a:stretch>
        </p:blipFill>
        <p:spPr>
          <a:xfrm>
            <a:off x="10967450" y="183943"/>
            <a:ext cx="1180559" cy="980775"/>
          </a:xfrm>
          <a:prstGeom prst="rect">
            <a:avLst/>
          </a:prstGeom>
          <a:noFill/>
          <a:ln>
            <a:noFill/>
          </a:ln>
        </p:spPr>
      </p:pic>
      <p:grpSp>
        <p:nvGrpSpPr>
          <p:cNvPr id="176" name="Google Shape;176;g889bc11b25_0_8"/>
          <p:cNvGrpSpPr/>
          <p:nvPr/>
        </p:nvGrpSpPr>
        <p:grpSpPr>
          <a:xfrm>
            <a:off x="418854" y="566866"/>
            <a:ext cx="1091094" cy="1091790"/>
            <a:chOff x="4858109" y="2591924"/>
            <a:chExt cx="315719" cy="315000"/>
          </a:xfrm>
        </p:grpSpPr>
        <p:sp>
          <p:nvSpPr>
            <p:cNvPr id="177" name="Google Shape;177;g889bc11b25_0_8"/>
            <p:cNvSpPr/>
            <p:nvPr/>
          </p:nvSpPr>
          <p:spPr>
            <a:xfrm>
              <a:off x="4858829" y="2591924"/>
              <a:ext cx="315000" cy="315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 name="Google Shape;178;g889bc11b25_0_8"/>
            <p:cNvSpPr/>
            <p:nvPr/>
          </p:nvSpPr>
          <p:spPr>
            <a:xfrm>
              <a:off x="4858109" y="2739300"/>
              <a:ext cx="239100" cy="99000"/>
            </a:xfrm>
            <a:prstGeom prst="rightArrow">
              <a:avLst>
                <a:gd name="adj1" fmla="val 32020"/>
                <a:gd name="adj2" fmla="val 66970"/>
              </a:avLst>
            </a:prstGeom>
            <a:solidFill>
              <a:srgbClr val="0B77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br>
                <a:rPr lang="en-US" sz="1900"/>
              </a:br>
              <a:endParaRPr sz="1900"/>
            </a:p>
          </p:txBody>
        </p:sp>
      </p:grpSp>
      <p:cxnSp>
        <p:nvCxnSpPr>
          <p:cNvPr id="179" name="Google Shape;179;g889bc11b25_0_8"/>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180" name="Google Shape;180;g889bc11b25_0_8"/>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181" name="Google Shape;181;g889bc11b25_0_8"/>
          <p:cNvSpPr txBox="1"/>
          <p:nvPr/>
        </p:nvSpPr>
        <p:spPr>
          <a:xfrm>
            <a:off x="1745800" y="1510050"/>
            <a:ext cx="9164100" cy="3837900"/>
          </a:xfrm>
          <a:prstGeom prst="rect">
            <a:avLst/>
          </a:prstGeom>
          <a:solidFill>
            <a:schemeClr val="lt2"/>
          </a:solid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3400" dirty="0">
                <a:solidFill>
                  <a:schemeClr val="dk1"/>
                </a:solidFill>
                <a:latin typeface="Times New Roman"/>
                <a:ea typeface="Times New Roman"/>
                <a:cs typeface="Times New Roman"/>
                <a:sym typeface="Times New Roman"/>
              </a:rPr>
              <a:t>“EVALUACIÓN DEL IMPACTO DE LAS PRÁCTICAS PRE PROFESIONALES EN LA FORMACIÓN DE LOS ESTUDIANTES DE LA CARRERA DE EDUCACIÓN INFANTIL DE LA UNIVERSIDAD DE LAS FUERZAS ARMADAS – ESPE, DURANTE EL PERÍODO 2009- 2017. ANÁLISIS COMPARATIVO”</a:t>
            </a:r>
            <a:endParaRPr sz="3600" dirty="0">
              <a:latin typeface="Century Gothic"/>
              <a:ea typeface="Century Gothic"/>
              <a:cs typeface="Century Gothic"/>
              <a:sym typeface="Century Gothic"/>
            </a:endParaRPr>
          </a:p>
        </p:txBody>
      </p:sp>
      <p:sp>
        <p:nvSpPr>
          <p:cNvPr id="182" name="Google Shape;182;g889bc11b25_0_8"/>
          <p:cNvSpPr txBox="1"/>
          <p:nvPr/>
        </p:nvSpPr>
        <p:spPr>
          <a:xfrm>
            <a:off x="1405325" y="378225"/>
            <a:ext cx="1572900" cy="786600"/>
          </a:xfrm>
          <a:prstGeom prst="rect">
            <a:avLst/>
          </a:prstGeom>
          <a:noFill/>
          <a:ln w="952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Century Gothic"/>
                <a:ea typeface="Century Gothic"/>
                <a:cs typeface="Century Gothic"/>
                <a:sym typeface="Century Gothic"/>
              </a:rPr>
              <a:t>TEMA:</a:t>
            </a:r>
            <a:endParaRPr sz="360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726"/>
        <p:cNvGrpSpPr/>
        <p:nvPr/>
      </p:nvGrpSpPr>
      <p:grpSpPr>
        <a:xfrm>
          <a:off x="0" y="0"/>
          <a:ext cx="0" cy="0"/>
          <a:chOff x="0" y="0"/>
          <a:chExt cx="0" cy="0"/>
        </a:xfrm>
      </p:grpSpPr>
      <p:sp>
        <p:nvSpPr>
          <p:cNvPr id="727" name="Google Shape;727;g8950866443_0_10"/>
          <p:cNvSpPr/>
          <p:nvPr/>
        </p:nvSpPr>
        <p:spPr>
          <a:xfrm>
            <a:off x="183000"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28" name="Google Shape;728;g8950866443_0_10"/>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g8950866443_0_10"/>
          <p:cNvGrpSpPr/>
          <p:nvPr/>
        </p:nvGrpSpPr>
        <p:grpSpPr>
          <a:xfrm flipH="1">
            <a:off x="6360459" y="2274"/>
            <a:ext cx="6176875" cy="6853467"/>
            <a:chOff x="2487613" y="285750"/>
            <a:chExt cx="2428876" cy="5654676"/>
          </a:xfrm>
        </p:grpSpPr>
        <p:sp>
          <p:nvSpPr>
            <p:cNvPr id="730" name="Google Shape;730;g8950866443_0_10"/>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g8950866443_0_10"/>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g8950866443_0_10"/>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g8950866443_0_10"/>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g8950866443_0_10"/>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g8950866443_0_10"/>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g8950866443_0_10"/>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g8950866443_0_10"/>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g8950866443_0_10"/>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g8950866443_0_10"/>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g8950866443_0_10"/>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g8950866443_0_10"/>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g8950866443_0_10"/>
          <p:cNvSpPr txBox="1">
            <a:spLocks noGrp="1"/>
          </p:cNvSpPr>
          <p:nvPr>
            <p:ph type="title" idx="4294967295"/>
          </p:nvPr>
        </p:nvSpPr>
        <p:spPr>
          <a:xfrm>
            <a:off x="854350" y="338000"/>
            <a:ext cx="5961900" cy="648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Encuesta</a:t>
            </a:r>
            <a:endParaRPr b="1"/>
          </a:p>
        </p:txBody>
      </p:sp>
      <p:pic>
        <p:nvPicPr>
          <p:cNvPr id="743" name="Google Shape;743;g8950866443_0_10"/>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744" name="Google Shape;744;g8950866443_0_10"/>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745" name="Google Shape;745;g8950866443_0_10"/>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aphicFrame>
        <p:nvGraphicFramePr>
          <p:cNvPr id="746" name="Google Shape;746;g8950866443_0_10"/>
          <p:cNvGraphicFramePr/>
          <p:nvPr/>
        </p:nvGraphicFramePr>
        <p:xfrm>
          <a:off x="1083925" y="1384825"/>
          <a:ext cx="10461075" cy="2285940"/>
        </p:xfrm>
        <a:graphic>
          <a:graphicData uri="http://schemas.openxmlformats.org/drawingml/2006/table">
            <a:tbl>
              <a:tblPr>
                <a:noFill/>
                <a:tableStyleId>{88B1509A-E6C1-4BA7-8461-38F24F862ADC}</a:tableStyleId>
              </a:tblPr>
              <a:tblGrid>
                <a:gridCol w="2696825">
                  <a:extLst>
                    <a:ext uri="{9D8B030D-6E8A-4147-A177-3AD203B41FA5}">
                      <a16:colId xmlns:a16="http://schemas.microsoft.com/office/drawing/2014/main" val="20000"/>
                    </a:ext>
                  </a:extLst>
                </a:gridCol>
                <a:gridCol w="3699100">
                  <a:extLst>
                    <a:ext uri="{9D8B030D-6E8A-4147-A177-3AD203B41FA5}">
                      <a16:colId xmlns:a16="http://schemas.microsoft.com/office/drawing/2014/main" val="20001"/>
                    </a:ext>
                  </a:extLst>
                </a:gridCol>
                <a:gridCol w="4065150">
                  <a:extLst>
                    <a:ext uri="{9D8B030D-6E8A-4147-A177-3AD203B41FA5}">
                      <a16:colId xmlns:a16="http://schemas.microsoft.com/office/drawing/2014/main" val="20002"/>
                    </a:ext>
                  </a:extLst>
                </a:gridCol>
              </a:tblGrid>
              <a:tr h="547250">
                <a:tc>
                  <a:txBody>
                    <a:bodyPr/>
                    <a:lstStyle/>
                    <a:p>
                      <a:pPr marL="0" lvl="0" indent="0" algn="l" rtl="0">
                        <a:spcBef>
                          <a:spcPts val="0"/>
                        </a:spcBef>
                        <a:spcAft>
                          <a:spcPts val="0"/>
                        </a:spcAft>
                        <a:buNone/>
                      </a:pPr>
                      <a:r>
                        <a:rPr lang="en-US" b="1"/>
                        <a:t>Formación Académica</a:t>
                      </a:r>
                      <a:endParaRPr b="1"/>
                    </a:p>
                    <a:p>
                      <a:pPr marL="0" lvl="0" indent="0" algn="l" rtl="0">
                        <a:spcBef>
                          <a:spcPts val="0"/>
                        </a:spcBef>
                        <a:spcAft>
                          <a:spcPts val="0"/>
                        </a:spcAft>
                        <a:buNone/>
                      </a:pPr>
                      <a:r>
                        <a:rPr lang="en-US" b="1"/>
                        <a:t>DIMENSION: IMPACTO</a:t>
                      </a:r>
                      <a:endParaRPr b="1"/>
                    </a:p>
                  </a:txBody>
                  <a:tcPr marL="91425" marR="91425" marT="91425" marB="91425">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100"/>
                        <a:buFont typeface="Arial"/>
                        <a:buNone/>
                      </a:pPr>
                      <a:r>
                        <a:rPr lang="en-US" b="1">
                          <a:solidFill>
                            <a:schemeClr val="dk1"/>
                          </a:solidFill>
                        </a:rPr>
                        <a:t>ESTUDIANTES</a:t>
                      </a:r>
                      <a:endParaRPr b="1">
                        <a:solidFill>
                          <a:schemeClr val="dk1"/>
                        </a:solidFill>
                      </a:endParaRPr>
                    </a:p>
                    <a:p>
                      <a:pPr marL="0" lvl="0" indent="0" algn="ctr" rtl="0">
                        <a:spcBef>
                          <a:spcPts val="0"/>
                        </a:spcBef>
                        <a:spcAft>
                          <a:spcPts val="0"/>
                        </a:spcAft>
                        <a:buNone/>
                      </a:pPr>
                      <a:endParaRPr b="1">
                        <a:solidFill>
                          <a:schemeClr val="dk1"/>
                        </a:solidFill>
                      </a:endParaRPr>
                    </a:p>
                  </a:txBody>
                  <a:tcPr marL="91425" marR="91425" marT="91425" marB="91425">
                    <a:lnB w="9525" cap="flat" cmpd="sng">
                      <a:solidFill>
                        <a:srgbClr val="9E9E9E"/>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US" b="1"/>
                        <a:t>GRADUADOS</a:t>
                      </a:r>
                      <a:endParaRPr b="1"/>
                    </a:p>
                    <a:p>
                      <a:pPr marL="0" lvl="0" indent="0" algn="ctr" rtl="0">
                        <a:spcBef>
                          <a:spcPts val="0"/>
                        </a:spcBef>
                        <a:spcAft>
                          <a:spcPts val="0"/>
                        </a:spcAft>
                        <a:buClr>
                          <a:schemeClr val="dk1"/>
                        </a:buClr>
                        <a:buSzPts val="1100"/>
                        <a:buFont typeface="Arial"/>
                        <a:buNone/>
                      </a:pPr>
                      <a:endParaRPr b="1"/>
                    </a:p>
                  </a:txBody>
                  <a:tcPr marL="91425" marR="91425" marT="91425" marB="91425">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499775">
                <a:tc>
                  <a:txBody>
                    <a:bodyPr/>
                    <a:lstStyle/>
                    <a:p>
                      <a:pPr marL="0" lvl="0" indent="0" algn="l" rtl="0">
                        <a:spcBef>
                          <a:spcPts val="0"/>
                        </a:spcBef>
                        <a:spcAft>
                          <a:spcPts val="0"/>
                        </a:spcAft>
                        <a:buNone/>
                      </a:pPr>
                      <a:r>
                        <a:rPr lang="en-US" sz="1200" b="1"/>
                        <a:t>ÁMBITOS</a:t>
                      </a:r>
                      <a:endParaRPr sz="1200" b="1"/>
                    </a:p>
                  </a:txBody>
                  <a:tcPr marL="91425" marR="91425" marT="91425" marB="91425">
                    <a:lnT w="9525" cap="flat" cmpd="sng">
                      <a:solidFill>
                        <a:srgbClr val="9E9E9E"/>
                      </a:solidFill>
                      <a:prstDash val="solid"/>
                      <a:round/>
                      <a:headEnd type="none" w="sm" len="sm"/>
                      <a:tailEnd type="none" w="sm" len="sm"/>
                    </a:lnT>
                    <a:solidFill>
                      <a:srgbClr val="B6D7A8"/>
                    </a:solidFill>
                  </a:tcPr>
                </a:tc>
                <a:tc>
                  <a:txBody>
                    <a:bodyPr/>
                    <a:lstStyle/>
                    <a:p>
                      <a:pPr marL="0" lvl="0" indent="0" algn="l" rtl="0">
                        <a:spcBef>
                          <a:spcPts val="0"/>
                        </a:spcBef>
                        <a:spcAft>
                          <a:spcPts val="0"/>
                        </a:spcAft>
                        <a:buNone/>
                      </a:pPr>
                      <a:r>
                        <a:rPr lang="en-US" b="1"/>
                        <a:t>Social: </a:t>
                      </a:r>
                      <a:r>
                        <a:rPr lang="en-US"/>
                        <a:t>Excelente</a:t>
                      </a:r>
                      <a:r>
                        <a:rPr lang="en-US" b="1"/>
                        <a:t> 36% </a:t>
                      </a:r>
                      <a:r>
                        <a:rPr lang="en-US"/>
                        <a:t>Muy bueno</a:t>
                      </a:r>
                      <a:r>
                        <a:rPr lang="en-US" b="1"/>
                        <a:t> 40%</a:t>
                      </a:r>
                      <a:endParaRPr b="1"/>
                    </a:p>
                    <a:p>
                      <a:pPr marL="0" lvl="0" indent="0" algn="l" rtl="0">
                        <a:spcBef>
                          <a:spcPts val="0"/>
                        </a:spcBef>
                        <a:spcAft>
                          <a:spcPts val="0"/>
                        </a:spcAft>
                        <a:buNone/>
                      </a:pPr>
                      <a:r>
                        <a:rPr lang="en-US" b="1"/>
                        <a:t>Político. </a:t>
                      </a:r>
                      <a:r>
                        <a:rPr lang="en-US"/>
                        <a:t>Bueno </a:t>
                      </a:r>
                      <a:r>
                        <a:rPr lang="en-US" b="1"/>
                        <a:t>32% </a:t>
                      </a:r>
                      <a:r>
                        <a:rPr lang="en-US"/>
                        <a:t>Muy Bueno 25%</a:t>
                      </a:r>
                      <a:endParaRPr/>
                    </a:p>
                    <a:p>
                      <a:pPr marL="0" lvl="0" indent="0" algn="l" rtl="0">
                        <a:spcBef>
                          <a:spcPts val="0"/>
                        </a:spcBef>
                        <a:spcAft>
                          <a:spcPts val="0"/>
                        </a:spcAft>
                        <a:buNone/>
                      </a:pPr>
                      <a:r>
                        <a:rPr lang="en-US" b="1"/>
                        <a:t>Cognitivo:</a:t>
                      </a:r>
                      <a:r>
                        <a:rPr lang="en-US"/>
                        <a:t>Excelente </a:t>
                      </a:r>
                      <a:r>
                        <a:rPr lang="en-US" b="1"/>
                        <a:t>38% </a:t>
                      </a:r>
                      <a:r>
                        <a:rPr lang="en-US"/>
                        <a:t>Muy bueno </a:t>
                      </a:r>
                      <a:r>
                        <a:rPr lang="en-US" b="1"/>
                        <a:t>38%</a:t>
                      </a:r>
                      <a:endParaRPr b="1"/>
                    </a:p>
                    <a:p>
                      <a:pPr marL="0" lvl="0" indent="0" algn="l" rtl="0">
                        <a:spcBef>
                          <a:spcPts val="0"/>
                        </a:spcBef>
                        <a:spcAft>
                          <a:spcPts val="0"/>
                        </a:spcAft>
                        <a:buNone/>
                      </a:pPr>
                      <a:r>
                        <a:rPr lang="en-US" b="1"/>
                        <a:t>Cultural: </a:t>
                      </a:r>
                      <a:r>
                        <a:rPr lang="en-US">
                          <a:solidFill>
                            <a:schemeClr val="dk1"/>
                          </a:solidFill>
                        </a:rPr>
                        <a:t>Excelente </a:t>
                      </a:r>
                      <a:r>
                        <a:rPr lang="en-US" b="1">
                          <a:solidFill>
                            <a:schemeClr val="dk1"/>
                          </a:solidFill>
                        </a:rPr>
                        <a:t>33%</a:t>
                      </a:r>
                      <a:r>
                        <a:rPr lang="en-US">
                          <a:solidFill>
                            <a:schemeClr val="dk1"/>
                          </a:solidFill>
                        </a:rPr>
                        <a:t> Muy bueno </a:t>
                      </a:r>
                      <a:r>
                        <a:rPr lang="en-US" b="1">
                          <a:solidFill>
                            <a:schemeClr val="dk1"/>
                          </a:solidFill>
                        </a:rPr>
                        <a:t>39%</a:t>
                      </a:r>
                      <a:endParaRPr b="1"/>
                    </a:p>
                    <a:p>
                      <a:pPr marL="0" lvl="0" indent="0" algn="l" rtl="0">
                        <a:spcBef>
                          <a:spcPts val="0"/>
                        </a:spcBef>
                        <a:spcAft>
                          <a:spcPts val="0"/>
                        </a:spcAft>
                        <a:buNone/>
                      </a:pPr>
                      <a:r>
                        <a:rPr lang="en-US" b="1"/>
                        <a:t>Personal:</a:t>
                      </a:r>
                      <a:r>
                        <a:rPr lang="en-US">
                          <a:solidFill>
                            <a:schemeClr val="dk1"/>
                          </a:solidFill>
                        </a:rPr>
                        <a:t>Excelente </a:t>
                      </a:r>
                      <a:r>
                        <a:rPr lang="en-US" b="1">
                          <a:solidFill>
                            <a:schemeClr val="dk1"/>
                          </a:solidFill>
                        </a:rPr>
                        <a:t>48%</a:t>
                      </a:r>
                      <a:r>
                        <a:rPr lang="en-US">
                          <a:solidFill>
                            <a:schemeClr val="dk1"/>
                          </a:solidFill>
                        </a:rPr>
                        <a:t> Muy bueno </a:t>
                      </a:r>
                      <a:r>
                        <a:rPr lang="en-US" b="1">
                          <a:solidFill>
                            <a:schemeClr val="dk1"/>
                          </a:solidFill>
                        </a:rPr>
                        <a:t>35%</a:t>
                      </a:r>
                      <a:endParaRPr b="1">
                        <a:solidFill>
                          <a:schemeClr val="dk1"/>
                        </a:solidFill>
                      </a:endParaRPr>
                    </a:p>
                    <a:p>
                      <a:pPr marL="0" lvl="0" indent="0" algn="l" rtl="0">
                        <a:spcBef>
                          <a:spcPts val="0"/>
                        </a:spcBef>
                        <a:spcAft>
                          <a:spcPts val="0"/>
                        </a:spcAft>
                        <a:buNone/>
                      </a:pPr>
                      <a:endParaRPr b="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Social: </a:t>
                      </a:r>
                      <a:r>
                        <a:rPr lang="en-US">
                          <a:solidFill>
                            <a:schemeClr val="dk1"/>
                          </a:solidFill>
                        </a:rPr>
                        <a:t>Excelente</a:t>
                      </a:r>
                      <a:r>
                        <a:rPr lang="en-US" b="1">
                          <a:solidFill>
                            <a:schemeClr val="dk1"/>
                          </a:solidFill>
                        </a:rPr>
                        <a:t> 41%  </a:t>
                      </a:r>
                      <a:r>
                        <a:rPr lang="en-US">
                          <a:solidFill>
                            <a:schemeClr val="dk1"/>
                          </a:solidFill>
                        </a:rPr>
                        <a:t>Muy</a:t>
                      </a:r>
                      <a:r>
                        <a:rPr lang="en-US" b="1">
                          <a:solidFill>
                            <a:schemeClr val="dk1"/>
                          </a:solidFill>
                        </a:rPr>
                        <a:t> </a:t>
                      </a:r>
                      <a:r>
                        <a:rPr lang="en-US">
                          <a:solidFill>
                            <a:schemeClr val="dk1"/>
                          </a:solidFill>
                        </a:rPr>
                        <a:t>bueno</a:t>
                      </a:r>
                      <a:r>
                        <a:rPr lang="en-US" b="1">
                          <a:solidFill>
                            <a:schemeClr val="dk1"/>
                          </a:solidFill>
                        </a:rPr>
                        <a:t> 37%</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Político: </a:t>
                      </a:r>
                      <a:r>
                        <a:rPr lang="en-US">
                          <a:solidFill>
                            <a:schemeClr val="dk1"/>
                          </a:solidFill>
                        </a:rPr>
                        <a:t>Bueno  </a:t>
                      </a:r>
                      <a:r>
                        <a:rPr lang="en-US" b="1">
                          <a:solidFill>
                            <a:schemeClr val="dk1"/>
                          </a:solidFill>
                        </a:rPr>
                        <a:t>32% </a:t>
                      </a:r>
                      <a:r>
                        <a:rPr lang="en-US">
                          <a:solidFill>
                            <a:schemeClr val="dk1"/>
                          </a:solidFill>
                        </a:rPr>
                        <a:t>Muy Bueno </a:t>
                      </a:r>
                      <a:r>
                        <a:rPr lang="en-US" b="1">
                          <a:solidFill>
                            <a:schemeClr val="dk1"/>
                          </a:solidFill>
                        </a:rPr>
                        <a:t>24%</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Cognitivo: </a:t>
                      </a:r>
                      <a:r>
                        <a:rPr lang="en-US">
                          <a:solidFill>
                            <a:schemeClr val="dk1"/>
                          </a:solidFill>
                        </a:rPr>
                        <a:t>Excelente </a:t>
                      </a:r>
                      <a:r>
                        <a:rPr lang="en-US" b="1">
                          <a:solidFill>
                            <a:schemeClr val="dk1"/>
                          </a:solidFill>
                        </a:rPr>
                        <a:t>48%</a:t>
                      </a:r>
                      <a:r>
                        <a:rPr lang="en-US">
                          <a:solidFill>
                            <a:schemeClr val="dk1"/>
                          </a:solidFill>
                        </a:rPr>
                        <a:t>  Muy bueno </a:t>
                      </a:r>
                      <a:r>
                        <a:rPr lang="en-US" b="1">
                          <a:solidFill>
                            <a:schemeClr val="dk1"/>
                          </a:solidFill>
                        </a:rPr>
                        <a:t>36%</a:t>
                      </a:r>
                      <a:endParaRPr b="1">
                        <a:solidFill>
                          <a:schemeClr val="dk1"/>
                        </a:solidFill>
                      </a:endParaRPr>
                    </a:p>
                    <a:p>
                      <a:pPr marL="0" lvl="0" indent="0" algn="l" rtl="0">
                        <a:spcBef>
                          <a:spcPts val="0"/>
                        </a:spcBef>
                        <a:spcAft>
                          <a:spcPts val="0"/>
                        </a:spcAft>
                        <a:buNone/>
                      </a:pPr>
                      <a:r>
                        <a:rPr lang="en-US" b="1">
                          <a:solidFill>
                            <a:schemeClr val="dk1"/>
                          </a:solidFill>
                        </a:rPr>
                        <a:t>Cultural:</a:t>
                      </a:r>
                      <a:r>
                        <a:rPr lang="en-US">
                          <a:solidFill>
                            <a:schemeClr val="dk1"/>
                          </a:solidFill>
                        </a:rPr>
                        <a:t>Excelente </a:t>
                      </a:r>
                      <a:r>
                        <a:rPr lang="en-US" b="1">
                          <a:solidFill>
                            <a:schemeClr val="dk1"/>
                          </a:solidFill>
                        </a:rPr>
                        <a:t>39%</a:t>
                      </a:r>
                      <a:r>
                        <a:rPr lang="en-US">
                          <a:solidFill>
                            <a:schemeClr val="dk1"/>
                          </a:solidFill>
                        </a:rPr>
                        <a:t> Muy bueno </a:t>
                      </a:r>
                      <a:r>
                        <a:rPr lang="en-US" b="1">
                          <a:solidFill>
                            <a:schemeClr val="dk1"/>
                          </a:solidFill>
                        </a:rPr>
                        <a:t>42%</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r>
                        <a:rPr lang="en-US" b="1">
                          <a:solidFill>
                            <a:schemeClr val="dk1"/>
                          </a:solidFill>
                        </a:rPr>
                        <a:t>Personal:</a:t>
                      </a:r>
                      <a:r>
                        <a:rPr lang="en-US">
                          <a:solidFill>
                            <a:schemeClr val="dk1"/>
                          </a:solidFill>
                        </a:rPr>
                        <a:t>Excelente </a:t>
                      </a:r>
                      <a:r>
                        <a:rPr lang="en-US" b="1">
                          <a:solidFill>
                            <a:schemeClr val="dk1"/>
                          </a:solidFill>
                        </a:rPr>
                        <a:t>57%</a:t>
                      </a:r>
                      <a:r>
                        <a:rPr lang="en-US">
                          <a:solidFill>
                            <a:schemeClr val="dk1"/>
                          </a:solidFill>
                        </a:rPr>
                        <a:t> Muy bueno </a:t>
                      </a:r>
                      <a:r>
                        <a:rPr lang="en-US" b="1">
                          <a:solidFill>
                            <a:schemeClr val="dk1"/>
                          </a:solidFill>
                        </a:rPr>
                        <a:t>32%</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pic>
        <p:nvPicPr>
          <p:cNvPr id="747" name="Google Shape;747;g8950866443_0_10"/>
          <p:cNvPicPr preferRelativeResize="0"/>
          <p:nvPr/>
        </p:nvPicPr>
        <p:blipFill>
          <a:blip r:embed="rId4">
            <a:alphaModFix/>
          </a:blip>
          <a:stretch>
            <a:fillRect/>
          </a:stretch>
        </p:blipFill>
        <p:spPr>
          <a:xfrm>
            <a:off x="394700" y="3727838"/>
            <a:ext cx="3075775" cy="1422550"/>
          </a:xfrm>
          <a:prstGeom prst="rect">
            <a:avLst/>
          </a:prstGeom>
          <a:noFill/>
          <a:ln>
            <a:noFill/>
          </a:ln>
        </p:spPr>
      </p:pic>
      <p:pic>
        <p:nvPicPr>
          <p:cNvPr id="748" name="Google Shape;748;g8950866443_0_10"/>
          <p:cNvPicPr preferRelativeResize="0"/>
          <p:nvPr/>
        </p:nvPicPr>
        <p:blipFill>
          <a:blip r:embed="rId5">
            <a:alphaModFix/>
          </a:blip>
          <a:stretch>
            <a:fillRect/>
          </a:stretch>
        </p:blipFill>
        <p:spPr>
          <a:xfrm>
            <a:off x="3682175" y="3727838"/>
            <a:ext cx="2259338" cy="1422550"/>
          </a:xfrm>
          <a:prstGeom prst="rect">
            <a:avLst/>
          </a:prstGeom>
          <a:noFill/>
          <a:ln>
            <a:noFill/>
          </a:ln>
        </p:spPr>
      </p:pic>
      <p:pic>
        <p:nvPicPr>
          <p:cNvPr id="749" name="Google Shape;749;g8950866443_0_10"/>
          <p:cNvPicPr preferRelativeResize="0"/>
          <p:nvPr/>
        </p:nvPicPr>
        <p:blipFill>
          <a:blip r:embed="rId6">
            <a:alphaModFix/>
          </a:blip>
          <a:stretch>
            <a:fillRect/>
          </a:stretch>
        </p:blipFill>
        <p:spPr>
          <a:xfrm>
            <a:off x="6051525" y="3636483"/>
            <a:ext cx="2507075" cy="1605275"/>
          </a:xfrm>
          <a:prstGeom prst="rect">
            <a:avLst/>
          </a:prstGeom>
          <a:noFill/>
          <a:ln>
            <a:noFill/>
          </a:ln>
        </p:spPr>
      </p:pic>
      <p:pic>
        <p:nvPicPr>
          <p:cNvPr id="750" name="Google Shape;750;g8950866443_0_10"/>
          <p:cNvPicPr preferRelativeResize="0"/>
          <p:nvPr/>
        </p:nvPicPr>
        <p:blipFill>
          <a:blip r:embed="rId7">
            <a:alphaModFix/>
          </a:blip>
          <a:stretch>
            <a:fillRect/>
          </a:stretch>
        </p:blipFill>
        <p:spPr>
          <a:xfrm>
            <a:off x="8668600" y="3746520"/>
            <a:ext cx="3075775" cy="1496162"/>
          </a:xfrm>
          <a:prstGeom prst="rect">
            <a:avLst/>
          </a:prstGeom>
          <a:noFill/>
          <a:ln>
            <a:noFill/>
          </a:ln>
        </p:spPr>
      </p:pic>
      <p:pic>
        <p:nvPicPr>
          <p:cNvPr id="751" name="Google Shape;751;g8950866443_0_10"/>
          <p:cNvPicPr preferRelativeResize="0"/>
          <p:nvPr/>
        </p:nvPicPr>
        <p:blipFill>
          <a:blip r:embed="rId8">
            <a:alphaModFix/>
          </a:blip>
          <a:stretch>
            <a:fillRect/>
          </a:stretch>
        </p:blipFill>
        <p:spPr>
          <a:xfrm>
            <a:off x="4644669" y="5352725"/>
            <a:ext cx="2338509" cy="142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8950866443_3_7"/>
          <p:cNvSpPr txBox="1">
            <a:spLocks noGrp="1"/>
          </p:cNvSpPr>
          <p:nvPr>
            <p:ph type="ctrTitle"/>
          </p:nvPr>
        </p:nvSpPr>
        <p:spPr>
          <a:xfrm>
            <a:off x="2589213" y="2514600"/>
            <a:ext cx="8915400" cy="2262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757" name="Google Shape;757;g8950866443_3_7"/>
          <p:cNvSpPr txBox="1">
            <a:spLocks noGrp="1"/>
          </p:cNvSpPr>
          <p:nvPr>
            <p:ph type="subTitle" idx="1"/>
          </p:nvPr>
        </p:nvSpPr>
        <p:spPr>
          <a:xfrm>
            <a:off x="2589213" y="4777379"/>
            <a:ext cx="8915400" cy="1126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58" name="Google Shape;758;g8950866443_3_7"/>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759" name="Google Shape;759;g8950866443_3_7"/>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760" name="Google Shape;760;g8950866443_3_7"/>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761" name="Google Shape;761;g8950866443_3_7"/>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762" name="Google Shape;762;g8950866443_3_7"/>
          <p:cNvSpPr txBox="1">
            <a:spLocks noGrp="1"/>
          </p:cNvSpPr>
          <p:nvPr>
            <p:ph type="title" idx="4294967295"/>
          </p:nvPr>
        </p:nvSpPr>
        <p:spPr>
          <a:xfrm>
            <a:off x="195550" y="0"/>
            <a:ext cx="5961900" cy="648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Entrevista</a:t>
            </a:r>
            <a:endParaRPr b="1"/>
          </a:p>
        </p:txBody>
      </p:sp>
      <p:pic>
        <p:nvPicPr>
          <p:cNvPr id="763" name="Google Shape;763;g8950866443_3_7"/>
          <p:cNvPicPr preferRelativeResize="0"/>
          <p:nvPr/>
        </p:nvPicPr>
        <p:blipFill rotWithShape="1">
          <a:blip r:embed="rId4">
            <a:alphaModFix/>
          </a:blip>
          <a:srcRect l="19152" t="31374" r="49495" b="8841"/>
          <a:stretch/>
        </p:blipFill>
        <p:spPr>
          <a:xfrm>
            <a:off x="291450" y="975100"/>
            <a:ext cx="3822374" cy="4100074"/>
          </a:xfrm>
          <a:prstGeom prst="rect">
            <a:avLst/>
          </a:prstGeom>
          <a:noFill/>
          <a:ln w="9525" cap="flat" cmpd="sng">
            <a:solidFill>
              <a:srgbClr val="000000"/>
            </a:solidFill>
            <a:prstDash val="solid"/>
            <a:round/>
            <a:headEnd type="none" w="sm" len="sm"/>
            <a:tailEnd type="none" w="sm" len="sm"/>
          </a:ln>
        </p:spPr>
      </p:pic>
      <p:pic>
        <p:nvPicPr>
          <p:cNvPr id="764" name="Google Shape;764;g8950866443_3_7"/>
          <p:cNvPicPr preferRelativeResize="0"/>
          <p:nvPr/>
        </p:nvPicPr>
        <p:blipFill rotWithShape="1">
          <a:blip r:embed="rId4">
            <a:alphaModFix/>
          </a:blip>
          <a:srcRect l="53041" t="31296" r="20115" b="8919"/>
          <a:stretch/>
        </p:blipFill>
        <p:spPr>
          <a:xfrm>
            <a:off x="4282075" y="975100"/>
            <a:ext cx="3272702" cy="4100074"/>
          </a:xfrm>
          <a:prstGeom prst="rect">
            <a:avLst/>
          </a:prstGeom>
          <a:noFill/>
          <a:ln w="9525" cap="flat" cmpd="sng">
            <a:solidFill>
              <a:srgbClr val="000000"/>
            </a:solidFill>
            <a:prstDash val="solid"/>
            <a:round/>
            <a:headEnd type="none" w="sm" len="sm"/>
            <a:tailEnd type="none" w="sm" len="sm"/>
          </a:ln>
        </p:spPr>
      </p:pic>
      <p:pic>
        <p:nvPicPr>
          <p:cNvPr id="765" name="Google Shape;765;g8950866443_3_7"/>
          <p:cNvPicPr preferRelativeResize="0"/>
          <p:nvPr/>
        </p:nvPicPr>
        <p:blipFill rotWithShape="1">
          <a:blip r:embed="rId5">
            <a:alphaModFix/>
          </a:blip>
          <a:srcRect l="18738" t="30684" r="49910" b="8459"/>
          <a:stretch/>
        </p:blipFill>
        <p:spPr>
          <a:xfrm>
            <a:off x="7638900" y="975100"/>
            <a:ext cx="3412675" cy="4100074"/>
          </a:xfrm>
          <a:prstGeom prst="rect">
            <a:avLst/>
          </a:prstGeom>
          <a:noFill/>
          <a:ln w="9525" cap="flat" cmpd="sng">
            <a:solidFill>
              <a:srgbClr val="000000"/>
            </a:solidFill>
            <a:prstDash val="solid"/>
            <a:round/>
            <a:headEnd type="none" w="sm" len="sm"/>
            <a:tailEnd type="none" w="sm" len="sm"/>
          </a:ln>
        </p:spPr>
      </p:pic>
      <p:sp>
        <p:nvSpPr>
          <p:cNvPr id="766" name="Google Shape;766;g8950866443_3_7"/>
          <p:cNvSpPr txBox="1"/>
          <p:nvPr/>
        </p:nvSpPr>
        <p:spPr>
          <a:xfrm>
            <a:off x="1627150" y="259550"/>
            <a:ext cx="5749800" cy="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8950866443_0_779"/>
          <p:cNvSpPr txBox="1">
            <a:spLocks noGrp="1"/>
          </p:cNvSpPr>
          <p:nvPr>
            <p:ph type="ctrTitle"/>
          </p:nvPr>
        </p:nvSpPr>
        <p:spPr>
          <a:xfrm>
            <a:off x="2589213" y="2514600"/>
            <a:ext cx="8915400" cy="2262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772" name="Google Shape;772;g8950866443_0_779"/>
          <p:cNvSpPr txBox="1">
            <a:spLocks noGrp="1"/>
          </p:cNvSpPr>
          <p:nvPr>
            <p:ph type="subTitle" idx="1"/>
          </p:nvPr>
        </p:nvSpPr>
        <p:spPr>
          <a:xfrm>
            <a:off x="2589213" y="4777379"/>
            <a:ext cx="8915400" cy="1126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73" name="Google Shape;773;g8950866443_0_779"/>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774" name="Google Shape;774;g8950866443_0_779"/>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775" name="Google Shape;775;g8950866443_0_779"/>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776" name="Google Shape;776;g8950866443_0_779"/>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777" name="Google Shape;777;g8950866443_0_779"/>
          <p:cNvSpPr txBox="1">
            <a:spLocks noGrp="1"/>
          </p:cNvSpPr>
          <p:nvPr>
            <p:ph type="title" idx="4294967295"/>
          </p:nvPr>
        </p:nvSpPr>
        <p:spPr>
          <a:xfrm>
            <a:off x="157878" y="83643"/>
            <a:ext cx="5961900" cy="6483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11. Resultados Entrevista</a:t>
            </a:r>
            <a:endParaRPr b="1"/>
          </a:p>
        </p:txBody>
      </p:sp>
      <p:graphicFrame>
        <p:nvGraphicFramePr>
          <p:cNvPr id="778" name="Google Shape;778;g8950866443_0_779"/>
          <p:cNvGraphicFramePr/>
          <p:nvPr>
            <p:extLst>
              <p:ext uri="{D42A27DB-BD31-4B8C-83A1-F6EECF244321}">
                <p14:modId xmlns:p14="http://schemas.microsoft.com/office/powerpoint/2010/main" val="1051752959"/>
              </p:ext>
            </p:extLst>
          </p:nvPr>
        </p:nvGraphicFramePr>
        <p:xfrm>
          <a:off x="132000" y="845659"/>
          <a:ext cx="11721075" cy="5574475"/>
        </p:xfrm>
        <a:graphic>
          <a:graphicData uri="http://schemas.openxmlformats.org/drawingml/2006/table">
            <a:tbl>
              <a:tblPr>
                <a:noFill/>
                <a:tableStyleId>{88B1509A-E6C1-4BA7-8461-38F24F862ADC}</a:tableStyleId>
              </a:tblPr>
              <a:tblGrid>
                <a:gridCol w="583950">
                  <a:extLst>
                    <a:ext uri="{9D8B030D-6E8A-4147-A177-3AD203B41FA5}">
                      <a16:colId xmlns:a16="http://schemas.microsoft.com/office/drawing/2014/main" val="20000"/>
                    </a:ext>
                  </a:extLst>
                </a:gridCol>
                <a:gridCol w="4710950">
                  <a:extLst>
                    <a:ext uri="{9D8B030D-6E8A-4147-A177-3AD203B41FA5}">
                      <a16:colId xmlns:a16="http://schemas.microsoft.com/office/drawing/2014/main" val="20001"/>
                    </a:ext>
                  </a:extLst>
                </a:gridCol>
                <a:gridCol w="862550">
                  <a:extLst>
                    <a:ext uri="{9D8B030D-6E8A-4147-A177-3AD203B41FA5}">
                      <a16:colId xmlns:a16="http://schemas.microsoft.com/office/drawing/2014/main" val="20002"/>
                    </a:ext>
                  </a:extLst>
                </a:gridCol>
                <a:gridCol w="5563625">
                  <a:extLst>
                    <a:ext uri="{9D8B030D-6E8A-4147-A177-3AD203B41FA5}">
                      <a16:colId xmlns:a16="http://schemas.microsoft.com/office/drawing/2014/main" val="20003"/>
                    </a:ext>
                  </a:extLst>
                </a:gridCol>
              </a:tblGrid>
              <a:tr h="618825">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1</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b="0" i="0" u="none" strike="noStrike" cap="none" dirty="0">
                          <a:solidFill>
                            <a:schemeClr val="dk1"/>
                          </a:solidFill>
                          <a:latin typeface="Times New Roman"/>
                          <a:ea typeface="Arial"/>
                          <a:cs typeface="Times New Roman"/>
                          <a:sym typeface="Arial"/>
                        </a:rPr>
                        <a:t>Aporta al perfil de salida ampliamente operacionalizando los conocimientos teóricos recibidos en clases.</a:t>
                      </a:r>
                      <a:endParaRPr lang="es-EC" sz="1100" b="0" i="0" u="none" strike="noStrike" cap="none" noProof="0" dirty="0">
                        <a:solidFill>
                          <a:schemeClr val="dk1"/>
                        </a:solidFill>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8</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a:solidFill>
                            <a:schemeClr val="dk1"/>
                          </a:solidFill>
                          <a:latin typeface="Times New Roman"/>
                          <a:ea typeface="Times New Roman"/>
                          <a:cs typeface="Times New Roman"/>
                          <a:sym typeface="Times New Roman"/>
                        </a:rPr>
                        <a:t>Es flexible y se aplica en función de las necesidades de los estudiantes.</a:t>
                      </a:r>
                      <a:endParaRPr lang="es-EC" sz="1100" noProof="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0"/>
                  </a:ext>
                </a:extLst>
              </a:tr>
              <a:tr h="775275">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2</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dirty="0">
                          <a:solidFill>
                            <a:schemeClr val="dk1"/>
                          </a:solidFill>
                          <a:latin typeface="Times New Roman"/>
                          <a:ea typeface="Times New Roman"/>
                          <a:cs typeface="Times New Roman"/>
                          <a:sym typeface="Times New Roman"/>
                        </a:rPr>
                        <a:t>Principalmente en instituciones públicas, sin embargo, a través de los convenios y cartas de compromiso también tienen lugar en ciertas instituciones privadas .La apertura es limitada.</a:t>
                      </a: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9</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dirty="0">
                          <a:solidFill>
                            <a:schemeClr val="dk1"/>
                          </a:solidFill>
                          <a:latin typeface="Times New Roman"/>
                          <a:ea typeface="Times New Roman"/>
                          <a:cs typeface="Times New Roman"/>
                          <a:sym typeface="Times New Roman"/>
                        </a:rPr>
                        <a:t>Realizan principalmente funciones de apoyo y ayudantía, con enfoque al aprendizaje y mejora continua que desarrolle destrezas docentes.</a:t>
                      </a: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1"/>
                  </a:ext>
                </a:extLst>
              </a:tr>
              <a:tr h="914350">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3</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dirty="0">
                          <a:solidFill>
                            <a:schemeClr val="dk1"/>
                          </a:solidFill>
                          <a:latin typeface="Times New Roman"/>
                          <a:ea typeface="Times New Roman"/>
                          <a:cs typeface="Times New Roman"/>
                          <a:sym typeface="Times New Roman"/>
                        </a:rPr>
                        <a:t>Currículo, a través de las planificaciones, Psicología Infantil, Evaluación del aprendizaje, Expresiones corporal y plástica y Legislación Educativa.</a:t>
                      </a: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10</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a:solidFill>
                            <a:schemeClr val="dk1"/>
                          </a:solidFill>
                          <a:latin typeface="Times New Roman"/>
                          <a:ea typeface="Times New Roman"/>
                          <a:cs typeface="Times New Roman"/>
                          <a:sym typeface="Times New Roman"/>
                        </a:rPr>
                        <a:t>Da al estudiante principalmente la experiencia dentro de un aula en calidad de docente, además ayudan a la universidad a actualizar su currículo.</a:t>
                      </a:r>
                    </a:p>
                    <a:p>
                      <a:pPr marL="0" lvl="0" indent="0" algn="just" rtl="0">
                        <a:spcBef>
                          <a:spcPts val="1200"/>
                        </a:spcBef>
                        <a:spcAft>
                          <a:spcPts val="0"/>
                        </a:spcAft>
                        <a:buNone/>
                      </a:pPr>
                      <a:r>
                        <a:rPr lang="es-EC" sz="1100" noProof="0">
                          <a:solidFill>
                            <a:schemeClr val="dk1"/>
                          </a:solidFill>
                          <a:latin typeface="Times New Roman"/>
                          <a:ea typeface="Times New Roman"/>
                          <a:cs typeface="Times New Roman"/>
                          <a:sym typeface="Times New Roman"/>
                        </a:rPr>
                        <a:t>Permite al estudiante tomar decisiones y dirigir un proceso de enseñanza aprendizaje.</a:t>
                      </a:r>
                      <a:endParaRPr lang="es-EC" sz="1100" noProof="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2"/>
                  </a:ext>
                </a:extLst>
              </a:tr>
              <a:tr h="627300">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4</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a:solidFill>
                            <a:schemeClr val="dk1"/>
                          </a:solidFill>
                          <a:latin typeface="Times New Roman"/>
                          <a:ea typeface="Times New Roman"/>
                          <a:cs typeface="Times New Roman"/>
                          <a:sym typeface="Times New Roman"/>
                        </a:rPr>
                        <a:t>Las estudiantes se acoplan a los diferentes modelos aplicados en los centros infantiles</a:t>
                      </a:r>
                      <a:endParaRPr lang="es-EC" sz="1100" noProof="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11</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dirty="0">
                          <a:solidFill>
                            <a:schemeClr val="dk1"/>
                          </a:solidFill>
                          <a:latin typeface="Times New Roman"/>
                          <a:ea typeface="Times New Roman"/>
                          <a:cs typeface="Times New Roman"/>
                          <a:sym typeface="Times New Roman"/>
                        </a:rPr>
                        <a:t>Se considera que el número actual de horas de práctica es excesivo, sin embargo, la realización de 400 horas tampoco es suficiente.</a:t>
                      </a: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3"/>
                  </a:ext>
                </a:extLst>
              </a:tr>
              <a:tr h="1088175">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5</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dirty="0">
                          <a:solidFill>
                            <a:schemeClr val="dk1"/>
                          </a:solidFill>
                          <a:latin typeface="Times New Roman"/>
                          <a:ea typeface="Times New Roman"/>
                          <a:cs typeface="Times New Roman"/>
                          <a:sym typeface="Times New Roman"/>
                        </a:rPr>
                        <a:t>De séptimo a noveno  y de primero a </a:t>
                      </a:r>
                      <a:r>
                        <a:rPr lang="es-EC" sz="1100" noProof="0">
                          <a:solidFill>
                            <a:schemeClr val="dk1"/>
                          </a:solidFill>
                          <a:latin typeface="Times New Roman"/>
                          <a:ea typeface="Times New Roman"/>
                          <a:cs typeface="Times New Roman"/>
                          <a:sym typeface="Times New Roman"/>
                        </a:rPr>
                        <a:t>noveno semestre.</a:t>
                      </a: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12</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a:solidFill>
                            <a:schemeClr val="dk1"/>
                          </a:solidFill>
                          <a:latin typeface="Times New Roman"/>
                          <a:ea typeface="Times New Roman"/>
                          <a:cs typeface="Times New Roman"/>
                          <a:sym typeface="Times New Roman"/>
                        </a:rPr>
                        <a:t>Social: Satisfacción de necesidades sociales reales.Política: Manejan la tendencia institucional de cada centro educativo.Cognitiva: Desarrolla directamente su profesión. Cultural: Se involucra directamente con diferentes niveles socio culturales y conoce diferentes tradiciones que fortalecen la identidad.Personal: Desarrolla autoconocimiento de sus capacidades y potencialidades a nivel profesional y humano.</a:t>
                      </a:r>
                      <a:endParaRPr lang="es-EC" sz="1100" noProof="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4"/>
                  </a:ext>
                </a:extLst>
              </a:tr>
              <a:tr h="775275">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6</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l" rtl="0">
                        <a:spcBef>
                          <a:spcPts val="1200"/>
                        </a:spcBef>
                        <a:spcAft>
                          <a:spcPts val="0"/>
                        </a:spcAft>
                        <a:buNone/>
                      </a:pPr>
                      <a:r>
                        <a:rPr lang="es-EC" sz="1100" noProof="0">
                          <a:solidFill>
                            <a:schemeClr val="dk1"/>
                          </a:solidFill>
                          <a:latin typeface="Times New Roman"/>
                          <a:ea typeface="Times New Roman"/>
                          <a:cs typeface="Times New Roman"/>
                          <a:sym typeface="Times New Roman"/>
                        </a:rPr>
                        <a:t>Práctica pre profesional no Remunerada</a:t>
                      </a:r>
                      <a:endParaRPr lang="es-EC" sz="1100" noProof="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13</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a:solidFill>
                            <a:schemeClr val="dk1"/>
                          </a:solidFill>
                          <a:latin typeface="Times New Roman"/>
                          <a:ea typeface="Times New Roman"/>
                          <a:cs typeface="Times New Roman"/>
                          <a:sym typeface="Times New Roman"/>
                        </a:rPr>
                        <a:t>En todos los niveles, siempre y cuando se asignen más responsabilidades progresivamente, de modo que a partir del 7mo nivel se puedan hacer cargo absoluto de los grupos de niños</a:t>
                      </a:r>
                    </a:p>
                    <a:p>
                      <a:pPr marL="0" lvl="0" indent="0" algn="l" rtl="0">
                        <a:spcBef>
                          <a:spcPts val="0"/>
                        </a:spcBef>
                        <a:spcAft>
                          <a:spcPts val="0"/>
                        </a:spcAft>
                        <a:buNone/>
                      </a:pPr>
                      <a:endParaRPr lang="es-EC" sz="1100" noProof="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5"/>
                  </a:ext>
                </a:extLst>
              </a:tr>
              <a:tr h="775275">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7</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l" rtl="0">
                        <a:spcBef>
                          <a:spcPts val="1200"/>
                        </a:spcBef>
                        <a:spcAft>
                          <a:spcPts val="0"/>
                        </a:spcAft>
                        <a:buNone/>
                      </a:pPr>
                      <a:r>
                        <a:rPr lang="es-EC" sz="1100" noProof="0" dirty="0">
                          <a:latin typeface="Times New Roman"/>
                          <a:ea typeface="Times New Roman"/>
                          <a:cs typeface="Times New Roman"/>
                          <a:sym typeface="Times New Roman"/>
                        </a:rPr>
                        <a:t> </a:t>
                      </a:r>
                      <a:r>
                        <a:rPr lang="es-EC" sz="1100" noProof="0" dirty="0">
                          <a:solidFill>
                            <a:schemeClr val="dk1"/>
                          </a:solidFill>
                          <a:latin typeface="Times New Roman"/>
                          <a:ea typeface="Times New Roman"/>
                          <a:cs typeface="Times New Roman"/>
                          <a:sym typeface="Times New Roman"/>
                        </a:rPr>
                        <a:t>Se aplica en el período de vacaciones de las estudiantes entre semestres y existen dificultades de seguimiento por parte de los tutores.</a:t>
                      </a: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r>
                        <a:rPr lang="en-US" sz="1900" b="1">
                          <a:latin typeface="Times New Roman"/>
                          <a:ea typeface="Times New Roman"/>
                          <a:cs typeface="Times New Roman"/>
                          <a:sym typeface="Times New Roman"/>
                        </a:rPr>
                        <a:t>14</a:t>
                      </a:r>
                      <a:endParaRPr sz="1900" b="1">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B6D7A8"/>
                    </a:solidFill>
                  </a:tcPr>
                </a:tc>
                <a:tc>
                  <a:txBody>
                    <a:bodyPr/>
                    <a:lstStyle/>
                    <a:p>
                      <a:pPr marL="0" lvl="0" indent="0" algn="just" rtl="0">
                        <a:spcBef>
                          <a:spcPts val="1200"/>
                        </a:spcBef>
                        <a:spcAft>
                          <a:spcPts val="0"/>
                        </a:spcAft>
                        <a:buNone/>
                      </a:pPr>
                      <a:r>
                        <a:rPr lang="es-EC" sz="1100" noProof="0" dirty="0">
                          <a:solidFill>
                            <a:schemeClr val="dk1"/>
                          </a:solidFill>
                          <a:latin typeface="Times New Roman"/>
                          <a:ea typeface="Times New Roman"/>
                          <a:cs typeface="Times New Roman"/>
                          <a:sym typeface="Times New Roman"/>
                        </a:rPr>
                        <a:t>Existen varios estudiantes y la universidad brinda las facilidades para que los estudiantes realicen su práctica en otros períodos.</a:t>
                      </a:r>
                    </a:p>
                    <a:p>
                      <a:pPr marL="0" lvl="0" indent="0" algn="l" rtl="0">
                        <a:spcBef>
                          <a:spcPts val="0"/>
                        </a:spcBef>
                        <a:spcAft>
                          <a:spcPts val="0"/>
                        </a:spcAft>
                        <a:buNone/>
                      </a:pPr>
                      <a:endParaRPr lang="es-EC" sz="1100" noProof="0" dirty="0">
                        <a:latin typeface="Times New Roman"/>
                        <a:ea typeface="Times New Roman"/>
                        <a:cs typeface="Times New Roman"/>
                        <a:sym typeface="Times New Roman"/>
                      </a:endParaRPr>
                    </a:p>
                  </a:txBody>
                  <a:tcPr marL="91425" marR="91425" marT="91425" marB="91425">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793"/>
        <p:cNvGrpSpPr/>
        <p:nvPr/>
      </p:nvGrpSpPr>
      <p:grpSpPr>
        <a:xfrm>
          <a:off x="0" y="0"/>
          <a:ext cx="0" cy="0"/>
          <a:chOff x="0" y="0"/>
          <a:chExt cx="0" cy="0"/>
        </a:xfrm>
      </p:grpSpPr>
      <p:sp>
        <p:nvSpPr>
          <p:cNvPr id="794" name="Google Shape;794;g889bc11b25_0_242"/>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95" name="Google Shape;795;g889bc11b25_0_242"/>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g889bc11b25_0_242"/>
          <p:cNvGrpSpPr/>
          <p:nvPr/>
        </p:nvGrpSpPr>
        <p:grpSpPr>
          <a:xfrm flipH="1">
            <a:off x="6010184" y="11"/>
            <a:ext cx="6176875" cy="6853467"/>
            <a:chOff x="2487613" y="285750"/>
            <a:chExt cx="2428876" cy="5654676"/>
          </a:xfrm>
        </p:grpSpPr>
        <p:sp>
          <p:nvSpPr>
            <p:cNvPr id="797" name="Google Shape;797;g889bc11b25_0_242"/>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g889bc11b25_0_242"/>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g889bc11b25_0_242"/>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g889bc11b25_0_242"/>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g889bc11b25_0_242"/>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g889bc11b25_0_242"/>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g889bc11b25_0_242"/>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g889bc11b25_0_242"/>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g889bc11b25_0_242"/>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g889bc11b25_0_242"/>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g889bc11b25_0_242"/>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g889bc11b25_0_242"/>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g889bc11b25_0_242"/>
          <p:cNvSpPr txBox="1">
            <a:spLocks noGrp="1"/>
          </p:cNvSpPr>
          <p:nvPr>
            <p:ph type="title" idx="4294967295"/>
          </p:nvPr>
        </p:nvSpPr>
        <p:spPr>
          <a:xfrm>
            <a:off x="524250" y="313625"/>
            <a:ext cx="5725800" cy="6648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12. Análisis Comparativo</a:t>
            </a:r>
            <a:endParaRPr b="1"/>
          </a:p>
        </p:txBody>
      </p:sp>
      <p:pic>
        <p:nvPicPr>
          <p:cNvPr id="810" name="Google Shape;810;g889bc11b25_0_242"/>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811" name="Google Shape;811;g889bc11b25_0_242"/>
          <p:cNvCxnSpPr/>
          <p:nvPr/>
        </p:nvCxnSpPr>
        <p:spPr>
          <a:xfrm>
            <a:off x="10963575"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812" name="Google Shape;812;g889bc11b25_0_242"/>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817" name="Google Shape;817;g889bc11b25_0_242"/>
          <p:cNvSpPr txBox="1"/>
          <p:nvPr/>
        </p:nvSpPr>
        <p:spPr>
          <a:xfrm>
            <a:off x="5911017" y="5462809"/>
            <a:ext cx="5936920" cy="85386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entury Gothic"/>
                <a:ea typeface="Century Gothic"/>
                <a:cs typeface="Century Gothic"/>
                <a:sym typeface="Century Gothic"/>
              </a:rPr>
              <a:t>COMÚN </a:t>
            </a:r>
            <a:r>
              <a:rPr lang="en-US" dirty="0">
                <a:latin typeface="Century Gothic"/>
                <a:ea typeface="Century Gothic"/>
                <a:cs typeface="Century Gothic"/>
                <a:sym typeface="Century Gothic"/>
              </a:rPr>
              <a:t>: RESULTADOS DE DIFERENCIA NO SIGNIFICATIVA </a:t>
            </a:r>
            <a:r>
              <a:rPr lang="es-419" b="0" i="0" dirty="0">
                <a:solidFill>
                  <a:srgbClr val="222222"/>
                </a:solidFill>
                <a:effectLst/>
                <a:latin typeface="arial" panose="020B0604020202020204" pitchFamily="34" charset="0"/>
              </a:rPr>
              <a:t> &gt; 0.05</a:t>
            </a:r>
            <a:endParaRPr dirty="0">
              <a:latin typeface="Century Gothic"/>
              <a:ea typeface="Century Gothic"/>
              <a:cs typeface="Century Gothic"/>
              <a:sym typeface="Century Gothic"/>
            </a:endParaRPr>
          </a:p>
          <a:p>
            <a:pPr marL="0" lvl="0" indent="0" algn="l" rtl="0">
              <a:spcBef>
                <a:spcPts val="0"/>
              </a:spcBef>
              <a:spcAft>
                <a:spcPts val="0"/>
              </a:spcAft>
              <a:buNone/>
            </a:pPr>
            <a:r>
              <a:rPr lang="en-US" b="1" dirty="0">
                <a:latin typeface="Century Gothic"/>
                <a:ea typeface="Century Gothic"/>
                <a:cs typeface="Century Gothic"/>
                <a:sym typeface="Century Gothic"/>
              </a:rPr>
              <a:t>NO COMÚN:</a:t>
            </a:r>
            <a:r>
              <a:rPr lang="en-US" dirty="0">
                <a:latin typeface="Century Gothic"/>
                <a:ea typeface="Century Gothic"/>
                <a:cs typeface="Century Gothic"/>
                <a:sym typeface="Century Gothic"/>
              </a:rPr>
              <a:t> RESULTADOS DE DIFERENCIAS SIGNIFICATIVAS </a:t>
            </a:r>
            <a:r>
              <a:rPr lang="es-419" b="0" i="0" dirty="0">
                <a:solidFill>
                  <a:srgbClr val="222222"/>
                </a:solidFill>
                <a:effectLst/>
                <a:latin typeface="arial" panose="020B0604020202020204" pitchFamily="34" charset="0"/>
              </a:rPr>
              <a:t>&lt;0.05</a:t>
            </a:r>
            <a:endParaRPr dirty="0">
              <a:latin typeface="Century Gothic"/>
              <a:ea typeface="Century Gothic"/>
              <a:cs typeface="Century Gothic"/>
              <a:sym typeface="Century Gothic"/>
            </a:endParaRPr>
          </a:p>
        </p:txBody>
      </p:sp>
      <p:pic>
        <p:nvPicPr>
          <p:cNvPr id="3" name="Imagen 2">
            <a:extLst>
              <a:ext uri="{FF2B5EF4-FFF2-40B4-BE49-F238E27FC236}">
                <a16:creationId xmlns:a16="http://schemas.microsoft.com/office/drawing/2014/main" id="{90077C6C-36EA-4003-9521-462FBCFE7A3B}"/>
              </a:ext>
            </a:extLst>
          </p:cNvPr>
          <p:cNvPicPr>
            <a:picLocks noChangeAspect="1"/>
          </p:cNvPicPr>
          <p:nvPr/>
        </p:nvPicPr>
        <p:blipFill rotWithShape="1">
          <a:blip r:embed="rId4"/>
          <a:srcRect l="58409" t="38053" r="16995" b="18202"/>
          <a:stretch/>
        </p:blipFill>
        <p:spPr>
          <a:xfrm>
            <a:off x="226481" y="1020316"/>
            <a:ext cx="3116725" cy="3890731"/>
          </a:xfrm>
          <a:prstGeom prst="rect">
            <a:avLst/>
          </a:prstGeom>
        </p:spPr>
      </p:pic>
      <p:pic>
        <p:nvPicPr>
          <p:cNvPr id="5" name="Imagen 4">
            <a:extLst>
              <a:ext uri="{FF2B5EF4-FFF2-40B4-BE49-F238E27FC236}">
                <a16:creationId xmlns:a16="http://schemas.microsoft.com/office/drawing/2014/main" id="{6AD608A8-F44A-479F-8970-EDB0B54490FE}"/>
              </a:ext>
            </a:extLst>
          </p:cNvPr>
          <p:cNvPicPr>
            <a:picLocks noChangeAspect="1"/>
          </p:cNvPicPr>
          <p:nvPr/>
        </p:nvPicPr>
        <p:blipFill rotWithShape="1">
          <a:blip r:embed="rId5"/>
          <a:srcRect l="20928" t="29813" r="54475" b="9437"/>
          <a:stretch/>
        </p:blipFill>
        <p:spPr>
          <a:xfrm>
            <a:off x="3318888" y="895552"/>
            <a:ext cx="2998842" cy="4166287"/>
          </a:xfrm>
          <a:prstGeom prst="rect">
            <a:avLst/>
          </a:prstGeom>
        </p:spPr>
      </p:pic>
      <p:pic>
        <p:nvPicPr>
          <p:cNvPr id="7" name="Imagen 6">
            <a:extLst>
              <a:ext uri="{FF2B5EF4-FFF2-40B4-BE49-F238E27FC236}">
                <a16:creationId xmlns:a16="http://schemas.microsoft.com/office/drawing/2014/main" id="{931FED16-16E4-4CFE-B8F5-76795113D01D}"/>
              </a:ext>
            </a:extLst>
          </p:cNvPr>
          <p:cNvPicPr>
            <a:picLocks noChangeAspect="1"/>
          </p:cNvPicPr>
          <p:nvPr/>
        </p:nvPicPr>
        <p:blipFill rotWithShape="1">
          <a:blip r:embed="rId5"/>
          <a:srcRect l="53820" t="31011" r="21583" b="9437"/>
          <a:stretch/>
        </p:blipFill>
        <p:spPr>
          <a:xfrm>
            <a:off x="6302147" y="977746"/>
            <a:ext cx="2998842" cy="4084093"/>
          </a:xfrm>
          <a:prstGeom prst="rect">
            <a:avLst/>
          </a:prstGeom>
        </p:spPr>
      </p:pic>
      <p:sp>
        <p:nvSpPr>
          <p:cNvPr id="8" name="CuadroTexto 7">
            <a:extLst>
              <a:ext uri="{FF2B5EF4-FFF2-40B4-BE49-F238E27FC236}">
                <a16:creationId xmlns:a16="http://schemas.microsoft.com/office/drawing/2014/main" id="{3A36857C-62F5-47A3-853A-E7108ED86B2B}"/>
              </a:ext>
            </a:extLst>
          </p:cNvPr>
          <p:cNvSpPr txBox="1"/>
          <p:nvPr/>
        </p:nvSpPr>
        <p:spPr>
          <a:xfrm>
            <a:off x="410966" y="5837684"/>
            <a:ext cx="527208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419" dirty="0">
                <a:latin typeface="Times New Roman" panose="02020603050405020304" pitchFamily="18" charset="0"/>
                <a:cs typeface="Times New Roman" panose="02020603050405020304" pitchFamily="18" charset="0"/>
              </a:rPr>
              <a:t>Análisis Comparativo- SPSS Herramienta Chi cuadrado de Pearson (2019)</a:t>
            </a:r>
          </a:p>
        </p:txBody>
      </p:sp>
      <p:pic>
        <p:nvPicPr>
          <p:cNvPr id="10" name="Imagen 9">
            <a:extLst>
              <a:ext uri="{FF2B5EF4-FFF2-40B4-BE49-F238E27FC236}">
                <a16:creationId xmlns:a16="http://schemas.microsoft.com/office/drawing/2014/main" id="{7D31F992-BF53-4BBD-853C-433D3B5EDE45}"/>
              </a:ext>
            </a:extLst>
          </p:cNvPr>
          <p:cNvPicPr>
            <a:picLocks noChangeAspect="1"/>
          </p:cNvPicPr>
          <p:nvPr/>
        </p:nvPicPr>
        <p:blipFill rotWithShape="1">
          <a:blip r:embed="rId6"/>
          <a:srcRect l="21067" t="35322" r="53820" b="22763"/>
          <a:stretch/>
        </p:blipFill>
        <p:spPr>
          <a:xfrm>
            <a:off x="9314252" y="1652273"/>
            <a:ext cx="2748446" cy="25804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821"/>
        <p:cNvGrpSpPr/>
        <p:nvPr/>
      </p:nvGrpSpPr>
      <p:grpSpPr>
        <a:xfrm>
          <a:off x="0" y="0"/>
          <a:ext cx="0" cy="0"/>
          <a:chOff x="0" y="0"/>
          <a:chExt cx="0" cy="0"/>
        </a:xfrm>
      </p:grpSpPr>
      <p:sp>
        <p:nvSpPr>
          <p:cNvPr id="822" name="Google Shape;822;g8942facda2_0_32"/>
          <p:cNvSpPr/>
          <p:nvPr/>
        </p:nvSpPr>
        <p:spPr>
          <a:xfrm>
            <a:off x="2" y="830525"/>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23" name="Google Shape;823;g8942facda2_0_32"/>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g8942facda2_0_32"/>
          <p:cNvGrpSpPr/>
          <p:nvPr/>
        </p:nvGrpSpPr>
        <p:grpSpPr>
          <a:xfrm flipH="1">
            <a:off x="5926959" y="2274"/>
            <a:ext cx="6176875" cy="6853467"/>
            <a:chOff x="2487613" y="285750"/>
            <a:chExt cx="2428876" cy="5654676"/>
          </a:xfrm>
        </p:grpSpPr>
        <p:sp>
          <p:nvSpPr>
            <p:cNvPr id="825" name="Google Shape;825;g8942facda2_0_32"/>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g8942facda2_0_32"/>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g8942facda2_0_32"/>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g8942facda2_0_32"/>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g8942facda2_0_32"/>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g8942facda2_0_32"/>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g8942facda2_0_32"/>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g8942facda2_0_32"/>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g8942facda2_0_32"/>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g8942facda2_0_32"/>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g8942facda2_0_32"/>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g8942facda2_0_32"/>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37" name="Google Shape;837;g8942facda2_0_32"/>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838" name="Google Shape;838;g8942facda2_0_32"/>
          <p:cNvCxnSpPr/>
          <p:nvPr/>
        </p:nvCxnSpPr>
        <p:spPr>
          <a:xfrm>
            <a:off x="10963575"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839" name="Google Shape;839;g8942facda2_0_32"/>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840" name="Google Shape;840;g8942facda2_0_32"/>
          <p:cNvSpPr txBox="1">
            <a:spLocks noGrp="1"/>
          </p:cNvSpPr>
          <p:nvPr>
            <p:ph type="title" idx="4294967295"/>
          </p:nvPr>
        </p:nvSpPr>
        <p:spPr>
          <a:xfrm>
            <a:off x="5926950" y="2276"/>
            <a:ext cx="4098000" cy="6186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13. Conclusiones</a:t>
            </a:r>
            <a:endParaRPr b="1"/>
          </a:p>
        </p:txBody>
      </p:sp>
      <p:sp>
        <p:nvSpPr>
          <p:cNvPr id="841" name="Google Shape;841;g8942facda2_0_32"/>
          <p:cNvSpPr/>
          <p:nvPr/>
        </p:nvSpPr>
        <p:spPr>
          <a:xfrm>
            <a:off x="658350" y="671800"/>
            <a:ext cx="4468800" cy="3041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spcBef>
                <a:spcPts val="0"/>
              </a:spcBef>
              <a:spcAft>
                <a:spcPts val="0"/>
              </a:spcAft>
              <a:buNone/>
            </a:pPr>
            <a:r>
              <a:rPr lang="en-US" b="1" dirty="0">
                <a:solidFill>
                  <a:schemeClr val="dk1"/>
                </a:solidFill>
                <a:latin typeface="Century Gothic"/>
                <a:ea typeface="Century Gothic"/>
                <a:cs typeface="Century Gothic"/>
                <a:sym typeface="Century Gothic"/>
              </a:rPr>
              <a:t>ASIGNATURAS:</a:t>
            </a:r>
            <a:r>
              <a:rPr lang="en-US" dirty="0">
                <a:solidFill>
                  <a:schemeClr val="dk1"/>
                </a:solidFill>
                <a:latin typeface="Century Gothic"/>
                <a:ea typeface="Century Gothic"/>
                <a:cs typeface="Century Gothic"/>
                <a:sym typeface="Century Gothic"/>
              </a:rPr>
              <a:t> + </a:t>
            </a:r>
            <a:r>
              <a:rPr lang="en-US" dirty="0" err="1">
                <a:solidFill>
                  <a:schemeClr val="dk1"/>
                </a:solidFill>
                <a:latin typeface="Century Gothic"/>
                <a:ea typeface="Century Gothic"/>
                <a:cs typeface="Century Gothic"/>
                <a:sym typeface="Century Gothic"/>
              </a:rPr>
              <a:t>Pedagogía</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Téc</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Lúdicas</a:t>
            </a:r>
            <a:r>
              <a:rPr lang="en-US" dirty="0">
                <a:solidFill>
                  <a:schemeClr val="dk1"/>
                </a:solidFill>
                <a:latin typeface="Century Gothic"/>
                <a:ea typeface="Century Gothic"/>
                <a:cs typeface="Century Gothic"/>
                <a:sym typeface="Century Gothic"/>
              </a:rPr>
              <a:t>, Expr. Corporal, Expr. </a:t>
            </a:r>
            <a:r>
              <a:rPr lang="en-US" dirty="0" err="1">
                <a:solidFill>
                  <a:schemeClr val="dk1"/>
                </a:solidFill>
                <a:latin typeface="Century Gothic"/>
                <a:ea typeface="Century Gothic"/>
                <a:cs typeface="Century Gothic"/>
                <a:sym typeface="Century Gothic"/>
              </a:rPr>
              <a:t>Plástica</a:t>
            </a:r>
            <a:r>
              <a:rPr lang="en-US" dirty="0">
                <a:solidFill>
                  <a:schemeClr val="dk1"/>
                </a:solidFill>
                <a:latin typeface="Century Gothic"/>
                <a:ea typeface="Century Gothic"/>
                <a:cs typeface="Century Gothic"/>
                <a:sym typeface="Century Gothic"/>
              </a:rPr>
              <a:t> y </a:t>
            </a:r>
            <a:r>
              <a:rPr lang="en-US" dirty="0" err="1">
                <a:solidFill>
                  <a:schemeClr val="dk1"/>
                </a:solidFill>
                <a:latin typeface="Century Gothic"/>
                <a:ea typeface="Century Gothic"/>
                <a:cs typeface="Century Gothic"/>
                <a:sym typeface="Century Gothic"/>
              </a:rPr>
              <a:t>Literatura</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Infantil</a:t>
            </a:r>
            <a:r>
              <a:rPr lang="en-US"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marR="0" lvl="0" indent="0" algn="just" rtl="0">
              <a:spcBef>
                <a:spcPts val="1200"/>
              </a:spcBef>
              <a:spcAft>
                <a:spcPts val="1200"/>
              </a:spcAft>
              <a:buNone/>
            </a:pPr>
            <a:r>
              <a:rPr lang="en-US" b="1" dirty="0">
                <a:solidFill>
                  <a:schemeClr val="dk1"/>
                </a:solidFill>
                <a:latin typeface="Century Gothic"/>
                <a:ea typeface="Century Gothic"/>
                <a:cs typeface="Century Gothic"/>
                <a:sym typeface="Century Gothic"/>
              </a:rPr>
              <a:t>METODOLOGÍA</a:t>
            </a:r>
            <a:r>
              <a:rPr lang="en-US" dirty="0">
                <a:solidFill>
                  <a:schemeClr val="dk1"/>
                </a:solidFill>
                <a:latin typeface="Century Gothic"/>
                <a:ea typeface="Century Gothic"/>
                <a:cs typeface="Century Gothic"/>
                <a:sym typeface="Century Gothic"/>
              </a:rPr>
              <a:t> + M. </a:t>
            </a:r>
            <a:r>
              <a:rPr lang="en-US" dirty="0" err="1">
                <a:solidFill>
                  <a:schemeClr val="dk1"/>
                </a:solidFill>
                <a:latin typeface="Century Gothic"/>
                <a:ea typeface="Century Gothic"/>
                <a:cs typeface="Century Gothic"/>
                <a:sym typeface="Century Gothic"/>
              </a:rPr>
              <a:t>Ecléctico</a:t>
            </a:r>
            <a:r>
              <a:rPr lang="en-US" dirty="0">
                <a:solidFill>
                  <a:schemeClr val="dk1"/>
                </a:solidFill>
                <a:latin typeface="Century Gothic"/>
                <a:ea typeface="Century Gothic"/>
                <a:cs typeface="Century Gothic"/>
                <a:sym typeface="Century Gothic"/>
              </a:rPr>
              <a:t> e  Integral </a:t>
            </a:r>
            <a:r>
              <a:rPr lang="en-US" b="1" dirty="0">
                <a:solidFill>
                  <a:schemeClr val="dk1"/>
                </a:solidFill>
                <a:latin typeface="Century Gothic"/>
                <a:ea typeface="Century Gothic"/>
                <a:cs typeface="Century Gothic"/>
                <a:sym typeface="Century Gothic"/>
              </a:rPr>
              <a:t>EVALUACIÓN</a:t>
            </a:r>
            <a:r>
              <a:rPr lang="en-US" dirty="0">
                <a:solidFill>
                  <a:schemeClr val="dk1"/>
                </a:solidFill>
                <a:latin typeface="Century Gothic"/>
                <a:ea typeface="Century Gothic"/>
                <a:cs typeface="Century Gothic"/>
                <a:sym typeface="Century Gothic"/>
              </a:rPr>
              <a:t> + TIPO </a:t>
            </a:r>
            <a:r>
              <a:rPr lang="en-US" dirty="0" err="1">
                <a:solidFill>
                  <a:schemeClr val="dk1"/>
                </a:solidFill>
                <a:latin typeface="Century Gothic"/>
                <a:ea typeface="Century Gothic"/>
                <a:cs typeface="Century Gothic"/>
                <a:sym typeface="Century Gothic"/>
              </a:rPr>
              <a:t>cualitativas</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diagnósticas</a:t>
            </a:r>
            <a:r>
              <a:rPr lang="en-US" dirty="0">
                <a:solidFill>
                  <a:schemeClr val="dk1"/>
                </a:solidFill>
                <a:latin typeface="Century Gothic"/>
                <a:ea typeface="Century Gothic"/>
                <a:cs typeface="Century Gothic"/>
                <a:sym typeface="Century Gothic"/>
              </a:rPr>
              <a:t> y de </a:t>
            </a:r>
            <a:r>
              <a:rPr lang="en-US" dirty="0" err="1">
                <a:solidFill>
                  <a:schemeClr val="dk1"/>
                </a:solidFill>
                <a:latin typeface="Century Gothic"/>
                <a:ea typeface="Century Gothic"/>
                <a:cs typeface="Century Gothic"/>
                <a:sym typeface="Century Gothic"/>
              </a:rPr>
              <a:t>proceso</a:t>
            </a:r>
            <a:r>
              <a:rPr lang="en-US" dirty="0">
                <a:solidFill>
                  <a:schemeClr val="dk1"/>
                </a:solidFill>
                <a:latin typeface="Century Gothic"/>
                <a:ea typeface="Century Gothic"/>
                <a:cs typeface="Century Gothic"/>
                <a:sym typeface="Century Gothic"/>
              </a:rPr>
              <a:t> + TECN. </a:t>
            </a:r>
            <a:r>
              <a:rPr lang="en-US" dirty="0" err="1">
                <a:solidFill>
                  <a:schemeClr val="dk1"/>
                </a:solidFill>
                <a:latin typeface="Century Gothic"/>
                <a:ea typeface="Century Gothic"/>
                <a:cs typeface="Century Gothic"/>
                <a:sym typeface="Century Gothic"/>
              </a:rPr>
              <a:t>portafolio</a:t>
            </a:r>
            <a:r>
              <a:rPr lang="en-US" dirty="0">
                <a:solidFill>
                  <a:schemeClr val="dk1"/>
                </a:solidFill>
                <a:latin typeface="Century Gothic"/>
                <a:ea typeface="Century Gothic"/>
                <a:cs typeface="Century Gothic"/>
                <a:sym typeface="Century Gothic"/>
              </a:rPr>
              <a:t>, la </a:t>
            </a:r>
            <a:r>
              <a:rPr lang="en-US" dirty="0" err="1">
                <a:solidFill>
                  <a:schemeClr val="dk1"/>
                </a:solidFill>
                <a:latin typeface="Century Gothic"/>
                <a:ea typeface="Century Gothic"/>
                <a:cs typeface="Century Gothic"/>
                <a:sym typeface="Century Gothic"/>
              </a:rPr>
              <a:t>lista</a:t>
            </a:r>
            <a:r>
              <a:rPr lang="en-US" dirty="0">
                <a:solidFill>
                  <a:schemeClr val="dk1"/>
                </a:solidFill>
                <a:latin typeface="Century Gothic"/>
                <a:ea typeface="Century Gothic"/>
                <a:cs typeface="Century Gothic"/>
                <a:sym typeface="Century Gothic"/>
              </a:rPr>
              <a:t> de </a:t>
            </a:r>
            <a:r>
              <a:rPr lang="en-US" dirty="0" err="1">
                <a:solidFill>
                  <a:schemeClr val="dk1"/>
                </a:solidFill>
                <a:latin typeface="Century Gothic"/>
                <a:ea typeface="Century Gothic"/>
                <a:cs typeface="Century Gothic"/>
                <a:sym typeface="Century Gothic"/>
              </a:rPr>
              <a:t>cotejo</a:t>
            </a:r>
            <a:r>
              <a:rPr lang="en-US" dirty="0">
                <a:solidFill>
                  <a:schemeClr val="dk1"/>
                </a:solidFill>
                <a:latin typeface="Century Gothic"/>
                <a:ea typeface="Century Gothic"/>
                <a:cs typeface="Century Gothic"/>
                <a:sym typeface="Century Gothic"/>
              </a:rPr>
              <a:t> y el </a:t>
            </a:r>
            <a:r>
              <a:rPr lang="en-US" dirty="0" err="1">
                <a:solidFill>
                  <a:schemeClr val="dk1"/>
                </a:solidFill>
                <a:latin typeface="Century Gothic"/>
                <a:ea typeface="Century Gothic"/>
                <a:cs typeface="Century Gothic"/>
                <a:sym typeface="Century Gothic"/>
              </a:rPr>
              <a:t>anecdotario</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utilizados</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en</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heteroevaluación</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coevaluación</a:t>
            </a:r>
            <a:r>
              <a:rPr lang="en-US" dirty="0">
                <a:solidFill>
                  <a:schemeClr val="dk1"/>
                </a:solidFill>
                <a:latin typeface="Century Gothic"/>
                <a:ea typeface="Century Gothic"/>
                <a:cs typeface="Century Gothic"/>
                <a:sym typeface="Century Gothic"/>
              </a:rPr>
              <a:t> y </a:t>
            </a:r>
            <a:r>
              <a:rPr lang="en-US" dirty="0" err="1">
                <a:solidFill>
                  <a:schemeClr val="dk1"/>
                </a:solidFill>
                <a:latin typeface="Century Gothic"/>
                <a:ea typeface="Century Gothic"/>
                <a:cs typeface="Century Gothic"/>
                <a:sym typeface="Century Gothic"/>
              </a:rPr>
              <a:t>autoevaluación</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en</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otras</a:t>
            </a:r>
            <a:r>
              <a:rPr lang="en-US" dirty="0">
                <a:solidFill>
                  <a:schemeClr val="dk1"/>
                </a:solidFill>
                <a:latin typeface="Century Gothic"/>
                <a:ea typeface="Century Gothic"/>
                <a:cs typeface="Century Gothic"/>
                <a:sym typeface="Century Gothic"/>
              </a:rPr>
              <a:t> palabras, </a:t>
            </a:r>
            <a:r>
              <a:rPr lang="en-US" dirty="0" err="1">
                <a:solidFill>
                  <a:schemeClr val="dk1"/>
                </a:solidFill>
                <a:latin typeface="Century Gothic"/>
                <a:ea typeface="Century Gothic"/>
                <a:cs typeface="Century Gothic"/>
                <a:sym typeface="Century Gothic"/>
              </a:rPr>
              <a:t>todos</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estos</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elementos</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identifican</a:t>
            </a:r>
            <a:r>
              <a:rPr lang="en-US" dirty="0">
                <a:solidFill>
                  <a:schemeClr val="dk1"/>
                </a:solidFill>
                <a:latin typeface="Century Gothic"/>
                <a:ea typeface="Century Gothic"/>
                <a:cs typeface="Century Gothic"/>
                <a:sym typeface="Century Gothic"/>
              </a:rPr>
              <a:t> la </a:t>
            </a:r>
            <a:r>
              <a:rPr lang="en-US" dirty="0" err="1">
                <a:solidFill>
                  <a:schemeClr val="dk1"/>
                </a:solidFill>
                <a:latin typeface="Century Gothic"/>
                <a:ea typeface="Century Gothic"/>
                <a:cs typeface="Century Gothic"/>
                <a:sym typeface="Century Gothic"/>
              </a:rPr>
              <a:t>relación</a:t>
            </a:r>
            <a:r>
              <a:rPr lang="en-US" dirty="0">
                <a:solidFill>
                  <a:schemeClr val="dk1"/>
                </a:solidFill>
                <a:latin typeface="Century Gothic"/>
                <a:ea typeface="Century Gothic"/>
                <a:cs typeface="Century Gothic"/>
                <a:sym typeface="Century Gothic"/>
              </a:rPr>
              <a:t> entre las P.P.P. y la </a:t>
            </a:r>
            <a:r>
              <a:rPr lang="en-US" dirty="0" err="1">
                <a:solidFill>
                  <a:schemeClr val="dk1"/>
                </a:solidFill>
                <a:latin typeface="Century Gothic"/>
                <a:ea typeface="Century Gothic"/>
                <a:cs typeface="Century Gothic"/>
                <a:sym typeface="Century Gothic"/>
              </a:rPr>
              <a:t>Formación</a:t>
            </a:r>
            <a:r>
              <a:rPr lang="en-US" dirty="0">
                <a:solidFill>
                  <a:schemeClr val="dk1"/>
                </a:solidFill>
                <a:latin typeface="Century Gothic"/>
                <a:ea typeface="Century Gothic"/>
                <a:cs typeface="Century Gothic"/>
                <a:sym typeface="Century Gothic"/>
              </a:rPr>
              <a:t> </a:t>
            </a:r>
            <a:r>
              <a:rPr lang="en-US" dirty="0" err="1">
                <a:solidFill>
                  <a:schemeClr val="dk1"/>
                </a:solidFill>
                <a:latin typeface="Century Gothic"/>
                <a:ea typeface="Century Gothic"/>
                <a:cs typeface="Century Gothic"/>
                <a:sym typeface="Century Gothic"/>
              </a:rPr>
              <a:t>Académica</a:t>
            </a:r>
            <a:endParaRPr dirty="0"/>
          </a:p>
        </p:txBody>
      </p:sp>
      <p:sp>
        <p:nvSpPr>
          <p:cNvPr id="842" name="Google Shape;842;g8942facda2_0_32"/>
          <p:cNvSpPr/>
          <p:nvPr/>
        </p:nvSpPr>
        <p:spPr>
          <a:xfrm>
            <a:off x="183000" y="789050"/>
            <a:ext cx="671100" cy="618600"/>
          </a:xfrm>
          <a:prstGeom prst="ellipse">
            <a:avLst/>
          </a:prstGeom>
          <a:gradFill>
            <a:gsLst>
              <a:gs pos="0">
                <a:srgbClr val="51AB2A"/>
              </a:gs>
              <a:gs pos="100000">
                <a:srgbClr val="203E13"/>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300" b="1">
                <a:solidFill>
                  <a:srgbClr val="FFFFFF"/>
                </a:solidFill>
              </a:rPr>
              <a:t>1</a:t>
            </a:r>
            <a:endParaRPr sz="2300" b="1">
              <a:solidFill>
                <a:srgbClr val="FFFFFF"/>
              </a:solidFill>
            </a:endParaRPr>
          </a:p>
        </p:txBody>
      </p:sp>
      <p:sp>
        <p:nvSpPr>
          <p:cNvPr id="843" name="Google Shape;843;g8942facda2_0_32"/>
          <p:cNvSpPr/>
          <p:nvPr/>
        </p:nvSpPr>
        <p:spPr>
          <a:xfrm>
            <a:off x="5672325" y="734650"/>
            <a:ext cx="5398200" cy="2915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US" sz="1500">
                <a:solidFill>
                  <a:schemeClr val="dk1"/>
                </a:solidFill>
                <a:latin typeface="Century Gothic"/>
                <a:ea typeface="Century Gothic"/>
                <a:cs typeface="Century Gothic"/>
                <a:sym typeface="Century Gothic"/>
              </a:rPr>
              <a:t>  </a:t>
            </a:r>
            <a:r>
              <a:rPr lang="en-US">
                <a:solidFill>
                  <a:schemeClr val="dk1"/>
                </a:solidFill>
                <a:latin typeface="Century Gothic"/>
                <a:ea typeface="Century Gothic"/>
                <a:cs typeface="Century Gothic"/>
                <a:sym typeface="Century Gothic"/>
              </a:rPr>
              <a:t>La asignación del centro así como del tiempo y del cronograma  se da efectivamente. </a:t>
            </a:r>
            <a:endParaRPr>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Los procesos de gestión se enfocan en satisfacer las necesidades en los centros educativos. </a:t>
            </a:r>
            <a:endParaRPr>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TIPO DE PRÁCTICA. + No remunerada </a:t>
            </a:r>
            <a:endParaRPr>
              <a:solidFill>
                <a:schemeClr val="dk1"/>
              </a:solidFill>
              <a:latin typeface="Century Gothic"/>
              <a:ea typeface="Century Gothic"/>
              <a:cs typeface="Century Gothic"/>
              <a:sym typeface="Century Gothic"/>
            </a:endParaRPr>
          </a:p>
          <a:p>
            <a:pPr marL="0" lvl="0" indent="0" algn="just" rtl="0">
              <a:spcBef>
                <a:spcPts val="1200"/>
              </a:spcBef>
              <a:spcAft>
                <a:spcPts val="1200"/>
              </a:spcAft>
              <a:buClr>
                <a:schemeClr val="dk1"/>
              </a:buClr>
              <a:buSzPts val="1100"/>
              <a:buFont typeface="Arial"/>
              <a:buNone/>
            </a:pPr>
            <a:r>
              <a:rPr lang="en-US">
                <a:solidFill>
                  <a:schemeClr val="dk1"/>
                </a:solidFill>
                <a:latin typeface="Century Gothic"/>
                <a:ea typeface="Century Gothic"/>
                <a:cs typeface="Century Gothic"/>
                <a:sym typeface="Century Gothic"/>
              </a:rPr>
              <a:t>Los estudiantes están de acuerdo con el número de horas asignadas para las prácticas es adecuado, aunque, debe ser realizarlo durante su receso universitario. Los egresados desacuerdo  carga horaria, las consideran insuficientes</a:t>
            </a:r>
            <a:endParaRPr/>
          </a:p>
        </p:txBody>
      </p:sp>
      <p:sp>
        <p:nvSpPr>
          <p:cNvPr id="844" name="Google Shape;844;g8942facda2_0_32"/>
          <p:cNvSpPr/>
          <p:nvPr/>
        </p:nvSpPr>
        <p:spPr>
          <a:xfrm>
            <a:off x="5191488" y="658550"/>
            <a:ext cx="671100" cy="618600"/>
          </a:xfrm>
          <a:prstGeom prst="ellipse">
            <a:avLst/>
          </a:prstGeom>
          <a:gradFill>
            <a:gsLst>
              <a:gs pos="0">
                <a:srgbClr val="51AB2A"/>
              </a:gs>
              <a:gs pos="100000">
                <a:srgbClr val="203E13"/>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300" b="1">
                <a:solidFill>
                  <a:srgbClr val="FFFFFF"/>
                </a:solidFill>
              </a:rPr>
              <a:t>2</a:t>
            </a:r>
            <a:endParaRPr sz="2300" b="1">
              <a:solidFill>
                <a:srgbClr val="FFFFFF"/>
              </a:solidFill>
            </a:endParaRPr>
          </a:p>
        </p:txBody>
      </p:sp>
      <p:sp>
        <p:nvSpPr>
          <p:cNvPr id="845" name="Google Shape;845;g8942facda2_0_32"/>
          <p:cNvSpPr/>
          <p:nvPr/>
        </p:nvSpPr>
        <p:spPr>
          <a:xfrm>
            <a:off x="5602500" y="3749125"/>
            <a:ext cx="6416400" cy="2988900"/>
          </a:xfrm>
          <a:prstGeom prst="roundRect">
            <a:avLst>
              <a:gd name="adj" fmla="val 16667"/>
            </a:avLst>
          </a:prstGeom>
          <a:gradFill>
            <a:gsLst>
              <a:gs pos="0">
                <a:srgbClr val="FFFFFF"/>
              </a:gs>
              <a:gs pos="100000">
                <a:srgbClr val="DDE6C3"/>
              </a:gs>
            </a:gsLst>
            <a:path path="circle">
              <a:fillToRect r="100000" b="100000"/>
            </a:path>
            <a:tileRect l="-100000" t="-100000"/>
          </a:gradFill>
          <a:ln>
            <a:noFill/>
          </a:ln>
        </p:spPr>
        <p:txBody>
          <a:bodyPr spcFirstLastPara="1" wrap="square" lIns="91425" tIns="91425" rIns="91425" bIns="91425" anchor="ctr" anchorCtr="0">
            <a:noAutofit/>
          </a:bodyPr>
          <a:lstStyle/>
          <a:p>
            <a:pPr marL="0" marR="0" lvl="0" indent="0" algn="just" rtl="0">
              <a:spcBef>
                <a:spcPts val="0"/>
              </a:spcBef>
              <a:spcAft>
                <a:spcPts val="0"/>
              </a:spcAft>
              <a:buNone/>
            </a:pPr>
            <a:endParaRPr sz="1500" b="1" dirty="0">
              <a:solidFill>
                <a:schemeClr val="dk1"/>
              </a:solidFill>
              <a:latin typeface="Century Gothic"/>
              <a:ea typeface="Century Gothic"/>
              <a:cs typeface="Century Gothic"/>
              <a:sym typeface="Century Gothic"/>
            </a:endParaRPr>
          </a:p>
          <a:p>
            <a:pPr marL="0" lvl="0" indent="0" algn="l" rtl="0">
              <a:spcBef>
                <a:spcPts val="120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IMPACTO.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Practicante</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satisface</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necesidades</a:t>
            </a:r>
            <a:r>
              <a:rPr lang="en-US" sz="1500" dirty="0">
                <a:solidFill>
                  <a:schemeClr val="dk1"/>
                </a:solidFill>
                <a:latin typeface="Century Gothic"/>
                <a:ea typeface="Century Gothic"/>
                <a:cs typeface="Century Gothic"/>
                <a:sym typeface="Century Gothic"/>
              </a:rPr>
              <a:t> locales, </a:t>
            </a:r>
            <a:r>
              <a:rPr lang="en-US" sz="1500" dirty="0" err="1">
                <a:solidFill>
                  <a:schemeClr val="dk1"/>
                </a:solidFill>
                <a:latin typeface="Century Gothic"/>
                <a:ea typeface="Century Gothic"/>
                <a:cs typeface="Century Gothic"/>
                <a:sym typeface="Century Gothic"/>
              </a:rPr>
              <a:t>nacionales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mundiales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conociendo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su</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entorno</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proponiendo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soluciones</a:t>
            </a:r>
            <a:r>
              <a:rPr lang="en-US" sz="1500" dirty="0">
                <a:solidFill>
                  <a:schemeClr val="dk1"/>
                </a:solidFill>
                <a:latin typeface="Century Gothic"/>
                <a:ea typeface="Century Gothic"/>
                <a:cs typeface="Century Gothic"/>
                <a:sym typeface="Century Gothic"/>
              </a:rPr>
              <a:t>:  </a:t>
            </a:r>
            <a:endParaRPr sz="15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SOCIAL</a:t>
            </a:r>
            <a:r>
              <a:rPr lang="en-US" sz="1500" dirty="0">
                <a:solidFill>
                  <a:schemeClr val="dk1"/>
                </a:solidFill>
                <a:latin typeface="Century Gothic"/>
                <a:ea typeface="Century Gothic"/>
                <a:cs typeface="Century Gothic"/>
                <a:sym typeface="Century Gothic"/>
              </a:rPr>
              <a:t>: Debe </a:t>
            </a:r>
            <a:r>
              <a:rPr lang="en-US" sz="1500" dirty="0" err="1">
                <a:solidFill>
                  <a:schemeClr val="dk1"/>
                </a:solidFill>
                <a:latin typeface="Century Gothic"/>
                <a:ea typeface="Century Gothic"/>
                <a:cs typeface="Century Gothic"/>
                <a:sym typeface="Century Gothic"/>
              </a:rPr>
              <a:t>tomar</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decisiones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inmediatas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conocer</a:t>
            </a:r>
            <a:r>
              <a:rPr lang="en-US" sz="1500" dirty="0">
                <a:solidFill>
                  <a:schemeClr val="dk1"/>
                </a:solidFill>
                <a:latin typeface="Century Gothic"/>
                <a:ea typeface="Century Gothic"/>
                <a:cs typeface="Century Gothic"/>
                <a:sym typeface="Century Gothic"/>
              </a:rPr>
              <a:t> el </a:t>
            </a:r>
            <a:r>
              <a:rPr lang="en-US" sz="1500" dirty="0" err="1">
                <a:solidFill>
                  <a:schemeClr val="dk1"/>
                </a:solidFill>
                <a:latin typeface="Century Gothic"/>
                <a:ea typeface="Century Gothic"/>
                <a:cs typeface="Century Gothic"/>
                <a:sym typeface="Century Gothic"/>
              </a:rPr>
              <a:t>manejo</a:t>
            </a:r>
            <a:r>
              <a:rPr lang="en-US" sz="1500" dirty="0">
                <a:solidFill>
                  <a:schemeClr val="dk1"/>
                </a:solidFill>
                <a:latin typeface="Century Gothic"/>
                <a:ea typeface="Century Gothic"/>
                <a:cs typeface="Century Gothic"/>
                <a:sym typeface="Century Gothic"/>
              </a:rPr>
              <a:t> de la </a:t>
            </a:r>
            <a:r>
              <a:rPr lang="en-US" sz="1500" dirty="0" err="1">
                <a:solidFill>
                  <a:schemeClr val="dk1"/>
                </a:solidFill>
                <a:latin typeface="Century Gothic"/>
                <a:ea typeface="Century Gothic"/>
                <a:cs typeface="Century Gothic"/>
                <a:sym typeface="Century Gothic"/>
              </a:rPr>
              <a:t>educación</a:t>
            </a:r>
            <a:r>
              <a:rPr lang="en-US" sz="1500" dirty="0">
                <a:solidFill>
                  <a:schemeClr val="dk1"/>
                </a:solidFill>
                <a:latin typeface="Century Gothic"/>
                <a:ea typeface="Century Gothic"/>
                <a:cs typeface="Century Gothic"/>
                <a:sym typeface="Century Gothic"/>
              </a:rPr>
              <a:t> para la </a:t>
            </a:r>
            <a:r>
              <a:rPr lang="en-US" sz="1500" dirty="0" err="1">
                <a:solidFill>
                  <a:schemeClr val="dk1"/>
                </a:solidFill>
                <a:latin typeface="Century Gothic"/>
                <a:ea typeface="Century Gothic"/>
                <a:cs typeface="Century Gothic"/>
                <a:sym typeface="Century Gothic"/>
              </a:rPr>
              <a:t>comunidad</a:t>
            </a:r>
            <a:r>
              <a:rPr lang="en-US" sz="1500" dirty="0">
                <a:solidFill>
                  <a:schemeClr val="dk1"/>
                </a:solidFill>
                <a:latin typeface="Century Gothic"/>
                <a:ea typeface="Century Gothic"/>
                <a:cs typeface="Century Gothic"/>
                <a:sym typeface="Century Gothic"/>
              </a:rPr>
              <a:t>.</a:t>
            </a:r>
            <a:endParaRPr sz="15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CULTURAL:</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Practican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instituciones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urbano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marginales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unidocentes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conociendo</a:t>
            </a:r>
            <a:r>
              <a:rPr lang="en-US" sz="1500" dirty="0">
                <a:solidFill>
                  <a:schemeClr val="dk1"/>
                </a:solidFill>
                <a:latin typeface="Century Gothic"/>
                <a:ea typeface="Century Gothic"/>
                <a:cs typeface="Century Gothic"/>
                <a:sym typeface="Century Gothic"/>
              </a:rPr>
              <a:t> las </a:t>
            </a:r>
            <a:r>
              <a:rPr lang="en-US" sz="1500" dirty="0" err="1">
                <a:solidFill>
                  <a:schemeClr val="dk1"/>
                </a:solidFill>
                <a:latin typeface="Century Gothic"/>
                <a:ea typeface="Century Gothic"/>
                <a:cs typeface="Century Gothic"/>
                <a:sym typeface="Century Gothic"/>
              </a:rPr>
              <a:t>tradiciones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diferentes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culturas</a:t>
            </a:r>
            <a:r>
              <a:rPr lang="en-US" sz="1500" dirty="0">
                <a:solidFill>
                  <a:schemeClr val="dk1"/>
                </a:solidFill>
                <a:latin typeface="Century Gothic"/>
                <a:ea typeface="Century Gothic"/>
                <a:cs typeface="Century Gothic"/>
                <a:sym typeface="Century Gothic"/>
              </a:rPr>
              <a:t>.</a:t>
            </a:r>
            <a:endParaRPr sz="15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POLÍTICO:</a:t>
            </a:r>
            <a:r>
              <a:rPr lang="en-US" sz="1500" dirty="0">
                <a:solidFill>
                  <a:schemeClr val="dk1"/>
                </a:solidFill>
                <a:latin typeface="Century Gothic"/>
                <a:ea typeface="Century Gothic"/>
                <a:cs typeface="Century Gothic"/>
                <a:sym typeface="Century Gothic"/>
              </a:rPr>
              <a:t>   Se </a:t>
            </a:r>
            <a:r>
              <a:rPr lang="en-US" sz="1500" dirty="0" err="1">
                <a:solidFill>
                  <a:schemeClr val="dk1"/>
                </a:solidFill>
                <a:latin typeface="Century Gothic"/>
                <a:ea typeface="Century Gothic"/>
                <a:cs typeface="Century Gothic"/>
                <a:sym typeface="Century Gothic"/>
              </a:rPr>
              <a:t>rige</a:t>
            </a:r>
            <a:r>
              <a:rPr lang="en-US" sz="1500" dirty="0">
                <a:solidFill>
                  <a:schemeClr val="dk1"/>
                </a:solidFill>
                <a:latin typeface="Century Gothic"/>
                <a:ea typeface="Century Gothic"/>
                <a:cs typeface="Century Gothic"/>
                <a:sym typeface="Century Gothic"/>
              </a:rPr>
              <a:t> a </a:t>
            </a:r>
            <a:r>
              <a:rPr lang="en-US" sz="1500" dirty="0" err="1">
                <a:solidFill>
                  <a:schemeClr val="dk1"/>
                </a:solidFill>
                <a:latin typeface="Century Gothic"/>
                <a:ea typeface="Century Gothic"/>
                <a:cs typeface="Century Gothic"/>
                <a:sym typeface="Century Gothic"/>
              </a:rPr>
              <a:t>leyes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reglamentos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a:t>
            </a:r>
            <a:r>
              <a:rPr lang="en-US" sz="1500" dirty="0">
                <a:solidFill>
                  <a:schemeClr val="dk1"/>
                </a:solidFill>
                <a:latin typeface="Century Gothic"/>
                <a:ea typeface="Century Gothic"/>
                <a:cs typeface="Century Gothic"/>
                <a:sym typeface="Century Gothic"/>
              </a:rPr>
              <a:t> la </a:t>
            </a:r>
            <a:r>
              <a:rPr lang="en-US" sz="1500" dirty="0" err="1">
                <a:solidFill>
                  <a:schemeClr val="dk1"/>
                </a:solidFill>
                <a:latin typeface="Century Gothic"/>
                <a:ea typeface="Century Gothic"/>
                <a:cs typeface="Century Gothic"/>
                <a:sym typeface="Century Gothic"/>
              </a:rPr>
              <a:t>educación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generando</a:t>
            </a:r>
            <a:r>
              <a:rPr lang="en-US" sz="1500" dirty="0">
                <a:solidFill>
                  <a:schemeClr val="dk1"/>
                </a:solidFill>
                <a:latin typeface="Century Gothic"/>
                <a:ea typeface="Century Gothic"/>
                <a:cs typeface="Century Gothic"/>
                <a:sym typeface="Century Gothic"/>
              </a:rPr>
              <a:t> el </a:t>
            </a:r>
            <a:r>
              <a:rPr lang="en-US" sz="1500" dirty="0" err="1">
                <a:solidFill>
                  <a:schemeClr val="dk1"/>
                </a:solidFill>
                <a:latin typeface="Century Gothic"/>
                <a:ea typeface="Century Gothic"/>
                <a:cs typeface="Century Gothic"/>
                <a:sym typeface="Century Gothic"/>
              </a:rPr>
              <a:t>sentido</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justicia</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ética</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responsabilidad</a:t>
            </a:r>
            <a:r>
              <a:rPr lang="en-US" sz="1500" dirty="0">
                <a:solidFill>
                  <a:schemeClr val="dk1"/>
                </a:solidFill>
                <a:latin typeface="Century Gothic"/>
                <a:ea typeface="Century Gothic"/>
                <a:cs typeface="Century Gothic"/>
                <a:sym typeface="Century Gothic"/>
              </a:rPr>
              <a:t>.</a:t>
            </a:r>
            <a:endParaRPr sz="15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PERSONAL</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Fortalece</a:t>
            </a:r>
            <a:r>
              <a:rPr lang="en-US" sz="1500" dirty="0">
                <a:solidFill>
                  <a:schemeClr val="dk1"/>
                </a:solidFill>
                <a:latin typeface="Century Gothic"/>
                <a:ea typeface="Century Gothic"/>
                <a:cs typeface="Century Gothic"/>
                <a:sym typeface="Century Gothic"/>
              </a:rPr>
              <a:t> la </a:t>
            </a:r>
            <a:r>
              <a:rPr lang="en-US" sz="1500" dirty="0" err="1">
                <a:solidFill>
                  <a:schemeClr val="dk1"/>
                </a:solidFill>
                <a:latin typeface="Century Gothic"/>
                <a:ea typeface="Century Gothic"/>
                <a:cs typeface="Century Gothic"/>
                <a:sym typeface="Century Gothic"/>
              </a:rPr>
              <a:t>vocación</a:t>
            </a:r>
            <a:r>
              <a:rPr lang="en-US" sz="1500" dirty="0">
                <a:solidFill>
                  <a:schemeClr val="dk1"/>
                </a:solidFill>
                <a:latin typeface="Century Gothic"/>
                <a:ea typeface="Century Gothic"/>
                <a:cs typeface="Century Gothic"/>
                <a:sym typeface="Century Gothic"/>
              </a:rPr>
              <a:t> - </a:t>
            </a:r>
            <a:r>
              <a:rPr lang="en-US" sz="1500" dirty="0" err="1">
                <a:solidFill>
                  <a:schemeClr val="dk1"/>
                </a:solidFill>
                <a:latin typeface="Century Gothic"/>
                <a:ea typeface="Century Gothic"/>
                <a:cs typeface="Century Gothic"/>
                <a:sym typeface="Century Gothic"/>
              </a:rPr>
              <a:t>generar</a:t>
            </a:r>
            <a:r>
              <a:rPr lang="en-US" sz="1500" dirty="0">
                <a:solidFill>
                  <a:schemeClr val="dk1"/>
                </a:solidFill>
                <a:latin typeface="Century Gothic"/>
                <a:ea typeface="Century Gothic"/>
                <a:cs typeface="Century Gothic"/>
                <a:sym typeface="Century Gothic"/>
              </a:rPr>
              <a:t> el </a:t>
            </a:r>
            <a:r>
              <a:rPr lang="en-US" sz="1500" dirty="0" err="1">
                <a:solidFill>
                  <a:schemeClr val="dk1"/>
                </a:solidFill>
                <a:latin typeface="Century Gothic"/>
                <a:ea typeface="Century Gothic"/>
                <a:cs typeface="Century Gothic"/>
                <a:sym typeface="Century Gothic"/>
              </a:rPr>
              <a:t>emprendimiento</a:t>
            </a:r>
            <a:r>
              <a:rPr lang="en-US" sz="1500" dirty="0">
                <a:solidFill>
                  <a:schemeClr val="dk1"/>
                </a:solidFill>
                <a:latin typeface="Century Gothic"/>
                <a:ea typeface="Century Gothic"/>
                <a:cs typeface="Century Gothic"/>
                <a:sym typeface="Century Gothic"/>
              </a:rPr>
              <a:t> con la </a:t>
            </a:r>
            <a:r>
              <a:rPr lang="en-US" sz="1500" dirty="0" err="1">
                <a:solidFill>
                  <a:schemeClr val="dk1"/>
                </a:solidFill>
                <a:latin typeface="Century Gothic"/>
                <a:ea typeface="Century Gothic"/>
                <a:cs typeface="Century Gothic"/>
                <a:sym typeface="Century Gothic"/>
              </a:rPr>
              <a:t>apertura</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centros</a:t>
            </a:r>
            <a:r>
              <a:rPr lang="en-US" sz="1500" dirty="0">
                <a:solidFill>
                  <a:schemeClr val="dk1"/>
                </a:solidFill>
                <a:latin typeface="Century Gothic"/>
                <a:ea typeface="Century Gothic"/>
                <a:cs typeface="Century Gothic"/>
                <a:sym typeface="Century Gothic"/>
              </a:rPr>
              <a:t> de Educación </a:t>
            </a:r>
            <a:r>
              <a:rPr lang="en-US" sz="1500" dirty="0" err="1">
                <a:solidFill>
                  <a:schemeClr val="dk1"/>
                </a:solidFill>
                <a:latin typeface="Century Gothic"/>
                <a:ea typeface="Century Gothic"/>
                <a:cs typeface="Century Gothic"/>
                <a:sym typeface="Century Gothic"/>
              </a:rPr>
              <a:t>Infantil</a:t>
            </a:r>
            <a:r>
              <a:rPr lang="en-US" sz="1500" dirty="0">
                <a:solidFill>
                  <a:schemeClr val="dk1"/>
                </a:solidFill>
                <a:latin typeface="Century Gothic"/>
                <a:ea typeface="Century Gothic"/>
                <a:cs typeface="Century Gothic"/>
                <a:sym typeface="Century Gothic"/>
              </a:rPr>
              <a:t>.</a:t>
            </a:r>
            <a:endParaRPr sz="1500" dirty="0">
              <a:solidFill>
                <a:schemeClr val="dk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1100"/>
              <a:buFont typeface="Arial"/>
              <a:buNone/>
            </a:pPr>
            <a:endParaRPr sz="1500" dirty="0">
              <a:solidFill>
                <a:schemeClr val="dk1"/>
              </a:solidFill>
              <a:latin typeface="Century Gothic"/>
              <a:ea typeface="Century Gothic"/>
              <a:cs typeface="Century Gothic"/>
              <a:sym typeface="Century Gothic"/>
            </a:endParaRPr>
          </a:p>
          <a:p>
            <a:pPr marL="0" lvl="0" indent="0" algn="l" rtl="0">
              <a:spcBef>
                <a:spcPts val="1200"/>
              </a:spcBef>
              <a:spcAft>
                <a:spcPts val="0"/>
              </a:spcAft>
              <a:buNone/>
            </a:pPr>
            <a:endParaRPr dirty="0"/>
          </a:p>
        </p:txBody>
      </p:sp>
      <p:sp>
        <p:nvSpPr>
          <p:cNvPr id="846" name="Google Shape;846;g8942facda2_0_32"/>
          <p:cNvSpPr/>
          <p:nvPr/>
        </p:nvSpPr>
        <p:spPr>
          <a:xfrm>
            <a:off x="5061025" y="3660700"/>
            <a:ext cx="671100" cy="618600"/>
          </a:xfrm>
          <a:prstGeom prst="ellipse">
            <a:avLst/>
          </a:prstGeom>
          <a:gradFill>
            <a:gsLst>
              <a:gs pos="0">
                <a:srgbClr val="51AB2A"/>
              </a:gs>
              <a:gs pos="100000">
                <a:srgbClr val="203E13"/>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FFFFFF"/>
                </a:solidFill>
              </a:rPr>
              <a:t>4</a:t>
            </a:r>
            <a:endParaRPr sz="2400" b="1">
              <a:solidFill>
                <a:srgbClr val="FFFFFF"/>
              </a:solidFill>
            </a:endParaRPr>
          </a:p>
        </p:txBody>
      </p:sp>
      <p:sp>
        <p:nvSpPr>
          <p:cNvPr id="847" name="Google Shape;847;g8942facda2_0_32"/>
          <p:cNvSpPr/>
          <p:nvPr/>
        </p:nvSpPr>
        <p:spPr>
          <a:xfrm>
            <a:off x="520225" y="4003000"/>
            <a:ext cx="4540800" cy="2735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spcBef>
                <a:spcPts val="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ESTUDIANTES </a:t>
            </a:r>
            <a:r>
              <a:rPr lang="en-US" sz="1500" dirty="0">
                <a:solidFill>
                  <a:schemeClr val="dk1"/>
                </a:solidFill>
                <a:latin typeface="Century Gothic"/>
                <a:ea typeface="Century Gothic"/>
                <a:cs typeface="Century Gothic"/>
                <a:sym typeface="Century Gothic"/>
              </a:rPr>
              <a:t>se </a:t>
            </a:r>
            <a:r>
              <a:rPr lang="en-US" sz="1500" dirty="0" err="1">
                <a:solidFill>
                  <a:schemeClr val="dk1"/>
                </a:solidFill>
                <a:latin typeface="Century Gothic"/>
                <a:ea typeface="Century Gothic"/>
                <a:cs typeface="Century Gothic"/>
                <a:sym typeface="Century Gothic"/>
              </a:rPr>
              <a:t>desempeña</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docencia</a:t>
            </a:r>
            <a:r>
              <a:rPr lang="en-US" sz="1500" dirty="0">
                <a:solidFill>
                  <a:schemeClr val="dk1"/>
                </a:solidFill>
                <a:latin typeface="Century Gothic"/>
                <a:ea typeface="Century Gothic"/>
                <a:cs typeface="Century Gothic"/>
                <a:sym typeface="Century Gothic"/>
              </a:rPr>
              <a:t> / material </a:t>
            </a:r>
            <a:r>
              <a:rPr lang="en-US" sz="1500" dirty="0" err="1">
                <a:solidFill>
                  <a:schemeClr val="dk1"/>
                </a:solidFill>
                <a:latin typeface="Century Gothic"/>
                <a:ea typeface="Century Gothic"/>
                <a:cs typeface="Century Gothic"/>
                <a:sym typeface="Century Gothic"/>
              </a:rPr>
              <a:t>didáctico</a:t>
            </a:r>
            <a:r>
              <a:rPr lang="en-US" sz="1500" dirty="0">
                <a:solidFill>
                  <a:schemeClr val="dk1"/>
                </a:solidFill>
                <a:latin typeface="Century Gothic"/>
                <a:ea typeface="Century Gothic"/>
                <a:cs typeface="Century Gothic"/>
                <a:sym typeface="Century Gothic"/>
              </a:rPr>
              <a:t> dentro de </a:t>
            </a:r>
            <a:r>
              <a:rPr lang="en-US" sz="1500" dirty="0" err="1">
                <a:solidFill>
                  <a:schemeClr val="dk1"/>
                </a:solidFill>
                <a:latin typeface="Century Gothic"/>
                <a:ea typeface="Century Gothic"/>
                <a:cs typeface="Century Gothic"/>
                <a:sym typeface="Century Gothic"/>
              </a:rPr>
              <a:t>centros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públicos</a:t>
            </a:r>
            <a:r>
              <a:rPr lang="en-US" sz="1500" dirty="0">
                <a:solidFill>
                  <a:schemeClr val="dk1"/>
                </a:solidFill>
                <a:latin typeface="Century Gothic"/>
                <a:ea typeface="Century Gothic"/>
                <a:cs typeface="Century Gothic"/>
                <a:sym typeface="Century Gothic"/>
              </a:rPr>
              <a:t>, privados, </a:t>
            </a:r>
            <a:r>
              <a:rPr lang="en-US" sz="1500" dirty="0" err="1">
                <a:solidFill>
                  <a:schemeClr val="dk1"/>
                </a:solidFill>
                <a:latin typeface="Century Gothic"/>
                <a:ea typeface="Century Gothic"/>
                <a:cs typeface="Century Gothic"/>
                <a:sym typeface="Century Gothic"/>
              </a:rPr>
              <a:t>fiscales</a:t>
            </a:r>
            <a:r>
              <a:rPr lang="en-US" sz="1500" dirty="0">
                <a:solidFill>
                  <a:schemeClr val="dk1"/>
                </a:solidFill>
                <a:latin typeface="Century Gothic"/>
                <a:ea typeface="Century Gothic"/>
                <a:cs typeface="Century Gothic"/>
                <a:sym typeface="Century Gothic"/>
              </a:rPr>
              <a:t>, fiscomisionales, ONGs, etc. DESARROLLO </a:t>
            </a:r>
            <a:r>
              <a:rPr lang="en-US" sz="1500" dirty="0" err="1">
                <a:solidFill>
                  <a:schemeClr val="dk1"/>
                </a:solidFill>
                <a:latin typeface="Century Gothic"/>
                <a:ea typeface="Century Gothic"/>
                <a:cs typeface="Century Gothic"/>
                <a:sym typeface="Century Gothic"/>
              </a:rPr>
              <a:t>resultados</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aprendizaje</a:t>
            </a:r>
            <a:r>
              <a:rPr lang="en-US" sz="1500" dirty="0">
                <a:solidFill>
                  <a:schemeClr val="dk1"/>
                </a:solidFill>
                <a:latin typeface="Century Gothic"/>
                <a:ea typeface="Century Gothic"/>
                <a:cs typeface="Century Gothic"/>
                <a:sym typeface="Century Gothic"/>
              </a:rPr>
              <a:t>. </a:t>
            </a:r>
            <a:endParaRPr sz="1500" dirty="0">
              <a:solidFill>
                <a:schemeClr val="dk1"/>
              </a:solidFill>
              <a:latin typeface="Century Gothic"/>
              <a:ea typeface="Century Gothic"/>
              <a:cs typeface="Century Gothic"/>
              <a:sym typeface="Century Gothic"/>
            </a:endParaRPr>
          </a:p>
          <a:p>
            <a:pPr marL="0" marR="0" lvl="0" indent="0" algn="just" rtl="0">
              <a:spcBef>
                <a:spcPts val="1200"/>
              </a:spcBef>
              <a:spcAft>
                <a:spcPts val="120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GRADUADOS</a:t>
            </a:r>
            <a:r>
              <a:rPr lang="en-US" sz="1500" dirty="0">
                <a:solidFill>
                  <a:schemeClr val="dk1"/>
                </a:solidFill>
                <a:latin typeface="Century Gothic"/>
                <a:ea typeface="Century Gothic"/>
                <a:cs typeface="Century Gothic"/>
                <a:sym typeface="Century Gothic"/>
              </a:rPr>
              <a:t> FUNCIONES </a:t>
            </a:r>
            <a:r>
              <a:rPr lang="en-US" sz="1500" dirty="0" err="1">
                <a:solidFill>
                  <a:schemeClr val="dk1"/>
                </a:solidFill>
                <a:latin typeface="Century Gothic"/>
                <a:ea typeface="Century Gothic"/>
                <a:cs typeface="Century Gothic"/>
                <a:sym typeface="Century Gothic"/>
              </a:rPr>
              <a:t>docencia</a:t>
            </a:r>
            <a:r>
              <a:rPr lang="en-US" sz="1500" dirty="0">
                <a:solidFill>
                  <a:schemeClr val="dk1"/>
                </a:solidFill>
                <a:latin typeface="Century Gothic"/>
                <a:ea typeface="Century Gothic"/>
                <a:cs typeface="Century Gothic"/>
                <a:sym typeface="Century Gothic"/>
              </a:rPr>
              <a:t> / auxiliar de </a:t>
            </a:r>
            <a:r>
              <a:rPr lang="en-US" sz="1500" dirty="0" err="1">
                <a:solidFill>
                  <a:schemeClr val="dk1"/>
                </a:solidFill>
                <a:latin typeface="Century Gothic"/>
                <a:ea typeface="Century Gothic"/>
                <a:cs typeface="Century Gothic"/>
                <a:sym typeface="Century Gothic"/>
              </a:rPr>
              <a:t>apoyo</a:t>
            </a:r>
            <a:r>
              <a:rPr lang="en-US" sz="1500" dirty="0">
                <a:solidFill>
                  <a:schemeClr val="dk1"/>
                </a:solidFill>
                <a:latin typeface="Century Gothic"/>
                <a:ea typeface="Century Gothic"/>
                <a:cs typeface="Century Gothic"/>
                <a:sym typeface="Century Gothic"/>
              </a:rPr>
              <a:t>. No </a:t>
            </a:r>
            <a:r>
              <a:rPr lang="en-US" sz="1500" dirty="0" err="1">
                <a:solidFill>
                  <a:schemeClr val="dk1"/>
                </a:solidFill>
                <a:latin typeface="Century Gothic"/>
                <a:ea typeface="Century Gothic"/>
                <a:cs typeface="Century Gothic"/>
                <a:sym typeface="Century Gothic"/>
              </a:rPr>
              <a:t>todos</a:t>
            </a:r>
            <a:r>
              <a:rPr lang="en-US" sz="1500" dirty="0">
                <a:solidFill>
                  <a:schemeClr val="dk1"/>
                </a:solidFill>
                <a:latin typeface="Century Gothic"/>
                <a:ea typeface="Century Gothic"/>
                <a:cs typeface="Century Gothic"/>
                <a:sym typeface="Century Gothic"/>
              </a:rPr>
              <a:t> los </a:t>
            </a:r>
            <a:r>
              <a:rPr lang="en-US" sz="1500" dirty="0" err="1">
                <a:solidFill>
                  <a:schemeClr val="dk1"/>
                </a:solidFill>
                <a:latin typeface="Century Gothic"/>
                <a:ea typeface="Century Gothic"/>
                <a:cs typeface="Century Gothic"/>
                <a:sym typeface="Century Gothic"/>
              </a:rPr>
              <a:t>practicantes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realizan</a:t>
            </a:r>
            <a:r>
              <a:rPr lang="en-US" sz="1500" dirty="0">
                <a:solidFill>
                  <a:schemeClr val="dk1"/>
                </a:solidFill>
                <a:latin typeface="Century Gothic"/>
                <a:ea typeface="Century Gothic"/>
                <a:cs typeface="Century Gothic"/>
                <a:sym typeface="Century Gothic"/>
              </a:rPr>
              <a:t> las </a:t>
            </a:r>
            <a:r>
              <a:rPr lang="en-US" sz="1500" dirty="0" err="1">
                <a:solidFill>
                  <a:schemeClr val="dk1"/>
                </a:solidFill>
                <a:latin typeface="Century Gothic"/>
                <a:ea typeface="Century Gothic"/>
                <a:cs typeface="Century Gothic"/>
                <a:sym typeface="Century Gothic"/>
              </a:rPr>
              <a:t>actividades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correspondientes</a:t>
            </a:r>
            <a:r>
              <a:rPr lang="en-US" sz="1500" dirty="0">
                <a:solidFill>
                  <a:schemeClr val="dk1"/>
                </a:solidFill>
                <a:latin typeface="Century Gothic"/>
                <a:ea typeface="Century Gothic"/>
                <a:cs typeface="Century Gothic"/>
                <a:sym typeface="Century Gothic"/>
              </a:rPr>
              <a:t>, el </a:t>
            </a:r>
            <a:r>
              <a:rPr lang="en-US" sz="1500" dirty="0" err="1">
                <a:solidFill>
                  <a:schemeClr val="dk1"/>
                </a:solidFill>
                <a:latin typeface="Century Gothic"/>
                <a:ea typeface="Century Gothic"/>
                <a:cs typeface="Century Gothic"/>
                <a:sym typeface="Century Gothic"/>
              </a:rPr>
              <a:t>acompañamiento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académico</a:t>
            </a:r>
            <a:r>
              <a:rPr lang="en-US" sz="1500" dirty="0">
                <a:solidFill>
                  <a:schemeClr val="dk1"/>
                </a:solidFill>
                <a:latin typeface="Century Gothic"/>
                <a:ea typeface="Century Gothic"/>
                <a:cs typeface="Century Gothic"/>
                <a:sym typeface="Century Gothic"/>
              </a:rPr>
              <a:t> es fundamental.</a:t>
            </a:r>
            <a:endParaRPr sz="1500" dirty="0">
              <a:solidFill>
                <a:schemeClr val="dk1"/>
              </a:solidFill>
              <a:latin typeface="Century Gothic"/>
              <a:ea typeface="Century Gothic"/>
              <a:cs typeface="Century Gothic"/>
              <a:sym typeface="Century Gothic"/>
            </a:endParaRPr>
          </a:p>
        </p:txBody>
      </p:sp>
      <p:sp>
        <p:nvSpPr>
          <p:cNvPr id="848" name="Google Shape;848;g8942facda2_0_32"/>
          <p:cNvSpPr/>
          <p:nvPr/>
        </p:nvSpPr>
        <p:spPr>
          <a:xfrm>
            <a:off x="0" y="3838700"/>
            <a:ext cx="671100" cy="618600"/>
          </a:xfrm>
          <a:prstGeom prst="ellipse">
            <a:avLst/>
          </a:prstGeom>
          <a:gradFill>
            <a:gsLst>
              <a:gs pos="0">
                <a:srgbClr val="51AB2A"/>
              </a:gs>
              <a:gs pos="100000">
                <a:srgbClr val="203E13"/>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300" b="1">
                <a:solidFill>
                  <a:srgbClr val="FFFFFF"/>
                </a:solidFill>
              </a:rPr>
              <a:t>3</a:t>
            </a:r>
            <a:endParaRPr sz="2300" b="1">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852"/>
        <p:cNvGrpSpPr/>
        <p:nvPr/>
      </p:nvGrpSpPr>
      <p:grpSpPr>
        <a:xfrm>
          <a:off x="0" y="0"/>
          <a:ext cx="0" cy="0"/>
          <a:chOff x="0" y="0"/>
          <a:chExt cx="0" cy="0"/>
        </a:xfrm>
      </p:grpSpPr>
      <p:sp>
        <p:nvSpPr>
          <p:cNvPr id="853" name="Google Shape;853;g889bc11b25_0_284"/>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54" name="Google Shape;854;g889bc11b25_0_284"/>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g889bc11b25_0_284"/>
          <p:cNvGrpSpPr/>
          <p:nvPr/>
        </p:nvGrpSpPr>
        <p:grpSpPr>
          <a:xfrm flipH="1">
            <a:off x="6010184" y="11"/>
            <a:ext cx="6176875" cy="6853467"/>
            <a:chOff x="2487613" y="285750"/>
            <a:chExt cx="2428876" cy="5654676"/>
          </a:xfrm>
        </p:grpSpPr>
        <p:sp>
          <p:nvSpPr>
            <p:cNvPr id="856" name="Google Shape;856;g889bc11b25_0_28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g889bc11b25_0_28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g889bc11b25_0_28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g889bc11b25_0_28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g889bc11b25_0_284"/>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g889bc11b25_0_28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g889bc11b25_0_28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g889bc11b25_0_28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g889bc11b25_0_284"/>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g889bc11b25_0_28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g889bc11b25_0_28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g889bc11b25_0_28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g889bc11b25_0_284"/>
          <p:cNvSpPr txBox="1">
            <a:spLocks noGrp="1"/>
          </p:cNvSpPr>
          <p:nvPr>
            <p:ph type="title" idx="4294967295"/>
          </p:nvPr>
        </p:nvSpPr>
        <p:spPr>
          <a:xfrm>
            <a:off x="2383200" y="183950"/>
            <a:ext cx="5376900" cy="67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14. Recomendaciones</a:t>
            </a:r>
            <a:endParaRPr b="1"/>
          </a:p>
        </p:txBody>
      </p:sp>
      <p:pic>
        <p:nvPicPr>
          <p:cNvPr id="869" name="Google Shape;869;g889bc11b25_0_284"/>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870" name="Google Shape;870;g889bc11b25_0_284"/>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871" name="Google Shape;871;g889bc11b25_0_284"/>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872" name="Google Shape;872;g889bc11b25_0_284"/>
          <p:cNvSpPr/>
          <p:nvPr/>
        </p:nvSpPr>
        <p:spPr>
          <a:xfrm>
            <a:off x="1104150" y="854750"/>
            <a:ext cx="4558500" cy="2529300"/>
          </a:xfrm>
          <a:prstGeom prst="flowChartAlternateProcess">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 REFORZAR:</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Currículo</a:t>
            </a:r>
            <a:r>
              <a:rPr lang="en-US" sz="1500" dirty="0">
                <a:solidFill>
                  <a:schemeClr val="dk1"/>
                </a:solidFill>
                <a:latin typeface="Century Gothic"/>
                <a:ea typeface="Century Gothic"/>
                <a:cs typeface="Century Gothic"/>
                <a:sym typeface="Century Gothic"/>
              </a:rPr>
              <a:t>, Metodología a </a:t>
            </a:r>
            <a:r>
              <a:rPr lang="en-US" sz="1500" dirty="0" err="1">
                <a:solidFill>
                  <a:schemeClr val="dk1"/>
                </a:solidFill>
                <a:latin typeface="Century Gothic"/>
                <a:ea typeface="Century Gothic"/>
                <a:cs typeface="Century Gothic"/>
                <a:sym typeface="Century Gothic"/>
              </a:rPr>
              <a:t>través</a:t>
            </a:r>
            <a:r>
              <a:rPr lang="en-US" sz="1500" dirty="0">
                <a:solidFill>
                  <a:schemeClr val="dk1"/>
                </a:solidFill>
                <a:latin typeface="Century Gothic"/>
                <a:ea typeface="Century Gothic"/>
                <a:cs typeface="Century Gothic"/>
                <a:sym typeface="Century Gothic"/>
              </a:rPr>
              <a:t> de la </a:t>
            </a:r>
            <a:r>
              <a:rPr lang="en-US" sz="1500" dirty="0" err="1">
                <a:solidFill>
                  <a:schemeClr val="dk1"/>
                </a:solidFill>
                <a:latin typeface="Century Gothic"/>
                <a:ea typeface="Century Gothic"/>
                <a:cs typeface="Century Gothic"/>
                <a:sym typeface="Century Gothic"/>
              </a:rPr>
              <a:t>actualización</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temas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contenidos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esas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asignaturas</a:t>
            </a:r>
            <a:r>
              <a:rPr lang="en-US" sz="1500" dirty="0">
                <a:solidFill>
                  <a:schemeClr val="dk1"/>
                </a:solidFill>
                <a:latin typeface="Century Gothic"/>
                <a:ea typeface="Century Gothic"/>
                <a:cs typeface="Century Gothic"/>
                <a:sym typeface="Century Gothic"/>
              </a:rPr>
              <a:t>.</a:t>
            </a:r>
            <a:endParaRPr sz="1500" dirty="0">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METODOLOGÍA:</a:t>
            </a:r>
            <a:r>
              <a:rPr lang="en-US" sz="1500" dirty="0">
                <a:solidFill>
                  <a:schemeClr val="dk1"/>
                </a:solidFill>
                <a:latin typeface="Century Gothic"/>
                <a:ea typeface="Century Gothic"/>
                <a:cs typeface="Century Gothic"/>
                <a:sym typeface="Century Gothic"/>
              </a:rPr>
              <a:t> El </a:t>
            </a:r>
            <a:r>
              <a:rPr lang="en-US" sz="1500" dirty="0" err="1">
                <a:solidFill>
                  <a:schemeClr val="dk1"/>
                </a:solidFill>
                <a:latin typeface="Century Gothic"/>
                <a:ea typeface="Century Gothic"/>
                <a:cs typeface="Century Gothic"/>
                <a:sym typeface="Century Gothic"/>
              </a:rPr>
              <a:t>modelo</a:t>
            </a:r>
            <a:r>
              <a:rPr lang="en-US" sz="1500" dirty="0">
                <a:solidFill>
                  <a:schemeClr val="dk1"/>
                </a:solidFill>
                <a:latin typeface="Century Gothic"/>
                <a:ea typeface="Century Gothic"/>
                <a:cs typeface="Century Gothic"/>
                <a:sym typeface="Century Gothic"/>
              </a:rPr>
              <a:t> de la </a:t>
            </a:r>
            <a:r>
              <a:rPr lang="en-US" sz="1500" dirty="0" err="1">
                <a:solidFill>
                  <a:schemeClr val="dk1"/>
                </a:solidFill>
                <a:latin typeface="Century Gothic"/>
                <a:ea typeface="Century Gothic"/>
                <a:cs typeface="Century Gothic"/>
                <a:sym typeface="Century Gothic"/>
              </a:rPr>
              <a:t>institución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donde</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realizan</a:t>
            </a:r>
            <a:r>
              <a:rPr lang="en-US" sz="1500" dirty="0">
                <a:solidFill>
                  <a:schemeClr val="dk1"/>
                </a:solidFill>
                <a:latin typeface="Century Gothic"/>
                <a:ea typeface="Century Gothic"/>
                <a:cs typeface="Century Gothic"/>
                <a:sym typeface="Century Gothic"/>
              </a:rPr>
              <a:t> las </a:t>
            </a:r>
            <a:r>
              <a:rPr lang="en-US" sz="1500" dirty="0" err="1">
                <a:solidFill>
                  <a:schemeClr val="dk1"/>
                </a:solidFill>
                <a:latin typeface="Century Gothic"/>
                <a:ea typeface="Century Gothic"/>
                <a:cs typeface="Century Gothic"/>
                <a:sym typeface="Century Gothic"/>
              </a:rPr>
              <a:t>prácticas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holístico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cognoscitivo</a:t>
            </a:r>
            <a:r>
              <a:rPr lang="en-US" sz="1500" dirty="0">
                <a:solidFill>
                  <a:schemeClr val="dk1"/>
                </a:solidFill>
                <a:latin typeface="Century Gothic"/>
                <a:ea typeface="Century Gothic"/>
                <a:cs typeface="Century Gothic"/>
                <a:sym typeface="Century Gothic"/>
              </a:rPr>
              <a:t> y el </a:t>
            </a:r>
            <a:r>
              <a:rPr lang="en-US" sz="1500" dirty="0" err="1">
                <a:solidFill>
                  <a:schemeClr val="dk1"/>
                </a:solidFill>
                <a:latin typeface="Century Gothic"/>
                <a:ea typeface="Century Gothic"/>
                <a:cs typeface="Century Gothic"/>
                <a:sym typeface="Century Gothic"/>
              </a:rPr>
              <a:t>tradicional</a:t>
            </a:r>
            <a:r>
              <a:rPr lang="en-US" sz="1500" dirty="0">
                <a:solidFill>
                  <a:schemeClr val="dk1"/>
                </a:solidFill>
                <a:latin typeface="Century Gothic"/>
                <a:ea typeface="Century Gothic"/>
                <a:cs typeface="Century Gothic"/>
                <a:sym typeface="Century Gothic"/>
              </a:rPr>
              <a:t>.</a:t>
            </a:r>
            <a:endParaRPr sz="1500" dirty="0">
              <a:solidFill>
                <a:schemeClr val="dk1"/>
              </a:solidFill>
              <a:latin typeface="Century Gothic"/>
              <a:ea typeface="Century Gothic"/>
              <a:cs typeface="Century Gothic"/>
              <a:sym typeface="Century Gothic"/>
            </a:endParaRPr>
          </a:p>
          <a:p>
            <a:pPr marL="0" lvl="0" indent="0" algn="just" rtl="0">
              <a:spcBef>
                <a:spcPts val="1200"/>
              </a:spcBef>
              <a:spcAft>
                <a:spcPts val="1200"/>
              </a:spcAft>
              <a:buClr>
                <a:schemeClr val="dk1"/>
              </a:buClr>
              <a:buSzPts val="1100"/>
              <a:buFont typeface="Arial"/>
              <a:buNone/>
            </a:pPr>
            <a:r>
              <a:rPr lang="en-US" sz="1500" b="1" dirty="0">
                <a:solidFill>
                  <a:schemeClr val="dk1"/>
                </a:solidFill>
                <a:latin typeface="Century Gothic"/>
                <a:ea typeface="Century Gothic"/>
                <a:cs typeface="Century Gothic"/>
                <a:sym typeface="Century Gothic"/>
              </a:rPr>
              <a:t>EVALUACIÓN: </a:t>
            </a:r>
            <a:r>
              <a:rPr lang="en-US" sz="1500" dirty="0">
                <a:solidFill>
                  <a:schemeClr val="dk1"/>
                </a:solidFill>
                <a:latin typeface="Century Gothic"/>
                <a:ea typeface="Century Gothic"/>
                <a:cs typeface="Century Gothic"/>
                <a:sym typeface="Century Gothic"/>
              </a:rPr>
              <a:t>Se debe </a:t>
            </a:r>
            <a:r>
              <a:rPr lang="en-US" sz="1500" dirty="0" err="1">
                <a:solidFill>
                  <a:schemeClr val="dk1"/>
                </a:solidFill>
                <a:latin typeface="Century Gothic"/>
                <a:ea typeface="Century Gothic"/>
                <a:cs typeface="Century Gothic"/>
                <a:sym typeface="Century Gothic"/>
              </a:rPr>
              <a:t>aplicar</a:t>
            </a:r>
            <a:r>
              <a:rPr lang="en-US" sz="1500" dirty="0">
                <a:solidFill>
                  <a:schemeClr val="dk1"/>
                </a:solidFill>
                <a:latin typeface="Century Gothic"/>
                <a:ea typeface="Century Gothic"/>
                <a:cs typeface="Century Gothic"/>
                <a:sym typeface="Century Gothic"/>
              </a:rPr>
              <a:t> al </a:t>
            </a:r>
            <a:r>
              <a:rPr lang="en-US" sz="1500" dirty="0" err="1">
                <a:solidFill>
                  <a:schemeClr val="dk1"/>
                </a:solidFill>
                <a:latin typeface="Century Gothic"/>
                <a:ea typeface="Century Gothic"/>
                <a:cs typeface="Century Gothic"/>
                <a:sym typeface="Century Gothic"/>
              </a:rPr>
              <a:t>menos</a:t>
            </a:r>
            <a:r>
              <a:rPr lang="en-US" sz="1500" dirty="0">
                <a:solidFill>
                  <a:schemeClr val="dk1"/>
                </a:solidFill>
                <a:latin typeface="Century Gothic"/>
                <a:ea typeface="Century Gothic"/>
                <a:cs typeface="Century Gothic"/>
                <a:sym typeface="Century Gothic"/>
              </a:rPr>
              <a:t> uno de los </a:t>
            </a:r>
            <a:r>
              <a:rPr lang="en-US" sz="1500" dirty="0" err="1">
                <a:solidFill>
                  <a:schemeClr val="dk1"/>
                </a:solidFill>
                <a:latin typeface="Century Gothic"/>
                <a:ea typeface="Century Gothic"/>
                <a:cs typeface="Century Gothic"/>
                <a:sym typeface="Century Gothic"/>
              </a:rPr>
              <a:t>tipos</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evaluación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existentes</a:t>
            </a:r>
            <a:r>
              <a:rPr lang="en-US" sz="1500" dirty="0">
                <a:solidFill>
                  <a:schemeClr val="dk1"/>
                </a:solidFill>
                <a:latin typeface="Century Gothic"/>
                <a:ea typeface="Century Gothic"/>
                <a:cs typeface="Century Gothic"/>
                <a:sym typeface="Century Gothic"/>
              </a:rPr>
              <a:t> con </a:t>
            </a:r>
            <a:r>
              <a:rPr lang="en-US" sz="1500" dirty="0" err="1">
                <a:solidFill>
                  <a:schemeClr val="dk1"/>
                </a:solidFill>
                <a:latin typeface="Century Gothic"/>
                <a:ea typeface="Century Gothic"/>
                <a:cs typeface="Century Gothic"/>
                <a:sym typeface="Century Gothic"/>
              </a:rPr>
              <a:t>técnicas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agentes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variados</a:t>
            </a:r>
            <a:r>
              <a:rPr lang="en-US" sz="1500" dirty="0">
                <a:solidFill>
                  <a:schemeClr val="dk1"/>
                </a:solidFill>
                <a:latin typeface="Century Gothic"/>
                <a:ea typeface="Century Gothic"/>
                <a:cs typeface="Century Gothic"/>
                <a:sym typeface="Century Gothic"/>
              </a:rPr>
              <a:t>.</a:t>
            </a:r>
            <a:endParaRPr sz="1500" dirty="0">
              <a:latin typeface="Century Gothic"/>
              <a:ea typeface="Century Gothic"/>
              <a:cs typeface="Century Gothic"/>
              <a:sym typeface="Century Gothic"/>
            </a:endParaRPr>
          </a:p>
        </p:txBody>
      </p:sp>
      <p:sp>
        <p:nvSpPr>
          <p:cNvPr id="873" name="Google Shape;873;g889bc11b25_0_284"/>
          <p:cNvSpPr/>
          <p:nvPr/>
        </p:nvSpPr>
        <p:spPr>
          <a:xfrm>
            <a:off x="480950" y="1033200"/>
            <a:ext cx="666900" cy="980700"/>
          </a:xfrm>
          <a:prstGeom prst="homePlate">
            <a:avLst>
              <a:gd name="adj" fmla="val 50000"/>
            </a:avLst>
          </a:prstGeom>
          <a:solidFill>
            <a:srgbClr val="65F0A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800" b="1"/>
              <a:t>1</a:t>
            </a:r>
            <a:endParaRPr sz="3800" b="1"/>
          </a:p>
        </p:txBody>
      </p:sp>
      <p:sp>
        <p:nvSpPr>
          <p:cNvPr id="874" name="Google Shape;874;g889bc11b25_0_284"/>
          <p:cNvSpPr/>
          <p:nvPr/>
        </p:nvSpPr>
        <p:spPr>
          <a:xfrm>
            <a:off x="6445200" y="1164725"/>
            <a:ext cx="4558500" cy="1890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1200"/>
              </a:spcAft>
              <a:buClr>
                <a:schemeClr val="dk1"/>
              </a:buClr>
              <a:buSzPts val="1100"/>
              <a:buFont typeface="Arial"/>
              <a:buNone/>
            </a:pPr>
            <a:r>
              <a:rPr lang="en-US" sz="1500">
                <a:solidFill>
                  <a:schemeClr val="dk1"/>
                </a:solidFill>
                <a:latin typeface="Century Gothic"/>
                <a:ea typeface="Century Gothic"/>
                <a:cs typeface="Century Gothic"/>
                <a:sym typeface="Century Gothic"/>
              </a:rPr>
              <a:t>Actualizar normativa interna / crear un modelo de prácticas pre profesionales o elaborar un manual de procedimientos que regule e instrumente los procesos de gestión de la práctica pre profesional en la que intervengan todos los actores y todas las funciones / actividades .</a:t>
            </a:r>
            <a:endParaRPr sz="1500">
              <a:latin typeface="Century Gothic"/>
              <a:ea typeface="Century Gothic"/>
              <a:cs typeface="Century Gothic"/>
              <a:sym typeface="Century Gothic"/>
            </a:endParaRPr>
          </a:p>
        </p:txBody>
      </p:sp>
      <p:sp>
        <p:nvSpPr>
          <p:cNvPr id="875" name="Google Shape;875;g889bc11b25_0_284"/>
          <p:cNvSpPr/>
          <p:nvPr/>
        </p:nvSpPr>
        <p:spPr>
          <a:xfrm>
            <a:off x="5879750" y="1010050"/>
            <a:ext cx="710400" cy="980700"/>
          </a:xfrm>
          <a:prstGeom prst="homePlate">
            <a:avLst>
              <a:gd name="adj" fmla="val 50000"/>
            </a:avLst>
          </a:prstGeom>
          <a:solidFill>
            <a:srgbClr val="65F0A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800" b="1"/>
              <a:t>2</a:t>
            </a:r>
            <a:endParaRPr sz="3800" b="1"/>
          </a:p>
        </p:txBody>
      </p:sp>
      <p:sp>
        <p:nvSpPr>
          <p:cNvPr id="876" name="Google Shape;876;g889bc11b25_0_284"/>
          <p:cNvSpPr/>
          <p:nvPr/>
        </p:nvSpPr>
        <p:spPr>
          <a:xfrm>
            <a:off x="7408500" y="3482125"/>
            <a:ext cx="4558500" cy="2138100"/>
          </a:xfrm>
          <a:prstGeom prst="roundRect">
            <a:avLst>
              <a:gd name="adj" fmla="val 16667"/>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just" rtl="0">
              <a:spcBef>
                <a:spcPts val="0"/>
              </a:spcBef>
              <a:spcAft>
                <a:spcPts val="1200"/>
              </a:spcAft>
              <a:buClr>
                <a:schemeClr val="dk1"/>
              </a:buClr>
              <a:buSzPts val="1100"/>
              <a:buFont typeface="Arial"/>
              <a:buNone/>
            </a:pPr>
            <a:r>
              <a:rPr lang="en-US" sz="1600">
                <a:solidFill>
                  <a:schemeClr val="dk1"/>
                </a:solidFill>
                <a:latin typeface="Century Gothic"/>
                <a:ea typeface="Century Gothic"/>
                <a:cs typeface="Century Gothic"/>
                <a:sym typeface="Century Gothic"/>
              </a:rPr>
              <a:t>Desarrollar proyectos de emprendimiento y educativos, que propicien que los estudiantes desempeñen las funciones de dirección y coordinación.</a:t>
            </a:r>
            <a:endParaRPr sz="1600">
              <a:solidFill>
                <a:schemeClr val="dk1"/>
              </a:solidFill>
              <a:latin typeface="Century Gothic"/>
              <a:ea typeface="Century Gothic"/>
              <a:cs typeface="Century Gothic"/>
              <a:sym typeface="Century Gothic"/>
            </a:endParaRPr>
          </a:p>
        </p:txBody>
      </p:sp>
      <p:sp>
        <p:nvSpPr>
          <p:cNvPr id="877" name="Google Shape;877;g889bc11b25_0_284"/>
          <p:cNvSpPr/>
          <p:nvPr/>
        </p:nvSpPr>
        <p:spPr>
          <a:xfrm>
            <a:off x="1216550" y="3482125"/>
            <a:ext cx="5541600" cy="3136500"/>
          </a:xfrm>
          <a:prstGeom prst="roundRect">
            <a:avLst>
              <a:gd name="adj" fmla="val 16667"/>
            </a:avLst>
          </a:prstGeom>
          <a:gradFill>
            <a:gsLst>
              <a:gs pos="0">
                <a:srgbClr val="FFFFFF"/>
              </a:gs>
              <a:gs pos="100000">
                <a:srgbClr val="DDE6C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endParaRPr sz="1500" dirty="0">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endParaRPr sz="1500" dirty="0">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r>
              <a:rPr lang="en-US" sz="1500" dirty="0" err="1">
                <a:solidFill>
                  <a:schemeClr val="dk1"/>
                </a:solidFill>
                <a:latin typeface="Century Gothic"/>
                <a:ea typeface="Century Gothic"/>
                <a:cs typeface="Century Gothic"/>
                <a:sym typeface="Century Gothic"/>
              </a:rPr>
              <a:t>Diversificar</a:t>
            </a:r>
            <a:r>
              <a:rPr lang="en-US" sz="1500" dirty="0">
                <a:solidFill>
                  <a:schemeClr val="dk1"/>
                </a:solidFill>
                <a:latin typeface="Century Gothic"/>
                <a:ea typeface="Century Gothic"/>
                <a:cs typeface="Century Gothic"/>
                <a:sym typeface="Century Gothic"/>
              </a:rPr>
              <a:t> los </a:t>
            </a:r>
            <a:r>
              <a:rPr lang="en-US" sz="1500" dirty="0" err="1">
                <a:solidFill>
                  <a:schemeClr val="dk1"/>
                </a:solidFill>
                <a:latin typeface="Century Gothic"/>
                <a:ea typeface="Century Gothic"/>
                <a:cs typeface="Century Gothic"/>
                <a:sym typeface="Century Gothic"/>
              </a:rPr>
              <a:t>convenios</a:t>
            </a:r>
            <a:r>
              <a:rPr lang="en-US" sz="1500" dirty="0">
                <a:solidFill>
                  <a:schemeClr val="dk1"/>
                </a:solidFill>
                <a:latin typeface="Century Gothic"/>
                <a:ea typeface="Century Gothic"/>
                <a:cs typeface="Century Gothic"/>
                <a:sym typeface="Century Gothic"/>
              </a:rPr>
              <a:t> con: </a:t>
            </a:r>
            <a:r>
              <a:rPr lang="en-US" sz="1500" dirty="0" err="1">
                <a:solidFill>
                  <a:schemeClr val="dk1"/>
                </a:solidFill>
                <a:latin typeface="Century Gothic"/>
                <a:ea typeface="Century Gothic"/>
                <a:cs typeface="Century Gothic"/>
                <a:sym typeface="Century Gothic"/>
              </a:rPr>
              <a:t>centros</a:t>
            </a:r>
            <a:r>
              <a:rPr lang="en-US" sz="1500" dirty="0">
                <a:solidFill>
                  <a:schemeClr val="dk1"/>
                </a:solidFill>
                <a:latin typeface="Century Gothic"/>
                <a:ea typeface="Century Gothic"/>
                <a:cs typeface="Century Gothic"/>
                <a:sym typeface="Century Gothic"/>
              </a:rPr>
              <a:t> privados,  ONGs y </a:t>
            </a:r>
            <a:r>
              <a:rPr lang="en-US" sz="1500" dirty="0" err="1">
                <a:solidFill>
                  <a:schemeClr val="dk1"/>
                </a:solidFill>
                <a:latin typeface="Century Gothic"/>
                <a:ea typeface="Century Gothic"/>
                <a:cs typeface="Century Gothic"/>
                <a:sym typeface="Century Gothic"/>
              </a:rPr>
              <a:t>programas</a:t>
            </a:r>
            <a:r>
              <a:rPr lang="en-US" sz="1500" dirty="0">
                <a:solidFill>
                  <a:schemeClr val="dk1"/>
                </a:solidFill>
                <a:latin typeface="Century Gothic"/>
                <a:ea typeface="Century Gothic"/>
                <a:cs typeface="Century Gothic"/>
                <a:sym typeface="Century Gothic"/>
              </a:rPr>
              <a:t> de la </a:t>
            </a:r>
            <a:r>
              <a:rPr lang="en-US" sz="1500" dirty="0" err="1">
                <a:solidFill>
                  <a:schemeClr val="dk1"/>
                </a:solidFill>
                <a:latin typeface="Century Gothic"/>
                <a:ea typeface="Century Gothic"/>
                <a:cs typeface="Century Gothic"/>
                <a:sym typeface="Century Gothic"/>
              </a:rPr>
              <a:t>infancia</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donde</a:t>
            </a:r>
            <a:r>
              <a:rPr lang="en-US" sz="1500" dirty="0">
                <a:solidFill>
                  <a:schemeClr val="dk1"/>
                </a:solidFill>
                <a:latin typeface="Century Gothic"/>
                <a:ea typeface="Century Gothic"/>
                <a:cs typeface="Century Gothic"/>
                <a:sym typeface="Century Gothic"/>
              </a:rPr>
              <a:t> la </a:t>
            </a:r>
            <a:r>
              <a:rPr lang="en-US" sz="1500" dirty="0" err="1">
                <a:solidFill>
                  <a:schemeClr val="dk1"/>
                </a:solidFill>
                <a:latin typeface="Century Gothic"/>
                <a:ea typeface="Century Gothic"/>
                <a:cs typeface="Century Gothic"/>
                <a:sym typeface="Century Gothic"/>
              </a:rPr>
              <a:t>práctica</a:t>
            </a:r>
            <a:r>
              <a:rPr lang="en-US" sz="1500" dirty="0">
                <a:solidFill>
                  <a:schemeClr val="dk1"/>
                </a:solidFill>
                <a:latin typeface="Century Gothic"/>
                <a:ea typeface="Century Gothic"/>
                <a:cs typeface="Century Gothic"/>
                <a:sym typeface="Century Gothic"/>
              </a:rPr>
              <a:t> pre </a:t>
            </a:r>
            <a:r>
              <a:rPr lang="en-US" sz="1500" dirty="0" err="1">
                <a:solidFill>
                  <a:schemeClr val="dk1"/>
                </a:solidFill>
                <a:latin typeface="Century Gothic"/>
                <a:ea typeface="Century Gothic"/>
                <a:cs typeface="Century Gothic"/>
                <a:sym typeface="Century Gothic"/>
              </a:rPr>
              <a:t>profesional</a:t>
            </a:r>
            <a:r>
              <a:rPr lang="en-US" sz="1500" dirty="0">
                <a:solidFill>
                  <a:schemeClr val="dk1"/>
                </a:solidFill>
                <a:latin typeface="Century Gothic"/>
                <a:ea typeface="Century Gothic"/>
                <a:cs typeface="Century Gothic"/>
                <a:sym typeface="Century Gothic"/>
              </a:rPr>
              <a:t> no se ha </a:t>
            </a:r>
            <a:r>
              <a:rPr lang="en-US" sz="1500" dirty="0" err="1">
                <a:solidFill>
                  <a:schemeClr val="dk1"/>
                </a:solidFill>
                <a:latin typeface="Century Gothic"/>
                <a:ea typeface="Century Gothic"/>
                <a:cs typeface="Century Gothic"/>
                <a:sym typeface="Century Gothic"/>
              </a:rPr>
              <a:t>desarrollado</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manera</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representativa</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dando</a:t>
            </a:r>
            <a:r>
              <a:rPr lang="en-US" sz="1500" dirty="0">
                <a:solidFill>
                  <a:schemeClr val="dk1"/>
                </a:solidFill>
                <a:latin typeface="Century Gothic"/>
                <a:ea typeface="Century Gothic"/>
                <a:cs typeface="Century Gothic"/>
                <a:sym typeface="Century Gothic"/>
              </a:rPr>
              <a:t> mayor </a:t>
            </a:r>
            <a:r>
              <a:rPr lang="en-US" sz="1500" dirty="0" err="1">
                <a:solidFill>
                  <a:schemeClr val="dk1"/>
                </a:solidFill>
                <a:latin typeface="Century Gothic"/>
                <a:ea typeface="Century Gothic"/>
                <a:cs typeface="Century Gothic"/>
                <a:sym typeface="Century Gothic"/>
              </a:rPr>
              <a:t>énfasis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funciones</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ayudantía</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cátedra</a:t>
            </a:r>
            <a:r>
              <a:rPr lang="en-US" sz="1500" dirty="0">
                <a:solidFill>
                  <a:schemeClr val="dk1"/>
                </a:solidFill>
                <a:latin typeface="Century Gothic"/>
                <a:ea typeface="Century Gothic"/>
                <a:cs typeface="Century Gothic"/>
                <a:sym typeface="Century Gothic"/>
              </a:rPr>
              <a:t> e investigación.</a:t>
            </a:r>
            <a:endParaRPr sz="1500" dirty="0">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r>
              <a:rPr lang="en-US" sz="1500" dirty="0" err="1">
                <a:solidFill>
                  <a:schemeClr val="dk1"/>
                </a:solidFill>
                <a:latin typeface="Century Gothic"/>
                <a:ea typeface="Century Gothic"/>
                <a:cs typeface="Century Gothic"/>
                <a:sym typeface="Century Gothic"/>
              </a:rPr>
              <a:t>Impulsar</a:t>
            </a:r>
            <a:r>
              <a:rPr lang="en-US" sz="1500" dirty="0">
                <a:solidFill>
                  <a:schemeClr val="dk1"/>
                </a:solidFill>
                <a:latin typeface="Century Gothic"/>
                <a:ea typeface="Century Gothic"/>
                <a:cs typeface="Century Gothic"/>
                <a:sym typeface="Century Gothic"/>
              </a:rPr>
              <a:t> la doble </a:t>
            </a:r>
            <a:r>
              <a:rPr lang="en-US" sz="1500" dirty="0" err="1">
                <a:solidFill>
                  <a:schemeClr val="dk1"/>
                </a:solidFill>
                <a:latin typeface="Century Gothic"/>
                <a:ea typeface="Century Gothic"/>
                <a:cs typeface="Century Gothic"/>
                <a:sym typeface="Century Gothic"/>
              </a:rPr>
              <a:t>contribución</a:t>
            </a:r>
            <a:r>
              <a:rPr lang="en-US" sz="1500" dirty="0">
                <a:solidFill>
                  <a:schemeClr val="dk1"/>
                </a:solidFill>
                <a:latin typeface="Century Gothic"/>
                <a:ea typeface="Century Gothic"/>
                <a:cs typeface="Century Gothic"/>
                <a:sym typeface="Century Gothic"/>
              </a:rPr>
              <a:t> o </a:t>
            </a:r>
            <a:r>
              <a:rPr lang="en-US" sz="1500" dirty="0" err="1">
                <a:solidFill>
                  <a:schemeClr val="dk1"/>
                </a:solidFill>
                <a:latin typeface="Century Gothic"/>
                <a:ea typeface="Century Gothic"/>
                <a:cs typeface="Century Gothic"/>
                <a:sym typeface="Century Gothic"/>
              </a:rPr>
              <a:t>beneficio</a:t>
            </a:r>
            <a:r>
              <a:rPr lang="en-US" sz="1500" dirty="0">
                <a:solidFill>
                  <a:schemeClr val="dk1"/>
                </a:solidFill>
                <a:latin typeface="Century Gothic"/>
                <a:ea typeface="Century Gothic"/>
                <a:cs typeface="Century Gothic"/>
                <a:sym typeface="Century Gothic"/>
              </a:rPr>
              <a:t> para las </a:t>
            </a:r>
            <a:r>
              <a:rPr lang="en-US" sz="1500" dirty="0" err="1">
                <a:solidFill>
                  <a:schemeClr val="dk1"/>
                </a:solidFill>
                <a:latin typeface="Century Gothic"/>
                <a:ea typeface="Century Gothic"/>
                <a:cs typeface="Century Gothic"/>
                <a:sym typeface="Century Gothic"/>
              </a:rPr>
              <a:t>partes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vinculadas</a:t>
            </a:r>
            <a:r>
              <a:rPr lang="en-US" sz="1500" dirty="0">
                <a:solidFill>
                  <a:schemeClr val="dk1"/>
                </a:solidFill>
                <a:latin typeface="Century Gothic"/>
                <a:ea typeface="Century Gothic"/>
                <a:cs typeface="Century Gothic"/>
                <a:sym typeface="Century Gothic"/>
              </a:rPr>
              <a:t>, dado que el </a:t>
            </a:r>
            <a:r>
              <a:rPr lang="en-US" sz="1500" dirty="0" err="1">
                <a:solidFill>
                  <a:schemeClr val="dk1"/>
                </a:solidFill>
                <a:latin typeface="Century Gothic"/>
                <a:ea typeface="Century Gothic"/>
                <a:cs typeface="Century Gothic"/>
                <a:sym typeface="Century Gothic"/>
              </a:rPr>
              <a:t>estudiante</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suple</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necesidades</a:t>
            </a:r>
            <a:r>
              <a:rPr lang="en-US" sz="1500" dirty="0">
                <a:solidFill>
                  <a:schemeClr val="dk1"/>
                </a:solidFill>
                <a:latin typeface="Century Gothic"/>
                <a:ea typeface="Century Gothic"/>
                <a:cs typeface="Century Gothic"/>
                <a:sym typeface="Century Gothic"/>
              </a:rPr>
              <a:t> socio-</a:t>
            </a:r>
            <a:r>
              <a:rPr lang="en-US" sz="1500" dirty="0" err="1">
                <a:solidFill>
                  <a:schemeClr val="dk1"/>
                </a:solidFill>
                <a:latin typeface="Century Gothic"/>
                <a:ea typeface="Century Gothic"/>
                <a:cs typeface="Century Gothic"/>
                <a:sym typeface="Century Gothic"/>
              </a:rPr>
              <a:t>educativas</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su</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entorno</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inmediato</a:t>
            </a:r>
            <a:r>
              <a:rPr lang="en-US" sz="1500" dirty="0">
                <a:solidFill>
                  <a:schemeClr val="dk1"/>
                </a:solidFill>
                <a:latin typeface="Century Gothic"/>
                <a:ea typeface="Century Gothic"/>
                <a:cs typeface="Century Gothic"/>
                <a:sym typeface="Century Gothic"/>
              </a:rPr>
              <a:t> y a </a:t>
            </a:r>
            <a:r>
              <a:rPr lang="en-US" sz="1500" dirty="0" err="1">
                <a:solidFill>
                  <a:schemeClr val="dk1"/>
                </a:solidFill>
                <a:latin typeface="Century Gothic"/>
                <a:ea typeface="Century Gothic"/>
                <a:cs typeface="Century Gothic"/>
                <a:sym typeface="Century Gothic"/>
              </a:rPr>
              <a:t>su</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vez</a:t>
            </a:r>
            <a:r>
              <a:rPr lang="en-US" sz="1500" dirty="0">
                <a:solidFill>
                  <a:schemeClr val="dk1"/>
                </a:solidFill>
                <a:latin typeface="Century Gothic"/>
                <a:ea typeface="Century Gothic"/>
                <a:cs typeface="Century Gothic"/>
                <a:sym typeface="Century Gothic"/>
              </a:rPr>
              <a:t>, se </a:t>
            </a:r>
            <a:r>
              <a:rPr lang="en-US" sz="1500" dirty="0" err="1">
                <a:solidFill>
                  <a:schemeClr val="dk1"/>
                </a:solidFill>
                <a:latin typeface="Century Gothic"/>
                <a:ea typeface="Century Gothic"/>
                <a:cs typeface="Century Gothic"/>
                <a:sym typeface="Century Gothic"/>
              </a:rPr>
              <a:t>nutre</a:t>
            </a:r>
            <a:r>
              <a:rPr lang="en-US" sz="1500" dirty="0">
                <a:solidFill>
                  <a:schemeClr val="dk1"/>
                </a:solidFill>
                <a:latin typeface="Century Gothic"/>
                <a:ea typeface="Century Gothic"/>
                <a:cs typeface="Century Gothic"/>
                <a:sym typeface="Century Gothic"/>
              </a:rPr>
              <a:t> de </a:t>
            </a:r>
            <a:r>
              <a:rPr lang="en-US" sz="1500" dirty="0" err="1">
                <a:solidFill>
                  <a:schemeClr val="dk1"/>
                </a:solidFill>
                <a:latin typeface="Century Gothic"/>
                <a:ea typeface="Century Gothic"/>
                <a:cs typeface="Century Gothic"/>
                <a:sym typeface="Century Gothic"/>
              </a:rPr>
              <a:t>experiencias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conocimientos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relaciones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sociales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culturales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cognitivas</a:t>
            </a:r>
            <a:r>
              <a:rPr lang="en-US" sz="1500" dirty="0">
                <a:solidFill>
                  <a:schemeClr val="dk1"/>
                </a:solidFill>
                <a:latin typeface="Century Gothic"/>
                <a:ea typeface="Century Gothic"/>
                <a:cs typeface="Century Gothic"/>
                <a:sym typeface="Century Gothic"/>
              </a:rPr>
              <a:t>, </a:t>
            </a:r>
            <a:r>
              <a:rPr lang="en-US" sz="1500" dirty="0" err="1">
                <a:solidFill>
                  <a:schemeClr val="dk1"/>
                </a:solidFill>
                <a:latin typeface="Century Gothic"/>
                <a:ea typeface="Century Gothic"/>
                <a:cs typeface="Century Gothic"/>
                <a:sym typeface="Century Gothic"/>
              </a:rPr>
              <a:t>políticas</a:t>
            </a:r>
            <a:r>
              <a:rPr lang="en-US" sz="1500" dirty="0">
                <a:solidFill>
                  <a:schemeClr val="dk1"/>
                </a:solidFill>
                <a:latin typeface="Century Gothic"/>
                <a:ea typeface="Century Gothic"/>
                <a:cs typeface="Century Gothic"/>
                <a:sym typeface="Century Gothic"/>
              </a:rPr>
              <a:t> y </a:t>
            </a:r>
            <a:r>
              <a:rPr lang="en-US" sz="1500" dirty="0" err="1">
                <a:solidFill>
                  <a:schemeClr val="dk1"/>
                </a:solidFill>
                <a:latin typeface="Century Gothic"/>
                <a:ea typeface="Century Gothic"/>
                <a:cs typeface="Century Gothic"/>
                <a:sym typeface="Century Gothic"/>
              </a:rPr>
              <a:t>personales</a:t>
            </a:r>
            <a:r>
              <a:rPr lang="en-US" sz="1500" dirty="0">
                <a:solidFill>
                  <a:schemeClr val="dk1"/>
                </a:solidFill>
                <a:latin typeface="Century Gothic"/>
                <a:ea typeface="Century Gothic"/>
                <a:cs typeface="Century Gothic"/>
                <a:sym typeface="Century Gothic"/>
              </a:rPr>
              <a:t>. </a:t>
            </a:r>
            <a:endParaRPr sz="1500" dirty="0">
              <a:solidFill>
                <a:schemeClr val="dk1"/>
              </a:solidFill>
              <a:latin typeface="Century Gothic"/>
              <a:ea typeface="Century Gothic"/>
              <a:cs typeface="Century Gothic"/>
              <a:sym typeface="Century Gothic"/>
            </a:endParaRPr>
          </a:p>
          <a:p>
            <a:pPr marL="0" lvl="0" indent="0" algn="just" rtl="0">
              <a:spcBef>
                <a:spcPts val="1200"/>
              </a:spcBef>
              <a:spcAft>
                <a:spcPts val="0"/>
              </a:spcAft>
              <a:buClr>
                <a:schemeClr val="dk1"/>
              </a:buClr>
              <a:buSzPts val="1100"/>
              <a:buFont typeface="Arial"/>
              <a:buNone/>
            </a:pPr>
            <a:endParaRPr sz="1600" dirty="0">
              <a:solidFill>
                <a:schemeClr val="dk1"/>
              </a:solidFill>
              <a:latin typeface="Century Gothic"/>
              <a:ea typeface="Century Gothic"/>
              <a:cs typeface="Century Gothic"/>
              <a:sym typeface="Century Gothic"/>
            </a:endParaRPr>
          </a:p>
          <a:p>
            <a:pPr marL="0" lvl="0" indent="0" algn="l" rtl="0">
              <a:spcBef>
                <a:spcPts val="1200"/>
              </a:spcBef>
              <a:spcAft>
                <a:spcPts val="0"/>
              </a:spcAft>
              <a:buNone/>
            </a:pPr>
            <a:endParaRPr dirty="0"/>
          </a:p>
        </p:txBody>
      </p:sp>
      <p:sp>
        <p:nvSpPr>
          <p:cNvPr id="878" name="Google Shape;878;g889bc11b25_0_284"/>
          <p:cNvSpPr/>
          <p:nvPr/>
        </p:nvSpPr>
        <p:spPr>
          <a:xfrm>
            <a:off x="6968325" y="3383825"/>
            <a:ext cx="710400" cy="980700"/>
          </a:xfrm>
          <a:prstGeom prst="homePlate">
            <a:avLst>
              <a:gd name="adj" fmla="val 50000"/>
            </a:avLst>
          </a:prstGeom>
          <a:solidFill>
            <a:srgbClr val="65F0A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800" b="1"/>
              <a:t>4</a:t>
            </a:r>
            <a:endParaRPr sz="3800" b="1"/>
          </a:p>
        </p:txBody>
      </p:sp>
      <p:sp>
        <p:nvSpPr>
          <p:cNvPr id="879" name="Google Shape;879;g889bc11b25_0_284"/>
          <p:cNvSpPr/>
          <p:nvPr/>
        </p:nvSpPr>
        <p:spPr>
          <a:xfrm>
            <a:off x="555100" y="3527200"/>
            <a:ext cx="710400" cy="980700"/>
          </a:xfrm>
          <a:prstGeom prst="homePlate">
            <a:avLst>
              <a:gd name="adj" fmla="val 50000"/>
            </a:avLst>
          </a:prstGeom>
          <a:solidFill>
            <a:srgbClr val="65F0A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800" b="1"/>
              <a:t>3</a:t>
            </a:r>
            <a:endParaRPr sz="3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186"/>
        <p:cNvGrpSpPr/>
        <p:nvPr/>
      </p:nvGrpSpPr>
      <p:grpSpPr>
        <a:xfrm>
          <a:off x="0" y="0"/>
          <a:ext cx="0" cy="0"/>
          <a:chOff x="0" y="0"/>
          <a:chExt cx="0" cy="0"/>
        </a:xfrm>
      </p:grpSpPr>
      <p:sp>
        <p:nvSpPr>
          <p:cNvPr id="187" name="Google Shape;187;g8a83cccb80_0_1"/>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8" name="Google Shape;188;g8a83cccb80_0_1"/>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 name="Google Shape;189;g8a83cccb80_0_1"/>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pic>
        <p:nvPicPr>
          <p:cNvPr id="190" name="Google Shape;190;g8a83cccb80_0_1"/>
          <p:cNvPicPr preferRelativeResize="0"/>
          <p:nvPr/>
        </p:nvPicPr>
        <p:blipFill>
          <a:blip r:embed="rId3">
            <a:alphaModFix/>
          </a:blip>
          <a:stretch>
            <a:fillRect/>
          </a:stretch>
        </p:blipFill>
        <p:spPr>
          <a:xfrm>
            <a:off x="10967450" y="183943"/>
            <a:ext cx="1180559" cy="980775"/>
          </a:xfrm>
          <a:prstGeom prst="rect">
            <a:avLst/>
          </a:prstGeom>
          <a:noFill/>
          <a:ln>
            <a:noFill/>
          </a:ln>
        </p:spPr>
      </p:pic>
      <p:grpSp>
        <p:nvGrpSpPr>
          <p:cNvPr id="191" name="Google Shape;191;g8a83cccb80_0_1"/>
          <p:cNvGrpSpPr/>
          <p:nvPr/>
        </p:nvGrpSpPr>
        <p:grpSpPr>
          <a:xfrm>
            <a:off x="418026" y="418893"/>
            <a:ext cx="3521087" cy="5894005"/>
            <a:chOff x="3071457" y="2013875"/>
            <a:chExt cx="1944600" cy="1569600"/>
          </a:xfrm>
        </p:grpSpPr>
        <p:sp>
          <p:nvSpPr>
            <p:cNvPr id="192" name="Google Shape;192;g8a83cccb80_0_1"/>
            <p:cNvSpPr/>
            <p:nvPr/>
          </p:nvSpPr>
          <p:spPr>
            <a:xfrm rot="10800000" flipH="1">
              <a:off x="3071457" y="2013875"/>
              <a:ext cx="1944600" cy="1569600"/>
            </a:xfrm>
            <a:prstGeom prst="round2DiagRect">
              <a:avLst>
                <a:gd name="adj1" fmla="val 0"/>
                <a:gd name="adj2" fmla="val 17764"/>
              </a:avLst>
            </a:prstGeom>
            <a:solidFill>
              <a:schemeClr val="accent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 name="Google Shape;193;g8a83cccb80_0_1"/>
            <p:cNvSpPr txBox="1"/>
            <p:nvPr/>
          </p:nvSpPr>
          <p:spPr>
            <a:xfrm>
              <a:off x="3317908" y="2655006"/>
              <a:ext cx="1451700" cy="459900"/>
            </a:xfrm>
            <a:prstGeom prst="rect">
              <a:avLst/>
            </a:prstGeom>
            <a:solidFill>
              <a:schemeClr val="accent6"/>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sz="3600" b="1">
                  <a:solidFill>
                    <a:srgbClr val="262626"/>
                  </a:solidFill>
                  <a:latin typeface="Century Gothic"/>
                  <a:ea typeface="Century Gothic"/>
                  <a:cs typeface="Century Gothic"/>
                  <a:sym typeface="Century Gothic"/>
                </a:rPr>
                <a:t>Contenido</a:t>
              </a:r>
              <a:endParaRPr sz="1500">
                <a:solidFill>
                  <a:srgbClr val="FFFFFF"/>
                </a:solidFill>
                <a:latin typeface="Roboto"/>
                <a:ea typeface="Roboto"/>
                <a:cs typeface="Roboto"/>
                <a:sym typeface="Roboto"/>
              </a:endParaRPr>
            </a:p>
          </p:txBody>
        </p:sp>
      </p:grpSp>
      <p:grpSp>
        <p:nvGrpSpPr>
          <p:cNvPr id="194" name="Google Shape;194;g8a83cccb80_0_1"/>
          <p:cNvGrpSpPr/>
          <p:nvPr/>
        </p:nvGrpSpPr>
        <p:grpSpPr>
          <a:xfrm>
            <a:off x="4060342" y="400462"/>
            <a:ext cx="6953724" cy="6057083"/>
            <a:chOff x="1150832" y="2058975"/>
            <a:chExt cx="1920600" cy="1524600"/>
          </a:xfrm>
        </p:grpSpPr>
        <p:sp>
          <p:nvSpPr>
            <p:cNvPr id="195" name="Google Shape;195;g8a83cccb80_0_1"/>
            <p:cNvSpPr/>
            <p:nvPr/>
          </p:nvSpPr>
          <p:spPr>
            <a:xfrm>
              <a:off x="1150832" y="2058975"/>
              <a:ext cx="1920600" cy="1524600"/>
            </a:xfrm>
            <a:prstGeom prst="round2DiagRect">
              <a:avLst>
                <a:gd name="adj1" fmla="val 1907"/>
                <a:gd name="adj2" fmla="val 17764"/>
              </a:avLst>
            </a:prstGeom>
            <a:solidFill>
              <a:schemeClr val="accent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g8a83cccb80_0_1"/>
            <p:cNvSpPr txBox="1"/>
            <p:nvPr/>
          </p:nvSpPr>
          <p:spPr>
            <a:xfrm>
              <a:off x="1351629" y="2140385"/>
              <a:ext cx="1451700" cy="1275600"/>
            </a:xfrm>
            <a:prstGeom prst="rect">
              <a:avLst/>
            </a:prstGeom>
            <a:noFill/>
            <a:ln>
              <a:noFill/>
            </a:ln>
          </p:spPr>
          <p:txBody>
            <a:bodyPr spcFirstLastPara="1" wrap="square" lIns="121900" tIns="121900" rIns="121900" bIns="121900" anchor="t" anchorCtr="0">
              <a:noAutofit/>
            </a:bodyPr>
            <a:lstStyle/>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Planteamiento</a:t>
              </a:r>
              <a:r>
                <a:rPr lang="en-US" sz="2100" b="1" dirty="0">
                  <a:solidFill>
                    <a:schemeClr val="dk1"/>
                  </a:solidFill>
                  <a:latin typeface="Century Gothic"/>
                  <a:ea typeface="Century Gothic"/>
                  <a:cs typeface="Century Gothic"/>
                  <a:sym typeface="Century Gothic"/>
                </a:rPr>
                <a:t> del </a:t>
              </a:r>
              <a:r>
                <a:rPr lang="en-US" sz="2100" b="1" dirty="0" err="1">
                  <a:solidFill>
                    <a:schemeClr val="dk1"/>
                  </a:solidFill>
                  <a:latin typeface="Century Gothic"/>
                  <a:ea typeface="Century Gothic"/>
                  <a:cs typeface="Century Gothic"/>
                  <a:sym typeface="Century Gothic"/>
                </a:rPr>
                <a:t>Problema</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Objetivo</a:t>
              </a:r>
              <a:r>
                <a:rPr lang="en-US" sz="2100" b="1" dirty="0">
                  <a:solidFill>
                    <a:schemeClr val="dk1"/>
                  </a:solidFill>
                  <a:latin typeface="Century Gothic"/>
                  <a:ea typeface="Century Gothic"/>
                  <a:cs typeface="Century Gothic"/>
                  <a:sym typeface="Century Gothic"/>
                </a:rPr>
                <a:t> General</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a:solidFill>
                    <a:schemeClr val="dk1"/>
                  </a:solidFill>
                  <a:latin typeface="Century Gothic"/>
                  <a:ea typeface="Century Gothic"/>
                  <a:cs typeface="Century Gothic"/>
                  <a:sym typeface="Century Gothic"/>
                </a:rPr>
                <a:t>Objetivos </a:t>
              </a:r>
              <a:r>
                <a:rPr lang="en-US" sz="2100" b="1" dirty="0" err="1">
                  <a:solidFill>
                    <a:schemeClr val="dk1"/>
                  </a:solidFill>
                  <a:latin typeface="Century Gothic"/>
                  <a:ea typeface="Century Gothic"/>
                  <a:cs typeface="Century Gothic"/>
                  <a:sym typeface="Century Gothic"/>
                </a:rPr>
                <a:t>Específicos</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a:solidFill>
                    <a:schemeClr val="dk1"/>
                  </a:solidFill>
                  <a:latin typeface="Century Gothic"/>
                  <a:ea typeface="Century Gothic"/>
                  <a:cs typeface="Century Gothic"/>
                  <a:sym typeface="Century Gothic"/>
                </a:rPr>
                <a:t>Hipótesis</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a:solidFill>
                    <a:schemeClr val="dk1"/>
                  </a:solidFill>
                  <a:latin typeface="Century Gothic"/>
                  <a:ea typeface="Century Gothic"/>
                  <a:cs typeface="Century Gothic"/>
                  <a:sym typeface="Century Gothic"/>
                </a:rPr>
                <a:t>Marco Legal</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a:solidFill>
                    <a:schemeClr val="dk1"/>
                  </a:solidFill>
                  <a:latin typeface="Century Gothic"/>
                  <a:ea typeface="Century Gothic"/>
                  <a:cs typeface="Century Gothic"/>
                  <a:sym typeface="Century Gothic"/>
                </a:rPr>
                <a:t>Marco </a:t>
              </a:r>
              <a:r>
                <a:rPr lang="en-US" sz="2100" b="1" dirty="0" err="1">
                  <a:solidFill>
                    <a:schemeClr val="dk1"/>
                  </a:solidFill>
                  <a:latin typeface="Century Gothic"/>
                  <a:ea typeface="Century Gothic"/>
                  <a:cs typeface="Century Gothic"/>
                  <a:sym typeface="Century Gothic"/>
                </a:rPr>
                <a:t>Teórico</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a:solidFill>
                    <a:schemeClr val="dk1"/>
                  </a:solidFill>
                  <a:latin typeface="Century Gothic"/>
                  <a:ea typeface="Century Gothic"/>
                  <a:cs typeface="Century Gothic"/>
                  <a:sym typeface="Century Gothic"/>
                </a:rPr>
                <a:t>Metodología</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a:solidFill>
                    <a:schemeClr val="dk1"/>
                  </a:solidFill>
                  <a:latin typeface="Century Gothic"/>
                  <a:ea typeface="Century Gothic"/>
                  <a:cs typeface="Century Gothic"/>
                  <a:sym typeface="Century Gothic"/>
                </a:rPr>
                <a:t>Población y </a:t>
              </a:r>
              <a:r>
                <a:rPr lang="en-US" sz="2100" b="1" dirty="0" err="1">
                  <a:solidFill>
                    <a:schemeClr val="dk1"/>
                  </a:solidFill>
                  <a:latin typeface="Century Gothic"/>
                  <a:ea typeface="Century Gothic"/>
                  <a:cs typeface="Century Gothic"/>
                  <a:sym typeface="Century Gothic"/>
                </a:rPr>
                <a:t>Muestra</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Cálculo</a:t>
              </a:r>
              <a:r>
                <a:rPr lang="en-US" sz="2100" b="1" dirty="0">
                  <a:solidFill>
                    <a:schemeClr val="dk1"/>
                  </a:solidFill>
                  <a:latin typeface="Century Gothic"/>
                  <a:ea typeface="Century Gothic"/>
                  <a:cs typeface="Century Gothic"/>
                  <a:sym typeface="Century Gothic"/>
                </a:rPr>
                <a:t> de la </a:t>
              </a:r>
              <a:r>
                <a:rPr lang="en-US" sz="2100" b="1" dirty="0" err="1">
                  <a:solidFill>
                    <a:schemeClr val="dk1"/>
                  </a:solidFill>
                  <a:latin typeface="Century Gothic"/>
                  <a:ea typeface="Century Gothic"/>
                  <a:cs typeface="Century Gothic"/>
                  <a:sym typeface="Century Gothic"/>
                </a:rPr>
                <a:t>Muestra</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Técnicas</a:t>
              </a:r>
              <a:r>
                <a:rPr lang="en-US" sz="2100" b="1" dirty="0">
                  <a:solidFill>
                    <a:schemeClr val="dk1"/>
                  </a:solidFill>
                  <a:latin typeface="Century Gothic"/>
                  <a:ea typeface="Century Gothic"/>
                  <a:cs typeface="Century Gothic"/>
                  <a:sym typeface="Century Gothic"/>
                </a:rPr>
                <a:t> e </a:t>
              </a:r>
              <a:r>
                <a:rPr lang="en-US" sz="2100" b="1" dirty="0" err="1">
                  <a:solidFill>
                    <a:schemeClr val="dk1"/>
                  </a:solidFill>
                  <a:latin typeface="Century Gothic"/>
                  <a:ea typeface="Century Gothic"/>
                  <a:cs typeface="Century Gothic"/>
                  <a:sym typeface="Century Gothic"/>
                </a:rPr>
                <a:t>Instrumentos</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Resultados</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Análisis</a:t>
              </a:r>
              <a:r>
                <a:rPr lang="en-US" sz="2100" b="1" dirty="0">
                  <a:solidFill>
                    <a:schemeClr val="dk1"/>
                  </a:solidFill>
                  <a:latin typeface="Century Gothic"/>
                  <a:ea typeface="Century Gothic"/>
                  <a:cs typeface="Century Gothic"/>
                  <a:sym typeface="Century Gothic"/>
                </a:rPr>
                <a:t> </a:t>
              </a:r>
              <a:r>
                <a:rPr lang="en-US" sz="2100" b="1" dirty="0" err="1">
                  <a:solidFill>
                    <a:schemeClr val="dk1"/>
                  </a:solidFill>
                  <a:latin typeface="Century Gothic"/>
                  <a:ea typeface="Century Gothic"/>
                  <a:cs typeface="Century Gothic"/>
                  <a:sym typeface="Century Gothic"/>
                </a:rPr>
                <a:t>Comparativo</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Conclusiones</a:t>
              </a:r>
              <a:endParaRPr sz="2100" b="1" dirty="0">
                <a:solidFill>
                  <a:schemeClr val="dk1"/>
                </a:solidFill>
                <a:latin typeface="Century Gothic"/>
                <a:ea typeface="Century Gothic"/>
                <a:cs typeface="Century Gothic"/>
                <a:sym typeface="Century Gothic"/>
              </a:endParaRPr>
            </a:p>
            <a:p>
              <a:pPr marL="457200" lvl="0" indent="-361950" algn="l" rtl="0">
                <a:spcBef>
                  <a:spcPts val="0"/>
                </a:spcBef>
                <a:spcAft>
                  <a:spcPts val="0"/>
                </a:spcAft>
                <a:buClr>
                  <a:schemeClr val="dk1"/>
                </a:buClr>
                <a:buSzPts val="2100"/>
                <a:buFont typeface="Century Gothic"/>
                <a:buAutoNum type="arabicPeriod"/>
              </a:pPr>
              <a:r>
                <a:rPr lang="en-US" sz="2100" b="1" dirty="0" err="1">
                  <a:solidFill>
                    <a:schemeClr val="dk1"/>
                  </a:solidFill>
                  <a:latin typeface="Century Gothic"/>
                  <a:ea typeface="Century Gothic"/>
                  <a:cs typeface="Century Gothic"/>
                  <a:sym typeface="Century Gothic"/>
                </a:rPr>
                <a:t>Recomendaciones</a:t>
              </a:r>
              <a:endParaRPr sz="21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2100"/>
                </a:spcAft>
                <a:buNone/>
              </a:pPr>
              <a:endParaRPr sz="1100" dirty="0">
                <a:solidFill>
                  <a:srgbClr val="FFFFFF"/>
                </a:solidFill>
                <a:latin typeface="Roboto"/>
                <a:ea typeface="Roboto"/>
                <a:cs typeface="Roboto"/>
                <a:sym typeface="Roboto"/>
              </a:endParaRPr>
            </a:p>
          </p:txBody>
        </p:sp>
      </p:grpSp>
      <p:grpSp>
        <p:nvGrpSpPr>
          <p:cNvPr id="197" name="Google Shape;197;g8a83cccb80_0_1"/>
          <p:cNvGrpSpPr/>
          <p:nvPr/>
        </p:nvGrpSpPr>
        <p:grpSpPr>
          <a:xfrm>
            <a:off x="3564729" y="2559266"/>
            <a:ext cx="1091094" cy="1091790"/>
            <a:chOff x="4858109" y="2591924"/>
            <a:chExt cx="315719" cy="315000"/>
          </a:xfrm>
        </p:grpSpPr>
        <p:sp>
          <p:nvSpPr>
            <p:cNvPr id="198" name="Google Shape;198;g8a83cccb80_0_1"/>
            <p:cNvSpPr/>
            <p:nvPr/>
          </p:nvSpPr>
          <p:spPr>
            <a:xfrm>
              <a:off x="4858829" y="2591924"/>
              <a:ext cx="315000" cy="315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g8a83cccb80_0_1"/>
            <p:cNvSpPr/>
            <p:nvPr/>
          </p:nvSpPr>
          <p:spPr>
            <a:xfrm>
              <a:off x="4858109" y="2739300"/>
              <a:ext cx="239100" cy="99000"/>
            </a:xfrm>
            <a:prstGeom prst="rightArrow">
              <a:avLst>
                <a:gd name="adj1" fmla="val 32020"/>
                <a:gd name="adj2" fmla="val 66970"/>
              </a:avLst>
            </a:prstGeom>
            <a:solidFill>
              <a:srgbClr val="0B77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br>
                <a:rPr lang="en-US" sz="1900"/>
              </a:br>
              <a:endParaRPr sz="1900"/>
            </a:p>
          </p:txBody>
        </p:sp>
      </p:grpSp>
      <p:cxnSp>
        <p:nvCxnSpPr>
          <p:cNvPr id="200" name="Google Shape;200;g8a83cccb80_0_1"/>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201" name="Google Shape;201;g8a83cccb80_0_1"/>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05"/>
        <p:cNvGrpSpPr/>
        <p:nvPr/>
      </p:nvGrpSpPr>
      <p:grpSpPr>
        <a:xfrm>
          <a:off x="0" y="0"/>
          <a:ext cx="0" cy="0"/>
          <a:chOff x="0" y="0"/>
          <a:chExt cx="0" cy="0"/>
        </a:xfrm>
      </p:grpSpPr>
      <p:sp>
        <p:nvSpPr>
          <p:cNvPr id="206" name="Google Shape;206;g889bc11b25_0_29"/>
          <p:cNvSpPr/>
          <p:nvPr/>
        </p:nvSpPr>
        <p:spPr>
          <a:xfrm>
            <a:off x="97425" y="2250"/>
            <a:ext cx="8911800" cy="68535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7" name="Google Shape;207;g889bc11b25_0_29"/>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g889bc11b25_0_29"/>
          <p:cNvGrpSpPr/>
          <p:nvPr/>
        </p:nvGrpSpPr>
        <p:grpSpPr>
          <a:xfrm flipH="1">
            <a:off x="9118806" y="11"/>
            <a:ext cx="3068253" cy="6853467"/>
            <a:chOff x="2487613" y="285750"/>
            <a:chExt cx="1206501" cy="5654676"/>
          </a:xfrm>
        </p:grpSpPr>
        <p:sp>
          <p:nvSpPr>
            <p:cNvPr id="209" name="Google Shape;209;g889bc11b25_0_2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889bc11b25_0_2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889bc11b25_0_2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889bc11b25_0_29"/>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889bc11b25_0_2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889bc11b25_0_2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g889bc11b25_0_2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889bc11b25_0_2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889bc11b25_0_2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889bc11b25_0_2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g889bc11b25_0_29"/>
          <p:cNvSpPr txBox="1">
            <a:spLocks noGrp="1"/>
          </p:cNvSpPr>
          <p:nvPr>
            <p:ph type="title" idx="4294967295"/>
          </p:nvPr>
        </p:nvSpPr>
        <p:spPr>
          <a:xfrm>
            <a:off x="2516724" y="624110"/>
            <a:ext cx="8911800" cy="12810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0"/>
              </a:spcAft>
              <a:buSzPts val="3600"/>
              <a:buAutoNum type="arabicPeriod"/>
            </a:pPr>
            <a:r>
              <a:rPr lang="en-US" b="1"/>
              <a:t>Planteamiento del Problema</a:t>
            </a:r>
            <a:endParaRPr b="1"/>
          </a:p>
        </p:txBody>
      </p:sp>
      <p:pic>
        <p:nvPicPr>
          <p:cNvPr id="220" name="Google Shape;220;g889bc11b25_0_29"/>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221" name="Google Shape;221;g889bc11b25_0_29"/>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222" name="Google Shape;222;g889bc11b25_0_29"/>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
        <p:nvSpPr>
          <p:cNvPr id="223" name="Google Shape;223;g889bc11b25_0_29"/>
          <p:cNvSpPr/>
          <p:nvPr/>
        </p:nvSpPr>
        <p:spPr>
          <a:xfrm>
            <a:off x="2811650" y="3377163"/>
            <a:ext cx="7193700" cy="1069500"/>
          </a:xfrm>
          <a:prstGeom prst="roundRect">
            <a:avLst>
              <a:gd name="adj" fmla="val 16667"/>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chemeClr val="accent1"/>
                </a:solidFill>
              </a:rPr>
              <a:t>DESARTICULACIÓN DE LA PRÁCTICA PRE PROFESIONAL CON LA FORMACIÓN ACADÉMICA</a:t>
            </a:r>
            <a:endParaRPr sz="1900" b="1">
              <a:solidFill>
                <a:schemeClr val="accent1"/>
              </a:solidFill>
            </a:endParaRPr>
          </a:p>
        </p:txBody>
      </p:sp>
      <p:sp>
        <p:nvSpPr>
          <p:cNvPr id="224" name="Google Shape;224;g889bc11b25_0_29"/>
          <p:cNvSpPr/>
          <p:nvPr/>
        </p:nvSpPr>
        <p:spPr>
          <a:xfrm>
            <a:off x="815775" y="1633850"/>
            <a:ext cx="3481500" cy="980700"/>
          </a:xfrm>
          <a:prstGeom prst="roundRect">
            <a:avLst>
              <a:gd name="adj" fmla="val 16667"/>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t>Procesos de formación poco beneficiosos / la práctica es sólamente un requisito.</a:t>
            </a:r>
            <a:endParaRPr sz="1900"/>
          </a:p>
        </p:txBody>
      </p:sp>
      <p:sp>
        <p:nvSpPr>
          <p:cNvPr id="225" name="Google Shape;225;g889bc11b25_0_29"/>
          <p:cNvSpPr/>
          <p:nvPr/>
        </p:nvSpPr>
        <p:spPr>
          <a:xfrm>
            <a:off x="4797188" y="1633850"/>
            <a:ext cx="3222600" cy="980700"/>
          </a:xfrm>
          <a:prstGeom prst="roundRect">
            <a:avLst>
              <a:gd name="adj" fmla="val 16667"/>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t>Procesos y actividades de la práctica no sistematizados.</a:t>
            </a:r>
            <a:endParaRPr sz="1900"/>
          </a:p>
        </p:txBody>
      </p:sp>
      <p:sp>
        <p:nvSpPr>
          <p:cNvPr id="226" name="Google Shape;226;g889bc11b25_0_29"/>
          <p:cNvSpPr/>
          <p:nvPr/>
        </p:nvSpPr>
        <p:spPr>
          <a:xfrm>
            <a:off x="8519725" y="1589450"/>
            <a:ext cx="3068400" cy="1069500"/>
          </a:xfrm>
          <a:prstGeom prst="roundRect">
            <a:avLst>
              <a:gd name="adj" fmla="val 16667"/>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t>Actividades no acordes al perfil profesional y limitada retroalimentación</a:t>
            </a:r>
            <a:endParaRPr sz="1900"/>
          </a:p>
        </p:txBody>
      </p:sp>
      <p:sp>
        <p:nvSpPr>
          <p:cNvPr id="227" name="Google Shape;227;g889bc11b25_0_29"/>
          <p:cNvSpPr/>
          <p:nvPr/>
        </p:nvSpPr>
        <p:spPr>
          <a:xfrm>
            <a:off x="1006850" y="5164875"/>
            <a:ext cx="2600700" cy="980700"/>
          </a:xfrm>
          <a:prstGeom prst="roundRect">
            <a:avLst>
              <a:gd name="adj" fmla="val 16667"/>
            </a:avLst>
          </a:prstGeom>
          <a:solidFill>
            <a:srgbClr val="D1DCB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Poco compromiso de las instituciones educativas.</a:t>
            </a:r>
            <a:endParaRPr sz="1800"/>
          </a:p>
        </p:txBody>
      </p:sp>
      <p:sp>
        <p:nvSpPr>
          <p:cNvPr id="228" name="Google Shape;228;g889bc11b25_0_29"/>
          <p:cNvSpPr/>
          <p:nvPr/>
        </p:nvSpPr>
        <p:spPr>
          <a:xfrm>
            <a:off x="5108150" y="5317275"/>
            <a:ext cx="2600700" cy="980700"/>
          </a:xfrm>
          <a:prstGeom prst="roundRect">
            <a:avLst>
              <a:gd name="adj" fmla="val 16667"/>
            </a:avLst>
          </a:prstGeom>
          <a:solidFill>
            <a:srgbClr val="D1DCB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t>Inexistencia de un Modelo de Práctica de pre profesional.</a:t>
            </a:r>
            <a:endParaRPr sz="1800"/>
          </a:p>
        </p:txBody>
      </p:sp>
      <p:sp>
        <p:nvSpPr>
          <p:cNvPr id="229" name="Google Shape;229;g889bc11b25_0_29"/>
          <p:cNvSpPr/>
          <p:nvPr/>
        </p:nvSpPr>
        <p:spPr>
          <a:xfrm>
            <a:off x="8827825" y="5317275"/>
            <a:ext cx="2600700" cy="980700"/>
          </a:xfrm>
          <a:prstGeom prst="roundRect">
            <a:avLst>
              <a:gd name="adj" fmla="val 16667"/>
            </a:avLst>
          </a:prstGeom>
          <a:solidFill>
            <a:srgbClr val="D1DCB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t>Limitado seguimiento y supervisión por parte de la universidad.</a:t>
            </a:r>
            <a:endParaRPr sz="1800"/>
          </a:p>
        </p:txBody>
      </p:sp>
      <p:cxnSp>
        <p:nvCxnSpPr>
          <p:cNvPr id="230" name="Google Shape;230;g889bc11b25_0_29"/>
          <p:cNvCxnSpPr>
            <a:stCxn id="224" idx="2"/>
          </p:cNvCxnSpPr>
          <p:nvPr/>
        </p:nvCxnSpPr>
        <p:spPr>
          <a:xfrm>
            <a:off x="2556525" y="2614550"/>
            <a:ext cx="1008900" cy="741900"/>
          </a:xfrm>
          <a:prstGeom prst="straightConnector1">
            <a:avLst/>
          </a:prstGeom>
          <a:noFill/>
          <a:ln w="19050" cap="flat" cmpd="sng">
            <a:solidFill>
              <a:schemeClr val="dk2"/>
            </a:solidFill>
            <a:prstDash val="solid"/>
            <a:round/>
            <a:headEnd type="none" w="med" len="med"/>
            <a:tailEnd type="none" w="med" len="med"/>
          </a:ln>
        </p:spPr>
      </p:cxnSp>
      <p:cxnSp>
        <p:nvCxnSpPr>
          <p:cNvPr id="231" name="Google Shape;231;g889bc11b25_0_29"/>
          <p:cNvCxnSpPr>
            <a:stCxn id="225" idx="2"/>
            <a:endCxn id="223" idx="0"/>
          </p:cNvCxnSpPr>
          <p:nvPr/>
        </p:nvCxnSpPr>
        <p:spPr>
          <a:xfrm>
            <a:off x="6408488" y="2614550"/>
            <a:ext cx="0" cy="762600"/>
          </a:xfrm>
          <a:prstGeom prst="straightConnector1">
            <a:avLst/>
          </a:prstGeom>
          <a:noFill/>
          <a:ln w="19050" cap="flat" cmpd="sng">
            <a:solidFill>
              <a:schemeClr val="dk2"/>
            </a:solidFill>
            <a:prstDash val="solid"/>
            <a:round/>
            <a:headEnd type="none" w="med" len="med"/>
            <a:tailEnd type="none" w="med" len="med"/>
          </a:ln>
        </p:spPr>
      </p:cxnSp>
      <p:cxnSp>
        <p:nvCxnSpPr>
          <p:cNvPr id="232" name="Google Shape;232;g889bc11b25_0_29"/>
          <p:cNvCxnSpPr>
            <a:stCxn id="226" idx="2"/>
          </p:cNvCxnSpPr>
          <p:nvPr/>
        </p:nvCxnSpPr>
        <p:spPr>
          <a:xfrm flipH="1">
            <a:off x="9286825" y="2658950"/>
            <a:ext cx="767100" cy="739200"/>
          </a:xfrm>
          <a:prstGeom prst="straightConnector1">
            <a:avLst/>
          </a:prstGeom>
          <a:noFill/>
          <a:ln w="19050" cap="flat" cmpd="sng">
            <a:solidFill>
              <a:schemeClr val="dk2"/>
            </a:solidFill>
            <a:prstDash val="solid"/>
            <a:round/>
            <a:headEnd type="none" w="med" len="med"/>
            <a:tailEnd type="none" w="med" len="med"/>
          </a:ln>
        </p:spPr>
      </p:cxnSp>
      <p:cxnSp>
        <p:nvCxnSpPr>
          <p:cNvPr id="233" name="Google Shape;233;g889bc11b25_0_29"/>
          <p:cNvCxnSpPr>
            <a:stCxn id="227" idx="0"/>
          </p:cNvCxnSpPr>
          <p:nvPr/>
        </p:nvCxnSpPr>
        <p:spPr>
          <a:xfrm rot="10800000" flipH="1">
            <a:off x="2307200" y="4446975"/>
            <a:ext cx="1111500" cy="717900"/>
          </a:xfrm>
          <a:prstGeom prst="straightConnector1">
            <a:avLst/>
          </a:prstGeom>
          <a:noFill/>
          <a:ln w="19050" cap="flat" cmpd="sng">
            <a:solidFill>
              <a:schemeClr val="dk2"/>
            </a:solidFill>
            <a:prstDash val="solid"/>
            <a:round/>
            <a:headEnd type="none" w="med" len="med"/>
            <a:tailEnd type="none" w="med" len="med"/>
          </a:ln>
        </p:spPr>
      </p:cxnSp>
      <p:cxnSp>
        <p:nvCxnSpPr>
          <p:cNvPr id="234" name="Google Shape;234;g889bc11b25_0_29"/>
          <p:cNvCxnSpPr>
            <a:stCxn id="223" idx="2"/>
            <a:endCxn id="228" idx="0"/>
          </p:cNvCxnSpPr>
          <p:nvPr/>
        </p:nvCxnSpPr>
        <p:spPr>
          <a:xfrm>
            <a:off x="6408500" y="4446663"/>
            <a:ext cx="0" cy="870600"/>
          </a:xfrm>
          <a:prstGeom prst="straightConnector1">
            <a:avLst/>
          </a:prstGeom>
          <a:noFill/>
          <a:ln w="19050" cap="flat" cmpd="sng">
            <a:solidFill>
              <a:schemeClr val="dk2"/>
            </a:solidFill>
            <a:prstDash val="solid"/>
            <a:round/>
            <a:headEnd type="none" w="med" len="med"/>
            <a:tailEnd type="none" w="med" len="med"/>
          </a:ln>
        </p:spPr>
      </p:cxnSp>
      <p:cxnSp>
        <p:nvCxnSpPr>
          <p:cNvPr id="235" name="Google Shape;235;g889bc11b25_0_29"/>
          <p:cNvCxnSpPr>
            <a:endCxn id="229" idx="0"/>
          </p:cNvCxnSpPr>
          <p:nvPr/>
        </p:nvCxnSpPr>
        <p:spPr>
          <a:xfrm>
            <a:off x="9374875" y="4446975"/>
            <a:ext cx="753300" cy="8703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39"/>
        <p:cNvGrpSpPr/>
        <p:nvPr/>
      </p:nvGrpSpPr>
      <p:grpSpPr>
        <a:xfrm>
          <a:off x="0" y="0"/>
          <a:ext cx="0" cy="0"/>
          <a:chOff x="0" y="0"/>
          <a:chExt cx="0" cy="0"/>
        </a:xfrm>
      </p:grpSpPr>
      <p:sp>
        <p:nvSpPr>
          <p:cNvPr id="240" name="Google Shape;240;p1"/>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1" name="Google Shape;241;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
          <p:cNvGrpSpPr/>
          <p:nvPr/>
        </p:nvGrpSpPr>
        <p:grpSpPr>
          <a:xfrm flipH="1">
            <a:off x="6009967" y="0"/>
            <a:ext cx="6176982" cy="6853245"/>
            <a:chOff x="2487613" y="285750"/>
            <a:chExt cx="2428876" cy="5654676"/>
          </a:xfrm>
        </p:grpSpPr>
        <p:sp>
          <p:nvSpPr>
            <p:cNvPr id="243" name="Google Shape;243;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5" name="Google Shape;255;p1"/>
          <p:cNvPicPr preferRelativeResize="0"/>
          <p:nvPr/>
        </p:nvPicPr>
        <p:blipFill>
          <a:blip r:embed="rId3">
            <a:alphaModFix/>
          </a:blip>
          <a:stretch>
            <a:fillRect/>
          </a:stretch>
        </p:blipFill>
        <p:spPr>
          <a:xfrm>
            <a:off x="10967450" y="183943"/>
            <a:ext cx="1180559" cy="980775"/>
          </a:xfrm>
          <a:prstGeom prst="rect">
            <a:avLst/>
          </a:prstGeom>
          <a:noFill/>
          <a:ln>
            <a:noFill/>
          </a:ln>
        </p:spPr>
      </p:pic>
      <p:grpSp>
        <p:nvGrpSpPr>
          <p:cNvPr id="256" name="Google Shape;256;p1"/>
          <p:cNvGrpSpPr/>
          <p:nvPr/>
        </p:nvGrpSpPr>
        <p:grpSpPr>
          <a:xfrm>
            <a:off x="5927040" y="2030086"/>
            <a:ext cx="6132955" cy="4390164"/>
            <a:chOff x="4447194" y="1815766"/>
            <a:chExt cx="2440200" cy="2440200"/>
          </a:xfrm>
        </p:grpSpPr>
        <p:sp>
          <p:nvSpPr>
            <p:cNvPr id="257" name="Google Shape;257;p1"/>
            <p:cNvSpPr/>
            <p:nvPr/>
          </p:nvSpPr>
          <p:spPr>
            <a:xfrm>
              <a:off x="4447194" y="1815766"/>
              <a:ext cx="2440200" cy="2440200"/>
            </a:xfrm>
            <a:prstGeom prst="ellipse">
              <a:avLst/>
            </a:prstGeom>
            <a:solidFill>
              <a:srgbClr val="0C8148"/>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8" name="Google Shape;258;p1"/>
            <p:cNvSpPr txBox="1"/>
            <p:nvPr/>
          </p:nvSpPr>
          <p:spPr>
            <a:xfrm>
              <a:off x="4735950" y="2504275"/>
              <a:ext cx="1862700" cy="1163400"/>
            </a:xfrm>
            <a:prstGeom prst="rect">
              <a:avLst/>
            </a:prstGeom>
            <a:noFill/>
            <a:ln>
              <a:noFill/>
            </a:ln>
          </p:spPr>
          <p:txBody>
            <a:bodyPr spcFirstLastPara="1" wrap="square" lIns="121900" tIns="121900" rIns="121900" bIns="121900" anchor="ctr" anchorCtr="0">
              <a:noAutofit/>
            </a:bodyPr>
            <a:lstStyle/>
            <a:p>
              <a:pPr marL="0" lvl="0" indent="457200" algn="just" rtl="0">
                <a:lnSpc>
                  <a:spcPct val="150000"/>
                </a:lnSpc>
                <a:spcBef>
                  <a:spcPts val="1200"/>
                </a:spcBef>
                <a:spcAft>
                  <a:spcPts val="0"/>
                </a:spcAft>
                <a:buClr>
                  <a:schemeClr val="dk1"/>
                </a:buClr>
                <a:buSzPts val="1100"/>
                <a:buFont typeface="Arial"/>
                <a:buNone/>
              </a:pPr>
              <a:r>
                <a:rPr lang="en-US" sz="2100" b="1" dirty="0" err="1">
                  <a:solidFill>
                    <a:srgbClr val="FFFFFF"/>
                  </a:solidFill>
                  <a:latin typeface="Century Gothic"/>
                  <a:ea typeface="Century Gothic"/>
                  <a:cs typeface="Century Gothic"/>
                  <a:sym typeface="Century Gothic"/>
                </a:rPr>
                <a:t>Medir</a:t>
              </a:r>
              <a:r>
                <a:rPr lang="en-US" sz="2100" b="1" dirty="0">
                  <a:solidFill>
                    <a:srgbClr val="FFFFFF"/>
                  </a:solidFill>
                  <a:latin typeface="Century Gothic"/>
                  <a:ea typeface="Century Gothic"/>
                  <a:cs typeface="Century Gothic"/>
                  <a:sym typeface="Century Gothic"/>
                </a:rPr>
                <a:t> el </a:t>
              </a:r>
              <a:r>
                <a:rPr lang="en-US" sz="2100" b="1" dirty="0" err="1">
                  <a:solidFill>
                    <a:srgbClr val="FFFFFF"/>
                  </a:solidFill>
                  <a:latin typeface="Century Gothic"/>
                  <a:ea typeface="Century Gothic"/>
                  <a:cs typeface="Century Gothic"/>
                  <a:sym typeface="Century Gothic"/>
                </a:rPr>
                <a:t>impacto</a:t>
              </a:r>
              <a:r>
                <a:rPr lang="en-US" sz="2100" b="1" dirty="0">
                  <a:solidFill>
                    <a:srgbClr val="FFFFFF"/>
                  </a:solidFill>
                  <a:latin typeface="Century Gothic"/>
                  <a:ea typeface="Century Gothic"/>
                  <a:cs typeface="Century Gothic"/>
                  <a:sym typeface="Century Gothic"/>
                </a:rPr>
                <a:t> de las </a:t>
              </a:r>
              <a:r>
                <a:rPr lang="en-US" sz="2100" b="1" dirty="0" err="1">
                  <a:solidFill>
                    <a:srgbClr val="FFFFFF"/>
                  </a:solidFill>
                  <a:latin typeface="Century Gothic"/>
                  <a:ea typeface="Century Gothic"/>
                  <a:cs typeface="Century Gothic"/>
                  <a:sym typeface="Century Gothic"/>
                </a:rPr>
                <a:t>prácticas</a:t>
              </a:r>
              <a:r>
                <a:rPr lang="en-US" sz="2100" b="1" dirty="0">
                  <a:solidFill>
                    <a:srgbClr val="FFFFFF"/>
                  </a:solidFill>
                  <a:latin typeface="Century Gothic"/>
                  <a:ea typeface="Century Gothic"/>
                  <a:cs typeface="Century Gothic"/>
                  <a:sym typeface="Century Gothic"/>
                </a:rPr>
                <a:t> pre </a:t>
              </a:r>
              <a:r>
                <a:rPr lang="en-US" sz="2100" b="1" dirty="0" err="1">
                  <a:solidFill>
                    <a:srgbClr val="FFFFFF"/>
                  </a:solidFill>
                  <a:latin typeface="Century Gothic"/>
                  <a:ea typeface="Century Gothic"/>
                  <a:cs typeface="Century Gothic"/>
                  <a:sym typeface="Century Gothic"/>
                </a:rPr>
                <a:t>profesionales</a:t>
              </a:r>
              <a:r>
                <a:rPr lang="en-US" sz="2100" b="1" dirty="0">
                  <a:solidFill>
                    <a:srgbClr val="FFFFFF"/>
                  </a:solidFill>
                  <a:latin typeface="Century Gothic"/>
                  <a:ea typeface="Century Gothic"/>
                  <a:cs typeface="Century Gothic"/>
                  <a:sym typeface="Century Gothic"/>
                </a:rPr>
                <a:t> </a:t>
              </a:r>
              <a:r>
                <a:rPr lang="en-US" sz="2100" b="1" dirty="0" err="1">
                  <a:solidFill>
                    <a:srgbClr val="FFFFFF"/>
                  </a:solidFill>
                  <a:latin typeface="Century Gothic"/>
                  <a:ea typeface="Century Gothic"/>
                  <a:cs typeface="Century Gothic"/>
                  <a:sym typeface="Century Gothic"/>
                </a:rPr>
                <a:t>en</a:t>
              </a:r>
              <a:r>
                <a:rPr lang="en-US" sz="2100" b="1" dirty="0">
                  <a:solidFill>
                    <a:srgbClr val="FFFFFF"/>
                  </a:solidFill>
                  <a:latin typeface="Century Gothic"/>
                  <a:ea typeface="Century Gothic"/>
                  <a:cs typeface="Century Gothic"/>
                  <a:sym typeface="Century Gothic"/>
                </a:rPr>
                <a:t> la </a:t>
              </a:r>
              <a:r>
                <a:rPr lang="en-US" sz="2100" b="1" dirty="0" err="1">
                  <a:solidFill>
                    <a:srgbClr val="FFFFFF"/>
                  </a:solidFill>
                  <a:latin typeface="Century Gothic"/>
                  <a:ea typeface="Century Gothic"/>
                  <a:cs typeface="Century Gothic"/>
                  <a:sym typeface="Century Gothic"/>
                </a:rPr>
                <a:t>formación</a:t>
              </a:r>
              <a:r>
                <a:rPr lang="en-US" sz="2100" b="1" dirty="0">
                  <a:solidFill>
                    <a:srgbClr val="FFFFFF"/>
                  </a:solidFill>
                  <a:latin typeface="Century Gothic"/>
                  <a:ea typeface="Century Gothic"/>
                  <a:cs typeface="Century Gothic"/>
                  <a:sym typeface="Century Gothic"/>
                </a:rPr>
                <a:t> </a:t>
              </a:r>
              <a:r>
                <a:rPr lang="en-US" sz="2100" b="1" dirty="0" err="1">
                  <a:solidFill>
                    <a:srgbClr val="FFFFFF"/>
                  </a:solidFill>
                  <a:latin typeface="Century Gothic"/>
                  <a:ea typeface="Century Gothic"/>
                  <a:cs typeface="Century Gothic"/>
                  <a:sym typeface="Century Gothic"/>
                </a:rPr>
                <a:t>académica</a:t>
              </a:r>
              <a:r>
                <a:rPr lang="en-US" sz="2100" b="1" dirty="0">
                  <a:solidFill>
                    <a:srgbClr val="FFFFFF"/>
                  </a:solidFill>
                  <a:latin typeface="Century Gothic"/>
                  <a:ea typeface="Century Gothic"/>
                  <a:cs typeface="Century Gothic"/>
                  <a:sym typeface="Century Gothic"/>
                </a:rPr>
                <a:t> de los estudiantes de la Carrera de Educación </a:t>
              </a:r>
              <a:r>
                <a:rPr lang="en-US" sz="2100" b="1" dirty="0" err="1">
                  <a:solidFill>
                    <a:srgbClr val="FFFFFF"/>
                  </a:solidFill>
                  <a:latin typeface="Century Gothic"/>
                  <a:ea typeface="Century Gothic"/>
                  <a:cs typeface="Century Gothic"/>
                  <a:sym typeface="Century Gothic"/>
                </a:rPr>
                <a:t>Infantil</a:t>
              </a:r>
              <a:r>
                <a:rPr lang="en-US" sz="2100" b="1" dirty="0">
                  <a:solidFill>
                    <a:srgbClr val="FFFFFF"/>
                  </a:solidFill>
                  <a:latin typeface="Century Gothic"/>
                  <a:ea typeface="Century Gothic"/>
                  <a:cs typeface="Century Gothic"/>
                  <a:sym typeface="Century Gothic"/>
                </a:rPr>
                <a:t> </a:t>
              </a:r>
              <a:r>
                <a:rPr lang="en-US" sz="2100" b="1" dirty="0" err="1">
                  <a:solidFill>
                    <a:srgbClr val="FFFFFF"/>
                  </a:solidFill>
                  <a:latin typeface="Century Gothic"/>
                  <a:ea typeface="Century Gothic"/>
                  <a:cs typeface="Century Gothic"/>
                  <a:sym typeface="Century Gothic"/>
                </a:rPr>
                <a:t>en</a:t>
              </a:r>
              <a:r>
                <a:rPr lang="en-US" sz="2100" b="1" dirty="0">
                  <a:solidFill>
                    <a:srgbClr val="FFFFFF"/>
                  </a:solidFill>
                  <a:latin typeface="Century Gothic"/>
                  <a:ea typeface="Century Gothic"/>
                  <a:cs typeface="Century Gothic"/>
                  <a:sym typeface="Century Gothic"/>
                </a:rPr>
                <a:t> el </a:t>
              </a:r>
              <a:r>
                <a:rPr lang="en-US" sz="2100" b="1" dirty="0" err="1">
                  <a:solidFill>
                    <a:srgbClr val="FFFFFF"/>
                  </a:solidFill>
                  <a:latin typeface="Century Gothic"/>
                  <a:ea typeface="Century Gothic"/>
                  <a:cs typeface="Century Gothic"/>
                  <a:sym typeface="Century Gothic"/>
                </a:rPr>
                <a:t>período</a:t>
              </a:r>
              <a:r>
                <a:rPr lang="en-US" sz="2100" b="1" dirty="0">
                  <a:solidFill>
                    <a:srgbClr val="FFFFFF"/>
                  </a:solidFill>
                  <a:latin typeface="Century Gothic"/>
                  <a:ea typeface="Century Gothic"/>
                  <a:cs typeface="Century Gothic"/>
                  <a:sym typeface="Century Gothic"/>
                </a:rPr>
                <a:t> 2009- 2017</a:t>
              </a:r>
              <a:r>
                <a:rPr lang="en-US" sz="2100" b="1" dirty="0">
                  <a:solidFill>
                    <a:srgbClr val="FFFFFF"/>
                  </a:solidFill>
                  <a:latin typeface="Times New Roman"/>
                  <a:ea typeface="Times New Roman"/>
                  <a:cs typeface="Times New Roman"/>
                  <a:sym typeface="Times New Roman"/>
                </a:rPr>
                <a:t>.</a:t>
              </a:r>
              <a:endParaRPr sz="6200" b="1" dirty="0">
                <a:solidFill>
                  <a:srgbClr val="FFFFFF"/>
                </a:solidFill>
                <a:latin typeface="Century Gothic"/>
                <a:ea typeface="Century Gothic"/>
                <a:cs typeface="Century Gothic"/>
                <a:sym typeface="Century Gothic"/>
              </a:endParaRPr>
            </a:p>
            <a:p>
              <a:pPr marL="0" lvl="0" indent="0" algn="ctr" rtl="0">
                <a:spcBef>
                  <a:spcPts val="1200"/>
                </a:spcBef>
                <a:spcAft>
                  <a:spcPts val="0"/>
                </a:spcAft>
                <a:buNone/>
              </a:pPr>
              <a:endParaRPr sz="1600" dirty="0">
                <a:solidFill>
                  <a:srgbClr val="FFFFFF"/>
                </a:solidFill>
                <a:latin typeface="Roboto"/>
                <a:ea typeface="Roboto"/>
                <a:cs typeface="Roboto"/>
                <a:sym typeface="Roboto"/>
              </a:endParaRPr>
            </a:p>
          </p:txBody>
        </p:sp>
      </p:grpSp>
      <p:grpSp>
        <p:nvGrpSpPr>
          <p:cNvPr id="259" name="Google Shape;259;p1"/>
          <p:cNvGrpSpPr/>
          <p:nvPr/>
        </p:nvGrpSpPr>
        <p:grpSpPr>
          <a:xfrm>
            <a:off x="4111843" y="1125170"/>
            <a:ext cx="2248323" cy="1937934"/>
            <a:chOff x="3490737" y="1374053"/>
            <a:chExt cx="1423800" cy="1423800"/>
          </a:xfrm>
        </p:grpSpPr>
        <p:sp>
          <p:nvSpPr>
            <p:cNvPr id="260" name="Google Shape;260;p1"/>
            <p:cNvSpPr/>
            <p:nvPr/>
          </p:nvSpPr>
          <p:spPr>
            <a:xfrm>
              <a:off x="3490737" y="1374053"/>
              <a:ext cx="1423800" cy="1423800"/>
            </a:xfrm>
            <a:prstGeom prst="ellipse">
              <a:avLst/>
            </a:prstGeom>
            <a:solidFill>
              <a:srgbClr val="0B7140"/>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1" name="Google Shape;261;p1"/>
            <p:cNvSpPr txBox="1"/>
            <p:nvPr/>
          </p:nvSpPr>
          <p:spPr>
            <a:xfrm>
              <a:off x="3718754" y="1613603"/>
              <a:ext cx="967800" cy="9447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400" b="1">
                  <a:solidFill>
                    <a:srgbClr val="FFFFFF"/>
                  </a:solidFill>
                  <a:latin typeface="Roboto"/>
                  <a:ea typeface="Roboto"/>
                  <a:cs typeface="Roboto"/>
                  <a:sym typeface="Roboto"/>
                </a:rPr>
                <a:t>Objetivo General</a:t>
              </a:r>
              <a:endParaRPr sz="2400" b="1">
                <a:solidFill>
                  <a:srgbClr val="FFFFFF"/>
                </a:solidFill>
                <a:latin typeface="Roboto"/>
                <a:ea typeface="Roboto"/>
                <a:cs typeface="Roboto"/>
                <a:sym typeface="Roboto"/>
              </a:endParaRPr>
            </a:p>
          </p:txBody>
        </p:sp>
      </p:grpSp>
      <p:cxnSp>
        <p:nvCxnSpPr>
          <p:cNvPr id="262" name="Google Shape;262;p1"/>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263" name="Google Shape;263;p1"/>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pSp>
        <p:nvGrpSpPr>
          <p:cNvPr id="264" name="Google Shape;264;p1"/>
          <p:cNvGrpSpPr/>
          <p:nvPr/>
        </p:nvGrpSpPr>
        <p:grpSpPr>
          <a:xfrm>
            <a:off x="688726" y="312138"/>
            <a:ext cx="4600833" cy="5769649"/>
            <a:chOff x="2218975" y="757808"/>
            <a:chExt cx="2387191" cy="3632366"/>
          </a:xfrm>
        </p:grpSpPr>
        <p:sp>
          <p:nvSpPr>
            <p:cNvPr id="265" name="Google Shape;265;p1"/>
            <p:cNvSpPr/>
            <p:nvPr/>
          </p:nvSpPr>
          <p:spPr>
            <a:xfrm rot="-6596588">
              <a:off x="3726388" y="3510395"/>
              <a:ext cx="771357" cy="771357"/>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6" name="Google Shape;266;p1"/>
            <p:cNvSpPr/>
            <p:nvPr/>
          </p:nvSpPr>
          <p:spPr>
            <a:xfrm rot="-32848">
              <a:off x="2295282" y="762094"/>
              <a:ext cx="1444266" cy="1149428"/>
            </a:xfrm>
            <a:prstGeom prst="ellipse">
              <a:avLst/>
            </a:prstGeom>
            <a:solidFill>
              <a:srgbClr val="0B714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000" b="1" dirty="0"/>
                <a:t>2</a:t>
              </a:r>
              <a:r>
                <a:rPr lang="en-US" sz="2500" b="1" dirty="0"/>
                <a:t>.</a:t>
              </a:r>
              <a:r>
                <a:rPr lang="en-US" sz="1900" b="1" dirty="0"/>
                <a:t> OBJETIVOS </a:t>
              </a:r>
              <a:endParaRPr sz="1900" b="1" dirty="0"/>
            </a:p>
          </p:txBody>
        </p:sp>
        <p:sp>
          <p:nvSpPr>
            <p:cNvPr id="267" name="Google Shape;267;p1"/>
            <p:cNvSpPr/>
            <p:nvPr/>
          </p:nvSpPr>
          <p:spPr>
            <a:xfrm rot="-6598839">
              <a:off x="2887641" y="2346984"/>
              <a:ext cx="1199287" cy="1199287"/>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8" name="Google Shape;268;p1"/>
            <p:cNvSpPr/>
            <p:nvPr/>
          </p:nvSpPr>
          <p:spPr>
            <a:xfrm rot="-6599386">
              <a:off x="2281005" y="1534288"/>
              <a:ext cx="440541" cy="44054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9" name="Google Shape;269;p1"/>
            <p:cNvSpPr/>
            <p:nvPr/>
          </p:nvSpPr>
          <p:spPr>
            <a:xfrm rot="-6597701">
              <a:off x="3503142" y="1617477"/>
              <a:ext cx="274172" cy="274172"/>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73"/>
        <p:cNvGrpSpPr/>
        <p:nvPr/>
      </p:nvGrpSpPr>
      <p:grpSpPr>
        <a:xfrm>
          <a:off x="0" y="0"/>
          <a:ext cx="0" cy="0"/>
          <a:chOff x="0" y="0"/>
          <a:chExt cx="0" cy="0"/>
        </a:xfrm>
      </p:grpSpPr>
      <p:sp>
        <p:nvSpPr>
          <p:cNvPr id="274" name="Google Shape;274;g889bc11b25_0_50"/>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5" name="Google Shape;275;g889bc11b25_0_50"/>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g889bc11b25_0_50"/>
          <p:cNvGrpSpPr/>
          <p:nvPr/>
        </p:nvGrpSpPr>
        <p:grpSpPr>
          <a:xfrm flipH="1">
            <a:off x="6010184" y="11"/>
            <a:ext cx="6176875" cy="6853467"/>
            <a:chOff x="2487613" y="285750"/>
            <a:chExt cx="2428876" cy="5654676"/>
          </a:xfrm>
        </p:grpSpPr>
        <p:sp>
          <p:nvSpPr>
            <p:cNvPr id="277" name="Google Shape;277;g889bc11b25_0_50"/>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889bc11b25_0_50"/>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889bc11b25_0_50"/>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889bc11b25_0_50"/>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889bc11b25_0_50"/>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889bc11b25_0_50"/>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889bc11b25_0_50"/>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889bc11b25_0_50"/>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889bc11b25_0_50"/>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889bc11b25_0_50"/>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889bc11b25_0_50"/>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889bc11b25_0_50"/>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g889bc11b25_0_50"/>
          <p:cNvSpPr txBox="1">
            <a:spLocks noGrp="1"/>
          </p:cNvSpPr>
          <p:nvPr>
            <p:ph type="ctrTitle"/>
          </p:nvPr>
        </p:nvSpPr>
        <p:spPr>
          <a:xfrm>
            <a:off x="414850" y="183949"/>
            <a:ext cx="6177000" cy="11067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b" anchorCtr="0">
            <a:noAutofit/>
          </a:bodyPr>
          <a:lstStyle/>
          <a:p>
            <a:pPr marL="0" lvl="0" indent="0" algn="just" rtl="0">
              <a:lnSpc>
                <a:spcPct val="200000"/>
              </a:lnSpc>
              <a:spcBef>
                <a:spcPts val="1200"/>
              </a:spcBef>
              <a:spcAft>
                <a:spcPts val="0"/>
              </a:spcAft>
              <a:buClr>
                <a:schemeClr val="dk1"/>
              </a:buClr>
              <a:buSzPts val="1100"/>
              <a:buFont typeface="Arial"/>
              <a:buNone/>
            </a:pPr>
            <a:endParaRPr sz="2000" b="1" dirty="0">
              <a:solidFill>
                <a:schemeClr val="dk1"/>
              </a:solidFill>
            </a:endParaRPr>
          </a:p>
          <a:p>
            <a:pPr marL="0" lvl="0" indent="0" algn="just" rtl="0">
              <a:lnSpc>
                <a:spcPct val="200000"/>
              </a:lnSpc>
              <a:spcBef>
                <a:spcPts val="1200"/>
              </a:spcBef>
              <a:spcAft>
                <a:spcPts val="0"/>
              </a:spcAft>
              <a:buClr>
                <a:schemeClr val="dk1"/>
              </a:buClr>
              <a:buSzPts val="1100"/>
              <a:buFont typeface="Arial"/>
              <a:buNone/>
            </a:pPr>
            <a:endParaRPr sz="2300" b="1" dirty="0">
              <a:solidFill>
                <a:schemeClr val="dk1"/>
              </a:solidFill>
            </a:endParaRPr>
          </a:p>
          <a:p>
            <a:pPr marL="0" lvl="0" indent="0" algn="just" rtl="0">
              <a:lnSpc>
                <a:spcPct val="200000"/>
              </a:lnSpc>
              <a:spcBef>
                <a:spcPts val="1200"/>
              </a:spcBef>
              <a:spcAft>
                <a:spcPts val="0"/>
              </a:spcAft>
              <a:buClr>
                <a:schemeClr val="dk1"/>
              </a:buClr>
              <a:buSzPts val="1100"/>
              <a:buFont typeface="Arial"/>
              <a:buNone/>
            </a:pPr>
            <a:endParaRPr sz="2300" b="1" dirty="0">
              <a:solidFill>
                <a:schemeClr val="dk1"/>
              </a:solidFill>
            </a:endParaRPr>
          </a:p>
          <a:p>
            <a:pPr marL="0" lvl="0" indent="0" algn="just" rtl="0">
              <a:lnSpc>
                <a:spcPct val="200000"/>
              </a:lnSpc>
              <a:spcBef>
                <a:spcPts val="1200"/>
              </a:spcBef>
              <a:spcAft>
                <a:spcPts val="0"/>
              </a:spcAft>
              <a:buClr>
                <a:schemeClr val="dk1"/>
              </a:buClr>
              <a:buSzPts val="1100"/>
              <a:buFont typeface="Arial"/>
              <a:buNone/>
            </a:pPr>
            <a:r>
              <a:rPr lang="en-US" sz="2300" b="1" dirty="0">
                <a:solidFill>
                  <a:schemeClr val="dk1"/>
                </a:solidFill>
              </a:rPr>
              <a:t>3</a:t>
            </a:r>
            <a:r>
              <a:rPr lang="en-US" sz="2700" b="1" dirty="0">
                <a:solidFill>
                  <a:schemeClr val="dk1"/>
                </a:solidFill>
              </a:rPr>
              <a:t>.  Objetivos </a:t>
            </a:r>
            <a:r>
              <a:rPr lang="en-US" sz="2700" b="1" dirty="0" err="1">
                <a:solidFill>
                  <a:schemeClr val="dk1"/>
                </a:solidFill>
              </a:rPr>
              <a:t>específicos</a:t>
            </a:r>
            <a:r>
              <a:rPr lang="en-US" sz="2700" b="1" dirty="0">
                <a:solidFill>
                  <a:schemeClr val="dk1"/>
                </a:solidFill>
              </a:rPr>
              <a:t>.</a:t>
            </a:r>
            <a:endParaRPr sz="2700" dirty="0">
              <a:solidFill>
                <a:schemeClr val="dk1"/>
              </a:solidFill>
            </a:endParaRPr>
          </a:p>
          <a:p>
            <a:pPr marL="457200" lvl="0" indent="0" algn="l" rtl="0">
              <a:lnSpc>
                <a:spcPct val="100000"/>
              </a:lnSpc>
              <a:spcBef>
                <a:spcPts val="0"/>
              </a:spcBef>
              <a:spcAft>
                <a:spcPts val="0"/>
              </a:spcAft>
              <a:buNone/>
            </a:pPr>
            <a:endParaRPr sz="1200" dirty="0">
              <a:solidFill>
                <a:schemeClr val="dk1"/>
              </a:solidFill>
            </a:endParaRPr>
          </a:p>
        </p:txBody>
      </p:sp>
      <p:pic>
        <p:nvPicPr>
          <p:cNvPr id="290" name="Google Shape;290;g889bc11b25_0_50"/>
          <p:cNvPicPr preferRelativeResize="0"/>
          <p:nvPr/>
        </p:nvPicPr>
        <p:blipFill>
          <a:blip r:embed="rId3">
            <a:alphaModFix/>
          </a:blip>
          <a:stretch>
            <a:fillRect/>
          </a:stretch>
        </p:blipFill>
        <p:spPr>
          <a:xfrm>
            <a:off x="10967450" y="183943"/>
            <a:ext cx="1180559" cy="980775"/>
          </a:xfrm>
          <a:prstGeom prst="rect">
            <a:avLst/>
          </a:prstGeom>
          <a:noFill/>
          <a:ln>
            <a:noFill/>
          </a:ln>
        </p:spPr>
      </p:pic>
      <p:grpSp>
        <p:nvGrpSpPr>
          <p:cNvPr id="291" name="Google Shape;291;g889bc11b25_0_50"/>
          <p:cNvGrpSpPr/>
          <p:nvPr/>
        </p:nvGrpSpPr>
        <p:grpSpPr>
          <a:xfrm>
            <a:off x="0" y="1590322"/>
            <a:ext cx="3389015" cy="4902550"/>
            <a:chOff x="0" y="1189989"/>
            <a:chExt cx="2726700" cy="4001429"/>
          </a:xfrm>
        </p:grpSpPr>
        <p:sp>
          <p:nvSpPr>
            <p:cNvPr id="292" name="Google Shape;292;g889bc11b25_0_50"/>
            <p:cNvSpPr/>
            <p:nvPr/>
          </p:nvSpPr>
          <p:spPr>
            <a:xfrm>
              <a:off x="0" y="1189989"/>
              <a:ext cx="2726700" cy="669000"/>
            </a:xfrm>
            <a:prstGeom prst="homePlate">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700">
                  <a:solidFill>
                    <a:srgbClr val="FFFFFF"/>
                  </a:solidFill>
                  <a:latin typeface="Comic Sans MS"/>
                  <a:ea typeface="Comic Sans MS"/>
                  <a:cs typeface="Comic Sans MS"/>
                  <a:sym typeface="Comic Sans MS"/>
                </a:rPr>
                <a:t> </a:t>
              </a:r>
              <a:r>
                <a:rPr lang="en-US" sz="2600">
                  <a:solidFill>
                    <a:srgbClr val="FFFFFF"/>
                  </a:solidFill>
                  <a:latin typeface="Comic Sans MS"/>
                  <a:ea typeface="Comic Sans MS"/>
                  <a:cs typeface="Comic Sans MS"/>
                  <a:sym typeface="Comic Sans MS"/>
                </a:rPr>
                <a:t>1</a:t>
              </a:r>
              <a:endParaRPr sz="2600">
                <a:solidFill>
                  <a:srgbClr val="FFFFFF"/>
                </a:solidFill>
                <a:latin typeface="Comic Sans MS"/>
                <a:ea typeface="Comic Sans MS"/>
                <a:cs typeface="Comic Sans MS"/>
                <a:sym typeface="Comic Sans MS"/>
              </a:endParaRPr>
            </a:p>
          </p:txBody>
        </p:sp>
        <p:sp>
          <p:nvSpPr>
            <p:cNvPr id="293" name="Google Shape;293;g889bc11b25_0_50"/>
            <p:cNvSpPr txBox="1"/>
            <p:nvPr/>
          </p:nvSpPr>
          <p:spPr>
            <a:xfrm>
              <a:off x="258991" y="1954418"/>
              <a:ext cx="2169000" cy="3237000"/>
            </a:xfrm>
            <a:prstGeom prst="rect">
              <a:avLst/>
            </a:prstGeom>
            <a:noFill/>
            <a:ln w="9525"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rtl="0">
                <a:spcBef>
                  <a:spcPts val="0"/>
                </a:spcBef>
                <a:spcAft>
                  <a:spcPts val="1200"/>
                </a:spcAft>
                <a:buNone/>
              </a:pPr>
              <a:r>
                <a:rPr lang="en-US" sz="1600" dirty="0" err="1">
                  <a:solidFill>
                    <a:schemeClr val="dk1"/>
                  </a:solidFill>
                  <a:latin typeface="Century Gothic"/>
                  <a:ea typeface="Century Gothic"/>
                  <a:cs typeface="Century Gothic"/>
                  <a:sym typeface="Century Gothic"/>
                </a:rPr>
                <a:t>I</a:t>
              </a:r>
              <a:r>
                <a:rPr lang="en-US" sz="1900" dirty="0" err="1">
                  <a:solidFill>
                    <a:schemeClr val="dk1"/>
                  </a:solidFill>
                  <a:latin typeface="Century Gothic"/>
                  <a:ea typeface="Century Gothic"/>
                  <a:cs typeface="Century Gothic"/>
                  <a:sym typeface="Century Gothic"/>
                </a:rPr>
                <a:t>dentificar</a:t>
              </a:r>
              <a:r>
                <a:rPr lang="en-US" sz="1900" dirty="0">
                  <a:solidFill>
                    <a:schemeClr val="dk1"/>
                  </a:solidFill>
                  <a:latin typeface="Century Gothic"/>
                  <a:ea typeface="Century Gothic"/>
                  <a:cs typeface="Century Gothic"/>
                  <a:sym typeface="Century Gothic"/>
                </a:rPr>
                <a:t> la </a:t>
              </a:r>
              <a:r>
                <a:rPr lang="en-US" sz="1900" dirty="0" err="1">
                  <a:solidFill>
                    <a:schemeClr val="dk1"/>
                  </a:solidFill>
                  <a:latin typeface="Century Gothic"/>
                  <a:ea typeface="Century Gothic"/>
                  <a:cs typeface="Century Gothic"/>
                  <a:sym typeface="Century Gothic"/>
                </a:rPr>
                <a:t>relación</a:t>
              </a:r>
              <a:r>
                <a:rPr lang="en-US" sz="1900" dirty="0">
                  <a:solidFill>
                    <a:schemeClr val="dk1"/>
                  </a:solidFill>
                  <a:latin typeface="Century Gothic"/>
                  <a:ea typeface="Century Gothic"/>
                  <a:cs typeface="Century Gothic"/>
                  <a:sym typeface="Century Gothic"/>
                </a:rPr>
                <a:t> que </a:t>
              </a:r>
              <a:r>
                <a:rPr lang="en-US" sz="1900" dirty="0" err="1">
                  <a:solidFill>
                    <a:schemeClr val="dk1"/>
                  </a:solidFill>
                  <a:latin typeface="Century Gothic"/>
                  <a:ea typeface="Century Gothic"/>
                  <a:cs typeface="Century Gothic"/>
                  <a:sym typeface="Century Gothic"/>
                </a:rPr>
                <a:t>existe</a:t>
              </a:r>
              <a:r>
                <a:rPr lang="en-US" sz="1900" dirty="0">
                  <a:solidFill>
                    <a:schemeClr val="dk1"/>
                  </a:solidFill>
                  <a:latin typeface="Century Gothic"/>
                  <a:ea typeface="Century Gothic"/>
                  <a:cs typeface="Century Gothic"/>
                  <a:sym typeface="Century Gothic"/>
                </a:rPr>
                <a:t> entre la </a:t>
              </a:r>
              <a:r>
                <a:rPr lang="en-US" sz="1900" dirty="0" err="1">
                  <a:solidFill>
                    <a:schemeClr val="dk1"/>
                  </a:solidFill>
                  <a:latin typeface="Century Gothic"/>
                  <a:ea typeface="Century Gothic"/>
                  <a:cs typeface="Century Gothic"/>
                  <a:sym typeface="Century Gothic"/>
                </a:rPr>
                <a:t>práctica</a:t>
              </a:r>
              <a:r>
                <a:rPr lang="en-US" sz="1900" dirty="0">
                  <a:solidFill>
                    <a:schemeClr val="dk1"/>
                  </a:solidFill>
                  <a:latin typeface="Century Gothic"/>
                  <a:ea typeface="Century Gothic"/>
                  <a:cs typeface="Century Gothic"/>
                  <a:sym typeface="Century Gothic"/>
                </a:rPr>
                <a:t> pre </a:t>
              </a:r>
              <a:r>
                <a:rPr lang="en-US" sz="1900" dirty="0" err="1">
                  <a:solidFill>
                    <a:schemeClr val="dk1"/>
                  </a:solidFill>
                  <a:latin typeface="Century Gothic"/>
                  <a:ea typeface="Century Gothic"/>
                  <a:cs typeface="Century Gothic"/>
                  <a:sym typeface="Century Gothic"/>
                </a:rPr>
                <a:t>profesional</a:t>
              </a:r>
              <a:r>
                <a:rPr lang="en-US" sz="1900" dirty="0">
                  <a:solidFill>
                    <a:schemeClr val="dk1"/>
                  </a:solidFill>
                  <a:latin typeface="Century Gothic"/>
                  <a:ea typeface="Century Gothic"/>
                  <a:cs typeface="Century Gothic"/>
                  <a:sym typeface="Century Gothic"/>
                </a:rPr>
                <a:t> y la </a:t>
              </a:r>
              <a:r>
                <a:rPr lang="en-US" sz="1900" dirty="0" err="1">
                  <a:solidFill>
                    <a:schemeClr val="dk1"/>
                  </a:solidFill>
                  <a:latin typeface="Century Gothic"/>
                  <a:ea typeface="Century Gothic"/>
                  <a:cs typeface="Century Gothic"/>
                  <a:sym typeface="Century Gothic"/>
                </a:rPr>
                <a:t>formación</a:t>
              </a:r>
              <a:r>
                <a:rPr lang="en-US" sz="1900" dirty="0">
                  <a:solidFill>
                    <a:schemeClr val="dk1"/>
                  </a:solidFill>
                  <a:latin typeface="Century Gothic"/>
                  <a:ea typeface="Century Gothic"/>
                  <a:cs typeface="Century Gothic"/>
                  <a:sym typeface="Century Gothic"/>
                </a:rPr>
                <a:t> </a:t>
              </a:r>
              <a:r>
                <a:rPr lang="en-US" sz="1900" dirty="0" err="1">
                  <a:solidFill>
                    <a:schemeClr val="dk1"/>
                  </a:solidFill>
                  <a:latin typeface="Century Gothic"/>
                  <a:ea typeface="Century Gothic"/>
                  <a:cs typeface="Century Gothic"/>
                  <a:sym typeface="Century Gothic"/>
                </a:rPr>
                <a:t>teórica</a:t>
              </a:r>
              <a:r>
                <a:rPr lang="en-US" sz="1900" dirty="0">
                  <a:solidFill>
                    <a:schemeClr val="dk1"/>
                  </a:solidFill>
                  <a:latin typeface="Century Gothic"/>
                  <a:ea typeface="Century Gothic"/>
                  <a:cs typeface="Century Gothic"/>
                  <a:sym typeface="Century Gothic"/>
                </a:rPr>
                <a:t>, </a:t>
              </a:r>
              <a:r>
                <a:rPr lang="en-US" sz="1900" dirty="0" err="1">
                  <a:solidFill>
                    <a:schemeClr val="dk1"/>
                  </a:solidFill>
                  <a:latin typeface="Century Gothic"/>
                  <a:ea typeface="Century Gothic"/>
                  <a:cs typeface="Century Gothic"/>
                  <a:sym typeface="Century Gothic"/>
                </a:rPr>
                <a:t>metodológica</a:t>
              </a:r>
              <a:r>
                <a:rPr lang="en-US" sz="1900" dirty="0">
                  <a:solidFill>
                    <a:schemeClr val="dk1"/>
                  </a:solidFill>
                  <a:latin typeface="Century Gothic"/>
                  <a:ea typeface="Century Gothic"/>
                  <a:cs typeface="Century Gothic"/>
                  <a:sym typeface="Century Gothic"/>
                </a:rPr>
                <a:t> y </a:t>
              </a:r>
              <a:r>
                <a:rPr lang="en-US" sz="1900" dirty="0" err="1">
                  <a:solidFill>
                    <a:schemeClr val="dk1"/>
                  </a:solidFill>
                  <a:latin typeface="Century Gothic"/>
                  <a:ea typeface="Century Gothic"/>
                  <a:cs typeface="Century Gothic"/>
                  <a:sym typeface="Century Gothic"/>
                </a:rPr>
                <a:t>evaluativa</a:t>
              </a:r>
              <a:r>
                <a:rPr lang="en-US" sz="1900" dirty="0">
                  <a:solidFill>
                    <a:schemeClr val="dk1"/>
                  </a:solidFill>
                  <a:latin typeface="Century Gothic"/>
                  <a:ea typeface="Century Gothic"/>
                  <a:cs typeface="Century Gothic"/>
                  <a:sym typeface="Century Gothic"/>
                </a:rPr>
                <a:t> de los estudiantes de la Carrera de Educación </a:t>
              </a:r>
              <a:r>
                <a:rPr lang="en-US" sz="1900" dirty="0" err="1">
                  <a:solidFill>
                    <a:schemeClr val="dk1"/>
                  </a:solidFill>
                  <a:latin typeface="Century Gothic"/>
                  <a:ea typeface="Century Gothic"/>
                  <a:cs typeface="Century Gothic"/>
                  <a:sym typeface="Century Gothic"/>
                </a:rPr>
                <a:t>Infantil</a:t>
              </a:r>
              <a:r>
                <a:rPr lang="en-US" sz="1900" dirty="0">
                  <a:solidFill>
                    <a:schemeClr val="dk1"/>
                  </a:solidFill>
                  <a:latin typeface="Century Gothic"/>
                  <a:ea typeface="Century Gothic"/>
                  <a:cs typeface="Century Gothic"/>
                  <a:sym typeface="Century Gothic"/>
                </a:rPr>
                <a:t> </a:t>
              </a:r>
              <a:r>
                <a:rPr lang="en-US" sz="1900" dirty="0" err="1">
                  <a:solidFill>
                    <a:schemeClr val="dk1"/>
                  </a:solidFill>
                  <a:latin typeface="Century Gothic"/>
                  <a:ea typeface="Century Gothic"/>
                  <a:cs typeface="Century Gothic"/>
                  <a:sym typeface="Century Gothic"/>
                </a:rPr>
                <a:t>en</a:t>
              </a:r>
              <a:r>
                <a:rPr lang="en-US" sz="1900" dirty="0">
                  <a:solidFill>
                    <a:schemeClr val="dk1"/>
                  </a:solidFill>
                  <a:latin typeface="Century Gothic"/>
                  <a:ea typeface="Century Gothic"/>
                  <a:cs typeface="Century Gothic"/>
                  <a:sym typeface="Century Gothic"/>
                </a:rPr>
                <a:t> el   </a:t>
              </a:r>
              <a:r>
                <a:rPr lang="en-US" sz="1900" dirty="0" err="1">
                  <a:solidFill>
                    <a:schemeClr val="dk1"/>
                  </a:solidFill>
                  <a:latin typeface="Century Gothic"/>
                  <a:ea typeface="Century Gothic"/>
                  <a:cs typeface="Century Gothic"/>
                  <a:sym typeface="Century Gothic"/>
                </a:rPr>
                <a:t>período</a:t>
              </a:r>
              <a:r>
                <a:rPr lang="en-US" sz="1900" dirty="0">
                  <a:solidFill>
                    <a:schemeClr val="dk1"/>
                  </a:solidFill>
                  <a:latin typeface="Century Gothic"/>
                  <a:ea typeface="Century Gothic"/>
                  <a:cs typeface="Century Gothic"/>
                  <a:sym typeface="Century Gothic"/>
                </a:rPr>
                <a:t> 2009 –2017.</a:t>
              </a:r>
              <a:endParaRPr sz="1500" dirty="0">
                <a:latin typeface="Roboto"/>
                <a:ea typeface="Roboto"/>
                <a:cs typeface="Roboto"/>
                <a:sym typeface="Roboto"/>
              </a:endParaRPr>
            </a:p>
          </p:txBody>
        </p:sp>
      </p:grpSp>
      <p:grpSp>
        <p:nvGrpSpPr>
          <p:cNvPr id="294" name="Google Shape;294;g889bc11b25_0_50"/>
          <p:cNvGrpSpPr/>
          <p:nvPr/>
        </p:nvGrpSpPr>
        <p:grpSpPr>
          <a:xfrm>
            <a:off x="2995825" y="1586327"/>
            <a:ext cx="3388315" cy="4906551"/>
            <a:chOff x="2263425" y="1189775"/>
            <a:chExt cx="2541300" cy="3680005"/>
          </a:xfrm>
        </p:grpSpPr>
        <p:sp>
          <p:nvSpPr>
            <p:cNvPr id="295" name="Google Shape;295;g889bc11b25_0_50"/>
            <p:cNvSpPr/>
            <p:nvPr/>
          </p:nvSpPr>
          <p:spPr>
            <a:xfrm>
              <a:off x="2263425" y="1189775"/>
              <a:ext cx="2541300" cy="669000"/>
            </a:xfrm>
            <a:prstGeom prst="chevron">
              <a:avLst>
                <a:gd name="adj" fmla="val 50000"/>
              </a:avLst>
            </a:prstGeom>
            <a:solidFill>
              <a:srgbClr val="0B714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 </a:t>
              </a:r>
              <a:r>
                <a:rPr lang="en-US" sz="2600">
                  <a:solidFill>
                    <a:srgbClr val="FFFFFF"/>
                  </a:solidFill>
                  <a:latin typeface="Comic Sans MS"/>
                  <a:ea typeface="Comic Sans MS"/>
                  <a:cs typeface="Comic Sans MS"/>
                  <a:sym typeface="Comic Sans MS"/>
                </a:rPr>
                <a:t>2</a:t>
              </a:r>
              <a:endParaRPr sz="2600">
                <a:solidFill>
                  <a:srgbClr val="FFFFFF"/>
                </a:solidFill>
                <a:latin typeface="Comic Sans MS"/>
                <a:ea typeface="Comic Sans MS"/>
                <a:cs typeface="Comic Sans MS"/>
                <a:sym typeface="Comic Sans MS"/>
              </a:endParaRPr>
            </a:p>
          </p:txBody>
        </p:sp>
        <p:sp>
          <p:nvSpPr>
            <p:cNvPr id="296" name="Google Shape;296;g889bc11b25_0_50"/>
            <p:cNvSpPr txBox="1"/>
            <p:nvPr/>
          </p:nvSpPr>
          <p:spPr>
            <a:xfrm>
              <a:off x="2459199" y="1948380"/>
              <a:ext cx="1965900" cy="2921400"/>
            </a:xfrm>
            <a:prstGeom prst="rect">
              <a:avLst/>
            </a:prstGeom>
            <a:noFill/>
            <a:ln w="9525"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lvl="0" indent="0" algn="just" rtl="0">
                <a:spcBef>
                  <a:spcPts val="0"/>
                </a:spcBef>
                <a:spcAft>
                  <a:spcPts val="1200"/>
                </a:spcAft>
                <a:buNone/>
              </a:pPr>
              <a:r>
                <a:rPr lang="en-US" sz="2000" dirty="0" err="1">
                  <a:solidFill>
                    <a:schemeClr val="dk1"/>
                  </a:solidFill>
                  <a:latin typeface="Century Gothic"/>
                  <a:ea typeface="Century Gothic"/>
                  <a:cs typeface="Century Gothic"/>
                  <a:sym typeface="Century Gothic"/>
                </a:rPr>
                <a:t>Determinar</a:t>
              </a:r>
              <a:r>
                <a:rPr lang="en-US" sz="2000" dirty="0">
                  <a:solidFill>
                    <a:schemeClr val="dk1"/>
                  </a:solidFill>
                  <a:latin typeface="Century Gothic"/>
                  <a:ea typeface="Century Gothic"/>
                  <a:cs typeface="Century Gothic"/>
                  <a:sym typeface="Century Gothic"/>
                </a:rPr>
                <a:t> la </a:t>
              </a:r>
              <a:r>
                <a:rPr lang="en-US" sz="2000" dirty="0" err="1">
                  <a:solidFill>
                    <a:schemeClr val="dk1"/>
                  </a:solidFill>
                  <a:latin typeface="Century Gothic"/>
                  <a:ea typeface="Century Gothic"/>
                  <a:cs typeface="Century Gothic"/>
                  <a:sym typeface="Century Gothic"/>
                </a:rPr>
                <a:t>incidencia</a:t>
              </a:r>
              <a:r>
                <a:rPr lang="en-US" sz="2000" dirty="0">
                  <a:solidFill>
                    <a:schemeClr val="dk1"/>
                  </a:solidFill>
                  <a:latin typeface="Century Gothic"/>
                  <a:ea typeface="Century Gothic"/>
                  <a:cs typeface="Century Gothic"/>
                  <a:sym typeface="Century Gothic"/>
                </a:rPr>
                <a:t> entre los </a:t>
              </a:r>
              <a:r>
                <a:rPr lang="en-US" sz="2000" dirty="0" err="1">
                  <a:solidFill>
                    <a:schemeClr val="dk1"/>
                  </a:solidFill>
                  <a:latin typeface="Century Gothic"/>
                  <a:ea typeface="Century Gothic"/>
                  <a:cs typeface="Century Gothic"/>
                  <a:sym typeface="Century Gothic"/>
                </a:rPr>
                <a:t>procesos</a:t>
              </a:r>
              <a:r>
                <a:rPr lang="en-US" sz="2000" dirty="0">
                  <a:solidFill>
                    <a:schemeClr val="dk1"/>
                  </a:solidFill>
                  <a:latin typeface="Century Gothic"/>
                  <a:ea typeface="Century Gothic"/>
                  <a:cs typeface="Century Gothic"/>
                  <a:sym typeface="Century Gothic"/>
                </a:rPr>
                <a:t> de </a:t>
              </a:r>
              <a:r>
                <a:rPr lang="en-US" sz="2000" dirty="0" err="1">
                  <a:solidFill>
                    <a:schemeClr val="dk1"/>
                  </a:solidFill>
                  <a:latin typeface="Century Gothic"/>
                  <a:ea typeface="Century Gothic"/>
                  <a:cs typeface="Century Gothic"/>
                  <a:sym typeface="Century Gothic"/>
                </a:rPr>
                <a:t>gestión</a:t>
              </a:r>
              <a:r>
                <a:rPr lang="en-US" sz="2000" dirty="0">
                  <a:solidFill>
                    <a:schemeClr val="dk1"/>
                  </a:solidFill>
                  <a:latin typeface="Century Gothic"/>
                  <a:ea typeface="Century Gothic"/>
                  <a:cs typeface="Century Gothic"/>
                  <a:sym typeface="Century Gothic"/>
                </a:rPr>
                <a:t> </a:t>
              </a:r>
              <a:r>
                <a:rPr lang="en-US" sz="2000" dirty="0" err="1">
                  <a:solidFill>
                    <a:schemeClr val="dk1"/>
                  </a:solidFill>
                  <a:latin typeface="Century Gothic"/>
                  <a:ea typeface="Century Gothic"/>
                  <a:cs typeface="Century Gothic"/>
                  <a:sym typeface="Century Gothic"/>
                </a:rPr>
                <a:t>institucional</a:t>
              </a:r>
              <a:r>
                <a:rPr lang="en-US" sz="2000" dirty="0">
                  <a:solidFill>
                    <a:schemeClr val="dk1"/>
                  </a:solidFill>
                  <a:latin typeface="Century Gothic"/>
                  <a:ea typeface="Century Gothic"/>
                  <a:cs typeface="Century Gothic"/>
                  <a:sym typeface="Century Gothic"/>
                </a:rPr>
                <a:t> y la </a:t>
              </a:r>
              <a:r>
                <a:rPr lang="en-US" sz="2000" dirty="0" err="1">
                  <a:solidFill>
                    <a:schemeClr val="dk1"/>
                  </a:solidFill>
                  <a:latin typeface="Century Gothic"/>
                  <a:ea typeface="Century Gothic"/>
                  <a:cs typeface="Century Gothic"/>
                  <a:sym typeface="Century Gothic"/>
                </a:rPr>
                <a:t>formación</a:t>
              </a:r>
              <a:r>
                <a:rPr lang="en-US" sz="2000" dirty="0">
                  <a:solidFill>
                    <a:schemeClr val="dk1"/>
                  </a:solidFill>
                  <a:latin typeface="Century Gothic"/>
                  <a:ea typeface="Century Gothic"/>
                  <a:cs typeface="Century Gothic"/>
                  <a:sym typeface="Century Gothic"/>
                </a:rPr>
                <a:t> </a:t>
              </a:r>
              <a:r>
                <a:rPr lang="en-US" sz="2000" dirty="0" err="1">
                  <a:solidFill>
                    <a:schemeClr val="dk1"/>
                  </a:solidFill>
                  <a:latin typeface="Century Gothic"/>
                  <a:ea typeface="Century Gothic"/>
                  <a:cs typeface="Century Gothic"/>
                  <a:sym typeface="Century Gothic"/>
                </a:rPr>
                <a:t>académica</a:t>
              </a:r>
              <a:r>
                <a:rPr lang="en-US" sz="2000" dirty="0">
                  <a:solidFill>
                    <a:schemeClr val="dk1"/>
                  </a:solidFill>
                  <a:latin typeface="Century Gothic"/>
                  <a:ea typeface="Century Gothic"/>
                  <a:cs typeface="Century Gothic"/>
                  <a:sym typeface="Century Gothic"/>
                </a:rPr>
                <a:t> de los estudiantes de la Carrera de Educación </a:t>
              </a:r>
              <a:r>
                <a:rPr lang="en-US" sz="2000" dirty="0" err="1">
                  <a:solidFill>
                    <a:schemeClr val="dk1"/>
                  </a:solidFill>
                  <a:latin typeface="Century Gothic"/>
                  <a:ea typeface="Century Gothic"/>
                  <a:cs typeface="Century Gothic"/>
                  <a:sym typeface="Century Gothic"/>
                </a:rPr>
                <a:t>Infantil</a:t>
              </a:r>
              <a:r>
                <a:rPr lang="en-US" sz="2000" dirty="0">
                  <a:solidFill>
                    <a:schemeClr val="dk1"/>
                  </a:solidFill>
                  <a:latin typeface="Century Gothic"/>
                  <a:ea typeface="Century Gothic"/>
                  <a:cs typeface="Century Gothic"/>
                  <a:sym typeface="Century Gothic"/>
                </a:rPr>
                <a:t> </a:t>
              </a:r>
              <a:r>
                <a:rPr lang="en-US" sz="2000" dirty="0" err="1">
                  <a:solidFill>
                    <a:schemeClr val="dk1"/>
                  </a:solidFill>
                  <a:latin typeface="Century Gothic"/>
                  <a:ea typeface="Century Gothic"/>
                  <a:cs typeface="Century Gothic"/>
                  <a:sym typeface="Century Gothic"/>
                </a:rPr>
                <a:t>en</a:t>
              </a:r>
              <a:r>
                <a:rPr lang="en-US" sz="2000" dirty="0">
                  <a:solidFill>
                    <a:schemeClr val="dk1"/>
                  </a:solidFill>
                  <a:latin typeface="Century Gothic"/>
                  <a:ea typeface="Century Gothic"/>
                  <a:cs typeface="Century Gothic"/>
                  <a:sym typeface="Century Gothic"/>
                </a:rPr>
                <a:t> el </a:t>
              </a:r>
              <a:r>
                <a:rPr lang="en-US" sz="2000" dirty="0" err="1">
                  <a:solidFill>
                    <a:schemeClr val="dk1"/>
                  </a:solidFill>
                  <a:latin typeface="Century Gothic"/>
                  <a:ea typeface="Century Gothic"/>
                  <a:cs typeface="Century Gothic"/>
                  <a:sym typeface="Century Gothic"/>
                </a:rPr>
                <a:t>período</a:t>
              </a:r>
              <a:r>
                <a:rPr lang="en-US" sz="2000" dirty="0">
                  <a:solidFill>
                    <a:schemeClr val="dk1"/>
                  </a:solidFill>
                  <a:latin typeface="Century Gothic"/>
                  <a:ea typeface="Century Gothic"/>
                  <a:cs typeface="Century Gothic"/>
                  <a:sym typeface="Century Gothic"/>
                </a:rPr>
                <a:t> 2009 – 2017.</a:t>
              </a:r>
              <a:endParaRPr sz="2000" dirty="0">
                <a:latin typeface="Roboto"/>
                <a:ea typeface="Roboto"/>
                <a:cs typeface="Roboto"/>
                <a:sym typeface="Roboto"/>
              </a:endParaRPr>
            </a:p>
          </p:txBody>
        </p:sp>
      </p:grpSp>
      <p:grpSp>
        <p:nvGrpSpPr>
          <p:cNvPr id="297" name="Google Shape;297;g889bc11b25_0_50"/>
          <p:cNvGrpSpPr/>
          <p:nvPr/>
        </p:nvGrpSpPr>
        <p:grpSpPr>
          <a:xfrm>
            <a:off x="5877979" y="1586315"/>
            <a:ext cx="3388315" cy="4906552"/>
            <a:chOff x="4329974" y="1189775"/>
            <a:chExt cx="2541300" cy="3680006"/>
          </a:xfrm>
        </p:grpSpPr>
        <p:sp>
          <p:nvSpPr>
            <p:cNvPr id="298" name="Google Shape;298;g889bc11b25_0_50"/>
            <p:cNvSpPr/>
            <p:nvPr/>
          </p:nvSpPr>
          <p:spPr>
            <a:xfrm>
              <a:off x="4329974" y="1189775"/>
              <a:ext cx="2541300" cy="669000"/>
            </a:xfrm>
            <a:prstGeom prst="chevron">
              <a:avLst>
                <a:gd name="adj" fmla="val 50000"/>
              </a:avLst>
            </a:prstGeom>
            <a:solidFill>
              <a:srgbClr val="0B774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 </a:t>
              </a:r>
              <a:r>
                <a:rPr lang="en-US" sz="2600">
                  <a:solidFill>
                    <a:srgbClr val="FFFFFF"/>
                  </a:solidFill>
                  <a:latin typeface="Comic Sans MS"/>
                  <a:ea typeface="Comic Sans MS"/>
                  <a:cs typeface="Comic Sans MS"/>
                  <a:sym typeface="Comic Sans MS"/>
                </a:rPr>
                <a:t>3</a:t>
              </a:r>
              <a:endParaRPr sz="2600">
                <a:solidFill>
                  <a:srgbClr val="FFFFFF"/>
                </a:solidFill>
                <a:latin typeface="Comic Sans MS"/>
                <a:ea typeface="Comic Sans MS"/>
                <a:cs typeface="Comic Sans MS"/>
                <a:sym typeface="Comic Sans MS"/>
              </a:endParaRPr>
            </a:p>
          </p:txBody>
        </p:sp>
        <p:sp>
          <p:nvSpPr>
            <p:cNvPr id="299" name="Google Shape;299;g889bc11b25_0_50"/>
            <p:cNvSpPr txBox="1"/>
            <p:nvPr/>
          </p:nvSpPr>
          <p:spPr>
            <a:xfrm>
              <a:off x="4522294" y="1947181"/>
              <a:ext cx="2020200" cy="2922600"/>
            </a:xfrm>
            <a:prstGeom prst="rect">
              <a:avLst/>
            </a:prstGeom>
            <a:noFill/>
            <a:ln w="9525"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rtl="0">
                <a:spcBef>
                  <a:spcPts val="0"/>
                </a:spcBef>
                <a:spcAft>
                  <a:spcPts val="1200"/>
                </a:spcAft>
                <a:buNone/>
              </a:pPr>
              <a:r>
                <a:rPr lang="en-US" sz="2000" dirty="0" err="1">
                  <a:solidFill>
                    <a:schemeClr val="dk1"/>
                  </a:solidFill>
                  <a:latin typeface="Century Gothic"/>
                  <a:ea typeface="Century Gothic"/>
                  <a:cs typeface="Century Gothic"/>
                  <a:sym typeface="Century Gothic"/>
                </a:rPr>
                <a:t>Analizar</a:t>
              </a:r>
              <a:r>
                <a:rPr lang="en-US" sz="2000" dirty="0">
                  <a:solidFill>
                    <a:schemeClr val="dk1"/>
                  </a:solidFill>
                  <a:latin typeface="Century Gothic"/>
                  <a:ea typeface="Century Gothic"/>
                  <a:cs typeface="Century Gothic"/>
                  <a:sym typeface="Century Gothic"/>
                </a:rPr>
                <a:t> la </a:t>
              </a:r>
              <a:r>
                <a:rPr lang="en-US" sz="2000" dirty="0" err="1">
                  <a:solidFill>
                    <a:schemeClr val="dk1"/>
                  </a:solidFill>
                  <a:latin typeface="Century Gothic"/>
                  <a:ea typeface="Century Gothic"/>
                  <a:cs typeface="Century Gothic"/>
                  <a:sym typeface="Century Gothic"/>
                </a:rPr>
                <a:t>relación</a:t>
              </a:r>
              <a:r>
                <a:rPr lang="en-US" sz="2000" dirty="0">
                  <a:solidFill>
                    <a:schemeClr val="dk1"/>
                  </a:solidFill>
                  <a:latin typeface="Century Gothic"/>
                  <a:ea typeface="Century Gothic"/>
                  <a:cs typeface="Century Gothic"/>
                  <a:sym typeface="Century Gothic"/>
                </a:rPr>
                <a:t> que </a:t>
              </a:r>
              <a:r>
                <a:rPr lang="en-US" sz="2000" dirty="0" err="1">
                  <a:solidFill>
                    <a:schemeClr val="dk1"/>
                  </a:solidFill>
                  <a:latin typeface="Century Gothic"/>
                  <a:ea typeface="Century Gothic"/>
                  <a:cs typeface="Century Gothic"/>
                  <a:sym typeface="Century Gothic"/>
                </a:rPr>
                <a:t>existe</a:t>
              </a:r>
              <a:r>
                <a:rPr lang="en-US" sz="2000" dirty="0">
                  <a:solidFill>
                    <a:schemeClr val="dk1"/>
                  </a:solidFill>
                  <a:latin typeface="Century Gothic"/>
                  <a:ea typeface="Century Gothic"/>
                  <a:cs typeface="Century Gothic"/>
                  <a:sym typeface="Century Gothic"/>
                </a:rPr>
                <a:t> entre las </a:t>
              </a:r>
              <a:r>
                <a:rPr lang="en-US" sz="2000" dirty="0" err="1">
                  <a:solidFill>
                    <a:schemeClr val="dk1"/>
                  </a:solidFill>
                  <a:latin typeface="Century Gothic"/>
                  <a:ea typeface="Century Gothic"/>
                  <a:cs typeface="Century Gothic"/>
                  <a:sym typeface="Century Gothic"/>
                </a:rPr>
                <a:t>prácticas</a:t>
              </a:r>
              <a:r>
                <a:rPr lang="en-US" sz="2000" dirty="0">
                  <a:solidFill>
                    <a:schemeClr val="dk1"/>
                  </a:solidFill>
                  <a:latin typeface="Century Gothic"/>
                  <a:ea typeface="Century Gothic"/>
                  <a:cs typeface="Century Gothic"/>
                  <a:sym typeface="Century Gothic"/>
                </a:rPr>
                <a:t> pre </a:t>
              </a:r>
              <a:r>
                <a:rPr lang="en-US" sz="2000" dirty="0" err="1">
                  <a:solidFill>
                    <a:schemeClr val="dk1"/>
                  </a:solidFill>
                  <a:latin typeface="Century Gothic"/>
                  <a:ea typeface="Century Gothic"/>
                  <a:cs typeface="Century Gothic"/>
                  <a:sym typeface="Century Gothic"/>
                </a:rPr>
                <a:t>profesionales</a:t>
              </a:r>
              <a:r>
                <a:rPr lang="en-US" sz="2000" dirty="0">
                  <a:solidFill>
                    <a:schemeClr val="dk1"/>
                  </a:solidFill>
                  <a:latin typeface="Century Gothic"/>
                  <a:ea typeface="Century Gothic"/>
                  <a:cs typeface="Century Gothic"/>
                  <a:sym typeface="Century Gothic"/>
                </a:rPr>
                <a:t> y el </a:t>
              </a:r>
              <a:r>
                <a:rPr lang="en-US" sz="2000" dirty="0" err="1">
                  <a:solidFill>
                    <a:schemeClr val="dk1"/>
                  </a:solidFill>
                  <a:latin typeface="Century Gothic"/>
                  <a:ea typeface="Century Gothic"/>
                  <a:cs typeface="Century Gothic"/>
                  <a:sym typeface="Century Gothic"/>
                </a:rPr>
                <a:t>perfil</a:t>
              </a:r>
              <a:r>
                <a:rPr lang="en-US" sz="2000" dirty="0">
                  <a:solidFill>
                    <a:schemeClr val="dk1"/>
                  </a:solidFill>
                  <a:latin typeface="Century Gothic"/>
                  <a:ea typeface="Century Gothic"/>
                  <a:cs typeface="Century Gothic"/>
                  <a:sym typeface="Century Gothic"/>
                </a:rPr>
                <a:t> de </a:t>
              </a:r>
              <a:r>
                <a:rPr lang="en-US" sz="2000" dirty="0" err="1">
                  <a:solidFill>
                    <a:schemeClr val="dk1"/>
                  </a:solidFill>
                  <a:latin typeface="Century Gothic"/>
                  <a:ea typeface="Century Gothic"/>
                  <a:cs typeface="Century Gothic"/>
                  <a:sym typeface="Century Gothic"/>
                </a:rPr>
                <a:t>egreso</a:t>
              </a:r>
              <a:r>
                <a:rPr lang="en-US" sz="2000" dirty="0">
                  <a:solidFill>
                    <a:schemeClr val="dk1"/>
                  </a:solidFill>
                  <a:latin typeface="Century Gothic"/>
                  <a:ea typeface="Century Gothic"/>
                  <a:cs typeface="Century Gothic"/>
                  <a:sym typeface="Century Gothic"/>
                </a:rPr>
                <a:t> de la Carrera de Educación </a:t>
              </a:r>
              <a:r>
                <a:rPr lang="en-US" sz="2000" dirty="0" err="1">
                  <a:solidFill>
                    <a:schemeClr val="dk1"/>
                  </a:solidFill>
                  <a:latin typeface="Century Gothic"/>
                  <a:ea typeface="Century Gothic"/>
                  <a:cs typeface="Century Gothic"/>
                  <a:sym typeface="Century Gothic"/>
                </a:rPr>
                <a:t>Infantil</a:t>
              </a:r>
              <a:r>
                <a:rPr lang="en-US" sz="2000" dirty="0">
                  <a:solidFill>
                    <a:schemeClr val="dk1"/>
                  </a:solidFill>
                  <a:latin typeface="Century Gothic"/>
                  <a:ea typeface="Century Gothic"/>
                  <a:cs typeface="Century Gothic"/>
                  <a:sym typeface="Century Gothic"/>
                </a:rPr>
                <a:t> </a:t>
              </a:r>
              <a:r>
                <a:rPr lang="en-US" sz="2000" dirty="0" err="1">
                  <a:solidFill>
                    <a:schemeClr val="dk1"/>
                  </a:solidFill>
                  <a:latin typeface="Century Gothic"/>
                  <a:ea typeface="Century Gothic"/>
                  <a:cs typeface="Century Gothic"/>
                  <a:sym typeface="Century Gothic"/>
                </a:rPr>
                <a:t>en</a:t>
              </a:r>
              <a:r>
                <a:rPr lang="en-US" sz="2000" dirty="0">
                  <a:solidFill>
                    <a:schemeClr val="dk1"/>
                  </a:solidFill>
                  <a:latin typeface="Century Gothic"/>
                  <a:ea typeface="Century Gothic"/>
                  <a:cs typeface="Century Gothic"/>
                  <a:sym typeface="Century Gothic"/>
                </a:rPr>
                <a:t> el   </a:t>
              </a:r>
              <a:r>
                <a:rPr lang="en-US" sz="2000" dirty="0" err="1">
                  <a:solidFill>
                    <a:schemeClr val="dk1"/>
                  </a:solidFill>
                  <a:latin typeface="Century Gothic"/>
                  <a:ea typeface="Century Gothic"/>
                  <a:cs typeface="Century Gothic"/>
                  <a:sym typeface="Century Gothic"/>
                </a:rPr>
                <a:t>período</a:t>
              </a:r>
              <a:r>
                <a:rPr lang="en-US" sz="2000" dirty="0">
                  <a:solidFill>
                    <a:schemeClr val="dk1"/>
                  </a:solidFill>
                  <a:latin typeface="Century Gothic"/>
                  <a:ea typeface="Century Gothic"/>
                  <a:cs typeface="Century Gothic"/>
                  <a:sym typeface="Century Gothic"/>
                </a:rPr>
                <a:t> 2009 –2017.</a:t>
              </a:r>
              <a:endParaRPr sz="1600" dirty="0">
                <a:latin typeface="Roboto"/>
                <a:ea typeface="Roboto"/>
                <a:cs typeface="Roboto"/>
                <a:sym typeface="Roboto"/>
              </a:endParaRPr>
            </a:p>
          </p:txBody>
        </p:sp>
      </p:grpSp>
      <p:grpSp>
        <p:nvGrpSpPr>
          <p:cNvPr id="300" name="Google Shape;300;g889bc11b25_0_50"/>
          <p:cNvGrpSpPr/>
          <p:nvPr/>
        </p:nvGrpSpPr>
        <p:grpSpPr>
          <a:xfrm>
            <a:off x="8528772" y="1586327"/>
            <a:ext cx="3487326" cy="4906351"/>
            <a:chOff x="6396739" y="1189775"/>
            <a:chExt cx="2615560" cy="3679855"/>
          </a:xfrm>
        </p:grpSpPr>
        <p:sp>
          <p:nvSpPr>
            <p:cNvPr id="301" name="Google Shape;301;g889bc11b25_0_50"/>
            <p:cNvSpPr/>
            <p:nvPr/>
          </p:nvSpPr>
          <p:spPr>
            <a:xfrm>
              <a:off x="6396739" y="1189775"/>
              <a:ext cx="2541300" cy="669000"/>
            </a:xfrm>
            <a:prstGeom prst="chevron">
              <a:avLst>
                <a:gd name="adj" fmla="val 50000"/>
              </a:avLst>
            </a:prstGeom>
            <a:solidFill>
              <a:srgbClr val="0C814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600">
                  <a:solidFill>
                    <a:srgbClr val="FFFFFF"/>
                  </a:solidFill>
                  <a:latin typeface="Comic Sans MS"/>
                  <a:ea typeface="Comic Sans MS"/>
                  <a:cs typeface="Comic Sans MS"/>
                  <a:sym typeface="Comic Sans MS"/>
                </a:rPr>
                <a:t> 4</a:t>
              </a:r>
              <a:endParaRPr sz="2600">
                <a:solidFill>
                  <a:srgbClr val="FFFFFF"/>
                </a:solidFill>
                <a:latin typeface="Comic Sans MS"/>
                <a:ea typeface="Comic Sans MS"/>
                <a:cs typeface="Comic Sans MS"/>
                <a:sym typeface="Comic Sans MS"/>
              </a:endParaRPr>
            </a:p>
          </p:txBody>
        </p:sp>
        <p:sp>
          <p:nvSpPr>
            <p:cNvPr id="302" name="Google Shape;302;g889bc11b25_0_50"/>
            <p:cNvSpPr txBox="1"/>
            <p:nvPr/>
          </p:nvSpPr>
          <p:spPr>
            <a:xfrm>
              <a:off x="6714899" y="1947030"/>
              <a:ext cx="2297400" cy="2922600"/>
            </a:xfrm>
            <a:prstGeom prst="rect">
              <a:avLst/>
            </a:prstGeom>
            <a:noFill/>
            <a:ln w="9525"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lvl="0" indent="0" algn="just" rtl="0">
                <a:spcBef>
                  <a:spcPts val="0"/>
                </a:spcBef>
                <a:spcAft>
                  <a:spcPts val="0"/>
                </a:spcAft>
                <a:buNone/>
              </a:pPr>
              <a:r>
                <a:rPr lang="en-US" sz="2000" dirty="0" err="1">
                  <a:solidFill>
                    <a:schemeClr val="dk1"/>
                  </a:solidFill>
                  <a:latin typeface="Century Gothic"/>
                  <a:ea typeface="Century Gothic"/>
                  <a:cs typeface="Century Gothic"/>
                  <a:sym typeface="Century Gothic"/>
                </a:rPr>
                <a:t>Establecer</a:t>
              </a:r>
              <a:r>
                <a:rPr lang="en-US" sz="2000" dirty="0">
                  <a:solidFill>
                    <a:schemeClr val="dk1"/>
                  </a:solidFill>
                  <a:latin typeface="Century Gothic"/>
                  <a:ea typeface="Century Gothic"/>
                  <a:cs typeface="Century Gothic"/>
                  <a:sym typeface="Century Gothic"/>
                </a:rPr>
                <a:t> los </a:t>
              </a:r>
              <a:r>
                <a:rPr lang="en-US" sz="2000" dirty="0" err="1">
                  <a:solidFill>
                    <a:schemeClr val="dk1"/>
                  </a:solidFill>
                  <a:latin typeface="Century Gothic"/>
                  <a:ea typeface="Century Gothic"/>
                  <a:cs typeface="Century Gothic"/>
                  <a:sym typeface="Century Gothic"/>
                </a:rPr>
                <a:t>aprendizajes</a:t>
              </a:r>
              <a:r>
                <a:rPr lang="en-US" sz="2000" dirty="0">
                  <a:solidFill>
                    <a:schemeClr val="dk1"/>
                  </a:solidFill>
                  <a:latin typeface="Century Gothic"/>
                  <a:ea typeface="Century Gothic"/>
                  <a:cs typeface="Century Gothic"/>
                  <a:sym typeface="Century Gothic"/>
                </a:rPr>
                <a:t> </a:t>
              </a:r>
              <a:r>
                <a:rPr lang="en-US" sz="2000" dirty="0" err="1">
                  <a:solidFill>
                    <a:schemeClr val="dk1"/>
                  </a:solidFill>
                  <a:latin typeface="Century Gothic"/>
                  <a:ea typeface="Century Gothic"/>
                  <a:cs typeface="Century Gothic"/>
                  <a:sym typeface="Century Gothic"/>
                </a:rPr>
                <a:t>significativos</a:t>
              </a:r>
              <a:r>
                <a:rPr lang="en-US" sz="2000" dirty="0">
                  <a:solidFill>
                    <a:schemeClr val="dk1"/>
                  </a:solidFill>
                  <a:latin typeface="Century Gothic"/>
                  <a:ea typeface="Century Gothic"/>
                  <a:cs typeface="Century Gothic"/>
                  <a:sym typeface="Century Gothic"/>
                </a:rPr>
                <a:t> que se </a:t>
              </a:r>
              <a:r>
                <a:rPr lang="en-US" sz="2000" dirty="0" err="1">
                  <a:solidFill>
                    <a:schemeClr val="dk1"/>
                  </a:solidFill>
                  <a:latin typeface="Century Gothic"/>
                  <a:ea typeface="Century Gothic"/>
                  <a:cs typeface="Century Gothic"/>
                  <a:sym typeface="Century Gothic"/>
                </a:rPr>
                <a:t>generan</a:t>
              </a:r>
              <a:r>
                <a:rPr lang="en-US" sz="2000" dirty="0">
                  <a:solidFill>
                    <a:schemeClr val="dk1"/>
                  </a:solidFill>
                  <a:latin typeface="Century Gothic"/>
                  <a:ea typeface="Century Gothic"/>
                  <a:cs typeface="Century Gothic"/>
                  <a:sym typeface="Century Gothic"/>
                </a:rPr>
                <a:t> con el </a:t>
              </a:r>
              <a:r>
                <a:rPr lang="en-US" sz="2000" dirty="0" err="1">
                  <a:solidFill>
                    <a:schemeClr val="dk1"/>
                  </a:solidFill>
                  <a:latin typeface="Century Gothic"/>
                  <a:ea typeface="Century Gothic"/>
                  <a:cs typeface="Century Gothic"/>
                  <a:sym typeface="Century Gothic"/>
                </a:rPr>
                <a:t>desarrollo</a:t>
              </a:r>
              <a:r>
                <a:rPr lang="en-US" sz="2000" dirty="0">
                  <a:solidFill>
                    <a:schemeClr val="dk1"/>
                  </a:solidFill>
                  <a:latin typeface="Century Gothic"/>
                  <a:ea typeface="Century Gothic"/>
                  <a:cs typeface="Century Gothic"/>
                  <a:sym typeface="Century Gothic"/>
                </a:rPr>
                <a:t> de las </a:t>
              </a:r>
              <a:r>
                <a:rPr lang="en-US" sz="2000" dirty="0" err="1">
                  <a:solidFill>
                    <a:schemeClr val="dk1"/>
                  </a:solidFill>
                  <a:latin typeface="Century Gothic"/>
                  <a:ea typeface="Century Gothic"/>
                  <a:cs typeface="Century Gothic"/>
                  <a:sym typeface="Century Gothic"/>
                </a:rPr>
                <a:t>prácticas</a:t>
              </a:r>
              <a:r>
                <a:rPr lang="en-US" sz="2000" dirty="0">
                  <a:solidFill>
                    <a:schemeClr val="dk1"/>
                  </a:solidFill>
                  <a:latin typeface="Century Gothic"/>
                  <a:ea typeface="Century Gothic"/>
                  <a:cs typeface="Century Gothic"/>
                  <a:sym typeface="Century Gothic"/>
                </a:rPr>
                <a:t> pre </a:t>
              </a:r>
              <a:r>
                <a:rPr lang="en-US" sz="2000" dirty="0" err="1">
                  <a:solidFill>
                    <a:schemeClr val="dk1"/>
                  </a:solidFill>
                  <a:latin typeface="Century Gothic"/>
                  <a:ea typeface="Century Gothic"/>
                  <a:cs typeface="Century Gothic"/>
                  <a:sym typeface="Century Gothic"/>
                </a:rPr>
                <a:t>profesionales</a:t>
              </a:r>
              <a:r>
                <a:rPr lang="en-US" sz="2000" dirty="0">
                  <a:solidFill>
                    <a:schemeClr val="dk1"/>
                  </a:solidFill>
                  <a:latin typeface="Century Gothic"/>
                  <a:ea typeface="Century Gothic"/>
                  <a:cs typeface="Century Gothic"/>
                  <a:sym typeface="Century Gothic"/>
                </a:rPr>
                <a:t> de la Carrera de Educación </a:t>
              </a:r>
              <a:r>
                <a:rPr lang="en-US" sz="2000" dirty="0" err="1">
                  <a:solidFill>
                    <a:schemeClr val="dk1"/>
                  </a:solidFill>
                  <a:latin typeface="Century Gothic"/>
                  <a:ea typeface="Century Gothic"/>
                  <a:cs typeface="Century Gothic"/>
                  <a:sym typeface="Century Gothic"/>
                </a:rPr>
                <a:t>Infantil</a:t>
              </a:r>
              <a:r>
                <a:rPr lang="en-US" sz="2000" dirty="0">
                  <a:solidFill>
                    <a:schemeClr val="dk1"/>
                  </a:solidFill>
                  <a:latin typeface="Century Gothic"/>
                  <a:ea typeface="Century Gothic"/>
                  <a:cs typeface="Century Gothic"/>
                  <a:sym typeface="Century Gothic"/>
                </a:rPr>
                <a:t> </a:t>
              </a:r>
              <a:r>
                <a:rPr lang="en-US" sz="2000" dirty="0" err="1">
                  <a:solidFill>
                    <a:schemeClr val="dk1"/>
                  </a:solidFill>
                  <a:latin typeface="Century Gothic"/>
                  <a:ea typeface="Century Gothic"/>
                  <a:cs typeface="Century Gothic"/>
                  <a:sym typeface="Century Gothic"/>
                </a:rPr>
                <a:t>en</a:t>
              </a:r>
              <a:r>
                <a:rPr lang="en-US" sz="2000" dirty="0">
                  <a:solidFill>
                    <a:schemeClr val="dk1"/>
                  </a:solidFill>
                  <a:latin typeface="Century Gothic"/>
                  <a:ea typeface="Century Gothic"/>
                  <a:cs typeface="Century Gothic"/>
                  <a:sym typeface="Century Gothic"/>
                </a:rPr>
                <a:t> los </a:t>
              </a:r>
              <a:r>
                <a:rPr lang="en-US" sz="2000" dirty="0" err="1">
                  <a:solidFill>
                    <a:schemeClr val="dk1"/>
                  </a:solidFill>
                  <a:latin typeface="Century Gothic"/>
                  <a:ea typeface="Century Gothic"/>
                  <a:cs typeface="Century Gothic"/>
                  <a:sym typeface="Century Gothic"/>
                </a:rPr>
                <a:t>períodos</a:t>
              </a:r>
              <a:r>
                <a:rPr lang="en-US" sz="2000" dirty="0">
                  <a:solidFill>
                    <a:schemeClr val="dk1"/>
                  </a:solidFill>
                  <a:latin typeface="Century Gothic"/>
                  <a:ea typeface="Century Gothic"/>
                  <a:cs typeface="Century Gothic"/>
                  <a:sym typeface="Century Gothic"/>
                </a:rPr>
                <a:t> 2009– 2017</a:t>
              </a:r>
              <a:r>
                <a:rPr lang="en-US" sz="1200" dirty="0">
                  <a:solidFill>
                    <a:schemeClr val="dk1"/>
                  </a:solidFill>
                  <a:latin typeface="Century Gothic"/>
                  <a:ea typeface="Century Gothic"/>
                  <a:cs typeface="Century Gothic"/>
                  <a:sym typeface="Century Gothic"/>
                </a:rPr>
                <a:t>.</a:t>
              </a:r>
              <a:endParaRPr sz="1600" dirty="0">
                <a:latin typeface="Roboto"/>
                <a:ea typeface="Roboto"/>
                <a:cs typeface="Roboto"/>
                <a:sym typeface="Roboto"/>
              </a:endParaRPr>
            </a:p>
          </p:txBody>
        </p:sp>
      </p:grpSp>
      <p:cxnSp>
        <p:nvCxnSpPr>
          <p:cNvPr id="303" name="Google Shape;303;g889bc11b25_0_50"/>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304" name="Google Shape;304;g889bc11b25_0_50"/>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08"/>
        <p:cNvGrpSpPr/>
        <p:nvPr/>
      </p:nvGrpSpPr>
      <p:grpSpPr>
        <a:xfrm>
          <a:off x="0" y="0"/>
          <a:ext cx="0" cy="0"/>
          <a:chOff x="0" y="0"/>
          <a:chExt cx="0" cy="0"/>
        </a:xfrm>
      </p:grpSpPr>
      <p:sp>
        <p:nvSpPr>
          <p:cNvPr id="309" name="Google Shape;309;g88cb8eb47c_0_1693"/>
          <p:cNvSpPr/>
          <p:nvPr/>
        </p:nvSpPr>
        <p:spPr>
          <a:xfrm>
            <a:off x="183002" y="-5370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r>
              <a:rPr lang="es-EC" sz="1800">
                <a:solidFill>
                  <a:schemeClr val="lt1"/>
                </a:solidFill>
                <a:latin typeface="Century Gothic"/>
                <a:ea typeface="Century Gothic"/>
                <a:cs typeface="Century Gothic"/>
                <a:sym typeface="Century Gothic"/>
              </a:rPr>
              <a:t>|</a:t>
            </a:r>
            <a:endParaRPr lang="es-EC" sz="1800" b="0" i="0" u="none" strike="noStrike" cap="none">
              <a:solidFill>
                <a:schemeClr val="lt1"/>
              </a:solidFill>
              <a:latin typeface="Century Gothic"/>
              <a:ea typeface="Century Gothic"/>
              <a:cs typeface="Century Gothic"/>
              <a:sym typeface="Century Gothic"/>
            </a:endParaRPr>
          </a:p>
        </p:txBody>
      </p:sp>
      <p:sp>
        <p:nvSpPr>
          <p:cNvPr id="310" name="Google Shape;310;g88cb8eb47c_0_1693"/>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g88cb8eb47c_0_1693"/>
          <p:cNvGrpSpPr/>
          <p:nvPr/>
        </p:nvGrpSpPr>
        <p:grpSpPr>
          <a:xfrm flipH="1">
            <a:off x="6010184" y="11"/>
            <a:ext cx="6176875" cy="6853467"/>
            <a:chOff x="2487613" y="285750"/>
            <a:chExt cx="2428876" cy="5654676"/>
          </a:xfrm>
        </p:grpSpPr>
        <p:sp>
          <p:nvSpPr>
            <p:cNvPr id="312" name="Google Shape;312;g88cb8eb47c_0_169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g88cb8eb47c_0_169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88cb8eb47c_0_169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88cb8eb47c_0_169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88cb8eb47c_0_1693"/>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88cb8eb47c_0_169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g88cb8eb47c_0_169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g88cb8eb47c_0_169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g88cb8eb47c_0_1693"/>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g88cb8eb47c_0_169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g88cb8eb47c_0_169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g88cb8eb47c_0_169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4" name="Google Shape;324;g88cb8eb47c_0_1693"/>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sp>
        <p:nvSpPr>
          <p:cNvPr id="325" name="Google Shape;325;g88cb8eb47c_0_1693"/>
          <p:cNvSpPr txBox="1">
            <a:spLocks noGrp="1"/>
          </p:cNvSpPr>
          <p:nvPr>
            <p:ph type="title" idx="4294967295"/>
          </p:nvPr>
        </p:nvSpPr>
        <p:spPr>
          <a:xfrm>
            <a:off x="628900" y="183950"/>
            <a:ext cx="4937100" cy="587100"/>
          </a:xfrm>
          <a:prstGeom prst="rect">
            <a:avLst/>
          </a:prstGeom>
          <a:ln w="9525"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4. Hipótesis</a:t>
            </a:r>
            <a:endParaRPr b="1"/>
          </a:p>
        </p:txBody>
      </p:sp>
      <p:pic>
        <p:nvPicPr>
          <p:cNvPr id="326" name="Google Shape;326;g88cb8eb47c_0_1693"/>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327" name="Google Shape;327;g88cb8eb47c_0_1693"/>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328" name="Google Shape;328;g88cb8eb47c_0_1693"/>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pSp>
        <p:nvGrpSpPr>
          <p:cNvPr id="329" name="Google Shape;329;g88cb8eb47c_0_1693"/>
          <p:cNvGrpSpPr/>
          <p:nvPr/>
        </p:nvGrpSpPr>
        <p:grpSpPr>
          <a:xfrm>
            <a:off x="2411696" y="882183"/>
            <a:ext cx="3281867" cy="5625840"/>
            <a:chOff x="1118224" y="259968"/>
            <a:chExt cx="2069403" cy="4076400"/>
          </a:xfrm>
        </p:grpSpPr>
        <p:sp>
          <p:nvSpPr>
            <p:cNvPr id="330" name="Google Shape;330;g88cb8eb47c_0_1693"/>
            <p:cNvSpPr/>
            <p:nvPr/>
          </p:nvSpPr>
          <p:spPr>
            <a:xfrm>
              <a:off x="1157227" y="259968"/>
              <a:ext cx="2030400" cy="4076400"/>
            </a:xfrm>
            <a:prstGeom prst="rect">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1" name="Google Shape;331;g88cb8eb47c_0_1693"/>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g88cb8eb47c_0_1693"/>
            <p:cNvSpPr/>
            <p:nvPr/>
          </p:nvSpPr>
          <p:spPr>
            <a:xfrm>
              <a:off x="1157226" y="386148"/>
              <a:ext cx="1970100" cy="244620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2100"/>
                </a:spcAft>
                <a:buClr>
                  <a:schemeClr val="dk1"/>
                </a:buClr>
                <a:buSzPts val="1100"/>
                <a:buFont typeface="Arial"/>
                <a:buNone/>
              </a:pPr>
              <a:r>
                <a:rPr lang="es-EC" sz="1700" dirty="0">
                  <a:solidFill>
                    <a:schemeClr val="dk1"/>
                  </a:solidFill>
                  <a:latin typeface="Century Gothic"/>
                  <a:ea typeface="Century Gothic"/>
                  <a:cs typeface="Century Gothic"/>
                  <a:sym typeface="Century Gothic"/>
                </a:rPr>
                <a:t>Las prácticas pre-profesionales ejecutadas a partir del año 2015,  reflejan que existe un   impacto positivo en la  formación profesional de los estudiantes, en comparación con la ejecutada en el período 2009 - 2014 en la Carrera de Educación Infantil.</a:t>
              </a:r>
              <a:endParaRPr lang="es-EC" sz="1600" dirty="0">
                <a:solidFill>
                  <a:srgbClr val="1D7E74"/>
                </a:solidFill>
                <a:latin typeface="Roboto Medium"/>
                <a:ea typeface="Roboto Medium"/>
                <a:cs typeface="Roboto Medium"/>
                <a:sym typeface="Roboto Medium"/>
              </a:endParaRPr>
            </a:p>
          </p:txBody>
        </p:sp>
        <p:sp>
          <p:nvSpPr>
            <p:cNvPr id="333" name="Google Shape;333;g88cb8eb47c_0_1693"/>
            <p:cNvSpPr/>
            <p:nvPr/>
          </p:nvSpPr>
          <p:spPr>
            <a:xfrm rot="5400000">
              <a:off x="1969083" y="2933478"/>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g88cb8eb47c_0_1693"/>
            <p:cNvSpPr/>
            <p:nvPr/>
          </p:nvSpPr>
          <p:spPr>
            <a:xfrm>
              <a:off x="1148438" y="3610803"/>
              <a:ext cx="2030400" cy="567300"/>
            </a:xfrm>
            <a:prstGeom prst="rect">
              <a:avLst/>
            </a:prstGeom>
            <a:noFill/>
            <a:ln>
              <a:noFill/>
            </a:ln>
          </p:spPr>
          <p:txBody>
            <a:bodyPr spcFirstLastPara="1" wrap="square" lIns="121900" tIns="121900" rIns="121900" bIns="121900" anchor="t" anchorCtr="0">
              <a:noAutofit/>
            </a:bodyPr>
            <a:lstStyle/>
            <a:p>
              <a:pPr marL="0" lvl="0" indent="0" algn="l" rtl="0">
                <a:spcBef>
                  <a:spcPts val="1400"/>
                </a:spcBef>
                <a:spcAft>
                  <a:spcPts val="400"/>
                </a:spcAft>
                <a:buClr>
                  <a:schemeClr val="dk1"/>
                </a:buClr>
                <a:buSzPts val="1100"/>
                <a:buFont typeface="Arial"/>
                <a:buNone/>
              </a:pPr>
              <a:r>
                <a:rPr lang="en-US" sz="1700" b="1">
                  <a:solidFill>
                    <a:schemeClr val="dk1"/>
                  </a:solidFill>
                  <a:latin typeface="Century Gothic"/>
                  <a:ea typeface="Century Gothic"/>
                  <a:cs typeface="Century Gothic"/>
                  <a:sym typeface="Century Gothic"/>
                </a:rPr>
                <a:t>      </a:t>
              </a:r>
              <a:r>
                <a:rPr lang="en-US" sz="2200" b="1">
                  <a:solidFill>
                    <a:schemeClr val="dk1"/>
                  </a:solidFill>
                  <a:latin typeface="Century Gothic"/>
                  <a:ea typeface="Century Gothic"/>
                  <a:cs typeface="Century Gothic"/>
                  <a:sym typeface="Century Gothic"/>
                </a:rPr>
                <a:t> Ha Alternativa</a:t>
              </a:r>
              <a:endParaRPr>
                <a:solidFill>
                  <a:srgbClr val="FFFFFF"/>
                </a:solidFill>
                <a:latin typeface="Roboto"/>
                <a:ea typeface="Roboto"/>
                <a:cs typeface="Roboto"/>
                <a:sym typeface="Roboto"/>
              </a:endParaRPr>
            </a:p>
          </p:txBody>
        </p:sp>
      </p:grpSp>
      <p:grpSp>
        <p:nvGrpSpPr>
          <p:cNvPr id="335" name="Google Shape;335;g88cb8eb47c_0_1693"/>
          <p:cNvGrpSpPr/>
          <p:nvPr/>
        </p:nvGrpSpPr>
        <p:grpSpPr>
          <a:xfrm>
            <a:off x="6459502" y="914999"/>
            <a:ext cx="3315842" cy="5560210"/>
            <a:chOff x="1118224" y="283725"/>
            <a:chExt cx="2090826" cy="4076400"/>
          </a:xfrm>
        </p:grpSpPr>
        <p:sp>
          <p:nvSpPr>
            <p:cNvPr id="336" name="Google Shape;336;g88cb8eb47c_0_1693"/>
            <p:cNvSpPr/>
            <p:nvPr/>
          </p:nvSpPr>
          <p:spPr>
            <a:xfrm>
              <a:off x="1178650" y="283725"/>
              <a:ext cx="2030400" cy="4076400"/>
            </a:xfrm>
            <a:prstGeom prst="rect">
              <a:avLst/>
            </a:pr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g88cb8eb47c_0_1693"/>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8" name="Google Shape;338;g88cb8eb47c_0_1693"/>
            <p:cNvSpPr/>
            <p:nvPr/>
          </p:nvSpPr>
          <p:spPr>
            <a:xfrm>
              <a:off x="1233929" y="341974"/>
              <a:ext cx="1815000" cy="2490600"/>
            </a:xfrm>
            <a:prstGeom prst="rect">
              <a:avLst/>
            </a:prstGeom>
            <a:noFill/>
            <a:ln>
              <a:noFill/>
            </a:ln>
          </p:spPr>
          <p:txBody>
            <a:bodyPr spcFirstLastPara="1" wrap="square" lIns="121900" tIns="121900" rIns="121900" bIns="121900" anchor="t" anchorCtr="0">
              <a:noAutofit/>
            </a:bodyPr>
            <a:lstStyle/>
            <a:p>
              <a:pPr marL="0" marR="0" lvl="0" indent="0" algn="just" rtl="0">
                <a:spcBef>
                  <a:spcPts val="0"/>
                </a:spcBef>
                <a:spcAft>
                  <a:spcPts val="0"/>
                </a:spcAft>
                <a:buClr>
                  <a:schemeClr val="dk1"/>
                </a:buClr>
                <a:buSzPts val="1100"/>
                <a:buFont typeface="Arial"/>
                <a:buNone/>
              </a:pPr>
              <a:r>
                <a:rPr lang="es-EC" sz="1700" dirty="0">
                  <a:solidFill>
                    <a:schemeClr val="dk1"/>
                  </a:solidFill>
                  <a:latin typeface="Century Gothic"/>
                  <a:ea typeface="Century Gothic"/>
                  <a:cs typeface="Century Gothic"/>
                  <a:sym typeface="Century Gothic"/>
                </a:rPr>
                <a:t>Las </a:t>
              </a:r>
              <a:r>
                <a:rPr lang="es-EC" sz="1700" dirty="0" err="1">
                  <a:solidFill>
                    <a:schemeClr val="dk1"/>
                  </a:solidFill>
                  <a:latin typeface="Century Gothic"/>
                  <a:ea typeface="Century Gothic"/>
                  <a:cs typeface="Century Gothic"/>
                  <a:sym typeface="Century Gothic"/>
                </a:rPr>
                <a:t>practices</a:t>
              </a:r>
              <a:r>
                <a:rPr lang="es-EC" sz="1700" dirty="0">
                  <a:solidFill>
                    <a:schemeClr val="dk1"/>
                  </a:solidFill>
                  <a:latin typeface="Century Gothic"/>
                  <a:ea typeface="Century Gothic"/>
                  <a:cs typeface="Century Gothic"/>
                  <a:sym typeface="Century Gothic"/>
                </a:rPr>
                <a:t> pre-profesionales ejecutadas a partir del  año 2015,   no reflejan ningún impacto en la formación profesional de los estudiantes, en comparación con la ejecutada en el período 2009 - 2014 en la Carrera de Educación Infantil.</a:t>
              </a:r>
              <a:endParaRPr lang="es-EC" sz="1600" dirty="0">
                <a:solidFill>
                  <a:srgbClr val="1D7E74"/>
                </a:solidFill>
                <a:latin typeface="Roboto Medium"/>
                <a:ea typeface="Roboto Medium"/>
                <a:cs typeface="Roboto Medium"/>
                <a:sym typeface="Roboto Medium"/>
              </a:endParaRPr>
            </a:p>
          </p:txBody>
        </p:sp>
        <p:sp>
          <p:nvSpPr>
            <p:cNvPr id="339" name="Google Shape;339;g88cb8eb47c_0_1693"/>
            <p:cNvSpPr/>
            <p:nvPr/>
          </p:nvSpPr>
          <p:spPr>
            <a:xfrm rot="5400000">
              <a:off x="1947723" y="2968675"/>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g88cb8eb47c_0_1693"/>
            <p:cNvSpPr/>
            <p:nvPr/>
          </p:nvSpPr>
          <p:spPr>
            <a:xfrm>
              <a:off x="1118238" y="3650061"/>
              <a:ext cx="2030400" cy="527100"/>
            </a:xfrm>
            <a:prstGeom prst="rect">
              <a:avLst/>
            </a:prstGeom>
            <a:noFill/>
            <a:ln>
              <a:noFill/>
            </a:ln>
          </p:spPr>
          <p:txBody>
            <a:bodyPr spcFirstLastPara="1" wrap="square" lIns="121900" tIns="121900" rIns="121900" bIns="121900" anchor="t" anchorCtr="0">
              <a:noAutofit/>
            </a:bodyPr>
            <a:lstStyle/>
            <a:p>
              <a:pPr marL="0" lvl="0" indent="0" algn="l" rtl="0">
                <a:spcBef>
                  <a:spcPts val="1400"/>
                </a:spcBef>
                <a:spcAft>
                  <a:spcPts val="400"/>
                </a:spcAft>
                <a:buClr>
                  <a:schemeClr val="dk1"/>
                </a:buClr>
                <a:buSzPts val="1100"/>
                <a:buFont typeface="Arial"/>
                <a:buNone/>
              </a:pPr>
              <a:r>
                <a:rPr lang="en-US" sz="1700" b="1">
                  <a:solidFill>
                    <a:schemeClr val="dk1"/>
                  </a:solidFill>
                  <a:latin typeface="Century Gothic"/>
                  <a:ea typeface="Century Gothic"/>
                  <a:cs typeface="Century Gothic"/>
                  <a:sym typeface="Century Gothic"/>
                </a:rPr>
                <a:t>       </a:t>
              </a:r>
              <a:r>
                <a:rPr lang="en-US" sz="2200" b="1">
                  <a:solidFill>
                    <a:schemeClr val="dk1"/>
                  </a:solidFill>
                  <a:latin typeface="Century Gothic"/>
                  <a:ea typeface="Century Gothic"/>
                  <a:cs typeface="Century Gothic"/>
                  <a:sym typeface="Century Gothic"/>
                </a:rPr>
                <a:t>      H0 Nula</a:t>
              </a:r>
              <a:endParaRPr>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44"/>
        <p:cNvGrpSpPr/>
        <p:nvPr/>
      </p:nvGrpSpPr>
      <p:grpSpPr>
        <a:xfrm>
          <a:off x="0" y="0"/>
          <a:ext cx="0" cy="0"/>
          <a:chOff x="0" y="0"/>
          <a:chExt cx="0" cy="0"/>
        </a:xfrm>
      </p:grpSpPr>
      <p:sp>
        <p:nvSpPr>
          <p:cNvPr id="345" name="Google Shape;345;g889bc11b25_0_92"/>
          <p:cNvSpPr/>
          <p:nvPr/>
        </p:nvSpPr>
        <p:spPr>
          <a:xfrm>
            <a:off x="2" y="0"/>
            <a:ext cx="12192000"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6" name="Google Shape;346;g889bc11b25_0_92"/>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0" name="Google Shape;360;g889bc11b25_0_92"/>
          <p:cNvCxnSpPr/>
          <p:nvPr/>
        </p:nvCxnSpPr>
        <p:spPr>
          <a:xfrm>
            <a:off x="7537196" y="1871831"/>
            <a:ext cx="0" cy="3200400"/>
          </a:xfrm>
          <a:prstGeom prst="straightConnector1">
            <a:avLst/>
          </a:prstGeom>
          <a:noFill/>
          <a:ln w="15875" cap="flat" cmpd="sng">
            <a:solidFill>
              <a:schemeClr val="accent5"/>
            </a:solidFill>
            <a:prstDash val="solid"/>
            <a:round/>
            <a:headEnd type="none" w="sm" len="sm"/>
            <a:tailEnd type="none" w="sm" len="sm"/>
          </a:ln>
        </p:spPr>
      </p:cxnSp>
      <p:sp>
        <p:nvSpPr>
          <p:cNvPr id="361" name="Google Shape;361;g889bc11b25_0_92"/>
          <p:cNvSpPr txBox="1">
            <a:spLocks noGrp="1"/>
          </p:cNvSpPr>
          <p:nvPr>
            <p:ph type="title" idx="4294967295"/>
          </p:nvPr>
        </p:nvSpPr>
        <p:spPr>
          <a:xfrm>
            <a:off x="2250350" y="450550"/>
            <a:ext cx="4747500" cy="980700"/>
          </a:xfrm>
          <a:prstGeom prst="rect">
            <a:avLst/>
          </a:prstGeom>
          <a:ln w="9525"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5. Marco Legal</a:t>
            </a:r>
            <a:endParaRPr b="1"/>
          </a:p>
        </p:txBody>
      </p:sp>
      <p:grpSp>
        <p:nvGrpSpPr>
          <p:cNvPr id="362" name="Google Shape;362;g889bc11b25_0_92"/>
          <p:cNvGrpSpPr/>
          <p:nvPr/>
        </p:nvGrpSpPr>
        <p:grpSpPr>
          <a:xfrm>
            <a:off x="3077180" y="2129899"/>
            <a:ext cx="1783116" cy="3199532"/>
            <a:chOff x="2744109" y="1597460"/>
            <a:chExt cx="1827900" cy="2399709"/>
          </a:xfrm>
        </p:grpSpPr>
        <p:sp>
          <p:nvSpPr>
            <p:cNvPr id="363" name="Google Shape;363;g889bc11b25_0_92"/>
            <p:cNvSpPr/>
            <p:nvPr/>
          </p:nvSpPr>
          <p:spPr>
            <a:xfrm rot="5400000">
              <a:off x="2458209" y="1883369"/>
              <a:ext cx="2399700" cy="1827900"/>
            </a:xfrm>
            <a:prstGeom prst="rightArrowCallout">
              <a:avLst>
                <a:gd name="adj1" fmla="val 9283"/>
                <a:gd name="adj2" fmla="val 13570"/>
                <a:gd name="adj3" fmla="val 16082"/>
                <a:gd name="adj4" fmla="val 81236"/>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4" name="Google Shape;364;g889bc11b25_0_92"/>
            <p:cNvSpPr/>
            <p:nvPr/>
          </p:nvSpPr>
          <p:spPr>
            <a:xfrm rot="10800000" flipH="1">
              <a:off x="2834043" y="1687411"/>
              <a:ext cx="1649400" cy="1769700"/>
            </a:xfrm>
            <a:prstGeom prst="snip1Rect">
              <a:avLst>
                <a:gd name="adj" fmla="val 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5" name="Google Shape;365;g889bc11b25_0_92"/>
            <p:cNvSpPr txBox="1"/>
            <p:nvPr/>
          </p:nvSpPr>
          <p:spPr>
            <a:xfrm>
              <a:off x="2957366" y="1597460"/>
              <a:ext cx="1383000" cy="14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s-EC" sz="1500" b="1" dirty="0">
                  <a:solidFill>
                    <a:srgbClr val="FFFFFF"/>
                  </a:solidFill>
                  <a:latin typeface="Roboto"/>
                  <a:ea typeface="Roboto"/>
                  <a:cs typeface="Roboto"/>
                  <a:sym typeface="Roboto"/>
                </a:rPr>
                <a:t>Ley Orgánica de Educación Superior  y  Reglamento</a:t>
              </a:r>
            </a:p>
            <a:p>
              <a:pPr marL="0" lvl="0" indent="0" algn="ctr" rtl="0">
                <a:lnSpc>
                  <a:spcPct val="115000"/>
                </a:lnSpc>
                <a:spcBef>
                  <a:spcPts val="0"/>
                </a:spcBef>
                <a:spcAft>
                  <a:spcPts val="2100"/>
                </a:spcAft>
                <a:buNone/>
              </a:pPr>
              <a:r>
                <a:rPr lang="en-US" sz="1500" b="1" dirty="0">
                  <a:solidFill>
                    <a:srgbClr val="FFFFFF"/>
                  </a:solidFill>
                  <a:latin typeface="Roboto"/>
                  <a:ea typeface="Roboto"/>
                  <a:sym typeface="Roboto"/>
                </a:rPr>
                <a:t>2008</a:t>
              </a:r>
              <a:endParaRPr sz="1100" dirty="0">
                <a:solidFill>
                  <a:srgbClr val="FFFFFF"/>
                </a:solidFill>
              </a:endParaRPr>
            </a:p>
          </p:txBody>
        </p:sp>
      </p:grpSp>
      <p:grpSp>
        <p:nvGrpSpPr>
          <p:cNvPr id="366" name="Google Shape;366;g889bc11b25_0_92"/>
          <p:cNvGrpSpPr/>
          <p:nvPr/>
        </p:nvGrpSpPr>
        <p:grpSpPr>
          <a:xfrm>
            <a:off x="4892603" y="1528441"/>
            <a:ext cx="2128041" cy="3199520"/>
            <a:chOff x="4572009" y="1146343"/>
            <a:chExt cx="1827900" cy="2399700"/>
          </a:xfrm>
        </p:grpSpPr>
        <p:sp>
          <p:nvSpPr>
            <p:cNvPr id="367" name="Google Shape;367;g889bc11b25_0_92"/>
            <p:cNvSpPr/>
            <p:nvPr/>
          </p:nvSpPr>
          <p:spPr>
            <a:xfrm rot="-5400000">
              <a:off x="4286109" y="1432243"/>
              <a:ext cx="2399700" cy="1827900"/>
            </a:xfrm>
            <a:prstGeom prst="rightArrowCallout">
              <a:avLst>
                <a:gd name="adj1" fmla="val 9283"/>
                <a:gd name="adj2" fmla="val 13570"/>
                <a:gd name="adj3" fmla="val 16082"/>
                <a:gd name="adj4" fmla="val 81236"/>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8" name="Google Shape;368;g889bc11b25_0_92"/>
            <p:cNvSpPr/>
            <p:nvPr/>
          </p:nvSpPr>
          <p:spPr>
            <a:xfrm flipH="1">
              <a:off x="4660575" y="1686400"/>
              <a:ext cx="1649400" cy="1769700"/>
            </a:xfrm>
            <a:prstGeom prst="snip1Rect">
              <a:avLst>
                <a:gd name="adj" fmla="val 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g889bc11b25_0_92"/>
            <p:cNvSpPr txBox="1"/>
            <p:nvPr/>
          </p:nvSpPr>
          <p:spPr>
            <a:xfrm>
              <a:off x="4794425" y="1795520"/>
              <a:ext cx="1383000" cy="14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600" b="1" dirty="0">
                  <a:solidFill>
                    <a:srgbClr val="FFFFFF"/>
                  </a:solidFill>
                  <a:latin typeface="Times New Roman" panose="02020603050405020304" pitchFamily="18" charset="0"/>
                  <a:ea typeface="Roboto"/>
                  <a:cs typeface="Times New Roman" panose="02020603050405020304" pitchFamily="18" charset="0"/>
                  <a:sym typeface="Roboto"/>
                </a:rPr>
                <a:t>Reglamento de Régimen Académico 2013</a:t>
              </a:r>
            </a:p>
            <a:p>
              <a:pPr marL="0" lvl="0" indent="0" algn="ctr" rtl="0">
                <a:lnSpc>
                  <a:spcPct val="115000"/>
                </a:lnSpc>
                <a:spcBef>
                  <a:spcPts val="0"/>
                </a:spcBef>
                <a:spcAft>
                  <a:spcPts val="2100"/>
                </a:spcAft>
                <a:buNone/>
              </a:pPr>
              <a:r>
                <a:rPr lang="en-US" sz="1050" b="1" dirty="0">
                  <a:solidFill>
                    <a:srgbClr val="FFFFFF"/>
                  </a:solidFill>
                  <a:latin typeface="Times New Roman" panose="02020603050405020304" pitchFamily="18" charset="0"/>
                  <a:ea typeface="Roboto"/>
                  <a:cs typeface="Times New Roman" panose="02020603050405020304" pitchFamily="18" charset="0"/>
                  <a:sym typeface="Roboto"/>
                </a:rPr>
                <a:t>RPC-SE13-No 051-2013</a:t>
              </a:r>
              <a:endParaRPr lang="en-US" sz="1050" dirty="0">
                <a:solidFill>
                  <a:srgbClr val="FFFFFF"/>
                </a:solidFill>
                <a:latin typeface="Times New Roman" panose="02020603050405020304" pitchFamily="18" charset="0"/>
                <a:cs typeface="Times New Roman" panose="02020603050405020304" pitchFamily="18" charset="0"/>
              </a:endParaRPr>
            </a:p>
          </p:txBody>
        </p:sp>
      </p:grpSp>
      <p:grpSp>
        <p:nvGrpSpPr>
          <p:cNvPr id="370" name="Google Shape;370;g889bc11b25_0_92"/>
          <p:cNvGrpSpPr/>
          <p:nvPr/>
        </p:nvGrpSpPr>
        <p:grpSpPr>
          <a:xfrm>
            <a:off x="6997857" y="2129899"/>
            <a:ext cx="2232597" cy="3199520"/>
            <a:chOff x="6400059" y="1597469"/>
            <a:chExt cx="1827900" cy="2399700"/>
          </a:xfrm>
        </p:grpSpPr>
        <p:sp>
          <p:nvSpPr>
            <p:cNvPr id="371" name="Google Shape;371;g889bc11b25_0_92"/>
            <p:cNvSpPr/>
            <p:nvPr/>
          </p:nvSpPr>
          <p:spPr>
            <a:xfrm rot="5400000">
              <a:off x="6114159" y="1883369"/>
              <a:ext cx="2399700" cy="1827900"/>
            </a:xfrm>
            <a:prstGeom prst="rightArrowCallout">
              <a:avLst>
                <a:gd name="adj1" fmla="val 9283"/>
                <a:gd name="adj2" fmla="val 13570"/>
                <a:gd name="adj3" fmla="val 16082"/>
                <a:gd name="adj4" fmla="val 81236"/>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2" name="Google Shape;372;g889bc11b25_0_92"/>
            <p:cNvSpPr/>
            <p:nvPr/>
          </p:nvSpPr>
          <p:spPr>
            <a:xfrm rot="10800000" flipH="1">
              <a:off x="6489993" y="1687411"/>
              <a:ext cx="1649400" cy="1769700"/>
            </a:xfrm>
            <a:prstGeom prst="snip1Rect">
              <a:avLst>
                <a:gd name="adj" fmla="val 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g889bc11b25_0_92"/>
            <p:cNvSpPr txBox="1"/>
            <p:nvPr/>
          </p:nvSpPr>
          <p:spPr>
            <a:xfrm>
              <a:off x="6622400" y="1795520"/>
              <a:ext cx="1383000" cy="14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500" b="1" dirty="0">
                  <a:solidFill>
                    <a:srgbClr val="FFFFFF"/>
                  </a:solidFill>
                  <a:latin typeface="Roboto"/>
                  <a:ea typeface="Roboto"/>
                  <a:cs typeface="Roboto"/>
                  <a:sym typeface="Roboto"/>
                </a:rPr>
                <a:t>Ley Orgánica del Servicio Público 2010 y  Reglamento General</a:t>
              </a:r>
              <a:endParaRPr sz="1100" dirty="0">
                <a:solidFill>
                  <a:srgbClr val="FFFFFF"/>
                </a:solidFill>
              </a:endParaRPr>
            </a:p>
          </p:txBody>
        </p:sp>
      </p:grpSp>
      <p:grpSp>
        <p:nvGrpSpPr>
          <p:cNvPr id="374" name="Google Shape;374;g889bc11b25_0_92"/>
          <p:cNvGrpSpPr/>
          <p:nvPr/>
        </p:nvGrpSpPr>
        <p:grpSpPr>
          <a:xfrm>
            <a:off x="646445" y="1426809"/>
            <a:ext cx="2418312" cy="3301027"/>
            <a:chOff x="916059" y="1146343"/>
            <a:chExt cx="1827900" cy="2399700"/>
          </a:xfrm>
        </p:grpSpPr>
        <p:sp>
          <p:nvSpPr>
            <p:cNvPr id="375" name="Google Shape;375;g889bc11b25_0_92"/>
            <p:cNvSpPr/>
            <p:nvPr/>
          </p:nvSpPr>
          <p:spPr>
            <a:xfrm rot="-5400000">
              <a:off x="630159" y="1432243"/>
              <a:ext cx="2399700" cy="1827900"/>
            </a:xfrm>
            <a:prstGeom prst="rightArrowCallout">
              <a:avLst>
                <a:gd name="adj1" fmla="val 9283"/>
                <a:gd name="adj2" fmla="val 13570"/>
                <a:gd name="adj3" fmla="val 16082"/>
                <a:gd name="adj4" fmla="val 81236"/>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6" name="Google Shape;376;g889bc11b25_0_92"/>
            <p:cNvSpPr/>
            <p:nvPr/>
          </p:nvSpPr>
          <p:spPr>
            <a:xfrm flipH="1">
              <a:off x="1004625" y="1686400"/>
              <a:ext cx="1649400" cy="1769700"/>
            </a:xfrm>
            <a:prstGeom prst="snip1Rect">
              <a:avLst>
                <a:gd name="adj" fmla="val 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7" name="Google Shape;377;g889bc11b25_0_92"/>
            <p:cNvSpPr txBox="1"/>
            <p:nvPr/>
          </p:nvSpPr>
          <p:spPr>
            <a:xfrm>
              <a:off x="1138475" y="1795520"/>
              <a:ext cx="1383000" cy="14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500" b="1">
                  <a:solidFill>
                    <a:srgbClr val="FFFFFF"/>
                  </a:solidFill>
                  <a:latin typeface="Roboto"/>
                  <a:ea typeface="Roboto"/>
                  <a:cs typeface="Roboto"/>
                  <a:sym typeface="Roboto"/>
                </a:rPr>
                <a:t>Constitución de la República del Ecuador 2008</a:t>
              </a:r>
              <a:endParaRPr sz="1100">
                <a:solidFill>
                  <a:srgbClr val="FFFFFF"/>
                </a:solidFill>
              </a:endParaRPr>
            </a:p>
          </p:txBody>
        </p:sp>
      </p:grpSp>
      <p:grpSp>
        <p:nvGrpSpPr>
          <p:cNvPr id="378" name="Google Shape;378;g889bc11b25_0_92"/>
          <p:cNvGrpSpPr/>
          <p:nvPr/>
        </p:nvGrpSpPr>
        <p:grpSpPr>
          <a:xfrm>
            <a:off x="9230444" y="1528433"/>
            <a:ext cx="1909424" cy="3199520"/>
            <a:chOff x="916059" y="1146343"/>
            <a:chExt cx="1827900" cy="2399700"/>
          </a:xfrm>
        </p:grpSpPr>
        <p:sp>
          <p:nvSpPr>
            <p:cNvPr id="379" name="Google Shape;379;g889bc11b25_0_92"/>
            <p:cNvSpPr/>
            <p:nvPr/>
          </p:nvSpPr>
          <p:spPr>
            <a:xfrm rot="-5400000">
              <a:off x="630159" y="1432243"/>
              <a:ext cx="2399700" cy="1827900"/>
            </a:xfrm>
            <a:prstGeom prst="rightArrowCallout">
              <a:avLst>
                <a:gd name="adj1" fmla="val 9283"/>
                <a:gd name="adj2" fmla="val 13570"/>
                <a:gd name="adj3" fmla="val 16082"/>
                <a:gd name="adj4" fmla="val 81236"/>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0" name="Google Shape;380;g889bc11b25_0_92"/>
            <p:cNvSpPr/>
            <p:nvPr/>
          </p:nvSpPr>
          <p:spPr>
            <a:xfrm flipH="1">
              <a:off x="1004625" y="1686400"/>
              <a:ext cx="1649400" cy="1769700"/>
            </a:xfrm>
            <a:prstGeom prst="snip1Rect">
              <a:avLst>
                <a:gd name="adj" fmla="val 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1" name="Google Shape;381;g889bc11b25_0_92"/>
            <p:cNvSpPr txBox="1"/>
            <p:nvPr/>
          </p:nvSpPr>
          <p:spPr>
            <a:xfrm>
              <a:off x="1138475" y="1795520"/>
              <a:ext cx="1383000" cy="14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500" b="1">
                  <a:solidFill>
                    <a:srgbClr val="FFFFFF"/>
                  </a:solidFill>
                  <a:latin typeface="Roboto"/>
                  <a:ea typeface="Roboto"/>
                  <a:cs typeface="Roboto"/>
                  <a:sym typeface="Roboto"/>
                </a:rPr>
                <a:t>Ley de Pasantías 2016</a:t>
              </a:r>
              <a:endParaRPr sz="1500" b="1">
                <a:solidFill>
                  <a:srgbClr val="FFFFFF"/>
                </a:solidFill>
                <a:latin typeface="Roboto"/>
                <a:ea typeface="Roboto"/>
                <a:cs typeface="Roboto"/>
                <a:sym typeface="Roboto"/>
              </a:endParaRPr>
            </a:p>
          </p:txBody>
        </p:sp>
      </p:grpSp>
      <p:pic>
        <p:nvPicPr>
          <p:cNvPr id="382" name="Google Shape;382;g889bc11b25_0_92"/>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383" name="Google Shape;383;g889bc11b25_0_92"/>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384" name="Google Shape;384;g889bc11b25_0_92"/>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pic>
        <p:nvPicPr>
          <p:cNvPr id="385" name="Google Shape;385;g889bc11b25_0_92"/>
          <p:cNvPicPr preferRelativeResize="0"/>
          <p:nvPr/>
        </p:nvPicPr>
        <p:blipFill>
          <a:blip r:embed="rId4">
            <a:alphaModFix/>
          </a:blip>
          <a:stretch>
            <a:fillRect/>
          </a:stretch>
        </p:blipFill>
        <p:spPr>
          <a:xfrm>
            <a:off x="4145900" y="5329425"/>
            <a:ext cx="3621450" cy="13580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89"/>
        <p:cNvGrpSpPr/>
        <p:nvPr/>
      </p:nvGrpSpPr>
      <p:grpSpPr>
        <a:xfrm>
          <a:off x="0" y="0"/>
          <a:ext cx="0" cy="0"/>
          <a:chOff x="0" y="0"/>
          <a:chExt cx="0" cy="0"/>
        </a:xfrm>
      </p:grpSpPr>
      <p:sp>
        <p:nvSpPr>
          <p:cNvPr id="390" name="Google Shape;390;g889bc11b25_0_113"/>
          <p:cNvSpPr/>
          <p:nvPr/>
        </p:nvSpPr>
        <p:spPr>
          <a:xfrm>
            <a:off x="183000" y="-116850"/>
            <a:ext cx="12192000" cy="69702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91" name="Google Shape;391;g889bc11b25_0_113"/>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g889bc11b25_0_113"/>
          <p:cNvGrpSpPr/>
          <p:nvPr/>
        </p:nvGrpSpPr>
        <p:grpSpPr>
          <a:xfrm flipH="1">
            <a:off x="6010184" y="11"/>
            <a:ext cx="6176875" cy="6853467"/>
            <a:chOff x="2487613" y="285750"/>
            <a:chExt cx="2428876" cy="5654676"/>
          </a:xfrm>
        </p:grpSpPr>
        <p:sp>
          <p:nvSpPr>
            <p:cNvPr id="393" name="Google Shape;393;g889bc11b25_0_11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g889bc11b25_0_11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889bc11b25_0_11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g889bc11b25_0_11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g889bc11b25_0_113"/>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g889bc11b25_0_11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g889bc11b25_0_11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889bc11b25_0_11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g889bc11b25_0_113"/>
            <p:cNvSpPr/>
            <p:nvPr/>
          </p:nvSpPr>
          <p:spPr>
            <a:xfrm>
              <a:off x="3148014" y="468286"/>
              <a:ext cx="1768475" cy="4262464"/>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889bc11b25_0_11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889bc11b25_0_11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889bc11b25_0_11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D1D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g889bc11b25_0_113"/>
          <p:cNvSpPr txBox="1">
            <a:spLocks noGrp="1"/>
          </p:cNvSpPr>
          <p:nvPr>
            <p:ph type="title" idx="4294967295"/>
          </p:nvPr>
        </p:nvSpPr>
        <p:spPr>
          <a:xfrm>
            <a:off x="776075" y="110050"/>
            <a:ext cx="4639500" cy="803100"/>
          </a:xfrm>
          <a:prstGeom prst="rect">
            <a:avLst/>
          </a:prstGeom>
          <a:ln w="9525" cap="flat" cmpd="sng">
            <a:solidFill>
              <a:srgbClr val="6AA84F"/>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b="1"/>
              <a:t>6. Marco Teórico</a:t>
            </a:r>
            <a:endParaRPr b="1"/>
          </a:p>
        </p:txBody>
      </p:sp>
      <p:pic>
        <p:nvPicPr>
          <p:cNvPr id="406" name="Google Shape;406;g889bc11b25_0_113"/>
          <p:cNvPicPr preferRelativeResize="0"/>
          <p:nvPr/>
        </p:nvPicPr>
        <p:blipFill>
          <a:blip r:embed="rId3">
            <a:alphaModFix/>
          </a:blip>
          <a:stretch>
            <a:fillRect/>
          </a:stretch>
        </p:blipFill>
        <p:spPr>
          <a:xfrm>
            <a:off x="10967450" y="183943"/>
            <a:ext cx="1180559" cy="980775"/>
          </a:xfrm>
          <a:prstGeom prst="rect">
            <a:avLst/>
          </a:prstGeom>
          <a:noFill/>
          <a:ln>
            <a:noFill/>
          </a:ln>
        </p:spPr>
      </p:pic>
      <p:cxnSp>
        <p:nvCxnSpPr>
          <p:cNvPr id="407" name="Google Shape;407;g889bc11b25_0_113"/>
          <p:cNvCxnSpPr/>
          <p:nvPr/>
        </p:nvCxnSpPr>
        <p:spPr>
          <a:xfrm>
            <a:off x="11003700" y="1274775"/>
            <a:ext cx="1188300" cy="0"/>
          </a:xfrm>
          <a:prstGeom prst="straightConnector1">
            <a:avLst/>
          </a:prstGeom>
          <a:noFill/>
          <a:ln w="38100" cap="flat" cmpd="sng">
            <a:solidFill>
              <a:srgbClr val="FF0000"/>
            </a:solidFill>
            <a:prstDash val="solid"/>
            <a:round/>
            <a:headEnd type="none" w="med" len="med"/>
            <a:tailEnd type="none" w="med" len="med"/>
          </a:ln>
        </p:spPr>
      </p:cxnSp>
      <p:cxnSp>
        <p:nvCxnSpPr>
          <p:cNvPr id="408" name="Google Shape;408;g889bc11b25_0_113"/>
          <p:cNvCxnSpPr/>
          <p:nvPr/>
        </p:nvCxnSpPr>
        <p:spPr>
          <a:xfrm>
            <a:off x="11135700" y="1431250"/>
            <a:ext cx="924300" cy="0"/>
          </a:xfrm>
          <a:prstGeom prst="straightConnector1">
            <a:avLst/>
          </a:prstGeom>
          <a:noFill/>
          <a:ln w="38100" cap="flat" cmpd="sng">
            <a:solidFill>
              <a:srgbClr val="38761D"/>
            </a:solidFill>
            <a:prstDash val="solid"/>
            <a:round/>
            <a:headEnd type="none" w="med" len="med"/>
            <a:tailEnd type="none" w="med" len="med"/>
          </a:ln>
        </p:spPr>
      </p:cxnSp>
      <p:grpSp>
        <p:nvGrpSpPr>
          <p:cNvPr id="409" name="Google Shape;409;g889bc11b25_0_113"/>
          <p:cNvGrpSpPr/>
          <p:nvPr/>
        </p:nvGrpSpPr>
        <p:grpSpPr>
          <a:xfrm>
            <a:off x="870638" y="1709121"/>
            <a:ext cx="4451889" cy="4451889"/>
            <a:chOff x="2902488" y="902232"/>
            <a:chExt cx="3339000" cy="3339000"/>
          </a:xfrm>
        </p:grpSpPr>
        <p:sp>
          <p:nvSpPr>
            <p:cNvPr id="410" name="Google Shape;410;g889bc11b25_0_113"/>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g889bc11b25_0_113"/>
            <p:cNvSpPr/>
            <p:nvPr/>
          </p:nvSpPr>
          <p:spPr>
            <a:xfrm>
              <a:off x="3123875" y="1123625"/>
              <a:ext cx="2896500" cy="2896200"/>
            </a:xfrm>
            <a:prstGeom prst="pie">
              <a:avLst>
                <a:gd name="adj1" fmla="val 2689583"/>
                <a:gd name="adj2" fmla="val 13510993"/>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12" name="Google Shape;412;g889bc11b25_0_113"/>
          <p:cNvGrpSpPr/>
          <p:nvPr/>
        </p:nvGrpSpPr>
        <p:grpSpPr>
          <a:xfrm>
            <a:off x="1886025" y="2724496"/>
            <a:ext cx="2421139" cy="2421139"/>
            <a:chOff x="1414554" y="2043423"/>
            <a:chExt cx="1815900" cy="1815900"/>
          </a:xfrm>
        </p:grpSpPr>
        <p:sp>
          <p:nvSpPr>
            <p:cNvPr id="413" name="Google Shape;413;g889bc11b25_0_113"/>
            <p:cNvSpPr/>
            <p:nvPr/>
          </p:nvSpPr>
          <p:spPr>
            <a:xfrm>
              <a:off x="1414554" y="2043423"/>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4" name="Google Shape;414;g889bc11b25_0_113"/>
            <p:cNvSpPr txBox="1"/>
            <p:nvPr/>
          </p:nvSpPr>
          <p:spPr>
            <a:xfrm>
              <a:off x="1650504" y="2686664"/>
              <a:ext cx="1344000" cy="8265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900" b="1">
                  <a:solidFill>
                    <a:srgbClr val="FFFFFF"/>
                  </a:solidFill>
                  <a:latin typeface="Roboto"/>
                  <a:ea typeface="Roboto"/>
                  <a:cs typeface="Roboto"/>
                  <a:sym typeface="Roboto"/>
                </a:rPr>
                <a:t>Práctica Pre profesional</a:t>
              </a:r>
              <a:endParaRPr sz="1900" b="1">
                <a:solidFill>
                  <a:srgbClr val="FFFFFF"/>
                </a:solidFill>
                <a:latin typeface="Roboto"/>
                <a:ea typeface="Roboto"/>
                <a:cs typeface="Roboto"/>
                <a:sym typeface="Roboto"/>
              </a:endParaRPr>
            </a:p>
          </p:txBody>
        </p:sp>
      </p:grpSp>
      <p:grpSp>
        <p:nvGrpSpPr>
          <p:cNvPr id="415" name="Google Shape;415;g889bc11b25_0_113"/>
          <p:cNvGrpSpPr/>
          <p:nvPr/>
        </p:nvGrpSpPr>
        <p:grpSpPr>
          <a:xfrm>
            <a:off x="293729" y="1871837"/>
            <a:ext cx="1718309" cy="1447419"/>
            <a:chOff x="2859873" y="853971"/>
            <a:chExt cx="1068600" cy="1068600"/>
          </a:xfrm>
        </p:grpSpPr>
        <p:sp>
          <p:nvSpPr>
            <p:cNvPr id="416" name="Google Shape;416;g889bc11b25_0_113"/>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7" name="Google Shape;417;g889bc11b25_0_113"/>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ASIGNATURAS</a:t>
              </a:r>
              <a:endParaRPr sz="1100">
                <a:solidFill>
                  <a:srgbClr val="FFFFFF"/>
                </a:solidFill>
                <a:latin typeface="Roboto"/>
                <a:ea typeface="Roboto"/>
                <a:cs typeface="Roboto"/>
                <a:sym typeface="Roboto"/>
              </a:endParaRPr>
            </a:p>
          </p:txBody>
        </p:sp>
      </p:grpSp>
      <p:grpSp>
        <p:nvGrpSpPr>
          <p:cNvPr id="418" name="Google Shape;418;g889bc11b25_0_113"/>
          <p:cNvGrpSpPr/>
          <p:nvPr/>
        </p:nvGrpSpPr>
        <p:grpSpPr>
          <a:xfrm>
            <a:off x="2192974" y="5292427"/>
            <a:ext cx="1807216" cy="1307646"/>
            <a:chOff x="5214448" y="3234278"/>
            <a:chExt cx="1068600" cy="1068600"/>
          </a:xfrm>
        </p:grpSpPr>
        <p:sp>
          <p:nvSpPr>
            <p:cNvPr id="419" name="Google Shape;419;g889bc11b25_0_113"/>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g889bc11b25_0_113"/>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PROCESOS DE GESTIÓN</a:t>
              </a:r>
              <a:endParaRPr sz="1100">
                <a:solidFill>
                  <a:srgbClr val="FFFFFF"/>
                </a:solidFill>
                <a:latin typeface="Roboto"/>
                <a:ea typeface="Roboto"/>
                <a:cs typeface="Roboto"/>
                <a:sym typeface="Roboto"/>
              </a:endParaRPr>
            </a:p>
          </p:txBody>
        </p:sp>
      </p:grpSp>
      <p:grpSp>
        <p:nvGrpSpPr>
          <p:cNvPr id="421" name="Google Shape;421;g889bc11b25_0_113"/>
          <p:cNvGrpSpPr/>
          <p:nvPr/>
        </p:nvGrpSpPr>
        <p:grpSpPr>
          <a:xfrm>
            <a:off x="2160072" y="1386678"/>
            <a:ext cx="1873042" cy="1328484"/>
            <a:chOff x="2859873" y="853971"/>
            <a:chExt cx="1068600" cy="1068600"/>
          </a:xfrm>
        </p:grpSpPr>
        <p:sp>
          <p:nvSpPr>
            <p:cNvPr id="422" name="Google Shape;422;g889bc11b25_0_113"/>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3" name="Google Shape;423;g889bc11b25_0_113"/>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dirty="0">
                  <a:solidFill>
                    <a:srgbClr val="FFFFFF"/>
                  </a:solidFill>
                  <a:latin typeface="Roboto"/>
                  <a:ea typeface="Roboto"/>
                  <a:cs typeface="Roboto"/>
                  <a:sym typeface="Roboto"/>
                </a:rPr>
                <a:t>METODOLOGÍA</a:t>
              </a:r>
              <a:endParaRPr sz="1100" dirty="0">
                <a:solidFill>
                  <a:srgbClr val="FFFFFF"/>
                </a:solidFill>
                <a:latin typeface="Roboto"/>
                <a:ea typeface="Roboto"/>
                <a:cs typeface="Roboto"/>
                <a:sym typeface="Roboto"/>
              </a:endParaRPr>
            </a:p>
          </p:txBody>
        </p:sp>
      </p:grpSp>
      <p:grpSp>
        <p:nvGrpSpPr>
          <p:cNvPr id="424" name="Google Shape;424;g889bc11b25_0_113"/>
          <p:cNvGrpSpPr/>
          <p:nvPr/>
        </p:nvGrpSpPr>
        <p:grpSpPr>
          <a:xfrm>
            <a:off x="4118037" y="1709115"/>
            <a:ext cx="1807216" cy="1307646"/>
            <a:chOff x="5214448" y="3234278"/>
            <a:chExt cx="1068600" cy="1068600"/>
          </a:xfrm>
        </p:grpSpPr>
        <p:sp>
          <p:nvSpPr>
            <p:cNvPr id="425" name="Google Shape;425;g889bc11b25_0_113"/>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6" name="Google Shape;426;g889bc11b25_0_113"/>
            <p:cNvSpPr txBox="1"/>
            <p:nvPr/>
          </p:nvSpPr>
          <p:spPr>
            <a:xfrm>
              <a:off x="5367375" y="3402503"/>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100">
                  <a:solidFill>
                    <a:srgbClr val="FFFFFF"/>
                  </a:solidFill>
                  <a:latin typeface="Roboto"/>
                  <a:ea typeface="Roboto"/>
                  <a:cs typeface="Roboto"/>
                  <a:sym typeface="Roboto"/>
                </a:rPr>
                <a:t>EVALUACIÓN</a:t>
              </a:r>
              <a:endParaRPr sz="1100">
                <a:solidFill>
                  <a:srgbClr val="FFFFFF"/>
                </a:solidFill>
                <a:latin typeface="Roboto"/>
                <a:ea typeface="Roboto"/>
                <a:cs typeface="Roboto"/>
                <a:sym typeface="Roboto"/>
              </a:endParaRPr>
            </a:p>
          </p:txBody>
        </p:sp>
      </p:grpSp>
      <p:sp>
        <p:nvSpPr>
          <p:cNvPr id="427" name="Google Shape;427;g889bc11b25_0_113"/>
          <p:cNvSpPr txBox="1"/>
          <p:nvPr/>
        </p:nvSpPr>
        <p:spPr>
          <a:xfrm>
            <a:off x="6480650" y="1865100"/>
            <a:ext cx="4168200" cy="13284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700" b="1">
                <a:latin typeface="Century Gothic"/>
                <a:ea typeface="Century Gothic"/>
                <a:cs typeface="Century Gothic"/>
                <a:sym typeface="Century Gothic"/>
              </a:rPr>
              <a:t>PERTINENCIA ACADÉMICA Y PROCEDIMENTAL</a:t>
            </a:r>
            <a:endParaRPr sz="2700" b="1">
              <a:latin typeface="Century Gothic"/>
              <a:ea typeface="Century Gothic"/>
              <a:cs typeface="Century Gothic"/>
              <a:sym typeface="Century Gothic"/>
            </a:endParaRPr>
          </a:p>
        </p:txBody>
      </p:sp>
      <p:sp>
        <p:nvSpPr>
          <p:cNvPr id="428" name="Google Shape;428;g889bc11b25_0_113"/>
          <p:cNvSpPr txBox="1"/>
          <p:nvPr/>
        </p:nvSpPr>
        <p:spPr>
          <a:xfrm>
            <a:off x="6589525" y="5248050"/>
            <a:ext cx="4168200" cy="803100"/>
          </a:xfrm>
          <a:prstGeom prst="rect">
            <a:avLst/>
          </a:prstGeom>
          <a:noFill/>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900" b="1">
                <a:latin typeface="Century Gothic"/>
                <a:ea typeface="Century Gothic"/>
                <a:cs typeface="Century Gothic"/>
                <a:sym typeface="Century Gothic"/>
              </a:rPr>
              <a:t>ORGANIZACIONAL</a:t>
            </a:r>
            <a:endParaRPr sz="2900" b="1">
              <a:latin typeface="Century Gothic"/>
              <a:ea typeface="Century Gothic"/>
              <a:cs typeface="Century Gothic"/>
              <a:sym typeface="Century Gothic"/>
            </a:endParaRPr>
          </a:p>
        </p:txBody>
      </p:sp>
      <p:sp>
        <p:nvSpPr>
          <p:cNvPr id="429" name="Google Shape;429;g889bc11b25_0_113"/>
          <p:cNvSpPr/>
          <p:nvPr/>
        </p:nvSpPr>
        <p:spPr>
          <a:xfrm>
            <a:off x="5977325" y="1213950"/>
            <a:ext cx="251700" cy="2105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889bc11b25_0_113"/>
          <p:cNvSpPr/>
          <p:nvPr/>
        </p:nvSpPr>
        <p:spPr>
          <a:xfrm>
            <a:off x="6082175" y="4863150"/>
            <a:ext cx="183000" cy="1572900"/>
          </a:xfrm>
          <a:prstGeom prst="rightBrace">
            <a:avLst>
              <a:gd name="adj1" fmla="val 126065"/>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piral">
  <a:themeElements>
    <a:clrScheme name="Espiral">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2219</Words>
  <Application>Microsoft Office PowerPoint</Application>
  <PresentationFormat>Panorámica</PresentationFormat>
  <Paragraphs>360</Paragraphs>
  <Slides>25</Slides>
  <Notes>25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Roboto Medium</vt:lpstr>
      <vt:lpstr>Comic Sans MS</vt:lpstr>
      <vt:lpstr>Times New Roman</vt:lpstr>
      <vt:lpstr>Roboto</vt:lpstr>
      <vt:lpstr>Arial</vt:lpstr>
      <vt:lpstr>Century Gothic</vt:lpstr>
      <vt:lpstr>Noto Sans Symbols</vt:lpstr>
      <vt:lpstr>Espiral</vt:lpstr>
      <vt:lpstr>    MAESTRÍA EN DOCENCIA UNIVERSITARIA TRABAJO DE TITULACIÓN PREVIO A LA OBTENCIÓN DEL TÍTULO DE MAGÍSTER EN: DOCENCIA UNIVERSITARIA VICERRECTORADO DE INVESTIGACIÓN, INNOVACIÓN Y TRANSFERENCIA DE TECNOLOGÍA   CENTRO DE POSGRADOS     </vt:lpstr>
      <vt:lpstr>Presentación de PowerPoint</vt:lpstr>
      <vt:lpstr>Presentación de PowerPoint</vt:lpstr>
      <vt:lpstr>Planteamiento del Problema</vt:lpstr>
      <vt:lpstr>Presentación de PowerPoint</vt:lpstr>
      <vt:lpstr>   3.  Objetivos específicos. </vt:lpstr>
      <vt:lpstr>4. Hipótesis</vt:lpstr>
      <vt:lpstr>5. Marco Legal</vt:lpstr>
      <vt:lpstr>6. Marco Teórico</vt:lpstr>
      <vt:lpstr>6. Marco Teórico</vt:lpstr>
      <vt:lpstr>7. Metodología</vt:lpstr>
      <vt:lpstr>8. Metodología</vt:lpstr>
      <vt:lpstr>9. Cálculo de la Muestra</vt:lpstr>
      <vt:lpstr>10. Técnicas e Instrumentos</vt:lpstr>
      <vt:lpstr>11. Resultados Encuesta</vt:lpstr>
      <vt:lpstr>11. Resultados Encuesta</vt:lpstr>
      <vt:lpstr>11. Resultados Encuesta</vt:lpstr>
      <vt:lpstr>11. Resultados Encuesta</vt:lpstr>
      <vt:lpstr>11. Resultados Encuesta</vt:lpstr>
      <vt:lpstr>11. Resultados Encuesta</vt:lpstr>
      <vt:lpstr>Presentación de PowerPoint</vt:lpstr>
      <vt:lpstr>Presentación de PowerPoint</vt:lpstr>
      <vt:lpstr>12. Análisis Comparativo</vt:lpstr>
      <vt:lpstr>13. Conclusiones</vt:lpstr>
      <vt:lpstr>14. 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MAESTRÍA EN DOCENCIA UNIVERSITARIA TRABAJO DE TITULACIÓN PREVIO A LA OBTENCIÓN DEL TÍTULO DE MAGÍSTER EN: DOCENCIA UNIVERSITARIA  VICERRECTORADO DE INVESTIGACIÓN, INNOVACIÓN Y TRANSFERENCIA DE TECNOLOGÍA   CENTRO DE POSGRADOS     </dc:title>
  <dc:creator>Andrea Villavicencio</dc:creator>
  <cp:lastModifiedBy>Andrea Villavicencio</cp:lastModifiedBy>
  <cp:revision>20</cp:revision>
  <dcterms:created xsi:type="dcterms:W3CDTF">2020-06-10T21:48:53Z</dcterms:created>
  <dcterms:modified xsi:type="dcterms:W3CDTF">2020-07-07T13:48:42Z</dcterms:modified>
</cp:coreProperties>
</file>