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1">
  <p:sldMasterIdLst>
    <p:sldMasterId id="2147483648" r:id="rId1"/>
  </p:sldMasterIdLst>
  <p:notesMasterIdLst>
    <p:notesMasterId r:id="rId34"/>
  </p:notesMasterIdLst>
  <p:sldIdLst>
    <p:sldId id="257" r:id="rId2"/>
    <p:sldId id="268" r:id="rId3"/>
    <p:sldId id="259" r:id="rId4"/>
    <p:sldId id="289" r:id="rId5"/>
    <p:sldId id="261" r:id="rId6"/>
    <p:sldId id="258" r:id="rId7"/>
    <p:sldId id="290" r:id="rId8"/>
    <p:sldId id="463" r:id="rId9"/>
    <p:sldId id="315" r:id="rId10"/>
    <p:sldId id="464" r:id="rId11"/>
    <p:sldId id="318" r:id="rId12"/>
    <p:sldId id="466" r:id="rId13"/>
    <p:sldId id="467" r:id="rId14"/>
    <p:sldId id="468" r:id="rId15"/>
    <p:sldId id="469" r:id="rId16"/>
    <p:sldId id="471" r:id="rId17"/>
    <p:sldId id="472" r:id="rId18"/>
    <p:sldId id="473" r:id="rId19"/>
    <p:sldId id="474" r:id="rId20"/>
    <p:sldId id="329" r:id="rId21"/>
    <p:sldId id="420" r:id="rId22"/>
    <p:sldId id="330" r:id="rId23"/>
    <p:sldId id="423" r:id="rId24"/>
    <p:sldId id="425" r:id="rId25"/>
    <p:sldId id="426" r:id="rId26"/>
    <p:sldId id="427" r:id="rId27"/>
    <p:sldId id="487" r:id="rId28"/>
    <p:sldId id="475" r:id="rId29"/>
    <p:sldId id="476" r:id="rId30"/>
    <p:sldId id="483" r:id="rId31"/>
    <p:sldId id="484" r:id="rId32"/>
    <p:sldId id="4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A10"/>
    <a:srgbClr val="CC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26" autoAdjust="0"/>
    <p:restoredTop sz="90364" autoAdjust="0"/>
  </p:normalViewPr>
  <p:slideViewPr>
    <p:cSldViewPr snapToGrid="0">
      <p:cViewPr>
        <p:scale>
          <a:sx n="75" d="100"/>
          <a:sy n="75" d="100"/>
        </p:scale>
        <p:origin x="234" y="30"/>
      </p:cViewPr>
      <p:guideLst>
        <p:guide orient="horz" pos="2160"/>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60BBF-A9A6-4079-8720-86DA0D84DFA1}" type="datetimeFigureOut">
              <a:rPr lang="en-GB" smtClean="0"/>
              <a:t>24/06/2020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3EA8F5-A042-4785-8F39-0FD8BCB10E15}" type="slidenum">
              <a:rPr lang="en-GB" smtClean="0"/>
              <a:t>‹Nº›</a:t>
            </a:fld>
            <a:endParaRPr lang="en-GB"/>
          </a:p>
        </p:txBody>
      </p:sp>
    </p:spTree>
    <p:extLst>
      <p:ext uri="{BB962C8B-B14F-4D97-AF65-F5344CB8AC3E}">
        <p14:creationId xmlns:p14="http://schemas.microsoft.com/office/powerpoint/2010/main" val="636607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3EA8F5-A042-4785-8F39-0FD8BCB10E15}" type="slidenum">
              <a:rPr lang="en-GB" smtClean="0"/>
              <a:t>2</a:t>
            </a:fld>
            <a:endParaRPr lang="en-GB" dirty="0"/>
          </a:p>
        </p:txBody>
      </p:sp>
    </p:spTree>
    <p:extLst>
      <p:ext uri="{BB962C8B-B14F-4D97-AF65-F5344CB8AC3E}">
        <p14:creationId xmlns:p14="http://schemas.microsoft.com/office/powerpoint/2010/main" val="1822608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3EA8F5-A042-4785-8F39-0FD8BCB10E15}" type="slidenum">
              <a:rPr lang="en-GB" smtClean="0"/>
              <a:t>3</a:t>
            </a:fld>
            <a:endParaRPr lang="en-GB" dirty="0"/>
          </a:p>
        </p:txBody>
      </p:sp>
    </p:spTree>
    <p:extLst>
      <p:ext uri="{BB962C8B-B14F-4D97-AF65-F5344CB8AC3E}">
        <p14:creationId xmlns:p14="http://schemas.microsoft.com/office/powerpoint/2010/main" val="20075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53EA8F5-A042-4785-8F39-0FD8BCB10E15}" type="slidenum">
              <a:rPr lang="en-GB" smtClean="0"/>
              <a:t>5</a:t>
            </a:fld>
            <a:endParaRPr lang="en-GB" dirty="0"/>
          </a:p>
        </p:txBody>
      </p:sp>
    </p:spTree>
    <p:extLst>
      <p:ext uri="{BB962C8B-B14F-4D97-AF65-F5344CB8AC3E}">
        <p14:creationId xmlns:p14="http://schemas.microsoft.com/office/powerpoint/2010/main" val="150073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7D1A0-E3A8-4BE0-B3B0-A1F4E0B815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ABFC30-9342-4E4A-A730-E28B45A72A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4ECAB-410C-4EC0-ACC4-387A2702E760}"/>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5" name="Footer Placeholder 4">
            <a:extLst>
              <a:ext uri="{FF2B5EF4-FFF2-40B4-BE49-F238E27FC236}">
                <a16:creationId xmlns:a16="http://schemas.microsoft.com/office/drawing/2014/main" id="{A87472FB-958D-4280-9B20-9363E9B631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DE972-76CD-4082-9423-97A423280C30}"/>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456193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2D4E-4046-4A03-819A-A0312B1FDB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4B0B7A-F58D-4F10-8B10-CFF865759E3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6ADEE-A9F8-4EFE-86FD-1DAE61DC1CC6}"/>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5" name="Footer Placeholder 4">
            <a:extLst>
              <a:ext uri="{FF2B5EF4-FFF2-40B4-BE49-F238E27FC236}">
                <a16:creationId xmlns:a16="http://schemas.microsoft.com/office/drawing/2014/main" id="{B642C405-7A81-439C-AA8D-F64C47CF7E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403D9-2FDC-410F-8303-26AB15E27632}"/>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969303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56842B-7AAC-4B2B-A69C-DC4726287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158F84-B1C8-4C1C-8E79-7C85FAB740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E4D7D-C968-4995-8A8C-FDD37A4DD21E}"/>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5" name="Footer Placeholder 4">
            <a:extLst>
              <a:ext uri="{FF2B5EF4-FFF2-40B4-BE49-F238E27FC236}">
                <a16:creationId xmlns:a16="http://schemas.microsoft.com/office/drawing/2014/main" id="{8BB7A5FF-A188-409A-A3FF-CFF8356F5B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33534-FB47-4707-B815-2B96D70C91F7}"/>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62372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7CF7-5460-4E01-9425-7D688B33B2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6357F-0ED9-4161-AEC8-112AAED387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39AB7-7172-418E-B800-D347E8CBF3B9}"/>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5" name="Footer Placeholder 4">
            <a:extLst>
              <a:ext uri="{FF2B5EF4-FFF2-40B4-BE49-F238E27FC236}">
                <a16:creationId xmlns:a16="http://schemas.microsoft.com/office/drawing/2014/main" id="{E849A514-12E2-49E7-852E-0763E191D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534FA-ACB2-40E0-BB06-3721BF661AC6}"/>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71456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5235-98D6-4602-BCD4-03D78294A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9E53F1-CD1A-4446-B30C-0994BAB5DE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F3C290-826B-4245-94EF-A1CCAF415EBF}"/>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5" name="Footer Placeholder 4">
            <a:extLst>
              <a:ext uri="{FF2B5EF4-FFF2-40B4-BE49-F238E27FC236}">
                <a16:creationId xmlns:a16="http://schemas.microsoft.com/office/drawing/2014/main" id="{F5D6BA98-4923-488E-9DBA-C9F6C8570C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1A6C0-97D7-4D6A-835E-BCFD2954ABED}"/>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7202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9941-A598-4B14-AE23-222338389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C56DF6-30E1-4DA5-ACDE-772332BC456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9FC450-07D1-4235-8017-4030B45D83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B7F45B-F52C-4337-9ED8-F8201C86CD6D}"/>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6" name="Footer Placeholder 5">
            <a:extLst>
              <a:ext uri="{FF2B5EF4-FFF2-40B4-BE49-F238E27FC236}">
                <a16:creationId xmlns:a16="http://schemas.microsoft.com/office/drawing/2014/main" id="{FEE20D19-D966-48ED-BC1A-CADB7EDBC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54C84-8967-40B8-A0D2-863F02AEE886}"/>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185228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02E4-6DBD-48D7-8A2C-43EB84E858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3E86F0-6CD2-4510-9078-2EB46798A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8B77068-5FE3-42BD-AEDB-5D030AE7649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96682F-619A-439E-BB87-CF8BB5E7F9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FC5B83-B795-45A8-A84C-4DB58EDD45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9D0904-35AC-4350-AE66-07FDAB98407E}"/>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8" name="Footer Placeholder 7">
            <a:extLst>
              <a:ext uri="{FF2B5EF4-FFF2-40B4-BE49-F238E27FC236}">
                <a16:creationId xmlns:a16="http://schemas.microsoft.com/office/drawing/2014/main" id="{9C045FDD-6402-4B91-B432-B99FB0FFA4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F9507C-D746-4E2F-B239-B79877DE10AD}"/>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49945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EC90A-5467-4FFD-BFB0-3697B31836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7BB1A6-F4E8-4F66-A711-0204E6543FC1}"/>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4" name="Footer Placeholder 3">
            <a:extLst>
              <a:ext uri="{FF2B5EF4-FFF2-40B4-BE49-F238E27FC236}">
                <a16:creationId xmlns:a16="http://schemas.microsoft.com/office/drawing/2014/main" id="{E3952655-5DAC-4D80-B714-92FA6B7867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2BCBD4-7DD3-4DD2-B356-9EC1CF223998}"/>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17259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39FAF-4DC6-4865-858F-84145309CA1D}"/>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3" name="Footer Placeholder 2">
            <a:extLst>
              <a:ext uri="{FF2B5EF4-FFF2-40B4-BE49-F238E27FC236}">
                <a16:creationId xmlns:a16="http://schemas.microsoft.com/office/drawing/2014/main" id="{E6B7834A-BE44-4368-B7F8-9397370CC6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59EF8E-0672-4E44-AE5F-9E8503EB19E8}"/>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303549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2034-ED62-405C-9FE8-9FB54EAB23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1CFB56-0F31-44F2-A126-A33484CB64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ADB3F1-AADB-4590-8AFE-4E0CE7C76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9E898C-D127-4F16-8D80-FD71330C1263}"/>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6" name="Footer Placeholder 5">
            <a:extLst>
              <a:ext uri="{FF2B5EF4-FFF2-40B4-BE49-F238E27FC236}">
                <a16:creationId xmlns:a16="http://schemas.microsoft.com/office/drawing/2014/main" id="{4937D058-9EB2-4C32-A288-DCC77CBFE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A03B1-E43E-41E8-90CA-2486AF12EE02}"/>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2910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6332-6A07-4DDF-A6BC-54A223DE62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AD36A2-36EB-43AA-BDCF-358F469E0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E72D66-3CC0-4FCE-9975-A81615379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18B56F-F267-42BC-842F-9E55D3A4070B}"/>
              </a:ext>
            </a:extLst>
          </p:cNvPr>
          <p:cNvSpPr>
            <a:spLocks noGrp="1"/>
          </p:cNvSpPr>
          <p:nvPr>
            <p:ph type="dt" sz="half" idx="10"/>
          </p:nvPr>
        </p:nvSpPr>
        <p:spPr/>
        <p:txBody>
          <a:bodyPr/>
          <a:lstStyle/>
          <a:p>
            <a:fld id="{66E6A1E7-D9FF-4691-9C6D-3F9EA1DD50FB}" type="datetimeFigureOut">
              <a:rPr lang="en-US" smtClean="0"/>
              <a:t>6/24/2020</a:t>
            </a:fld>
            <a:endParaRPr lang="en-US"/>
          </a:p>
        </p:txBody>
      </p:sp>
      <p:sp>
        <p:nvSpPr>
          <p:cNvPr id="6" name="Footer Placeholder 5">
            <a:extLst>
              <a:ext uri="{FF2B5EF4-FFF2-40B4-BE49-F238E27FC236}">
                <a16:creationId xmlns:a16="http://schemas.microsoft.com/office/drawing/2014/main" id="{84F5F626-B7EA-43FB-9297-5554B0EDE0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6217B-786C-4103-8014-DE00DA851309}"/>
              </a:ext>
            </a:extLst>
          </p:cNvPr>
          <p:cNvSpPr>
            <a:spLocks noGrp="1"/>
          </p:cNvSpPr>
          <p:nvPr>
            <p:ph type="sldNum" sz="quarter" idx="12"/>
          </p:nvPr>
        </p:nvSpPr>
        <p:spPr/>
        <p:txBody>
          <a:bodyPr/>
          <a:lstStyle/>
          <a:p>
            <a:fld id="{1AE5470B-8DB2-4F3F-AE6C-4D5A30F1C959}" type="slidenum">
              <a:rPr lang="en-US" smtClean="0"/>
              <a:t>‹Nº›</a:t>
            </a:fld>
            <a:endParaRPr lang="en-US"/>
          </a:p>
        </p:txBody>
      </p:sp>
    </p:spTree>
    <p:extLst>
      <p:ext uri="{BB962C8B-B14F-4D97-AF65-F5344CB8AC3E}">
        <p14:creationId xmlns:p14="http://schemas.microsoft.com/office/powerpoint/2010/main" val="2470379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94C753-865E-4F15-8015-6219BB5881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96AA8A-CA87-4BB3-820F-8C9E9FC94A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7B488-AFB2-424A-8E34-F69CE23EF0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6A1E7-D9FF-4691-9C6D-3F9EA1DD50FB}" type="datetimeFigureOut">
              <a:rPr lang="en-US" smtClean="0"/>
              <a:t>6/24/2020</a:t>
            </a:fld>
            <a:endParaRPr lang="en-US"/>
          </a:p>
        </p:txBody>
      </p:sp>
      <p:sp>
        <p:nvSpPr>
          <p:cNvPr id="5" name="Footer Placeholder 4">
            <a:extLst>
              <a:ext uri="{FF2B5EF4-FFF2-40B4-BE49-F238E27FC236}">
                <a16:creationId xmlns:a16="http://schemas.microsoft.com/office/drawing/2014/main" id="{90FD4B91-9955-466B-858E-8610F8D3F9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63BB0-F258-4990-B615-B760A2BBE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5470B-8DB2-4F3F-AE6C-4D5A30F1C959}" type="slidenum">
              <a:rPr lang="en-US" smtClean="0"/>
              <a:t>‹Nº›</a:t>
            </a:fld>
            <a:endParaRPr lang="en-US"/>
          </a:p>
        </p:txBody>
      </p:sp>
    </p:spTree>
    <p:extLst>
      <p:ext uri="{BB962C8B-B14F-4D97-AF65-F5344CB8AC3E}">
        <p14:creationId xmlns:p14="http://schemas.microsoft.com/office/powerpoint/2010/main" val="305782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jpe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F861F6-2411-45BB-A46A-7226B116B82F}"/>
              </a:ext>
            </a:extLst>
          </p:cNvPr>
          <p:cNvSpPr/>
          <p:nvPr/>
        </p:nvSpPr>
        <p:spPr>
          <a:xfrm>
            <a:off x="455745"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1D395F-9E3C-47BF-82CC-2D9EA7E82FE1}"/>
              </a:ext>
            </a:extLst>
          </p:cNvPr>
          <p:cNvSpPr/>
          <p:nvPr/>
        </p:nvSpPr>
        <p:spPr>
          <a:xfrm>
            <a:off x="22927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1016115" cy="1159066"/>
          </a:xfrm>
          <a:prstGeom prst="bentConnector3">
            <a:avLst>
              <a:gd name="adj1" fmla="val 5042"/>
            </a:avLst>
          </a:prstGeom>
          <a:ln w="47625">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26" name="Picture 2" descr="Image result for espe ecuador">
            <a:extLst>
              <a:ext uri="{FF2B5EF4-FFF2-40B4-BE49-F238E27FC236}">
                <a16:creationId xmlns:a16="http://schemas.microsoft.com/office/drawing/2014/main" id="{46116C4C-DD57-4C24-921E-5DF801D4116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8286" y="296723"/>
            <a:ext cx="3958598" cy="1080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23">
            <a:extLst>
              <a:ext uri="{FF2B5EF4-FFF2-40B4-BE49-F238E27FC236}">
                <a16:creationId xmlns:a16="http://schemas.microsoft.com/office/drawing/2014/main" id="{6F7CF18C-FB83-4EBF-9F1A-4D3D29EE111C}"/>
              </a:ext>
            </a:extLst>
          </p:cNvPr>
          <p:cNvSpPr txBox="1">
            <a:spLocks noChangeArrowheads="1"/>
          </p:cNvSpPr>
          <p:nvPr/>
        </p:nvSpPr>
        <p:spPr bwMode="auto">
          <a:xfrm>
            <a:off x="5329298" y="531076"/>
            <a:ext cx="66560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s-EC" altLang="es-ES" b="1" dirty="0">
              <a:ln w="0"/>
              <a:solidFill>
                <a:schemeClr val="accent1">
                  <a:lumMod val="50000"/>
                </a:schemeClr>
              </a:solidFill>
              <a:effectLst>
                <a:outerShdw blurRad="38100" dist="19050" dir="2700000" algn="tl" rotWithShape="0">
                  <a:schemeClr val="dk1">
                    <a:alpha val="40000"/>
                  </a:schemeClr>
                </a:outerShdw>
              </a:effectLst>
            </a:endParaRPr>
          </a:p>
        </p:txBody>
      </p:sp>
      <p:sp>
        <p:nvSpPr>
          <p:cNvPr id="15" name="Text Box 23">
            <a:extLst>
              <a:ext uri="{FF2B5EF4-FFF2-40B4-BE49-F238E27FC236}">
                <a16:creationId xmlns:a16="http://schemas.microsoft.com/office/drawing/2014/main" id="{E200FE87-98B2-4636-BDFF-EC2F1DB7E6B8}"/>
              </a:ext>
            </a:extLst>
          </p:cNvPr>
          <p:cNvSpPr txBox="1">
            <a:spLocks noChangeArrowheads="1"/>
          </p:cNvSpPr>
          <p:nvPr/>
        </p:nvSpPr>
        <p:spPr bwMode="auto">
          <a:xfrm>
            <a:off x="2508848" y="1690142"/>
            <a:ext cx="77152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s-ES" altLang="es-ES" sz="2800" b="1" dirty="0"/>
              <a:t>MAESTRÍA EN </a:t>
            </a:r>
            <a:r>
              <a:rPr lang="es-ES" altLang="es-ES" sz="2800" b="1" dirty="0" smtClean="0"/>
              <a:t>GERENCIA Y ADMINISTRACIÓN DE </a:t>
            </a:r>
            <a:r>
              <a:rPr lang="es-ES" altLang="es-ES" sz="2800" b="1" dirty="0"/>
              <a:t>HOSPITALES</a:t>
            </a:r>
            <a:endParaRPr lang="es-EC" altLang="es-ES" sz="2800" b="1" dirty="0"/>
          </a:p>
        </p:txBody>
      </p:sp>
      <p:sp>
        <p:nvSpPr>
          <p:cNvPr id="12" name="Rectangle 11">
            <a:extLst>
              <a:ext uri="{FF2B5EF4-FFF2-40B4-BE49-F238E27FC236}">
                <a16:creationId xmlns:a16="http://schemas.microsoft.com/office/drawing/2014/main" id="{CEFCD497-8642-430E-A3C7-A412D943C025}"/>
              </a:ext>
            </a:extLst>
          </p:cNvPr>
          <p:cNvSpPr/>
          <p:nvPr/>
        </p:nvSpPr>
        <p:spPr>
          <a:xfrm>
            <a:off x="4035548" y="5384485"/>
            <a:ext cx="6096000" cy="646331"/>
          </a:xfrm>
          <a:prstGeom prst="rect">
            <a:avLst/>
          </a:prstGeom>
        </p:spPr>
        <p:txBody>
          <a:bodyPr>
            <a:spAutoFit/>
          </a:bodyPr>
          <a:lstStyle/>
          <a:p>
            <a:pPr algn="ctr">
              <a:spcBef>
                <a:spcPts val="1200"/>
              </a:spcBef>
              <a:spcAft>
                <a:spcPts val="0"/>
              </a:spcAft>
            </a:pPr>
            <a:r>
              <a:rPr lang="es-EC" b="1" dirty="0" smtClean="0">
                <a:latin typeface="Calibri" panose="020F0502020204030204" pitchFamily="34" charset="0"/>
                <a:ea typeface="MS PGothic" panose="020B0600070205080204" pitchFamily="34" charset="-128"/>
                <a:cs typeface="Arial" panose="020B0604020202020204" pitchFamily="34" charset="0"/>
              </a:rPr>
              <a:t>AUTOR: </a:t>
            </a:r>
            <a:endParaRPr lang="en-US" b="1" dirty="0">
              <a:latin typeface="Calibri" panose="020F0502020204030204" pitchFamily="34" charset="0"/>
              <a:ea typeface="MS PGothic" panose="020B0600070205080204" pitchFamily="34" charset="-128"/>
              <a:cs typeface="Arial" panose="020B0604020202020204" pitchFamily="34" charset="0"/>
            </a:endParaRPr>
          </a:p>
          <a:p>
            <a:pPr algn="ctr">
              <a:spcAft>
                <a:spcPts val="0"/>
              </a:spcAft>
            </a:pPr>
            <a:r>
              <a:rPr lang="es-EC" b="1" dirty="0" smtClean="0">
                <a:latin typeface="Calibri" panose="020F0502020204030204" pitchFamily="34" charset="0"/>
                <a:ea typeface="MS PGothic" panose="020B0600070205080204" pitchFamily="34" charset="-128"/>
                <a:cs typeface="Arial" panose="020B0604020202020204" pitchFamily="34" charset="0"/>
              </a:rPr>
              <a:t>Lcdo. Molina Celi Edison Armando</a:t>
            </a:r>
            <a:endParaRPr lang="en-US" b="1" dirty="0">
              <a:latin typeface="Calibri" panose="020F0502020204030204" pitchFamily="34" charset="0"/>
              <a:ea typeface="MS PGothic" panose="020B0600070205080204" pitchFamily="34" charset="-128"/>
              <a:cs typeface="Arial" panose="020B0604020202020204" pitchFamily="34" charset="0"/>
            </a:endParaRPr>
          </a:p>
        </p:txBody>
      </p:sp>
      <p:sp>
        <p:nvSpPr>
          <p:cNvPr id="2" name="Rectangle 1">
            <a:extLst>
              <a:ext uri="{FF2B5EF4-FFF2-40B4-BE49-F238E27FC236}">
                <a16:creationId xmlns:a16="http://schemas.microsoft.com/office/drawing/2014/main" id="{D80BDDD6-2D89-4940-A118-550F4D89B3E8}"/>
              </a:ext>
            </a:extLst>
          </p:cNvPr>
          <p:cNvSpPr/>
          <p:nvPr/>
        </p:nvSpPr>
        <p:spPr>
          <a:xfrm>
            <a:off x="2035100" y="3255922"/>
            <a:ext cx="8662746" cy="1200329"/>
          </a:xfrm>
          <a:prstGeom prst="rect">
            <a:avLst/>
          </a:prstGeom>
        </p:spPr>
        <p:txBody>
          <a:bodyPr wrap="square">
            <a:spAutoFit/>
          </a:bodyPr>
          <a:lstStyle/>
          <a:p>
            <a:pPr algn="just"/>
            <a:r>
              <a:rPr lang="es-EC" sz="2400" b="1" dirty="0" smtClean="0"/>
              <a:t>“ESTRATEGIAS PARA LA MEJORA EN LA GESTIÓN DEL ABASTECIMIENTO HOSPITALARIO EN EL HOSPITAL DE ESPECIALIDADES FUERZAS ARMADAS N° 1”</a:t>
            </a:r>
            <a:endParaRPr lang="es-EC" sz="2400" dirty="0"/>
          </a:p>
        </p:txBody>
      </p:sp>
    </p:spTree>
    <p:extLst>
      <p:ext uri="{BB962C8B-B14F-4D97-AF65-F5344CB8AC3E}">
        <p14:creationId xmlns:p14="http://schemas.microsoft.com/office/powerpoint/2010/main" val="3203139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2218" y="2017869"/>
            <a:ext cx="10515600" cy="3348213"/>
          </a:xfrm>
        </p:spPr>
        <p:txBody>
          <a:bodyPr>
            <a:normAutofit fontScale="92500" lnSpcReduction="10000"/>
          </a:bodyPr>
          <a:lstStyle/>
          <a:p>
            <a:pPr lvl="0" algn="just"/>
            <a:r>
              <a:rPr lang="es-ES" sz="3200" dirty="0"/>
              <a:t>Personal de la Dirección de Desarrollo Institucional.</a:t>
            </a:r>
          </a:p>
          <a:p>
            <a:pPr lvl="0" algn="just"/>
            <a:r>
              <a:rPr lang="es-ES" sz="3200" dirty="0"/>
              <a:t>Personal de la Dirección Financiera.</a:t>
            </a:r>
          </a:p>
          <a:p>
            <a:pPr lvl="0" algn="just"/>
            <a:r>
              <a:rPr lang="es-ES" sz="3200" dirty="0"/>
              <a:t>Personal </a:t>
            </a:r>
            <a:r>
              <a:rPr lang="es-ES" sz="3200" dirty="0" smtClean="0"/>
              <a:t>de la Unidad de Ingreso, egreso y actualización de Bienes.</a:t>
            </a:r>
            <a:endParaRPr lang="es-ES" sz="3200" dirty="0"/>
          </a:p>
          <a:p>
            <a:pPr lvl="0" algn="just"/>
            <a:r>
              <a:rPr lang="es-ES" sz="3200" dirty="0"/>
              <a:t>Personal de la Unidad de Compras Públicas.</a:t>
            </a:r>
          </a:p>
          <a:p>
            <a:pPr lvl="0" algn="just"/>
            <a:r>
              <a:rPr lang="es-ES" sz="3200" dirty="0"/>
              <a:t>Personal del Departamento Jurídico.</a:t>
            </a:r>
          </a:p>
          <a:p>
            <a:pPr lvl="0" algn="just"/>
            <a:r>
              <a:rPr lang="es-ES" sz="3200" dirty="0"/>
              <a:t>Personal de Áreas requirentes.</a:t>
            </a:r>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POBLACIÓN</a:t>
            </a:r>
            <a:endParaRPr lang="en-U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743047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normAutofit/>
          </a:bodyPr>
          <a:lstStyle/>
          <a:p>
            <a:r>
              <a:rPr lang="es-EC"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RESULTADOS</a:t>
            </a:r>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961868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7" y="457200"/>
            <a:ext cx="5445460" cy="852985"/>
          </a:xfrm>
        </p:spPr>
        <p:txBody>
          <a:bodyPr>
            <a:noAutofit/>
          </a:bodyPr>
          <a:lstStyle/>
          <a:p>
            <a:r>
              <a:rPr lang="es-ES" sz="4000" b="1" dirty="0">
                <a:latin typeface="Arial Black" panose="020B0A04020102020204" pitchFamily="34" charset="0"/>
              </a:rPr>
              <a:t>Unidad Requirente</a:t>
            </a:r>
            <a:endParaRPr lang="es-ES" sz="4000" b="1" dirty="0">
              <a:latin typeface="Arial Black" panose="020B0A04020102020204" pitchFamily="34" charset="0"/>
            </a:endParaRPr>
          </a:p>
        </p:txBody>
      </p:sp>
      <p:sp>
        <p:nvSpPr>
          <p:cNvPr id="4" name="Marcador de texto 3"/>
          <p:cNvSpPr>
            <a:spLocks noGrp="1"/>
          </p:cNvSpPr>
          <p:nvPr>
            <p:ph type="body" sz="half" idx="2"/>
          </p:nvPr>
        </p:nvSpPr>
        <p:spPr>
          <a:xfrm>
            <a:off x="839788" y="1528549"/>
            <a:ext cx="3932237" cy="4340439"/>
          </a:xfrm>
        </p:spPr>
        <p:txBody>
          <a:bodyPr>
            <a:noAutofit/>
          </a:bodyPr>
          <a:lstStyle/>
          <a:p>
            <a:pPr algn="just"/>
            <a:r>
              <a:rPr lang="es-ES" sz="2000" dirty="0"/>
              <a:t>Al momento de determinar las principales deficiencias del proceso desde el punto de vista de las unidades requirentes, se observó que confluyen una serie de factores vinculados con el proceso y la tardanza en su desarrollo, al cual se le considera altamente burocrático. La mayor proporción de deficiencia en el proceso según los encuestados es por motivo de no contar con personal calificado, lo cual se refleja en procesos ineficientes. Este último aspecto arrojo el 44% del total de los encuestados.</a:t>
            </a:r>
            <a:endParaRPr lang="es-ES" sz="2000" dirty="0"/>
          </a:p>
        </p:txBody>
      </p:sp>
      <p:pic>
        <p:nvPicPr>
          <p:cNvPr id="1027"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247" y="1718768"/>
            <a:ext cx="5200650"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68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7" y="457200"/>
            <a:ext cx="8358804" cy="852985"/>
          </a:xfrm>
        </p:spPr>
        <p:txBody>
          <a:bodyPr>
            <a:noAutofit/>
          </a:bodyPr>
          <a:lstStyle/>
          <a:p>
            <a:r>
              <a:rPr lang="es-ES" sz="4000" b="1" dirty="0" smtClean="0">
                <a:latin typeface="Arial Black" panose="020B0A04020102020204" pitchFamily="34" charset="0"/>
              </a:rPr>
              <a:t>Unidad de Compras Públicas</a:t>
            </a:r>
            <a:endParaRPr lang="es-ES" sz="4000" b="1" dirty="0">
              <a:latin typeface="Arial Black" panose="020B0A04020102020204" pitchFamily="34" charset="0"/>
            </a:endParaRPr>
          </a:p>
        </p:txBody>
      </p:sp>
      <p:sp>
        <p:nvSpPr>
          <p:cNvPr id="4" name="Marcador de texto 3"/>
          <p:cNvSpPr>
            <a:spLocks noGrp="1"/>
          </p:cNvSpPr>
          <p:nvPr>
            <p:ph type="body" sz="half" idx="2"/>
          </p:nvPr>
        </p:nvSpPr>
        <p:spPr>
          <a:xfrm>
            <a:off x="839787" y="1992572"/>
            <a:ext cx="4482839" cy="4340439"/>
          </a:xfrm>
        </p:spPr>
        <p:txBody>
          <a:bodyPr>
            <a:noAutofit/>
          </a:bodyPr>
          <a:lstStyle/>
          <a:p>
            <a:pPr algn="just"/>
            <a:r>
              <a:rPr lang="es-ES" sz="2000" dirty="0"/>
              <a:t>Al igual que en la pregunta anterior, existe divergencia en las respuestas obtenidas. En primer lugar, se consideró desde esta área que la falta de conocimiento del personal que interviene en el proceso es la principal </a:t>
            </a:r>
            <a:r>
              <a:rPr lang="es-ES" sz="2000" dirty="0" smtClean="0"/>
              <a:t>dificultad, </a:t>
            </a:r>
            <a:r>
              <a:rPr lang="es-ES" sz="2000" dirty="0"/>
              <a:t>seguido por la tardanza en la entrega de documentación entre las unidades involucradas, añadido a la poca disponibilidad de los doctores y el tiempo que demora en hacerse algunas correcciones a la documentación consignada.</a:t>
            </a:r>
            <a:endParaRPr lang="es-ES" sz="2800" dirty="0"/>
          </a:p>
        </p:txBody>
      </p:sp>
      <p:pic>
        <p:nvPicPr>
          <p:cNvPr id="2050"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733" y="2559416"/>
            <a:ext cx="51419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489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457200"/>
            <a:ext cx="8536225" cy="852985"/>
          </a:xfrm>
        </p:spPr>
        <p:txBody>
          <a:bodyPr>
            <a:noAutofit/>
          </a:bodyPr>
          <a:lstStyle/>
          <a:p>
            <a:r>
              <a:rPr lang="es-ES" sz="4000" b="1" dirty="0">
                <a:latin typeface="Arial Black" panose="020B0A04020102020204" pitchFamily="34" charset="0"/>
              </a:rPr>
              <a:t>Unidad de Compras Públicas</a:t>
            </a:r>
          </a:p>
        </p:txBody>
      </p:sp>
      <p:sp>
        <p:nvSpPr>
          <p:cNvPr id="4" name="Marcador de texto 3"/>
          <p:cNvSpPr>
            <a:spLocks noGrp="1"/>
          </p:cNvSpPr>
          <p:nvPr>
            <p:ph type="body" sz="half" idx="2"/>
          </p:nvPr>
        </p:nvSpPr>
        <p:spPr>
          <a:xfrm>
            <a:off x="1058152" y="1528548"/>
            <a:ext cx="3932237" cy="4340439"/>
          </a:xfrm>
        </p:spPr>
        <p:txBody>
          <a:bodyPr>
            <a:noAutofit/>
          </a:bodyPr>
          <a:lstStyle/>
          <a:p>
            <a:pPr algn="just"/>
            <a:r>
              <a:rPr lang="es-ES" sz="2400" dirty="0"/>
              <a:t>El principal cuello de botella detectado es la preparación final de la documentación, dado que esta se encuentra supeditada a la calidad de los documentos y que los mismos no tengan algún error, así como su llegada de manera oportuna para el respectivo trámite. Otro aspecto considerado relevante es la poca cantidad de personal para estos trámites.</a:t>
            </a:r>
            <a:endParaRPr lang="es-ES" sz="3200" dirty="0"/>
          </a:p>
        </p:txBody>
      </p:sp>
      <p:pic>
        <p:nvPicPr>
          <p:cNvPr id="5122"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7199" y="2042211"/>
            <a:ext cx="5094287" cy="331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532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42239" y="443552"/>
            <a:ext cx="9726095" cy="852985"/>
          </a:xfrm>
        </p:spPr>
        <p:txBody>
          <a:bodyPr>
            <a:noAutofit/>
          </a:bodyPr>
          <a:lstStyle/>
          <a:p>
            <a:r>
              <a:rPr lang="es-ES" sz="4000" b="1" dirty="0" smtClean="0">
                <a:latin typeface="Arial Black" panose="020B0A04020102020204" pitchFamily="34" charset="0"/>
              </a:rPr>
              <a:t>Unidad de IAEB</a:t>
            </a:r>
            <a:endParaRPr lang="es-ES" sz="4000" b="1" dirty="0">
              <a:latin typeface="Arial Black" panose="020B0A04020102020204" pitchFamily="34" charset="0"/>
            </a:endParaRPr>
          </a:p>
        </p:txBody>
      </p:sp>
      <p:sp>
        <p:nvSpPr>
          <p:cNvPr id="4" name="Marcador de texto 3"/>
          <p:cNvSpPr>
            <a:spLocks noGrp="1"/>
          </p:cNvSpPr>
          <p:nvPr>
            <p:ph type="body" sz="half" idx="2"/>
          </p:nvPr>
        </p:nvSpPr>
        <p:spPr>
          <a:xfrm>
            <a:off x="1085447" y="1787855"/>
            <a:ext cx="3932237" cy="4340439"/>
          </a:xfrm>
        </p:spPr>
        <p:txBody>
          <a:bodyPr>
            <a:noAutofit/>
          </a:bodyPr>
          <a:lstStyle/>
          <a:p>
            <a:pPr algn="just"/>
            <a:r>
              <a:rPr lang="es-ES" sz="2400" dirty="0"/>
              <a:t>El 100% de los encuestados afirmó que se deben revisar los procesos actuales y adecuarlos en la medida de su evaluación, dado que se conocen los cuellos de botella y deben ser atendidos. Por otra parte, se debe elevar el nivel de formación y especialización del personal que interviene en todo el proceso.</a:t>
            </a:r>
            <a:endParaRPr lang="es-ES" sz="3200" dirty="0"/>
          </a:p>
        </p:txBody>
      </p:sp>
      <p:pic>
        <p:nvPicPr>
          <p:cNvPr id="4098" name="Gráfico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8334" y="2518075"/>
            <a:ext cx="468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218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457200"/>
            <a:ext cx="8536225" cy="852985"/>
          </a:xfrm>
        </p:spPr>
        <p:txBody>
          <a:bodyPr>
            <a:noAutofit/>
          </a:bodyPr>
          <a:lstStyle/>
          <a:p>
            <a:r>
              <a:rPr lang="es-ES" sz="4000" b="1" dirty="0" smtClean="0">
                <a:latin typeface="Arial Black" panose="020B0A04020102020204" pitchFamily="34" charset="0"/>
              </a:rPr>
              <a:t>Asesoría Jurídica</a:t>
            </a:r>
            <a:endParaRPr lang="es-ES" sz="4000" b="1" dirty="0">
              <a:latin typeface="Arial Black" panose="020B0A04020102020204" pitchFamily="34" charset="0"/>
            </a:endParaRPr>
          </a:p>
        </p:txBody>
      </p:sp>
      <p:sp>
        <p:nvSpPr>
          <p:cNvPr id="4" name="Marcador de texto 3"/>
          <p:cNvSpPr>
            <a:spLocks noGrp="1"/>
          </p:cNvSpPr>
          <p:nvPr>
            <p:ph type="body" sz="half" idx="2"/>
          </p:nvPr>
        </p:nvSpPr>
        <p:spPr>
          <a:xfrm>
            <a:off x="839788" y="1528549"/>
            <a:ext cx="3932237" cy="4340439"/>
          </a:xfrm>
        </p:spPr>
        <p:txBody>
          <a:bodyPr>
            <a:noAutofit/>
          </a:bodyPr>
          <a:lstStyle/>
          <a:p>
            <a:pPr algn="just"/>
            <a:r>
              <a:rPr lang="es-ES" sz="2200" dirty="0" smtClean="0"/>
              <a:t>Se ratificó </a:t>
            </a:r>
            <a:r>
              <a:rPr lang="es-ES" sz="2200" dirty="0"/>
              <a:t>la demora en el tráfico de documentos necesarios para el proceso de abastecimiento, visto que sin ellos los procesos no fluyen hacia las fases pertinentes para cerrar los respectivos ciclos. En este sentido por ser un trámite eminentemente administrativo al presentar trabas en la oportunidad de su entrega evidentemente esto se manifiesta en la efectividad al final del proceso.</a:t>
            </a:r>
          </a:p>
        </p:txBody>
      </p:sp>
      <p:pic>
        <p:nvPicPr>
          <p:cNvPr id="6146"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566" y="2143018"/>
            <a:ext cx="472598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3741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457200"/>
            <a:ext cx="8536225" cy="852985"/>
          </a:xfrm>
        </p:spPr>
        <p:txBody>
          <a:bodyPr>
            <a:noAutofit/>
          </a:bodyPr>
          <a:lstStyle/>
          <a:p>
            <a:r>
              <a:rPr lang="es-ES" sz="4000" b="1" dirty="0" smtClean="0">
                <a:latin typeface="Arial Black" panose="020B0A04020102020204" pitchFamily="34" charset="0"/>
              </a:rPr>
              <a:t>Dirección Financiera</a:t>
            </a:r>
            <a:endParaRPr lang="es-ES" sz="4000" b="1" dirty="0">
              <a:latin typeface="Arial Black" panose="020B0A04020102020204" pitchFamily="34" charset="0"/>
            </a:endParaRPr>
          </a:p>
        </p:txBody>
      </p:sp>
      <p:sp>
        <p:nvSpPr>
          <p:cNvPr id="4" name="Marcador de texto 3"/>
          <p:cNvSpPr>
            <a:spLocks noGrp="1"/>
          </p:cNvSpPr>
          <p:nvPr>
            <p:ph type="body" sz="half" idx="2"/>
          </p:nvPr>
        </p:nvSpPr>
        <p:spPr>
          <a:xfrm>
            <a:off x="839788" y="1528549"/>
            <a:ext cx="4360009" cy="4340439"/>
          </a:xfrm>
        </p:spPr>
        <p:txBody>
          <a:bodyPr>
            <a:noAutofit/>
          </a:bodyPr>
          <a:lstStyle/>
          <a:p>
            <a:pPr algn="just"/>
            <a:r>
              <a:rPr lang="es-ES" sz="2400" dirty="0"/>
              <a:t>La Dirección Financiera consideró en su totalidad que el presupuesto asignado no es suficiente para cubrir las compras necesarias. En este sentido es de recalcar que las áreas priorizadas hasta ahora han comentado la suficiencia, pero desde el punto de vista amplio de esta área de trabajo se observan la falta de cobertura de otras áreas en términos de sus requerimientos.</a:t>
            </a:r>
            <a:endParaRPr lang="es-ES" sz="3200" dirty="0"/>
          </a:p>
        </p:txBody>
      </p:sp>
      <p:pic>
        <p:nvPicPr>
          <p:cNvPr id="7170" name="Gráfico 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984" y="2258768"/>
            <a:ext cx="4680000" cy="28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2986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457200"/>
            <a:ext cx="8536225" cy="852985"/>
          </a:xfrm>
        </p:spPr>
        <p:txBody>
          <a:bodyPr>
            <a:noAutofit/>
          </a:bodyPr>
          <a:lstStyle/>
          <a:p>
            <a:r>
              <a:rPr lang="es-ES" sz="4000" b="1" dirty="0" smtClean="0">
                <a:latin typeface="Arial Black" panose="020B0A04020102020204" pitchFamily="34" charset="0"/>
              </a:rPr>
              <a:t>Comisión Técnica</a:t>
            </a:r>
            <a:endParaRPr lang="es-ES" sz="4000" b="1" dirty="0">
              <a:latin typeface="Arial Black" panose="020B0A04020102020204" pitchFamily="34" charset="0"/>
            </a:endParaRPr>
          </a:p>
        </p:txBody>
      </p:sp>
      <p:sp>
        <p:nvSpPr>
          <p:cNvPr id="4" name="Marcador de texto 3"/>
          <p:cNvSpPr>
            <a:spLocks noGrp="1"/>
          </p:cNvSpPr>
          <p:nvPr>
            <p:ph type="body" sz="half" idx="2"/>
          </p:nvPr>
        </p:nvSpPr>
        <p:spPr>
          <a:xfrm>
            <a:off x="839788" y="1528549"/>
            <a:ext cx="3932237" cy="4340439"/>
          </a:xfrm>
        </p:spPr>
        <p:txBody>
          <a:bodyPr>
            <a:noAutofit/>
          </a:bodyPr>
          <a:lstStyle/>
          <a:p>
            <a:pPr algn="just"/>
            <a:r>
              <a:rPr lang="es-ES" sz="2400" dirty="0"/>
              <a:t>Al igual que en anteriores encuestas a otras áreas del que intervienen en el proceso, se ratificó la fase preparatoria como la de mayor dificultad y que incide en el desarrollo normal de las compras. Seguido igualmente de la falta de capacidad del personal que interviene y los cambios que se presentan en el presupuesto y su distribución</a:t>
            </a:r>
            <a:endParaRPr lang="es-ES" sz="3200" dirty="0"/>
          </a:p>
        </p:txBody>
      </p:sp>
      <p:pic>
        <p:nvPicPr>
          <p:cNvPr id="8194" name="Gráfico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324" y="2071580"/>
            <a:ext cx="52006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3892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786" y="457200"/>
            <a:ext cx="8536225" cy="852985"/>
          </a:xfrm>
        </p:spPr>
        <p:txBody>
          <a:bodyPr>
            <a:noAutofit/>
          </a:bodyPr>
          <a:lstStyle/>
          <a:p>
            <a:r>
              <a:rPr lang="es-ES" sz="4000" b="1" dirty="0" smtClean="0">
                <a:latin typeface="Arial Black" panose="020B0A04020102020204" pitchFamily="34" charset="0"/>
              </a:rPr>
              <a:t>Comisión Técnica</a:t>
            </a:r>
            <a:endParaRPr lang="es-ES" sz="4000" b="1" dirty="0">
              <a:latin typeface="Arial Black" panose="020B0A04020102020204" pitchFamily="34" charset="0"/>
            </a:endParaRPr>
          </a:p>
        </p:txBody>
      </p:sp>
      <p:sp>
        <p:nvSpPr>
          <p:cNvPr id="4" name="Marcador de texto 3"/>
          <p:cNvSpPr>
            <a:spLocks noGrp="1"/>
          </p:cNvSpPr>
          <p:nvPr>
            <p:ph type="body" sz="half" idx="2"/>
          </p:nvPr>
        </p:nvSpPr>
        <p:spPr>
          <a:xfrm>
            <a:off x="839786" y="1787856"/>
            <a:ext cx="4660260" cy="4340439"/>
          </a:xfrm>
        </p:spPr>
        <p:txBody>
          <a:bodyPr>
            <a:noAutofit/>
          </a:bodyPr>
          <a:lstStyle/>
          <a:p>
            <a:pPr algn="just"/>
            <a:r>
              <a:rPr lang="es-ES" sz="2200" dirty="0"/>
              <a:t>Dentro de las propuestas presentadas por la Comisión Técnica, se notó la necesidad de conformación de un equipo interdisciplinario, altamente capacitado, y que dé respuesta a las distintas deficiencias detectadas hasta ahora. Este equipo sería propicio para mejorar el manejo administrativo, tiempos de respuesta, y mejor adecuación de los procesos a las necesidades puntuales de algunas áreas particulares que no muestran conformidad con los resultados observados hasta ahora.</a:t>
            </a:r>
          </a:p>
        </p:txBody>
      </p:sp>
      <p:pic>
        <p:nvPicPr>
          <p:cNvPr id="7" name="Imagen 6"/>
          <p:cNvPicPr/>
          <p:nvPr/>
        </p:nvPicPr>
        <p:blipFill rotWithShape="1">
          <a:blip r:embed="rId2"/>
          <a:srcRect l="35045" t="27772" r="16348" b="19321"/>
          <a:stretch/>
        </p:blipFill>
        <p:spPr bwMode="auto">
          <a:xfrm>
            <a:off x="6689407" y="2158075"/>
            <a:ext cx="4705985" cy="3600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99315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32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SUMARIO</a:t>
            </a:r>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27" name="Rectangle 26">
            <a:extLst>
              <a:ext uri="{FF2B5EF4-FFF2-40B4-BE49-F238E27FC236}">
                <a16:creationId xmlns:a16="http://schemas.microsoft.com/office/drawing/2014/main" id="{0EE0090D-6EBC-476F-A269-4406E86617F8}"/>
              </a:ext>
            </a:extLst>
          </p:cNvPr>
          <p:cNvSpPr/>
          <p:nvPr/>
        </p:nvSpPr>
        <p:spPr>
          <a:xfrm>
            <a:off x="1515219" y="1758956"/>
            <a:ext cx="3637298" cy="4914166"/>
          </a:xfrm>
          <a:prstGeom prst="rect">
            <a:avLst/>
          </a:prstGeom>
        </p:spPr>
        <p:txBody>
          <a:bodyPr wrap="square">
            <a:spAutoFit/>
          </a:bodyPr>
          <a:lstStyle/>
          <a:p>
            <a:pPr marL="342900" lvl="0" indent="-342900">
              <a:lnSpc>
                <a:spcPct val="150000"/>
              </a:lnSpc>
              <a:spcAft>
                <a:spcPts val="0"/>
              </a:spcAft>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Antecedentes </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Planteamiento del Problema</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Objetivos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eriod"/>
            </a:pPr>
            <a:r>
              <a:rPr lang="es-EC" sz="2000" b="1" dirty="0" smtClean="0">
                <a:latin typeface="Calibri" panose="020F0502020204030204" pitchFamily="34" charset="0"/>
                <a:ea typeface="Calibri" panose="020F0502020204030204" pitchFamily="34" charset="0"/>
                <a:cs typeface="Times New Roman" panose="02020603050405020304" pitchFamily="18" charset="0"/>
              </a:rPr>
              <a:t>Marco </a:t>
            </a:r>
            <a:r>
              <a:rPr lang="es-EC" sz="2000" b="1" dirty="0" smtClean="0">
                <a:latin typeface="Calibri" panose="020F0502020204030204" pitchFamily="34" charset="0"/>
                <a:ea typeface="Calibri" panose="020F0502020204030204" pitchFamily="34" charset="0"/>
                <a:cs typeface="Times New Roman" panose="02020603050405020304" pitchFamily="18" charset="0"/>
              </a:rPr>
              <a:t>Teórico</a:t>
            </a:r>
            <a:endParaRPr lang="es-EC" sz="20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Metodología </a:t>
            </a:r>
          </a:p>
          <a:p>
            <a:pPr marL="342900" lvl="0" indent="-342900">
              <a:lnSpc>
                <a:spcPct val="150000"/>
              </a:lnSpc>
              <a:spcAft>
                <a:spcPts val="0"/>
              </a:spcAft>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Resultados </a:t>
            </a:r>
          </a:p>
          <a:p>
            <a:pPr marL="342900" lvl="0" indent="-342900">
              <a:lnSpc>
                <a:spcPct val="150000"/>
              </a:lnSpc>
              <a:spcAft>
                <a:spcPts val="0"/>
              </a:spcAft>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Conclusiones</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Recomendaciones</a:t>
            </a:r>
          </a:p>
          <a:p>
            <a:pPr marL="342900" lvl="0" indent="-342900">
              <a:lnSpc>
                <a:spcPct val="150000"/>
              </a:lnSpc>
              <a:spcAft>
                <a:spcPts val="800"/>
              </a:spcAft>
              <a:buFont typeface="+mj-lt"/>
              <a:buAutoNum type="arabicPeriod"/>
            </a:pPr>
            <a:r>
              <a:rPr lang="es-EC" sz="2000" b="1" dirty="0">
                <a:latin typeface="Calibri" panose="020F0502020204030204" pitchFamily="34" charset="0"/>
                <a:ea typeface="Calibri" panose="020F0502020204030204" pitchFamily="34" charset="0"/>
                <a:cs typeface="Times New Roman" panose="02020603050405020304" pitchFamily="18" charset="0"/>
              </a:rPr>
              <a:t>Propuesta de estrategias</a:t>
            </a:r>
          </a:p>
          <a:p>
            <a:pPr marL="342900" lvl="0" indent="-342900">
              <a:lnSpc>
                <a:spcPct val="150000"/>
              </a:lnSpc>
              <a:spcAft>
                <a:spcPts val="800"/>
              </a:spcAft>
              <a:buFont typeface="+mj-lt"/>
              <a:buAutoNum type="arabicPeriod"/>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4" descr="AUDITORÍA ELÉCTRICA EN EL HOSPITAL DE ESPECIALIDADES DE L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53" y="2776039"/>
            <a:ext cx="5759998" cy="288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3111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a:t>
            </a:r>
            <a:r>
              <a:rPr lang="es-ES" b="1" dirty="0">
                <a:solidFill>
                  <a:srgbClr val="7030A0"/>
                </a:solidFill>
                <a:effectLst>
                  <a:outerShdw blurRad="38100" dist="38100" dir="2700000" algn="tl">
                    <a:srgbClr val="000000">
                      <a:alpha val="43137"/>
                    </a:srgbClr>
                  </a:outerShdw>
                </a:effectLst>
              </a:rPr>
              <a:t> </a:t>
            </a:r>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CONCLUSIONES</a:t>
            </a:r>
            <a:r>
              <a:rPr lang="es-ES" b="1" dirty="0">
                <a:solidFill>
                  <a:srgbClr val="7030A0"/>
                </a:solidFill>
                <a:effectLst>
                  <a:outerShdw blurRad="38100" dist="38100" dir="2700000" algn="tl">
                    <a:srgbClr val="000000">
                      <a:alpha val="43137"/>
                    </a:srgbClr>
                  </a:outerShdw>
                </a:effectLst>
              </a:rPr>
              <a:t> </a:t>
            </a:r>
            <a:r>
              <a:rPr lang="es-EC" b="1" dirty="0"/>
              <a:t/>
            </a:r>
            <a:br>
              <a:rPr lang="es-EC" b="1" dirty="0"/>
            </a:br>
            <a:endParaRPr lang="es-EC" dirty="0"/>
          </a:p>
        </p:txBody>
      </p:sp>
      <p:sp>
        <p:nvSpPr>
          <p:cNvPr id="3" name="Marcador de contenido 2"/>
          <p:cNvSpPr>
            <a:spLocks noGrp="1"/>
          </p:cNvSpPr>
          <p:nvPr>
            <p:ph idx="1"/>
          </p:nvPr>
        </p:nvSpPr>
        <p:spPr>
          <a:xfrm>
            <a:off x="838200" y="1801504"/>
            <a:ext cx="10515600" cy="4375459"/>
          </a:xfrm>
        </p:spPr>
        <p:txBody>
          <a:bodyPr>
            <a:normAutofit fontScale="92500" lnSpcReduction="10000"/>
          </a:bodyPr>
          <a:lstStyle/>
          <a:p>
            <a:pPr lvl="0" algn="just">
              <a:spcBef>
                <a:spcPts val="1200"/>
              </a:spcBef>
              <a:spcAft>
                <a:spcPts val="1200"/>
              </a:spcAft>
            </a:pPr>
            <a:r>
              <a:rPr lang="es-ES" dirty="0"/>
              <a:t>Se logró analizar y caracterizar la cadena de suministro de la gestión de abastecimiento del Hospital de Especialidades Fuerzas Armadas N°1. La interacción con los distintos actores a lo largo del proceso permitió detectar como uno de los problemas principales, se encuentra ubicado en el proceso de documentación administrativa que se da en la etapa preparatoria por poco personal, baja </a:t>
            </a:r>
            <a:r>
              <a:rPr lang="es-ES" dirty="0" smtClean="0"/>
              <a:t>capacitación. </a:t>
            </a:r>
          </a:p>
          <a:p>
            <a:pPr algn="just">
              <a:spcBef>
                <a:spcPts val="1200"/>
              </a:spcBef>
              <a:spcAft>
                <a:spcPts val="1200"/>
              </a:spcAft>
            </a:pPr>
            <a:r>
              <a:rPr lang="es-ES" dirty="0"/>
              <a:t>Se determinó que es necesaria la conformación de un equipo interdisciplinario, altamente capacitado, y que dé respuesta a las distintas deficiencias detectadas hasta ahora. Este equipo seria propicio para mejorar el manejo administrativo, tiempos de respuesta, y mejor adecuación de los procesos a las necesidades puntuales de algunas áreas particulares que no muestran conformidad con los resultados observados.</a:t>
            </a:r>
          </a:p>
          <a:p>
            <a:pPr lvl="0" algn="just">
              <a:spcBef>
                <a:spcPts val="1200"/>
              </a:spcBef>
              <a:spcAft>
                <a:spcPts val="1200"/>
              </a:spcAft>
            </a:pPr>
            <a:endParaRPr lang="es-ES"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013874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a:t>
            </a:r>
            <a:r>
              <a:rPr lang="es-ES" b="1" dirty="0">
                <a:solidFill>
                  <a:srgbClr val="7030A0"/>
                </a:solidFill>
                <a:effectLst>
                  <a:outerShdw blurRad="38100" dist="38100" dir="2700000" algn="tl">
                    <a:srgbClr val="000000">
                      <a:alpha val="43137"/>
                    </a:srgbClr>
                  </a:outerShdw>
                </a:effectLst>
              </a:rPr>
              <a:t> </a:t>
            </a:r>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CONCLUSIONES</a:t>
            </a:r>
            <a:r>
              <a:rPr lang="es-ES" b="1" dirty="0">
                <a:solidFill>
                  <a:srgbClr val="7030A0"/>
                </a:solidFill>
                <a:effectLst>
                  <a:outerShdw blurRad="38100" dist="38100" dir="2700000" algn="tl">
                    <a:srgbClr val="000000">
                      <a:alpha val="43137"/>
                    </a:srgbClr>
                  </a:outerShdw>
                </a:effectLst>
              </a:rPr>
              <a:t> </a:t>
            </a:r>
            <a:r>
              <a:rPr lang="es-EC" b="1" dirty="0"/>
              <a:t/>
            </a:r>
            <a:br>
              <a:rPr lang="es-EC" b="1" dirty="0"/>
            </a:br>
            <a:endParaRPr lang="es-EC" dirty="0"/>
          </a:p>
        </p:txBody>
      </p:sp>
      <p:sp>
        <p:nvSpPr>
          <p:cNvPr id="3" name="Marcador de contenido 2"/>
          <p:cNvSpPr>
            <a:spLocks noGrp="1"/>
          </p:cNvSpPr>
          <p:nvPr>
            <p:ph idx="1"/>
          </p:nvPr>
        </p:nvSpPr>
        <p:spPr/>
        <p:txBody>
          <a:bodyPr>
            <a:normAutofit fontScale="92500" lnSpcReduction="10000"/>
          </a:bodyPr>
          <a:lstStyle/>
          <a:p>
            <a:pPr algn="just"/>
            <a:r>
              <a:rPr lang="es-ES" dirty="0"/>
              <a:t>De igual manera se identificaron otros puntos críticos existentes en la cadena de suministro de la gestión de abastecimiento del hospital uno de estos puntos, es la descentralización de responsabilidades.</a:t>
            </a:r>
            <a:endParaRPr lang="es-EC" dirty="0"/>
          </a:p>
          <a:p>
            <a:pPr lvl="0" algn="just"/>
            <a:r>
              <a:rPr lang="es-ES" dirty="0" smtClean="0"/>
              <a:t>Se </a:t>
            </a:r>
            <a:r>
              <a:rPr lang="es-ES" dirty="0"/>
              <a:t>pudo conocer igualmente opiniones sobre los errores que estaban afectando en la gestión de abastecimiento del Hospital, y el resultado de este. Es de comentar que esta interacción permitió conocer incluso posturas contradictorias entre actores de una misma área, que en términos de la operatividad diaria afectan el resultado de su gestión</a:t>
            </a:r>
            <a:r>
              <a:rPr lang="es-ES" dirty="0" smtClean="0"/>
              <a:t>.</a:t>
            </a:r>
          </a:p>
          <a:p>
            <a:pPr algn="just"/>
            <a:r>
              <a:rPr lang="es-ES" dirty="0"/>
              <a:t>A través de la propuesta de estrategia presentada, basada en el SCOR, les permitirá cambiar las situaciones detectadas como problemáticas, y dejar los cimientos sobre los cuales se pueden alcanzar mejores y mayores objetivos en la cadena logística de abastecimiento.</a:t>
            </a:r>
          </a:p>
          <a:p>
            <a:pPr lvl="0" algn="just"/>
            <a:endParaRPr lang="es-ES" dirty="0" smtClean="0"/>
          </a:p>
          <a:p>
            <a:pPr lvl="0" algn="just"/>
            <a:endParaRPr lang="es-ES" dirty="0" smtClean="0"/>
          </a:p>
          <a:p>
            <a:pPr lvl="0" algn="just"/>
            <a:endParaRPr lang="es-ES" dirty="0"/>
          </a:p>
          <a:p>
            <a:pPr algn="just"/>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416213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a:t>
            </a:r>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RECOMENDACIONES</a:t>
            </a:r>
            <a:r>
              <a:rPr lang="es-EC" dirty="0"/>
              <a:t/>
            </a:r>
            <a:br>
              <a:rPr lang="es-EC" dirty="0"/>
            </a:br>
            <a:endParaRPr lang="es-EC" dirty="0"/>
          </a:p>
        </p:txBody>
      </p:sp>
      <p:sp>
        <p:nvSpPr>
          <p:cNvPr id="3" name="Marcador de contenido 2"/>
          <p:cNvSpPr>
            <a:spLocks noGrp="1"/>
          </p:cNvSpPr>
          <p:nvPr>
            <p:ph idx="1"/>
          </p:nvPr>
        </p:nvSpPr>
        <p:spPr/>
        <p:txBody>
          <a:bodyPr>
            <a:normAutofit fontScale="92500"/>
          </a:bodyPr>
          <a:lstStyle/>
          <a:p>
            <a:pPr lvl="0" algn="just">
              <a:spcAft>
                <a:spcPts val="1000"/>
              </a:spcAft>
            </a:pPr>
            <a:r>
              <a:rPr lang="es-ES" dirty="0"/>
              <a:t>Incentivar el sentido de pertenencia en los trabajadores del Hospital de Especialidades Fuerzas Armadas N°1, con el propósito de que se comprometan con los objetivos de la institución, y además se consideren una parte fundamental de la misma. En este sentido es relevante que se les comuniquen los resultados obtenidos mediante la presente investigación, a fin de que conozcan cuales son los problemas que se hallaron.</a:t>
            </a:r>
          </a:p>
          <a:p>
            <a:pPr lvl="0" algn="just">
              <a:spcAft>
                <a:spcPts val="1000"/>
              </a:spcAft>
            </a:pPr>
            <a:r>
              <a:rPr lang="es-ES" dirty="0"/>
              <a:t>Incorporar un plan de capacitación al personal que tiene que ver con los aspectos de abastecimiento en cuanto a normativa, llenado correcto de formularios, técnicas de planificación, presupuesto público y sensibilización de la importancia de los servicios hospitalarios.</a:t>
            </a:r>
          </a:p>
          <a:p>
            <a:pPr algn="just">
              <a:spcAft>
                <a:spcPts val="1000"/>
              </a:spcAft>
            </a:pPr>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590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a:t>
            </a:r>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RECOMENDACIONES</a:t>
            </a:r>
            <a:r>
              <a:rPr lang="es-EC" dirty="0"/>
              <a:t/>
            </a:r>
            <a:br>
              <a:rPr lang="es-EC" dirty="0"/>
            </a:br>
            <a:endParaRPr lang="es-EC" dirty="0"/>
          </a:p>
        </p:txBody>
      </p:sp>
      <p:sp>
        <p:nvSpPr>
          <p:cNvPr id="3" name="Marcador de contenido 2"/>
          <p:cNvSpPr>
            <a:spLocks noGrp="1"/>
          </p:cNvSpPr>
          <p:nvPr>
            <p:ph idx="1"/>
          </p:nvPr>
        </p:nvSpPr>
        <p:spPr/>
        <p:txBody>
          <a:bodyPr>
            <a:normAutofit fontScale="92500" lnSpcReduction="20000"/>
          </a:bodyPr>
          <a:lstStyle/>
          <a:p>
            <a:pPr lvl="0" algn="just">
              <a:spcAft>
                <a:spcPts val="1000"/>
              </a:spcAft>
            </a:pPr>
            <a:r>
              <a:rPr lang="es-ES" dirty="0"/>
              <a:t>Aplicar la propuesta realizada en el presente estudio, con la finalidad de disminuir los efectos negativos de las problemáticas halladas, y de esta manera mejorar los procesos que se desarrollan en la cadena de suministros de la gestión de abastecimiento del Hospital.</a:t>
            </a:r>
          </a:p>
          <a:p>
            <a:pPr algn="just">
              <a:spcAft>
                <a:spcPts val="1000"/>
              </a:spcAft>
            </a:pPr>
            <a:r>
              <a:rPr lang="es-ES" dirty="0"/>
              <a:t>Procurar que los jefes de áreas realicen constantemente seguimiento a las actividades propuestas en la presente investigación, con el objetivo de lograr un control sobre los procesos inherentes a la cadena de suministro de la gestión de abastecimiento del Hospital. </a:t>
            </a:r>
            <a:endParaRPr lang="es-ES" dirty="0" smtClean="0"/>
          </a:p>
          <a:p>
            <a:pPr lvl="0" algn="just">
              <a:spcAft>
                <a:spcPts val="1000"/>
              </a:spcAft>
            </a:pPr>
            <a:r>
              <a:rPr lang="es-ES" dirty="0"/>
              <a:t>Incorporar una política interna relacionada con los canales de comunicación, incentivando su uso escrito, verbal y mediante el uso de los dispositivos tecnológicos, que permitan mejor flujo informativo, así como mejor ambiente laboral</a:t>
            </a:r>
            <a:r>
              <a:rPr lang="es-ES" dirty="0" smtClean="0"/>
              <a:t>.</a:t>
            </a:r>
            <a:endParaRPr lang="es-ES"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483113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a:t>
            </a:r>
            <a:r>
              <a:rPr lang="es-ES" b="1" dirty="0">
                <a:solidFill>
                  <a:srgbClr val="7030A0"/>
                </a:solidFill>
                <a:effectLst>
                  <a:outerShdw blurRad="38100" dist="38100" dir="2700000" algn="tl">
                    <a:srgbClr val="000000">
                      <a:alpha val="43137"/>
                    </a:srgbClr>
                  </a:outerShdw>
                </a:effectLst>
              </a:rPr>
              <a:t> </a:t>
            </a:r>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PROPUESTA</a:t>
            </a:r>
            <a:r>
              <a:rPr lang="es-EC" dirty="0"/>
              <a:t/>
            </a:r>
            <a:br>
              <a:rPr lang="es-EC" dirty="0"/>
            </a:br>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pic>
        <p:nvPicPr>
          <p:cNvPr id="18" name="Imagen 17"/>
          <p:cNvPicPr>
            <a:picLocks noChangeAspect="1"/>
          </p:cNvPicPr>
          <p:nvPr/>
        </p:nvPicPr>
        <p:blipFill>
          <a:blip r:embed="rId5"/>
          <a:stretch>
            <a:fillRect/>
          </a:stretch>
        </p:blipFill>
        <p:spPr>
          <a:xfrm>
            <a:off x="7000878" y="4333879"/>
            <a:ext cx="19044" cy="19041"/>
          </a:xfrm>
          <a:prstGeom prst="rect">
            <a:avLst/>
          </a:prstGeom>
        </p:spPr>
      </p:pic>
      <p:pic>
        <p:nvPicPr>
          <p:cNvPr id="19" name="Imagen 18"/>
          <p:cNvPicPr>
            <a:picLocks noChangeAspect="1"/>
          </p:cNvPicPr>
          <p:nvPr/>
        </p:nvPicPr>
        <p:blipFill>
          <a:blip r:embed="rId5"/>
          <a:stretch>
            <a:fillRect/>
          </a:stretch>
        </p:blipFill>
        <p:spPr>
          <a:xfrm>
            <a:off x="7153278" y="4486279"/>
            <a:ext cx="133868" cy="133847"/>
          </a:xfrm>
          <a:prstGeom prst="rect">
            <a:avLst/>
          </a:prstGeom>
        </p:spPr>
      </p:pic>
      <p:pic>
        <p:nvPicPr>
          <p:cNvPr id="21" name="Imagen 20"/>
          <p:cNvPicPr>
            <a:picLocks noChangeAspect="1"/>
          </p:cNvPicPr>
          <p:nvPr/>
        </p:nvPicPr>
        <p:blipFill>
          <a:blip r:embed="rId6"/>
          <a:stretch>
            <a:fillRect/>
          </a:stretch>
        </p:blipFill>
        <p:spPr>
          <a:xfrm>
            <a:off x="7153278" y="4486279"/>
            <a:ext cx="19044" cy="19041"/>
          </a:xfrm>
          <a:prstGeom prst="rect">
            <a:avLst/>
          </a:prstGeom>
        </p:spPr>
      </p:pic>
      <p:sp>
        <p:nvSpPr>
          <p:cNvPr id="20" name="Marcador de contenido 2"/>
          <p:cNvSpPr>
            <a:spLocks noGrp="1"/>
          </p:cNvSpPr>
          <p:nvPr>
            <p:ph idx="1"/>
          </p:nvPr>
        </p:nvSpPr>
        <p:spPr>
          <a:xfrm>
            <a:off x="838200" y="1499050"/>
            <a:ext cx="10515600" cy="4351338"/>
          </a:xfrm>
        </p:spPr>
        <p:txBody>
          <a:bodyPr>
            <a:normAutofit/>
          </a:bodyPr>
          <a:lstStyle/>
          <a:p>
            <a:pPr marL="0" lvl="0" indent="0" algn="just">
              <a:buNone/>
            </a:pPr>
            <a:r>
              <a:rPr lang="es-ES" dirty="0"/>
              <a:t>S</a:t>
            </a:r>
            <a:r>
              <a:rPr lang="es-ES" dirty="0" smtClean="0"/>
              <a:t>e </a:t>
            </a:r>
            <a:r>
              <a:rPr lang="es-ES" dirty="0"/>
              <a:t>elaboró la propuesta de estrategia basada en la creación de un equipo interdisciplinario que sea el encargado de velar por la eficacia del proceso de abastecimiento hospitalario. Este equipo que representa las áreas involucradas, trabajará sobre la base del esquema SCOR (</a:t>
            </a:r>
            <a:r>
              <a:rPr lang="es-ES" dirty="0" err="1"/>
              <a:t>Supply</a:t>
            </a:r>
            <a:r>
              <a:rPr lang="es-ES" dirty="0"/>
              <a:t> </a:t>
            </a:r>
            <a:r>
              <a:rPr lang="es-ES" dirty="0" err="1"/>
              <a:t>Chain</a:t>
            </a:r>
            <a:r>
              <a:rPr lang="es-ES" dirty="0"/>
              <a:t> </a:t>
            </a:r>
            <a:r>
              <a:rPr lang="es-ES" dirty="0" err="1"/>
              <a:t>Operations</a:t>
            </a:r>
            <a:r>
              <a:rPr lang="es-ES" dirty="0"/>
              <a:t> Reference </a:t>
            </a:r>
            <a:r>
              <a:rPr lang="es-ES" dirty="0" err="1"/>
              <a:t>model</a:t>
            </a:r>
            <a:r>
              <a:rPr lang="es-ES" dirty="0" smtClean="0"/>
              <a:t>).</a:t>
            </a:r>
            <a:endParaRPr lang="es-EC" dirty="0"/>
          </a:p>
        </p:txBody>
      </p:sp>
      <p:pic>
        <p:nvPicPr>
          <p:cNvPr id="22" name="Picture 2" descr="El Modelo SCOR | OBS Business 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6033" y="3743320"/>
            <a:ext cx="37296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42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t>                  </a:t>
            </a:r>
            <a:r>
              <a:rPr lang="es-ES" sz="4000" b="1" dirty="0">
                <a:solidFill>
                  <a:srgbClr val="7030A0"/>
                </a:solidFill>
                <a:effectLst>
                  <a:outerShdw blurRad="38100" dist="38100" dir="2700000" algn="tl">
                    <a:srgbClr val="000000">
                      <a:alpha val="43137"/>
                    </a:srgbClr>
                  </a:outerShdw>
                </a:effectLst>
              </a:rPr>
              <a:t> </a:t>
            </a:r>
            <a:r>
              <a:rPr lang="es-ES" sz="4000" b="1" dirty="0">
                <a:solidFill>
                  <a:srgbClr val="7030A0"/>
                </a:solidFill>
                <a:effectLst>
                  <a:outerShdw blurRad="38100" dist="38100" dir="2700000" algn="tl">
                    <a:srgbClr val="000000">
                      <a:alpha val="43137"/>
                    </a:srgbClr>
                  </a:outerShdw>
                </a:effectLst>
              </a:rPr>
              <a:t>Descripción de la </a:t>
            </a:r>
            <a:r>
              <a:rPr lang="es-ES" sz="4000" b="1" dirty="0" smtClean="0">
                <a:solidFill>
                  <a:srgbClr val="7030A0"/>
                </a:solidFill>
                <a:effectLst>
                  <a:outerShdw blurRad="38100" dist="38100" dir="2700000" algn="tl">
                    <a:srgbClr val="000000">
                      <a:alpha val="43137"/>
                    </a:srgbClr>
                  </a:outerShdw>
                </a:effectLst>
              </a:rPr>
              <a:t>estrategia</a:t>
            </a:r>
            <a:r>
              <a:rPr lang="es-EC" sz="4000" dirty="0"/>
              <a:t/>
            </a:r>
            <a:br>
              <a:rPr lang="es-EC" sz="4000" dirty="0"/>
            </a:br>
            <a:endParaRPr lang="es-EC" sz="4000"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sp>
        <p:nvSpPr>
          <p:cNvPr id="18" name="Marcador de contenido 2"/>
          <p:cNvSpPr>
            <a:spLocks noGrp="1"/>
          </p:cNvSpPr>
          <p:nvPr>
            <p:ph idx="1"/>
          </p:nvPr>
        </p:nvSpPr>
        <p:spPr>
          <a:xfrm>
            <a:off x="838200" y="1825625"/>
            <a:ext cx="10515600" cy="4351338"/>
          </a:xfrm>
        </p:spPr>
        <p:txBody>
          <a:bodyPr>
            <a:normAutofit/>
          </a:bodyPr>
          <a:lstStyle/>
          <a:p>
            <a:pPr algn="just">
              <a:spcAft>
                <a:spcPts val="1000"/>
              </a:spcAft>
            </a:pPr>
            <a:r>
              <a:rPr lang="es-ES" dirty="0" smtClean="0"/>
              <a:t>El SCOR-</a:t>
            </a:r>
            <a:r>
              <a:rPr lang="es-ES" dirty="0" err="1" smtClean="0"/>
              <a:t>model</a:t>
            </a:r>
            <a:r>
              <a:rPr lang="es-ES" dirty="0" smtClean="0"/>
              <a:t> </a:t>
            </a:r>
            <a:r>
              <a:rPr lang="es-ES" dirty="0"/>
              <a:t>permitirá al equipo interdisciplinario unificar en una única estructura los procesos de negocio</a:t>
            </a:r>
            <a:r>
              <a:rPr lang="es-ES" dirty="0" smtClean="0"/>
              <a:t>, </a:t>
            </a:r>
            <a:r>
              <a:rPr lang="es-ES" dirty="0"/>
              <a:t>mejores prácticas y tecnologías, con el propósito de mejorar la comunicación entre los </a:t>
            </a:r>
            <a:r>
              <a:rPr lang="es-ES" dirty="0" smtClean="0"/>
              <a:t>responsables del abastecimiento, </a:t>
            </a:r>
            <a:r>
              <a:rPr lang="es-ES" dirty="0"/>
              <a:t>así como aumentar la eficiencia de la Gestión de la cadena de suministro y el desarrollo de actividades que </a:t>
            </a:r>
            <a:r>
              <a:rPr lang="es-ES" dirty="0" smtClean="0"/>
              <a:t>contribuyan. </a:t>
            </a:r>
          </a:p>
          <a:p>
            <a:pPr algn="just">
              <a:spcAft>
                <a:spcPts val="1000"/>
              </a:spcAft>
            </a:pPr>
            <a:r>
              <a:rPr lang="es-ES" dirty="0" smtClean="0"/>
              <a:t>El </a:t>
            </a:r>
            <a:r>
              <a:rPr lang="es-ES" dirty="0"/>
              <a:t>SCOR-</a:t>
            </a:r>
            <a:r>
              <a:rPr lang="es-ES" dirty="0" err="1"/>
              <a:t>model</a:t>
            </a:r>
            <a:r>
              <a:rPr lang="es-ES" dirty="0"/>
              <a:t> ayuda a que se describa cuáles son las actividades del negocio que se ameritan para cumplir con las demandas de los clientes. </a:t>
            </a:r>
          </a:p>
        </p:txBody>
      </p:sp>
    </p:spTree>
    <p:extLst>
      <p:ext uri="{BB962C8B-B14F-4D97-AF65-F5344CB8AC3E}">
        <p14:creationId xmlns:p14="http://schemas.microsoft.com/office/powerpoint/2010/main" val="3357831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           </a:t>
            </a:r>
            <a:r>
              <a:rPr lang="es-ES" b="1" dirty="0">
                <a:solidFill>
                  <a:srgbClr val="7030A0"/>
                </a:solidFill>
                <a:effectLst>
                  <a:outerShdw blurRad="38100" dist="38100" dir="2700000" algn="tl">
                    <a:srgbClr val="000000">
                      <a:alpha val="43137"/>
                    </a:srgbClr>
                  </a:outerShdw>
                </a:effectLst>
              </a:rPr>
              <a:t>        Descripción de la </a:t>
            </a:r>
            <a:r>
              <a:rPr lang="es-ES" b="1" dirty="0" smtClean="0">
                <a:solidFill>
                  <a:srgbClr val="7030A0"/>
                </a:solidFill>
                <a:effectLst>
                  <a:outerShdw blurRad="38100" dist="38100" dir="2700000" algn="tl">
                    <a:srgbClr val="000000">
                      <a:alpha val="43137"/>
                    </a:srgbClr>
                  </a:outerShdw>
                </a:effectLst>
              </a:rPr>
              <a:t>estrategia</a:t>
            </a:r>
            <a:r>
              <a:rPr lang="es-EC" dirty="0"/>
              <a:t/>
            </a:r>
            <a:br>
              <a:rPr lang="es-EC" dirty="0"/>
            </a:br>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sp>
        <p:nvSpPr>
          <p:cNvPr id="3" name="Rectángulo 2"/>
          <p:cNvSpPr/>
          <p:nvPr/>
        </p:nvSpPr>
        <p:spPr>
          <a:xfrm>
            <a:off x="1105468" y="1766921"/>
            <a:ext cx="10754436" cy="4452501"/>
          </a:xfrm>
          <a:prstGeom prst="rect">
            <a:avLst/>
          </a:prstGeom>
        </p:spPr>
        <p:txBody>
          <a:bodyPr wrap="square">
            <a:spAutoFit/>
          </a:bodyPr>
          <a:lstStyle/>
          <a:p>
            <a:pPr algn="just">
              <a:spcBef>
                <a:spcPts val="1000"/>
              </a:spcBef>
              <a:spcAft>
                <a:spcPts val="1000"/>
              </a:spcAft>
            </a:pPr>
            <a:r>
              <a:rPr lang="es-ES" sz="2500" b="1" dirty="0" smtClean="0"/>
              <a:t>El </a:t>
            </a:r>
            <a:r>
              <a:rPr lang="es-ES" sz="2500" b="1" dirty="0"/>
              <a:t>SCOR-</a:t>
            </a:r>
            <a:r>
              <a:rPr lang="es-ES" sz="2500" b="1" dirty="0" err="1"/>
              <a:t>model</a:t>
            </a:r>
            <a:r>
              <a:rPr lang="es-ES" sz="2500" b="1" dirty="0"/>
              <a:t> </a:t>
            </a:r>
            <a:r>
              <a:rPr lang="es-ES" sz="2500" b="1" dirty="0" smtClean="0"/>
              <a:t>involucra </a:t>
            </a:r>
            <a:r>
              <a:rPr lang="es-ES" sz="2500" b="1" dirty="0"/>
              <a:t>los siguientes procesos de gestión: </a:t>
            </a:r>
            <a:endParaRPr lang="es-ES" sz="2500" b="1" dirty="0" smtClean="0"/>
          </a:p>
          <a:p>
            <a:pPr lvl="0" algn="just">
              <a:spcBef>
                <a:spcPts val="1000"/>
              </a:spcBef>
              <a:spcAft>
                <a:spcPts val="1000"/>
              </a:spcAft>
            </a:pPr>
            <a:r>
              <a:rPr lang="es-ES" sz="2500" b="1" dirty="0" smtClean="0"/>
              <a:t>Proceso </a:t>
            </a:r>
            <a:r>
              <a:rPr lang="es-ES" sz="2500" b="1" dirty="0"/>
              <a:t>de planificación</a:t>
            </a:r>
            <a:r>
              <a:rPr lang="es-ES" sz="2500" dirty="0"/>
              <a:t>: En este espacio se realizan los análisis necesarios para determinar la mejor manera de equilibrar los recursos disponibles con los requerimientos, de igual manera se establecen e imparten los planes para toda la cadena</a:t>
            </a:r>
            <a:r>
              <a:rPr lang="es-ES" sz="2500" dirty="0" smtClean="0"/>
              <a:t>. En este ámbito también se analiza el funcionamiento normal de la organización, a fin de alinear el plan financiero de la misma con el plan estratégico de la cadena.</a:t>
            </a:r>
            <a:endParaRPr lang="es-ES" sz="2500" dirty="0"/>
          </a:p>
          <a:p>
            <a:pPr lvl="0" algn="just">
              <a:spcBef>
                <a:spcPts val="1000"/>
              </a:spcBef>
              <a:spcAft>
                <a:spcPts val="1000"/>
              </a:spcAft>
            </a:pPr>
            <a:r>
              <a:rPr lang="es-ES" sz="2500" b="1" dirty="0"/>
              <a:t>Proceso de aprovisionamiento</a:t>
            </a:r>
            <a:r>
              <a:rPr lang="es-ES" sz="2500" dirty="0"/>
              <a:t>: En este proceso se reflexiona acerca de la manera en que se llevara a cabo la programación de las compras, así como la identificación, selección y valoración de proveedores, o la gestión de inventarios</a:t>
            </a:r>
            <a:r>
              <a:rPr lang="es-ES" sz="2500" dirty="0" smtClean="0"/>
              <a:t>.</a:t>
            </a:r>
            <a:endParaRPr lang="es-ES" sz="2500" dirty="0"/>
          </a:p>
        </p:txBody>
      </p:sp>
    </p:spTree>
    <p:extLst>
      <p:ext uri="{BB962C8B-B14F-4D97-AF65-F5344CB8AC3E}">
        <p14:creationId xmlns:p14="http://schemas.microsoft.com/office/powerpoint/2010/main" val="18976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           </a:t>
            </a:r>
            <a:r>
              <a:rPr lang="es-ES" b="1" dirty="0">
                <a:solidFill>
                  <a:srgbClr val="7030A0"/>
                </a:solidFill>
                <a:effectLst>
                  <a:outerShdw blurRad="38100" dist="38100" dir="2700000" algn="tl">
                    <a:srgbClr val="000000">
                      <a:alpha val="43137"/>
                    </a:srgbClr>
                  </a:outerShdw>
                </a:effectLst>
              </a:rPr>
              <a:t>        Descripción de la </a:t>
            </a:r>
            <a:r>
              <a:rPr lang="es-ES" b="1" dirty="0" smtClean="0">
                <a:solidFill>
                  <a:srgbClr val="7030A0"/>
                </a:solidFill>
                <a:effectLst>
                  <a:outerShdw blurRad="38100" dist="38100" dir="2700000" algn="tl">
                    <a:srgbClr val="000000">
                      <a:alpha val="43137"/>
                    </a:srgbClr>
                  </a:outerShdw>
                </a:effectLst>
              </a:rPr>
              <a:t>estrategia</a:t>
            </a:r>
            <a:r>
              <a:rPr lang="es-EC" dirty="0"/>
              <a:t/>
            </a:r>
            <a:br>
              <a:rPr lang="es-EC" dirty="0"/>
            </a:br>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sp>
        <p:nvSpPr>
          <p:cNvPr id="3" name="Rectángulo 2"/>
          <p:cNvSpPr/>
          <p:nvPr/>
        </p:nvSpPr>
        <p:spPr>
          <a:xfrm>
            <a:off x="1105468" y="1766921"/>
            <a:ext cx="10754436" cy="4667945"/>
          </a:xfrm>
          <a:prstGeom prst="rect">
            <a:avLst/>
          </a:prstGeom>
        </p:spPr>
        <p:txBody>
          <a:bodyPr wrap="square">
            <a:spAutoFit/>
          </a:bodyPr>
          <a:lstStyle/>
          <a:p>
            <a:pPr lvl="0" algn="just">
              <a:spcBef>
                <a:spcPts val="1000"/>
              </a:spcBef>
              <a:spcAft>
                <a:spcPts val="1000"/>
              </a:spcAft>
            </a:pPr>
            <a:r>
              <a:rPr lang="es-ES" sz="2400" b="1" dirty="0"/>
              <a:t>Proceso de contratación:</a:t>
            </a:r>
            <a:r>
              <a:rPr lang="es-ES" sz="2400" dirty="0"/>
              <a:t> En este ámbito se programan las actividades correspondientes al proceso de contratación, asimismo se establecen las características del producto, se desarrolla la etapa de prueba y se prepara el producto para ser llevado posteriormente a la cadena logística.</a:t>
            </a:r>
          </a:p>
          <a:p>
            <a:pPr lvl="0" algn="just">
              <a:spcBef>
                <a:spcPts val="1000"/>
              </a:spcBef>
              <a:spcAft>
                <a:spcPts val="1000"/>
              </a:spcAft>
            </a:pPr>
            <a:r>
              <a:rPr lang="es-ES" sz="2400" b="1" dirty="0"/>
              <a:t>Proceso de suministro</a:t>
            </a:r>
            <a:r>
              <a:rPr lang="es-ES" sz="2400" dirty="0"/>
              <a:t>: En esta sección se estudia la totalidad de procesos de gestión inherentes a las demandas de los clientes y envíos, de igual manera se analizan aquellos procesos relacionados con la gestión de bodega, con la entrega del producto al cliente y con la facturación.</a:t>
            </a:r>
          </a:p>
          <a:p>
            <a:pPr algn="just">
              <a:spcBef>
                <a:spcPts val="1000"/>
              </a:spcBef>
              <a:spcAft>
                <a:spcPts val="1000"/>
              </a:spcAft>
            </a:pPr>
            <a:r>
              <a:rPr lang="es-ES" sz="2400" b="1" dirty="0"/>
              <a:t>Proceso de retorno:</a:t>
            </a:r>
            <a:r>
              <a:rPr lang="es-ES" sz="2400" dirty="0"/>
              <a:t> Esta sección involucra el análisis de todos los procesos que se relacionan con el retorno del producto, así como con el servicio de post-entrega al cliente.</a:t>
            </a:r>
            <a:endParaRPr lang="es-ES" sz="3200" dirty="0"/>
          </a:p>
        </p:txBody>
      </p:sp>
    </p:spTree>
    <p:extLst>
      <p:ext uri="{BB962C8B-B14F-4D97-AF65-F5344CB8AC3E}">
        <p14:creationId xmlns:p14="http://schemas.microsoft.com/office/powerpoint/2010/main" val="184216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800" b="1" dirty="0"/>
              <a:t>           </a:t>
            </a:r>
            <a:r>
              <a:rPr lang="es-ES" sz="4800" b="1" dirty="0">
                <a:solidFill>
                  <a:srgbClr val="7030A0"/>
                </a:solidFill>
                <a:effectLst>
                  <a:outerShdw blurRad="38100" dist="38100" dir="2700000" algn="tl">
                    <a:srgbClr val="000000">
                      <a:alpha val="43137"/>
                    </a:srgbClr>
                  </a:outerShdw>
                </a:effectLst>
              </a:rPr>
              <a:t>        Características de la </a:t>
            </a:r>
            <a:r>
              <a:rPr lang="es-ES" sz="4800" b="1" dirty="0" smtClean="0">
                <a:solidFill>
                  <a:srgbClr val="7030A0"/>
                </a:solidFill>
                <a:effectLst>
                  <a:outerShdw blurRad="38100" dist="38100" dir="2700000" algn="tl">
                    <a:srgbClr val="000000">
                      <a:alpha val="43137"/>
                    </a:srgbClr>
                  </a:outerShdw>
                </a:effectLst>
              </a:rPr>
              <a:t>estrategia</a:t>
            </a:r>
            <a:r>
              <a:rPr lang="es-EC" sz="4800" dirty="0"/>
              <a:t/>
            </a:r>
            <a:br>
              <a:rPr lang="es-EC" sz="4800" dirty="0"/>
            </a:br>
            <a:endParaRPr lang="es-EC" sz="4800"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sp>
        <p:nvSpPr>
          <p:cNvPr id="13" name="CuadroTexto 12"/>
          <p:cNvSpPr txBox="1"/>
          <p:nvPr/>
        </p:nvSpPr>
        <p:spPr>
          <a:xfrm>
            <a:off x="1332136" y="1600852"/>
            <a:ext cx="9903823" cy="4985980"/>
          </a:xfrm>
          <a:prstGeom prst="rect">
            <a:avLst/>
          </a:prstGeom>
          <a:noFill/>
        </p:spPr>
        <p:txBody>
          <a:bodyPr wrap="square" rtlCol="0">
            <a:spAutoFit/>
          </a:bodyPr>
          <a:lstStyle/>
          <a:p>
            <a:pPr marL="285750" lvl="0" indent="-285750" algn="just">
              <a:spcBef>
                <a:spcPts val="600"/>
              </a:spcBef>
              <a:spcAft>
                <a:spcPts val="600"/>
              </a:spcAft>
              <a:buFont typeface="Arial" panose="020B0604020202020204" pitchFamily="34" charset="0"/>
              <a:buChar char="•"/>
            </a:pPr>
            <a:r>
              <a:rPr lang="es-ES" sz="2400" b="1" dirty="0" smtClean="0"/>
              <a:t>Alinear.- </a:t>
            </a:r>
            <a:r>
              <a:rPr lang="es-ES" sz="2400" dirty="0" smtClean="0"/>
              <a:t>Los </a:t>
            </a:r>
            <a:r>
              <a:rPr lang="es-ES" sz="2400" dirty="0"/>
              <a:t>objetivos estratégicos </a:t>
            </a:r>
            <a:r>
              <a:rPr lang="es-ES" sz="2400" dirty="0" smtClean="0"/>
              <a:t>orientando </a:t>
            </a:r>
            <a:r>
              <a:rPr lang="es-ES" sz="2400" dirty="0"/>
              <a:t>todos los esfuerzos y recursos de la cadena hacia el cumplimiento de los objetivos de los clientes que se encuentran al final de la </a:t>
            </a:r>
            <a:r>
              <a:rPr lang="es-ES" sz="2400" dirty="0" smtClean="0"/>
              <a:t>cadena.</a:t>
            </a:r>
            <a:endParaRPr lang="es-ES" sz="2400" b="1" dirty="0" smtClean="0"/>
          </a:p>
          <a:p>
            <a:pPr marL="285750" lvl="0" indent="-285750" algn="just">
              <a:spcBef>
                <a:spcPts val="600"/>
              </a:spcBef>
              <a:spcAft>
                <a:spcPts val="600"/>
              </a:spcAft>
              <a:buFont typeface="Arial" panose="020B0604020202020204" pitchFamily="34" charset="0"/>
              <a:buChar char="•"/>
            </a:pPr>
            <a:r>
              <a:rPr lang="es-ES" sz="2400" b="1" dirty="0" smtClean="0"/>
              <a:t>Integrar.- </a:t>
            </a:r>
            <a:r>
              <a:rPr lang="es-ES" sz="2400" dirty="0" smtClean="0"/>
              <a:t>Realizar </a:t>
            </a:r>
            <a:r>
              <a:rPr lang="es-ES" sz="2400" dirty="0"/>
              <a:t>una simplificación de los procesos, dando prioridad a aquellas áreas que representan mayores oportunidades, para lo cual, se emplea </a:t>
            </a:r>
            <a:r>
              <a:rPr lang="es-ES" sz="2400" dirty="0" smtClean="0"/>
              <a:t>un ritmo </a:t>
            </a:r>
            <a:r>
              <a:rPr lang="es-ES" sz="2400" dirty="0"/>
              <a:t>que permite evaluar y localizar dichas áreas.</a:t>
            </a:r>
            <a:endParaRPr lang="es-ES" sz="2400" b="1" dirty="0" smtClean="0"/>
          </a:p>
          <a:p>
            <a:pPr marL="285750" lvl="0" indent="-285750" algn="just">
              <a:spcBef>
                <a:spcPts val="600"/>
              </a:spcBef>
              <a:spcAft>
                <a:spcPts val="600"/>
              </a:spcAft>
              <a:buFont typeface="Arial" panose="020B0604020202020204" pitchFamily="34" charset="0"/>
              <a:buChar char="•"/>
            </a:pPr>
            <a:r>
              <a:rPr lang="es-ES" sz="2400" b="1" dirty="0" smtClean="0"/>
              <a:t>Colaborar.- </a:t>
            </a:r>
            <a:r>
              <a:rPr lang="es-ES" sz="2400" dirty="0"/>
              <a:t>C</a:t>
            </a:r>
            <a:r>
              <a:rPr lang="es-ES" sz="2400" dirty="0" smtClean="0"/>
              <a:t>on </a:t>
            </a:r>
            <a:r>
              <a:rPr lang="es-ES" sz="2400" dirty="0"/>
              <a:t>los clientes, como con los proveedores, a fin de convertirlos en aliados para el desarrollo de la cadena de suministro, y de esta manera pasen a ser una extensión de la </a:t>
            </a:r>
            <a:r>
              <a:rPr lang="es-ES" sz="2400" dirty="0" smtClean="0"/>
              <a:t>organización.</a:t>
            </a:r>
            <a:endParaRPr lang="es-ES" sz="2400" b="1" dirty="0" smtClean="0"/>
          </a:p>
          <a:p>
            <a:pPr marL="285750" lvl="0" indent="-285750" algn="just">
              <a:spcBef>
                <a:spcPts val="600"/>
              </a:spcBef>
              <a:spcAft>
                <a:spcPts val="600"/>
              </a:spcAft>
              <a:buFont typeface="Arial" panose="020B0604020202020204" pitchFamily="34" charset="0"/>
              <a:buChar char="•"/>
            </a:pPr>
            <a:r>
              <a:rPr lang="es-ES" sz="2400" b="1" dirty="0" smtClean="0"/>
              <a:t>Sincronizar.- </a:t>
            </a:r>
            <a:r>
              <a:rPr lang="es-ES" sz="2400" dirty="0"/>
              <a:t>L</a:t>
            </a:r>
            <a:r>
              <a:rPr lang="es-ES" sz="2400" dirty="0" smtClean="0"/>
              <a:t>a </a:t>
            </a:r>
            <a:r>
              <a:rPr lang="es-ES" sz="2400" dirty="0"/>
              <a:t>planeación y ejecución de todas las actividades que dan dentro de la cadena de suministro; lo cual es sumamente necesario para </a:t>
            </a:r>
            <a:r>
              <a:rPr lang="es-ES" sz="2400" dirty="0" smtClean="0"/>
              <a:t>que </a:t>
            </a:r>
            <a:r>
              <a:rPr lang="es-ES" sz="2400" dirty="0"/>
              <a:t>funcione en total </a:t>
            </a:r>
            <a:r>
              <a:rPr lang="es-ES" sz="2400" dirty="0" smtClean="0"/>
              <a:t>armonía.</a:t>
            </a:r>
            <a:endParaRPr lang="es-ES" sz="2400" b="1" dirty="0"/>
          </a:p>
        </p:txBody>
      </p:sp>
    </p:spTree>
    <p:extLst>
      <p:ext uri="{BB962C8B-B14F-4D97-AF65-F5344CB8AC3E}">
        <p14:creationId xmlns:p14="http://schemas.microsoft.com/office/powerpoint/2010/main" val="3956471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0584" y="365125"/>
            <a:ext cx="8263215" cy="1325563"/>
          </a:xfrm>
        </p:spPr>
        <p:txBody>
          <a:bodyPr>
            <a:normAutofit/>
          </a:bodyPr>
          <a:lstStyle/>
          <a:p>
            <a:r>
              <a:rPr lang="es-ES" b="1" dirty="0" smtClean="0">
                <a:solidFill>
                  <a:srgbClr val="7030A0"/>
                </a:solidFill>
                <a:effectLst>
                  <a:outerShdw blurRad="38100" dist="38100" dir="2700000" algn="tl">
                    <a:srgbClr val="000000">
                      <a:alpha val="43137"/>
                    </a:srgbClr>
                  </a:outerShdw>
                </a:effectLst>
              </a:rPr>
              <a:t>Desarrollo de </a:t>
            </a:r>
            <a:r>
              <a:rPr lang="es-ES" b="1" dirty="0">
                <a:solidFill>
                  <a:srgbClr val="7030A0"/>
                </a:solidFill>
                <a:effectLst>
                  <a:outerShdw blurRad="38100" dist="38100" dir="2700000" algn="tl">
                    <a:srgbClr val="000000">
                      <a:alpha val="43137"/>
                    </a:srgbClr>
                  </a:outerShdw>
                </a:effectLst>
              </a:rPr>
              <a:t>la propuesta</a:t>
            </a:r>
            <a:r>
              <a:rPr lang="es-EC" b="1" dirty="0">
                <a:solidFill>
                  <a:srgbClr val="7030A0"/>
                </a:solidFill>
                <a:effectLst>
                  <a:outerShdw blurRad="38100" dist="38100" dir="2700000" algn="tl">
                    <a:srgbClr val="000000">
                      <a:alpha val="43137"/>
                    </a:srgbClr>
                  </a:outerShdw>
                </a:effectLst>
              </a:rPr>
              <a:t/>
            </a:r>
            <a:br>
              <a:rPr lang="es-EC" b="1" dirty="0">
                <a:solidFill>
                  <a:srgbClr val="7030A0"/>
                </a:solidFill>
                <a:effectLst>
                  <a:outerShdw blurRad="38100" dist="38100" dir="2700000" algn="tl">
                    <a:srgbClr val="000000">
                      <a:alpha val="43137"/>
                    </a:srgbClr>
                  </a:outerShdw>
                </a:effectLst>
              </a:rPr>
            </a:br>
            <a:endParaRPr lang="es-EC" b="1" dirty="0">
              <a:solidFill>
                <a:srgbClr val="7030A0"/>
              </a:solidFill>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sp>
        <p:nvSpPr>
          <p:cNvPr id="3" name="Rectángulo 2"/>
          <p:cNvSpPr/>
          <p:nvPr/>
        </p:nvSpPr>
        <p:spPr>
          <a:xfrm>
            <a:off x="1105468" y="1440346"/>
            <a:ext cx="10754436" cy="5150128"/>
          </a:xfrm>
          <a:prstGeom prst="rect">
            <a:avLst/>
          </a:prstGeom>
        </p:spPr>
        <p:txBody>
          <a:bodyPr wrap="square">
            <a:spAutoFit/>
          </a:bodyPr>
          <a:lstStyle/>
          <a:p>
            <a:pPr algn="just">
              <a:spcBef>
                <a:spcPts val="400"/>
              </a:spcBef>
              <a:spcAft>
                <a:spcPts val="400"/>
              </a:spcAft>
            </a:pPr>
            <a:r>
              <a:rPr lang="es-ES" sz="2000" b="1" dirty="0" smtClean="0"/>
              <a:t>¿Qué?</a:t>
            </a:r>
          </a:p>
          <a:p>
            <a:pPr algn="just">
              <a:spcBef>
                <a:spcPts val="400"/>
              </a:spcBef>
              <a:spcAft>
                <a:spcPts val="400"/>
              </a:spcAft>
            </a:pPr>
            <a:r>
              <a:rPr lang="es-ES" dirty="0"/>
              <a:t>Es importante </a:t>
            </a:r>
            <a:r>
              <a:rPr lang="es-ES" dirty="0" smtClean="0"/>
              <a:t>considerar las </a:t>
            </a:r>
            <a:r>
              <a:rPr lang="es-ES" dirty="0"/>
              <a:t>fallas detectadas en la fase </a:t>
            </a:r>
            <a:r>
              <a:rPr lang="es-ES" dirty="0" smtClean="0"/>
              <a:t>preparatoria ya que tienen </a:t>
            </a:r>
            <a:r>
              <a:rPr lang="es-ES" dirty="0"/>
              <a:t>incidencia directa en el resto del proceso, dado que el origen del proceso viene con aspectos de no conformidad que aumenta el tiempo de respuesta, la calidad de la documentación, la ejecución presupuestaria y el abastecimiento en </a:t>
            </a:r>
            <a:r>
              <a:rPr lang="es-ES" dirty="0" smtClean="0"/>
              <a:t>sí, para de esta manera encontrar los medios necesarios para identificar la mejora.</a:t>
            </a:r>
          </a:p>
          <a:p>
            <a:pPr algn="just">
              <a:spcBef>
                <a:spcPts val="400"/>
              </a:spcBef>
              <a:spcAft>
                <a:spcPts val="400"/>
              </a:spcAft>
            </a:pPr>
            <a:r>
              <a:rPr lang="es-ES" sz="2000" b="1" dirty="0" smtClean="0"/>
              <a:t>¿Por qué?</a:t>
            </a:r>
          </a:p>
          <a:p>
            <a:pPr algn="just">
              <a:spcBef>
                <a:spcPts val="400"/>
              </a:spcBef>
              <a:spcAft>
                <a:spcPts val="400"/>
              </a:spcAft>
            </a:pPr>
            <a:r>
              <a:rPr lang="es-ES" dirty="0"/>
              <a:t>Es necesario establecer una propuesta que presente los beneficios en el abastecimiento hospitalario del Hospital de Especialidades Fuerzar Armada Nº 1, para contar con los medios necesarios para cumplir con las expectativas esperada por el paciente.</a:t>
            </a:r>
            <a:endParaRPr lang="es-ES" dirty="0"/>
          </a:p>
          <a:p>
            <a:pPr lvl="0" algn="just">
              <a:spcBef>
                <a:spcPts val="400"/>
              </a:spcBef>
              <a:spcAft>
                <a:spcPts val="400"/>
              </a:spcAft>
            </a:pPr>
            <a:r>
              <a:rPr lang="es-EC" b="1" dirty="0"/>
              <a:t>¿Quién?</a:t>
            </a:r>
            <a:endParaRPr lang="es-ES" dirty="0"/>
          </a:p>
          <a:p>
            <a:pPr algn="just">
              <a:spcBef>
                <a:spcPts val="400"/>
              </a:spcBef>
              <a:spcAft>
                <a:spcPts val="400"/>
              </a:spcAft>
            </a:pPr>
            <a:r>
              <a:rPr lang="es-ES" dirty="0"/>
              <a:t>Esta responsabilidad recaerá sobre el equipo interdisciplinario, </a:t>
            </a:r>
            <a:r>
              <a:rPr lang="es-ES" dirty="0" smtClean="0"/>
              <a:t>responsable de </a:t>
            </a:r>
            <a:r>
              <a:rPr lang="es-ES" dirty="0"/>
              <a:t>cada una de las </a:t>
            </a:r>
            <a:r>
              <a:rPr lang="es-ES" dirty="0" smtClean="0"/>
              <a:t>áreas que son:</a:t>
            </a:r>
            <a:endParaRPr lang="es-ES" dirty="0"/>
          </a:p>
          <a:p>
            <a:pPr marL="742950" lvl="1" indent="-285750" algn="just">
              <a:buFont typeface="Arial" panose="020B0604020202020204" pitchFamily="34" charset="0"/>
              <a:buChar char="•"/>
            </a:pPr>
            <a:r>
              <a:rPr lang="es-ES" dirty="0"/>
              <a:t>Personal con conocimiento de </a:t>
            </a:r>
            <a:r>
              <a:rPr lang="es-ES" dirty="0" smtClean="0"/>
              <a:t>planificación.</a:t>
            </a:r>
            <a:endParaRPr lang="es-ES" dirty="0"/>
          </a:p>
          <a:p>
            <a:pPr marL="742950" lvl="1" indent="-285750" algn="just">
              <a:buFont typeface="Arial" panose="020B0604020202020204" pitchFamily="34" charset="0"/>
              <a:buChar char="•"/>
            </a:pPr>
            <a:r>
              <a:rPr lang="es-ES" dirty="0"/>
              <a:t>Personal con conocimiento </a:t>
            </a:r>
            <a:r>
              <a:rPr lang="es-ES" dirty="0" smtClean="0"/>
              <a:t>financiero.</a:t>
            </a:r>
            <a:endParaRPr lang="es-ES" dirty="0"/>
          </a:p>
          <a:p>
            <a:pPr marL="742950" lvl="1" indent="-285750" algn="just">
              <a:buFont typeface="Arial" panose="020B0604020202020204" pitchFamily="34" charset="0"/>
              <a:buChar char="•"/>
            </a:pPr>
            <a:r>
              <a:rPr lang="es-ES" dirty="0"/>
              <a:t>Personal con conocimiento </a:t>
            </a:r>
            <a:r>
              <a:rPr lang="es-ES" dirty="0" smtClean="0"/>
              <a:t>jurídico.</a:t>
            </a:r>
            <a:endParaRPr lang="es-ES" dirty="0"/>
          </a:p>
          <a:p>
            <a:pPr marL="742950" lvl="1" indent="-285750" algn="just">
              <a:buFont typeface="Arial" panose="020B0604020202020204" pitchFamily="34" charset="0"/>
              <a:buChar char="•"/>
            </a:pPr>
            <a:r>
              <a:rPr lang="es-ES" dirty="0"/>
              <a:t>Personal técnico de apoyo </a:t>
            </a:r>
            <a:r>
              <a:rPr lang="es-ES" dirty="0" smtClean="0"/>
              <a:t>abastecimiento.</a:t>
            </a:r>
            <a:endParaRPr lang="es-ES" dirty="0"/>
          </a:p>
          <a:p>
            <a:pPr marL="742950" lvl="1" indent="-285750" algn="just">
              <a:buFont typeface="Arial" panose="020B0604020202020204" pitchFamily="34" charset="0"/>
              <a:buChar char="•"/>
            </a:pPr>
            <a:r>
              <a:rPr lang="es-ES" dirty="0"/>
              <a:t>Personal con conocimiento en compras </a:t>
            </a:r>
            <a:r>
              <a:rPr lang="es-ES" dirty="0" smtClean="0"/>
              <a:t>públicas.</a:t>
            </a:r>
            <a:endParaRPr lang="es-ES" sz="4000" dirty="0"/>
          </a:p>
        </p:txBody>
      </p:sp>
    </p:spTree>
    <p:extLst>
      <p:ext uri="{BB962C8B-B14F-4D97-AF65-F5344CB8AC3E}">
        <p14:creationId xmlns:p14="http://schemas.microsoft.com/office/powerpoint/2010/main" val="2915607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7DBE-038B-4FE4-A35C-7C22B16EC587}"/>
              </a:ext>
            </a:extLst>
          </p:cNvPr>
          <p:cNvSpPr>
            <a:spLocks noGrp="1"/>
          </p:cNvSpPr>
          <p:nvPr>
            <p:ph type="title"/>
          </p:nvPr>
        </p:nvSpPr>
        <p:spPr>
          <a:xfrm>
            <a:off x="3333868" y="365126"/>
            <a:ext cx="8209383" cy="661242"/>
          </a:xfrm>
        </p:spPr>
        <p:txBody>
          <a:bodyPr>
            <a:normAutofit/>
          </a:bodyPr>
          <a:lstStyle/>
          <a:p>
            <a:r>
              <a:rPr lang="es-EC" sz="40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ANTECEDENTES</a:t>
            </a:r>
            <a:endParaRPr lang="en-U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6" name="Rectángulo 5"/>
          <p:cNvSpPr/>
          <p:nvPr/>
        </p:nvSpPr>
        <p:spPr>
          <a:xfrm>
            <a:off x="858416" y="1670333"/>
            <a:ext cx="10784905" cy="4247317"/>
          </a:xfrm>
          <a:prstGeom prst="rect">
            <a:avLst/>
          </a:prstGeom>
          <a:ln w="53975">
            <a:noFill/>
          </a:ln>
        </p:spPr>
        <p:txBody>
          <a:bodyPr wrap="square">
            <a:spAutoFit/>
          </a:bodyPr>
          <a:lstStyle/>
          <a:p>
            <a:pPr algn="just"/>
            <a:r>
              <a:rPr lang="es-ES" sz="3000" dirty="0" smtClean="0"/>
              <a:t>El </a:t>
            </a:r>
            <a:r>
              <a:rPr lang="es-ES" sz="3000" dirty="0"/>
              <a:t>Hospital de Especialidades Fuerzas Armadas N° 1 es un hospital de tercer nivel, ya que en él se consolida la docencia, la investigación y se realizan acuerdos con las grandes universidades del país para llevar a cabo estudios de pregrado y postgrado. Además, gracias a las múltiples especialidades médicas que ofrecen, lo referencian como un centro hospitalario a la vanguardia de la medicina en Ecuador acorde con el nivel de atención requerido por las normas internacionales, ocupando de esta manera un lugar privilegiado en la comunidad médico científica del país y de </a:t>
            </a:r>
            <a:r>
              <a:rPr lang="es-ES" sz="3000" dirty="0" smtClean="0"/>
              <a:t>Latinoamérica.</a:t>
            </a:r>
            <a:endParaRPr lang="es-EC"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1352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0584" y="365125"/>
            <a:ext cx="8263215" cy="1325563"/>
          </a:xfrm>
        </p:spPr>
        <p:txBody>
          <a:bodyPr>
            <a:normAutofit/>
          </a:bodyPr>
          <a:lstStyle/>
          <a:p>
            <a:r>
              <a:rPr lang="es-ES" b="1" dirty="0" smtClean="0">
                <a:solidFill>
                  <a:srgbClr val="7030A0"/>
                </a:solidFill>
                <a:effectLst>
                  <a:outerShdw blurRad="38100" dist="38100" dir="2700000" algn="tl">
                    <a:srgbClr val="000000">
                      <a:alpha val="43137"/>
                    </a:srgbClr>
                  </a:outerShdw>
                </a:effectLst>
              </a:rPr>
              <a:t>Desarrollo de </a:t>
            </a:r>
            <a:r>
              <a:rPr lang="es-ES" b="1" dirty="0">
                <a:solidFill>
                  <a:srgbClr val="7030A0"/>
                </a:solidFill>
                <a:effectLst>
                  <a:outerShdw blurRad="38100" dist="38100" dir="2700000" algn="tl">
                    <a:srgbClr val="000000">
                      <a:alpha val="43137"/>
                    </a:srgbClr>
                  </a:outerShdw>
                </a:effectLst>
              </a:rPr>
              <a:t>la propuesta</a:t>
            </a:r>
            <a:r>
              <a:rPr lang="es-EC" b="1" dirty="0">
                <a:solidFill>
                  <a:srgbClr val="7030A0"/>
                </a:solidFill>
                <a:effectLst>
                  <a:outerShdw blurRad="38100" dist="38100" dir="2700000" algn="tl">
                    <a:srgbClr val="000000">
                      <a:alpha val="43137"/>
                    </a:srgbClr>
                  </a:outerShdw>
                </a:effectLst>
              </a:rPr>
              <a:t/>
            </a:r>
            <a:br>
              <a:rPr lang="es-EC" b="1" dirty="0">
                <a:solidFill>
                  <a:srgbClr val="7030A0"/>
                </a:solidFill>
                <a:effectLst>
                  <a:outerShdw blurRad="38100" dist="38100" dir="2700000" algn="tl">
                    <a:srgbClr val="000000">
                      <a:alpha val="43137"/>
                    </a:srgbClr>
                  </a:outerShdw>
                </a:effectLst>
              </a:rPr>
            </a:br>
            <a:endParaRPr lang="es-EC" b="1" dirty="0">
              <a:solidFill>
                <a:srgbClr val="7030A0"/>
              </a:solidFill>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sp>
        <p:nvSpPr>
          <p:cNvPr id="3" name="Rectángulo 2"/>
          <p:cNvSpPr/>
          <p:nvPr/>
        </p:nvSpPr>
        <p:spPr>
          <a:xfrm>
            <a:off x="1105468" y="1766921"/>
            <a:ext cx="10754436" cy="5324535"/>
          </a:xfrm>
          <a:prstGeom prst="rect">
            <a:avLst/>
          </a:prstGeom>
        </p:spPr>
        <p:txBody>
          <a:bodyPr wrap="square">
            <a:spAutoFit/>
          </a:bodyPr>
          <a:lstStyle/>
          <a:p>
            <a:pPr lvl="0" algn="just"/>
            <a:r>
              <a:rPr lang="es-EC" b="1" dirty="0"/>
              <a:t>¿Cómo?</a:t>
            </a:r>
            <a:endParaRPr lang="es-ES" dirty="0"/>
          </a:p>
          <a:p>
            <a:pPr algn="just">
              <a:spcBef>
                <a:spcPts val="600"/>
              </a:spcBef>
              <a:spcAft>
                <a:spcPts val="600"/>
              </a:spcAft>
            </a:pPr>
            <a:r>
              <a:rPr lang="es-ES" dirty="0" smtClean="0"/>
              <a:t>Lo que persigue la conformación del equipo interdisciplinario es realizar un análisis de cada actividad, las oportunidades de mejora de este y su contribución al proceso total, a fin de garantizar un mejor tránsito de la situación actual a la situación deseada.</a:t>
            </a:r>
          </a:p>
          <a:p>
            <a:pPr algn="just">
              <a:spcBef>
                <a:spcPts val="600"/>
              </a:spcBef>
              <a:spcAft>
                <a:spcPts val="600"/>
              </a:spcAft>
            </a:pPr>
            <a:r>
              <a:rPr lang="es-ES" dirty="0" smtClean="0"/>
              <a:t>El equipo interdisciplinario funcionando desde la etapa preparatoria, podrá generar nuevas y efectivas dinámicas a las fases siguientes, lo que de manera segura redundara en mejores tiempos de respuesta, mayor precisión en las compras requeridas versus las compras realizadas, así como mayor capacidad de negociación frente a los proveedores externos.</a:t>
            </a:r>
          </a:p>
          <a:p>
            <a:pPr lvl="0" algn="just">
              <a:spcBef>
                <a:spcPts val="600"/>
              </a:spcBef>
              <a:spcAft>
                <a:spcPts val="600"/>
              </a:spcAft>
            </a:pPr>
            <a:r>
              <a:rPr lang="es-ES" dirty="0" smtClean="0"/>
              <a:t>En </a:t>
            </a:r>
            <a:r>
              <a:rPr lang="es-ES" dirty="0"/>
              <a:t>este sentido se fortalecerán las siguientes actividades y funciones:</a:t>
            </a:r>
            <a:endParaRPr lang="es-ES" dirty="0" smtClean="0"/>
          </a:p>
          <a:p>
            <a:pPr marL="285750" lvl="0" indent="-285750" algn="just">
              <a:buFont typeface="Arial" panose="020B0604020202020204" pitchFamily="34" charset="0"/>
              <a:buChar char="•"/>
            </a:pPr>
            <a:r>
              <a:rPr lang="es-ES" dirty="0"/>
              <a:t>Unidad </a:t>
            </a:r>
            <a:r>
              <a:rPr lang="es-ES" dirty="0" smtClean="0"/>
              <a:t>Requirente.</a:t>
            </a:r>
            <a:endParaRPr lang="es-ES" dirty="0"/>
          </a:p>
          <a:p>
            <a:pPr marL="285750" indent="-285750" algn="just">
              <a:buFont typeface="Arial" panose="020B0604020202020204" pitchFamily="34" charset="0"/>
              <a:buChar char="•"/>
            </a:pPr>
            <a:r>
              <a:rPr lang="es-ES" dirty="0" smtClean="0"/>
              <a:t>Personal de planificación.</a:t>
            </a:r>
          </a:p>
          <a:p>
            <a:pPr marL="285750" indent="-285750" algn="just">
              <a:buFont typeface="Arial" panose="020B0604020202020204" pitchFamily="34" charset="0"/>
              <a:buChar char="•"/>
            </a:pPr>
            <a:r>
              <a:rPr lang="es-ES" dirty="0" smtClean="0"/>
              <a:t>El Personal Técnico.</a:t>
            </a:r>
          </a:p>
          <a:p>
            <a:pPr marL="285750" indent="-285750" algn="just">
              <a:buFont typeface="Arial" panose="020B0604020202020204" pitchFamily="34" charset="0"/>
              <a:buChar char="•"/>
            </a:pPr>
            <a:r>
              <a:rPr lang="es-ES" dirty="0" smtClean="0"/>
              <a:t>El </a:t>
            </a:r>
            <a:r>
              <a:rPr lang="es-ES" dirty="0"/>
              <a:t>personal </a:t>
            </a:r>
            <a:r>
              <a:rPr lang="es-ES" dirty="0" smtClean="0"/>
              <a:t>financiero.</a:t>
            </a:r>
            <a:endParaRPr lang="es-ES" dirty="0"/>
          </a:p>
          <a:p>
            <a:pPr marL="285750" indent="-285750" algn="just">
              <a:buFont typeface="Arial" panose="020B0604020202020204" pitchFamily="34" charset="0"/>
              <a:buChar char="•"/>
            </a:pPr>
            <a:r>
              <a:rPr lang="es-ES" dirty="0" smtClean="0"/>
              <a:t>El </a:t>
            </a:r>
            <a:r>
              <a:rPr lang="es-ES" dirty="0"/>
              <a:t>personal </a:t>
            </a:r>
            <a:r>
              <a:rPr lang="es-ES" dirty="0" smtClean="0"/>
              <a:t>jurídico.</a:t>
            </a:r>
            <a:endParaRPr lang="es-ES" dirty="0"/>
          </a:p>
          <a:p>
            <a:pPr marL="285750" indent="-285750" algn="just">
              <a:buFont typeface="Arial" panose="020B0604020202020204" pitchFamily="34" charset="0"/>
              <a:buChar char="•"/>
            </a:pPr>
            <a:r>
              <a:rPr lang="es-ES" dirty="0" smtClean="0"/>
              <a:t>El </a:t>
            </a:r>
            <a:r>
              <a:rPr lang="es-ES" dirty="0"/>
              <a:t>personal con conocimiento en Compras </a:t>
            </a:r>
            <a:r>
              <a:rPr lang="es-ES" dirty="0" smtClean="0"/>
              <a:t>Públicas.</a:t>
            </a:r>
            <a:endParaRPr lang="es-ES" sz="4000" dirty="0" smtClean="0"/>
          </a:p>
          <a:p>
            <a:pPr algn="just"/>
            <a:endParaRPr lang="es-ES" sz="4000" dirty="0"/>
          </a:p>
        </p:txBody>
      </p:sp>
    </p:spTree>
    <p:extLst>
      <p:ext uri="{BB962C8B-B14F-4D97-AF65-F5344CB8AC3E}">
        <p14:creationId xmlns:p14="http://schemas.microsoft.com/office/powerpoint/2010/main" val="1330126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90584" y="365125"/>
            <a:ext cx="8263215" cy="1325563"/>
          </a:xfrm>
        </p:spPr>
        <p:txBody>
          <a:bodyPr>
            <a:normAutofit/>
          </a:bodyPr>
          <a:lstStyle/>
          <a:p>
            <a:r>
              <a:rPr lang="es-ES" b="1" dirty="0" smtClean="0">
                <a:solidFill>
                  <a:srgbClr val="7030A0"/>
                </a:solidFill>
                <a:effectLst>
                  <a:outerShdw blurRad="38100" dist="38100" dir="2700000" algn="tl">
                    <a:srgbClr val="000000">
                      <a:alpha val="43137"/>
                    </a:srgbClr>
                  </a:outerShdw>
                </a:effectLst>
              </a:rPr>
              <a:t>Desarrollo de </a:t>
            </a:r>
            <a:r>
              <a:rPr lang="es-ES" b="1" dirty="0">
                <a:solidFill>
                  <a:srgbClr val="7030A0"/>
                </a:solidFill>
                <a:effectLst>
                  <a:outerShdw blurRad="38100" dist="38100" dir="2700000" algn="tl">
                    <a:srgbClr val="000000">
                      <a:alpha val="43137"/>
                    </a:srgbClr>
                  </a:outerShdw>
                </a:effectLst>
              </a:rPr>
              <a:t>la propuesta</a:t>
            </a:r>
            <a:r>
              <a:rPr lang="es-EC" b="1" dirty="0">
                <a:solidFill>
                  <a:srgbClr val="7030A0"/>
                </a:solidFill>
                <a:effectLst>
                  <a:outerShdw blurRad="38100" dist="38100" dir="2700000" algn="tl">
                    <a:srgbClr val="000000">
                      <a:alpha val="43137"/>
                    </a:srgbClr>
                  </a:outerShdw>
                </a:effectLst>
              </a:rPr>
              <a:t/>
            </a:r>
            <a:br>
              <a:rPr lang="es-EC" b="1" dirty="0">
                <a:solidFill>
                  <a:srgbClr val="7030A0"/>
                </a:solidFill>
                <a:effectLst>
                  <a:outerShdw blurRad="38100" dist="38100" dir="2700000" algn="tl">
                    <a:srgbClr val="000000">
                      <a:alpha val="43137"/>
                    </a:srgbClr>
                  </a:outerShdw>
                </a:effectLst>
              </a:rPr>
            </a:br>
            <a:endParaRPr lang="es-EC" b="1" dirty="0">
              <a:solidFill>
                <a:srgbClr val="7030A0"/>
              </a:solidFill>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pic>
        <p:nvPicPr>
          <p:cNvPr id="10" name="Imagen 9"/>
          <p:cNvPicPr>
            <a:picLocks noChangeAspect="1"/>
          </p:cNvPicPr>
          <p:nvPr/>
        </p:nvPicPr>
        <p:blipFill>
          <a:blip r:embed="rId2"/>
          <a:stretch>
            <a:fillRect/>
          </a:stretch>
        </p:blipFill>
        <p:spPr>
          <a:xfrm>
            <a:off x="6086478" y="3419479"/>
            <a:ext cx="19044" cy="19041"/>
          </a:xfrm>
          <a:prstGeom prst="rect">
            <a:avLst/>
          </a:prstGeom>
        </p:spPr>
      </p:pic>
      <p:pic>
        <p:nvPicPr>
          <p:cNvPr id="11" name="Imagen 10"/>
          <p:cNvPicPr>
            <a:picLocks noChangeAspect="1"/>
          </p:cNvPicPr>
          <p:nvPr/>
        </p:nvPicPr>
        <p:blipFill>
          <a:blip r:embed="rId2"/>
          <a:stretch>
            <a:fillRect/>
          </a:stretch>
        </p:blipFill>
        <p:spPr>
          <a:xfrm>
            <a:off x="6238878" y="3571879"/>
            <a:ext cx="19044" cy="19041"/>
          </a:xfrm>
          <a:prstGeom prst="rect">
            <a:avLst/>
          </a:prstGeom>
        </p:spPr>
      </p:pic>
      <p:pic>
        <p:nvPicPr>
          <p:cNvPr id="12" name="Imagen 11"/>
          <p:cNvPicPr>
            <a:picLocks noChangeAspect="1"/>
          </p:cNvPicPr>
          <p:nvPr/>
        </p:nvPicPr>
        <p:blipFill>
          <a:blip r:embed="rId3"/>
          <a:stretch>
            <a:fillRect/>
          </a:stretch>
        </p:blipFill>
        <p:spPr>
          <a:xfrm>
            <a:off x="6391278" y="3724279"/>
            <a:ext cx="19044" cy="19041"/>
          </a:xfrm>
          <a:prstGeom prst="rect">
            <a:avLst/>
          </a:prstGeom>
        </p:spPr>
      </p:pic>
      <p:pic>
        <p:nvPicPr>
          <p:cNvPr id="14" name="Imagen 13"/>
          <p:cNvPicPr>
            <a:picLocks noChangeAspect="1"/>
          </p:cNvPicPr>
          <p:nvPr/>
        </p:nvPicPr>
        <p:blipFill>
          <a:blip r:embed="rId3"/>
          <a:stretch>
            <a:fillRect/>
          </a:stretch>
        </p:blipFill>
        <p:spPr>
          <a:xfrm>
            <a:off x="6543678" y="3876679"/>
            <a:ext cx="19044" cy="19041"/>
          </a:xfrm>
          <a:prstGeom prst="rect">
            <a:avLst/>
          </a:prstGeom>
        </p:spPr>
      </p:pic>
      <p:pic>
        <p:nvPicPr>
          <p:cNvPr id="15" name="Imagen 14"/>
          <p:cNvPicPr>
            <a:picLocks noChangeAspect="1"/>
          </p:cNvPicPr>
          <p:nvPr/>
        </p:nvPicPr>
        <p:blipFill>
          <a:blip r:embed="rId3"/>
          <a:stretch>
            <a:fillRect/>
          </a:stretch>
        </p:blipFill>
        <p:spPr>
          <a:xfrm>
            <a:off x="6696078" y="4029079"/>
            <a:ext cx="19044" cy="19041"/>
          </a:xfrm>
          <a:prstGeom prst="rect">
            <a:avLst/>
          </a:prstGeom>
        </p:spPr>
      </p:pic>
      <p:pic>
        <p:nvPicPr>
          <p:cNvPr id="17" name="Imagen 16"/>
          <p:cNvPicPr>
            <a:picLocks noChangeAspect="1"/>
          </p:cNvPicPr>
          <p:nvPr/>
        </p:nvPicPr>
        <p:blipFill>
          <a:blip r:embed="rId4"/>
          <a:stretch>
            <a:fillRect/>
          </a:stretch>
        </p:blipFill>
        <p:spPr>
          <a:xfrm>
            <a:off x="6848478" y="4181479"/>
            <a:ext cx="19044" cy="19041"/>
          </a:xfrm>
          <a:prstGeom prst="rect">
            <a:avLst/>
          </a:prstGeom>
        </p:spPr>
      </p:pic>
      <p:sp>
        <p:nvSpPr>
          <p:cNvPr id="3" name="Rectángulo 2"/>
          <p:cNvSpPr/>
          <p:nvPr/>
        </p:nvSpPr>
        <p:spPr>
          <a:xfrm>
            <a:off x="1105468" y="1657737"/>
            <a:ext cx="10437783" cy="5016758"/>
          </a:xfrm>
          <a:prstGeom prst="rect">
            <a:avLst/>
          </a:prstGeom>
        </p:spPr>
        <p:txBody>
          <a:bodyPr wrap="square">
            <a:spAutoFit/>
          </a:bodyPr>
          <a:lstStyle/>
          <a:p>
            <a:pPr algn="just">
              <a:spcBef>
                <a:spcPts val="600"/>
              </a:spcBef>
              <a:spcAft>
                <a:spcPts val="600"/>
              </a:spcAft>
            </a:pPr>
            <a:r>
              <a:rPr lang="es-EC" dirty="0" smtClean="0"/>
              <a:t>Por </a:t>
            </a:r>
            <a:r>
              <a:rPr lang="es-EC" dirty="0"/>
              <a:t>otra parte, de la gestión encomendada al equipo interdisciplinario, se espera una mejora integral en el sistema logístico en aspectos de:</a:t>
            </a:r>
            <a:endParaRPr lang="es-ES" dirty="0"/>
          </a:p>
          <a:p>
            <a:pPr lvl="0" algn="just">
              <a:spcBef>
                <a:spcPts val="600"/>
              </a:spcBef>
              <a:spcAft>
                <a:spcPts val="600"/>
              </a:spcAft>
            </a:pPr>
            <a:r>
              <a:rPr lang="es-EC" b="1" dirty="0"/>
              <a:t>Productividad:</a:t>
            </a:r>
            <a:r>
              <a:rPr lang="es-EC" dirty="0"/>
              <a:t> al contar con mayor capacidad de surtir lo requerido con la menor cantidad de recursos empleados.</a:t>
            </a:r>
            <a:endParaRPr lang="es-ES" dirty="0"/>
          </a:p>
          <a:p>
            <a:pPr lvl="0" algn="just">
              <a:spcBef>
                <a:spcPts val="600"/>
              </a:spcBef>
              <a:spcAft>
                <a:spcPts val="600"/>
              </a:spcAft>
            </a:pPr>
            <a:r>
              <a:rPr lang="es-EC" b="1" dirty="0"/>
              <a:t>Efectividad:</a:t>
            </a:r>
            <a:r>
              <a:rPr lang="es-EC" dirty="0"/>
              <a:t> al minimizar los errores en las actividades documentales detectadas y mejorar la calidad y tiempo de respuesta.</a:t>
            </a:r>
            <a:endParaRPr lang="es-ES" dirty="0"/>
          </a:p>
          <a:p>
            <a:pPr lvl="0" algn="just">
              <a:spcBef>
                <a:spcPts val="600"/>
              </a:spcBef>
              <a:spcAft>
                <a:spcPts val="600"/>
              </a:spcAft>
            </a:pPr>
            <a:r>
              <a:rPr lang="es-EC" b="1" dirty="0"/>
              <a:t>Calidad de los procesos:</a:t>
            </a:r>
            <a:r>
              <a:rPr lang="es-EC" dirty="0"/>
              <a:t> al tener luego de los ajustes un proceso que da respuesta y satisfacción a los pacientes y personal del hospital que depende de dichos insumos y suministros para su funcionamiento.</a:t>
            </a:r>
            <a:endParaRPr lang="es-ES" dirty="0"/>
          </a:p>
          <a:p>
            <a:pPr lvl="0" algn="just">
              <a:spcBef>
                <a:spcPts val="600"/>
              </a:spcBef>
              <a:spcAft>
                <a:spcPts val="600"/>
              </a:spcAft>
            </a:pPr>
            <a:r>
              <a:rPr lang="es-EC" b="1" dirty="0"/>
              <a:t>Mejora de los costos: </a:t>
            </a:r>
            <a:r>
              <a:rPr lang="es-EC" dirty="0"/>
              <a:t>Mejor capacidad de negociación con los proveedores por contar con un proceso eficiente y estratégico que otorga mejores posiciones en compras por volumen y gracias a una mejor planificación. </a:t>
            </a:r>
            <a:endParaRPr lang="es-ES" dirty="0"/>
          </a:p>
          <a:p>
            <a:pPr algn="just">
              <a:spcBef>
                <a:spcPts val="600"/>
              </a:spcBef>
              <a:spcAft>
                <a:spcPts val="600"/>
              </a:spcAft>
            </a:pPr>
            <a:r>
              <a:rPr lang="es-EC" b="1" dirty="0"/>
              <a:t>Imagen: </a:t>
            </a:r>
            <a:r>
              <a:rPr lang="es-EC" dirty="0"/>
              <a:t>Luego de los ajustes al proceso previamente identificados, la reputación del hospital en términos de sus servicios y atención a los proveedores externos, permitirán un mejor posicionamiento de los actores que intervienen en el proceso y del Hospital en sí mismo. La figura 50 muestra el esquema de los resultados esperados</a:t>
            </a:r>
            <a:r>
              <a:rPr lang="es-EC" dirty="0" smtClean="0"/>
              <a:t>.</a:t>
            </a:r>
            <a:endParaRPr lang="es-ES" sz="4000" dirty="0"/>
          </a:p>
        </p:txBody>
      </p:sp>
    </p:spTree>
    <p:extLst>
      <p:ext uri="{BB962C8B-B14F-4D97-AF65-F5344CB8AC3E}">
        <p14:creationId xmlns:p14="http://schemas.microsoft.com/office/powerpoint/2010/main" val="129007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3 Grupo"/>
          <p:cNvGrpSpPr/>
          <p:nvPr/>
        </p:nvGrpSpPr>
        <p:grpSpPr>
          <a:xfrm>
            <a:off x="27296" y="-65314"/>
            <a:ext cx="12192000" cy="6909028"/>
            <a:chOff x="6350" y="-65315"/>
            <a:chExt cx="9137650" cy="6909028"/>
          </a:xfrm>
        </p:grpSpPr>
        <p:grpSp>
          <p:nvGrpSpPr>
            <p:cNvPr id="3" name="10 Grupo"/>
            <p:cNvGrpSpPr>
              <a:grpSpLocks/>
            </p:cNvGrpSpPr>
            <p:nvPr/>
          </p:nvGrpSpPr>
          <p:grpSpPr bwMode="auto">
            <a:xfrm>
              <a:off x="6350" y="12724"/>
              <a:ext cx="9109043" cy="6830989"/>
              <a:chOff x="6350" y="12700"/>
              <a:chExt cx="9109075" cy="6831013"/>
            </a:xfrm>
          </p:grpSpPr>
          <p:pic>
            <p:nvPicPr>
              <p:cNvPr id="5" name="Picture 4" descr="AGFT_mfeg_04"/>
              <p:cNvPicPr>
                <a:picLocks noChangeAspect="1" noChangeArrowheads="1"/>
              </p:cNvPicPr>
              <p:nvPr/>
            </p:nvPicPr>
            <p:blipFill>
              <a:blip r:embed="rId2" cstate="print"/>
              <a:srcRect/>
              <a:stretch>
                <a:fillRect/>
              </a:stretch>
            </p:blipFill>
            <p:spPr bwMode="auto">
              <a:xfrm>
                <a:off x="6350" y="12700"/>
                <a:ext cx="9109075" cy="6831013"/>
              </a:xfrm>
              <a:prstGeom prst="rect">
                <a:avLst/>
              </a:prstGeom>
              <a:noFill/>
              <a:ln w="9525">
                <a:noFill/>
                <a:miter lim="800000"/>
                <a:headEnd/>
                <a:tailEnd/>
              </a:ln>
            </p:spPr>
          </p:pic>
          <p:pic>
            <p:nvPicPr>
              <p:cNvPr id="6" name="10 Imagen" descr="SUPER RELEVO 2.jpg"/>
              <p:cNvPicPr>
                <a:picLocks noChangeAspect="1"/>
              </p:cNvPicPr>
              <p:nvPr/>
            </p:nvPicPr>
            <p:blipFill>
              <a:blip r:embed="rId3" cstate="print"/>
              <a:srcRect l="6977" b="12151"/>
              <a:stretch>
                <a:fillRect/>
              </a:stretch>
            </p:blipFill>
            <p:spPr bwMode="auto">
              <a:xfrm>
                <a:off x="5391318" y="3286124"/>
                <a:ext cx="3724107" cy="2375852"/>
              </a:xfrm>
              <a:prstGeom prst="rect">
                <a:avLst/>
              </a:prstGeom>
              <a:ln>
                <a:noFill/>
              </a:ln>
              <a:effectLst>
                <a:softEdge rad="112500"/>
              </a:effectLst>
            </p:spPr>
          </p:pic>
          <p:pic>
            <p:nvPicPr>
              <p:cNvPr id="7" name="11 Imagen" descr="DSC01856.JPG"/>
              <p:cNvPicPr>
                <a:picLocks noChangeAspect="1"/>
              </p:cNvPicPr>
              <p:nvPr/>
            </p:nvPicPr>
            <p:blipFill>
              <a:blip r:embed="rId4" cstate="print"/>
              <a:srcRect l="8669" r="12500" b="20833"/>
              <a:stretch>
                <a:fillRect/>
              </a:stretch>
            </p:blipFill>
            <p:spPr bwMode="auto">
              <a:xfrm>
                <a:off x="5114929" y="500042"/>
                <a:ext cx="4000496" cy="3013130"/>
              </a:xfrm>
              <a:prstGeom prst="rect">
                <a:avLst/>
              </a:prstGeom>
              <a:ln>
                <a:noFill/>
              </a:ln>
              <a:effectLst>
                <a:softEdge rad="112500"/>
              </a:effectLst>
            </p:spPr>
          </p:pic>
        </p:grpSp>
        <p:pic>
          <p:nvPicPr>
            <p:cNvPr id="4" name="12 Imagen" descr="GAZELLE7.jpg"/>
            <p:cNvPicPr>
              <a:picLocks noChangeAspect="1"/>
            </p:cNvPicPr>
            <p:nvPr/>
          </p:nvPicPr>
          <p:blipFill>
            <a:blip r:embed="rId5" cstate="print"/>
            <a:srcRect l="46818" t="31986" r="9424" b="36788"/>
            <a:stretch>
              <a:fillRect/>
            </a:stretch>
          </p:blipFill>
          <p:spPr>
            <a:xfrm>
              <a:off x="4631866" y="-65315"/>
              <a:ext cx="4512134" cy="1857388"/>
            </a:xfrm>
            <a:prstGeom prst="rect">
              <a:avLst/>
            </a:prstGeom>
            <a:ln>
              <a:noFill/>
            </a:ln>
            <a:effectLst>
              <a:softEdge rad="112500"/>
            </a:effectLst>
          </p:spPr>
        </p:pic>
      </p:grpSp>
      <p:sp>
        <p:nvSpPr>
          <p:cNvPr id="8" name="Text Box 190"/>
          <p:cNvSpPr txBox="1">
            <a:spLocks noChangeArrowheads="1"/>
          </p:cNvSpPr>
          <p:nvPr/>
        </p:nvSpPr>
        <p:spPr bwMode="auto">
          <a:xfrm>
            <a:off x="2969915" y="5592143"/>
            <a:ext cx="6681182" cy="584775"/>
          </a:xfrm>
          <a:prstGeom prst="rect">
            <a:avLst/>
          </a:prstGeom>
          <a:solidFill>
            <a:srgbClr val="525000"/>
          </a:solidFill>
          <a:ln w="9525">
            <a:noFill/>
            <a:miter lim="800000"/>
            <a:headEnd/>
            <a:tailEnd/>
          </a:ln>
          <a:effectLst/>
        </p:spPr>
        <p:txBody>
          <a:bodyPr wrap="square">
            <a:spAutoFit/>
          </a:bodyPr>
          <a:lstStyle/>
          <a:p>
            <a:pPr algn="ctr">
              <a:spcBef>
                <a:spcPct val="50000"/>
              </a:spcBef>
              <a:defRPr/>
            </a:pPr>
            <a:r>
              <a:rPr lang="es-EC" sz="3200" dirty="0">
                <a:solidFill>
                  <a:schemeClr val="bg1"/>
                </a:solidFill>
                <a:effectLst>
                  <a:outerShdw blurRad="38100" dist="38100" dir="2700000" algn="tl">
                    <a:srgbClr val="000000"/>
                  </a:outerShdw>
                </a:effectLst>
                <a:latin typeface="Arial" charset="0"/>
                <a:cs typeface="Arial" charset="0"/>
              </a:rPr>
              <a:t>GRACIAS POR SU ATENCIÓN</a:t>
            </a:r>
            <a:endParaRPr lang="es-ES" sz="3200" dirty="0">
              <a:solidFill>
                <a:schemeClr val="bg1"/>
              </a:solidFill>
              <a:effectLst>
                <a:outerShdw blurRad="38100" dist="38100" dir="2700000" algn="tl">
                  <a:srgbClr val="000000"/>
                </a:outerShdw>
              </a:effectLst>
              <a:latin typeface="Arial" charset="0"/>
              <a:cs typeface="Arial" charset="0"/>
            </a:endParaRPr>
          </a:p>
        </p:txBody>
      </p:sp>
      <p:pic>
        <p:nvPicPr>
          <p:cNvPr id="9" name="Imagen 8">
            <a:extLst>
              <a:ext uri="{FF2B5EF4-FFF2-40B4-BE49-F238E27FC236}">
                <a16:creationId xmlns:a16="http://schemas.microsoft.com/office/drawing/2014/main" id="{8BB3DF9D-2F70-44E9-8F0F-6BC9B802F7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269" y="4397541"/>
            <a:ext cx="3069370" cy="2300429"/>
          </a:xfrm>
          <a:prstGeom prst="rect">
            <a:avLst/>
          </a:prstGeom>
        </p:spPr>
      </p:pic>
    </p:spTree>
    <p:extLst>
      <p:ext uri="{BB962C8B-B14F-4D97-AF65-F5344CB8AC3E}">
        <p14:creationId xmlns:p14="http://schemas.microsoft.com/office/powerpoint/2010/main" val="167875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199" y="1840195"/>
            <a:ext cx="11044187" cy="3987410"/>
          </a:xfrm>
        </p:spPr>
        <p:txBody>
          <a:bodyPr>
            <a:normAutofit/>
          </a:bodyPr>
          <a:lstStyle/>
          <a:p>
            <a:pPr marL="0" indent="0" algn="just" fontAlgn="base">
              <a:lnSpc>
                <a:spcPct val="110000"/>
              </a:lnSpc>
              <a:buNone/>
            </a:pPr>
            <a:r>
              <a:rPr lang="es-ES" dirty="0" smtClean="0"/>
              <a:t>El abastecimiento depende </a:t>
            </a:r>
            <a:r>
              <a:rPr lang="es-ES" dirty="0"/>
              <a:t>de la asignación presupuestaria </a:t>
            </a:r>
            <a:r>
              <a:rPr lang="es-ES" dirty="0" smtClean="0"/>
              <a:t>que al existir una reducción puede ocasionar </a:t>
            </a:r>
            <a:r>
              <a:rPr lang="es-ES" dirty="0"/>
              <a:t>que no se logre la adquisición de la totalidad de los requerimientos realizados por las diferentes áreas del hospital para poder prestar servicios de atención a los pacientes. Este escenario obliga al hospital a ajustarse al presupuesto asignado, afectando así el cumplimiento adecuado de los procedimientos establecidos para la atención a los </a:t>
            </a:r>
            <a:r>
              <a:rPr lang="es-ES" dirty="0" smtClean="0"/>
              <a:t>pacientes, además de existir un retraso en los tiempos para el proceso del abastecimiento que requieren los servicios.</a:t>
            </a:r>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PROBLEMA</a:t>
            </a:r>
            <a:endParaRPr lang="en-US" sz="36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1474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7DBE-038B-4FE4-A35C-7C22B16EC587}"/>
              </a:ext>
            </a:extLst>
          </p:cNvPr>
          <p:cNvSpPr>
            <a:spLocks noGrp="1"/>
          </p:cNvSpPr>
          <p:nvPr>
            <p:ph type="title"/>
          </p:nvPr>
        </p:nvSpPr>
        <p:spPr>
          <a:xfrm>
            <a:off x="3333868" y="365126"/>
            <a:ext cx="8209383" cy="661242"/>
          </a:xfrm>
        </p:spPr>
        <p:txBody>
          <a:bodyPr>
            <a:noAutofit/>
          </a:bodyPr>
          <a:lstStyle/>
          <a:p>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OBJETIVO GENERAL</a:t>
            </a:r>
            <a:endParaRPr lang="es-EC"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4"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16" name="Rectangle 15">
            <a:extLst>
              <a:ext uri="{FF2B5EF4-FFF2-40B4-BE49-F238E27FC236}">
                <a16:creationId xmlns:a16="http://schemas.microsoft.com/office/drawing/2014/main" id="{AC90D122-83EE-42C0-8B46-0C84229E205F}"/>
              </a:ext>
            </a:extLst>
          </p:cNvPr>
          <p:cNvSpPr/>
          <p:nvPr/>
        </p:nvSpPr>
        <p:spPr>
          <a:xfrm>
            <a:off x="2000250" y="2613392"/>
            <a:ext cx="9344213" cy="1446550"/>
          </a:xfrm>
          <a:prstGeom prst="rect">
            <a:avLst/>
          </a:prstGeom>
        </p:spPr>
        <p:txBody>
          <a:bodyPr wrap="square">
            <a:spAutoFit/>
          </a:bodyPr>
          <a:lstStyle/>
          <a:p>
            <a:pPr algn="just"/>
            <a:r>
              <a:rPr lang="es-ES" sz="2800" dirty="0" smtClean="0"/>
              <a:t>Proponer </a:t>
            </a:r>
            <a:r>
              <a:rPr lang="es-ES" sz="2800" dirty="0"/>
              <a:t>estrategias para la mejora en la gestión del abastecimiento hospitalario en el Hospital de Especialidades Fuerzas Armadas N°1 de la ciudad de Quito, Ecuador</a:t>
            </a:r>
            <a:r>
              <a:rPr lang="es-ES" sz="3200" dirty="0" smtClean="0">
                <a:latin typeface="Arial" panose="020B0604020202020204" pitchFamily="34" charset="0"/>
                <a:cs typeface="Arial" panose="020B0604020202020204" pitchFamily="34" charset="0"/>
              </a:rPr>
              <a:t>.</a:t>
            </a:r>
            <a:endParaRPr lang="es-EC" sz="3200" dirty="0">
              <a:latin typeface="Arial" panose="020B0604020202020204" pitchFamily="34" charset="0"/>
              <a:cs typeface="Arial" panose="020B0604020202020204" pitchFamily="34" charset="0"/>
            </a:endParaRPr>
          </a:p>
        </p:txBody>
      </p:sp>
      <p:sp>
        <p:nvSpPr>
          <p:cNvPr id="3" name="Rectángulo 2"/>
          <p:cNvSpPr/>
          <p:nvPr/>
        </p:nvSpPr>
        <p:spPr>
          <a:xfrm>
            <a:off x="3365638" y="1323623"/>
            <a:ext cx="184731" cy="369332"/>
          </a:xfrm>
          <a:prstGeom prst="rect">
            <a:avLst/>
          </a:prstGeom>
        </p:spPr>
        <p:txBody>
          <a:bodyPr wrap="none">
            <a:spAutoFit/>
          </a:bodyPr>
          <a:lstStyle/>
          <a:p>
            <a:endParaRPr lang="es-EC" b="1" dirty="0"/>
          </a:p>
        </p:txBody>
      </p:sp>
    </p:spTree>
    <p:extLst>
      <p:ext uri="{BB962C8B-B14F-4D97-AF65-F5344CB8AC3E}">
        <p14:creationId xmlns:p14="http://schemas.microsoft.com/office/powerpoint/2010/main" val="663452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A7DBE-038B-4FE4-A35C-7C22B16EC587}"/>
              </a:ext>
            </a:extLst>
          </p:cNvPr>
          <p:cNvSpPr>
            <a:spLocks noGrp="1"/>
          </p:cNvSpPr>
          <p:nvPr>
            <p:ph type="title"/>
          </p:nvPr>
        </p:nvSpPr>
        <p:spPr>
          <a:xfrm>
            <a:off x="2359661" y="365126"/>
            <a:ext cx="8209383" cy="661242"/>
          </a:xfrm>
        </p:spPr>
        <p:txBody>
          <a:bodyPr>
            <a:normAutofit/>
          </a:bodyPr>
          <a:lstStyle/>
          <a:p>
            <a:r>
              <a:rPr lang="es-ES" sz="4000" b="1" noProof="1">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OBJETIVOS </a:t>
            </a:r>
            <a:r>
              <a:rPr lang="es-ES" sz="4000" b="1" noProof="1" smtClean="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ESPECÍFICOS</a:t>
            </a:r>
            <a:endParaRPr lang="es-EC" sz="3600" b="1" dirty="0">
              <a:solidFill>
                <a:srgbClr val="7030A0"/>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12158"/>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19" name="Rectangle 13">
            <a:extLst>
              <a:ext uri="{FF2B5EF4-FFF2-40B4-BE49-F238E27FC236}">
                <a16:creationId xmlns:a16="http://schemas.microsoft.com/office/drawing/2014/main" id="{409F7347-97C3-4B90-8B54-7B4814D64DAB}"/>
              </a:ext>
            </a:extLst>
          </p:cNvPr>
          <p:cNvSpPr/>
          <p:nvPr/>
        </p:nvSpPr>
        <p:spPr>
          <a:xfrm>
            <a:off x="1385455" y="2171555"/>
            <a:ext cx="10157796" cy="3293209"/>
          </a:xfrm>
          <a:prstGeom prst="rect">
            <a:avLst/>
          </a:prstGeom>
        </p:spPr>
        <p:txBody>
          <a:bodyPr wrap="square">
            <a:spAutoFit/>
          </a:bodyPr>
          <a:lstStyle/>
          <a:p>
            <a:pPr marL="285750" lvl="0" indent="-285750" algn="just">
              <a:spcBef>
                <a:spcPts val="1200"/>
              </a:spcBef>
              <a:spcAft>
                <a:spcPts val="1200"/>
              </a:spcAft>
              <a:buFont typeface="Arial" panose="020B0604020202020204" pitchFamily="34" charset="0"/>
              <a:buChar char="•"/>
            </a:pPr>
            <a:r>
              <a:rPr lang="es-ES" sz="2800" dirty="0" smtClean="0"/>
              <a:t>Diagnosticar </a:t>
            </a:r>
            <a:r>
              <a:rPr lang="es-ES" sz="2800" dirty="0"/>
              <a:t>la situacional actual del proceso de Abastecimiento Hospitalario del Hospital de Especialidades Fuerzas Armadas N°1.</a:t>
            </a:r>
          </a:p>
          <a:p>
            <a:pPr marL="285750" lvl="0" indent="-285750" algn="just">
              <a:spcBef>
                <a:spcPts val="1200"/>
              </a:spcBef>
              <a:spcAft>
                <a:spcPts val="1200"/>
              </a:spcAft>
              <a:buFont typeface="Arial" panose="020B0604020202020204" pitchFamily="34" charset="0"/>
              <a:buChar char="•"/>
            </a:pPr>
            <a:r>
              <a:rPr lang="es-ES" sz="2800" dirty="0"/>
              <a:t>Identificar los procesos inherentes al abastecimiento hospitalario que son susceptibles de mejoras. </a:t>
            </a:r>
          </a:p>
          <a:p>
            <a:pPr marL="285750" indent="-285750" algn="just">
              <a:spcBef>
                <a:spcPts val="1200"/>
              </a:spcBef>
              <a:spcAft>
                <a:spcPts val="1200"/>
              </a:spcAft>
              <a:buFont typeface="Arial" panose="020B0604020202020204" pitchFamily="34" charset="0"/>
              <a:buChar char="•"/>
            </a:pPr>
            <a:r>
              <a:rPr lang="es-ES" sz="2800" dirty="0"/>
              <a:t>Plantear estrategias para rediseñar el sistema de abastecimiento en el Hospital de Especialidades Fuerzas Armadas </a:t>
            </a:r>
            <a:r>
              <a:rPr lang="es-ES" sz="2800" dirty="0" smtClean="0"/>
              <a:t>N°1.</a:t>
            </a:r>
            <a:endParaRPr lang="es-EC"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263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2218" y="1608798"/>
            <a:ext cx="10515600" cy="4884075"/>
          </a:xfrm>
        </p:spPr>
        <p:txBody>
          <a:bodyPr>
            <a:normAutofit/>
          </a:bodyPr>
          <a:lstStyle/>
          <a:p>
            <a:pPr algn="just">
              <a:lnSpc>
                <a:spcPct val="150000"/>
              </a:lnSpc>
              <a:spcBef>
                <a:spcPts val="0"/>
              </a:spcBef>
            </a:pPr>
            <a:r>
              <a:rPr lang="es-ES" dirty="0"/>
              <a:t>Constitución de la República del </a:t>
            </a:r>
            <a:r>
              <a:rPr lang="es-ES" dirty="0" smtClean="0"/>
              <a:t>Ecuador.</a:t>
            </a:r>
            <a:endParaRPr lang="es-EC" dirty="0"/>
          </a:p>
          <a:p>
            <a:pPr algn="just">
              <a:lnSpc>
                <a:spcPct val="150000"/>
              </a:lnSpc>
              <a:spcBef>
                <a:spcPts val="0"/>
              </a:spcBef>
            </a:pPr>
            <a:r>
              <a:rPr lang="es-ES" dirty="0"/>
              <a:t>Ley Orgánica de la </a:t>
            </a:r>
            <a:r>
              <a:rPr lang="es-ES" dirty="0" smtClean="0"/>
              <a:t>Salud.</a:t>
            </a:r>
          </a:p>
          <a:p>
            <a:pPr algn="just">
              <a:lnSpc>
                <a:spcPct val="150000"/>
              </a:lnSpc>
              <a:spcBef>
                <a:spcPts val="0"/>
              </a:spcBef>
            </a:pPr>
            <a:r>
              <a:rPr lang="es-ES" dirty="0"/>
              <a:t>Ley Orgánica del Sistema Nacional de Contratación </a:t>
            </a:r>
            <a:r>
              <a:rPr lang="es-ES" dirty="0" smtClean="0"/>
              <a:t>Publica.</a:t>
            </a:r>
          </a:p>
          <a:p>
            <a:pPr algn="just">
              <a:lnSpc>
                <a:spcPct val="150000"/>
              </a:lnSpc>
              <a:spcBef>
                <a:spcPts val="0"/>
              </a:spcBef>
            </a:pPr>
            <a:r>
              <a:rPr lang="es-ES" dirty="0"/>
              <a:t>Reglamento de Manejo de los Bienes del Sector Público </a:t>
            </a:r>
            <a:r>
              <a:rPr lang="es-ES" dirty="0" smtClean="0"/>
              <a:t>Contraloría.</a:t>
            </a:r>
          </a:p>
          <a:p>
            <a:pPr algn="just">
              <a:lnSpc>
                <a:spcPct val="150000"/>
              </a:lnSpc>
              <a:spcBef>
                <a:spcPts val="0"/>
              </a:spcBef>
            </a:pPr>
            <a:r>
              <a:rPr lang="es-ES" dirty="0"/>
              <a:t>Ley de Derechos y Amparo al </a:t>
            </a:r>
            <a:r>
              <a:rPr lang="es-ES" dirty="0" smtClean="0"/>
              <a:t>Paciente.</a:t>
            </a:r>
          </a:p>
          <a:p>
            <a:pPr algn="just">
              <a:lnSpc>
                <a:spcPct val="150000"/>
              </a:lnSpc>
              <a:spcBef>
                <a:spcPts val="0"/>
              </a:spcBef>
            </a:pPr>
            <a:r>
              <a:rPr lang="es-ES" dirty="0"/>
              <a:t>Reglamento y Control Sanitario de Dispositivos Médicos y </a:t>
            </a:r>
            <a:r>
              <a:rPr lang="es-ES" dirty="0" smtClean="0"/>
              <a:t>Dentales.</a:t>
            </a:r>
          </a:p>
          <a:p>
            <a:pPr lvl="0" algn="just">
              <a:lnSpc>
                <a:spcPct val="150000"/>
              </a:lnSpc>
              <a:spcBef>
                <a:spcPts val="0"/>
              </a:spcBef>
            </a:pPr>
            <a:r>
              <a:rPr lang="es-ES" dirty="0"/>
              <a:t>Cuadro Nacional de Medicamentos Básicos y Registro </a:t>
            </a:r>
            <a:r>
              <a:rPr lang="es-ES" dirty="0" smtClean="0"/>
              <a:t>Terapéutico.</a:t>
            </a:r>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MARCO LEGAL</a:t>
            </a: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4773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2218" y="1608798"/>
            <a:ext cx="10515600" cy="4884075"/>
          </a:xfrm>
        </p:spPr>
        <p:txBody>
          <a:bodyPr>
            <a:normAutofit/>
          </a:bodyPr>
          <a:lstStyle/>
          <a:p>
            <a:pPr algn="just">
              <a:spcBef>
                <a:spcPts val="1200"/>
              </a:spcBef>
              <a:spcAft>
                <a:spcPts val="1200"/>
              </a:spcAft>
            </a:pPr>
            <a:r>
              <a:rPr lang="es-ES" dirty="0"/>
              <a:t>La gestión de inventarios </a:t>
            </a:r>
            <a:r>
              <a:rPr lang="es-ES" sz="3000" dirty="0"/>
              <a:t>como</a:t>
            </a:r>
            <a:r>
              <a:rPr lang="es-ES" dirty="0"/>
              <a:t> herramienta en el abastecimiento de insumos médicos del Instituto Ecuatoriano de Seguridad Social Hospital de </a:t>
            </a:r>
            <a:r>
              <a:rPr lang="es-ES" dirty="0" smtClean="0"/>
              <a:t>Ambato, autor Acosta</a:t>
            </a:r>
            <a:r>
              <a:rPr lang="es-ES" dirty="0"/>
              <a:t>, </a:t>
            </a:r>
            <a:r>
              <a:rPr lang="es-ES" dirty="0" smtClean="0"/>
              <a:t>José, en el año </a:t>
            </a:r>
            <a:r>
              <a:rPr lang="es-ES" dirty="0"/>
              <a:t>2015.</a:t>
            </a:r>
          </a:p>
          <a:p>
            <a:pPr algn="just">
              <a:spcBef>
                <a:spcPts val="1200"/>
              </a:spcBef>
              <a:spcAft>
                <a:spcPts val="1200"/>
              </a:spcAft>
            </a:pPr>
            <a:r>
              <a:rPr lang="es-ES" dirty="0"/>
              <a:t>Plan de mejoramiento del proceso de adquisición de insumos médicos en el Hospital Sagrado Corazón de Jesús de “</a:t>
            </a:r>
            <a:r>
              <a:rPr lang="es-ES" dirty="0" smtClean="0"/>
              <a:t>Quevedo”, autor Gaviria</a:t>
            </a:r>
            <a:r>
              <a:rPr lang="es-ES" dirty="0"/>
              <a:t>, </a:t>
            </a:r>
            <a:r>
              <a:rPr lang="es-ES" dirty="0" smtClean="0"/>
              <a:t>Aura en el año 2015</a:t>
            </a:r>
            <a:r>
              <a:rPr lang="es-ES" dirty="0"/>
              <a:t>.</a:t>
            </a:r>
          </a:p>
          <a:p>
            <a:pPr algn="just">
              <a:spcBef>
                <a:spcPts val="1200"/>
              </a:spcBef>
              <a:spcAft>
                <a:spcPts val="1200"/>
              </a:spcAft>
            </a:pPr>
            <a:r>
              <a:rPr lang="es-ES" dirty="0" smtClean="0"/>
              <a:t>Análisis </a:t>
            </a:r>
            <a:r>
              <a:rPr lang="es-ES" dirty="0"/>
              <a:t>de la gestión del suministro de insumos médicos en el Hospital San Francisco de Quito – </a:t>
            </a:r>
            <a:r>
              <a:rPr lang="es-ES" dirty="0" smtClean="0"/>
              <a:t>IESS, autor </a:t>
            </a:r>
            <a:r>
              <a:rPr lang="es-ES" dirty="0"/>
              <a:t>Celi, </a:t>
            </a:r>
            <a:r>
              <a:rPr lang="es-ES" dirty="0" smtClean="0"/>
              <a:t>Verónica en el año 2016.</a:t>
            </a:r>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TRABAJOS</a:t>
            </a:r>
            <a:r>
              <a:rPr lang="en-U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 </a:t>
            </a:r>
            <a:r>
              <a:rPr lang="es-EC"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RELACIONADOS</a:t>
            </a:r>
            <a:endParaRPr lang="es-EC"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20047"/>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9649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                 </a:t>
            </a:r>
            <a:r>
              <a:rPr lang="es-ES" sz="40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rPr>
              <a:t>METODOLOGÍA DE INVESTIGACIÓN</a:t>
            </a:r>
            <a:r>
              <a:rPr lang="es-EC" b="1" dirty="0">
                <a:solidFill>
                  <a:srgbClr val="7030A0"/>
                </a:solidFill>
                <a:effectLst>
                  <a:outerShdw blurRad="38100" dist="38100" dir="2700000" algn="tl">
                    <a:srgbClr val="000000">
                      <a:alpha val="43137"/>
                    </a:srgbClr>
                  </a:outerShdw>
                </a:effectLst>
              </a:rPr>
              <a:t/>
            </a:r>
            <a:br>
              <a:rPr lang="es-EC" b="1" dirty="0">
                <a:solidFill>
                  <a:srgbClr val="7030A0"/>
                </a:solidFill>
                <a:effectLst>
                  <a:outerShdw blurRad="38100" dist="38100" dir="2700000" algn="tl">
                    <a:srgbClr val="000000">
                      <a:alpha val="43137"/>
                    </a:srgbClr>
                  </a:outerShdw>
                </a:effectLst>
              </a:rPr>
            </a:br>
            <a:endParaRPr lang="es-EC" dirty="0">
              <a:solidFill>
                <a:srgbClr val="7030A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362574"/>
            <a:ext cx="10515600" cy="2168859"/>
          </a:xfrm>
        </p:spPr>
        <p:txBody>
          <a:bodyPr>
            <a:normAutofit/>
          </a:bodyPr>
          <a:lstStyle/>
          <a:p>
            <a:r>
              <a:rPr lang="es-EC" b="1" dirty="0"/>
              <a:t>ENFOQUE DE INVESTIGACIÓN</a:t>
            </a:r>
          </a:p>
          <a:p>
            <a:endParaRPr lang="es-EC" b="1" dirty="0"/>
          </a:p>
          <a:p>
            <a:r>
              <a:rPr lang="es-EC" b="1" dirty="0"/>
              <a:t>MÉTODO DE INVESTIGACIÓN</a:t>
            </a:r>
          </a:p>
          <a:p>
            <a:endParaRPr lang="es-EC" dirty="0"/>
          </a:p>
          <a:p>
            <a:endParaRPr lang="es-EC" dirty="0"/>
          </a:p>
        </p:txBody>
      </p:sp>
      <p:sp>
        <p:nvSpPr>
          <p:cNvPr id="4" name="Title 1">
            <a:extLst>
              <a:ext uri="{FF2B5EF4-FFF2-40B4-BE49-F238E27FC236}">
                <a16:creationId xmlns:a16="http://schemas.microsoft.com/office/drawing/2014/main" id="{DAFA7DBE-038B-4FE4-A35C-7C22B16EC587}"/>
              </a:ext>
            </a:extLst>
          </p:cNvPr>
          <p:cNvSpPr txBox="1">
            <a:spLocks/>
          </p:cNvSpPr>
          <p:nvPr/>
        </p:nvSpPr>
        <p:spPr>
          <a:xfrm>
            <a:off x="3333868" y="365126"/>
            <a:ext cx="8209383" cy="6612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n w="0"/>
              <a:solidFill>
                <a:schemeClr val="accent1">
                  <a:lumMod val="50000"/>
                </a:schemeClr>
              </a:solidFill>
              <a:effectLst>
                <a:outerShdw blurRad="38100" dist="19050" dir="2700000" algn="tl" rotWithShape="0">
                  <a:schemeClr val="dk1">
                    <a:alpha val="40000"/>
                  </a:schemeClr>
                </a:outerShdw>
              </a:effectLst>
              <a:latin typeface="Calibri" panose="020F0502020204030204" pitchFamily="34" charset="0"/>
              <a:ea typeface="MS PGothic" panose="020B0600070205080204" pitchFamily="34" charset="-128"/>
              <a:cs typeface="+mn-cs"/>
            </a:endParaRPr>
          </a:p>
        </p:txBody>
      </p:sp>
      <p:sp>
        <p:nvSpPr>
          <p:cNvPr id="5" name="Rectangle 3">
            <a:extLst>
              <a:ext uri="{FF2B5EF4-FFF2-40B4-BE49-F238E27FC236}">
                <a16:creationId xmlns:a16="http://schemas.microsoft.com/office/drawing/2014/main" id="{0AF861F6-2411-45BB-A46A-7226B116B82F}"/>
              </a:ext>
            </a:extLst>
          </p:cNvPr>
          <p:cNvSpPr/>
          <p:nvPr/>
        </p:nvSpPr>
        <p:spPr>
          <a:xfrm>
            <a:off x="94918" y="0"/>
            <a:ext cx="402671"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Rectangle 4">
            <a:extLst>
              <a:ext uri="{FF2B5EF4-FFF2-40B4-BE49-F238E27FC236}">
                <a16:creationId xmlns:a16="http://schemas.microsoft.com/office/drawing/2014/main" id="{551D395F-9E3C-47BF-82CC-2D9EA7E82FE1}"/>
              </a:ext>
            </a:extLst>
          </p:cNvPr>
          <p:cNvSpPr/>
          <p:nvPr/>
        </p:nvSpPr>
        <p:spPr>
          <a:xfrm>
            <a:off x="556410" y="0"/>
            <a:ext cx="58723" cy="6858000"/>
          </a:xfrm>
          <a:prstGeom prst="rect">
            <a:avLst/>
          </a:prstGeom>
          <a:solidFill>
            <a:srgbClr val="236A1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cxnSp>
        <p:nvCxnSpPr>
          <p:cNvPr id="7" name="Connector: Elbow 6">
            <a:extLst>
              <a:ext uri="{FF2B5EF4-FFF2-40B4-BE49-F238E27FC236}">
                <a16:creationId xmlns:a16="http://schemas.microsoft.com/office/drawing/2014/main" id="{3ABC92C1-35FE-4007-AFBE-D07815DDE8A5}"/>
              </a:ext>
            </a:extLst>
          </p:cNvPr>
          <p:cNvCxnSpPr>
            <a:cxnSpLocks/>
          </p:cNvCxnSpPr>
          <p:nvPr/>
        </p:nvCxnSpPr>
        <p:spPr>
          <a:xfrm>
            <a:off x="858416" y="365126"/>
            <a:ext cx="10684835" cy="775777"/>
          </a:xfrm>
          <a:prstGeom prst="bentConnector3">
            <a:avLst>
              <a:gd name="adj1" fmla="val 16143"/>
            </a:avLst>
          </a:prstGeom>
          <a:ln w="25400">
            <a:solidFill>
              <a:srgbClr val="236A10"/>
            </a:solidFill>
            <a:headEnd type="oval"/>
            <a:tailEnd type="oval"/>
          </a:ln>
        </p:spPr>
        <p:style>
          <a:lnRef idx="3">
            <a:schemeClr val="accent6"/>
          </a:lnRef>
          <a:fillRef idx="0">
            <a:schemeClr val="accent6"/>
          </a:fillRef>
          <a:effectRef idx="2">
            <a:schemeClr val="accent6"/>
          </a:effectRef>
          <a:fontRef idx="minor">
            <a:schemeClr val="tx1"/>
          </a:fontRef>
        </p:style>
      </p:cxnSp>
      <p:sp>
        <p:nvSpPr>
          <p:cNvPr id="9" name="Rectángulo 8"/>
          <p:cNvSpPr/>
          <p:nvPr/>
        </p:nvSpPr>
        <p:spPr>
          <a:xfrm>
            <a:off x="9262668" y="2305204"/>
            <a:ext cx="1811713" cy="461665"/>
          </a:xfrm>
          <a:prstGeom prst="rect">
            <a:avLst/>
          </a:prstGeom>
        </p:spPr>
        <p:txBody>
          <a:bodyPr wrap="none">
            <a:spAutoFit/>
          </a:bodyPr>
          <a:lstStyle/>
          <a:p>
            <a:pPr algn="ctr"/>
            <a:r>
              <a:rPr lang="es-ES" sz="2400" dirty="0">
                <a:solidFill>
                  <a:srgbClr val="00000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Cuantitativo</a:t>
            </a:r>
            <a:endPar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ángulo 9"/>
          <p:cNvSpPr/>
          <p:nvPr/>
        </p:nvSpPr>
        <p:spPr>
          <a:xfrm>
            <a:off x="9459837" y="3279229"/>
            <a:ext cx="1417376" cy="461665"/>
          </a:xfrm>
          <a:prstGeom prst="rect">
            <a:avLst/>
          </a:prstGeom>
        </p:spPr>
        <p:txBody>
          <a:bodyPr wrap="none">
            <a:spAutoFit/>
          </a:bodyPr>
          <a:lstStyle/>
          <a:p>
            <a:pPr algn="ctr"/>
            <a:r>
              <a:rPr lang="es-EC" sz="2400" dirty="0" smtClean="0">
                <a:solidFill>
                  <a:srgbClr val="00000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Inductivo</a:t>
            </a:r>
            <a:endPar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Flecha derecha 13"/>
          <p:cNvSpPr/>
          <p:nvPr/>
        </p:nvSpPr>
        <p:spPr>
          <a:xfrm>
            <a:off x="5887453" y="2373727"/>
            <a:ext cx="2438400" cy="32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8" name="Flecha derecha 17"/>
          <p:cNvSpPr/>
          <p:nvPr/>
        </p:nvSpPr>
        <p:spPr>
          <a:xfrm>
            <a:off x="5887453" y="3351075"/>
            <a:ext cx="2438400" cy="32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Marcador de contenido 2"/>
          <p:cNvSpPr txBox="1">
            <a:spLocks/>
          </p:cNvSpPr>
          <p:nvPr/>
        </p:nvSpPr>
        <p:spPr>
          <a:xfrm>
            <a:off x="858416" y="4492479"/>
            <a:ext cx="10515600" cy="21688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b="1" dirty="0" smtClean="0"/>
              <a:t>DISEÑO DE INVESTIGACIÓN</a:t>
            </a:r>
          </a:p>
          <a:p>
            <a:endParaRPr lang="es-EC" b="1" dirty="0" smtClean="0"/>
          </a:p>
          <a:p>
            <a:r>
              <a:rPr lang="es-EC" b="1" dirty="0" smtClean="0"/>
              <a:t>TIPO DE INVESTIGACIÓN</a:t>
            </a:r>
          </a:p>
          <a:p>
            <a:endParaRPr lang="es-EC" b="1" dirty="0" smtClean="0"/>
          </a:p>
          <a:p>
            <a:endParaRPr lang="es-EC" b="1" dirty="0"/>
          </a:p>
        </p:txBody>
      </p:sp>
      <p:sp>
        <p:nvSpPr>
          <p:cNvPr id="17" name="Rectángulo 16"/>
          <p:cNvSpPr/>
          <p:nvPr/>
        </p:nvSpPr>
        <p:spPr>
          <a:xfrm>
            <a:off x="8954090" y="4419514"/>
            <a:ext cx="2428871" cy="461665"/>
          </a:xfrm>
          <a:prstGeom prst="rect">
            <a:avLst/>
          </a:prstGeom>
        </p:spPr>
        <p:txBody>
          <a:bodyPr wrap="none">
            <a:spAutoFit/>
          </a:bodyPr>
          <a:lstStyle/>
          <a:p>
            <a:pPr algn="ctr"/>
            <a:r>
              <a:rPr lang="es-ES" sz="2400" dirty="0" smtClean="0">
                <a:solidFill>
                  <a:srgbClr val="00000A"/>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 experimental</a:t>
            </a:r>
            <a:endPar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1" name="Rectángulo 20"/>
          <p:cNvSpPr/>
          <p:nvPr/>
        </p:nvSpPr>
        <p:spPr>
          <a:xfrm>
            <a:off x="8498133" y="5417112"/>
            <a:ext cx="3340787" cy="461665"/>
          </a:xfrm>
          <a:prstGeom prst="rect">
            <a:avLst/>
          </a:prstGeom>
        </p:spPr>
        <p:txBody>
          <a:bodyPr wrap="none">
            <a:spAutoFit/>
          </a:bodyPr>
          <a:lstStyle/>
          <a:p>
            <a:pPr algn="ctr"/>
            <a:r>
              <a:rPr lang="es-EC" sz="2400" dirty="0" smtClean="0">
                <a:solidFill>
                  <a:srgbClr val="00000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Transversal descriptivo</a:t>
            </a:r>
            <a:endParaRPr lang="es-EC"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2" name="Flecha derecha 21"/>
          <p:cNvSpPr/>
          <p:nvPr/>
        </p:nvSpPr>
        <p:spPr>
          <a:xfrm>
            <a:off x="5907669" y="4503632"/>
            <a:ext cx="2438400" cy="32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3" name="Flecha derecha 22"/>
          <p:cNvSpPr/>
          <p:nvPr/>
        </p:nvSpPr>
        <p:spPr>
          <a:xfrm>
            <a:off x="5907669" y="5480980"/>
            <a:ext cx="2438400" cy="3246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2366367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9766</TotalTime>
  <Words>2677</Words>
  <Application>Microsoft Office PowerPoint</Application>
  <PresentationFormat>Panorámica</PresentationFormat>
  <Paragraphs>139</Paragraphs>
  <Slides>32</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MS PGothic</vt:lpstr>
      <vt:lpstr>Arial</vt:lpstr>
      <vt:lpstr>Arial Black</vt:lpstr>
      <vt:lpstr>Calibri</vt:lpstr>
      <vt:lpstr>Calibri Light</vt:lpstr>
      <vt:lpstr>Times New Roman</vt:lpstr>
      <vt:lpstr>Office Theme</vt:lpstr>
      <vt:lpstr>Presentación de PowerPoint</vt:lpstr>
      <vt:lpstr>SUMARIO</vt:lpstr>
      <vt:lpstr>ANTECEDENTES</vt:lpstr>
      <vt:lpstr>Presentación de PowerPoint</vt:lpstr>
      <vt:lpstr>OBJETIVO GENERAL</vt:lpstr>
      <vt:lpstr>OBJETIVOS ESPECÍFICOS</vt:lpstr>
      <vt:lpstr>Presentación de PowerPoint</vt:lpstr>
      <vt:lpstr>Presentación de PowerPoint</vt:lpstr>
      <vt:lpstr>                 METODOLOGÍA DE INVESTIGACIÓN </vt:lpstr>
      <vt:lpstr>Presentación de PowerPoint</vt:lpstr>
      <vt:lpstr>RESULTADOS</vt:lpstr>
      <vt:lpstr>Unidad Requirente</vt:lpstr>
      <vt:lpstr>Unidad de Compras Públicas</vt:lpstr>
      <vt:lpstr>Unidad de Compras Públicas</vt:lpstr>
      <vt:lpstr>Unidad de IAEB</vt:lpstr>
      <vt:lpstr>Asesoría Jurídica</vt:lpstr>
      <vt:lpstr>Dirección Financiera</vt:lpstr>
      <vt:lpstr>Comisión Técnica</vt:lpstr>
      <vt:lpstr>Comisión Técnica</vt:lpstr>
      <vt:lpstr>                 CONCLUSIONES  </vt:lpstr>
      <vt:lpstr>                 CONCLUSIONES  </vt:lpstr>
      <vt:lpstr>                  RECOMENDACIONES </vt:lpstr>
      <vt:lpstr>                  RECOMENDACIONES </vt:lpstr>
      <vt:lpstr>                   PROPUESTA </vt:lpstr>
      <vt:lpstr>                   Descripción de la estrategia </vt:lpstr>
      <vt:lpstr>                   Descripción de la estrategia </vt:lpstr>
      <vt:lpstr>                   Descripción de la estrategia </vt:lpstr>
      <vt:lpstr>                   Características de la estrategia </vt:lpstr>
      <vt:lpstr>Desarrollo de la propuesta </vt:lpstr>
      <vt:lpstr>Desarrollo de la propuesta </vt:lpstr>
      <vt:lpstr>Desarrollo de la propuesta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Carolina Cárdenas</dc:creator>
  <cp:lastModifiedBy>Edison A. Molina C.</cp:lastModifiedBy>
  <cp:revision>243</cp:revision>
  <dcterms:created xsi:type="dcterms:W3CDTF">2018-01-16T13:40:08Z</dcterms:created>
  <dcterms:modified xsi:type="dcterms:W3CDTF">2020-06-25T16:02:07Z</dcterms:modified>
</cp:coreProperties>
</file>