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85" r:id="rId1"/>
  </p:sldMasterIdLst>
  <p:notesMasterIdLst>
    <p:notesMasterId r:id="rId28"/>
  </p:notesMasterIdLst>
  <p:sldIdLst>
    <p:sldId id="259" r:id="rId2"/>
    <p:sldId id="263" r:id="rId3"/>
    <p:sldId id="289" r:id="rId4"/>
    <p:sldId id="299" r:id="rId5"/>
    <p:sldId id="261" r:id="rId6"/>
    <p:sldId id="264" r:id="rId7"/>
    <p:sldId id="296" r:id="rId8"/>
    <p:sldId id="272" r:id="rId9"/>
    <p:sldId id="274" r:id="rId10"/>
    <p:sldId id="288" r:id="rId11"/>
    <p:sldId id="267" r:id="rId12"/>
    <p:sldId id="269" r:id="rId13"/>
    <p:sldId id="270" r:id="rId14"/>
    <p:sldId id="271" r:id="rId15"/>
    <p:sldId id="273" r:id="rId16"/>
    <p:sldId id="290" r:id="rId17"/>
    <p:sldId id="298" r:id="rId18"/>
    <p:sldId id="291" r:id="rId19"/>
    <p:sldId id="286" r:id="rId20"/>
    <p:sldId id="279" r:id="rId21"/>
    <p:sldId id="292" r:id="rId22"/>
    <p:sldId id="294" r:id="rId23"/>
    <p:sldId id="285" r:id="rId24"/>
    <p:sldId id="287" r:id="rId25"/>
    <p:sldId id="300" r:id="rId26"/>
    <p:sldId id="30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01" autoAdjust="0"/>
    <p:restoredTop sz="92634" autoAdjust="0"/>
  </p:normalViewPr>
  <p:slideViewPr>
    <p:cSldViewPr snapToGrid="0">
      <p:cViewPr varScale="1">
        <p:scale>
          <a:sx n="72" d="100"/>
          <a:sy n="72" d="100"/>
        </p:scale>
        <p:origin x="66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g"/></Relationships>
</file>

<file path=ppt/diagrams/_rels/drawing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FE56BA-6F5E-4B98-A1F1-D7BC8375F1F3}"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es-MX"/>
        </a:p>
      </dgm:t>
    </dgm:pt>
    <dgm:pt modelId="{F26EE654-DEE7-4BA4-BAC3-2AFCBF646FC4}">
      <dgm:prSet phldrT="[Texto]" custT="1"/>
      <dgm:spPr/>
      <dgm:t>
        <a:bodyPr/>
        <a:lstStyle/>
        <a:p>
          <a:pPr>
            <a:buNone/>
          </a:pPr>
          <a:r>
            <a:rPr lang="es-ES" sz="1800" b="1" dirty="0"/>
            <a:t>COLEGIO ALEMAN “CAQ”</a:t>
          </a:r>
        </a:p>
        <a:p>
          <a:pPr>
            <a:buNone/>
          </a:pPr>
          <a:endParaRPr lang="es-ES" sz="1800" b="1" dirty="0"/>
        </a:p>
        <a:p>
          <a:pPr>
            <a:buNone/>
          </a:pPr>
          <a:endParaRPr lang="es-MX" sz="1800" b="1" dirty="0"/>
        </a:p>
      </dgm:t>
    </dgm:pt>
    <dgm:pt modelId="{BF6D035D-4B67-4AE1-ADF4-053F3D562C12}" type="parTrans" cxnId="{A06D1A85-11DC-4A9E-8C48-650E302F094D}">
      <dgm:prSet/>
      <dgm:spPr/>
      <dgm:t>
        <a:bodyPr/>
        <a:lstStyle/>
        <a:p>
          <a:endParaRPr lang="es-MX"/>
        </a:p>
      </dgm:t>
    </dgm:pt>
    <dgm:pt modelId="{C5EE961F-E162-4A82-BC0A-108B5A19B9CF}" type="sibTrans" cxnId="{A06D1A85-11DC-4A9E-8C48-650E302F094D}">
      <dgm:prSet/>
      <dgm:spPr/>
      <dgm:t>
        <a:bodyPr/>
        <a:lstStyle/>
        <a:p>
          <a:endParaRPr lang="es-MX"/>
        </a:p>
      </dgm:t>
    </dgm:pt>
    <dgm:pt modelId="{BBFF9E78-66AB-4EC0-9687-D6D9AF80A07C}">
      <dgm:prSet custT="1"/>
      <dgm:spPr/>
      <dgm:t>
        <a:bodyPr/>
        <a:lstStyle/>
        <a:p>
          <a:r>
            <a:rPr lang="es-ES" sz="1800" b="1" dirty="0"/>
            <a:t>CUENTA CON 1600 ALUMNOS.</a:t>
          </a:r>
        </a:p>
      </dgm:t>
    </dgm:pt>
    <dgm:pt modelId="{DA305DF7-21A6-470E-8EFD-FC832BD7614B}" type="parTrans" cxnId="{6CB4C05E-F5E3-497F-9596-D0189C3304A5}">
      <dgm:prSet/>
      <dgm:spPr/>
      <dgm:t>
        <a:bodyPr/>
        <a:lstStyle/>
        <a:p>
          <a:endParaRPr lang="es-MX"/>
        </a:p>
      </dgm:t>
    </dgm:pt>
    <dgm:pt modelId="{65CE111E-1206-45DF-A21A-63FA2DD551DD}" type="sibTrans" cxnId="{6CB4C05E-F5E3-497F-9596-D0189C3304A5}">
      <dgm:prSet/>
      <dgm:spPr/>
      <dgm:t>
        <a:bodyPr/>
        <a:lstStyle/>
        <a:p>
          <a:endParaRPr lang="es-MX"/>
        </a:p>
      </dgm:t>
    </dgm:pt>
    <dgm:pt modelId="{3F5EC775-CECF-4C5D-9591-E819F3D20A9B}">
      <dgm:prSet custT="1"/>
      <dgm:spPr/>
      <dgm:t>
        <a:bodyPr/>
        <a:lstStyle/>
        <a:p>
          <a:r>
            <a:rPr lang="es-ES" sz="1800" b="1" dirty="0"/>
            <a:t>UNO DE LOS MAS GRANDES A NIVEL MUNDIAL.</a:t>
          </a:r>
        </a:p>
      </dgm:t>
    </dgm:pt>
    <dgm:pt modelId="{9AB08BEC-DDA4-49E1-9ADB-6D2DBE740B9E}" type="parTrans" cxnId="{4C6FB9E2-E4E9-46C1-8F61-E732557270FE}">
      <dgm:prSet/>
      <dgm:spPr/>
      <dgm:t>
        <a:bodyPr/>
        <a:lstStyle/>
        <a:p>
          <a:endParaRPr lang="es-MX"/>
        </a:p>
      </dgm:t>
    </dgm:pt>
    <dgm:pt modelId="{7ACD559B-9862-4BF6-BC49-6C28845BCB9A}" type="sibTrans" cxnId="{4C6FB9E2-E4E9-46C1-8F61-E732557270FE}">
      <dgm:prSet/>
      <dgm:spPr/>
      <dgm:t>
        <a:bodyPr/>
        <a:lstStyle/>
        <a:p>
          <a:endParaRPr lang="es-MX"/>
        </a:p>
      </dgm:t>
    </dgm:pt>
    <dgm:pt modelId="{155A6764-B3B9-4103-9183-A2076A710A08}">
      <dgm:prSet custT="1"/>
      <dgm:spPr/>
      <dgm:t>
        <a:bodyPr/>
        <a:lstStyle/>
        <a:p>
          <a:r>
            <a:rPr lang="es-ES" sz="1800" b="1" dirty="0"/>
            <a:t>SU MODELO PEDAGÓGICO Y OFERTA ACADÉMICA LO SITÚAN EN UNO DE LOS MAS DESTACADOS DEL PAÍS</a:t>
          </a:r>
        </a:p>
      </dgm:t>
    </dgm:pt>
    <dgm:pt modelId="{A2FA7FC4-22A1-4E78-8087-81E0EC5199AC}" type="parTrans" cxnId="{9E46DA6D-8286-498F-B8E0-09E04F463080}">
      <dgm:prSet/>
      <dgm:spPr/>
      <dgm:t>
        <a:bodyPr/>
        <a:lstStyle/>
        <a:p>
          <a:endParaRPr lang="es-MX"/>
        </a:p>
      </dgm:t>
    </dgm:pt>
    <dgm:pt modelId="{26C537F1-367C-410E-91F3-8A47E8DF7A6D}" type="sibTrans" cxnId="{9E46DA6D-8286-498F-B8E0-09E04F463080}">
      <dgm:prSet/>
      <dgm:spPr/>
      <dgm:t>
        <a:bodyPr/>
        <a:lstStyle/>
        <a:p>
          <a:endParaRPr lang="es-MX"/>
        </a:p>
      </dgm:t>
    </dgm:pt>
    <dgm:pt modelId="{7C432A71-EADF-4AC0-A713-89925B53B714}">
      <dgm:prSet custT="1"/>
      <dgm:spPr/>
      <dgm:t>
        <a:bodyPr/>
        <a:lstStyle/>
        <a:p>
          <a:r>
            <a:rPr lang="es-ES" sz="1800" b="1" dirty="0"/>
            <a:t>OFERTA DE TÍTULOS NACIONALES E INTERNACIONALES</a:t>
          </a:r>
        </a:p>
      </dgm:t>
    </dgm:pt>
    <dgm:pt modelId="{D4293EBF-682F-4412-958A-B635BB022D4B}" type="parTrans" cxnId="{B09D2750-6B83-4CE1-8D4A-1331136C8371}">
      <dgm:prSet/>
      <dgm:spPr/>
      <dgm:t>
        <a:bodyPr/>
        <a:lstStyle/>
        <a:p>
          <a:endParaRPr lang="es-MX"/>
        </a:p>
      </dgm:t>
    </dgm:pt>
    <dgm:pt modelId="{FAF8D359-A9CE-46CA-8783-8619A9FAD199}" type="sibTrans" cxnId="{B09D2750-6B83-4CE1-8D4A-1331136C8371}">
      <dgm:prSet/>
      <dgm:spPr/>
      <dgm:t>
        <a:bodyPr/>
        <a:lstStyle/>
        <a:p>
          <a:endParaRPr lang="es-MX"/>
        </a:p>
      </dgm:t>
    </dgm:pt>
    <dgm:pt modelId="{0FEFCAC0-5A53-414C-A7C9-9F8BB22765E7}">
      <dgm:prSet custT="1"/>
      <dgm:spPr/>
      <dgm:t>
        <a:bodyPr/>
        <a:lstStyle/>
        <a:p>
          <a:r>
            <a:rPr lang="es-ES" sz="1800" b="1" dirty="0"/>
            <a:t>BACHILLERATO : NACIONAL Y ALEMÁN</a:t>
          </a:r>
        </a:p>
      </dgm:t>
    </dgm:pt>
    <dgm:pt modelId="{B01E9A2E-2FC8-47E2-A0A0-A9AA50AF433C}" type="parTrans" cxnId="{DFE51A2F-F31F-4993-95F6-C3C2133D6B77}">
      <dgm:prSet/>
      <dgm:spPr/>
      <dgm:t>
        <a:bodyPr/>
        <a:lstStyle/>
        <a:p>
          <a:endParaRPr lang="es-MX"/>
        </a:p>
      </dgm:t>
    </dgm:pt>
    <dgm:pt modelId="{18932A61-ADEE-4EAC-93C3-9970BEEF7B91}" type="sibTrans" cxnId="{DFE51A2F-F31F-4993-95F6-C3C2133D6B77}">
      <dgm:prSet/>
      <dgm:spPr/>
      <dgm:t>
        <a:bodyPr/>
        <a:lstStyle/>
        <a:p>
          <a:endParaRPr lang="es-MX"/>
        </a:p>
      </dgm:t>
    </dgm:pt>
    <dgm:pt modelId="{4F26FF19-650E-4531-9AD2-A905715A5AFE}">
      <dgm:prSet custT="1"/>
      <dgm:spPr/>
      <dgm:t>
        <a:bodyPr/>
        <a:lstStyle/>
        <a:p>
          <a:r>
            <a:rPr lang="es-ES" sz="1800" b="1" dirty="0"/>
            <a:t>CERTIFICADO DE IDIOMAS.</a:t>
          </a:r>
          <a:endParaRPr lang="es-EC" sz="1800" b="1" dirty="0"/>
        </a:p>
      </dgm:t>
    </dgm:pt>
    <dgm:pt modelId="{FC992D60-0AF1-494C-9F1D-FFF93A9C96DB}" type="parTrans" cxnId="{8430E16A-263A-4825-A5AB-006781C476E0}">
      <dgm:prSet/>
      <dgm:spPr/>
      <dgm:t>
        <a:bodyPr/>
        <a:lstStyle/>
        <a:p>
          <a:endParaRPr lang="es-MX"/>
        </a:p>
      </dgm:t>
    </dgm:pt>
    <dgm:pt modelId="{221984F0-89EB-4ED0-981D-28DD2F080958}" type="sibTrans" cxnId="{8430E16A-263A-4825-A5AB-006781C476E0}">
      <dgm:prSet/>
      <dgm:spPr/>
      <dgm:t>
        <a:bodyPr/>
        <a:lstStyle/>
        <a:p>
          <a:endParaRPr lang="es-MX"/>
        </a:p>
      </dgm:t>
    </dgm:pt>
    <dgm:pt modelId="{9A6B4708-62E5-4903-99B3-DCB4877A5F57}" type="pres">
      <dgm:prSet presAssocID="{E8FE56BA-6F5E-4B98-A1F1-D7BC8375F1F3}" presName="Name0" presStyleCnt="0">
        <dgm:presLayoutVars>
          <dgm:chMax val="1"/>
          <dgm:chPref val="1"/>
          <dgm:dir/>
          <dgm:animOne val="branch"/>
          <dgm:animLvl val="lvl"/>
        </dgm:presLayoutVars>
      </dgm:prSet>
      <dgm:spPr/>
    </dgm:pt>
    <dgm:pt modelId="{EBB20DBA-5401-45A5-B545-83BD5EAEF609}" type="pres">
      <dgm:prSet presAssocID="{F26EE654-DEE7-4BA4-BAC3-2AFCBF646FC4}" presName="singleCycle" presStyleCnt="0"/>
      <dgm:spPr/>
    </dgm:pt>
    <dgm:pt modelId="{915E1A6D-C272-4CBD-9939-7D9EE7F2D9E8}" type="pres">
      <dgm:prSet presAssocID="{F26EE654-DEE7-4BA4-BAC3-2AFCBF646FC4}" presName="singleCenter" presStyleLbl="node1" presStyleIdx="0" presStyleCnt="7" custScaleX="88992">
        <dgm:presLayoutVars>
          <dgm:chMax val="7"/>
          <dgm:chPref val="7"/>
        </dgm:presLayoutVars>
      </dgm:prSet>
      <dgm:spPr/>
    </dgm:pt>
    <dgm:pt modelId="{DD797B4C-1CC9-4E67-9522-F359DCDE0ADF}" type="pres">
      <dgm:prSet presAssocID="{DA305DF7-21A6-470E-8EFD-FC832BD7614B}" presName="Name56" presStyleLbl="parChTrans1D2" presStyleIdx="0" presStyleCnt="6"/>
      <dgm:spPr/>
    </dgm:pt>
    <dgm:pt modelId="{078F8F18-828F-43C7-A4AF-F674CBECB441}" type="pres">
      <dgm:prSet presAssocID="{BBFF9E78-66AB-4EC0-9687-D6D9AF80A07C}" presName="text0" presStyleLbl="node1" presStyleIdx="1" presStyleCnt="7" custScaleX="300698" custScaleY="66765">
        <dgm:presLayoutVars>
          <dgm:bulletEnabled val="1"/>
        </dgm:presLayoutVars>
      </dgm:prSet>
      <dgm:spPr/>
    </dgm:pt>
    <dgm:pt modelId="{E646A562-5AEB-4BCB-A272-C737AD82733E}" type="pres">
      <dgm:prSet presAssocID="{9AB08BEC-DDA4-49E1-9ADB-6D2DBE740B9E}" presName="Name56" presStyleLbl="parChTrans1D2" presStyleIdx="1" presStyleCnt="6"/>
      <dgm:spPr/>
    </dgm:pt>
    <dgm:pt modelId="{1F9FBCD1-7BF5-4123-A8EB-396F66989319}" type="pres">
      <dgm:prSet presAssocID="{3F5EC775-CECF-4C5D-9591-E819F3D20A9B}" presName="text0" presStyleLbl="node1" presStyleIdx="2" presStyleCnt="7" custScaleX="305222" custScaleY="68054" custRadScaleRad="169880" custRadScaleInc="43656">
        <dgm:presLayoutVars>
          <dgm:bulletEnabled val="1"/>
        </dgm:presLayoutVars>
      </dgm:prSet>
      <dgm:spPr/>
    </dgm:pt>
    <dgm:pt modelId="{F138415C-1431-4C4F-A3D7-F8954590AF01}" type="pres">
      <dgm:prSet presAssocID="{A2FA7FC4-22A1-4E78-8087-81E0EC5199AC}" presName="Name56" presStyleLbl="parChTrans1D2" presStyleIdx="2" presStyleCnt="6"/>
      <dgm:spPr/>
    </dgm:pt>
    <dgm:pt modelId="{1DCBB96E-FA00-43B3-B437-B87D5E4AC0C6}" type="pres">
      <dgm:prSet presAssocID="{155A6764-B3B9-4103-9183-A2076A710A08}" presName="text0" presStyleLbl="node1" presStyleIdx="3" presStyleCnt="7" custScaleX="378175" custScaleY="81515" custRadScaleRad="166622" custRadScaleInc="-44840">
        <dgm:presLayoutVars>
          <dgm:bulletEnabled val="1"/>
        </dgm:presLayoutVars>
      </dgm:prSet>
      <dgm:spPr/>
    </dgm:pt>
    <dgm:pt modelId="{533EB25E-41BF-4323-B741-D614E6A8F98A}" type="pres">
      <dgm:prSet presAssocID="{D4293EBF-682F-4412-958A-B635BB022D4B}" presName="Name56" presStyleLbl="parChTrans1D2" presStyleIdx="3" presStyleCnt="6"/>
      <dgm:spPr/>
    </dgm:pt>
    <dgm:pt modelId="{2214B573-B9B1-406A-8DF2-8FEEDD1BBD92}" type="pres">
      <dgm:prSet presAssocID="{7C432A71-EADF-4AC0-A713-89925B53B714}" presName="text0" presStyleLbl="node1" presStyleIdx="4" presStyleCnt="7" custScaleX="303224" custScaleY="74307" custRadScaleRad="96194" custRadScaleInc="2525">
        <dgm:presLayoutVars>
          <dgm:bulletEnabled val="1"/>
        </dgm:presLayoutVars>
      </dgm:prSet>
      <dgm:spPr/>
    </dgm:pt>
    <dgm:pt modelId="{6BB04444-BD63-4E75-ACDB-CFC257EF52B8}" type="pres">
      <dgm:prSet presAssocID="{B01E9A2E-2FC8-47E2-A0A0-A9AA50AF433C}" presName="Name56" presStyleLbl="parChTrans1D2" presStyleIdx="4" presStyleCnt="6"/>
      <dgm:spPr/>
    </dgm:pt>
    <dgm:pt modelId="{DF8305F2-90BA-4B37-AE3B-E576960A35F3}" type="pres">
      <dgm:prSet presAssocID="{0FEFCAC0-5A53-414C-A7C9-9F8BB22765E7}" presName="text0" presStyleLbl="node1" presStyleIdx="5" presStyleCnt="7" custScaleX="303451" custScaleY="80205" custRadScaleRad="154133" custRadScaleInc="40225">
        <dgm:presLayoutVars>
          <dgm:bulletEnabled val="1"/>
        </dgm:presLayoutVars>
      </dgm:prSet>
      <dgm:spPr/>
    </dgm:pt>
    <dgm:pt modelId="{94C0C2A0-3CD5-4E74-9366-C8AD5A7E879D}" type="pres">
      <dgm:prSet presAssocID="{FC992D60-0AF1-494C-9F1D-FFF93A9C96DB}" presName="Name56" presStyleLbl="parChTrans1D2" presStyleIdx="5" presStyleCnt="6"/>
      <dgm:spPr/>
    </dgm:pt>
    <dgm:pt modelId="{48C5F9EC-E110-4C34-8341-ADFEB4A73049}" type="pres">
      <dgm:prSet presAssocID="{4F26FF19-650E-4531-9AD2-A905715A5AFE}" presName="text0" presStyleLbl="node1" presStyleIdx="6" presStyleCnt="7" custScaleX="311875" custScaleY="73109" custRadScaleRad="152471" custRadScaleInc="-36993">
        <dgm:presLayoutVars>
          <dgm:bulletEnabled val="1"/>
        </dgm:presLayoutVars>
      </dgm:prSet>
      <dgm:spPr/>
    </dgm:pt>
  </dgm:ptLst>
  <dgm:cxnLst>
    <dgm:cxn modelId="{6738290B-5C65-47EF-A745-949A600A40DE}" type="presOf" srcId="{E8FE56BA-6F5E-4B98-A1F1-D7BC8375F1F3}" destId="{9A6B4708-62E5-4903-99B3-DCB4877A5F57}" srcOrd="0" destOrd="0" presId="urn:microsoft.com/office/officeart/2008/layout/RadialCluster"/>
    <dgm:cxn modelId="{89CD0F21-E019-457B-BDED-DA141449726D}" type="presOf" srcId="{7C432A71-EADF-4AC0-A713-89925B53B714}" destId="{2214B573-B9B1-406A-8DF2-8FEEDD1BBD92}" srcOrd="0" destOrd="0" presId="urn:microsoft.com/office/officeart/2008/layout/RadialCluster"/>
    <dgm:cxn modelId="{B756A521-AAC5-4A74-A708-805B341CAE71}" type="presOf" srcId="{4F26FF19-650E-4531-9AD2-A905715A5AFE}" destId="{48C5F9EC-E110-4C34-8341-ADFEB4A73049}" srcOrd="0" destOrd="0" presId="urn:microsoft.com/office/officeart/2008/layout/RadialCluster"/>
    <dgm:cxn modelId="{A2AB0923-812C-47F1-B68D-9D93AC69A16F}" type="presOf" srcId="{155A6764-B3B9-4103-9183-A2076A710A08}" destId="{1DCBB96E-FA00-43B3-B437-B87D5E4AC0C6}" srcOrd="0" destOrd="0" presId="urn:microsoft.com/office/officeart/2008/layout/RadialCluster"/>
    <dgm:cxn modelId="{DFE51A2F-F31F-4993-95F6-C3C2133D6B77}" srcId="{F26EE654-DEE7-4BA4-BAC3-2AFCBF646FC4}" destId="{0FEFCAC0-5A53-414C-A7C9-9F8BB22765E7}" srcOrd="4" destOrd="0" parTransId="{B01E9A2E-2FC8-47E2-A0A0-A9AA50AF433C}" sibTransId="{18932A61-ADEE-4EAC-93C3-9970BEEF7B91}"/>
    <dgm:cxn modelId="{2AE5733A-1F7A-46D4-B8E8-A59E89163A62}" type="presOf" srcId="{FC992D60-0AF1-494C-9F1D-FFF93A9C96DB}" destId="{94C0C2A0-3CD5-4E74-9366-C8AD5A7E879D}" srcOrd="0" destOrd="0" presId="urn:microsoft.com/office/officeart/2008/layout/RadialCluster"/>
    <dgm:cxn modelId="{ACD7AD5B-4229-49AF-8B25-59440094A11F}" type="presOf" srcId="{3F5EC775-CECF-4C5D-9591-E819F3D20A9B}" destId="{1F9FBCD1-7BF5-4123-A8EB-396F66989319}" srcOrd="0" destOrd="0" presId="urn:microsoft.com/office/officeart/2008/layout/RadialCluster"/>
    <dgm:cxn modelId="{6CB4C05E-F5E3-497F-9596-D0189C3304A5}" srcId="{F26EE654-DEE7-4BA4-BAC3-2AFCBF646FC4}" destId="{BBFF9E78-66AB-4EC0-9687-D6D9AF80A07C}" srcOrd="0" destOrd="0" parTransId="{DA305DF7-21A6-470E-8EFD-FC832BD7614B}" sibTransId="{65CE111E-1206-45DF-A21A-63FA2DD551DD}"/>
    <dgm:cxn modelId="{849DB043-5132-4872-B18A-A1CC53467CB5}" type="presOf" srcId="{F26EE654-DEE7-4BA4-BAC3-2AFCBF646FC4}" destId="{915E1A6D-C272-4CBD-9939-7D9EE7F2D9E8}" srcOrd="0" destOrd="0" presId="urn:microsoft.com/office/officeart/2008/layout/RadialCluster"/>
    <dgm:cxn modelId="{8430E16A-263A-4825-A5AB-006781C476E0}" srcId="{F26EE654-DEE7-4BA4-BAC3-2AFCBF646FC4}" destId="{4F26FF19-650E-4531-9AD2-A905715A5AFE}" srcOrd="5" destOrd="0" parTransId="{FC992D60-0AF1-494C-9F1D-FFF93A9C96DB}" sibTransId="{221984F0-89EB-4ED0-981D-28DD2F080958}"/>
    <dgm:cxn modelId="{9E46DA6D-8286-498F-B8E0-09E04F463080}" srcId="{F26EE654-DEE7-4BA4-BAC3-2AFCBF646FC4}" destId="{155A6764-B3B9-4103-9183-A2076A710A08}" srcOrd="2" destOrd="0" parTransId="{A2FA7FC4-22A1-4E78-8087-81E0EC5199AC}" sibTransId="{26C537F1-367C-410E-91F3-8A47E8DF7A6D}"/>
    <dgm:cxn modelId="{B09D2750-6B83-4CE1-8D4A-1331136C8371}" srcId="{F26EE654-DEE7-4BA4-BAC3-2AFCBF646FC4}" destId="{7C432A71-EADF-4AC0-A713-89925B53B714}" srcOrd="3" destOrd="0" parTransId="{D4293EBF-682F-4412-958A-B635BB022D4B}" sibTransId="{FAF8D359-A9CE-46CA-8783-8619A9FAD199}"/>
    <dgm:cxn modelId="{5208B07E-D627-49C4-9616-14E22D49C347}" type="presOf" srcId="{0FEFCAC0-5A53-414C-A7C9-9F8BB22765E7}" destId="{DF8305F2-90BA-4B37-AE3B-E576960A35F3}" srcOrd="0" destOrd="0" presId="urn:microsoft.com/office/officeart/2008/layout/RadialCluster"/>
    <dgm:cxn modelId="{A06D1A85-11DC-4A9E-8C48-650E302F094D}" srcId="{E8FE56BA-6F5E-4B98-A1F1-D7BC8375F1F3}" destId="{F26EE654-DEE7-4BA4-BAC3-2AFCBF646FC4}" srcOrd="0" destOrd="0" parTransId="{BF6D035D-4B67-4AE1-ADF4-053F3D562C12}" sibTransId="{C5EE961F-E162-4A82-BC0A-108B5A19B9CF}"/>
    <dgm:cxn modelId="{2FF4DA89-478E-4C42-BF87-9EA01F30FA71}" type="presOf" srcId="{A2FA7FC4-22A1-4E78-8087-81E0EC5199AC}" destId="{F138415C-1431-4C4F-A3D7-F8954590AF01}" srcOrd="0" destOrd="0" presId="urn:microsoft.com/office/officeart/2008/layout/RadialCluster"/>
    <dgm:cxn modelId="{2E8EE498-FCF5-453A-BE0A-CF6E4AD5320D}" type="presOf" srcId="{9AB08BEC-DDA4-49E1-9ADB-6D2DBE740B9E}" destId="{E646A562-5AEB-4BCB-A272-C737AD82733E}" srcOrd="0" destOrd="0" presId="urn:microsoft.com/office/officeart/2008/layout/RadialCluster"/>
    <dgm:cxn modelId="{DB64E89A-BE8D-46D0-8572-164EA65B358B}" type="presOf" srcId="{BBFF9E78-66AB-4EC0-9687-D6D9AF80A07C}" destId="{078F8F18-828F-43C7-A4AF-F674CBECB441}" srcOrd="0" destOrd="0" presId="urn:microsoft.com/office/officeart/2008/layout/RadialCluster"/>
    <dgm:cxn modelId="{E5D3D1CB-99EE-44A2-BCDF-230BF90509C8}" type="presOf" srcId="{D4293EBF-682F-4412-958A-B635BB022D4B}" destId="{533EB25E-41BF-4323-B741-D614E6A8F98A}" srcOrd="0" destOrd="0" presId="urn:microsoft.com/office/officeart/2008/layout/RadialCluster"/>
    <dgm:cxn modelId="{4C6FB9E2-E4E9-46C1-8F61-E732557270FE}" srcId="{F26EE654-DEE7-4BA4-BAC3-2AFCBF646FC4}" destId="{3F5EC775-CECF-4C5D-9591-E819F3D20A9B}" srcOrd="1" destOrd="0" parTransId="{9AB08BEC-DDA4-49E1-9ADB-6D2DBE740B9E}" sibTransId="{7ACD559B-9862-4BF6-BC49-6C28845BCB9A}"/>
    <dgm:cxn modelId="{FE92B6E5-826A-4A64-83A9-3A90041958F4}" type="presOf" srcId="{DA305DF7-21A6-470E-8EFD-FC832BD7614B}" destId="{DD797B4C-1CC9-4E67-9522-F359DCDE0ADF}" srcOrd="0" destOrd="0" presId="urn:microsoft.com/office/officeart/2008/layout/RadialCluster"/>
    <dgm:cxn modelId="{E014BEFC-47F8-4399-828E-D556794B0EE7}" type="presOf" srcId="{B01E9A2E-2FC8-47E2-A0A0-A9AA50AF433C}" destId="{6BB04444-BD63-4E75-ACDB-CFC257EF52B8}" srcOrd="0" destOrd="0" presId="urn:microsoft.com/office/officeart/2008/layout/RadialCluster"/>
    <dgm:cxn modelId="{314115D1-B197-4AD3-8466-88793E3E7644}" type="presParOf" srcId="{9A6B4708-62E5-4903-99B3-DCB4877A5F57}" destId="{EBB20DBA-5401-45A5-B545-83BD5EAEF609}" srcOrd="0" destOrd="0" presId="urn:microsoft.com/office/officeart/2008/layout/RadialCluster"/>
    <dgm:cxn modelId="{9991C1A3-8CED-4B93-8DF4-DBDCA0BA4DE5}" type="presParOf" srcId="{EBB20DBA-5401-45A5-B545-83BD5EAEF609}" destId="{915E1A6D-C272-4CBD-9939-7D9EE7F2D9E8}" srcOrd="0" destOrd="0" presId="urn:microsoft.com/office/officeart/2008/layout/RadialCluster"/>
    <dgm:cxn modelId="{C2F4CC59-8C47-4BF7-A721-B9F6A769EADB}" type="presParOf" srcId="{EBB20DBA-5401-45A5-B545-83BD5EAEF609}" destId="{DD797B4C-1CC9-4E67-9522-F359DCDE0ADF}" srcOrd="1" destOrd="0" presId="urn:microsoft.com/office/officeart/2008/layout/RadialCluster"/>
    <dgm:cxn modelId="{9EF47E4D-53C4-48FC-9A4F-6B04F3D750B1}" type="presParOf" srcId="{EBB20DBA-5401-45A5-B545-83BD5EAEF609}" destId="{078F8F18-828F-43C7-A4AF-F674CBECB441}" srcOrd="2" destOrd="0" presId="urn:microsoft.com/office/officeart/2008/layout/RadialCluster"/>
    <dgm:cxn modelId="{081E506F-B421-42A3-89C4-B299AAF43558}" type="presParOf" srcId="{EBB20DBA-5401-45A5-B545-83BD5EAEF609}" destId="{E646A562-5AEB-4BCB-A272-C737AD82733E}" srcOrd="3" destOrd="0" presId="urn:microsoft.com/office/officeart/2008/layout/RadialCluster"/>
    <dgm:cxn modelId="{236A1211-559A-4ECC-B292-703AA6EEE87C}" type="presParOf" srcId="{EBB20DBA-5401-45A5-B545-83BD5EAEF609}" destId="{1F9FBCD1-7BF5-4123-A8EB-396F66989319}" srcOrd="4" destOrd="0" presId="urn:microsoft.com/office/officeart/2008/layout/RadialCluster"/>
    <dgm:cxn modelId="{93264A69-8FD5-4869-9422-4C54F0796315}" type="presParOf" srcId="{EBB20DBA-5401-45A5-B545-83BD5EAEF609}" destId="{F138415C-1431-4C4F-A3D7-F8954590AF01}" srcOrd="5" destOrd="0" presId="urn:microsoft.com/office/officeart/2008/layout/RadialCluster"/>
    <dgm:cxn modelId="{00D6A4F8-4C0C-4FD8-B92C-D6E9DEB22E0F}" type="presParOf" srcId="{EBB20DBA-5401-45A5-B545-83BD5EAEF609}" destId="{1DCBB96E-FA00-43B3-B437-B87D5E4AC0C6}" srcOrd="6" destOrd="0" presId="urn:microsoft.com/office/officeart/2008/layout/RadialCluster"/>
    <dgm:cxn modelId="{625C83CD-277F-489B-AAF9-2C510263D294}" type="presParOf" srcId="{EBB20DBA-5401-45A5-B545-83BD5EAEF609}" destId="{533EB25E-41BF-4323-B741-D614E6A8F98A}" srcOrd="7" destOrd="0" presId="urn:microsoft.com/office/officeart/2008/layout/RadialCluster"/>
    <dgm:cxn modelId="{FBC479BE-EEF3-4AEB-8C80-B29FEC33B987}" type="presParOf" srcId="{EBB20DBA-5401-45A5-B545-83BD5EAEF609}" destId="{2214B573-B9B1-406A-8DF2-8FEEDD1BBD92}" srcOrd="8" destOrd="0" presId="urn:microsoft.com/office/officeart/2008/layout/RadialCluster"/>
    <dgm:cxn modelId="{BB717550-5C0A-416D-82BC-A7ECAD723652}" type="presParOf" srcId="{EBB20DBA-5401-45A5-B545-83BD5EAEF609}" destId="{6BB04444-BD63-4E75-ACDB-CFC257EF52B8}" srcOrd="9" destOrd="0" presId="urn:microsoft.com/office/officeart/2008/layout/RadialCluster"/>
    <dgm:cxn modelId="{95A7157A-504C-428D-8F72-635E59934500}" type="presParOf" srcId="{EBB20DBA-5401-45A5-B545-83BD5EAEF609}" destId="{DF8305F2-90BA-4B37-AE3B-E576960A35F3}" srcOrd="10" destOrd="0" presId="urn:microsoft.com/office/officeart/2008/layout/RadialCluster"/>
    <dgm:cxn modelId="{4D0C855D-845F-4122-81E5-E422A03A8721}" type="presParOf" srcId="{EBB20DBA-5401-45A5-B545-83BD5EAEF609}" destId="{94C0C2A0-3CD5-4E74-9366-C8AD5A7E879D}" srcOrd="11" destOrd="0" presId="urn:microsoft.com/office/officeart/2008/layout/RadialCluster"/>
    <dgm:cxn modelId="{989887EC-3BB8-4B8E-902C-9BBB9EB6B180}" type="presParOf" srcId="{EBB20DBA-5401-45A5-B545-83BD5EAEF609}" destId="{48C5F9EC-E110-4C34-8341-ADFEB4A73049}"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B405D4-0446-485B-BD32-76DC8569E73D}"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s-MX"/>
        </a:p>
      </dgm:t>
    </dgm:pt>
    <dgm:pt modelId="{DCDFC3F7-3B26-48CE-AC05-F03B1796571B}">
      <dgm:prSet phldrT="[Texto]"/>
      <dgm:spPr/>
      <dgm:t>
        <a:bodyPr/>
        <a:lstStyle/>
        <a:p>
          <a:r>
            <a:rPr lang="es-ES" b="1" dirty="0"/>
            <a:t>Variable Independiente</a:t>
          </a:r>
          <a:endParaRPr lang="es-ES" b="0" dirty="0"/>
        </a:p>
        <a:p>
          <a:r>
            <a:rPr lang="es-ES" b="0" dirty="0"/>
            <a:t>Actividades Deportivas Extracurriculares</a:t>
          </a:r>
          <a:endParaRPr lang="es-MX" b="0" dirty="0"/>
        </a:p>
      </dgm:t>
    </dgm:pt>
    <dgm:pt modelId="{8FD1F5A5-D91F-4756-B64D-F18DB5B9812E}" type="parTrans" cxnId="{BD5BA857-C440-42CB-BAFD-B7726231D3F3}">
      <dgm:prSet/>
      <dgm:spPr/>
      <dgm:t>
        <a:bodyPr/>
        <a:lstStyle/>
        <a:p>
          <a:endParaRPr lang="es-MX"/>
        </a:p>
      </dgm:t>
    </dgm:pt>
    <dgm:pt modelId="{87A31952-E4C4-4781-83B6-6AB4AFE6B2FE}" type="sibTrans" cxnId="{BD5BA857-C440-42CB-BAFD-B7726231D3F3}">
      <dgm:prSet/>
      <dgm:spPr/>
      <dgm:t>
        <a:bodyPr/>
        <a:lstStyle/>
        <a:p>
          <a:endParaRPr lang="es-MX"/>
        </a:p>
      </dgm:t>
    </dgm:pt>
    <dgm:pt modelId="{A3A423BD-549E-48E1-A70D-EB3AEE57B5B9}">
      <dgm:prSet phldrT="[Texto]"/>
      <dgm:spPr/>
      <dgm:t>
        <a:bodyPr/>
        <a:lstStyle/>
        <a:p>
          <a:r>
            <a:rPr lang="es-ES" b="1" dirty="0"/>
            <a:t>Variable Dependiente</a:t>
          </a:r>
        </a:p>
        <a:p>
          <a:r>
            <a:rPr lang="es-ES" b="0" dirty="0"/>
            <a:t>Estrés percibido</a:t>
          </a:r>
          <a:endParaRPr lang="es-MX" b="0" dirty="0"/>
        </a:p>
      </dgm:t>
    </dgm:pt>
    <dgm:pt modelId="{43CE9DB2-93A2-46DA-9656-BF73D369D852}" type="parTrans" cxnId="{F7E6BE93-43CD-4946-A009-E6056C1A3D08}">
      <dgm:prSet/>
      <dgm:spPr/>
      <dgm:t>
        <a:bodyPr/>
        <a:lstStyle/>
        <a:p>
          <a:endParaRPr lang="es-MX"/>
        </a:p>
      </dgm:t>
    </dgm:pt>
    <dgm:pt modelId="{14F19BDD-8659-4EF3-B72D-312AE6B3F166}" type="sibTrans" cxnId="{F7E6BE93-43CD-4946-A009-E6056C1A3D08}">
      <dgm:prSet/>
      <dgm:spPr/>
      <dgm:t>
        <a:bodyPr/>
        <a:lstStyle/>
        <a:p>
          <a:endParaRPr lang="es-MX"/>
        </a:p>
      </dgm:t>
    </dgm:pt>
    <dgm:pt modelId="{B2155563-95BD-4D45-B0B6-209E22591A60}">
      <dgm:prSet phldrT="[Texto]" custT="1"/>
      <dgm:spPr/>
      <dgm:t>
        <a:bodyPr/>
        <a:lstStyle/>
        <a:p>
          <a:pPr algn="just"/>
          <a:r>
            <a:rPr lang="es-ES" sz="1400" dirty="0"/>
            <a:t>(Pérez, 2016) </a:t>
          </a:r>
          <a:r>
            <a:rPr lang="es-ES" sz="1400" dirty="0" err="1"/>
            <a:t>Activĭtas</a:t>
          </a:r>
          <a:r>
            <a:rPr lang="es-ES" sz="1400" dirty="0"/>
            <a:t> es un vocablo latino que llegó al castellano como actividad. La noción suele utilizarse con referencia a la acción o la diligencia que lleva adelante un individuo o una entidad. Deportivo, por su parte, es un adjetivo que alude a lo relacionado con el deporte (la competencia o el juego sujeto a reglas y que requiere entrenamiento para perfeccionarse en su práctica).</a:t>
          </a:r>
          <a:endParaRPr lang="es-MX" sz="1400" dirty="0"/>
        </a:p>
      </dgm:t>
    </dgm:pt>
    <dgm:pt modelId="{24ABF4A8-9CAE-409B-88C7-B859221D09ED}" type="parTrans" cxnId="{613D86FC-F175-4925-AEA4-10EDB37793B6}">
      <dgm:prSet/>
      <dgm:spPr/>
      <dgm:t>
        <a:bodyPr/>
        <a:lstStyle/>
        <a:p>
          <a:endParaRPr lang="es-MX"/>
        </a:p>
      </dgm:t>
    </dgm:pt>
    <dgm:pt modelId="{7C72EE99-7B28-4955-9246-8C001F503563}" type="sibTrans" cxnId="{613D86FC-F175-4925-AEA4-10EDB37793B6}">
      <dgm:prSet/>
      <dgm:spPr/>
      <dgm:t>
        <a:bodyPr/>
        <a:lstStyle/>
        <a:p>
          <a:endParaRPr lang="es-MX"/>
        </a:p>
      </dgm:t>
    </dgm:pt>
    <dgm:pt modelId="{1E162842-C870-4F2D-9DA4-334833D67AED}">
      <dgm:prSet phldrT="[Texto]"/>
      <dgm:spPr/>
      <dgm:t>
        <a:bodyPr/>
        <a:lstStyle/>
        <a:p>
          <a:pPr algn="just"/>
          <a:r>
            <a:rPr lang="es-ES" dirty="0"/>
            <a:t>(Mingote &amp; Pérez, 1999) Es el estado de agotamiento mental, físico y emocional, producido por la involucración crónica en el trabajo en situaciones emocionalmente demandantes.</a:t>
          </a:r>
          <a:endParaRPr lang="es-MX" dirty="0"/>
        </a:p>
      </dgm:t>
    </dgm:pt>
    <dgm:pt modelId="{B63E1549-0F88-45AF-92CC-CC32A7A54096}" type="parTrans" cxnId="{A99C928A-9BDE-4AC9-811B-ED2A5372EDEF}">
      <dgm:prSet/>
      <dgm:spPr/>
      <dgm:t>
        <a:bodyPr/>
        <a:lstStyle/>
        <a:p>
          <a:endParaRPr lang="es-MX"/>
        </a:p>
      </dgm:t>
    </dgm:pt>
    <dgm:pt modelId="{A7D24079-B9C4-494D-A102-03DF91E5C277}" type="sibTrans" cxnId="{A99C928A-9BDE-4AC9-811B-ED2A5372EDEF}">
      <dgm:prSet/>
      <dgm:spPr/>
      <dgm:t>
        <a:bodyPr/>
        <a:lstStyle/>
        <a:p>
          <a:endParaRPr lang="es-MX"/>
        </a:p>
      </dgm:t>
    </dgm:pt>
    <dgm:pt modelId="{6B9D9E1B-E9F6-4102-B082-253733467653}" type="pres">
      <dgm:prSet presAssocID="{04B405D4-0446-485B-BD32-76DC8569E73D}" presName="outerComposite" presStyleCnt="0">
        <dgm:presLayoutVars>
          <dgm:chMax val="2"/>
          <dgm:animLvl val="lvl"/>
          <dgm:resizeHandles val="exact"/>
        </dgm:presLayoutVars>
      </dgm:prSet>
      <dgm:spPr/>
    </dgm:pt>
    <dgm:pt modelId="{87889FE4-E532-4E13-80B2-22091308C6FF}" type="pres">
      <dgm:prSet presAssocID="{04B405D4-0446-485B-BD32-76DC8569E73D}" presName="dummyMaxCanvas" presStyleCnt="0"/>
      <dgm:spPr/>
    </dgm:pt>
    <dgm:pt modelId="{8E16674C-B4AE-48EA-A01F-63628DD45BF4}" type="pres">
      <dgm:prSet presAssocID="{04B405D4-0446-485B-BD32-76DC8569E73D}" presName="parentComposite" presStyleCnt="0"/>
      <dgm:spPr/>
    </dgm:pt>
    <dgm:pt modelId="{FF93A678-495F-4230-B368-5CCDFDDACE3C}" type="pres">
      <dgm:prSet presAssocID="{04B405D4-0446-485B-BD32-76DC8569E73D}" presName="parent1" presStyleLbl="alignAccFollowNode1" presStyleIdx="0" presStyleCnt="4" custScaleX="162896" custScaleY="69174" custLinFactNeighborX="-39824" custLinFactNeighborY="32094">
        <dgm:presLayoutVars>
          <dgm:chMax val="4"/>
        </dgm:presLayoutVars>
      </dgm:prSet>
      <dgm:spPr/>
    </dgm:pt>
    <dgm:pt modelId="{B6E9E34F-9438-4171-9525-E99DF27A6F34}" type="pres">
      <dgm:prSet presAssocID="{04B405D4-0446-485B-BD32-76DC8569E73D}" presName="parent2" presStyleLbl="alignAccFollowNode1" presStyleIdx="1" presStyleCnt="4" custScaleX="135233" custScaleY="63009" custLinFactNeighborX="22855" custLinFactNeighborY="35177">
        <dgm:presLayoutVars>
          <dgm:chMax val="4"/>
        </dgm:presLayoutVars>
      </dgm:prSet>
      <dgm:spPr/>
    </dgm:pt>
    <dgm:pt modelId="{67F26792-D183-4AF2-A7B0-13ACC9C684FC}" type="pres">
      <dgm:prSet presAssocID="{04B405D4-0446-485B-BD32-76DC8569E73D}" presName="childrenComposite" presStyleCnt="0"/>
      <dgm:spPr/>
    </dgm:pt>
    <dgm:pt modelId="{D8FE696B-A6A6-4272-B357-25DFAB2F0430}" type="pres">
      <dgm:prSet presAssocID="{04B405D4-0446-485B-BD32-76DC8569E73D}" presName="dummyMaxCanvas_ChildArea" presStyleCnt="0"/>
      <dgm:spPr/>
    </dgm:pt>
    <dgm:pt modelId="{5DADD783-5377-44F4-BCCF-2045B1F3840B}" type="pres">
      <dgm:prSet presAssocID="{04B405D4-0446-485B-BD32-76DC8569E73D}" presName="fulcrum" presStyleLbl="alignAccFollowNode1" presStyleIdx="2" presStyleCnt="4"/>
      <dgm:spPr/>
    </dgm:pt>
    <dgm:pt modelId="{18FC49B7-67FE-4705-AB69-76D529463990}" type="pres">
      <dgm:prSet presAssocID="{04B405D4-0446-485B-BD32-76DC8569E73D}" presName="balance_11" presStyleLbl="alignAccFollowNode1" presStyleIdx="3" presStyleCnt="4" custScaleX="146157" custScaleY="86808">
        <dgm:presLayoutVars>
          <dgm:bulletEnabled val="1"/>
        </dgm:presLayoutVars>
      </dgm:prSet>
      <dgm:spPr/>
    </dgm:pt>
    <dgm:pt modelId="{CAE0884D-DF9B-4268-8051-F1398E79342F}" type="pres">
      <dgm:prSet presAssocID="{04B405D4-0446-485B-BD32-76DC8569E73D}" presName="left_11_1" presStyleLbl="node1" presStyleIdx="0" presStyleCnt="2" custScaleX="186977" custLinFactNeighborX="-29433" custLinFactNeighborY="2386">
        <dgm:presLayoutVars>
          <dgm:bulletEnabled val="1"/>
        </dgm:presLayoutVars>
      </dgm:prSet>
      <dgm:spPr/>
    </dgm:pt>
    <dgm:pt modelId="{1DCE74DE-6981-422F-8E0A-FC3EFFA51EBD}" type="pres">
      <dgm:prSet presAssocID="{04B405D4-0446-485B-BD32-76DC8569E73D}" presName="right_11_1" presStyleLbl="node1" presStyleIdx="1" presStyleCnt="2" custScaleX="177730" custLinFactNeighborX="25980" custLinFactNeighborY="1909">
        <dgm:presLayoutVars>
          <dgm:bulletEnabled val="1"/>
        </dgm:presLayoutVars>
      </dgm:prSet>
      <dgm:spPr/>
    </dgm:pt>
  </dgm:ptLst>
  <dgm:cxnLst>
    <dgm:cxn modelId="{DBBF180A-A693-4B34-8215-1025416EBC0E}" type="presOf" srcId="{04B405D4-0446-485B-BD32-76DC8569E73D}" destId="{6B9D9E1B-E9F6-4102-B082-253733467653}" srcOrd="0" destOrd="0" presId="urn:microsoft.com/office/officeart/2005/8/layout/balance1"/>
    <dgm:cxn modelId="{C4880716-84BD-4F25-B7A9-6647190123FA}" type="presOf" srcId="{B2155563-95BD-4D45-B0B6-209E22591A60}" destId="{CAE0884D-DF9B-4268-8051-F1398E79342F}" srcOrd="0" destOrd="0" presId="urn:microsoft.com/office/officeart/2005/8/layout/balance1"/>
    <dgm:cxn modelId="{AB127071-635E-4B41-80CF-2538A2538382}" type="presOf" srcId="{A3A423BD-549E-48E1-A70D-EB3AEE57B5B9}" destId="{B6E9E34F-9438-4171-9525-E99DF27A6F34}" srcOrd="0" destOrd="0" presId="urn:microsoft.com/office/officeart/2005/8/layout/balance1"/>
    <dgm:cxn modelId="{BD5BA857-C440-42CB-BAFD-B7726231D3F3}" srcId="{04B405D4-0446-485B-BD32-76DC8569E73D}" destId="{DCDFC3F7-3B26-48CE-AC05-F03B1796571B}" srcOrd="0" destOrd="0" parTransId="{8FD1F5A5-D91F-4756-B64D-F18DB5B9812E}" sibTransId="{87A31952-E4C4-4781-83B6-6AB4AFE6B2FE}"/>
    <dgm:cxn modelId="{A99C928A-9BDE-4AC9-811B-ED2A5372EDEF}" srcId="{A3A423BD-549E-48E1-A70D-EB3AEE57B5B9}" destId="{1E162842-C870-4F2D-9DA4-334833D67AED}" srcOrd="0" destOrd="0" parTransId="{B63E1549-0F88-45AF-92CC-CC32A7A54096}" sibTransId="{A7D24079-B9C4-494D-A102-03DF91E5C277}"/>
    <dgm:cxn modelId="{F7E6BE93-43CD-4946-A009-E6056C1A3D08}" srcId="{04B405D4-0446-485B-BD32-76DC8569E73D}" destId="{A3A423BD-549E-48E1-A70D-EB3AEE57B5B9}" srcOrd="1" destOrd="0" parTransId="{43CE9DB2-93A2-46DA-9656-BF73D369D852}" sibTransId="{14F19BDD-8659-4EF3-B72D-312AE6B3F166}"/>
    <dgm:cxn modelId="{D9B99EA6-4B92-48DD-B71A-3F5762B80570}" type="presOf" srcId="{1E162842-C870-4F2D-9DA4-334833D67AED}" destId="{1DCE74DE-6981-422F-8E0A-FC3EFFA51EBD}" srcOrd="0" destOrd="0" presId="urn:microsoft.com/office/officeart/2005/8/layout/balance1"/>
    <dgm:cxn modelId="{902762B8-C625-43DB-851C-793F1B44F3B7}" type="presOf" srcId="{DCDFC3F7-3B26-48CE-AC05-F03B1796571B}" destId="{FF93A678-495F-4230-B368-5CCDFDDACE3C}" srcOrd="0" destOrd="0" presId="urn:microsoft.com/office/officeart/2005/8/layout/balance1"/>
    <dgm:cxn modelId="{613D86FC-F175-4925-AEA4-10EDB37793B6}" srcId="{DCDFC3F7-3B26-48CE-AC05-F03B1796571B}" destId="{B2155563-95BD-4D45-B0B6-209E22591A60}" srcOrd="0" destOrd="0" parTransId="{24ABF4A8-9CAE-409B-88C7-B859221D09ED}" sibTransId="{7C72EE99-7B28-4955-9246-8C001F503563}"/>
    <dgm:cxn modelId="{F2C2D79D-E35A-44EB-BC3E-B7CAA207F5C7}" type="presParOf" srcId="{6B9D9E1B-E9F6-4102-B082-253733467653}" destId="{87889FE4-E532-4E13-80B2-22091308C6FF}" srcOrd="0" destOrd="0" presId="urn:microsoft.com/office/officeart/2005/8/layout/balance1"/>
    <dgm:cxn modelId="{BD503E35-FA47-461E-868B-E57DE588856B}" type="presParOf" srcId="{6B9D9E1B-E9F6-4102-B082-253733467653}" destId="{8E16674C-B4AE-48EA-A01F-63628DD45BF4}" srcOrd="1" destOrd="0" presId="urn:microsoft.com/office/officeart/2005/8/layout/balance1"/>
    <dgm:cxn modelId="{BEF845C7-85A0-49EB-8268-FF7CDC619E8C}" type="presParOf" srcId="{8E16674C-B4AE-48EA-A01F-63628DD45BF4}" destId="{FF93A678-495F-4230-B368-5CCDFDDACE3C}" srcOrd="0" destOrd="0" presId="urn:microsoft.com/office/officeart/2005/8/layout/balance1"/>
    <dgm:cxn modelId="{6ADB651F-21F1-4F5C-B6BA-9A4CD06601FB}" type="presParOf" srcId="{8E16674C-B4AE-48EA-A01F-63628DD45BF4}" destId="{B6E9E34F-9438-4171-9525-E99DF27A6F34}" srcOrd="1" destOrd="0" presId="urn:microsoft.com/office/officeart/2005/8/layout/balance1"/>
    <dgm:cxn modelId="{0191F5B9-E98F-4E17-B515-97E3B9677CB3}" type="presParOf" srcId="{6B9D9E1B-E9F6-4102-B082-253733467653}" destId="{67F26792-D183-4AF2-A7B0-13ACC9C684FC}" srcOrd="2" destOrd="0" presId="urn:microsoft.com/office/officeart/2005/8/layout/balance1"/>
    <dgm:cxn modelId="{A841B55E-5862-4FA8-A637-40AF5CB1342A}" type="presParOf" srcId="{67F26792-D183-4AF2-A7B0-13ACC9C684FC}" destId="{D8FE696B-A6A6-4272-B357-25DFAB2F0430}" srcOrd="0" destOrd="0" presId="urn:microsoft.com/office/officeart/2005/8/layout/balance1"/>
    <dgm:cxn modelId="{ECEEE9FC-DA56-42B2-9ED9-72303183D8CE}" type="presParOf" srcId="{67F26792-D183-4AF2-A7B0-13ACC9C684FC}" destId="{5DADD783-5377-44F4-BCCF-2045B1F3840B}" srcOrd="1" destOrd="0" presId="urn:microsoft.com/office/officeart/2005/8/layout/balance1"/>
    <dgm:cxn modelId="{585F6CBC-AF05-441D-B327-3F441A48F2DA}" type="presParOf" srcId="{67F26792-D183-4AF2-A7B0-13ACC9C684FC}" destId="{18FC49B7-67FE-4705-AB69-76D529463990}" srcOrd="2" destOrd="0" presId="urn:microsoft.com/office/officeart/2005/8/layout/balance1"/>
    <dgm:cxn modelId="{772B3EA2-D014-463A-B9C6-F8205E2D754C}" type="presParOf" srcId="{67F26792-D183-4AF2-A7B0-13ACC9C684FC}" destId="{CAE0884D-DF9B-4268-8051-F1398E79342F}" srcOrd="3" destOrd="0" presId="urn:microsoft.com/office/officeart/2005/8/layout/balance1"/>
    <dgm:cxn modelId="{942C2B98-CD88-4B5D-93DF-5F434CA031A1}" type="presParOf" srcId="{67F26792-D183-4AF2-A7B0-13ACC9C684FC}" destId="{1DCE74DE-6981-422F-8E0A-FC3EFFA51EBD}" srcOrd="4"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23F8EC-3289-4ED7-90D5-880F2FC1EC28}"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s-MX"/>
        </a:p>
      </dgm:t>
    </dgm:pt>
    <dgm:pt modelId="{20B809A4-1EB9-4896-B28D-D569D8B33D56}">
      <dgm:prSet phldrT="[Texto]"/>
      <dgm:spPr/>
      <dgm:t>
        <a:bodyPr/>
        <a:lstStyle/>
        <a:p>
          <a:r>
            <a:rPr lang="es-ES" b="1" dirty="0"/>
            <a:t>Agudo</a:t>
          </a:r>
          <a:endParaRPr lang="es-MX" b="1" dirty="0"/>
        </a:p>
      </dgm:t>
    </dgm:pt>
    <dgm:pt modelId="{09C866E8-7509-4546-B5ED-F3D1AD20CF78}" type="parTrans" cxnId="{B8A352A4-CDB5-432F-99B9-805D3F43E0F3}">
      <dgm:prSet/>
      <dgm:spPr/>
      <dgm:t>
        <a:bodyPr/>
        <a:lstStyle/>
        <a:p>
          <a:endParaRPr lang="es-MX"/>
        </a:p>
      </dgm:t>
    </dgm:pt>
    <dgm:pt modelId="{5EE8A408-31E3-4D9D-AB74-504831205FB8}" type="sibTrans" cxnId="{B8A352A4-CDB5-432F-99B9-805D3F43E0F3}">
      <dgm:prSet/>
      <dgm:spPr/>
      <dgm:t>
        <a:bodyPr/>
        <a:lstStyle/>
        <a:p>
          <a:endParaRPr lang="es-MX"/>
        </a:p>
      </dgm:t>
    </dgm:pt>
    <dgm:pt modelId="{44D13622-E5E3-491E-9509-51658E61BEAB}">
      <dgm:prSet/>
      <dgm:spPr/>
      <dgm:t>
        <a:bodyPr/>
        <a:lstStyle/>
        <a:p>
          <a:r>
            <a:rPr lang="es-ES" b="1" dirty="0"/>
            <a:t>Agudo</a:t>
          </a:r>
          <a:r>
            <a:rPr lang="es-ES" dirty="0"/>
            <a:t> </a:t>
          </a:r>
          <a:r>
            <a:rPr lang="es-ES" b="1" dirty="0"/>
            <a:t>Episódico</a:t>
          </a:r>
        </a:p>
      </dgm:t>
    </dgm:pt>
    <dgm:pt modelId="{3F6DE472-5D3F-407B-8986-3C56EBA5E00B}" type="parTrans" cxnId="{8F03B79E-1E5B-463D-A750-0CF8B293915E}">
      <dgm:prSet/>
      <dgm:spPr/>
      <dgm:t>
        <a:bodyPr/>
        <a:lstStyle/>
        <a:p>
          <a:endParaRPr lang="es-MX"/>
        </a:p>
      </dgm:t>
    </dgm:pt>
    <dgm:pt modelId="{37983812-1C98-4862-B138-0E03B97FD000}" type="sibTrans" cxnId="{8F03B79E-1E5B-463D-A750-0CF8B293915E}">
      <dgm:prSet/>
      <dgm:spPr/>
      <dgm:t>
        <a:bodyPr/>
        <a:lstStyle/>
        <a:p>
          <a:endParaRPr lang="es-MX"/>
        </a:p>
      </dgm:t>
    </dgm:pt>
    <dgm:pt modelId="{CD7343C3-6253-4BE6-B386-2247645BC4B1}">
      <dgm:prSet/>
      <dgm:spPr/>
      <dgm:t>
        <a:bodyPr/>
        <a:lstStyle/>
        <a:p>
          <a:r>
            <a:rPr lang="es-ES" b="1" dirty="0"/>
            <a:t>Crónico</a:t>
          </a:r>
          <a:endParaRPr lang="es-EC" b="1" dirty="0"/>
        </a:p>
      </dgm:t>
    </dgm:pt>
    <dgm:pt modelId="{E76FE8E5-AA6F-4318-9620-1387765DED2D}" type="parTrans" cxnId="{014808A1-F81B-4170-9E12-88803091493B}">
      <dgm:prSet/>
      <dgm:spPr/>
      <dgm:t>
        <a:bodyPr/>
        <a:lstStyle/>
        <a:p>
          <a:endParaRPr lang="es-MX"/>
        </a:p>
      </dgm:t>
    </dgm:pt>
    <dgm:pt modelId="{0F5DD1A8-3075-48FE-914E-DAA3CFBABBA7}" type="sibTrans" cxnId="{014808A1-F81B-4170-9E12-88803091493B}">
      <dgm:prSet/>
      <dgm:spPr/>
      <dgm:t>
        <a:bodyPr/>
        <a:lstStyle/>
        <a:p>
          <a:endParaRPr lang="es-MX"/>
        </a:p>
      </dgm:t>
    </dgm:pt>
    <dgm:pt modelId="{F9F92C2C-B1DA-4741-9C87-513EB9B6D200}" type="pres">
      <dgm:prSet presAssocID="{5323F8EC-3289-4ED7-90D5-880F2FC1EC28}" presName="Name0" presStyleCnt="0">
        <dgm:presLayoutVars>
          <dgm:dir/>
          <dgm:resizeHandles/>
        </dgm:presLayoutVars>
      </dgm:prSet>
      <dgm:spPr/>
    </dgm:pt>
    <dgm:pt modelId="{67E30C0E-CC99-49C0-B668-62AF9EEF08EE}" type="pres">
      <dgm:prSet presAssocID="{20B809A4-1EB9-4896-B28D-D569D8B33D56}" presName="composite" presStyleCnt="0"/>
      <dgm:spPr/>
    </dgm:pt>
    <dgm:pt modelId="{E772A552-E093-4F55-85AF-081E2E64A224}" type="pres">
      <dgm:prSet presAssocID="{20B809A4-1EB9-4896-B28D-D569D8B33D56}" presName="rect1" presStyleLbl="bgImgPlace1" presStyleIdx="0" presStyleCnt="3" custLinFactNeighborX="1223" custLinFactNeighborY="-1898"/>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75" r="-25225"/>
          </a:stretch>
        </a:blipFill>
      </dgm:spPr>
    </dgm:pt>
    <dgm:pt modelId="{BD5B7480-F16D-4761-B8E5-7E7BB85EDC24}" type="pres">
      <dgm:prSet presAssocID="{20B809A4-1EB9-4896-B28D-D569D8B33D56}" presName="rect2" presStyleLbl="node1" presStyleIdx="0" presStyleCnt="3">
        <dgm:presLayoutVars>
          <dgm:bulletEnabled val="1"/>
        </dgm:presLayoutVars>
      </dgm:prSet>
      <dgm:spPr/>
    </dgm:pt>
    <dgm:pt modelId="{DEBAF4E0-4EA6-45D2-83B1-C574B1481133}" type="pres">
      <dgm:prSet presAssocID="{5EE8A408-31E3-4D9D-AB74-504831205FB8}" presName="sibTrans" presStyleCnt="0"/>
      <dgm:spPr/>
    </dgm:pt>
    <dgm:pt modelId="{0347E681-CDE3-4187-924A-BA064D19F8C5}" type="pres">
      <dgm:prSet presAssocID="{44D13622-E5E3-491E-9509-51658E61BEAB}" presName="composite" presStyleCnt="0"/>
      <dgm:spPr/>
    </dgm:pt>
    <dgm:pt modelId="{E3874DA7-5E39-4605-AA32-E6EFCF739CFA}" type="pres">
      <dgm:prSet presAssocID="{44D13622-E5E3-491E-9509-51658E61BEAB}" presName="rect1"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dgm:spPr>
    </dgm:pt>
    <dgm:pt modelId="{C18EB54A-FBA9-44C2-8F84-1ECD84F4560A}" type="pres">
      <dgm:prSet presAssocID="{44D13622-E5E3-491E-9509-51658E61BEAB}" presName="rect2" presStyleLbl="node1" presStyleIdx="1" presStyleCnt="3">
        <dgm:presLayoutVars>
          <dgm:bulletEnabled val="1"/>
        </dgm:presLayoutVars>
      </dgm:prSet>
      <dgm:spPr/>
    </dgm:pt>
    <dgm:pt modelId="{37699130-7F2E-49E8-8C2F-C8B350A33590}" type="pres">
      <dgm:prSet presAssocID="{37983812-1C98-4862-B138-0E03B97FD000}" presName="sibTrans" presStyleCnt="0"/>
      <dgm:spPr/>
    </dgm:pt>
    <dgm:pt modelId="{5C6D43A4-E186-4C42-A110-12F2AF025D86}" type="pres">
      <dgm:prSet presAssocID="{CD7343C3-6253-4BE6-B386-2247645BC4B1}" presName="composite" presStyleCnt="0"/>
      <dgm:spPr/>
    </dgm:pt>
    <dgm:pt modelId="{4AAB00B4-B728-44E3-9218-97577DCF21A2}" type="pres">
      <dgm:prSet presAssocID="{CD7343C3-6253-4BE6-B386-2247645BC4B1}" presName="rect1" presStyleLbl="bgImgPlac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2005" t="-1898" r="-7995" b="1898"/>
          </a:stretch>
        </a:blipFill>
      </dgm:spPr>
    </dgm:pt>
    <dgm:pt modelId="{301C7C67-1BE4-4D1B-B9BC-82CC5EF0F994}" type="pres">
      <dgm:prSet presAssocID="{CD7343C3-6253-4BE6-B386-2247645BC4B1}" presName="rect2" presStyleLbl="node1" presStyleIdx="2" presStyleCnt="3">
        <dgm:presLayoutVars>
          <dgm:bulletEnabled val="1"/>
        </dgm:presLayoutVars>
      </dgm:prSet>
      <dgm:spPr/>
    </dgm:pt>
  </dgm:ptLst>
  <dgm:cxnLst>
    <dgm:cxn modelId="{117A3154-0271-4C74-A913-933758A6EADD}" type="presOf" srcId="{5323F8EC-3289-4ED7-90D5-880F2FC1EC28}" destId="{F9F92C2C-B1DA-4741-9C87-513EB9B6D200}" srcOrd="0" destOrd="0" presId="urn:microsoft.com/office/officeart/2008/layout/BendingPictureBlocks"/>
    <dgm:cxn modelId="{D1EA0B55-1FF8-4BC2-BDFE-46354DFBA5DA}" type="presOf" srcId="{20B809A4-1EB9-4896-B28D-D569D8B33D56}" destId="{BD5B7480-F16D-4761-B8E5-7E7BB85EDC24}" srcOrd="0" destOrd="0" presId="urn:microsoft.com/office/officeart/2008/layout/BendingPictureBlocks"/>
    <dgm:cxn modelId="{A38D1E7D-E451-4A32-9470-77392DFFC5BA}" type="presOf" srcId="{CD7343C3-6253-4BE6-B386-2247645BC4B1}" destId="{301C7C67-1BE4-4D1B-B9BC-82CC5EF0F994}" srcOrd="0" destOrd="0" presId="urn:microsoft.com/office/officeart/2008/layout/BendingPictureBlocks"/>
    <dgm:cxn modelId="{8F03B79E-1E5B-463D-A750-0CF8B293915E}" srcId="{5323F8EC-3289-4ED7-90D5-880F2FC1EC28}" destId="{44D13622-E5E3-491E-9509-51658E61BEAB}" srcOrd="1" destOrd="0" parTransId="{3F6DE472-5D3F-407B-8986-3C56EBA5E00B}" sibTransId="{37983812-1C98-4862-B138-0E03B97FD000}"/>
    <dgm:cxn modelId="{014808A1-F81B-4170-9E12-88803091493B}" srcId="{5323F8EC-3289-4ED7-90D5-880F2FC1EC28}" destId="{CD7343C3-6253-4BE6-B386-2247645BC4B1}" srcOrd="2" destOrd="0" parTransId="{E76FE8E5-AA6F-4318-9620-1387765DED2D}" sibTransId="{0F5DD1A8-3075-48FE-914E-DAA3CFBABBA7}"/>
    <dgm:cxn modelId="{B8A352A4-CDB5-432F-99B9-805D3F43E0F3}" srcId="{5323F8EC-3289-4ED7-90D5-880F2FC1EC28}" destId="{20B809A4-1EB9-4896-B28D-D569D8B33D56}" srcOrd="0" destOrd="0" parTransId="{09C866E8-7509-4546-B5ED-F3D1AD20CF78}" sibTransId="{5EE8A408-31E3-4D9D-AB74-504831205FB8}"/>
    <dgm:cxn modelId="{E914DAE8-4E40-4CDE-A313-461CA55F2719}" type="presOf" srcId="{44D13622-E5E3-491E-9509-51658E61BEAB}" destId="{C18EB54A-FBA9-44C2-8F84-1ECD84F4560A}" srcOrd="0" destOrd="0" presId="urn:microsoft.com/office/officeart/2008/layout/BendingPictureBlocks"/>
    <dgm:cxn modelId="{BB803779-0BD9-45ED-9878-F397FD306135}" type="presParOf" srcId="{F9F92C2C-B1DA-4741-9C87-513EB9B6D200}" destId="{67E30C0E-CC99-49C0-B668-62AF9EEF08EE}" srcOrd="0" destOrd="0" presId="urn:microsoft.com/office/officeart/2008/layout/BendingPictureBlocks"/>
    <dgm:cxn modelId="{90F8E7A4-D491-4F34-9AE5-2A19DB119EFF}" type="presParOf" srcId="{67E30C0E-CC99-49C0-B668-62AF9EEF08EE}" destId="{E772A552-E093-4F55-85AF-081E2E64A224}" srcOrd="0" destOrd="0" presId="urn:microsoft.com/office/officeart/2008/layout/BendingPictureBlocks"/>
    <dgm:cxn modelId="{F77388D3-5340-4536-A6CF-40A8DF40F5A1}" type="presParOf" srcId="{67E30C0E-CC99-49C0-B668-62AF9EEF08EE}" destId="{BD5B7480-F16D-4761-B8E5-7E7BB85EDC24}" srcOrd="1" destOrd="0" presId="urn:microsoft.com/office/officeart/2008/layout/BendingPictureBlocks"/>
    <dgm:cxn modelId="{FBB29A6B-B03B-4754-B1D2-C626AAF0EEF4}" type="presParOf" srcId="{F9F92C2C-B1DA-4741-9C87-513EB9B6D200}" destId="{DEBAF4E0-4EA6-45D2-83B1-C574B1481133}" srcOrd="1" destOrd="0" presId="urn:microsoft.com/office/officeart/2008/layout/BendingPictureBlocks"/>
    <dgm:cxn modelId="{A8E3B0FF-D6B2-4B7B-8C00-3B34AD9940E0}" type="presParOf" srcId="{F9F92C2C-B1DA-4741-9C87-513EB9B6D200}" destId="{0347E681-CDE3-4187-924A-BA064D19F8C5}" srcOrd="2" destOrd="0" presId="urn:microsoft.com/office/officeart/2008/layout/BendingPictureBlocks"/>
    <dgm:cxn modelId="{D7F7152A-FBAD-475B-9E82-C602DAFA52FF}" type="presParOf" srcId="{0347E681-CDE3-4187-924A-BA064D19F8C5}" destId="{E3874DA7-5E39-4605-AA32-E6EFCF739CFA}" srcOrd="0" destOrd="0" presId="urn:microsoft.com/office/officeart/2008/layout/BendingPictureBlocks"/>
    <dgm:cxn modelId="{E34A9871-D81B-4132-9F11-F3DD9E9D5A60}" type="presParOf" srcId="{0347E681-CDE3-4187-924A-BA064D19F8C5}" destId="{C18EB54A-FBA9-44C2-8F84-1ECD84F4560A}" srcOrd="1" destOrd="0" presId="urn:microsoft.com/office/officeart/2008/layout/BendingPictureBlocks"/>
    <dgm:cxn modelId="{D1A6F3B3-2F5C-4A77-9CCE-22D55E22D78F}" type="presParOf" srcId="{F9F92C2C-B1DA-4741-9C87-513EB9B6D200}" destId="{37699130-7F2E-49E8-8C2F-C8B350A33590}" srcOrd="3" destOrd="0" presId="urn:microsoft.com/office/officeart/2008/layout/BendingPictureBlocks"/>
    <dgm:cxn modelId="{A1B9A2BE-AE17-456F-B83E-137A2E436D9D}" type="presParOf" srcId="{F9F92C2C-B1DA-4741-9C87-513EB9B6D200}" destId="{5C6D43A4-E186-4C42-A110-12F2AF025D86}" srcOrd="4" destOrd="0" presId="urn:microsoft.com/office/officeart/2008/layout/BendingPictureBlocks"/>
    <dgm:cxn modelId="{43039AEF-5DB0-456D-8ABB-3802D3BEC3EF}" type="presParOf" srcId="{5C6D43A4-E186-4C42-A110-12F2AF025D86}" destId="{4AAB00B4-B728-44E3-9218-97577DCF21A2}" srcOrd="0" destOrd="0" presId="urn:microsoft.com/office/officeart/2008/layout/BendingPictureBlocks"/>
    <dgm:cxn modelId="{18BC8D71-8058-4E84-B395-1CB52FEC2695}" type="presParOf" srcId="{5C6D43A4-E186-4C42-A110-12F2AF025D86}" destId="{301C7C67-1BE4-4D1B-B9BC-82CC5EF0F994}" srcOrd="1" destOrd="0" presId="urn:microsoft.com/office/officeart/2008/layout/Bend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E1A6D-C272-4CBD-9939-7D9EE7F2D9E8}">
      <dsp:nvSpPr>
        <dsp:cNvPr id="0" name=""/>
        <dsp:cNvSpPr/>
      </dsp:nvSpPr>
      <dsp:spPr>
        <a:xfrm>
          <a:off x="5714653" y="1943416"/>
          <a:ext cx="1498643" cy="16840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b="1" kern="1200" dirty="0"/>
            <a:t>COLEGIO ALEMAN “CAQ”</a:t>
          </a:r>
        </a:p>
        <a:p>
          <a:pPr marL="0" lvl="0" indent="0" algn="ctr" defTabSz="800100">
            <a:lnSpc>
              <a:spcPct val="90000"/>
            </a:lnSpc>
            <a:spcBef>
              <a:spcPct val="0"/>
            </a:spcBef>
            <a:spcAft>
              <a:spcPct val="35000"/>
            </a:spcAft>
            <a:buNone/>
          </a:pPr>
          <a:endParaRPr lang="es-ES" sz="1800" b="1" kern="1200" dirty="0"/>
        </a:p>
        <a:p>
          <a:pPr marL="0" lvl="0" indent="0" algn="ctr" defTabSz="800100">
            <a:lnSpc>
              <a:spcPct val="90000"/>
            </a:lnSpc>
            <a:spcBef>
              <a:spcPct val="0"/>
            </a:spcBef>
            <a:spcAft>
              <a:spcPct val="35000"/>
            </a:spcAft>
            <a:buNone/>
          </a:pPr>
          <a:endParaRPr lang="es-MX" sz="1800" b="1" kern="1200" dirty="0"/>
        </a:p>
      </dsp:txBody>
      <dsp:txXfrm>
        <a:off x="5787811" y="2016574"/>
        <a:ext cx="1352327" cy="1537704"/>
      </dsp:txXfrm>
    </dsp:sp>
    <dsp:sp modelId="{DD797B4C-1CC9-4E67-9522-F359DCDE0ADF}">
      <dsp:nvSpPr>
        <dsp:cNvPr id="0" name=""/>
        <dsp:cNvSpPr/>
      </dsp:nvSpPr>
      <dsp:spPr>
        <a:xfrm rot="16200000">
          <a:off x="5952271" y="1431711"/>
          <a:ext cx="1023408" cy="0"/>
        </a:xfrm>
        <a:custGeom>
          <a:avLst/>
          <a:gdLst/>
          <a:ahLst/>
          <a:cxnLst/>
          <a:rect l="0" t="0" r="0" b="0"/>
          <a:pathLst>
            <a:path>
              <a:moveTo>
                <a:pt x="0" y="0"/>
              </a:moveTo>
              <a:lnTo>
                <a:pt x="1023408"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8F8F18-828F-43C7-A4AF-F674CBECB441}">
      <dsp:nvSpPr>
        <dsp:cNvPr id="0" name=""/>
        <dsp:cNvSpPr/>
      </dsp:nvSpPr>
      <dsp:spPr>
        <a:xfrm>
          <a:off x="4767597" y="166702"/>
          <a:ext cx="3392755" cy="75330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b="1" kern="1200" dirty="0"/>
            <a:t>CUENTA CON 1600 ALUMNOS.</a:t>
          </a:r>
        </a:p>
      </dsp:txBody>
      <dsp:txXfrm>
        <a:off x="4804370" y="203475"/>
        <a:ext cx="3319209" cy="679759"/>
      </dsp:txXfrm>
    </dsp:sp>
    <dsp:sp modelId="{E646A562-5AEB-4BCB-A272-C737AD82733E}">
      <dsp:nvSpPr>
        <dsp:cNvPr id="0" name=""/>
        <dsp:cNvSpPr/>
      </dsp:nvSpPr>
      <dsp:spPr>
        <a:xfrm rot="20585808">
          <a:off x="7176461" y="2309815"/>
          <a:ext cx="1705237" cy="0"/>
        </a:xfrm>
        <a:custGeom>
          <a:avLst/>
          <a:gdLst/>
          <a:ahLst/>
          <a:cxnLst/>
          <a:rect l="0" t="0" r="0" b="0"/>
          <a:pathLst>
            <a:path>
              <a:moveTo>
                <a:pt x="0" y="0"/>
              </a:moveTo>
              <a:lnTo>
                <a:pt x="1705237"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9FBCD1-7BF5-4123-A8EB-396F66989319}">
      <dsp:nvSpPr>
        <dsp:cNvPr id="0" name=""/>
        <dsp:cNvSpPr/>
      </dsp:nvSpPr>
      <dsp:spPr>
        <a:xfrm>
          <a:off x="8386354" y="1294062"/>
          <a:ext cx="3443799" cy="76784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b="1" kern="1200" dirty="0"/>
            <a:t>UNO DE LOS MAS GRANDES A NIVEL MUNDIAL.</a:t>
          </a:r>
        </a:p>
      </dsp:txBody>
      <dsp:txXfrm>
        <a:off x="8423837" y="1331545"/>
        <a:ext cx="3368833" cy="692882"/>
      </dsp:txXfrm>
    </dsp:sp>
    <dsp:sp modelId="{F138415C-1431-4C4F-A3D7-F8954590AF01}">
      <dsp:nvSpPr>
        <dsp:cNvPr id="0" name=""/>
        <dsp:cNvSpPr/>
      </dsp:nvSpPr>
      <dsp:spPr>
        <a:xfrm rot="992880">
          <a:off x="7185556" y="3198825"/>
          <a:ext cx="1339498" cy="0"/>
        </a:xfrm>
        <a:custGeom>
          <a:avLst/>
          <a:gdLst/>
          <a:ahLst/>
          <a:cxnLst/>
          <a:rect l="0" t="0" r="0" b="0"/>
          <a:pathLst>
            <a:path>
              <a:moveTo>
                <a:pt x="0" y="0"/>
              </a:moveTo>
              <a:lnTo>
                <a:pt x="1339498"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CBB96E-FA00-43B3-B437-B87D5E4AC0C6}">
      <dsp:nvSpPr>
        <dsp:cNvPr id="0" name=""/>
        <dsp:cNvSpPr/>
      </dsp:nvSpPr>
      <dsp:spPr>
        <a:xfrm>
          <a:off x="7911566" y="3389582"/>
          <a:ext cx="4266923" cy="91972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b="1" kern="1200" dirty="0"/>
            <a:t>SU MODELO PEDAGÓGICO Y OFERTA ACADÉMICA LO SITÚAN EN UNO DE LOS MAS DESTACADOS DEL PAÍS</a:t>
          </a:r>
        </a:p>
      </dsp:txBody>
      <dsp:txXfrm>
        <a:off x="7956463" y="3434479"/>
        <a:ext cx="4177129" cy="829934"/>
      </dsp:txXfrm>
    </dsp:sp>
    <dsp:sp modelId="{533EB25E-41BF-4323-B741-D614E6A8F98A}">
      <dsp:nvSpPr>
        <dsp:cNvPr id="0" name=""/>
        <dsp:cNvSpPr/>
      </dsp:nvSpPr>
      <dsp:spPr>
        <a:xfrm rot="5445450">
          <a:off x="5999215" y="4075105"/>
          <a:ext cx="895416" cy="0"/>
        </a:xfrm>
        <a:custGeom>
          <a:avLst/>
          <a:gdLst/>
          <a:ahLst/>
          <a:cxnLst/>
          <a:rect l="0" t="0" r="0" b="0"/>
          <a:pathLst>
            <a:path>
              <a:moveTo>
                <a:pt x="0" y="0"/>
              </a:moveTo>
              <a:lnTo>
                <a:pt x="895416"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14B573-B9B1-406A-8DF2-8FEEDD1BBD92}">
      <dsp:nvSpPr>
        <dsp:cNvPr id="0" name=""/>
        <dsp:cNvSpPr/>
      </dsp:nvSpPr>
      <dsp:spPr>
        <a:xfrm>
          <a:off x="4724834" y="4522774"/>
          <a:ext cx="3421256" cy="8384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b="1" kern="1200" dirty="0"/>
            <a:t>OFERTA DE TÍTULOS NACIONALES E INTERNACIONALES</a:t>
          </a:r>
        </a:p>
      </dsp:txBody>
      <dsp:txXfrm>
        <a:off x="4765761" y="4563701"/>
        <a:ext cx="3339402" cy="756546"/>
      </dsp:txXfrm>
    </dsp:sp>
    <dsp:sp modelId="{6BB04444-BD63-4E75-ACDB-CFC257EF52B8}">
      <dsp:nvSpPr>
        <dsp:cNvPr id="0" name=""/>
        <dsp:cNvSpPr/>
      </dsp:nvSpPr>
      <dsp:spPr>
        <a:xfrm rot="9724050">
          <a:off x="4545145" y="3212445"/>
          <a:ext cx="1198623" cy="0"/>
        </a:xfrm>
        <a:custGeom>
          <a:avLst/>
          <a:gdLst/>
          <a:ahLst/>
          <a:cxnLst/>
          <a:rect l="0" t="0" r="0" b="0"/>
          <a:pathLst>
            <a:path>
              <a:moveTo>
                <a:pt x="0" y="0"/>
              </a:moveTo>
              <a:lnTo>
                <a:pt x="1198623"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8305F2-90BA-4B37-AE3B-E576960A35F3}">
      <dsp:nvSpPr>
        <dsp:cNvPr id="0" name=""/>
        <dsp:cNvSpPr/>
      </dsp:nvSpPr>
      <dsp:spPr>
        <a:xfrm>
          <a:off x="1464177" y="3396971"/>
          <a:ext cx="3423817" cy="904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b="1" kern="1200" dirty="0"/>
            <a:t>BACHILLERATO : NACIONAL Y ALEMÁN</a:t>
          </a:r>
        </a:p>
      </dsp:txBody>
      <dsp:txXfrm>
        <a:off x="1508353" y="3441147"/>
        <a:ext cx="3335465" cy="816595"/>
      </dsp:txXfrm>
    </dsp:sp>
    <dsp:sp modelId="{94C0C2A0-3CD5-4E74-9366-C8AD5A7E879D}">
      <dsp:nvSpPr>
        <dsp:cNvPr id="0" name=""/>
        <dsp:cNvSpPr/>
      </dsp:nvSpPr>
      <dsp:spPr>
        <a:xfrm rot="11934126">
          <a:off x="4397826" y="2309640"/>
          <a:ext cx="1353317" cy="0"/>
        </a:xfrm>
        <a:custGeom>
          <a:avLst/>
          <a:gdLst/>
          <a:ahLst/>
          <a:cxnLst/>
          <a:rect l="0" t="0" r="0" b="0"/>
          <a:pathLst>
            <a:path>
              <a:moveTo>
                <a:pt x="0" y="0"/>
              </a:moveTo>
              <a:lnTo>
                <a:pt x="1353317"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C5F9EC-E110-4C34-8341-ADFEB4A73049}">
      <dsp:nvSpPr>
        <dsp:cNvPr id="0" name=""/>
        <dsp:cNvSpPr/>
      </dsp:nvSpPr>
      <dsp:spPr>
        <a:xfrm>
          <a:off x="1470383" y="1265551"/>
          <a:ext cx="3518865" cy="82488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b="1" kern="1200" dirty="0"/>
            <a:t>CERTIFICADO DE IDIOMAS.</a:t>
          </a:r>
          <a:endParaRPr lang="es-EC" sz="1800" b="1" kern="1200" dirty="0"/>
        </a:p>
      </dsp:txBody>
      <dsp:txXfrm>
        <a:off x="1510651" y="1305819"/>
        <a:ext cx="3438329" cy="7443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3A678-495F-4230-B368-5CCDFDDACE3C}">
      <dsp:nvSpPr>
        <dsp:cNvPr id="0" name=""/>
        <dsp:cNvSpPr/>
      </dsp:nvSpPr>
      <dsp:spPr>
        <a:xfrm>
          <a:off x="2611158" y="492954"/>
          <a:ext cx="3042509" cy="717780"/>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b="1" kern="1200" dirty="0"/>
            <a:t>Variable Independiente</a:t>
          </a:r>
          <a:endParaRPr lang="es-ES" sz="1300" b="0" kern="1200" dirty="0"/>
        </a:p>
        <a:p>
          <a:pPr marL="0" lvl="0" indent="0" algn="ctr" defTabSz="577850">
            <a:lnSpc>
              <a:spcPct val="90000"/>
            </a:lnSpc>
            <a:spcBef>
              <a:spcPct val="0"/>
            </a:spcBef>
            <a:spcAft>
              <a:spcPct val="35000"/>
            </a:spcAft>
            <a:buNone/>
          </a:pPr>
          <a:r>
            <a:rPr lang="es-ES" sz="1300" b="0" kern="1200" dirty="0"/>
            <a:t>Actividades Deportivas Extracurriculares</a:t>
          </a:r>
          <a:endParaRPr lang="es-MX" sz="1300" b="0" kern="1200" dirty="0"/>
        </a:p>
      </dsp:txBody>
      <dsp:txXfrm>
        <a:off x="2632181" y="513977"/>
        <a:ext cx="3000463" cy="675734"/>
      </dsp:txXfrm>
    </dsp:sp>
    <dsp:sp modelId="{B6E9E34F-9438-4171-9525-E99DF27A6F34}">
      <dsp:nvSpPr>
        <dsp:cNvPr id="0" name=""/>
        <dsp:cNvSpPr/>
      </dsp:nvSpPr>
      <dsp:spPr>
        <a:xfrm>
          <a:off x="6738070" y="556930"/>
          <a:ext cx="2525830" cy="653809"/>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b="1" kern="1200" dirty="0"/>
            <a:t>Variable Dependiente</a:t>
          </a:r>
        </a:p>
        <a:p>
          <a:pPr marL="0" lvl="0" indent="0" algn="ctr" defTabSz="577850">
            <a:lnSpc>
              <a:spcPct val="90000"/>
            </a:lnSpc>
            <a:spcBef>
              <a:spcPct val="0"/>
            </a:spcBef>
            <a:spcAft>
              <a:spcPct val="35000"/>
            </a:spcAft>
            <a:buNone/>
          </a:pPr>
          <a:r>
            <a:rPr lang="es-ES" sz="1300" b="0" kern="1200" dirty="0"/>
            <a:t>Estrés percibido</a:t>
          </a:r>
          <a:endParaRPr lang="es-MX" sz="1300" b="0" kern="1200" dirty="0"/>
        </a:p>
      </dsp:txBody>
      <dsp:txXfrm>
        <a:off x="6757219" y="576079"/>
        <a:ext cx="2487532" cy="615511"/>
      </dsp:txXfrm>
    </dsp:sp>
    <dsp:sp modelId="{5DADD783-5377-44F4-BCCF-2045B1F3840B}">
      <dsp:nvSpPr>
        <dsp:cNvPr id="0" name=""/>
        <dsp:cNvSpPr/>
      </dsp:nvSpPr>
      <dsp:spPr>
        <a:xfrm>
          <a:off x="5706882" y="4409992"/>
          <a:ext cx="778234" cy="778234"/>
        </a:xfrm>
        <a:prstGeom prst="triangle">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FC49B7-67FE-4705-AB69-76D529463990}">
      <dsp:nvSpPr>
        <dsp:cNvPr id="0" name=""/>
        <dsp:cNvSpPr/>
      </dsp:nvSpPr>
      <dsp:spPr>
        <a:xfrm>
          <a:off x="2683669" y="4104978"/>
          <a:ext cx="6824661" cy="27383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E0884D-DF9B-4268-8051-F1398E79342F}">
      <dsp:nvSpPr>
        <dsp:cNvPr id="0" name=""/>
        <dsp:cNvSpPr/>
      </dsp:nvSpPr>
      <dsp:spPr>
        <a:xfrm>
          <a:off x="2451180" y="1332279"/>
          <a:ext cx="3492284" cy="278088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s-ES" sz="1400" kern="1200" dirty="0"/>
            <a:t>(Pérez, 2016) </a:t>
          </a:r>
          <a:r>
            <a:rPr lang="es-ES" sz="1400" kern="1200" dirty="0" err="1"/>
            <a:t>Activĭtas</a:t>
          </a:r>
          <a:r>
            <a:rPr lang="es-ES" sz="1400" kern="1200" dirty="0"/>
            <a:t> es un vocablo latino que llegó al castellano como actividad. La noción suele utilizarse con referencia a la acción o la diligencia que lleva adelante un individuo o una entidad. Deportivo, por su parte, es un adjetivo que alude a lo relacionado con el deporte (la competencia o el juego sujeto a reglas y que requiere entrenamiento para perfeccionarse en su práctica).</a:t>
          </a:r>
          <a:endParaRPr lang="es-MX" sz="1400" kern="1200" dirty="0"/>
        </a:p>
      </dsp:txBody>
      <dsp:txXfrm>
        <a:off x="2586932" y="1468031"/>
        <a:ext cx="3220780" cy="2509385"/>
      </dsp:txXfrm>
    </dsp:sp>
    <dsp:sp modelId="{1DCE74DE-6981-422F-8E0A-FC3EFFA51EBD}">
      <dsp:nvSpPr>
        <dsp:cNvPr id="0" name=""/>
        <dsp:cNvSpPr/>
      </dsp:nvSpPr>
      <dsp:spPr>
        <a:xfrm>
          <a:off x="6270397" y="1319014"/>
          <a:ext cx="3319572" cy="278088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s-ES" sz="2000" kern="1200" dirty="0"/>
            <a:t>(Mingote &amp; Pérez, 1999) Es el estado de agotamiento mental, físico y emocional, producido por la involucración crónica en el trabajo en situaciones emocionalmente demandantes.</a:t>
          </a:r>
          <a:endParaRPr lang="es-MX" sz="2000" kern="1200" dirty="0"/>
        </a:p>
      </dsp:txBody>
      <dsp:txXfrm>
        <a:off x="6406149" y="1454766"/>
        <a:ext cx="3048068" cy="25093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2A552-E093-4F55-85AF-081E2E64A224}">
      <dsp:nvSpPr>
        <dsp:cNvPr id="0" name=""/>
        <dsp:cNvSpPr/>
      </dsp:nvSpPr>
      <dsp:spPr>
        <a:xfrm>
          <a:off x="977505" y="1328008"/>
          <a:ext cx="2168070" cy="1823501"/>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75" r="-25225"/>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5B7480-F16D-4761-B8E5-7E7BB85EDC24}">
      <dsp:nvSpPr>
        <dsp:cNvPr id="0" name=""/>
        <dsp:cNvSpPr/>
      </dsp:nvSpPr>
      <dsp:spPr>
        <a:xfrm>
          <a:off x="143306" y="2129186"/>
          <a:ext cx="1175016" cy="117501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Agudo</a:t>
          </a:r>
          <a:endParaRPr lang="es-MX" sz="2000" b="1" kern="1200" dirty="0"/>
        </a:p>
      </dsp:txBody>
      <dsp:txXfrm>
        <a:off x="143306" y="2129186"/>
        <a:ext cx="1175016" cy="1175016"/>
      </dsp:txXfrm>
    </dsp:sp>
    <dsp:sp modelId="{E3874DA7-5E39-4605-AA32-E6EFCF739CFA}">
      <dsp:nvSpPr>
        <dsp:cNvPr id="0" name=""/>
        <dsp:cNvSpPr/>
      </dsp:nvSpPr>
      <dsp:spPr>
        <a:xfrm>
          <a:off x="4307558" y="1362618"/>
          <a:ext cx="2168070" cy="182350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8EB54A-FBA9-44C2-8F84-1ECD84F4560A}">
      <dsp:nvSpPr>
        <dsp:cNvPr id="0" name=""/>
        <dsp:cNvSpPr/>
      </dsp:nvSpPr>
      <dsp:spPr>
        <a:xfrm>
          <a:off x="3499875" y="2129186"/>
          <a:ext cx="1175016" cy="117501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Agudo</a:t>
          </a:r>
          <a:r>
            <a:rPr lang="es-ES" sz="2000" kern="1200" dirty="0"/>
            <a:t> </a:t>
          </a:r>
          <a:r>
            <a:rPr lang="es-ES" sz="2000" b="1" kern="1200" dirty="0"/>
            <a:t>Episódico</a:t>
          </a:r>
        </a:p>
      </dsp:txBody>
      <dsp:txXfrm>
        <a:off x="3499875" y="2129186"/>
        <a:ext cx="1175016" cy="1175016"/>
      </dsp:txXfrm>
    </dsp:sp>
    <dsp:sp modelId="{4AAB00B4-B728-44E3-9218-97577DCF21A2}">
      <dsp:nvSpPr>
        <dsp:cNvPr id="0" name=""/>
        <dsp:cNvSpPr/>
      </dsp:nvSpPr>
      <dsp:spPr>
        <a:xfrm>
          <a:off x="7664127" y="1362618"/>
          <a:ext cx="2168070" cy="1823501"/>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2005" t="-1898" r="-7995" b="1898"/>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1C7C67-1BE4-4D1B-B9BC-82CC5EF0F994}">
      <dsp:nvSpPr>
        <dsp:cNvPr id="0" name=""/>
        <dsp:cNvSpPr/>
      </dsp:nvSpPr>
      <dsp:spPr>
        <a:xfrm>
          <a:off x="6856444" y="2129186"/>
          <a:ext cx="1175016" cy="117501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Crónico</a:t>
          </a:r>
          <a:endParaRPr lang="es-EC" sz="2000" b="1" kern="1200" dirty="0"/>
        </a:p>
      </dsp:txBody>
      <dsp:txXfrm>
        <a:off x="6856444" y="2129186"/>
        <a:ext cx="1175016" cy="1175016"/>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CA3D2F-A0E7-4FFF-B7CC-C87B82252D52}" type="datetimeFigureOut">
              <a:rPr lang="es-MX" smtClean="0"/>
              <a:t>03/08/2020</a:t>
            </a:fld>
            <a:endParaRPr lang="es-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91766-1E33-4DF8-82BB-D7907FC4BD14}" type="slidenum">
              <a:rPr lang="es-MX" smtClean="0"/>
              <a:t>‹Nº›</a:t>
            </a:fld>
            <a:endParaRPr lang="es-MX"/>
          </a:p>
        </p:txBody>
      </p:sp>
    </p:spTree>
    <p:extLst>
      <p:ext uri="{BB962C8B-B14F-4D97-AF65-F5344CB8AC3E}">
        <p14:creationId xmlns:p14="http://schemas.microsoft.com/office/powerpoint/2010/main" val="3909919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993D71D-56EF-4A9A-89C5-91AF52D263A0}" type="datetimeFigureOut">
              <a:rPr lang="es-EC" smtClean="0"/>
              <a:t>3/8/2020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7DDC639-3156-4F3D-808A-0567F85267AC}"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856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993D71D-56EF-4A9A-89C5-91AF52D263A0}" type="datetimeFigureOut">
              <a:rPr lang="es-EC" smtClean="0"/>
              <a:t>3/8/2020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7DDC639-3156-4F3D-808A-0567F85267AC}" type="slidenum">
              <a:rPr lang="es-EC" smtClean="0"/>
              <a:t>‹Nº›</a:t>
            </a:fld>
            <a:endParaRPr lang="es-EC"/>
          </a:p>
        </p:txBody>
      </p:sp>
    </p:spTree>
    <p:extLst>
      <p:ext uri="{BB962C8B-B14F-4D97-AF65-F5344CB8AC3E}">
        <p14:creationId xmlns:p14="http://schemas.microsoft.com/office/powerpoint/2010/main" val="212255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993D71D-56EF-4A9A-89C5-91AF52D263A0}" type="datetimeFigureOut">
              <a:rPr lang="es-EC" smtClean="0"/>
              <a:t>3/8/2020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7DDC639-3156-4F3D-808A-0567F85267AC}" type="slidenum">
              <a:rPr lang="es-EC" smtClean="0"/>
              <a:t>‹Nº›</a:t>
            </a:fld>
            <a:endParaRPr lang="es-EC"/>
          </a:p>
        </p:txBody>
      </p:sp>
    </p:spTree>
    <p:extLst>
      <p:ext uri="{BB962C8B-B14F-4D97-AF65-F5344CB8AC3E}">
        <p14:creationId xmlns:p14="http://schemas.microsoft.com/office/powerpoint/2010/main" val="1866477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993D71D-56EF-4A9A-89C5-91AF52D263A0}" type="datetimeFigureOut">
              <a:rPr lang="es-EC" smtClean="0"/>
              <a:t>3/8/2020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7DDC639-3156-4F3D-808A-0567F85267AC}" type="slidenum">
              <a:rPr lang="es-EC" smtClean="0"/>
              <a:t>‹Nº›</a:t>
            </a:fld>
            <a:endParaRPr lang="es-EC"/>
          </a:p>
        </p:txBody>
      </p:sp>
    </p:spTree>
    <p:extLst>
      <p:ext uri="{BB962C8B-B14F-4D97-AF65-F5344CB8AC3E}">
        <p14:creationId xmlns:p14="http://schemas.microsoft.com/office/powerpoint/2010/main" val="1595507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993D71D-56EF-4A9A-89C5-91AF52D263A0}" type="datetimeFigureOut">
              <a:rPr lang="es-EC" smtClean="0"/>
              <a:t>3/8/2020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7DDC639-3156-4F3D-808A-0567F85267AC}"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979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993D71D-56EF-4A9A-89C5-91AF52D263A0}" type="datetimeFigureOut">
              <a:rPr lang="es-EC" smtClean="0"/>
              <a:t>3/8/2020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7DDC639-3156-4F3D-808A-0567F85267AC}" type="slidenum">
              <a:rPr lang="es-EC" smtClean="0"/>
              <a:t>‹Nº›</a:t>
            </a:fld>
            <a:endParaRPr lang="es-EC"/>
          </a:p>
        </p:txBody>
      </p:sp>
    </p:spTree>
    <p:extLst>
      <p:ext uri="{BB962C8B-B14F-4D97-AF65-F5344CB8AC3E}">
        <p14:creationId xmlns:p14="http://schemas.microsoft.com/office/powerpoint/2010/main" val="3167258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993D71D-56EF-4A9A-89C5-91AF52D263A0}" type="datetimeFigureOut">
              <a:rPr lang="es-EC" smtClean="0"/>
              <a:t>3/8/2020</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E7DDC639-3156-4F3D-808A-0567F85267AC}" type="slidenum">
              <a:rPr lang="es-EC" smtClean="0"/>
              <a:t>‹Nº›</a:t>
            </a:fld>
            <a:endParaRPr lang="es-EC"/>
          </a:p>
        </p:txBody>
      </p:sp>
    </p:spTree>
    <p:extLst>
      <p:ext uri="{BB962C8B-B14F-4D97-AF65-F5344CB8AC3E}">
        <p14:creationId xmlns:p14="http://schemas.microsoft.com/office/powerpoint/2010/main" val="866501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993D71D-56EF-4A9A-89C5-91AF52D263A0}" type="datetimeFigureOut">
              <a:rPr lang="es-EC" smtClean="0"/>
              <a:t>3/8/2020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E7DDC639-3156-4F3D-808A-0567F85267AC}" type="slidenum">
              <a:rPr lang="es-EC" smtClean="0"/>
              <a:t>‹Nº›</a:t>
            </a:fld>
            <a:endParaRPr lang="es-EC"/>
          </a:p>
        </p:txBody>
      </p:sp>
    </p:spTree>
    <p:extLst>
      <p:ext uri="{BB962C8B-B14F-4D97-AF65-F5344CB8AC3E}">
        <p14:creationId xmlns:p14="http://schemas.microsoft.com/office/powerpoint/2010/main" val="2174930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993D71D-56EF-4A9A-89C5-91AF52D263A0}" type="datetimeFigureOut">
              <a:rPr lang="es-EC" smtClean="0"/>
              <a:t>3/8/2020</a:t>
            </a:fld>
            <a:endParaRPr lang="es-EC"/>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C"/>
          </a:p>
        </p:txBody>
      </p:sp>
      <p:sp>
        <p:nvSpPr>
          <p:cNvPr id="9" name="Slide Number Placeholder 8"/>
          <p:cNvSpPr>
            <a:spLocks noGrp="1"/>
          </p:cNvSpPr>
          <p:nvPr>
            <p:ph type="sldNum" sz="quarter" idx="12"/>
          </p:nvPr>
        </p:nvSpPr>
        <p:spPr/>
        <p:txBody>
          <a:bodyPr/>
          <a:lstStyle/>
          <a:p>
            <a:fld id="{E7DDC639-3156-4F3D-808A-0567F85267AC}" type="slidenum">
              <a:rPr lang="es-EC" smtClean="0"/>
              <a:t>‹Nº›</a:t>
            </a:fld>
            <a:endParaRPr lang="es-EC"/>
          </a:p>
        </p:txBody>
      </p:sp>
    </p:spTree>
    <p:extLst>
      <p:ext uri="{BB962C8B-B14F-4D97-AF65-F5344CB8AC3E}">
        <p14:creationId xmlns:p14="http://schemas.microsoft.com/office/powerpoint/2010/main" val="3036241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993D71D-56EF-4A9A-89C5-91AF52D263A0}" type="datetimeFigureOut">
              <a:rPr lang="es-EC" smtClean="0"/>
              <a:t>3/8/2020</a:t>
            </a:fld>
            <a:endParaRPr lang="es-EC"/>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C"/>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7DDC639-3156-4F3D-808A-0567F85267AC}" type="slidenum">
              <a:rPr lang="es-EC" smtClean="0"/>
              <a:t>‹Nº›</a:t>
            </a:fld>
            <a:endParaRPr lang="es-EC"/>
          </a:p>
        </p:txBody>
      </p:sp>
    </p:spTree>
    <p:extLst>
      <p:ext uri="{BB962C8B-B14F-4D97-AF65-F5344CB8AC3E}">
        <p14:creationId xmlns:p14="http://schemas.microsoft.com/office/powerpoint/2010/main" val="4028440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993D71D-56EF-4A9A-89C5-91AF52D263A0}" type="datetimeFigureOut">
              <a:rPr lang="es-EC" smtClean="0"/>
              <a:t>3/8/2020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7DDC639-3156-4F3D-808A-0567F85267AC}" type="slidenum">
              <a:rPr lang="es-EC" smtClean="0"/>
              <a:t>‹Nº›</a:t>
            </a:fld>
            <a:endParaRPr lang="es-EC"/>
          </a:p>
        </p:txBody>
      </p:sp>
    </p:spTree>
    <p:extLst>
      <p:ext uri="{BB962C8B-B14F-4D97-AF65-F5344CB8AC3E}">
        <p14:creationId xmlns:p14="http://schemas.microsoft.com/office/powerpoint/2010/main" val="3752461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993D71D-56EF-4A9A-89C5-91AF52D263A0}" type="datetimeFigureOut">
              <a:rPr lang="es-EC" smtClean="0"/>
              <a:t>3/8/2020</a:t>
            </a:fld>
            <a:endParaRPr lang="es-EC"/>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C"/>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7DDC639-3156-4F3D-808A-0567F85267AC}" type="slidenum">
              <a:rPr lang="es-EC" smtClean="0"/>
              <a:t>‹Nº›</a:t>
            </a:fld>
            <a:endParaRPr lang="es-EC"/>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6700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3.png"/><Relationship Id="rId4" Type="http://schemas.openxmlformats.org/officeDocument/2006/relationships/image" Target="../media/image12.emf"/></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5.png"/><Relationship Id="rId4" Type="http://schemas.openxmlformats.org/officeDocument/2006/relationships/image" Target="../media/image1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definicion.de/actividades-deportiva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scuelaconcerebro.wordpress.com/2014/08/04/la-atencion-en-el-aula-de-la-curiosidad-al-conocimiento/" TargetMode="External"/><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hyperlink" Target="http://pequelia.republica.com/ninos/estas-podrian-ser-las-mejores-actividades-extraescolares-para-los-ninos.html" TargetMode="External"/><Relationship Id="rId2" Type="http://schemas.openxmlformats.org/officeDocument/2006/relationships/image" Target="../media/image5.jpg"/><Relationship Id="rId1" Type="http://schemas.openxmlformats.org/officeDocument/2006/relationships/slideLayout" Target="../slideLayouts/slideLayout5.xml"/><Relationship Id="rId5" Type="http://schemas.openxmlformats.org/officeDocument/2006/relationships/hyperlink" Target="https://icspediatriaaltpenedes.wordpress.com/pacients-i-families-2/10-consells-saludables/" TargetMode="Externa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0152958D-0B23-4DEB-BC87-707B6F9468D7}"/>
              </a:ext>
            </a:extLst>
          </p:cNvPr>
          <p:cNvSpPr/>
          <p:nvPr/>
        </p:nvSpPr>
        <p:spPr>
          <a:xfrm>
            <a:off x="698500" y="2406971"/>
            <a:ext cx="10528299" cy="3785652"/>
          </a:xfrm>
          <a:prstGeom prst="rect">
            <a:avLst/>
          </a:prstGeom>
        </p:spPr>
        <p:txBody>
          <a:bodyPr wrap="square">
            <a:spAutoFit/>
          </a:bodyPr>
          <a:lstStyle/>
          <a:p>
            <a:pPr algn="ctr"/>
            <a:r>
              <a:rPr lang="es-ES" sz="2000" b="1" dirty="0"/>
              <a:t>TEMA</a:t>
            </a:r>
          </a:p>
          <a:p>
            <a:pPr algn="just"/>
            <a:r>
              <a:rPr lang="es-ES" sz="2000" b="1" dirty="0"/>
              <a:t>“ACTIVIDADES DEPORTIVAS EXTRACURRICULARES COMO ELEMENTOS RECREATIVOS EN EL ESTRÉS PERCIBIDO EN ESTUDIANTES DE 4TO Y 7MO DE EDUCACIÓN BÁSICA DEL COLEGIO ALEMÁN.”</a:t>
            </a:r>
          </a:p>
          <a:p>
            <a:pPr algn="ctr"/>
            <a:endParaRPr lang="es-ES" sz="2000" b="1" dirty="0"/>
          </a:p>
          <a:p>
            <a:pPr algn="ctr"/>
            <a:r>
              <a:rPr lang="es-ES" sz="2000" b="1" dirty="0"/>
              <a:t>A</a:t>
            </a:r>
            <a:r>
              <a:rPr lang="es-EC" sz="2000" b="1" dirty="0"/>
              <a:t>UTOR:</a:t>
            </a:r>
          </a:p>
          <a:p>
            <a:pPr algn="ctr"/>
            <a:r>
              <a:rPr lang="es-ES" sz="2000" b="1" dirty="0"/>
              <a:t>CEVALLOS SUÁREZ WILSON RENATO</a:t>
            </a:r>
          </a:p>
          <a:p>
            <a:pPr algn="ctr"/>
            <a:endParaRPr lang="es-ES" sz="2000" b="1" dirty="0"/>
          </a:p>
          <a:p>
            <a:pPr algn="ctr"/>
            <a:r>
              <a:rPr lang="es-ES" sz="2000" b="1" dirty="0"/>
              <a:t>DIRECTORA:</a:t>
            </a:r>
          </a:p>
          <a:p>
            <a:pPr algn="ctr"/>
            <a:r>
              <a:rPr lang="es-ES" sz="2000" b="1" dirty="0"/>
              <a:t>MSC. ALOMOTO MERA, MARÍA DE LOS ÁNGELES</a:t>
            </a:r>
          </a:p>
          <a:p>
            <a:pPr algn="ctr"/>
            <a:endParaRPr lang="es-ES" sz="2000" b="1" dirty="0"/>
          </a:p>
          <a:p>
            <a:pPr algn="ctr"/>
            <a:r>
              <a:rPr lang="es-ES" sz="2000" b="1" dirty="0"/>
              <a:t>SANGOLQUÍ</a:t>
            </a:r>
          </a:p>
          <a:p>
            <a:pPr algn="ctr"/>
            <a:r>
              <a:rPr lang="es-ES" sz="2000" b="1" dirty="0"/>
              <a:t>2020</a:t>
            </a:r>
          </a:p>
        </p:txBody>
      </p:sp>
      <p:pic>
        <p:nvPicPr>
          <p:cNvPr id="1026" name="Picture 2" descr="ESPE | Universidad de las Fuerzas Armadas | Sangolquí">
            <a:extLst>
              <a:ext uri="{FF2B5EF4-FFF2-40B4-BE49-F238E27FC236}">
                <a16:creationId xmlns:a16="http://schemas.microsoft.com/office/drawing/2014/main" id="{D6C02A51-E564-4260-B2C0-DE7DB20D7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9795" y="768468"/>
            <a:ext cx="5113103" cy="141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084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7B259-9F57-4417-9D83-978F0328471D}"/>
              </a:ext>
            </a:extLst>
          </p:cNvPr>
          <p:cNvSpPr>
            <a:spLocks noGrp="1"/>
          </p:cNvSpPr>
          <p:nvPr>
            <p:ph type="title"/>
          </p:nvPr>
        </p:nvSpPr>
        <p:spPr>
          <a:xfrm>
            <a:off x="1097280" y="342900"/>
            <a:ext cx="10058400" cy="1394460"/>
          </a:xfrm>
        </p:spPr>
        <p:txBody>
          <a:bodyPr/>
          <a:lstStyle/>
          <a:p>
            <a:r>
              <a:rPr lang="es-ES" b="1" dirty="0"/>
              <a:t>Marco Teórico</a:t>
            </a:r>
            <a:br>
              <a:rPr lang="es-ES" dirty="0"/>
            </a:br>
            <a:endParaRPr lang="es-MX" dirty="0"/>
          </a:p>
        </p:txBody>
      </p:sp>
      <p:sp>
        <p:nvSpPr>
          <p:cNvPr id="3" name="Text Placeholder 2">
            <a:extLst>
              <a:ext uri="{FF2B5EF4-FFF2-40B4-BE49-F238E27FC236}">
                <a16:creationId xmlns:a16="http://schemas.microsoft.com/office/drawing/2014/main" id="{EA065DDC-415D-45C2-8061-91626B5D587A}"/>
              </a:ext>
            </a:extLst>
          </p:cNvPr>
          <p:cNvSpPr>
            <a:spLocks noGrp="1"/>
          </p:cNvSpPr>
          <p:nvPr>
            <p:ph type="body" idx="1"/>
          </p:nvPr>
        </p:nvSpPr>
        <p:spPr>
          <a:xfrm>
            <a:off x="1146266" y="1201360"/>
            <a:ext cx="9899467" cy="509666"/>
          </a:xfrm>
        </p:spPr>
        <p:txBody>
          <a:bodyPr/>
          <a:lstStyle/>
          <a:p>
            <a:pPr algn="ctr"/>
            <a:r>
              <a:rPr lang="es-ES" b="1" dirty="0">
                <a:solidFill>
                  <a:schemeClr val="accent1"/>
                </a:solidFill>
              </a:rPr>
              <a:t>Consejos básicos deportivos</a:t>
            </a:r>
          </a:p>
        </p:txBody>
      </p:sp>
      <p:sp>
        <p:nvSpPr>
          <p:cNvPr id="10" name="Content Placeholder 9">
            <a:extLst>
              <a:ext uri="{FF2B5EF4-FFF2-40B4-BE49-F238E27FC236}">
                <a16:creationId xmlns:a16="http://schemas.microsoft.com/office/drawing/2014/main" id="{DAA2FC28-0153-4D2A-B76E-F3F20F5B365F}"/>
              </a:ext>
            </a:extLst>
          </p:cNvPr>
          <p:cNvSpPr>
            <a:spLocks noGrp="1"/>
          </p:cNvSpPr>
          <p:nvPr>
            <p:ph sz="half" idx="2"/>
          </p:nvPr>
        </p:nvSpPr>
        <p:spPr>
          <a:xfrm>
            <a:off x="6270624" y="2240320"/>
            <a:ext cx="5084763" cy="3949343"/>
          </a:xfrm>
        </p:spPr>
        <p:txBody>
          <a:bodyPr>
            <a:normAutofit/>
          </a:bodyPr>
          <a:lstStyle/>
          <a:p>
            <a:pPr algn="just" fontAlgn="base"/>
            <a:r>
              <a:rPr lang="es-ES" sz="1800" dirty="0">
                <a:solidFill>
                  <a:schemeClr val="tx1"/>
                </a:solidFill>
              </a:rPr>
              <a:t>Muchos de los que desprecian el deporte es por esa razón: una mala experiencia inicial que les deja agujetas durante muchos días. Éstas son normales al empezar, pero si se hace con cautela no serán desagradables y no nos harán odiar la práctica deportiva.</a:t>
            </a:r>
          </a:p>
          <a:p>
            <a:pPr algn="just" fontAlgn="base"/>
            <a:r>
              <a:rPr lang="es-ES" sz="1800" dirty="0">
                <a:solidFill>
                  <a:schemeClr val="tx1"/>
                </a:solidFill>
              </a:rPr>
              <a:t> Como idea general decir que el tipo de actividad perfecta es el que combina trabajo aeróbico con trabajo muscular, sobre todo a partir de la edad adolescente.</a:t>
            </a:r>
          </a:p>
          <a:p>
            <a:pPr algn="just" fontAlgn="base"/>
            <a:r>
              <a:rPr lang="es-ES" sz="1800" dirty="0">
                <a:solidFill>
                  <a:schemeClr val="tx1"/>
                </a:solidFill>
              </a:rPr>
              <a:t>Que sea una </a:t>
            </a:r>
            <a:r>
              <a:rPr lang="es-ES" sz="1800" b="1" dirty="0">
                <a:solidFill>
                  <a:schemeClr val="tx1"/>
                </a:solidFill>
              </a:rPr>
              <a:t>actividad lúdica y recreativa</a:t>
            </a:r>
            <a:r>
              <a:rPr lang="es-ES" sz="1800" dirty="0">
                <a:solidFill>
                  <a:schemeClr val="tx1"/>
                </a:solidFill>
              </a:rPr>
              <a:t>.</a:t>
            </a:r>
            <a:endParaRPr lang="es-MX" sz="1800" dirty="0">
              <a:solidFill>
                <a:schemeClr val="tx1"/>
              </a:solidFill>
            </a:endParaRPr>
          </a:p>
        </p:txBody>
      </p:sp>
      <p:sp>
        <p:nvSpPr>
          <p:cNvPr id="7" name="Rectangle 6">
            <a:extLst>
              <a:ext uri="{FF2B5EF4-FFF2-40B4-BE49-F238E27FC236}">
                <a16:creationId xmlns:a16="http://schemas.microsoft.com/office/drawing/2014/main" id="{53575AE9-C8AE-4249-9DBE-1006BDA8C49F}"/>
              </a:ext>
            </a:extLst>
          </p:cNvPr>
          <p:cNvSpPr/>
          <p:nvPr/>
        </p:nvSpPr>
        <p:spPr>
          <a:xfrm>
            <a:off x="1146266" y="2240320"/>
            <a:ext cx="4949734" cy="3416320"/>
          </a:xfrm>
          <a:prstGeom prst="rect">
            <a:avLst/>
          </a:prstGeom>
        </p:spPr>
        <p:txBody>
          <a:bodyPr wrap="square">
            <a:spAutoFit/>
          </a:bodyPr>
          <a:lstStyle/>
          <a:p>
            <a:pPr algn="just" fontAlgn="base"/>
            <a:r>
              <a:rPr lang="es-ES" dirty="0"/>
              <a:t>Estos siempre </a:t>
            </a:r>
            <a:r>
              <a:rPr lang="es-ES" b="1" dirty="0"/>
              <a:t>deben ser divertidos</a:t>
            </a:r>
            <a:r>
              <a:rPr lang="es-ES" dirty="0"/>
              <a:t> para nosotros. Parece algo lógico, pero muchos se empeñan en hacer deportes que no les llena y acaban por dejarlos. Seguro que has oído la frase “no me gusta el deporte”, pero la realidad es que no han encontrado la actividad que les llene. Y seguro que hay más de una.</a:t>
            </a:r>
          </a:p>
          <a:p>
            <a:pPr algn="just" fontAlgn="base"/>
            <a:endParaRPr lang="es-ES" dirty="0"/>
          </a:p>
          <a:p>
            <a:pPr algn="just" fontAlgn="base"/>
            <a:r>
              <a:rPr lang="es-ES" b="1" dirty="0"/>
              <a:t>La regularidad</a:t>
            </a:r>
            <a:r>
              <a:rPr lang="es-ES" dirty="0"/>
              <a:t> es otra de las claves junto a la cautela. En el deporte avanzamos siempre que somos constantes y regulares.</a:t>
            </a:r>
          </a:p>
          <a:p>
            <a:pPr fontAlgn="base"/>
            <a:r>
              <a:rPr lang="es-ES" dirty="0"/>
              <a:t> </a:t>
            </a:r>
          </a:p>
        </p:txBody>
      </p:sp>
    </p:spTree>
    <p:extLst>
      <p:ext uri="{BB962C8B-B14F-4D97-AF65-F5344CB8AC3E}">
        <p14:creationId xmlns:p14="http://schemas.microsoft.com/office/powerpoint/2010/main" val="889472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113DE-5E2C-46AC-8337-100848713BE4}"/>
              </a:ext>
            </a:extLst>
          </p:cNvPr>
          <p:cNvSpPr>
            <a:spLocks noGrp="1"/>
          </p:cNvSpPr>
          <p:nvPr>
            <p:ph type="title"/>
          </p:nvPr>
        </p:nvSpPr>
        <p:spPr/>
        <p:txBody>
          <a:bodyPr/>
          <a:lstStyle/>
          <a:p>
            <a:r>
              <a:rPr lang="es-ES_tradnl" b="1" dirty="0"/>
              <a:t>MARCO TEÓRICO</a:t>
            </a:r>
            <a:br>
              <a:rPr lang="es-EC" b="1" dirty="0"/>
            </a:br>
            <a:endParaRPr lang="es-EC" dirty="0"/>
          </a:p>
        </p:txBody>
      </p:sp>
      <p:sp>
        <p:nvSpPr>
          <p:cNvPr id="3" name="Marcador de texto 2">
            <a:extLst>
              <a:ext uri="{FF2B5EF4-FFF2-40B4-BE49-F238E27FC236}">
                <a16:creationId xmlns:a16="http://schemas.microsoft.com/office/drawing/2014/main" id="{45BA44F4-0B29-4F11-9E1B-0484682A26C1}"/>
              </a:ext>
            </a:extLst>
          </p:cNvPr>
          <p:cNvSpPr>
            <a:spLocks noGrp="1"/>
          </p:cNvSpPr>
          <p:nvPr>
            <p:ph type="body" idx="1"/>
          </p:nvPr>
        </p:nvSpPr>
        <p:spPr>
          <a:xfrm>
            <a:off x="1066799" y="1251214"/>
            <a:ext cx="9779001" cy="576262"/>
          </a:xfrm>
        </p:spPr>
        <p:txBody>
          <a:bodyPr/>
          <a:lstStyle/>
          <a:p>
            <a:pPr algn="ctr"/>
            <a:r>
              <a:rPr lang="es-ES" sz="3200" b="1" dirty="0">
                <a:solidFill>
                  <a:schemeClr val="accent1"/>
                </a:solidFill>
              </a:rPr>
              <a:t>Tipos de Estrés</a:t>
            </a:r>
            <a:endParaRPr lang="es-EC" sz="3200" b="1" dirty="0">
              <a:solidFill>
                <a:schemeClr val="accent1"/>
              </a:solidFill>
            </a:endParaRPr>
          </a:p>
        </p:txBody>
      </p:sp>
      <p:graphicFrame>
        <p:nvGraphicFramePr>
          <p:cNvPr id="5" name="Marcador de contenido 4">
            <a:extLst>
              <a:ext uri="{FF2B5EF4-FFF2-40B4-BE49-F238E27FC236}">
                <a16:creationId xmlns:a16="http://schemas.microsoft.com/office/drawing/2014/main" id="{821B7736-0180-43E9-AF30-16A85E55E10B}"/>
              </a:ext>
            </a:extLst>
          </p:cNvPr>
          <p:cNvGraphicFramePr>
            <a:graphicFrameLocks noGrp="1"/>
          </p:cNvGraphicFramePr>
          <p:nvPr>
            <p:ph sz="half" idx="2"/>
            <p:extLst>
              <p:ext uri="{D42A27DB-BD31-4B8C-83A1-F6EECF244321}">
                <p14:modId xmlns:p14="http://schemas.microsoft.com/office/powerpoint/2010/main" val="2032491022"/>
              </p:ext>
            </p:extLst>
          </p:nvPr>
        </p:nvGraphicFramePr>
        <p:xfrm>
          <a:off x="1103313" y="1853248"/>
          <a:ext cx="9975504" cy="4666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7034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D9CE472-3B49-43D7-A158-B197CEA003FC}"/>
              </a:ext>
            </a:extLst>
          </p:cNvPr>
          <p:cNvSpPr>
            <a:spLocks noGrp="1"/>
          </p:cNvSpPr>
          <p:nvPr>
            <p:ph type="title"/>
          </p:nvPr>
        </p:nvSpPr>
        <p:spPr>
          <a:xfrm>
            <a:off x="952133" y="220489"/>
            <a:ext cx="9404723" cy="1400530"/>
          </a:xfrm>
        </p:spPr>
        <p:txBody>
          <a:bodyPr/>
          <a:lstStyle/>
          <a:p>
            <a:r>
              <a:rPr lang="es-ES" dirty="0"/>
              <a:t> </a:t>
            </a:r>
            <a:r>
              <a:rPr lang="es-ES" b="1" dirty="0">
                <a:solidFill>
                  <a:schemeClr val="tx1"/>
                </a:solidFill>
              </a:rPr>
              <a:t>Agudo:</a:t>
            </a:r>
            <a:br>
              <a:rPr lang="es-ES" b="1" dirty="0">
                <a:solidFill>
                  <a:schemeClr val="tx1"/>
                </a:solidFill>
              </a:rPr>
            </a:br>
            <a:endParaRPr lang="es-EC" b="1" dirty="0">
              <a:solidFill>
                <a:schemeClr val="tx1"/>
              </a:solidFill>
            </a:endParaRPr>
          </a:p>
        </p:txBody>
      </p:sp>
      <p:sp>
        <p:nvSpPr>
          <p:cNvPr id="5" name="Marcador de texto 4">
            <a:extLst>
              <a:ext uri="{FF2B5EF4-FFF2-40B4-BE49-F238E27FC236}">
                <a16:creationId xmlns:a16="http://schemas.microsoft.com/office/drawing/2014/main" id="{9EC21EBA-5C9D-413A-A949-0E6F826DDD3B}"/>
              </a:ext>
            </a:extLst>
          </p:cNvPr>
          <p:cNvSpPr>
            <a:spLocks noGrp="1"/>
          </p:cNvSpPr>
          <p:nvPr>
            <p:ph type="body" idx="1"/>
          </p:nvPr>
        </p:nvSpPr>
        <p:spPr>
          <a:xfrm>
            <a:off x="1097280" y="1456955"/>
            <a:ext cx="4937760" cy="736282"/>
          </a:xfrm>
        </p:spPr>
        <p:txBody>
          <a:bodyPr/>
          <a:lstStyle/>
          <a:p>
            <a:r>
              <a:rPr lang="es-ES" b="1" dirty="0">
                <a:solidFill>
                  <a:schemeClr val="accent1"/>
                </a:solidFill>
              </a:rPr>
              <a:t>Características</a:t>
            </a:r>
          </a:p>
          <a:p>
            <a:endParaRPr lang="es-EC" dirty="0"/>
          </a:p>
        </p:txBody>
      </p:sp>
      <p:sp>
        <p:nvSpPr>
          <p:cNvPr id="6" name="Marcador de contenido 5">
            <a:extLst>
              <a:ext uri="{FF2B5EF4-FFF2-40B4-BE49-F238E27FC236}">
                <a16:creationId xmlns:a16="http://schemas.microsoft.com/office/drawing/2014/main" id="{C8C41B4C-EC63-440D-8570-E38649E228A5}"/>
              </a:ext>
            </a:extLst>
          </p:cNvPr>
          <p:cNvSpPr>
            <a:spLocks noGrp="1"/>
          </p:cNvSpPr>
          <p:nvPr>
            <p:ph sz="half" idx="2"/>
          </p:nvPr>
        </p:nvSpPr>
        <p:spPr>
          <a:xfrm>
            <a:off x="1097280" y="2288797"/>
            <a:ext cx="4937760" cy="3671737"/>
          </a:xfrm>
        </p:spPr>
        <p:txBody>
          <a:bodyPr/>
          <a:lstStyle/>
          <a:p>
            <a:pPr>
              <a:buFont typeface="Wingdings" panose="05000000000000000000" pitchFamily="2" charset="2"/>
              <a:buChar char="Ø"/>
            </a:pPr>
            <a:r>
              <a:rPr lang="es-ES" dirty="0">
                <a:solidFill>
                  <a:schemeClr val="tx1"/>
                </a:solidFill>
              </a:rPr>
              <a:t>Agonía Psicológica</a:t>
            </a:r>
          </a:p>
          <a:p>
            <a:pPr>
              <a:buFont typeface="Wingdings" panose="05000000000000000000" pitchFamily="2" charset="2"/>
              <a:buChar char="Ø"/>
            </a:pPr>
            <a:endParaRPr lang="es-ES" dirty="0">
              <a:solidFill>
                <a:schemeClr val="tx1"/>
              </a:solidFill>
            </a:endParaRPr>
          </a:p>
          <a:p>
            <a:pPr>
              <a:buFont typeface="Wingdings" panose="05000000000000000000" pitchFamily="2" charset="2"/>
              <a:buChar char="Ø"/>
            </a:pPr>
            <a:r>
              <a:rPr lang="es-ES" dirty="0">
                <a:solidFill>
                  <a:schemeClr val="tx1"/>
                </a:solidFill>
              </a:rPr>
              <a:t>Dolores de cabeza tensionales</a:t>
            </a:r>
          </a:p>
          <a:p>
            <a:pPr marL="0" indent="0">
              <a:buNone/>
            </a:pPr>
            <a:r>
              <a:rPr lang="es-ES" dirty="0">
                <a:solidFill>
                  <a:schemeClr val="tx1"/>
                </a:solidFill>
              </a:rPr>
              <a:t> </a:t>
            </a:r>
          </a:p>
          <a:p>
            <a:pPr>
              <a:buFont typeface="Wingdings" panose="05000000000000000000" pitchFamily="2" charset="2"/>
              <a:buChar char="Ø"/>
            </a:pPr>
            <a:r>
              <a:rPr lang="es-ES" dirty="0">
                <a:solidFill>
                  <a:schemeClr val="tx1"/>
                </a:solidFill>
              </a:rPr>
              <a:t>Malestares estomacales </a:t>
            </a:r>
          </a:p>
          <a:p>
            <a:endParaRPr lang="es-EC" dirty="0"/>
          </a:p>
        </p:txBody>
      </p:sp>
      <p:sp>
        <p:nvSpPr>
          <p:cNvPr id="7" name="Marcador de texto 6">
            <a:extLst>
              <a:ext uri="{FF2B5EF4-FFF2-40B4-BE49-F238E27FC236}">
                <a16:creationId xmlns:a16="http://schemas.microsoft.com/office/drawing/2014/main" id="{C9700690-C41A-42B4-A252-B51408DF580E}"/>
              </a:ext>
            </a:extLst>
          </p:cNvPr>
          <p:cNvSpPr>
            <a:spLocks noGrp="1"/>
          </p:cNvSpPr>
          <p:nvPr>
            <p:ph type="body" sz="quarter" idx="3"/>
          </p:nvPr>
        </p:nvSpPr>
        <p:spPr>
          <a:xfrm>
            <a:off x="5654495" y="1361395"/>
            <a:ext cx="4396339" cy="576262"/>
          </a:xfrm>
        </p:spPr>
        <p:txBody>
          <a:bodyPr/>
          <a:lstStyle/>
          <a:p>
            <a:r>
              <a:rPr lang="es-ES" b="1" dirty="0">
                <a:solidFill>
                  <a:schemeClr val="accent1"/>
                </a:solidFill>
              </a:rPr>
              <a:t>Causas</a:t>
            </a:r>
            <a:endParaRPr lang="es-EC" b="1" dirty="0">
              <a:solidFill>
                <a:schemeClr val="accent1"/>
              </a:solidFill>
            </a:endParaRPr>
          </a:p>
        </p:txBody>
      </p:sp>
      <p:sp>
        <p:nvSpPr>
          <p:cNvPr id="8" name="Marcador de contenido 7">
            <a:extLst>
              <a:ext uri="{FF2B5EF4-FFF2-40B4-BE49-F238E27FC236}">
                <a16:creationId xmlns:a16="http://schemas.microsoft.com/office/drawing/2014/main" id="{CC98A0CA-5A77-4722-A67F-48656FD5D855}"/>
              </a:ext>
            </a:extLst>
          </p:cNvPr>
          <p:cNvSpPr>
            <a:spLocks noGrp="1"/>
          </p:cNvSpPr>
          <p:nvPr>
            <p:ph sz="quarter" idx="4"/>
          </p:nvPr>
        </p:nvSpPr>
        <p:spPr>
          <a:xfrm>
            <a:off x="5654495" y="1756341"/>
            <a:ext cx="4396339" cy="3741738"/>
          </a:xfrm>
        </p:spPr>
        <p:txBody>
          <a:bodyPr/>
          <a:lstStyle/>
          <a:p>
            <a:endParaRPr lang="es-ES" dirty="0">
              <a:solidFill>
                <a:schemeClr val="tx1"/>
              </a:solidFill>
            </a:endParaRPr>
          </a:p>
          <a:p>
            <a:pPr>
              <a:buFont typeface="Courier New" panose="02070309020205020404" pitchFamily="49" charset="0"/>
              <a:buChar char="o"/>
            </a:pPr>
            <a:r>
              <a:rPr lang="es-ES" dirty="0">
                <a:solidFill>
                  <a:schemeClr val="tx1"/>
                </a:solidFill>
              </a:rPr>
              <a:t>Enojo</a:t>
            </a:r>
          </a:p>
          <a:p>
            <a:pPr>
              <a:buFont typeface="Courier New" panose="02070309020205020404" pitchFamily="49" charset="0"/>
              <a:buChar char="o"/>
            </a:pPr>
            <a:r>
              <a:rPr lang="es-ES" dirty="0">
                <a:solidFill>
                  <a:schemeClr val="tx1"/>
                </a:solidFill>
              </a:rPr>
              <a:t>Irritabilidad</a:t>
            </a:r>
          </a:p>
          <a:p>
            <a:pPr>
              <a:buFont typeface="Courier New" panose="02070309020205020404" pitchFamily="49" charset="0"/>
              <a:buChar char="o"/>
            </a:pPr>
            <a:r>
              <a:rPr lang="es-ES" dirty="0">
                <a:solidFill>
                  <a:schemeClr val="tx1"/>
                </a:solidFill>
              </a:rPr>
              <a:t>Ansiedad</a:t>
            </a:r>
          </a:p>
          <a:p>
            <a:pPr>
              <a:buFont typeface="Courier New" panose="02070309020205020404" pitchFamily="49" charset="0"/>
              <a:buChar char="o"/>
            </a:pPr>
            <a:r>
              <a:rPr lang="es-ES" dirty="0">
                <a:solidFill>
                  <a:schemeClr val="tx1"/>
                </a:solidFill>
              </a:rPr>
              <a:t>Depresión</a:t>
            </a:r>
          </a:p>
          <a:p>
            <a:pPr>
              <a:buFont typeface="Wingdings" panose="05000000000000000000" pitchFamily="2" charset="2"/>
              <a:buChar char="ü"/>
            </a:pPr>
            <a:endParaRPr lang="es-ES" dirty="0">
              <a:solidFill>
                <a:schemeClr val="tx1"/>
              </a:solidFill>
            </a:endParaRPr>
          </a:p>
          <a:p>
            <a:pPr>
              <a:buFont typeface="Wingdings" panose="05000000000000000000" pitchFamily="2" charset="2"/>
              <a:buChar char="q"/>
            </a:pPr>
            <a:r>
              <a:rPr lang="es-ES" dirty="0">
                <a:solidFill>
                  <a:schemeClr val="tx1"/>
                </a:solidFill>
              </a:rPr>
              <a:t>En cualquier persona es tratable.</a:t>
            </a:r>
            <a:endParaRPr lang="es-EC" dirty="0">
              <a:solidFill>
                <a:schemeClr val="tx1"/>
              </a:solidFill>
            </a:endParaRPr>
          </a:p>
        </p:txBody>
      </p:sp>
    </p:spTree>
    <p:extLst>
      <p:ext uri="{BB962C8B-B14F-4D97-AF65-F5344CB8AC3E}">
        <p14:creationId xmlns:p14="http://schemas.microsoft.com/office/powerpoint/2010/main" val="4123440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897A2-90B5-4C81-B4C1-0690EAD2386D}"/>
              </a:ext>
            </a:extLst>
          </p:cNvPr>
          <p:cNvSpPr>
            <a:spLocks noGrp="1"/>
          </p:cNvSpPr>
          <p:nvPr>
            <p:ph type="title"/>
          </p:nvPr>
        </p:nvSpPr>
        <p:spPr/>
        <p:txBody>
          <a:bodyPr/>
          <a:lstStyle/>
          <a:p>
            <a:r>
              <a:rPr lang="es-ES" b="1" dirty="0">
                <a:solidFill>
                  <a:schemeClr val="tx1"/>
                </a:solidFill>
              </a:rPr>
              <a:t>Agudo Episódico</a:t>
            </a:r>
            <a:br>
              <a:rPr lang="es-EC" dirty="0"/>
            </a:br>
            <a:endParaRPr lang="es-EC" dirty="0"/>
          </a:p>
        </p:txBody>
      </p:sp>
      <p:sp>
        <p:nvSpPr>
          <p:cNvPr id="3" name="Marcador de texto 2">
            <a:extLst>
              <a:ext uri="{FF2B5EF4-FFF2-40B4-BE49-F238E27FC236}">
                <a16:creationId xmlns:a16="http://schemas.microsoft.com/office/drawing/2014/main" id="{1A27AD68-6583-4606-85FC-8794A7E95073}"/>
              </a:ext>
            </a:extLst>
          </p:cNvPr>
          <p:cNvSpPr>
            <a:spLocks noGrp="1"/>
          </p:cNvSpPr>
          <p:nvPr>
            <p:ph type="body" idx="1"/>
          </p:nvPr>
        </p:nvSpPr>
        <p:spPr>
          <a:xfrm>
            <a:off x="1097280" y="1223752"/>
            <a:ext cx="4937760" cy="736282"/>
          </a:xfrm>
        </p:spPr>
        <p:txBody>
          <a:bodyPr/>
          <a:lstStyle/>
          <a:p>
            <a:r>
              <a:rPr lang="es-EC" b="1" dirty="0">
                <a:solidFill>
                  <a:schemeClr val="accent1"/>
                </a:solidFill>
              </a:rPr>
              <a:t>Características</a:t>
            </a:r>
          </a:p>
        </p:txBody>
      </p:sp>
      <p:sp>
        <p:nvSpPr>
          <p:cNvPr id="4" name="Marcador de contenido 3">
            <a:extLst>
              <a:ext uri="{FF2B5EF4-FFF2-40B4-BE49-F238E27FC236}">
                <a16:creationId xmlns:a16="http://schemas.microsoft.com/office/drawing/2014/main" id="{CF2D5882-A2F8-4419-B59E-52C935EE8228}"/>
              </a:ext>
            </a:extLst>
          </p:cNvPr>
          <p:cNvSpPr>
            <a:spLocks noGrp="1"/>
          </p:cNvSpPr>
          <p:nvPr>
            <p:ph sz="half" idx="2"/>
          </p:nvPr>
        </p:nvSpPr>
        <p:spPr/>
        <p:txBody>
          <a:bodyPr/>
          <a:lstStyle/>
          <a:p>
            <a:pPr>
              <a:buFont typeface="Wingdings" panose="05000000000000000000" pitchFamily="2" charset="2"/>
              <a:buChar char="Ø"/>
            </a:pPr>
            <a:r>
              <a:rPr lang="es-ES" dirty="0">
                <a:solidFill>
                  <a:schemeClr val="tx1"/>
                </a:solidFill>
              </a:rPr>
              <a:t>Vidas desordenadas</a:t>
            </a:r>
          </a:p>
          <a:p>
            <a:pPr>
              <a:buFont typeface="Wingdings" panose="05000000000000000000" pitchFamily="2" charset="2"/>
              <a:buChar char="Ø"/>
            </a:pPr>
            <a:endParaRPr lang="es-ES" dirty="0">
              <a:solidFill>
                <a:schemeClr val="tx1"/>
              </a:solidFill>
            </a:endParaRPr>
          </a:p>
          <a:p>
            <a:pPr>
              <a:buFont typeface="Wingdings" panose="05000000000000000000" pitchFamily="2" charset="2"/>
              <a:buChar char="Ø"/>
            </a:pPr>
            <a:r>
              <a:rPr lang="es-ES" dirty="0">
                <a:solidFill>
                  <a:schemeClr val="tx1"/>
                </a:solidFill>
              </a:rPr>
              <a:t>Caos y crisis</a:t>
            </a:r>
          </a:p>
          <a:p>
            <a:pPr>
              <a:buFont typeface="Wingdings" panose="05000000000000000000" pitchFamily="2" charset="2"/>
              <a:buChar char="Ø"/>
            </a:pPr>
            <a:endParaRPr lang="es-ES" dirty="0">
              <a:solidFill>
                <a:schemeClr val="tx1"/>
              </a:solidFill>
            </a:endParaRPr>
          </a:p>
          <a:p>
            <a:pPr>
              <a:buFont typeface="Wingdings" panose="05000000000000000000" pitchFamily="2" charset="2"/>
              <a:buChar char="Ø"/>
            </a:pPr>
            <a:r>
              <a:rPr lang="es-ES" dirty="0">
                <a:solidFill>
                  <a:schemeClr val="tx1"/>
                </a:solidFill>
              </a:rPr>
              <a:t>Siempre apurados pero siempre llega tarde</a:t>
            </a:r>
            <a:endParaRPr lang="es-EC" dirty="0">
              <a:solidFill>
                <a:schemeClr val="tx1"/>
              </a:solidFill>
            </a:endParaRPr>
          </a:p>
        </p:txBody>
      </p:sp>
      <p:sp>
        <p:nvSpPr>
          <p:cNvPr id="5" name="Marcador de texto 4">
            <a:extLst>
              <a:ext uri="{FF2B5EF4-FFF2-40B4-BE49-F238E27FC236}">
                <a16:creationId xmlns:a16="http://schemas.microsoft.com/office/drawing/2014/main" id="{99A56680-8049-4BD4-8E92-88D2F0CF6281}"/>
              </a:ext>
            </a:extLst>
          </p:cNvPr>
          <p:cNvSpPr>
            <a:spLocks noGrp="1"/>
          </p:cNvSpPr>
          <p:nvPr>
            <p:ph type="body" sz="quarter" idx="3"/>
          </p:nvPr>
        </p:nvSpPr>
        <p:spPr>
          <a:xfrm>
            <a:off x="6217920" y="1224758"/>
            <a:ext cx="4937760" cy="736282"/>
          </a:xfrm>
        </p:spPr>
        <p:txBody>
          <a:bodyPr/>
          <a:lstStyle/>
          <a:p>
            <a:r>
              <a:rPr lang="es-ES" b="1" dirty="0">
                <a:solidFill>
                  <a:schemeClr val="accent1"/>
                </a:solidFill>
              </a:rPr>
              <a:t>Causas</a:t>
            </a:r>
            <a:endParaRPr lang="es-EC" b="1" dirty="0">
              <a:solidFill>
                <a:schemeClr val="accent1"/>
              </a:solidFill>
            </a:endParaRPr>
          </a:p>
        </p:txBody>
      </p:sp>
      <p:sp>
        <p:nvSpPr>
          <p:cNvPr id="6" name="Marcador de contenido 5">
            <a:extLst>
              <a:ext uri="{FF2B5EF4-FFF2-40B4-BE49-F238E27FC236}">
                <a16:creationId xmlns:a16="http://schemas.microsoft.com/office/drawing/2014/main" id="{5FBFB64C-4E05-46EE-B3A5-8E51332D731E}"/>
              </a:ext>
            </a:extLst>
          </p:cNvPr>
          <p:cNvSpPr>
            <a:spLocks noGrp="1"/>
          </p:cNvSpPr>
          <p:nvPr>
            <p:ph sz="quarter" idx="4"/>
          </p:nvPr>
        </p:nvSpPr>
        <p:spPr/>
        <p:txBody>
          <a:bodyPr/>
          <a:lstStyle/>
          <a:p>
            <a:pPr>
              <a:buFont typeface="Courier New" panose="02070309020205020404" pitchFamily="49" charset="0"/>
              <a:buChar char="o"/>
            </a:pPr>
            <a:r>
              <a:rPr lang="es-ES" dirty="0">
                <a:solidFill>
                  <a:schemeClr val="tx1"/>
                </a:solidFill>
              </a:rPr>
              <a:t>Asume muchas responsabilidades </a:t>
            </a:r>
          </a:p>
          <a:p>
            <a:pPr>
              <a:buFont typeface="Courier New" panose="02070309020205020404" pitchFamily="49" charset="0"/>
              <a:buChar char="o"/>
            </a:pPr>
            <a:endParaRPr lang="es-ES" dirty="0">
              <a:solidFill>
                <a:schemeClr val="tx1"/>
              </a:solidFill>
            </a:endParaRPr>
          </a:p>
          <a:p>
            <a:pPr>
              <a:buFont typeface="Courier New" panose="02070309020205020404" pitchFamily="49" charset="0"/>
              <a:buChar char="o"/>
            </a:pPr>
            <a:r>
              <a:rPr lang="es-ES" dirty="0">
                <a:solidFill>
                  <a:schemeClr val="tx1"/>
                </a:solidFill>
              </a:rPr>
              <a:t>No puede organizar las exigencias </a:t>
            </a:r>
            <a:r>
              <a:rPr lang="es-ES" dirty="0" err="1">
                <a:solidFill>
                  <a:schemeClr val="tx1"/>
                </a:solidFill>
              </a:rPr>
              <a:t>autoplanteadas</a:t>
            </a:r>
            <a:r>
              <a:rPr lang="es-ES" dirty="0">
                <a:solidFill>
                  <a:schemeClr val="tx1"/>
                </a:solidFill>
              </a:rPr>
              <a:t>.</a:t>
            </a:r>
            <a:endParaRPr lang="es-EC" dirty="0">
              <a:solidFill>
                <a:schemeClr val="tx1"/>
              </a:solidFill>
            </a:endParaRPr>
          </a:p>
        </p:txBody>
      </p:sp>
    </p:spTree>
    <p:extLst>
      <p:ext uri="{BB962C8B-B14F-4D97-AF65-F5344CB8AC3E}">
        <p14:creationId xmlns:p14="http://schemas.microsoft.com/office/powerpoint/2010/main" val="2105734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ACAF21-81A3-46CC-BCA7-2020470CD368}"/>
              </a:ext>
            </a:extLst>
          </p:cNvPr>
          <p:cNvSpPr>
            <a:spLocks noGrp="1"/>
          </p:cNvSpPr>
          <p:nvPr>
            <p:ph type="title"/>
          </p:nvPr>
        </p:nvSpPr>
        <p:spPr>
          <a:xfrm>
            <a:off x="1097280" y="286603"/>
            <a:ext cx="10058400" cy="767497"/>
          </a:xfrm>
        </p:spPr>
        <p:txBody>
          <a:bodyPr/>
          <a:lstStyle/>
          <a:p>
            <a:r>
              <a:rPr lang="es-ES" b="1" dirty="0">
                <a:solidFill>
                  <a:schemeClr val="tx1"/>
                </a:solidFill>
              </a:rPr>
              <a:t>Crónico</a:t>
            </a:r>
            <a:endParaRPr lang="es-EC" b="1" dirty="0">
              <a:solidFill>
                <a:schemeClr val="tx1"/>
              </a:solidFill>
            </a:endParaRPr>
          </a:p>
        </p:txBody>
      </p:sp>
      <p:sp>
        <p:nvSpPr>
          <p:cNvPr id="3" name="Marcador de texto 2">
            <a:extLst>
              <a:ext uri="{FF2B5EF4-FFF2-40B4-BE49-F238E27FC236}">
                <a16:creationId xmlns:a16="http://schemas.microsoft.com/office/drawing/2014/main" id="{A6071200-5014-4F53-B759-BD5FC1D3D8B9}"/>
              </a:ext>
            </a:extLst>
          </p:cNvPr>
          <p:cNvSpPr>
            <a:spLocks noGrp="1"/>
          </p:cNvSpPr>
          <p:nvPr>
            <p:ph type="body" idx="1"/>
          </p:nvPr>
        </p:nvSpPr>
        <p:spPr>
          <a:xfrm>
            <a:off x="1097280" y="1276986"/>
            <a:ext cx="4396338" cy="576262"/>
          </a:xfrm>
        </p:spPr>
        <p:txBody>
          <a:bodyPr/>
          <a:lstStyle/>
          <a:p>
            <a:r>
              <a:rPr lang="es-ES" b="1" dirty="0">
                <a:solidFill>
                  <a:schemeClr val="accent1"/>
                </a:solidFill>
              </a:rPr>
              <a:t>Características</a:t>
            </a:r>
          </a:p>
        </p:txBody>
      </p:sp>
      <p:sp>
        <p:nvSpPr>
          <p:cNvPr id="4" name="Marcador de contenido 3">
            <a:extLst>
              <a:ext uri="{FF2B5EF4-FFF2-40B4-BE49-F238E27FC236}">
                <a16:creationId xmlns:a16="http://schemas.microsoft.com/office/drawing/2014/main" id="{D8FF7F5C-C79B-4695-BF34-D9838B31454B}"/>
              </a:ext>
            </a:extLst>
          </p:cNvPr>
          <p:cNvSpPr>
            <a:spLocks noGrp="1"/>
          </p:cNvSpPr>
          <p:nvPr>
            <p:ph sz="half" idx="2"/>
          </p:nvPr>
        </p:nvSpPr>
        <p:spPr>
          <a:xfrm>
            <a:off x="1103312" y="2247717"/>
            <a:ext cx="4396339" cy="3741738"/>
          </a:xfrm>
        </p:spPr>
        <p:txBody>
          <a:bodyPr>
            <a:normAutofit fontScale="92500"/>
          </a:bodyPr>
          <a:lstStyle/>
          <a:p>
            <a:pPr>
              <a:buFont typeface="Wingdings" panose="05000000000000000000" pitchFamily="2" charset="2"/>
              <a:buChar char="Ø"/>
            </a:pPr>
            <a:r>
              <a:rPr lang="es-ES" sz="2400" dirty="0">
                <a:solidFill>
                  <a:schemeClr val="tx1"/>
                </a:solidFill>
              </a:rPr>
              <a:t>Destruye el cuerpo , la mente y la vida.</a:t>
            </a:r>
          </a:p>
          <a:p>
            <a:pPr>
              <a:buFont typeface="Wingdings" panose="05000000000000000000" pitchFamily="2" charset="2"/>
              <a:buChar char="Ø"/>
            </a:pPr>
            <a:r>
              <a:rPr lang="es-ES" sz="2400" dirty="0">
                <a:solidFill>
                  <a:schemeClr val="tx1"/>
                </a:solidFill>
              </a:rPr>
              <a:t>Desgaste a largo plazo</a:t>
            </a:r>
          </a:p>
          <a:p>
            <a:pPr>
              <a:buFont typeface="Wingdings" panose="05000000000000000000" pitchFamily="2" charset="2"/>
              <a:buChar char="Ø"/>
            </a:pPr>
            <a:r>
              <a:rPr lang="es-ES" sz="2400" dirty="0">
                <a:solidFill>
                  <a:schemeClr val="tx1"/>
                </a:solidFill>
              </a:rPr>
              <a:t>La persona nunca ve una salida</a:t>
            </a:r>
          </a:p>
          <a:p>
            <a:pPr>
              <a:buFont typeface="Wingdings" panose="05000000000000000000" pitchFamily="2" charset="2"/>
              <a:buChar char="Ø"/>
            </a:pPr>
            <a:r>
              <a:rPr lang="es-ES" sz="2400" dirty="0">
                <a:solidFill>
                  <a:schemeClr val="tx1"/>
                </a:solidFill>
              </a:rPr>
              <a:t>El mundo es un lugar amenazante.</a:t>
            </a:r>
          </a:p>
          <a:p>
            <a:pPr>
              <a:buFont typeface="Wingdings" panose="05000000000000000000" pitchFamily="2" charset="2"/>
              <a:buChar char="Ø"/>
            </a:pPr>
            <a:r>
              <a:rPr lang="es-ES" sz="2400" dirty="0">
                <a:solidFill>
                  <a:schemeClr val="tx1"/>
                </a:solidFill>
              </a:rPr>
              <a:t>Mata a </a:t>
            </a:r>
            <a:r>
              <a:rPr lang="es-ES" sz="2400" dirty="0" err="1">
                <a:solidFill>
                  <a:schemeClr val="tx1"/>
                </a:solidFill>
              </a:rPr>
              <a:t>travéz</a:t>
            </a:r>
            <a:r>
              <a:rPr lang="es-ES" sz="2400" dirty="0">
                <a:solidFill>
                  <a:schemeClr val="tx1"/>
                </a:solidFill>
              </a:rPr>
              <a:t> del suicidio.</a:t>
            </a:r>
          </a:p>
          <a:p>
            <a:pPr>
              <a:buFont typeface="Wingdings" panose="05000000000000000000" pitchFamily="2" charset="2"/>
              <a:buChar char="Ø"/>
            </a:pPr>
            <a:r>
              <a:rPr lang="es-ES" sz="2400" dirty="0">
                <a:solidFill>
                  <a:schemeClr val="tx1"/>
                </a:solidFill>
              </a:rPr>
              <a:t>Ataque al corazón </a:t>
            </a:r>
          </a:p>
          <a:p>
            <a:pPr>
              <a:buFont typeface="Wingdings" panose="05000000000000000000" pitchFamily="2" charset="2"/>
              <a:buChar char="Ø"/>
            </a:pPr>
            <a:r>
              <a:rPr lang="es-ES" sz="2400" dirty="0">
                <a:solidFill>
                  <a:schemeClr val="tx1"/>
                </a:solidFill>
              </a:rPr>
              <a:t> Cáncer.</a:t>
            </a:r>
            <a:endParaRPr lang="es-EC" sz="2400" dirty="0">
              <a:solidFill>
                <a:schemeClr val="tx1"/>
              </a:solidFill>
            </a:endParaRPr>
          </a:p>
        </p:txBody>
      </p:sp>
      <p:sp>
        <p:nvSpPr>
          <p:cNvPr id="5" name="Marcador de texto 4">
            <a:extLst>
              <a:ext uri="{FF2B5EF4-FFF2-40B4-BE49-F238E27FC236}">
                <a16:creationId xmlns:a16="http://schemas.microsoft.com/office/drawing/2014/main" id="{3C2190A4-32F6-4780-BD6E-973EF660F9A5}"/>
              </a:ext>
            </a:extLst>
          </p:cNvPr>
          <p:cNvSpPr>
            <a:spLocks noGrp="1"/>
          </p:cNvSpPr>
          <p:nvPr>
            <p:ph type="body" sz="quarter" idx="3"/>
          </p:nvPr>
        </p:nvSpPr>
        <p:spPr>
          <a:xfrm>
            <a:off x="5654495" y="1261905"/>
            <a:ext cx="4396339" cy="576262"/>
          </a:xfrm>
        </p:spPr>
        <p:txBody>
          <a:bodyPr/>
          <a:lstStyle/>
          <a:p>
            <a:r>
              <a:rPr lang="es-EC" b="1" dirty="0">
                <a:solidFill>
                  <a:schemeClr val="accent1"/>
                </a:solidFill>
              </a:rPr>
              <a:t>Causas</a:t>
            </a:r>
          </a:p>
        </p:txBody>
      </p:sp>
      <p:sp>
        <p:nvSpPr>
          <p:cNvPr id="6" name="Marcador de contenido 5">
            <a:extLst>
              <a:ext uri="{FF2B5EF4-FFF2-40B4-BE49-F238E27FC236}">
                <a16:creationId xmlns:a16="http://schemas.microsoft.com/office/drawing/2014/main" id="{D3A0F5F4-1B8E-49EB-B344-E2D00146C24E}"/>
              </a:ext>
            </a:extLst>
          </p:cNvPr>
          <p:cNvSpPr>
            <a:spLocks noGrp="1"/>
          </p:cNvSpPr>
          <p:nvPr>
            <p:ph sz="quarter" idx="4"/>
          </p:nvPr>
        </p:nvSpPr>
        <p:spPr>
          <a:xfrm>
            <a:off x="5654495" y="2247717"/>
            <a:ext cx="4853610" cy="4157565"/>
          </a:xfrm>
        </p:spPr>
        <p:txBody>
          <a:bodyPr>
            <a:normAutofit fontScale="92500"/>
          </a:bodyPr>
          <a:lstStyle/>
          <a:p>
            <a:pPr>
              <a:buFont typeface="Courier New" panose="02070309020205020404" pitchFamily="49" charset="0"/>
              <a:buChar char="o"/>
            </a:pPr>
            <a:r>
              <a:rPr lang="es-ES" sz="2400" dirty="0">
                <a:solidFill>
                  <a:schemeClr val="tx1"/>
                </a:solidFill>
              </a:rPr>
              <a:t>Dolores de cabeza intensos</a:t>
            </a:r>
          </a:p>
          <a:p>
            <a:pPr>
              <a:buFont typeface="Courier New" panose="02070309020205020404" pitchFamily="49" charset="0"/>
              <a:buChar char="o"/>
            </a:pPr>
            <a:r>
              <a:rPr lang="es-ES" sz="2400" dirty="0">
                <a:solidFill>
                  <a:schemeClr val="tx1"/>
                </a:solidFill>
              </a:rPr>
              <a:t>Persistentes migrañas</a:t>
            </a:r>
          </a:p>
          <a:p>
            <a:pPr>
              <a:buFont typeface="Courier New" panose="02070309020205020404" pitchFamily="49" charset="0"/>
              <a:buChar char="o"/>
            </a:pPr>
            <a:r>
              <a:rPr lang="es-ES" sz="2400" dirty="0">
                <a:solidFill>
                  <a:schemeClr val="tx1"/>
                </a:solidFill>
              </a:rPr>
              <a:t>Dolor de pecho y enfermedad cardiaca</a:t>
            </a:r>
          </a:p>
          <a:p>
            <a:pPr>
              <a:buFont typeface="Courier New" panose="02070309020205020404" pitchFamily="49" charset="0"/>
              <a:buChar char="o"/>
            </a:pPr>
            <a:r>
              <a:rPr lang="es-ES" sz="2400" dirty="0">
                <a:solidFill>
                  <a:schemeClr val="tx1"/>
                </a:solidFill>
              </a:rPr>
              <a:t>Agitados</a:t>
            </a:r>
          </a:p>
          <a:p>
            <a:pPr>
              <a:buFont typeface="Courier New" panose="02070309020205020404" pitchFamily="49" charset="0"/>
              <a:buChar char="o"/>
            </a:pPr>
            <a:r>
              <a:rPr lang="es-ES" sz="2400" dirty="0">
                <a:solidFill>
                  <a:schemeClr val="tx1"/>
                </a:solidFill>
              </a:rPr>
              <a:t>Irritables </a:t>
            </a:r>
          </a:p>
          <a:p>
            <a:pPr>
              <a:buFont typeface="Courier New" panose="02070309020205020404" pitchFamily="49" charset="0"/>
              <a:buChar char="o"/>
            </a:pPr>
            <a:r>
              <a:rPr lang="es-ES" sz="2400" dirty="0">
                <a:solidFill>
                  <a:schemeClr val="tx1"/>
                </a:solidFill>
              </a:rPr>
              <a:t>Ansiosos y tensos.</a:t>
            </a:r>
            <a:endParaRPr lang="es-EC" sz="2400" dirty="0">
              <a:solidFill>
                <a:schemeClr val="tx1"/>
              </a:solidFill>
            </a:endParaRPr>
          </a:p>
        </p:txBody>
      </p:sp>
    </p:spTree>
    <p:extLst>
      <p:ext uri="{BB962C8B-B14F-4D97-AF65-F5344CB8AC3E}">
        <p14:creationId xmlns:p14="http://schemas.microsoft.com/office/powerpoint/2010/main" val="879283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2E14EF68-7D5A-48FE-A65F-6AE795260E73}"/>
              </a:ext>
            </a:extLst>
          </p:cNvPr>
          <p:cNvSpPr>
            <a:spLocks noGrp="1"/>
          </p:cNvSpPr>
          <p:nvPr>
            <p:ph type="title"/>
          </p:nvPr>
        </p:nvSpPr>
        <p:spPr>
          <a:xfrm>
            <a:off x="646111" y="452718"/>
            <a:ext cx="9404723" cy="849277"/>
          </a:xfrm>
        </p:spPr>
        <p:txBody>
          <a:bodyPr>
            <a:normAutofit fontScale="90000"/>
          </a:bodyPr>
          <a:lstStyle/>
          <a:p>
            <a:r>
              <a:rPr lang="es-ES" sz="4000" b="1" dirty="0"/>
              <a:t>Tipo de investigación</a:t>
            </a:r>
            <a:br>
              <a:rPr lang="es-EC" b="1" dirty="0"/>
            </a:br>
            <a:endParaRPr lang="es-EC" b="1" dirty="0"/>
          </a:p>
        </p:txBody>
      </p:sp>
      <p:sp>
        <p:nvSpPr>
          <p:cNvPr id="8" name="Marcador de contenido 7">
            <a:extLst>
              <a:ext uri="{FF2B5EF4-FFF2-40B4-BE49-F238E27FC236}">
                <a16:creationId xmlns:a16="http://schemas.microsoft.com/office/drawing/2014/main" id="{FDC11170-E052-41CA-B985-C647A60C4F35}"/>
              </a:ext>
            </a:extLst>
          </p:cNvPr>
          <p:cNvSpPr>
            <a:spLocks noGrp="1"/>
          </p:cNvSpPr>
          <p:nvPr>
            <p:ph sz="half" idx="1"/>
          </p:nvPr>
        </p:nvSpPr>
        <p:spPr>
          <a:xfrm>
            <a:off x="1103312" y="1853249"/>
            <a:ext cx="4396339" cy="1765385"/>
          </a:xfrm>
        </p:spPr>
        <p:txBody>
          <a:bodyPr>
            <a:normAutofit fontScale="92500" lnSpcReduction="10000"/>
          </a:bodyPr>
          <a:lstStyle/>
          <a:p>
            <a:pPr marL="0" indent="0" algn="ctr">
              <a:buNone/>
            </a:pPr>
            <a:r>
              <a:rPr lang="es-ES" sz="2200" b="1" dirty="0">
                <a:solidFill>
                  <a:schemeClr val="tx1"/>
                </a:solidFill>
              </a:rPr>
              <a:t>Exploratorio</a:t>
            </a:r>
          </a:p>
          <a:p>
            <a:pPr marL="0" indent="0" algn="just">
              <a:buNone/>
            </a:pPr>
            <a:r>
              <a:rPr lang="es-ES" sz="2200" dirty="0">
                <a:solidFill>
                  <a:schemeClr val="tx1"/>
                </a:solidFill>
              </a:rPr>
              <a:t>Porque proporciona una visión general de la realidad o de una parte, de manera aproximada. Emplea un proceso de planificación de la investigación.</a:t>
            </a:r>
            <a:endParaRPr lang="es-EC" dirty="0">
              <a:solidFill>
                <a:schemeClr val="tx1"/>
              </a:solidFill>
            </a:endParaRPr>
          </a:p>
        </p:txBody>
      </p:sp>
      <p:sp>
        <p:nvSpPr>
          <p:cNvPr id="9" name="Marcador de contenido 8">
            <a:extLst>
              <a:ext uri="{FF2B5EF4-FFF2-40B4-BE49-F238E27FC236}">
                <a16:creationId xmlns:a16="http://schemas.microsoft.com/office/drawing/2014/main" id="{5DBD9C57-1D9A-4570-8A63-CACAAE20F7F6}"/>
              </a:ext>
            </a:extLst>
          </p:cNvPr>
          <p:cNvSpPr>
            <a:spLocks noGrp="1"/>
          </p:cNvSpPr>
          <p:nvPr>
            <p:ph sz="half" idx="2"/>
          </p:nvPr>
        </p:nvSpPr>
        <p:spPr>
          <a:xfrm>
            <a:off x="6355193" y="1723871"/>
            <a:ext cx="4547982" cy="1894763"/>
          </a:xfrm>
        </p:spPr>
        <p:txBody>
          <a:bodyPr>
            <a:normAutofit fontScale="92500" lnSpcReduction="10000"/>
          </a:bodyPr>
          <a:lstStyle/>
          <a:p>
            <a:pPr marL="0" indent="0" algn="ctr">
              <a:buNone/>
            </a:pPr>
            <a:r>
              <a:rPr lang="es-ES" sz="2200" b="1" dirty="0">
                <a:solidFill>
                  <a:schemeClr val="tx1"/>
                </a:solidFill>
              </a:rPr>
              <a:t>Cualitativa</a:t>
            </a:r>
          </a:p>
          <a:p>
            <a:pPr marL="0" indent="0" algn="just">
              <a:buNone/>
            </a:pPr>
            <a:r>
              <a:rPr lang="es-ES" sz="2200" dirty="0">
                <a:solidFill>
                  <a:schemeClr val="tx1"/>
                </a:solidFill>
              </a:rPr>
              <a:t>Porque averigua las causas de los fenómenos; en este caso, de la necesidad de las actividades físicas recreativas extracurriculares para reducir los niveles de estrés académico.</a:t>
            </a:r>
          </a:p>
        </p:txBody>
      </p:sp>
      <p:sp>
        <p:nvSpPr>
          <p:cNvPr id="10" name="Marcador de contenido 7">
            <a:extLst>
              <a:ext uri="{FF2B5EF4-FFF2-40B4-BE49-F238E27FC236}">
                <a16:creationId xmlns:a16="http://schemas.microsoft.com/office/drawing/2014/main" id="{524A6CD0-C951-408B-9BB0-159E76ACA3D9}"/>
              </a:ext>
            </a:extLst>
          </p:cNvPr>
          <p:cNvSpPr txBox="1">
            <a:spLocks/>
          </p:cNvSpPr>
          <p:nvPr/>
        </p:nvSpPr>
        <p:spPr>
          <a:xfrm>
            <a:off x="1103312" y="4169888"/>
            <a:ext cx="4547980" cy="2136858"/>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pPr marL="0" indent="0" algn="ctr">
              <a:buNone/>
            </a:pPr>
            <a:r>
              <a:rPr lang="x-none" sz="2200" b="1" dirty="0"/>
              <a:t>Experimental</a:t>
            </a:r>
            <a:endParaRPr lang="es-MX" sz="2200" b="1" dirty="0"/>
          </a:p>
          <a:p>
            <a:pPr marL="0" indent="0" algn="just">
              <a:buFont typeface="Wingdings 3" charset="2"/>
              <a:buNone/>
            </a:pPr>
            <a:r>
              <a:rPr lang="es-MX" sz="2200" dirty="0"/>
              <a:t>P</a:t>
            </a:r>
            <a:r>
              <a:rPr lang="x-none" sz="2200" dirty="0"/>
              <a:t>orque es una investigación cuantitativa. A través de ella se obtendrá la comprobación de la hipótesis sobre la base de la comparación de las variables declaradas en esta investigación.</a:t>
            </a:r>
            <a:endParaRPr lang="es-EC" sz="2200" b="1" dirty="0"/>
          </a:p>
          <a:p>
            <a:endParaRPr lang="es-EC" dirty="0"/>
          </a:p>
        </p:txBody>
      </p:sp>
      <p:sp>
        <p:nvSpPr>
          <p:cNvPr id="12" name="Marcador de contenido 8">
            <a:extLst>
              <a:ext uri="{FF2B5EF4-FFF2-40B4-BE49-F238E27FC236}">
                <a16:creationId xmlns:a16="http://schemas.microsoft.com/office/drawing/2014/main" id="{D9835226-8DB9-4832-BEF8-C9375CEA4713}"/>
              </a:ext>
            </a:extLst>
          </p:cNvPr>
          <p:cNvSpPr txBox="1">
            <a:spLocks/>
          </p:cNvSpPr>
          <p:nvPr/>
        </p:nvSpPr>
        <p:spPr>
          <a:xfrm>
            <a:off x="6506834" y="4157714"/>
            <a:ext cx="4396341" cy="209862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pPr marL="0" indent="0" algn="ctr">
              <a:buNone/>
            </a:pPr>
            <a:r>
              <a:rPr lang="es-ES" sz="2200" b="1" dirty="0"/>
              <a:t>Estudio de caso</a:t>
            </a:r>
            <a:endParaRPr lang="es-ES" sz="2200" dirty="0"/>
          </a:p>
          <a:p>
            <a:pPr marL="0" indent="0" algn="just">
              <a:buFont typeface="Wingdings 3" charset="2"/>
              <a:buNone/>
            </a:pPr>
            <a:r>
              <a:rPr lang="es-ES" sz="2200" dirty="0"/>
              <a:t>Porque se estudiará la realidad concreta de los niveles de estrés en el caso concreto de los estudiantes de 4to a 7mo de Educación Básica, del Colegio Alemán del D,M.Q</a:t>
            </a:r>
          </a:p>
          <a:p>
            <a:endParaRPr lang="es-EC" dirty="0"/>
          </a:p>
        </p:txBody>
      </p:sp>
      <p:sp>
        <p:nvSpPr>
          <p:cNvPr id="13" name="Signo más 12">
            <a:extLst>
              <a:ext uri="{FF2B5EF4-FFF2-40B4-BE49-F238E27FC236}">
                <a16:creationId xmlns:a16="http://schemas.microsoft.com/office/drawing/2014/main" id="{11FAB955-39C2-471E-A497-01707C3D9E3A}"/>
              </a:ext>
            </a:extLst>
          </p:cNvPr>
          <p:cNvSpPr/>
          <p:nvPr/>
        </p:nvSpPr>
        <p:spPr>
          <a:xfrm>
            <a:off x="-629587" y="990600"/>
            <a:ext cx="13236313" cy="5867400"/>
          </a:xfrm>
          <a:prstGeom prst="mathPlus">
            <a:avLst>
              <a:gd name="adj1" fmla="val 22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838838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2E14EF68-7D5A-48FE-A65F-6AE795260E73}"/>
              </a:ext>
            </a:extLst>
          </p:cNvPr>
          <p:cNvSpPr>
            <a:spLocks noGrp="1"/>
          </p:cNvSpPr>
          <p:nvPr>
            <p:ph type="title"/>
          </p:nvPr>
        </p:nvSpPr>
        <p:spPr>
          <a:xfrm>
            <a:off x="646111" y="452718"/>
            <a:ext cx="9404723" cy="849277"/>
          </a:xfrm>
        </p:spPr>
        <p:txBody>
          <a:bodyPr>
            <a:normAutofit fontScale="90000"/>
          </a:bodyPr>
          <a:lstStyle/>
          <a:p>
            <a:r>
              <a:rPr lang="es-ES_tradnl" sz="4000" b="1" dirty="0"/>
              <a:t>Métodos Teóricos de la investigación</a:t>
            </a:r>
            <a:br>
              <a:rPr lang="es-EC" b="1" dirty="0"/>
            </a:br>
            <a:endParaRPr lang="es-EC" b="1" dirty="0"/>
          </a:p>
        </p:txBody>
      </p:sp>
      <p:sp>
        <p:nvSpPr>
          <p:cNvPr id="8" name="Marcador de contenido 7">
            <a:extLst>
              <a:ext uri="{FF2B5EF4-FFF2-40B4-BE49-F238E27FC236}">
                <a16:creationId xmlns:a16="http://schemas.microsoft.com/office/drawing/2014/main" id="{FDC11170-E052-41CA-B985-C647A60C4F35}"/>
              </a:ext>
            </a:extLst>
          </p:cNvPr>
          <p:cNvSpPr>
            <a:spLocks noGrp="1"/>
          </p:cNvSpPr>
          <p:nvPr>
            <p:ph sz="half" idx="1"/>
          </p:nvPr>
        </p:nvSpPr>
        <p:spPr>
          <a:xfrm>
            <a:off x="1179132" y="1829634"/>
            <a:ext cx="4396339" cy="1765385"/>
          </a:xfrm>
        </p:spPr>
        <p:txBody>
          <a:bodyPr>
            <a:normAutofit/>
          </a:bodyPr>
          <a:lstStyle/>
          <a:p>
            <a:pPr marL="0" indent="0" algn="ctr">
              <a:buNone/>
            </a:pPr>
            <a:r>
              <a:rPr lang="es-EC" sz="2200" b="1" dirty="0">
                <a:solidFill>
                  <a:schemeClr val="tx1"/>
                </a:solidFill>
              </a:rPr>
              <a:t>Exploratorio </a:t>
            </a:r>
            <a:endParaRPr lang="es-EC" sz="2200" dirty="0">
              <a:solidFill>
                <a:schemeClr val="tx1"/>
              </a:solidFill>
            </a:endParaRPr>
          </a:p>
          <a:p>
            <a:pPr marL="0" indent="0" algn="just">
              <a:buNone/>
            </a:pPr>
            <a:r>
              <a:rPr lang="es-EC" sz="2200" dirty="0">
                <a:solidFill>
                  <a:schemeClr val="tx1"/>
                </a:solidFill>
              </a:rPr>
              <a:t>Permite sondear un problema poco investigado. </a:t>
            </a:r>
          </a:p>
        </p:txBody>
      </p:sp>
      <p:sp>
        <p:nvSpPr>
          <p:cNvPr id="9" name="Marcador de contenido 8">
            <a:extLst>
              <a:ext uri="{FF2B5EF4-FFF2-40B4-BE49-F238E27FC236}">
                <a16:creationId xmlns:a16="http://schemas.microsoft.com/office/drawing/2014/main" id="{5DBD9C57-1D9A-4570-8A63-CACAAE20F7F6}"/>
              </a:ext>
            </a:extLst>
          </p:cNvPr>
          <p:cNvSpPr>
            <a:spLocks noGrp="1"/>
          </p:cNvSpPr>
          <p:nvPr>
            <p:ph sz="half" idx="2"/>
          </p:nvPr>
        </p:nvSpPr>
        <p:spPr>
          <a:xfrm>
            <a:off x="6355192" y="1783018"/>
            <a:ext cx="4547982" cy="2098623"/>
          </a:xfrm>
        </p:spPr>
        <p:txBody>
          <a:bodyPr>
            <a:normAutofit/>
          </a:bodyPr>
          <a:lstStyle/>
          <a:p>
            <a:pPr marL="0" indent="0" algn="ctr">
              <a:buNone/>
            </a:pPr>
            <a:r>
              <a:rPr lang="es-EC" b="1" dirty="0">
                <a:solidFill>
                  <a:schemeClr val="tx1"/>
                </a:solidFill>
              </a:rPr>
              <a:t>Explicativo</a:t>
            </a:r>
            <a:endParaRPr lang="es-EC" dirty="0">
              <a:solidFill>
                <a:schemeClr val="tx1"/>
              </a:solidFill>
            </a:endParaRPr>
          </a:p>
          <a:p>
            <a:pPr marL="0" indent="0" algn="just">
              <a:buNone/>
            </a:pPr>
            <a:r>
              <a:rPr lang="es-EC" dirty="0">
                <a:solidFill>
                  <a:schemeClr val="tx1"/>
                </a:solidFill>
              </a:rPr>
              <a:t>Conduce a la formulación de leyes es un estudio altamente estructurado.</a:t>
            </a:r>
          </a:p>
          <a:p>
            <a:pPr marL="0" indent="0" algn="just">
              <a:buNone/>
            </a:pPr>
            <a:r>
              <a:rPr lang="es-EC" dirty="0">
                <a:solidFill>
                  <a:schemeClr val="tx1"/>
                </a:solidFill>
              </a:rPr>
              <a:t>Permite detectar los factores determinados de ciertos comportamientos.</a:t>
            </a:r>
          </a:p>
        </p:txBody>
      </p:sp>
      <p:sp>
        <p:nvSpPr>
          <p:cNvPr id="4" name="Signo más 3">
            <a:extLst>
              <a:ext uri="{FF2B5EF4-FFF2-40B4-BE49-F238E27FC236}">
                <a16:creationId xmlns:a16="http://schemas.microsoft.com/office/drawing/2014/main" id="{65789AAF-31AD-4741-B71A-46C66BBC3495}"/>
              </a:ext>
            </a:extLst>
          </p:cNvPr>
          <p:cNvSpPr/>
          <p:nvPr/>
        </p:nvSpPr>
        <p:spPr>
          <a:xfrm>
            <a:off x="-629587" y="1003300"/>
            <a:ext cx="13236313" cy="5854700"/>
          </a:xfrm>
          <a:prstGeom prst="mathPlus">
            <a:avLst>
              <a:gd name="adj1" fmla="val 22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Marcador de contenido 7">
            <a:extLst>
              <a:ext uri="{FF2B5EF4-FFF2-40B4-BE49-F238E27FC236}">
                <a16:creationId xmlns:a16="http://schemas.microsoft.com/office/drawing/2014/main" id="{524A6CD0-C951-408B-9BB0-159E76ACA3D9}"/>
              </a:ext>
            </a:extLst>
          </p:cNvPr>
          <p:cNvSpPr txBox="1">
            <a:spLocks/>
          </p:cNvSpPr>
          <p:nvPr/>
        </p:nvSpPr>
        <p:spPr>
          <a:xfrm>
            <a:off x="925512" y="4158080"/>
            <a:ext cx="4835476" cy="213685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pPr marL="0" indent="0" algn="ctr" defTabSz="914400">
              <a:lnSpc>
                <a:spcPct val="70000"/>
              </a:lnSpc>
              <a:spcBef>
                <a:spcPts val="1200"/>
              </a:spcBef>
              <a:spcAft>
                <a:spcPts val="200"/>
              </a:spcAft>
              <a:buSzPct val="100000"/>
              <a:buNone/>
            </a:pPr>
            <a:r>
              <a:rPr lang="es-MX" sz="2100" b="1" dirty="0">
                <a:latin typeface="+mn-lt"/>
                <a:ea typeface="+mn-ea"/>
                <a:cs typeface="+mn-cs"/>
              </a:rPr>
              <a:t>Descriptivo</a:t>
            </a:r>
          </a:p>
          <a:p>
            <a:pPr marL="0" indent="0" defTabSz="914400">
              <a:lnSpc>
                <a:spcPct val="70000"/>
              </a:lnSpc>
              <a:spcBef>
                <a:spcPts val="1200"/>
              </a:spcBef>
              <a:spcAft>
                <a:spcPts val="200"/>
              </a:spcAft>
              <a:buSzPct val="100000"/>
              <a:buNone/>
            </a:pPr>
            <a:r>
              <a:rPr lang="es-MX" sz="2100" dirty="0">
                <a:latin typeface="+mn-lt"/>
                <a:ea typeface="+mn-ea"/>
                <a:cs typeface="+mn-cs"/>
              </a:rPr>
              <a:t>Permite tener predicciones rudimentarias.</a:t>
            </a:r>
          </a:p>
          <a:p>
            <a:pPr marL="0" indent="0" defTabSz="914400">
              <a:lnSpc>
                <a:spcPct val="70000"/>
              </a:lnSpc>
              <a:spcBef>
                <a:spcPts val="1200"/>
              </a:spcBef>
              <a:spcAft>
                <a:spcPts val="200"/>
              </a:spcAft>
              <a:buSzPct val="100000"/>
              <a:buNone/>
            </a:pPr>
            <a:r>
              <a:rPr lang="es-MX" sz="2100" dirty="0">
                <a:latin typeface="+mn-lt"/>
                <a:ea typeface="+mn-ea"/>
                <a:cs typeface="+mn-cs"/>
              </a:rPr>
              <a:t>Comparar entre dos o más fenómenos.</a:t>
            </a:r>
          </a:p>
          <a:p>
            <a:endParaRPr lang="es-EC" dirty="0"/>
          </a:p>
        </p:txBody>
      </p:sp>
      <p:sp>
        <p:nvSpPr>
          <p:cNvPr id="12" name="Marcador de contenido 8">
            <a:extLst>
              <a:ext uri="{FF2B5EF4-FFF2-40B4-BE49-F238E27FC236}">
                <a16:creationId xmlns:a16="http://schemas.microsoft.com/office/drawing/2014/main" id="{D9835226-8DB9-4832-BEF8-C9375CEA4713}"/>
              </a:ext>
            </a:extLst>
          </p:cNvPr>
          <p:cNvSpPr txBox="1">
            <a:spLocks/>
          </p:cNvSpPr>
          <p:nvPr/>
        </p:nvSpPr>
        <p:spPr>
          <a:xfrm>
            <a:off x="6431013" y="4051300"/>
            <a:ext cx="4396341" cy="200343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pPr marL="0" indent="0" algn="ctr" defTabSz="914400">
              <a:lnSpc>
                <a:spcPct val="80000"/>
              </a:lnSpc>
              <a:spcBef>
                <a:spcPts val="1200"/>
              </a:spcBef>
              <a:spcAft>
                <a:spcPts val="200"/>
              </a:spcAft>
              <a:buSzPct val="100000"/>
              <a:buNone/>
            </a:pPr>
            <a:r>
              <a:rPr lang="es-EC" sz="2100" b="1" dirty="0">
                <a:latin typeface="+mn-lt"/>
                <a:ea typeface="+mn-ea"/>
                <a:cs typeface="+mn-cs"/>
              </a:rPr>
              <a:t>Asociación de Variables o correlacional </a:t>
            </a:r>
          </a:p>
          <a:p>
            <a:pPr marL="0" indent="0" algn="just" defTabSz="914400">
              <a:lnSpc>
                <a:spcPct val="80000"/>
              </a:lnSpc>
              <a:spcBef>
                <a:spcPts val="1200"/>
              </a:spcBef>
              <a:spcAft>
                <a:spcPts val="200"/>
              </a:spcAft>
              <a:buSzPct val="100000"/>
              <a:buNone/>
            </a:pPr>
            <a:r>
              <a:rPr lang="es-EC" sz="2100" dirty="0">
                <a:latin typeface="+mn-lt"/>
                <a:ea typeface="+mn-ea"/>
                <a:cs typeface="+mn-cs"/>
              </a:rPr>
              <a:t>Nos permite determinar la relación que existe entre la variable independiente y la variable dependiente. </a:t>
            </a:r>
          </a:p>
          <a:p>
            <a:endParaRPr lang="es-EC" dirty="0"/>
          </a:p>
        </p:txBody>
      </p:sp>
    </p:spTree>
    <p:extLst>
      <p:ext uri="{BB962C8B-B14F-4D97-AF65-F5344CB8AC3E}">
        <p14:creationId xmlns:p14="http://schemas.microsoft.com/office/powerpoint/2010/main" val="2288602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2E14EF68-7D5A-48FE-A65F-6AE795260E73}"/>
              </a:ext>
            </a:extLst>
          </p:cNvPr>
          <p:cNvSpPr>
            <a:spLocks noGrp="1"/>
          </p:cNvSpPr>
          <p:nvPr>
            <p:ph type="title"/>
          </p:nvPr>
        </p:nvSpPr>
        <p:spPr>
          <a:xfrm>
            <a:off x="646111" y="452718"/>
            <a:ext cx="9404723" cy="849277"/>
          </a:xfrm>
        </p:spPr>
        <p:txBody>
          <a:bodyPr>
            <a:normAutofit fontScale="90000"/>
          </a:bodyPr>
          <a:lstStyle/>
          <a:p>
            <a:r>
              <a:rPr lang="es-ES_tradnl" sz="4000" b="1" dirty="0"/>
              <a:t>Métodos empíricos de Investigación </a:t>
            </a:r>
            <a:br>
              <a:rPr lang="es-EC" b="1" dirty="0"/>
            </a:br>
            <a:endParaRPr lang="es-EC" b="1" dirty="0"/>
          </a:p>
        </p:txBody>
      </p:sp>
      <p:sp>
        <p:nvSpPr>
          <p:cNvPr id="8" name="Marcador de contenido 7">
            <a:extLst>
              <a:ext uri="{FF2B5EF4-FFF2-40B4-BE49-F238E27FC236}">
                <a16:creationId xmlns:a16="http://schemas.microsoft.com/office/drawing/2014/main" id="{FDC11170-E052-41CA-B985-C647A60C4F35}"/>
              </a:ext>
            </a:extLst>
          </p:cNvPr>
          <p:cNvSpPr>
            <a:spLocks noGrp="1"/>
          </p:cNvSpPr>
          <p:nvPr>
            <p:ph sz="half" idx="1"/>
          </p:nvPr>
        </p:nvSpPr>
        <p:spPr>
          <a:xfrm>
            <a:off x="1179132" y="1829634"/>
            <a:ext cx="4396339" cy="1765385"/>
          </a:xfrm>
        </p:spPr>
        <p:txBody>
          <a:bodyPr>
            <a:noAutofit/>
          </a:bodyPr>
          <a:lstStyle/>
          <a:p>
            <a:pPr marL="0" indent="0" algn="ctr">
              <a:buNone/>
            </a:pPr>
            <a:r>
              <a:rPr lang="es-MX" sz="1800" b="1" dirty="0">
                <a:solidFill>
                  <a:schemeClr val="tx1"/>
                </a:solidFill>
              </a:rPr>
              <a:t>Campo</a:t>
            </a:r>
          </a:p>
          <a:p>
            <a:pPr marL="0" indent="0" algn="just">
              <a:buNone/>
            </a:pPr>
            <a:r>
              <a:rPr lang="es-MX" sz="1800" dirty="0">
                <a:solidFill>
                  <a:schemeClr val="tx1"/>
                </a:solidFill>
              </a:rPr>
              <a:t>De carácter social- recreativo deportivo.</a:t>
            </a:r>
          </a:p>
          <a:p>
            <a:pPr marL="0" indent="0" algn="just">
              <a:buNone/>
            </a:pPr>
            <a:r>
              <a:rPr lang="es-MX" sz="1800" dirty="0">
                <a:solidFill>
                  <a:schemeClr val="tx1"/>
                </a:solidFill>
              </a:rPr>
              <a:t>Permite ponernos en contacto con la realidad en el lugar de los hechos y vivencia de la problemática existente.</a:t>
            </a:r>
          </a:p>
        </p:txBody>
      </p:sp>
      <p:sp>
        <p:nvSpPr>
          <p:cNvPr id="9" name="Marcador de contenido 8">
            <a:extLst>
              <a:ext uri="{FF2B5EF4-FFF2-40B4-BE49-F238E27FC236}">
                <a16:creationId xmlns:a16="http://schemas.microsoft.com/office/drawing/2014/main" id="{5DBD9C57-1D9A-4570-8A63-CACAAE20F7F6}"/>
              </a:ext>
            </a:extLst>
          </p:cNvPr>
          <p:cNvSpPr>
            <a:spLocks noGrp="1"/>
          </p:cNvSpPr>
          <p:nvPr>
            <p:ph sz="half" idx="2"/>
          </p:nvPr>
        </p:nvSpPr>
        <p:spPr>
          <a:xfrm>
            <a:off x="6355192" y="1783018"/>
            <a:ext cx="4547982" cy="2098623"/>
          </a:xfrm>
        </p:spPr>
        <p:txBody>
          <a:bodyPr>
            <a:normAutofit fontScale="62500" lnSpcReduction="20000"/>
          </a:bodyPr>
          <a:lstStyle/>
          <a:p>
            <a:pPr marL="0" indent="0" algn="ctr">
              <a:buNone/>
            </a:pPr>
            <a:r>
              <a:rPr lang="es-MX" sz="2800" b="1" dirty="0">
                <a:solidFill>
                  <a:schemeClr val="tx1"/>
                </a:solidFill>
              </a:rPr>
              <a:t>Cuasi Experimental </a:t>
            </a:r>
          </a:p>
          <a:p>
            <a:pPr marL="0" indent="0" algn="just">
              <a:buNone/>
            </a:pPr>
            <a:r>
              <a:rPr lang="es-MX" sz="2800" dirty="0">
                <a:solidFill>
                  <a:schemeClr val="tx1"/>
                </a:solidFill>
              </a:rPr>
              <a:t>Porque se puede modificar la variable de coordinación.</a:t>
            </a:r>
          </a:p>
          <a:p>
            <a:pPr marL="0" indent="0" algn="just">
              <a:buNone/>
            </a:pPr>
            <a:r>
              <a:rPr lang="es-MX" sz="2800" dirty="0">
                <a:solidFill>
                  <a:schemeClr val="tx1"/>
                </a:solidFill>
              </a:rPr>
              <a:t>Aplicación de test para medir la condición física saludable.</a:t>
            </a:r>
          </a:p>
          <a:p>
            <a:pPr marL="0" indent="0" algn="just">
              <a:buNone/>
            </a:pPr>
            <a:r>
              <a:rPr lang="es-MX" sz="2800" dirty="0">
                <a:solidFill>
                  <a:schemeClr val="tx1"/>
                </a:solidFill>
              </a:rPr>
              <a:t>Plan de actividades recreativas deportivas para mejorar el nivel de condición física saludable.</a:t>
            </a:r>
          </a:p>
        </p:txBody>
      </p:sp>
      <p:sp>
        <p:nvSpPr>
          <p:cNvPr id="4" name="Signo más 3">
            <a:extLst>
              <a:ext uri="{FF2B5EF4-FFF2-40B4-BE49-F238E27FC236}">
                <a16:creationId xmlns:a16="http://schemas.microsoft.com/office/drawing/2014/main" id="{65789AAF-31AD-4741-B71A-46C66BBC3495}"/>
              </a:ext>
            </a:extLst>
          </p:cNvPr>
          <p:cNvSpPr/>
          <p:nvPr/>
        </p:nvSpPr>
        <p:spPr>
          <a:xfrm>
            <a:off x="-629587" y="1003300"/>
            <a:ext cx="13236313" cy="5854700"/>
          </a:xfrm>
          <a:prstGeom prst="mathPlus">
            <a:avLst>
              <a:gd name="adj1" fmla="val 22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Marcador de contenido 7">
            <a:extLst>
              <a:ext uri="{FF2B5EF4-FFF2-40B4-BE49-F238E27FC236}">
                <a16:creationId xmlns:a16="http://schemas.microsoft.com/office/drawing/2014/main" id="{524A6CD0-C951-408B-9BB0-159E76ACA3D9}"/>
              </a:ext>
            </a:extLst>
          </p:cNvPr>
          <p:cNvSpPr txBox="1">
            <a:spLocks/>
          </p:cNvSpPr>
          <p:nvPr/>
        </p:nvSpPr>
        <p:spPr>
          <a:xfrm>
            <a:off x="925512" y="4291500"/>
            <a:ext cx="4835476" cy="200343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pPr marL="0" indent="0" algn="ctr" defTabSz="914400">
              <a:lnSpc>
                <a:spcPct val="70000"/>
              </a:lnSpc>
              <a:spcBef>
                <a:spcPts val="1200"/>
              </a:spcBef>
              <a:spcAft>
                <a:spcPts val="200"/>
              </a:spcAft>
              <a:buSzPct val="100000"/>
              <a:buNone/>
            </a:pPr>
            <a:r>
              <a:rPr lang="es-MX" b="1" dirty="0">
                <a:latin typeface="+mn-lt"/>
                <a:ea typeface="+mn-ea"/>
                <a:cs typeface="+mn-cs"/>
              </a:rPr>
              <a:t>Documental-Bibliográfica</a:t>
            </a:r>
          </a:p>
          <a:p>
            <a:pPr marL="0" indent="0" algn="just" defTabSz="914400">
              <a:lnSpc>
                <a:spcPct val="70000"/>
              </a:lnSpc>
              <a:spcBef>
                <a:spcPts val="1200"/>
              </a:spcBef>
              <a:spcAft>
                <a:spcPts val="200"/>
              </a:spcAft>
              <a:buSzPct val="100000"/>
              <a:buNone/>
            </a:pPr>
            <a:r>
              <a:rPr lang="es-MX" dirty="0">
                <a:latin typeface="+mn-lt"/>
                <a:ea typeface="+mn-ea"/>
                <a:cs typeface="+mn-cs"/>
              </a:rPr>
              <a:t>Acudo a documentos basándome en fuentes primarias documentales y bibliográficas que permite aclarar la investigación.</a:t>
            </a:r>
          </a:p>
          <a:p>
            <a:endParaRPr lang="es-EC" dirty="0"/>
          </a:p>
        </p:txBody>
      </p:sp>
      <p:sp>
        <p:nvSpPr>
          <p:cNvPr id="12" name="Marcador de contenido 8">
            <a:extLst>
              <a:ext uri="{FF2B5EF4-FFF2-40B4-BE49-F238E27FC236}">
                <a16:creationId xmlns:a16="http://schemas.microsoft.com/office/drawing/2014/main" id="{D9835226-8DB9-4832-BEF8-C9375CEA4713}"/>
              </a:ext>
            </a:extLst>
          </p:cNvPr>
          <p:cNvSpPr txBox="1">
            <a:spLocks/>
          </p:cNvSpPr>
          <p:nvPr/>
        </p:nvSpPr>
        <p:spPr>
          <a:xfrm>
            <a:off x="6431013" y="4291500"/>
            <a:ext cx="4396341" cy="176323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pPr marL="0" indent="0" algn="ctr" defTabSz="914400">
              <a:lnSpc>
                <a:spcPct val="80000"/>
              </a:lnSpc>
              <a:spcBef>
                <a:spcPts val="1200"/>
              </a:spcBef>
              <a:spcAft>
                <a:spcPts val="200"/>
              </a:spcAft>
              <a:buSzPct val="100000"/>
              <a:buNone/>
            </a:pPr>
            <a:r>
              <a:rPr lang="es-MX" b="1" dirty="0">
                <a:latin typeface="+mn-lt"/>
                <a:ea typeface="+mn-ea"/>
                <a:cs typeface="+mn-cs"/>
              </a:rPr>
              <a:t>Cuestionario.</a:t>
            </a:r>
          </a:p>
          <a:p>
            <a:pPr marL="0" indent="0" algn="just" defTabSz="914400">
              <a:lnSpc>
                <a:spcPct val="80000"/>
              </a:lnSpc>
              <a:spcBef>
                <a:spcPts val="1200"/>
              </a:spcBef>
              <a:spcAft>
                <a:spcPts val="200"/>
              </a:spcAft>
              <a:buSzPct val="100000"/>
              <a:buNone/>
            </a:pPr>
            <a:r>
              <a:rPr lang="es-MX" dirty="0">
                <a:latin typeface="+mn-lt"/>
                <a:ea typeface="+mn-ea"/>
                <a:cs typeface="+mn-cs"/>
              </a:rPr>
              <a:t>Se utiliza el cuestionario Escala de Estrés Percibido (PSS) para recoger información cuantitativa. Se fundamenta en un cuestionario que se aplica a los estudiantes</a:t>
            </a:r>
            <a:r>
              <a:rPr lang="es-MX" dirty="0">
                <a:solidFill>
                  <a:schemeClr val="tx1">
                    <a:lumMod val="75000"/>
                    <a:lumOff val="25000"/>
                  </a:schemeClr>
                </a:solidFill>
                <a:latin typeface="+mn-lt"/>
                <a:ea typeface="+mn-ea"/>
                <a:cs typeface="+mn-cs"/>
              </a:rPr>
              <a:t>.</a:t>
            </a:r>
          </a:p>
        </p:txBody>
      </p:sp>
    </p:spTree>
    <p:extLst>
      <p:ext uri="{BB962C8B-B14F-4D97-AF65-F5344CB8AC3E}">
        <p14:creationId xmlns:p14="http://schemas.microsoft.com/office/powerpoint/2010/main" val="1626287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A5E8BA9-0242-44A4-9782-74E26B96939C}"/>
              </a:ext>
            </a:extLst>
          </p:cNvPr>
          <p:cNvSpPr txBox="1"/>
          <p:nvPr/>
        </p:nvSpPr>
        <p:spPr>
          <a:xfrm>
            <a:off x="169121" y="589602"/>
            <a:ext cx="11853757" cy="5468933"/>
          </a:xfrm>
          <a:prstGeom prst="rect">
            <a:avLst/>
          </a:prstGeom>
          <a:noFill/>
        </p:spPr>
        <p:txBody>
          <a:bodyPr wrap="square">
            <a:spAutoFit/>
          </a:bodyPr>
          <a:lstStyle/>
          <a:p>
            <a:pPr>
              <a:lnSpc>
                <a:spcPct val="107000"/>
              </a:lnSpc>
              <a:spcAft>
                <a:spcPts val="800"/>
              </a:spcAft>
            </a:pPr>
            <a:r>
              <a:rPr lang="es-MX" sz="1600" dirty="0">
                <a:effectLst/>
                <a:latin typeface="Calibri" panose="020F0502020204030204" pitchFamily="34" charset="0"/>
                <a:ea typeface="Calibri" panose="020F0502020204030204" pitchFamily="34" charset="0"/>
                <a:cs typeface="Times New Roman" panose="02020603050405020304" pitchFamily="18" charset="0"/>
              </a:rPr>
              <a:t>En el último mes…</a:t>
            </a:r>
          </a:p>
          <a:p>
            <a:pPr>
              <a:lnSpc>
                <a:spcPct val="107000"/>
              </a:lnSpc>
              <a:spcAft>
                <a:spcPts val="800"/>
              </a:spcAft>
            </a:pPr>
            <a:r>
              <a:rPr lang="es-MX" sz="1600" dirty="0">
                <a:effectLst/>
                <a:latin typeface="Calibri" panose="020F0502020204030204" pitchFamily="34" charset="0"/>
                <a:ea typeface="Calibri" panose="020F0502020204030204" pitchFamily="34" charset="0"/>
                <a:cs typeface="Times New Roman" panose="02020603050405020304" pitchFamily="18" charset="0"/>
              </a:rPr>
              <a:t>1. ¿con qué frecuencia ha estado afectado por algo que ha ocurrido inesperadamente?</a:t>
            </a:r>
          </a:p>
          <a:p>
            <a:pPr>
              <a:lnSpc>
                <a:spcPct val="107000"/>
              </a:lnSpc>
              <a:spcAft>
                <a:spcPts val="800"/>
              </a:spcAft>
            </a:pPr>
            <a:r>
              <a:rPr lang="es-MX" sz="1600" dirty="0">
                <a:effectLst/>
                <a:latin typeface="Calibri" panose="020F0502020204030204" pitchFamily="34" charset="0"/>
                <a:ea typeface="Calibri" panose="020F0502020204030204" pitchFamily="34" charset="0"/>
                <a:cs typeface="Times New Roman" panose="02020603050405020304" pitchFamily="18" charset="0"/>
              </a:rPr>
              <a:t>2. ¿con qué frecuencia se ha sentido incapaz de controlar las cosas importantes en su vida?</a:t>
            </a:r>
          </a:p>
          <a:p>
            <a:pPr>
              <a:lnSpc>
                <a:spcPct val="107000"/>
              </a:lnSpc>
              <a:spcAft>
                <a:spcPts val="800"/>
              </a:spcAft>
            </a:pPr>
            <a:r>
              <a:rPr lang="es-MX" sz="1600" dirty="0">
                <a:effectLst/>
                <a:latin typeface="Calibri" panose="020F0502020204030204" pitchFamily="34" charset="0"/>
                <a:ea typeface="Calibri" panose="020F0502020204030204" pitchFamily="34" charset="0"/>
                <a:cs typeface="Times New Roman" panose="02020603050405020304" pitchFamily="18" charset="0"/>
              </a:rPr>
              <a:t>3. ¿con qué frecuencia se ha sentido nervioso o estresado?</a:t>
            </a:r>
          </a:p>
          <a:p>
            <a:pPr>
              <a:lnSpc>
                <a:spcPct val="107000"/>
              </a:lnSpc>
              <a:spcAft>
                <a:spcPts val="800"/>
              </a:spcAft>
            </a:pPr>
            <a:r>
              <a:rPr lang="es-MX" sz="1600" b="1" dirty="0">
                <a:effectLst/>
                <a:latin typeface="Calibri" panose="020F0502020204030204" pitchFamily="34" charset="0"/>
                <a:ea typeface="Calibri" panose="020F0502020204030204" pitchFamily="34" charset="0"/>
                <a:cs typeface="Times New Roman" panose="02020603050405020304" pitchFamily="18" charset="0"/>
              </a:rPr>
              <a:t>4. ¿con qué frecuencia ha manejado con éxito los pequeños problemas irritantes de la vida?</a:t>
            </a:r>
          </a:p>
          <a:p>
            <a:pPr>
              <a:lnSpc>
                <a:spcPct val="107000"/>
              </a:lnSpc>
              <a:spcAft>
                <a:spcPts val="800"/>
              </a:spcAft>
            </a:pPr>
            <a:r>
              <a:rPr lang="es-MX" sz="1600" dirty="0">
                <a:effectLst/>
                <a:latin typeface="Calibri" panose="020F0502020204030204" pitchFamily="34" charset="0"/>
                <a:ea typeface="Calibri" panose="020F0502020204030204" pitchFamily="34" charset="0"/>
                <a:cs typeface="Times New Roman" panose="02020603050405020304" pitchFamily="18" charset="0"/>
              </a:rPr>
              <a:t>5. ¿con qué frecuencia ha sentido que ha afrontado efectivamente los cambios importantes que han estado ocurriendo en su vida?</a:t>
            </a:r>
          </a:p>
          <a:p>
            <a:pPr>
              <a:lnSpc>
                <a:spcPct val="107000"/>
              </a:lnSpc>
              <a:spcAft>
                <a:spcPts val="800"/>
              </a:spcAft>
            </a:pPr>
            <a:r>
              <a:rPr lang="es-MX" sz="1600" dirty="0">
                <a:effectLst/>
                <a:latin typeface="Calibri" panose="020F0502020204030204" pitchFamily="34" charset="0"/>
                <a:ea typeface="Calibri" panose="020F0502020204030204" pitchFamily="34" charset="0"/>
                <a:cs typeface="Times New Roman" panose="02020603050405020304" pitchFamily="18" charset="0"/>
              </a:rPr>
              <a:t>6. ¿con qué frecuencia ha estado seguro sobre su capacidad para manejar sus problemas personales?</a:t>
            </a:r>
          </a:p>
          <a:p>
            <a:pPr>
              <a:lnSpc>
                <a:spcPct val="107000"/>
              </a:lnSpc>
              <a:spcAft>
                <a:spcPts val="800"/>
              </a:spcAft>
            </a:pPr>
            <a:r>
              <a:rPr lang="es-MX" sz="1600" dirty="0">
                <a:effectLst/>
                <a:latin typeface="Calibri" panose="020F0502020204030204" pitchFamily="34" charset="0"/>
                <a:ea typeface="Calibri" panose="020F0502020204030204" pitchFamily="34" charset="0"/>
                <a:cs typeface="Times New Roman" panose="02020603050405020304" pitchFamily="18" charset="0"/>
              </a:rPr>
              <a:t>7. ¿con qué frecuencia ha sentido que las cosas le van bien?</a:t>
            </a:r>
          </a:p>
          <a:p>
            <a:pPr>
              <a:lnSpc>
                <a:spcPct val="107000"/>
              </a:lnSpc>
              <a:spcAft>
                <a:spcPts val="800"/>
              </a:spcAft>
            </a:pPr>
            <a:r>
              <a:rPr lang="es-MX" sz="1600" dirty="0">
                <a:effectLst/>
                <a:latin typeface="Calibri" panose="020F0502020204030204" pitchFamily="34" charset="0"/>
                <a:ea typeface="Calibri" panose="020F0502020204030204" pitchFamily="34" charset="0"/>
                <a:cs typeface="Times New Roman" panose="02020603050405020304" pitchFamily="18" charset="0"/>
              </a:rPr>
              <a:t>8. ¿con qué frecuencia ha sentido que no podía afrontar todas las cosas que tenía que hacer?</a:t>
            </a:r>
          </a:p>
          <a:p>
            <a:pPr>
              <a:lnSpc>
                <a:spcPct val="107000"/>
              </a:lnSpc>
              <a:spcAft>
                <a:spcPts val="800"/>
              </a:spcAft>
            </a:pPr>
            <a:r>
              <a:rPr lang="es-MX" sz="1600" b="1" dirty="0">
                <a:effectLst/>
                <a:latin typeface="Calibri" panose="020F0502020204030204" pitchFamily="34" charset="0"/>
                <a:ea typeface="Calibri" panose="020F0502020204030204" pitchFamily="34" charset="0"/>
                <a:cs typeface="Times New Roman" panose="02020603050405020304" pitchFamily="18" charset="0"/>
              </a:rPr>
              <a:t>9. ¿con qué frecuencia ha podido controlar las dificultades de su vida?</a:t>
            </a:r>
          </a:p>
          <a:p>
            <a:pPr>
              <a:lnSpc>
                <a:spcPct val="107000"/>
              </a:lnSpc>
              <a:spcAft>
                <a:spcPts val="800"/>
              </a:spcAft>
            </a:pPr>
            <a:r>
              <a:rPr lang="es-MX" sz="1600" dirty="0">
                <a:effectLst/>
                <a:latin typeface="Calibri" panose="020F0502020204030204" pitchFamily="34" charset="0"/>
                <a:ea typeface="Calibri" panose="020F0502020204030204" pitchFamily="34" charset="0"/>
                <a:cs typeface="Times New Roman" panose="02020603050405020304" pitchFamily="18" charset="0"/>
              </a:rPr>
              <a:t>10. ¿con qué frecuencia se ha sentido que tenía todo bajo control?</a:t>
            </a:r>
          </a:p>
          <a:p>
            <a:pPr>
              <a:lnSpc>
                <a:spcPct val="107000"/>
              </a:lnSpc>
              <a:spcAft>
                <a:spcPts val="800"/>
              </a:spcAft>
            </a:pPr>
            <a:r>
              <a:rPr lang="es-MX" sz="1600" dirty="0">
                <a:effectLst/>
                <a:latin typeface="Calibri" panose="020F0502020204030204" pitchFamily="34" charset="0"/>
                <a:ea typeface="Calibri" panose="020F0502020204030204" pitchFamily="34" charset="0"/>
                <a:cs typeface="Times New Roman" panose="02020603050405020304" pitchFamily="18" charset="0"/>
              </a:rPr>
              <a:t>11. ¿con qué frecuencia ha estado enfadado porque las cosas que le han ocurrido estaban fuera de su control?</a:t>
            </a:r>
          </a:p>
          <a:p>
            <a:pPr>
              <a:lnSpc>
                <a:spcPct val="107000"/>
              </a:lnSpc>
              <a:spcAft>
                <a:spcPts val="800"/>
              </a:spcAft>
            </a:pPr>
            <a:r>
              <a:rPr lang="es-MX" sz="1600" dirty="0">
                <a:effectLst/>
                <a:latin typeface="Calibri" panose="020F0502020204030204" pitchFamily="34" charset="0"/>
                <a:ea typeface="Calibri" panose="020F0502020204030204" pitchFamily="34" charset="0"/>
                <a:cs typeface="Times New Roman" panose="02020603050405020304" pitchFamily="18" charset="0"/>
              </a:rPr>
              <a:t>12. ¿con qué frecuencia ha pensado sobre las cosas que le quedan por hacer?</a:t>
            </a:r>
          </a:p>
          <a:p>
            <a:pPr>
              <a:lnSpc>
                <a:spcPct val="107000"/>
              </a:lnSpc>
              <a:spcAft>
                <a:spcPts val="800"/>
              </a:spcAft>
            </a:pPr>
            <a:r>
              <a:rPr lang="es-MX" sz="1600" b="1" dirty="0">
                <a:effectLst/>
                <a:latin typeface="Calibri" panose="020F0502020204030204" pitchFamily="34" charset="0"/>
                <a:ea typeface="Calibri" panose="020F0502020204030204" pitchFamily="34" charset="0"/>
                <a:cs typeface="Times New Roman" panose="02020603050405020304" pitchFamily="18" charset="0"/>
              </a:rPr>
              <a:t>13. ¿con qué frecuencia ha podido controlar la forma de pasar el tiempo?</a:t>
            </a:r>
          </a:p>
          <a:p>
            <a:pPr>
              <a:lnSpc>
                <a:spcPct val="107000"/>
              </a:lnSpc>
              <a:spcAft>
                <a:spcPts val="800"/>
              </a:spcAft>
            </a:pPr>
            <a:r>
              <a:rPr lang="es-MX" sz="1600" dirty="0">
                <a:effectLst/>
                <a:latin typeface="Calibri" panose="020F0502020204030204" pitchFamily="34" charset="0"/>
                <a:ea typeface="Calibri" panose="020F0502020204030204" pitchFamily="34" charset="0"/>
                <a:cs typeface="Times New Roman" panose="02020603050405020304" pitchFamily="18" charset="0"/>
              </a:rPr>
              <a:t>14. ¿con qué frecuencia ha sentido que las dificultades se acumulan tanto que no puede superarlas?</a:t>
            </a:r>
          </a:p>
        </p:txBody>
      </p:sp>
      <p:graphicFrame>
        <p:nvGraphicFramePr>
          <p:cNvPr id="5" name="Tabla 5">
            <a:extLst>
              <a:ext uri="{FF2B5EF4-FFF2-40B4-BE49-F238E27FC236}">
                <a16:creationId xmlns:a16="http://schemas.microsoft.com/office/drawing/2014/main" id="{2442799A-9AB2-4586-BA3E-B485B98960D3}"/>
              </a:ext>
            </a:extLst>
          </p:cNvPr>
          <p:cNvGraphicFramePr>
            <a:graphicFrameLocks noGrp="1"/>
          </p:cNvGraphicFramePr>
          <p:nvPr>
            <p:extLst>
              <p:ext uri="{D42A27DB-BD31-4B8C-83A1-F6EECF244321}">
                <p14:modId xmlns:p14="http://schemas.microsoft.com/office/powerpoint/2010/main" val="3076549477"/>
              </p:ext>
            </p:extLst>
          </p:nvPr>
        </p:nvGraphicFramePr>
        <p:xfrm>
          <a:off x="991328" y="6071135"/>
          <a:ext cx="10209340" cy="670560"/>
        </p:xfrm>
        <a:graphic>
          <a:graphicData uri="http://schemas.openxmlformats.org/drawingml/2006/table">
            <a:tbl>
              <a:tblPr firstRow="1" bandRow="1">
                <a:tableStyleId>{5C22544A-7EE6-4342-B048-85BDC9FD1C3A}</a:tableStyleId>
              </a:tblPr>
              <a:tblGrid>
                <a:gridCol w="2041868">
                  <a:extLst>
                    <a:ext uri="{9D8B030D-6E8A-4147-A177-3AD203B41FA5}">
                      <a16:colId xmlns:a16="http://schemas.microsoft.com/office/drawing/2014/main" val="971307995"/>
                    </a:ext>
                  </a:extLst>
                </a:gridCol>
                <a:gridCol w="2041868">
                  <a:extLst>
                    <a:ext uri="{9D8B030D-6E8A-4147-A177-3AD203B41FA5}">
                      <a16:colId xmlns:a16="http://schemas.microsoft.com/office/drawing/2014/main" val="3346958991"/>
                    </a:ext>
                  </a:extLst>
                </a:gridCol>
                <a:gridCol w="2041868">
                  <a:extLst>
                    <a:ext uri="{9D8B030D-6E8A-4147-A177-3AD203B41FA5}">
                      <a16:colId xmlns:a16="http://schemas.microsoft.com/office/drawing/2014/main" val="1996582460"/>
                    </a:ext>
                  </a:extLst>
                </a:gridCol>
                <a:gridCol w="2041868">
                  <a:extLst>
                    <a:ext uri="{9D8B030D-6E8A-4147-A177-3AD203B41FA5}">
                      <a16:colId xmlns:a16="http://schemas.microsoft.com/office/drawing/2014/main" val="1542479393"/>
                    </a:ext>
                  </a:extLst>
                </a:gridCol>
                <a:gridCol w="2041868">
                  <a:extLst>
                    <a:ext uri="{9D8B030D-6E8A-4147-A177-3AD203B41FA5}">
                      <a16:colId xmlns:a16="http://schemas.microsoft.com/office/drawing/2014/main" val="3203866399"/>
                    </a:ext>
                  </a:extLst>
                </a:gridCol>
              </a:tblGrid>
              <a:tr h="265909">
                <a:tc>
                  <a:txBody>
                    <a:bodyPr/>
                    <a:lstStyle/>
                    <a:p>
                      <a:pPr algn="ctr"/>
                      <a:r>
                        <a:rPr lang="es-MX" sz="1600" dirty="0"/>
                        <a:t>Nunca</a:t>
                      </a:r>
                    </a:p>
                  </a:txBody>
                  <a:tcPr/>
                </a:tc>
                <a:tc>
                  <a:txBody>
                    <a:bodyPr/>
                    <a:lstStyle/>
                    <a:p>
                      <a:pPr algn="ctr"/>
                      <a:r>
                        <a:rPr lang="es-MX" sz="1600" dirty="0"/>
                        <a:t>Casi nunca</a:t>
                      </a:r>
                    </a:p>
                  </a:txBody>
                  <a:tcPr/>
                </a:tc>
                <a:tc>
                  <a:txBody>
                    <a:bodyPr/>
                    <a:lstStyle/>
                    <a:p>
                      <a:pPr algn="ctr"/>
                      <a:r>
                        <a:rPr lang="es-MX" sz="1600" dirty="0"/>
                        <a:t>De vez en cuando</a:t>
                      </a:r>
                    </a:p>
                  </a:txBody>
                  <a:tcPr/>
                </a:tc>
                <a:tc>
                  <a:txBody>
                    <a:bodyPr/>
                    <a:lstStyle/>
                    <a:p>
                      <a:pPr algn="ctr"/>
                      <a:r>
                        <a:rPr lang="es-MX" sz="1600" dirty="0"/>
                        <a:t>A menudo</a:t>
                      </a:r>
                    </a:p>
                  </a:txBody>
                  <a:tcPr/>
                </a:tc>
                <a:tc>
                  <a:txBody>
                    <a:bodyPr/>
                    <a:lstStyle/>
                    <a:p>
                      <a:pPr algn="ctr"/>
                      <a:r>
                        <a:rPr lang="es-MX" sz="1600" dirty="0"/>
                        <a:t>Muy a menudo</a:t>
                      </a:r>
                    </a:p>
                  </a:txBody>
                  <a:tcPr/>
                </a:tc>
                <a:extLst>
                  <a:ext uri="{0D108BD9-81ED-4DB2-BD59-A6C34878D82A}">
                    <a16:rowId xmlns:a16="http://schemas.microsoft.com/office/drawing/2014/main" val="2339493190"/>
                  </a:ext>
                </a:extLst>
              </a:tr>
              <a:tr h="265909">
                <a:tc>
                  <a:txBody>
                    <a:bodyPr/>
                    <a:lstStyle/>
                    <a:p>
                      <a:pPr algn="ctr"/>
                      <a:r>
                        <a:rPr lang="es-MX" sz="1600" dirty="0"/>
                        <a:t>0</a:t>
                      </a:r>
                    </a:p>
                  </a:txBody>
                  <a:tcPr/>
                </a:tc>
                <a:tc>
                  <a:txBody>
                    <a:bodyPr/>
                    <a:lstStyle/>
                    <a:p>
                      <a:pPr algn="ctr"/>
                      <a:r>
                        <a:rPr lang="es-MX" sz="1600" dirty="0"/>
                        <a:t>1</a:t>
                      </a:r>
                    </a:p>
                  </a:txBody>
                  <a:tcPr/>
                </a:tc>
                <a:tc>
                  <a:txBody>
                    <a:bodyPr/>
                    <a:lstStyle/>
                    <a:p>
                      <a:pPr algn="ctr"/>
                      <a:r>
                        <a:rPr lang="es-MX" sz="1600" dirty="0"/>
                        <a:t>2</a:t>
                      </a:r>
                    </a:p>
                  </a:txBody>
                  <a:tcPr/>
                </a:tc>
                <a:tc>
                  <a:txBody>
                    <a:bodyPr/>
                    <a:lstStyle/>
                    <a:p>
                      <a:pPr algn="ctr"/>
                      <a:r>
                        <a:rPr lang="es-MX" sz="1600" dirty="0"/>
                        <a:t>3</a:t>
                      </a:r>
                    </a:p>
                  </a:txBody>
                  <a:tcPr/>
                </a:tc>
                <a:tc>
                  <a:txBody>
                    <a:bodyPr/>
                    <a:lstStyle/>
                    <a:p>
                      <a:pPr algn="ctr"/>
                      <a:r>
                        <a:rPr lang="es-MX" sz="1600" dirty="0"/>
                        <a:t>4</a:t>
                      </a:r>
                    </a:p>
                  </a:txBody>
                  <a:tcPr/>
                </a:tc>
                <a:extLst>
                  <a:ext uri="{0D108BD9-81ED-4DB2-BD59-A6C34878D82A}">
                    <a16:rowId xmlns:a16="http://schemas.microsoft.com/office/drawing/2014/main" val="3342240932"/>
                  </a:ext>
                </a:extLst>
              </a:tr>
            </a:tbl>
          </a:graphicData>
        </a:graphic>
      </p:graphicFrame>
      <p:sp>
        <p:nvSpPr>
          <p:cNvPr id="7" name="Título 4">
            <a:extLst>
              <a:ext uri="{FF2B5EF4-FFF2-40B4-BE49-F238E27FC236}">
                <a16:creationId xmlns:a16="http://schemas.microsoft.com/office/drawing/2014/main" id="{A923F67B-6D26-410A-AB5A-D04D845AEE30}"/>
              </a:ext>
            </a:extLst>
          </p:cNvPr>
          <p:cNvSpPr>
            <a:spLocks noGrp="1"/>
          </p:cNvSpPr>
          <p:nvPr>
            <p:ph type="title"/>
          </p:nvPr>
        </p:nvSpPr>
        <p:spPr>
          <a:xfrm>
            <a:off x="444706" y="57785"/>
            <a:ext cx="11302585" cy="476672"/>
          </a:xfrm>
        </p:spPr>
        <p:txBody>
          <a:bodyPr>
            <a:noAutofit/>
          </a:bodyPr>
          <a:lstStyle/>
          <a:p>
            <a:r>
              <a:rPr lang="es-ES" sz="2500" b="1" dirty="0"/>
              <a:t>Cuestionario Escala de Estrés Percibido - Fuente: (Cohen, 1994)</a:t>
            </a:r>
            <a:endParaRPr lang="es-EC" sz="2500" b="1" dirty="0"/>
          </a:p>
        </p:txBody>
      </p:sp>
    </p:spTree>
    <p:extLst>
      <p:ext uri="{BB962C8B-B14F-4D97-AF65-F5344CB8AC3E}">
        <p14:creationId xmlns:p14="http://schemas.microsoft.com/office/powerpoint/2010/main" val="2406078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D9DAA-C3F0-4F5C-BDF0-AD11FB323FBD}"/>
              </a:ext>
            </a:extLst>
          </p:cNvPr>
          <p:cNvSpPr>
            <a:spLocks noGrp="1"/>
          </p:cNvSpPr>
          <p:nvPr>
            <p:ph type="title"/>
          </p:nvPr>
        </p:nvSpPr>
        <p:spPr/>
        <p:txBody>
          <a:bodyPr/>
          <a:lstStyle/>
          <a:p>
            <a:r>
              <a:rPr lang="es-EC" b="1" dirty="0">
                <a:latin typeface="Arial" panose="020B0604020202020204" pitchFamily="34" charset="0"/>
                <a:ea typeface="Calibri" panose="020F0502020204030204" pitchFamily="34" charset="0"/>
                <a:cs typeface="Times New Roman" panose="02020603050405020304" pitchFamily="18" charset="0"/>
              </a:rPr>
              <a:t>Escala de Estrés Percibido (PSS)</a:t>
            </a:r>
            <a:br>
              <a:rPr lang="es-MX" sz="4000" dirty="0">
                <a:latin typeface="Calibri" panose="020F0502020204030204" pitchFamily="34" charset="0"/>
                <a:ea typeface="Calibri" panose="020F0502020204030204" pitchFamily="34" charset="0"/>
                <a:cs typeface="Times New Roman" panose="02020603050405020304" pitchFamily="18" charset="0"/>
              </a:rPr>
            </a:br>
            <a:endParaRPr lang="es-MX" dirty="0"/>
          </a:p>
        </p:txBody>
      </p:sp>
      <p:sp>
        <p:nvSpPr>
          <p:cNvPr id="3" name="Rectangle 2">
            <a:extLst>
              <a:ext uri="{FF2B5EF4-FFF2-40B4-BE49-F238E27FC236}">
                <a16:creationId xmlns:a16="http://schemas.microsoft.com/office/drawing/2014/main" id="{B647ACBB-43BC-456F-B4BB-7E8B4F37BD9B}"/>
              </a:ext>
            </a:extLst>
          </p:cNvPr>
          <p:cNvSpPr/>
          <p:nvPr/>
        </p:nvSpPr>
        <p:spPr>
          <a:xfrm>
            <a:off x="1097280" y="1690688"/>
            <a:ext cx="10256520" cy="3890937"/>
          </a:xfrm>
          <a:prstGeom prst="rect">
            <a:avLst/>
          </a:prstGeom>
        </p:spPr>
        <p:txBody>
          <a:bodyPr wrap="square">
            <a:spAutoFit/>
          </a:bodyPr>
          <a:lstStyle/>
          <a:p>
            <a:pPr indent="180340" algn="just">
              <a:lnSpc>
                <a:spcPct val="200000"/>
              </a:lnSpc>
              <a:spcAft>
                <a:spcPts val="1000"/>
              </a:spcAft>
            </a:pPr>
            <a:r>
              <a:rPr lang="es-EC" dirty="0">
                <a:latin typeface="Arial" panose="020B0604020202020204" pitchFamily="34" charset="0"/>
                <a:ea typeface="Calibri" panose="020F0502020204030204" pitchFamily="34" charset="0"/>
                <a:cs typeface="Times New Roman" panose="02020603050405020304" pitchFamily="18" charset="0"/>
              </a:rPr>
              <a:t>Esta escala es un instrumento de auto informe que evalúa el nivel de estrés percibido durante el último mes, consta de 14 ítems con un formato de respuesta de una escala de cinco puntos (0 = nunca, 1 = casi nunca, 2 =de vez en cuando, 3 = a menudo, 4 = muy a menudo). La puntuación total de la PSS se obtiene invirtiendo las puntuaciones de los ítems  4, 5, 6, 7, 9, 10 y 13 (en el sentido siguiente: 0=4, 1=3, 2=2, 3=1 y 4=0) y sumando entonces los 14 ítems. La puntuación directa obtenida indica que a una mayor puntuación corresponde un mayor nivel de estrés percibido.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8417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76A5424-6194-4CF9-880B-F0AD24F7907A}"/>
              </a:ext>
            </a:extLst>
          </p:cNvPr>
          <p:cNvSpPr/>
          <p:nvPr/>
        </p:nvSpPr>
        <p:spPr>
          <a:xfrm>
            <a:off x="619150" y="282872"/>
            <a:ext cx="5845149" cy="630942"/>
          </a:xfrm>
          <a:prstGeom prst="rect">
            <a:avLst/>
          </a:prstGeom>
        </p:spPr>
        <p:txBody>
          <a:bodyPr wrap="square">
            <a:spAutoFit/>
          </a:bodyPr>
          <a:lstStyle/>
          <a:p>
            <a:r>
              <a:rPr lang="es-ES" sz="3500" b="1" dirty="0"/>
              <a:t>Planteamiento del problema</a:t>
            </a:r>
            <a:endParaRPr lang="es-EC" sz="3500" b="1" dirty="0"/>
          </a:p>
        </p:txBody>
      </p:sp>
      <p:graphicFrame>
        <p:nvGraphicFramePr>
          <p:cNvPr id="7" name="Diagrama 6">
            <a:extLst>
              <a:ext uri="{FF2B5EF4-FFF2-40B4-BE49-F238E27FC236}">
                <a16:creationId xmlns:a16="http://schemas.microsoft.com/office/drawing/2014/main" id="{0328A1F5-24E8-4DDF-8AA1-4C1BDE876D74}"/>
              </a:ext>
            </a:extLst>
          </p:cNvPr>
          <p:cNvGraphicFramePr/>
          <p:nvPr>
            <p:extLst>
              <p:ext uri="{D42A27DB-BD31-4B8C-83A1-F6EECF244321}">
                <p14:modId xmlns:p14="http://schemas.microsoft.com/office/powerpoint/2010/main" val="2612995099"/>
              </p:ext>
            </p:extLst>
          </p:nvPr>
        </p:nvGraphicFramePr>
        <p:xfrm>
          <a:off x="-554990" y="698500"/>
          <a:ext cx="13301980" cy="561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OTRAƎDUCACION: ¿Qué le debo al Colegio Alemán?">
            <a:extLst>
              <a:ext uri="{FF2B5EF4-FFF2-40B4-BE49-F238E27FC236}">
                <a16:creationId xmlns:a16="http://schemas.microsoft.com/office/drawing/2014/main" id="{C8045CD2-2526-43FE-BF71-9FA3DF68CC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7697" y="3505200"/>
            <a:ext cx="804636" cy="804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945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C1924B-9024-42BB-B4B1-0D7D18D88F24}"/>
              </a:ext>
            </a:extLst>
          </p:cNvPr>
          <p:cNvSpPr>
            <a:spLocks noGrp="1"/>
          </p:cNvSpPr>
          <p:nvPr>
            <p:ph type="title"/>
          </p:nvPr>
        </p:nvSpPr>
        <p:spPr>
          <a:xfrm>
            <a:off x="785618" y="461073"/>
            <a:ext cx="10515600" cy="955057"/>
          </a:xfrm>
        </p:spPr>
        <p:txBody>
          <a:bodyPr/>
          <a:lstStyle/>
          <a:p>
            <a:r>
              <a:rPr lang="es-EC" dirty="0">
                <a:solidFill>
                  <a:schemeClr val="tx1"/>
                </a:solidFill>
              </a:rPr>
              <a:t>Análisis de las preguntas 4 , 9 , 13</a:t>
            </a:r>
          </a:p>
        </p:txBody>
      </p:sp>
      <p:sp>
        <p:nvSpPr>
          <p:cNvPr id="5" name="Marcador de contenido 4">
            <a:extLst>
              <a:ext uri="{FF2B5EF4-FFF2-40B4-BE49-F238E27FC236}">
                <a16:creationId xmlns:a16="http://schemas.microsoft.com/office/drawing/2014/main" id="{21E82760-55FC-4554-84F3-F402A9654935}"/>
              </a:ext>
            </a:extLst>
          </p:cNvPr>
          <p:cNvSpPr>
            <a:spLocks noGrp="1"/>
          </p:cNvSpPr>
          <p:nvPr>
            <p:ph idx="1"/>
          </p:nvPr>
        </p:nvSpPr>
        <p:spPr>
          <a:xfrm>
            <a:off x="1103313" y="2052918"/>
            <a:ext cx="4637088" cy="1723301"/>
          </a:xfrm>
        </p:spPr>
        <p:txBody>
          <a:bodyPr/>
          <a:lstStyle/>
          <a:p>
            <a:pPr marL="0" indent="0">
              <a:buNone/>
            </a:pPr>
            <a:endParaRPr lang="es-MX" dirty="0"/>
          </a:p>
          <a:p>
            <a:pPr marL="0" indent="0">
              <a:buNone/>
            </a:pPr>
            <a:endParaRPr lang="es-MX" dirty="0"/>
          </a:p>
          <a:p>
            <a:pPr marL="0" indent="0">
              <a:buNone/>
            </a:pPr>
            <a:endParaRPr lang="es-MX" dirty="0"/>
          </a:p>
          <a:p>
            <a:pPr marL="0" indent="0">
              <a:buNone/>
            </a:pPr>
            <a:endParaRPr lang="es-MX" dirty="0"/>
          </a:p>
          <a:p>
            <a:pPr marL="0" indent="0">
              <a:buNone/>
            </a:pPr>
            <a:endParaRPr lang="es-MX" dirty="0"/>
          </a:p>
          <a:p>
            <a:pPr marL="0" indent="0">
              <a:buNone/>
            </a:pPr>
            <a:endParaRPr lang="es-MX" dirty="0"/>
          </a:p>
        </p:txBody>
      </p:sp>
      <p:sp>
        <p:nvSpPr>
          <p:cNvPr id="6" name="Rectangle 5">
            <a:extLst>
              <a:ext uri="{FF2B5EF4-FFF2-40B4-BE49-F238E27FC236}">
                <a16:creationId xmlns:a16="http://schemas.microsoft.com/office/drawing/2014/main" id="{40FC94C3-7EB8-469D-A8D1-BC39CFD6DA94}"/>
              </a:ext>
            </a:extLst>
          </p:cNvPr>
          <p:cNvSpPr/>
          <p:nvPr/>
        </p:nvSpPr>
        <p:spPr>
          <a:xfrm>
            <a:off x="4862296" y="3776219"/>
            <a:ext cx="184731" cy="369332"/>
          </a:xfrm>
          <a:prstGeom prst="rect">
            <a:avLst/>
          </a:prstGeom>
        </p:spPr>
        <p:txBody>
          <a:bodyPr wrap="none">
            <a:spAutoFit/>
          </a:bodyPr>
          <a:lstStyle/>
          <a:p>
            <a:endParaRPr lang="es-MX" dirty="0"/>
          </a:p>
        </p:txBody>
      </p:sp>
      <p:sp>
        <p:nvSpPr>
          <p:cNvPr id="9" name="Rectangle 8">
            <a:extLst>
              <a:ext uri="{FF2B5EF4-FFF2-40B4-BE49-F238E27FC236}">
                <a16:creationId xmlns:a16="http://schemas.microsoft.com/office/drawing/2014/main" id="{04D0D451-7B14-430A-9B15-DD42CD366A7A}"/>
              </a:ext>
            </a:extLst>
          </p:cNvPr>
          <p:cNvSpPr/>
          <p:nvPr/>
        </p:nvSpPr>
        <p:spPr>
          <a:xfrm>
            <a:off x="890782" y="1302925"/>
            <a:ext cx="2890535" cy="369332"/>
          </a:xfrm>
          <a:prstGeom prst="rect">
            <a:avLst/>
          </a:prstGeom>
        </p:spPr>
        <p:txBody>
          <a:bodyPr wrap="none">
            <a:spAutoFit/>
          </a:bodyPr>
          <a:lstStyle/>
          <a:p>
            <a:r>
              <a:rPr lang="es-EC" b="1" dirty="0">
                <a:solidFill>
                  <a:schemeClr val="accent1"/>
                </a:solidFill>
                <a:latin typeface="Arial" panose="020B0604020202020204" pitchFamily="34" charset="0"/>
                <a:ea typeface="Calibri" panose="020F0502020204030204" pitchFamily="34" charset="0"/>
              </a:rPr>
              <a:t>Análisis</a:t>
            </a:r>
            <a:r>
              <a:rPr lang="es-EC" dirty="0">
                <a:solidFill>
                  <a:schemeClr val="accent1"/>
                </a:solidFill>
                <a:latin typeface="Arial" panose="020B0604020202020204" pitchFamily="34" charset="0"/>
                <a:ea typeface="Calibri" panose="020F0502020204030204" pitchFamily="34" charset="0"/>
              </a:rPr>
              <a:t> </a:t>
            </a:r>
            <a:r>
              <a:rPr lang="es-EC" b="1" dirty="0">
                <a:solidFill>
                  <a:schemeClr val="accent1"/>
                </a:solidFill>
                <a:latin typeface="Arial" panose="020B0604020202020204" pitchFamily="34" charset="0"/>
                <a:ea typeface="Calibri" panose="020F0502020204030204" pitchFamily="34" charset="0"/>
              </a:rPr>
              <a:t>pregunta cuatro</a:t>
            </a:r>
          </a:p>
        </p:txBody>
      </p:sp>
      <p:sp>
        <p:nvSpPr>
          <p:cNvPr id="10" name="Rectangle 9">
            <a:extLst>
              <a:ext uri="{FF2B5EF4-FFF2-40B4-BE49-F238E27FC236}">
                <a16:creationId xmlns:a16="http://schemas.microsoft.com/office/drawing/2014/main" id="{482988AA-70F0-4882-A846-17B63A4A10CB}"/>
              </a:ext>
            </a:extLst>
          </p:cNvPr>
          <p:cNvSpPr/>
          <p:nvPr/>
        </p:nvSpPr>
        <p:spPr>
          <a:xfrm>
            <a:off x="1324429" y="5160349"/>
            <a:ext cx="8577943" cy="1120948"/>
          </a:xfrm>
          <a:prstGeom prst="rect">
            <a:avLst/>
          </a:prstGeom>
        </p:spPr>
        <p:txBody>
          <a:bodyPr wrap="square">
            <a:spAutoFit/>
          </a:bodyPr>
          <a:lstStyle/>
          <a:p>
            <a:pPr algn="just">
              <a:lnSpc>
                <a:spcPct val="200000"/>
              </a:lnSpc>
              <a:spcAft>
                <a:spcPts val="0"/>
              </a:spcAft>
            </a:pPr>
            <a:r>
              <a:rPr lang="es-EC" dirty="0">
                <a:latin typeface="Arial" panose="020B0604020202020204" pitchFamily="34" charset="0"/>
                <a:ea typeface="Calibri" panose="020F0502020204030204" pitchFamily="34" charset="0"/>
                <a:cs typeface="Times New Roman" panose="02020603050405020304" pitchFamily="18" charset="0"/>
              </a:rPr>
              <a:t>En la diferencia de medias se obtuvo mejora de 1,40, ubicándose en el pretest en 2,30 (de vez en cuando), para en el </a:t>
            </a:r>
            <a:r>
              <a:rPr lang="es-EC" dirty="0" err="1">
                <a:latin typeface="Arial" panose="020B0604020202020204" pitchFamily="34" charset="0"/>
                <a:ea typeface="Calibri" panose="020F0502020204030204" pitchFamily="34" charset="0"/>
                <a:cs typeface="Times New Roman" panose="02020603050405020304" pitchFamily="18" charset="0"/>
              </a:rPr>
              <a:t>postest</a:t>
            </a:r>
            <a:r>
              <a:rPr lang="es-EC" dirty="0">
                <a:latin typeface="Arial" panose="020B0604020202020204" pitchFamily="34" charset="0"/>
                <a:ea typeface="Calibri" panose="020F0502020204030204" pitchFamily="34" charset="0"/>
                <a:cs typeface="Times New Roman" panose="02020603050405020304" pitchFamily="18" charset="0"/>
              </a:rPr>
              <a:t> mejorando en 3,71 (a menudo).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 name="Objeto 12">
            <a:extLst>
              <a:ext uri="{FF2B5EF4-FFF2-40B4-BE49-F238E27FC236}">
                <a16:creationId xmlns:a16="http://schemas.microsoft.com/office/drawing/2014/main" id="{24A18491-FE53-487A-BF7C-BEDE546F2394}"/>
              </a:ext>
            </a:extLst>
          </p:cNvPr>
          <p:cNvGraphicFramePr>
            <a:graphicFrameLocks noChangeAspect="1"/>
          </p:cNvGraphicFramePr>
          <p:nvPr>
            <p:extLst>
              <p:ext uri="{D42A27DB-BD31-4B8C-83A1-F6EECF244321}">
                <p14:modId xmlns:p14="http://schemas.microsoft.com/office/powerpoint/2010/main" val="1772445636"/>
              </p:ext>
            </p:extLst>
          </p:nvPr>
        </p:nvGraphicFramePr>
        <p:xfrm>
          <a:off x="960017" y="1887055"/>
          <a:ext cx="4419600" cy="1628775"/>
        </p:xfrm>
        <a:graphic>
          <a:graphicData uri="http://schemas.openxmlformats.org/presentationml/2006/ole">
            <mc:AlternateContent xmlns:mc="http://schemas.openxmlformats.org/markup-compatibility/2006">
              <mc:Choice xmlns:v="urn:schemas-microsoft-com:vml" Requires="v">
                <p:oleObj spid="_x0000_s1042" name="Worksheet" r:id="rId3" imgW="4419580" imgH="1628795" progId="Excel.Sheet.12">
                  <p:embed/>
                </p:oleObj>
              </mc:Choice>
              <mc:Fallback>
                <p:oleObj name="Worksheet" r:id="rId3" imgW="4419580" imgH="1628795" progId="Excel.Sheet.12">
                  <p:embed/>
                  <p:pic>
                    <p:nvPicPr>
                      <p:cNvPr id="0" name=""/>
                      <p:cNvPicPr/>
                      <p:nvPr/>
                    </p:nvPicPr>
                    <p:blipFill>
                      <a:blip r:embed="rId4"/>
                      <a:stretch>
                        <a:fillRect/>
                      </a:stretch>
                    </p:blipFill>
                    <p:spPr>
                      <a:xfrm>
                        <a:off x="960017" y="1887055"/>
                        <a:ext cx="4419600" cy="1628775"/>
                      </a:xfrm>
                      <a:prstGeom prst="rect">
                        <a:avLst/>
                      </a:prstGeom>
                    </p:spPr>
                  </p:pic>
                </p:oleObj>
              </mc:Fallback>
            </mc:AlternateContent>
          </a:graphicData>
        </a:graphic>
      </p:graphicFrame>
      <p:pic>
        <p:nvPicPr>
          <p:cNvPr id="15" name="Imagen 14">
            <a:extLst>
              <a:ext uri="{FF2B5EF4-FFF2-40B4-BE49-F238E27FC236}">
                <a16:creationId xmlns:a16="http://schemas.microsoft.com/office/drawing/2014/main" id="{9E9DBC45-E17C-4EC4-AE57-C14F41A0D236}"/>
              </a:ext>
            </a:extLst>
          </p:cNvPr>
          <p:cNvPicPr>
            <a:picLocks noChangeAspect="1"/>
          </p:cNvPicPr>
          <p:nvPr/>
        </p:nvPicPr>
        <p:blipFill>
          <a:blip r:embed="rId5"/>
          <a:stretch>
            <a:fillRect/>
          </a:stretch>
        </p:blipFill>
        <p:spPr>
          <a:xfrm>
            <a:off x="5740401" y="1887055"/>
            <a:ext cx="5089269" cy="3012905"/>
          </a:xfrm>
          <a:prstGeom prst="rect">
            <a:avLst/>
          </a:prstGeom>
        </p:spPr>
      </p:pic>
    </p:spTree>
    <p:extLst>
      <p:ext uri="{BB962C8B-B14F-4D97-AF65-F5344CB8AC3E}">
        <p14:creationId xmlns:p14="http://schemas.microsoft.com/office/powerpoint/2010/main" val="2492997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DEE771FD-23FF-483A-8A72-BE03A327D5CA}"/>
              </a:ext>
            </a:extLst>
          </p:cNvPr>
          <p:cNvSpPr/>
          <p:nvPr/>
        </p:nvSpPr>
        <p:spPr>
          <a:xfrm>
            <a:off x="1219200" y="5194300"/>
            <a:ext cx="8806234" cy="1120948"/>
          </a:xfrm>
          <a:prstGeom prst="rect">
            <a:avLst/>
          </a:prstGeom>
        </p:spPr>
        <p:txBody>
          <a:bodyPr wrap="square">
            <a:spAutoFit/>
          </a:bodyPr>
          <a:lstStyle/>
          <a:p>
            <a:pPr algn="just">
              <a:lnSpc>
                <a:spcPct val="200000"/>
              </a:lnSpc>
              <a:spcAft>
                <a:spcPts val="0"/>
              </a:spcAft>
            </a:pPr>
            <a:r>
              <a:rPr lang="es-EC" dirty="0">
                <a:latin typeface="Arial" panose="020B0604020202020204" pitchFamily="34" charset="0"/>
                <a:ea typeface="Calibri" panose="020F0502020204030204" pitchFamily="34" charset="0"/>
                <a:cs typeface="Times New Roman" panose="02020603050405020304" pitchFamily="18" charset="0"/>
              </a:rPr>
              <a:t>En la diferencia de medias se obtuvo mejora de 0,69, ubicándose en el pretest en 2,32 (de vez en cuando), para en el </a:t>
            </a:r>
            <a:r>
              <a:rPr lang="es-EC" dirty="0" err="1">
                <a:latin typeface="Arial" panose="020B0604020202020204" pitchFamily="34" charset="0"/>
                <a:ea typeface="Calibri" panose="020F0502020204030204" pitchFamily="34" charset="0"/>
                <a:cs typeface="Times New Roman" panose="02020603050405020304" pitchFamily="18" charset="0"/>
              </a:rPr>
              <a:t>postest</a:t>
            </a:r>
            <a:r>
              <a:rPr lang="es-EC" dirty="0">
                <a:latin typeface="Arial" panose="020B0604020202020204" pitchFamily="34" charset="0"/>
                <a:ea typeface="Calibri" panose="020F0502020204030204" pitchFamily="34" charset="0"/>
                <a:cs typeface="Times New Roman" panose="02020603050405020304" pitchFamily="18" charset="0"/>
              </a:rPr>
              <a:t> mejorando en 3,01 (a menudo).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8">
            <a:extLst>
              <a:ext uri="{FF2B5EF4-FFF2-40B4-BE49-F238E27FC236}">
                <a16:creationId xmlns:a16="http://schemas.microsoft.com/office/drawing/2014/main" id="{C3C97CB1-A669-4234-87CB-8E327A81B43B}"/>
              </a:ext>
            </a:extLst>
          </p:cNvPr>
          <p:cNvSpPr/>
          <p:nvPr/>
        </p:nvSpPr>
        <p:spPr>
          <a:xfrm>
            <a:off x="890782" y="1302925"/>
            <a:ext cx="2852063" cy="369332"/>
          </a:xfrm>
          <a:prstGeom prst="rect">
            <a:avLst/>
          </a:prstGeom>
        </p:spPr>
        <p:txBody>
          <a:bodyPr wrap="none">
            <a:spAutoFit/>
          </a:bodyPr>
          <a:lstStyle/>
          <a:p>
            <a:r>
              <a:rPr lang="es-EC" b="1" dirty="0">
                <a:solidFill>
                  <a:schemeClr val="accent1"/>
                </a:solidFill>
                <a:latin typeface="Arial" panose="020B0604020202020204" pitchFamily="34" charset="0"/>
                <a:ea typeface="Calibri" panose="020F0502020204030204" pitchFamily="34" charset="0"/>
              </a:rPr>
              <a:t>Análisis pregunta nueve</a:t>
            </a:r>
            <a:endParaRPr lang="es-MX" b="1" dirty="0">
              <a:solidFill>
                <a:schemeClr val="accent1"/>
              </a:solidFill>
            </a:endParaRPr>
          </a:p>
        </p:txBody>
      </p:sp>
      <p:graphicFrame>
        <p:nvGraphicFramePr>
          <p:cNvPr id="7" name="Objeto 6">
            <a:extLst>
              <a:ext uri="{FF2B5EF4-FFF2-40B4-BE49-F238E27FC236}">
                <a16:creationId xmlns:a16="http://schemas.microsoft.com/office/drawing/2014/main" id="{976FDDCD-6A7C-4AC4-9407-A4AE6606EB26}"/>
              </a:ext>
            </a:extLst>
          </p:cNvPr>
          <p:cNvGraphicFramePr>
            <a:graphicFrameLocks noChangeAspect="1"/>
          </p:cNvGraphicFramePr>
          <p:nvPr>
            <p:extLst>
              <p:ext uri="{D42A27DB-BD31-4B8C-83A1-F6EECF244321}">
                <p14:modId xmlns:p14="http://schemas.microsoft.com/office/powerpoint/2010/main" val="2903542121"/>
              </p:ext>
            </p:extLst>
          </p:nvPr>
        </p:nvGraphicFramePr>
        <p:xfrm>
          <a:off x="1016000" y="1804503"/>
          <a:ext cx="4419600" cy="1628775"/>
        </p:xfrm>
        <a:graphic>
          <a:graphicData uri="http://schemas.openxmlformats.org/presentationml/2006/ole">
            <mc:AlternateContent xmlns:mc="http://schemas.openxmlformats.org/markup-compatibility/2006">
              <mc:Choice xmlns:v="urn:schemas-microsoft-com:vml" Requires="v">
                <p:oleObj spid="_x0000_s2066" name="Worksheet" r:id="rId3" imgW="4419580" imgH="1628795" progId="Excel.Sheet.12">
                  <p:embed/>
                </p:oleObj>
              </mc:Choice>
              <mc:Fallback>
                <p:oleObj name="Worksheet" r:id="rId3" imgW="4419580" imgH="1628795" progId="Excel.Sheet.12">
                  <p:embed/>
                  <p:pic>
                    <p:nvPicPr>
                      <p:cNvPr id="0" name=""/>
                      <p:cNvPicPr/>
                      <p:nvPr/>
                    </p:nvPicPr>
                    <p:blipFill>
                      <a:blip r:embed="rId4"/>
                      <a:stretch>
                        <a:fillRect/>
                      </a:stretch>
                    </p:blipFill>
                    <p:spPr>
                      <a:xfrm>
                        <a:off x="1016000" y="1804503"/>
                        <a:ext cx="4419600" cy="1628775"/>
                      </a:xfrm>
                      <a:prstGeom prst="rect">
                        <a:avLst/>
                      </a:prstGeom>
                    </p:spPr>
                  </p:pic>
                </p:oleObj>
              </mc:Fallback>
            </mc:AlternateContent>
          </a:graphicData>
        </a:graphic>
      </p:graphicFrame>
      <p:pic>
        <p:nvPicPr>
          <p:cNvPr id="9" name="Imagen 8">
            <a:extLst>
              <a:ext uri="{FF2B5EF4-FFF2-40B4-BE49-F238E27FC236}">
                <a16:creationId xmlns:a16="http://schemas.microsoft.com/office/drawing/2014/main" id="{05DD69A0-EB2E-4B26-9CF2-504B6B321766}"/>
              </a:ext>
            </a:extLst>
          </p:cNvPr>
          <p:cNvPicPr>
            <a:picLocks noChangeAspect="1"/>
          </p:cNvPicPr>
          <p:nvPr/>
        </p:nvPicPr>
        <p:blipFill>
          <a:blip r:embed="rId5"/>
          <a:stretch>
            <a:fillRect/>
          </a:stretch>
        </p:blipFill>
        <p:spPr>
          <a:xfrm>
            <a:off x="5760731" y="1804503"/>
            <a:ext cx="5115162" cy="2992992"/>
          </a:xfrm>
          <a:prstGeom prst="rect">
            <a:avLst/>
          </a:prstGeom>
        </p:spPr>
      </p:pic>
    </p:spTree>
    <p:extLst>
      <p:ext uri="{BB962C8B-B14F-4D97-AF65-F5344CB8AC3E}">
        <p14:creationId xmlns:p14="http://schemas.microsoft.com/office/powerpoint/2010/main" val="1849112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C3C97CB1-A669-4234-87CB-8E327A81B43B}"/>
              </a:ext>
            </a:extLst>
          </p:cNvPr>
          <p:cNvSpPr/>
          <p:nvPr/>
        </p:nvSpPr>
        <p:spPr>
          <a:xfrm>
            <a:off x="890782" y="1302925"/>
            <a:ext cx="2736647" cy="369332"/>
          </a:xfrm>
          <a:prstGeom prst="rect">
            <a:avLst/>
          </a:prstGeom>
        </p:spPr>
        <p:txBody>
          <a:bodyPr wrap="none">
            <a:spAutoFit/>
          </a:bodyPr>
          <a:lstStyle/>
          <a:p>
            <a:r>
              <a:rPr lang="es-EC" b="1" dirty="0">
                <a:solidFill>
                  <a:schemeClr val="accent1"/>
                </a:solidFill>
                <a:latin typeface="Arial" panose="020B0604020202020204" pitchFamily="34" charset="0"/>
                <a:ea typeface="Calibri" panose="020F0502020204030204" pitchFamily="34" charset="0"/>
              </a:rPr>
              <a:t>Análisis pregunta trece</a:t>
            </a:r>
            <a:endParaRPr lang="es-MX" b="1" dirty="0">
              <a:solidFill>
                <a:schemeClr val="accent1"/>
              </a:solidFill>
            </a:endParaRPr>
          </a:p>
        </p:txBody>
      </p:sp>
      <p:sp>
        <p:nvSpPr>
          <p:cNvPr id="8" name="Rectangle 5">
            <a:extLst>
              <a:ext uri="{FF2B5EF4-FFF2-40B4-BE49-F238E27FC236}">
                <a16:creationId xmlns:a16="http://schemas.microsoft.com/office/drawing/2014/main" id="{81C2EE86-04C0-4029-BD96-3AA4BDE45FB2}"/>
              </a:ext>
            </a:extLst>
          </p:cNvPr>
          <p:cNvSpPr/>
          <p:nvPr/>
        </p:nvSpPr>
        <p:spPr>
          <a:xfrm>
            <a:off x="1193800" y="5134301"/>
            <a:ext cx="9182100" cy="1120948"/>
          </a:xfrm>
          <a:prstGeom prst="rect">
            <a:avLst/>
          </a:prstGeom>
        </p:spPr>
        <p:txBody>
          <a:bodyPr wrap="square">
            <a:spAutoFit/>
          </a:bodyPr>
          <a:lstStyle/>
          <a:p>
            <a:pPr algn="just">
              <a:lnSpc>
                <a:spcPct val="200000"/>
              </a:lnSpc>
              <a:spcAft>
                <a:spcPts val="0"/>
              </a:spcAft>
            </a:pPr>
            <a:r>
              <a:rPr lang="es-EC" dirty="0">
                <a:latin typeface="Arial" panose="020B0604020202020204" pitchFamily="34" charset="0"/>
                <a:ea typeface="Calibri" panose="020F0502020204030204" pitchFamily="34" charset="0"/>
                <a:cs typeface="Times New Roman" panose="02020603050405020304" pitchFamily="18" charset="0"/>
              </a:rPr>
              <a:t>En la diferencia de medias se obtuvo mejora de 0,86, ubicándose en el pretest en 2,28 (de vez en cuando), para en el </a:t>
            </a:r>
            <a:r>
              <a:rPr lang="es-EC" dirty="0" err="1">
                <a:latin typeface="Arial" panose="020B0604020202020204" pitchFamily="34" charset="0"/>
                <a:ea typeface="Calibri" panose="020F0502020204030204" pitchFamily="34" charset="0"/>
                <a:cs typeface="Times New Roman" panose="02020603050405020304" pitchFamily="18" charset="0"/>
              </a:rPr>
              <a:t>postest</a:t>
            </a:r>
            <a:r>
              <a:rPr lang="es-EC" dirty="0">
                <a:latin typeface="Arial" panose="020B0604020202020204" pitchFamily="34" charset="0"/>
                <a:ea typeface="Calibri" panose="020F0502020204030204" pitchFamily="34" charset="0"/>
                <a:cs typeface="Times New Roman" panose="02020603050405020304" pitchFamily="18" charset="0"/>
              </a:rPr>
              <a:t> mejorando en 3,14 (a menudo).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Objeto 1">
            <a:extLst>
              <a:ext uri="{FF2B5EF4-FFF2-40B4-BE49-F238E27FC236}">
                <a16:creationId xmlns:a16="http://schemas.microsoft.com/office/drawing/2014/main" id="{2FD47546-6B8D-4273-BBCF-D5F0DDF718F7}"/>
              </a:ext>
            </a:extLst>
          </p:cNvPr>
          <p:cNvGraphicFramePr>
            <a:graphicFrameLocks noChangeAspect="1"/>
          </p:cNvGraphicFramePr>
          <p:nvPr>
            <p:extLst>
              <p:ext uri="{D42A27DB-BD31-4B8C-83A1-F6EECF244321}">
                <p14:modId xmlns:p14="http://schemas.microsoft.com/office/powerpoint/2010/main" val="3333815194"/>
              </p:ext>
            </p:extLst>
          </p:nvPr>
        </p:nvGraphicFramePr>
        <p:xfrm>
          <a:off x="1066800" y="1866900"/>
          <a:ext cx="4419600" cy="1876425"/>
        </p:xfrm>
        <a:graphic>
          <a:graphicData uri="http://schemas.openxmlformats.org/presentationml/2006/ole">
            <mc:AlternateContent xmlns:mc="http://schemas.openxmlformats.org/markup-compatibility/2006">
              <mc:Choice xmlns:v="urn:schemas-microsoft-com:vml" Requires="v">
                <p:oleObj spid="_x0000_s3090" name="Worksheet" r:id="rId3" imgW="4419580" imgH="1876581" progId="Excel.Sheet.12">
                  <p:embed/>
                </p:oleObj>
              </mc:Choice>
              <mc:Fallback>
                <p:oleObj name="Worksheet" r:id="rId3" imgW="4419580" imgH="1876581" progId="Excel.Sheet.12">
                  <p:embed/>
                  <p:pic>
                    <p:nvPicPr>
                      <p:cNvPr id="0" name=""/>
                      <p:cNvPicPr/>
                      <p:nvPr/>
                    </p:nvPicPr>
                    <p:blipFill>
                      <a:blip r:embed="rId4"/>
                      <a:stretch>
                        <a:fillRect/>
                      </a:stretch>
                    </p:blipFill>
                    <p:spPr>
                      <a:xfrm>
                        <a:off x="1066800" y="1866900"/>
                        <a:ext cx="4419600" cy="1876425"/>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id="{77DAAB4C-D654-4277-93B7-68B98ED5DE5A}"/>
              </a:ext>
            </a:extLst>
          </p:cNvPr>
          <p:cNvPicPr>
            <a:picLocks noChangeAspect="1"/>
          </p:cNvPicPr>
          <p:nvPr/>
        </p:nvPicPr>
        <p:blipFill>
          <a:blip r:embed="rId5"/>
          <a:stretch>
            <a:fillRect/>
          </a:stretch>
        </p:blipFill>
        <p:spPr>
          <a:xfrm>
            <a:off x="5930900" y="1866900"/>
            <a:ext cx="5077558" cy="3086100"/>
          </a:xfrm>
          <a:prstGeom prst="rect">
            <a:avLst/>
          </a:prstGeom>
        </p:spPr>
      </p:pic>
    </p:spTree>
    <p:extLst>
      <p:ext uri="{BB962C8B-B14F-4D97-AF65-F5344CB8AC3E}">
        <p14:creationId xmlns:p14="http://schemas.microsoft.com/office/powerpoint/2010/main" val="3516936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10C0-F65C-473F-A674-854F67AC4106}"/>
              </a:ext>
            </a:extLst>
          </p:cNvPr>
          <p:cNvSpPr>
            <a:spLocks noGrp="1"/>
          </p:cNvSpPr>
          <p:nvPr>
            <p:ph type="title"/>
          </p:nvPr>
        </p:nvSpPr>
        <p:spPr/>
        <p:txBody>
          <a:bodyPr/>
          <a:lstStyle/>
          <a:p>
            <a:r>
              <a:rPr lang="es-MX" b="1" dirty="0"/>
              <a:t>Conclusiones</a:t>
            </a:r>
          </a:p>
        </p:txBody>
      </p:sp>
      <p:sp>
        <p:nvSpPr>
          <p:cNvPr id="3" name="Content Placeholder 2">
            <a:extLst>
              <a:ext uri="{FF2B5EF4-FFF2-40B4-BE49-F238E27FC236}">
                <a16:creationId xmlns:a16="http://schemas.microsoft.com/office/drawing/2014/main" id="{DA3F6DE8-9B9A-429E-96FF-98C504400679}"/>
              </a:ext>
            </a:extLst>
          </p:cNvPr>
          <p:cNvSpPr>
            <a:spLocks noGrp="1"/>
          </p:cNvSpPr>
          <p:nvPr>
            <p:ph idx="1"/>
          </p:nvPr>
        </p:nvSpPr>
        <p:spPr>
          <a:xfrm>
            <a:off x="1097280" y="1905000"/>
            <a:ext cx="10058399" cy="3953655"/>
          </a:xfrm>
        </p:spPr>
        <p:txBody>
          <a:bodyPr>
            <a:normAutofit fontScale="92500"/>
          </a:bodyPr>
          <a:lstStyle/>
          <a:p>
            <a:pPr lvl="0" algn="just"/>
            <a:r>
              <a:rPr lang="es-ES" sz="2000" dirty="0">
                <a:solidFill>
                  <a:schemeClr val="tx1"/>
                </a:solidFill>
              </a:rPr>
              <a:t>La investigación se realizó en el Colegio Alemán con estudiantes de 4 y 7mo año de educación básica mismos que presentaban niveles de estrés muy significativos debido a presiones en sus actividades académicas.</a:t>
            </a:r>
            <a:endParaRPr lang="es-MX" sz="2000" dirty="0">
              <a:solidFill>
                <a:schemeClr val="tx1"/>
              </a:solidFill>
            </a:endParaRPr>
          </a:p>
          <a:p>
            <a:pPr lvl="0" algn="just"/>
            <a:r>
              <a:rPr lang="es-ES" sz="2000" dirty="0">
                <a:solidFill>
                  <a:schemeClr val="tx1"/>
                </a:solidFill>
              </a:rPr>
              <a:t>El objetivo del proyecto de investigación fue diseñar y aplicar actividades extracurriculares con el fin de bajar los niveles de estrés percibido por los estudiantes de 4to y 7mo año de educación básica.</a:t>
            </a:r>
            <a:endParaRPr lang="es-MX" sz="2000" dirty="0">
              <a:solidFill>
                <a:schemeClr val="tx1"/>
              </a:solidFill>
            </a:endParaRPr>
          </a:p>
          <a:p>
            <a:pPr lvl="0" algn="just"/>
            <a:r>
              <a:rPr lang="es-ES" sz="2000" dirty="0">
                <a:solidFill>
                  <a:schemeClr val="tx1"/>
                </a:solidFill>
              </a:rPr>
              <a:t>Se pudo encontrar varios proyectos relacionados con el estrés percibido en otros campos como en la medicina y psicología y otro importante con estudiantes universitarios, el presente proyecto al tratar con estudiantes secundarios es único en su campo.</a:t>
            </a:r>
          </a:p>
          <a:p>
            <a:pPr lvl="0" algn="just"/>
            <a:r>
              <a:rPr lang="es-ES" sz="2000" dirty="0">
                <a:solidFill>
                  <a:schemeClr val="tx1"/>
                </a:solidFill>
              </a:rPr>
              <a:t>En el marco teórico se hace referencia a los tipos de estrés los mismos que se representaron en esta investigación en una escala de 0 a 4 puntos.</a:t>
            </a:r>
            <a:endParaRPr lang="es-MX" sz="2000" dirty="0">
              <a:solidFill>
                <a:schemeClr val="tx1"/>
              </a:solidFill>
            </a:endParaRPr>
          </a:p>
          <a:p>
            <a:pPr algn="just"/>
            <a:r>
              <a:rPr lang="es-EC" sz="2000" dirty="0">
                <a:solidFill>
                  <a:schemeClr val="tx1"/>
                </a:solidFill>
              </a:rPr>
              <a:t>Para esta investigación se utilizó el cuestionario Escala de Estrés Percibido (PSS) para recoger información cuantitativa. Se fundamenta en un cuestionario que se aplica a los estudiantes.</a:t>
            </a:r>
            <a:endParaRPr lang="es-MX" sz="2000" dirty="0">
              <a:solidFill>
                <a:schemeClr val="tx1"/>
              </a:solidFill>
            </a:endParaRPr>
          </a:p>
        </p:txBody>
      </p:sp>
    </p:spTree>
    <p:extLst>
      <p:ext uri="{BB962C8B-B14F-4D97-AF65-F5344CB8AC3E}">
        <p14:creationId xmlns:p14="http://schemas.microsoft.com/office/powerpoint/2010/main" val="3976677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6CE9-4F38-4E75-9554-6600DCA9A089}"/>
              </a:ext>
            </a:extLst>
          </p:cNvPr>
          <p:cNvSpPr>
            <a:spLocks noGrp="1"/>
          </p:cNvSpPr>
          <p:nvPr>
            <p:ph type="title"/>
          </p:nvPr>
        </p:nvSpPr>
        <p:spPr/>
        <p:txBody>
          <a:bodyPr/>
          <a:lstStyle/>
          <a:p>
            <a:r>
              <a:rPr lang="es-MX" b="1" dirty="0"/>
              <a:t>Conclusiones</a:t>
            </a:r>
          </a:p>
        </p:txBody>
      </p:sp>
      <p:sp>
        <p:nvSpPr>
          <p:cNvPr id="3" name="Content Placeholder 2">
            <a:extLst>
              <a:ext uri="{FF2B5EF4-FFF2-40B4-BE49-F238E27FC236}">
                <a16:creationId xmlns:a16="http://schemas.microsoft.com/office/drawing/2014/main" id="{F7A8CD89-B736-4688-BAAB-29B7F48352E8}"/>
              </a:ext>
            </a:extLst>
          </p:cNvPr>
          <p:cNvSpPr>
            <a:spLocks noGrp="1"/>
          </p:cNvSpPr>
          <p:nvPr>
            <p:ph idx="1"/>
          </p:nvPr>
        </p:nvSpPr>
        <p:spPr/>
        <p:txBody>
          <a:bodyPr/>
          <a:lstStyle/>
          <a:p>
            <a:pPr lvl="0" algn="just"/>
            <a:r>
              <a:rPr lang="es-ES" sz="2000" dirty="0">
                <a:solidFill>
                  <a:schemeClr val="tx1"/>
                </a:solidFill>
              </a:rPr>
              <a:t>Todas correlaciones de Pearson son positivas lo que nos indica que la actividades recreativas inciden de forma favorable en el mejoramiento de los niveles de estrés de los estudiantes de 4to y 7mo año de educación básica del Colegio Alemán.</a:t>
            </a:r>
            <a:endParaRPr lang="es-MX" sz="2000" dirty="0">
              <a:solidFill>
                <a:schemeClr val="tx1"/>
              </a:solidFill>
            </a:endParaRPr>
          </a:p>
          <a:p>
            <a:pPr lvl="0" algn="just"/>
            <a:r>
              <a:rPr lang="es-ES" sz="2000" dirty="0">
                <a:solidFill>
                  <a:schemeClr val="tx1"/>
                </a:solidFill>
              </a:rPr>
              <a:t>Se comprueba la hipótesis de trabajo: “Las actividades deportivas extracurriculares, como elementos recreativos disminuyen los niveles de estrés percibido en los estudiantes de 4to  y 7mo de educación básica, del Colegio Alemán”.</a:t>
            </a:r>
            <a:endParaRPr lang="es-MX" sz="2000" dirty="0">
              <a:solidFill>
                <a:schemeClr val="tx1"/>
              </a:solidFill>
            </a:endParaRPr>
          </a:p>
          <a:p>
            <a:endParaRPr lang="es-MX" dirty="0"/>
          </a:p>
        </p:txBody>
      </p:sp>
    </p:spTree>
    <p:extLst>
      <p:ext uri="{BB962C8B-B14F-4D97-AF65-F5344CB8AC3E}">
        <p14:creationId xmlns:p14="http://schemas.microsoft.com/office/powerpoint/2010/main" val="2922137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1AF1F6-2949-4216-891D-1E32FF34E8C4}"/>
              </a:ext>
            </a:extLst>
          </p:cNvPr>
          <p:cNvSpPr>
            <a:spLocks noGrp="1"/>
          </p:cNvSpPr>
          <p:nvPr>
            <p:ph type="title"/>
          </p:nvPr>
        </p:nvSpPr>
        <p:spPr>
          <a:xfrm>
            <a:off x="1097280" y="286603"/>
            <a:ext cx="10058400" cy="843697"/>
          </a:xfrm>
        </p:spPr>
        <p:txBody>
          <a:bodyPr/>
          <a:lstStyle/>
          <a:p>
            <a:r>
              <a:rPr lang="es-MX" dirty="0"/>
              <a:t>Bibliografía</a:t>
            </a:r>
          </a:p>
        </p:txBody>
      </p:sp>
      <p:sp>
        <p:nvSpPr>
          <p:cNvPr id="3" name="Marcador de contenido 2">
            <a:extLst>
              <a:ext uri="{FF2B5EF4-FFF2-40B4-BE49-F238E27FC236}">
                <a16:creationId xmlns:a16="http://schemas.microsoft.com/office/drawing/2014/main" id="{CD8F6CE1-31C7-4885-A4A6-961AF03500FC}"/>
              </a:ext>
            </a:extLst>
          </p:cNvPr>
          <p:cNvSpPr>
            <a:spLocks noGrp="1"/>
          </p:cNvSpPr>
          <p:nvPr>
            <p:ph idx="1"/>
          </p:nvPr>
        </p:nvSpPr>
        <p:spPr/>
        <p:txBody>
          <a:bodyPr>
            <a:normAutofit fontScale="25000" lnSpcReduction="20000"/>
          </a:bodyPr>
          <a:lstStyle/>
          <a:p>
            <a:pPr marL="457200" indent="-457200" algn="just">
              <a:lnSpc>
                <a:spcPct val="150000"/>
              </a:lnSpc>
              <a:spcAft>
                <a:spcPts val="1000"/>
              </a:spcAft>
            </a:pPr>
            <a:r>
              <a:rPr lang="es-EC" sz="4000" dirty="0">
                <a:effectLst/>
                <a:latin typeface="Arial" panose="020B0604020202020204" pitchFamily="34" charset="0"/>
                <a:ea typeface="Calibri" panose="020F0502020204030204" pitchFamily="34" charset="0"/>
                <a:cs typeface="Times New Roman" panose="02020603050405020304" pitchFamily="18" charset="0"/>
              </a:rPr>
              <a:t>(</a:t>
            </a:r>
            <a:r>
              <a:rPr lang="es-EC" sz="4000" dirty="0" err="1">
                <a:effectLst/>
                <a:latin typeface="Arial" panose="020B0604020202020204" pitchFamily="34" charset="0"/>
                <a:ea typeface="Calibri" panose="020F0502020204030204" pitchFamily="34" charset="0"/>
                <a:cs typeface="Times New Roman" panose="02020603050405020304" pitchFamily="18" charset="0"/>
              </a:rPr>
              <a:t>Cabreles</a:t>
            </a:r>
            <a:r>
              <a:rPr lang="es-EC" sz="4000" dirty="0">
                <a:effectLst/>
                <a:latin typeface="Arial" panose="020B0604020202020204" pitchFamily="34" charset="0"/>
                <a:ea typeface="Calibri" panose="020F0502020204030204" pitchFamily="34" charset="0"/>
                <a:cs typeface="Times New Roman" panose="02020603050405020304" pitchFamily="18" charset="0"/>
              </a:rPr>
              <a:t>, C. (31 de agosto de 2017). </a:t>
            </a:r>
            <a:r>
              <a:rPr lang="es-EC" sz="4000" i="1" dirty="0">
                <a:effectLst/>
                <a:latin typeface="Arial" panose="020B0604020202020204" pitchFamily="34" charset="0"/>
                <a:ea typeface="Calibri" panose="020F0502020204030204" pitchFamily="34" charset="0"/>
                <a:cs typeface="Times New Roman" panose="02020603050405020304" pitchFamily="18" charset="0"/>
              </a:rPr>
              <a:t>El test </a:t>
            </a:r>
            <a:r>
              <a:rPr lang="es-EC" sz="4000" i="1" dirty="0" err="1">
                <a:effectLst/>
                <a:latin typeface="Arial" panose="020B0604020202020204" pitchFamily="34" charset="0"/>
                <a:ea typeface="Calibri" panose="020F0502020204030204" pitchFamily="34" charset="0"/>
                <a:cs typeface="Times New Roman" panose="02020603050405020304" pitchFamily="18" charset="0"/>
              </a:rPr>
              <a:t>sebt</a:t>
            </a:r>
            <a:r>
              <a:rPr lang="es-EC" sz="4000" i="1" dirty="0">
                <a:effectLst/>
                <a:latin typeface="Arial" panose="020B0604020202020204" pitchFamily="34" charset="0"/>
                <a:ea typeface="Calibri" panose="020F0502020204030204" pitchFamily="34" charset="0"/>
                <a:cs typeface="Times New Roman" panose="02020603050405020304" pitchFamily="18" charset="0"/>
              </a:rPr>
              <a:t> para prevenir lesiones</a:t>
            </a:r>
            <a:r>
              <a:rPr lang="es-EC" sz="4000" dirty="0">
                <a:effectLst/>
                <a:latin typeface="Arial" panose="020B0604020202020204" pitchFamily="34" charset="0"/>
                <a:ea typeface="Calibri" panose="020F0502020204030204" pitchFamily="34" charset="0"/>
                <a:cs typeface="Times New Roman" panose="02020603050405020304" pitchFamily="18" charset="0"/>
              </a:rPr>
              <a:t>. Obtenido de http://deportemultidisciplinar.com/el-test-sebt-para-prevenir-lesiones/</a:t>
            </a:r>
            <a:endParaRPr lang="es-MX" sz="4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50000"/>
              </a:lnSpc>
              <a:spcAft>
                <a:spcPts val="10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Cohen, S. (1994). </a:t>
            </a:r>
            <a:r>
              <a:rPr lang="en-US" sz="4000" i="1" dirty="0">
                <a:effectLst/>
                <a:latin typeface="Arial" panose="020B0604020202020204" pitchFamily="34" charset="0"/>
                <a:ea typeface="Calibri" panose="020F0502020204030204" pitchFamily="34" charset="0"/>
                <a:cs typeface="Times New Roman" panose="02020603050405020304" pitchFamily="18" charset="0"/>
              </a:rPr>
              <a:t>Perceived stress scale</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s-EC" sz="4000" dirty="0">
                <a:effectLst/>
                <a:latin typeface="Arial" panose="020B0604020202020204" pitchFamily="34" charset="0"/>
                <a:ea typeface="Calibri" panose="020F0502020204030204" pitchFamily="34" charset="0"/>
                <a:cs typeface="Times New Roman" panose="02020603050405020304" pitchFamily="18" charset="0"/>
              </a:rPr>
              <a:t>Obtenido de https://www.northottawawellnessfoundation.org/wp-content/uploads/2018/04/PerceivedStressScale.pdf</a:t>
            </a:r>
            <a:endParaRPr lang="es-MX" sz="4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50000"/>
              </a:lnSpc>
              <a:spcAft>
                <a:spcPts val="1000"/>
              </a:spcAft>
            </a:pPr>
            <a:r>
              <a:rPr lang="es-EC" sz="4000" dirty="0" err="1">
                <a:effectLst/>
                <a:latin typeface="Arial" panose="020B0604020202020204" pitchFamily="34" charset="0"/>
                <a:ea typeface="Calibri" panose="020F0502020204030204" pitchFamily="34" charset="0"/>
                <a:cs typeface="Times New Roman" panose="02020603050405020304" pitchFamily="18" charset="0"/>
              </a:rPr>
              <a:t>Corbin</a:t>
            </a:r>
            <a:r>
              <a:rPr lang="es-EC" sz="4000" dirty="0">
                <a:effectLst/>
                <a:latin typeface="Arial" panose="020B0604020202020204" pitchFamily="34" charset="0"/>
                <a:ea typeface="Calibri" panose="020F0502020204030204" pitchFamily="34" charset="0"/>
                <a:cs typeface="Times New Roman" panose="02020603050405020304" pitchFamily="18" charset="0"/>
              </a:rPr>
              <a:t>, C. (2005). </a:t>
            </a:r>
            <a:r>
              <a:rPr lang="es-EC" sz="4000" i="1" dirty="0">
                <a:effectLst/>
                <a:latin typeface="Arial" panose="020B0604020202020204" pitchFamily="34" charset="0"/>
                <a:ea typeface="Calibri" panose="020F0502020204030204" pitchFamily="34" charset="0"/>
                <a:cs typeface="Times New Roman" panose="02020603050405020304" pitchFamily="18" charset="0"/>
              </a:rPr>
              <a:t>Salud y Fitness</a:t>
            </a:r>
            <a:r>
              <a:rPr lang="es-EC" sz="4000" dirty="0">
                <a:effectLst/>
                <a:latin typeface="Arial" panose="020B0604020202020204" pitchFamily="34" charset="0"/>
                <a:ea typeface="Calibri" panose="020F0502020204030204" pitchFamily="34" charset="0"/>
                <a:cs typeface="Times New Roman" panose="02020603050405020304" pitchFamily="18" charset="0"/>
              </a:rPr>
              <a:t>. Obtenido de https://g-se.com/es/salud-y-fitness/articulos/definicion-y-clasificacion-de-actividad-fisica-y-salud-704</a:t>
            </a:r>
            <a:endParaRPr lang="es-MX" sz="4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50000"/>
              </a:lnSpc>
              <a:spcAft>
                <a:spcPts val="1000"/>
              </a:spcAft>
            </a:pPr>
            <a:r>
              <a:rPr lang="es-EC" sz="4000" dirty="0">
                <a:effectLst/>
                <a:latin typeface="Arial" panose="020B0604020202020204" pitchFamily="34" charset="0"/>
                <a:ea typeface="Calibri" panose="020F0502020204030204" pitchFamily="34" charset="0"/>
                <a:cs typeface="Times New Roman" panose="02020603050405020304" pitchFamily="18" charset="0"/>
              </a:rPr>
              <a:t>Entrenamiento, M. d. (21 de diciembre de 2018). </a:t>
            </a:r>
            <a:r>
              <a:rPr lang="es-EC" sz="4000" i="1" dirty="0">
                <a:effectLst/>
                <a:latin typeface="Arial" panose="020B0604020202020204" pitchFamily="34" charset="0"/>
                <a:ea typeface="Calibri" panose="020F0502020204030204" pitchFamily="34" charset="0"/>
                <a:cs typeface="Times New Roman" panose="02020603050405020304" pitchFamily="18" charset="0"/>
              </a:rPr>
              <a:t>Evaluación de la condición física en mayores</a:t>
            </a:r>
            <a:r>
              <a:rPr lang="es-EC" sz="4000" dirty="0">
                <a:effectLst/>
                <a:latin typeface="Arial" panose="020B0604020202020204" pitchFamily="34" charset="0"/>
                <a:ea typeface="Calibri" panose="020F0502020204030204" pitchFamily="34" charset="0"/>
                <a:cs typeface="Times New Roman" panose="02020603050405020304" pitchFamily="18" charset="0"/>
              </a:rPr>
              <a:t>. Obtenido de https://mundoentrenamiento.com/evaluacion-la-condicion-fisica-mayores/</a:t>
            </a:r>
            <a:endParaRPr lang="es-MX" sz="4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50000"/>
              </a:lnSpc>
              <a:spcAft>
                <a:spcPts val="1000"/>
              </a:spcAft>
            </a:pPr>
            <a:r>
              <a:rPr lang="es-EC" sz="4000" dirty="0">
                <a:effectLst/>
                <a:latin typeface="Arial" panose="020B0604020202020204" pitchFamily="34" charset="0"/>
                <a:ea typeface="Calibri" panose="020F0502020204030204" pitchFamily="34" charset="0"/>
                <a:cs typeface="Times New Roman" panose="02020603050405020304" pitchFamily="18" charset="0"/>
              </a:rPr>
              <a:t>Feijoo, I. (06 de Noviembre de 2013). </a:t>
            </a:r>
            <a:r>
              <a:rPr lang="es-EC" sz="4000" i="1" dirty="0">
                <a:effectLst/>
                <a:latin typeface="Arial" panose="020B0604020202020204" pitchFamily="34" charset="0"/>
                <a:ea typeface="Calibri" panose="020F0502020204030204" pitchFamily="34" charset="0"/>
                <a:cs typeface="Times New Roman" panose="02020603050405020304" pitchFamily="18" charset="0"/>
              </a:rPr>
              <a:t>La actividad física como medio para combatir el estrés</a:t>
            </a:r>
            <a:r>
              <a:rPr lang="es-EC" sz="4000" dirty="0">
                <a:effectLst/>
                <a:latin typeface="Arial" panose="020B0604020202020204" pitchFamily="34" charset="0"/>
                <a:ea typeface="Calibri" panose="020F0502020204030204" pitchFamily="34" charset="0"/>
                <a:cs typeface="Times New Roman" panose="02020603050405020304" pitchFamily="18" charset="0"/>
              </a:rPr>
              <a:t>. Obtenido de http://www.buenaforma.org/2013/11/06/la-actividad-fisica-como-medio-para-combatir-el-estres/</a:t>
            </a:r>
            <a:endParaRPr lang="es-MX" sz="4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50000"/>
              </a:lnSpc>
              <a:spcAft>
                <a:spcPts val="1000"/>
              </a:spcAft>
            </a:pPr>
            <a:r>
              <a:rPr lang="es-EC" sz="4000" dirty="0" err="1">
                <a:effectLst/>
                <a:latin typeface="Arial" panose="020B0604020202020204" pitchFamily="34" charset="0"/>
                <a:ea typeface="Calibri" panose="020F0502020204030204" pitchFamily="34" charset="0"/>
                <a:cs typeface="Times New Roman" panose="02020603050405020304" pitchFamily="18" charset="0"/>
              </a:rPr>
              <a:t>Garatachea</a:t>
            </a:r>
            <a:r>
              <a:rPr lang="es-EC" sz="4000" dirty="0">
                <a:effectLst/>
                <a:latin typeface="Arial" panose="020B0604020202020204" pitchFamily="34" charset="0"/>
                <a:ea typeface="Calibri" panose="020F0502020204030204" pitchFamily="34" charset="0"/>
                <a:cs typeface="Times New Roman" panose="02020603050405020304" pitchFamily="18" charset="0"/>
              </a:rPr>
              <a:t>, N. (2006). </a:t>
            </a:r>
            <a:r>
              <a:rPr lang="es-EC" sz="4000" i="1" dirty="0">
                <a:effectLst/>
                <a:latin typeface="Arial" panose="020B0604020202020204" pitchFamily="34" charset="0"/>
                <a:ea typeface="Calibri" panose="020F0502020204030204" pitchFamily="34" charset="0"/>
                <a:cs typeface="Times New Roman" panose="02020603050405020304" pitchFamily="18" charset="0"/>
              </a:rPr>
              <a:t>Actividad </a:t>
            </a:r>
            <a:r>
              <a:rPr lang="es-EC" sz="4000" i="1" dirty="0" err="1">
                <a:effectLst/>
                <a:latin typeface="Arial" panose="020B0604020202020204" pitchFamily="34" charset="0"/>
                <a:ea typeface="Calibri" panose="020F0502020204030204" pitchFamily="34" charset="0"/>
                <a:cs typeface="Times New Roman" panose="02020603050405020304" pitchFamily="18" charset="0"/>
              </a:rPr>
              <a:t>fisica</a:t>
            </a:r>
            <a:r>
              <a:rPr lang="es-EC" sz="4000" i="1" dirty="0">
                <a:effectLst/>
                <a:latin typeface="Arial" panose="020B0604020202020204" pitchFamily="34" charset="0"/>
                <a:ea typeface="Calibri" panose="020F0502020204030204" pitchFamily="34" charset="0"/>
                <a:cs typeface="Times New Roman" panose="02020603050405020304" pitchFamily="18" charset="0"/>
              </a:rPr>
              <a:t> y envejecimiento.</a:t>
            </a:r>
            <a:r>
              <a:rPr lang="es-EC" sz="4000" dirty="0">
                <a:effectLst/>
                <a:latin typeface="Arial" panose="020B0604020202020204" pitchFamily="34" charset="0"/>
                <a:ea typeface="Calibri" panose="020F0502020204030204" pitchFamily="34" charset="0"/>
                <a:cs typeface="Times New Roman" panose="02020603050405020304" pitchFamily="18" charset="0"/>
              </a:rPr>
              <a:t> Sevilla: Wanceulen editorial Deportiva.</a:t>
            </a:r>
            <a:endParaRPr lang="es-MX" sz="4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50000"/>
              </a:lnSpc>
              <a:spcAft>
                <a:spcPts val="1000"/>
              </a:spcAft>
            </a:pPr>
            <a:r>
              <a:rPr lang="es-EC" sz="4000" dirty="0">
                <a:effectLst/>
                <a:latin typeface="Arial" panose="020B0604020202020204" pitchFamily="34" charset="0"/>
                <a:ea typeface="Calibri" panose="020F0502020204030204" pitchFamily="34" charset="0"/>
                <a:cs typeface="Times New Roman" panose="02020603050405020304" pitchFamily="18" charset="0"/>
              </a:rPr>
              <a:t>Gonzales, C., &amp; </a:t>
            </a:r>
            <a:r>
              <a:rPr lang="es-EC" sz="4000" dirty="0" err="1">
                <a:effectLst/>
                <a:latin typeface="Arial" panose="020B0604020202020204" pitchFamily="34" charset="0"/>
                <a:ea typeface="Calibri" panose="020F0502020204030204" pitchFamily="34" charset="0"/>
                <a:cs typeface="Times New Roman" panose="02020603050405020304" pitchFamily="18" charset="0"/>
              </a:rPr>
              <a:t>Sebastian</a:t>
            </a:r>
            <a:r>
              <a:rPr lang="es-EC" sz="4000" dirty="0">
                <a:effectLst/>
                <a:latin typeface="Arial" panose="020B0604020202020204" pitchFamily="34" charset="0"/>
                <a:ea typeface="Calibri" panose="020F0502020204030204" pitchFamily="34" charset="0"/>
                <a:cs typeface="Times New Roman" panose="02020603050405020304" pitchFamily="18" charset="0"/>
              </a:rPr>
              <a:t>, E. (2000). </a:t>
            </a:r>
            <a:r>
              <a:rPr lang="es-EC" sz="4000" i="1" dirty="0">
                <a:effectLst/>
                <a:latin typeface="Arial" panose="020B0604020202020204" pitchFamily="34" charset="0"/>
                <a:ea typeface="Calibri" panose="020F0502020204030204" pitchFamily="34" charset="0"/>
                <a:cs typeface="Times New Roman" panose="02020603050405020304" pitchFamily="18" charset="0"/>
              </a:rPr>
              <a:t>Actividades </a:t>
            </a:r>
            <a:r>
              <a:rPr lang="es-EC" sz="4000" i="1" dirty="0" err="1">
                <a:effectLst/>
                <a:latin typeface="Arial" panose="020B0604020202020204" pitchFamily="34" charset="0"/>
                <a:ea typeface="Calibri" panose="020F0502020204030204" pitchFamily="34" charset="0"/>
                <a:cs typeface="Times New Roman" panose="02020603050405020304" pitchFamily="18" charset="0"/>
              </a:rPr>
              <a:t>acuaticas</a:t>
            </a:r>
            <a:r>
              <a:rPr lang="es-EC" sz="4000" i="1" dirty="0">
                <a:effectLst/>
                <a:latin typeface="Arial" panose="020B0604020202020204" pitchFamily="34" charset="0"/>
                <a:ea typeface="Calibri" panose="020F0502020204030204" pitchFamily="34" charset="0"/>
                <a:cs typeface="Times New Roman" panose="02020603050405020304" pitchFamily="18" charset="0"/>
              </a:rPr>
              <a:t> recreativas.</a:t>
            </a:r>
            <a:r>
              <a:rPr lang="es-EC" sz="4000" dirty="0">
                <a:effectLst/>
                <a:latin typeface="Arial" panose="020B0604020202020204" pitchFamily="34" charset="0"/>
                <a:ea typeface="Calibri" panose="020F0502020204030204" pitchFamily="34" charset="0"/>
                <a:cs typeface="Times New Roman" panose="02020603050405020304" pitchFamily="18" charset="0"/>
              </a:rPr>
              <a:t> Barcelona: INO Reproducciones, S:A:.</a:t>
            </a:r>
            <a:endParaRPr lang="es-MX" sz="4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50000"/>
              </a:lnSpc>
              <a:spcAft>
                <a:spcPts val="1000"/>
              </a:spcAft>
            </a:pPr>
            <a:r>
              <a:rPr lang="es-EC" sz="4000" dirty="0" err="1">
                <a:effectLst/>
                <a:latin typeface="Arial" panose="020B0604020202020204" pitchFamily="34" charset="0"/>
                <a:ea typeface="Calibri" panose="020F0502020204030204" pitchFamily="34" charset="0"/>
                <a:cs typeface="Times New Roman" panose="02020603050405020304" pitchFamily="18" charset="0"/>
              </a:rPr>
              <a:t>Lopategui</a:t>
            </a:r>
            <a:r>
              <a:rPr lang="es-EC" sz="4000" dirty="0">
                <a:effectLst/>
                <a:latin typeface="Arial" panose="020B0604020202020204" pitchFamily="34" charset="0"/>
                <a:ea typeface="Calibri" panose="020F0502020204030204" pitchFamily="34" charset="0"/>
                <a:cs typeface="Times New Roman" panose="02020603050405020304" pitchFamily="18" charset="0"/>
              </a:rPr>
              <a:t>, C. (2016). </a:t>
            </a:r>
            <a:r>
              <a:rPr lang="es-EC" sz="4000" i="1" dirty="0">
                <a:effectLst/>
                <a:latin typeface="Arial" panose="020B0604020202020204" pitchFamily="34" charset="0"/>
                <a:ea typeface="Calibri" panose="020F0502020204030204" pitchFamily="34" charset="0"/>
                <a:cs typeface="Times New Roman" panose="02020603050405020304" pitchFamily="18" charset="0"/>
              </a:rPr>
              <a:t>Ciencia del Movimiento humano y la Salud </a:t>
            </a:r>
            <a:r>
              <a:rPr lang="es-EC" sz="4000" dirty="0">
                <a:effectLst/>
                <a:latin typeface="Arial" panose="020B0604020202020204" pitchFamily="34" charset="0"/>
                <a:ea typeface="Calibri" panose="020F0502020204030204" pitchFamily="34" charset="0"/>
                <a:cs typeface="Times New Roman" panose="02020603050405020304" pitchFamily="18" charset="0"/>
              </a:rPr>
              <a:t>. Obtenido de http://www.saludmed.com/sedentarismo/sedentarismo.html</a:t>
            </a:r>
            <a:endParaRPr lang="es-MX" sz="40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spTree>
    <p:extLst>
      <p:ext uri="{BB962C8B-B14F-4D97-AF65-F5344CB8AC3E}">
        <p14:creationId xmlns:p14="http://schemas.microsoft.com/office/powerpoint/2010/main" val="3031064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9CCE731-2756-4246-A9E2-2AA3048B6748}"/>
              </a:ext>
            </a:extLst>
          </p:cNvPr>
          <p:cNvSpPr>
            <a:spLocks noGrp="1"/>
          </p:cNvSpPr>
          <p:nvPr>
            <p:ph type="title"/>
          </p:nvPr>
        </p:nvSpPr>
        <p:spPr>
          <a:xfrm>
            <a:off x="1097280" y="286603"/>
            <a:ext cx="10058400" cy="869097"/>
          </a:xfrm>
        </p:spPr>
        <p:txBody>
          <a:bodyPr/>
          <a:lstStyle/>
          <a:p>
            <a:r>
              <a:rPr lang="es-MX" dirty="0"/>
              <a:t>Bibliografía</a:t>
            </a:r>
          </a:p>
        </p:txBody>
      </p:sp>
      <p:sp>
        <p:nvSpPr>
          <p:cNvPr id="4" name="Marcador de contenido 3">
            <a:extLst>
              <a:ext uri="{FF2B5EF4-FFF2-40B4-BE49-F238E27FC236}">
                <a16:creationId xmlns:a16="http://schemas.microsoft.com/office/drawing/2014/main" id="{984B4DA1-AEA2-4E5B-9C4D-672E0D1C608D}"/>
              </a:ext>
            </a:extLst>
          </p:cNvPr>
          <p:cNvSpPr>
            <a:spLocks noGrp="1"/>
          </p:cNvSpPr>
          <p:nvPr>
            <p:ph idx="1"/>
          </p:nvPr>
        </p:nvSpPr>
        <p:spPr/>
        <p:txBody>
          <a:bodyPr>
            <a:normAutofit fontScale="25000" lnSpcReduction="20000"/>
          </a:bodyPr>
          <a:lstStyle/>
          <a:p>
            <a:pPr marL="457200" indent="-457200" algn="just">
              <a:lnSpc>
                <a:spcPct val="150000"/>
              </a:lnSpc>
              <a:spcAft>
                <a:spcPts val="1000"/>
              </a:spcAft>
            </a:pPr>
            <a:r>
              <a:rPr lang="es-EC" sz="4000" dirty="0">
                <a:effectLst/>
                <a:latin typeface="Arial" panose="020B0604020202020204" pitchFamily="34" charset="0"/>
                <a:ea typeface="Calibri" panose="020F0502020204030204" pitchFamily="34" charset="0"/>
                <a:cs typeface="Times New Roman" panose="02020603050405020304" pitchFamily="18" charset="0"/>
              </a:rPr>
              <a:t>MedlinePlus. (03 de diciembre de 2018). </a:t>
            </a:r>
            <a:r>
              <a:rPr lang="es-EC" sz="4000" i="1" dirty="0" err="1">
                <a:effectLst/>
                <a:latin typeface="Arial" panose="020B0604020202020204" pitchFamily="34" charset="0"/>
                <a:ea typeface="Calibri" panose="020F0502020204030204" pitchFamily="34" charset="0"/>
                <a:cs typeface="Times New Roman" panose="02020603050405020304" pitchFamily="18" charset="0"/>
              </a:rPr>
              <a:t>Indice</a:t>
            </a:r>
            <a:r>
              <a:rPr lang="es-EC" sz="4000" i="1" dirty="0">
                <a:effectLst/>
                <a:latin typeface="Arial" panose="020B0604020202020204" pitchFamily="34" charset="0"/>
                <a:ea typeface="Calibri" panose="020F0502020204030204" pitchFamily="34" charset="0"/>
                <a:cs typeface="Times New Roman" panose="02020603050405020304" pitchFamily="18" charset="0"/>
              </a:rPr>
              <a:t> de masa corporal</a:t>
            </a:r>
            <a:r>
              <a:rPr lang="es-EC" sz="4000" dirty="0">
                <a:effectLst/>
                <a:latin typeface="Arial" panose="020B0604020202020204" pitchFamily="34" charset="0"/>
                <a:ea typeface="Calibri" panose="020F0502020204030204" pitchFamily="34" charset="0"/>
                <a:cs typeface="Times New Roman" panose="02020603050405020304" pitchFamily="18" charset="0"/>
              </a:rPr>
              <a:t>. Obtenido de https://medlineplus.gov/spanish/ency/article/007196.htm</a:t>
            </a:r>
            <a:endParaRPr lang="es-MX" sz="4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50000"/>
              </a:lnSpc>
              <a:spcAft>
                <a:spcPts val="1000"/>
              </a:spcAft>
            </a:pPr>
            <a:r>
              <a:rPr lang="es-EC" sz="4000" dirty="0">
                <a:effectLst/>
                <a:latin typeface="Arial" panose="020B0604020202020204" pitchFamily="34" charset="0"/>
                <a:ea typeface="Calibri" panose="020F0502020204030204" pitchFamily="34" charset="0"/>
                <a:cs typeface="Times New Roman" panose="02020603050405020304" pitchFamily="18" charset="0"/>
              </a:rPr>
              <a:t>Mingote, J., &amp; Pérez, F. (1999). </a:t>
            </a:r>
            <a:r>
              <a:rPr lang="es-EC" sz="4000" i="1" dirty="0">
                <a:effectLst/>
                <a:latin typeface="Arial" panose="020B0604020202020204" pitchFamily="34" charset="0"/>
                <a:ea typeface="Calibri" panose="020F0502020204030204" pitchFamily="34" charset="0"/>
                <a:cs typeface="Times New Roman" panose="02020603050405020304" pitchFamily="18" charset="0"/>
              </a:rPr>
              <a:t>El Estrés Del Médico: Manual de Autoayuda.</a:t>
            </a:r>
            <a:r>
              <a:rPr lang="es-EC" sz="4000" dirty="0">
                <a:effectLst/>
                <a:latin typeface="Arial" panose="020B0604020202020204" pitchFamily="34" charset="0"/>
                <a:ea typeface="Calibri" panose="020F0502020204030204" pitchFamily="34" charset="0"/>
                <a:cs typeface="Times New Roman" panose="02020603050405020304" pitchFamily="18" charset="0"/>
              </a:rPr>
              <a:t> Madrid: </a:t>
            </a:r>
            <a:r>
              <a:rPr lang="es-EC" sz="4000" dirty="0" err="1">
                <a:effectLst/>
                <a:latin typeface="Arial" panose="020B0604020202020204" pitchFamily="34" charset="0"/>
                <a:ea typeface="Calibri" panose="020F0502020204030204" pitchFamily="34" charset="0"/>
                <a:cs typeface="Times New Roman" panose="02020603050405020304" pitchFamily="18" charset="0"/>
              </a:rPr>
              <a:t>Edigrafos</a:t>
            </a:r>
            <a:r>
              <a:rPr lang="es-EC" sz="4000" dirty="0">
                <a:effectLst/>
                <a:latin typeface="Arial" panose="020B0604020202020204" pitchFamily="34" charset="0"/>
                <a:ea typeface="Calibri" panose="020F0502020204030204" pitchFamily="34" charset="0"/>
                <a:cs typeface="Times New Roman" panose="02020603050405020304" pitchFamily="18" charset="0"/>
              </a:rPr>
              <a:t> S.A.</a:t>
            </a:r>
            <a:endParaRPr lang="es-MX" sz="4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50000"/>
              </a:lnSpc>
              <a:spcAft>
                <a:spcPts val="1000"/>
              </a:spcAft>
            </a:pPr>
            <a:r>
              <a:rPr lang="es-EC" sz="4000" dirty="0">
                <a:effectLst/>
                <a:latin typeface="Arial" panose="020B0604020202020204" pitchFamily="34" charset="0"/>
                <a:ea typeface="Calibri" panose="020F0502020204030204" pitchFamily="34" charset="0"/>
                <a:cs typeface="Times New Roman" panose="02020603050405020304" pitchFamily="18" charset="0"/>
              </a:rPr>
              <a:t>Ministerio de Sanidad, S. (2017). Actividad Física y Salud. </a:t>
            </a:r>
            <a:r>
              <a:rPr lang="es-EC" sz="4000" i="1" dirty="0">
                <a:effectLst/>
                <a:latin typeface="Arial" panose="020B0604020202020204" pitchFamily="34" charset="0"/>
                <a:ea typeface="Calibri" panose="020F0502020204030204" pitchFamily="34" charset="0"/>
                <a:cs typeface="Times New Roman" panose="02020603050405020304" pitchFamily="18" charset="0"/>
              </a:rPr>
              <a:t>Actividad Física y Salud</a:t>
            </a:r>
            <a:r>
              <a:rPr lang="es-EC" sz="4000" dirty="0">
                <a:effectLst/>
                <a:latin typeface="Arial" panose="020B0604020202020204" pitchFamily="34" charset="0"/>
                <a:ea typeface="Calibri" panose="020F0502020204030204" pitchFamily="34" charset="0"/>
                <a:cs typeface="Times New Roman" panose="02020603050405020304" pitchFamily="18" charset="0"/>
              </a:rPr>
              <a:t>.</a:t>
            </a:r>
            <a:endParaRPr lang="es-MX" sz="4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50000"/>
              </a:lnSpc>
              <a:spcAft>
                <a:spcPts val="1000"/>
              </a:spcAft>
            </a:pPr>
            <a:r>
              <a:rPr lang="es-EC" sz="4000" dirty="0">
                <a:effectLst/>
                <a:latin typeface="Arial" panose="020B0604020202020204" pitchFamily="34" charset="0"/>
                <a:ea typeface="Calibri" panose="020F0502020204030204" pitchFamily="34" charset="0"/>
                <a:cs typeface="Times New Roman" panose="02020603050405020304" pitchFamily="18" charset="0"/>
              </a:rPr>
              <a:t>Montero, L. F. (2015). Obtenido de http://repositorio.espe.edu.ec/handle/21000/11588</a:t>
            </a:r>
            <a:endParaRPr lang="es-MX" sz="4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50000"/>
              </a:lnSpc>
              <a:spcAft>
                <a:spcPts val="1000"/>
              </a:spcAft>
            </a:pPr>
            <a:r>
              <a:rPr lang="es-EC" sz="4000" dirty="0">
                <a:effectLst/>
                <a:latin typeface="Arial" panose="020B0604020202020204" pitchFamily="34" charset="0"/>
                <a:ea typeface="Calibri" panose="020F0502020204030204" pitchFamily="34" charset="0"/>
                <a:cs typeface="Times New Roman" panose="02020603050405020304" pitchFamily="18" charset="0"/>
              </a:rPr>
              <a:t>Muñoz, A. (2004). </a:t>
            </a:r>
            <a:r>
              <a:rPr lang="es-EC" sz="4000" i="1" dirty="0">
                <a:effectLst/>
                <a:latin typeface="Arial" panose="020B0604020202020204" pitchFamily="34" charset="0"/>
                <a:ea typeface="Calibri" panose="020F0502020204030204" pitchFamily="34" charset="0"/>
                <a:cs typeface="Times New Roman" panose="02020603050405020304" pitchFamily="18" charset="0"/>
              </a:rPr>
              <a:t>Actividades acuáticas como contenido</a:t>
            </a:r>
            <a:r>
              <a:rPr lang="es-EC" sz="4000" dirty="0">
                <a:effectLst/>
                <a:latin typeface="Arial" panose="020B0604020202020204" pitchFamily="34" charset="0"/>
                <a:ea typeface="Calibri" panose="020F0502020204030204" pitchFamily="34" charset="0"/>
                <a:cs typeface="Times New Roman" panose="02020603050405020304" pitchFamily="18" charset="0"/>
              </a:rPr>
              <a:t>. Obtenido de </a:t>
            </a:r>
            <a:r>
              <a:rPr lang="es-EC" sz="4000" dirty="0" err="1">
                <a:effectLst/>
                <a:latin typeface="Arial" panose="020B0604020202020204" pitchFamily="34" charset="0"/>
                <a:ea typeface="Calibri" panose="020F0502020204030204" pitchFamily="34" charset="0"/>
                <a:cs typeface="Times New Roman" panose="02020603050405020304" pitchFamily="18" charset="0"/>
              </a:rPr>
              <a:t>efedeportes</a:t>
            </a:r>
            <a:r>
              <a:rPr lang="es-EC" sz="4000" dirty="0">
                <a:effectLst/>
                <a:latin typeface="Arial" panose="020B0604020202020204" pitchFamily="34" charset="0"/>
                <a:ea typeface="Calibri" panose="020F0502020204030204" pitchFamily="34" charset="0"/>
                <a:cs typeface="Times New Roman" panose="02020603050405020304" pitchFamily="18" charset="0"/>
              </a:rPr>
              <a:t>: http://efdeportes.com/efd73/acuat.htm</a:t>
            </a:r>
            <a:endParaRPr lang="es-MX" sz="4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50000"/>
              </a:lnSpc>
              <a:spcAft>
                <a:spcPts val="1000"/>
              </a:spcAft>
            </a:pPr>
            <a:r>
              <a:rPr lang="es-EC" sz="4000" dirty="0">
                <a:effectLst/>
                <a:latin typeface="Arial" panose="020B0604020202020204" pitchFamily="34" charset="0"/>
                <a:ea typeface="Calibri" panose="020F0502020204030204" pitchFamily="34" charset="0"/>
                <a:cs typeface="Times New Roman" panose="02020603050405020304" pitchFamily="18" charset="0"/>
              </a:rPr>
              <a:t>OSM. (2017). </a:t>
            </a:r>
            <a:r>
              <a:rPr lang="es-EC" sz="4000" i="1" dirty="0">
                <a:effectLst/>
                <a:latin typeface="Arial" panose="020B0604020202020204" pitchFamily="34" charset="0"/>
                <a:ea typeface="Calibri" panose="020F0502020204030204" pitchFamily="34" charset="0"/>
                <a:cs typeface="Times New Roman" panose="02020603050405020304" pitchFamily="18" charset="0"/>
              </a:rPr>
              <a:t>Organización Mundial de la Salud</a:t>
            </a:r>
            <a:r>
              <a:rPr lang="es-EC" sz="4000" dirty="0">
                <a:effectLst/>
                <a:latin typeface="Arial" panose="020B0604020202020204" pitchFamily="34" charset="0"/>
                <a:ea typeface="Calibri" panose="020F0502020204030204" pitchFamily="34" charset="0"/>
                <a:cs typeface="Times New Roman" panose="02020603050405020304" pitchFamily="18" charset="0"/>
              </a:rPr>
              <a:t>. Obtenido de http://www.who.int/dietphysicalactivity/factsheet_recommendations/es/</a:t>
            </a:r>
            <a:endParaRPr lang="es-MX" sz="4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50000"/>
              </a:lnSpc>
              <a:spcAft>
                <a:spcPts val="1000"/>
              </a:spcAft>
            </a:pPr>
            <a:r>
              <a:rPr lang="es-EC" sz="4000" dirty="0">
                <a:effectLst/>
                <a:latin typeface="Arial" panose="020B0604020202020204" pitchFamily="34" charset="0"/>
                <a:ea typeface="Calibri" panose="020F0502020204030204" pitchFamily="34" charset="0"/>
                <a:cs typeface="Times New Roman" panose="02020603050405020304" pitchFamily="18" charset="0"/>
              </a:rPr>
              <a:t>Pérez, P. A. (2016). </a:t>
            </a:r>
            <a:r>
              <a:rPr lang="es-EC" sz="4000" i="1" dirty="0">
                <a:effectLst/>
                <a:latin typeface="Arial" panose="020B0604020202020204" pitchFamily="34" charset="0"/>
                <a:ea typeface="Calibri" panose="020F0502020204030204" pitchFamily="34" charset="0"/>
                <a:cs typeface="Times New Roman" panose="02020603050405020304" pitchFamily="18" charset="0"/>
              </a:rPr>
              <a:t>Definiciones</a:t>
            </a:r>
            <a:r>
              <a:rPr lang="es-EC" sz="4000" dirty="0">
                <a:effectLst/>
                <a:latin typeface="Arial" panose="020B0604020202020204" pitchFamily="34" charset="0"/>
                <a:ea typeface="Calibri" panose="020F0502020204030204" pitchFamily="34" charset="0"/>
                <a:cs typeface="Times New Roman" panose="02020603050405020304" pitchFamily="18" charset="0"/>
              </a:rPr>
              <a:t>. Obtenido de </a:t>
            </a:r>
            <a:r>
              <a:rPr lang="es-EC" sz="4000" dirty="0">
                <a:effectLst/>
                <a:latin typeface="Arial" panose="020B0604020202020204" pitchFamily="34" charset="0"/>
                <a:ea typeface="Calibri" panose="020F0502020204030204" pitchFamily="34" charset="0"/>
                <a:cs typeface="Times New Roman" panose="02020603050405020304" pitchFamily="18" charset="0"/>
                <a:hlinkClick r:id="rId2"/>
              </a:rPr>
              <a:t>https://definicion.de/actividades-deportivas/</a:t>
            </a:r>
            <a:endParaRPr lang="es-EC" sz="4000" dirty="0">
              <a:effectLst/>
              <a:latin typeface="Arial" panose="020B0604020202020204" pitchFamily="34" charset="0"/>
              <a:ea typeface="Calibri" panose="020F0502020204030204" pitchFamily="34" charset="0"/>
              <a:cs typeface="Times New Roman" panose="02020603050405020304" pitchFamily="18" charset="0"/>
            </a:endParaRPr>
          </a:p>
          <a:p>
            <a:pPr marL="457200" indent="-457200" algn="just">
              <a:lnSpc>
                <a:spcPct val="150000"/>
              </a:lnSpc>
              <a:spcAft>
                <a:spcPts val="10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Tucker, L., Cole, G., &amp; Friedman, G. (1986). </a:t>
            </a:r>
            <a:r>
              <a:rPr lang="en-US" sz="4000" i="1" dirty="0">
                <a:effectLst/>
                <a:latin typeface="Arial" panose="020B0604020202020204" pitchFamily="34" charset="0"/>
                <a:ea typeface="Calibri" panose="020F0502020204030204" pitchFamily="34" charset="0"/>
                <a:cs typeface="Times New Roman" panose="02020603050405020304" pitchFamily="18" charset="0"/>
              </a:rPr>
              <a:t>Physical fitness: a buffer against stress.</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s-MX" sz="4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50000"/>
              </a:lnSpc>
              <a:spcAft>
                <a:spcPts val="1000"/>
              </a:spcAft>
            </a:pPr>
            <a:endParaRPr lang="es-MX"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s-ES" sz="2800" b="1" dirty="0">
                <a:effectLst/>
                <a:latin typeface="Arial" panose="020B0604020202020204" pitchFamily="34" charset="0"/>
                <a:ea typeface="Times New Roman" panose="02020603050405020304" pitchFamily="18" charset="0"/>
              </a:rPr>
              <a:t> </a:t>
            </a:r>
            <a:endParaRPr lang="es-MX" sz="2800" dirty="0">
              <a:effectLst/>
              <a:latin typeface="Times New Roman" panose="02020603050405020304" pitchFamily="18" charset="0"/>
              <a:ea typeface="Times New Roman" panose="02020603050405020304" pitchFamily="18" charset="0"/>
            </a:endParaRPr>
          </a:p>
          <a:p>
            <a:endParaRPr lang="es-MX" dirty="0"/>
          </a:p>
        </p:txBody>
      </p:sp>
    </p:spTree>
    <p:extLst>
      <p:ext uri="{BB962C8B-B14F-4D97-AF65-F5344CB8AC3E}">
        <p14:creationId xmlns:p14="http://schemas.microsoft.com/office/powerpoint/2010/main" val="2702873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89948-741C-4429-AAEE-C59736903224}"/>
              </a:ext>
            </a:extLst>
          </p:cNvPr>
          <p:cNvSpPr>
            <a:spLocks noGrp="1"/>
          </p:cNvSpPr>
          <p:nvPr>
            <p:ph type="title"/>
          </p:nvPr>
        </p:nvSpPr>
        <p:spPr>
          <a:xfrm>
            <a:off x="1097280" y="286603"/>
            <a:ext cx="10058400" cy="919897"/>
          </a:xfrm>
        </p:spPr>
        <p:txBody>
          <a:bodyPr>
            <a:normAutofit/>
          </a:bodyPr>
          <a:lstStyle/>
          <a:p>
            <a:r>
              <a:rPr lang="es-MX" sz="3800" b="1" dirty="0">
                <a:solidFill>
                  <a:schemeClr val="tx1"/>
                </a:solidFill>
              </a:rPr>
              <a:t>Estrés académico</a:t>
            </a:r>
          </a:p>
        </p:txBody>
      </p:sp>
      <p:sp>
        <p:nvSpPr>
          <p:cNvPr id="4" name="Marcador de contenido 3">
            <a:extLst>
              <a:ext uri="{FF2B5EF4-FFF2-40B4-BE49-F238E27FC236}">
                <a16:creationId xmlns:a16="http://schemas.microsoft.com/office/drawing/2014/main" id="{84872DC3-BAFB-49EF-8716-15684061124E}"/>
              </a:ext>
            </a:extLst>
          </p:cNvPr>
          <p:cNvSpPr>
            <a:spLocks noGrp="1"/>
          </p:cNvSpPr>
          <p:nvPr>
            <p:ph sz="half" idx="2"/>
          </p:nvPr>
        </p:nvSpPr>
        <p:spPr>
          <a:xfrm>
            <a:off x="1268203" y="1723869"/>
            <a:ext cx="4396339" cy="3576000"/>
          </a:xfrm>
        </p:spPr>
        <p:txBody>
          <a:bodyPr>
            <a:normAutofit/>
          </a:bodyPr>
          <a:lstStyle/>
          <a:p>
            <a:pPr>
              <a:buFont typeface="Wingdings" panose="05000000000000000000" pitchFamily="2" charset="2"/>
              <a:buChar char="Ø"/>
            </a:pPr>
            <a:endParaRPr lang="es-MX" sz="2300" dirty="0"/>
          </a:p>
          <a:p>
            <a:pPr>
              <a:buFont typeface="Wingdings" panose="05000000000000000000" pitchFamily="2" charset="2"/>
              <a:buChar char="Ø"/>
            </a:pPr>
            <a:r>
              <a:rPr lang="es-MX" sz="2300" dirty="0" err="1">
                <a:solidFill>
                  <a:schemeClr val="tx1"/>
                </a:solidFill>
              </a:rPr>
              <a:t>Tests</a:t>
            </a:r>
            <a:r>
              <a:rPr lang="es-MX" sz="2300" dirty="0">
                <a:solidFill>
                  <a:schemeClr val="tx1"/>
                </a:solidFill>
              </a:rPr>
              <a:t> orales y escritas.</a:t>
            </a:r>
          </a:p>
          <a:p>
            <a:pPr>
              <a:buFont typeface="Wingdings" panose="05000000000000000000" pitchFamily="2" charset="2"/>
              <a:buChar char="Ø"/>
            </a:pPr>
            <a:r>
              <a:rPr lang="es-MX" sz="2300" dirty="0">
                <a:solidFill>
                  <a:schemeClr val="tx1"/>
                </a:solidFill>
              </a:rPr>
              <a:t>Pruebas quimestrales.</a:t>
            </a:r>
          </a:p>
          <a:p>
            <a:pPr algn="just">
              <a:buFont typeface="Wingdings" panose="05000000000000000000" pitchFamily="2" charset="2"/>
              <a:buChar char="Ø"/>
            </a:pPr>
            <a:r>
              <a:rPr lang="es-MX" sz="2300" dirty="0">
                <a:solidFill>
                  <a:schemeClr val="tx1"/>
                </a:solidFill>
              </a:rPr>
              <a:t>Exámenes finales.</a:t>
            </a:r>
          </a:p>
          <a:p>
            <a:pPr>
              <a:buFont typeface="Wingdings" panose="05000000000000000000" pitchFamily="2" charset="2"/>
              <a:buChar char="Ø"/>
            </a:pPr>
            <a:r>
              <a:rPr lang="es-MX" sz="2300" dirty="0">
                <a:solidFill>
                  <a:schemeClr val="tx1"/>
                </a:solidFill>
              </a:rPr>
              <a:t>Disminución en el rendimiento académico.</a:t>
            </a:r>
          </a:p>
        </p:txBody>
      </p:sp>
      <p:pic>
        <p:nvPicPr>
          <p:cNvPr id="15" name="Marcador de contenido 14">
            <a:extLst>
              <a:ext uri="{FF2B5EF4-FFF2-40B4-BE49-F238E27FC236}">
                <a16:creationId xmlns:a16="http://schemas.microsoft.com/office/drawing/2014/main" id="{E67B858C-DA34-4D00-8BA1-230CDF4EEAF6}"/>
              </a:ext>
            </a:extLst>
          </p:cNvPr>
          <p:cNvPicPr>
            <a:picLocks noGrp="1" noChangeAspect="1"/>
          </p:cNvPicPr>
          <p:nvPr>
            <p:ph sz="quarter" idx="4"/>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7117"/>
          <a:stretch/>
        </p:blipFill>
        <p:spPr>
          <a:xfrm>
            <a:off x="6832051" y="1898292"/>
            <a:ext cx="3621149" cy="3576000"/>
          </a:xfrm>
        </p:spPr>
      </p:pic>
    </p:spTree>
    <p:extLst>
      <p:ext uri="{BB962C8B-B14F-4D97-AF65-F5344CB8AC3E}">
        <p14:creationId xmlns:p14="http://schemas.microsoft.com/office/powerpoint/2010/main" val="576961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76A5424-6194-4CF9-880B-F0AD24F7907A}"/>
              </a:ext>
            </a:extLst>
          </p:cNvPr>
          <p:cNvSpPr/>
          <p:nvPr/>
        </p:nvSpPr>
        <p:spPr>
          <a:xfrm>
            <a:off x="5534051" y="447972"/>
            <a:ext cx="1891865" cy="523220"/>
          </a:xfrm>
          <a:prstGeom prst="rect">
            <a:avLst/>
          </a:prstGeom>
        </p:spPr>
        <p:txBody>
          <a:bodyPr wrap="none">
            <a:spAutoFit/>
          </a:bodyPr>
          <a:lstStyle/>
          <a:p>
            <a:r>
              <a:rPr lang="es-ES" sz="2800" b="1" dirty="0"/>
              <a:t>Objetivos</a:t>
            </a:r>
            <a:r>
              <a:rPr lang="es-ES" b="1" dirty="0"/>
              <a:t> </a:t>
            </a:r>
            <a:endParaRPr lang="es-EC" b="1" dirty="0"/>
          </a:p>
        </p:txBody>
      </p:sp>
      <p:sp>
        <p:nvSpPr>
          <p:cNvPr id="3" name="Rectángulo 2">
            <a:extLst>
              <a:ext uri="{FF2B5EF4-FFF2-40B4-BE49-F238E27FC236}">
                <a16:creationId xmlns:a16="http://schemas.microsoft.com/office/drawing/2014/main" id="{918BA363-BDC1-49FF-94EC-773908AD0D93}"/>
              </a:ext>
            </a:extLst>
          </p:cNvPr>
          <p:cNvSpPr/>
          <p:nvPr/>
        </p:nvSpPr>
        <p:spPr>
          <a:xfrm>
            <a:off x="1431851" y="1256160"/>
            <a:ext cx="1396536" cy="461665"/>
          </a:xfrm>
          <a:prstGeom prst="rect">
            <a:avLst/>
          </a:prstGeom>
        </p:spPr>
        <p:txBody>
          <a:bodyPr wrap="none">
            <a:spAutoFit/>
          </a:bodyPr>
          <a:lstStyle/>
          <a:p>
            <a:r>
              <a:rPr lang="es-ES" sz="2400" b="1" dirty="0"/>
              <a:t>General</a:t>
            </a:r>
            <a:endParaRPr lang="es-EC" sz="2400" b="1" dirty="0"/>
          </a:p>
        </p:txBody>
      </p:sp>
      <p:sp>
        <p:nvSpPr>
          <p:cNvPr id="4" name="Rectángulo 3">
            <a:extLst>
              <a:ext uri="{FF2B5EF4-FFF2-40B4-BE49-F238E27FC236}">
                <a16:creationId xmlns:a16="http://schemas.microsoft.com/office/drawing/2014/main" id="{76CCA26E-F485-48EC-B967-32F6AE7745B6}"/>
              </a:ext>
            </a:extLst>
          </p:cNvPr>
          <p:cNvSpPr/>
          <p:nvPr/>
        </p:nvSpPr>
        <p:spPr>
          <a:xfrm>
            <a:off x="1431851" y="3087768"/>
            <a:ext cx="1840568" cy="461665"/>
          </a:xfrm>
          <a:prstGeom prst="rect">
            <a:avLst/>
          </a:prstGeom>
        </p:spPr>
        <p:txBody>
          <a:bodyPr wrap="none">
            <a:spAutoFit/>
          </a:bodyPr>
          <a:lstStyle/>
          <a:p>
            <a:r>
              <a:rPr lang="es-ES" sz="2400" b="1" dirty="0"/>
              <a:t>Específicos</a:t>
            </a:r>
            <a:endParaRPr lang="es-EC" sz="2400" b="1" dirty="0"/>
          </a:p>
        </p:txBody>
      </p:sp>
      <p:sp>
        <p:nvSpPr>
          <p:cNvPr id="5" name="Rectángulo 4">
            <a:extLst>
              <a:ext uri="{FF2B5EF4-FFF2-40B4-BE49-F238E27FC236}">
                <a16:creationId xmlns:a16="http://schemas.microsoft.com/office/drawing/2014/main" id="{D3B04C7B-2328-45ED-A412-AEAFA191D27D}"/>
              </a:ext>
            </a:extLst>
          </p:cNvPr>
          <p:cNvSpPr/>
          <p:nvPr/>
        </p:nvSpPr>
        <p:spPr>
          <a:xfrm>
            <a:off x="1431851" y="1778191"/>
            <a:ext cx="9773178" cy="923330"/>
          </a:xfrm>
          <a:prstGeom prst="rect">
            <a:avLst/>
          </a:prstGeom>
        </p:spPr>
        <p:txBody>
          <a:bodyPr wrap="square">
            <a:spAutoFit/>
          </a:bodyPr>
          <a:lstStyle/>
          <a:p>
            <a:pPr algn="just"/>
            <a:r>
              <a:rPr lang="es-EC" dirty="0"/>
              <a:t>Determinar la incidencia de las actividades deportivas extracurriculares, como elementos recreativos en los niveles de estrés percibido en los estudiantes de 4to y 7mo de educación básica, del Colegio Alemán.</a:t>
            </a:r>
          </a:p>
        </p:txBody>
      </p:sp>
      <p:sp>
        <p:nvSpPr>
          <p:cNvPr id="6" name="Rectángulo 5">
            <a:extLst>
              <a:ext uri="{FF2B5EF4-FFF2-40B4-BE49-F238E27FC236}">
                <a16:creationId xmlns:a16="http://schemas.microsoft.com/office/drawing/2014/main" id="{349972EE-A819-4BE7-8592-45004B1952CD}"/>
              </a:ext>
            </a:extLst>
          </p:cNvPr>
          <p:cNvSpPr/>
          <p:nvPr/>
        </p:nvSpPr>
        <p:spPr>
          <a:xfrm>
            <a:off x="1431850" y="3609799"/>
            <a:ext cx="9773178" cy="2031325"/>
          </a:xfrm>
          <a:prstGeom prst="rect">
            <a:avLst/>
          </a:prstGeom>
        </p:spPr>
        <p:txBody>
          <a:bodyPr wrap="square">
            <a:spAutoFit/>
          </a:bodyPr>
          <a:lstStyle/>
          <a:p>
            <a:pPr marL="285750" lvl="0" indent="-285750" algn="just">
              <a:buFont typeface="Arial" panose="020B0604020202020204" pitchFamily="34" charset="0"/>
              <a:buChar char="•"/>
            </a:pPr>
            <a:r>
              <a:rPr lang="es-EC" dirty="0"/>
              <a:t>Determinar el grado de estrés percibido en  los estudiantes de 4to  y 7mo de educación básica, del Colegio Alemán.</a:t>
            </a:r>
          </a:p>
          <a:p>
            <a:pPr marL="285750" lvl="0" indent="-285750" algn="just">
              <a:buFont typeface="Arial" panose="020B0604020202020204" pitchFamily="34" charset="0"/>
              <a:buChar char="•"/>
            </a:pPr>
            <a:r>
              <a:rPr lang="es-EC" dirty="0"/>
              <a:t>Diseñar y aplicar las actividades deportivas extracurriculares, como elementos recreativos en  los estudiantes de 4to  y 7mo de educación básica, del Colegio Alemán.</a:t>
            </a:r>
          </a:p>
          <a:p>
            <a:pPr marL="285750" lvl="0" indent="-285750" algn="just">
              <a:buFont typeface="Arial" panose="020B0604020202020204" pitchFamily="34" charset="0"/>
              <a:buChar char="•"/>
            </a:pPr>
            <a:r>
              <a:rPr lang="es-EC" dirty="0"/>
              <a:t>Comparar los resultados finales de los niveles de estrés percibido en  los estudiantes de 4to  y 7mo de educación básica, del Colegio Alemán.</a:t>
            </a:r>
          </a:p>
        </p:txBody>
      </p:sp>
    </p:spTree>
    <p:extLst>
      <p:ext uri="{BB962C8B-B14F-4D97-AF65-F5344CB8AC3E}">
        <p14:creationId xmlns:p14="http://schemas.microsoft.com/office/powerpoint/2010/main" val="2253355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4BB3B3-4A3C-4601-8E79-C576613479E4}"/>
              </a:ext>
            </a:extLst>
          </p:cNvPr>
          <p:cNvSpPr>
            <a:spLocks noGrp="1"/>
          </p:cNvSpPr>
          <p:nvPr>
            <p:ph type="title"/>
          </p:nvPr>
        </p:nvSpPr>
        <p:spPr>
          <a:xfrm>
            <a:off x="646111" y="452718"/>
            <a:ext cx="9404723" cy="824539"/>
          </a:xfrm>
        </p:spPr>
        <p:txBody>
          <a:bodyPr/>
          <a:lstStyle/>
          <a:p>
            <a:r>
              <a:rPr lang="es-ES" b="1" dirty="0"/>
              <a:t>Justificación e Importancia</a:t>
            </a:r>
            <a:endParaRPr lang="es-EC" b="1" dirty="0"/>
          </a:p>
        </p:txBody>
      </p:sp>
      <p:sp>
        <p:nvSpPr>
          <p:cNvPr id="3" name="Marcador de contenido 2">
            <a:extLst>
              <a:ext uri="{FF2B5EF4-FFF2-40B4-BE49-F238E27FC236}">
                <a16:creationId xmlns:a16="http://schemas.microsoft.com/office/drawing/2014/main" id="{2AF1C6C1-C71A-4CD7-8FBC-F208B3C7C797}"/>
              </a:ext>
            </a:extLst>
          </p:cNvPr>
          <p:cNvSpPr>
            <a:spLocks noGrp="1"/>
          </p:cNvSpPr>
          <p:nvPr>
            <p:ph idx="1"/>
          </p:nvPr>
        </p:nvSpPr>
        <p:spPr>
          <a:xfrm>
            <a:off x="1168399" y="1820689"/>
            <a:ext cx="9969501" cy="4195481"/>
          </a:xfrm>
        </p:spPr>
        <p:txBody>
          <a:bodyPr>
            <a:normAutofit/>
          </a:bodyPr>
          <a:lstStyle/>
          <a:p>
            <a:pPr algn="just"/>
            <a:r>
              <a:rPr lang="es-ES" dirty="0" err="1">
                <a:solidFill>
                  <a:schemeClr val="tx1"/>
                </a:solidFill>
              </a:rPr>
              <a:t>Feijo</a:t>
            </a:r>
            <a:r>
              <a:rPr lang="es-ES" dirty="0">
                <a:solidFill>
                  <a:schemeClr val="tx1"/>
                </a:solidFill>
              </a:rPr>
              <a:t>, 2013 ( Actividad Física , medio protector frente a acontecimientos estresantes.).</a:t>
            </a:r>
          </a:p>
          <a:p>
            <a:pPr algn="just"/>
            <a:r>
              <a:rPr lang="es-ES" dirty="0">
                <a:solidFill>
                  <a:schemeClr val="tx1"/>
                </a:solidFill>
              </a:rPr>
              <a:t>Tucker, Cole y Friedman, 1986 (concluyen que el ejercicio amortigua el estrés, fortifica el cuerpo, e incrementa el carácter.)</a:t>
            </a:r>
          </a:p>
          <a:p>
            <a:pPr algn="just"/>
            <a:r>
              <a:rPr lang="es-EC" dirty="0">
                <a:solidFill>
                  <a:schemeClr val="tx1"/>
                </a:solidFill>
              </a:rPr>
              <a:t>En otros estudios consultados se concluye que los estudiantes que disponen de una mejor condición física aeróbica tienen mejores posibilidades de enfrentamiento más efectivas contra el estrés académico.</a:t>
            </a:r>
            <a:endParaRPr lang="es-ES" dirty="0">
              <a:solidFill>
                <a:schemeClr val="tx1"/>
              </a:solidFill>
            </a:endParaRPr>
          </a:p>
          <a:p>
            <a:pPr algn="just"/>
            <a:r>
              <a:rPr lang="es-ES" dirty="0">
                <a:solidFill>
                  <a:schemeClr val="tx1"/>
                </a:solidFill>
              </a:rPr>
              <a:t>Por esto se plantea un diseño de actividades  deportivas con enfoques en la recreación que permita ayudar a los alumnos del colegio Alemán afrontar de mejor manera los niveles de estrés percibidos por las duras jornadas académicas.</a:t>
            </a:r>
            <a:endParaRPr lang="es-EC" dirty="0">
              <a:solidFill>
                <a:schemeClr val="tx1"/>
              </a:solidFill>
            </a:endParaRPr>
          </a:p>
          <a:p>
            <a:pPr marL="0" indent="0" algn="just">
              <a:buNone/>
            </a:pPr>
            <a:endParaRPr lang="es-EC" dirty="0"/>
          </a:p>
        </p:txBody>
      </p:sp>
    </p:spTree>
    <p:extLst>
      <p:ext uri="{BB962C8B-B14F-4D97-AF65-F5344CB8AC3E}">
        <p14:creationId xmlns:p14="http://schemas.microsoft.com/office/powerpoint/2010/main" val="479881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7E3313-3545-45B0-AF78-16FB5956EC74}"/>
              </a:ext>
            </a:extLst>
          </p:cNvPr>
          <p:cNvSpPr>
            <a:spLocks noGrp="1"/>
          </p:cNvSpPr>
          <p:nvPr>
            <p:ph type="title"/>
          </p:nvPr>
        </p:nvSpPr>
        <p:spPr/>
        <p:txBody>
          <a:bodyPr/>
          <a:lstStyle/>
          <a:p>
            <a:r>
              <a:rPr lang="es-ES" b="1" dirty="0"/>
              <a:t>Proyectos relacionados</a:t>
            </a:r>
            <a:endParaRPr lang="es-EC" b="1" dirty="0"/>
          </a:p>
        </p:txBody>
      </p:sp>
      <p:sp>
        <p:nvSpPr>
          <p:cNvPr id="3" name="Marcador de contenido 2">
            <a:extLst>
              <a:ext uri="{FF2B5EF4-FFF2-40B4-BE49-F238E27FC236}">
                <a16:creationId xmlns:a16="http://schemas.microsoft.com/office/drawing/2014/main" id="{4C976374-B481-4386-AE64-872C093276C8}"/>
              </a:ext>
            </a:extLst>
          </p:cNvPr>
          <p:cNvSpPr>
            <a:spLocks noGrp="1"/>
          </p:cNvSpPr>
          <p:nvPr>
            <p:ph idx="1"/>
          </p:nvPr>
        </p:nvSpPr>
        <p:spPr>
          <a:xfrm>
            <a:off x="1219200" y="1987826"/>
            <a:ext cx="9932582" cy="4057374"/>
          </a:xfrm>
        </p:spPr>
        <p:txBody>
          <a:bodyPr>
            <a:normAutofit/>
          </a:bodyPr>
          <a:lstStyle/>
          <a:p>
            <a:pPr marL="0" indent="0" algn="just">
              <a:buNone/>
            </a:pPr>
            <a:r>
              <a:rPr lang="es-EC" sz="1800" b="1" dirty="0">
                <a:solidFill>
                  <a:schemeClr val="tx1"/>
                </a:solidFill>
              </a:rPr>
              <a:t>Tema:</a:t>
            </a:r>
            <a:r>
              <a:rPr lang="es-EC" sz="1800" dirty="0">
                <a:solidFill>
                  <a:schemeClr val="tx1"/>
                </a:solidFill>
              </a:rPr>
              <a:t> Estrés percibido, estrategias de afrontamiento y sentido de coherencia en estudiantes de enfermería: su asociación con salud psicológica y estabilidad emocional.</a:t>
            </a:r>
          </a:p>
          <a:p>
            <a:pPr marL="0" indent="0" algn="just">
              <a:buNone/>
            </a:pPr>
            <a:r>
              <a:rPr lang="es-EC" sz="1800" b="1" dirty="0">
                <a:solidFill>
                  <a:schemeClr val="tx1"/>
                </a:solidFill>
              </a:rPr>
              <a:t>Autor:</a:t>
            </a:r>
            <a:r>
              <a:rPr lang="es-EC" sz="1800" dirty="0">
                <a:solidFill>
                  <a:schemeClr val="tx1"/>
                </a:solidFill>
              </a:rPr>
              <a:t> </a:t>
            </a:r>
            <a:r>
              <a:rPr lang="es-EC" sz="1800" dirty="0" err="1">
                <a:solidFill>
                  <a:schemeClr val="tx1"/>
                </a:solidFill>
              </a:rPr>
              <a:t>Mª</a:t>
            </a:r>
            <a:r>
              <a:rPr lang="es-EC" sz="1800" dirty="0">
                <a:solidFill>
                  <a:schemeClr val="tx1"/>
                </a:solidFill>
              </a:rPr>
              <a:t> Elena Fernández Martínez 2009</a:t>
            </a:r>
          </a:p>
          <a:p>
            <a:pPr marL="0" indent="0" algn="just">
              <a:buNone/>
            </a:pPr>
            <a:r>
              <a:rPr lang="es-EC" sz="1800" b="1" dirty="0">
                <a:solidFill>
                  <a:schemeClr val="tx1"/>
                </a:solidFill>
              </a:rPr>
              <a:t>Resumen:</a:t>
            </a:r>
            <a:r>
              <a:rPr lang="es-EC" sz="1800" dirty="0">
                <a:solidFill>
                  <a:schemeClr val="tx1"/>
                </a:solidFill>
              </a:rPr>
              <a:t>  Surge a partir de una preocupación por la salud de los alumnos universitarios, en especial los de enfermería por estar más cercanos en mi trabajo diario, y pretende ser una pequeña contribución a la ampliación del conocimiento en determinados aspectos relacionados con la misma como son el </a:t>
            </a:r>
            <a:r>
              <a:rPr lang="es-EC" sz="1800" b="1" dirty="0">
                <a:solidFill>
                  <a:schemeClr val="tx1"/>
                </a:solidFill>
              </a:rPr>
              <a:t>estrés</a:t>
            </a:r>
            <a:r>
              <a:rPr lang="es-EC" sz="1800" dirty="0">
                <a:solidFill>
                  <a:schemeClr val="tx1"/>
                </a:solidFill>
              </a:rPr>
              <a:t>, el </a:t>
            </a:r>
            <a:r>
              <a:rPr lang="es-EC" sz="1800" b="1" dirty="0">
                <a:solidFill>
                  <a:schemeClr val="tx1"/>
                </a:solidFill>
              </a:rPr>
              <a:t>afrontamiento, la estabilidad emocional y el sentido de coherencia</a:t>
            </a:r>
            <a:r>
              <a:rPr lang="es-EC" sz="1800" dirty="0">
                <a:solidFill>
                  <a:schemeClr val="tx1"/>
                </a:solidFill>
              </a:rPr>
              <a:t>.  Aspectos que deben tenerse en cuenta si queremos realizar un proceso de aprendizaje-enseñanza con calidad.</a:t>
            </a:r>
          </a:p>
          <a:p>
            <a:endParaRPr lang="es-EC" sz="1800" dirty="0"/>
          </a:p>
          <a:p>
            <a:endParaRPr lang="es-EC" dirty="0"/>
          </a:p>
          <a:p>
            <a:endParaRPr lang="es-EC" dirty="0"/>
          </a:p>
        </p:txBody>
      </p:sp>
    </p:spTree>
    <p:extLst>
      <p:ext uri="{BB962C8B-B14F-4D97-AF65-F5344CB8AC3E}">
        <p14:creationId xmlns:p14="http://schemas.microsoft.com/office/powerpoint/2010/main" val="106477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7E3313-3545-45B0-AF78-16FB5956EC74}"/>
              </a:ext>
            </a:extLst>
          </p:cNvPr>
          <p:cNvSpPr>
            <a:spLocks noGrp="1"/>
          </p:cNvSpPr>
          <p:nvPr>
            <p:ph type="title"/>
          </p:nvPr>
        </p:nvSpPr>
        <p:spPr/>
        <p:txBody>
          <a:bodyPr/>
          <a:lstStyle/>
          <a:p>
            <a:r>
              <a:rPr lang="es-ES" b="1" dirty="0"/>
              <a:t>Proyectos relacionados</a:t>
            </a:r>
            <a:endParaRPr lang="es-EC" b="1" dirty="0"/>
          </a:p>
        </p:txBody>
      </p:sp>
      <p:sp>
        <p:nvSpPr>
          <p:cNvPr id="3" name="Marcador de contenido 2">
            <a:extLst>
              <a:ext uri="{FF2B5EF4-FFF2-40B4-BE49-F238E27FC236}">
                <a16:creationId xmlns:a16="http://schemas.microsoft.com/office/drawing/2014/main" id="{4C976374-B481-4386-AE64-872C093276C8}"/>
              </a:ext>
            </a:extLst>
          </p:cNvPr>
          <p:cNvSpPr>
            <a:spLocks noGrp="1"/>
          </p:cNvSpPr>
          <p:nvPr>
            <p:ph idx="1"/>
          </p:nvPr>
        </p:nvSpPr>
        <p:spPr>
          <a:xfrm>
            <a:off x="1219200" y="1987826"/>
            <a:ext cx="9932582" cy="3625574"/>
          </a:xfrm>
        </p:spPr>
        <p:txBody>
          <a:bodyPr>
            <a:normAutofit/>
          </a:bodyPr>
          <a:lstStyle/>
          <a:p>
            <a:pPr algn="just"/>
            <a:r>
              <a:rPr lang="es-EC" sz="1800" b="1" dirty="0">
                <a:solidFill>
                  <a:schemeClr val="tx1"/>
                </a:solidFill>
              </a:rPr>
              <a:t>Tema:</a:t>
            </a:r>
            <a:r>
              <a:rPr lang="es-EC" sz="1800" dirty="0">
                <a:solidFill>
                  <a:schemeClr val="tx1"/>
                </a:solidFill>
              </a:rPr>
              <a:t> Estrés percibido en estudiantes universitarios: influencia del burnout y del </a:t>
            </a:r>
            <a:r>
              <a:rPr lang="es-EC" sz="1800" dirty="0" err="1">
                <a:solidFill>
                  <a:schemeClr val="tx1"/>
                </a:solidFill>
              </a:rPr>
              <a:t>engagement</a:t>
            </a:r>
            <a:r>
              <a:rPr lang="es-EC" sz="1800" dirty="0">
                <a:solidFill>
                  <a:schemeClr val="tx1"/>
                </a:solidFill>
              </a:rPr>
              <a:t> académico.</a:t>
            </a:r>
          </a:p>
          <a:p>
            <a:pPr algn="just"/>
            <a:r>
              <a:rPr lang="es-EC" sz="1800" b="1" dirty="0">
                <a:solidFill>
                  <a:schemeClr val="tx1"/>
                </a:solidFill>
              </a:rPr>
              <a:t>Autor:</a:t>
            </a:r>
            <a:r>
              <a:rPr lang="es-EC" sz="1800" dirty="0">
                <a:solidFill>
                  <a:schemeClr val="tx1"/>
                </a:solidFill>
              </a:rPr>
              <a:t> Macarena Vallejo-Martín, Jaime Aja Valle, Juan José Plaza Angulo</a:t>
            </a:r>
          </a:p>
          <a:p>
            <a:pPr algn="just"/>
            <a:r>
              <a:rPr lang="es-EC" sz="1800" b="1" dirty="0">
                <a:solidFill>
                  <a:schemeClr val="tx1"/>
                </a:solidFill>
              </a:rPr>
              <a:t>Resumen:</a:t>
            </a:r>
            <a:r>
              <a:rPr lang="es-EC" sz="1800" dirty="0">
                <a:solidFill>
                  <a:schemeClr val="tx1"/>
                </a:solidFill>
              </a:rPr>
              <a:t> Con un total de 409 participantes de tres titulaciones diferentes, los resultados muestran que los estudiantes presentan agotamiento, ineficacia y estrés percibido en relación a sus estudios, pero al mismo tiempo, sienten orgullo, utilidad y demuestran implicación en lo que hacen.</a:t>
            </a:r>
          </a:p>
          <a:p>
            <a:pPr algn="just"/>
            <a:endParaRPr lang="es-ES" sz="1800" b="1" dirty="0">
              <a:solidFill>
                <a:schemeClr val="tx1"/>
              </a:solidFill>
            </a:endParaRPr>
          </a:p>
          <a:p>
            <a:pPr algn="just"/>
            <a:r>
              <a:rPr lang="es-ES" sz="1800" b="1" dirty="0">
                <a:solidFill>
                  <a:schemeClr val="tx1"/>
                </a:solidFill>
              </a:rPr>
              <a:t>Burnout.-</a:t>
            </a:r>
            <a:r>
              <a:rPr lang="es-ES" sz="1800" dirty="0">
                <a:solidFill>
                  <a:schemeClr val="tx1"/>
                </a:solidFill>
              </a:rPr>
              <a:t> síndrome de quemarse laboralmente</a:t>
            </a:r>
          </a:p>
          <a:p>
            <a:pPr algn="just"/>
            <a:r>
              <a:rPr lang="es-ES" sz="1800" b="1" dirty="0" err="1">
                <a:solidFill>
                  <a:schemeClr val="tx1"/>
                </a:solidFill>
              </a:rPr>
              <a:t>Engagement</a:t>
            </a:r>
            <a:r>
              <a:rPr lang="es-ES" sz="1800" b="1" dirty="0">
                <a:solidFill>
                  <a:schemeClr val="tx1"/>
                </a:solidFill>
              </a:rPr>
              <a:t>.- </a:t>
            </a:r>
            <a:r>
              <a:rPr lang="es-ES" sz="1800" dirty="0">
                <a:solidFill>
                  <a:schemeClr val="tx1"/>
                </a:solidFill>
              </a:rPr>
              <a:t>compromiso</a:t>
            </a:r>
          </a:p>
          <a:p>
            <a:pPr marL="0" indent="0">
              <a:buNone/>
            </a:pPr>
            <a:endParaRPr lang="es-EC" sz="1800" dirty="0"/>
          </a:p>
          <a:p>
            <a:endParaRPr lang="es-EC" dirty="0"/>
          </a:p>
          <a:p>
            <a:endParaRPr lang="es-EC" dirty="0"/>
          </a:p>
        </p:txBody>
      </p:sp>
    </p:spTree>
    <p:extLst>
      <p:ext uri="{BB962C8B-B14F-4D97-AF65-F5344CB8AC3E}">
        <p14:creationId xmlns:p14="http://schemas.microsoft.com/office/powerpoint/2010/main" val="4136133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E77823-BBEB-4694-BC40-57DC28079C70}"/>
              </a:ext>
            </a:extLst>
          </p:cNvPr>
          <p:cNvSpPr>
            <a:spLocks noGrp="1"/>
          </p:cNvSpPr>
          <p:nvPr>
            <p:ph type="title"/>
          </p:nvPr>
        </p:nvSpPr>
        <p:spPr>
          <a:xfrm>
            <a:off x="1188720" y="768572"/>
            <a:ext cx="10058400" cy="805597"/>
          </a:xfrm>
        </p:spPr>
        <p:txBody>
          <a:bodyPr/>
          <a:lstStyle/>
          <a:p>
            <a:r>
              <a:rPr lang="es-ES" b="1" dirty="0"/>
              <a:t>Variables</a:t>
            </a:r>
            <a:endParaRPr lang="es-EC" b="1" dirty="0"/>
          </a:p>
        </p:txBody>
      </p:sp>
      <p:sp>
        <p:nvSpPr>
          <p:cNvPr id="10" name="Marcador de contenido 9">
            <a:extLst>
              <a:ext uri="{FF2B5EF4-FFF2-40B4-BE49-F238E27FC236}">
                <a16:creationId xmlns:a16="http://schemas.microsoft.com/office/drawing/2014/main" id="{999685EA-3EBF-4227-9F7D-9572591324E3}"/>
              </a:ext>
            </a:extLst>
          </p:cNvPr>
          <p:cNvSpPr>
            <a:spLocks noGrp="1"/>
          </p:cNvSpPr>
          <p:nvPr>
            <p:ph sz="half" idx="2"/>
          </p:nvPr>
        </p:nvSpPr>
        <p:spPr/>
        <p:txBody>
          <a:bodyPr>
            <a:normAutofit/>
          </a:bodyPr>
          <a:lstStyle/>
          <a:p>
            <a:endParaRPr lang="es-ES" sz="2000" dirty="0"/>
          </a:p>
          <a:p>
            <a:endParaRPr lang="es-EC" dirty="0"/>
          </a:p>
        </p:txBody>
      </p:sp>
      <p:sp>
        <p:nvSpPr>
          <p:cNvPr id="12" name="Marcador de contenido 11">
            <a:extLst>
              <a:ext uri="{FF2B5EF4-FFF2-40B4-BE49-F238E27FC236}">
                <a16:creationId xmlns:a16="http://schemas.microsoft.com/office/drawing/2014/main" id="{EB66A0A9-B2C6-4359-B648-87E883969922}"/>
              </a:ext>
            </a:extLst>
          </p:cNvPr>
          <p:cNvSpPr>
            <a:spLocks noGrp="1"/>
          </p:cNvSpPr>
          <p:nvPr>
            <p:ph sz="quarter" idx="4"/>
          </p:nvPr>
        </p:nvSpPr>
        <p:spPr/>
        <p:txBody>
          <a:bodyPr>
            <a:normAutofit/>
          </a:bodyPr>
          <a:lstStyle/>
          <a:p>
            <a:endParaRPr lang="es-ES" dirty="0"/>
          </a:p>
          <a:p>
            <a:endParaRPr lang="es-EC" dirty="0"/>
          </a:p>
        </p:txBody>
      </p:sp>
      <p:graphicFrame>
        <p:nvGraphicFramePr>
          <p:cNvPr id="3" name="Diagrama 2">
            <a:extLst>
              <a:ext uri="{FF2B5EF4-FFF2-40B4-BE49-F238E27FC236}">
                <a16:creationId xmlns:a16="http://schemas.microsoft.com/office/drawing/2014/main" id="{852A6A58-4FDD-49C2-8806-676FCB55DF57}"/>
              </a:ext>
            </a:extLst>
          </p:cNvPr>
          <p:cNvGraphicFramePr/>
          <p:nvPr>
            <p:extLst>
              <p:ext uri="{D42A27DB-BD31-4B8C-83A1-F6EECF244321}">
                <p14:modId xmlns:p14="http://schemas.microsoft.com/office/powerpoint/2010/main" val="1363600586"/>
              </p:ext>
            </p:extLst>
          </p:nvPr>
        </p:nvGraphicFramePr>
        <p:xfrm>
          <a:off x="1" y="1371600"/>
          <a:ext cx="12192000" cy="5188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0294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A6261D-6EC3-44DA-BEB7-5B287DF2AE63}"/>
              </a:ext>
            </a:extLst>
          </p:cNvPr>
          <p:cNvSpPr>
            <a:spLocks noGrp="1"/>
          </p:cNvSpPr>
          <p:nvPr>
            <p:ph type="title"/>
          </p:nvPr>
        </p:nvSpPr>
        <p:spPr>
          <a:xfrm>
            <a:off x="1146266" y="452718"/>
            <a:ext cx="8904568" cy="748642"/>
          </a:xfrm>
        </p:spPr>
        <p:txBody>
          <a:bodyPr>
            <a:normAutofit/>
          </a:bodyPr>
          <a:lstStyle/>
          <a:p>
            <a:r>
              <a:rPr lang="es-ES" b="1" dirty="0"/>
              <a:t>Marco Teórico</a:t>
            </a:r>
            <a:endParaRPr lang="es-EC" sz="3200" b="1" dirty="0"/>
          </a:p>
        </p:txBody>
      </p:sp>
      <p:sp>
        <p:nvSpPr>
          <p:cNvPr id="3" name="Marcador de texto 2">
            <a:extLst>
              <a:ext uri="{FF2B5EF4-FFF2-40B4-BE49-F238E27FC236}">
                <a16:creationId xmlns:a16="http://schemas.microsoft.com/office/drawing/2014/main" id="{2DF0A255-94B3-467B-AA1A-015C9A41E9F3}"/>
              </a:ext>
            </a:extLst>
          </p:cNvPr>
          <p:cNvSpPr>
            <a:spLocks noGrp="1"/>
          </p:cNvSpPr>
          <p:nvPr>
            <p:ph type="body" idx="1"/>
          </p:nvPr>
        </p:nvSpPr>
        <p:spPr/>
        <p:txBody>
          <a:bodyPr>
            <a:normAutofit/>
          </a:bodyPr>
          <a:lstStyle/>
          <a:p>
            <a:endParaRPr lang="es-EC" sz="3800" dirty="0"/>
          </a:p>
          <a:p>
            <a:endParaRPr lang="es-EC" dirty="0"/>
          </a:p>
          <a:p>
            <a:endParaRPr lang="es-EC" dirty="0"/>
          </a:p>
          <a:p>
            <a:endParaRPr lang="es-EC" dirty="0"/>
          </a:p>
          <a:p>
            <a:pPr marL="0" indent="0">
              <a:buNone/>
            </a:pPr>
            <a:endParaRPr lang="es-EC" dirty="0"/>
          </a:p>
        </p:txBody>
      </p:sp>
      <p:sp>
        <p:nvSpPr>
          <p:cNvPr id="4" name="Marcador de contenido 3">
            <a:extLst>
              <a:ext uri="{FF2B5EF4-FFF2-40B4-BE49-F238E27FC236}">
                <a16:creationId xmlns:a16="http://schemas.microsoft.com/office/drawing/2014/main" id="{D854D88B-5EE7-4F17-8DC5-3693927C7B3D}"/>
              </a:ext>
            </a:extLst>
          </p:cNvPr>
          <p:cNvSpPr>
            <a:spLocks noGrp="1"/>
          </p:cNvSpPr>
          <p:nvPr>
            <p:ph sz="half" idx="2"/>
          </p:nvPr>
        </p:nvSpPr>
        <p:spPr>
          <a:xfrm>
            <a:off x="1258156" y="2080014"/>
            <a:ext cx="5358544" cy="3838186"/>
          </a:xfrm>
        </p:spPr>
        <p:txBody>
          <a:bodyPr>
            <a:noAutofit/>
          </a:bodyPr>
          <a:lstStyle/>
          <a:p>
            <a:pPr marL="0" indent="0" algn="just" fontAlgn="base">
              <a:buNone/>
            </a:pPr>
            <a:r>
              <a:rPr lang="es-ES" sz="2300" dirty="0">
                <a:solidFill>
                  <a:schemeClr val="tx1"/>
                </a:solidFill>
              </a:rPr>
              <a:t>Las actividades deportivas son algo que recomendamos a todo el mundo, tenga la edad que tenga. Practicando deporte en su vida notarán un cambio increíble, viendo como mejora su salud física y emocional, y verán su calidad de vida incrementada.</a:t>
            </a:r>
          </a:p>
          <a:p>
            <a:pPr marL="0" indent="0" algn="just" fontAlgn="base">
              <a:buNone/>
            </a:pPr>
            <a:r>
              <a:rPr lang="es-ES" sz="2300" dirty="0">
                <a:solidFill>
                  <a:schemeClr val="tx1"/>
                </a:solidFill>
              </a:rPr>
              <a:t>La actividad física debe adecuarse a la edad del practicante.</a:t>
            </a:r>
          </a:p>
          <a:p>
            <a:pPr marL="0" indent="0">
              <a:buNone/>
            </a:pPr>
            <a:endParaRPr lang="es-EC" sz="2000" dirty="0"/>
          </a:p>
        </p:txBody>
      </p:sp>
      <p:pic>
        <p:nvPicPr>
          <p:cNvPr id="10" name="Marcador de contenido 9">
            <a:extLst>
              <a:ext uri="{FF2B5EF4-FFF2-40B4-BE49-F238E27FC236}">
                <a16:creationId xmlns:a16="http://schemas.microsoft.com/office/drawing/2014/main" id="{08CC1179-7A17-4D99-85A2-E4EF04A23916}"/>
              </a:ext>
            </a:extLst>
          </p:cNvPr>
          <p:cNvPicPr>
            <a:picLocks noGrp="1" noChangeAspect="1"/>
          </p:cNvPicPr>
          <p:nvPr>
            <p:ph sz="quarter" idx="4"/>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51699" y="1846052"/>
            <a:ext cx="3277595" cy="2104831"/>
          </a:xfrm>
        </p:spPr>
      </p:pic>
      <p:sp>
        <p:nvSpPr>
          <p:cNvPr id="11" name="CuadroTexto 10">
            <a:extLst>
              <a:ext uri="{FF2B5EF4-FFF2-40B4-BE49-F238E27FC236}">
                <a16:creationId xmlns:a16="http://schemas.microsoft.com/office/drawing/2014/main" id="{2C738600-C9FB-42F4-BA15-EE69F3B29D62}"/>
              </a:ext>
            </a:extLst>
          </p:cNvPr>
          <p:cNvSpPr txBox="1"/>
          <p:nvPr/>
        </p:nvSpPr>
        <p:spPr>
          <a:xfrm>
            <a:off x="3703775" y="5821614"/>
            <a:ext cx="3901440" cy="230832"/>
          </a:xfrm>
          <a:prstGeom prst="rect">
            <a:avLst/>
          </a:prstGeom>
          <a:noFill/>
        </p:spPr>
        <p:txBody>
          <a:bodyPr wrap="square" rtlCol="0">
            <a:spAutoFit/>
          </a:bodyPr>
          <a:lstStyle/>
          <a:p>
            <a:endParaRPr lang="es-MX" sz="900" dirty="0"/>
          </a:p>
        </p:txBody>
      </p:sp>
      <p:pic>
        <p:nvPicPr>
          <p:cNvPr id="16" name="Imagen 15">
            <a:extLst>
              <a:ext uri="{FF2B5EF4-FFF2-40B4-BE49-F238E27FC236}">
                <a16:creationId xmlns:a16="http://schemas.microsoft.com/office/drawing/2014/main" id="{37F062FF-F572-437C-87A2-6DC91E319A3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251700" y="4171067"/>
            <a:ext cx="3277596" cy="2104831"/>
          </a:xfrm>
          <a:prstGeom prst="rect">
            <a:avLst/>
          </a:prstGeom>
        </p:spPr>
      </p:pic>
      <p:sp>
        <p:nvSpPr>
          <p:cNvPr id="12" name="Text Placeholder 2">
            <a:extLst>
              <a:ext uri="{FF2B5EF4-FFF2-40B4-BE49-F238E27FC236}">
                <a16:creationId xmlns:a16="http://schemas.microsoft.com/office/drawing/2014/main" id="{461513A0-1DA6-4C80-82D1-AD06963C5A42}"/>
              </a:ext>
            </a:extLst>
          </p:cNvPr>
          <p:cNvSpPr txBox="1">
            <a:spLocks/>
          </p:cNvSpPr>
          <p:nvPr/>
        </p:nvSpPr>
        <p:spPr>
          <a:xfrm>
            <a:off x="1146266" y="1201360"/>
            <a:ext cx="9899467" cy="509666"/>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9pPr>
          </a:lstStyle>
          <a:p>
            <a:pPr algn="ctr"/>
            <a:r>
              <a:rPr lang="es-ES" sz="2400" b="1" dirty="0"/>
              <a:t>Actividades deportivas extracurriculares</a:t>
            </a:r>
            <a:endParaRPr lang="es-ES" b="1" dirty="0"/>
          </a:p>
        </p:txBody>
      </p:sp>
    </p:spTree>
    <p:extLst>
      <p:ext uri="{BB962C8B-B14F-4D97-AF65-F5344CB8AC3E}">
        <p14:creationId xmlns:p14="http://schemas.microsoft.com/office/powerpoint/2010/main" val="2125729233"/>
      </p:ext>
    </p:extLst>
  </p:cSld>
  <p:clrMapOvr>
    <a:masterClrMapping/>
  </p:clrMapOvr>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69109</TotalTime>
  <Words>2549</Words>
  <Application>Microsoft Office PowerPoint</Application>
  <PresentationFormat>Panorámica</PresentationFormat>
  <Paragraphs>220</Paragraphs>
  <Slides>26</Slides>
  <Notes>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26</vt:i4>
      </vt:variant>
    </vt:vector>
  </HeadingPairs>
  <TitlesOfParts>
    <vt:vector size="35" baseType="lpstr">
      <vt:lpstr>Arial</vt:lpstr>
      <vt:lpstr>Calibri</vt:lpstr>
      <vt:lpstr>Calibri Light</vt:lpstr>
      <vt:lpstr>Courier New</vt:lpstr>
      <vt:lpstr>Times New Roman</vt:lpstr>
      <vt:lpstr>Wingdings</vt:lpstr>
      <vt:lpstr>Wingdings 3</vt:lpstr>
      <vt:lpstr>Retrospección</vt:lpstr>
      <vt:lpstr>Worksheet</vt:lpstr>
      <vt:lpstr>Presentación de PowerPoint</vt:lpstr>
      <vt:lpstr>Presentación de PowerPoint</vt:lpstr>
      <vt:lpstr>Estrés académico</vt:lpstr>
      <vt:lpstr>Presentación de PowerPoint</vt:lpstr>
      <vt:lpstr>Justificación e Importancia</vt:lpstr>
      <vt:lpstr>Proyectos relacionados</vt:lpstr>
      <vt:lpstr>Proyectos relacionados</vt:lpstr>
      <vt:lpstr>Variables</vt:lpstr>
      <vt:lpstr>Marco Teórico</vt:lpstr>
      <vt:lpstr>Marco Teórico </vt:lpstr>
      <vt:lpstr>MARCO TEÓRICO </vt:lpstr>
      <vt:lpstr> Agudo: </vt:lpstr>
      <vt:lpstr>Agudo Episódico </vt:lpstr>
      <vt:lpstr>Crónico</vt:lpstr>
      <vt:lpstr>Tipo de investigación </vt:lpstr>
      <vt:lpstr>Métodos Teóricos de la investigación </vt:lpstr>
      <vt:lpstr>Métodos empíricos de Investigación  </vt:lpstr>
      <vt:lpstr>Cuestionario Escala de Estrés Percibido - Fuente: (Cohen, 1994)</vt:lpstr>
      <vt:lpstr>Escala de Estrés Percibido (PSS) </vt:lpstr>
      <vt:lpstr>Análisis de las preguntas 4 , 9 , 13</vt:lpstr>
      <vt:lpstr>Presentación de PowerPoint</vt:lpstr>
      <vt:lpstr>Presentación de PowerPoint</vt:lpstr>
      <vt:lpstr>Conclusiones</vt:lpstr>
      <vt:lpstr>Conclusiones</vt:lpstr>
      <vt:lpstr>Bibliografía</vt:lpstr>
      <vt:lpstr>Bibliografía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dc:title>
  <dc:creator>Wilson Cevallos</dc:creator>
  <cp:lastModifiedBy>Mario</cp:lastModifiedBy>
  <cp:revision>109</cp:revision>
  <dcterms:created xsi:type="dcterms:W3CDTF">2019-11-13T17:23:30Z</dcterms:created>
  <dcterms:modified xsi:type="dcterms:W3CDTF">2020-08-03T19:50:42Z</dcterms:modified>
</cp:coreProperties>
</file>