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5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theme/themeOverride4.xml" ContentType="application/vnd.openxmlformats-officedocument.themeOverride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theme/themeOverride5.xml" ContentType="application/vnd.openxmlformats-officedocument.themeOverride+xml"/>
  <Override PartName="/ppt/notesSlides/notesSlide22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theme/themeOverride6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47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64"/>
  </p:notesMasterIdLst>
  <p:sldIdLst>
    <p:sldId id="256" r:id="rId2"/>
    <p:sldId id="332" r:id="rId3"/>
    <p:sldId id="333" r:id="rId4"/>
    <p:sldId id="259" r:id="rId5"/>
    <p:sldId id="306" r:id="rId6"/>
    <p:sldId id="260" r:id="rId7"/>
    <p:sldId id="334" r:id="rId8"/>
    <p:sldId id="262" r:id="rId9"/>
    <p:sldId id="335" r:id="rId10"/>
    <p:sldId id="264" r:id="rId11"/>
    <p:sldId id="265" r:id="rId12"/>
    <p:sldId id="336" r:id="rId13"/>
    <p:sldId id="268" r:id="rId14"/>
    <p:sldId id="269" r:id="rId15"/>
    <p:sldId id="270" r:id="rId16"/>
    <p:sldId id="271" r:id="rId17"/>
    <p:sldId id="272" r:id="rId18"/>
    <p:sldId id="317" r:id="rId19"/>
    <p:sldId id="316" r:id="rId20"/>
    <p:sldId id="273" r:id="rId21"/>
    <p:sldId id="318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319" r:id="rId30"/>
    <p:sldId id="322" r:id="rId31"/>
    <p:sldId id="323" r:id="rId32"/>
    <p:sldId id="324" r:id="rId33"/>
    <p:sldId id="325" r:id="rId34"/>
    <p:sldId id="321" r:id="rId35"/>
    <p:sldId id="308" r:id="rId36"/>
    <p:sldId id="329" r:id="rId37"/>
    <p:sldId id="283" r:id="rId38"/>
    <p:sldId id="337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3" r:id="rId47"/>
    <p:sldId id="294" r:id="rId48"/>
    <p:sldId id="342" r:id="rId49"/>
    <p:sldId id="309" r:id="rId50"/>
    <p:sldId id="312" r:id="rId51"/>
    <p:sldId id="343" r:id="rId52"/>
    <p:sldId id="295" r:id="rId53"/>
    <p:sldId id="338" r:id="rId54"/>
    <p:sldId id="292" r:id="rId55"/>
    <p:sldId id="339" r:id="rId56"/>
    <p:sldId id="298" r:id="rId57"/>
    <p:sldId id="341" r:id="rId58"/>
    <p:sldId id="340" r:id="rId59"/>
    <p:sldId id="301" r:id="rId60"/>
    <p:sldId id="302" r:id="rId61"/>
    <p:sldId id="303" r:id="rId62"/>
    <p:sldId id="304" r:id="rId63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6" roundtripDataSignature="AMtx7mivv2k5gzMHDSbHJL63hDJt2z0Jd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7261"/>
    <a:srgbClr val="EB361D"/>
    <a:srgbClr val="F16F5D"/>
    <a:srgbClr val="BEE296"/>
    <a:srgbClr val="ADDB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003D5B0-37DC-4BB9-AAD8-8D31ED23FD9B}">
  <a:tblStyle styleId="{4003D5B0-37DC-4BB9-AAD8-8D31ED23FD9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Estilo claro 2 - Acento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customschemas.google.com/relationships/presentationmetadata" Target="meta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oleObject" Target="../embeddings/oleObject1.bin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oleObject" Target="../embeddings/oleObject2.bin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package" Target="../embeddings/Hoja_de_c_lculo_de_Microsoft_Excel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4.xml"/><Relationship Id="rId2" Type="http://schemas.microsoft.com/office/2011/relationships/chartColorStyle" Target="colors4.xml"/><Relationship Id="rId1" Type="http://schemas.microsoft.com/office/2011/relationships/chartStyle" Target="style4.xml"/><Relationship Id="rId4" Type="http://schemas.openxmlformats.org/officeDocument/2006/relationships/package" Target="../embeddings/Hoja_de_c_lculo_de_Microsoft_Excel1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5.xml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package" Target="../embeddings/Hoja_de_c_lculo_de_Microsoft_Excel2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6.xml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oleObject" Target="../embeddings/oleObject3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FormAca!$A$10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FormAca!$B$9:$E$9</c:f>
              <c:strCache>
                <c:ptCount val="4"/>
                <c:pt idx="0">
                  <c:v>Doctorado</c:v>
                </c:pt>
                <c:pt idx="1">
                  <c:v>Maestría</c:v>
                </c:pt>
                <c:pt idx="2">
                  <c:v>Magister</c:v>
                </c:pt>
                <c:pt idx="3">
                  <c:v>Ingeniería o Licenciatura</c:v>
                </c:pt>
              </c:strCache>
            </c:strRef>
          </c:cat>
          <c:val>
            <c:numRef>
              <c:f>FormAca!$B$10:$E$10</c:f>
              <c:numCache>
                <c:formatCode>0.00%</c:formatCode>
                <c:ptCount val="4"/>
                <c:pt idx="0">
                  <c:v>0.30303030303030304</c:v>
                </c:pt>
                <c:pt idx="1">
                  <c:v>0.51515151515151514</c:v>
                </c:pt>
                <c:pt idx="2">
                  <c:v>0.15151515151515152</c:v>
                </c:pt>
                <c:pt idx="3">
                  <c:v>3.0303030303030304E-2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38A-4C98-B71E-72B8667A1B36}"/>
            </c:ext>
          </c:extLst>
        </c:ser>
        <c:ser>
          <c:idx val="1"/>
          <c:order val="1"/>
          <c:tx>
            <c:strRef>
              <c:f>FormAca!$A$11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FormAca!$B$9:$E$9</c:f>
              <c:strCache>
                <c:ptCount val="4"/>
                <c:pt idx="0">
                  <c:v>Doctorado</c:v>
                </c:pt>
                <c:pt idx="1">
                  <c:v>Maestría</c:v>
                </c:pt>
                <c:pt idx="2">
                  <c:v>Magister</c:v>
                </c:pt>
                <c:pt idx="3">
                  <c:v>Ingeniería o Licenciatura</c:v>
                </c:pt>
              </c:strCache>
            </c:strRef>
          </c:cat>
          <c:val>
            <c:numRef>
              <c:f>FormAca!$B$11:$E$11</c:f>
              <c:numCache>
                <c:formatCode>0.00%</c:formatCode>
                <c:ptCount val="4"/>
                <c:pt idx="0">
                  <c:v>0.14285714285714285</c:v>
                </c:pt>
                <c:pt idx="1">
                  <c:v>0.37142857142857144</c:v>
                </c:pt>
                <c:pt idx="2">
                  <c:v>0.34285714285714286</c:v>
                </c:pt>
                <c:pt idx="3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38A-4C98-B71E-72B8667A1B36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331252768"/>
        <c:axId val="1331258752"/>
        <c:axId val="0"/>
      </c:bar3DChart>
      <c:catAx>
        <c:axId val="133125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31258752"/>
        <c:crosses val="autoZero"/>
        <c:auto val="1"/>
        <c:lblAlgn val="ctr"/>
        <c:lblOffset val="100"/>
        <c:noMultiLvlLbl val="0"/>
      </c:catAx>
      <c:valAx>
        <c:axId val="1331258752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312527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0995543371952097E-2"/>
          <c:y val="4.553246816370176E-2"/>
          <c:w val="0.57801871364191726"/>
          <c:h val="0.8670547778749878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GrafTiempDdid!$A$10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shade val="51000"/>
                    <a:satMod val="130000"/>
                  </a:schemeClr>
                </a:gs>
                <a:gs pos="80000">
                  <a:schemeClr val="accent6">
                    <a:shade val="93000"/>
                    <a:satMod val="130000"/>
                  </a:schemeClr>
                </a:gs>
                <a:gs pos="100000">
                  <a:schemeClr val="accent6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4943310657596373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6CD-4D87-9F37-CAB9AF5FC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GrafTiempDdid!$B$9:$D$9</c:f>
              <c:strCache>
                <c:ptCount val="3"/>
                <c:pt idx="0">
                  <c:v>Tiempo completo</c:v>
                </c:pt>
                <c:pt idx="1">
                  <c:v>Medio tiempo</c:v>
                </c:pt>
                <c:pt idx="2">
                  <c:v>Tiempo parcial</c:v>
                </c:pt>
              </c:strCache>
            </c:strRef>
          </c:cat>
          <c:val>
            <c:numRef>
              <c:f>GrafTiempDdid!$B$10:$D$10</c:f>
              <c:numCache>
                <c:formatCode>0.00%</c:formatCode>
                <c:ptCount val="3"/>
                <c:pt idx="0">
                  <c:v>0.63636363636363635</c:v>
                </c:pt>
                <c:pt idx="1">
                  <c:v>0</c:v>
                </c:pt>
                <c:pt idx="2">
                  <c:v>0.36363636363636365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6CD-4D87-9F37-CAB9AF5FC0A4}"/>
            </c:ext>
          </c:extLst>
        </c:ser>
        <c:ser>
          <c:idx val="1"/>
          <c:order val="1"/>
          <c:tx>
            <c:strRef>
              <c:f>GrafTiempDdid!$A$11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hade val="51000"/>
                    <a:satMod val="130000"/>
                  </a:schemeClr>
                </a:gs>
                <a:gs pos="80000">
                  <a:schemeClr val="accent5">
                    <a:shade val="93000"/>
                    <a:satMod val="130000"/>
                  </a:schemeClr>
                </a:gs>
                <a:gs pos="100000">
                  <a:schemeClr val="accent5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4.7619047619047616E-2"/>
                  <c:y val="9.259259259259217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6CD-4D87-9F37-CAB9AF5FC0A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GrafTiempDdid!$B$9:$D$9</c:f>
              <c:strCache>
                <c:ptCount val="3"/>
                <c:pt idx="0">
                  <c:v>Tiempo completo</c:v>
                </c:pt>
                <c:pt idx="1">
                  <c:v>Medio tiempo</c:v>
                </c:pt>
                <c:pt idx="2">
                  <c:v>Tiempo parcial</c:v>
                </c:pt>
              </c:strCache>
            </c:strRef>
          </c:cat>
          <c:val>
            <c:numRef>
              <c:f>GrafTiempDdid!$B$11:$D$11</c:f>
              <c:numCache>
                <c:formatCode>0.00%</c:formatCode>
                <c:ptCount val="3"/>
                <c:pt idx="0">
                  <c:v>0.65714285714285714</c:v>
                </c:pt>
                <c:pt idx="1">
                  <c:v>0.14285714285714285</c:v>
                </c:pt>
                <c:pt idx="2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26CD-4D87-9F37-CAB9AF5FC0A4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0"/>
        <c:shape val="box"/>
        <c:axId val="1331253312"/>
        <c:axId val="1331259840"/>
        <c:axId val="0"/>
      </c:bar3DChart>
      <c:catAx>
        <c:axId val="133125331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31259840"/>
        <c:crosses val="autoZero"/>
        <c:auto val="1"/>
        <c:lblAlgn val="ctr"/>
        <c:lblOffset val="100"/>
        <c:noMultiLvlLbl val="0"/>
      </c:catAx>
      <c:valAx>
        <c:axId val="133125984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>
              <a:solidFill>
                <a:schemeClr val="tx2">
                  <a:lumMod val="5000"/>
                  <a:lumOff val="95000"/>
                </a:schemeClr>
              </a:solidFill>
            </a:ln>
            <a:effectLst/>
          </c:spPr>
        </c:minorGridlines>
        <c:numFmt formatCode="0%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3312533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GrafExpDocente!$B$16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GrafExpDocente!$A$17:$A$24</c:f>
              <c:strCache>
                <c:ptCount val="8"/>
                <c:pt idx="0">
                  <c:v>Mayor a 35 años</c:v>
                </c:pt>
                <c:pt idx="1">
                  <c:v>De 31 a 35 años</c:v>
                </c:pt>
                <c:pt idx="2">
                  <c:v>De 0 a 5 años</c:v>
                </c:pt>
                <c:pt idx="3">
                  <c:v>De 6 a 10 años</c:v>
                </c:pt>
                <c:pt idx="4">
                  <c:v>De 26 a 30 años</c:v>
                </c:pt>
                <c:pt idx="5">
                  <c:v>De 11 a 15 años</c:v>
                </c:pt>
                <c:pt idx="6">
                  <c:v>De 21 a 25 años</c:v>
                </c:pt>
                <c:pt idx="7">
                  <c:v>De 16 a 20 años</c:v>
                </c:pt>
              </c:strCache>
            </c:strRef>
          </c:cat>
          <c:val>
            <c:numRef>
              <c:f>GrafExpDocente!$B$17:$B$24</c:f>
              <c:numCache>
                <c:formatCode>0.00%</c:formatCode>
                <c:ptCount val="8"/>
                <c:pt idx="0">
                  <c:v>0</c:v>
                </c:pt>
                <c:pt idx="1">
                  <c:v>0</c:v>
                </c:pt>
                <c:pt idx="2">
                  <c:v>3.0303030303030304E-2</c:v>
                </c:pt>
                <c:pt idx="3">
                  <c:v>6.0606060606060608E-2</c:v>
                </c:pt>
                <c:pt idx="4">
                  <c:v>9.0909090909090912E-2</c:v>
                </c:pt>
                <c:pt idx="5">
                  <c:v>0.15151515151515152</c:v>
                </c:pt>
                <c:pt idx="6">
                  <c:v>0.24242424242424243</c:v>
                </c:pt>
                <c:pt idx="7">
                  <c:v>0.42424242424242425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724-40B2-A1FF-7AFFB46C6CC3}"/>
            </c:ext>
          </c:extLst>
        </c:ser>
        <c:ser>
          <c:idx val="1"/>
          <c:order val="1"/>
          <c:tx>
            <c:strRef>
              <c:f>GrafExpDocente!$C$16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GrafExpDocente!$A$17:$A$24</c:f>
              <c:strCache>
                <c:ptCount val="8"/>
                <c:pt idx="0">
                  <c:v>Mayor a 35 años</c:v>
                </c:pt>
                <c:pt idx="1">
                  <c:v>De 31 a 35 años</c:v>
                </c:pt>
                <c:pt idx="2">
                  <c:v>De 0 a 5 años</c:v>
                </c:pt>
                <c:pt idx="3">
                  <c:v>De 6 a 10 años</c:v>
                </c:pt>
                <c:pt idx="4">
                  <c:v>De 26 a 30 años</c:v>
                </c:pt>
                <c:pt idx="5">
                  <c:v>De 11 a 15 años</c:v>
                </c:pt>
                <c:pt idx="6">
                  <c:v>De 21 a 25 años</c:v>
                </c:pt>
                <c:pt idx="7">
                  <c:v>De 16 a 20 años</c:v>
                </c:pt>
              </c:strCache>
            </c:strRef>
          </c:cat>
          <c:val>
            <c:numRef>
              <c:f>GrafExpDocente!$C$17:$C$24</c:f>
              <c:numCache>
                <c:formatCode>0.00%</c:formatCode>
                <c:ptCount val="8"/>
                <c:pt idx="0">
                  <c:v>2.8571428571428571E-2</c:v>
                </c:pt>
                <c:pt idx="1">
                  <c:v>5.7142857142857141E-2</c:v>
                </c:pt>
                <c:pt idx="2">
                  <c:v>8.5714285714285715E-2</c:v>
                </c:pt>
                <c:pt idx="3">
                  <c:v>8.5714285714285715E-2</c:v>
                </c:pt>
                <c:pt idx="4">
                  <c:v>0.14285714285714285</c:v>
                </c:pt>
                <c:pt idx="5">
                  <c:v>0.17142857142857143</c:v>
                </c:pt>
                <c:pt idx="6">
                  <c:v>0.2</c:v>
                </c:pt>
                <c:pt idx="7">
                  <c:v>0.22857142857142856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724-40B2-A1FF-7AFFB46C6CC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65079808"/>
        <c:axId val="565076064"/>
        <c:axId val="0"/>
      </c:bar3DChart>
      <c:catAx>
        <c:axId val="5650798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565076064"/>
        <c:crosses val="autoZero"/>
        <c:auto val="1"/>
        <c:lblAlgn val="ctr"/>
        <c:lblOffset val="100"/>
        <c:noMultiLvlLbl val="0"/>
      </c:catAx>
      <c:valAx>
        <c:axId val="565076064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56507980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GrafExpProf!$B$16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GrafExpProf!$A$17:$A$24</c:f>
              <c:strCache>
                <c:ptCount val="8"/>
                <c:pt idx="0">
                  <c:v>Mayor a 35 años</c:v>
                </c:pt>
                <c:pt idx="1">
                  <c:v>De 31 a 35 años</c:v>
                </c:pt>
                <c:pt idx="2">
                  <c:v>De 0 a 5 años</c:v>
                </c:pt>
                <c:pt idx="3">
                  <c:v>De 11 a 15 años</c:v>
                </c:pt>
                <c:pt idx="4">
                  <c:v>De 6 a 10 años</c:v>
                </c:pt>
                <c:pt idx="5">
                  <c:v>De 26 a 30 años</c:v>
                </c:pt>
                <c:pt idx="6">
                  <c:v>De 16 a 20 años</c:v>
                </c:pt>
                <c:pt idx="7">
                  <c:v>De 21 a 25 años</c:v>
                </c:pt>
              </c:strCache>
            </c:strRef>
          </c:cat>
          <c:val>
            <c:numRef>
              <c:f>GrafExpProf!$B$17:$B$24</c:f>
              <c:numCache>
                <c:formatCode>0.00%</c:formatCode>
                <c:ptCount val="8"/>
                <c:pt idx="0">
                  <c:v>0</c:v>
                </c:pt>
                <c:pt idx="1">
                  <c:v>3.0303030303030304E-2</c:v>
                </c:pt>
                <c:pt idx="2">
                  <c:v>3.0303030303030304E-2</c:v>
                </c:pt>
                <c:pt idx="3">
                  <c:v>9.0909090909090912E-2</c:v>
                </c:pt>
                <c:pt idx="4">
                  <c:v>0.18181818181818182</c:v>
                </c:pt>
                <c:pt idx="5">
                  <c:v>0.18181818181818182</c:v>
                </c:pt>
                <c:pt idx="6">
                  <c:v>0.24242424242424243</c:v>
                </c:pt>
                <c:pt idx="7">
                  <c:v>0.24242424242424243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0E6-4F20-A890-48582EFD914D}"/>
            </c:ext>
          </c:extLst>
        </c:ser>
        <c:ser>
          <c:idx val="1"/>
          <c:order val="1"/>
          <c:tx>
            <c:strRef>
              <c:f>GrafExpProf!$C$16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GrafExpProf!$A$17:$A$24</c:f>
              <c:strCache>
                <c:ptCount val="8"/>
                <c:pt idx="0">
                  <c:v>Mayor a 35 años</c:v>
                </c:pt>
                <c:pt idx="1">
                  <c:v>De 31 a 35 años</c:v>
                </c:pt>
                <c:pt idx="2">
                  <c:v>De 0 a 5 años</c:v>
                </c:pt>
                <c:pt idx="3">
                  <c:v>De 11 a 15 años</c:v>
                </c:pt>
                <c:pt idx="4">
                  <c:v>De 6 a 10 años</c:v>
                </c:pt>
                <c:pt idx="5">
                  <c:v>De 26 a 30 años</c:v>
                </c:pt>
                <c:pt idx="6">
                  <c:v>De 16 a 20 años</c:v>
                </c:pt>
                <c:pt idx="7">
                  <c:v>De 21 a 25 años</c:v>
                </c:pt>
              </c:strCache>
            </c:strRef>
          </c:cat>
          <c:val>
            <c:numRef>
              <c:f>GrafExpProf!$C$17:$C$24</c:f>
              <c:numCache>
                <c:formatCode>0.00%</c:formatCode>
                <c:ptCount val="8"/>
                <c:pt idx="0">
                  <c:v>8.5714285714285715E-2</c:v>
                </c:pt>
                <c:pt idx="1">
                  <c:v>8.5714285714285715E-2</c:v>
                </c:pt>
                <c:pt idx="2">
                  <c:v>0.22857142857142856</c:v>
                </c:pt>
                <c:pt idx="3">
                  <c:v>0.14285714285714285</c:v>
                </c:pt>
                <c:pt idx="4">
                  <c:v>8.5714285714285715E-2</c:v>
                </c:pt>
                <c:pt idx="5">
                  <c:v>0.11428571428571428</c:v>
                </c:pt>
                <c:pt idx="6">
                  <c:v>0.11428571428571428</c:v>
                </c:pt>
                <c:pt idx="7">
                  <c:v>0.14285714285714285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E6-4F20-A890-48582EFD914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490906816"/>
        <c:axId val="490910560"/>
        <c:axId val="0"/>
      </c:bar3DChart>
      <c:catAx>
        <c:axId val="49090681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90910560"/>
        <c:crosses val="autoZero"/>
        <c:auto val="1"/>
        <c:lblAlgn val="ctr"/>
        <c:lblOffset val="100"/>
        <c:noMultiLvlLbl val="0"/>
      </c:catAx>
      <c:valAx>
        <c:axId val="490910560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4909068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GrafDistribuciónCargaHoraria!$A$18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GrafDistribuciónCargaHoraria!$B$17:$E$17</c:f>
              <c:strCache>
                <c:ptCount val="4"/>
                <c:pt idx="0">
                  <c:v>Vinculación</c:v>
                </c:pt>
                <c:pt idx="1">
                  <c:v>Investigación</c:v>
                </c:pt>
                <c:pt idx="2">
                  <c:v>Gestión académica</c:v>
                </c:pt>
                <c:pt idx="3">
                  <c:v>Docencia</c:v>
                </c:pt>
              </c:strCache>
            </c:strRef>
          </c:cat>
          <c:val>
            <c:numRef>
              <c:f>GrafDistribuciónCargaHoraria!$B$18:$E$18</c:f>
              <c:numCache>
                <c:formatCode>0.00%</c:formatCode>
                <c:ptCount val="4"/>
                <c:pt idx="0">
                  <c:v>3.2051282051282055E-2</c:v>
                </c:pt>
                <c:pt idx="1">
                  <c:v>8.4401709401709421E-2</c:v>
                </c:pt>
                <c:pt idx="2">
                  <c:v>0.23931623931623927</c:v>
                </c:pt>
                <c:pt idx="3">
                  <c:v>0.64423076923076927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148-4A90-A678-5849E51BBD3D}"/>
            </c:ext>
          </c:extLst>
        </c:ser>
        <c:ser>
          <c:idx val="1"/>
          <c:order val="1"/>
          <c:tx>
            <c:strRef>
              <c:f>GrafDistribuciónCargaHoraria!$A$19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GrafDistribuciónCargaHoraria!$B$17:$E$17</c:f>
              <c:strCache>
                <c:ptCount val="4"/>
                <c:pt idx="0">
                  <c:v>Vinculación</c:v>
                </c:pt>
                <c:pt idx="1">
                  <c:v>Investigación</c:v>
                </c:pt>
                <c:pt idx="2">
                  <c:v>Gestión académica</c:v>
                </c:pt>
                <c:pt idx="3">
                  <c:v>Docencia</c:v>
                </c:pt>
              </c:strCache>
            </c:strRef>
          </c:cat>
          <c:val>
            <c:numRef>
              <c:f>GrafDistribuciónCargaHoraria!$B$19:$E$19</c:f>
              <c:numCache>
                <c:formatCode>0.00%</c:formatCode>
                <c:ptCount val="4"/>
                <c:pt idx="0">
                  <c:v>1.7075773745997863E-2</c:v>
                </c:pt>
                <c:pt idx="1">
                  <c:v>7.7908217716115266E-2</c:v>
                </c:pt>
                <c:pt idx="2">
                  <c:v>0.23906083244397017</c:v>
                </c:pt>
                <c:pt idx="3">
                  <c:v>0.66595517609391675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148-4A90-A678-5849E51BBD3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718967392"/>
        <c:axId val="1823291168"/>
        <c:axId val="0"/>
      </c:bar3DChart>
      <c:catAx>
        <c:axId val="171896739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823291168"/>
        <c:crosses val="autoZero"/>
        <c:auto val="1"/>
        <c:lblAlgn val="ctr"/>
        <c:lblOffset val="100"/>
        <c:noMultiLvlLbl val="0"/>
      </c:catAx>
      <c:valAx>
        <c:axId val="1823291168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171896739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200"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bar"/>
        <c:grouping val="clustered"/>
        <c:varyColors val="0"/>
        <c:ser>
          <c:idx val="0"/>
          <c:order val="0"/>
          <c:tx>
            <c:strRef>
              <c:f>Hoja3!$B$24</c:f>
              <c:strCache>
                <c:ptCount val="1"/>
                <c:pt idx="0">
                  <c:v>Departamento de Ciencias de la Computación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Hoja3!$A$25:$A$40</c:f>
              <c:strCache>
                <c:ptCount val="16"/>
                <c:pt idx="0">
                  <c:v>Mayor tiempo para investigación</c:v>
                </c:pt>
                <c:pt idx="1">
                  <c:v>Estudio estado actual</c:v>
                </c:pt>
                <c:pt idx="2">
                  <c:v>Libre elección</c:v>
                </c:pt>
                <c:pt idx="3">
                  <c:v>Experiencia docente</c:v>
                </c:pt>
                <c:pt idx="4">
                  <c:v>Notificar con anticipación</c:v>
                </c:pt>
                <c:pt idx="5">
                  <c:v>Horarios en una solo jornada</c:v>
                </c:pt>
                <c:pt idx="6">
                  <c:v>Formación académica</c:v>
                </c:pt>
                <c:pt idx="7">
                  <c:v>Mantener materias asignadas</c:v>
                </c:pt>
                <c:pt idx="8">
                  <c:v>Experiencia profesional</c:v>
                </c:pt>
                <c:pt idx="9">
                  <c:v>Evaluar complejidad de la materia</c:v>
                </c:pt>
                <c:pt idx="10">
                  <c:v>Gestión</c:v>
                </c:pt>
                <c:pt idx="11">
                  <c:v>Reglamento interno</c:v>
                </c:pt>
                <c:pt idx="12">
                  <c:v>Rotar materias</c:v>
                </c:pt>
                <c:pt idx="13">
                  <c:v>Considerar título tercer nivel</c:v>
                </c:pt>
                <c:pt idx="14">
                  <c:v>Proyectos de investigación</c:v>
                </c:pt>
                <c:pt idx="15">
                  <c:v>Carga horaria equilibrada</c:v>
                </c:pt>
              </c:strCache>
            </c:strRef>
          </c:cat>
          <c:val>
            <c:numRef>
              <c:f>Hoja3!$B$25:$B$40</c:f>
              <c:numCache>
                <c:formatCode>0.00%</c:formatCode>
                <c:ptCount val="16"/>
                <c:pt idx="0">
                  <c:v>3.8461538461538464E-2</c:v>
                </c:pt>
                <c:pt idx="1">
                  <c:v>3.8461538461538464E-2</c:v>
                </c:pt>
                <c:pt idx="2">
                  <c:v>3.8461538461538464E-2</c:v>
                </c:pt>
                <c:pt idx="3">
                  <c:v>7.6923076923076927E-2</c:v>
                </c:pt>
                <c:pt idx="4">
                  <c:v>7.6923076923076927E-2</c:v>
                </c:pt>
                <c:pt idx="5">
                  <c:v>0.11538461538461539</c:v>
                </c:pt>
                <c:pt idx="6">
                  <c:v>0.15384615384615385</c:v>
                </c:pt>
                <c:pt idx="7">
                  <c:v>0.15384615384615385</c:v>
                </c:pt>
                <c:pt idx="8">
                  <c:v>0.30769230769230771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CFF-430A-81C4-6210F3A57437}"/>
            </c:ext>
          </c:extLst>
        </c:ser>
        <c:ser>
          <c:idx val="1"/>
          <c:order val="1"/>
          <c:tx>
            <c:strRef>
              <c:f>Hoja3!$C$24</c:f>
              <c:strCache>
                <c:ptCount val="1"/>
                <c:pt idx="0">
                  <c:v>Departamento de Ciencias Exactas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  <a:sp3d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200" b="0" i="0" u="none" strike="noStrike" kern="1200" baseline="0">
                    <a:solidFill>
                      <a:sysClr val="windowText" lastClr="00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s-EC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Hoja3!$A$25:$A$40</c:f>
              <c:strCache>
                <c:ptCount val="16"/>
                <c:pt idx="0">
                  <c:v>Mayor tiempo para investigación</c:v>
                </c:pt>
                <c:pt idx="1">
                  <c:v>Estudio estado actual</c:v>
                </c:pt>
                <c:pt idx="2">
                  <c:v>Libre elección</c:v>
                </c:pt>
                <c:pt idx="3">
                  <c:v>Experiencia docente</c:v>
                </c:pt>
                <c:pt idx="4">
                  <c:v>Notificar con anticipación</c:v>
                </c:pt>
                <c:pt idx="5">
                  <c:v>Horarios en una solo jornada</c:v>
                </c:pt>
                <c:pt idx="6">
                  <c:v>Formación académica</c:v>
                </c:pt>
                <c:pt idx="7">
                  <c:v>Mantener materias asignadas</c:v>
                </c:pt>
                <c:pt idx="8">
                  <c:v>Experiencia profesional</c:v>
                </c:pt>
                <c:pt idx="9">
                  <c:v>Evaluar complejidad de la materia</c:v>
                </c:pt>
                <c:pt idx="10">
                  <c:v>Gestión</c:v>
                </c:pt>
                <c:pt idx="11">
                  <c:v>Reglamento interno</c:v>
                </c:pt>
                <c:pt idx="12">
                  <c:v>Rotar materias</c:v>
                </c:pt>
                <c:pt idx="13">
                  <c:v>Considerar título tercer nivel</c:v>
                </c:pt>
                <c:pt idx="14">
                  <c:v>Proyectos de investigación</c:v>
                </c:pt>
                <c:pt idx="15">
                  <c:v>Carga horaria equilibrada</c:v>
                </c:pt>
              </c:strCache>
            </c:strRef>
          </c:cat>
          <c:val>
            <c:numRef>
              <c:f>Hoja3!$C$25:$C$40</c:f>
              <c:numCache>
                <c:formatCode>General</c:formatCode>
                <c:ptCount val="16"/>
                <c:pt idx="0" formatCode="0.00%">
                  <c:v>0.13636363636363635</c:v>
                </c:pt>
                <c:pt idx="5" formatCode="0.00%">
                  <c:v>9.0909090909090912E-2</c:v>
                </c:pt>
                <c:pt idx="8" formatCode="0.00%">
                  <c:v>0.22727272727272727</c:v>
                </c:pt>
                <c:pt idx="9" formatCode="0.00%">
                  <c:v>4.5454545454545456E-2</c:v>
                </c:pt>
                <c:pt idx="10" formatCode="0.00%">
                  <c:v>4.5454545454545456E-2</c:v>
                </c:pt>
                <c:pt idx="11" formatCode="0.00%">
                  <c:v>4.5454545454545456E-2</c:v>
                </c:pt>
                <c:pt idx="12" formatCode="0.00%">
                  <c:v>4.5454545454545456E-2</c:v>
                </c:pt>
                <c:pt idx="13" formatCode="0.00%">
                  <c:v>9.0909090909090912E-2</c:v>
                </c:pt>
                <c:pt idx="14" formatCode="0.00%">
                  <c:v>9.0909090909090912E-2</c:v>
                </c:pt>
                <c:pt idx="15" formatCode="0.00%">
                  <c:v>0.18181818181818182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CFF-430A-81C4-6210F3A57437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737370224"/>
        <c:axId val="737358992"/>
        <c:axId val="0"/>
      </c:bar3DChart>
      <c:catAx>
        <c:axId val="73737022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cap="none" spc="0" normalizeH="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737358992"/>
        <c:crosses val="autoZero"/>
        <c:auto val="1"/>
        <c:lblAlgn val="ctr"/>
        <c:lblOffset val="100"/>
        <c:noMultiLvlLbl val="0"/>
      </c:catAx>
      <c:valAx>
        <c:axId val="737358992"/>
        <c:scaling>
          <c:orientation val="minMax"/>
          <c:max val="1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es-EC"/>
          </a:p>
        </c:txPr>
        <c:crossAx val="7373702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ysClr val="windowText" lastClr="00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s-EC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>
          <a:solidFill>
            <a:sysClr val="windowText" lastClr="000000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es-EC"/>
    </a:p>
  </c:txPr>
  <c:externalData r:id="rId4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4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9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900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0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dirty="0"/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dirty="0"/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dirty="0"/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dirty="0"/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dirty="0"/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</dgm:pt>
    <dgm:pt modelId="{99009A5B-AE12-497C-A097-91CE761E1B4B}" type="sibTrans" cxnId="{65DAA286-7FD6-4B49-A5EC-CD472A34A43E}">
      <dgm:prSet/>
      <dgm:spPr/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dirty="0"/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dirty="0"/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dirty="0"/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dirty="0"/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</dgm:pt>
    <dgm:pt modelId="{99009A5B-AE12-497C-A097-91CE761E1B4B}" type="sibTrans" cxnId="{65DAA286-7FD6-4B49-A5EC-CD472A34A43E}">
      <dgm:prSet/>
      <dgm:spPr/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dirty="0"/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dirty="0"/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dirty="0"/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</dgm:pt>
    <dgm:pt modelId="{99009A5B-AE12-497C-A097-91CE761E1B4B}" type="sibTrans" cxnId="{65DAA286-7FD6-4B49-A5EC-CD472A34A43E}">
      <dgm:prSet/>
      <dgm:spPr/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dirty="0"/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dirty="0"/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</dgm:pt>
    <dgm:pt modelId="{99009A5B-AE12-497C-A097-91CE761E1B4B}" type="sibTrans" cxnId="{65DAA286-7FD6-4B49-A5EC-CD472A34A43E}">
      <dgm:prSet/>
      <dgm:spPr/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dirty="0"/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</dgm:pt>
    <dgm:pt modelId="{99009A5B-AE12-497C-A097-91CE761E1B4B}" type="sibTrans" cxnId="{65DAA286-7FD6-4B49-A5EC-CD472A34A43E}">
      <dgm:prSet/>
      <dgm:spPr/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dirty="0"/>
            <a:t>Video demostrativo</a:t>
          </a:r>
        </a:p>
      </dgm:t>
    </dgm:pt>
    <dgm:pt modelId="{3803D900-78BF-46DF-BBCF-DD4DC2298855}" type="parTrans" cxnId="{65DAA286-7FD6-4B49-A5EC-CD472A34A43E}">
      <dgm:prSet/>
      <dgm:spPr/>
      <dgm:t>
        <a:bodyPr/>
        <a:lstStyle/>
        <a:p>
          <a:endParaRPr lang="es-ES"/>
        </a:p>
      </dgm:t>
    </dgm:pt>
    <dgm:pt modelId="{99009A5B-AE12-497C-A097-91CE761E1B4B}" type="sibTrans" cxnId="{65DAA286-7FD6-4B49-A5EC-CD472A34A43E}">
      <dgm:prSet/>
      <dgm:spPr/>
      <dgm:t>
        <a:bodyPr/>
        <a:lstStyle/>
        <a:p>
          <a:endParaRPr lang="es-ES"/>
        </a:p>
      </dgm:t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dirty="0"/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Video demostrativo</a:t>
          </a:r>
        </a:p>
      </dgm:t>
    </dgm:pt>
    <dgm:pt modelId="{3803D900-78BF-46DF-BBCF-DD4DC2298855}" type="parTrans" cxnId="{65DAA286-7FD6-4B49-A5EC-CD472A34A43E}">
      <dgm:prSet/>
      <dgm:spPr/>
      <dgm:t>
        <a:bodyPr/>
        <a:lstStyle/>
        <a:p>
          <a:endParaRPr lang="es-ES"/>
        </a:p>
      </dgm:t>
    </dgm:pt>
    <dgm:pt modelId="{99009A5B-AE12-497C-A097-91CE761E1B4B}" type="sibTrans" cxnId="{65DAA286-7FD6-4B49-A5EC-CD472A34A43E}">
      <dgm:prSet/>
      <dgm:spPr/>
      <dgm:t>
        <a:bodyPr/>
        <a:lstStyle/>
        <a:p>
          <a:endParaRPr lang="es-ES"/>
        </a:p>
      </dgm:t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dirty="0"/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Video demostrativo</a:t>
          </a:r>
        </a:p>
      </dgm:t>
    </dgm:pt>
    <dgm:pt modelId="{3803D900-78BF-46DF-BBCF-DD4DC2298855}" type="parTrans" cxnId="{65DAA286-7FD6-4B49-A5EC-CD472A34A43E}">
      <dgm:prSet/>
      <dgm:spPr/>
      <dgm:t>
        <a:bodyPr/>
        <a:lstStyle/>
        <a:p>
          <a:endParaRPr lang="es-ES"/>
        </a:p>
      </dgm:t>
    </dgm:pt>
    <dgm:pt modelId="{99009A5B-AE12-497C-A097-91CE761E1B4B}" type="sibTrans" cxnId="{65DAA286-7FD6-4B49-A5EC-CD472A34A43E}">
      <dgm:prSet/>
      <dgm:spPr/>
      <dgm:t>
        <a:bodyPr/>
        <a:lstStyle/>
        <a:p>
          <a:endParaRPr lang="es-ES"/>
        </a:p>
      </dgm:t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A24D61-C0D3-4A81-993B-A0483A9E7DAA}" type="doc">
      <dgm:prSet loTypeId="urn:microsoft.com/office/officeart/2005/8/layout/vList3" loCatId="list" qsTypeId="urn:microsoft.com/office/officeart/2005/8/quickstyle/simple4" qsCatId="simple" csTypeId="urn:microsoft.com/office/officeart/2005/8/colors/accent0_1" csCatId="mainScheme" phldr="1"/>
      <dgm:spPr/>
    </dgm:pt>
    <dgm:pt modelId="{5C96AB6B-483A-4A6A-99CD-287577F03AE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gm:t>
    </dgm:pt>
    <dgm:pt modelId="{C5E55ABA-FE24-4226-B543-23E42EA4C364}" type="parTrans" cxnId="{F353A54D-D9D4-4811-B238-48D7625F9790}">
      <dgm:prSet/>
      <dgm:spPr/>
      <dgm:t>
        <a:bodyPr/>
        <a:lstStyle/>
        <a:p>
          <a:endParaRPr lang="es-ES"/>
        </a:p>
      </dgm:t>
    </dgm:pt>
    <dgm:pt modelId="{EA6031C1-3F84-43E5-87BE-C792CC94AF13}" type="sibTrans" cxnId="{F353A54D-D9D4-4811-B238-48D7625F9790}">
      <dgm:prSet/>
      <dgm:spPr/>
      <dgm:t>
        <a:bodyPr/>
        <a:lstStyle/>
        <a:p>
          <a:endParaRPr lang="es-ES"/>
        </a:p>
      </dgm:t>
    </dgm:pt>
    <dgm:pt modelId="{3A663149-E312-4DA1-9225-C9E839547BD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Problema</a:t>
          </a:r>
        </a:p>
      </dgm:t>
    </dgm:pt>
    <dgm:pt modelId="{9812F3A1-CC6A-40D6-9249-99B1D6BD1BF6}" type="parTrans" cxnId="{ABADF72C-C46C-4DBF-B489-25382B5638F4}">
      <dgm:prSet/>
      <dgm:spPr/>
      <dgm:t>
        <a:bodyPr/>
        <a:lstStyle/>
        <a:p>
          <a:endParaRPr lang="es-ES"/>
        </a:p>
      </dgm:t>
    </dgm:pt>
    <dgm:pt modelId="{3FDC0B5C-10A2-4B41-A9C3-FA7B855500F3}" type="sibTrans" cxnId="{ABADF72C-C46C-4DBF-B489-25382B5638F4}">
      <dgm:prSet/>
      <dgm:spPr/>
      <dgm:t>
        <a:bodyPr/>
        <a:lstStyle/>
        <a:p>
          <a:endParaRPr lang="es-ES"/>
        </a:p>
      </dgm:t>
    </dgm:pt>
    <dgm:pt modelId="{732666D8-A0FF-42C7-993F-E816989D9765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Objetivos</a:t>
          </a:r>
        </a:p>
      </dgm:t>
    </dgm:pt>
    <dgm:pt modelId="{CBB52DC7-6B28-466F-9837-08201FC69EEE}" type="parTrans" cxnId="{20B1628E-0466-44EC-BFC7-23B0C23D6D5A}">
      <dgm:prSet/>
      <dgm:spPr/>
      <dgm:t>
        <a:bodyPr/>
        <a:lstStyle/>
        <a:p>
          <a:endParaRPr lang="es-ES"/>
        </a:p>
      </dgm:t>
    </dgm:pt>
    <dgm:pt modelId="{C79DA6F6-4DAD-475B-A589-08D9B27ED7A0}" type="sibTrans" cxnId="{20B1628E-0466-44EC-BFC7-23B0C23D6D5A}">
      <dgm:prSet/>
      <dgm:spPr/>
      <dgm:t>
        <a:bodyPr/>
        <a:lstStyle/>
        <a:p>
          <a:endParaRPr lang="es-ES"/>
        </a:p>
      </dgm:t>
    </dgm:pt>
    <dgm:pt modelId="{F7D0CB60-EA6C-4843-9461-1A8FDC432CA4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gm:t>
    </dgm:pt>
    <dgm:pt modelId="{A6C97D5B-80E3-418E-8E74-8CD849229A76}" type="parTrans" cxnId="{E1484354-00E6-4176-BE58-7DDEB5439C9A}">
      <dgm:prSet/>
      <dgm:spPr/>
      <dgm:t>
        <a:bodyPr/>
        <a:lstStyle/>
        <a:p>
          <a:endParaRPr lang="es-ES"/>
        </a:p>
      </dgm:t>
    </dgm:pt>
    <dgm:pt modelId="{E080B6D4-4800-40EE-ADB5-CC7FE32B5531}" type="sibTrans" cxnId="{E1484354-00E6-4176-BE58-7DDEB5439C9A}">
      <dgm:prSet/>
      <dgm:spPr/>
      <dgm:t>
        <a:bodyPr/>
        <a:lstStyle/>
        <a:p>
          <a:endParaRPr lang="es-ES"/>
        </a:p>
      </dgm:t>
    </dgm:pt>
    <dgm:pt modelId="{5B88EAAF-26B3-4FBA-A853-9401A4EF6A8F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gm:t>
    </dgm:pt>
    <dgm:pt modelId="{03D29543-9F23-4F81-A5D4-E18353C8DD63}" type="parTrans" cxnId="{79D2E567-9535-4255-91F4-E9FB9171B8DA}">
      <dgm:prSet/>
      <dgm:spPr/>
      <dgm:t>
        <a:bodyPr/>
        <a:lstStyle/>
        <a:p>
          <a:endParaRPr lang="es-ES"/>
        </a:p>
      </dgm:t>
    </dgm:pt>
    <dgm:pt modelId="{4040B639-D4DF-46C7-840D-D93D7A361FF5}" type="sibTrans" cxnId="{79D2E567-9535-4255-91F4-E9FB9171B8DA}">
      <dgm:prSet/>
      <dgm:spPr/>
      <dgm:t>
        <a:bodyPr/>
        <a:lstStyle/>
        <a:p>
          <a:endParaRPr lang="es-ES"/>
        </a:p>
      </dgm:t>
    </dgm:pt>
    <dgm:pt modelId="{35EE5BA1-563E-43EA-B104-38A631C39808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Conclusiones</a:t>
          </a:r>
        </a:p>
      </dgm:t>
    </dgm:pt>
    <dgm:pt modelId="{9EF4F287-EFDA-4807-AA27-1EBCC127C5EA}" type="parTrans" cxnId="{39CC8A5B-B9B2-4E78-96E0-7E1019E0B70E}">
      <dgm:prSet/>
      <dgm:spPr/>
      <dgm:t>
        <a:bodyPr/>
        <a:lstStyle/>
        <a:p>
          <a:endParaRPr lang="es-ES"/>
        </a:p>
      </dgm:t>
    </dgm:pt>
    <dgm:pt modelId="{3F3880DC-FE0C-48E7-B007-BCB0C6D85462}" type="sibTrans" cxnId="{39CC8A5B-B9B2-4E78-96E0-7E1019E0B70E}">
      <dgm:prSet/>
      <dgm:spPr/>
      <dgm:t>
        <a:bodyPr/>
        <a:lstStyle/>
        <a:p>
          <a:endParaRPr lang="es-ES"/>
        </a:p>
      </dgm:t>
    </dgm:pt>
    <dgm:pt modelId="{3827CE08-0C23-47D9-9651-D8888842AC90}">
      <dgm:prSet phldrT="[Texto]"/>
      <dgm:spPr/>
      <dgm:t>
        <a:bodyPr/>
        <a:lstStyle/>
        <a:p>
          <a:r>
            <a:rPr lang="es-ES" b="1" dirty="0">
              <a:solidFill>
                <a:srgbClr val="92D050"/>
              </a:solidFill>
            </a:rPr>
            <a:t>Recomendaciones</a:t>
          </a:r>
        </a:p>
      </dgm:t>
    </dgm:pt>
    <dgm:pt modelId="{78584AD1-B2AD-4421-B9BA-536FCA959A9B}" type="parTrans" cxnId="{33C7F897-A36D-4DDB-B59B-3A821F1D6125}">
      <dgm:prSet/>
      <dgm:spPr/>
      <dgm:t>
        <a:bodyPr/>
        <a:lstStyle/>
        <a:p>
          <a:endParaRPr lang="es-ES"/>
        </a:p>
      </dgm:t>
    </dgm:pt>
    <dgm:pt modelId="{5A39FC40-BD1F-4847-90BE-9EFF731F5171}" type="sibTrans" cxnId="{33C7F897-A36D-4DDB-B59B-3A821F1D6125}">
      <dgm:prSet/>
      <dgm:spPr/>
      <dgm:t>
        <a:bodyPr/>
        <a:lstStyle/>
        <a:p>
          <a:endParaRPr lang="es-ES"/>
        </a:p>
      </dgm:t>
    </dgm:pt>
    <dgm:pt modelId="{B19B3F55-CAE5-4FE3-8711-5706AEF25A49}">
      <dgm:prSet phldrT="[Texto]"/>
      <dgm:spPr/>
      <dgm:t>
        <a:bodyPr/>
        <a:lstStyle/>
        <a:p>
          <a:r>
            <a:rPr lang="es-ES" b="0" dirty="0">
              <a:solidFill>
                <a:schemeClr val="bg1">
                  <a:lumMod val="75000"/>
                </a:schemeClr>
              </a:solidFill>
            </a:rPr>
            <a:t>Video demostrativo</a:t>
          </a:r>
        </a:p>
      </dgm:t>
    </dgm:pt>
    <dgm:pt modelId="{3803D900-78BF-46DF-BBCF-DD4DC2298855}" type="parTrans" cxnId="{65DAA286-7FD6-4B49-A5EC-CD472A34A43E}">
      <dgm:prSet/>
      <dgm:spPr/>
      <dgm:t>
        <a:bodyPr/>
        <a:lstStyle/>
        <a:p>
          <a:endParaRPr lang="es-ES"/>
        </a:p>
      </dgm:t>
    </dgm:pt>
    <dgm:pt modelId="{99009A5B-AE12-497C-A097-91CE761E1B4B}" type="sibTrans" cxnId="{65DAA286-7FD6-4B49-A5EC-CD472A34A43E}">
      <dgm:prSet/>
      <dgm:spPr/>
      <dgm:t>
        <a:bodyPr/>
        <a:lstStyle/>
        <a:p>
          <a:endParaRPr lang="es-ES"/>
        </a:p>
      </dgm:t>
    </dgm:pt>
    <dgm:pt modelId="{7E26A7DC-60CE-4AC3-B380-7DE22B2FD130}" type="pres">
      <dgm:prSet presAssocID="{1CA24D61-C0D3-4A81-993B-A0483A9E7DAA}" presName="linearFlow" presStyleCnt="0">
        <dgm:presLayoutVars>
          <dgm:dir/>
          <dgm:resizeHandles val="exact"/>
        </dgm:presLayoutVars>
      </dgm:prSet>
      <dgm:spPr/>
    </dgm:pt>
    <dgm:pt modelId="{BF53F2F3-D99A-468C-9B69-CE5D5C7CD73A}" type="pres">
      <dgm:prSet presAssocID="{5C96AB6B-483A-4A6A-99CD-287577F03AE4}" presName="composite" presStyleCnt="0"/>
      <dgm:spPr/>
    </dgm:pt>
    <dgm:pt modelId="{36B81CCD-4CCE-4782-A761-C522891C3A7F}" type="pres">
      <dgm:prSet presAssocID="{5C96AB6B-483A-4A6A-99CD-287577F03AE4}" presName="imgShp" presStyleLbl="fgImgPlace1" presStyleIdx="0" presStyleCnt="8"/>
      <dgm:spPr/>
    </dgm:pt>
    <dgm:pt modelId="{176D29F8-F339-4987-A1F6-B92014F53695}" type="pres">
      <dgm:prSet presAssocID="{5C96AB6B-483A-4A6A-99CD-287577F03AE4}" presName="txShp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D78782D-8F99-47B1-A2D9-F55BF5E1F508}" type="pres">
      <dgm:prSet presAssocID="{EA6031C1-3F84-43E5-87BE-C792CC94AF13}" presName="spacing" presStyleCnt="0"/>
      <dgm:spPr/>
    </dgm:pt>
    <dgm:pt modelId="{A5F70884-A4C5-4BC2-991C-57A7E3B90692}" type="pres">
      <dgm:prSet presAssocID="{3A663149-E312-4DA1-9225-C9E839547BD9}" presName="composite" presStyleCnt="0"/>
      <dgm:spPr/>
    </dgm:pt>
    <dgm:pt modelId="{726FB3FB-3983-48BC-9A26-E870B257AED9}" type="pres">
      <dgm:prSet presAssocID="{3A663149-E312-4DA1-9225-C9E839547BD9}" presName="imgShp" presStyleLbl="fgImgPlace1" presStyleIdx="1" presStyleCnt="8"/>
      <dgm:spPr/>
    </dgm:pt>
    <dgm:pt modelId="{F0D823E5-00A6-46D0-A4C1-B36F47602067}" type="pres">
      <dgm:prSet presAssocID="{3A663149-E312-4DA1-9225-C9E839547BD9}" presName="txShp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40DF9DC-B47B-4D93-ACCD-F99AB60FEBED}" type="pres">
      <dgm:prSet presAssocID="{3FDC0B5C-10A2-4B41-A9C3-FA7B855500F3}" presName="spacing" presStyleCnt="0"/>
      <dgm:spPr/>
    </dgm:pt>
    <dgm:pt modelId="{6E71A525-D597-485C-971B-8B77A7846DE6}" type="pres">
      <dgm:prSet presAssocID="{732666D8-A0FF-42C7-993F-E816989D9765}" presName="composite" presStyleCnt="0"/>
      <dgm:spPr/>
    </dgm:pt>
    <dgm:pt modelId="{45688D30-B312-49F1-A46F-7B5678B8DA07}" type="pres">
      <dgm:prSet presAssocID="{732666D8-A0FF-42C7-993F-E816989D9765}" presName="imgShp" presStyleLbl="fgImgPlace1" presStyleIdx="2" presStyleCnt="8"/>
      <dgm:spPr/>
    </dgm:pt>
    <dgm:pt modelId="{24EDC336-0595-4821-BBAE-48AA07D19202}" type="pres">
      <dgm:prSet presAssocID="{732666D8-A0FF-42C7-993F-E816989D9765}" presName="txShp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012556A-9FCC-43C6-8809-2BC621AC056E}" type="pres">
      <dgm:prSet presAssocID="{C79DA6F6-4DAD-475B-A589-08D9B27ED7A0}" presName="spacing" presStyleCnt="0"/>
      <dgm:spPr/>
    </dgm:pt>
    <dgm:pt modelId="{AF92974B-694D-41B4-8D7A-217B65CE0B77}" type="pres">
      <dgm:prSet presAssocID="{F7D0CB60-EA6C-4843-9461-1A8FDC432CA4}" presName="composite" presStyleCnt="0"/>
      <dgm:spPr/>
    </dgm:pt>
    <dgm:pt modelId="{998334B3-347E-4917-AC78-B1D6967154F6}" type="pres">
      <dgm:prSet presAssocID="{F7D0CB60-EA6C-4843-9461-1A8FDC432CA4}" presName="imgShp" presStyleLbl="fgImgPlace1" presStyleIdx="3" presStyleCnt="8"/>
      <dgm:spPr/>
    </dgm:pt>
    <dgm:pt modelId="{3AE47669-28AF-4217-A9E7-5F2CBEF7B79F}" type="pres">
      <dgm:prSet presAssocID="{F7D0CB60-EA6C-4843-9461-1A8FDC432CA4}" presName="txShp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9147E7A-BF0E-42C2-8B5B-6AF6532042AF}" type="pres">
      <dgm:prSet presAssocID="{E080B6D4-4800-40EE-ADB5-CC7FE32B5531}" presName="spacing" presStyleCnt="0"/>
      <dgm:spPr/>
    </dgm:pt>
    <dgm:pt modelId="{476E5FC5-D6C6-4978-AA49-639E6673E453}" type="pres">
      <dgm:prSet presAssocID="{5B88EAAF-26B3-4FBA-A853-9401A4EF6A8F}" presName="composite" presStyleCnt="0"/>
      <dgm:spPr/>
    </dgm:pt>
    <dgm:pt modelId="{7890C35B-C196-4CC4-86D1-0C75D300BC12}" type="pres">
      <dgm:prSet presAssocID="{5B88EAAF-26B3-4FBA-A853-9401A4EF6A8F}" presName="imgShp" presStyleLbl="fgImgPlace1" presStyleIdx="4" presStyleCnt="8"/>
      <dgm:spPr/>
    </dgm:pt>
    <dgm:pt modelId="{295557E0-E95E-46AC-8E94-2A01D0CD57FF}" type="pres">
      <dgm:prSet presAssocID="{5B88EAAF-26B3-4FBA-A853-9401A4EF6A8F}" presName="txShp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B80945C-B32F-4E68-89CF-1C3F721022B3}" type="pres">
      <dgm:prSet presAssocID="{4040B639-D4DF-46C7-840D-D93D7A361FF5}" presName="spacing" presStyleCnt="0"/>
      <dgm:spPr/>
    </dgm:pt>
    <dgm:pt modelId="{BDBAA701-B11C-40E6-85D3-39C7110BE4DD}" type="pres">
      <dgm:prSet presAssocID="{B19B3F55-CAE5-4FE3-8711-5706AEF25A49}" presName="composite" presStyleCnt="0"/>
      <dgm:spPr/>
    </dgm:pt>
    <dgm:pt modelId="{6A9B7829-C559-461E-A28D-B9DD9DB12641}" type="pres">
      <dgm:prSet presAssocID="{B19B3F55-CAE5-4FE3-8711-5706AEF25A49}" presName="imgShp" presStyleLbl="fgImgPlace1" presStyleIdx="5" presStyleCnt="8"/>
      <dgm:spPr/>
    </dgm:pt>
    <dgm:pt modelId="{061D3FE7-63C3-4D68-9FF1-C2FFB270346B}" type="pres">
      <dgm:prSet presAssocID="{B19B3F55-CAE5-4FE3-8711-5706AEF25A49}" presName="txShp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C021FBE-A096-44BD-BE75-7E1D0805848B}" type="pres">
      <dgm:prSet presAssocID="{99009A5B-AE12-497C-A097-91CE761E1B4B}" presName="spacing" presStyleCnt="0"/>
      <dgm:spPr/>
    </dgm:pt>
    <dgm:pt modelId="{7975682E-1144-43BA-989E-94DF25F09245}" type="pres">
      <dgm:prSet presAssocID="{35EE5BA1-563E-43EA-B104-38A631C39808}" presName="composite" presStyleCnt="0"/>
      <dgm:spPr/>
    </dgm:pt>
    <dgm:pt modelId="{A32D20E7-55EE-43C7-9A06-A71F74ABBF2E}" type="pres">
      <dgm:prSet presAssocID="{35EE5BA1-563E-43EA-B104-38A631C39808}" presName="imgShp" presStyleLbl="fgImgPlace1" presStyleIdx="6" presStyleCnt="8"/>
      <dgm:spPr/>
    </dgm:pt>
    <dgm:pt modelId="{A5102E81-1952-47A9-92A4-6736ED175826}" type="pres">
      <dgm:prSet presAssocID="{35EE5BA1-563E-43EA-B104-38A631C39808}" presName="txShp" presStyleLbl="node1" presStyleIdx="6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63D025CF-D35E-48BE-8805-51AE3382F0CB}" type="pres">
      <dgm:prSet presAssocID="{3F3880DC-FE0C-48E7-B007-BCB0C6D85462}" presName="spacing" presStyleCnt="0"/>
      <dgm:spPr/>
    </dgm:pt>
    <dgm:pt modelId="{570AEDA7-A5F9-47D4-9618-62AFAAD0D1B6}" type="pres">
      <dgm:prSet presAssocID="{3827CE08-0C23-47D9-9651-D8888842AC90}" presName="composite" presStyleCnt="0"/>
      <dgm:spPr/>
    </dgm:pt>
    <dgm:pt modelId="{2333792C-E0DC-41B3-AEBC-256A073CD147}" type="pres">
      <dgm:prSet presAssocID="{3827CE08-0C23-47D9-9651-D8888842AC90}" presName="imgShp" presStyleLbl="fgImgPlace1" presStyleIdx="7" presStyleCnt="8"/>
      <dgm:spPr/>
    </dgm:pt>
    <dgm:pt modelId="{7B06456B-5B05-46D2-A166-9074BE970A2E}" type="pres">
      <dgm:prSet presAssocID="{3827CE08-0C23-47D9-9651-D8888842AC90}" presName="txShp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E735F40F-B99B-4AE0-A41C-3290BD83C6E3}" type="presOf" srcId="{F7D0CB60-EA6C-4843-9461-1A8FDC432CA4}" destId="{3AE47669-28AF-4217-A9E7-5F2CBEF7B79F}" srcOrd="0" destOrd="0" presId="urn:microsoft.com/office/officeart/2005/8/layout/vList3"/>
    <dgm:cxn modelId="{764ECA56-7C32-4FFA-9612-9E0F32966B6F}" type="presOf" srcId="{B19B3F55-CAE5-4FE3-8711-5706AEF25A49}" destId="{061D3FE7-63C3-4D68-9FF1-C2FFB270346B}" srcOrd="0" destOrd="0" presId="urn:microsoft.com/office/officeart/2005/8/layout/vList3"/>
    <dgm:cxn modelId="{ABADF72C-C46C-4DBF-B489-25382B5638F4}" srcId="{1CA24D61-C0D3-4A81-993B-A0483A9E7DAA}" destId="{3A663149-E312-4DA1-9225-C9E839547BD9}" srcOrd="1" destOrd="0" parTransId="{9812F3A1-CC6A-40D6-9249-99B1D6BD1BF6}" sibTransId="{3FDC0B5C-10A2-4B41-A9C3-FA7B855500F3}"/>
    <dgm:cxn modelId="{56973716-13E2-4697-8A25-3646E355EF1B}" type="presOf" srcId="{5B88EAAF-26B3-4FBA-A853-9401A4EF6A8F}" destId="{295557E0-E95E-46AC-8E94-2A01D0CD57FF}" srcOrd="0" destOrd="0" presId="urn:microsoft.com/office/officeart/2005/8/layout/vList3"/>
    <dgm:cxn modelId="{E1484354-00E6-4176-BE58-7DDEB5439C9A}" srcId="{1CA24D61-C0D3-4A81-993B-A0483A9E7DAA}" destId="{F7D0CB60-EA6C-4843-9461-1A8FDC432CA4}" srcOrd="3" destOrd="0" parTransId="{A6C97D5B-80E3-418E-8E74-8CD849229A76}" sibTransId="{E080B6D4-4800-40EE-ADB5-CC7FE32B5531}"/>
    <dgm:cxn modelId="{3C7CA588-B8D4-4BBC-8F01-9E7CF49E304A}" type="presOf" srcId="{3827CE08-0C23-47D9-9651-D8888842AC90}" destId="{7B06456B-5B05-46D2-A166-9074BE970A2E}" srcOrd="0" destOrd="0" presId="urn:microsoft.com/office/officeart/2005/8/layout/vList3"/>
    <dgm:cxn modelId="{39CC8A5B-B9B2-4E78-96E0-7E1019E0B70E}" srcId="{1CA24D61-C0D3-4A81-993B-A0483A9E7DAA}" destId="{35EE5BA1-563E-43EA-B104-38A631C39808}" srcOrd="6" destOrd="0" parTransId="{9EF4F287-EFDA-4807-AA27-1EBCC127C5EA}" sibTransId="{3F3880DC-FE0C-48E7-B007-BCB0C6D85462}"/>
    <dgm:cxn modelId="{20B1628E-0466-44EC-BFC7-23B0C23D6D5A}" srcId="{1CA24D61-C0D3-4A81-993B-A0483A9E7DAA}" destId="{732666D8-A0FF-42C7-993F-E816989D9765}" srcOrd="2" destOrd="0" parTransId="{CBB52DC7-6B28-466F-9837-08201FC69EEE}" sibTransId="{C79DA6F6-4DAD-475B-A589-08D9B27ED7A0}"/>
    <dgm:cxn modelId="{79D2E567-9535-4255-91F4-E9FB9171B8DA}" srcId="{1CA24D61-C0D3-4A81-993B-A0483A9E7DAA}" destId="{5B88EAAF-26B3-4FBA-A853-9401A4EF6A8F}" srcOrd="4" destOrd="0" parTransId="{03D29543-9F23-4F81-A5D4-E18353C8DD63}" sibTransId="{4040B639-D4DF-46C7-840D-D93D7A361FF5}"/>
    <dgm:cxn modelId="{45E334F0-89CA-47BF-90EF-4AAF8C4FE58B}" type="presOf" srcId="{35EE5BA1-563E-43EA-B104-38A631C39808}" destId="{A5102E81-1952-47A9-92A4-6736ED175826}" srcOrd="0" destOrd="0" presId="urn:microsoft.com/office/officeart/2005/8/layout/vList3"/>
    <dgm:cxn modelId="{59AB00F6-117D-4822-AF58-831E133F4E5D}" type="presOf" srcId="{1CA24D61-C0D3-4A81-993B-A0483A9E7DAA}" destId="{7E26A7DC-60CE-4AC3-B380-7DE22B2FD130}" srcOrd="0" destOrd="0" presId="urn:microsoft.com/office/officeart/2005/8/layout/vList3"/>
    <dgm:cxn modelId="{0F8B4D3F-F278-474F-A3A1-9EA033BA36F7}" type="presOf" srcId="{5C96AB6B-483A-4A6A-99CD-287577F03AE4}" destId="{176D29F8-F339-4987-A1F6-B92014F53695}" srcOrd="0" destOrd="0" presId="urn:microsoft.com/office/officeart/2005/8/layout/vList3"/>
    <dgm:cxn modelId="{F353A54D-D9D4-4811-B238-48D7625F9790}" srcId="{1CA24D61-C0D3-4A81-993B-A0483A9E7DAA}" destId="{5C96AB6B-483A-4A6A-99CD-287577F03AE4}" srcOrd="0" destOrd="0" parTransId="{C5E55ABA-FE24-4226-B543-23E42EA4C364}" sibTransId="{EA6031C1-3F84-43E5-87BE-C792CC94AF13}"/>
    <dgm:cxn modelId="{BC3E34BB-4099-4D86-97E4-C990E4964263}" type="presOf" srcId="{732666D8-A0FF-42C7-993F-E816989D9765}" destId="{24EDC336-0595-4821-BBAE-48AA07D19202}" srcOrd="0" destOrd="0" presId="urn:microsoft.com/office/officeart/2005/8/layout/vList3"/>
    <dgm:cxn modelId="{33C7F897-A36D-4DDB-B59B-3A821F1D6125}" srcId="{1CA24D61-C0D3-4A81-993B-A0483A9E7DAA}" destId="{3827CE08-0C23-47D9-9651-D8888842AC90}" srcOrd="7" destOrd="0" parTransId="{78584AD1-B2AD-4421-B9BA-536FCA959A9B}" sibTransId="{5A39FC40-BD1F-4847-90BE-9EFF731F5171}"/>
    <dgm:cxn modelId="{65DAA286-7FD6-4B49-A5EC-CD472A34A43E}" srcId="{1CA24D61-C0D3-4A81-993B-A0483A9E7DAA}" destId="{B19B3F55-CAE5-4FE3-8711-5706AEF25A49}" srcOrd="5" destOrd="0" parTransId="{3803D900-78BF-46DF-BBCF-DD4DC2298855}" sibTransId="{99009A5B-AE12-497C-A097-91CE761E1B4B}"/>
    <dgm:cxn modelId="{62FA08EF-362F-4D19-8BF3-5C1D6592BBBB}" type="presOf" srcId="{3A663149-E312-4DA1-9225-C9E839547BD9}" destId="{F0D823E5-00A6-46D0-A4C1-B36F47602067}" srcOrd="0" destOrd="0" presId="urn:microsoft.com/office/officeart/2005/8/layout/vList3"/>
    <dgm:cxn modelId="{476BD358-1407-460D-81F6-A2C70738E386}" type="presParOf" srcId="{7E26A7DC-60CE-4AC3-B380-7DE22B2FD130}" destId="{BF53F2F3-D99A-468C-9B69-CE5D5C7CD73A}" srcOrd="0" destOrd="0" presId="urn:microsoft.com/office/officeart/2005/8/layout/vList3"/>
    <dgm:cxn modelId="{220D41E5-BD80-4B85-9738-96EA1676E436}" type="presParOf" srcId="{BF53F2F3-D99A-468C-9B69-CE5D5C7CD73A}" destId="{36B81CCD-4CCE-4782-A761-C522891C3A7F}" srcOrd="0" destOrd="0" presId="urn:microsoft.com/office/officeart/2005/8/layout/vList3"/>
    <dgm:cxn modelId="{0CEF5FC9-C351-486C-A56B-F8DA0AB7BCE8}" type="presParOf" srcId="{BF53F2F3-D99A-468C-9B69-CE5D5C7CD73A}" destId="{176D29F8-F339-4987-A1F6-B92014F53695}" srcOrd="1" destOrd="0" presId="urn:microsoft.com/office/officeart/2005/8/layout/vList3"/>
    <dgm:cxn modelId="{83FCE1BC-C480-40FE-A966-AC5F23EB72CF}" type="presParOf" srcId="{7E26A7DC-60CE-4AC3-B380-7DE22B2FD130}" destId="{5D78782D-8F99-47B1-A2D9-F55BF5E1F508}" srcOrd="1" destOrd="0" presId="urn:microsoft.com/office/officeart/2005/8/layout/vList3"/>
    <dgm:cxn modelId="{469E19A3-A3CC-4C6D-8FB1-C9F41E17DB58}" type="presParOf" srcId="{7E26A7DC-60CE-4AC3-B380-7DE22B2FD130}" destId="{A5F70884-A4C5-4BC2-991C-57A7E3B90692}" srcOrd="2" destOrd="0" presId="urn:microsoft.com/office/officeart/2005/8/layout/vList3"/>
    <dgm:cxn modelId="{C3317C54-199A-4D03-8417-D80B875CDD99}" type="presParOf" srcId="{A5F70884-A4C5-4BC2-991C-57A7E3B90692}" destId="{726FB3FB-3983-48BC-9A26-E870B257AED9}" srcOrd="0" destOrd="0" presId="urn:microsoft.com/office/officeart/2005/8/layout/vList3"/>
    <dgm:cxn modelId="{DFDAA436-79C4-4FBD-94AB-5B3E566A4DC7}" type="presParOf" srcId="{A5F70884-A4C5-4BC2-991C-57A7E3B90692}" destId="{F0D823E5-00A6-46D0-A4C1-B36F47602067}" srcOrd="1" destOrd="0" presId="urn:microsoft.com/office/officeart/2005/8/layout/vList3"/>
    <dgm:cxn modelId="{C02CB9B0-4B05-4D44-94A3-E1C4D35CEEA8}" type="presParOf" srcId="{7E26A7DC-60CE-4AC3-B380-7DE22B2FD130}" destId="{940DF9DC-B47B-4D93-ACCD-F99AB60FEBED}" srcOrd="3" destOrd="0" presId="urn:microsoft.com/office/officeart/2005/8/layout/vList3"/>
    <dgm:cxn modelId="{9CE4763B-385B-4A75-81AD-93E40C971D4F}" type="presParOf" srcId="{7E26A7DC-60CE-4AC3-B380-7DE22B2FD130}" destId="{6E71A525-D597-485C-971B-8B77A7846DE6}" srcOrd="4" destOrd="0" presId="urn:microsoft.com/office/officeart/2005/8/layout/vList3"/>
    <dgm:cxn modelId="{F7E4E497-E762-4F4C-B2BD-FA484DF51968}" type="presParOf" srcId="{6E71A525-D597-485C-971B-8B77A7846DE6}" destId="{45688D30-B312-49F1-A46F-7B5678B8DA07}" srcOrd="0" destOrd="0" presId="urn:microsoft.com/office/officeart/2005/8/layout/vList3"/>
    <dgm:cxn modelId="{39D3FBEE-E02C-446E-936B-1CD5A91DE807}" type="presParOf" srcId="{6E71A525-D597-485C-971B-8B77A7846DE6}" destId="{24EDC336-0595-4821-BBAE-48AA07D19202}" srcOrd="1" destOrd="0" presId="urn:microsoft.com/office/officeart/2005/8/layout/vList3"/>
    <dgm:cxn modelId="{9061680B-D69E-4312-AF82-D9482A299D57}" type="presParOf" srcId="{7E26A7DC-60CE-4AC3-B380-7DE22B2FD130}" destId="{F012556A-9FCC-43C6-8809-2BC621AC056E}" srcOrd="5" destOrd="0" presId="urn:microsoft.com/office/officeart/2005/8/layout/vList3"/>
    <dgm:cxn modelId="{75F3636D-1F36-4783-9053-FC7B1553E8E0}" type="presParOf" srcId="{7E26A7DC-60CE-4AC3-B380-7DE22B2FD130}" destId="{AF92974B-694D-41B4-8D7A-217B65CE0B77}" srcOrd="6" destOrd="0" presId="urn:microsoft.com/office/officeart/2005/8/layout/vList3"/>
    <dgm:cxn modelId="{00A69349-C903-401E-93B2-554A6CCDEDB3}" type="presParOf" srcId="{AF92974B-694D-41B4-8D7A-217B65CE0B77}" destId="{998334B3-347E-4917-AC78-B1D6967154F6}" srcOrd="0" destOrd="0" presId="urn:microsoft.com/office/officeart/2005/8/layout/vList3"/>
    <dgm:cxn modelId="{E344D4B4-8DA8-43F1-9D7C-D635B60CFF96}" type="presParOf" srcId="{AF92974B-694D-41B4-8D7A-217B65CE0B77}" destId="{3AE47669-28AF-4217-A9E7-5F2CBEF7B79F}" srcOrd="1" destOrd="0" presId="urn:microsoft.com/office/officeart/2005/8/layout/vList3"/>
    <dgm:cxn modelId="{03485458-8088-43A4-8273-20AE7ACC2456}" type="presParOf" srcId="{7E26A7DC-60CE-4AC3-B380-7DE22B2FD130}" destId="{E9147E7A-BF0E-42C2-8B5B-6AF6532042AF}" srcOrd="7" destOrd="0" presId="urn:microsoft.com/office/officeart/2005/8/layout/vList3"/>
    <dgm:cxn modelId="{415E0A1C-294C-41F4-A507-CE62CB8A63E7}" type="presParOf" srcId="{7E26A7DC-60CE-4AC3-B380-7DE22B2FD130}" destId="{476E5FC5-D6C6-4978-AA49-639E6673E453}" srcOrd="8" destOrd="0" presId="urn:microsoft.com/office/officeart/2005/8/layout/vList3"/>
    <dgm:cxn modelId="{5E8AB137-66F7-44C1-B674-16E7DCFB02E6}" type="presParOf" srcId="{476E5FC5-D6C6-4978-AA49-639E6673E453}" destId="{7890C35B-C196-4CC4-86D1-0C75D300BC12}" srcOrd="0" destOrd="0" presId="urn:microsoft.com/office/officeart/2005/8/layout/vList3"/>
    <dgm:cxn modelId="{8B68D43A-DB70-421F-A69C-DF012B516A6E}" type="presParOf" srcId="{476E5FC5-D6C6-4978-AA49-639E6673E453}" destId="{295557E0-E95E-46AC-8E94-2A01D0CD57FF}" srcOrd="1" destOrd="0" presId="urn:microsoft.com/office/officeart/2005/8/layout/vList3"/>
    <dgm:cxn modelId="{C53B84B6-F78D-41F4-973B-917CDCDCE471}" type="presParOf" srcId="{7E26A7DC-60CE-4AC3-B380-7DE22B2FD130}" destId="{7B80945C-B32F-4E68-89CF-1C3F721022B3}" srcOrd="9" destOrd="0" presId="urn:microsoft.com/office/officeart/2005/8/layout/vList3"/>
    <dgm:cxn modelId="{1C6BA911-4099-4BAD-A8ED-5B619F872ADA}" type="presParOf" srcId="{7E26A7DC-60CE-4AC3-B380-7DE22B2FD130}" destId="{BDBAA701-B11C-40E6-85D3-39C7110BE4DD}" srcOrd="10" destOrd="0" presId="urn:microsoft.com/office/officeart/2005/8/layout/vList3"/>
    <dgm:cxn modelId="{FC77D104-A21B-4C06-A2A7-D3CD0749E8B8}" type="presParOf" srcId="{BDBAA701-B11C-40E6-85D3-39C7110BE4DD}" destId="{6A9B7829-C559-461E-A28D-B9DD9DB12641}" srcOrd="0" destOrd="0" presId="urn:microsoft.com/office/officeart/2005/8/layout/vList3"/>
    <dgm:cxn modelId="{E4B4F8D0-1FC5-4E59-8483-1F9DDB5D1B06}" type="presParOf" srcId="{BDBAA701-B11C-40E6-85D3-39C7110BE4DD}" destId="{061D3FE7-63C3-4D68-9FF1-C2FFB270346B}" srcOrd="1" destOrd="0" presId="urn:microsoft.com/office/officeart/2005/8/layout/vList3"/>
    <dgm:cxn modelId="{4043AE37-9ABB-4553-852A-64CFEB98BC94}" type="presParOf" srcId="{7E26A7DC-60CE-4AC3-B380-7DE22B2FD130}" destId="{9C021FBE-A096-44BD-BE75-7E1D0805848B}" srcOrd="11" destOrd="0" presId="urn:microsoft.com/office/officeart/2005/8/layout/vList3"/>
    <dgm:cxn modelId="{39A56F82-DBA5-4F0B-893A-A79009FCFCFA}" type="presParOf" srcId="{7E26A7DC-60CE-4AC3-B380-7DE22B2FD130}" destId="{7975682E-1144-43BA-989E-94DF25F09245}" srcOrd="12" destOrd="0" presId="urn:microsoft.com/office/officeart/2005/8/layout/vList3"/>
    <dgm:cxn modelId="{82D3F52A-7764-4DC3-87E9-7DE62E132B55}" type="presParOf" srcId="{7975682E-1144-43BA-989E-94DF25F09245}" destId="{A32D20E7-55EE-43C7-9A06-A71F74ABBF2E}" srcOrd="0" destOrd="0" presId="urn:microsoft.com/office/officeart/2005/8/layout/vList3"/>
    <dgm:cxn modelId="{C6E01BEB-2380-4050-A2DF-07043E950FC1}" type="presParOf" srcId="{7975682E-1144-43BA-989E-94DF25F09245}" destId="{A5102E81-1952-47A9-92A4-6736ED175826}" srcOrd="1" destOrd="0" presId="urn:microsoft.com/office/officeart/2005/8/layout/vList3"/>
    <dgm:cxn modelId="{897648E2-0A54-4485-A574-67590557160A}" type="presParOf" srcId="{7E26A7DC-60CE-4AC3-B380-7DE22B2FD130}" destId="{63D025CF-D35E-48BE-8805-51AE3382F0CB}" srcOrd="13" destOrd="0" presId="urn:microsoft.com/office/officeart/2005/8/layout/vList3"/>
    <dgm:cxn modelId="{8E88B749-6FBE-4332-AC85-D9018480C47E}" type="presParOf" srcId="{7E26A7DC-60CE-4AC3-B380-7DE22B2FD130}" destId="{570AEDA7-A5F9-47D4-9618-62AFAAD0D1B6}" srcOrd="14" destOrd="0" presId="urn:microsoft.com/office/officeart/2005/8/layout/vList3"/>
    <dgm:cxn modelId="{C1E31788-1DD3-4FB7-B43F-A5037A2B604E}" type="presParOf" srcId="{570AEDA7-A5F9-47D4-9618-62AFAAD0D1B6}" destId="{2333792C-E0DC-41B3-AEBC-256A073CD147}" srcOrd="0" destOrd="0" presId="urn:microsoft.com/office/officeart/2005/8/layout/vList3"/>
    <dgm:cxn modelId="{AE0C2E0D-CB0D-43AF-A9E4-CBD87786BC2A}" type="presParOf" srcId="{570AEDA7-A5F9-47D4-9618-62AFAAD0D1B6}" destId="{7B06456B-5B05-46D2-A166-9074BE970A2E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/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D29F8-F339-4987-A1F6-B92014F53695}">
      <dsp:nvSpPr>
        <dsp:cNvPr id="0" name=""/>
        <dsp:cNvSpPr/>
      </dsp:nvSpPr>
      <dsp:spPr>
        <a:xfrm rot="10800000">
          <a:off x="1785296" y="159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Introducción</a:t>
          </a:r>
        </a:p>
      </dsp:txBody>
      <dsp:txXfrm rot="10800000">
        <a:off x="1898573" y="159"/>
        <a:ext cx="6524886" cy="453110"/>
      </dsp:txXfrm>
    </dsp:sp>
    <dsp:sp modelId="{36B81CCD-4CCE-4782-A761-C522891C3A7F}">
      <dsp:nvSpPr>
        <dsp:cNvPr id="0" name=""/>
        <dsp:cNvSpPr/>
      </dsp:nvSpPr>
      <dsp:spPr>
        <a:xfrm>
          <a:off x="1558740" y="159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0D823E5-00A6-46D0-A4C1-B36F47602067}">
      <dsp:nvSpPr>
        <dsp:cNvPr id="0" name=""/>
        <dsp:cNvSpPr/>
      </dsp:nvSpPr>
      <dsp:spPr>
        <a:xfrm rot="10800000">
          <a:off x="1785296" y="588526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Problema</a:t>
          </a:r>
        </a:p>
      </dsp:txBody>
      <dsp:txXfrm rot="10800000">
        <a:off x="1898573" y="588526"/>
        <a:ext cx="6524886" cy="453110"/>
      </dsp:txXfrm>
    </dsp:sp>
    <dsp:sp modelId="{726FB3FB-3983-48BC-9A26-E870B257AED9}">
      <dsp:nvSpPr>
        <dsp:cNvPr id="0" name=""/>
        <dsp:cNvSpPr/>
      </dsp:nvSpPr>
      <dsp:spPr>
        <a:xfrm>
          <a:off x="1558740" y="588526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4EDC336-0595-4821-BBAE-48AA07D19202}">
      <dsp:nvSpPr>
        <dsp:cNvPr id="0" name=""/>
        <dsp:cNvSpPr/>
      </dsp:nvSpPr>
      <dsp:spPr>
        <a:xfrm rot="10800000">
          <a:off x="1785296" y="117689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Objetivos</a:t>
          </a:r>
        </a:p>
      </dsp:txBody>
      <dsp:txXfrm rot="10800000">
        <a:off x="1898573" y="1176893"/>
        <a:ext cx="6524886" cy="453110"/>
      </dsp:txXfrm>
    </dsp:sp>
    <dsp:sp modelId="{45688D30-B312-49F1-A46F-7B5678B8DA07}">
      <dsp:nvSpPr>
        <dsp:cNvPr id="0" name=""/>
        <dsp:cNvSpPr/>
      </dsp:nvSpPr>
      <dsp:spPr>
        <a:xfrm>
          <a:off x="1558740" y="117689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E47669-28AF-4217-A9E7-5F2CBEF7B79F}">
      <dsp:nvSpPr>
        <dsp:cNvPr id="0" name=""/>
        <dsp:cNvSpPr/>
      </dsp:nvSpPr>
      <dsp:spPr>
        <a:xfrm rot="10800000">
          <a:off x="1785296" y="1765261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Minería de datos</a:t>
          </a:r>
        </a:p>
      </dsp:txBody>
      <dsp:txXfrm rot="10800000">
        <a:off x="1898573" y="1765261"/>
        <a:ext cx="6524886" cy="453110"/>
      </dsp:txXfrm>
    </dsp:sp>
    <dsp:sp modelId="{998334B3-347E-4917-AC78-B1D6967154F6}">
      <dsp:nvSpPr>
        <dsp:cNvPr id="0" name=""/>
        <dsp:cNvSpPr/>
      </dsp:nvSpPr>
      <dsp:spPr>
        <a:xfrm>
          <a:off x="1558740" y="1765261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95557E0-E95E-46AC-8E94-2A01D0CD57FF}">
      <dsp:nvSpPr>
        <dsp:cNvPr id="0" name=""/>
        <dsp:cNvSpPr/>
      </dsp:nvSpPr>
      <dsp:spPr>
        <a:xfrm rot="10800000">
          <a:off x="1785296" y="2353628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Desarrollo del prototipo</a:t>
          </a:r>
        </a:p>
      </dsp:txBody>
      <dsp:txXfrm rot="10800000">
        <a:off x="1898573" y="2353628"/>
        <a:ext cx="6524886" cy="453110"/>
      </dsp:txXfrm>
    </dsp:sp>
    <dsp:sp modelId="{7890C35B-C196-4CC4-86D1-0C75D300BC12}">
      <dsp:nvSpPr>
        <dsp:cNvPr id="0" name=""/>
        <dsp:cNvSpPr/>
      </dsp:nvSpPr>
      <dsp:spPr>
        <a:xfrm>
          <a:off x="1558740" y="2353628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61D3FE7-63C3-4D68-9FF1-C2FFB270346B}">
      <dsp:nvSpPr>
        <dsp:cNvPr id="0" name=""/>
        <dsp:cNvSpPr/>
      </dsp:nvSpPr>
      <dsp:spPr>
        <a:xfrm rot="10800000">
          <a:off x="1785296" y="2941995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Video demostrativo</a:t>
          </a:r>
        </a:p>
      </dsp:txBody>
      <dsp:txXfrm rot="10800000">
        <a:off x="1898573" y="2941995"/>
        <a:ext cx="6524886" cy="453110"/>
      </dsp:txXfrm>
    </dsp:sp>
    <dsp:sp modelId="{6A9B7829-C559-461E-A28D-B9DD9DB12641}">
      <dsp:nvSpPr>
        <dsp:cNvPr id="0" name=""/>
        <dsp:cNvSpPr/>
      </dsp:nvSpPr>
      <dsp:spPr>
        <a:xfrm>
          <a:off x="1558740" y="2941995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5102E81-1952-47A9-92A4-6736ED175826}">
      <dsp:nvSpPr>
        <dsp:cNvPr id="0" name=""/>
        <dsp:cNvSpPr/>
      </dsp:nvSpPr>
      <dsp:spPr>
        <a:xfrm rot="10800000">
          <a:off x="1785296" y="3530363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0" kern="1200" dirty="0">
              <a:solidFill>
                <a:schemeClr val="bg1">
                  <a:lumMod val="75000"/>
                </a:schemeClr>
              </a:solidFill>
            </a:rPr>
            <a:t>Conclusiones</a:t>
          </a:r>
        </a:p>
      </dsp:txBody>
      <dsp:txXfrm rot="10800000">
        <a:off x="1898573" y="3530363"/>
        <a:ext cx="6524886" cy="453110"/>
      </dsp:txXfrm>
    </dsp:sp>
    <dsp:sp modelId="{A32D20E7-55EE-43C7-9A06-A71F74ABBF2E}">
      <dsp:nvSpPr>
        <dsp:cNvPr id="0" name=""/>
        <dsp:cNvSpPr/>
      </dsp:nvSpPr>
      <dsp:spPr>
        <a:xfrm>
          <a:off x="1558740" y="3530363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B06456B-5B05-46D2-A166-9074BE970A2E}">
      <dsp:nvSpPr>
        <dsp:cNvPr id="0" name=""/>
        <dsp:cNvSpPr/>
      </dsp:nvSpPr>
      <dsp:spPr>
        <a:xfrm rot="10800000">
          <a:off x="1785296" y="4118730"/>
          <a:ext cx="6638163" cy="453110"/>
        </a:xfrm>
        <a:prstGeom prst="homePlate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tint val="100000"/>
                <a:shade val="100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9809" tIns="80010" rIns="149352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b="1" kern="1200" dirty="0">
              <a:solidFill>
                <a:srgbClr val="92D050"/>
              </a:solidFill>
            </a:rPr>
            <a:t>Recomendaciones</a:t>
          </a:r>
        </a:p>
      </dsp:txBody>
      <dsp:txXfrm rot="10800000">
        <a:off x="1898573" y="4118730"/>
        <a:ext cx="6524886" cy="453110"/>
      </dsp:txXfrm>
    </dsp:sp>
    <dsp:sp modelId="{2333792C-E0DC-41B3-AEBC-256A073CD147}">
      <dsp:nvSpPr>
        <dsp:cNvPr id="0" name=""/>
        <dsp:cNvSpPr/>
      </dsp:nvSpPr>
      <dsp:spPr>
        <a:xfrm>
          <a:off x="1558740" y="4118730"/>
          <a:ext cx="453110" cy="453110"/>
        </a:xfrm>
        <a:prstGeom prst="ellipse">
          <a:avLst/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8" name="Google Shape;338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9" name="Google Shape;339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15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45" name="Google Shape;345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6" name="Google Shape;346;p1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16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409111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860523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0" name="Google Shape;360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97540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68" name="Google Shape;36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75" name="Google Shape;375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2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2" name="Google Shape;38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Google Shape;388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9" name="Google Shape;3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96" name="Google Shape;39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2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3" name="Google Shape;403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4171430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2940106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3779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2951800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4476223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9" name="Google Shape;409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0140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Ante tal</a:t>
            </a:r>
            <a:r>
              <a:rPr lang="es-ES" sz="1200" b="0" i="0" u="none" strike="noStrike" cap="none" baseline="0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 situación,</a:t>
            </a:r>
            <a:endParaRPr lang="es-E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200" b="0" i="0" u="none" strike="noStrike" cap="none" dirty="0">
              <a:solidFill>
                <a:schemeClr val="dk1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sz="1200" b="0" i="0" u="none" strike="noStrike" cap="none" dirty="0">
                <a:solidFill>
                  <a:schemeClr val="dk1"/>
                </a:solidFill>
                <a:effectLst/>
                <a:latin typeface="Arial"/>
                <a:ea typeface="Arial"/>
                <a:cs typeface="Arial"/>
                <a:sym typeface="Arial"/>
              </a:rPr>
              <a:t>Se ha realizado un estudio exploratorio-descriptivo para conocer la situación actual de la gestión del talento humano docente en lo que respecta al proceso de asignación de materia y carga horaria. La información fue recolectada de dos fuentes, encuestas y datos que proporcionó la 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s-ES" sz="1200" b="0" i="0" u="none" strike="noStrike" cap="none" dirty="0">
              <a:solidFill>
                <a:schemeClr val="dk1"/>
              </a:solidFill>
              <a:effectLst/>
              <a:latin typeface="Arial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s-ES" dirty="0"/>
              <a:t>(entre otros) carga horaria, actividades de docencia e investigación</a:t>
            </a:r>
          </a:p>
        </p:txBody>
      </p:sp>
      <p:sp>
        <p:nvSpPr>
          <p:cNvPr id="179" name="Google Shape;17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79720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2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1" name="Google Shape;421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032326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2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27" name="Google Shape;42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3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60" name="Google Shape;46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g871cfd50d1_3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77" name="Google Shape;477;g871cfd50d1_3_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78" name="Google Shape;478;g871cfd50d1_3_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ES"/>
              <a:t>40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3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86" name="Google Shape;48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3" name="Google Shape;49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3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99" name="Google Shape;499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3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06" name="Google Shape;50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3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2" name="Google Shape;512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85" name="Google Shape;18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p3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24" name="Google Shape;524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161071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379347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740506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9" name="Google Shape;539;p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40" name="Google Shape;540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7693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p4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50" name="Google Shape;550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p3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18" name="Google Shape;518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4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593" name="Google Shape;593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83757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8" name="Google Shape;21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4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2" name="Google Shape;632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4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38" name="Google Shape;638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4" name="Google Shape;644;p4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45" name="Google Shape;645;p4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ES"/>
              <a:t>61</a:t>
            </a:fld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p4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651" name="Google Shape;651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1" name="Google Shape;251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7" name="Google Shape;2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96" name="Google Shape;29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32" name="Google Shape;332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51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" name="Google Shape;20;p51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" name="Google Shape;21;p51"/>
          <p:cNvSpPr txBox="1">
            <a:spLocks noGrp="1"/>
          </p:cNvSpPr>
          <p:nvPr>
            <p:ph type="ctrTitle"/>
          </p:nvPr>
        </p:nvSpPr>
        <p:spPr>
          <a:xfrm>
            <a:off x="1104900" y="2292094"/>
            <a:ext cx="10096500" cy="221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1"/>
          <p:cNvSpPr txBox="1">
            <a:spLocks noGrp="1"/>
          </p:cNvSpPr>
          <p:nvPr>
            <p:ph type="subTitle" idx="1"/>
          </p:nvPr>
        </p:nvSpPr>
        <p:spPr>
          <a:xfrm>
            <a:off x="1104898" y="4511784"/>
            <a:ext cx="10096501" cy="95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3" name="Google Shape;23;p51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51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1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26" name="Google Shape;26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4445" y="0"/>
            <a:ext cx="1747524" cy="22920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6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60"/>
          <p:cNvSpPr>
            <a:spLocks noGrp="1"/>
          </p:cNvSpPr>
          <p:nvPr>
            <p:ph type="pic" idx="2"/>
          </p:nvPr>
        </p:nvSpPr>
        <p:spPr>
          <a:xfrm>
            <a:off x="4654671" y="1600199"/>
            <a:ext cx="6430912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1188700" rIns="0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7" name="Google Shape;97;p60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3396996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8" name="Google Shape;98;p60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0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0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6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61"/>
          <p:cNvSpPr txBox="1">
            <a:spLocks noGrp="1"/>
          </p:cNvSpPr>
          <p:nvPr>
            <p:ph type="body" idx="1"/>
          </p:nvPr>
        </p:nvSpPr>
        <p:spPr>
          <a:xfrm rot="5400000">
            <a:off x="3810000" y="-1104900"/>
            <a:ext cx="4572000" cy="998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04" name="Google Shape;104;p61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1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61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ítulo vertical y texto" type="vertTitleAndTx">
  <p:cSld name="VERTICAL_TITLE_AND_VERTICAL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2"/>
          <p:cNvSpPr txBox="1">
            <a:spLocks noGrp="1"/>
          </p:cNvSpPr>
          <p:nvPr>
            <p:ph type="title"/>
          </p:nvPr>
        </p:nvSpPr>
        <p:spPr>
          <a:xfrm rot="5400000">
            <a:off x="7323931" y="2413794"/>
            <a:ext cx="5811838" cy="17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62"/>
          <p:cNvSpPr txBox="1">
            <a:spLocks noGrp="1"/>
          </p:cNvSpPr>
          <p:nvPr>
            <p:ph type="body" idx="1"/>
          </p:nvPr>
        </p:nvSpPr>
        <p:spPr>
          <a:xfrm rot="5400000">
            <a:off x="2248429" y="-778404"/>
            <a:ext cx="5811838" cy="80988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110" name="Google Shape;110;p62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62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62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grpSp>
        <p:nvGrpSpPr>
          <p:cNvPr id="113" name="Google Shape;113;p62"/>
          <p:cNvGrpSpPr/>
          <p:nvPr/>
        </p:nvGrpSpPr>
        <p:grpSpPr>
          <a:xfrm rot="5400000">
            <a:off x="6514047" y="3228843"/>
            <a:ext cx="5632704" cy="84403"/>
            <a:chOff x="1073150" y="1219201"/>
            <a:chExt cx="10058400" cy="63125"/>
          </a:xfrm>
        </p:grpSpPr>
        <p:cxnSp>
          <p:nvCxnSpPr>
            <p:cNvPr id="114" name="Google Shape;114;p62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15" name="Google Shape;115;p62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 type="obj">
  <p:cSld name="OBJECT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2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0" name="Google Shape;30;p52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2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2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3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9pPr>
          </a:lstStyle>
          <a:p>
            <a:endParaRPr/>
          </a:p>
        </p:txBody>
      </p:sp>
      <p:sp>
        <p:nvSpPr>
          <p:cNvPr id="36" name="Google Shape;36;p53"/>
          <p:cNvSpPr txBox="1">
            <a:spLocks noGrp="1"/>
          </p:cNvSpPr>
          <p:nvPr>
            <p:ph type="body" idx="2"/>
          </p:nvPr>
        </p:nvSpPr>
        <p:spPr>
          <a:xfrm>
            <a:off x="6172200" y="1600200"/>
            <a:ext cx="4914900" cy="4571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37" name="Google Shape;37;p53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3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3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oogle Shape;41;p54"/>
          <p:cNvGrpSpPr/>
          <p:nvPr/>
        </p:nvGrpSpPr>
        <p:grpSpPr>
          <a:xfrm>
            <a:off x="0" y="2514600"/>
            <a:ext cx="12192000" cy="3194035"/>
            <a:chOff x="647402" y="2514600"/>
            <a:chExt cx="10838688" cy="3194035"/>
          </a:xfrm>
        </p:grpSpPr>
        <p:grpSp>
          <p:nvGrpSpPr>
            <p:cNvPr id="42" name="Google Shape;42;p54"/>
            <p:cNvGrpSpPr/>
            <p:nvPr/>
          </p:nvGrpSpPr>
          <p:grpSpPr>
            <a:xfrm>
              <a:off x="647402" y="2514600"/>
              <a:ext cx="10838688" cy="63125"/>
              <a:chOff x="507492" y="1501519"/>
              <a:chExt cx="8129016" cy="63125"/>
            </a:xfrm>
          </p:grpSpPr>
          <p:cxnSp>
            <p:nvCxnSpPr>
              <p:cNvPr id="43" name="Google Shape;43;p54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4" name="Google Shape;44;p54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45" name="Google Shape;45;p54"/>
            <p:cNvSpPr/>
            <p:nvPr/>
          </p:nvSpPr>
          <p:spPr>
            <a:xfrm>
              <a:off x="647402" y="2640850"/>
              <a:ext cx="10838688" cy="2941536"/>
            </a:xfrm>
            <a:prstGeom prst="rect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6" name="Google Shape;46;p54"/>
            <p:cNvGrpSpPr/>
            <p:nvPr/>
          </p:nvGrpSpPr>
          <p:grpSpPr>
            <a:xfrm rot="10800000">
              <a:off x="647402" y="5645510"/>
              <a:ext cx="10838688" cy="63125"/>
              <a:chOff x="507492" y="1501519"/>
              <a:chExt cx="8129016" cy="63125"/>
            </a:xfrm>
          </p:grpSpPr>
          <p:cxnSp>
            <p:nvCxnSpPr>
              <p:cNvPr id="47" name="Google Shape;47;p54"/>
              <p:cNvCxnSpPr/>
              <p:nvPr/>
            </p:nvCxnSpPr>
            <p:spPr>
              <a:xfrm>
                <a:off x="507492" y="1564644"/>
                <a:ext cx="8129016" cy="0"/>
              </a:xfrm>
              <a:prstGeom prst="straightConnector1">
                <a:avLst/>
              </a:prstGeom>
              <a:noFill/>
              <a:ln w="381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  <p:cxnSp>
            <p:nvCxnSpPr>
              <p:cNvPr id="48" name="Google Shape;48;p54"/>
              <p:cNvCxnSpPr/>
              <p:nvPr/>
            </p:nvCxnSpPr>
            <p:spPr>
              <a:xfrm>
                <a:off x="507492" y="1501519"/>
                <a:ext cx="8129016" cy="0"/>
              </a:xfrm>
              <a:prstGeom prst="straightConnector1">
                <a:avLst/>
              </a:prstGeom>
              <a:noFill/>
              <a:ln w="12700" cap="flat" cmpd="sng">
                <a:solidFill>
                  <a:schemeClr val="dk1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</p:grpSp>
      <p:sp>
        <p:nvSpPr>
          <p:cNvPr id="49" name="Google Shape;49;p54"/>
          <p:cNvSpPr txBox="1"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  <a:defRPr sz="4400" cap="none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54"/>
          <p:cNvSpPr txBox="1"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2000"/>
              <a:buNone/>
              <a:defRPr sz="2000">
                <a:solidFill>
                  <a:srgbClr val="969391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800"/>
              <a:buNone/>
              <a:defRPr sz="1800">
                <a:solidFill>
                  <a:srgbClr val="969391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969391"/>
              </a:buClr>
              <a:buSzPts val="1600"/>
              <a:buNone/>
              <a:defRPr sz="1600">
                <a:solidFill>
                  <a:srgbClr val="96939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54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54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54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pic>
        <p:nvPicPr>
          <p:cNvPr id="54" name="Google Shape;54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5880" y="0"/>
            <a:ext cx="1783188" cy="29718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 con imagen">
  <p:cSld name="Diapositiva de título con imagen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oogle Shape;56;p55"/>
          <p:cNvGrpSpPr/>
          <p:nvPr/>
        </p:nvGrpSpPr>
        <p:grpSpPr>
          <a:xfrm rot="10800000">
            <a:off x="1" y="5645510"/>
            <a:ext cx="12192000" cy="63125"/>
            <a:chOff x="507492" y="1501519"/>
            <a:chExt cx="8129016" cy="63125"/>
          </a:xfrm>
        </p:grpSpPr>
        <p:cxnSp>
          <p:nvCxnSpPr>
            <p:cNvPr id="57" name="Google Shape;57;p55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58" name="Google Shape;58;p55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59" name="Google Shape;59;p55"/>
          <p:cNvGrpSpPr/>
          <p:nvPr/>
        </p:nvGrpSpPr>
        <p:grpSpPr>
          <a:xfrm>
            <a:off x="0" y="1143000"/>
            <a:ext cx="12192000" cy="63125"/>
            <a:chOff x="507492" y="1501519"/>
            <a:chExt cx="8129016" cy="63125"/>
          </a:xfrm>
        </p:grpSpPr>
        <p:cxnSp>
          <p:nvCxnSpPr>
            <p:cNvPr id="60" name="Google Shape;60;p55"/>
            <p:cNvCxnSpPr/>
            <p:nvPr/>
          </p:nvCxnSpPr>
          <p:spPr>
            <a:xfrm>
              <a:off x="507492" y="1564644"/>
              <a:ext cx="8129016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61" name="Google Shape;61;p55"/>
            <p:cNvCxnSpPr/>
            <p:nvPr/>
          </p:nvCxnSpPr>
          <p:spPr>
            <a:xfrm>
              <a:off x="507492" y="1501519"/>
              <a:ext cx="8129016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62" name="Google Shape;62;p55"/>
          <p:cNvSpPr/>
          <p:nvPr/>
        </p:nvSpPr>
        <p:spPr>
          <a:xfrm>
            <a:off x="0" y="5778124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55"/>
          <p:cNvSpPr/>
          <p:nvPr/>
        </p:nvSpPr>
        <p:spPr>
          <a:xfrm>
            <a:off x="0" y="0"/>
            <a:ext cx="12192000" cy="107987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4" name="Google Shape;64;p55"/>
          <p:cNvSpPr txBox="1">
            <a:spLocks noGrp="1"/>
          </p:cNvSpPr>
          <p:nvPr>
            <p:ph type="ctrTitle"/>
          </p:nvPr>
        </p:nvSpPr>
        <p:spPr>
          <a:xfrm>
            <a:off x="1104900" y="2292094"/>
            <a:ext cx="5734050" cy="2219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55"/>
          <p:cNvSpPr txBox="1">
            <a:spLocks noGrp="1"/>
          </p:cNvSpPr>
          <p:nvPr>
            <p:ph type="subTitle" idx="1"/>
          </p:nvPr>
        </p:nvSpPr>
        <p:spPr>
          <a:xfrm>
            <a:off x="1104900" y="4511784"/>
            <a:ext cx="5734050" cy="955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lvl="1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66" name="Google Shape;66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325880" y="0"/>
            <a:ext cx="1747524" cy="2292094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55"/>
          <p:cNvSpPr>
            <a:spLocks noGrp="1"/>
          </p:cNvSpPr>
          <p:nvPr>
            <p:ph type="pic" idx="2"/>
          </p:nvPr>
        </p:nvSpPr>
        <p:spPr>
          <a:xfrm>
            <a:off x="6981063" y="1310656"/>
            <a:ext cx="5210937" cy="4208604"/>
          </a:xfrm>
          <a:prstGeom prst="rect">
            <a:avLst/>
          </a:prstGeom>
          <a:solidFill>
            <a:srgbClr val="DED9D6"/>
          </a:solidFill>
          <a:ln>
            <a:noFill/>
          </a:ln>
        </p:spPr>
        <p:txBody>
          <a:bodyPr spcFirstLastPara="1" wrap="square" lIns="0" tIns="1005825" rIns="0" bIns="45700" anchor="t" anchorCtr="0">
            <a:normAutofit/>
          </a:bodyPr>
          <a:lstStyle>
            <a:lvl1pPr marR="0" lvl="0" algn="ctr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55"/>
          <p:cNvSpPr/>
          <p:nvPr/>
        </p:nvSpPr>
        <p:spPr>
          <a:xfrm>
            <a:off x="12344400" y="0"/>
            <a:ext cx="1295400" cy="6858000"/>
          </a:xfrm>
          <a:prstGeom prst="roundRect">
            <a:avLst>
              <a:gd name="adj" fmla="val 9717"/>
            </a:avLst>
          </a:prstGeom>
          <a:solidFill>
            <a:srgbClr val="A6A6A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1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NOTA: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s-ES" sz="1200" b="0" i="1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 cambiar la imagen de esta diapositiva, seleccione la imagen y elimínela. Después, haga clic en el icono Imágenes del marcador de posición para insertar su propia imagen.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56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" name="Google Shape;72;p56"/>
          <p:cNvSpPr txBox="1">
            <a:spLocks noGrp="1"/>
          </p:cNvSpPr>
          <p:nvPr>
            <p:ph type="body" idx="2"/>
          </p:nvPr>
        </p:nvSpPr>
        <p:spPr>
          <a:xfrm>
            <a:off x="110490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3" name="Google Shape;73;p56"/>
          <p:cNvSpPr txBox="1">
            <a:spLocks noGrp="1"/>
          </p:cNvSpPr>
          <p:nvPr>
            <p:ph type="body" idx="3"/>
          </p:nvPr>
        </p:nvSpPr>
        <p:spPr>
          <a:xfrm>
            <a:off x="6166110" y="1600200"/>
            <a:ext cx="4919472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4" name="Google Shape;74;p56"/>
          <p:cNvSpPr txBox="1">
            <a:spLocks noGrp="1"/>
          </p:cNvSpPr>
          <p:nvPr>
            <p:ph type="body" idx="4"/>
          </p:nvPr>
        </p:nvSpPr>
        <p:spPr>
          <a:xfrm>
            <a:off x="6166110" y="2424112"/>
            <a:ext cx="4919472" cy="3748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1pPr>
            <a:lvl2pPr marL="914400" lvl="1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2pPr>
            <a:lvl3pPr marL="1371600" lvl="2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4pPr>
            <a:lvl5pPr marL="2286000" lvl="4" indent="-3429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9pPr>
          </a:lstStyle>
          <a:p>
            <a:endParaRPr/>
          </a:p>
        </p:txBody>
      </p:sp>
      <p:sp>
        <p:nvSpPr>
          <p:cNvPr id="75" name="Google Shape;75;p56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56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7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57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57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 blanco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8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8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8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5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9"/>
          <p:cNvSpPr txBox="1">
            <a:spLocks noGrp="1"/>
          </p:cNvSpPr>
          <p:nvPr>
            <p:ph type="body" idx="1"/>
          </p:nvPr>
        </p:nvSpPr>
        <p:spPr>
          <a:xfrm>
            <a:off x="5641848" y="1600199"/>
            <a:ext cx="5445252" cy="4572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  <a:defRPr sz="2000"/>
            </a:lvl1pPr>
            <a:lvl2pPr marL="914400" lvl="1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2pPr>
            <a:lvl3pPr marL="1371600" lvl="2" indent="-3302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Char char="▪"/>
              <a:defRPr sz="1600"/>
            </a:lvl3pPr>
            <a:lvl4pPr marL="1828800" lvl="3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4pPr>
            <a:lvl5pPr marL="2286000" lvl="4" indent="-3175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5pPr>
            <a:lvl6pPr marL="2743200" lvl="5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6pPr>
            <a:lvl7pPr marL="3200400" lvl="6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7pPr>
            <a:lvl8pPr marL="3657600" lvl="7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8pPr>
            <a:lvl9pPr marL="4114800" lvl="8" indent="-3175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Char char="▪"/>
              <a:defRPr sz="1400"/>
            </a:lvl9pPr>
          </a:lstStyle>
          <a:p>
            <a:endParaRPr/>
          </a:p>
        </p:txBody>
      </p:sp>
      <p:sp>
        <p:nvSpPr>
          <p:cNvPr id="90" name="Google Shape;90;p59"/>
          <p:cNvSpPr txBox="1">
            <a:spLocks noGrp="1"/>
          </p:cNvSpPr>
          <p:nvPr>
            <p:ph type="body" idx="2"/>
          </p:nvPr>
        </p:nvSpPr>
        <p:spPr>
          <a:xfrm>
            <a:off x="1104900" y="1600200"/>
            <a:ext cx="4384548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  <a:lvl2pPr marL="914400" lvl="1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91" name="Google Shape;91;p59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9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9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0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>
            <a:lvl1pPr marL="457200" marR="0" lvl="0" indent="-355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302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Noto Sans Symbols"/>
              <a:buChar char="▪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oto Sans Symbols"/>
              <a:buChar char="▪"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50"/>
          <p:cNvSpPr txBox="1">
            <a:spLocks noGrp="1"/>
          </p:cNvSpPr>
          <p:nvPr>
            <p:ph type="dt" idx="10"/>
          </p:nvPr>
        </p:nvSpPr>
        <p:spPr>
          <a:xfrm>
            <a:off x="1104899" y="6356351"/>
            <a:ext cx="182955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50"/>
          <p:cNvSpPr txBox="1">
            <a:spLocks noGrp="1"/>
          </p:cNvSpPr>
          <p:nvPr>
            <p:ph type="ftr" idx="11"/>
          </p:nvPr>
        </p:nvSpPr>
        <p:spPr>
          <a:xfrm>
            <a:off x="2934459" y="6356350"/>
            <a:ext cx="6323082" cy="36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50"/>
          <p:cNvSpPr txBox="1">
            <a:spLocks noGrp="1"/>
          </p:cNvSpPr>
          <p:nvPr>
            <p:ph type="sldNum" idx="12"/>
          </p:nvPr>
        </p:nvSpPr>
        <p:spPr>
          <a:xfrm>
            <a:off x="9256782" y="6356351"/>
            <a:ext cx="1828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9B8F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/>
              <a:t>‹Nº›</a:t>
            </a:fld>
            <a:endParaRPr/>
          </a:p>
        </p:txBody>
      </p:sp>
      <p:grpSp>
        <p:nvGrpSpPr>
          <p:cNvPr id="15" name="Google Shape;15;p50"/>
          <p:cNvGrpSpPr/>
          <p:nvPr/>
        </p:nvGrpSpPr>
        <p:grpSpPr>
          <a:xfrm>
            <a:off x="1103376" y="1219201"/>
            <a:ext cx="9985248" cy="84403"/>
            <a:chOff x="1073150" y="1219201"/>
            <a:chExt cx="10058400" cy="63125"/>
          </a:xfrm>
        </p:grpSpPr>
        <p:cxnSp>
          <p:nvCxnSpPr>
            <p:cNvPr id="16" name="Google Shape;16;p50"/>
            <p:cNvCxnSpPr/>
            <p:nvPr/>
          </p:nvCxnSpPr>
          <p:spPr>
            <a:xfrm rot="10800000">
              <a:off x="1073150" y="1219201"/>
              <a:ext cx="10058400" cy="0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17" name="Google Shape;17;p50"/>
            <p:cNvCxnSpPr/>
            <p:nvPr/>
          </p:nvCxnSpPr>
          <p:spPr>
            <a:xfrm rot="10800000">
              <a:off x="1073150" y="1282326"/>
              <a:ext cx="10058400" cy="0"/>
            </a:xfrm>
            <a:prstGeom prst="straightConnector1">
              <a:avLst/>
            </a:prstGeom>
            <a:noFill/>
            <a:ln w="12700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696">
          <p15:clr>
            <a:srgbClr val="F26B43"/>
          </p15:clr>
        </p15:guide>
        <p15:guide id="2" pos="6984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38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3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3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7" Type="http://schemas.openxmlformats.org/officeDocument/2006/relationships/image" Target="../media/image3.pn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4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3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"/>
          <p:cNvSpPr txBox="1">
            <a:spLocks noGrp="1"/>
          </p:cNvSpPr>
          <p:nvPr>
            <p:ph type="subTitle" idx="1"/>
          </p:nvPr>
        </p:nvSpPr>
        <p:spPr>
          <a:xfrm>
            <a:off x="470262" y="2468882"/>
            <a:ext cx="11286309" cy="31742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b="1" smtClean="0"/>
              <a:t>MAESTRÍA EN GESTIÓN DE SISTEMAS DE INFORMACIÓN E INTELIGENCIA DE NEGOCIOS</a:t>
            </a:r>
            <a:endParaRPr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b="1" smtClean="0"/>
              <a:t>SISTEMA RECOMENDADOR PARA LA ASIGNACIÓN DE MATERIAS Y CARGA HORARIA DOCENTE PARA UNA INSTITUCIÓN DE EDUCACIÓN SUPERIOR DEL ECUADOR</a:t>
            </a:r>
            <a:endParaRPr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b="1"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b="1" smtClean="0"/>
              <a:t>			AUTORES: 	</a:t>
            </a:r>
            <a:r>
              <a:rPr lang="es-ES" smtClean="0"/>
              <a:t>JESSICA FERNANDA PÉREZ VILLARREAL</a:t>
            </a:r>
            <a:endParaRPr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mtClean="0"/>
              <a:t>					EDWIN DAVID ROMERO VALLEJO</a:t>
            </a:r>
            <a:endParaRPr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b="1" smtClean="0"/>
              <a:t>			DIRECTORA:	</a:t>
            </a:r>
            <a:r>
              <a:rPr lang="es-ES" smtClean="0"/>
              <a:t>SONIA E. CÁRDENAS DELGADO, Ph.D.</a:t>
            </a:r>
            <a:endParaRPr smtClean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mtClean="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s-ES" smtClean="0"/>
              <a:t>SANGOLQUÍ, 2020</a:t>
            </a:r>
            <a:endParaRPr dirty="0"/>
          </a:p>
        </p:txBody>
      </p:sp>
      <p:pic>
        <p:nvPicPr>
          <p:cNvPr id="122" name="Google Shape;12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8309" y="1188719"/>
            <a:ext cx="4594181" cy="9535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OBJETIVO GENERAL</a:t>
            </a:r>
            <a:endParaRPr/>
          </a:p>
        </p:txBody>
      </p:sp>
      <p:sp>
        <p:nvSpPr>
          <p:cNvPr id="254" name="Google Shape;254;p9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 dirty="0"/>
              <a:t>Desarrollar el prototipo de un sistema </a:t>
            </a:r>
            <a:r>
              <a:rPr lang="es-ES" dirty="0" err="1"/>
              <a:t>recomendador</a:t>
            </a:r>
            <a:r>
              <a:rPr lang="es-ES" dirty="0"/>
              <a:t> para la asignación automática de materias y carga horaria docente en una institución de educación superior, mediante la implementación de una técnica de búsqueda metaheurística.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OBJETIVOS ESPECÍFICOS</a:t>
            </a:r>
            <a:endParaRPr/>
          </a:p>
        </p:txBody>
      </p:sp>
      <p:sp>
        <p:nvSpPr>
          <p:cNvPr id="260" name="Google Shape;260;p10"/>
          <p:cNvSpPr txBox="1">
            <a:spLocks noGrp="1"/>
          </p:cNvSpPr>
          <p:nvPr>
            <p:ph type="body" idx="1"/>
          </p:nvPr>
        </p:nvSpPr>
        <p:spPr>
          <a:xfrm>
            <a:off x="1104900" y="1487906"/>
            <a:ext cx="9982200" cy="42718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00" b="1" dirty="0">
                <a:latin typeface="+mn-lt"/>
              </a:rPr>
              <a:t>OE1</a:t>
            </a:r>
            <a:r>
              <a:rPr lang="es-ES" sz="1800" dirty="0">
                <a:latin typeface="+mn-lt"/>
              </a:rPr>
              <a:t>: Realizar la revisión de la literatura relacionada con el ámbito de desarrollo de sistemas </a:t>
            </a:r>
            <a:r>
              <a:rPr lang="es-ES" sz="1800" dirty="0" err="1">
                <a:latin typeface="+mn-lt"/>
              </a:rPr>
              <a:t>recomendadores</a:t>
            </a:r>
            <a:r>
              <a:rPr lang="es-ES" sz="1800" dirty="0">
                <a:latin typeface="+mn-lt"/>
              </a:rPr>
              <a:t>, herramientas y técnicas usadas para este tipo de sistemas.</a:t>
            </a:r>
            <a:endParaRPr sz="1800" dirty="0">
              <a:latin typeface="+mn-lt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00" b="1" dirty="0">
                <a:latin typeface="+mn-lt"/>
              </a:rPr>
              <a:t>OE2</a:t>
            </a:r>
            <a:r>
              <a:rPr lang="es-ES" sz="1800" dirty="0">
                <a:latin typeface="+mn-lt"/>
              </a:rPr>
              <a:t>: Recopilar información referente a la asignación de materias y carga horaria docente. Una parte será la base de datos disponible en la IES y la otra parte se obtendrá mediante la aplicación de encuestas a docentes.</a:t>
            </a:r>
            <a:endParaRPr sz="1800" dirty="0">
              <a:latin typeface="+mn-lt"/>
            </a:endParaRPr>
          </a:p>
          <a:p>
            <a:pPr marL="228600" lvl="0" indent="-2286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00" b="1" dirty="0">
                <a:latin typeface="+mn-lt"/>
              </a:rPr>
              <a:t>OE3</a:t>
            </a:r>
            <a:r>
              <a:rPr lang="es-ES" sz="1800" dirty="0">
                <a:latin typeface="+mn-lt"/>
              </a:rPr>
              <a:t>: Analizar la información recopilada aplicando minería de datos, para definir indicadores propios del proceso de asignación de materias y carga horaria docente</a:t>
            </a:r>
            <a:r>
              <a:rPr lang="es-ES" sz="1800" dirty="0">
                <a:latin typeface="+mn-lt"/>
                <a:ea typeface="Times New Roman"/>
                <a:cs typeface="Times New Roman"/>
                <a:sym typeface="Times New Roman"/>
              </a:rPr>
              <a:t>.</a:t>
            </a:r>
            <a:br>
              <a:rPr lang="es-ES" sz="1800" dirty="0">
                <a:latin typeface="+mn-lt"/>
                <a:ea typeface="Times New Roman"/>
                <a:cs typeface="Times New Roman"/>
                <a:sym typeface="Times New Roman"/>
              </a:rPr>
            </a:br>
            <a:endParaRPr lang="es-ES" sz="1800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228600" lvl="0" indent="-228600">
              <a:lnSpc>
                <a:spcPct val="100000"/>
              </a:lnSpc>
              <a:spcBef>
                <a:spcPts val="0"/>
              </a:spcBef>
              <a:buSzPts val="2000"/>
            </a:pPr>
            <a:r>
              <a:rPr lang="es-MX" sz="1800" b="1" dirty="0">
                <a:latin typeface="+mn-lt"/>
              </a:rPr>
              <a:t>OE4</a:t>
            </a:r>
            <a:r>
              <a:rPr lang="es-MX" sz="1800" dirty="0">
                <a:latin typeface="+mn-lt"/>
              </a:rPr>
              <a:t>: Diseñar e implementar el prototipo del sistema </a:t>
            </a:r>
            <a:r>
              <a:rPr lang="es-MX" sz="1800" dirty="0" err="1">
                <a:latin typeface="+mn-lt"/>
              </a:rPr>
              <a:t>recomendador</a:t>
            </a:r>
            <a:r>
              <a:rPr lang="es-MX" sz="1800" dirty="0">
                <a:latin typeface="+mn-lt"/>
              </a:rPr>
              <a:t> aplicando una metodología de desarrollo y una técnica de búsquedas metaheurísticas.</a:t>
            </a:r>
          </a:p>
          <a:p>
            <a:pPr marL="228600" lvl="0" indent="-228600">
              <a:lnSpc>
                <a:spcPct val="100000"/>
              </a:lnSpc>
              <a:buSzPts val="2000"/>
            </a:pPr>
            <a:r>
              <a:rPr lang="es-MX" sz="1800" b="1" dirty="0">
                <a:latin typeface="+mn-lt"/>
              </a:rPr>
              <a:t>OE5</a:t>
            </a:r>
            <a:r>
              <a:rPr lang="es-MX" sz="1800" dirty="0">
                <a:latin typeface="+mn-lt"/>
              </a:rPr>
              <a:t>: Realizar el proceso de pruebas y simulaciones con el prototipo propuesto y validar los resultados con un docente planificador aplicando casos seleccionados.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2180500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3342375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3074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1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MINERÍA DE DATOS</a:t>
            </a:r>
            <a:endParaRPr dirty="0"/>
          </a:p>
        </p:txBody>
      </p:sp>
      <p:grpSp>
        <p:nvGrpSpPr>
          <p:cNvPr id="299" name="Google Shape;299;p13"/>
          <p:cNvGrpSpPr/>
          <p:nvPr/>
        </p:nvGrpSpPr>
        <p:grpSpPr>
          <a:xfrm>
            <a:off x="1687399" y="2645692"/>
            <a:ext cx="8470984" cy="2477273"/>
            <a:chOff x="1617" y="491586"/>
            <a:chExt cx="8124765" cy="2477273"/>
          </a:xfrm>
        </p:grpSpPr>
        <p:sp>
          <p:nvSpPr>
            <p:cNvPr id="300" name="Google Shape;300;p13"/>
            <p:cNvSpPr/>
            <p:nvPr/>
          </p:nvSpPr>
          <p:spPr>
            <a:xfrm>
              <a:off x="1732176" y="965574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chemeClr val="accent3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3"/>
            <p:cNvSpPr txBox="1"/>
            <p:nvPr/>
          </p:nvSpPr>
          <p:spPr>
            <a:xfrm>
              <a:off x="1906136" y="1009302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13"/>
            <p:cNvSpPr/>
            <p:nvPr/>
          </p:nvSpPr>
          <p:spPr>
            <a:xfrm>
              <a:off x="1617" y="491586"/>
              <a:ext cx="1732359" cy="1039415"/>
            </a:xfrm>
            <a:prstGeom prst="rect">
              <a:avLst/>
            </a:prstGeom>
            <a:gradFill>
              <a:gsLst>
                <a:gs pos="0">
                  <a:srgbClr val="4D586E"/>
                </a:gs>
                <a:gs pos="71000">
                  <a:srgbClr val="4C576D"/>
                </a:gs>
                <a:gs pos="100000">
                  <a:srgbClr val="424C6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13"/>
            <p:cNvSpPr txBox="1"/>
            <p:nvPr/>
          </p:nvSpPr>
          <p:spPr>
            <a:xfrm>
              <a:off x="1617" y="491586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Recogida de datos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13"/>
            <p:cNvSpPr/>
            <p:nvPr/>
          </p:nvSpPr>
          <p:spPr>
            <a:xfrm>
              <a:off x="3862978" y="965574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rgbClr val="55686D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13"/>
            <p:cNvSpPr txBox="1"/>
            <p:nvPr/>
          </p:nvSpPr>
          <p:spPr>
            <a:xfrm>
              <a:off x="4036938" y="1009302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13"/>
            <p:cNvSpPr/>
            <p:nvPr/>
          </p:nvSpPr>
          <p:spPr>
            <a:xfrm>
              <a:off x="2132419" y="491586"/>
              <a:ext cx="1732359" cy="1039415"/>
            </a:xfrm>
            <a:prstGeom prst="rect">
              <a:avLst/>
            </a:prstGeom>
            <a:gradFill>
              <a:gsLst>
                <a:gs pos="0">
                  <a:srgbClr val="4F6970"/>
                </a:gs>
                <a:gs pos="71000">
                  <a:srgbClr val="4E686F"/>
                </a:gs>
                <a:gs pos="100000">
                  <a:srgbClr val="455C61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13"/>
            <p:cNvSpPr txBox="1"/>
            <p:nvPr/>
          </p:nvSpPr>
          <p:spPr>
            <a:xfrm>
              <a:off x="2132419" y="491586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Limpieza de datos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13"/>
            <p:cNvSpPr/>
            <p:nvPr/>
          </p:nvSpPr>
          <p:spPr>
            <a:xfrm>
              <a:off x="5993780" y="965574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rgbClr val="587166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13"/>
            <p:cNvSpPr txBox="1"/>
            <p:nvPr/>
          </p:nvSpPr>
          <p:spPr>
            <a:xfrm>
              <a:off x="6167740" y="1009302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13"/>
            <p:cNvSpPr/>
            <p:nvPr/>
          </p:nvSpPr>
          <p:spPr>
            <a:xfrm>
              <a:off x="4263221" y="491586"/>
              <a:ext cx="1732359" cy="1039415"/>
            </a:xfrm>
            <a:prstGeom prst="rect">
              <a:avLst/>
            </a:prstGeom>
            <a:gradFill>
              <a:gsLst>
                <a:gs pos="0">
                  <a:srgbClr val="527469"/>
                </a:gs>
                <a:gs pos="71000">
                  <a:srgbClr val="517268"/>
                </a:gs>
                <a:gs pos="100000">
                  <a:srgbClr val="47665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13"/>
            <p:cNvSpPr txBox="1"/>
            <p:nvPr/>
          </p:nvSpPr>
          <p:spPr>
            <a:xfrm>
              <a:off x="4263221" y="491586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Integración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13"/>
            <p:cNvSpPr/>
            <p:nvPr/>
          </p:nvSpPr>
          <p:spPr>
            <a:xfrm>
              <a:off x="867796" y="1529202"/>
              <a:ext cx="6392406" cy="367842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578"/>
                  </a:lnTo>
                  <a:lnTo>
                    <a:pt x="0" y="65578"/>
                  </a:lnTo>
                  <a:lnTo>
                    <a:pt x="0" y="120000"/>
                  </a:lnTo>
                </a:path>
              </a:pathLst>
            </a:custGeom>
            <a:noFill/>
            <a:ln w="9525" cap="rnd" cmpd="sng">
              <a:solidFill>
                <a:srgbClr val="5B755C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13"/>
            <p:cNvSpPr txBox="1"/>
            <p:nvPr/>
          </p:nvSpPr>
          <p:spPr>
            <a:xfrm>
              <a:off x="3903879" y="1711131"/>
              <a:ext cx="320240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6394023" y="491586"/>
              <a:ext cx="1732359" cy="1039415"/>
            </a:xfrm>
            <a:prstGeom prst="rect">
              <a:avLst/>
            </a:prstGeom>
            <a:gradFill>
              <a:gsLst>
                <a:gs pos="0">
                  <a:srgbClr val="55775D"/>
                </a:gs>
                <a:gs pos="71000">
                  <a:srgbClr val="54755C"/>
                </a:gs>
                <a:gs pos="100000">
                  <a:srgbClr val="496852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3"/>
            <p:cNvSpPr txBox="1"/>
            <p:nvPr/>
          </p:nvSpPr>
          <p:spPr>
            <a:xfrm>
              <a:off x="6394023" y="491586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Selección de los datos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3"/>
            <p:cNvSpPr/>
            <p:nvPr/>
          </p:nvSpPr>
          <p:spPr>
            <a:xfrm>
              <a:off x="1732176" y="2403432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rgbClr val="6B795E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13"/>
            <p:cNvSpPr txBox="1"/>
            <p:nvPr/>
          </p:nvSpPr>
          <p:spPr>
            <a:xfrm>
              <a:off x="1906136" y="2447160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13"/>
            <p:cNvSpPr/>
            <p:nvPr/>
          </p:nvSpPr>
          <p:spPr>
            <a:xfrm>
              <a:off x="1617" y="1929444"/>
              <a:ext cx="1732359" cy="1039415"/>
            </a:xfrm>
            <a:prstGeom prst="rect">
              <a:avLst/>
            </a:prstGeom>
            <a:gradFill>
              <a:gsLst>
                <a:gs pos="0">
                  <a:srgbClr val="5D7B58"/>
                </a:gs>
                <a:gs pos="71000">
                  <a:srgbClr val="5C7957"/>
                </a:gs>
                <a:gs pos="100000">
                  <a:srgbClr val="526C4C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13"/>
            <p:cNvSpPr txBox="1"/>
            <p:nvPr/>
          </p:nvSpPr>
          <p:spPr>
            <a:xfrm>
              <a:off x="1617" y="1929444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Transformación de datos</a:t>
              </a: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13"/>
            <p:cNvSpPr/>
            <p:nvPr/>
          </p:nvSpPr>
          <p:spPr>
            <a:xfrm>
              <a:off x="3862978" y="2403432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rgbClr val="7D7C62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13"/>
            <p:cNvSpPr txBox="1"/>
            <p:nvPr/>
          </p:nvSpPr>
          <p:spPr>
            <a:xfrm>
              <a:off x="4036938" y="2447160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13"/>
            <p:cNvSpPr/>
            <p:nvPr/>
          </p:nvSpPr>
          <p:spPr>
            <a:xfrm>
              <a:off x="2132419" y="1929444"/>
              <a:ext cx="1732359" cy="1039415"/>
            </a:xfrm>
            <a:prstGeom prst="rect">
              <a:avLst/>
            </a:prstGeom>
            <a:gradFill>
              <a:gsLst>
                <a:gs pos="0">
                  <a:srgbClr val="717E5A"/>
                </a:gs>
                <a:gs pos="71000">
                  <a:srgbClr val="6F7C59"/>
                </a:gs>
                <a:gs pos="100000">
                  <a:srgbClr val="636F4E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13"/>
            <p:cNvSpPr txBox="1"/>
            <p:nvPr/>
          </p:nvSpPr>
          <p:spPr>
            <a:xfrm>
              <a:off x="2132419" y="1929444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Análisis de la información</a:t>
              </a: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13"/>
            <p:cNvSpPr/>
            <p:nvPr/>
          </p:nvSpPr>
          <p:spPr>
            <a:xfrm>
              <a:off x="5993780" y="2403432"/>
              <a:ext cx="367842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rnd" cmpd="sng">
              <a:solidFill>
                <a:srgbClr val="817165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13"/>
            <p:cNvSpPr txBox="1"/>
            <p:nvPr/>
          </p:nvSpPr>
          <p:spPr>
            <a:xfrm>
              <a:off x="6167740" y="2447160"/>
              <a:ext cx="19922" cy="39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Arial"/>
                <a:buNone/>
              </a:pPr>
              <a:endParaRPr sz="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13"/>
            <p:cNvSpPr/>
            <p:nvPr/>
          </p:nvSpPr>
          <p:spPr>
            <a:xfrm>
              <a:off x="4263221" y="1929444"/>
              <a:ext cx="1732359" cy="1039415"/>
            </a:xfrm>
            <a:prstGeom prst="rect">
              <a:avLst/>
            </a:prstGeom>
            <a:gradFill>
              <a:gsLst>
                <a:gs pos="0">
                  <a:srgbClr val="837D5C"/>
                </a:gs>
                <a:gs pos="71000">
                  <a:srgbClr val="807B5C"/>
                </a:gs>
                <a:gs pos="100000">
                  <a:srgbClr val="726E5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3"/>
            <p:cNvSpPr txBox="1"/>
            <p:nvPr/>
          </p:nvSpPr>
          <p:spPr>
            <a:xfrm>
              <a:off x="4263221" y="1929444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Evaluación de Patrones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3"/>
            <p:cNvSpPr/>
            <p:nvPr/>
          </p:nvSpPr>
          <p:spPr>
            <a:xfrm>
              <a:off x="6394023" y="1929444"/>
              <a:ext cx="1732359" cy="1039415"/>
            </a:xfrm>
            <a:prstGeom prst="rect">
              <a:avLst/>
            </a:prstGeom>
            <a:gradFill>
              <a:gsLst>
                <a:gs pos="0">
                  <a:srgbClr val="86705F"/>
                </a:gs>
                <a:gs pos="71000">
                  <a:srgbClr val="836E5F"/>
                </a:gs>
                <a:gs pos="100000">
                  <a:srgbClr val="75625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39000" dist="25400" dir="5400000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3"/>
            <p:cNvSpPr txBox="1"/>
            <p:nvPr/>
          </p:nvSpPr>
          <p:spPr>
            <a:xfrm>
              <a:off x="6394023" y="1929444"/>
              <a:ext cx="1732359" cy="10394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0900" tIns="120900" rIns="120900" bIns="1209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700"/>
                <a:buFont typeface="Arial"/>
                <a:buNone/>
              </a:pPr>
              <a:r>
                <a:rPr lang="es-ES" sz="17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Presentación del conocimiento</a:t>
              </a:r>
              <a:endParaRPr sz="17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1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RECOGIDA DE DATOS</a:t>
            </a:r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22860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s-ES" dirty="0"/>
              <a:t>Técnicas aplicadas: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685800" lvl="1" indent="-228600">
              <a:spcBef>
                <a:spcPts val="0"/>
              </a:spcBef>
              <a:buSzPts val="2000"/>
            </a:pPr>
            <a:r>
              <a:rPr lang="es-ES" sz="2000" dirty="0"/>
              <a:t>Semiautomática</a:t>
            </a:r>
            <a:endParaRPr sz="2000" dirty="0"/>
          </a:p>
          <a:p>
            <a:pPr marL="685800" lvl="1" indent="0">
              <a:spcBef>
                <a:spcPts val="0"/>
              </a:spcBef>
              <a:buNone/>
            </a:pPr>
            <a:endParaRPr sz="2000" dirty="0"/>
          </a:p>
          <a:p>
            <a:pPr marL="685800" lvl="1" indent="-228600">
              <a:spcBef>
                <a:spcPts val="0"/>
              </a:spcBef>
              <a:buSzPts val="2000"/>
            </a:pPr>
            <a:r>
              <a:rPr lang="es-ES" sz="2000" dirty="0"/>
              <a:t>Manual</a:t>
            </a:r>
            <a:endParaRPr sz="2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1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RECOGIDA DE DATOS – TÉCNICA SEMIAUTOMÁTICA</a:t>
            </a:r>
            <a:endParaRPr/>
          </a:p>
        </p:txBody>
      </p:sp>
      <p:sp>
        <p:nvSpPr>
          <p:cNvPr id="342" name="Google Shape;342;p15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342900" algn="just">
              <a:spcBef>
                <a:spcPts val="0"/>
              </a:spcBef>
              <a:buSzPts val="2000"/>
            </a:pPr>
            <a:r>
              <a:rPr lang="es-MX" dirty="0"/>
              <a:t>Archivos recibidos en formato Excel.</a:t>
            </a:r>
          </a:p>
          <a:p>
            <a:pPr marL="342900" algn="just">
              <a:spcBef>
                <a:spcPts val="0"/>
              </a:spcBef>
              <a:buSzPts val="2000"/>
            </a:pPr>
            <a:endParaRPr lang="es-MX" dirty="0"/>
          </a:p>
          <a:p>
            <a:pPr marL="342900" algn="just">
              <a:spcBef>
                <a:spcPts val="0"/>
              </a:spcBef>
              <a:buSzPts val="2000"/>
            </a:pPr>
            <a:r>
              <a:rPr lang="es-MX" dirty="0"/>
              <a:t>4 períodos académicos (abr17-ago17, oct17-feb18, abr18-ago18, oct18-feb19).</a:t>
            </a:r>
          </a:p>
          <a:p>
            <a:pPr marL="342900" algn="just">
              <a:spcBef>
                <a:spcPts val="0"/>
              </a:spcBef>
              <a:buSzPts val="2000"/>
            </a:pPr>
            <a:endParaRPr lang="es-MX" dirty="0"/>
          </a:p>
          <a:p>
            <a:pPr marL="342900" algn="just">
              <a:spcBef>
                <a:spcPts val="0"/>
              </a:spcBef>
              <a:buSzPts val="2000"/>
            </a:pPr>
            <a:r>
              <a:rPr lang="es-MX" dirty="0"/>
              <a:t>La información provee datos relacionados a:</a:t>
            </a:r>
          </a:p>
          <a:p>
            <a:pPr marL="342900" algn="just">
              <a:spcBef>
                <a:spcPts val="0"/>
              </a:spcBef>
              <a:buSzPts val="2000"/>
            </a:pP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Departamentos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Formación académica de docentes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Situación laboral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Materias impartidas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Carga horaria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1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RECOGIDA DE DATOS – TÉCNICA MANUAL</a:t>
            </a:r>
            <a:endParaRPr/>
          </a:p>
        </p:txBody>
      </p:sp>
      <p:sp>
        <p:nvSpPr>
          <p:cNvPr id="349" name="Google Shape;349;p16"/>
          <p:cNvSpPr txBox="1">
            <a:spLocks noGrp="1"/>
          </p:cNvSpPr>
          <p:nvPr>
            <p:ph type="body" idx="1"/>
          </p:nvPr>
        </p:nvSpPr>
        <p:spPr>
          <a:xfrm>
            <a:off x="1104900" y="1449977"/>
            <a:ext cx="9982200" cy="4963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just">
              <a:spcBef>
                <a:spcPts val="0"/>
              </a:spcBef>
              <a:buSzPts val="2000"/>
              <a:buNone/>
            </a:pPr>
            <a:r>
              <a:rPr lang="es-MX" dirty="0"/>
              <a:t>Aplicación de encuestas:</a:t>
            </a:r>
          </a:p>
          <a:p>
            <a:pPr marL="0" lvl="0" indent="0" algn="just">
              <a:spcBef>
                <a:spcPts val="0"/>
              </a:spcBef>
              <a:buSzPts val="2000"/>
              <a:buNone/>
            </a:pPr>
            <a:endParaRPr lang="es-MX" dirty="0"/>
          </a:p>
          <a:p>
            <a:pPr marL="685800" lvl="1" indent="-228600" algn="just">
              <a:buSzPts val="2000"/>
            </a:pPr>
            <a:r>
              <a:rPr lang="es-MX" sz="2000" dirty="0"/>
              <a:t>Campus: Matriz</a:t>
            </a:r>
            <a:endParaRPr lang="es-MX" dirty="0"/>
          </a:p>
          <a:p>
            <a:pPr marL="685800" lvl="1" indent="-228600" algn="just">
              <a:buSzPts val="2000"/>
            </a:pPr>
            <a:r>
              <a:rPr lang="es-MX" sz="2000" dirty="0"/>
              <a:t>Departamentos: Ciencias Exactas y Ciencias de la Computación</a:t>
            </a:r>
            <a:endParaRPr lang="es-MX" dirty="0"/>
          </a:p>
          <a:p>
            <a:pPr marL="685800" lvl="1" indent="-228600" algn="just">
              <a:buSzPts val="2000"/>
            </a:pPr>
            <a:r>
              <a:rPr lang="es-MX" sz="2000" dirty="0"/>
              <a:t>Cantidad de profesores encuestados: 68</a:t>
            </a:r>
            <a:endParaRPr lang="es-MX" dirty="0"/>
          </a:p>
          <a:p>
            <a:pPr marL="0" lvl="0" indent="0" algn="just">
              <a:spcBef>
                <a:spcPts val="600"/>
              </a:spcBef>
              <a:buNone/>
            </a:pPr>
            <a:endParaRPr lang="es-MX" dirty="0"/>
          </a:p>
          <a:p>
            <a:pPr marL="228600" lvl="0" indent="-228600">
              <a:buSzPts val="2000"/>
            </a:pPr>
            <a:r>
              <a:rPr lang="es-MX" dirty="0"/>
              <a:t>La encuesta diseñada constó de tres tipos de preguntas:</a:t>
            </a:r>
          </a:p>
          <a:p>
            <a:pPr marL="228600" lvl="0" indent="-228600">
              <a:buSzPts val="2000"/>
            </a:pP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Abiertas (4)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Cerradas (7)</a:t>
            </a:r>
            <a:endParaRPr lang="es-MX" dirty="0"/>
          </a:p>
          <a:p>
            <a:pPr marL="685800" lvl="1" indent="-228600">
              <a:buSzPts val="2000"/>
            </a:pPr>
            <a:r>
              <a:rPr lang="es-MX" sz="2000" dirty="0"/>
              <a:t>De opinión (1)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LIMPIEZA E INTEGRACIÓN DE DATOS</a:t>
            </a:r>
            <a:endParaRPr dirty="0"/>
          </a:p>
        </p:txBody>
      </p:sp>
      <p:sp>
        <p:nvSpPr>
          <p:cNvPr id="355" name="Google Shape;355;p17"/>
          <p:cNvSpPr txBox="1">
            <a:spLocks noGrp="1"/>
          </p:cNvSpPr>
          <p:nvPr>
            <p:ph type="body" idx="1"/>
          </p:nvPr>
        </p:nvSpPr>
        <p:spPr>
          <a:xfrm>
            <a:off x="1104900" y="1787236"/>
            <a:ext cx="9980682" cy="438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>
              <a:lnSpc>
                <a:spcPct val="140000"/>
              </a:lnSpc>
              <a:spcBef>
                <a:spcPts val="0"/>
              </a:spcBef>
              <a:buSzPts val="1850"/>
              <a:buNone/>
            </a:pPr>
            <a:r>
              <a:rPr lang="es-EC" dirty="0"/>
              <a:t>Técnica utilizada: Data </a:t>
            </a:r>
            <a:r>
              <a:rPr lang="es-EC" dirty="0" err="1"/>
              <a:t>cleaning</a:t>
            </a:r>
            <a:r>
              <a:rPr lang="es-EC" dirty="0"/>
              <a:t> </a:t>
            </a:r>
          </a:p>
          <a:p>
            <a:pPr lvl="0"/>
            <a:r>
              <a:rPr lang="es-EC" dirty="0"/>
              <a:t>Perfilamiento: identificar dependencias, registros duplicados.</a:t>
            </a:r>
          </a:p>
          <a:p>
            <a:pPr lvl="0"/>
            <a:r>
              <a:rPr lang="es-EC" dirty="0"/>
              <a:t>Normalización: unificar los tipos de datos de distintas fuentes.</a:t>
            </a:r>
          </a:p>
          <a:p>
            <a:pPr lvl="0"/>
            <a:r>
              <a:rPr lang="es-EC" dirty="0"/>
              <a:t>Valores perdidos: detectar y tratar valores faltantes.</a:t>
            </a:r>
          </a:p>
          <a:p>
            <a:r>
              <a:rPr lang="es-EC" dirty="0"/>
              <a:t>Valores atípicos: identificar los datos que no son consistentes con el resto.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1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LIMPIEZA E INTEGRACIÓN DE DATOS</a:t>
            </a:r>
            <a:endParaRPr dirty="0"/>
          </a:p>
        </p:txBody>
      </p:sp>
      <p:sp>
        <p:nvSpPr>
          <p:cNvPr id="355" name="Google Shape;355;p17"/>
          <p:cNvSpPr txBox="1">
            <a:spLocks noGrp="1"/>
          </p:cNvSpPr>
          <p:nvPr>
            <p:ph type="body" idx="1"/>
          </p:nvPr>
        </p:nvSpPr>
        <p:spPr>
          <a:xfrm>
            <a:off x="1104900" y="1600201"/>
            <a:ext cx="4914900" cy="281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 lnSpcReduction="10000"/>
          </a:bodyPr>
          <a:lstStyle/>
          <a:p>
            <a:pPr marL="228600" lvl="0" indent="-22860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Herramienta </a:t>
            </a:r>
            <a:r>
              <a:rPr lang="es-ES" sz="1850" dirty="0" err="1"/>
              <a:t>Pentaho</a:t>
            </a:r>
            <a:r>
              <a:rPr lang="es-ES" sz="1850" dirty="0"/>
              <a:t> Data </a:t>
            </a:r>
            <a:r>
              <a:rPr lang="es-ES" sz="1850" dirty="0" err="1"/>
              <a:t>Integration</a:t>
            </a:r>
            <a:r>
              <a:rPr lang="es-ES" sz="1850" dirty="0"/>
              <a:t> (PDI)</a:t>
            </a:r>
            <a:endParaRPr dirty="0"/>
          </a:p>
          <a:p>
            <a:pPr marL="685800" lvl="1" indent="-2286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Examinar</a:t>
            </a:r>
            <a:endParaRPr dirty="0"/>
          </a:p>
          <a:p>
            <a:pPr marL="685800" lvl="1" indent="-2286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Limpiar</a:t>
            </a:r>
            <a:endParaRPr dirty="0"/>
          </a:p>
          <a:p>
            <a:pPr marL="685800" lvl="1" indent="-2286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Relacionar</a:t>
            </a:r>
            <a:endParaRPr dirty="0"/>
          </a:p>
          <a:p>
            <a:pPr marL="685800" lvl="1" indent="-2286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Preparar</a:t>
            </a:r>
            <a:endParaRPr dirty="0"/>
          </a:p>
          <a:p>
            <a:pPr marL="685800" lvl="1" indent="-228600" algn="l" rtl="0">
              <a:lnSpc>
                <a:spcPct val="14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Unificar</a:t>
            </a:r>
            <a:endParaRPr dirty="0"/>
          </a:p>
        </p:txBody>
      </p:sp>
      <p:pic>
        <p:nvPicPr>
          <p:cNvPr id="6" name="Imagen 5"/>
          <p:cNvPicPr/>
          <p:nvPr/>
        </p:nvPicPr>
        <p:blipFill>
          <a:blip r:embed="rId3"/>
          <a:stretch>
            <a:fillRect/>
          </a:stretch>
        </p:blipFill>
        <p:spPr>
          <a:xfrm>
            <a:off x="3002856" y="3475039"/>
            <a:ext cx="7859108" cy="2523979"/>
          </a:xfrm>
          <a:prstGeom prst="rect">
            <a:avLst/>
          </a:prstGeom>
        </p:spPr>
      </p:pic>
      <p:sp>
        <p:nvSpPr>
          <p:cNvPr id="7" name="Google Shape;355;p17"/>
          <p:cNvSpPr txBox="1">
            <a:spLocks noGrp="1"/>
          </p:cNvSpPr>
          <p:nvPr>
            <p:ph type="body" idx="1"/>
          </p:nvPr>
        </p:nvSpPr>
        <p:spPr>
          <a:xfrm>
            <a:off x="6965373" y="1600200"/>
            <a:ext cx="4120209" cy="1683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228600" algn="l" rtl="0">
              <a:lnSpc>
                <a:spcPct val="8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50"/>
              <a:buChar char="▪"/>
            </a:pPr>
            <a:r>
              <a:rPr lang="es-ES" sz="1850" dirty="0"/>
              <a:t>Archivo generado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s-ES" sz="1850" dirty="0"/>
              <a:t>4852 registros</a:t>
            </a:r>
            <a:endParaRPr dirty="0"/>
          </a:p>
          <a:p>
            <a:pPr marL="742950" lvl="1" indent="-285750" algn="l" rtl="0">
              <a:lnSpc>
                <a:spcPct val="8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850"/>
              <a:buFont typeface="Arial"/>
              <a:buChar char="•"/>
            </a:pPr>
            <a:r>
              <a:rPr lang="es-ES" sz="1850" dirty="0"/>
              <a:t>20 campos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04923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>
            <a:spLocks noGrp="1"/>
          </p:cNvSpPr>
          <p:nvPr>
            <p:ph type="title"/>
          </p:nvPr>
        </p:nvSpPr>
        <p:spPr>
          <a:xfrm>
            <a:off x="1104900" y="38493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SELECCIÓN Y TRANSFORMACIÓN DE LOS DATOS</a:t>
            </a:r>
            <a:endParaRPr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782" y="1405745"/>
            <a:ext cx="7827817" cy="5539709"/>
          </a:xfrm>
          <a:prstGeom prst="rect">
            <a:avLst/>
          </a:prstGeom>
        </p:spPr>
      </p:pic>
      <p:sp>
        <p:nvSpPr>
          <p:cNvPr id="2" name="Rectángulo redondeado 1"/>
          <p:cNvSpPr/>
          <p:nvPr/>
        </p:nvSpPr>
        <p:spPr>
          <a:xfrm>
            <a:off x="5375564" y="3671454"/>
            <a:ext cx="1356985" cy="471054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5" name="Rectángulo redondeado 4"/>
          <p:cNvSpPr/>
          <p:nvPr/>
        </p:nvSpPr>
        <p:spPr>
          <a:xfrm>
            <a:off x="1981197" y="3338942"/>
            <a:ext cx="595744" cy="346367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759136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674432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77261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>
            <a:spLocks noGrp="1"/>
          </p:cNvSpPr>
          <p:nvPr>
            <p:ph type="title"/>
          </p:nvPr>
        </p:nvSpPr>
        <p:spPr>
          <a:xfrm>
            <a:off x="1104900" y="38493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SELECCIÓN Y TRANSFORMACIÓN DE LOS DATOS</a:t>
            </a:r>
            <a:endParaRPr dirty="0"/>
          </a:p>
        </p:txBody>
      </p:sp>
      <p:pic>
        <p:nvPicPr>
          <p:cNvPr id="364" name="Google Shape;36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899" y="1361852"/>
            <a:ext cx="7665027" cy="24342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/>
          <p:cNvPicPr/>
          <p:nvPr/>
        </p:nvPicPr>
        <p:blipFill>
          <a:blip r:embed="rId4"/>
          <a:stretch>
            <a:fillRect/>
          </a:stretch>
        </p:blipFill>
        <p:spPr>
          <a:xfrm>
            <a:off x="1797624" y="3686032"/>
            <a:ext cx="8413175" cy="29780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8"/>
          <p:cNvSpPr txBox="1">
            <a:spLocks noGrp="1"/>
          </p:cNvSpPr>
          <p:nvPr>
            <p:ph type="title"/>
          </p:nvPr>
        </p:nvSpPr>
        <p:spPr>
          <a:xfrm>
            <a:off x="1104900" y="38493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SELECCIÓN Y TRANSFORMACIÓN DE LOS DATOS</a:t>
            </a:r>
            <a:endParaRPr dirty="0"/>
          </a:p>
        </p:txBody>
      </p:sp>
      <p:sp>
        <p:nvSpPr>
          <p:cNvPr id="365" name="Google Shape;365;p18"/>
          <p:cNvSpPr txBox="1">
            <a:spLocks noGrp="1"/>
          </p:cNvSpPr>
          <p:nvPr>
            <p:ph type="body" idx="2"/>
          </p:nvPr>
        </p:nvSpPr>
        <p:spPr>
          <a:xfrm>
            <a:off x="6361182" y="1413162"/>
            <a:ext cx="4724400" cy="52785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just">
              <a:lnSpc>
                <a:spcPct val="140000"/>
              </a:lnSpc>
              <a:spcBef>
                <a:spcPts val="0"/>
              </a:spcBef>
              <a:buSzPts val="2000"/>
              <a:buNone/>
            </a:pPr>
            <a:r>
              <a:rPr lang="es-EC" sz="1900" dirty="0"/>
              <a:t>Variables seleccionadas:</a:t>
            </a:r>
          </a:p>
          <a:p>
            <a:pPr lvl="0">
              <a:lnSpc>
                <a:spcPct val="100000"/>
              </a:lnSpc>
            </a:pPr>
            <a:r>
              <a:rPr lang="es-ES" sz="1600" dirty="0"/>
              <a:t>Nivel de formación académica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Tiempo de dedicación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Condición laboral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C" sz="1600" dirty="0"/>
              <a:t>Área de conocimiento de la materia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Años de experiencia docente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Años de experiencia profesional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Cantidad de horas de docencia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Cantidad de horas de investigación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Cantidad de horas de gestión académica</a:t>
            </a:r>
            <a:endParaRPr lang="es-EC" sz="1400" dirty="0"/>
          </a:p>
          <a:p>
            <a:pPr lvl="0">
              <a:lnSpc>
                <a:spcPct val="100000"/>
              </a:lnSpc>
            </a:pPr>
            <a:r>
              <a:rPr lang="es-ES" sz="1600" dirty="0"/>
              <a:t>Cantidad de horas de vinculación</a:t>
            </a:r>
            <a:endParaRPr lang="es-EC" sz="1400" dirty="0"/>
          </a:p>
        </p:txBody>
      </p:sp>
      <p:pic>
        <p:nvPicPr>
          <p:cNvPr id="6" name="Imagen 5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319" y="1413162"/>
            <a:ext cx="3328553" cy="527858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123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1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sp>
        <p:nvSpPr>
          <p:cNvPr id="371" name="Google Shape;371;p19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Formación académica</a:t>
            </a:r>
            <a:endParaRPr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2D0D3DD9-864F-418A-A455-E3ED4AA7D9B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7799879"/>
              </p:ext>
            </p:extLst>
          </p:nvPr>
        </p:nvGraphicFramePr>
        <p:xfrm>
          <a:off x="2383289" y="2122169"/>
          <a:ext cx="7423903" cy="37318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2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sp>
        <p:nvSpPr>
          <p:cNvPr id="378" name="Google Shape;378;p20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Tiempo de dedicación</a:t>
            </a:r>
            <a:endParaRPr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17C61B73-4406-420B-9CCE-810370C7D3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21386872"/>
              </p:ext>
            </p:extLst>
          </p:nvPr>
        </p:nvGraphicFramePr>
        <p:xfrm>
          <a:off x="2361637" y="2057400"/>
          <a:ext cx="800784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2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sp>
        <p:nvSpPr>
          <p:cNvPr id="385" name="Google Shape;385;p21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Experiencia docente</a:t>
            </a:r>
            <a:endParaRPr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500-000003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67608819"/>
              </p:ext>
            </p:extLst>
          </p:nvPr>
        </p:nvGraphicFramePr>
        <p:xfrm>
          <a:off x="2529538" y="1979298"/>
          <a:ext cx="7321471" cy="42093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p2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sp>
        <p:nvSpPr>
          <p:cNvPr id="392" name="Google Shape;392;p22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Experiencia profesional</a:t>
            </a:r>
            <a:endParaRPr/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00000000-0008-0000-0700-000002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57990857"/>
              </p:ext>
            </p:extLst>
          </p:nvPr>
        </p:nvGraphicFramePr>
        <p:xfrm>
          <a:off x="2196445" y="2121032"/>
          <a:ext cx="7645139" cy="3808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sp>
        <p:nvSpPr>
          <p:cNvPr id="399" name="Google Shape;399;p23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ES"/>
              <a:t>Distribución de la carga horaria</a:t>
            </a:r>
            <a:endParaRPr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16DF13E-9A44-45DB-AB85-BACA58AB043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36613547"/>
              </p:ext>
            </p:extLst>
          </p:nvPr>
        </p:nvGraphicFramePr>
        <p:xfrm>
          <a:off x="2149312" y="2006600"/>
          <a:ext cx="8257880" cy="37343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ANÁLISIS DE LA INFORMACIÓN</a:t>
            </a:r>
            <a:endParaRPr/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00000000-0008-0000-0100-00000400000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10812443"/>
              </p:ext>
            </p:extLst>
          </p:nvPr>
        </p:nvGraphicFramePr>
        <p:xfrm>
          <a:off x="1840928" y="1395167"/>
          <a:ext cx="8288255" cy="5109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 rotWithShape="1">
          <a:blip r:embed="rId3"/>
          <a:srcRect r="6080" b="3652"/>
          <a:stretch/>
        </p:blipFill>
        <p:spPr>
          <a:xfrm>
            <a:off x="758531" y="1380258"/>
            <a:ext cx="4921827" cy="5311486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 rotWithShape="1">
          <a:blip r:embed="rId4"/>
          <a:srcRect r="3053" b="3899"/>
          <a:stretch/>
        </p:blipFill>
        <p:spPr>
          <a:xfrm>
            <a:off x="6206077" y="1366403"/>
            <a:ext cx="5279341" cy="3635086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758531" y="3962401"/>
            <a:ext cx="876302" cy="360217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redondeado 5"/>
          <p:cNvSpPr/>
          <p:nvPr/>
        </p:nvSpPr>
        <p:spPr>
          <a:xfrm>
            <a:off x="2174402" y="3962401"/>
            <a:ext cx="3505955" cy="180108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4" y="1549713"/>
            <a:ext cx="1008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decisión para el departamento Ciencias de la Computación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326374"/>
            <a:ext cx="7498773" cy="2946445"/>
          </a:xfrm>
          <a:prstGeom prst="rect">
            <a:avLst/>
          </a:prstGeom>
        </p:spPr>
      </p:pic>
      <p:sp>
        <p:nvSpPr>
          <p:cNvPr id="6" name="Rectángulo redondeado 5"/>
          <p:cNvSpPr/>
          <p:nvPr/>
        </p:nvSpPr>
        <p:spPr>
          <a:xfrm>
            <a:off x="3945077" y="2326375"/>
            <a:ext cx="807033" cy="222862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244623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17087307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58;p3"/>
          <p:cNvSpPr/>
          <p:nvPr/>
        </p:nvSpPr>
        <p:spPr>
          <a:xfrm>
            <a:off x="2646145" y="1600279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322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4" y="1549713"/>
            <a:ext cx="1008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decisión para el departamento Ciencias de la Computación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899" y="2125374"/>
            <a:ext cx="7344459" cy="340259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695701" y="2146264"/>
            <a:ext cx="654627" cy="19396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85113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4" y="1549713"/>
            <a:ext cx="1008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decisión para el departamento Ciencias de la Computación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326374"/>
            <a:ext cx="8001828" cy="158060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945077" y="2326375"/>
            <a:ext cx="682341" cy="222861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redondeado 5"/>
          <p:cNvSpPr/>
          <p:nvPr/>
        </p:nvSpPr>
        <p:spPr>
          <a:xfrm>
            <a:off x="3972787" y="3684129"/>
            <a:ext cx="1818413" cy="22285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303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4" y="1549713"/>
            <a:ext cx="1008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decisión para el departamento Ciencias Exactas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014102"/>
            <a:ext cx="6152391" cy="4539098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861947" y="2021581"/>
            <a:ext cx="1818413" cy="22285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redondeado 5"/>
          <p:cNvSpPr/>
          <p:nvPr/>
        </p:nvSpPr>
        <p:spPr>
          <a:xfrm>
            <a:off x="3889657" y="3171500"/>
            <a:ext cx="640779" cy="195155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264755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4" y="1549713"/>
            <a:ext cx="100897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Árbol de decisión para el departamento Ciencias Exactas</a:t>
            </a:r>
            <a:endParaRPr lang="es-EC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2012803"/>
            <a:ext cx="5309755" cy="4660090"/>
          </a:xfrm>
          <a:prstGeom prst="rect">
            <a:avLst/>
          </a:prstGeom>
        </p:spPr>
      </p:pic>
      <p:sp>
        <p:nvSpPr>
          <p:cNvPr id="5" name="Rectángulo redondeado 4"/>
          <p:cNvSpPr/>
          <p:nvPr/>
        </p:nvSpPr>
        <p:spPr>
          <a:xfrm>
            <a:off x="3584861" y="1998948"/>
            <a:ext cx="682340" cy="217779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6" name="Rectángulo redondeado 5"/>
          <p:cNvSpPr/>
          <p:nvPr/>
        </p:nvSpPr>
        <p:spPr>
          <a:xfrm>
            <a:off x="3584855" y="5074648"/>
            <a:ext cx="779325" cy="231643"/>
          </a:xfrm>
          <a:prstGeom prst="roundRect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9622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2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EVALUACIÓN DE PATRONES</a:t>
            </a:r>
            <a:endParaRPr dirty="0"/>
          </a:p>
        </p:txBody>
      </p:sp>
      <p:sp>
        <p:nvSpPr>
          <p:cNvPr id="6" name="Google Shape;412;p26">
            <a:extLst>
              <a:ext uri="{FF2B5EF4-FFF2-40B4-BE49-F238E27FC236}">
                <a16:creationId xmlns:a16="http://schemas.microsoft.com/office/drawing/2014/main" id="{3666D22F-42DE-44CF-AA6C-B0ED371D07F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1103382" y="2092036"/>
            <a:ext cx="9982200" cy="41473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 algn="just"/>
            <a:r>
              <a:rPr lang="es-ES" dirty="0"/>
              <a:t>La mayoría de docentes cuentan con formación académica de maestría.</a:t>
            </a:r>
          </a:p>
          <a:p>
            <a:pPr lvl="0" algn="just"/>
            <a:r>
              <a:rPr lang="es-ES" dirty="0"/>
              <a:t>Pocos docentes han superado la formación mínima requerida y conseguido el nivel académico de doctorado.</a:t>
            </a:r>
            <a:endParaRPr lang="es-EC" dirty="0"/>
          </a:p>
          <a:p>
            <a:pPr algn="just"/>
            <a:r>
              <a:rPr lang="es-ES" dirty="0"/>
              <a:t>La carga horaria en cuanto a horas de docencia es bastante alta.</a:t>
            </a:r>
          </a:p>
          <a:p>
            <a:pPr algn="just"/>
            <a:r>
              <a:rPr lang="es-ES" dirty="0"/>
              <a:t>Los señores docentes no cuentan con suficiente tiempo para involucrarse en proyectos de investigación o vinculación, ni en actividades de gestión académica.</a:t>
            </a:r>
            <a:endParaRPr dirty="0"/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74D0736-483F-4E7F-8C7B-530D9BFCE86B}"/>
              </a:ext>
            </a:extLst>
          </p:cNvPr>
          <p:cNvSpPr txBox="1"/>
          <p:nvPr/>
        </p:nvSpPr>
        <p:spPr>
          <a:xfrm>
            <a:off x="995805" y="1549713"/>
            <a:ext cx="294984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/>
              <a:t>Resultados encontrados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57795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PRESENTACIÓN DEL CONOCIMIENTO</a:t>
            </a:r>
            <a:endParaRPr/>
          </a:p>
        </p:txBody>
      </p:sp>
      <p:sp>
        <p:nvSpPr>
          <p:cNvPr id="424" name="Google Shape;424;p28"/>
          <p:cNvSpPr txBox="1">
            <a:spLocks noGrp="1"/>
          </p:cNvSpPr>
          <p:nvPr>
            <p:ph type="body" idx="1"/>
          </p:nvPr>
        </p:nvSpPr>
        <p:spPr>
          <a:xfrm>
            <a:off x="1104141" y="2151528"/>
            <a:ext cx="9982200" cy="42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marR="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s-ES" dirty="0"/>
              <a:t>Considerar la afinidad que los docentes tienen en cuanto al área de conocimiento.</a:t>
            </a:r>
          </a:p>
          <a:p>
            <a:pPr marL="228600" marR="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endParaRPr dirty="0"/>
          </a:p>
          <a:p>
            <a:pPr marL="228600" marR="0" lvl="0" indent="-228600" algn="just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2000"/>
              <a:buChar char="▪"/>
            </a:pPr>
            <a:r>
              <a:rPr lang="es-ES" dirty="0"/>
              <a:t>Afinidad se obtiene al evaluar los siguientes factores:</a:t>
            </a:r>
          </a:p>
          <a:p>
            <a:pPr marL="685800" lvl="1" indent="-228600">
              <a:lnSpc>
                <a:spcPct val="115000"/>
              </a:lnSpc>
              <a:buSzPts val="2000"/>
            </a:pPr>
            <a:r>
              <a:rPr lang="es-ES" sz="2000" dirty="0"/>
              <a:t>Formación académica</a:t>
            </a:r>
          </a:p>
          <a:p>
            <a:pPr marL="685800" lvl="1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 dirty="0"/>
              <a:t>Experiencia docente</a:t>
            </a:r>
            <a:endParaRPr dirty="0"/>
          </a:p>
          <a:p>
            <a:pPr marL="685800" lvl="1" indent="-2286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 dirty="0"/>
              <a:t>Experiencia profesional</a:t>
            </a:r>
            <a:endParaRPr dirty="0"/>
          </a:p>
        </p:txBody>
      </p:sp>
      <p:sp>
        <p:nvSpPr>
          <p:cNvPr id="4" name="CuadroTexto 3"/>
          <p:cNvSpPr txBox="1"/>
          <p:nvPr/>
        </p:nvSpPr>
        <p:spPr>
          <a:xfrm>
            <a:off x="1104141" y="1751418"/>
            <a:ext cx="13532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C" sz="2000" dirty="0"/>
              <a:t>Propuesta</a:t>
            </a:r>
            <a:endParaRPr lang="es-EC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PRESENTACIÓN DEL CONOCIMIENTO</a:t>
            </a:r>
            <a:endParaRPr/>
          </a:p>
        </p:txBody>
      </p:sp>
      <p:sp>
        <p:nvSpPr>
          <p:cNvPr id="430" name="Google Shape;430;p29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>
              <a:lnSpc>
                <a:spcPct val="150000"/>
              </a:lnSpc>
            </a:pPr>
            <a:r>
              <a:rPr lang="es-EC" b="1" dirty="0"/>
              <a:t>Ejemplo: Reglas para la variable años de experiencia profesional</a:t>
            </a:r>
            <a:endParaRPr lang="es-EC" dirty="0"/>
          </a:p>
          <a:p>
            <a:pPr lvl="1">
              <a:lnSpc>
                <a:spcPct val="150000"/>
              </a:lnSpc>
            </a:pPr>
            <a:r>
              <a:rPr lang="es-EC" sz="2000" dirty="0"/>
              <a:t>De 1 a 5 años de experiencia profesional se asignará el valor de 0.5 puntos</a:t>
            </a:r>
          </a:p>
          <a:p>
            <a:pPr lvl="1">
              <a:lnSpc>
                <a:spcPct val="150000"/>
              </a:lnSpc>
            </a:pPr>
            <a:r>
              <a:rPr lang="es-EC" sz="2000" dirty="0"/>
              <a:t>De 6 a 10 años de experiencia profesional se asignará el valor de 1 punto</a:t>
            </a:r>
          </a:p>
          <a:p>
            <a:pPr lvl="1">
              <a:lnSpc>
                <a:spcPct val="150000"/>
              </a:lnSpc>
            </a:pPr>
            <a:r>
              <a:rPr lang="es-EC" sz="2000" dirty="0"/>
              <a:t>De 11 a 15 años de experiencia profesional se asignará el valor de 1.5 puntos</a:t>
            </a:r>
          </a:p>
          <a:p>
            <a:pPr lvl="1">
              <a:lnSpc>
                <a:spcPct val="150000"/>
              </a:lnSpc>
            </a:pPr>
            <a:r>
              <a:rPr lang="es-EC" sz="2000" dirty="0"/>
              <a:t>De 16 a 20 años de experiencia profesional se asignará el valor de 2 puntos</a:t>
            </a:r>
          </a:p>
          <a:p>
            <a:pPr lvl="1">
              <a:lnSpc>
                <a:spcPct val="150000"/>
              </a:lnSpc>
            </a:pPr>
            <a:r>
              <a:rPr lang="es-EC" sz="2000" dirty="0"/>
              <a:t>Más de 21 años de experiencia profesional se asignará el valor de 5 puntos</a:t>
            </a:r>
          </a:p>
          <a:p>
            <a:pPr marL="228600" lvl="0" indent="-2286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92159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p2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PRESENTACIÓN DEL CONOCIMIENTO</a:t>
            </a:r>
            <a:endParaRPr/>
          </a:p>
        </p:txBody>
      </p:sp>
      <p:sp>
        <p:nvSpPr>
          <p:cNvPr id="430" name="Google Shape;430;p29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228600" algn="l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dirty="0"/>
              <a:t>Niveles de afinidad</a:t>
            </a:r>
            <a:endParaRPr dirty="0"/>
          </a:p>
          <a:p>
            <a:pPr marL="685800" lvl="1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 dirty="0"/>
              <a:t>[0 , 30] % de la puntuación, se considera una afinidad baja.</a:t>
            </a:r>
            <a:endParaRPr dirty="0"/>
          </a:p>
          <a:p>
            <a:pPr marL="685800" lvl="1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 dirty="0"/>
              <a:t>[31 , 65] %, se considera una afinidad media.</a:t>
            </a:r>
            <a:endParaRPr dirty="0"/>
          </a:p>
          <a:p>
            <a:pPr marL="685800" lvl="1" indent="-22860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 dirty="0"/>
              <a:t>[66 , 100] %, se considera una afinidad alta.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70718845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3910418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47081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3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grpSp>
        <p:nvGrpSpPr>
          <p:cNvPr id="463" name="Google Shape;463;p31"/>
          <p:cNvGrpSpPr/>
          <p:nvPr/>
        </p:nvGrpSpPr>
        <p:grpSpPr>
          <a:xfrm>
            <a:off x="3373604" y="1750831"/>
            <a:ext cx="5444792" cy="4414439"/>
            <a:chOff x="-10954" y="-94680"/>
            <a:chExt cx="4887710" cy="3915532"/>
          </a:xfrm>
        </p:grpSpPr>
        <p:sp>
          <p:nvSpPr>
            <p:cNvPr id="464" name="Google Shape;464;p31"/>
            <p:cNvSpPr/>
            <p:nvPr/>
          </p:nvSpPr>
          <p:spPr>
            <a:xfrm>
              <a:off x="483567" y="6023"/>
              <a:ext cx="3770359" cy="3770359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8379" y="6660"/>
                  </a:moveTo>
                  <a:cubicBezTo>
                    <a:pt x="102708" y="15042"/>
                    <a:pt x="118282" y="38825"/>
                    <a:pt x="116240" y="64477"/>
                  </a:cubicBezTo>
                  <a:cubicBezTo>
                    <a:pt x="114198" y="90128"/>
                    <a:pt x="95058" y="111148"/>
                    <a:pt x="69709" y="115576"/>
                  </a:cubicBezTo>
                  <a:cubicBezTo>
                    <a:pt x="44361" y="120005"/>
                    <a:pt x="19227" y="106720"/>
                    <a:pt x="8609" y="83280"/>
                  </a:cubicBezTo>
                  <a:cubicBezTo>
                    <a:pt x="-2009" y="59841"/>
                    <a:pt x="4578" y="32186"/>
                    <a:pt x="24624" y="16051"/>
                  </a:cubicBezTo>
                  <a:lnTo>
                    <a:pt x="22647" y="13081"/>
                  </a:lnTo>
                  <a:lnTo>
                    <a:pt x="30584" y="15803"/>
                  </a:lnTo>
                  <a:lnTo>
                    <a:pt x="30303" y="24583"/>
                  </a:lnTo>
                  <a:lnTo>
                    <a:pt x="28327" y="21615"/>
                  </a:lnTo>
                  <a:lnTo>
                    <a:pt x="28327" y="21615"/>
                  </a:lnTo>
                  <a:cubicBezTo>
                    <a:pt x="10863" y="36025"/>
                    <a:pt x="5328" y="60408"/>
                    <a:pt x="14858" y="80947"/>
                  </a:cubicBezTo>
                  <a:cubicBezTo>
                    <a:pt x="24388" y="101486"/>
                    <a:pt x="46582" y="113002"/>
                    <a:pt x="68862" y="108970"/>
                  </a:cubicBezTo>
                  <a:cubicBezTo>
                    <a:pt x="91142" y="104938"/>
                    <a:pt x="107892" y="86374"/>
                    <a:pt x="109620" y="63798"/>
                  </a:cubicBezTo>
                  <a:cubicBezTo>
                    <a:pt x="111348" y="41222"/>
                    <a:pt x="97619" y="20325"/>
                    <a:pt x="76212" y="12949"/>
                  </a:cubicBezTo>
                  <a:close/>
                </a:path>
              </a:pathLst>
            </a:custGeom>
            <a:solidFill>
              <a:srgbClr val="E7CF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65" name="Google Shape;465;p31"/>
            <p:cNvSpPr/>
            <p:nvPr/>
          </p:nvSpPr>
          <p:spPr>
            <a:xfrm>
              <a:off x="1508230" y="-94680"/>
              <a:ext cx="1721033" cy="1104314"/>
            </a:xfrm>
            <a:prstGeom prst="roundRect">
              <a:avLst>
                <a:gd name="adj" fmla="val 16667"/>
              </a:avLst>
            </a:prstGeom>
            <a:solidFill>
              <a:srgbClr val="BF504D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66" name="Google Shape;466;p31"/>
            <p:cNvSpPr txBox="1"/>
            <p:nvPr/>
          </p:nvSpPr>
          <p:spPr>
            <a:xfrm>
              <a:off x="1562138" y="-40772"/>
              <a:ext cx="1613217" cy="9964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600" b="0" i="0" u="none" strike="noStrike" cap="none" dirty="0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Identificación de requisitos</a:t>
              </a:r>
              <a:endParaRPr sz="1600" dirty="0"/>
            </a:p>
          </p:txBody>
        </p:sp>
        <p:sp>
          <p:nvSpPr>
            <p:cNvPr id="467" name="Google Shape;467;p31"/>
            <p:cNvSpPr/>
            <p:nvPr/>
          </p:nvSpPr>
          <p:spPr>
            <a:xfrm>
              <a:off x="2919011" y="1170143"/>
              <a:ext cx="1957745" cy="796630"/>
            </a:xfrm>
            <a:prstGeom prst="roundRect">
              <a:avLst>
                <a:gd name="adj" fmla="val 16667"/>
              </a:avLst>
            </a:prstGeom>
            <a:solidFill>
              <a:srgbClr val="9BBB59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68" name="Google Shape;468;p31"/>
            <p:cNvSpPr txBox="1"/>
            <p:nvPr/>
          </p:nvSpPr>
          <p:spPr>
            <a:xfrm>
              <a:off x="2957899" y="1209031"/>
              <a:ext cx="1879969" cy="7188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6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Diseño del prototipo</a:t>
              </a:r>
              <a:endParaRPr sz="1600"/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2638060" y="2926080"/>
              <a:ext cx="1948559" cy="879960"/>
            </a:xfrm>
            <a:prstGeom prst="roundRect">
              <a:avLst>
                <a:gd name="adj" fmla="val 16667"/>
              </a:avLst>
            </a:prstGeom>
            <a:solidFill>
              <a:srgbClr val="8064A2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70" name="Google Shape;470;p31"/>
            <p:cNvSpPr txBox="1"/>
            <p:nvPr/>
          </p:nvSpPr>
          <p:spPr>
            <a:xfrm>
              <a:off x="2681016" y="2969036"/>
              <a:ext cx="1862647" cy="7940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6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Construcción del prototipo</a:t>
              </a:r>
              <a:endParaRPr sz="1600"/>
            </a:p>
          </p:txBody>
        </p:sp>
        <p:sp>
          <p:nvSpPr>
            <p:cNvPr id="471" name="Google Shape;471;p31"/>
            <p:cNvSpPr/>
            <p:nvPr/>
          </p:nvSpPr>
          <p:spPr>
            <a:xfrm>
              <a:off x="161930" y="2841036"/>
              <a:ext cx="1996684" cy="979816"/>
            </a:xfrm>
            <a:prstGeom prst="roundRect">
              <a:avLst>
                <a:gd name="adj" fmla="val 16667"/>
              </a:avLst>
            </a:prstGeom>
            <a:solidFill>
              <a:srgbClr val="49ACC5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72" name="Google Shape;472;p31"/>
            <p:cNvSpPr txBox="1"/>
            <p:nvPr/>
          </p:nvSpPr>
          <p:spPr>
            <a:xfrm>
              <a:off x="209761" y="2888867"/>
              <a:ext cx="1901022" cy="8841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6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Evaluación del prototipo</a:t>
              </a:r>
              <a:endParaRPr sz="1600"/>
            </a:p>
          </p:txBody>
        </p:sp>
        <p:sp>
          <p:nvSpPr>
            <p:cNvPr id="473" name="Google Shape;473;p31"/>
            <p:cNvSpPr/>
            <p:nvPr/>
          </p:nvSpPr>
          <p:spPr>
            <a:xfrm>
              <a:off x="-10954" y="1143176"/>
              <a:ext cx="1701129" cy="850564"/>
            </a:xfrm>
            <a:prstGeom prst="roundRect">
              <a:avLst>
                <a:gd name="adj" fmla="val 16667"/>
              </a:avLst>
            </a:prstGeom>
            <a:solidFill>
              <a:srgbClr val="F79543"/>
            </a:solidFill>
            <a:ln w="254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600"/>
            </a:p>
          </p:txBody>
        </p:sp>
        <p:sp>
          <p:nvSpPr>
            <p:cNvPr id="474" name="Google Shape;474;p31"/>
            <p:cNvSpPr txBox="1"/>
            <p:nvPr/>
          </p:nvSpPr>
          <p:spPr>
            <a:xfrm>
              <a:off x="30567" y="1184697"/>
              <a:ext cx="1618087" cy="7675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3325" tIns="53325" rIns="53325" bIns="533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lang="es-ES" sz="1600" b="0" i="0" u="none" strike="noStrike" cap="none">
                  <a:solidFill>
                    <a:srgbClr val="FFFFFF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Entrega del prototipo</a:t>
              </a:r>
              <a:endParaRPr sz="1600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INTRODUCCIÓN</a:t>
            </a:r>
            <a:endParaRPr dirty="0"/>
          </a:p>
        </p:txBody>
      </p:sp>
      <p:sp>
        <p:nvSpPr>
          <p:cNvPr id="182" name="Google Shape;182;p4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79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s-MX" dirty="0"/>
              <a:t>Uno de los procesos importantes en </a:t>
            </a:r>
            <a:r>
              <a:rPr lang="es-MX" dirty="0" smtClean="0"/>
              <a:t>la </a:t>
            </a:r>
            <a:r>
              <a:rPr lang="es-MX" dirty="0"/>
              <a:t>planificación de las Instituciones de Educación Superior (IES), es la asignación de materias y carga horaria docente.</a:t>
            </a:r>
          </a:p>
          <a:p>
            <a:pPr marL="228600" lvl="0" indent="-228600" algn="just">
              <a:lnSpc>
                <a:spcPct val="150000"/>
              </a:lnSpc>
              <a:buSzPts val="2000"/>
            </a:pPr>
            <a:r>
              <a:rPr lang="es-MX" dirty="0"/>
              <a:t>Estos procesos deben estar alineados al cumplimiento de leyes, reglamentos y a políticas nacionales e internas en cada IES.</a:t>
            </a:r>
            <a:endParaRPr dirty="0"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dirty="0"/>
              <a:t>A nivel mundial y regional las IES realizan el proceso de gestión docente basados en diferentes estrategias y técnicas.</a:t>
            </a:r>
            <a:endParaRPr dirty="0"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dirty="0"/>
              <a:t>En el Ecuador, aún no se han desarrollado soluciones tecnológicas que permitan gestionar la asignación de materias.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g871cfd50d1_3_1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sp>
        <p:nvSpPr>
          <p:cNvPr id="481" name="Google Shape;481;g871cfd50d1_3_1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SzPts val="1800"/>
              <a:buNone/>
            </a:pPr>
            <a:r>
              <a:rPr lang="es-ES"/>
              <a:t>     </a:t>
            </a:r>
            <a:endParaRPr/>
          </a:p>
        </p:txBody>
      </p:sp>
      <p:sp>
        <p:nvSpPr>
          <p:cNvPr id="482" name="Google Shape;482;g871cfd50d1_3_1"/>
          <p:cNvSpPr/>
          <p:nvPr/>
        </p:nvSpPr>
        <p:spPr>
          <a:xfrm>
            <a:off x="1104900" y="1737724"/>
            <a:ext cx="516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Fase 1: Identificación de requisitos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871cfd50d1_3_1"/>
          <p:cNvSpPr txBox="1">
            <a:spLocks noGrp="1"/>
          </p:cNvSpPr>
          <p:nvPr>
            <p:ph type="body" idx="1"/>
          </p:nvPr>
        </p:nvSpPr>
        <p:spPr>
          <a:xfrm>
            <a:off x="1104900" y="2312126"/>
            <a:ext cx="9982200" cy="351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s-ES"/>
              <a:t>Permitir a los docentes registrar sus datos desde un formulario web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s-ES"/>
              <a:t>Diferenciar perfiles de usuario: Administrador y Docente</a:t>
            </a:r>
            <a:endParaRPr/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1800"/>
              <a:buChar char="▪"/>
            </a:pPr>
            <a:r>
              <a:rPr lang="es-ES"/>
              <a:t>Recomendación considerando la variable afinidad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2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sp>
        <p:nvSpPr>
          <p:cNvPr id="490" name="Google Shape;490;p32"/>
          <p:cNvSpPr/>
          <p:nvPr/>
        </p:nvSpPr>
        <p:spPr>
          <a:xfrm>
            <a:off x="1152185" y="1447855"/>
            <a:ext cx="363112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Fase 2: Diseño del prototipo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6904" y="1644098"/>
            <a:ext cx="9838678" cy="48716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900" y="1385453"/>
            <a:ext cx="9980681" cy="543098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3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sp>
        <p:nvSpPr>
          <p:cNvPr id="502" name="Google Shape;502;p34"/>
          <p:cNvSpPr txBox="1">
            <a:spLocks noGrp="1"/>
          </p:cNvSpPr>
          <p:nvPr>
            <p:ph type="body" idx="1"/>
          </p:nvPr>
        </p:nvSpPr>
        <p:spPr>
          <a:xfrm>
            <a:off x="1104900" y="2364377"/>
            <a:ext cx="9982200" cy="3383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2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sz="2000"/>
              <a:t>Se creó base de datos: MySQL v5.0.</a:t>
            </a:r>
            <a:endParaRPr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/>
              <a:t>Desarrollo de formulario web: JSP</a:t>
            </a:r>
            <a:endParaRPr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/>
              <a:t>Implementación de algoritmo genético: Apache Ignite</a:t>
            </a:r>
            <a:endParaRPr/>
          </a:p>
        </p:txBody>
      </p:sp>
      <p:sp>
        <p:nvSpPr>
          <p:cNvPr id="503" name="Google Shape;503;p34"/>
          <p:cNvSpPr/>
          <p:nvPr/>
        </p:nvSpPr>
        <p:spPr>
          <a:xfrm>
            <a:off x="1104900" y="1737724"/>
            <a:ext cx="5167708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Fase 3: Construcción del prototipo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3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pic>
        <p:nvPicPr>
          <p:cNvPr id="509" name="Google Shape;509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26475" y="1675347"/>
            <a:ext cx="7137525" cy="461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3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DESARROLLO DEL PROTOTIPO</a:t>
            </a:r>
            <a:endParaRPr/>
          </a:p>
        </p:txBody>
      </p:sp>
      <p:pic>
        <p:nvPicPr>
          <p:cNvPr id="515" name="Google Shape;515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78775" y="1650412"/>
            <a:ext cx="8067675" cy="4152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Google Shape;526;p38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DESARROLLO DEL PROTOTIPO</a:t>
            </a:r>
            <a:endParaRPr dirty="0"/>
          </a:p>
        </p:txBody>
      </p:sp>
      <p:sp>
        <p:nvSpPr>
          <p:cNvPr id="527" name="Google Shape;527;p38"/>
          <p:cNvSpPr txBox="1">
            <a:spLocks noGrp="1"/>
          </p:cNvSpPr>
          <p:nvPr>
            <p:ph type="body" idx="1"/>
          </p:nvPr>
        </p:nvSpPr>
        <p:spPr>
          <a:xfrm>
            <a:off x="1038727" y="2181497"/>
            <a:ext cx="9982200" cy="10142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s-ES" sz="1800"/>
              <a:t>Se realizaron varias ejecuciones del algoritmo implementado en el prototipo.</a:t>
            </a:r>
            <a:endParaRPr/>
          </a:p>
          <a:p>
            <a:pPr marL="228600" lvl="0" indent="-228600" algn="just" rtl="0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</a:pPr>
            <a:r>
              <a:rPr lang="es-ES" sz="1800"/>
              <a:t>Resultados validados por los docentes evaluados.</a:t>
            </a:r>
            <a:endParaRPr sz="1800"/>
          </a:p>
        </p:txBody>
      </p:sp>
      <p:sp>
        <p:nvSpPr>
          <p:cNvPr id="528" name="Google Shape;528;p38"/>
          <p:cNvSpPr/>
          <p:nvPr/>
        </p:nvSpPr>
        <p:spPr>
          <a:xfrm>
            <a:off x="1104900" y="1588254"/>
            <a:ext cx="4200189" cy="496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1" indent="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Fase 4: Evaluación del prototipo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29" name="Google Shape;529;p38"/>
          <p:cNvGrpSpPr/>
          <p:nvPr/>
        </p:nvGrpSpPr>
        <p:grpSpPr>
          <a:xfrm>
            <a:off x="2268415" y="3504343"/>
            <a:ext cx="8056274" cy="2688328"/>
            <a:chOff x="39" y="236728"/>
            <a:chExt cx="8056274" cy="2688328"/>
          </a:xfrm>
        </p:grpSpPr>
        <p:sp>
          <p:nvSpPr>
            <p:cNvPr id="530" name="Google Shape;530;p38"/>
            <p:cNvSpPr/>
            <p:nvPr/>
          </p:nvSpPr>
          <p:spPr>
            <a:xfrm>
              <a:off x="39" y="236728"/>
              <a:ext cx="3764614" cy="624088"/>
            </a:xfrm>
            <a:prstGeom prst="rect">
              <a:avLst/>
            </a:prstGeom>
            <a:solidFill>
              <a:schemeClr val="accent2"/>
            </a:solidFill>
            <a:ln w="48000" cap="flat" cmpd="thickThin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38"/>
            <p:cNvSpPr txBox="1"/>
            <p:nvPr/>
          </p:nvSpPr>
          <p:spPr>
            <a:xfrm>
              <a:off x="39" y="236728"/>
              <a:ext cx="3764614" cy="624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Ciencias de la Computación 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38"/>
            <p:cNvSpPr/>
            <p:nvPr/>
          </p:nvSpPr>
          <p:spPr>
            <a:xfrm>
              <a:off x="39" y="860816"/>
              <a:ext cx="3764614" cy="2064240"/>
            </a:xfrm>
            <a:prstGeom prst="rect">
              <a:avLst/>
            </a:prstGeom>
            <a:solidFill>
              <a:srgbClr val="D3D6D2">
                <a:alpha val="89019"/>
              </a:srgbClr>
            </a:solidFill>
            <a:ln w="48000" cap="flat" cmpd="thickThin">
              <a:solidFill>
                <a:srgbClr val="D3D6D2">
                  <a:alpha val="8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38"/>
            <p:cNvSpPr txBox="1"/>
            <p:nvPr/>
          </p:nvSpPr>
          <p:spPr>
            <a:xfrm>
              <a:off x="39" y="860816"/>
              <a:ext cx="3764614" cy="2064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Máxima formación académica: Cuarto nivel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Máximo título obtenido: Doctorado</a:t>
              </a:r>
            </a:p>
            <a:p>
              <a:pPr marL="171450" lvl="1" indent="-171450">
                <a:lnSpc>
                  <a:spcPct val="90000"/>
                </a:lnSpc>
                <a:spcBef>
                  <a:spcPts val="240"/>
                </a:spcBef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dirty="0">
                  <a:solidFill>
                    <a:schemeClr val="dk1"/>
                  </a:solidFill>
                </a:rPr>
                <a:t>Área de conocimiento: Tecnologías de la información</a:t>
              </a:r>
              <a:endParaRPr sz="1600" dirty="0">
                <a:solidFill>
                  <a:schemeClr val="dk1"/>
                </a:solidFill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Años de experiencia profesional: 6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Años de experiencia docente: 15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38"/>
            <p:cNvSpPr/>
            <p:nvPr/>
          </p:nvSpPr>
          <p:spPr>
            <a:xfrm>
              <a:off x="4291699" y="236728"/>
              <a:ext cx="3764614" cy="624088"/>
            </a:xfrm>
            <a:prstGeom prst="rect">
              <a:avLst/>
            </a:prstGeom>
            <a:solidFill>
              <a:schemeClr val="accent3"/>
            </a:solidFill>
            <a:ln w="48000" cap="flat" cmpd="thickThin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38"/>
            <p:cNvSpPr txBox="1"/>
            <p:nvPr/>
          </p:nvSpPr>
          <p:spPr>
            <a:xfrm>
              <a:off x="4291699" y="236728"/>
              <a:ext cx="3764614" cy="62408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3775" tIns="65000" rIns="113775" bIns="650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Arial"/>
                <a:buNone/>
              </a:pPr>
              <a:r>
                <a:rPr lang="es-ES" sz="1600" b="1" i="0" u="none" strike="noStrike" cap="none" dirty="0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Ciencias Exactas</a:t>
              </a:r>
              <a:endParaRPr sz="14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4291699" y="860816"/>
              <a:ext cx="3764614" cy="2064240"/>
            </a:xfrm>
            <a:prstGeom prst="rect">
              <a:avLst/>
            </a:prstGeom>
            <a:solidFill>
              <a:srgbClr val="CFD0D3">
                <a:alpha val="89019"/>
              </a:srgbClr>
            </a:solidFill>
            <a:ln w="48000" cap="flat" cmpd="thickThin">
              <a:solidFill>
                <a:srgbClr val="CFD0D3">
                  <a:alpha val="89019"/>
                </a:srgbClr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7" name="Google Shape;537;p38"/>
            <p:cNvSpPr txBox="1"/>
            <p:nvPr/>
          </p:nvSpPr>
          <p:spPr>
            <a:xfrm>
              <a:off x="4291699" y="860816"/>
              <a:ext cx="3764614" cy="20642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5325" tIns="85325" rIns="113775" bIns="128000" anchor="t" anchorCtr="0">
              <a:noAutofit/>
            </a:bodyPr>
            <a:lstStyle/>
            <a:p>
              <a:pPr marL="171450" marR="0" lvl="1" indent="-1714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Máxima formación académica: Cuarto nivel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Máximo título obtenido: Maestría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Años de experiencia profesional: 0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marL="171450" marR="0" lvl="1" indent="-171450" algn="l" rtl="0">
                <a:lnSpc>
                  <a:spcPct val="90000"/>
                </a:lnSpc>
                <a:spcBef>
                  <a:spcPts val="240"/>
                </a:spcBef>
                <a:spcAft>
                  <a:spcPts val="0"/>
                </a:spcAft>
                <a:buClr>
                  <a:schemeClr val="dk1"/>
                </a:buClr>
                <a:buSzPts val="1600"/>
                <a:buFont typeface="Arial"/>
                <a:buChar char="•"/>
              </a:pPr>
              <a:r>
                <a:rPr lang="es-ES" sz="16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Años de experiencia docente: 22</a:t>
              </a:r>
              <a:endParaRPr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43" name="Google Shape;543;p39"/>
          <p:cNvSpPr txBox="1"/>
          <p:nvPr/>
        </p:nvSpPr>
        <p:spPr>
          <a:xfrm>
            <a:off x="1104897" y="1472750"/>
            <a:ext cx="756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Docente del Departamento de Ciencias de la Computación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4436" y="1872950"/>
            <a:ext cx="7661564" cy="48187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43" name="Google Shape;543;p39"/>
          <p:cNvSpPr txBox="1"/>
          <p:nvPr/>
        </p:nvSpPr>
        <p:spPr>
          <a:xfrm>
            <a:off x="1104897" y="1472750"/>
            <a:ext cx="756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Docente del Departamento de Ciencias de la Computación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897" y="1872950"/>
            <a:ext cx="9980685" cy="466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859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43" name="Google Shape;543;p39"/>
          <p:cNvSpPr txBox="1"/>
          <p:nvPr/>
        </p:nvSpPr>
        <p:spPr>
          <a:xfrm>
            <a:off x="1104897" y="1472750"/>
            <a:ext cx="756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Docente del Departamento de Ciencias de la Computación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5" name="Tab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0013553"/>
              </p:ext>
            </p:extLst>
          </p:nvPr>
        </p:nvGraphicFramePr>
        <p:xfrm>
          <a:off x="1104897" y="2460895"/>
          <a:ext cx="9980684" cy="1723176"/>
        </p:xfrm>
        <a:graphic>
          <a:graphicData uri="http://schemas.openxmlformats.org/drawingml/2006/table">
            <a:tbl>
              <a:tblPr firstRow="1"/>
              <a:tblGrid>
                <a:gridCol w="1596921">
                  <a:extLst>
                    <a:ext uri="{9D8B030D-6E8A-4147-A177-3AD203B41FA5}">
                      <a16:colId xmlns:a16="http://schemas.microsoft.com/office/drawing/2014/main" val="3349039976"/>
                    </a:ext>
                  </a:extLst>
                </a:gridCol>
                <a:gridCol w="1773046">
                  <a:extLst>
                    <a:ext uri="{9D8B030D-6E8A-4147-A177-3AD203B41FA5}">
                      <a16:colId xmlns:a16="http://schemas.microsoft.com/office/drawing/2014/main" val="3616153869"/>
                    </a:ext>
                  </a:extLst>
                </a:gridCol>
                <a:gridCol w="1770748">
                  <a:extLst>
                    <a:ext uri="{9D8B030D-6E8A-4147-A177-3AD203B41FA5}">
                      <a16:colId xmlns:a16="http://schemas.microsoft.com/office/drawing/2014/main" val="3712531323"/>
                    </a:ext>
                  </a:extLst>
                </a:gridCol>
                <a:gridCol w="1770748">
                  <a:extLst>
                    <a:ext uri="{9D8B030D-6E8A-4147-A177-3AD203B41FA5}">
                      <a16:colId xmlns:a16="http://schemas.microsoft.com/office/drawing/2014/main" val="2171863573"/>
                    </a:ext>
                  </a:extLst>
                </a:gridCol>
                <a:gridCol w="1883359">
                  <a:extLst>
                    <a:ext uri="{9D8B030D-6E8A-4147-A177-3AD203B41FA5}">
                      <a16:colId xmlns:a16="http://schemas.microsoft.com/office/drawing/2014/main" val="262060347"/>
                    </a:ext>
                  </a:extLst>
                </a:gridCol>
                <a:gridCol w="1185862">
                  <a:extLst>
                    <a:ext uri="{9D8B030D-6E8A-4147-A177-3AD203B41FA5}">
                      <a16:colId xmlns:a16="http://schemas.microsoft.com/office/drawing/2014/main" val="3013621526"/>
                    </a:ext>
                  </a:extLst>
                </a:gridCol>
              </a:tblGrid>
              <a:tr h="56668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 ABR17-AGO17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 ABR18-AGO18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SII OCT17-FEB18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S-II OCT18-FEB19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RECOMENDADOR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AFINIDAD (%)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7948472"/>
                  </a:ext>
                </a:extLst>
              </a:tr>
              <a:tr h="385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INFRAESTRUC-TURA DE TICS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INFRAESTRUC-TURA DE TICS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INFRAESTRUC-TURA DE TICS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INFRAESTRUC-TURA DE TICS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DISEÑO Y ADM DE REDES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5446262"/>
                  </a:ext>
                </a:extLst>
              </a:tr>
              <a:tr h="385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ING DE SOFTWARE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SEGURIDAD Y GESTIÓN DE TIC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34720405"/>
                  </a:ext>
                </a:extLst>
              </a:tr>
              <a:tr h="3854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INFRAESTRUC-TURA DE TICS</a:t>
                      </a:r>
                      <a:endParaRPr lang="es-EC" sz="18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s-EC" sz="18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5307671"/>
                  </a:ext>
                </a:extLst>
              </a:tr>
            </a:tbl>
          </a:graphicData>
        </a:graphic>
      </p:graphicFrame>
      <p:sp>
        <p:nvSpPr>
          <p:cNvPr id="11" name="Elipse 10"/>
          <p:cNvSpPr/>
          <p:nvPr/>
        </p:nvSpPr>
        <p:spPr>
          <a:xfrm>
            <a:off x="1856534" y="3214253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3269703" y="3228108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5001518" y="3214253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6844173" y="3228107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/>
          <p:cNvSpPr/>
          <p:nvPr/>
        </p:nvSpPr>
        <p:spPr>
          <a:xfrm>
            <a:off x="8548272" y="3990112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076969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4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INTRODUCCIÓN</a:t>
            </a:r>
            <a:endParaRPr/>
          </a:p>
        </p:txBody>
      </p:sp>
      <p:sp>
        <p:nvSpPr>
          <p:cNvPr id="182" name="Google Shape;182;p4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7913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s-ES" dirty="0"/>
              <a:t>Se propone contribuir en la mejora del proceso de gestión y asignación de materias a docentes en una IES de Ecuador.</a:t>
            </a:r>
          </a:p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endParaRPr lang="es-ES" dirty="0"/>
          </a:p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s-ES" dirty="0"/>
              <a:t>Realizando un estudio exploratorio-descriptivo para conocer la situación actual de la gestión del talento humano docente.</a:t>
            </a:r>
          </a:p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endParaRPr lang="es-ES" dirty="0"/>
          </a:p>
          <a:p>
            <a:pPr marL="228600" lvl="0" indent="-228600" algn="just">
              <a:lnSpc>
                <a:spcPct val="150000"/>
              </a:lnSpc>
              <a:spcBef>
                <a:spcPts val="0"/>
              </a:spcBef>
              <a:buSzPts val="2000"/>
            </a:pPr>
            <a:r>
              <a:rPr lang="es-ES" dirty="0"/>
              <a:t>Aplicando minería de datos, determinar factores relacionados con la afinidad como formación académica, especialidad, experiencia docente y profesional, entre otros.</a:t>
            </a:r>
          </a:p>
        </p:txBody>
      </p:sp>
    </p:spTree>
    <p:extLst>
      <p:ext uri="{BB962C8B-B14F-4D97-AF65-F5344CB8AC3E}">
        <p14:creationId xmlns:p14="http://schemas.microsoft.com/office/powerpoint/2010/main" val="3218322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43" name="Google Shape;543;p39"/>
          <p:cNvSpPr txBox="1"/>
          <p:nvPr/>
        </p:nvSpPr>
        <p:spPr>
          <a:xfrm>
            <a:off x="1104897" y="1472750"/>
            <a:ext cx="756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2000"/>
            </a:pPr>
            <a:r>
              <a:rPr lang="es-ES" sz="2000" dirty="0">
                <a:solidFill>
                  <a:schemeClr val="dk1"/>
                </a:solidFill>
              </a:rPr>
              <a:t>Docente del Departamento de Ciencias Exactas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Imagen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217" y="1872950"/>
            <a:ext cx="7319983" cy="48326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997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39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43" name="Google Shape;543;p39"/>
          <p:cNvSpPr txBox="1"/>
          <p:nvPr/>
        </p:nvSpPr>
        <p:spPr>
          <a:xfrm>
            <a:off x="1104897" y="1472750"/>
            <a:ext cx="7562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just">
              <a:buSzPts val="2000"/>
            </a:pPr>
            <a:r>
              <a:rPr lang="es-ES" sz="2000" dirty="0">
                <a:solidFill>
                  <a:schemeClr val="dk1"/>
                </a:solidFill>
              </a:rPr>
              <a:t>Docente del Departamento de Ciencias Exactas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2" name="Picture 2" descr="Exactas2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4896" y="1872950"/>
            <a:ext cx="9980685" cy="4486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368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40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700" cy="109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lvl="0">
              <a:buSzPts val="2800"/>
            </a:pPr>
            <a:r>
              <a:rPr lang="es-ES" dirty="0"/>
              <a:t>RESULTADOS OBTENIDOS</a:t>
            </a:r>
            <a:endParaRPr dirty="0"/>
          </a:p>
        </p:txBody>
      </p:sp>
      <p:sp>
        <p:nvSpPr>
          <p:cNvPr id="553" name="Google Shape;553;p40"/>
          <p:cNvSpPr txBox="1"/>
          <p:nvPr/>
        </p:nvSpPr>
        <p:spPr>
          <a:xfrm>
            <a:off x="1019889" y="1415675"/>
            <a:ext cx="1006569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ES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Docente del Departamento de Ciencias Exactas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6" name="Tab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0288594"/>
              </p:ext>
            </p:extLst>
          </p:nvPr>
        </p:nvGraphicFramePr>
        <p:xfrm>
          <a:off x="1104900" y="2300202"/>
          <a:ext cx="9980680" cy="1703763"/>
        </p:xfrm>
        <a:graphic>
          <a:graphicData uri="http://schemas.openxmlformats.org/drawingml/2006/table">
            <a:tbl>
              <a:tblPr firstRow="1"/>
              <a:tblGrid>
                <a:gridCol w="1599077">
                  <a:extLst>
                    <a:ext uri="{9D8B030D-6E8A-4147-A177-3AD203B41FA5}">
                      <a16:colId xmlns:a16="http://schemas.microsoft.com/office/drawing/2014/main" val="2039455973"/>
                    </a:ext>
                  </a:extLst>
                </a:gridCol>
                <a:gridCol w="1661188">
                  <a:extLst>
                    <a:ext uri="{9D8B030D-6E8A-4147-A177-3AD203B41FA5}">
                      <a16:colId xmlns:a16="http://schemas.microsoft.com/office/drawing/2014/main" val="643182901"/>
                    </a:ext>
                  </a:extLst>
                </a:gridCol>
                <a:gridCol w="1673610">
                  <a:extLst>
                    <a:ext uri="{9D8B030D-6E8A-4147-A177-3AD203B41FA5}">
                      <a16:colId xmlns:a16="http://schemas.microsoft.com/office/drawing/2014/main" val="1714700076"/>
                    </a:ext>
                  </a:extLst>
                </a:gridCol>
                <a:gridCol w="1976261">
                  <a:extLst>
                    <a:ext uri="{9D8B030D-6E8A-4147-A177-3AD203B41FA5}">
                      <a16:colId xmlns:a16="http://schemas.microsoft.com/office/drawing/2014/main" val="2510319503"/>
                    </a:ext>
                  </a:extLst>
                </a:gridCol>
                <a:gridCol w="1897210">
                  <a:extLst>
                    <a:ext uri="{9D8B030D-6E8A-4147-A177-3AD203B41FA5}">
                      <a16:colId xmlns:a16="http://schemas.microsoft.com/office/drawing/2014/main" val="94526455"/>
                    </a:ext>
                  </a:extLst>
                </a:gridCol>
                <a:gridCol w="1173334">
                  <a:extLst>
                    <a:ext uri="{9D8B030D-6E8A-4147-A177-3AD203B41FA5}">
                      <a16:colId xmlns:a16="http://schemas.microsoft.com/office/drawing/2014/main" val="553170187"/>
                    </a:ext>
                  </a:extLst>
                </a:gridCol>
              </a:tblGrid>
              <a:tr h="49684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 ABR17-AGO17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 ABR18-AGO18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SII OCT17-FEB18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PREGRADO S-II OCT18-FEB19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RECOMENDADOR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b="1">
                          <a:solidFill>
                            <a:srgbClr val="FFFF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AFINIDAD (%)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BBB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7937708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ANALISIS FUNCIONAL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ANALISIS FUNCIONAL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ANALISIS FUNCIONAL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ANALISIS FUNCIONAL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ANALISIS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9BBB5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0881094"/>
                  </a:ext>
                </a:extLst>
              </a:tr>
              <a:tr h="6034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ESTADISTICA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ESTADISTICA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ESTADISTICA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ESTADISTICA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C" sz="12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ESTADISTICA</a:t>
                      </a:r>
                      <a:endParaRPr lang="es-EC" sz="20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C" sz="12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96</a:t>
                      </a:r>
                      <a:endParaRPr lang="es-EC" sz="20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C2D69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84951880"/>
                  </a:ext>
                </a:extLst>
              </a:tr>
            </a:tbl>
          </a:graphicData>
        </a:graphic>
      </p:graphicFrame>
      <p:sp>
        <p:nvSpPr>
          <p:cNvPr id="7" name="Elipse 6"/>
          <p:cNvSpPr/>
          <p:nvPr/>
        </p:nvSpPr>
        <p:spPr>
          <a:xfrm>
            <a:off x="2299883" y="3435928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2" name="Elipse 11"/>
          <p:cNvSpPr/>
          <p:nvPr/>
        </p:nvSpPr>
        <p:spPr>
          <a:xfrm>
            <a:off x="3907003" y="3449781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3" name="Elipse 12"/>
          <p:cNvSpPr/>
          <p:nvPr/>
        </p:nvSpPr>
        <p:spPr>
          <a:xfrm>
            <a:off x="5611118" y="3435925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4" name="Elipse 13"/>
          <p:cNvSpPr/>
          <p:nvPr/>
        </p:nvSpPr>
        <p:spPr>
          <a:xfrm>
            <a:off x="7287521" y="3435923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15" name="Elipse 14"/>
          <p:cNvSpPr/>
          <p:nvPr/>
        </p:nvSpPr>
        <p:spPr>
          <a:xfrm>
            <a:off x="9199433" y="3449780"/>
            <a:ext cx="124688" cy="118238"/>
          </a:xfrm>
          <a:prstGeom prst="ellipse">
            <a:avLst/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20339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4533875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1097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rrida recomendador">
            <a:hlinkClick r:id="" action="ppaction://media"/>
            <a:extLst>
              <a:ext uri="{FF2B5EF4-FFF2-40B4-BE49-F238E27FC236}">
                <a16:creationId xmlns:a16="http://schemas.microsoft.com/office/drawing/2014/main" id="{688510BF-C3AA-4667-894B-4B2B0D5732A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59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26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9836123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5101921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75757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596" name="Google Shape;596;p43"/>
          <p:cNvSpPr txBox="1">
            <a:spLocks noGrp="1"/>
          </p:cNvSpPr>
          <p:nvPr>
            <p:ph type="body" idx="1"/>
          </p:nvPr>
        </p:nvSpPr>
        <p:spPr>
          <a:xfrm>
            <a:off x="1104899" y="1600200"/>
            <a:ext cx="9980683" cy="47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just"/>
            <a:r>
              <a:rPr lang="es-ES" dirty="0"/>
              <a:t>Se utilizaron herramientas de software libre y </a:t>
            </a:r>
            <a:r>
              <a:rPr lang="es-ES" dirty="0" smtClean="0"/>
              <a:t>licencias educativas </a:t>
            </a:r>
            <a:r>
              <a:rPr lang="es-ES" dirty="0"/>
              <a:t>que fueron de utilidad para el desarrollo del presente proyecto.</a:t>
            </a:r>
            <a:endParaRPr lang="es-EC" dirty="0"/>
          </a:p>
          <a:p>
            <a:pPr algn="just"/>
            <a:r>
              <a:rPr lang="es-ES" dirty="0"/>
              <a:t>Se han aplicado técnicas de recogida de datos </a:t>
            </a:r>
            <a:r>
              <a:rPr lang="es-EC" dirty="0"/>
              <a:t>para realizar el análisis </a:t>
            </a:r>
            <a:r>
              <a:rPr lang="es-EC" dirty="0" smtClean="0"/>
              <a:t>de la información.</a:t>
            </a:r>
            <a:endParaRPr lang="es-EC" dirty="0"/>
          </a:p>
          <a:p>
            <a:pPr algn="just"/>
            <a:r>
              <a:rPr lang="es-EC" dirty="0"/>
              <a:t>Se realizó una limpieza e integración de datos mediante la aplicación de la técnica </a:t>
            </a:r>
            <a:r>
              <a:rPr lang="es-ES" dirty="0"/>
              <a:t>d</a:t>
            </a:r>
            <a:r>
              <a:rPr lang="es-ES" dirty="0" smtClean="0"/>
              <a:t>ata </a:t>
            </a:r>
            <a:r>
              <a:rPr lang="es-ES" dirty="0" err="1"/>
              <a:t>cleaning</a:t>
            </a:r>
            <a:r>
              <a:rPr lang="es-ES" dirty="0"/>
              <a:t>.</a:t>
            </a:r>
          </a:p>
          <a:p>
            <a:pPr algn="just"/>
            <a:r>
              <a:rPr lang="es-ES" dirty="0"/>
              <a:t>Se realizó una selección de variables para identificar aquellas que son relevantes para el proceso de asignación de materias en el presente estudio, aplicando el método de clasificación K-NN</a:t>
            </a:r>
            <a:r>
              <a:rPr lang="es-ES" dirty="0" smtClean="0"/>
              <a:t>.</a:t>
            </a:r>
          </a:p>
          <a:p>
            <a:pPr algn="just"/>
            <a:r>
              <a:rPr lang="es-ES" dirty="0"/>
              <a:t>Se identificó que el método de árboles de decisión </a:t>
            </a:r>
            <a:r>
              <a:rPr lang="es-ES" dirty="0" err="1"/>
              <a:t>RandomTree</a:t>
            </a:r>
            <a:r>
              <a:rPr lang="es-ES" dirty="0"/>
              <a:t>, fue el adecuado en el presente estudio para encontrar el comportamiento del proceso manual de asignación de materias</a:t>
            </a:r>
            <a:r>
              <a:rPr lang="es-ES" dirty="0" smtClean="0"/>
              <a:t>.</a:t>
            </a:r>
            <a:endParaRPr lang="es-E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43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CONCLUSIONES</a:t>
            </a:r>
            <a:endParaRPr/>
          </a:p>
        </p:txBody>
      </p:sp>
      <p:sp>
        <p:nvSpPr>
          <p:cNvPr id="596" name="Google Shape;596;p43"/>
          <p:cNvSpPr txBox="1">
            <a:spLocks noGrp="1"/>
          </p:cNvSpPr>
          <p:nvPr>
            <p:ph type="body" idx="1"/>
          </p:nvPr>
        </p:nvSpPr>
        <p:spPr>
          <a:xfrm>
            <a:off x="1104899" y="1600200"/>
            <a:ext cx="9980683" cy="47364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Autofit/>
          </a:bodyPr>
          <a:lstStyle/>
          <a:p>
            <a:pPr algn="just"/>
            <a:r>
              <a:rPr lang="es-ES" dirty="0" smtClean="0"/>
              <a:t>Se </a:t>
            </a:r>
            <a:r>
              <a:rPr lang="es-ES" dirty="0"/>
              <a:t>ha propuesto una variable denominada “afinidad”, la cual se obtuvo al evaluar las reglas en el proceso de pruebas con el algoritmo implementado en el prototipo.</a:t>
            </a:r>
          </a:p>
          <a:p>
            <a:pPr algn="just"/>
            <a:r>
              <a:rPr lang="es-ES" dirty="0"/>
              <a:t>Se realizó el diseño e implementación de un prototipo de sistema recomendador mediante la utilización de la metodología de </a:t>
            </a:r>
            <a:r>
              <a:rPr lang="es-ES" dirty="0" err="1"/>
              <a:t>prototipado</a:t>
            </a:r>
            <a:r>
              <a:rPr lang="es-ES" dirty="0"/>
              <a:t> rápido.</a:t>
            </a:r>
          </a:p>
          <a:p>
            <a:pPr algn="just"/>
            <a:r>
              <a:rPr lang="es-ES" dirty="0"/>
              <a:t>Se implementó un algoritmo genético el cual permite obtener sugerencias de materias a docentes.</a:t>
            </a:r>
          </a:p>
          <a:p>
            <a:pPr algn="just"/>
            <a:r>
              <a:rPr lang="es-ES" dirty="0"/>
              <a:t>Se </a:t>
            </a:r>
            <a:r>
              <a:rPr lang="es-ES" dirty="0" smtClean="0"/>
              <a:t>realizaron validaciones con </a:t>
            </a:r>
            <a:r>
              <a:rPr lang="es-ES" dirty="0"/>
              <a:t>el prototipo desarrollado mediante </a:t>
            </a:r>
            <a:r>
              <a:rPr lang="es-ES" dirty="0" smtClean="0"/>
              <a:t>casos </a:t>
            </a:r>
            <a:r>
              <a:rPr lang="es-ES" dirty="0"/>
              <a:t>de </a:t>
            </a:r>
            <a:r>
              <a:rPr lang="es-ES" dirty="0" smtClean="0"/>
              <a:t>prueba, </a:t>
            </a:r>
            <a:r>
              <a:rPr lang="es-ES" dirty="0"/>
              <a:t>ejecutando el proceso desde el registro de la información del docente hasta obtener el reporte con las diferentes </a:t>
            </a:r>
            <a:r>
              <a:rPr lang="es-ES" dirty="0" smtClean="0"/>
              <a:t>recomendaciones.</a:t>
            </a:r>
          </a:p>
        </p:txBody>
      </p:sp>
    </p:spTree>
    <p:extLst>
      <p:ext uri="{BB962C8B-B14F-4D97-AF65-F5344CB8AC3E}">
        <p14:creationId xmlns:p14="http://schemas.microsoft.com/office/powerpoint/2010/main" val="368038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52531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5669964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8443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46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RECOMENDACIONES</a:t>
            </a:r>
            <a:endParaRPr/>
          </a:p>
        </p:txBody>
      </p:sp>
      <p:sp>
        <p:nvSpPr>
          <p:cNvPr id="635" name="Google Shape;635;p46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dirty="0"/>
              <a:t>Dar continuidad a este proyecto como propuesta de apoyo a la toma de decisiones respecto a la asignación de materias.</a:t>
            </a:r>
            <a:endParaRPr dirty="0"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 dirty="0"/>
              <a:t>Investigar y aplicar otras técnicas para obtener recomendaciones, de forma que se pueda hacer una comparación con la aplicada en este estudio.</a:t>
            </a:r>
            <a:endParaRPr dirty="0"/>
          </a:p>
          <a:p>
            <a:pPr marL="228600" lvl="0" indent="-228600" algn="just">
              <a:lnSpc>
                <a:spcPct val="150000"/>
              </a:lnSpc>
              <a:buSzPts val="2000"/>
            </a:pPr>
            <a:r>
              <a:rPr lang="es-ES" dirty="0"/>
              <a:t>Gestionar el registro de datos en el formulario web que permitan realizar más pruebas y comprobar su validez.</a:t>
            </a:r>
            <a:endParaRPr dirty="0"/>
          </a:p>
          <a:p>
            <a:pPr marL="228600" lvl="0" indent="-101600" algn="l" rtl="0">
              <a:lnSpc>
                <a:spcPct val="9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5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INTRODUCCIÓN</a:t>
            </a:r>
            <a:endParaRPr/>
          </a:p>
        </p:txBody>
      </p:sp>
      <p:sp>
        <p:nvSpPr>
          <p:cNvPr id="188" name="Google Shape;188;p5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  <a:buSzPts val="2000"/>
              <a:buNone/>
            </a:pPr>
            <a:r>
              <a:rPr lang="es-MX" dirty="0"/>
              <a:t>La IES en la que se aplicó el estudio, tiene estructura departamental:</a:t>
            </a:r>
          </a:p>
          <a:p>
            <a:pPr marL="228600" lvl="0" indent="-228600">
              <a:lnSpc>
                <a:spcPct val="150000"/>
              </a:lnSpc>
              <a:buSzPts val="2000"/>
            </a:pPr>
            <a:r>
              <a:rPr lang="es-MX" dirty="0"/>
              <a:t>Departamentos que administran carreras.</a:t>
            </a:r>
          </a:p>
          <a:p>
            <a:pPr marL="228600" lvl="0" indent="-228600">
              <a:lnSpc>
                <a:spcPct val="150000"/>
              </a:lnSpc>
              <a:buSzPts val="2000"/>
            </a:pPr>
            <a:r>
              <a:rPr lang="es-MX" dirty="0"/>
              <a:t>Departamentos que disponen de un portafolio de materias.</a:t>
            </a:r>
          </a:p>
          <a:p>
            <a:pPr marL="228600" lvl="0" indent="-228600">
              <a:lnSpc>
                <a:spcPct val="150000"/>
              </a:lnSpc>
              <a:buSzPts val="2000"/>
            </a:pPr>
            <a:r>
              <a:rPr lang="es-MX" dirty="0"/>
              <a:t>Materias pertenecen a un área de conocimiento.</a:t>
            </a:r>
          </a:p>
          <a:p>
            <a:pPr marL="228600" lvl="0" indent="-228600">
              <a:lnSpc>
                <a:spcPct val="150000"/>
              </a:lnSpc>
              <a:buSzPts val="2000"/>
            </a:pPr>
            <a:r>
              <a:rPr lang="es-MX" dirty="0"/>
              <a:t>Docentes que pertenecen a un solo departamento.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Google Shape;640;p4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RECOMENDACIONES</a:t>
            </a:r>
            <a:endParaRPr/>
          </a:p>
        </p:txBody>
      </p:sp>
      <p:sp>
        <p:nvSpPr>
          <p:cNvPr id="641" name="Google Shape;641;p47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228600" lvl="0" indent="-2286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/>
              <a:t>Reforzar la aplicación de técnicas de minería de datos con casos aplicables al entorno laboral.</a:t>
            </a:r>
            <a:endParaRPr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/>
              <a:t>Reforzar la redacción académica – científica con el fin de facilitar el desarrollo de los proyectos de tesis.</a:t>
            </a:r>
            <a:endParaRPr/>
          </a:p>
          <a:p>
            <a:pPr marL="228600" lvl="0" indent="-228600" algn="just" rtl="0">
              <a:lnSpc>
                <a:spcPct val="150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000"/>
              <a:buChar char="▪"/>
            </a:pPr>
            <a:r>
              <a:rPr lang="es-ES"/>
              <a:t>Incluir en la malla curricular de la maestría un componente práctico.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7" name="Google Shape;647;p48"/>
          <p:cNvSpPr txBox="1"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/>
              <a:t>GRACIAS</a:t>
            </a:r>
            <a:endParaRPr/>
          </a:p>
        </p:txBody>
      </p:sp>
      <p:sp>
        <p:nvSpPr>
          <p:cNvPr id="648" name="Google Shape;648;p48"/>
          <p:cNvSpPr txBox="1"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p49"/>
          <p:cNvSpPr txBox="1">
            <a:spLocks noGrp="1"/>
          </p:cNvSpPr>
          <p:nvPr>
            <p:ph type="title"/>
          </p:nvPr>
        </p:nvSpPr>
        <p:spPr>
          <a:xfrm>
            <a:off x="1104899" y="2971806"/>
            <a:ext cx="10071099" cy="168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Arial"/>
              <a:buNone/>
            </a:pPr>
            <a:r>
              <a:rPr lang="es-ES"/>
              <a:t>¿PREGUNTAS?</a:t>
            </a:r>
            <a:endParaRPr/>
          </a:p>
        </p:txBody>
      </p:sp>
      <p:sp>
        <p:nvSpPr>
          <p:cNvPr id="654" name="Google Shape;654;p49"/>
          <p:cNvSpPr txBox="1">
            <a:spLocks noGrp="1"/>
          </p:cNvSpPr>
          <p:nvPr>
            <p:ph type="body" idx="1"/>
          </p:nvPr>
        </p:nvSpPr>
        <p:spPr>
          <a:xfrm>
            <a:off x="1104899" y="4655956"/>
            <a:ext cx="10071099" cy="509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1365756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2178592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8988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7"/>
          <p:cNvSpPr txBox="1">
            <a:spLocks noGrp="1"/>
          </p:cNvSpPr>
          <p:nvPr>
            <p:ph type="title"/>
          </p:nvPr>
        </p:nvSpPr>
        <p:spPr>
          <a:xfrm>
            <a:off x="1104900" y="76200"/>
            <a:ext cx="9980682" cy="1096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b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es-ES"/>
              <a:t>PROBLEMA</a:t>
            </a:r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body" idx="1"/>
          </p:nvPr>
        </p:nvSpPr>
        <p:spPr>
          <a:xfrm>
            <a:off x="1104900" y="1600200"/>
            <a:ext cx="99822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0" bIns="45700" anchor="t" anchorCtr="0">
            <a:normAutofit/>
          </a:bodyPr>
          <a:lstStyle/>
          <a:p>
            <a:pPr lvl="0" indent="-355600" algn="just">
              <a:lnSpc>
                <a:spcPct val="115000"/>
              </a:lnSpc>
              <a:buSzPts val="2000"/>
            </a:pPr>
            <a:r>
              <a:rPr lang="es-MX" dirty="0"/>
              <a:t>El proceso de asignación de materias se gestiona de forma manual.</a:t>
            </a:r>
          </a:p>
          <a:p>
            <a:pPr lvl="0" indent="-355600" algn="just">
              <a:lnSpc>
                <a:spcPct val="115000"/>
              </a:lnSpc>
              <a:buSzPts val="2000"/>
            </a:pPr>
            <a:r>
              <a:rPr lang="es-MX" dirty="0"/>
              <a:t>Requiere demasiado tiempo.</a:t>
            </a:r>
          </a:p>
          <a:p>
            <a:pPr indent="-355600" algn="just">
              <a:lnSpc>
                <a:spcPct val="115000"/>
              </a:lnSpc>
              <a:buSzPts val="2000"/>
            </a:pPr>
            <a:r>
              <a:rPr lang="es-MX" dirty="0"/>
              <a:t>Se realiza una posible asignación subjetiva, lo que genera errores involuntarios.</a:t>
            </a:r>
          </a:p>
          <a:p>
            <a:pPr lvl="0" indent="-355600" algn="just">
              <a:lnSpc>
                <a:spcPct val="115000"/>
              </a:lnSpc>
              <a:buSzPts val="2000"/>
            </a:pPr>
            <a:r>
              <a:rPr lang="es-MX" dirty="0"/>
              <a:t>Se asignan materias fuera del área de dominio del Docente.</a:t>
            </a:r>
          </a:p>
          <a:p>
            <a:pPr lvl="0" indent="-355600" algn="just">
              <a:lnSpc>
                <a:spcPct val="115000"/>
              </a:lnSpc>
              <a:buSzPts val="2000"/>
            </a:pPr>
            <a:r>
              <a:rPr lang="es-MX" dirty="0"/>
              <a:t>No se consideran factores importantes, como la experiencia docente, la formación académica, entre otros.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C" dirty="0"/>
              <a:t>AGENDA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1794121"/>
              </p:ext>
            </p:extLst>
          </p:nvPr>
        </p:nvGraphicFramePr>
        <p:xfrm>
          <a:off x="1104900" y="1600200"/>
          <a:ext cx="9982200" cy="4572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Google Shape;200;p6"/>
          <p:cNvSpPr/>
          <p:nvPr/>
        </p:nvSpPr>
        <p:spPr>
          <a:xfrm>
            <a:off x="2660000" y="2746626"/>
            <a:ext cx="520056" cy="520056"/>
          </a:xfrm>
          <a:prstGeom prst="ellipse">
            <a:avLst/>
          </a:prstGeom>
          <a:blipFill rotWithShape="1">
            <a:blip r:embed="rId7">
              <a:alphaModFix/>
            </a:blip>
            <a:stretch>
              <a:fillRect t="-997" b="-996"/>
            </a:stretch>
          </a:blipFill>
          <a:ln>
            <a:noFill/>
          </a:ln>
          <a:effectLst>
            <a:outerShdw blurRad="39000" dist="25400" dir="5400000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90824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iteratura académica 16 × 9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Academic Literature">
      <a:dk1>
        <a:srgbClr val="514843"/>
      </a:dk1>
      <a:lt1>
        <a:srgbClr val="FFFFFF"/>
      </a:lt1>
      <a:dk2>
        <a:srgbClr val="000000"/>
      </a:dk2>
      <a:lt2>
        <a:srgbClr val="FFFFF3"/>
      </a:lt2>
      <a:accent1>
        <a:srgbClr val="514843"/>
      </a:accent1>
      <a:accent2>
        <a:srgbClr val="6D7D66"/>
      </a:accent2>
      <a:accent3>
        <a:srgbClr val="525A6A"/>
      </a:accent3>
      <a:accent4>
        <a:srgbClr val="827266"/>
      </a:accent4>
      <a:accent5>
        <a:srgbClr val="AE9A7E"/>
      </a:accent5>
      <a:accent6>
        <a:srgbClr val="A8A39E"/>
      </a:accent6>
      <a:hlink>
        <a:srgbClr val="59704F"/>
      </a:hlink>
      <a:folHlink>
        <a:srgbClr val="A8A39E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7316</TotalTime>
  <Words>1963</Words>
  <Application>Microsoft Office PowerPoint</Application>
  <PresentationFormat>Panorámica</PresentationFormat>
  <Paragraphs>366</Paragraphs>
  <Slides>62</Slides>
  <Notes>53</Notes>
  <HiddenSlides>0</HiddenSlides>
  <MMClips>1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62</vt:i4>
      </vt:variant>
    </vt:vector>
  </HeadingPairs>
  <TitlesOfParts>
    <vt:vector size="66" baseType="lpstr">
      <vt:lpstr>Arial</vt:lpstr>
      <vt:lpstr>Noto Sans Symbols</vt:lpstr>
      <vt:lpstr>Times New Roman</vt:lpstr>
      <vt:lpstr>Literatura académica 16 × 9</vt:lpstr>
      <vt:lpstr>Presentación de PowerPoint</vt:lpstr>
      <vt:lpstr>AGENDA</vt:lpstr>
      <vt:lpstr>AGENDA</vt:lpstr>
      <vt:lpstr>INTRODUCCIÓN</vt:lpstr>
      <vt:lpstr>INTRODUCCIÓN</vt:lpstr>
      <vt:lpstr>INTRODUCCIÓN</vt:lpstr>
      <vt:lpstr>AGENDA</vt:lpstr>
      <vt:lpstr>PROBLEMA</vt:lpstr>
      <vt:lpstr>AGENDA</vt:lpstr>
      <vt:lpstr>OBJETIVO GENERAL</vt:lpstr>
      <vt:lpstr>OBJETIVOS ESPECÍFICOS</vt:lpstr>
      <vt:lpstr>AGENDA</vt:lpstr>
      <vt:lpstr>MINERÍA DE DATOS</vt:lpstr>
      <vt:lpstr>RECOGIDA DE DATOS</vt:lpstr>
      <vt:lpstr>RECOGIDA DE DATOS – TÉCNICA SEMIAUTOMÁTICA</vt:lpstr>
      <vt:lpstr>RECOGIDA DE DATOS – TÉCNICA MANUAL</vt:lpstr>
      <vt:lpstr>LIMPIEZA E INTEGRACIÓN DE DATOS</vt:lpstr>
      <vt:lpstr>LIMPIEZA E INTEGRACIÓN DE DATOS</vt:lpstr>
      <vt:lpstr>SELECCIÓN Y TRANSFORMACIÓN DE LOS DATOS</vt:lpstr>
      <vt:lpstr>SELECCIÓN Y TRANSFORMACIÓN DE LOS DATOS</vt:lpstr>
      <vt:lpstr>SELECCIÓN Y TRANSFORMACIÓN DE LOS DATOS</vt:lpstr>
      <vt:lpstr>ANÁLISIS DE LA INFORMACIÓN</vt:lpstr>
      <vt:lpstr>ANÁLISIS DE LA INFORMACIÓN</vt:lpstr>
      <vt:lpstr>ANÁLISIS DE LA INFORMACIÓN</vt:lpstr>
      <vt:lpstr>ANÁLISIS DE LA INFORMACIÓN</vt:lpstr>
      <vt:lpstr>ANÁLISIS DE LA INFORMACIÓN</vt:lpstr>
      <vt:lpstr>ANÁLISIS DE LA INFORMACIÓN</vt:lpstr>
      <vt:lpstr>EVALUACIÓN DE PATRONES</vt:lpstr>
      <vt:lpstr>EVALUACIÓN DE PATRONES</vt:lpstr>
      <vt:lpstr>EVALUACIÓN DE PATRONES</vt:lpstr>
      <vt:lpstr>EVALUACIÓN DE PATRONES</vt:lpstr>
      <vt:lpstr>EVALUACIÓN DE PATRONES</vt:lpstr>
      <vt:lpstr>EVALUACIÓN DE PATRONES</vt:lpstr>
      <vt:lpstr>EVALUACIÓN DE PATRONES</vt:lpstr>
      <vt:lpstr>PRESENTACIÓN DEL CONOCIMIENTO</vt:lpstr>
      <vt:lpstr>PRESENTACIÓN DEL CONOCIMIENTO</vt:lpstr>
      <vt:lpstr>PRESENTACIÓN DEL CONOCIMIENTO</vt:lpstr>
      <vt:lpstr>AGENDA</vt:lpstr>
      <vt:lpstr>DESARROLLO DEL PROTOTIPO</vt:lpstr>
      <vt:lpstr>DESARROLLO DEL PROTOTIPO</vt:lpstr>
      <vt:lpstr>DESARROLLO DEL PROTOTIPO</vt:lpstr>
      <vt:lpstr>DESARROLLO DEL PROTOTIPO</vt:lpstr>
      <vt:lpstr>DESARROLLO DEL PROTOTIPO</vt:lpstr>
      <vt:lpstr>DESARROLLO DEL PROTOTIPO</vt:lpstr>
      <vt:lpstr>DESARROLLO DEL PROTOTIPO</vt:lpstr>
      <vt:lpstr>DESARROLLO DEL PROTOTIPO</vt:lpstr>
      <vt:lpstr>RESULTADOS OBTENIDOS</vt:lpstr>
      <vt:lpstr>RESULTADOS OBTENIDOS</vt:lpstr>
      <vt:lpstr>RESULTADOS OBTENIDOS</vt:lpstr>
      <vt:lpstr>RESULTADOS OBTENIDOS</vt:lpstr>
      <vt:lpstr>RESULTADOS OBTENIDOS</vt:lpstr>
      <vt:lpstr>RESULTADOS OBTENIDOS</vt:lpstr>
      <vt:lpstr>AGENDA</vt:lpstr>
      <vt:lpstr>Presentación de PowerPoint</vt:lpstr>
      <vt:lpstr>AGENDA</vt:lpstr>
      <vt:lpstr>CONCLUSIONES</vt:lpstr>
      <vt:lpstr>CONCLUSIONES</vt:lpstr>
      <vt:lpstr>AGENDA</vt:lpstr>
      <vt:lpstr>RECOMENDACIONES</vt:lpstr>
      <vt:lpstr>RECOMENDACIONES</vt:lpstr>
      <vt:lpstr>GRACIAS</vt:lpstr>
      <vt:lpstr>¿PREGUNTAS?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Jess</cp:lastModifiedBy>
  <cp:revision>177</cp:revision>
  <dcterms:created xsi:type="dcterms:W3CDTF">2020-01-17T02:39:54Z</dcterms:created>
  <dcterms:modified xsi:type="dcterms:W3CDTF">2020-08-10T21:23:19Z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0x0101006EDDDB5EE6D98C44930B742096920B300400F5B6D36B3EF94B4E9A635CDF2A18F5B8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