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7" r:id="rId13"/>
    <p:sldId id="270" r:id="rId14"/>
    <p:sldId id="271" r:id="rId15"/>
    <p:sldId id="272" r:id="rId16"/>
    <p:sldId id="274" r:id="rId17"/>
    <p:sldId id="276" r:id="rId18"/>
    <p:sldId id="279" r:id="rId19"/>
    <p:sldId id="280" r:id="rId20"/>
    <p:sldId id="281" r:id="rId21"/>
    <p:sldId id="282" r:id="rId22"/>
    <p:sldId id="283" r:id="rId23"/>
    <p:sldId id="285" r:id="rId24"/>
    <p:sldId id="286" r:id="rId25"/>
    <p:sldId id="287" r:id="rId26"/>
    <p:sldId id="288" r:id="rId27"/>
    <p:sldId id="289" r:id="rId28"/>
    <p:sldId id="290" r:id="rId29"/>
    <p:sldId id="292" r:id="rId3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9C2F5-7D5A-4DA1-9244-1389EA925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4FE228-C9AA-403A-8A19-2487C9C28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D35E90-5450-4E1A-89FE-647A1A6F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71A647-DCE4-42F9-BAF5-359B7820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898D60-88EE-49DB-AFFC-D10BDD9F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953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D8967-2BA7-47A7-85E0-40C8217F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265B99-C143-4248-8F36-901D8296C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78CA20-679C-4702-9806-ECE889AB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57315A-F7BD-40A8-98C8-3A811DC2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DEF778-BCB0-41BA-9EF3-CFFE4B99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25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7192B3-84B8-41E9-B94C-8DAFB5144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BD2641-272D-4D75-B3B8-A9988532A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CE2FEC-D52A-42EB-8170-6F9F481E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8753F-FD14-4BA6-BCB3-D71054F8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B57288-61BD-49F5-B648-CABDBA77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012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58A3B-C6BE-4B3D-A419-98AEC8DF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F0EE51-FECE-4B97-8B61-8F3D3CE4D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A24C97-7E32-4C9E-BFF4-31D7FBE4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DB151-F51E-4726-82E7-4746ED14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4B66D-0350-4ABA-8D43-5DDEF575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290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90EE6-22DA-4073-95F7-58D0B565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5A7379-659E-4F20-B356-2EA51823E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FF478E-1856-47C6-8900-69C8FCC9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1CCB42-D9E0-4451-A677-2A754354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E9DB96-6D3F-439E-992F-2C60C6AE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266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9FFBA-48ED-4E50-A8BC-2E55A4CC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FC9FFC-003E-490F-BD60-D867F1CA7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B3953B-FCFF-485B-8C50-F175E84E2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1C1825-05E0-4A43-9166-55E36E6D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EE1124-B782-44A1-90C2-50A5986E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B2F499-DE96-4F99-BDCA-7B258924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586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F3F43-AA9F-4AEE-B95F-8041DF61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CAD789-87CB-4705-BC1C-B0E2C3CF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BC5C8-7DE6-4DBA-BAFC-3E5DD0EC5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586847-73D8-4C2B-8B16-2CEE2D158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E3A45F-408A-48F4-9718-3E8A6F819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A351EA8-2C52-4111-96BF-534E5A77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BE388A-F301-4DA7-85D7-86EE944F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D5DE2D-8C0F-46E3-A70C-261B9026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918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A20FC-0F8F-4D39-8E4E-3B4B733A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33CB0C-5E58-4FC0-92BD-96C5C213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85AD64-9ACE-443E-854D-DF0AE5A1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295B55-22AF-4D4B-86E3-37D6031A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33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DE6BAD-5644-4EED-B72E-9D9472BE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AF65E-E943-4E63-9CFA-ADC4BC07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D22279-2865-49E2-A1B0-912566FB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087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C3201-A613-4521-9259-001825F0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D9504F-3236-4100-8D4C-CA66181A8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122FCA-0200-41E2-AD57-5137650B3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B531FE-2162-4FFB-930F-7083AC86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6FEC4-5334-400E-9514-97BA22E4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86C15-3C30-4DE0-9C7A-7EBA110E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96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FB5BD-9C31-41EE-9192-CF5628E4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4EEDF5-DFB8-45A7-81BF-74C040D57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12D136-6AD9-48AB-B89C-2B473DD0E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28553E-3A58-474F-A013-E93EEE2C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823030-67BE-4B42-A046-52D23500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5AAAC6-5A22-4457-AAB7-17A9DFDD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642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0568A0-8CE8-4135-88F7-402D74C9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EE6C37-5EA6-4E38-A23A-E2718DBC3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B20BCF-7FBA-4743-8706-873EDDBEE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7080A-0050-42A6-A895-E6ED5C7688D6}" type="datetimeFigureOut">
              <a:rPr lang="es-EC" smtClean="0"/>
              <a:t>14/9/2020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1035E1-933D-4762-BE68-BAC2C13BC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8003B-DC14-487A-8521-894B49D5D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C5B65-204A-4397-9460-093E869440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397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79FDD-DB16-4C47-84C5-1705C672B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6" y="207258"/>
            <a:ext cx="9620250" cy="6279267"/>
          </a:xfr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br>
              <a:rPr lang="es-MX" dirty="0"/>
            </a:b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FF4A2D3-9C86-4210-A8BC-5779D6AB8EA7}"/>
              </a:ext>
            </a:extLst>
          </p:cNvPr>
          <p:cNvSpPr/>
          <p:nvPr/>
        </p:nvSpPr>
        <p:spPr>
          <a:xfrm>
            <a:off x="857247" y="2181016"/>
            <a:ext cx="1093469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Determinación de los elementos necesarios para la planificación prospectiva territorial del uso y ocupación del suelo en la zona de influencia de la estación San Francisco con la operación del Metro de Quito</a:t>
            </a:r>
          </a:p>
          <a:p>
            <a:pPr algn="ctr"/>
            <a:endParaRPr lang="es-MX" sz="2400" dirty="0"/>
          </a:p>
          <a:p>
            <a:pPr algn="ctr"/>
            <a:r>
              <a:rPr lang="es-MX" sz="2400" b="1" dirty="0"/>
              <a:t>Autor: </a:t>
            </a:r>
            <a:r>
              <a:rPr lang="es-MX" sz="2400" dirty="0"/>
              <a:t>Adrián Vinicio Benavides Suárez</a:t>
            </a:r>
          </a:p>
          <a:p>
            <a:pPr algn="ctr"/>
            <a:endParaRPr lang="es-MX" sz="4000" dirty="0"/>
          </a:p>
          <a:p>
            <a:pPr algn="ctr"/>
            <a:r>
              <a:rPr lang="es-MX" sz="2400" b="1" dirty="0"/>
              <a:t>Director del Proyecto: </a:t>
            </a:r>
            <a:r>
              <a:rPr lang="es-MX" sz="2400" dirty="0"/>
              <a:t>PhD (c) Rodolfo Salazar</a:t>
            </a:r>
          </a:p>
          <a:p>
            <a:pPr algn="ctr"/>
            <a:r>
              <a:rPr lang="es-MX" sz="2400" b="1" dirty="0"/>
              <a:t>Docente Evaluador: </a:t>
            </a:r>
            <a:r>
              <a:rPr lang="es-MX" sz="2400" dirty="0"/>
              <a:t>Ing. Pablo Pérez, </a:t>
            </a:r>
            <a:r>
              <a:rPr lang="es-MX" sz="2400" dirty="0" err="1"/>
              <a:t>MSc</a:t>
            </a:r>
            <a:r>
              <a:rPr lang="es-MX" sz="2400" dirty="0"/>
              <a:t>.</a:t>
            </a:r>
          </a:p>
          <a:p>
            <a:pPr algn="ctr"/>
            <a:r>
              <a:rPr lang="es-MX" sz="2400" b="1" dirty="0"/>
              <a:t>Director de Carrera: </a:t>
            </a:r>
            <a:r>
              <a:rPr lang="es-MX" sz="2400" dirty="0"/>
              <a:t>Ing. Alexander Robayo, </a:t>
            </a:r>
            <a:r>
              <a:rPr lang="es-MX" sz="2400" dirty="0" err="1"/>
              <a:t>MSc</a:t>
            </a:r>
            <a:r>
              <a:rPr lang="es-MX" sz="2400" dirty="0"/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10EBFB-9B7B-495A-8273-EFEF4CBA199D}"/>
              </a:ext>
            </a:extLst>
          </p:cNvPr>
          <p:cNvSpPr/>
          <p:nvPr/>
        </p:nvSpPr>
        <p:spPr>
          <a:xfrm>
            <a:off x="857249" y="102483"/>
            <a:ext cx="109346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/>
              <a:t>UNIVERSIDAD DE LAS FUERZAS ARMADAS ESPE</a:t>
            </a:r>
            <a:br>
              <a:rPr lang="es-MX" sz="3600" b="1" dirty="0"/>
            </a:br>
            <a:br>
              <a:rPr lang="es-MX" sz="3600" b="1" dirty="0"/>
            </a:br>
            <a:r>
              <a:rPr lang="es-MX" sz="3200" b="1" dirty="0"/>
              <a:t>CARRERA DE INGENIERÍA GEOGRÁFICA Y DEL MEDIO AMBIENTE</a:t>
            </a:r>
            <a:endParaRPr lang="es-EC" sz="32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4B0BEAB-8484-4C66-91F9-F44DA4FC0469}"/>
              </a:ext>
            </a:extLst>
          </p:cNvPr>
          <p:cNvCxnSpPr/>
          <p:nvPr/>
        </p:nvCxnSpPr>
        <p:spPr>
          <a:xfrm>
            <a:off x="0" y="5995201"/>
            <a:ext cx="12192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2" descr="Resultado de imagen para ESPE LOGO">
            <a:extLst>
              <a:ext uri="{FF2B5EF4-FFF2-40B4-BE49-F238E27FC236}">
                <a16:creationId xmlns:a16="http://schemas.microsoft.com/office/drawing/2014/main" id="{475FC38D-C9A1-4528-98B3-9532E86F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28" y="6188544"/>
            <a:ext cx="2307536" cy="5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2F693FBE-E4D3-41FE-BF0B-C22566DAC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757193" y="6054695"/>
            <a:ext cx="907465" cy="8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7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6C1BC-8620-4FF1-B629-BC3938DD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A8F2B2-ABF9-4221-A417-E693B0DC0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218" name="Imagen 76">
            <a:extLst>
              <a:ext uri="{FF2B5EF4-FFF2-40B4-BE49-F238E27FC236}">
                <a16:creationId xmlns:a16="http://schemas.microsoft.com/office/drawing/2014/main" id="{7F909701-C47D-49AD-B480-BEA90244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71"/>
          <a:stretch>
            <a:fillRect/>
          </a:stretch>
        </p:blipFill>
        <p:spPr bwMode="auto">
          <a:xfrm>
            <a:off x="5362342" y="189861"/>
            <a:ext cx="6652104" cy="533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9F2EDDF-E472-4887-9754-A87E8AE727B7}"/>
              </a:ext>
            </a:extLst>
          </p:cNvPr>
          <p:cNvSpPr txBox="1">
            <a:spLocks/>
          </p:cNvSpPr>
          <p:nvPr/>
        </p:nvSpPr>
        <p:spPr>
          <a:xfrm>
            <a:off x="1285875" y="365125"/>
            <a:ext cx="9620250" cy="6279267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11266" name="Imagen 77">
            <a:extLst>
              <a:ext uri="{FF2B5EF4-FFF2-40B4-BE49-F238E27FC236}">
                <a16:creationId xmlns:a16="http://schemas.microsoft.com/office/drawing/2014/main" id="{684686B0-B5D9-4947-9336-90522786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"/>
          <a:stretch>
            <a:fillRect/>
          </a:stretch>
        </p:blipFill>
        <p:spPr bwMode="auto">
          <a:xfrm>
            <a:off x="93827" y="879163"/>
            <a:ext cx="5158290" cy="331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9344C78-7AED-454C-A30D-287AF13A2BCF}"/>
              </a:ext>
            </a:extLst>
          </p:cNvPr>
          <p:cNvSpPr/>
          <p:nvPr/>
        </p:nvSpPr>
        <p:spPr>
          <a:xfrm>
            <a:off x="347237" y="4460528"/>
            <a:ext cx="4220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Geográficamente todas las cosas están relacionadas entre sí, pero las cosas más próximas en el espacio tienen una relación mayor que las distantes (Tobler, 1970). </a:t>
            </a:r>
          </a:p>
        </p:txBody>
      </p:sp>
    </p:spTree>
    <p:extLst>
      <p:ext uri="{BB962C8B-B14F-4D97-AF65-F5344CB8AC3E}">
        <p14:creationId xmlns:p14="http://schemas.microsoft.com/office/powerpoint/2010/main" val="2035790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38050-D030-4322-A6FB-9A9CE8CB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1" y="-143400"/>
            <a:ext cx="10515600" cy="1325563"/>
          </a:xfrm>
        </p:spPr>
        <p:txBody>
          <a:bodyPr/>
          <a:lstStyle/>
          <a:p>
            <a:r>
              <a:rPr lang="es-MX" b="1" dirty="0"/>
              <a:t>6. LINEA BASE</a:t>
            </a:r>
            <a:endParaRPr lang="es-EC" b="1" dirty="0"/>
          </a:p>
        </p:txBody>
      </p:sp>
      <p:pic>
        <p:nvPicPr>
          <p:cNvPr id="8" name="Picture 2" descr="Resultado de imagen para ESPE LOGO">
            <a:extLst>
              <a:ext uri="{FF2B5EF4-FFF2-40B4-BE49-F238E27FC236}">
                <a16:creationId xmlns:a16="http://schemas.microsoft.com/office/drawing/2014/main" id="{FDA86E29-48DE-48A1-A7CC-43BC21C7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393" y="630210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FF016E59-B274-487B-AC68-2C001FC68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1408938" y="6154625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298B225-19A7-4C4A-8165-6FF4D29BD61D}"/>
              </a:ext>
            </a:extLst>
          </p:cNvPr>
          <p:cNvCxnSpPr/>
          <p:nvPr/>
        </p:nvCxnSpPr>
        <p:spPr>
          <a:xfrm>
            <a:off x="9475908" y="6329086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534DF1D0-EC15-4895-A419-44EC7034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77" y="-76030"/>
            <a:ext cx="5853096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DB6EE0-3EA2-4416-9D65-0D1E3F19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11" y="1409624"/>
            <a:ext cx="5457166" cy="403875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E205074-69CF-4ADE-9A5D-A939C789D303}"/>
              </a:ext>
            </a:extLst>
          </p:cNvPr>
          <p:cNvSpPr txBox="1">
            <a:spLocks/>
          </p:cNvSpPr>
          <p:nvPr/>
        </p:nvSpPr>
        <p:spPr>
          <a:xfrm>
            <a:off x="1285875" y="365125"/>
            <a:ext cx="9620250" cy="6279267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1478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8658B-5080-45E0-963A-CDA5E0C3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ECA8BE-45F8-460F-B753-F96DAE062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9FAA98-2173-421D-9608-C173E390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9" y="95907"/>
            <a:ext cx="5328016" cy="3196809"/>
          </a:xfrm>
          <a:prstGeom prst="rect">
            <a:avLst/>
          </a:prstGeom>
        </p:spPr>
      </p:pic>
      <p:pic>
        <p:nvPicPr>
          <p:cNvPr id="2050" name="Imagen 54">
            <a:extLst>
              <a:ext uri="{FF2B5EF4-FFF2-40B4-BE49-F238E27FC236}">
                <a16:creationId xmlns:a16="http://schemas.microsoft.com/office/drawing/2014/main" id="{05424574-1A2C-4F69-AAE5-082DE47D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86" y="95908"/>
            <a:ext cx="4757299" cy="300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n 72">
            <a:extLst>
              <a:ext uri="{FF2B5EF4-FFF2-40B4-BE49-F238E27FC236}">
                <a16:creationId xmlns:a16="http://schemas.microsoft.com/office/drawing/2014/main" id="{50EBC7C0-00C8-4824-93B3-B8A72328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9" y="3345633"/>
            <a:ext cx="5083209" cy="314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29C3AD-8AF5-4EA5-B254-9E91257E9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662" y="3210696"/>
            <a:ext cx="4951066" cy="36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0A639616-FE59-4A55-A51D-BF0615B85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" y="1360715"/>
            <a:ext cx="4136570" cy="413657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5CC966E-E245-4023-8F6C-D92CE505C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29" y="3371362"/>
            <a:ext cx="3402859" cy="340285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E2523FB-E500-48C5-908B-2E3A49FB7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29" y="-15258"/>
            <a:ext cx="3402859" cy="340285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25739FA-3479-4765-94F2-298F31FDA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0" y="1360715"/>
            <a:ext cx="3923980" cy="3923980"/>
          </a:xfrm>
          <a:prstGeom prst="rect">
            <a:avLst/>
          </a:prstGeom>
        </p:spPr>
      </p:pic>
      <p:pic>
        <p:nvPicPr>
          <p:cNvPr id="27" name="Picture 2" descr="Resultado de imagen para ESPE LOGO">
            <a:extLst>
              <a:ext uri="{FF2B5EF4-FFF2-40B4-BE49-F238E27FC236}">
                <a16:creationId xmlns:a16="http://schemas.microsoft.com/office/drawing/2014/main" id="{0D388D12-06FD-470B-A6B8-C80B77CB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244" y="6275522"/>
            <a:ext cx="1661623" cy="4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BA9A447C-F334-4CE0-B75A-3AB6C996E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924867" y="6192865"/>
            <a:ext cx="671540" cy="5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FA8EB25-14A0-4F84-8B0E-2CA325893F64}"/>
              </a:ext>
            </a:extLst>
          </p:cNvPr>
          <p:cNvCxnSpPr>
            <a:cxnSpLocks/>
          </p:cNvCxnSpPr>
          <p:nvPr/>
        </p:nvCxnSpPr>
        <p:spPr>
          <a:xfrm>
            <a:off x="9122037" y="6323788"/>
            <a:ext cx="0" cy="391898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3EB3EAC6-8C74-471E-8773-BCF52917CD0B}"/>
              </a:ext>
            </a:extLst>
          </p:cNvPr>
          <p:cNvSpPr txBox="1">
            <a:spLocks/>
          </p:cNvSpPr>
          <p:nvPr/>
        </p:nvSpPr>
        <p:spPr>
          <a:xfrm>
            <a:off x="1873744" y="347005"/>
            <a:ext cx="9620250" cy="6279267"/>
          </a:xfrm>
          <a:prstGeom prst="rect">
            <a:avLst/>
          </a:prstGeom>
          <a:blipFill dpi="0" rotWithShape="1">
            <a:blip r:embed="rId9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FBD9538-680F-4AAE-AA97-1CCEEB280280}"/>
              </a:ext>
            </a:extLst>
          </p:cNvPr>
          <p:cNvSpPr txBox="1">
            <a:spLocks/>
          </p:cNvSpPr>
          <p:nvPr/>
        </p:nvSpPr>
        <p:spPr>
          <a:xfrm>
            <a:off x="126007" y="329437"/>
            <a:ext cx="11727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Uso de suelo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8103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DD7654F-69B1-4681-8121-B2FCA6442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322"/>
            <a:ext cx="6085887" cy="6085887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27F90DF-DD2D-4D90-9237-46671B4880EB}"/>
              </a:ext>
            </a:extLst>
          </p:cNvPr>
          <p:cNvSpPr txBox="1">
            <a:spLocks/>
          </p:cNvSpPr>
          <p:nvPr/>
        </p:nvSpPr>
        <p:spPr>
          <a:xfrm>
            <a:off x="1567992" y="706322"/>
            <a:ext cx="9620250" cy="6279267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93A12D-3157-424A-B05C-DFBD39F53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901" y="964775"/>
            <a:ext cx="5140893" cy="1277037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5F4459B-BFD8-4510-8B6F-ADE532235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189764"/>
              </p:ext>
            </p:extLst>
          </p:nvPr>
        </p:nvGraphicFramePr>
        <p:xfrm>
          <a:off x="6983428" y="2500265"/>
          <a:ext cx="4620969" cy="685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502">
                  <a:extLst>
                    <a:ext uri="{9D8B030D-6E8A-4147-A177-3AD203B41FA5}">
                      <a16:colId xmlns:a16="http://schemas.microsoft.com/office/drawing/2014/main" val="236130609"/>
                    </a:ext>
                  </a:extLst>
                </a:gridCol>
                <a:gridCol w="532787">
                  <a:extLst>
                    <a:ext uri="{9D8B030D-6E8A-4147-A177-3AD203B41FA5}">
                      <a16:colId xmlns:a16="http://schemas.microsoft.com/office/drawing/2014/main" val="1754806198"/>
                    </a:ext>
                  </a:extLst>
                </a:gridCol>
                <a:gridCol w="804404">
                  <a:extLst>
                    <a:ext uri="{9D8B030D-6E8A-4147-A177-3AD203B41FA5}">
                      <a16:colId xmlns:a16="http://schemas.microsoft.com/office/drawing/2014/main" val="4118100859"/>
                    </a:ext>
                  </a:extLst>
                </a:gridCol>
                <a:gridCol w="699936">
                  <a:extLst>
                    <a:ext uri="{9D8B030D-6E8A-4147-A177-3AD203B41FA5}">
                      <a16:colId xmlns:a16="http://schemas.microsoft.com/office/drawing/2014/main" val="3474215006"/>
                    </a:ext>
                  </a:extLst>
                </a:gridCol>
                <a:gridCol w="752170">
                  <a:extLst>
                    <a:ext uri="{9D8B030D-6E8A-4147-A177-3AD203B41FA5}">
                      <a16:colId xmlns:a16="http://schemas.microsoft.com/office/drawing/2014/main" val="526332267"/>
                    </a:ext>
                  </a:extLst>
                </a:gridCol>
                <a:gridCol w="752170">
                  <a:extLst>
                    <a:ext uri="{9D8B030D-6E8A-4147-A177-3AD203B41FA5}">
                      <a16:colId xmlns:a16="http://schemas.microsoft.com/office/drawing/2014/main" val="899273452"/>
                    </a:ext>
                  </a:extLst>
                </a:gridCol>
              </a:tblGrid>
              <a:tr h="1770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ZONA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EDIFICABILIDAD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RETIROS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654089"/>
                  </a:ext>
                </a:extLst>
              </a:tr>
              <a:tr h="3319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PISOS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ALTURA (m)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FRONTAL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LATERAL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POSTERIOR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652970"/>
                  </a:ext>
                </a:extLst>
              </a:tr>
              <a:tr h="177031">
                <a:tc>
                  <a:txBody>
                    <a:bodyPr/>
                    <a:lstStyle/>
                    <a:p>
                      <a:pPr algn="r" fontAlgn="ctr"/>
                      <a:r>
                        <a:rPr lang="es-EC" sz="1100" u="none" strike="noStrike">
                          <a:effectLst/>
                        </a:rPr>
                        <a:t>D203H-70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8892597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4546F4E-C550-4CE2-90D4-E89C69178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72335"/>
              </p:ext>
            </p:extLst>
          </p:nvPr>
        </p:nvGraphicFramePr>
        <p:xfrm>
          <a:off x="8074346" y="3363073"/>
          <a:ext cx="2804186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795">
                  <a:extLst>
                    <a:ext uri="{9D8B030D-6E8A-4147-A177-3AD203B41FA5}">
                      <a16:colId xmlns:a16="http://schemas.microsoft.com/office/drawing/2014/main" val="3438096955"/>
                    </a:ext>
                  </a:extLst>
                </a:gridCol>
                <a:gridCol w="813214">
                  <a:extLst>
                    <a:ext uri="{9D8B030D-6E8A-4147-A177-3AD203B41FA5}">
                      <a16:colId xmlns:a16="http://schemas.microsoft.com/office/drawing/2014/main" val="828536866"/>
                    </a:ext>
                  </a:extLst>
                </a:gridCol>
                <a:gridCol w="701046">
                  <a:extLst>
                    <a:ext uri="{9D8B030D-6E8A-4147-A177-3AD203B41FA5}">
                      <a16:colId xmlns:a16="http://schemas.microsoft.com/office/drawing/2014/main" val="4017022146"/>
                    </a:ext>
                  </a:extLst>
                </a:gridCol>
                <a:gridCol w="757131">
                  <a:extLst>
                    <a:ext uri="{9D8B030D-6E8A-4147-A177-3AD203B41FA5}">
                      <a16:colId xmlns:a16="http://schemas.microsoft.com/office/drawing/2014/main" val="29442905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COS PB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COS TOTAL 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 MÍNIMO 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FRENTE MÍNIMO 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7251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%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m2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89242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1072598"/>
                  </a:ext>
                </a:extLst>
              </a:tr>
            </a:tbl>
          </a:graphicData>
        </a:graphic>
      </p:graphicFrame>
      <p:pic>
        <p:nvPicPr>
          <p:cNvPr id="1027" name="Imagen 92">
            <a:extLst>
              <a:ext uri="{FF2B5EF4-FFF2-40B4-BE49-F238E27FC236}">
                <a16:creationId xmlns:a16="http://schemas.microsoft.com/office/drawing/2014/main" id="{9E8CCCB2-61B6-4FF9-84F0-6DAA2FF2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94" y="4186565"/>
            <a:ext cx="4044099" cy="203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EA75CAA4-979F-43D3-9EA9-352DC3CDBF20}"/>
              </a:ext>
            </a:extLst>
          </p:cNvPr>
          <p:cNvSpPr txBox="1">
            <a:spLocks/>
          </p:cNvSpPr>
          <p:nvPr/>
        </p:nvSpPr>
        <p:spPr>
          <a:xfrm>
            <a:off x="187064" y="77907"/>
            <a:ext cx="11727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Ocupación del suelo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83632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E4B84-2BAE-45AB-A278-104B31F5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6" y="160042"/>
            <a:ext cx="10709635" cy="520995"/>
          </a:xfrm>
        </p:spPr>
        <p:txBody>
          <a:bodyPr>
            <a:noAutofit/>
          </a:bodyPr>
          <a:lstStyle/>
          <a:p>
            <a:r>
              <a:rPr lang="es-MX" sz="3600" b="1" dirty="0"/>
              <a:t>7. PERCEPCIÓN DE ACTORES</a:t>
            </a:r>
            <a:endParaRPr lang="es-EC" sz="36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8DC65B1-F178-4F60-BDDE-AC2CA23C32D0}"/>
              </a:ext>
            </a:extLst>
          </p:cNvPr>
          <p:cNvSpPr txBox="1">
            <a:spLocks/>
          </p:cNvSpPr>
          <p:nvPr/>
        </p:nvSpPr>
        <p:spPr>
          <a:xfrm>
            <a:off x="1080477" y="89479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7" name="Imagen 35">
            <a:extLst>
              <a:ext uri="{FF2B5EF4-FFF2-40B4-BE49-F238E27FC236}">
                <a16:creationId xmlns:a16="http://schemas.microsoft.com/office/drawing/2014/main" id="{401E2368-F93A-41D9-A0E2-FD5D5947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4" y="1568497"/>
            <a:ext cx="3390820" cy="246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áfico 34">
            <a:extLst>
              <a:ext uri="{FF2B5EF4-FFF2-40B4-BE49-F238E27FC236}">
                <a16:creationId xmlns:a16="http://schemas.microsoft.com/office/drawing/2014/main" id="{18E1B0A3-2C7D-4987-A5A5-448A9F3234F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36" y="1543564"/>
            <a:ext cx="5256224" cy="20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3">
            <a:extLst>
              <a:ext uri="{FF2B5EF4-FFF2-40B4-BE49-F238E27FC236}">
                <a16:creationId xmlns:a16="http://schemas.microsoft.com/office/drawing/2014/main" id="{58CA019D-CC68-4B31-9C88-3DD93E2D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8" y="4214748"/>
            <a:ext cx="3710418" cy="23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30">
            <a:extLst>
              <a:ext uri="{FF2B5EF4-FFF2-40B4-BE49-F238E27FC236}">
                <a16:creationId xmlns:a16="http://schemas.microsoft.com/office/drawing/2014/main" id="{C0BCCBC1-C91E-4F87-BBEF-6BFD7DCF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76" y="3950521"/>
            <a:ext cx="3182060" cy="268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áfico 29">
            <a:extLst>
              <a:ext uri="{FF2B5EF4-FFF2-40B4-BE49-F238E27FC236}">
                <a16:creationId xmlns:a16="http://schemas.microsoft.com/office/drawing/2014/main" id="{11614ACE-2CC9-4E32-8A98-B583B094B10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8" y="4214748"/>
            <a:ext cx="4191291" cy="231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C901F49-22AD-4615-A9C7-43136AB66B1A}"/>
              </a:ext>
            </a:extLst>
          </p:cNvPr>
          <p:cNvSpPr txBox="1">
            <a:spLocks/>
          </p:cNvSpPr>
          <p:nvPr/>
        </p:nvSpPr>
        <p:spPr>
          <a:xfrm>
            <a:off x="464270" y="783480"/>
            <a:ext cx="11727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Encuesta Multipropósito del Centro Histórico de Quito</a:t>
            </a:r>
            <a:endParaRPr lang="es-EC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729B6A7-D0D0-49A2-8D28-51F6BA5F228D}"/>
              </a:ext>
            </a:extLst>
          </p:cNvPr>
          <p:cNvSpPr txBox="1">
            <a:spLocks/>
          </p:cNvSpPr>
          <p:nvPr/>
        </p:nvSpPr>
        <p:spPr>
          <a:xfrm>
            <a:off x="9010077" y="-4606858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9263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2ECCB-A6A1-4536-959F-0840100F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2" y="-219337"/>
            <a:ext cx="11670383" cy="1325563"/>
          </a:xfrm>
        </p:spPr>
        <p:txBody>
          <a:bodyPr>
            <a:normAutofit/>
          </a:bodyPr>
          <a:lstStyle/>
          <a:p>
            <a:r>
              <a:rPr lang="es-MX" sz="4000" b="1" dirty="0"/>
              <a:t>8. REVISIÓN DE PRIORIDADES NACIONALES / LOCALES</a:t>
            </a:r>
            <a:endParaRPr lang="es-EC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1F0F5D-0E9D-47A5-8245-E1DB7767A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879687"/>
            <a:ext cx="10894242" cy="4644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Estrategia Territorial Nacional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Plan Metropolitano de Desarrollo y Ordenamiento Territorial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Ley Orgánica de Ordenamiento Territorial Uso y Gestión del Suelo</a:t>
            </a:r>
            <a:endParaRPr lang="es-EC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16347A-36A8-48AC-95A3-EBABA5E0B468}"/>
              </a:ext>
            </a:extLst>
          </p:cNvPr>
          <p:cNvSpPr txBox="1">
            <a:spLocks/>
          </p:cNvSpPr>
          <p:nvPr/>
        </p:nvSpPr>
        <p:spPr>
          <a:xfrm>
            <a:off x="113122" y="2757177"/>
            <a:ext cx="10515600" cy="67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/>
              <a:t>9. ANÁLISIS DE MEGATENDENCIAS</a:t>
            </a:r>
            <a:endParaRPr lang="es-EC" sz="4000" b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29700F0-1FB2-4D01-BF6E-7737C56916EC}"/>
              </a:ext>
            </a:extLst>
          </p:cNvPr>
          <p:cNvSpPr txBox="1">
            <a:spLocks/>
          </p:cNvSpPr>
          <p:nvPr/>
        </p:nvSpPr>
        <p:spPr>
          <a:xfrm>
            <a:off x="304801" y="3682706"/>
            <a:ext cx="117277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Ciudades Inteligentes (Smart City)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dirty="0"/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Pandemias Globales</a:t>
            </a:r>
          </a:p>
          <a:p>
            <a:pPr>
              <a:buFont typeface="Wingdings" panose="05000000000000000000" pitchFamily="2" charset="2"/>
              <a:buChar char="§"/>
            </a:pPr>
            <a:endParaRPr lang="es-MX" dirty="0"/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Cambio Climático</a:t>
            </a:r>
            <a:endParaRPr lang="es-EC" dirty="0"/>
          </a:p>
        </p:txBody>
      </p:sp>
      <p:pic>
        <p:nvPicPr>
          <p:cNvPr id="9" name="Picture 6" descr="Qué es una CIUDAD INTELIGENTE? ▷ definicion de smart city">
            <a:extLst>
              <a:ext uri="{FF2B5EF4-FFF2-40B4-BE49-F238E27FC236}">
                <a16:creationId xmlns:a16="http://schemas.microsoft.com/office/drawing/2014/main" id="{1B7DDB34-EF77-43FA-8E41-B3FF9678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760" y="2520610"/>
            <a:ext cx="2477150" cy="16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VID-19: ¿qué ha cambiado para pasar de epidemia a pandemia?">
            <a:extLst>
              <a:ext uri="{FF2B5EF4-FFF2-40B4-BE49-F238E27FC236}">
                <a16:creationId xmlns:a16="http://schemas.microsoft.com/office/drawing/2014/main" id="{630B037E-1AD9-48BB-BA22-4AED2AD3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88" y="3978111"/>
            <a:ext cx="2343544" cy="14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4 megatendencias para ayudar al medio ambiente">
            <a:extLst>
              <a:ext uri="{FF2B5EF4-FFF2-40B4-BE49-F238E27FC236}">
                <a16:creationId xmlns:a16="http://schemas.microsoft.com/office/drawing/2014/main" id="{1A96374E-1193-430D-BC94-3A0C10C1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55" y="5466449"/>
            <a:ext cx="2518281" cy="129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D746C8F-9DB4-43D8-800D-E11E28702BAB}"/>
              </a:ext>
            </a:extLst>
          </p:cNvPr>
          <p:cNvSpPr txBox="1">
            <a:spLocks/>
          </p:cNvSpPr>
          <p:nvPr/>
        </p:nvSpPr>
        <p:spPr>
          <a:xfrm>
            <a:off x="1080477" y="239886"/>
            <a:ext cx="10118566" cy="6378228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422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35E30-4A59-45C9-9F82-2A6D85D5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2" y="0"/>
            <a:ext cx="10515600" cy="1325563"/>
          </a:xfrm>
        </p:spPr>
        <p:txBody>
          <a:bodyPr/>
          <a:lstStyle/>
          <a:p>
            <a:r>
              <a:rPr lang="es-EC" b="1" dirty="0"/>
              <a:t>11. Identificación de factores de cambio</a:t>
            </a:r>
            <a:br>
              <a:rPr lang="es-EC" b="1" dirty="0"/>
            </a:br>
            <a:endParaRPr lang="es-EC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B6F0AC4-AF0B-4B57-BB96-5675ED43A9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83150" y="2641124"/>
          <a:ext cx="2425700" cy="272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48583519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73933111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Temática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Factor de cambio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569897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Movilidad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Accesos a la estación San Francisco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7267030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Movilidad sostenible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418186"/>
                  </a:ext>
                </a:extLst>
              </a:tr>
              <a:tr h="1828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Espacio Público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Espacios públicos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928618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Ventas ambulantes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2910475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Manifestaciones sociales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440992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Económico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Turismo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711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Economía naranja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3517769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Social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Despoblamiento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455503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TICs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3204450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Normativa Legal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PUOS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0017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LOOTUGS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67135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Riesgos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Gestión del riesgo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4125751"/>
                  </a:ext>
                </a:extLst>
              </a:tr>
            </a:tbl>
          </a:graphicData>
        </a:graphic>
      </p:graphicFrame>
      <p:pic>
        <p:nvPicPr>
          <p:cNvPr id="5122" name="Imagen 21">
            <a:extLst>
              <a:ext uri="{FF2B5EF4-FFF2-40B4-BE49-F238E27FC236}">
                <a16:creationId xmlns:a16="http://schemas.microsoft.com/office/drawing/2014/main" id="{78B35180-8FC8-45B5-86F0-C277B167D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1" y="629491"/>
            <a:ext cx="7364708" cy="47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20">
            <a:extLst>
              <a:ext uri="{FF2B5EF4-FFF2-40B4-BE49-F238E27FC236}">
                <a16:creationId xmlns:a16="http://schemas.microsoft.com/office/drawing/2014/main" id="{D71DAADB-3C94-478F-B20E-C2606847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65" y="5423907"/>
            <a:ext cx="5305363" cy="13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47AB07D-5162-4069-A265-8A518A0A3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645487"/>
              </p:ext>
            </p:extLst>
          </p:nvPr>
        </p:nvGraphicFramePr>
        <p:xfrm>
          <a:off x="7805855" y="1784195"/>
          <a:ext cx="3957058" cy="395078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57406">
                  <a:extLst>
                    <a:ext uri="{9D8B030D-6E8A-4147-A177-3AD203B41FA5}">
                      <a16:colId xmlns:a16="http://schemas.microsoft.com/office/drawing/2014/main" val="2301541295"/>
                    </a:ext>
                  </a:extLst>
                </a:gridCol>
                <a:gridCol w="2299652">
                  <a:extLst>
                    <a:ext uri="{9D8B030D-6E8A-4147-A177-3AD203B41FA5}">
                      <a16:colId xmlns:a16="http://schemas.microsoft.com/office/drawing/2014/main" val="2621505232"/>
                    </a:ext>
                  </a:extLst>
                </a:gridCol>
              </a:tblGrid>
              <a:tr h="26559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Temática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Factor de cambio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69075703"/>
                  </a:ext>
                </a:extLst>
              </a:tr>
              <a:tr h="5311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Movilidad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</a:rPr>
                        <a:t>Accesos a la estación San Francisco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229844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Movilidad sostenible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557365"/>
                  </a:ext>
                </a:extLst>
              </a:tr>
              <a:tr h="2655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Espacio Público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Espacios públicos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7389183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Ventas ambulantes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7341687"/>
                  </a:ext>
                </a:extLst>
              </a:tr>
              <a:tr h="4979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Manifestaciones sociales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7797471"/>
                  </a:ext>
                </a:extLst>
              </a:tr>
              <a:tr h="265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Económico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Turismo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2416929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Economía naranja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26621907"/>
                  </a:ext>
                </a:extLst>
              </a:tr>
              <a:tr h="26559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Social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Despoblamiento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6257628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TICs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4379844"/>
                  </a:ext>
                </a:extLst>
              </a:tr>
              <a:tr h="265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Normativa Legal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PUOS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2119907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LOOTUGS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0131344"/>
                  </a:ext>
                </a:extLst>
              </a:tr>
              <a:tr h="26559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Riesgos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Gestión del riesgo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9445697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1DDAD833-349E-4067-A6D7-DEF922CA7347}"/>
              </a:ext>
            </a:extLst>
          </p:cNvPr>
          <p:cNvSpPr txBox="1">
            <a:spLocks/>
          </p:cNvSpPr>
          <p:nvPr/>
        </p:nvSpPr>
        <p:spPr>
          <a:xfrm>
            <a:off x="1141928" y="263533"/>
            <a:ext cx="9620250" cy="6279267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8623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1381B-7558-404E-B678-EA81A420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FE426F-9287-41AA-A38E-B7B8F62D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54BAE75-87A1-41E8-A418-419D5AC313A6}"/>
              </a:ext>
            </a:extLst>
          </p:cNvPr>
          <p:cNvSpPr/>
          <p:nvPr/>
        </p:nvSpPr>
        <p:spPr>
          <a:xfrm>
            <a:off x="1171851" y="2556576"/>
            <a:ext cx="10413507" cy="11365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7C72BD-044D-47C3-BF7E-9E9278B540E9}"/>
              </a:ext>
            </a:extLst>
          </p:cNvPr>
          <p:cNvSpPr txBox="1">
            <a:spLocks/>
          </p:cNvSpPr>
          <p:nvPr/>
        </p:nvSpPr>
        <p:spPr>
          <a:xfrm>
            <a:off x="1257300" y="25565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solidFill>
                  <a:schemeClr val="bg1"/>
                </a:solidFill>
              </a:rPr>
              <a:t>PROSPECTIVA TERRITORIAL</a:t>
            </a:r>
            <a:endParaRPr lang="es-EC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0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FA69B-AFEE-4FDA-9FEF-CCB6AD82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4" y="0"/>
            <a:ext cx="7977326" cy="873011"/>
          </a:xfrm>
        </p:spPr>
        <p:txBody>
          <a:bodyPr>
            <a:normAutofit/>
          </a:bodyPr>
          <a:lstStyle/>
          <a:p>
            <a:r>
              <a:rPr lang="es-MX" sz="3600" b="1" dirty="0"/>
              <a:t>12. Construcción de escenarios base</a:t>
            </a:r>
            <a:endParaRPr lang="es-EC" sz="3600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D34CC13-8C70-4812-BD36-FDEFA0498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496987"/>
              </p:ext>
            </p:extLst>
          </p:nvPr>
        </p:nvGraphicFramePr>
        <p:xfrm>
          <a:off x="1462595" y="1186923"/>
          <a:ext cx="6376388" cy="287192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92639">
                  <a:extLst>
                    <a:ext uri="{9D8B030D-6E8A-4147-A177-3AD203B41FA5}">
                      <a16:colId xmlns:a16="http://schemas.microsoft.com/office/drawing/2014/main" val="3763396545"/>
                    </a:ext>
                  </a:extLst>
                </a:gridCol>
                <a:gridCol w="1654785">
                  <a:extLst>
                    <a:ext uri="{9D8B030D-6E8A-4147-A177-3AD203B41FA5}">
                      <a16:colId xmlns:a16="http://schemas.microsoft.com/office/drawing/2014/main" val="2610647670"/>
                    </a:ext>
                  </a:extLst>
                </a:gridCol>
                <a:gridCol w="742417">
                  <a:extLst>
                    <a:ext uri="{9D8B030D-6E8A-4147-A177-3AD203B41FA5}">
                      <a16:colId xmlns:a16="http://schemas.microsoft.com/office/drawing/2014/main" val="3404363441"/>
                    </a:ext>
                  </a:extLst>
                </a:gridCol>
                <a:gridCol w="1179688">
                  <a:extLst>
                    <a:ext uri="{9D8B030D-6E8A-4147-A177-3AD203B41FA5}">
                      <a16:colId xmlns:a16="http://schemas.microsoft.com/office/drawing/2014/main" val="1287456506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3759032187"/>
                    </a:ext>
                  </a:extLst>
                </a:gridCol>
                <a:gridCol w="958789">
                  <a:extLst>
                    <a:ext uri="{9D8B030D-6E8A-4147-A177-3AD203B41FA5}">
                      <a16:colId xmlns:a16="http://schemas.microsoft.com/office/drawing/2014/main" val="1827521139"/>
                    </a:ext>
                  </a:extLst>
                </a:gridCol>
              </a:tblGrid>
              <a:tr h="192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Temática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Factor de cambio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Estados de Futuro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986591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>
                          <a:effectLst/>
                        </a:rPr>
                        <a:t>Pesimista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>
                          <a:effectLst/>
                        </a:rPr>
                        <a:t>Tendencial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>
                          <a:effectLst/>
                        </a:rPr>
                        <a:t>Optimista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effectLst/>
                        </a:rPr>
                        <a:t>Deseable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5019691"/>
                  </a:ext>
                </a:extLst>
              </a:tr>
              <a:tr h="3756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Movilidad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Accesos a la estación San Francisco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0785312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Movilidad sostenible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35348698"/>
                  </a:ext>
                </a:extLst>
              </a:tr>
              <a:tr h="19201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Espacio Público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Espacios públicos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97076268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Ventas ambulantes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5437925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Manifestaciones sociales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23750471"/>
                  </a:ext>
                </a:extLst>
              </a:tr>
              <a:tr h="192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Económico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Turismo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40567496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Economía naranja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9695968"/>
                  </a:ext>
                </a:extLst>
              </a:tr>
              <a:tr h="19201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Social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Despoblamiento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3005046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TICs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985154"/>
                  </a:ext>
                </a:extLst>
              </a:tr>
              <a:tr h="192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Normativa Legal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PUOS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67431432"/>
                  </a:ext>
                </a:extLst>
              </a:tr>
              <a:tr h="1920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LOOTUGS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0042910"/>
                  </a:ext>
                </a:extLst>
              </a:tr>
              <a:tr h="19201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Riesgos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Gestión del riesgo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2732450"/>
                  </a:ext>
                </a:extLst>
              </a:tr>
            </a:tbl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633BE7F-C417-4F7A-BDA5-3709B5B78BD2}"/>
              </a:ext>
            </a:extLst>
          </p:cNvPr>
          <p:cNvSpPr txBox="1">
            <a:spLocks/>
          </p:cNvSpPr>
          <p:nvPr/>
        </p:nvSpPr>
        <p:spPr>
          <a:xfrm>
            <a:off x="349996" y="886362"/>
            <a:ext cx="10894242" cy="46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800" dirty="0"/>
              <a:t>Condiciones de rigor : </a:t>
            </a:r>
            <a:r>
              <a:rPr lang="es-MX" sz="1800" b="1" dirty="0"/>
              <a:t>coherencia, verosimilitud, pertinencia, importancia y transparencia</a:t>
            </a:r>
            <a:r>
              <a:rPr lang="es-MX" sz="1800" dirty="0"/>
              <a:t>. (Godet, 2007)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2E96ED2-8529-421C-BEBD-032BD0A49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80386"/>
              </p:ext>
            </p:extLst>
          </p:nvPr>
        </p:nvGraphicFramePr>
        <p:xfrm>
          <a:off x="716871" y="4510287"/>
          <a:ext cx="10515601" cy="1898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8724">
                  <a:extLst>
                    <a:ext uri="{9D8B030D-6E8A-4147-A177-3AD203B41FA5}">
                      <a16:colId xmlns:a16="http://schemas.microsoft.com/office/drawing/2014/main" val="2854379216"/>
                    </a:ext>
                  </a:extLst>
                </a:gridCol>
                <a:gridCol w="1678724">
                  <a:extLst>
                    <a:ext uri="{9D8B030D-6E8A-4147-A177-3AD203B41FA5}">
                      <a16:colId xmlns:a16="http://schemas.microsoft.com/office/drawing/2014/main" val="2445893423"/>
                    </a:ext>
                  </a:extLst>
                </a:gridCol>
                <a:gridCol w="1688155">
                  <a:extLst>
                    <a:ext uri="{9D8B030D-6E8A-4147-A177-3AD203B41FA5}">
                      <a16:colId xmlns:a16="http://schemas.microsoft.com/office/drawing/2014/main" val="4653664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093391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06244038"/>
                    </a:ext>
                  </a:extLst>
                </a:gridCol>
                <a:gridCol w="1263758">
                  <a:extLst>
                    <a:ext uri="{9D8B030D-6E8A-4147-A177-3AD203B41FA5}">
                      <a16:colId xmlns:a16="http://schemas.microsoft.com/office/drawing/2014/main" val="1091426073"/>
                    </a:ext>
                  </a:extLst>
                </a:gridCol>
              </a:tblGrid>
              <a:tr h="175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TEMÁTICA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FACTOR DE CAMBIO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ESCENARIOS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184772"/>
                  </a:ext>
                </a:extLst>
              </a:tr>
              <a:tr h="1831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PESIMISTA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TENDENCIAL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>
                          <a:effectLst/>
                        </a:rPr>
                        <a:t>DESEABLE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</a:rPr>
                        <a:t>OPTIMISTA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extLst>
                  <a:ext uri="{0D108BD9-81ED-4DB2-BD59-A6C34878D82A}">
                    <a16:rowId xmlns:a16="http://schemas.microsoft.com/office/drawing/2014/main" val="2685397885"/>
                  </a:ext>
                </a:extLst>
              </a:tr>
              <a:tr h="11358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NORMATIVA LEGAL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PUOS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Se autorizan cambios de uso de suelo compatibles con industrias y equipamientos actualmente prohibidos.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Los suelos RU3 son compatibles  con comercios y servicios. La mayoría de equipamientos son para centralidades a nivel sectorial, zonal, municipal.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En la zona existen equipamientos de servicio público y social a nivel barrial. El uso principal es residencial complementando con comercios y servicios a nivel barrial. Se mantiene la altura de edificación original de las casas patrimoniales.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PUOS 2.0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extLst>
                  <a:ext uri="{0D108BD9-81ED-4DB2-BD59-A6C34878D82A}">
                    <a16:rowId xmlns:a16="http://schemas.microsoft.com/office/drawing/2014/main" val="1744965045"/>
                  </a:ext>
                </a:extLst>
              </a:tr>
              <a:tr h="3590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LOOTUGS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La Asamblea Nacional del Ecuador deroga la LOOTUGS.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Cumplimiento parcial de la LOOTUGS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Cumplimiento de las normas establecidas en la LOOTUGS.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LOOTUGS 2.0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8" marR="7328" marT="7328" marB="0" anchor="ctr"/>
                </a:tc>
                <a:extLst>
                  <a:ext uri="{0D108BD9-81ED-4DB2-BD59-A6C34878D82A}">
                    <a16:rowId xmlns:a16="http://schemas.microsoft.com/office/drawing/2014/main" val="3343644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3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51DA9-6FA1-4458-9815-983992AD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2056"/>
            <a:ext cx="10515600" cy="1325563"/>
          </a:xfrm>
        </p:spPr>
        <p:txBody>
          <a:bodyPr/>
          <a:lstStyle/>
          <a:p>
            <a:r>
              <a:rPr lang="es-MX" b="1" dirty="0"/>
              <a:t>1.Antecedentes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E9FF7A-9EF6-4D11-9E10-EEC7C4E3B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aas</a:t>
            </a:r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188D7EC-D9E0-4E6C-8F23-9652FDE8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0" y="629805"/>
            <a:ext cx="11679766" cy="6137795"/>
          </a:xfrm>
          <a:prstGeom prst="rect">
            <a:avLst/>
          </a:prstGeom>
        </p:spPr>
      </p:pic>
      <p:pic>
        <p:nvPicPr>
          <p:cNvPr id="15" name="Picture 2" descr="Resultado de imagen para ESPE LOGO">
            <a:extLst>
              <a:ext uri="{FF2B5EF4-FFF2-40B4-BE49-F238E27FC236}">
                <a16:creationId xmlns:a16="http://schemas.microsoft.com/office/drawing/2014/main" id="{0002C658-63F3-4AE2-BAFC-ADD2F0DC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14" y="631563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2F13822E-77BD-4524-A8B8-786947F1C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700727" y="6176963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3A49B93-991C-423A-8541-591AE92BF6BB}"/>
              </a:ext>
            </a:extLst>
          </p:cNvPr>
          <p:cNvCxnSpPr/>
          <p:nvPr/>
        </p:nvCxnSpPr>
        <p:spPr>
          <a:xfrm>
            <a:off x="8730079" y="6315637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0A8FDEE8-7BED-443F-9037-39184C1C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0" y="2885243"/>
            <a:ext cx="3970336" cy="360539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EBF322E-A293-4D0D-BED4-73819D11CC99}"/>
              </a:ext>
            </a:extLst>
          </p:cNvPr>
          <p:cNvSpPr txBox="1">
            <a:spLocks/>
          </p:cNvSpPr>
          <p:nvPr/>
        </p:nvSpPr>
        <p:spPr>
          <a:xfrm>
            <a:off x="1080477" y="89479"/>
            <a:ext cx="9620250" cy="6279267"/>
          </a:xfrm>
          <a:prstGeom prst="rect">
            <a:avLst/>
          </a:prstGeom>
          <a:blipFill dpi="0" rotWithShape="1">
            <a:blip r:embed="rId7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711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0B643-EAF9-4C84-AD1D-49744BC5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3" y="223082"/>
            <a:ext cx="8882849" cy="664685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12. Construcción Escenarios contrastados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7DE27-D841-40C3-9778-0AD35BD8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5781035"/>
            <a:ext cx="1199083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Surgen a partir de la </a:t>
            </a:r>
            <a:r>
              <a:rPr lang="es-MX" b="1" dirty="0"/>
              <a:t>combinación </a:t>
            </a:r>
            <a:r>
              <a:rPr lang="es-MX" dirty="0"/>
              <a:t>de diferentes hipótesis de los escenarios base</a:t>
            </a:r>
            <a:endParaRPr lang="es-EC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80F657B-C490-447C-907F-81D3B938BBC7}"/>
              </a:ext>
            </a:extLst>
          </p:cNvPr>
          <p:cNvSpPr txBox="1">
            <a:spLocks/>
          </p:cNvSpPr>
          <p:nvPr/>
        </p:nvSpPr>
        <p:spPr>
          <a:xfrm>
            <a:off x="86555" y="1268102"/>
            <a:ext cx="10894242" cy="46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800" dirty="0"/>
              <a:t>Contrastado 1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87FDC17-3750-4EBE-8E89-CBA21B3A1126}"/>
              </a:ext>
            </a:extLst>
          </p:cNvPr>
          <p:cNvSpPr txBox="1">
            <a:spLocks/>
          </p:cNvSpPr>
          <p:nvPr/>
        </p:nvSpPr>
        <p:spPr>
          <a:xfrm>
            <a:off x="6285321" y="1268102"/>
            <a:ext cx="10894242" cy="46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1800" dirty="0"/>
              <a:t>Contrastado 2</a:t>
            </a:r>
          </a:p>
        </p:txBody>
      </p:sp>
      <p:pic>
        <p:nvPicPr>
          <p:cNvPr id="3074" name="Imagen 12">
            <a:extLst>
              <a:ext uri="{FF2B5EF4-FFF2-40B4-BE49-F238E27FC236}">
                <a16:creationId xmlns:a16="http://schemas.microsoft.com/office/drawing/2014/main" id="{2F56F40B-85D0-4CDE-9244-6E28B350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3" y="1621618"/>
            <a:ext cx="5076168" cy="37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10">
            <a:extLst>
              <a:ext uri="{FF2B5EF4-FFF2-40B4-BE49-F238E27FC236}">
                <a16:creationId xmlns:a16="http://schemas.microsoft.com/office/drawing/2014/main" id="{E0483F81-ACC7-4B7C-BF46-4B098D73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11" y="1621618"/>
            <a:ext cx="4792604" cy="37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17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08A94-206C-4FA2-BC02-B46D9E50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39" y="89919"/>
            <a:ext cx="8279168" cy="886626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13. Priorización del escenario apuesta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427330-30A0-4A3D-A3B9-044C0F6F2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16A07F-526F-470E-85D6-CC19D62B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18" y="1957842"/>
            <a:ext cx="7773493" cy="4086903"/>
          </a:xfrm>
          <a:prstGeom prst="rect">
            <a:avLst/>
          </a:prstGeom>
        </p:spPr>
      </p:pic>
      <p:pic>
        <p:nvPicPr>
          <p:cNvPr id="4098" name="Imagen 8">
            <a:extLst>
              <a:ext uri="{FF2B5EF4-FFF2-40B4-BE49-F238E27FC236}">
                <a16:creationId xmlns:a16="http://schemas.microsoft.com/office/drawing/2014/main" id="{0F051D06-A744-4F64-9EC4-A62985DC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7" y="976545"/>
            <a:ext cx="4038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2FF5B-484C-411E-8802-223CF622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C6E47B-49C3-4BAE-AE5D-10BC9C67F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Imagen 6">
            <a:extLst>
              <a:ext uri="{FF2B5EF4-FFF2-40B4-BE49-F238E27FC236}">
                <a16:creationId xmlns:a16="http://schemas.microsoft.com/office/drawing/2014/main" id="{A56B7B5E-7769-4EFD-9528-94F952FD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19" y="108670"/>
            <a:ext cx="8587235" cy="66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98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D157A-36F4-42A4-BAE6-DCEFD783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7" name="Imagen 5">
            <a:extLst>
              <a:ext uri="{FF2B5EF4-FFF2-40B4-BE49-F238E27FC236}">
                <a16:creationId xmlns:a16="http://schemas.microsoft.com/office/drawing/2014/main" id="{B160284A-583F-460E-84E3-FACE769B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64" y="175026"/>
            <a:ext cx="9451472" cy="66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751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15B9D-A203-4C06-BDE7-4EB6157E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0" y="-211924"/>
            <a:ext cx="10515600" cy="1325563"/>
          </a:xfrm>
        </p:spPr>
        <p:txBody>
          <a:bodyPr/>
          <a:lstStyle/>
          <a:p>
            <a:r>
              <a:rPr lang="es-MX" dirty="0"/>
              <a:t>14. Lineamientos Estratégicos</a:t>
            </a:r>
            <a:endParaRPr lang="es-EC" dirty="0"/>
          </a:p>
        </p:txBody>
      </p:sp>
      <p:pic>
        <p:nvPicPr>
          <p:cNvPr id="7171" name="Imagen 2">
            <a:extLst>
              <a:ext uri="{FF2B5EF4-FFF2-40B4-BE49-F238E27FC236}">
                <a16:creationId xmlns:a16="http://schemas.microsoft.com/office/drawing/2014/main" id="{1E106503-58C6-409F-BF20-DB4D0B8A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76" y="740388"/>
            <a:ext cx="10079768" cy="177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n 4" descr="Qué son las supermanzanas y cómo benefician a las ciudades?">
            <a:extLst>
              <a:ext uri="{FF2B5EF4-FFF2-40B4-BE49-F238E27FC236}">
                <a16:creationId xmlns:a16="http://schemas.microsoft.com/office/drawing/2014/main" id="{924EBEEE-7DF2-407E-8818-C6F4EFF3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5" y="2605148"/>
            <a:ext cx="4352303" cy="266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n 1">
            <a:extLst>
              <a:ext uri="{FF2B5EF4-FFF2-40B4-BE49-F238E27FC236}">
                <a16:creationId xmlns:a16="http://schemas.microsoft.com/office/drawing/2014/main" id="{BFADC8EB-1F8F-4DAE-90D7-5F300A0A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76" y="5438706"/>
            <a:ext cx="10190786" cy="11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Imagen 3">
            <a:extLst>
              <a:ext uri="{FF2B5EF4-FFF2-40B4-BE49-F238E27FC236}">
                <a16:creationId xmlns:a16="http://schemas.microsoft.com/office/drawing/2014/main" id="{CA5E6FDE-0BE3-4591-8DB0-D168B9A2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74" y="2680962"/>
            <a:ext cx="6420255" cy="23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98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FD55C-0E34-42E8-A9F7-755CE4CA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39" y="-87362"/>
            <a:ext cx="10515600" cy="1325563"/>
          </a:xfrm>
        </p:spPr>
        <p:txBody>
          <a:bodyPr/>
          <a:lstStyle/>
          <a:p>
            <a:r>
              <a:rPr lang="es-MX" dirty="0"/>
              <a:t>15. Conclusiones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8EFFA8-9BF6-48FF-ACDB-AA29839C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15" y="992596"/>
            <a:ext cx="11555563" cy="546395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La operación del Metro de Quito ejercerá mayor influencia en los </a:t>
            </a:r>
            <a:r>
              <a:rPr lang="es-EC" b="1" dirty="0"/>
              <a:t>predios inmediatos a los accesos de la Estación San Francisco, respecto a los predios más alejados, máxime, en las inmediaciones del acceso principal, ubicado frente a la Plaza San Francisco, pues conecta directamente con la estación</a:t>
            </a:r>
            <a:r>
              <a:rPr lang="es-EC" dirty="0"/>
              <a:t> y en los alrededores se encuentran la mayoría de equipamientos de servicios sociales y públicos de la zona.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Los elementos analizados en el diagnóstico estratégico fueron la línea base, identificación y percepción de actores, revisión de prioridades nacionales/ locales y megatendencias. Este análisis permitió determinar los problemas, oportunidades, limitaciones y potencialidades en el territorio, en función a los cuales se establecen los </a:t>
            </a:r>
            <a:r>
              <a:rPr lang="es-EC" b="1" dirty="0"/>
              <a:t>factores de cambio.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La construcción de escenarios base por cada factor de cambio y la construcción escenarios contrastados permite </a:t>
            </a:r>
            <a:r>
              <a:rPr lang="es-EC" b="1" dirty="0"/>
              <a:t>determinar y priorizar el escenario más probable</a:t>
            </a:r>
            <a:r>
              <a:rPr lang="es-EC" dirty="0"/>
              <a:t>, de acuerdo a la percepción de actores.</a:t>
            </a:r>
          </a:p>
        </p:txBody>
      </p:sp>
    </p:spTree>
    <p:extLst>
      <p:ext uri="{BB962C8B-B14F-4D97-AF65-F5344CB8AC3E}">
        <p14:creationId xmlns:p14="http://schemas.microsoft.com/office/powerpoint/2010/main" val="2682137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46DF7-CB75-4CDF-A6EC-D7E7DF71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25" y="519652"/>
            <a:ext cx="10203605" cy="5818695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C" dirty="0"/>
              <a:t>Las divergencias, desigualdades e inequidades territoriales han vuelto a resurgir y a hacerse más notables con la presencia del covid-19, las autoridades públicas tienen la tarea de generar políticas, planes y proyectos que garanticen el desarrollo equitativo y eficaz en el territorio, esto contrasta con el escepticismo de si la operación del Metro de Quito solucionará problemas de movilidad en la capital y la influencia que tendrá esta operación en el uso y ocupación del suelo en zonas inmediatas a cada estación. </a:t>
            </a:r>
            <a:r>
              <a:rPr lang="es-EC" b="1" dirty="0"/>
              <a:t>La planificación y ordenamiento territorial en Quito, ciudad sede de la Conferencia sobre Vivienda y el Desarrollo Urbano Sostenible Hábitat III, y su centro histórico, Patrimonio Cultural de la Humanidad, no es un modelo de referencia</a:t>
            </a:r>
            <a:r>
              <a:rPr lang="es-EC" dirty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C" dirty="0"/>
              <a:t>Debido a defectuosos procesos de planificación, ordenamiento y administración territorial cometidos anteriormente en la zona, la realidad actual se muestra llena de desafíos antes inapreciables e insignificantes, ahora urgentes e indispensables. La prospectiva territorial permite generar ilusorias soluciones mediante la creación de escenarios y la estrategia permite plantear acciones a tomar en el territorio para maximizar las potencialidades/beneficios o reducir las limitaciones/amenazas del escenario más probable, por lo cual, la </a:t>
            </a:r>
            <a:r>
              <a:rPr lang="es-EC" b="1" dirty="0"/>
              <a:t>prospectiva territorial y estrategia </a:t>
            </a:r>
            <a:r>
              <a:rPr lang="es-EC" dirty="0"/>
              <a:t>son términos y acciones, generalmente, indisociables. </a:t>
            </a:r>
          </a:p>
          <a:p>
            <a:pPr>
              <a:buFont typeface="Wingdings" panose="05000000000000000000" pitchFamily="2" charset="2"/>
              <a:buChar char="§"/>
            </a:pP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71482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7906D-BAB1-449B-8E91-17877378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16. Recomendaciones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FC6D7-E0AE-4EBD-B622-32AE2DD7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38" y="147683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Se recomienda que los ejercicios de prospectiva estratégica en el territorio </a:t>
            </a:r>
            <a:r>
              <a:rPr lang="es-EC" b="1" dirty="0"/>
              <a:t>sean procesos que integren la participación ciudadana</a:t>
            </a:r>
            <a:r>
              <a:rPr lang="es-EC" dirty="0"/>
              <a:t>, para determinar de manera colectiva las fortalezas, potencialidades, limitaciones y amenazas que existen en el territorio y así obtener una visión consensuada de un futuro deseable, que garantice el desarrollo equitativo en el sector.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Se recomienda a las autoridades competentes implementar normas que garanticen la </a:t>
            </a:r>
            <a:r>
              <a:rPr lang="es-EC" b="1" dirty="0"/>
              <a:t>estandarización de los criterios y  faciliten la gestión de información geoespacial bajo un modelo correctamente definido y estructurado </a:t>
            </a:r>
            <a:r>
              <a:rPr lang="es-EC" dirty="0"/>
              <a:t>para la administración territorial, de tal forma que, la información territorial pueda ser integrada en todos los niveles de gobierno.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Finalmente, se recomienda a las autoridades generar planes, proyectos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7F39DB-4E16-45CC-8993-FFF489EB7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808" y="3429000"/>
            <a:ext cx="1433660" cy="1255594"/>
          </a:xfrm>
          <a:prstGeom prst="rect">
            <a:avLst/>
          </a:prstGeom>
        </p:spPr>
      </p:pic>
      <p:pic>
        <p:nvPicPr>
          <p:cNvPr id="1026" name="Picture 2" descr="II Comité Sectorial de Participación Ciudadana de la UCCI | Unión de  Ciudades Capitales Iberoamericanas">
            <a:extLst>
              <a:ext uri="{FF2B5EF4-FFF2-40B4-BE49-F238E27FC236}">
                <a16:creationId xmlns:a16="http://schemas.microsoft.com/office/drawing/2014/main" id="{2733F7E3-E253-4C5E-A995-96173B67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863" y="1555424"/>
            <a:ext cx="1433660" cy="7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03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105F3-8CE6-463C-B337-6642C309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226" y="2602298"/>
            <a:ext cx="10515600" cy="1325563"/>
          </a:xfrm>
        </p:spPr>
        <p:txBody>
          <a:bodyPr/>
          <a:lstStyle/>
          <a:p>
            <a:r>
              <a:rPr lang="es-MX" b="1" dirty="0"/>
              <a:t>GRACIAS</a:t>
            </a:r>
            <a:endParaRPr lang="es-EC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D24EC6C-FED4-4F86-9400-A44150FE55E6}"/>
              </a:ext>
            </a:extLst>
          </p:cNvPr>
          <p:cNvSpPr txBox="1">
            <a:spLocks/>
          </p:cNvSpPr>
          <p:nvPr/>
        </p:nvSpPr>
        <p:spPr>
          <a:xfrm>
            <a:off x="1285874" y="578733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9218" name="Picture 2" descr="Gracias En Muchos Idiomas Mapamundi En Tipografía Nube De Palabras,  Multilingüe Para Educación O Día De Acción De Gracias Ilustraciones  Vectoriales, Clip Art Vectorizado Libre De Derechos. Image 80642279.">
            <a:extLst>
              <a:ext uri="{FF2B5EF4-FFF2-40B4-BE49-F238E27FC236}">
                <a16:creationId xmlns:a16="http://schemas.microsoft.com/office/drawing/2014/main" id="{8A978599-C5D8-4661-A710-BF2C9684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16" y="0"/>
            <a:ext cx="9070848" cy="68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7604DC0-7F79-412A-B48A-33C3BFEA0049}"/>
              </a:ext>
            </a:extLst>
          </p:cNvPr>
          <p:cNvSpPr txBox="1">
            <a:spLocks/>
          </p:cNvSpPr>
          <p:nvPr/>
        </p:nvSpPr>
        <p:spPr>
          <a:xfrm>
            <a:off x="1441704" y="111542"/>
            <a:ext cx="10250424" cy="6746458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9894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79FDD-DB16-4C47-84C5-1705C672B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6" y="207258"/>
            <a:ext cx="9620250" cy="6279267"/>
          </a:xfr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br>
              <a:rPr lang="es-MX" dirty="0"/>
            </a:b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FF4A2D3-9C86-4210-A8BC-5779D6AB8EA7}"/>
              </a:ext>
            </a:extLst>
          </p:cNvPr>
          <p:cNvSpPr/>
          <p:nvPr/>
        </p:nvSpPr>
        <p:spPr>
          <a:xfrm>
            <a:off x="857247" y="2181016"/>
            <a:ext cx="1093469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Determinación de los elementos necesarios para la planificación prospectiva territorial del uso y ocupación del suelo en la zona de influencia de la estación Sa Francisco con la operación del Metro de Quito</a:t>
            </a:r>
          </a:p>
          <a:p>
            <a:pPr algn="ctr"/>
            <a:endParaRPr lang="es-MX" sz="2400" dirty="0"/>
          </a:p>
          <a:p>
            <a:pPr algn="ctr"/>
            <a:r>
              <a:rPr lang="es-MX" sz="2400" b="1" dirty="0"/>
              <a:t>Autor: </a:t>
            </a:r>
            <a:r>
              <a:rPr lang="es-MX" sz="2400" dirty="0"/>
              <a:t>Adrián Vinicio Benavides Suárez</a:t>
            </a:r>
          </a:p>
          <a:p>
            <a:pPr algn="ctr"/>
            <a:endParaRPr lang="es-MX" sz="4000" dirty="0"/>
          </a:p>
          <a:p>
            <a:pPr algn="ctr"/>
            <a:r>
              <a:rPr lang="es-MX" sz="2400" b="1" dirty="0"/>
              <a:t>Director del Proyecto: </a:t>
            </a:r>
            <a:r>
              <a:rPr lang="es-MX" sz="2400" dirty="0"/>
              <a:t>PhD (c) Rodolfo Salazar</a:t>
            </a:r>
          </a:p>
          <a:p>
            <a:pPr algn="ctr"/>
            <a:r>
              <a:rPr lang="es-MX" sz="2400" b="1" dirty="0"/>
              <a:t>Docente Evaluador: </a:t>
            </a:r>
            <a:r>
              <a:rPr lang="es-MX" sz="2400" dirty="0"/>
              <a:t>MSc. Pablo Pérez</a:t>
            </a:r>
          </a:p>
          <a:p>
            <a:pPr algn="ctr"/>
            <a:r>
              <a:rPr lang="es-MX" sz="2400" b="1" dirty="0"/>
              <a:t>Director de Carrera: </a:t>
            </a:r>
            <a:r>
              <a:rPr lang="es-MX" sz="2400" dirty="0"/>
              <a:t>MSc. Alexander Robayo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010EBFB-9B7B-495A-8273-EFEF4CBA199D}"/>
              </a:ext>
            </a:extLst>
          </p:cNvPr>
          <p:cNvSpPr/>
          <p:nvPr/>
        </p:nvSpPr>
        <p:spPr>
          <a:xfrm>
            <a:off x="857249" y="102483"/>
            <a:ext cx="109346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/>
              <a:t>UNIVERSIDAD DE LAS FUERZAS ARMADAS ESPE</a:t>
            </a:r>
            <a:br>
              <a:rPr lang="es-MX" sz="3600" b="1" dirty="0"/>
            </a:br>
            <a:br>
              <a:rPr lang="es-MX" sz="3600" b="1" dirty="0"/>
            </a:br>
            <a:r>
              <a:rPr lang="es-MX" sz="3200" b="1" dirty="0"/>
              <a:t>CARRERA DE INGENIERÍA GEOGRÁFICA Y DEL MEDIO AMBIENTE</a:t>
            </a:r>
            <a:endParaRPr lang="es-EC" sz="32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4B0BEAB-8484-4C66-91F9-F44DA4FC0469}"/>
              </a:ext>
            </a:extLst>
          </p:cNvPr>
          <p:cNvCxnSpPr/>
          <p:nvPr/>
        </p:nvCxnSpPr>
        <p:spPr>
          <a:xfrm>
            <a:off x="0" y="5995201"/>
            <a:ext cx="12192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2" descr="Resultado de imagen para ESPE LOGO">
            <a:extLst>
              <a:ext uri="{FF2B5EF4-FFF2-40B4-BE49-F238E27FC236}">
                <a16:creationId xmlns:a16="http://schemas.microsoft.com/office/drawing/2014/main" id="{475FC38D-C9A1-4528-98B3-9532E86F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28" y="6188544"/>
            <a:ext cx="2307536" cy="5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2F693FBE-E4D3-41FE-BF0B-C22566DAC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757193" y="6054695"/>
            <a:ext cx="907465" cy="8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68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88A71-4A96-424E-B953-9A593B88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83" y="-148528"/>
            <a:ext cx="10515600" cy="1325563"/>
          </a:xfrm>
        </p:spPr>
        <p:txBody>
          <a:bodyPr/>
          <a:lstStyle/>
          <a:p>
            <a:r>
              <a:rPr lang="es-MX" b="1" dirty="0"/>
              <a:t>2.Planteamiento del Problema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EDE27-3ECC-4B59-AA6E-C8742BA5B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27" y="97539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El </a:t>
            </a:r>
            <a:r>
              <a:rPr lang="es-MX" b="1" dirty="0"/>
              <a:t>Centro Histórico de Quito</a:t>
            </a:r>
            <a:r>
              <a:rPr lang="es-MX" dirty="0"/>
              <a:t>, Patrimonio Cultural de la Humanidad, presenta lo siguientes inconvenientes: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Aglomeración de </a:t>
            </a:r>
            <a:r>
              <a:rPr lang="es-MX" b="1" dirty="0"/>
              <a:t>ventas informales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Percepción de </a:t>
            </a:r>
            <a:r>
              <a:rPr lang="es-MX" b="1" dirty="0"/>
              <a:t>inseguridad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Actividad únicamente en </a:t>
            </a:r>
            <a:r>
              <a:rPr lang="es-MX" b="1" dirty="0"/>
              <a:t>jornada laboral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Perdida de </a:t>
            </a:r>
            <a:r>
              <a:rPr lang="es-MX" b="1" dirty="0"/>
              <a:t>uso de suelo residencial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dirty="0"/>
              <a:t>Deterioro de </a:t>
            </a:r>
            <a:r>
              <a:rPr lang="es-MX" b="1" dirty="0"/>
              <a:t>espacio públicos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b="1" dirty="0"/>
              <a:t>Movilidad</a:t>
            </a:r>
            <a:r>
              <a:rPr lang="es-MX" dirty="0"/>
              <a:t> conflictiva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b="1" dirty="0"/>
              <a:t>Manifestaciones</a:t>
            </a:r>
            <a:r>
              <a:rPr lang="es-MX" dirty="0"/>
              <a:t> sociales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451CC78-7203-4E32-AD87-986D9FD686B8}"/>
              </a:ext>
            </a:extLst>
          </p:cNvPr>
          <p:cNvSpPr txBox="1">
            <a:spLocks/>
          </p:cNvSpPr>
          <p:nvPr/>
        </p:nvSpPr>
        <p:spPr>
          <a:xfrm>
            <a:off x="2079727" y="373030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9" name="Picture 2" descr="Resultado de imagen para ESPE LOGO">
            <a:extLst>
              <a:ext uri="{FF2B5EF4-FFF2-40B4-BE49-F238E27FC236}">
                <a16:creationId xmlns:a16="http://schemas.microsoft.com/office/drawing/2014/main" id="{88D8AD40-2A44-4D2B-9AE1-8787A299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14" y="631563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08759240-B932-4174-B8BB-0AA419512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700727" y="6176963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B0F68C6-C30F-4CFA-864D-040DF86D0B64}"/>
              </a:ext>
            </a:extLst>
          </p:cNvPr>
          <p:cNvCxnSpPr/>
          <p:nvPr/>
        </p:nvCxnSpPr>
        <p:spPr>
          <a:xfrm>
            <a:off x="8730079" y="6315637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6" descr="El Telégrafo - Noticias del Ecuador y del mundo - Las fiestas generaron  tráfico y desorden en varios puntos de Quito">
            <a:extLst>
              <a:ext uri="{FF2B5EF4-FFF2-40B4-BE49-F238E27FC236}">
                <a16:creationId xmlns:a16="http://schemas.microsoft.com/office/drawing/2014/main" id="{792B1A47-F327-496C-B022-2D098FC5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2" y="1403433"/>
            <a:ext cx="3459534" cy="20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UT retomó movilizaciones contra el Gobierno; calles del Centro Histórico  fueron cercadas este 8 de junio | El Comercio">
            <a:extLst>
              <a:ext uri="{FF2B5EF4-FFF2-40B4-BE49-F238E27FC236}">
                <a16:creationId xmlns:a16="http://schemas.microsoft.com/office/drawing/2014/main" id="{FB9A4A05-0871-4661-B39D-2805023E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2" y="3579101"/>
            <a:ext cx="3459529" cy="22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CAE2DA-A3CF-4B3E-A90D-ACA48E396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922" y="5854342"/>
            <a:ext cx="1046059" cy="80095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2441749E-3377-4046-A55C-795EE1718853}"/>
              </a:ext>
            </a:extLst>
          </p:cNvPr>
          <p:cNvSpPr txBox="1">
            <a:spLocks/>
          </p:cNvSpPr>
          <p:nvPr/>
        </p:nvSpPr>
        <p:spPr>
          <a:xfrm>
            <a:off x="4628124" y="5628070"/>
            <a:ext cx="105962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/>
              <a:t>?</a:t>
            </a:r>
            <a:endParaRPr lang="es-EC" sz="8000" b="1" dirty="0"/>
          </a:p>
        </p:txBody>
      </p:sp>
    </p:spTree>
    <p:extLst>
      <p:ext uri="{BB962C8B-B14F-4D97-AF65-F5344CB8AC3E}">
        <p14:creationId xmlns:p14="http://schemas.microsoft.com/office/powerpoint/2010/main" val="388361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0FDC7-93DE-4E25-B7F0-20386FDD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5034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b="1" dirty="0"/>
              <a:t>3. Objetivos</a:t>
            </a:r>
            <a:endParaRPr lang="es-EC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8809A4-4B88-4A32-8DCD-1EF8D84F7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00" y="717407"/>
            <a:ext cx="11451404" cy="5508751"/>
          </a:xfrm>
        </p:spPr>
        <p:txBody>
          <a:bodyPr>
            <a:normAutofit fontScale="77500" lnSpcReduction="20000"/>
          </a:bodyPr>
          <a:lstStyle/>
          <a:p>
            <a:pPr marL="914400" lvl="2" indent="0">
              <a:buNone/>
            </a:pPr>
            <a:endParaRPr lang="es-EC" sz="3600" b="1" dirty="0"/>
          </a:p>
          <a:p>
            <a:pPr marL="0" lvl="0" indent="0">
              <a:buNone/>
            </a:pPr>
            <a:r>
              <a:rPr lang="es-MX" b="1" dirty="0"/>
              <a:t>3.1 Objetivo General</a:t>
            </a:r>
            <a:endParaRPr lang="es-EC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  Determinar potenciales cambios de uso y ocupación de suelo con la operación del Metro de Quito en la zona de influencia de la estación San Francisco, mediante la metodología de planificación prospectiva territorial.</a:t>
            </a:r>
          </a:p>
          <a:p>
            <a:pPr marL="0" lvl="0" indent="0">
              <a:buNone/>
            </a:pPr>
            <a:endParaRPr lang="es-EC" b="1" dirty="0"/>
          </a:p>
          <a:p>
            <a:pPr marL="0" lvl="0" indent="0">
              <a:buNone/>
            </a:pPr>
            <a:r>
              <a:rPr lang="es-EC" b="1" dirty="0"/>
              <a:t>3.2 Objetivos Específicos</a:t>
            </a:r>
            <a:endParaRPr lang="es-EC" sz="2400" b="1" dirty="0"/>
          </a:p>
          <a:p>
            <a:pPr lvl="0"/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dirty="0"/>
              <a:t>Determinar el área de influencia directa, en base al diagnóstico estratégico para evaluar escenarios prospectivos.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b="1" dirty="0"/>
              <a:t>Analizar las variables explicativas mediante criterios de diagnóstico estratégico </a:t>
            </a:r>
            <a:r>
              <a:rPr lang="es-EC" dirty="0"/>
              <a:t>para identificar las capacidades, potencialidades, desafíos, problemáticas, estados y actores que influenciarían en la zona con la operación del Metro de Quito.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Analizar escenarios prospectivos (</a:t>
            </a:r>
            <a:r>
              <a:rPr lang="es-EC" b="1" dirty="0"/>
              <a:t>pesimista, tendencial, optimista, deseable</a:t>
            </a:r>
            <a:r>
              <a:rPr lang="es-EC" dirty="0"/>
              <a:t>) de uso y ocupación del suelo en la zona de estudio.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Determinar los elementos necesarios para el desarrollo de </a:t>
            </a:r>
            <a:r>
              <a:rPr lang="es-EC" b="1" dirty="0"/>
              <a:t>programas y proyectos sostenibles </a:t>
            </a:r>
            <a:r>
              <a:rPr lang="es-EC" dirty="0"/>
              <a:t>para el uso y ocupación del suelo del escenario más probable (</a:t>
            </a:r>
            <a:r>
              <a:rPr lang="es-EC" b="1" dirty="0"/>
              <a:t>apuesta</a:t>
            </a:r>
            <a:r>
              <a:rPr lang="es-EC" dirty="0"/>
              <a:t>).</a:t>
            </a:r>
          </a:p>
          <a:p>
            <a:endParaRPr lang="es-EC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C79AECB-9F51-4D68-A5BD-FBF143A10462}"/>
              </a:ext>
            </a:extLst>
          </p:cNvPr>
          <p:cNvSpPr txBox="1">
            <a:spLocks/>
          </p:cNvSpPr>
          <p:nvPr/>
        </p:nvSpPr>
        <p:spPr>
          <a:xfrm>
            <a:off x="912515" y="211368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5" name="Picture 2" descr="Resultado de imagen para ESPE LOGO">
            <a:extLst>
              <a:ext uri="{FF2B5EF4-FFF2-40B4-BE49-F238E27FC236}">
                <a16:creationId xmlns:a16="http://schemas.microsoft.com/office/drawing/2014/main" id="{16D8C779-D4F2-4927-9349-E7BE77C8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14" y="631563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11BCA70D-622C-4627-964E-34B621AB9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700727" y="6176963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3AF4E67-3B73-4A95-A1D8-CD477966147F}"/>
              </a:ext>
            </a:extLst>
          </p:cNvPr>
          <p:cNvCxnSpPr/>
          <p:nvPr/>
        </p:nvCxnSpPr>
        <p:spPr>
          <a:xfrm>
            <a:off x="8730079" y="6315637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61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5C76F-35C8-48BD-BB9C-8EB0DB7D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4589462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b="1" dirty="0">
                <a:solidFill>
                  <a:schemeClr val="bg1"/>
                </a:solidFill>
              </a:rPr>
              <a:t>METODOLOGÍA</a:t>
            </a:r>
            <a:endParaRPr lang="es-EC" sz="7200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E7A7FC6-BB02-40C8-9EC7-9AAA6206297B}"/>
              </a:ext>
            </a:extLst>
          </p:cNvPr>
          <p:cNvSpPr/>
          <p:nvPr/>
        </p:nvSpPr>
        <p:spPr>
          <a:xfrm>
            <a:off x="2682063" y="2758019"/>
            <a:ext cx="6337650" cy="11097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037805A-9F88-4637-89F4-3B1AAF969438}"/>
              </a:ext>
            </a:extLst>
          </p:cNvPr>
          <p:cNvSpPr txBox="1">
            <a:spLocks/>
          </p:cNvSpPr>
          <p:nvPr/>
        </p:nvSpPr>
        <p:spPr>
          <a:xfrm>
            <a:off x="2682063" y="2758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solidFill>
                  <a:schemeClr val="bg1"/>
                </a:solidFill>
              </a:rPr>
              <a:t>METODOLOGÍA</a:t>
            </a:r>
            <a:endParaRPr lang="es-EC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2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87">
            <a:extLst>
              <a:ext uri="{FF2B5EF4-FFF2-40B4-BE49-F238E27FC236}">
                <a16:creationId xmlns:a16="http://schemas.microsoft.com/office/drawing/2014/main" id="{DBE9A068-B461-44C2-84DA-41FD41634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96" y="249281"/>
            <a:ext cx="9193952" cy="627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B4369A2-A2E1-4746-8193-D099B122CCA5}"/>
              </a:ext>
            </a:extLst>
          </p:cNvPr>
          <p:cNvSpPr txBox="1">
            <a:spLocks/>
          </p:cNvSpPr>
          <p:nvPr/>
        </p:nvSpPr>
        <p:spPr>
          <a:xfrm>
            <a:off x="1386235" y="790606"/>
            <a:ext cx="9620250" cy="6279267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6" name="Picture 2" descr="Resultado de imagen para ESPE LOGO">
            <a:extLst>
              <a:ext uri="{FF2B5EF4-FFF2-40B4-BE49-F238E27FC236}">
                <a16:creationId xmlns:a16="http://schemas.microsoft.com/office/drawing/2014/main" id="{014373A1-725A-49F7-B04C-EA6195F3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6" y="630210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5AAFF6C8-9512-4991-8C66-65C6CDD56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1408938" y="6154625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3BA0EDB-C8E4-49D3-8F04-226EE7A7ED48}"/>
              </a:ext>
            </a:extLst>
          </p:cNvPr>
          <p:cNvCxnSpPr/>
          <p:nvPr/>
        </p:nvCxnSpPr>
        <p:spPr>
          <a:xfrm>
            <a:off x="9438291" y="6329086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7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96961-56E6-4411-AB1E-5569C3A3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38" y="-316786"/>
            <a:ext cx="11120718" cy="1325563"/>
          </a:xfrm>
        </p:spPr>
        <p:txBody>
          <a:bodyPr>
            <a:normAutofit/>
          </a:bodyPr>
          <a:lstStyle/>
          <a:p>
            <a:r>
              <a:rPr lang="es-MX" sz="3200" b="1" dirty="0"/>
              <a:t>4. Recopilación y almacenamiento de información geoespacial</a:t>
            </a:r>
            <a:endParaRPr lang="es-EC" sz="320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BFF277E-7044-4AAE-AF19-D9E5FBC4E8FE}"/>
              </a:ext>
            </a:extLst>
          </p:cNvPr>
          <p:cNvSpPr txBox="1">
            <a:spLocks/>
          </p:cNvSpPr>
          <p:nvPr/>
        </p:nvSpPr>
        <p:spPr>
          <a:xfrm>
            <a:off x="1751071" y="4312025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5" name="Picture 2" descr="Resultado de imagen para ESPE LOGO">
            <a:extLst>
              <a:ext uri="{FF2B5EF4-FFF2-40B4-BE49-F238E27FC236}">
                <a16:creationId xmlns:a16="http://schemas.microsoft.com/office/drawing/2014/main" id="{30422C7B-DDEC-477B-B171-EAF73CF4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6" y="630210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F6CE42D9-3704-4B3A-A577-9330AC91A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1408938" y="6154625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84F7199-DA09-405A-BB55-A39416ECE969}"/>
              </a:ext>
            </a:extLst>
          </p:cNvPr>
          <p:cNvCxnSpPr/>
          <p:nvPr/>
        </p:nvCxnSpPr>
        <p:spPr>
          <a:xfrm>
            <a:off x="9438291" y="6329086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POSTGRESQL TO QGIS - YouTube">
            <a:extLst>
              <a:ext uri="{FF2B5EF4-FFF2-40B4-BE49-F238E27FC236}">
                <a16:creationId xmlns:a16="http://schemas.microsoft.com/office/drawing/2014/main" id="{0C2153DE-4023-419D-8E82-9EF855386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1" r="392" b="19281"/>
          <a:stretch/>
        </p:blipFill>
        <p:spPr bwMode="auto">
          <a:xfrm>
            <a:off x="6142115" y="2545975"/>
            <a:ext cx="5870904" cy="271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Imagen 86">
            <a:extLst>
              <a:ext uri="{FF2B5EF4-FFF2-40B4-BE49-F238E27FC236}">
                <a16:creationId xmlns:a16="http://schemas.microsoft.com/office/drawing/2014/main" id="{EBE6E044-3192-4889-B327-C0570850E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4553" b="7671"/>
          <a:stretch>
            <a:fillRect/>
          </a:stretch>
        </p:blipFill>
        <p:spPr bwMode="auto">
          <a:xfrm>
            <a:off x="242438" y="706220"/>
            <a:ext cx="5715959" cy="35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BE2EB6D-6FA1-422D-A2B4-FC42CA10B86C}"/>
              </a:ext>
            </a:extLst>
          </p:cNvPr>
          <p:cNvSpPr txBox="1">
            <a:spLocks/>
          </p:cNvSpPr>
          <p:nvPr/>
        </p:nvSpPr>
        <p:spPr>
          <a:xfrm>
            <a:off x="627436" y="-20477"/>
            <a:ext cx="9620250" cy="6279267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1026" name="Picture 2" descr="Instituto Geografico Militar (@IGM_Ecuador) | Twitter">
            <a:extLst>
              <a:ext uri="{FF2B5EF4-FFF2-40B4-BE49-F238E27FC236}">
                <a16:creationId xmlns:a16="http://schemas.microsoft.com/office/drawing/2014/main" id="{A8DFCF58-BD06-43B9-A72E-82E89790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15" y="4845078"/>
            <a:ext cx="1119167" cy="11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acitación al ECU 911 - EP Cuerpo Bomberos Milagro">
            <a:extLst>
              <a:ext uri="{FF2B5EF4-FFF2-40B4-BE49-F238E27FC236}">
                <a16:creationId xmlns:a16="http://schemas.microsoft.com/office/drawing/2014/main" id="{7BCE87B2-E45A-47BE-8EDD-DA98822D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76" y="4952088"/>
            <a:ext cx="1449879" cy="9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1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1381B-7558-404E-B678-EA81A420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FE426F-9287-41AA-A38E-B7B8F62D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54BAE75-87A1-41E8-A418-419D5AC313A6}"/>
              </a:ext>
            </a:extLst>
          </p:cNvPr>
          <p:cNvSpPr/>
          <p:nvPr/>
        </p:nvSpPr>
        <p:spPr>
          <a:xfrm>
            <a:off x="1257300" y="2556576"/>
            <a:ext cx="9777644" cy="10300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7C72BD-044D-47C3-BF7E-9E9278B540E9}"/>
              </a:ext>
            </a:extLst>
          </p:cNvPr>
          <p:cNvSpPr txBox="1">
            <a:spLocks/>
          </p:cNvSpPr>
          <p:nvPr/>
        </p:nvSpPr>
        <p:spPr>
          <a:xfrm>
            <a:off x="1257300" y="25565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solidFill>
                  <a:schemeClr val="bg1"/>
                </a:solidFill>
              </a:rPr>
              <a:t>DIAGNÓSTICO ESTRATÉGICO</a:t>
            </a:r>
            <a:endParaRPr lang="es-EC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3565D-20D9-475A-871C-3302BEEF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46" y="-267487"/>
            <a:ext cx="10596282" cy="1325563"/>
          </a:xfrm>
        </p:spPr>
        <p:txBody>
          <a:bodyPr>
            <a:normAutofit/>
          </a:bodyPr>
          <a:lstStyle/>
          <a:p>
            <a:r>
              <a:rPr lang="es-MX" sz="3200" b="1" dirty="0"/>
              <a:t>5. DELIMITACIÓN ÁREA DE ESTUDIO</a:t>
            </a:r>
            <a:endParaRPr lang="es-EC" sz="3200" b="1" dirty="0"/>
          </a:p>
        </p:txBody>
      </p:sp>
      <p:pic>
        <p:nvPicPr>
          <p:cNvPr id="8197" name="Imagen 78">
            <a:extLst>
              <a:ext uri="{FF2B5EF4-FFF2-40B4-BE49-F238E27FC236}">
                <a16:creationId xmlns:a16="http://schemas.microsoft.com/office/drawing/2014/main" id="{9ED9E5FA-2D4A-487A-BFBC-12186D1C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68" y="1195190"/>
            <a:ext cx="5728247" cy="31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79">
            <a:extLst>
              <a:ext uri="{FF2B5EF4-FFF2-40B4-BE49-F238E27FC236}">
                <a16:creationId xmlns:a16="http://schemas.microsoft.com/office/drawing/2014/main" id="{C4C639C5-47D2-490E-A4EE-54E1ED82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68" y="4376023"/>
            <a:ext cx="3469628" cy="240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C609312-8240-4A60-821A-8A14B67D98BD}"/>
              </a:ext>
            </a:extLst>
          </p:cNvPr>
          <p:cNvSpPr txBox="1">
            <a:spLocks/>
          </p:cNvSpPr>
          <p:nvPr/>
        </p:nvSpPr>
        <p:spPr>
          <a:xfrm>
            <a:off x="398928" y="48432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s-EC" dirty="0"/>
          </a:p>
        </p:txBody>
      </p:sp>
      <p:pic>
        <p:nvPicPr>
          <p:cNvPr id="8202" name="Imagen 80">
            <a:extLst>
              <a:ext uri="{FF2B5EF4-FFF2-40B4-BE49-F238E27FC236}">
                <a16:creationId xmlns:a16="http://schemas.microsoft.com/office/drawing/2014/main" id="{37C34BA2-991B-41E6-B34C-982B0A830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7612" r="45405" b="7920"/>
          <a:stretch/>
        </p:blipFill>
        <p:spPr bwMode="auto">
          <a:xfrm>
            <a:off x="93087" y="1849762"/>
            <a:ext cx="4555077" cy="47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2911E084-7291-49EA-A0EE-1AAF346D71D2}"/>
              </a:ext>
            </a:extLst>
          </p:cNvPr>
          <p:cNvSpPr txBox="1">
            <a:spLocks/>
          </p:cNvSpPr>
          <p:nvPr/>
        </p:nvSpPr>
        <p:spPr>
          <a:xfrm>
            <a:off x="4971968" y="847429"/>
            <a:ext cx="11636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2000" dirty="0"/>
              <a:t>Accesos a la estación  	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DCDF6271-A84D-4855-825B-22B04D239FD8}"/>
              </a:ext>
            </a:extLst>
          </p:cNvPr>
          <p:cNvSpPr txBox="1">
            <a:spLocks/>
          </p:cNvSpPr>
          <p:nvPr/>
        </p:nvSpPr>
        <p:spPr>
          <a:xfrm>
            <a:off x="783062" y="346820"/>
            <a:ext cx="9620250" cy="6279267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MX" dirty="0"/>
            </a:br>
            <a:endParaRPr lang="es-EC" dirty="0"/>
          </a:p>
        </p:txBody>
      </p:sp>
      <p:pic>
        <p:nvPicPr>
          <p:cNvPr id="20" name="Picture 2" descr="Resultado de imagen para ESPE LOGO">
            <a:extLst>
              <a:ext uri="{FF2B5EF4-FFF2-40B4-BE49-F238E27FC236}">
                <a16:creationId xmlns:a16="http://schemas.microsoft.com/office/drawing/2014/main" id="{1E468921-936F-4E89-BD7B-66DC731D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393" y="6302107"/>
            <a:ext cx="1753545" cy="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ESPE\Desktop\Alex-ESPE\Clases Semana 10 del 20 24 de julio 2020\Evidencias 21 Julio\Presentación-Tesis _García_Abigaíl.jpg">
            <a:extLst>
              <a:ext uri="{FF2B5EF4-FFF2-40B4-BE49-F238E27FC236}">
                <a16:creationId xmlns:a16="http://schemas.microsoft.com/office/drawing/2014/main" id="{6DE075AC-DD40-4269-A96B-D06489C04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1408938" y="6154625"/>
            <a:ext cx="708690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4E01B3B-8C38-4E8D-8893-CD6FF35F1357}"/>
              </a:ext>
            </a:extLst>
          </p:cNvPr>
          <p:cNvCxnSpPr/>
          <p:nvPr/>
        </p:nvCxnSpPr>
        <p:spPr>
          <a:xfrm>
            <a:off x="9475908" y="6329086"/>
            <a:ext cx="0" cy="452884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DE983D36-D6DB-4926-B085-70BD1F479F11}"/>
              </a:ext>
            </a:extLst>
          </p:cNvPr>
          <p:cNvSpPr txBox="1">
            <a:spLocks/>
          </p:cNvSpPr>
          <p:nvPr/>
        </p:nvSpPr>
        <p:spPr>
          <a:xfrm>
            <a:off x="156882" y="524199"/>
            <a:ext cx="11252056" cy="3657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C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ACFA5070-17D6-4601-AD81-91163A1263D6}"/>
              </a:ext>
            </a:extLst>
          </p:cNvPr>
          <p:cNvSpPr txBox="1">
            <a:spLocks/>
          </p:cNvSpPr>
          <p:nvPr/>
        </p:nvSpPr>
        <p:spPr>
          <a:xfrm>
            <a:off x="-35185" y="820450"/>
            <a:ext cx="116361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MX" sz="2000" dirty="0"/>
              <a:t>Caracterización político - administrativa  </a:t>
            </a:r>
            <a:r>
              <a:rPr lang="es-MX" sz="2400" dirty="0"/>
              <a:t>	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38631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1645</TotalTime>
  <Words>1307</Words>
  <Application>Microsoft Office PowerPoint</Application>
  <PresentationFormat>Panorámica</PresentationFormat>
  <Paragraphs>259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Tema de Office</vt:lpstr>
      <vt:lpstr> </vt:lpstr>
      <vt:lpstr>1.Antecedentes</vt:lpstr>
      <vt:lpstr>2.Planteamiento del Problema</vt:lpstr>
      <vt:lpstr>3. Objetivos</vt:lpstr>
      <vt:lpstr>METODOLOGÍA</vt:lpstr>
      <vt:lpstr>Presentación de PowerPoint</vt:lpstr>
      <vt:lpstr>4. Recopilación y almacenamiento de información geoespacial</vt:lpstr>
      <vt:lpstr>Presentación de PowerPoint</vt:lpstr>
      <vt:lpstr>5. DELIMITACIÓN ÁREA DE ESTUDIO</vt:lpstr>
      <vt:lpstr>Presentación de PowerPoint</vt:lpstr>
      <vt:lpstr>6. LINEA BASE</vt:lpstr>
      <vt:lpstr>Presentación de PowerPoint</vt:lpstr>
      <vt:lpstr>Presentación de PowerPoint</vt:lpstr>
      <vt:lpstr>Presentación de PowerPoint</vt:lpstr>
      <vt:lpstr>7. PERCEPCIÓN DE ACTORES</vt:lpstr>
      <vt:lpstr>8. REVISIÓN DE PRIORIDADES NACIONALES / LOCALES</vt:lpstr>
      <vt:lpstr>11. Identificación de factores de cambio </vt:lpstr>
      <vt:lpstr>Presentación de PowerPoint</vt:lpstr>
      <vt:lpstr>12. Construcción de escenarios base</vt:lpstr>
      <vt:lpstr>12. Construcción Escenarios contrastados</vt:lpstr>
      <vt:lpstr>13. Priorización del escenario apuesta</vt:lpstr>
      <vt:lpstr>Presentación de PowerPoint</vt:lpstr>
      <vt:lpstr>Presentación de PowerPoint</vt:lpstr>
      <vt:lpstr>14. Lineamientos Estratégicos</vt:lpstr>
      <vt:lpstr>15. Conclusiones</vt:lpstr>
      <vt:lpstr>Presentación de PowerPoint</vt:lpstr>
      <vt:lpstr>16. Recomendaciones</vt:lpstr>
      <vt:lpstr>GRACIAS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Adrián</dc:creator>
  <cp:lastModifiedBy>Adrián</cp:lastModifiedBy>
  <cp:revision>50</cp:revision>
  <dcterms:created xsi:type="dcterms:W3CDTF">2020-09-08T01:38:56Z</dcterms:created>
  <dcterms:modified xsi:type="dcterms:W3CDTF">2020-09-14T14:08:13Z</dcterms:modified>
</cp:coreProperties>
</file>