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0" r:id="rId2"/>
  </p:sldMasterIdLst>
  <p:notesMasterIdLst>
    <p:notesMasterId r:id="rId44"/>
  </p:notesMasterIdLst>
  <p:sldIdLst>
    <p:sldId id="307" r:id="rId3"/>
    <p:sldId id="292" r:id="rId4"/>
    <p:sldId id="257" r:id="rId5"/>
    <p:sldId id="258" r:id="rId6"/>
    <p:sldId id="267" r:id="rId7"/>
    <p:sldId id="308" r:id="rId8"/>
    <p:sldId id="293" r:id="rId9"/>
    <p:sldId id="259" r:id="rId10"/>
    <p:sldId id="260" r:id="rId11"/>
    <p:sldId id="262" r:id="rId12"/>
    <p:sldId id="261" r:id="rId13"/>
    <p:sldId id="295" r:id="rId14"/>
    <p:sldId id="271" r:id="rId15"/>
    <p:sldId id="287" r:id="rId16"/>
    <p:sldId id="263" r:id="rId17"/>
    <p:sldId id="299" r:id="rId18"/>
    <p:sldId id="309" r:id="rId19"/>
    <p:sldId id="300" r:id="rId20"/>
    <p:sldId id="264" r:id="rId21"/>
    <p:sldId id="265" r:id="rId22"/>
    <p:sldId id="269" r:id="rId23"/>
    <p:sldId id="272" r:id="rId24"/>
    <p:sldId id="270" r:id="rId25"/>
    <p:sldId id="273" r:id="rId26"/>
    <p:sldId id="274" r:id="rId27"/>
    <p:sldId id="277" r:id="rId28"/>
    <p:sldId id="276" r:id="rId29"/>
    <p:sldId id="301" r:id="rId30"/>
    <p:sldId id="296" r:id="rId31"/>
    <p:sldId id="297" r:id="rId32"/>
    <p:sldId id="298" r:id="rId33"/>
    <p:sldId id="302" r:id="rId34"/>
    <p:sldId id="303" r:id="rId35"/>
    <p:sldId id="304" r:id="rId36"/>
    <p:sldId id="306" r:id="rId37"/>
    <p:sldId id="294" r:id="rId38"/>
    <p:sldId id="284" r:id="rId39"/>
    <p:sldId id="285" r:id="rId40"/>
    <p:sldId id="290" r:id="rId41"/>
    <p:sldId id="291" r:id="rId42"/>
    <p:sldId id="311" r:id="rId4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bastian bach" initials="sb" lastIdx="1" clrIdx="0">
    <p:extLst>
      <p:ext uri="{19B8F6BF-5375-455C-9EA6-DF929625EA0E}">
        <p15:presenceInfo xmlns:p15="http://schemas.microsoft.com/office/powerpoint/2012/main" userId="e418546c48e1efb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83057" autoAdjust="0"/>
  </p:normalViewPr>
  <p:slideViewPr>
    <p:cSldViewPr snapToGrid="0">
      <p:cViewPr varScale="1">
        <p:scale>
          <a:sx n="60" d="100"/>
          <a:sy n="60" d="100"/>
        </p:scale>
        <p:origin x="68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CE5FF8-B63E-47BE-8A16-9D77B5BB866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C"/>
        </a:p>
      </dgm:t>
    </dgm:pt>
    <dgm:pt modelId="{B206C123-F0AE-44E5-98B0-F7A03FAA9CA2}">
      <dgm:prSet phldrT="[Texto]" custT="1"/>
      <dgm:spPr/>
      <dgm:t>
        <a:bodyPr/>
        <a:lstStyle/>
        <a:p>
          <a:r>
            <a:rPr lang="es-EC" sz="2400" dirty="0"/>
            <a:t>La electrificación en zonas rurales aún presenta problemas de cobertura.</a:t>
          </a:r>
        </a:p>
      </dgm:t>
    </dgm:pt>
    <dgm:pt modelId="{5D8BC661-F2D4-4EEA-A280-8D466E6583B6}" type="parTrans" cxnId="{150913D8-5714-4D80-BA7C-210298AA40E1}">
      <dgm:prSet/>
      <dgm:spPr/>
      <dgm:t>
        <a:bodyPr/>
        <a:lstStyle/>
        <a:p>
          <a:endParaRPr lang="es-EC" sz="2000"/>
        </a:p>
      </dgm:t>
    </dgm:pt>
    <dgm:pt modelId="{F85A4536-556A-4548-9356-ED8D6D0FD3EB}" type="sibTrans" cxnId="{150913D8-5714-4D80-BA7C-210298AA40E1}">
      <dgm:prSet/>
      <dgm:spPr/>
      <dgm:t>
        <a:bodyPr/>
        <a:lstStyle/>
        <a:p>
          <a:endParaRPr lang="es-EC" sz="2000"/>
        </a:p>
      </dgm:t>
    </dgm:pt>
    <dgm:pt modelId="{537B7DD5-1467-4ED0-B4CD-A12D4CC19BFD}">
      <dgm:prSet phldrT="[Texto]" custT="1"/>
      <dgm:spPr/>
      <dgm:t>
        <a:bodyPr/>
        <a:lstStyle/>
        <a:p>
          <a:r>
            <a:rPr lang="es-EC" sz="2400" dirty="0"/>
            <a:t>La erosión del suelo reduce la productividad de la tierra y amenaza la viabilidad ambiental.</a:t>
          </a:r>
        </a:p>
      </dgm:t>
    </dgm:pt>
    <dgm:pt modelId="{3FC25D1B-F523-47C0-8772-9A21DF0E957E}" type="parTrans" cxnId="{F3B3D820-47B3-4765-87B1-CBF3AA18A688}">
      <dgm:prSet/>
      <dgm:spPr/>
      <dgm:t>
        <a:bodyPr/>
        <a:lstStyle/>
        <a:p>
          <a:endParaRPr lang="es-EC" sz="2000"/>
        </a:p>
      </dgm:t>
    </dgm:pt>
    <dgm:pt modelId="{905EF5DC-EA72-4F07-9E92-BCE190FB6B4C}" type="sibTrans" cxnId="{F3B3D820-47B3-4765-87B1-CBF3AA18A688}">
      <dgm:prSet/>
      <dgm:spPr/>
      <dgm:t>
        <a:bodyPr/>
        <a:lstStyle/>
        <a:p>
          <a:endParaRPr lang="es-EC" sz="2000"/>
        </a:p>
      </dgm:t>
    </dgm:pt>
    <dgm:pt modelId="{5743E71E-5089-4B74-B169-2C78DA2A69FD}">
      <dgm:prSet phldrT="[Texto]" custT="1"/>
      <dgm:spPr/>
      <dgm:t>
        <a:bodyPr/>
        <a:lstStyle/>
        <a:p>
          <a:r>
            <a:rPr lang="es-EC" sz="2400" dirty="0"/>
            <a:t>La erosión del suelo se incrementa en la sierra ecuatoriana.</a:t>
          </a:r>
        </a:p>
      </dgm:t>
    </dgm:pt>
    <dgm:pt modelId="{7ACE1C93-CAAF-40DD-8727-82CF137F1228}" type="parTrans" cxnId="{5C47B4EF-87A9-4ACF-B7BB-D677EACCCBCC}">
      <dgm:prSet/>
      <dgm:spPr/>
      <dgm:t>
        <a:bodyPr/>
        <a:lstStyle/>
        <a:p>
          <a:endParaRPr lang="es-EC" sz="2000"/>
        </a:p>
      </dgm:t>
    </dgm:pt>
    <dgm:pt modelId="{B6ED17B2-40DA-4E7E-A953-8C6237542FD7}" type="sibTrans" cxnId="{5C47B4EF-87A9-4ACF-B7BB-D677EACCCBCC}">
      <dgm:prSet/>
      <dgm:spPr/>
      <dgm:t>
        <a:bodyPr/>
        <a:lstStyle/>
        <a:p>
          <a:endParaRPr lang="es-EC" sz="2000"/>
        </a:p>
      </dgm:t>
    </dgm:pt>
    <dgm:pt modelId="{1C981FA4-8C0A-4CD7-846F-EC82070ED77D}">
      <dgm:prSet phldrT="[Texto]" custT="1"/>
      <dgm:spPr/>
      <dgm:t>
        <a:bodyPr/>
        <a:lstStyle/>
        <a:p>
          <a:r>
            <a:rPr lang="es-EC" sz="2400" dirty="0"/>
            <a:t>La diversificación energética es imprescindible.</a:t>
          </a:r>
        </a:p>
      </dgm:t>
    </dgm:pt>
    <dgm:pt modelId="{88EBB0E5-9309-45C3-8CB5-B64EE50C147F}" type="parTrans" cxnId="{28F76614-DF68-4C17-ACF5-50B5BB38CB7A}">
      <dgm:prSet/>
      <dgm:spPr/>
      <dgm:t>
        <a:bodyPr/>
        <a:lstStyle/>
        <a:p>
          <a:endParaRPr lang="es-EC" sz="2000"/>
        </a:p>
      </dgm:t>
    </dgm:pt>
    <dgm:pt modelId="{9F46A8DD-8F2A-4D75-A18D-3BBECB48B1E5}" type="sibTrans" cxnId="{28F76614-DF68-4C17-ACF5-50B5BB38CB7A}">
      <dgm:prSet/>
      <dgm:spPr/>
      <dgm:t>
        <a:bodyPr/>
        <a:lstStyle/>
        <a:p>
          <a:endParaRPr lang="es-EC" sz="2000"/>
        </a:p>
      </dgm:t>
    </dgm:pt>
    <dgm:pt modelId="{CED68FFA-5513-4B20-84EE-028B0EF561D2}">
      <dgm:prSet phldrT="[Texto]" custT="1"/>
      <dgm:spPr/>
      <dgm:t>
        <a:bodyPr/>
        <a:lstStyle/>
        <a:p>
          <a:r>
            <a:rPr lang="es-EC" sz="2400" dirty="0"/>
            <a:t>La extracción petrolera ha empezado a disminuir debido al agotamiento de las reservas. </a:t>
          </a:r>
        </a:p>
      </dgm:t>
    </dgm:pt>
    <dgm:pt modelId="{B286402C-C59A-4885-9713-AB372A3CB34B}" type="parTrans" cxnId="{4B75A2B7-52B8-4D0D-AD4B-AFADC1963C73}">
      <dgm:prSet/>
      <dgm:spPr/>
      <dgm:t>
        <a:bodyPr/>
        <a:lstStyle/>
        <a:p>
          <a:endParaRPr lang="es-EC" sz="2000"/>
        </a:p>
      </dgm:t>
    </dgm:pt>
    <dgm:pt modelId="{797A2742-4885-43EF-A2F9-8FA7118743B0}" type="sibTrans" cxnId="{4B75A2B7-52B8-4D0D-AD4B-AFADC1963C73}">
      <dgm:prSet/>
      <dgm:spPr/>
      <dgm:t>
        <a:bodyPr/>
        <a:lstStyle/>
        <a:p>
          <a:endParaRPr lang="es-EC" sz="2000"/>
        </a:p>
      </dgm:t>
    </dgm:pt>
    <dgm:pt modelId="{9AC2CD9E-5597-440F-AD82-65A82A974405}">
      <dgm:prSet phldrT="[Texto]" phldr="1" custT="1"/>
      <dgm:spPr>
        <a:blipFill rotWithShape="0">
          <a:blip xmlns:r="http://schemas.openxmlformats.org/officeDocument/2006/relationships" r:embed="rId1"/>
          <a:srcRect/>
          <a:stretch>
            <a:fillRect l="-1000" r="-1000"/>
          </a:stretch>
        </a:blipFill>
      </dgm:spPr>
      <dgm:t>
        <a:bodyPr/>
        <a:lstStyle/>
        <a:p>
          <a:endParaRPr lang="es-EC" sz="6600" dirty="0"/>
        </a:p>
      </dgm:t>
    </dgm:pt>
    <dgm:pt modelId="{F7351E2C-F004-4313-9D9B-97961CD932EE}" type="sibTrans" cxnId="{CDF2A2A0-FFB3-49FB-91A7-36A1C171A085}">
      <dgm:prSet/>
      <dgm:spPr/>
      <dgm:t>
        <a:bodyPr/>
        <a:lstStyle/>
        <a:p>
          <a:endParaRPr lang="es-EC" sz="2000"/>
        </a:p>
      </dgm:t>
    </dgm:pt>
    <dgm:pt modelId="{4209B166-9630-4760-9F01-03573CD99861}" type="parTrans" cxnId="{CDF2A2A0-FFB3-49FB-91A7-36A1C171A085}">
      <dgm:prSet/>
      <dgm:spPr/>
      <dgm:t>
        <a:bodyPr/>
        <a:lstStyle/>
        <a:p>
          <a:endParaRPr lang="es-EC" sz="2000"/>
        </a:p>
      </dgm:t>
    </dgm:pt>
    <dgm:pt modelId="{7E71FCCE-EFED-473A-853B-16425F363439}" type="pres">
      <dgm:prSet presAssocID="{E4CE5FF8-B63E-47BE-8A16-9D77B5BB866A}" presName="vert0" presStyleCnt="0">
        <dgm:presLayoutVars>
          <dgm:dir/>
          <dgm:animOne val="branch"/>
          <dgm:animLvl val="lvl"/>
        </dgm:presLayoutVars>
      </dgm:prSet>
      <dgm:spPr/>
    </dgm:pt>
    <dgm:pt modelId="{E43F7440-66ED-4FE3-A3EB-01F83C2207B7}" type="pres">
      <dgm:prSet presAssocID="{9AC2CD9E-5597-440F-AD82-65A82A974405}" presName="thickLine" presStyleLbl="alignNode1" presStyleIdx="0" presStyleCnt="1"/>
      <dgm:spPr/>
    </dgm:pt>
    <dgm:pt modelId="{E439B14B-31D8-494D-8D3C-3DC552691DA8}" type="pres">
      <dgm:prSet presAssocID="{9AC2CD9E-5597-440F-AD82-65A82A974405}" presName="horz1" presStyleCnt="0"/>
      <dgm:spPr/>
    </dgm:pt>
    <dgm:pt modelId="{E1CF0F70-1220-4093-B1CB-D314DCEEE7B2}" type="pres">
      <dgm:prSet presAssocID="{9AC2CD9E-5597-440F-AD82-65A82A974405}" presName="tx1" presStyleLbl="revTx" presStyleIdx="0" presStyleCnt="6" custScaleX="221419" custScaleY="52312" custLinFactNeighborX="-10473" custLinFactNeighborY="830"/>
      <dgm:spPr/>
    </dgm:pt>
    <dgm:pt modelId="{F08124C3-4E07-495D-9DE7-8B81898EB8BE}" type="pres">
      <dgm:prSet presAssocID="{9AC2CD9E-5597-440F-AD82-65A82A974405}" presName="vert1" presStyleCnt="0"/>
      <dgm:spPr/>
    </dgm:pt>
    <dgm:pt modelId="{2DA22E35-486D-4512-BAC3-1E0D1793DB87}" type="pres">
      <dgm:prSet presAssocID="{B206C123-F0AE-44E5-98B0-F7A03FAA9CA2}" presName="vertSpace2a" presStyleCnt="0"/>
      <dgm:spPr/>
    </dgm:pt>
    <dgm:pt modelId="{1F148ED4-0218-418D-8681-5E8BB4DEDBF8}" type="pres">
      <dgm:prSet presAssocID="{B206C123-F0AE-44E5-98B0-F7A03FAA9CA2}" presName="horz2" presStyleCnt="0"/>
      <dgm:spPr/>
    </dgm:pt>
    <dgm:pt modelId="{CBFE8C2A-8555-4467-A545-EAB886311999}" type="pres">
      <dgm:prSet presAssocID="{B206C123-F0AE-44E5-98B0-F7A03FAA9CA2}" presName="horzSpace2" presStyleCnt="0"/>
      <dgm:spPr/>
    </dgm:pt>
    <dgm:pt modelId="{49B2ADE3-C7FA-4F47-A119-E58656991B45}" type="pres">
      <dgm:prSet presAssocID="{B206C123-F0AE-44E5-98B0-F7A03FAA9CA2}" presName="tx2" presStyleLbl="revTx" presStyleIdx="1" presStyleCnt="6"/>
      <dgm:spPr/>
    </dgm:pt>
    <dgm:pt modelId="{2747F0A4-3F30-468B-ADFE-E384D36E33CF}" type="pres">
      <dgm:prSet presAssocID="{B206C123-F0AE-44E5-98B0-F7A03FAA9CA2}" presName="vert2" presStyleCnt="0"/>
      <dgm:spPr/>
    </dgm:pt>
    <dgm:pt modelId="{15DAB0F9-DAA7-403F-990C-2169F08BF984}" type="pres">
      <dgm:prSet presAssocID="{B206C123-F0AE-44E5-98B0-F7A03FAA9CA2}" presName="thinLine2b" presStyleLbl="callout" presStyleIdx="0" presStyleCnt="5"/>
      <dgm:spPr/>
    </dgm:pt>
    <dgm:pt modelId="{9D3EC0DC-7B55-4425-AA61-993126DB0F32}" type="pres">
      <dgm:prSet presAssocID="{B206C123-F0AE-44E5-98B0-F7A03FAA9CA2}" presName="vertSpace2b" presStyleCnt="0"/>
      <dgm:spPr/>
    </dgm:pt>
    <dgm:pt modelId="{7873734B-5C73-44E2-A9F6-E3B3FB3492D0}" type="pres">
      <dgm:prSet presAssocID="{537B7DD5-1467-4ED0-B4CD-A12D4CC19BFD}" presName="horz2" presStyleCnt="0"/>
      <dgm:spPr/>
    </dgm:pt>
    <dgm:pt modelId="{E6D229E9-DACF-4884-B314-17126A17C008}" type="pres">
      <dgm:prSet presAssocID="{537B7DD5-1467-4ED0-B4CD-A12D4CC19BFD}" presName="horzSpace2" presStyleCnt="0"/>
      <dgm:spPr/>
    </dgm:pt>
    <dgm:pt modelId="{D417FBC5-71EF-404A-A805-35A7F8338335}" type="pres">
      <dgm:prSet presAssocID="{537B7DD5-1467-4ED0-B4CD-A12D4CC19BFD}" presName="tx2" presStyleLbl="revTx" presStyleIdx="2" presStyleCnt="6"/>
      <dgm:spPr/>
    </dgm:pt>
    <dgm:pt modelId="{4C584FDD-C0C6-44DF-9FA4-C95FFC1D17F2}" type="pres">
      <dgm:prSet presAssocID="{537B7DD5-1467-4ED0-B4CD-A12D4CC19BFD}" presName="vert2" presStyleCnt="0"/>
      <dgm:spPr/>
    </dgm:pt>
    <dgm:pt modelId="{FDC8D411-141C-48B3-8332-775BCFCCF4FE}" type="pres">
      <dgm:prSet presAssocID="{537B7DD5-1467-4ED0-B4CD-A12D4CC19BFD}" presName="thinLine2b" presStyleLbl="callout" presStyleIdx="1" presStyleCnt="5"/>
      <dgm:spPr/>
    </dgm:pt>
    <dgm:pt modelId="{E8EAFBE9-F06E-469F-A65C-1EE242AD5E1C}" type="pres">
      <dgm:prSet presAssocID="{537B7DD5-1467-4ED0-B4CD-A12D4CC19BFD}" presName="vertSpace2b" presStyleCnt="0"/>
      <dgm:spPr/>
    </dgm:pt>
    <dgm:pt modelId="{74B4E43B-4A79-4121-AA3A-CCDE904A6054}" type="pres">
      <dgm:prSet presAssocID="{5743E71E-5089-4B74-B169-2C78DA2A69FD}" presName="horz2" presStyleCnt="0"/>
      <dgm:spPr/>
    </dgm:pt>
    <dgm:pt modelId="{3979E6FF-B72A-4A84-B5DE-DAED8B088859}" type="pres">
      <dgm:prSet presAssocID="{5743E71E-5089-4B74-B169-2C78DA2A69FD}" presName="horzSpace2" presStyleCnt="0"/>
      <dgm:spPr/>
    </dgm:pt>
    <dgm:pt modelId="{DB0DB304-134B-43B4-956B-51DC1AFAAC5D}" type="pres">
      <dgm:prSet presAssocID="{5743E71E-5089-4B74-B169-2C78DA2A69FD}" presName="tx2" presStyleLbl="revTx" presStyleIdx="3" presStyleCnt="6"/>
      <dgm:spPr/>
    </dgm:pt>
    <dgm:pt modelId="{1B6C2369-A817-4A01-A2D9-199A56A1BBAF}" type="pres">
      <dgm:prSet presAssocID="{5743E71E-5089-4B74-B169-2C78DA2A69FD}" presName="vert2" presStyleCnt="0"/>
      <dgm:spPr/>
    </dgm:pt>
    <dgm:pt modelId="{5C80747A-535A-42E4-B439-700A6AEC0D92}" type="pres">
      <dgm:prSet presAssocID="{5743E71E-5089-4B74-B169-2C78DA2A69FD}" presName="thinLine2b" presStyleLbl="callout" presStyleIdx="2" presStyleCnt="5"/>
      <dgm:spPr/>
    </dgm:pt>
    <dgm:pt modelId="{580F4323-6265-48EF-9E5A-9E09ED81F714}" type="pres">
      <dgm:prSet presAssocID="{5743E71E-5089-4B74-B169-2C78DA2A69FD}" presName="vertSpace2b" presStyleCnt="0"/>
      <dgm:spPr/>
    </dgm:pt>
    <dgm:pt modelId="{3167F837-3C75-4A41-8D8D-CA02DDC6BB4D}" type="pres">
      <dgm:prSet presAssocID="{CED68FFA-5513-4B20-84EE-028B0EF561D2}" presName="horz2" presStyleCnt="0"/>
      <dgm:spPr/>
    </dgm:pt>
    <dgm:pt modelId="{8CCA4D84-A190-4F57-9C18-D6D7C4680848}" type="pres">
      <dgm:prSet presAssocID="{CED68FFA-5513-4B20-84EE-028B0EF561D2}" presName="horzSpace2" presStyleCnt="0"/>
      <dgm:spPr/>
    </dgm:pt>
    <dgm:pt modelId="{65CA2B21-B696-4276-A29C-5C6A8CF2B0CC}" type="pres">
      <dgm:prSet presAssocID="{CED68FFA-5513-4B20-84EE-028B0EF561D2}" presName="tx2" presStyleLbl="revTx" presStyleIdx="4" presStyleCnt="6"/>
      <dgm:spPr/>
    </dgm:pt>
    <dgm:pt modelId="{11E0EC84-9174-4CF8-8C5B-C0697BB685DE}" type="pres">
      <dgm:prSet presAssocID="{CED68FFA-5513-4B20-84EE-028B0EF561D2}" presName="vert2" presStyleCnt="0"/>
      <dgm:spPr/>
    </dgm:pt>
    <dgm:pt modelId="{063E3814-813E-4096-BC54-5B6393C36C7E}" type="pres">
      <dgm:prSet presAssocID="{CED68FFA-5513-4B20-84EE-028B0EF561D2}" presName="thinLine2b" presStyleLbl="callout" presStyleIdx="3" presStyleCnt="5"/>
      <dgm:spPr/>
    </dgm:pt>
    <dgm:pt modelId="{141A9EEC-28E2-4D86-9AF1-7A88BCA108E8}" type="pres">
      <dgm:prSet presAssocID="{CED68FFA-5513-4B20-84EE-028B0EF561D2}" presName="vertSpace2b" presStyleCnt="0"/>
      <dgm:spPr/>
    </dgm:pt>
    <dgm:pt modelId="{3608CE39-808B-411F-AD00-4537BAFFB45C}" type="pres">
      <dgm:prSet presAssocID="{1C981FA4-8C0A-4CD7-846F-EC82070ED77D}" presName="horz2" presStyleCnt="0"/>
      <dgm:spPr/>
    </dgm:pt>
    <dgm:pt modelId="{4A75D1FC-4E11-44BC-AFBC-53EB766D67AF}" type="pres">
      <dgm:prSet presAssocID="{1C981FA4-8C0A-4CD7-846F-EC82070ED77D}" presName="horzSpace2" presStyleCnt="0"/>
      <dgm:spPr/>
    </dgm:pt>
    <dgm:pt modelId="{E52D11C0-725C-4B4C-97E5-6912C127A68C}" type="pres">
      <dgm:prSet presAssocID="{1C981FA4-8C0A-4CD7-846F-EC82070ED77D}" presName="tx2" presStyleLbl="revTx" presStyleIdx="5" presStyleCnt="6"/>
      <dgm:spPr/>
    </dgm:pt>
    <dgm:pt modelId="{F5EB8A58-DA73-4E41-B398-0C4D4889F04A}" type="pres">
      <dgm:prSet presAssocID="{1C981FA4-8C0A-4CD7-846F-EC82070ED77D}" presName="vert2" presStyleCnt="0"/>
      <dgm:spPr/>
    </dgm:pt>
    <dgm:pt modelId="{618EF233-D28C-4AA1-AF38-52E72B7BAA88}" type="pres">
      <dgm:prSet presAssocID="{1C981FA4-8C0A-4CD7-846F-EC82070ED77D}" presName="thinLine2b" presStyleLbl="callout" presStyleIdx="4" presStyleCnt="5"/>
      <dgm:spPr/>
    </dgm:pt>
    <dgm:pt modelId="{154B4F19-8239-4D7F-A66E-47F9ED193171}" type="pres">
      <dgm:prSet presAssocID="{1C981FA4-8C0A-4CD7-846F-EC82070ED77D}" presName="vertSpace2b" presStyleCnt="0"/>
      <dgm:spPr/>
    </dgm:pt>
  </dgm:ptLst>
  <dgm:cxnLst>
    <dgm:cxn modelId="{28F76614-DF68-4C17-ACF5-50B5BB38CB7A}" srcId="{9AC2CD9E-5597-440F-AD82-65A82A974405}" destId="{1C981FA4-8C0A-4CD7-846F-EC82070ED77D}" srcOrd="4" destOrd="0" parTransId="{88EBB0E5-9309-45C3-8CB5-B64EE50C147F}" sibTransId="{9F46A8DD-8F2A-4D75-A18D-3BBECB48B1E5}"/>
    <dgm:cxn modelId="{F3B3D820-47B3-4765-87B1-CBF3AA18A688}" srcId="{9AC2CD9E-5597-440F-AD82-65A82A974405}" destId="{537B7DD5-1467-4ED0-B4CD-A12D4CC19BFD}" srcOrd="1" destOrd="0" parTransId="{3FC25D1B-F523-47C0-8772-9A21DF0E957E}" sibTransId="{905EF5DC-EA72-4F07-9E92-BCE190FB6B4C}"/>
    <dgm:cxn modelId="{F9B00F61-EA5D-4D3E-A37C-9A3EF1FAB6E3}" type="presOf" srcId="{9AC2CD9E-5597-440F-AD82-65A82A974405}" destId="{E1CF0F70-1220-4093-B1CB-D314DCEEE7B2}" srcOrd="0" destOrd="0" presId="urn:microsoft.com/office/officeart/2008/layout/LinedList"/>
    <dgm:cxn modelId="{BA238E41-2201-49CD-8EF7-5726536C411A}" type="presOf" srcId="{CED68FFA-5513-4B20-84EE-028B0EF561D2}" destId="{65CA2B21-B696-4276-A29C-5C6A8CF2B0CC}" srcOrd="0" destOrd="0" presId="urn:microsoft.com/office/officeart/2008/layout/LinedList"/>
    <dgm:cxn modelId="{7A14E868-1DA4-4DE1-A277-24EB757A9847}" type="presOf" srcId="{B206C123-F0AE-44E5-98B0-F7A03FAA9CA2}" destId="{49B2ADE3-C7FA-4F47-A119-E58656991B45}" srcOrd="0" destOrd="0" presId="urn:microsoft.com/office/officeart/2008/layout/LinedList"/>
    <dgm:cxn modelId="{44A43E74-64A3-41C9-97A4-0DB042975293}" type="presOf" srcId="{5743E71E-5089-4B74-B169-2C78DA2A69FD}" destId="{DB0DB304-134B-43B4-956B-51DC1AFAAC5D}" srcOrd="0" destOrd="0" presId="urn:microsoft.com/office/officeart/2008/layout/LinedList"/>
    <dgm:cxn modelId="{2BEC4B9B-7F1F-49BC-9B61-79787A827BCF}" type="presOf" srcId="{E4CE5FF8-B63E-47BE-8A16-9D77B5BB866A}" destId="{7E71FCCE-EFED-473A-853B-16425F363439}" srcOrd="0" destOrd="0" presId="urn:microsoft.com/office/officeart/2008/layout/LinedList"/>
    <dgm:cxn modelId="{CDF2A2A0-FFB3-49FB-91A7-36A1C171A085}" srcId="{E4CE5FF8-B63E-47BE-8A16-9D77B5BB866A}" destId="{9AC2CD9E-5597-440F-AD82-65A82A974405}" srcOrd="0" destOrd="0" parTransId="{4209B166-9630-4760-9F01-03573CD99861}" sibTransId="{F7351E2C-F004-4313-9D9B-97961CD932EE}"/>
    <dgm:cxn modelId="{4B75A2B7-52B8-4D0D-AD4B-AFADC1963C73}" srcId="{9AC2CD9E-5597-440F-AD82-65A82A974405}" destId="{CED68FFA-5513-4B20-84EE-028B0EF561D2}" srcOrd="3" destOrd="0" parTransId="{B286402C-C59A-4885-9713-AB372A3CB34B}" sibTransId="{797A2742-4885-43EF-A2F9-8FA7118743B0}"/>
    <dgm:cxn modelId="{196019D5-58ED-445C-8DB2-27DE892026DC}" type="presOf" srcId="{537B7DD5-1467-4ED0-B4CD-A12D4CC19BFD}" destId="{D417FBC5-71EF-404A-A805-35A7F8338335}" srcOrd="0" destOrd="0" presId="urn:microsoft.com/office/officeart/2008/layout/LinedList"/>
    <dgm:cxn modelId="{7B1622D7-DFFB-4AD8-B84C-0722F5EA8594}" type="presOf" srcId="{1C981FA4-8C0A-4CD7-846F-EC82070ED77D}" destId="{E52D11C0-725C-4B4C-97E5-6912C127A68C}" srcOrd="0" destOrd="0" presId="urn:microsoft.com/office/officeart/2008/layout/LinedList"/>
    <dgm:cxn modelId="{150913D8-5714-4D80-BA7C-210298AA40E1}" srcId="{9AC2CD9E-5597-440F-AD82-65A82A974405}" destId="{B206C123-F0AE-44E5-98B0-F7A03FAA9CA2}" srcOrd="0" destOrd="0" parTransId="{5D8BC661-F2D4-4EEA-A280-8D466E6583B6}" sibTransId="{F85A4536-556A-4548-9356-ED8D6D0FD3EB}"/>
    <dgm:cxn modelId="{5C47B4EF-87A9-4ACF-B7BB-D677EACCCBCC}" srcId="{9AC2CD9E-5597-440F-AD82-65A82A974405}" destId="{5743E71E-5089-4B74-B169-2C78DA2A69FD}" srcOrd="2" destOrd="0" parTransId="{7ACE1C93-CAAF-40DD-8727-82CF137F1228}" sibTransId="{B6ED17B2-40DA-4E7E-A953-8C6237542FD7}"/>
    <dgm:cxn modelId="{A9069869-42D3-4CDB-BA37-FE23E117AEB1}" type="presParOf" srcId="{7E71FCCE-EFED-473A-853B-16425F363439}" destId="{E43F7440-66ED-4FE3-A3EB-01F83C2207B7}" srcOrd="0" destOrd="0" presId="urn:microsoft.com/office/officeart/2008/layout/LinedList"/>
    <dgm:cxn modelId="{213AC6B5-FB3D-4FD1-8762-1F5A306EF1D4}" type="presParOf" srcId="{7E71FCCE-EFED-473A-853B-16425F363439}" destId="{E439B14B-31D8-494D-8D3C-3DC552691DA8}" srcOrd="1" destOrd="0" presId="urn:microsoft.com/office/officeart/2008/layout/LinedList"/>
    <dgm:cxn modelId="{8DAB6E07-320A-4188-A4E4-071C69D7B7C8}" type="presParOf" srcId="{E439B14B-31D8-494D-8D3C-3DC552691DA8}" destId="{E1CF0F70-1220-4093-B1CB-D314DCEEE7B2}" srcOrd="0" destOrd="0" presId="urn:microsoft.com/office/officeart/2008/layout/LinedList"/>
    <dgm:cxn modelId="{ED5CA9A0-62A9-485F-AAFD-D7C27011F748}" type="presParOf" srcId="{E439B14B-31D8-494D-8D3C-3DC552691DA8}" destId="{F08124C3-4E07-495D-9DE7-8B81898EB8BE}" srcOrd="1" destOrd="0" presId="urn:microsoft.com/office/officeart/2008/layout/LinedList"/>
    <dgm:cxn modelId="{828C36A2-C389-44DF-B0E7-62C03F24E245}" type="presParOf" srcId="{F08124C3-4E07-495D-9DE7-8B81898EB8BE}" destId="{2DA22E35-486D-4512-BAC3-1E0D1793DB87}" srcOrd="0" destOrd="0" presId="urn:microsoft.com/office/officeart/2008/layout/LinedList"/>
    <dgm:cxn modelId="{55388F47-2A9A-480F-978B-50A88FDAFFC7}" type="presParOf" srcId="{F08124C3-4E07-495D-9DE7-8B81898EB8BE}" destId="{1F148ED4-0218-418D-8681-5E8BB4DEDBF8}" srcOrd="1" destOrd="0" presId="urn:microsoft.com/office/officeart/2008/layout/LinedList"/>
    <dgm:cxn modelId="{0CF21DDB-4E4D-45C4-952C-F7A758FBCC30}" type="presParOf" srcId="{1F148ED4-0218-418D-8681-5E8BB4DEDBF8}" destId="{CBFE8C2A-8555-4467-A545-EAB886311999}" srcOrd="0" destOrd="0" presId="urn:microsoft.com/office/officeart/2008/layout/LinedList"/>
    <dgm:cxn modelId="{DAC40398-D9AA-4323-9818-0FED818D2B1B}" type="presParOf" srcId="{1F148ED4-0218-418D-8681-5E8BB4DEDBF8}" destId="{49B2ADE3-C7FA-4F47-A119-E58656991B45}" srcOrd="1" destOrd="0" presId="urn:microsoft.com/office/officeart/2008/layout/LinedList"/>
    <dgm:cxn modelId="{37FF7308-522F-4E49-8471-8A4FC97B25CE}" type="presParOf" srcId="{1F148ED4-0218-418D-8681-5E8BB4DEDBF8}" destId="{2747F0A4-3F30-468B-ADFE-E384D36E33CF}" srcOrd="2" destOrd="0" presId="urn:microsoft.com/office/officeart/2008/layout/LinedList"/>
    <dgm:cxn modelId="{D0E436B4-DB15-45F5-AC5C-28103CF47901}" type="presParOf" srcId="{F08124C3-4E07-495D-9DE7-8B81898EB8BE}" destId="{15DAB0F9-DAA7-403F-990C-2169F08BF984}" srcOrd="2" destOrd="0" presId="urn:microsoft.com/office/officeart/2008/layout/LinedList"/>
    <dgm:cxn modelId="{F586351A-F997-43F0-912A-29876741BFD1}" type="presParOf" srcId="{F08124C3-4E07-495D-9DE7-8B81898EB8BE}" destId="{9D3EC0DC-7B55-4425-AA61-993126DB0F32}" srcOrd="3" destOrd="0" presId="urn:microsoft.com/office/officeart/2008/layout/LinedList"/>
    <dgm:cxn modelId="{48B9F33A-EDA1-4E03-AFCF-00F085AFE772}" type="presParOf" srcId="{F08124C3-4E07-495D-9DE7-8B81898EB8BE}" destId="{7873734B-5C73-44E2-A9F6-E3B3FB3492D0}" srcOrd="4" destOrd="0" presId="urn:microsoft.com/office/officeart/2008/layout/LinedList"/>
    <dgm:cxn modelId="{A976CE97-EBA3-426F-8D2B-756D0C86482F}" type="presParOf" srcId="{7873734B-5C73-44E2-A9F6-E3B3FB3492D0}" destId="{E6D229E9-DACF-4884-B314-17126A17C008}" srcOrd="0" destOrd="0" presId="urn:microsoft.com/office/officeart/2008/layout/LinedList"/>
    <dgm:cxn modelId="{6B165703-7A12-4DE0-92A7-6FEA9BACF688}" type="presParOf" srcId="{7873734B-5C73-44E2-A9F6-E3B3FB3492D0}" destId="{D417FBC5-71EF-404A-A805-35A7F8338335}" srcOrd="1" destOrd="0" presId="urn:microsoft.com/office/officeart/2008/layout/LinedList"/>
    <dgm:cxn modelId="{B1744B22-392B-40C0-A4D0-8C3049238E21}" type="presParOf" srcId="{7873734B-5C73-44E2-A9F6-E3B3FB3492D0}" destId="{4C584FDD-C0C6-44DF-9FA4-C95FFC1D17F2}" srcOrd="2" destOrd="0" presId="urn:microsoft.com/office/officeart/2008/layout/LinedList"/>
    <dgm:cxn modelId="{5497B01A-8076-4DFB-83C4-91CE3D33E695}" type="presParOf" srcId="{F08124C3-4E07-495D-9DE7-8B81898EB8BE}" destId="{FDC8D411-141C-48B3-8332-775BCFCCF4FE}" srcOrd="5" destOrd="0" presId="urn:microsoft.com/office/officeart/2008/layout/LinedList"/>
    <dgm:cxn modelId="{7D0C45D7-4CE6-4618-A87B-53840210637D}" type="presParOf" srcId="{F08124C3-4E07-495D-9DE7-8B81898EB8BE}" destId="{E8EAFBE9-F06E-469F-A65C-1EE242AD5E1C}" srcOrd="6" destOrd="0" presId="urn:microsoft.com/office/officeart/2008/layout/LinedList"/>
    <dgm:cxn modelId="{43CB670F-7845-4BAB-A999-38BBBBD13603}" type="presParOf" srcId="{F08124C3-4E07-495D-9DE7-8B81898EB8BE}" destId="{74B4E43B-4A79-4121-AA3A-CCDE904A6054}" srcOrd="7" destOrd="0" presId="urn:microsoft.com/office/officeart/2008/layout/LinedList"/>
    <dgm:cxn modelId="{1CEA801C-AF4A-4F37-BCED-46CC499066CA}" type="presParOf" srcId="{74B4E43B-4A79-4121-AA3A-CCDE904A6054}" destId="{3979E6FF-B72A-4A84-B5DE-DAED8B088859}" srcOrd="0" destOrd="0" presId="urn:microsoft.com/office/officeart/2008/layout/LinedList"/>
    <dgm:cxn modelId="{4D3F9671-3CBC-49EA-BE60-5B1F7F7067B1}" type="presParOf" srcId="{74B4E43B-4A79-4121-AA3A-CCDE904A6054}" destId="{DB0DB304-134B-43B4-956B-51DC1AFAAC5D}" srcOrd="1" destOrd="0" presId="urn:microsoft.com/office/officeart/2008/layout/LinedList"/>
    <dgm:cxn modelId="{C202A08D-6765-4335-8410-E0D1221AD534}" type="presParOf" srcId="{74B4E43B-4A79-4121-AA3A-CCDE904A6054}" destId="{1B6C2369-A817-4A01-A2D9-199A56A1BBAF}" srcOrd="2" destOrd="0" presId="urn:microsoft.com/office/officeart/2008/layout/LinedList"/>
    <dgm:cxn modelId="{80C6DBBF-5817-4FB5-A3D3-579B712D37DB}" type="presParOf" srcId="{F08124C3-4E07-495D-9DE7-8B81898EB8BE}" destId="{5C80747A-535A-42E4-B439-700A6AEC0D92}" srcOrd="8" destOrd="0" presId="urn:microsoft.com/office/officeart/2008/layout/LinedList"/>
    <dgm:cxn modelId="{8B1AAA2D-4A76-4654-A01B-3976A133A3D0}" type="presParOf" srcId="{F08124C3-4E07-495D-9DE7-8B81898EB8BE}" destId="{580F4323-6265-48EF-9E5A-9E09ED81F714}" srcOrd="9" destOrd="0" presId="urn:microsoft.com/office/officeart/2008/layout/LinedList"/>
    <dgm:cxn modelId="{EDE671E4-7B7C-4DD8-9E10-8DB27BC36699}" type="presParOf" srcId="{F08124C3-4E07-495D-9DE7-8B81898EB8BE}" destId="{3167F837-3C75-4A41-8D8D-CA02DDC6BB4D}" srcOrd="10" destOrd="0" presId="urn:microsoft.com/office/officeart/2008/layout/LinedList"/>
    <dgm:cxn modelId="{961C3F67-01BF-46B7-A097-03EC29C7928F}" type="presParOf" srcId="{3167F837-3C75-4A41-8D8D-CA02DDC6BB4D}" destId="{8CCA4D84-A190-4F57-9C18-D6D7C4680848}" srcOrd="0" destOrd="0" presId="urn:microsoft.com/office/officeart/2008/layout/LinedList"/>
    <dgm:cxn modelId="{2C3B6062-DF59-4EAB-B1A9-AD73F31B8675}" type="presParOf" srcId="{3167F837-3C75-4A41-8D8D-CA02DDC6BB4D}" destId="{65CA2B21-B696-4276-A29C-5C6A8CF2B0CC}" srcOrd="1" destOrd="0" presId="urn:microsoft.com/office/officeart/2008/layout/LinedList"/>
    <dgm:cxn modelId="{5C56545C-0F6C-4690-AB9B-9AD6FD9E4E09}" type="presParOf" srcId="{3167F837-3C75-4A41-8D8D-CA02DDC6BB4D}" destId="{11E0EC84-9174-4CF8-8C5B-C0697BB685DE}" srcOrd="2" destOrd="0" presId="urn:microsoft.com/office/officeart/2008/layout/LinedList"/>
    <dgm:cxn modelId="{F2FA792F-6C85-4D14-9165-C5FB0531080C}" type="presParOf" srcId="{F08124C3-4E07-495D-9DE7-8B81898EB8BE}" destId="{063E3814-813E-4096-BC54-5B6393C36C7E}" srcOrd="11" destOrd="0" presId="urn:microsoft.com/office/officeart/2008/layout/LinedList"/>
    <dgm:cxn modelId="{6DC3DEE0-16E4-425C-8792-ABAA59DADD3A}" type="presParOf" srcId="{F08124C3-4E07-495D-9DE7-8B81898EB8BE}" destId="{141A9EEC-28E2-4D86-9AF1-7A88BCA108E8}" srcOrd="12" destOrd="0" presId="urn:microsoft.com/office/officeart/2008/layout/LinedList"/>
    <dgm:cxn modelId="{DF03105B-80F1-48CA-871C-A3E6F540ED99}" type="presParOf" srcId="{F08124C3-4E07-495D-9DE7-8B81898EB8BE}" destId="{3608CE39-808B-411F-AD00-4537BAFFB45C}" srcOrd="13" destOrd="0" presId="urn:microsoft.com/office/officeart/2008/layout/LinedList"/>
    <dgm:cxn modelId="{3FA7EA09-392F-4C77-86D1-9D86AACA5CB8}" type="presParOf" srcId="{3608CE39-808B-411F-AD00-4537BAFFB45C}" destId="{4A75D1FC-4E11-44BC-AFBC-53EB766D67AF}" srcOrd="0" destOrd="0" presId="urn:microsoft.com/office/officeart/2008/layout/LinedList"/>
    <dgm:cxn modelId="{ABE86396-C009-4A95-BC80-302BCDAAC5FA}" type="presParOf" srcId="{3608CE39-808B-411F-AD00-4537BAFFB45C}" destId="{E52D11C0-725C-4B4C-97E5-6912C127A68C}" srcOrd="1" destOrd="0" presId="urn:microsoft.com/office/officeart/2008/layout/LinedList"/>
    <dgm:cxn modelId="{C049E9BD-F963-4504-8A03-C1E6F3DD23D8}" type="presParOf" srcId="{3608CE39-808B-411F-AD00-4537BAFFB45C}" destId="{F5EB8A58-DA73-4E41-B398-0C4D4889F04A}" srcOrd="2" destOrd="0" presId="urn:microsoft.com/office/officeart/2008/layout/LinedList"/>
    <dgm:cxn modelId="{990B7635-3F84-4610-95F3-E01F5D9785FE}" type="presParOf" srcId="{F08124C3-4E07-495D-9DE7-8B81898EB8BE}" destId="{618EF233-D28C-4AA1-AF38-52E72B7BAA88}" srcOrd="14" destOrd="0" presId="urn:microsoft.com/office/officeart/2008/layout/LinedList"/>
    <dgm:cxn modelId="{51655849-882F-43A8-A524-FB59D0A4A21E}" type="presParOf" srcId="{F08124C3-4E07-495D-9DE7-8B81898EB8BE}" destId="{154B4F19-8239-4D7F-A66E-47F9ED193171}"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938E5E-1C18-4B8A-8E0A-207BD44E1373}"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C"/>
        </a:p>
      </dgm:t>
    </dgm:pt>
    <dgm:pt modelId="{56D317DB-570F-43AD-B01B-D01933D59EFC}">
      <dgm:prSet phldrT="[Texto]" custT="1"/>
      <dgm:spPr/>
      <dgm:t>
        <a:bodyPr/>
        <a:lstStyle/>
        <a:p>
          <a:pPr algn="ctr"/>
          <a:r>
            <a:rPr lang="es-EC" sz="2400" b="1" dirty="0"/>
            <a:t>Articulo 395, objetivo 7, articulo 26</a:t>
          </a:r>
        </a:p>
      </dgm:t>
    </dgm:pt>
    <dgm:pt modelId="{496122B2-49FB-47E0-B3CD-A0D7EB2BE4FF}" type="parTrans" cxnId="{D9DE2A16-A2FB-4937-B24D-2A79ED21FD17}">
      <dgm:prSet/>
      <dgm:spPr/>
      <dgm:t>
        <a:bodyPr/>
        <a:lstStyle/>
        <a:p>
          <a:pPr algn="ctr"/>
          <a:endParaRPr lang="es-EC" sz="2000"/>
        </a:p>
      </dgm:t>
    </dgm:pt>
    <dgm:pt modelId="{662912EC-CD02-4F1C-A62F-FC41AFFD9AD2}" type="sibTrans" cxnId="{D9DE2A16-A2FB-4937-B24D-2A79ED21FD17}">
      <dgm:prSet/>
      <dgm:spPr/>
      <dgm:t>
        <a:bodyPr/>
        <a:lstStyle/>
        <a:p>
          <a:pPr algn="ctr"/>
          <a:endParaRPr lang="es-EC" sz="2000"/>
        </a:p>
      </dgm:t>
    </dgm:pt>
    <dgm:pt modelId="{3B6E46FE-9630-4FD0-B9C0-BCD94423A1CF}">
      <dgm:prSet phldrT="[Texto]" custT="1"/>
      <dgm:spPr/>
      <dgm:t>
        <a:bodyPr/>
        <a:lstStyle/>
        <a:p>
          <a:pPr algn="l"/>
          <a:r>
            <a:rPr lang="es-EC" sz="1800" dirty="0"/>
            <a:t>Principios ambientales, objetivos de desarrollo sostenible,  normativas.</a:t>
          </a:r>
        </a:p>
      </dgm:t>
    </dgm:pt>
    <dgm:pt modelId="{04DD1054-8AA5-467A-93D4-E97DE1441FE1}" type="parTrans" cxnId="{89757AAD-AFAC-41DC-9635-A55413243700}">
      <dgm:prSet/>
      <dgm:spPr/>
      <dgm:t>
        <a:bodyPr/>
        <a:lstStyle/>
        <a:p>
          <a:pPr algn="ctr"/>
          <a:endParaRPr lang="es-EC" sz="2000"/>
        </a:p>
      </dgm:t>
    </dgm:pt>
    <dgm:pt modelId="{75B5D36B-7146-4B97-9911-548C304FD844}" type="sibTrans" cxnId="{89757AAD-AFAC-41DC-9635-A55413243700}">
      <dgm:prSet/>
      <dgm:spPr/>
      <dgm:t>
        <a:bodyPr/>
        <a:lstStyle/>
        <a:p>
          <a:pPr algn="ctr"/>
          <a:endParaRPr lang="es-EC" sz="2000"/>
        </a:p>
      </dgm:t>
    </dgm:pt>
    <dgm:pt modelId="{642F8453-85A8-45DA-9DC8-58FD1FD29CAB}">
      <dgm:prSet phldrT="[Texto]" custT="1"/>
      <dgm:spPr/>
      <dgm:t>
        <a:bodyPr/>
        <a:lstStyle/>
        <a:p>
          <a:pPr algn="ctr"/>
          <a:r>
            <a:rPr lang="es-EC" sz="2400" b="1" dirty="0"/>
            <a:t>Potencial de energías renovables</a:t>
          </a:r>
        </a:p>
      </dgm:t>
    </dgm:pt>
    <dgm:pt modelId="{6370B8A8-A606-4455-B78C-40BF45903050}" type="parTrans" cxnId="{80E9DEF8-2767-4892-9ACF-B2D208EEDAEE}">
      <dgm:prSet/>
      <dgm:spPr/>
      <dgm:t>
        <a:bodyPr/>
        <a:lstStyle/>
        <a:p>
          <a:pPr algn="ctr"/>
          <a:endParaRPr lang="es-EC" sz="2000"/>
        </a:p>
      </dgm:t>
    </dgm:pt>
    <dgm:pt modelId="{F95804A4-E3B8-444B-8E56-B2D381F693F6}" type="sibTrans" cxnId="{80E9DEF8-2767-4892-9ACF-B2D208EEDAEE}">
      <dgm:prSet/>
      <dgm:spPr/>
      <dgm:t>
        <a:bodyPr/>
        <a:lstStyle/>
        <a:p>
          <a:pPr algn="ctr"/>
          <a:endParaRPr lang="es-EC" sz="2000"/>
        </a:p>
      </dgm:t>
    </dgm:pt>
    <dgm:pt modelId="{21BDA2A8-97ED-41E1-9ABB-3520E09FB5C2}">
      <dgm:prSet phldrT="[Texto]" custT="1"/>
      <dgm:spPr/>
      <dgm:t>
        <a:bodyPr/>
        <a:lstStyle/>
        <a:p>
          <a:pPr algn="ctr"/>
          <a:r>
            <a:rPr lang="es-EC" sz="1800" dirty="0"/>
            <a:t>Fotovoltaica</a:t>
          </a:r>
        </a:p>
      </dgm:t>
    </dgm:pt>
    <dgm:pt modelId="{DD10BCF0-9522-4F53-860C-59AE0A0B7CC0}" type="parTrans" cxnId="{F5174E1B-D330-4C4E-96E6-849D3856546B}">
      <dgm:prSet/>
      <dgm:spPr/>
      <dgm:t>
        <a:bodyPr/>
        <a:lstStyle/>
        <a:p>
          <a:pPr algn="ctr"/>
          <a:endParaRPr lang="es-EC" sz="2000"/>
        </a:p>
      </dgm:t>
    </dgm:pt>
    <dgm:pt modelId="{58639C59-58C9-46D1-858F-3C90A0B2B369}" type="sibTrans" cxnId="{F5174E1B-D330-4C4E-96E6-849D3856546B}">
      <dgm:prSet/>
      <dgm:spPr/>
      <dgm:t>
        <a:bodyPr/>
        <a:lstStyle/>
        <a:p>
          <a:pPr algn="ctr"/>
          <a:endParaRPr lang="es-EC" sz="2000"/>
        </a:p>
      </dgm:t>
    </dgm:pt>
    <dgm:pt modelId="{AD2E2558-D0F7-4CE2-9F13-90B3EB6EB122}">
      <dgm:prSet phldrT="[Texto]" custT="1"/>
      <dgm:spPr/>
      <dgm:t>
        <a:bodyPr/>
        <a:lstStyle/>
        <a:p>
          <a:pPr algn="ctr"/>
          <a:r>
            <a:rPr lang="es-EC" sz="2400" b="1" dirty="0"/>
            <a:t>Desarrollo</a:t>
          </a:r>
        </a:p>
      </dgm:t>
    </dgm:pt>
    <dgm:pt modelId="{0073AD56-9E87-404D-A3D8-CEA9D75B8678}" type="parTrans" cxnId="{DD1038B5-961C-4F87-AD3B-BA76F32CF8CB}">
      <dgm:prSet/>
      <dgm:spPr/>
      <dgm:t>
        <a:bodyPr/>
        <a:lstStyle/>
        <a:p>
          <a:pPr algn="ctr"/>
          <a:endParaRPr lang="es-EC" sz="2000"/>
        </a:p>
      </dgm:t>
    </dgm:pt>
    <dgm:pt modelId="{27825E5A-ADEE-482D-BE38-C3749F2C06FD}" type="sibTrans" cxnId="{DD1038B5-961C-4F87-AD3B-BA76F32CF8CB}">
      <dgm:prSet/>
      <dgm:spPr/>
      <dgm:t>
        <a:bodyPr/>
        <a:lstStyle/>
        <a:p>
          <a:pPr algn="ctr"/>
          <a:endParaRPr lang="es-EC" sz="2000"/>
        </a:p>
      </dgm:t>
    </dgm:pt>
    <dgm:pt modelId="{9D0A7E69-E300-4BCC-94AA-C39F7AAF6EC6}">
      <dgm:prSet phldrT="[Texto]" custT="1"/>
      <dgm:spPr/>
      <dgm:t>
        <a:bodyPr/>
        <a:lstStyle/>
        <a:p>
          <a:pPr algn="ctr"/>
          <a:r>
            <a:rPr lang="es-EC" sz="1800" dirty="0"/>
            <a:t>Promover el desarrollo de comunidades rurales con el aprovechamiento de zonas improductivas.</a:t>
          </a:r>
        </a:p>
      </dgm:t>
    </dgm:pt>
    <dgm:pt modelId="{C0B22DE1-D8CB-476D-A625-EF9EED5B943B}" type="parTrans" cxnId="{3DCA896C-9B04-47B5-BA95-28E9E112451B}">
      <dgm:prSet/>
      <dgm:spPr/>
      <dgm:t>
        <a:bodyPr/>
        <a:lstStyle/>
        <a:p>
          <a:pPr algn="ctr"/>
          <a:endParaRPr lang="es-EC" sz="2000"/>
        </a:p>
      </dgm:t>
    </dgm:pt>
    <dgm:pt modelId="{EB4310D1-B756-4734-9190-67EB90DE98EC}" type="sibTrans" cxnId="{3DCA896C-9B04-47B5-BA95-28E9E112451B}">
      <dgm:prSet/>
      <dgm:spPr/>
      <dgm:t>
        <a:bodyPr/>
        <a:lstStyle/>
        <a:p>
          <a:pPr algn="ctr"/>
          <a:endParaRPr lang="es-EC" sz="2000"/>
        </a:p>
      </dgm:t>
    </dgm:pt>
    <dgm:pt modelId="{755BE73C-EFC6-4A7D-8098-A894218AF3A0}">
      <dgm:prSet phldrT="[Texto]" custT="1"/>
      <dgm:spPr/>
      <dgm:t>
        <a:bodyPr/>
        <a:lstStyle/>
        <a:p>
          <a:pPr algn="ctr"/>
          <a:r>
            <a:rPr lang="es-EC" sz="1800" dirty="0"/>
            <a:t>Control de la ubicación de infraestructura fotovoltaica aislada </a:t>
          </a:r>
        </a:p>
      </dgm:t>
    </dgm:pt>
    <dgm:pt modelId="{D5A48056-F0D8-4419-902F-45584C4FF42A}" type="parTrans" cxnId="{C1A4015F-4E3C-4415-9CEB-AEE12EC78901}">
      <dgm:prSet/>
      <dgm:spPr/>
      <dgm:t>
        <a:bodyPr/>
        <a:lstStyle/>
        <a:p>
          <a:pPr algn="ctr"/>
          <a:endParaRPr lang="es-EC" sz="2000"/>
        </a:p>
      </dgm:t>
    </dgm:pt>
    <dgm:pt modelId="{A4585348-CB0E-4E53-BBF4-2E38BC97EE0F}" type="sibTrans" cxnId="{C1A4015F-4E3C-4415-9CEB-AEE12EC78901}">
      <dgm:prSet/>
      <dgm:spPr/>
      <dgm:t>
        <a:bodyPr/>
        <a:lstStyle/>
        <a:p>
          <a:pPr algn="ctr"/>
          <a:endParaRPr lang="es-EC" sz="2000"/>
        </a:p>
      </dgm:t>
    </dgm:pt>
    <dgm:pt modelId="{CDDB9914-897F-461C-B23F-19413836832C}">
      <dgm:prSet phldrT="[Texto]" custT="1"/>
      <dgm:spPr/>
      <dgm:t>
        <a:bodyPr/>
        <a:lstStyle/>
        <a:p>
          <a:pPr algn="ctr"/>
          <a:r>
            <a:rPr lang="es-EC" sz="2400" b="1" dirty="0"/>
            <a:t>Planificación</a:t>
          </a:r>
        </a:p>
      </dgm:t>
    </dgm:pt>
    <dgm:pt modelId="{ACDAD2E6-41C1-467A-95CB-D510F551F920}" type="parTrans" cxnId="{3DFFFE3A-FAD7-4325-8056-7E02EA9B1C58}">
      <dgm:prSet/>
      <dgm:spPr/>
      <dgm:t>
        <a:bodyPr/>
        <a:lstStyle/>
        <a:p>
          <a:pPr algn="ctr"/>
          <a:endParaRPr lang="es-EC" sz="2000"/>
        </a:p>
      </dgm:t>
    </dgm:pt>
    <dgm:pt modelId="{C3F07854-72EC-41BE-867D-A918515253B7}" type="sibTrans" cxnId="{3DFFFE3A-FAD7-4325-8056-7E02EA9B1C58}">
      <dgm:prSet/>
      <dgm:spPr/>
      <dgm:t>
        <a:bodyPr/>
        <a:lstStyle/>
        <a:p>
          <a:pPr algn="ctr"/>
          <a:endParaRPr lang="es-EC" sz="2000"/>
        </a:p>
      </dgm:t>
    </dgm:pt>
    <dgm:pt modelId="{80ACB17C-83E5-417C-85E8-6D92BCA2B1EF}">
      <dgm:prSet phldrT="[Texto]" custT="1"/>
      <dgm:spPr/>
      <dgm:t>
        <a:bodyPr/>
        <a:lstStyle/>
        <a:p>
          <a:pPr algn="ctr"/>
          <a:endParaRPr lang="es-EC" sz="1800" dirty="0"/>
        </a:p>
      </dgm:t>
    </dgm:pt>
    <dgm:pt modelId="{FCC74009-CA65-40DD-9AF2-8D0A36E437DC}" type="parTrans" cxnId="{8C8F8D3C-CFD7-4673-821A-5D955BD896AF}">
      <dgm:prSet/>
      <dgm:spPr/>
      <dgm:t>
        <a:bodyPr/>
        <a:lstStyle/>
        <a:p>
          <a:pPr algn="ctr"/>
          <a:endParaRPr lang="es-EC" sz="2000"/>
        </a:p>
      </dgm:t>
    </dgm:pt>
    <dgm:pt modelId="{5070BE3B-1BF0-4C1F-BEF3-6B3C9BE5E536}" type="sibTrans" cxnId="{8C8F8D3C-CFD7-4673-821A-5D955BD896AF}">
      <dgm:prSet/>
      <dgm:spPr/>
      <dgm:t>
        <a:bodyPr/>
        <a:lstStyle/>
        <a:p>
          <a:pPr algn="ctr"/>
          <a:endParaRPr lang="es-EC" sz="2000"/>
        </a:p>
      </dgm:t>
    </dgm:pt>
    <dgm:pt modelId="{8EB06408-E2FA-4D7D-B4A1-5CBB672FDC36}">
      <dgm:prSet phldrT="[Texto]" custT="1"/>
      <dgm:spPr/>
      <dgm:t>
        <a:bodyPr/>
        <a:lstStyle/>
        <a:p>
          <a:pPr algn="ctr"/>
          <a:r>
            <a:rPr lang="es-EC" sz="1800" dirty="0"/>
            <a:t>Eólica</a:t>
          </a:r>
        </a:p>
      </dgm:t>
    </dgm:pt>
    <dgm:pt modelId="{490CD75B-0995-4CFD-9335-D93CFD6B9C5F}" type="parTrans" cxnId="{DBCE8561-2710-47CC-908D-BC8D00759CA4}">
      <dgm:prSet/>
      <dgm:spPr/>
      <dgm:t>
        <a:bodyPr/>
        <a:lstStyle/>
        <a:p>
          <a:endParaRPr lang="es-EC"/>
        </a:p>
      </dgm:t>
    </dgm:pt>
    <dgm:pt modelId="{D7A0C8BF-96E8-4CC5-ADBE-53C5702C3D37}" type="sibTrans" cxnId="{DBCE8561-2710-47CC-908D-BC8D00759CA4}">
      <dgm:prSet/>
      <dgm:spPr/>
      <dgm:t>
        <a:bodyPr/>
        <a:lstStyle/>
        <a:p>
          <a:endParaRPr lang="es-EC"/>
        </a:p>
      </dgm:t>
    </dgm:pt>
    <dgm:pt modelId="{DACBBAC0-788B-422B-A59D-214B42EF7622}">
      <dgm:prSet phldrT="[Texto]" custT="1"/>
      <dgm:spPr/>
      <dgm:t>
        <a:bodyPr/>
        <a:lstStyle/>
        <a:p>
          <a:pPr algn="ctr"/>
          <a:r>
            <a:rPr lang="es-EC" sz="1800" dirty="0"/>
            <a:t>Hidroeléctrica </a:t>
          </a:r>
        </a:p>
      </dgm:t>
    </dgm:pt>
    <dgm:pt modelId="{0EAF18CD-F949-40F1-9DD5-7DFFABC324F3}" type="parTrans" cxnId="{F4D8A9CC-4D48-48CF-81D9-F8785656070D}">
      <dgm:prSet/>
      <dgm:spPr/>
      <dgm:t>
        <a:bodyPr/>
        <a:lstStyle/>
        <a:p>
          <a:endParaRPr lang="es-EC"/>
        </a:p>
      </dgm:t>
    </dgm:pt>
    <dgm:pt modelId="{4577ACE8-4026-4E8F-B0BB-02A4E9164BE6}" type="sibTrans" cxnId="{F4D8A9CC-4D48-48CF-81D9-F8785656070D}">
      <dgm:prSet/>
      <dgm:spPr/>
      <dgm:t>
        <a:bodyPr/>
        <a:lstStyle/>
        <a:p>
          <a:endParaRPr lang="es-EC"/>
        </a:p>
      </dgm:t>
    </dgm:pt>
    <dgm:pt modelId="{4A398DF3-1EB6-4066-894E-0831282EB17C}" type="pres">
      <dgm:prSet presAssocID="{F6938E5E-1C18-4B8A-8E0A-207BD44E1373}" presName="Name0" presStyleCnt="0">
        <dgm:presLayoutVars>
          <dgm:dir/>
          <dgm:animLvl val="lvl"/>
          <dgm:resizeHandles val="exact"/>
        </dgm:presLayoutVars>
      </dgm:prSet>
      <dgm:spPr/>
    </dgm:pt>
    <dgm:pt modelId="{EF0E8029-0160-444C-9C8F-67F5F136912A}" type="pres">
      <dgm:prSet presAssocID="{F6938E5E-1C18-4B8A-8E0A-207BD44E1373}" presName="tSp" presStyleCnt="0"/>
      <dgm:spPr/>
    </dgm:pt>
    <dgm:pt modelId="{8AAABA79-AFBC-4063-B1AE-036FD105F698}" type="pres">
      <dgm:prSet presAssocID="{F6938E5E-1C18-4B8A-8E0A-207BD44E1373}" presName="bSp" presStyleCnt="0"/>
      <dgm:spPr/>
    </dgm:pt>
    <dgm:pt modelId="{E787EA57-AE12-45E3-8F80-2017B1AF301F}" type="pres">
      <dgm:prSet presAssocID="{F6938E5E-1C18-4B8A-8E0A-207BD44E1373}" presName="process" presStyleCnt="0"/>
      <dgm:spPr/>
    </dgm:pt>
    <dgm:pt modelId="{8C9FFC7E-4BBD-4296-9B9A-46953DF24309}" type="pres">
      <dgm:prSet presAssocID="{56D317DB-570F-43AD-B01B-D01933D59EFC}" presName="composite1" presStyleCnt="0"/>
      <dgm:spPr/>
    </dgm:pt>
    <dgm:pt modelId="{DB4CF8A0-F3D7-4E17-85C6-4EB1CB7CB0D2}" type="pres">
      <dgm:prSet presAssocID="{56D317DB-570F-43AD-B01B-D01933D59EFC}" presName="dummyNode1" presStyleLbl="node1" presStyleIdx="0" presStyleCnt="4"/>
      <dgm:spPr/>
    </dgm:pt>
    <dgm:pt modelId="{FF0F316F-AAF2-4BBE-AAE7-627F34F65118}" type="pres">
      <dgm:prSet presAssocID="{56D317DB-570F-43AD-B01B-D01933D59EFC}" presName="childNode1" presStyleLbl="bgAcc1" presStyleIdx="0" presStyleCnt="4" custScaleX="169568" custScaleY="88734" custLinFactNeighborX="1025" custLinFactNeighborY="-29256">
        <dgm:presLayoutVars>
          <dgm:bulletEnabled val="1"/>
        </dgm:presLayoutVars>
      </dgm:prSet>
      <dgm:spPr/>
    </dgm:pt>
    <dgm:pt modelId="{B58A3589-7B62-4F6C-B011-CE7533949D08}" type="pres">
      <dgm:prSet presAssocID="{56D317DB-570F-43AD-B01B-D01933D59EFC}" presName="childNode1tx" presStyleLbl="bgAcc1" presStyleIdx="0" presStyleCnt="4">
        <dgm:presLayoutVars>
          <dgm:bulletEnabled val="1"/>
        </dgm:presLayoutVars>
      </dgm:prSet>
      <dgm:spPr/>
    </dgm:pt>
    <dgm:pt modelId="{301794D5-C83D-414B-B931-904A88102C9E}" type="pres">
      <dgm:prSet presAssocID="{56D317DB-570F-43AD-B01B-D01933D59EFC}" presName="parentNode1" presStyleLbl="node1" presStyleIdx="0" presStyleCnt="4" custScaleX="160385" custScaleY="245062" custLinFactNeighborX="-18388" custLinFactNeighborY="1766">
        <dgm:presLayoutVars>
          <dgm:chMax val="1"/>
          <dgm:bulletEnabled val="1"/>
        </dgm:presLayoutVars>
      </dgm:prSet>
      <dgm:spPr/>
    </dgm:pt>
    <dgm:pt modelId="{1187CB5C-8EAC-42A2-9325-585D4D37426E}" type="pres">
      <dgm:prSet presAssocID="{56D317DB-570F-43AD-B01B-D01933D59EFC}" presName="connSite1" presStyleCnt="0"/>
      <dgm:spPr/>
    </dgm:pt>
    <dgm:pt modelId="{EE174D34-AF86-4617-AF25-679BB28B32CF}" type="pres">
      <dgm:prSet presAssocID="{662912EC-CD02-4F1C-A62F-FC41AFFD9AD2}" presName="Name9" presStyleLbl="sibTrans2D1" presStyleIdx="0" presStyleCnt="3"/>
      <dgm:spPr/>
    </dgm:pt>
    <dgm:pt modelId="{A91C343B-AF56-4339-9D2C-FB00C2E933F6}" type="pres">
      <dgm:prSet presAssocID="{642F8453-85A8-45DA-9DC8-58FD1FD29CAB}" presName="composite2" presStyleCnt="0"/>
      <dgm:spPr/>
    </dgm:pt>
    <dgm:pt modelId="{EA34C997-47C6-4585-916B-BBD3A21D0BEF}" type="pres">
      <dgm:prSet presAssocID="{642F8453-85A8-45DA-9DC8-58FD1FD29CAB}" presName="dummyNode2" presStyleLbl="node1" presStyleIdx="0" presStyleCnt="4"/>
      <dgm:spPr/>
    </dgm:pt>
    <dgm:pt modelId="{0B4F22DD-7337-4B8D-907E-0E9DB138266B}" type="pres">
      <dgm:prSet presAssocID="{642F8453-85A8-45DA-9DC8-58FD1FD29CAB}" presName="childNode2" presStyleLbl="bgAcc1" presStyleIdx="1" presStyleCnt="4" custScaleX="129077" custScaleY="105810" custLinFactNeighborX="-847" custLinFactNeighborY="49977">
        <dgm:presLayoutVars>
          <dgm:bulletEnabled val="1"/>
        </dgm:presLayoutVars>
      </dgm:prSet>
      <dgm:spPr/>
    </dgm:pt>
    <dgm:pt modelId="{AE2166B5-16DD-43FA-A8EB-85C57D16F943}" type="pres">
      <dgm:prSet presAssocID="{642F8453-85A8-45DA-9DC8-58FD1FD29CAB}" presName="childNode2tx" presStyleLbl="bgAcc1" presStyleIdx="1" presStyleCnt="4">
        <dgm:presLayoutVars>
          <dgm:bulletEnabled val="1"/>
        </dgm:presLayoutVars>
      </dgm:prSet>
      <dgm:spPr/>
    </dgm:pt>
    <dgm:pt modelId="{1001A3D3-F5C0-4C32-B156-827675909B29}" type="pres">
      <dgm:prSet presAssocID="{642F8453-85A8-45DA-9DC8-58FD1FD29CAB}" presName="parentNode2" presStyleLbl="node1" presStyleIdx="1" presStyleCnt="4" custScaleX="140046" custScaleY="226914" custLinFactNeighborX="-10031" custLinFactNeighborY="53697">
        <dgm:presLayoutVars>
          <dgm:chMax val="0"/>
          <dgm:bulletEnabled val="1"/>
        </dgm:presLayoutVars>
      </dgm:prSet>
      <dgm:spPr/>
    </dgm:pt>
    <dgm:pt modelId="{47E435DB-D9EB-435E-AF4F-CC0508878EC4}" type="pres">
      <dgm:prSet presAssocID="{642F8453-85A8-45DA-9DC8-58FD1FD29CAB}" presName="connSite2" presStyleCnt="0"/>
      <dgm:spPr/>
    </dgm:pt>
    <dgm:pt modelId="{A488FB63-066A-465E-BD54-FB0EEAD5F5D5}" type="pres">
      <dgm:prSet presAssocID="{F95804A4-E3B8-444B-8E56-B2D381F693F6}" presName="Name18" presStyleLbl="sibTrans2D1" presStyleIdx="1" presStyleCnt="3"/>
      <dgm:spPr/>
    </dgm:pt>
    <dgm:pt modelId="{2219F0E4-E488-4D95-AC23-59EB37CD67CE}" type="pres">
      <dgm:prSet presAssocID="{AD2E2558-D0F7-4CE2-9F13-90B3EB6EB122}" presName="composite1" presStyleCnt="0"/>
      <dgm:spPr/>
    </dgm:pt>
    <dgm:pt modelId="{44F0E58C-9307-4EFB-94D9-83339ABD4EC8}" type="pres">
      <dgm:prSet presAssocID="{AD2E2558-D0F7-4CE2-9F13-90B3EB6EB122}" presName="dummyNode1" presStyleLbl="node1" presStyleIdx="1" presStyleCnt="4"/>
      <dgm:spPr/>
    </dgm:pt>
    <dgm:pt modelId="{44FA1FAF-6260-4778-A53C-D6E528768313}" type="pres">
      <dgm:prSet presAssocID="{AD2E2558-D0F7-4CE2-9F13-90B3EB6EB122}" presName="childNode1" presStyleLbl="bgAcc1" presStyleIdx="2" presStyleCnt="4" custScaleX="167372" custScaleY="152572" custLinFactNeighborX="-10560" custLinFactNeighborY="-9491">
        <dgm:presLayoutVars>
          <dgm:bulletEnabled val="1"/>
        </dgm:presLayoutVars>
      </dgm:prSet>
      <dgm:spPr/>
    </dgm:pt>
    <dgm:pt modelId="{46D51483-8583-4700-8AB9-F160F5326C18}" type="pres">
      <dgm:prSet presAssocID="{AD2E2558-D0F7-4CE2-9F13-90B3EB6EB122}" presName="childNode1tx" presStyleLbl="bgAcc1" presStyleIdx="2" presStyleCnt="4">
        <dgm:presLayoutVars>
          <dgm:bulletEnabled val="1"/>
        </dgm:presLayoutVars>
      </dgm:prSet>
      <dgm:spPr/>
    </dgm:pt>
    <dgm:pt modelId="{5F7B39D9-6B5B-4CAE-B132-25AA6BEA0E74}" type="pres">
      <dgm:prSet presAssocID="{AD2E2558-D0F7-4CE2-9F13-90B3EB6EB122}" presName="parentNode1" presStyleLbl="node1" presStyleIdx="2" presStyleCnt="4" custScaleX="129876" custLinFactNeighborX="-23451" custLinFactNeighborY="71084">
        <dgm:presLayoutVars>
          <dgm:chMax val="1"/>
          <dgm:bulletEnabled val="1"/>
        </dgm:presLayoutVars>
      </dgm:prSet>
      <dgm:spPr/>
    </dgm:pt>
    <dgm:pt modelId="{8B3F953F-5084-4F95-8C4B-AF080352D5D0}" type="pres">
      <dgm:prSet presAssocID="{AD2E2558-D0F7-4CE2-9F13-90B3EB6EB122}" presName="connSite1" presStyleCnt="0"/>
      <dgm:spPr/>
    </dgm:pt>
    <dgm:pt modelId="{92475E44-9474-4F49-972A-0243C4C951C4}" type="pres">
      <dgm:prSet presAssocID="{27825E5A-ADEE-482D-BE38-C3749F2C06FD}" presName="Name9" presStyleLbl="sibTrans2D1" presStyleIdx="2" presStyleCnt="3"/>
      <dgm:spPr/>
    </dgm:pt>
    <dgm:pt modelId="{A0409373-9E02-417A-8B2B-5C692D985E9E}" type="pres">
      <dgm:prSet presAssocID="{CDDB9914-897F-461C-B23F-19413836832C}" presName="composite2" presStyleCnt="0"/>
      <dgm:spPr/>
    </dgm:pt>
    <dgm:pt modelId="{A15EBEA6-7FBD-474E-B9F7-BA574D2F81FC}" type="pres">
      <dgm:prSet presAssocID="{CDDB9914-897F-461C-B23F-19413836832C}" presName="dummyNode2" presStyleLbl="node1" presStyleIdx="2" presStyleCnt="4"/>
      <dgm:spPr/>
    </dgm:pt>
    <dgm:pt modelId="{4FBDF4A5-69F7-4452-8B9F-C68DD67BF631}" type="pres">
      <dgm:prSet presAssocID="{CDDB9914-897F-461C-B23F-19413836832C}" presName="childNode2" presStyleLbl="bgAcc1" presStyleIdx="3" presStyleCnt="4" custScaleX="153470" custScaleY="119289" custLinFactNeighborX="-1088" custLinFactNeighborY="36635">
        <dgm:presLayoutVars>
          <dgm:bulletEnabled val="1"/>
        </dgm:presLayoutVars>
      </dgm:prSet>
      <dgm:spPr/>
    </dgm:pt>
    <dgm:pt modelId="{3A23B9A3-B0FC-4379-9700-9B1AAB580CE3}" type="pres">
      <dgm:prSet presAssocID="{CDDB9914-897F-461C-B23F-19413836832C}" presName="childNode2tx" presStyleLbl="bgAcc1" presStyleIdx="3" presStyleCnt="4">
        <dgm:presLayoutVars>
          <dgm:bulletEnabled val="1"/>
        </dgm:presLayoutVars>
      </dgm:prSet>
      <dgm:spPr/>
    </dgm:pt>
    <dgm:pt modelId="{83D472E3-3EA3-4667-A314-42D5F52F75D6}" type="pres">
      <dgm:prSet presAssocID="{CDDB9914-897F-461C-B23F-19413836832C}" presName="parentNode2" presStyleLbl="node1" presStyleIdx="3" presStyleCnt="4" custScaleX="147848" custLinFactNeighborX="-12152" custLinFactNeighborY="77676">
        <dgm:presLayoutVars>
          <dgm:chMax val="0"/>
          <dgm:bulletEnabled val="1"/>
        </dgm:presLayoutVars>
      </dgm:prSet>
      <dgm:spPr/>
    </dgm:pt>
    <dgm:pt modelId="{97CAE8D4-88E4-4817-A0E1-74A3683BCD58}" type="pres">
      <dgm:prSet presAssocID="{CDDB9914-897F-461C-B23F-19413836832C}" presName="connSite2" presStyleCnt="0"/>
      <dgm:spPr/>
    </dgm:pt>
  </dgm:ptLst>
  <dgm:cxnLst>
    <dgm:cxn modelId="{AC3ACE0D-EB3A-4F35-A709-75E8F695FA8D}" type="presOf" srcId="{F95804A4-E3B8-444B-8E56-B2D381F693F6}" destId="{A488FB63-066A-465E-BD54-FB0EEAD5F5D5}" srcOrd="0" destOrd="0" presId="urn:microsoft.com/office/officeart/2005/8/layout/hProcess4"/>
    <dgm:cxn modelId="{97B8030F-0A7F-4FEF-B797-2AFBC091483B}" type="presOf" srcId="{3B6E46FE-9630-4FD0-B9C0-BCD94423A1CF}" destId="{FF0F316F-AAF2-4BBE-AAE7-627F34F65118}" srcOrd="0" destOrd="0" presId="urn:microsoft.com/office/officeart/2005/8/layout/hProcess4"/>
    <dgm:cxn modelId="{D9DE2A16-A2FB-4937-B24D-2A79ED21FD17}" srcId="{F6938E5E-1C18-4B8A-8E0A-207BD44E1373}" destId="{56D317DB-570F-43AD-B01B-D01933D59EFC}" srcOrd="0" destOrd="0" parTransId="{496122B2-49FB-47E0-B3CD-A0D7EB2BE4FF}" sibTransId="{662912EC-CD02-4F1C-A62F-FC41AFFD9AD2}"/>
    <dgm:cxn modelId="{F5174E1B-D330-4C4E-96E6-849D3856546B}" srcId="{642F8453-85A8-45DA-9DC8-58FD1FD29CAB}" destId="{21BDA2A8-97ED-41E1-9ABB-3520E09FB5C2}" srcOrd="0" destOrd="0" parTransId="{DD10BCF0-9522-4F53-860C-59AE0A0B7CC0}" sibTransId="{58639C59-58C9-46D1-858F-3C90A0B2B369}"/>
    <dgm:cxn modelId="{1DC1391F-F9E1-48EE-86ED-EBA94833DCFD}" type="presOf" srcId="{21BDA2A8-97ED-41E1-9ABB-3520E09FB5C2}" destId="{AE2166B5-16DD-43FA-A8EB-85C57D16F943}" srcOrd="1" destOrd="0" presId="urn:microsoft.com/office/officeart/2005/8/layout/hProcess4"/>
    <dgm:cxn modelId="{6B74F22F-0CA8-4F39-A583-6207B8461404}" type="presOf" srcId="{9D0A7E69-E300-4BCC-94AA-C39F7AAF6EC6}" destId="{46D51483-8583-4700-8AB9-F160F5326C18}" srcOrd="1" destOrd="0" presId="urn:microsoft.com/office/officeart/2005/8/layout/hProcess4"/>
    <dgm:cxn modelId="{54F80136-905B-4CD4-8952-D34EEC3405BB}" type="presOf" srcId="{AD2E2558-D0F7-4CE2-9F13-90B3EB6EB122}" destId="{5F7B39D9-6B5B-4CAE-B132-25AA6BEA0E74}" srcOrd="0" destOrd="0" presId="urn:microsoft.com/office/officeart/2005/8/layout/hProcess4"/>
    <dgm:cxn modelId="{A856EA39-3E9E-4CE3-B0E6-39AB5584C0FF}" type="presOf" srcId="{662912EC-CD02-4F1C-A62F-FC41AFFD9AD2}" destId="{EE174D34-AF86-4617-AF25-679BB28B32CF}" srcOrd="0" destOrd="0" presId="urn:microsoft.com/office/officeart/2005/8/layout/hProcess4"/>
    <dgm:cxn modelId="{3DFFFE3A-FAD7-4325-8056-7E02EA9B1C58}" srcId="{F6938E5E-1C18-4B8A-8E0A-207BD44E1373}" destId="{CDDB9914-897F-461C-B23F-19413836832C}" srcOrd="3" destOrd="0" parTransId="{ACDAD2E6-41C1-467A-95CB-D510F551F920}" sibTransId="{C3F07854-72EC-41BE-867D-A918515253B7}"/>
    <dgm:cxn modelId="{639B453C-4A56-4E86-9BAA-A215048A492B}" type="presOf" srcId="{9D0A7E69-E300-4BCC-94AA-C39F7AAF6EC6}" destId="{44FA1FAF-6260-4778-A53C-D6E528768313}" srcOrd="0" destOrd="0" presId="urn:microsoft.com/office/officeart/2005/8/layout/hProcess4"/>
    <dgm:cxn modelId="{8C8F8D3C-CFD7-4673-821A-5D955BD896AF}" srcId="{AD2E2558-D0F7-4CE2-9F13-90B3EB6EB122}" destId="{80ACB17C-83E5-417C-85E8-6D92BCA2B1EF}" srcOrd="1" destOrd="0" parTransId="{FCC74009-CA65-40DD-9AF2-8D0A36E437DC}" sibTransId="{5070BE3B-1BF0-4C1F-BEF3-6B3C9BE5E536}"/>
    <dgm:cxn modelId="{C1A4015F-4E3C-4415-9CEB-AEE12EC78901}" srcId="{CDDB9914-897F-461C-B23F-19413836832C}" destId="{755BE73C-EFC6-4A7D-8098-A894218AF3A0}" srcOrd="0" destOrd="0" parTransId="{D5A48056-F0D8-4419-902F-45584C4FF42A}" sibTransId="{A4585348-CB0E-4E53-BBF4-2E38BC97EE0F}"/>
    <dgm:cxn modelId="{235FBD60-C5E6-4809-B3B5-0B8DBEBC758D}" type="presOf" srcId="{80ACB17C-83E5-417C-85E8-6D92BCA2B1EF}" destId="{44FA1FAF-6260-4778-A53C-D6E528768313}" srcOrd="0" destOrd="1" presId="urn:microsoft.com/office/officeart/2005/8/layout/hProcess4"/>
    <dgm:cxn modelId="{DBCE8561-2710-47CC-908D-BC8D00759CA4}" srcId="{642F8453-85A8-45DA-9DC8-58FD1FD29CAB}" destId="{8EB06408-E2FA-4D7D-B4A1-5CBB672FDC36}" srcOrd="1" destOrd="0" parTransId="{490CD75B-0995-4CFD-9335-D93CFD6B9C5F}" sibTransId="{D7A0C8BF-96E8-4CC5-ADBE-53C5702C3D37}"/>
    <dgm:cxn modelId="{42F72F46-37DC-49C6-9E47-404CA9071CA3}" type="presOf" srcId="{642F8453-85A8-45DA-9DC8-58FD1FD29CAB}" destId="{1001A3D3-F5C0-4C32-B156-827675909B29}" srcOrd="0" destOrd="0" presId="urn:microsoft.com/office/officeart/2005/8/layout/hProcess4"/>
    <dgm:cxn modelId="{D379B568-A231-490D-A293-043D4AC246AA}" type="presOf" srcId="{80ACB17C-83E5-417C-85E8-6D92BCA2B1EF}" destId="{46D51483-8583-4700-8AB9-F160F5326C18}" srcOrd="1" destOrd="1" presId="urn:microsoft.com/office/officeart/2005/8/layout/hProcess4"/>
    <dgm:cxn modelId="{3DCA896C-9B04-47B5-BA95-28E9E112451B}" srcId="{AD2E2558-D0F7-4CE2-9F13-90B3EB6EB122}" destId="{9D0A7E69-E300-4BCC-94AA-C39F7AAF6EC6}" srcOrd="0" destOrd="0" parTransId="{C0B22DE1-D8CB-476D-A625-EF9EED5B943B}" sibTransId="{EB4310D1-B756-4734-9190-67EB90DE98EC}"/>
    <dgm:cxn modelId="{D9AA5654-F0C8-4CB8-B8CA-804384C2D41B}" type="presOf" srcId="{DACBBAC0-788B-422B-A59D-214B42EF7622}" destId="{0B4F22DD-7337-4B8D-907E-0E9DB138266B}" srcOrd="0" destOrd="2" presId="urn:microsoft.com/office/officeart/2005/8/layout/hProcess4"/>
    <dgm:cxn modelId="{F7A1E78E-0242-4F92-A643-5D8F10A7573B}" type="presOf" srcId="{CDDB9914-897F-461C-B23F-19413836832C}" destId="{83D472E3-3EA3-4667-A314-42D5F52F75D6}" srcOrd="0" destOrd="0" presId="urn:microsoft.com/office/officeart/2005/8/layout/hProcess4"/>
    <dgm:cxn modelId="{8E32DA9B-F3CB-4B55-8872-B90B75A6AF71}" type="presOf" srcId="{8EB06408-E2FA-4D7D-B4A1-5CBB672FDC36}" destId="{AE2166B5-16DD-43FA-A8EB-85C57D16F943}" srcOrd="1" destOrd="1" presId="urn:microsoft.com/office/officeart/2005/8/layout/hProcess4"/>
    <dgm:cxn modelId="{D7AF79A1-C63E-4192-AC7C-46BE18EF5FB4}" type="presOf" srcId="{755BE73C-EFC6-4A7D-8098-A894218AF3A0}" destId="{4FBDF4A5-69F7-4452-8B9F-C68DD67BF631}" srcOrd="0" destOrd="0" presId="urn:microsoft.com/office/officeart/2005/8/layout/hProcess4"/>
    <dgm:cxn modelId="{89757AAD-AFAC-41DC-9635-A55413243700}" srcId="{56D317DB-570F-43AD-B01B-D01933D59EFC}" destId="{3B6E46FE-9630-4FD0-B9C0-BCD94423A1CF}" srcOrd="0" destOrd="0" parTransId="{04DD1054-8AA5-467A-93D4-E97DE1441FE1}" sibTransId="{75B5D36B-7146-4B97-9911-548C304FD844}"/>
    <dgm:cxn modelId="{67F34FB1-FF1B-41C3-9AE0-C651C484F1EC}" type="presOf" srcId="{F6938E5E-1C18-4B8A-8E0A-207BD44E1373}" destId="{4A398DF3-1EB6-4066-894E-0831282EB17C}" srcOrd="0" destOrd="0" presId="urn:microsoft.com/office/officeart/2005/8/layout/hProcess4"/>
    <dgm:cxn modelId="{CE2D5DB4-5A76-4E83-A477-C24B219AED48}" type="presOf" srcId="{56D317DB-570F-43AD-B01B-D01933D59EFC}" destId="{301794D5-C83D-414B-B931-904A88102C9E}" srcOrd="0" destOrd="0" presId="urn:microsoft.com/office/officeart/2005/8/layout/hProcess4"/>
    <dgm:cxn modelId="{DD1038B5-961C-4F87-AD3B-BA76F32CF8CB}" srcId="{F6938E5E-1C18-4B8A-8E0A-207BD44E1373}" destId="{AD2E2558-D0F7-4CE2-9F13-90B3EB6EB122}" srcOrd="2" destOrd="0" parTransId="{0073AD56-9E87-404D-A3D8-CEA9D75B8678}" sibTransId="{27825E5A-ADEE-482D-BE38-C3749F2C06FD}"/>
    <dgm:cxn modelId="{5CCFC0BC-5A51-4DAB-8E26-FA5CE0B76F9F}" type="presOf" srcId="{21BDA2A8-97ED-41E1-9ABB-3520E09FB5C2}" destId="{0B4F22DD-7337-4B8D-907E-0E9DB138266B}" srcOrd="0" destOrd="0" presId="urn:microsoft.com/office/officeart/2005/8/layout/hProcess4"/>
    <dgm:cxn modelId="{513D69C0-FA59-4B6C-B88F-424632299C1F}" type="presOf" srcId="{8EB06408-E2FA-4D7D-B4A1-5CBB672FDC36}" destId="{0B4F22DD-7337-4B8D-907E-0E9DB138266B}" srcOrd="0" destOrd="1" presId="urn:microsoft.com/office/officeart/2005/8/layout/hProcess4"/>
    <dgm:cxn modelId="{1557B4C7-0C75-4CA4-BFB2-C8B837F44468}" type="presOf" srcId="{755BE73C-EFC6-4A7D-8098-A894218AF3A0}" destId="{3A23B9A3-B0FC-4379-9700-9B1AAB580CE3}" srcOrd="1" destOrd="0" presId="urn:microsoft.com/office/officeart/2005/8/layout/hProcess4"/>
    <dgm:cxn modelId="{F4D8A9CC-4D48-48CF-81D9-F8785656070D}" srcId="{642F8453-85A8-45DA-9DC8-58FD1FD29CAB}" destId="{DACBBAC0-788B-422B-A59D-214B42EF7622}" srcOrd="2" destOrd="0" parTransId="{0EAF18CD-F949-40F1-9DD5-7DFFABC324F3}" sibTransId="{4577ACE8-4026-4E8F-B0BB-02A4E9164BE6}"/>
    <dgm:cxn modelId="{668A41ED-BCEA-4743-B04C-D2CFC289DDDE}" type="presOf" srcId="{3B6E46FE-9630-4FD0-B9C0-BCD94423A1CF}" destId="{B58A3589-7B62-4F6C-B011-CE7533949D08}" srcOrd="1" destOrd="0" presId="urn:microsoft.com/office/officeart/2005/8/layout/hProcess4"/>
    <dgm:cxn modelId="{8B4BB1F1-0CBD-4B9C-8CF5-9D5292C17BF2}" type="presOf" srcId="{27825E5A-ADEE-482D-BE38-C3749F2C06FD}" destId="{92475E44-9474-4F49-972A-0243C4C951C4}" srcOrd="0" destOrd="0" presId="urn:microsoft.com/office/officeart/2005/8/layout/hProcess4"/>
    <dgm:cxn modelId="{49D163F8-ECBC-44F0-8F80-5B1447FDB2B2}" type="presOf" srcId="{DACBBAC0-788B-422B-A59D-214B42EF7622}" destId="{AE2166B5-16DD-43FA-A8EB-85C57D16F943}" srcOrd="1" destOrd="2" presId="urn:microsoft.com/office/officeart/2005/8/layout/hProcess4"/>
    <dgm:cxn modelId="{80E9DEF8-2767-4892-9ACF-B2D208EEDAEE}" srcId="{F6938E5E-1C18-4B8A-8E0A-207BD44E1373}" destId="{642F8453-85A8-45DA-9DC8-58FD1FD29CAB}" srcOrd="1" destOrd="0" parTransId="{6370B8A8-A606-4455-B78C-40BF45903050}" sibTransId="{F95804A4-E3B8-444B-8E56-B2D381F693F6}"/>
    <dgm:cxn modelId="{C0DA65A2-A815-4CC7-AFAF-343B86627259}" type="presParOf" srcId="{4A398DF3-1EB6-4066-894E-0831282EB17C}" destId="{EF0E8029-0160-444C-9C8F-67F5F136912A}" srcOrd="0" destOrd="0" presId="urn:microsoft.com/office/officeart/2005/8/layout/hProcess4"/>
    <dgm:cxn modelId="{D980E05E-6D17-46CB-81BA-2B717122A318}" type="presParOf" srcId="{4A398DF3-1EB6-4066-894E-0831282EB17C}" destId="{8AAABA79-AFBC-4063-B1AE-036FD105F698}" srcOrd="1" destOrd="0" presId="urn:microsoft.com/office/officeart/2005/8/layout/hProcess4"/>
    <dgm:cxn modelId="{12F9C1F5-16EB-4AA7-A514-6EF26330462A}" type="presParOf" srcId="{4A398DF3-1EB6-4066-894E-0831282EB17C}" destId="{E787EA57-AE12-45E3-8F80-2017B1AF301F}" srcOrd="2" destOrd="0" presId="urn:microsoft.com/office/officeart/2005/8/layout/hProcess4"/>
    <dgm:cxn modelId="{18CBB4AB-73B1-4E75-86F4-BEED19E73508}" type="presParOf" srcId="{E787EA57-AE12-45E3-8F80-2017B1AF301F}" destId="{8C9FFC7E-4BBD-4296-9B9A-46953DF24309}" srcOrd="0" destOrd="0" presId="urn:microsoft.com/office/officeart/2005/8/layout/hProcess4"/>
    <dgm:cxn modelId="{AFA4A7C8-A055-4F27-BBD0-C4531137A57D}" type="presParOf" srcId="{8C9FFC7E-4BBD-4296-9B9A-46953DF24309}" destId="{DB4CF8A0-F3D7-4E17-85C6-4EB1CB7CB0D2}" srcOrd="0" destOrd="0" presId="urn:microsoft.com/office/officeart/2005/8/layout/hProcess4"/>
    <dgm:cxn modelId="{641ACF1C-3D91-438F-A5F2-A1AA50966406}" type="presParOf" srcId="{8C9FFC7E-4BBD-4296-9B9A-46953DF24309}" destId="{FF0F316F-AAF2-4BBE-AAE7-627F34F65118}" srcOrd="1" destOrd="0" presId="urn:microsoft.com/office/officeart/2005/8/layout/hProcess4"/>
    <dgm:cxn modelId="{42BBDAE8-E232-44D7-9DEB-18E61540AAF8}" type="presParOf" srcId="{8C9FFC7E-4BBD-4296-9B9A-46953DF24309}" destId="{B58A3589-7B62-4F6C-B011-CE7533949D08}" srcOrd="2" destOrd="0" presId="urn:microsoft.com/office/officeart/2005/8/layout/hProcess4"/>
    <dgm:cxn modelId="{1595AFCE-9D9B-4807-98F5-8CA5EE3E73C6}" type="presParOf" srcId="{8C9FFC7E-4BBD-4296-9B9A-46953DF24309}" destId="{301794D5-C83D-414B-B931-904A88102C9E}" srcOrd="3" destOrd="0" presId="urn:microsoft.com/office/officeart/2005/8/layout/hProcess4"/>
    <dgm:cxn modelId="{D42E237D-E8B9-491D-B796-C148EA689E44}" type="presParOf" srcId="{8C9FFC7E-4BBD-4296-9B9A-46953DF24309}" destId="{1187CB5C-8EAC-42A2-9325-585D4D37426E}" srcOrd="4" destOrd="0" presId="urn:microsoft.com/office/officeart/2005/8/layout/hProcess4"/>
    <dgm:cxn modelId="{30BE4195-9E1A-4B66-B948-185CEF660563}" type="presParOf" srcId="{E787EA57-AE12-45E3-8F80-2017B1AF301F}" destId="{EE174D34-AF86-4617-AF25-679BB28B32CF}" srcOrd="1" destOrd="0" presId="urn:microsoft.com/office/officeart/2005/8/layout/hProcess4"/>
    <dgm:cxn modelId="{D728EE10-8C03-49C4-9AFC-3963AF67BE4C}" type="presParOf" srcId="{E787EA57-AE12-45E3-8F80-2017B1AF301F}" destId="{A91C343B-AF56-4339-9D2C-FB00C2E933F6}" srcOrd="2" destOrd="0" presId="urn:microsoft.com/office/officeart/2005/8/layout/hProcess4"/>
    <dgm:cxn modelId="{FFFA2E7C-B575-4EFC-A2B1-5BC6341DE406}" type="presParOf" srcId="{A91C343B-AF56-4339-9D2C-FB00C2E933F6}" destId="{EA34C997-47C6-4585-916B-BBD3A21D0BEF}" srcOrd="0" destOrd="0" presId="urn:microsoft.com/office/officeart/2005/8/layout/hProcess4"/>
    <dgm:cxn modelId="{E35577A6-6DA8-4F97-B50F-9B1B2E9A986F}" type="presParOf" srcId="{A91C343B-AF56-4339-9D2C-FB00C2E933F6}" destId="{0B4F22DD-7337-4B8D-907E-0E9DB138266B}" srcOrd="1" destOrd="0" presId="urn:microsoft.com/office/officeart/2005/8/layout/hProcess4"/>
    <dgm:cxn modelId="{6C1014EC-DA84-4CE1-97B1-0EAFADF4DF48}" type="presParOf" srcId="{A91C343B-AF56-4339-9D2C-FB00C2E933F6}" destId="{AE2166B5-16DD-43FA-A8EB-85C57D16F943}" srcOrd="2" destOrd="0" presId="urn:microsoft.com/office/officeart/2005/8/layout/hProcess4"/>
    <dgm:cxn modelId="{E6C80E99-A88A-49C6-A4B2-A30569DDED59}" type="presParOf" srcId="{A91C343B-AF56-4339-9D2C-FB00C2E933F6}" destId="{1001A3D3-F5C0-4C32-B156-827675909B29}" srcOrd="3" destOrd="0" presId="urn:microsoft.com/office/officeart/2005/8/layout/hProcess4"/>
    <dgm:cxn modelId="{3157E577-4838-4B95-A2D2-873AFC8F4C4F}" type="presParOf" srcId="{A91C343B-AF56-4339-9D2C-FB00C2E933F6}" destId="{47E435DB-D9EB-435E-AF4F-CC0508878EC4}" srcOrd="4" destOrd="0" presId="urn:microsoft.com/office/officeart/2005/8/layout/hProcess4"/>
    <dgm:cxn modelId="{F259D791-41C6-4E3D-9C01-4234B09AA6D8}" type="presParOf" srcId="{E787EA57-AE12-45E3-8F80-2017B1AF301F}" destId="{A488FB63-066A-465E-BD54-FB0EEAD5F5D5}" srcOrd="3" destOrd="0" presId="urn:microsoft.com/office/officeart/2005/8/layout/hProcess4"/>
    <dgm:cxn modelId="{960F5F38-1528-4D58-A36B-501F4FC79DB4}" type="presParOf" srcId="{E787EA57-AE12-45E3-8F80-2017B1AF301F}" destId="{2219F0E4-E488-4D95-AC23-59EB37CD67CE}" srcOrd="4" destOrd="0" presId="urn:microsoft.com/office/officeart/2005/8/layout/hProcess4"/>
    <dgm:cxn modelId="{CF98F1DB-174E-4657-AB91-49139FF77C34}" type="presParOf" srcId="{2219F0E4-E488-4D95-AC23-59EB37CD67CE}" destId="{44F0E58C-9307-4EFB-94D9-83339ABD4EC8}" srcOrd="0" destOrd="0" presId="urn:microsoft.com/office/officeart/2005/8/layout/hProcess4"/>
    <dgm:cxn modelId="{AA1BA416-14FB-4A22-BFAD-F6579E9C76E8}" type="presParOf" srcId="{2219F0E4-E488-4D95-AC23-59EB37CD67CE}" destId="{44FA1FAF-6260-4778-A53C-D6E528768313}" srcOrd="1" destOrd="0" presId="urn:microsoft.com/office/officeart/2005/8/layout/hProcess4"/>
    <dgm:cxn modelId="{9E2CA4CE-D880-4680-A416-7F8D2220C5A4}" type="presParOf" srcId="{2219F0E4-E488-4D95-AC23-59EB37CD67CE}" destId="{46D51483-8583-4700-8AB9-F160F5326C18}" srcOrd="2" destOrd="0" presId="urn:microsoft.com/office/officeart/2005/8/layout/hProcess4"/>
    <dgm:cxn modelId="{D223BC04-A3FE-4FA3-BE61-1A19CF8ED2D5}" type="presParOf" srcId="{2219F0E4-E488-4D95-AC23-59EB37CD67CE}" destId="{5F7B39D9-6B5B-4CAE-B132-25AA6BEA0E74}" srcOrd="3" destOrd="0" presId="urn:microsoft.com/office/officeart/2005/8/layout/hProcess4"/>
    <dgm:cxn modelId="{BDA22228-EB6C-42BE-8833-A3B50D86FBA8}" type="presParOf" srcId="{2219F0E4-E488-4D95-AC23-59EB37CD67CE}" destId="{8B3F953F-5084-4F95-8C4B-AF080352D5D0}" srcOrd="4" destOrd="0" presId="urn:microsoft.com/office/officeart/2005/8/layout/hProcess4"/>
    <dgm:cxn modelId="{7BE2CFC2-F947-4B09-9775-F63224360327}" type="presParOf" srcId="{E787EA57-AE12-45E3-8F80-2017B1AF301F}" destId="{92475E44-9474-4F49-972A-0243C4C951C4}" srcOrd="5" destOrd="0" presId="urn:microsoft.com/office/officeart/2005/8/layout/hProcess4"/>
    <dgm:cxn modelId="{7DFB0A9D-589B-4BAE-92CE-BBFB90717C65}" type="presParOf" srcId="{E787EA57-AE12-45E3-8F80-2017B1AF301F}" destId="{A0409373-9E02-417A-8B2B-5C692D985E9E}" srcOrd="6" destOrd="0" presId="urn:microsoft.com/office/officeart/2005/8/layout/hProcess4"/>
    <dgm:cxn modelId="{806EEC0D-9DA4-4C99-8B8C-19732C18F946}" type="presParOf" srcId="{A0409373-9E02-417A-8B2B-5C692D985E9E}" destId="{A15EBEA6-7FBD-474E-B9F7-BA574D2F81FC}" srcOrd="0" destOrd="0" presId="urn:microsoft.com/office/officeart/2005/8/layout/hProcess4"/>
    <dgm:cxn modelId="{35820D84-C4CD-4056-A761-68065547F0CF}" type="presParOf" srcId="{A0409373-9E02-417A-8B2B-5C692D985E9E}" destId="{4FBDF4A5-69F7-4452-8B9F-C68DD67BF631}" srcOrd="1" destOrd="0" presId="urn:microsoft.com/office/officeart/2005/8/layout/hProcess4"/>
    <dgm:cxn modelId="{F4FD0CDE-C17E-43A6-96FA-EF710A44C69D}" type="presParOf" srcId="{A0409373-9E02-417A-8B2B-5C692D985E9E}" destId="{3A23B9A3-B0FC-4379-9700-9B1AAB580CE3}" srcOrd="2" destOrd="0" presId="urn:microsoft.com/office/officeart/2005/8/layout/hProcess4"/>
    <dgm:cxn modelId="{68AA70A2-A968-4579-84A5-55B13BA135AD}" type="presParOf" srcId="{A0409373-9E02-417A-8B2B-5C692D985E9E}" destId="{83D472E3-3EA3-4667-A314-42D5F52F75D6}" srcOrd="3" destOrd="0" presId="urn:microsoft.com/office/officeart/2005/8/layout/hProcess4"/>
    <dgm:cxn modelId="{EFBFBBEE-6DF0-4F23-AB7A-E3E61D311DD0}" type="presParOf" srcId="{A0409373-9E02-417A-8B2B-5C692D985E9E}" destId="{97CAE8D4-88E4-4817-A0E1-74A3683BCD58}"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A4BF3F-6D58-4A2A-A0C6-48B5D90B6422}" type="doc">
      <dgm:prSet loTypeId="urn:microsoft.com/office/officeart/2005/8/layout/vProcess5" loCatId="process" qsTypeId="urn:microsoft.com/office/officeart/2005/8/quickstyle/simple1" qsCatId="simple" csTypeId="urn:microsoft.com/office/officeart/2005/8/colors/accent1_3" csCatId="accent1" phldr="1"/>
      <dgm:spPr/>
      <dgm:t>
        <a:bodyPr/>
        <a:lstStyle/>
        <a:p>
          <a:endParaRPr lang="es-EC"/>
        </a:p>
      </dgm:t>
    </dgm:pt>
    <dgm:pt modelId="{C7762C8A-7D6C-4BA6-867E-A768BB506D41}">
      <dgm:prSet phldrT="[Texto]"/>
      <dgm:spPr/>
      <dgm:t>
        <a:bodyPr/>
        <a:lstStyle/>
        <a:p>
          <a:pPr algn="just"/>
          <a:r>
            <a:rPr lang="es-EC" dirty="0">
              <a:solidFill>
                <a:schemeClr val="tx1"/>
              </a:solidFill>
              <a:effectLst/>
              <a:latin typeface="+mn-lt"/>
              <a:ea typeface="+mn-ea"/>
              <a:cs typeface="+mn-cs"/>
            </a:rPr>
            <a:t>Es una fuente inagotable de energía renovable.</a:t>
          </a:r>
          <a:endParaRPr lang="es-EC" b="0" dirty="0"/>
        </a:p>
      </dgm:t>
    </dgm:pt>
    <dgm:pt modelId="{C773B743-56C7-4B7A-BDBB-9CC386DC735E}" type="parTrans" cxnId="{48A00A34-DCAF-4BD4-8AA0-4FD5A15FBDBF}">
      <dgm:prSet/>
      <dgm:spPr/>
      <dgm:t>
        <a:bodyPr/>
        <a:lstStyle/>
        <a:p>
          <a:endParaRPr lang="es-EC"/>
        </a:p>
      </dgm:t>
    </dgm:pt>
    <dgm:pt modelId="{DB11E603-CB40-4EA9-BDD8-AFD4EC8B7701}" type="sibTrans" cxnId="{48A00A34-DCAF-4BD4-8AA0-4FD5A15FBDBF}">
      <dgm:prSet/>
      <dgm:spPr/>
      <dgm:t>
        <a:bodyPr/>
        <a:lstStyle/>
        <a:p>
          <a:endParaRPr lang="es-EC"/>
        </a:p>
      </dgm:t>
    </dgm:pt>
    <dgm:pt modelId="{80C2EF05-5BF2-4074-A3EE-52126737FB3D}">
      <dgm:prSet phldrT="[Texto]"/>
      <dgm:spPr/>
      <dgm:t>
        <a:bodyPr/>
        <a:lstStyle/>
        <a:p>
          <a:pPr algn="just"/>
          <a:r>
            <a:rPr lang="es-EC" dirty="0">
              <a:solidFill>
                <a:schemeClr val="tx1"/>
              </a:solidFill>
              <a:effectLst/>
              <a:latin typeface="+mn-lt"/>
              <a:ea typeface="+mn-ea"/>
              <a:cs typeface="+mn-cs"/>
            </a:rPr>
            <a:t>Aprovecha de la radiación electromagnética originaria del sol.</a:t>
          </a:r>
          <a:endParaRPr lang="es-EC" dirty="0"/>
        </a:p>
      </dgm:t>
    </dgm:pt>
    <dgm:pt modelId="{24573A6D-8FB3-4BD9-970E-6C5432597FD2}" type="parTrans" cxnId="{78AD016B-59FA-4D83-A54B-2A66D9A46982}">
      <dgm:prSet/>
      <dgm:spPr/>
      <dgm:t>
        <a:bodyPr/>
        <a:lstStyle/>
        <a:p>
          <a:endParaRPr lang="es-EC"/>
        </a:p>
      </dgm:t>
    </dgm:pt>
    <dgm:pt modelId="{9AAE98C1-7F79-4030-B15B-0BC99E7D436E}" type="sibTrans" cxnId="{78AD016B-59FA-4D83-A54B-2A66D9A46982}">
      <dgm:prSet/>
      <dgm:spPr/>
      <dgm:t>
        <a:bodyPr/>
        <a:lstStyle/>
        <a:p>
          <a:endParaRPr lang="es-EC"/>
        </a:p>
      </dgm:t>
    </dgm:pt>
    <dgm:pt modelId="{356AE7AD-A757-44C6-8F22-F2E81D6410F2}">
      <dgm:prSet/>
      <dgm:spPr/>
      <dgm:t>
        <a:bodyPr/>
        <a:lstStyle/>
        <a:p>
          <a:r>
            <a:rPr lang="es-EC" dirty="0">
              <a:solidFill>
                <a:schemeClr val="tx1"/>
              </a:solidFill>
            </a:rPr>
            <a:t>transformándose en energía térmica o eléctrica</a:t>
          </a:r>
        </a:p>
      </dgm:t>
    </dgm:pt>
    <dgm:pt modelId="{24B08AC0-2D12-4060-967D-DA078C8D5B30}" type="parTrans" cxnId="{DC669A22-F2E2-47E2-AE6C-13944C634B2E}">
      <dgm:prSet/>
      <dgm:spPr/>
      <dgm:t>
        <a:bodyPr/>
        <a:lstStyle/>
        <a:p>
          <a:endParaRPr lang="es-EC"/>
        </a:p>
      </dgm:t>
    </dgm:pt>
    <dgm:pt modelId="{6125FCDE-9DB5-4EC6-B1FB-5841307F0803}" type="sibTrans" cxnId="{DC669A22-F2E2-47E2-AE6C-13944C634B2E}">
      <dgm:prSet/>
      <dgm:spPr/>
      <dgm:t>
        <a:bodyPr/>
        <a:lstStyle/>
        <a:p>
          <a:endParaRPr lang="es-EC"/>
        </a:p>
      </dgm:t>
    </dgm:pt>
    <dgm:pt modelId="{307FF5F6-9E6A-4837-90B6-5158BA9740C1}">
      <dgm:prSet/>
      <dgm:spPr/>
      <dgm:t>
        <a:bodyPr/>
        <a:lstStyle/>
        <a:p>
          <a:pPr algn="just"/>
          <a:r>
            <a:rPr lang="es-EC" dirty="0">
              <a:solidFill>
                <a:schemeClr val="tx1"/>
              </a:solidFill>
            </a:rPr>
            <a:t>se puede aprovechar por medio de células fotovoltaicas, colectores térmicos y helióstatos</a:t>
          </a:r>
        </a:p>
      </dgm:t>
    </dgm:pt>
    <dgm:pt modelId="{7DB86E07-953A-4EA2-8927-1964DED4D179}" type="parTrans" cxnId="{492C67F0-D045-4A83-9998-029EC862430B}">
      <dgm:prSet/>
      <dgm:spPr/>
      <dgm:t>
        <a:bodyPr/>
        <a:lstStyle/>
        <a:p>
          <a:endParaRPr lang="es-EC"/>
        </a:p>
      </dgm:t>
    </dgm:pt>
    <dgm:pt modelId="{153F844E-305E-4CE8-B9EC-22FB3AA8CB0E}" type="sibTrans" cxnId="{492C67F0-D045-4A83-9998-029EC862430B}">
      <dgm:prSet/>
      <dgm:spPr/>
      <dgm:t>
        <a:bodyPr/>
        <a:lstStyle/>
        <a:p>
          <a:endParaRPr lang="es-EC"/>
        </a:p>
      </dgm:t>
    </dgm:pt>
    <dgm:pt modelId="{01434AB9-459B-4719-BEE9-52F29B151D88}" type="pres">
      <dgm:prSet presAssocID="{A6A4BF3F-6D58-4A2A-A0C6-48B5D90B6422}" presName="outerComposite" presStyleCnt="0">
        <dgm:presLayoutVars>
          <dgm:chMax val="5"/>
          <dgm:dir/>
          <dgm:resizeHandles val="exact"/>
        </dgm:presLayoutVars>
      </dgm:prSet>
      <dgm:spPr/>
    </dgm:pt>
    <dgm:pt modelId="{F5314787-B520-4445-9A2F-C82AB507403A}" type="pres">
      <dgm:prSet presAssocID="{A6A4BF3F-6D58-4A2A-A0C6-48B5D90B6422}" presName="dummyMaxCanvas" presStyleCnt="0">
        <dgm:presLayoutVars/>
      </dgm:prSet>
      <dgm:spPr/>
    </dgm:pt>
    <dgm:pt modelId="{B59B860C-20C6-4957-81B8-C397AF7EE398}" type="pres">
      <dgm:prSet presAssocID="{A6A4BF3F-6D58-4A2A-A0C6-48B5D90B6422}" presName="FourNodes_1" presStyleLbl="node1" presStyleIdx="0" presStyleCnt="4" custLinFactNeighborY="-7928">
        <dgm:presLayoutVars>
          <dgm:bulletEnabled val="1"/>
        </dgm:presLayoutVars>
      </dgm:prSet>
      <dgm:spPr/>
    </dgm:pt>
    <dgm:pt modelId="{987BB901-860F-482A-A471-2F5D5658B195}" type="pres">
      <dgm:prSet presAssocID="{A6A4BF3F-6D58-4A2A-A0C6-48B5D90B6422}" presName="FourNodes_2" presStyleLbl="node1" presStyleIdx="1" presStyleCnt="4">
        <dgm:presLayoutVars>
          <dgm:bulletEnabled val="1"/>
        </dgm:presLayoutVars>
      </dgm:prSet>
      <dgm:spPr/>
    </dgm:pt>
    <dgm:pt modelId="{39AD45BA-CDD1-4506-9ED8-F4C7A3F00F6B}" type="pres">
      <dgm:prSet presAssocID="{A6A4BF3F-6D58-4A2A-A0C6-48B5D90B6422}" presName="FourNodes_3" presStyleLbl="node1" presStyleIdx="2" presStyleCnt="4">
        <dgm:presLayoutVars>
          <dgm:bulletEnabled val="1"/>
        </dgm:presLayoutVars>
      </dgm:prSet>
      <dgm:spPr/>
    </dgm:pt>
    <dgm:pt modelId="{49C4405B-2198-4092-A7CB-DF0918545854}" type="pres">
      <dgm:prSet presAssocID="{A6A4BF3F-6D58-4A2A-A0C6-48B5D90B6422}" presName="FourNodes_4" presStyleLbl="node1" presStyleIdx="3" presStyleCnt="4">
        <dgm:presLayoutVars>
          <dgm:bulletEnabled val="1"/>
        </dgm:presLayoutVars>
      </dgm:prSet>
      <dgm:spPr/>
    </dgm:pt>
    <dgm:pt modelId="{712BB073-76AA-49BF-B061-D4E26A5F0268}" type="pres">
      <dgm:prSet presAssocID="{A6A4BF3F-6D58-4A2A-A0C6-48B5D90B6422}" presName="FourConn_1-2" presStyleLbl="fgAccFollowNode1" presStyleIdx="0" presStyleCnt="3">
        <dgm:presLayoutVars>
          <dgm:bulletEnabled val="1"/>
        </dgm:presLayoutVars>
      </dgm:prSet>
      <dgm:spPr/>
    </dgm:pt>
    <dgm:pt modelId="{F02FA27A-142B-4925-8D6F-129E3EE156B3}" type="pres">
      <dgm:prSet presAssocID="{A6A4BF3F-6D58-4A2A-A0C6-48B5D90B6422}" presName="FourConn_2-3" presStyleLbl="fgAccFollowNode1" presStyleIdx="1" presStyleCnt="3">
        <dgm:presLayoutVars>
          <dgm:bulletEnabled val="1"/>
        </dgm:presLayoutVars>
      </dgm:prSet>
      <dgm:spPr/>
    </dgm:pt>
    <dgm:pt modelId="{056FA526-9141-4F94-B85A-6A3DAA6EBB9A}" type="pres">
      <dgm:prSet presAssocID="{A6A4BF3F-6D58-4A2A-A0C6-48B5D90B6422}" presName="FourConn_3-4" presStyleLbl="fgAccFollowNode1" presStyleIdx="2" presStyleCnt="3">
        <dgm:presLayoutVars>
          <dgm:bulletEnabled val="1"/>
        </dgm:presLayoutVars>
      </dgm:prSet>
      <dgm:spPr/>
    </dgm:pt>
    <dgm:pt modelId="{9A08CF36-682C-449E-B55E-1548B849FAED}" type="pres">
      <dgm:prSet presAssocID="{A6A4BF3F-6D58-4A2A-A0C6-48B5D90B6422}" presName="FourNodes_1_text" presStyleLbl="node1" presStyleIdx="3" presStyleCnt="4">
        <dgm:presLayoutVars>
          <dgm:bulletEnabled val="1"/>
        </dgm:presLayoutVars>
      </dgm:prSet>
      <dgm:spPr/>
    </dgm:pt>
    <dgm:pt modelId="{045D9D5C-1FDE-492B-8F53-5E4D8F4225A8}" type="pres">
      <dgm:prSet presAssocID="{A6A4BF3F-6D58-4A2A-A0C6-48B5D90B6422}" presName="FourNodes_2_text" presStyleLbl="node1" presStyleIdx="3" presStyleCnt="4">
        <dgm:presLayoutVars>
          <dgm:bulletEnabled val="1"/>
        </dgm:presLayoutVars>
      </dgm:prSet>
      <dgm:spPr/>
    </dgm:pt>
    <dgm:pt modelId="{4AE6C28B-4816-43AC-91FC-6F3E57D76B7F}" type="pres">
      <dgm:prSet presAssocID="{A6A4BF3F-6D58-4A2A-A0C6-48B5D90B6422}" presName="FourNodes_3_text" presStyleLbl="node1" presStyleIdx="3" presStyleCnt="4">
        <dgm:presLayoutVars>
          <dgm:bulletEnabled val="1"/>
        </dgm:presLayoutVars>
      </dgm:prSet>
      <dgm:spPr/>
    </dgm:pt>
    <dgm:pt modelId="{F1663EE9-7524-45D5-BD05-3753B2300283}" type="pres">
      <dgm:prSet presAssocID="{A6A4BF3F-6D58-4A2A-A0C6-48B5D90B6422}" presName="FourNodes_4_text" presStyleLbl="node1" presStyleIdx="3" presStyleCnt="4">
        <dgm:presLayoutVars>
          <dgm:bulletEnabled val="1"/>
        </dgm:presLayoutVars>
      </dgm:prSet>
      <dgm:spPr/>
    </dgm:pt>
  </dgm:ptLst>
  <dgm:cxnLst>
    <dgm:cxn modelId="{4D2DD703-15E5-4B43-B792-D9C5DF90E885}" type="presOf" srcId="{C7762C8A-7D6C-4BA6-867E-A768BB506D41}" destId="{9A08CF36-682C-449E-B55E-1548B849FAED}" srcOrd="1" destOrd="0" presId="urn:microsoft.com/office/officeart/2005/8/layout/vProcess5"/>
    <dgm:cxn modelId="{FF4CDB14-DC1C-4073-97C5-F73007D55647}" type="presOf" srcId="{A6A4BF3F-6D58-4A2A-A0C6-48B5D90B6422}" destId="{01434AB9-459B-4719-BEE9-52F29B151D88}" srcOrd="0" destOrd="0" presId="urn:microsoft.com/office/officeart/2005/8/layout/vProcess5"/>
    <dgm:cxn modelId="{DC669A22-F2E2-47E2-AE6C-13944C634B2E}" srcId="{A6A4BF3F-6D58-4A2A-A0C6-48B5D90B6422}" destId="{356AE7AD-A757-44C6-8F22-F2E81D6410F2}" srcOrd="3" destOrd="0" parTransId="{24B08AC0-2D12-4060-967D-DA078C8D5B30}" sibTransId="{6125FCDE-9DB5-4EC6-B1FB-5841307F0803}"/>
    <dgm:cxn modelId="{48A00A34-DCAF-4BD4-8AA0-4FD5A15FBDBF}" srcId="{A6A4BF3F-6D58-4A2A-A0C6-48B5D90B6422}" destId="{C7762C8A-7D6C-4BA6-867E-A768BB506D41}" srcOrd="0" destOrd="0" parTransId="{C773B743-56C7-4B7A-BDBB-9CC386DC735E}" sibTransId="{DB11E603-CB40-4EA9-BDD8-AFD4EC8B7701}"/>
    <dgm:cxn modelId="{75F09A34-9947-406F-8C3A-FE79F305D5A7}" type="presOf" srcId="{80C2EF05-5BF2-4074-A3EE-52126737FB3D}" destId="{987BB901-860F-482A-A471-2F5D5658B195}" srcOrd="0" destOrd="0" presId="urn:microsoft.com/office/officeart/2005/8/layout/vProcess5"/>
    <dgm:cxn modelId="{ED277844-4232-429C-AB88-685A281AC360}" type="presOf" srcId="{356AE7AD-A757-44C6-8F22-F2E81D6410F2}" destId="{F1663EE9-7524-45D5-BD05-3753B2300283}" srcOrd="1" destOrd="0" presId="urn:microsoft.com/office/officeart/2005/8/layout/vProcess5"/>
    <dgm:cxn modelId="{7B443E45-F817-42D8-BE2C-FF2B979EAEF0}" type="presOf" srcId="{C7762C8A-7D6C-4BA6-867E-A768BB506D41}" destId="{B59B860C-20C6-4957-81B8-C397AF7EE398}" srcOrd="0" destOrd="0" presId="urn:microsoft.com/office/officeart/2005/8/layout/vProcess5"/>
    <dgm:cxn modelId="{7A187667-60B2-424F-B161-12B6200EF39F}" type="presOf" srcId="{9AAE98C1-7F79-4030-B15B-0BC99E7D436E}" destId="{F02FA27A-142B-4925-8D6F-129E3EE156B3}" srcOrd="0" destOrd="0" presId="urn:microsoft.com/office/officeart/2005/8/layout/vProcess5"/>
    <dgm:cxn modelId="{78AD016B-59FA-4D83-A54B-2A66D9A46982}" srcId="{A6A4BF3F-6D58-4A2A-A0C6-48B5D90B6422}" destId="{80C2EF05-5BF2-4074-A3EE-52126737FB3D}" srcOrd="1" destOrd="0" parTransId="{24573A6D-8FB3-4BD9-970E-6C5432597FD2}" sibTransId="{9AAE98C1-7F79-4030-B15B-0BC99E7D436E}"/>
    <dgm:cxn modelId="{848FA2A9-E620-49EF-8C0C-3C0A03886423}" type="presOf" srcId="{DB11E603-CB40-4EA9-BDD8-AFD4EC8B7701}" destId="{712BB073-76AA-49BF-B061-D4E26A5F0268}" srcOrd="0" destOrd="0" presId="urn:microsoft.com/office/officeart/2005/8/layout/vProcess5"/>
    <dgm:cxn modelId="{D2F9A1BF-017A-4EEF-8633-3EDF3EDB9973}" type="presOf" srcId="{153F844E-305E-4CE8-B9EC-22FB3AA8CB0E}" destId="{056FA526-9141-4F94-B85A-6A3DAA6EBB9A}" srcOrd="0" destOrd="0" presId="urn:microsoft.com/office/officeart/2005/8/layout/vProcess5"/>
    <dgm:cxn modelId="{E0E61DC4-0F40-46B2-8D94-AB440583E0F3}" type="presOf" srcId="{307FF5F6-9E6A-4837-90B6-5158BA9740C1}" destId="{39AD45BA-CDD1-4506-9ED8-F4C7A3F00F6B}" srcOrd="0" destOrd="0" presId="urn:microsoft.com/office/officeart/2005/8/layout/vProcess5"/>
    <dgm:cxn modelId="{FE73D3E8-DD8A-4D6F-8519-170DEBE75955}" type="presOf" srcId="{80C2EF05-5BF2-4074-A3EE-52126737FB3D}" destId="{045D9D5C-1FDE-492B-8F53-5E4D8F4225A8}" srcOrd="1" destOrd="0" presId="urn:microsoft.com/office/officeart/2005/8/layout/vProcess5"/>
    <dgm:cxn modelId="{92F962E9-6A54-4315-8512-40500955ED9C}" type="presOf" srcId="{356AE7AD-A757-44C6-8F22-F2E81D6410F2}" destId="{49C4405B-2198-4092-A7CB-DF0918545854}" srcOrd="0" destOrd="0" presId="urn:microsoft.com/office/officeart/2005/8/layout/vProcess5"/>
    <dgm:cxn modelId="{492C67F0-D045-4A83-9998-029EC862430B}" srcId="{A6A4BF3F-6D58-4A2A-A0C6-48B5D90B6422}" destId="{307FF5F6-9E6A-4837-90B6-5158BA9740C1}" srcOrd="2" destOrd="0" parTransId="{7DB86E07-953A-4EA2-8927-1964DED4D179}" sibTransId="{153F844E-305E-4CE8-B9EC-22FB3AA8CB0E}"/>
    <dgm:cxn modelId="{258E87F8-2ED5-4C46-B225-AFD20E2414DD}" type="presOf" srcId="{307FF5F6-9E6A-4837-90B6-5158BA9740C1}" destId="{4AE6C28B-4816-43AC-91FC-6F3E57D76B7F}" srcOrd="1" destOrd="0" presId="urn:microsoft.com/office/officeart/2005/8/layout/vProcess5"/>
    <dgm:cxn modelId="{D3DC2949-831E-412C-825C-30D51D38046A}" type="presParOf" srcId="{01434AB9-459B-4719-BEE9-52F29B151D88}" destId="{F5314787-B520-4445-9A2F-C82AB507403A}" srcOrd="0" destOrd="0" presId="urn:microsoft.com/office/officeart/2005/8/layout/vProcess5"/>
    <dgm:cxn modelId="{E086D350-171E-481B-89DE-FF4830A9812E}" type="presParOf" srcId="{01434AB9-459B-4719-BEE9-52F29B151D88}" destId="{B59B860C-20C6-4957-81B8-C397AF7EE398}" srcOrd="1" destOrd="0" presId="urn:microsoft.com/office/officeart/2005/8/layout/vProcess5"/>
    <dgm:cxn modelId="{7B77AF6C-48CF-488D-BB2E-47434AB93AD4}" type="presParOf" srcId="{01434AB9-459B-4719-BEE9-52F29B151D88}" destId="{987BB901-860F-482A-A471-2F5D5658B195}" srcOrd="2" destOrd="0" presId="urn:microsoft.com/office/officeart/2005/8/layout/vProcess5"/>
    <dgm:cxn modelId="{0E75630A-DEBE-4A91-86E2-AE0372233EC2}" type="presParOf" srcId="{01434AB9-459B-4719-BEE9-52F29B151D88}" destId="{39AD45BA-CDD1-4506-9ED8-F4C7A3F00F6B}" srcOrd="3" destOrd="0" presId="urn:microsoft.com/office/officeart/2005/8/layout/vProcess5"/>
    <dgm:cxn modelId="{467381B0-AA96-4415-87BB-97820E8D45DA}" type="presParOf" srcId="{01434AB9-459B-4719-BEE9-52F29B151D88}" destId="{49C4405B-2198-4092-A7CB-DF0918545854}" srcOrd="4" destOrd="0" presId="urn:microsoft.com/office/officeart/2005/8/layout/vProcess5"/>
    <dgm:cxn modelId="{BC892241-B9F4-493F-B363-ABD425B5DBBE}" type="presParOf" srcId="{01434AB9-459B-4719-BEE9-52F29B151D88}" destId="{712BB073-76AA-49BF-B061-D4E26A5F0268}" srcOrd="5" destOrd="0" presId="urn:microsoft.com/office/officeart/2005/8/layout/vProcess5"/>
    <dgm:cxn modelId="{7C35113D-8197-4C5A-8FD0-3715F2C52225}" type="presParOf" srcId="{01434AB9-459B-4719-BEE9-52F29B151D88}" destId="{F02FA27A-142B-4925-8D6F-129E3EE156B3}" srcOrd="6" destOrd="0" presId="urn:microsoft.com/office/officeart/2005/8/layout/vProcess5"/>
    <dgm:cxn modelId="{50043EA1-AAF6-48BB-8780-343D35666506}" type="presParOf" srcId="{01434AB9-459B-4719-BEE9-52F29B151D88}" destId="{056FA526-9141-4F94-B85A-6A3DAA6EBB9A}" srcOrd="7" destOrd="0" presId="urn:microsoft.com/office/officeart/2005/8/layout/vProcess5"/>
    <dgm:cxn modelId="{746C191E-FC69-46F0-81CD-7A0D89DDBB72}" type="presParOf" srcId="{01434AB9-459B-4719-BEE9-52F29B151D88}" destId="{9A08CF36-682C-449E-B55E-1548B849FAED}" srcOrd="8" destOrd="0" presId="urn:microsoft.com/office/officeart/2005/8/layout/vProcess5"/>
    <dgm:cxn modelId="{422E20D1-97DA-462A-8C7D-B9E0964714A8}" type="presParOf" srcId="{01434AB9-459B-4719-BEE9-52F29B151D88}" destId="{045D9D5C-1FDE-492B-8F53-5E4D8F4225A8}" srcOrd="9" destOrd="0" presId="urn:microsoft.com/office/officeart/2005/8/layout/vProcess5"/>
    <dgm:cxn modelId="{C6C50BF9-6079-42E9-8C04-C266F61A7374}" type="presParOf" srcId="{01434AB9-459B-4719-BEE9-52F29B151D88}" destId="{4AE6C28B-4816-43AC-91FC-6F3E57D76B7F}" srcOrd="10" destOrd="0" presId="urn:microsoft.com/office/officeart/2005/8/layout/vProcess5"/>
    <dgm:cxn modelId="{A8740CCE-52FF-40B2-B216-919E704AC2F4}" type="presParOf" srcId="{01434AB9-459B-4719-BEE9-52F29B151D88}" destId="{F1663EE9-7524-45D5-BD05-3753B2300283}"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69DF31-54C5-4233-BC18-EF226D2FE410}" type="doc">
      <dgm:prSet loTypeId="urn:microsoft.com/office/officeart/2005/8/layout/arrow2" loCatId="process" qsTypeId="urn:microsoft.com/office/officeart/2005/8/quickstyle/simple1" qsCatId="simple" csTypeId="urn:microsoft.com/office/officeart/2005/8/colors/accent1_2" csCatId="accent1" phldr="1"/>
      <dgm:spPr/>
    </dgm:pt>
    <dgm:pt modelId="{E11F0E84-2128-410C-840F-1A8808D0D614}">
      <dgm:prSet phldrT="[Texto]" custT="1"/>
      <dgm:spPr/>
      <dgm:t>
        <a:bodyPr/>
        <a:lstStyle/>
        <a:p>
          <a:r>
            <a:rPr lang="es-EC" sz="2000" dirty="0"/>
            <a:t>Panel fotovoltaico</a:t>
          </a:r>
        </a:p>
      </dgm:t>
    </dgm:pt>
    <dgm:pt modelId="{8EEFAE5B-D8C1-4789-BDEB-273E09DE2F71}" type="parTrans" cxnId="{ECA5CAC7-E348-421A-AA17-440398C09EC0}">
      <dgm:prSet/>
      <dgm:spPr/>
      <dgm:t>
        <a:bodyPr/>
        <a:lstStyle/>
        <a:p>
          <a:endParaRPr lang="es-EC" sz="3200"/>
        </a:p>
      </dgm:t>
    </dgm:pt>
    <dgm:pt modelId="{910A5815-36CD-4C88-9985-25124C405BD3}" type="sibTrans" cxnId="{ECA5CAC7-E348-421A-AA17-440398C09EC0}">
      <dgm:prSet/>
      <dgm:spPr/>
      <dgm:t>
        <a:bodyPr/>
        <a:lstStyle/>
        <a:p>
          <a:endParaRPr lang="es-EC" sz="3200"/>
        </a:p>
      </dgm:t>
    </dgm:pt>
    <dgm:pt modelId="{6ABD3EA2-DE3F-483D-B995-F50A9830D760}">
      <dgm:prSet phldrT="[Texto]" custT="1"/>
      <dgm:spPr/>
      <dgm:t>
        <a:bodyPr/>
        <a:lstStyle/>
        <a:p>
          <a:r>
            <a:rPr lang="es-EC" sz="2000" dirty="0"/>
            <a:t>Regulador de carga y baterías</a:t>
          </a:r>
        </a:p>
      </dgm:t>
    </dgm:pt>
    <dgm:pt modelId="{5008FA62-3A16-4C90-8EC0-C8153D2BBB07}" type="parTrans" cxnId="{7E2FDA59-E0CE-437B-9ACC-A69F0411AA86}">
      <dgm:prSet/>
      <dgm:spPr/>
      <dgm:t>
        <a:bodyPr/>
        <a:lstStyle/>
        <a:p>
          <a:endParaRPr lang="es-EC" sz="3200"/>
        </a:p>
      </dgm:t>
    </dgm:pt>
    <dgm:pt modelId="{B9BFFC21-6E2C-4950-AFCE-E38556BBDBB5}" type="sibTrans" cxnId="{7E2FDA59-E0CE-437B-9ACC-A69F0411AA86}">
      <dgm:prSet/>
      <dgm:spPr/>
      <dgm:t>
        <a:bodyPr/>
        <a:lstStyle/>
        <a:p>
          <a:endParaRPr lang="es-EC" sz="3200"/>
        </a:p>
      </dgm:t>
    </dgm:pt>
    <dgm:pt modelId="{0A3EA8D5-F474-4A0F-A7D7-08F13CD30D73}">
      <dgm:prSet phldrT="[Texto]" custT="1"/>
      <dgm:spPr/>
      <dgm:t>
        <a:bodyPr/>
        <a:lstStyle/>
        <a:p>
          <a:r>
            <a:rPr lang="es-EC" sz="2000" dirty="0"/>
            <a:t>Inversor y cuadro de protecciones</a:t>
          </a:r>
        </a:p>
      </dgm:t>
    </dgm:pt>
    <dgm:pt modelId="{6FD00B57-9D0F-4504-B7DE-4926D23AC73B}" type="parTrans" cxnId="{EA8EB43F-A1B2-4CD3-9361-9CEFC8720A1B}">
      <dgm:prSet/>
      <dgm:spPr/>
      <dgm:t>
        <a:bodyPr/>
        <a:lstStyle/>
        <a:p>
          <a:endParaRPr lang="es-EC" sz="3200"/>
        </a:p>
      </dgm:t>
    </dgm:pt>
    <dgm:pt modelId="{80BC6D49-DBBB-4D0F-B78F-4274F6A060D3}" type="sibTrans" cxnId="{EA8EB43F-A1B2-4CD3-9361-9CEFC8720A1B}">
      <dgm:prSet/>
      <dgm:spPr/>
      <dgm:t>
        <a:bodyPr/>
        <a:lstStyle/>
        <a:p>
          <a:endParaRPr lang="es-EC" sz="3200"/>
        </a:p>
      </dgm:t>
    </dgm:pt>
    <dgm:pt modelId="{BC97A13E-328B-40CE-A5C5-898AB156B454}">
      <dgm:prSet phldrT="[Texto]" custT="1"/>
      <dgm:spPr/>
      <dgm:t>
        <a:bodyPr/>
        <a:lstStyle/>
        <a:p>
          <a:r>
            <a:rPr lang="es-EC" sz="2000" dirty="0"/>
            <a:t>Receptores</a:t>
          </a:r>
        </a:p>
      </dgm:t>
    </dgm:pt>
    <dgm:pt modelId="{5385244A-64B9-480B-85C5-95302E317AD4}" type="parTrans" cxnId="{DF7E70B4-8854-48DE-B32F-1BA64DF43A24}">
      <dgm:prSet/>
      <dgm:spPr/>
      <dgm:t>
        <a:bodyPr/>
        <a:lstStyle/>
        <a:p>
          <a:endParaRPr lang="es-EC" sz="3200"/>
        </a:p>
      </dgm:t>
    </dgm:pt>
    <dgm:pt modelId="{473C68A2-1B69-4BB5-A158-93B2A71A93B9}" type="sibTrans" cxnId="{DF7E70B4-8854-48DE-B32F-1BA64DF43A24}">
      <dgm:prSet/>
      <dgm:spPr/>
      <dgm:t>
        <a:bodyPr/>
        <a:lstStyle/>
        <a:p>
          <a:endParaRPr lang="es-EC" sz="3200"/>
        </a:p>
      </dgm:t>
    </dgm:pt>
    <dgm:pt modelId="{DE93294B-34F3-45AD-AF6E-397ED7B35E41}" type="pres">
      <dgm:prSet presAssocID="{7C69DF31-54C5-4233-BC18-EF226D2FE410}" presName="arrowDiagram" presStyleCnt="0">
        <dgm:presLayoutVars>
          <dgm:chMax val="5"/>
          <dgm:dir/>
          <dgm:resizeHandles val="exact"/>
        </dgm:presLayoutVars>
      </dgm:prSet>
      <dgm:spPr/>
    </dgm:pt>
    <dgm:pt modelId="{F9E81E9B-7654-4C25-9094-0F90D97EB291}" type="pres">
      <dgm:prSet presAssocID="{7C69DF31-54C5-4233-BC18-EF226D2FE410}" presName="arrow" presStyleLbl="bgShp" presStyleIdx="0" presStyleCnt="1" custScaleX="136902" custLinFactNeighborX="2189" custLinFactNeighborY="-572"/>
      <dgm:spPr/>
    </dgm:pt>
    <dgm:pt modelId="{DDE8561E-9731-4B3D-8052-1508B7BF999A}" type="pres">
      <dgm:prSet presAssocID="{7C69DF31-54C5-4233-BC18-EF226D2FE410}" presName="arrowDiagram4" presStyleCnt="0"/>
      <dgm:spPr/>
    </dgm:pt>
    <dgm:pt modelId="{51F6C7E3-8898-439F-A1B9-837CEC0DDF87}" type="pres">
      <dgm:prSet presAssocID="{E11F0E84-2128-410C-840F-1A8808D0D614}" presName="bullet4a" presStyleLbl="node1" presStyleIdx="0" presStyleCnt="4" custLinFactX="-315365" custLinFactY="17496" custLinFactNeighborX="-400000" custLinFactNeighborY="100000"/>
      <dgm:spPr/>
    </dgm:pt>
    <dgm:pt modelId="{3CB1BC1F-6B27-4840-A909-44E1CEF2909A}" type="pres">
      <dgm:prSet presAssocID="{E11F0E84-2128-410C-840F-1A8808D0D614}" presName="textBox4a" presStyleLbl="revTx" presStyleIdx="0" presStyleCnt="4" custScaleX="121622" custLinFactNeighborX="-83308">
        <dgm:presLayoutVars>
          <dgm:bulletEnabled val="1"/>
        </dgm:presLayoutVars>
      </dgm:prSet>
      <dgm:spPr/>
    </dgm:pt>
    <dgm:pt modelId="{1B1F2051-E159-48F9-8BDA-2460DADB3D0C}" type="pres">
      <dgm:prSet presAssocID="{6ABD3EA2-DE3F-483D-B995-F50A9830D760}" presName="bullet4b" presStyleLbl="node1" presStyleIdx="1" presStyleCnt="4" custLinFactX="-100000" custLinFactNeighborX="-128323" custLinFactNeighborY="-1269"/>
      <dgm:spPr/>
    </dgm:pt>
    <dgm:pt modelId="{400E1022-0B21-42F1-9558-D06286C436E2}" type="pres">
      <dgm:prSet presAssocID="{6ABD3EA2-DE3F-483D-B995-F50A9830D760}" presName="textBox4b" presStyleLbl="revTx" presStyleIdx="1" presStyleCnt="4" custScaleX="137129" custScaleY="60154" custLinFactNeighborX="-32618" custLinFactNeighborY="-9611">
        <dgm:presLayoutVars>
          <dgm:bulletEnabled val="1"/>
        </dgm:presLayoutVars>
      </dgm:prSet>
      <dgm:spPr/>
    </dgm:pt>
    <dgm:pt modelId="{77F9F67F-E480-4D1E-A478-36EEE685ABC5}" type="pres">
      <dgm:prSet presAssocID="{0A3EA8D5-F474-4A0F-A7D7-08F13CD30D73}" presName="bullet4c" presStyleLbl="node1" presStyleIdx="2" presStyleCnt="4" custLinFactNeighborX="-24261" custLinFactNeighborY="24101"/>
      <dgm:spPr/>
    </dgm:pt>
    <dgm:pt modelId="{003FAB37-1623-450F-B57F-7DB71D6301D4}" type="pres">
      <dgm:prSet presAssocID="{0A3EA8D5-F474-4A0F-A7D7-08F13CD30D73}" presName="textBox4c" presStyleLbl="revTx" presStyleIdx="2" presStyleCnt="4" custScaleX="152691" custScaleY="39796" custLinFactNeighborX="14414" custLinFactNeighborY="-16044">
        <dgm:presLayoutVars>
          <dgm:bulletEnabled val="1"/>
        </dgm:presLayoutVars>
      </dgm:prSet>
      <dgm:spPr/>
    </dgm:pt>
    <dgm:pt modelId="{32E80C91-F87C-4638-A9AC-87AA48A8CE09}" type="pres">
      <dgm:prSet presAssocID="{BC97A13E-328B-40CE-A5C5-898AB156B454}" presName="bullet4d" presStyleLbl="node1" presStyleIdx="3" presStyleCnt="4" custLinFactX="44486" custLinFactNeighborX="100000" custLinFactNeighborY="-14292"/>
      <dgm:spPr/>
    </dgm:pt>
    <dgm:pt modelId="{7E31844D-56BE-4D46-8FBE-8DCEE35419EF}" type="pres">
      <dgm:prSet presAssocID="{BC97A13E-328B-40CE-A5C5-898AB156B454}" presName="textBox4d" presStyleLbl="revTx" presStyleIdx="3" presStyleCnt="4" custScaleX="136108" custScaleY="51785" custLinFactNeighborX="73658" custLinFactNeighborY="-20262">
        <dgm:presLayoutVars>
          <dgm:bulletEnabled val="1"/>
        </dgm:presLayoutVars>
      </dgm:prSet>
      <dgm:spPr/>
    </dgm:pt>
  </dgm:ptLst>
  <dgm:cxnLst>
    <dgm:cxn modelId="{E47EBC1E-78EA-4FCE-A3F7-096F542F8ABF}" type="presOf" srcId="{7C69DF31-54C5-4233-BC18-EF226D2FE410}" destId="{DE93294B-34F3-45AD-AF6E-397ED7B35E41}" srcOrd="0" destOrd="0" presId="urn:microsoft.com/office/officeart/2005/8/layout/arrow2"/>
    <dgm:cxn modelId="{EA8EB43F-A1B2-4CD3-9361-9CEFC8720A1B}" srcId="{7C69DF31-54C5-4233-BC18-EF226D2FE410}" destId="{0A3EA8D5-F474-4A0F-A7D7-08F13CD30D73}" srcOrd="2" destOrd="0" parTransId="{6FD00B57-9D0F-4504-B7DE-4926D23AC73B}" sibTransId="{80BC6D49-DBBB-4D0F-B78F-4274F6A060D3}"/>
    <dgm:cxn modelId="{3FD17C6B-C176-466E-87A4-2165089A1C95}" type="presOf" srcId="{0A3EA8D5-F474-4A0F-A7D7-08F13CD30D73}" destId="{003FAB37-1623-450F-B57F-7DB71D6301D4}" srcOrd="0" destOrd="0" presId="urn:microsoft.com/office/officeart/2005/8/layout/arrow2"/>
    <dgm:cxn modelId="{FEB94D75-EBBD-4F22-A65F-60BD784F05B2}" type="presOf" srcId="{6ABD3EA2-DE3F-483D-B995-F50A9830D760}" destId="{400E1022-0B21-42F1-9558-D06286C436E2}" srcOrd="0" destOrd="0" presId="urn:microsoft.com/office/officeart/2005/8/layout/arrow2"/>
    <dgm:cxn modelId="{7E2FDA59-E0CE-437B-9ACC-A69F0411AA86}" srcId="{7C69DF31-54C5-4233-BC18-EF226D2FE410}" destId="{6ABD3EA2-DE3F-483D-B995-F50A9830D760}" srcOrd="1" destOrd="0" parTransId="{5008FA62-3A16-4C90-8EC0-C8153D2BBB07}" sibTransId="{B9BFFC21-6E2C-4950-AFCE-E38556BBDBB5}"/>
    <dgm:cxn modelId="{49622F8A-2F4A-4C18-9956-9531E39AEBED}" type="presOf" srcId="{BC97A13E-328B-40CE-A5C5-898AB156B454}" destId="{7E31844D-56BE-4D46-8FBE-8DCEE35419EF}" srcOrd="0" destOrd="0" presId="urn:microsoft.com/office/officeart/2005/8/layout/arrow2"/>
    <dgm:cxn modelId="{092286A7-C8E4-40BA-B674-DECA2D7DD458}" type="presOf" srcId="{E11F0E84-2128-410C-840F-1A8808D0D614}" destId="{3CB1BC1F-6B27-4840-A909-44E1CEF2909A}" srcOrd="0" destOrd="0" presId="urn:microsoft.com/office/officeart/2005/8/layout/arrow2"/>
    <dgm:cxn modelId="{DF7E70B4-8854-48DE-B32F-1BA64DF43A24}" srcId="{7C69DF31-54C5-4233-BC18-EF226D2FE410}" destId="{BC97A13E-328B-40CE-A5C5-898AB156B454}" srcOrd="3" destOrd="0" parTransId="{5385244A-64B9-480B-85C5-95302E317AD4}" sibTransId="{473C68A2-1B69-4BB5-A158-93B2A71A93B9}"/>
    <dgm:cxn modelId="{ECA5CAC7-E348-421A-AA17-440398C09EC0}" srcId="{7C69DF31-54C5-4233-BC18-EF226D2FE410}" destId="{E11F0E84-2128-410C-840F-1A8808D0D614}" srcOrd="0" destOrd="0" parTransId="{8EEFAE5B-D8C1-4789-BDEB-273E09DE2F71}" sibTransId="{910A5815-36CD-4C88-9985-25124C405BD3}"/>
    <dgm:cxn modelId="{703AB5A4-A55B-4B95-A051-535EA5B400E0}" type="presParOf" srcId="{DE93294B-34F3-45AD-AF6E-397ED7B35E41}" destId="{F9E81E9B-7654-4C25-9094-0F90D97EB291}" srcOrd="0" destOrd="0" presId="urn:microsoft.com/office/officeart/2005/8/layout/arrow2"/>
    <dgm:cxn modelId="{3A28B54A-C405-480D-A0C8-FD60555A9351}" type="presParOf" srcId="{DE93294B-34F3-45AD-AF6E-397ED7B35E41}" destId="{DDE8561E-9731-4B3D-8052-1508B7BF999A}" srcOrd="1" destOrd="0" presId="urn:microsoft.com/office/officeart/2005/8/layout/arrow2"/>
    <dgm:cxn modelId="{47459070-4FF3-48C2-8FA1-5E99A25978F9}" type="presParOf" srcId="{DDE8561E-9731-4B3D-8052-1508B7BF999A}" destId="{51F6C7E3-8898-439F-A1B9-837CEC0DDF87}" srcOrd="0" destOrd="0" presId="urn:microsoft.com/office/officeart/2005/8/layout/arrow2"/>
    <dgm:cxn modelId="{4A858216-8E77-4232-AF4D-D138EBA33ECE}" type="presParOf" srcId="{DDE8561E-9731-4B3D-8052-1508B7BF999A}" destId="{3CB1BC1F-6B27-4840-A909-44E1CEF2909A}" srcOrd="1" destOrd="0" presId="urn:microsoft.com/office/officeart/2005/8/layout/arrow2"/>
    <dgm:cxn modelId="{48CC3EB4-C65A-48F8-822F-A348F3012B7B}" type="presParOf" srcId="{DDE8561E-9731-4B3D-8052-1508B7BF999A}" destId="{1B1F2051-E159-48F9-8BDA-2460DADB3D0C}" srcOrd="2" destOrd="0" presId="urn:microsoft.com/office/officeart/2005/8/layout/arrow2"/>
    <dgm:cxn modelId="{E7479D7B-B40F-44B9-AD56-32BC9123EC23}" type="presParOf" srcId="{DDE8561E-9731-4B3D-8052-1508B7BF999A}" destId="{400E1022-0B21-42F1-9558-D06286C436E2}" srcOrd="3" destOrd="0" presId="urn:microsoft.com/office/officeart/2005/8/layout/arrow2"/>
    <dgm:cxn modelId="{ACD2A82D-737A-4A87-963E-D951EB54B305}" type="presParOf" srcId="{DDE8561E-9731-4B3D-8052-1508B7BF999A}" destId="{77F9F67F-E480-4D1E-A478-36EEE685ABC5}" srcOrd="4" destOrd="0" presId="urn:microsoft.com/office/officeart/2005/8/layout/arrow2"/>
    <dgm:cxn modelId="{FDBD2BC3-B2BE-4156-B88A-A4F3ADDCD922}" type="presParOf" srcId="{DDE8561E-9731-4B3D-8052-1508B7BF999A}" destId="{003FAB37-1623-450F-B57F-7DB71D6301D4}" srcOrd="5" destOrd="0" presId="urn:microsoft.com/office/officeart/2005/8/layout/arrow2"/>
    <dgm:cxn modelId="{A6225CE2-D300-406E-927D-68C23AE13CE0}" type="presParOf" srcId="{DDE8561E-9731-4B3D-8052-1508B7BF999A}" destId="{32E80C91-F87C-4638-A9AC-87AA48A8CE09}" srcOrd="6" destOrd="0" presId="urn:microsoft.com/office/officeart/2005/8/layout/arrow2"/>
    <dgm:cxn modelId="{BE91646B-AEA2-474E-B1D7-A7E8BF82A16D}" type="presParOf" srcId="{DDE8561E-9731-4B3D-8052-1508B7BF999A}" destId="{7E31844D-56BE-4D46-8FBE-8DCEE35419EF}"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194884-8FAB-44AA-885E-A141AF7779DD}" type="doc">
      <dgm:prSet loTypeId="urn:microsoft.com/office/officeart/2008/layout/HorizontalMultiLevelHierarchy" loCatId="hierarchy" qsTypeId="urn:microsoft.com/office/officeart/2005/8/quickstyle/simple1" qsCatId="simple" csTypeId="urn:microsoft.com/office/officeart/2005/8/colors/colorful2" csCatId="colorful" phldr="1"/>
      <dgm:spPr/>
      <dgm:t>
        <a:bodyPr/>
        <a:lstStyle/>
        <a:p>
          <a:endParaRPr lang="es-EC"/>
        </a:p>
      </dgm:t>
    </dgm:pt>
    <dgm:pt modelId="{C369435E-6B00-497F-A67A-278507976287}">
      <dgm:prSet phldrT="[Texto]" custT="1"/>
      <dgm:spPr/>
      <dgm:t>
        <a:bodyPr/>
        <a:lstStyle/>
        <a:p>
          <a:r>
            <a:rPr lang="es-EC" sz="4400" dirty="0"/>
            <a:t>Causas</a:t>
          </a:r>
        </a:p>
      </dgm:t>
    </dgm:pt>
    <dgm:pt modelId="{6CAD51CD-35FE-4F86-8158-A74FDFAD3DA4}" type="parTrans" cxnId="{FCF4F5A7-FF39-4B9E-861C-47864D2B70A1}">
      <dgm:prSet/>
      <dgm:spPr/>
      <dgm:t>
        <a:bodyPr/>
        <a:lstStyle/>
        <a:p>
          <a:endParaRPr lang="es-EC"/>
        </a:p>
      </dgm:t>
    </dgm:pt>
    <dgm:pt modelId="{8172A6E9-E45B-45D2-91EF-1E6C93A1E9DD}" type="sibTrans" cxnId="{FCF4F5A7-FF39-4B9E-861C-47864D2B70A1}">
      <dgm:prSet/>
      <dgm:spPr/>
      <dgm:t>
        <a:bodyPr/>
        <a:lstStyle/>
        <a:p>
          <a:endParaRPr lang="es-EC"/>
        </a:p>
      </dgm:t>
    </dgm:pt>
    <dgm:pt modelId="{6A4D9629-F6DA-4150-9F6C-6787BF09AE67}">
      <dgm:prSet phldrT="[Texto]"/>
      <dgm:spPr/>
      <dgm:t>
        <a:bodyPr/>
        <a:lstStyle/>
        <a:p>
          <a:r>
            <a:rPr lang="es-EC" dirty="0"/>
            <a:t>Factores naturales</a:t>
          </a:r>
        </a:p>
      </dgm:t>
    </dgm:pt>
    <dgm:pt modelId="{6091667A-5AF3-4459-9E0D-0E253C0DD8EB}" type="parTrans" cxnId="{26AF3AF0-D84C-42B9-AD96-CAC146E1AF7E}">
      <dgm:prSet/>
      <dgm:spPr/>
      <dgm:t>
        <a:bodyPr/>
        <a:lstStyle/>
        <a:p>
          <a:endParaRPr lang="es-EC"/>
        </a:p>
      </dgm:t>
    </dgm:pt>
    <dgm:pt modelId="{CE8BA349-79C7-4E5E-A0D4-CE22C8792B02}" type="sibTrans" cxnId="{26AF3AF0-D84C-42B9-AD96-CAC146E1AF7E}">
      <dgm:prSet/>
      <dgm:spPr/>
      <dgm:t>
        <a:bodyPr/>
        <a:lstStyle/>
        <a:p>
          <a:endParaRPr lang="es-EC"/>
        </a:p>
      </dgm:t>
    </dgm:pt>
    <dgm:pt modelId="{40FFE16C-C20E-461B-8258-DD52F416967D}">
      <dgm:prSet phldrT="[Texto]"/>
      <dgm:spPr/>
      <dgm:t>
        <a:bodyPr/>
        <a:lstStyle/>
        <a:p>
          <a:r>
            <a:rPr lang="es-EC" dirty="0"/>
            <a:t>Actividades humanas</a:t>
          </a:r>
        </a:p>
      </dgm:t>
    </dgm:pt>
    <dgm:pt modelId="{C98D4964-1E03-4F7A-A7EF-60AEC3CB613E}" type="parTrans" cxnId="{E7F78694-430E-46E6-8507-49485FFB0D17}">
      <dgm:prSet/>
      <dgm:spPr/>
      <dgm:t>
        <a:bodyPr/>
        <a:lstStyle/>
        <a:p>
          <a:endParaRPr lang="es-EC"/>
        </a:p>
      </dgm:t>
    </dgm:pt>
    <dgm:pt modelId="{C60E7DED-1B49-49EA-A75E-A47B921BE06E}" type="sibTrans" cxnId="{E7F78694-430E-46E6-8507-49485FFB0D17}">
      <dgm:prSet/>
      <dgm:spPr/>
      <dgm:t>
        <a:bodyPr/>
        <a:lstStyle/>
        <a:p>
          <a:endParaRPr lang="es-EC"/>
        </a:p>
      </dgm:t>
    </dgm:pt>
    <dgm:pt modelId="{0A099F0D-CEED-4E4C-AE1B-7EF177A29D41}">
      <dgm:prSet/>
      <dgm:spPr/>
      <dgm:t>
        <a:bodyPr/>
        <a:lstStyle/>
        <a:p>
          <a:r>
            <a:rPr lang="es-EC" dirty="0"/>
            <a:t>Clima, estructura y composición del suelo, cubierta vegetal y topografía</a:t>
          </a:r>
        </a:p>
      </dgm:t>
    </dgm:pt>
    <dgm:pt modelId="{694E3617-DEF3-4A1C-AD70-0B392CF4BA45}" type="parTrans" cxnId="{85816422-21F6-424D-823E-45B539FE814C}">
      <dgm:prSet/>
      <dgm:spPr/>
      <dgm:t>
        <a:bodyPr/>
        <a:lstStyle/>
        <a:p>
          <a:endParaRPr lang="es-EC"/>
        </a:p>
      </dgm:t>
    </dgm:pt>
    <dgm:pt modelId="{C2680429-0481-4CCA-8BCA-CAB44BDA8FFA}" type="sibTrans" cxnId="{85816422-21F6-424D-823E-45B539FE814C}">
      <dgm:prSet/>
      <dgm:spPr/>
      <dgm:t>
        <a:bodyPr/>
        <a:lstStyle/>
        <a:p>
          <a:endParaRPr lang="es-EC"/>
        </a:p>
      </dgm:t>
    </dgm:pt>
    <dgm:pt modelId="{FB9389A8-923D-4C12-B7CE-984B82857008}">
      <dgm:prSet/>
      <dgm:spPr/>
      <dgm:t>
        <a:bodyPr/>
        <a:lstStyle/>
        <a:p>
          <a:r>
            <a:rPr lang="es-EC" dirty="0"/>
            <a:t>Practicas agrícolas, Deforestación, cambio climático</a:t>
          </a:r>
        </a:p>
      </dgm:t>
    </dgm:pt>
    <dgm:pt modelId="{EDFA042E-91F8-4AC4-8BD1-C37EFE62F3EC}" type="parTrans" cxnId="{FD504C47-6272-4984-88F9-F680C441C796}">
      <dgm:prSet/>
      <dgm:spPr/>
      <dgm:t>
        <a:bodyPr/>
        <a:lstStyle/>
        <a:p>
          <a:endParaRPr lang="es-EC"/>
        </a:p>
      </dgm:t>
    </dgm:pt>
    <dgm:pt modelId="{C83F3A57-325B-4FDB-BF34-659790EA15D8}" type="sibTrans" cxnId="{FD504C47-6272-4984-88F9-F680C441C796}">
      <dgm:prSet/>
      <dgm:spPr/>
      <dgm:t>
        <a:bodyPr/>
        <a:lstStyle/>
        <a:p>
          <a:endParaRPr lang="es-EC"/>
        </a:p>
      </dgm:t>
    </dgm:pt>
    <dgm:pt modelId="{A5D10103-F48A-4E65-90C6-C240F9B01429}" type="pres">
      <dgm:prSet presAssocID="{CB194884-8FAB-44AA-885E-A141AF7779DD}" presName="Name0" presStyleCnt="0">
        <dgm:presLayoutVars>
          <dgm:chPref val="1"/>
          <dgm:dir/>
          <dgm:animOne val="branch"/>
          <dgm:animLvl val="lvl"/>
          <dgm:resizeHandles val="exact"/>
        </dgm:presLayoutVars>
      </dgm:prSet>
      <dgm:spPr/>
    </dgm:pt>
    <dgm:pt modelId="{CD4CA9A5-282E-4C7C-96A9-202EF94C5539}" type="pres">
      <dgm:prSet presAssocID="{C369435E-6B00-497F-A67A-278507976287}" presName="root1" presStyleCnt="0"/>
      <dgm:spPr/>
    </dgm:pt>
    <dgm:pt modelId="{428852D3-2360-4F59-B6D3-9563D1A60F13}" type="pres">
      <dgm:prSet presAssocID="{C369435E-6B00-497F-A67A-278507976287}" presName="LevelOneTextNode" presStyleLbl="node0" presStyleIdx="0" presStyleCnt="1">
        <dgm:presLayoutVars>
          <dgm:chPref val="3"/>
        </dgm:presLayoutVars>
      </dgm:prSet>
      <dgm:spPr/>
    </dgm:pt>
    <dgm:pt modelId="{E4134BB1-F3FD-4AB7-93EA-BA644312936E}" type="pres">
      <dgm:prSet presAssocID="{C369435E-6B00-497F-A67A-278507976287}" presName="level2hierChild" presStyleCnt="0"/>
      <dgm:spPr/>
    </dgm:pt>
    <dgm:pt modelId="{2979949D-E099-4DFE-87B4-853BCC23DF41}" type="pres">
      <dgm:prSet presAssocID="{6091667A-5AF3-4459-9E0D-0E253C0DD8EB}" presName="conn2-1" presStyleLbl="parChTrans1D2" presStyleIdx="0" presStyleCnt="2"/>
      <dgm:spPr/>
    </dgm:pt>
    <dgm:pt modelId="{3BDC903D-B5A2-4890-9258-A1F91F998078}" type="pres">
      <dgm:prSet presAssocID="{6091667A-5AF3-4459-9E0D-0E253C0DD8EB}" presName="connTx" presStyleLbl="parChTrans1D2" presStyleIdx="0" presStyleCnt="2"/>
      <dgm:spPr/>
    </dgm:pt>
    <dgm:pt modelId="{C127810F-6597-4849-BB19-097F71DE8117}" type="pres">
      <dgm:prSet presAssocID="{6A4D9629-F6DA-4150-9F6C-6787BF09AE67}" presName="root2" presStyleCnt="0"/>
      <dgm:spPr/>
    </dgm:pt>
    <dgm:pt modelId="{400F26C5-6CCC-49EF-ADB9-8E67D5DD0AA4}" type="pres">
      <dgm:prSet presAssocID="{6A4D9629-F6DA-4150-9F6C-6787BF09AE67}" presName="LevelTwoTextNode" presStyleLbl="node2" presStyleIdx="0" presStyleCnt="2" custLinFactNeighborX="11158" custLinFactNeighborY="-48049">
        <dgm:presLayoutVars>
          <dgm:chPref val="3"/>
        </dgm:presLayoutVars>
      </dgm:prSet>
      <dgm:spPr/>
    </dgm:pt>
    <dgm:pt modelId="{6CD58D94-F954-4D9B-9ECB-B556AC1A9D6E}" type="pres">
      <dgm:prSet presAssocID="{6A4D9629-F6DA-4150-9F6C-6787BF09AE67}" presName="level3hierChild" presStyleCnt="0"/>
      <dgm:spPr/>
    </dgm:pt>
    <dgm:pt modelId="{96BF5C5C-308F-44EB-8A6A-884A5B0CE834}" type="pres">
      <dgm:prSet presAssocID="{694E3617-DEF3-4A1C-AD70-0B392CF4BA45}" presName="conn2-1" presStyleLbl="parChTrans1D3" presStyleIdx="0" presStyleCnt="2"/>
      <dgm:spPr/>
    </dgm:pt>
    <dgm:pt modelId="{E893D968-B525-4C68-8886-1494315EA263}" type="pres">
      <dgm:prSet presAssocID="{694E3617-DEF3-4A1C-AD70-0B392CF4BA45}" presName="connTx" presStyleLbl="parChTrans1D3" presStyleIdx="0" presStyleCnt="2"/>
      <dgm:spPr/>
    </dgm:pt>
    <dgm:pt modelId="{71D2FC34-135D-457A-A206-51D1F180C73B}" type="pres">
      <dgm:prSet presAssocID="{0A099F0D-CEED-4E4C-AE1B-7EF177A29D41}" presName="root2" presStyleCnt="0"/>
      <dgm:spPr/>
    </dgm:pt>
    <dgm:pt modelId="{DF6F547C-3BDA-4475-975D-01AE49F135C0}" type="pres">
      <dgm:prSet presAssocID="{0A099F0D-CEED-4E4C-AE1B-7EF177A29D41}" presName="LevelTwoTextNode" presStyleLbl="node3" presStyleIdx="0" presStyleCnt="2" custLinFactNeighborX="-1189" custLinFactNeighborY="-48385">
        <dgm:presLayoutVars>
          <dgm:chPref val="3"/>
        </dgm:presLayoutVars>
      </dgm:prSet>
      <dgm:spPr/>
    </dgm:pt>
    <dgm:pt modelId="{82FF1CA0-DC71-4512-8524-CE0CFB7E90A5}" type="pres">
      <dgm:prSet presAssocID="{0A099F0D-CEED-4E4C-AE1B-7EF177A29D41}" presName="level3hierChild" presStyleCnt="0"/>
      <dgm:spPr/>
    </dgm:pt>
    <dgm:pt modelId="{1AB86B98-9A98-4A4C-B5BE-5580F59E88A0}" type="pres">
      <dgm:prSet presAssocID="{C98D4964-1E03-4F7A-A7EF-60AEC3CB613E}" presName="conn2-1" presStyleLbl="parChTrans1D2" presStyleIdx="1" presStyleCnt="2"/>
      <dgm:spPr/>
    </dgm:pt>
    <dgm:pt modelId="{4D1E3794-590F-4543-BD4B-52F95FA1BEC3}" type="pres">
      <dgm:prSet presAssocID="{C98D4964-1E03-4F7A-A7EF-60AEC3CB613E}" presName="connTx" presStyleLbl="parChTrans1D2" presStyleIdx="1" presStyleCnt="2"/>
      <dgm:spPr/>
    </dgm:pt>
    <dgm:pt modelId="{88E32961-55AD-4B85-8667-13D614C3147F}" type="pres">
      <dgm:prSet presAssocID="{40FFE16C-C20E-461B-8258-DD52F416967D}" presName="root2" presStyleCnt="0"/>
      <dgm:spPr/>
    </dgm:pt>
    <dgm:pt modelId="{2E214905-FC41-4055-9D12-BED86119E93F}" type="pres">
      <dgm:prSet presAssocID="{40FFE16C-C20E-461B-8258-DD52F416967D}" presName="LevelTwoTextNode" presStyleLbl="node2" presStyleIdx="1" presStyleCnt="2" custLinFactNeighborX="11158" custLinFactNeighborY="61398">
        <dgm:presLayoutVars>
          <dgm:chPref val="3"/>
        </dgm:presLayoutVars>
      </dgm:prSet>
      <dgm:spPr/>
    </dgm:pt>
    <dgm:pt modelId="{0F960B02-119F-4744-9044-3C71D97299C2}" type="pres">
      <dgm:prSet presAssocID="{40FFE16C-C20E-461B-8258-DD52F416967D}" presName="level3hierChild" presStyleCnt="0"/>
      <dgm:spPr/>
    </dgm:pt>
    <dgm:pt modelId="{F5FE12B5-C199-4EF0-B5DE-8CCDF84AC440}" type="pres">
      <dgm:prSet presAssocID="{EDFA042E-91F8-4AC4-8BD1-C37EFE62F3EC}" presName="conn2-1" presStyleLbl="parChTrans1D3" presStyleIdx="1" presStyleCnt="2"/>
      <dgm:spPr/>
    </dgm:pt>
    <dgm:pt modelId="{0ACEDE0D-10DC-4F3A-8BA2-BA68B477E7BB}" type="pres">
      <dgm:prSet presAssocID="{EDFA042E-91F8-4AC4-8BD1-C37EFE62F3EC}" presName="connTx" presStyleLbl="parChTrans1D3" presStyleIdx="1" presStyleCnt="2"/>
      <dgm:spPr/>
    </dgm:pt>
    <dgm:pt modelId="{836C9C4B-CEAD-4993-B7AB-10D9737A8B91}" type="pres">
      <dgm:prSet presAssocID="{FB9389A8-923D-4C12-B7CE-984B82857008}" presName="root2" presStyleCnt="0"/>
      <dgm:spPr/>
    </dgm:pt>
    <dgm:pt modelId="{609C40F1-8713-43F3-B460-A6234EB93634}" type="pres">
      <dgm:prSet presAssocID="{FB9389A8-923D-4C12-B7CE-984B82857008}" presName="LevelTwoTextNode" presStyleLbl="node3" presStyleIdx="1" presStyleCnt="2" custLinFactNeighborX="-1106" custLinFactNeighborY="61680">
        <dgm:presLayoutVars>
          <dgm:chPref val="3"/>
        </dgm:presLayoutVars>
      </dgm:prSet>
      <dgm:spPr/>
    </dgm:pt>
    <dgm:pt modelId="{948A9F72-EABE-47C7-B258-7D0BEF698671}" type="pres">
      <dgm:prSet presAssocID="{FB9389A8-923D-4C12-B7CE-984B82857008}" presName="level3hierChild" presStyleCnt="0"/>
      <dgm:spPr/>
    </dgm:pt>
  </dgm:ptLst>
  <dgm:cxnLst>
    <dgm:cxn modelId="{FDD25F0A-CE4E-461F-8D12-6B6B406D902B}" type="presOf" srcId="{6A4D9629-F6DA-4150-9F6C-6787BF09AE67}" destId="{400F26C5-6CCC-49EF-ADB9-8E67D5DD0AA4}" srcOrd="0" destOrd="0" presId="urn:microsoft.com/office/officeart/2008/layout/HorizontalMultiLevelHierarchy"/>
    <dgm:cxn modelId="{A791F70A-7F84-467D-9C0D-5189B72B0BCC}" type="presOf" srcId="{C98D4964-1E03-4F7A-A7EF-60AEC3CB613E}" destId="{1AB86B98-9A98-4A4C-B5BE-5580F59E88A0}" srcOrd="0" destOrd="0" presId="urn:microsoft.com/office/officeart/2008/layout/HorizontalMultiLevelHierarchy"/>
    <dgm:cxn modelId="{DB556C1F-DF85-48C2-AB1D-259018DE5E7A}" type="presOf" srcId="{6091667A-5AF3-4459-9E0D-0E253C0DD8EB}" destId="{3BDC903D-B5A2-4890-9258-A1F91F998078}" srcOrd="1" destOrd="0" presId="urn:microsoft.com/office/officeart/2008/layout/HorizontalMultiLevelHierarchy"/>
    <dgm:cxn modelId="{85816422-21F6-424D-823E-45B539FE814C}" srcId="{6A4D9629-F6DA-4150-9F6C-6787BF09AE67}" destId="{0A099F0D-CEED-4E4C-AE1B-7EF177A29D41}" srcOrd="0" destOrd="0" parTransId="{694E3617-DEF3-4A1C-AD70-0B392CF4BA45}" sibTransId="{C2680429-0481-4CCA-8BCA-CAB44BDA8FFA}"/>
    <dgm:cxn modelId="{94C37B22-0C8A-49F4-BAEC-7322061221EB}" type="presOf" srcId="{EDFA042E-91F8-4AC4-8BD1-C37EFE62F3EC}" destId="{F5FE12B5-C199-4EF0-B5DE-8CCDF84AC440}" srcOrd="0" destOrd="0" presId="urn:microsoft.com/office/officeart/2008/layout/HorizontalMultiLevelHierarchy"/>
    <dgm:cxn modelId="{28F42E35-CBBE-4F0A-99F0-4F8AD4846488}" type="presOf" srcId="{40FFE16C-C20E-461B-8258-DD52F416967D}" destId="{2E214905-FC41-4055-9D12-BED86119E93F}" srcOrd="0" destOrd="0" presId="urn:microsoft.com/office/officeart/2008/layout/HorizontalMultiLevelHierarchy"/>
    <dgm:cxn modelId="{D6FA135B-7E11-4BBF-BC82-97E9BE749131}" type="presOf" srcId="{C98D4964-1E03-4F7A-A7EF-60AEC3CB613E}" destId="{4D1E3794-590F-4543-BD4B-52F95FA1BEC3}" srcOrd="1" destOrd="0" presId="urn:microsoft.com/office/officeart/2008/layout/HorizontalMultiLevelHierarchy"/>
    <dgm:cxn modelId="{056E8E65-42D4-4DE7-99DE-F0D39886B0F2}" type="presOf" srcId="{694E3617-DEF3-4A1C-AD70-0B392CF4BA45}" destId="{E893D968-B525-4C68-8886-1494315EA263}" srcOrd="1" destOrd="0" presId="urn:microsoft.com/office/officeart/2008/layout/HorizontalMultiLevelHierarchy"/>
    <dgm:cxn modelId="{FD504C47-6272-4984-88F9-F680C441C796}" srcId="{40FFE16C-C20E-461B-8258-DD52F416967D}" destId="{FB9389A8-923D-4C12-B7CE-984B82857008}" srcOrd="0" destOrd="0" parTransId="{EDFA042E-91F8-4AC4-8BD1-C37EFE62F3EC}" sibTransId="{C83F3A57-325B-4FDB-BF34-659790EA15D8}"/>
    <dgm:cxn modelId="{AC64678C-CE78-45FE-AA2E-01FEB3AA3018}" type="presOf" srcId="{694E3617-DEF3-4A1C-AD70-0B392CF4BA45}" destId="{96BF5C5C-308F-44EB-8A6A-884A5B0CE834}" srcOrd="0" destOrd="0" presId="urn:microsoft.com/office/officeart/2008/layout/HorizontalMultiLevelHierarchy"/>
    <dgm:cxn modelId="{E7F78694-430E-46E6-8507-49485FFB0D17}" srcId="{C369435E-6B00-497F-A67A-278507976287}" destId="{40FFE16C-C20E-461B-8258-DD52F416967D}" srcOrd="1" destOrd="0" parTransId="{C98D4964-1E03-4F7A-A7EF-60AEC3CB613E}" sibTransId="{C60E7DED-1B49-49EA-A75E-A47B921BE06E}"/>
    <dgm:cxn modelId="{AC8C1F9A-292F-4360-B8E6-DE0278BA6267}" type="presOf" srcId="{C369435E-6B00-497F-A67A-278507976287}" destId="{428852D3-2360-4F59-B6D3-9563D1A60F13}" srcOrd="0" destOrd="0" presId="urn:microsoft.com/office/officeart/2008/layout/HorizontalMultiLevelHierarchy"/>
    <dgm:cxn modelId="{997C23A3-CF67-486C-8D99-9E1BA4D1DFB4}" type="presOf" srcId="{CB194884-8FAB-44AA-885E-A141AF7779DD}" destId="{A5D10103-F48A-4E65-90C6-C240F9B01429}" srcOrd="0" destOrd="0" presId="urn:microsoft.com/office/officeart/2008/layout/HorizontalMultiLevelHierarchy"/>
    <dgm:cxn modelId="{FCF4F5A7-FF39-4B9E-861C-47864D2B70A1}" srcId="{CB194884-8FAB-44AA-885E-A141AF7779DD}" destId="{C369435E-6B00-497F-A67A-278507976287}" srcOrd="0" destOrd="0" parTransId="{6CAD51CD-35FE-4F86-8158-A74FDFAD3DA4}" sibTransId="{8172A6E9-E45B-45D2-91EF-1E6C93A1E9DD}"/>
    <dgm:cxn modelId="{440BC7AB-F350-4A40-93F1-B18E5B5F7E75}" type="presOf" srcId="{0A099F0D-CEED-4E4C-AE1B-7EF177A29D41}" destId="{DF6F547C-3BDA-4475-975D-01AE49F135C0}" srcOrd="0" destOrd="0" presId="urn:microsoft.com/office/officeart/2008/layout/HorizontalMultiLevelHierarchy"/>
    <dgm:cxn modelId="{A16A23B1-F867-4E29-8D0E-C6AB318EF32E}" type="presOf" srcId="{6091667A-5AF3-4459-9E0D-0E253C0DD8EB}" destId="{2979949D-E099-4DFE-87B4-853BCC23DF41}" srcOrd="0" destOrd="0" presId="urn:microsoft.com/office/officeart/2008/layout/HorizontalMultiLevelHierarchy"/>
    <dgm:cxn modelId="{498DEAC7-8494-4226-9B41-D4730D9938DC}" type="presOf" srcId="{EDFA042E-91F8-4AC4-8BD1-C37EFE62F3EC}" destId="{0ACEDE0D-10DC-4F3A-8BA2-BA68B477E7BB}" srcOrd="1" destOrd="0" presId="urn:microsoft.com/office/officeart/2008/layout/HorizontalMultiLevelHierarchy"/>
    <dgm:cxn modelId="{7A9498DA-851E-44A5-A50F-08E6F5900A4C}" type="presOf" srcId="{FB9389A8-923D-4C12-B7CE-984B82857008}" destId="{609C40F1-8713-43F3-B460-A6234EB93634}" srcOrd="0" destOrd="0" presId="urn:microsoft.com/office/officeart/2008/layout/HorizontalMultiLevelHierarchy"/>
    <dgm:cxn modelId="{26AF3AF0-D84C-42B9-AD96-CAC146E1AF7E}" srcId="{C369435E-6B00-497F-A67A-278507976287}" destId="{6A4D9629-F6DA-4150-9F6C-6787BF09AE67}" srcOrd="0" destOrd="0" parTransId="{6091667A-5AF3-4459-9E0D-0E253C0DD8EB}" sibTransId="{CE8BA349-79C7-4E5E-A0D4-CE22C8792B02}"/>
    <dgm:cxn modelId="{0F007AC6-B17E-471C-8734-496F120263D2}" type="presParOf" srcId="{A5D10103-F48A-4E65-90C6-C240F9B01429}" destId="{CD4CA9A5-282E-4C7C-96A9-202EF94C5539}" srcOrd="0" destOrd="0" presId="urn:microsoft.com/office/officeart/2008/layout/HorizontalMultiLevelHierarchy"/>
    <dgm:cxn modelId="{316F17BE-D710-4900-9706-88A5612507FD}" type="presParOf" srcId="{CD4CA9A5-282E-4C7C-96A9-202EF94C5539}" destId="{428852D3-2360-4F59-B6D3-9563D1A60F13}" srcOrd="0" destOrd="0" presId="urn:microsoft.com/office/officeart/2008/layout/HorizontalMultiLevelHierarchy"/>
    <dgm:cxn modelId="{398F28E3-29AF-4AFA-A572-F580947CB292}" type="presParOf" srcId="{CD4CA9A5-282E-4C7C-96A9-202EF94C5539}" destId="{E4134BB1-F3FD-4AB7-93EA-BA644312936E}" srcOrd="1" destOrd="0" presId="urn:microsoft.com/office/officeart/2008/layout/HorizontalMultiLevelHierarchy"/>
    <dgm:cxn modelId="{7D9DC2D4-7979-4FB6-8E68-08405C93B2C0}" type="presParOf" srcId="{E4134BB1-F3FD-4AB7-93EA-BA644312936E}" destId="{2979949D-E099-4DFE-87B4-853BCC23DF41}" srcOrd="0" destOrd="0" presId="urn:microsoft.com/office/officeart/2008/layout/HorizontalMultiLevelHierarchy"/>
    <dgm:cxn modelId="{D1A7FBAE-7FFB-4D8D-A853-D66BB790EB85}" type="presParOf" srcId="{2979949D-E099-4DFE-87B4-853BCC23DF41}" destId="{3BDC903D-B5A2-4890-9258-A1F91F998078}" srcOrd="0" destOrd="0" presId="urn:microsoft.com/office/officeart/2008/layout/HorizontalMultiLevelHierarchy"/>
    <dgm:cxn modelId="{4D9E6525-77A3-4114-BD22-BEAF0DBEFC76}" type="presParOf" srcId="{E4134BB1-F3FD-4AB7-93EA-BA644312936E}" destId="{C127810F-6597-4849-BB19-097F71DE8117}" srcOrd="1" destOrd="0" presId="urn:microsoft.com/office/officeart/2008/layout/HorizontalMultiLevelHierarchy"/>
    <dgm:cxn modelId="{18C8ABFC-E50F-43C3-8F3D-6CACE44794E8}" type="presParOf" srcId="{C127810F-6597-4849-BB19-097F71DE8117}" destId="{400F26C5-6CCC-49EF-ADB9-8E67D5DD0AA4}" srcOrd="0" destOrd="0" presId="urn:microsoft.com/office/officeart/2008/layout/HorizontalMultiLevelHierarchy"/>
    <dgm:cxn modelId="{5133B8D8-CAD5-4FE2-82B9-D5CF02D0E973}" type="presParOf" srcId="{C127810F-6597-4849-BB19-097F71DE8117}" destId="{6CD58D94-F954-4D9B-9ECB-B556AC1A9D6E}" srcOrd="1" destOrd="0" presId="urn:microsoft.com/office/officeart/2008/layout/HorizontalMultiLevelHierarchy"/>
    <dgm:cxn modelId="{FC9E5127-114E-4E79-BA5A-D4FF25F717AE}" type="presParOf" srcId="{6CD58D94-F954-4D9B-9ECB-B556AC1A9D6E}" destId="{96BF5C5C-308F-44EB-8A6A-884A5B0CE834}" srcOrd="0" destOrd="0" presId="urn:microsoft.com/office/officeart/2008/layout/HorizontalMultiLevelHierarchy"/>
    <dgm:cxn modelId="{8803E0B0-F975-4A4C-9036-A2A96DFEDC87}" type="presParOf" srcId="{96BF5C5C-308F-44EB-8A6A-884A5B0CE834}" destId="{E893D968-B525-4C68-8886-1494315EA263}" srcOrd="0" destOrd="0" presId="urn:microsoft.com/office/officeart/2008/layout/HorizontalMultiLevelHierarchy"/>
    <dgm:cxn modelId="{394B2E9C-E2B7-46DD-BF64-F67F29E5AD0C}" type="presParOf" srcId="{6CD58D94-F954-4D9B-9ECB-B556AC1A9D6E}" destId="{71D2FC34-135D-457A-A206-51D1F180C73B}" srcOrd="1" destOrd="0" presId="urn:microsoft.com/office/officeart/2008/layout/HorizontalMultiLevelHierarchy"/>
    <dgm:cxn modelId="{697AB1C4-91F4-47E7-AB40-02C8ABB8A30F}" type="presParOf" srcId="{71D2FC34-135D-457A-A206-51D1F180C73B}" destId="{DF6F547C-3BDA-4475-975D-01AE49F135C0}" srcOrd="0" destOrd="0" presId="urn:microsoft.com/office/officeart/2008/layout/HorizontalMultiLevelHierarchy"/>
    <dgm:cxn modelId="{0D76B3C9-A1E2-4581-B840-0B5CD62C9625}" type="presParOf" srcId="{71D2FC34-135D-457A-A206-51D1F180C73B}" destId="{82FF1CA0-DC71-4512-8524-CE0CFB7E90A5}" srcOrd="1" destOrd="0" presId="urn:microsoft.com/office/officeart/2008/layout/HorizontalMultiLevelHierarchy"/>
    <dgm:cxn modelId="{44F22361-45C5-433E-9746-1B4189202712}" type="presParOf" srcId="{E4134BB1-F3FD-4AB7-93EA-BA644312936E}" destId="{1AB86B98-9A98-4A4C-B5BE-5580F59E88A0}" srcOrd="2" destOrd="0" presId="urn:microsoft.com/office/officeart/2008/layout/HorizontalMultiLevelHierarchy"/>
    <dgm:cxn modelId="{37E46FEC-CBEF-4E7B-9CAD-3FEF5C154682}" type="presParOf" srcId="{1AB86B98-9A98-4A4C-B5BE-5580F59E88A0}" destId="{4D1E3794-590F-4543-BD4B-52F95FA1BEC3}" srcOrd="0" destOrd="0" presId="urn:microsoft.com/office/officeart/2008/layout/HorizontalMultiLevelHierarchy"/>
    <dgm:cxn modelId="{F3E24AC8-0D2E-479C-87F9-4A7FEFC57E79}" type="presParOf" srcId="{E4134BB1-F3FD-4AB7-93EA-BA644312936E}" destId="{88E32961-55AD-4B85-8667-13D614C3147F}" srcOrd="3" destOrd="0" presId="urn:microsoft.com/office/officeart/2008/layout/HorizontalMultiLevelHierarchy"/>
    <dgm:cxn modelId="{8095A80B-2986-45AC-9681-AAF457AC698D}" type="presParOf" srcId="{88E32961-55AD-4B85-8667-13D614C3147F}" destId="{2E214905-FC41-4055-9D12-BED86119E93F}" srcOrd="0" destOrd="0" presId="urn:microsoft.com/office/officeart/2008/layout/HorizontalMultiLevelHierarchy"/>
    <dgm:cxn modelId="{F2F33E21-A49F-4F74-80B6-1D27C253BD8E}" type="presParOf" srcId="{88E32961-55AD-4B85-8667-13D614C3147F}" destId="{0F960B02-119F-4744-9044-3C71D97299C2}" srcOrd="1" destOrd="0" presId="urn:microsoft.com/office/officeart/2008/layout/HorizontalMultiLevelHierarchy"/>
    <dgm:cxn modelId="{C61DA6DC-67AD-42EE-B450-8F6BB6832C89}" type="presParOf" srcId="{0F960B02-119F-4744-9044-3C71D97299C2}" destId="{F5FE12B5-C199-4EF0-B5DE-8CCDF84AC440}" srcOrd="0" destOrd="0" presId="urn:microsoft.com/office/officeart/2008/layout/HorizontalMultiLevelHierarchy"/>
    <dgm:cxn modelId="{0E5B3BA6-BAE1-48D0-AC56-2276D7418841}" type="presParOf" srcId="{F5FE12B5-C199-4EF0-B5DE-8CCDF84AC440}" destId="{0ACEDE0D-10DC-4F3A-8BA2-BA68B477E7BB}" srcOrd="0" destOrd="0" presId="urn:microsoft.com/office/officeart/2008/layout/HorizontalMultiLevelHierarchy"/>
    <dgm:cxn modelId="{466D2B30-8888-4C24-9F5E-DF987EE847C8}" type="presParOf" srcId="{0F960B02-119F-4744-9044-3C71D97299C2}" destId="{836C9C4B-CEAD-4993-B7AB-10D9737A8B91}" srcOrd="1" destOrd="0" presId="urn:microsoft.com/office/officeart/2008/layout/HorizontalMultiLevelHierarchy"/>
    <dgm:cxn modelId="{F0AD3399-A09C-4F48-98BE-6AB6FB5F1D2A}" type="presParOf" srcId="{836C9C4B-CEAD-4993-B7AB-10D9737A8B91}" destId="{609C40F1-8713-43F3-B460-A6234EB93634}" srcOrd="0" destOrd="0" presId="urn:microsoft.com/office/officeart/2008/layout/HorizontalMultiLevelHierarchy"/>
    <dgm:cxn modelId="{214C77C6-A826-498B-BF24-140DCB11E73F}" type="presParOf" srcId="{836C9C4B-CEAD-4993-B7AB-10D9737A8B91}" destId="{948A9F72-EABE-47C7-B258-7D0BEF698671}"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1AFC36-70F1-4996-9210-2E5B1A10E1E8}"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s-EC"/>
        </a:p>
      </dgm:t>
    </dgm:pt>
    <dgm:pt modelId="{24DAB133-BD40-48B0-993B-10B84342EEEE}">
      <dgm:prSet phldrT="[Texto]"/>
      <dgm:spPr/>
      <dgm:t>
        <a:bodyPr/>
        <a:lstStyle/>
        <a:p>
          <a:r>
            <a:rPr lang="es-EC" dirty="0"/>
            <a:t>Creado para evaluar diferentes alternativas</a:t>
          </a:r>
        </a:p>
      </dgm:t>
    </dgm:pt>
    <dgm:pt modelId="{6C1A04EA-3807-4384-BD8A-33ACD9B26D57}" type="parTrans" cxnId="{8F3D4332-3E6B-45EB-9CBB-20A65934E64A}">
      <dgm:prSet/>
      <dgm:spPr/>
      <dgm:t>
        <a:bodyPr/>
        <a:lstStyle/>
        <a:p>
          <a:endParaRPr lang="es-EC"/>
        </a:p>
      </dgm:t>
    </dgm:pt>
    <dgm:pt modelId="{6BCAF1AD-C876-480A-84D1-155D182C6ADC}" type="sibTrans" cxnId="{8F3D4332-3E6B-45EB-9CBB-20A65934E64A}">
      <dgm:prSet/>
      <dgm:spPr/>
      <dgm:t>
        <a:bodyPr/>
        <a:lstStyle/>
        <a:p>
          <a:endParaRPr lang="es-EC"/>
        </a:p>
      </dgm:t>
    </dgm:pt>
    <dgm:pt modelId="{3A52FCAC-E82F-4252-BE7E-61A23707B481}">
      <dgm:prSet phldrT="[Texto]"/>
      <dgm:spPr/>
      <dgm:t>
        <a:bodyPr/>
        <a:lstStyle/>
        <a:p>
          <a:r>
            <a:rPr lang="es-EC" dirty="0"/>
            <a:t>Está basado en el principio de la experiencia y el conocimiento.</a:t>
          </a:r>
        </a:p>
      </dgm:t>
    </dgm:pt>
    <dgm:pt modelId="{E0095577-0FF6-4531-99E1-D8328C8E1EFD}" type="parTrans" cxnId="{FD6A5550-F32B-4AC5-A645-A635A3699C37}">
      <dgm:prSet/>
      <dgm:spPr/>
      <dgm:t>
        <a:bodyPr/>
        <a:lstStyle/>
        <a:p>
          <a:endParaRPr lang="es-EC"/>
        </a:p>
      </dgm:t>
    </dgm:pt>
    <dgm:pt modelId="{C9A6E87A-774B-420F-BF6B-73083A1550F0}" type="sibTrans" cxnId="{FD6A5550-F32B-4AC5-A645-A635A3699C37}">
      <dgm:prSet/>
      <dgm:spPr/>
      <dgm:t>
        <a:bodyPr/>
        <a:lstStyle/>
        <a:p>
          <a:endParaRPr lang="es-EC"/>
        </a:p>
      </dgm:t>
    </dgm:pt>
    <dgm:pt modelId="{A694330E-1F06-4DDD-AD7C-D31D181C9369}">
      <dgm:prSet phldrT="[Texto]" custT="1"/>
      <dgm:spPr/>
      <dgm:t>
        <a:bodyPr/>
        <a:lstStyle/>
        <a:p>
          <a:pPr marL="0" lvl="0" indent="0" algn="ctr" defTabSz="711200">
            <a:lnSpc>
              <a:spcPct val="90000"/>
            </a:lnSpc>
            <a:spcBef>
              <a:spcPct val="0"/>
            </a:spcBef>
            <a:spcAft>
              <a:spcPct val="35000"/>
            </a:spcAft>
            <a:buNone/>
          </a:pPr>
          <a:r>
            <a:rPr lang="es-CO" sz="1600" kern="1200" dirty="0">
              <a:solidFill>
                <a:prstClr val="black">
                  <a:hueOff val="0"/>
                  <a:satOff val="0"/>
                  <a:lumOff val="0"/>
                  <a:alphaOff val="0"/>
                </a:prstClr>
              </a:solidFill>
              <a:latin typeface="Calibri" panose="020F0502020204030204"/>
              <a:ea typeface="+mn-ea"/>
              <a:cs typeface="+mn-cs"/>
            </a:rPr>
            <a:t>Identificando los criterios discriminantes en la toma de decisiones</a:t>
          </a:r>
          <a:endParaRPr lang="es-EC" sz="1600" kern="1200" dirty="0">
            <a:solidFill>
              <a:prstClr val="black">
                <a:hueOff val="0"/>
                <a:satOff val="0"/>
                <a:lumOff val="0"/>
                <a:alphaOff val="0"/>
              </a:prstClr>
            </a:solidFill>
            <a:latin typeface="Calibri" panose="020F0502020204030204"/>
            <a:ea typeface="+mn-ea"/>
            <a:cs typeface="+mn-cs"/>
          </a:endParaRPr>
        </a:p>
      </dgm:t>
    </dgm:pt>
    <dgm:pt modelId="{3F09282D-1CCE-4BD9-BD1F-90E7817AEB28}" type="parTrans" cxnId="{AE709080-A61D-4F2C-B2C9-B74D716FEF2A}">
      <dgm:prSet/>
      <dgm:spPr/>
      <dgm:t>
        <a:bodyPr/>
        <a:lstStyle/>
        <a:p>
          <a:endParaRPr lang="es-EC"/>
        </a:p>
      </dgm:t>
    </dgm:pt>
    <dgm:pt modelId="{0C06F9D3-94F9-423B-86FD-D27605860BFF}" type="sibTrans" cxnId="{AE709080-A61D-4F2C-B2C9-B74D716FEF2A}">
      <dgm:prSet/>
      <dgm:spPr/>
      <dgm:t>
        <a:bodyPr/>
        <a:lstStyle/>
        <a:p>
          <a:endParaRPr lang="es-EC"/>
        </a:p>
      </dgm:t>
    </dgm:pt>
    <dgm:pt modelId="{3797E12A-D9A1-4EBD-9593-1937202365EF}">
      <dgm:prSet phldrT="[Texto]"/>
      <dgm:spPr/>
      <dgm:t>
        <a:bodyPr/>
        <a:lstStyle/>
        <a:p>
          <a:r>
            <a:rPr lang="es-EC" dirty="0"/>
            <a:t>Escala de comparaciones, matriz de comparaciones, prioridades y cálculo de la consistencia</a:t>
          </a:r>
        </a:p>
      </dgm:t>
    </dgm:pt>
    <dgm:pt modelId="{79CE6047-D96B-49EF-AB76-F5934E5C98C7}" type="parTrans" cxnId="{EE882C90-7373-42F9-8779-04DE2E34DABA}">
      <dgm:prSet/>
      <dgm:spPr/>
      <dgm:t>
        <a:bodyPr/>
        <a:lstStyle/>
        <a:p>
          <a:endParaRPr lang="es-EC"/>
        </a:p>
      </dgm:t>
    </dgm:pt>
    <dgm:pt modelId="{681FFE29-A90D-4C7C-8016-93F97DEE5464}" type="sibTrans" cxnId="{EE882C90-7373-42F9-8779-04DE2E34DABA}">
      <dgm:prSet/>
      <dgm:spPr/>
      <dgm:t>
        <a:bodyPr/>
        <a:lstStyle/>
        <a:p>
          <a:endParaRPr lang="es-EC"/>
        </a:p>
      </dgm:t>
    </dgm:pt>
    <dgm:pt modelId="{B2514A28-AEB7-45CB-8A19-C9D5F9E8BA8D}">
      <dgm:prSet phldrT="[Texto]"/>
      <dgm:spPr/>
      <dgm:t>
        <a:bodyPr/>
        <a:lstStyle/>
        <a:p>
          <a:pPr algn="l"/>
          <a:r>
            <a:rPr lang="es-CO" b="0" dirty="0">
              <a:latin typeface="Arial Narrow" pitchFamily="34" charset="0"/>
            </a:rPr>
            <a:t>Facilidad de Uso</a:t>
          </a:r>
        </a:p>
        <a:p>
          <a:pPr algn="l">
            <a:buFontTx/>
            <a:buChar char="•"/>
          </a:pPr>
          <a:r>
            <a:rPr lang="es-CO" b="0" dirty="0">
              <a:latin typeface="Arial Narrow" pitchFamily="34" charset="0"/>
            </a:rPr>
            <a:t>Permite Rápida </a:t>
          </a:r>
          <a:r>
            <a:rPr lang="es-CO" b="0" dirty="0" err="1">
              <a:latin typeface="Arial Narrow" pitchFamily="34" charset="0"/>
            </a:rPr>
            <a:t>Re-planeación</a:t>
          </a:r>
          <a:endParaRPr lang="es-CO" b="0" dirty="0">
            <a:latin typeface="Arial Narrow" pitchFamily="34" charset="0"/>
          </a:endParaRPr>
        </a:p>
        <a:p>
          <a:pPr algn="l">
            <a:buFontTx/>
            <a:buChar char="•"/>
          </a:pPr>
          <a:r>
            <a:rPr lang="es-CO" b="0" dirty="0">
              <a:latin typeface="Arial Narrow" pitchFamily="34" charset="0"/>
            </a:rPr>
            <a:t>Incorpora Factores Cualitativos y Cuantitativos</a:t>
          </a:r>
        </a:p>
      </dgm:t>
    </dgm:pt>
    <dgm:pt modelId="{C8B51B9E-8170-4ED9-A0E9-69289DC1E590}" type="parTrans" cxnId="{3D9FF9B5-D50B-40F2-B0BA-4F1B00622CD8}">
      <dgm:prSet/>
      <dgm:spPr/>
      <dgm:t>
        <a:bodyPr/>
        <a:lstStyle/>
        <a:p>
          <a:endParaRPr lang="es-EC"/>
        </a:p>
      </dgm:t>
    </dgm:pt>
    <dgm:pt modelId="{1A718FC1-EEE7-44A5-A98D-580E1BF16E6F}" type="sibTrans" cxnId="{3D9FF9B5-D50B-40F2-B0BA-4F1B00622CD8}">
      <dgm:prSet/>
      <dgm:spPr/>
      <dgm:t>
        <a:bodyPr/>
        <a:lstStyle/>
        <a:p>
          <a:endParaRPr lang="es-EC"/>
        </a:p>
      </dgm:t>
    </dgm:pt>
    <dgm:pt modelId="{511232C0-C2A7-4EF7-8EB1-D3F32577B41F}" type="pres">
      <dgm:prSet presAssocID="{BD1AFC36-70F1-4996-9210-2E5B1A10E1E8}" presName="diagram" presStyleCnt="0">
        <dgm:presLayoutVars>
          <dgm:dir/>
          <dgm:resizeHandles val="exact"/>
        </dgm:presLayoutVars>
      </dgm:prSet>
      <dgm:spPr/>
    </dgm:pt>
    <dgm:pt modelId="{FB28CD97-63AE-4A17-9601-E617F4B4B7AE}" type="pres">
      <dgm:prSet presAssocID="{24DAB133-BD40-48B0-993B-10B84342EEEE}" presName="node" presStyleLbl="node1" presStyleIdx="0" presStyleCnt="5">
        <dgm:presLayoutVars>
          <dgm:bulletEnabled val="1"/>
        </dgm:presLayoutVars>
      </dgm:prSet>
      <dgm:spPr/>
    </dgm:pt>
    <dgm:pt modelId="{9AA59CD8-A5AF-4150-B13F-00E7CCE7F3CA}" type="pres">
      <dgm:prSet presAssocID="{6BCAF1AD-C876-480A-84D1-155D182C6ADC}" presName="sibTrans" presStyleCnt="0"/>
      <dgm:spPr/>
    </dgm:pt>
    <dgm:pt modelId="{16DD3B0F-59BF-40D5-BA78-4AD48DC88056}" type="pres">
      <dgm:prSet presAssocID="{3A52FCAC-E82F-4252-BE7E-61A23707B481}" presName="node" presStyleLbl="node1" presStyleIdx="1" presStyleCnt="5">
        <dgm:presLayoutVars>
          <dgm:bulletEnabled val="1"/>
        </dgm:presLayoutVars>
      </dgm:prSet>
      <dgm:spPr/>
    </dgm:pt>
    <dgm:pt modelId="{17AF3F20-E548-465A-BE97-72F7275B89BF}" type="pres">
      <dgm:prSet presAssocID="{C9A6E87A-774B-420F-BF6B-73083A1550F0}" presName="sibTrans" presStyleCnt="0"/>
      <dgm:spPr/>
    </dgm:pt>
    <dgm:pt modelId="{7F409C2D-5D6E-48F1-BDC0-A697CCAB4B68}" type="pres">
      <dgm:prSet presAssocID="{A694330E-1F06-4DDD-AD7C-D31D181C9369}" presName="node" presStyleLbl="node1" presStyleIdx="2" presStyleCnt="5">
        <dgm:presLayoutVars>
          <dgm:bulletEnabled val="1"/>
        </dgm:presLayoutVars>
      </dgm:prSet>
      <dgm:spPr/>
    </dgm:pt>
    <dgm:pt modelId="{6A54F2C1-4D9F-4612-A5AE-FDA0AB3CD5C2}" type="pres">
      <dgm:prSet presAssocID="{0C06F9D3-94F9-423B-86FD-D27605860BFF}" presName="sibTrans" presStyleCnt="0"/>
      <dgm:spPr/>
    </dgm:pt>
    <dgm:pt modelId="{A3179DF3-6591-49AD-A583-3B70E7A69074}" type="pres">
      <dgm:prSet presAssocID="{3797E12A-D9A1-4EBD-9593-1937202365EF}" presName="node" presStyleLbl="node1" presStyleIdx="3" presStyleCnt="5">
        <dgm:presLayoutVars>
          <dgm:bulletEnabled val="1"/>
        </dgm:presLayoutVars>
      </dgm:prSet>
      <dgm:spPr/>
    </dgm:pt>
    <dgm:pt modelId="{78FED0F0-33B3-45BE-AE55-140007AFAC15}" type="pres">
      <dgm:prSet presAssocID="{681FFE29-A90D-4C7C-8016-93F97DEE5464}" presName="sibTrans" presStyleCnt="0"/>
      <dgm:spPr/>
    </dgm:pt>
    <dgm:pt modelId="{1321107F-9AAF-460B-A21A-D327A9A597CC}" type="pres">
      <dgm:prSet presAssocID="{B2514A28-AEB7-45CB-8A19-C9D5F9E8BA8D}" presName="node" presStyleLbl="node1" presStyleIdx="4" presStyleCnt="5" custScaleX="184258">
        <dgm:presLayoutVars>
          <dgm:bulletEnabled val="1"/>
        </dgm:presLayoutVars>
      </dgm:prSet>
      <dgm:spPr/>
    </dgm:pt>
  </dgm:ptLst>
  <dgm:cxnLst>
    <dgm:cxn modelId="{5802EE14-1664-4A80-9BFF-3AE5CC59E8A2}" type="presOf" srcId="{3797E12A-D9A1-4EBD-9593-1937202365EF}" destId="{A3179DF3-6591-49AD-A583-3B70E7A69074}" srcOrd="0" destOrd="0" presId="urn:microsoft.com/office/officeart/2005/8/layout/default"/>
    <dgm:cxn modelId="{8F3D4332-3E6B-45EB-9CBB-20A65934E64A}" srcId="{BD1AFC36-70F1-4996-9210-2E5B1A10E1E8}" destId="{24DAB133-BD40-48B0-993B-10B84342EEEE}" srcOrd="0" destOrd="0" parTransId="{6C1A04EA-3807-4384-BD8A-33ACD9B26D57}" sibTransId="{6BCAF1AD-C876-480A-84D1-155D182C6ADC}"/>
    <dgm:cxn modelId="{FD6A5550-F32B-4AC5-A645-A635A3699C37}" srcId="{BD1AFC36-70F1-4996-9210-2E5B1A10E1E8}" destId="{3A52FCAC-E82F-4252-BE7E-61A23707B481}" srcOrd="1" destOrd="0" parTransId="{E0095577-0FF6-4531-99E1-D8328C8E1EFD}" sibTransId="{C9A6E87A-774B-420F-BF6B-73083A1550F0}"/>
    <dgm:cxn modelId="{AE709080-A61D-4F2C-B2C9-B74D716FEF2A}" srcId="{BD1AFC36-70F1-4996-9210-2E5B1A10E1E8}" destId="{A694330E-1F06-4DDD-AD7C-D31D181C9369}" srcOrd="2" destOrd="0" parTransId="{3F09282D-1CCE-4BD9-BD1F-90E7817AEB28}" sibTransId="{0C06F9D3-94F9-423B-86FD-D27605860BFF}"/>
    <dgm:cxn modelId="{C8E23089-9F98-408A-A724-56B313A1333C}" type="presOf" srcId="{3A52FCAC-E82F-4252-BE7E-61A23707B481}" destId="{16DD3B0F-59BF-40D5-BA78-4AD48DC88056}" srcOrd="0" destOrd="0" presId="urn:microsoft.com/office/officeart/2005/8/layout/default"/>
    <dgm:cxn modelId="{EE882C90-7373-42F9-8779-04DE2E34DABA}" srcId="{BD1AFC36-70F1-4996-9210-2E5B1A10E1E8}" destId="{3797E12A-D9A1-4EBD-9593-1937202365EF}" srcOrd="3" destOrd="0" parTransId="{79CE6047-D96B-49EF-AB76-F5934E5C98C7}" sibTransId="{681FFE29-A90D-4C7C-8016-93F97DEE5464}"/>
    <dgm:cxn modelId="{C98E499C-7C51-42F8-9E90-9365287D9D3E}" type="presOf" srcId="{A694330E-1F06-4DDD-AD7C-D31D181C9369}" destId="{7F409C2D-5D6E-48F1-BDC0-A697CCAB4B68}" srcOrd="0" destOrd="0" presId="urn:microsoft.com/office/officeart/2005/8/layout/default"/>
    <dgm:cxn modelId="{1173FD9C-8FBC-4A8D-8AEE-1982CD3CF57B}" type="presOf" srcId="{BD1AFC36-70F1-4996-9210-2E5B1A10E1E8}" destId="{511232C0-C2A7-4EF7-8EB1-D3F32577B41F}" srcOrd="0" destOrd="0" presId="urn:microsoft.com/office/officeart/2005/8/layout/default"/>
    <dgm:cxn modelId="{1F2749AD-72E2-4DA2-9A05-5A3F3ECE3B73}" type="presOf" srcId="{24DAB133-BD40-48B0-993B-10B84342EEEE}" destId="{FB28CD97-63AE-4A17-9601-E617F4B4B7AE}" srcOrd="0" destOrd="0" presId="urn:microsoft.com/office/officeart/2005/8/layout/default"/>
    <dgm:cxn modelId="{3D9FF9B5-D50B-40F2-B0BA-4F1B00622CD8}" srcId="{BD1AFC36-70F1-4996-9210-2E5B1A10E1E8}" destId="{B2514A28-AEB7-45CB-8A19-C9D5F9E8BA8D}" srcOrd="4" destOrd="0" parTransId="{C8B51B9E-8170-4ED9-A0E9-69289DC1E590}" sibTransId="{1A718FC1-EEE7-44A5-A98D-580E1BF16E6F}"/>
    <dgm:cxn modelId="{EDF083B7-D408-413E-8217-D48430E3F10C}" type="presOf" srcId="{B2514A28-AEB7-45CB-8A19-C9D5F9E8BA8D}" destId="{1321107F-9AAF-460B-A21A-D327A9A597CC}" srcOrd="0" destOrd="0" presId="urn:microsoft.com/office/officeart/2005/8/layout/default"/>
    <dgm:cxn modelId="{5913F34D-719B-43AF-8EBD-B220CB77C58D}" type="presParOf" srcId="{511232C0-C2A7-4EF7-8EB1-D3F32577B41F}" destId="{FB28CD97-63AE-4A17-9601-E617F4B4B7AE}" srcOrd="0" destOrd="0" presId="urn:microsoft.com/office/officeart/2005/8/layout/default"/>
    <dgm:cxn modelId="{AB181F92-4061-48E6-88A3-99013C0213FD}" type="presParOf" srcId="{511232C0-C2A7-4EF7-8EB1-D3F32577B41F}" destId="{9AA59CD8-A5AF-4150-B13F-00E7CCE7F3CA}" srcOrd="1" destOrd="0" presId="urn:microsoft.com/office/officeart/2005/8/layout/default"/>
    <dgm:cxn modelId="{D3D47433-B3BF-466F-ADEB-0DDDC893E1C7}" type="presParOf" srcId="{511232C0-C2A7-4EF7-8EB1-D3F32577B41F}" destId="{16DD3B0F-59BF-40D5-BA78-4AD48DC88056}" srcOrd="2" destOrd="0" presId="urn:microsoft.com/office/officeart/2005/8/layout/default"/>
    <dgm:cxn modelId="{CEA3F51D-1A76-49DD-A38E-AB77F94D55C1}" type="presParOf" srcId="{511232C0-C2A7-4EF7-8EB1-D3F32577B41F}" destId="{17AF3F20-E548-465A-BE97-72F7275B89BF}" srcOrd="3" destOrd="0" presId="urn:microsoft.com/office/officeart/2005/8/layout/default"/>
    <dgm:cxn modelId="{03B5B88B-A562-4168-970A-2AB11D9D9007}" type="presParOf" srcId="{511232C0-C2A7-4EF7-8EB1-D3F32577B41F}" destId="{7F409C2D-5D6E-48F1-BDC0-A697CCAB4B68}" srcOrd="4" destOrd="0" presId="urn:microsoft.com/office/officeart/2005/8/layout/default"/>
    <dgm:cxn modelId="{92BABE5D-5332-40D0-BB82-0EDFD19473D0}" type="presParOf" srcId="{511232C0-C2A7-4EF7-8EB1-D3F32577B41F}" destId="{6A54F2C1-4D9F-4612-A5AE-FDA0AB3CD5C2}" srcOrd="5" destOrd="0" presId="urn:microsoft.com/office/officeart/2005/8/layout/default"/>
    <dgm:cxn modelId="{C85B27B0-5CCC-4121-BCEE-0D5CF1A9E08A}" type="presParOf" srcId="{511232C0-C2A7-4EF7-8EB1-D3F32577B41F}" destId="{A3179DF3-6591-49AD-A583-3B70E7A69074}" srcOrd="6" destOrd="0" presId="urn:microsoft.com/office/officeart/2005/8/layout/default"/>
    <dgm:cxn modelId="{90289B49-3793-4BBE-8ED3-38621F78411B}" type="presParOf" srcId="{511232C0-C2A7-4EF7-8EB1-D3F32577B41F}" destId="{78FED0F0-33B3-45BE-AE55-140007AFAC15}" srcOrd="7" destOrd="0" presId="urn:microsoft.com/office/officeart/2005/8/layout/default"/>
    <dgm:cxn modelId="{390AAFEC-D718-4790-80D1-C18113C81710}" type="presParOf" srcId="{511232C0-C2A7-4EF7-8EB1-D3F32577B41F}" destId="{1321107F-9AAF-460B-A21A-D327A9A597C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2D1EFDB-0837-4063-8EB0-CA8DBBB9BE0C}" type="doc">
      <dgm:prSet loTypeId="urn:microsoft.com/office/officeart/2005/8/layout/default" loCatId="list" qsTypeId="urn:microsoft.com/office/officeart/2005/8/quickstyle/simple5" qsCatId="simple" csTypeId="urn:microsoft.com/office/officeart/2005/8/colors/accent6_2" csCatId="accent6" phldr="1"/>
      <dgm:spPr/>
      <dgm:t>
        <a:bodyPr/>
        <a:lstStyle/>
        <a:p>
          <a:endParaRPr lang="es-EC"/>
        </a:p>
      </dgm:t>
    </dgm:pt>
    <dgm:pt modelId="{009DC65D-99BD-4EDA-AB30-BF1818FCFDA6}">
      <dgm:prSet phldrT="[Texto]" custT="1"/>
      <dgm:spPr/>
      <dgm:t>
        <a:bodyPr/>
        <a:lstStyle/>
        <a:p>
          <a:pPr algn="just"/>
          <a:r>
            <a:rPr lang="es-EC" sz="2000" b="0" dirty="0">
              <a:solidFill>
                <a:schemeClr val="tx1"/>
              </a:solidFill>
            </a:rPr>
            <a:t>Se estableció que las zonas óptimas de implementación de infraestructura fotovoltaica aislada se localizaron en los cantones de Ibarra y Pimampiro para la provincia de Imbabura. Mientras que en la provincia de Pichincha las zonas óptimas se concentran en los cantones de Pedro Moncayo y Cayambe. </a:t>
          </a:r>
        </a:p>
      </dgm:t>
    </dgm:pt>
    <dgm:pt modelId="{5D952EF0-86BB-457E-A09D-6E2C89951592}" type="parTrans" cxnId="{684A406E-0428-4DC3-AEDF-8CD7E4C5BB7E}">
      <dgm:prSet/>
      <dgm:spPr/>
      <dgm:t>
        <a:bodyPr/>
        <a:lstStyle/>
        <a:p>
          <a:pPr algn="just"/>
          <a:endParaRPr lang="es-EC" sz="2400" b="0">
            <a:solidFill>
              <a:schemeClr val="tx1"/>
            </a:solidFill>
          </a:endParaRPr>
        </a:p>
      </dgm:t>
    </dgm:pt>
    <dgm:pt modelId="{ACAD84ED-AE50-41B1-90B4-20E437071F2F}" type="sibTrans" cxnId="{684A406E-0428-4DC3-AEDF-8CD7E4C5BB7E}">
      <dgm:prSet/>
      <dgm:spPr/>
      <dgm:t>
        <a:bodyPr/>
        <a:lstStyle/>
        <a:p>
          <a:pPr algn="just"/>
          <a:endParaRPr lang="es-EC" sz="2400" b="0">
            <a:solidFill>
              <a:schemeClr val="tx1"/>
            </a:solidFill>
          </a:endParaRPr>
        </a:p>
      </dgm:t>
    </dgm:pt>
    <dgm:pt modelId="{19F01320-F088-409F-9FD4-674F858DF567}">
      <dgm:prSet phldrT="[Texto]" custT="1"/>
      <dgm:spPr/>
      <dgm:t>
        <a:bodyPr/>
        <a:lstStyle/>
        <a:p>
          <a:pPr algn="just"/>
          <a:r>
            <a:rPr lang="es-EC" sz="2000" b="0" dirty="0">
              <a:solidFill>
                <a:schemeClr val="tx1"/>
              </a:solidFill>
            </a:rPr>
            <a:t>Se determinó que la cobertura vegetal media y abundante aumentó un 6,9%, la vegetación ligera disminuyó en un 6,56% del territorio provincial. Esto se debe a factores como la deforestación y el cambio de uso de suelo en donde generalmente se pasa de zonas deforestadas, vegetación herbácea y arbustiva a plantaciones forestales o tierras agropecuarias, los porcentajes de cambios en cobertura vegetal no son tan significativos como en las décadas anteriores en donde el porcentaje de cambio de uso de suelo en el territorio continental llegaban al 21,1% anual (Sierra, 2013).</a:t>
          </a:r>
        </a:p>
      </dgm:t>
    </dgm:pt>
    <dgm:pt modelId="{D6D3BF60-67AB-464E-9374-D73CD057E45F}" type="sibTrans" cxnId="{A85311B5-A670-4F2B-B54A-18F8202456DC}">
      <dgm:prSet/>
      <dgm:spPr/>
      <dgm:t>
        <a:bodyPr/>
        <a:lstStyle/>
        <a:p>
          <a:pPr algn="just"/>
          <a:endParaRPr lang="es-EC" sz="2400" b="0">
            <a:solidFill>
              <a:schemeClr val="tx1"/>
            </a:solidFill>
          </a:endParaRPr>
        </a:p>
      </dgm:t>
    </dgm:pt>
    <dgm:pt modelId="{300017F2-0510-405A-85B8-686090B116B8}" type="parTrans" cxnId="{A85311B5-A670-4F2B-B54A-18F8202456DC}">
      <dgm:prSet/>
      <dgm:spPr/>
      <dgm:t>
        <a:bodyPr/>
        <a:lstStyle/>
        <a:p>
          <a:pPr algn="just"/>
          <a:endParaRPr lang="es-EC" sz="2400" b="0">
            <a:solidFill>
              <a:schemeClr val="tx1"/>
            </a:solidFill>
          </a:endParaRPr>
        </a:p>
      </dgm:t>
    </dgm:pt>
    <dgm:pt modelId="{DC05B635-46AE-43FE-B952-8AB965F5883B}" type="pres">
      <dgm:prSet presAssocID="{B2D1EFDB-0837-4063-8EB0-CA8DBBB9BE0C}" presName="diagram" presStyleCnt="0">
        <dgm:presLayoutVars>
          <dgm:dir/>
          <dgm:resizeHandles val="exact"/>
        </dgm:presLayoutVars>
      </dgm:prSet>
      <dgm:spPr/>
    </dgm:pt>
    <dgm:pt modelId="{23843DAA-9B00-482E-B6FB-BE50D9526C20}" type="pres">
      <dgm:prSet presAssocID="{19F01320-F088-409F-9FD4-674F858DF567}" presName="node" presStyleLbl="node1" presStyleIdx="0" presStyleCnt="2" custScaleX="102406" custScaleY="143170">
        <dgm:presLayoutVars>
          <dgm:bulletEnabled val="1"/>
        </dgm:presLayoutVars>
      </dgm:prSet>
      <dgm:spPr/>
    </dgm:pt>
    <dgm:pt modelId="{EC7533D2-07D8-4906-834E-3F7C1E783590}" type="pres">
      <dgm:prSet presAssocID="{D6D3BF60-67AB-464E-9374-D73CD057E45F}" presName="sibTrans" presStyleCnt="0"/>
      <dgm:spPr/>
    </dgm:pt>
    <dgm:pt modelId="{8388B21C-85C0-4078-AEEC-5002945FF637}" type="pres">
      <dgm:prSet presAssocID="{009DC65D-99BD-4EDA-AB30-BF1818FCFDA6}" presName="node" presStyleLbl="node1" presStyleIdx="1" presStyleCnt="2" custScaleX="88238" custScaleY="143261" custLinFactNeighborX="-6203" custLinFactNeighborY="-20512">
        <dgm:presLayoutVars>
          <dgm:bulletEnabled val="1"/>
        </dgm:presLayoutVars>
      </dgm:prSet>
      <dgm:spPr/>
    </dgm:pt>
  </dgm:ptLst>
  <dgm:cxnLst>
    <dgm:cxn modelId="{A6F7F315-E16F-4869-9766-1FA6340CB231}" type="presOf" srcId="{B2D1EFDB-0837-4063-8EB0-CA8DBBB9BE0C}" destId="{DC05B635-46AE-43FE-B952-8AB965F5883B}" srcOrd="0" destOrd="0" presId="urn:microsoft.com/office/officeart/2005/8/layout/default"/>
    <dgm:cxn modelId="{4665AD65-3C91-4767-A83C-A169DB8286D4}" type="presOf" srcId="{009DC65D-99BD-4EDA-AB30-BF1818FCFDA6}" destId="{8388B21C-85C0-4078-AEEC-5002945FF637}" srcOrd="0" destOrd="0" presId="urn:microsoft.com/office/officeart/2005/8/layout/default"/>
    <dgm:cxn modelId="{684A406E-0428-4DC3-AEDF-8CD7E4C5BB7E}" srcId="{B2D1EFDB-0837-4063-8EB0-CA8DBBB9BE0C}" destId="{009DC65D-99BD-4EDA-AB30-BF1818FCFDA6}" srcOrd="1" destOrd="0" parTransId="{5D952EF0-86BB-457E-A09D-6E2C89951592}" sibTransId="{ACAD84ED-AE50-41B1-90B4-20E437071F2F}"/>
    <dgm:cxn modelId="{A85311B5-A670-4F2B-B54A-18F8202456DC}" srcId="{B2D1EFDB-0837-4063-8EB0-CA8DBBB9BE0C}" destId="{19F01320-F088-409F-9FD4-674F858DF567}" srcOrd="0" destOrd="0" parTransId="{300017F2-0510-405A-85B8-686090B116B8}" sibTransId="{D6D3BF60-67AB-464E-9374-D73CD057E45F}"/>
    <dgm:cxn modelId="{5F0E4BE2-7643-4FCC-B5E2-F542C1065AFE}" type="presOf" srcId="{19F01320-F088-409F-9FD4-674F858DF567}" destId="{23843DAA-9B00-482E-B6FB-BE50D9526C20}" srcOrd="0" destOrd="0" presId="urn:microsoft.com/office/officeart/2005/8/layout/default"/>
    <dgm:cxn modelId="{D6C5F530-895F-4686-AFE3-144B51581312}" type="presParOf" srcId="{DC05B635-46AE-43FE-B952-8AB965F5883B}" destId="{23843DAA-9B00-482E-B6FB-BE50D9526C20}" srcOrd="0" destOrd="0" presId="urn:microsoft.com/office/officeart/2005/8/layout/default"/>
    <dgm:cxn modelId="{37A34E1B-0CD2-4E84-975A-38F59F96BA39}" type="presParOf" srcId="{DC05B635-46AE-43FE-B952-8AB965F5883B}" destId="{EC7533D2-07D8-4906-834E-3F7C1E783590}" srcOrd="1" destOrd="0" presId="urn:microsoft.com/office/officeart/2005/8/layout/default"/>
    <dgm:cxn modelId="{25575193-9DA9-48F1-900C-69FE8F60EE7D}" type="presParOf" srcId="{DC05B635-46AE-43FE-B952-8AB965F5883B}" destId="{8388B21C-85C0-4078-AEEC-5002945FF637}"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FA29151-AE08-4164-969A-C716A1FEA33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EC"/>
        </a:p>
      </dgm:t>
    </dgm:pt>
    <dgm:pt modelId="{C6447E69-5296-477E-9433-F61C0C014028}">
      <dgm:prSet custT="1"/>
      <dgm:spPr/>
      <dgm:t>
        <a:bodyPr/>
        <a:lstStyle/>
        <a:p>
          <a:pPr marL="0" algn="just" defTabSz="889000" rtl="0" eaLnBrk="1" latinLnBrk="0" hangingPunct="1">
            <a:lnSpc>
              <a:spcPct val="90000"/>
            </a:lnSpc>
            <a:spcBef>
              <a:spcPct val="0"/>
            </a:spcBef>
            <a:spcAft>
              <a:spcPct val="35000"/>
            </a:spcAft>
          </a:pPr>
          <a:r>
            <a:rPr lang="es-EC" sz="1800" kern="1200" dirty="0">
              <a:solidFill>
                <a:prstClr val="black"/>
              </a:solidFill>
              <a:latin typeface="Calibri" panose="020F0502020204030204"/>
              <a:ea typeface="+mn-ea"/>
              <a:cs typeface="+mn-cs"/>
            </a:rPr>
            <a:t>Se recomienda trabajar con información la información geográfica más actualizada para poder realizar unos análisis más concluyentes al estado actual de las regiones de interés en la aplicación de los diferentes proyectos.</a:t>
          </a:r>
        </a:p>
      </dgm:t>
    </dgm:pt>
    <dgm:pt modelId="{D777565B-EC03-43CA-B31B-7A704AAE4EC8}" type="parTrans" cxnId="{9CEE1CB0-F832-4AC0-9908-DC28E2351731}">
      <dgm:prSet/>
      <dgm:spPr/>
      <dgm:t>
        <a:bodyPr/>
        <a:lstStyle/>
        <a:p>
          <a:endParaRPr lang="es-EC" sz="1800">
            <a:solidFill>
              <a:schemeClr val="bg1"/>
            </a:solidFill>
          </a:endParaRPr>
        </a:p>
      </dgm:t>
    </dgm:pt>
    <dgm:pt modelId="{C57403DD-3ECA-417F-BABC-A44163CBFAE2}" type="sibTrans" cxnId="{9CEE1CB0-F832-4AC0-9908-DC28E2351731}">
      <dgm:prSet/>
      <dgm:spPr/>
      <dgm:t>
        <a:bodyPr/>
        <a:lstStyle/>
        <a:p>
          <a:endParaRPr lang="es-EC" sz="1800">
            <a:solidFill>
              <a:schemeClr val="bg1"/>
            </a:solidFill>
          </a:endParaRPr>
        </a:p>
      </dgm:t>
    </dgm:pt>
    <dgm:pt modelId="{3DD4B7F8-EB2D-4847-AE33-B6B9C45C98C3}">
      <dgm:prSet custT="1"/>
      <dgm:spPr/>
      <dgm:t>
        <a:bodyPr/>
        <a:lstStyle/>
        <a:p>
          <a:pPr algn="just"/>
          <a:r>
            <a:rPr lang="es-EC" sz="1800" dirty="0">
              <a:solidFill>
                <a:schemeClr val="tx1"/>
              </a:solidFill>
              <a:latin typeface="+mn-lt"/>
            </a:rPr>
            <a:t>Es recomendable la implementación de proyectos fotovoltaicos que permitan el desarrollo local de las comunidades rurales con problemas de cobertura eléctrica con el aprovechamiento de las áreas improductivas a causa de la erosión.</a:t>
          </a:r>
        </a:p>
      </dgm:t>
    </dgm:pt>
    <dgm:pt modelId="{2C28F6BE-D380-4C9B-AF66-EFBFB410A8A1}" type="parTrans" cxnId="{21C7EDEF-DF89-41E5-80C3-3E3AF0A8D078}">
      <dgm:prSet/>
      <dgm:spPr/>
      <dgm:t>
        <a:bodyPr/>
        <a:lstStyle/>
        <a:p>
          <a:endParaRPr lang="es-EC" sz="1800">
            <a:solidFill>
              <a:schemeClr val="bg1"/>
            </a:solidFill>
          </a:endParaRPr>
        </a:p>
      </dgm:t>
    </dgm:pt>
    <dgm:pt modelId="{F5F906AA-690C-4F80-8FCF-0289922B9987}" type="sibTrans" cxnId="{21C7EDEF-DF89-41E5-80C3-3E3AF0A8D078}">
      <dgm:prSet/>
      <dgm:spPr/>
      <dgm:t>
        <a:bodyPr/>
        <a:lstStyle/>
        <a:p>
          <a:endParaRPr lang="es-EC" sz="1800">
            <a:solidFill>
              <a:schemeClr val="bg1"/>
            </a:solidFill>
          </a:endParaRPr>
        </a:p>
      </dgm:t>
    </dgm:pt>
    <dgm:pt modelId="{68C0630D-EA06-4F71-9795-01B728798531}">
      <dgm:prSet custT="1"/>
      <dgm:spPr/>
      <dgm:t>
        <a:bodyPr/>
        <a:lstStyle/>
        <a:p>
          <a:pPr algn="just"/>
          <a:r>
            <a:rPr lang="es-EC" sz="1800" dirty="0">
              <a:solidFill>
                <a:schemeClr val="tx1"/>
              </a:solidFill>
              <a:latin typeface="+mn-lt"/>
            </a:rPr>
            <a:t>Para desarrollar un análisis más minucioso se recomienda realizar un muestreo del suelo, y determinar las condiciones del mismo para desarrollar estrategias de recuperación de suelo erosionado o para realizar proyectos con energías renovables aprovechando las regiones improductivas. </a:t>
          </a:r>
        </a:p>
      </dgm:t>
    </dgm:pt>
    <dgm:pt modelId="{1E00B0F6-1F1F-46C2-BE4F-0B32513B8304}" type="parTrans" cxnId="{02974665-B49E-45A9-854C-A54B0DEEE102}">
      <dgm:prSet/>
      <dgm:spPr/>
      <dgm:t>
        <a:bodyPr/>
        <a:lstStyle/>
        <a:p>
          <a:endParaRPr lang="es-EC" sz="1800">
            <a:solidFill>
              <a:schemeClr val="bg1"/>
            </a:solidFill>
          </a:endParaRPr>
        </a:p>
      </dgm:t>
    </dgm:pt>
    <dgm:pt modelId="{8D3FA962-B39D-4B17-8C45-52DBDC41E7E6}" type="sibTrans" cxnId="{02974665-B49E-45A9-854C-A54B0DEEE102}">
      <dgm:prSet/>
      <dgm:spPr/>
      <dgm:t>
        <a:bodyPr/>
        <a:lstStyle/>
        <a:p>
          <a:endParaRPr lang="es-EC" sz="1800">
            <a:solidFill>
              <a:schemeClr val="bg1"/>
            </a:solidFill>
          </a:endParaRPr>
        </a:p>
      </dgm:t>
    </dgm:pt>
    <dgm:pt modelId="{C6AE2A9C-76CC-4E9D-8972-ADAE4F46B5EA}" type="pres">
      <dgm:prSet presAssocID="{2FA29151-AE08-4164-969A-C716A1FEA338}" presName="diagram" presStyleCnt="0">
        <dgm:presLayoutVars>
          <dgm:dir/>
          <dgm:resizeHandles val="exact"/>
        </dgm:presLayoutVars>
      </dgm:prSet>
      <dgm:spPr/>
    </dgm:pt>
    <dgm:pt modelId="{D1E00575-C6AB-4C0D-A9CC-60D110726647}" type="pres">
      <dgm:prSet presAssocID="{C6447E69-5296-477E-9433-F61C0C014028}" presName="node" presStyleLbl="node1" presStyleIdx="0" presStyleCnt="3">
        <dgm:presLayoutVars>
          <dgm:bulletEnabled val="1"/>
        </dgm:presLayoutVars>
      </dgm:prSet>
      <dgm:spPr/>
    </dgm:pt>
    <dgm:pt modelId="{D3A1E033-3989-41C4-9821-9B15792C47A3}" type="pres">
      <dgm:prSet presAssocID="{C57403DD-3ECA-417F-BABC-A44163CBFAE2}" presName="sibTrans" presStyleCnt="0"/>
      <dgm:spPr/>
    </dgm:pt>
    <dgm:pt modelId="{E605D12D-62E2-498F-9B67-FDFC54C595D6}" type="pres">
      <dgm:prSet presAssocID="{3DD4B7F8-EB2D-4847-AE33-B6B9C45C98C3}" presName="node" presStyleLbl="node1" presStyleIdx="1" presStyleCnt="3">
        <dgm:presLayoutVars>
          <dgm:bulletEnabled val="1"/>
        </dgm:presLayoutVars>
      </dgm:prSet>
      <dgm:spPr/>
    </dgm:pt>
    <dgm:pt modelId="{4F6F1307-5DF3-46C9-A931-0BDE150FB1CF}" type="pres">
      <dgm:prSet presAssocID="{F5F906AA-690C-4F80-8FCF-0289922B9987}" presName="sibTrans" presStyleCnt="0"/>
      <dgm:spPr/>
    </dgm:pt>
    <dgm:pt modelId="{41125A39-AF40-4894-B765-2BC8A45C12BE}" type="pres">
      <dgm:prSet presAssocID="{68C0630D-EA06-4F71-9795-01B728798531}" presName="node" presStyleLbl="node1" presStyleIdx="2" presStyleCnt="3">
        <dgm:presLayoutVars>
          <dgm:bulletEnabled val="1"/>
        </dgm:presLayoutVars>
      </dgm:prSet>
      <dgm:spPr/>
    </dgm:pt>
  </dgm:ptLst>
  <dgm:cxnLst>
    <dgm:cxn modelId="{66948439-8D6C-40DF-B70A-E4689F95FAD9}" type="presOf" srcId="{3DD4B7F8-EB2D-4847-AE33-B6B9C45C98C3}" destId="{E605D12D-62E2-498F-9B67-FDFC54C595D6}" srcOrd="0" destOrd="0" presId="urn:microsoft.com/office/officeart/2005/8/layout/default"/>
    <dgm:cxn modelId="{02974665-B49E-45A9-854C-A54B0DEEE102}" srcId="{2FA29151-AE08-4164-969A-C716A1FEA338}" destId="{68C0630D-EA06-4F71-9795-01B728798531}" srcOrd="2" destOrd="0" parTransId="{1E00B0F6-1F1F-46C2-BE4F-0B32513B8304}" sibTransId="{8D3FA962-B39D-4B17-8C45-52DBDC41E7E6}"/>
    <dgm:cxn modelId="{C1951072-F11D-433F-A4FD-3C883C0A8387}" type="presOf" srcId="{68C0630D-EA06-4F71-9795-01B728798531}" destId="{41125A39-AF40-4894-B765-2BC8A45C12BE}" srcOrd="0" destOrd="0" presId="urn:microsoft.com/office/officeart/2005/8/layout/default"/>
    <dgm:cxn modelId="{FCD81856-9BF5-4939-A301-63F6873F76DB}" type="presOf" srcId="{2FA29151-AE08-4164-969A-C716A1FEA338}" destId="{C6AE2A9C-76CC-4E9D-8972-ADAE4F46B5EA}" srcOrd="0" destOrd="0" presId="urn:microsoft.com/office/officeart/2005/8/layout/default"/>
    <dgm:cxn modelId="{CD0607AD-5F99-40E6-A18A-2A41D7E81315}" type="presOf" srcId="{C6447E69-5296-477E-9433-F61C0C014028}" destId="{D1E00575-C6AB-4C0D-A9CC-60D110726647}" srcOrd="0" destOrd="0" presId="urn:microsoft.com/office/officeart/2005/8/layout/default"/>
    <dgm:cxn modelId="{9CEE1CB0-F832-4AC0-9908-DC28E2351731}" srcId="{2FA29151-AE08-4164-969A-C716A1FEA338}" destId="{C6447E69-5296-477E-9433-F61C0C014028}" srcOrd="0" destOrd="0" parTransId="{D777565B-EC03-43CA-B31B-7A704AAE4EC8}" sibTransId="{C57403DD-3ECA-417F-BABC-A44163CBFAE2}"/>
    <dgm:cxn modelId="{21C7EDEF-DF89-41E5-80C3-3E3AF0A8D078}" srcId="{2FA29151-AE08-4164-969A-C716A1FEA338}" destId="{3DD4B7F8-EB2D-4847-AE33-B6B9C45C98C3}" srcOrd="1" destOrd="0" parTransId="{2C28F6BE-D380-4C9B-AF66-EFBFB410A8A1}" sibTransId="{F5F906AA-690C-4F80-8FCF-0289922B9987}"/>
    <dgm:cxn modelId="{FFCDD370-884C-4CE9-A0EB-CD46BBBB1B76}" type="presParOf" srcId="{C6AE2A9C-76CC-4E9D-8972-ADAE4F46B5EA}" destId="{D1E00575-C6AB-4C0D-A9CC-60D110726647}" srcOrd="0" destOrd="0" presId="urn:microsoft.com/office/officeart/2005/8/layout/default"/>
    <dgm:cxn modelId="{2BC372C8-7265-44C0-A077-2808378D0F36}" type="presParOf" srcId="{C6AE2A9C-76CC-4E9D-8972-ADAE4F46B5EA}" destId="{D3A1E033-3989-41C4-9821-9B15792C47A3}" srcOrd="1" destOrd="0" presId="urn:microsoft.com/office/officeart/2005/8/layout/default"/>
    <dgm:cxn modelId="{3285AA2C-C85D-465B-B4B4-A1AA03792130}" type="presParOf" srcId="{C6AE2A9C-76CC-4E9D-8972-ADAE4F46B5EA}" destId="{E605D12D-62E2-498F-9B67-FDFC54C595D6}" srcOrd="2" destOrd="0" presId="urn:microsoft.com/office/officeart/2005/8/layout/default"/>
    <dgm:cxn modelId="{14CEBA89-1A81-4C84-82A2-F7D782D69F55}" type="presParOf" srcId="{C6AE2A9C-76CC-4E9D-8972-ADAE4F46B5EA}" destId="{4F6F1307-5DF3-46C9-A931-0BDE150FB1CF}" srcOrd="3" destOrd="0" presId="urn:microsoft.com/office/officeart/2005/8/layout/default"/>
    <dgm:cxn modelId="{6672D993-2787-4124-AFCE-CA5B614CFB9C}" type="presParOf" srcId="{C6AE2A9C-76CC-4E9D-8972-ADAE4F46B5EA}" destId="{41125A39-AF40-4894-B765-2BC8A45C12BE}"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F7440-66ED-4FE3-A3EB-01F83C2207B7}">
      <dsp:nvSpPr>
        <dsp:cNvPr id="0" name=""/>
        <dsp:cNvSpPr/>
      </dsp:nvSpPr>
      <dsp:spPr>
        <a:xfrm>
          <a:off x="0" y="4569"/>
          <a:ext cx="102565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CF0F70-1220-4093-B1CB-D314DCEEE7B2}">
      <dsp:nvSpPr>
        <dsp:cNvPr id="0" name=""/>
        <dsp:cNvSpPr/>
      </dsp:nvSpPr>
      <dsp:spPr>
        <a:xfrm>
          <a:off x="0" y="41539"/>
          <a:ext cx="3650436" cy="2330118"/>
        </a:xfrm>
        <a:prstGeom prst="rect">
          <a:avLst/>
        </a:prstGeom>
        <a:blipFill rotWithShape="0">
          <a:blip xmlns:r="http://schemas.openxmlformats.org/officeDocument/2006/relationships" r:embed="rId1"/>
          <a:srcRect/>
          <a:stretch>
            <a:fillRect l="-1000" r="-1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251460" tIns="251460" rIns="251460" bIns="251460" numCol="1" spcCol="1270" anchor="t" anchorCtr="0">
          <a:noAutofit/>
        </a:bodyPr>
        <a:lstStyle/>
        <a:p>
          <a:pPr marL="0" lvl="0" indent="0" algn="l" defTabSz="2933700">
            <a:lnSpc>
              <a:spcPct val="90000"/>
            </a:lnSpc>
            <a:spcBef>
              <a:spcPct val="0"/>
            </a:spcBef>
            <a:spcAft>
              <a:spcPct val="35000"/>
            </a:spcAft>
            <a:buNone/>
          </a:pPr>
          <a:endParaRPr lang="es-EC" sz="6600" kern="1200" dirty="0"/>
        </a:p>
      </dsp:txBody>
      <dsp:txXfrm>
        <a:off x="0" y="41539"/>
        <a:ext cx="3650436" cy="2330118"/>
      </dsp:txXfrm>
    </dsp:sp>
    <dsp:sp modelId="{49B2ADE3-C7FA-4F47-A119-E58656991B45}">
      <dsp:nvSpPr>
        <dsp:cNvPr id="0" name=""/>
        <dsp:cNvSpPr/>
      </dsp:nvSpPr>
      <dsp:spPr>
        <a:xfrm>
          <a:off x="3774085" y="46545"/>
          <a:ext cx="6470972" cy="839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C" sz="2400" kern="1200" dirty="0"/>
            <a:t>La electrificación en zonas rurales aún presenta problemas de cobertura.</a:t>
          </a:r>
        </a:p>
      </dsp:txBody>
      <dsp:txXfrm>
        <a:off x="3774085" y="46545"/>
        <a:ext cx="6470972" cy="839525"/>
      </dsp:txXfrm>
    </dsp:sp>
    <dsp:sp modelId="{15DAB0F9-DAA7-403F-990C-2169F08BF984}">
      <dsp:nvSpPr>
        <dsp:cNvPr id="0" name=""/>
        <dsp:cNvSpPr/>
      </dsp:nvSpPr>
      <dsp:spPr>
        <a:xfrm>
          <a:off x="3650436" y="886071"/>
          <a:ext cx="65946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7FBC5-71EF-404A-A805-35A7F8338335}">
      <dsp:nvSpPr>
        <dsp:cNvPr id="0" name=""/>
        <dsp:cNvSpPr/>
      </dsp:nvSpPr>
      <dsp:spPr>
        <a:xfrm>
          <a:off x="3774085" y="928047"/>
          <a:ext cx="6470972" cy="839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C" sz="2400" kern="1200" dirty="0"/>
            <a:t>La erosión del suelo reduce la productividad de la tierra y amenaza la viabilidad ambiental.</a:t>
          </a:r>
        </a:p>
      </dsp:txBody>
      <dsp:txXfrm>
        <a:off x="3774085" y="928047"/>
        <a:ext cx="6470972" cy="839525"/>
      </dsp:txXfrm>
    </dsp:sp>
    <dsp:sp modelId="{FDC8D411-141C-48B3-8332-775BCFCCF4FE}">
      <dsp:nvSpPr>
        <dsp:cNvPr id="0" name=""/>
        <dsp:cNvSpPr/>
      </dsp:nvSpPr>
      <dsp:spPr>
        <a:xfrm>
          <a:off x="3650436" y="1767573"/>
          <a:ext cx="65946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0DB304-134B-43B4-956B-51DC1AFAAC5D}">
      <dsp:nvSpPr>
        <dsp:cNvPr id="0" name=""/>
        <dsp:cNvSpPr/>
      </dsp:nvSpPr>
      <dsp:spPr>
        <a:xfrm>
          <a:off x="3774085" y="1809550"/>
          <a:ext cx="6470972" cy="839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C" sz="2400" kern="1200" dirty="0"/>
            <a:t>La erosión del suelo se incrementa en la sierra ecuatoriana.</a:t>
          </a:r>
        </a:p>
      </dsp:txBody>
      <dsp:txXfrm>
        <a:off x="3774085" y="1809550"/>
        <a:ext cx="6470972" cy="839525"/>
      </dsp:txXfrm>
    </dsp:sp>
    <dsp:sp modelId="{5C80747A-535A-42E4-B439-700A6AEC0D92}">
      <dsp:nvSpPr>
        <dsp:cNvPr id="0" name=""/>
        <dsp:cNvSpPr/>
      </dsp:nvSpPr>
      <dsp:spPr>
        <a:xfrm>
          <a:off x="3650436" y="2649075"/>
          <a:ext cx="65946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CA2B21-B696-4276-A29C-5C6A8CF2B0CC}">
      <dsp:nvSpPr>
        <dsp:cNvPr id="0" name=""/>
        <dsp:cNvSpPr/>
      </dsp:nvSpPr>
      <dsp:spPr>
        <a:xfrm>
          <a:off x="3774085" y="2691052"/>
          <a:ext cx="6470972" cy="839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C" sz="2400" kern="1200" dirty="0"/>
            <a:t>La extracción petrolera ha empezado a disminuir debido al agotamiento de las reservas. </a:t>
          </a:r>
        </a:p>
      </dsp:txBody>
      <dsp:txXfrm>
        <a:off x="3774085" y="2691052"/>
        <a:ext cx="6470972" cy="839525"/>
      </dsp:txXfrm>
    </dsp:sp>
    <dsp:sp modelId="{063E3814-813E-4096-BC54-5B6393C36C7E}">
      <dsp:nvSpPr>
        <dsp:cNvPr id="0" name=""/>
        <dsp:cNvSpPr/>
      </dsp:nvSpPr>
      <dsp:spPr>
        <a:xfrm>
          <a:off x="3650436" y="3530578"/>
          <a:ext cx="65946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2D11C0-725C-4B4C-97E5-6912C127A68C}">
      <dsp:nvSpPr>
        <dsp:cNvPr id="0" name=""/>
        <dsp:cNvSpPr/>
      </dsp:nvSpPr>
      <dsp:spPr>
        <a:xfrm>
          <a:off x="3774085" y="3572554"/>
          <a:ext cx="6470972" cy="839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C" sz="2400" kern="1200" dirty="0"/>
            <a:t>La diversificación energética es imprescindible.</a:t>
          </a:r>
        </a:p>
      </dsp:txBody>
      <dsp:txXfrm>
        <a:off x="3774085" y="3572554"/>
        <a:ext cx="6470972" cy="839525"/>
      </dsp:txXfrm>
    </dsp:sp>
    <dsp:sp modelId="{618EF233-D28C-4AA1-AF38-52E72B7BAA88}">
      <dsp:nvSpPr>
        <dsp:cNvPr id="0" name=""/>
        <dsp:cNvSpPr/>
      </dsp:nvSpPr>
      <dsp:spPr>
        <a:xfrm>
          <a:off x="3650436" y="4412080"/>
          <a:ext cx="65946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0F316F-AAF2-4BBE-AAE7-627F34F65118}">
      <dsp:nvSpPr>
        <dsp:cNvPr id="0" name=""/>
        <dsp:cNvSpPr/>
      </dsp:nvSpPr>
      <dsp:spPr>
        <a:xfrm>
          <a:off x="19148" y="805151"/>
          <a:ext cx="2575528" cy="11116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s-EC" sz="1800" kern="1200" dirty="0"/>
            <a:t>Principios ambientales, objetivos de desarrollo sostenible,  normativas.</a:t>
          </a:r>
        </a:p>
      </dsp:txBody>
      <dsp:txXfrm>
        <a:off x="44729" y="830732"/>
        <a:ext cx="2524366" cy="822253"/>
      </dsp:txXfrm>
    </dsp:sp>
    <dsp:sp modelId="{EE174D34-AF86-4617-AF25-679BB28B32CF}">
      <dsp:nvSpPr>
        <dsp:cNvPr id="0" name=""/>
        <dsp:cNvSpPr/>
      </dsp:nvSpPr>
      <dsp:spPr>
        <a:xfrm>
          <a:off x="1164993" y="1191321"/>
          <a:ext cx="2929022" cy="2929022"/>
        </a:xfrm>
        <a:prstGeom prst="leftCircularArrow">
          <a:avLst>
            <a:gd name="adj1" fmla="val 2587"/>
            <a:gd name="adj2" fmla="val 314147"/>
            <a:gd name="adj3" fmla="val 2945694"/>
            <a:gd name="adj4" fmla="val 9880525"/>
            <a:gd name="adj5" fmla="val 301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1794D5-C83D-414B-B931-904A88102C9E}">
      <dsp:nvSpPr>
        <dsp:cNvPr id="0" name=""/>
        <dsp:cNvSpPr/>
      </dsp:nvSpPr>
      <dsp:spPr>
        <a:xfrm>
          <a:off x="213542" y="1705464"/>
          <a:ext cx="2165377" cy="13157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C" sz="2400" b="1" kern="1200" dirty="0"/>
            <a:t>Articulo 395, objetivo 7, articulo 26</a:t>
          </a:r>
        </a:p>
      </dsp:txBody>
      <dsp:txXfrm>
        <a:off x="252078" y="1744000"/>
        <a:ext cx="2088305" cy="1238653"/>
      </dsp:txXfrm>
    </dsp:sp>
    <dsp:sp modelId="{0B4F22DD-7337-4B8D-907E-0E9DB138266B}">
      <dsp:nvSpPr>
        <dsp:cNvPr id="0" name=""/>
        <dsp:cNvSpPr/>
      </dsp:nvSpPr>
      <dsp:spPr>
        <a:xfrm>
          <a:off x="2975127" y="2055583"/>
          <a:ext cx="1960520" cy="13255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ctr" defTabSz="800100">
            <a:lnSpc>
              <a:spcPct val="90000"/>
            </a:lnSpc>
            <a:spcBef>
              <a:spcPct val="0"/>
            </a:spcBef>
            <a:spcAft>
              <a:spcPct val="15000"/>
            </a:spcAft>
            <a:buChar char="•"/>
          </a:pPr>
          <a:r>
            <a:rPr lang="es-EC" sz="1800" kern="1200" dirty="0"/>
            <a:t>Fotovoltaica</a:t>
          </a:r>
        </a:p>
        <a:p>
          <a:pPr marL="171450" lvl="1" indent="-171450" algn="ctr" defTabSz="800100">
            <a:lnSpc>
              <a:spcPct val="90000"/>
            </a:lnSpc>
            <a:spcBef>
              <a:spcPct val="0"/>
            </a:spcBef>
            <a:spcAft>
              <a:spcPct val="15000"/>
            </a:spcAft>
            <a:buChar char="•"/>
          </a:pPr>
          <a:r>
            <a:rPr lang="es-EC" sz="1800" kern="1200" dirty="0"/>
            <a:t>Eólica</a:t>
          </a:r>
        </a:p>
        <a:p>
          <a:pPr marL="171450" lvl="1" indent="-171450" algn="ctr" defTabSz="800100">
            <a:lnSpc>
              <a:spcPct val="90000"/>
            </a:lnSpc>
            <a:spcBef>
              <a:spcPct val="0"/>
            </a:spcBef>
            <a:spcAft>
              <a:spcPct val="15000"/>
            </a:spcAft>
            <a:buChar char="•"/>
          </a:pPr>
          <a:r>
            <a:rPr lang="es-EC" sz="1800" kern="1200" dirty="0"/>
            <a:t>Hidroeléctrica </a:t>
          </a:r>
        </a:p>
      </dsp:txBody>
      <dsp:txXfrm>
        <a:off x="3005631" y="2370132"/>
        <a:ext cx="1899512" cy="980488"/>
      </dsp:txXfrm>
    </dsp:sp>
    <dsp:sp modelId="{A488FB63-066A-465E-BD54-FB0EEAD5F5D5}">
      <dsp:nvSpPr>
        <dsp:cNvPr id="0" name=""/>
        <dsp:cNvSpPr/>
      </dsp:nvSpPr>
      <dsp:spPr>
        <a:xfrm>
          <a:off x="3886016" y="239125"/>
          <a:ext cx="2928929" cy="2928929"/>
        </a:xfrm>
        <a:prstGeom prst="circularArrow">
          <a:avLst>
            <a:gd name="adj1" fmla="val 2587"/>
            <a:gd name="adj2" fmla="val 314158"/>
            <a:gd name="adj3" fmla="val 19164720"/>
            <a:gd name="adj4" fmla="val 12229900"/>
            <a:gd name="adj5" fmla="val 301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01A3D3-F5C0-4C32-B156-827675909B29}">
      <dsp:nvSpPr>
        <dsp:cNvPr id="0" name=""/>
        <dsp:cNvSpPr/>
      </dsp:nvSpPr>
      <dsp:spPr>
        <a:xfrm>
          <a:off x="3140579" y="1145038"/>
          <a:ext cx="1890778" cy="12182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C" sz="2400" b="1" kern="1200" dirty="0"/>
            <a:t>Potencial de energías renovables</a:t>
          </a:r>
        </a:p>
      </dsp:txBody>
      <dsp:txXfrm>
        <a:off x="3176261" y="1180720"/>
        <a:ext cx="1819414" cy="1146926"/>
      </dsp:txXfrm>
    </dsp:sp>
    <dsp:sp modelId="{44FA1FAF-6260-4778-A53C-D6E528768313}">
      <dsp:nvSpPr>
        <dsp:cNvPr id="0" name=""/>
        <dsp:cNvSpPr/>
      </dsp:nvSpPr>
      <dsp:spPr>
        <a:xfrm>
          <a:off x="5367206" y="847599"/>
          <a:ext cx="2542173" cy="19113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ctr" defTabSz="800100">
            <a:lnSpc>
              <a:spcPct val="90000"/>
            </a:lnSpc>
            <a:spcBef>
              <a:spcPct val="0"/>
            </a:spcBef>
            <a:spcAft>
              <a:spcPct val="15000"/>
            </a:spcAft>
            <a:buChar char="•"/>
          </a:pPr>
          <a:r>
            <a:rPr lang="es-EC" sz="1800" kern="1200" dirty="0"/>
            <a:t>Promover el desarrollo de comunidades rurales con el aprovechamiento de zonas improductivas.</a:t>
          </a:r>
        </a:p>
        <a:p>
          <a:pPr marL="171450" lvl="1" indent="-171450" algn="ctr" defTabSz="800100">
            <a:lnSpc>
              <a:spcPct val="90000"/>
            </a:lnSpc>
            <a:spcBef>
              <a:spcPct val="0"/>
            </a:spcBef>
            <a:spcAft>
              <a:spcPct val="15000"/>
            </a:spcAft>
            <a:buChar char="•"/>
          </a:pPr>
          <a:endParaRPr lang="es-EC" sz="1800" kern="1200" dirty="0"/>
        </a:p>
      </dsp:txBody>
      <dsp:txXfrm>
        <a:off x="5411192" y="891585"/>
        <a:ext cx="2454201" cy="1413806"/>
      </dsp:txXfrm>
    </dsp:sp>
    <dsp:sp modelId="{92475E44-9474-4F49-972A-0243C4C951C4}">
      <dsp:nvSpPr>
        <dsp:cNvPr id="0" name=""/>
        <dsp:cNvSpPr/>
      </dsp:nvSpPr>
      <dsp:spPr>
        <a:xfrm>
          <a:off x="6485984" y="994472"/>
          <a:ext cx="3058118" cy="3058118"/>
        </a:xfrm>
        <a:prstGeom prst="leftCircularArrow">
          <a:avLst>
            <a:gd name="adj1" fmla="val 2478"/>
            <a:gd name="adj2" fmla="val 300124"/>
            <a:gd name="adj3" fmla="val 2182431"/>
            <a:gd name="adj4" fmla="val 9131285"/>
            <a:gd name="adj5" fmla="val 28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7B39D9-6B5B-4CAE-B132-25AA6BEA0E74}">
      <dsp:nvSpPr>
        <dsp:cNvPr id="0" name=""/>
        <dsp:cNvSpPr/>
      </dsp:nvSpPr>
      <dsp:spPr>
        <a:xfrm>
          <a:off x="5858482" y="2661752"/>
          <a:ext cx="1753471" cy="5368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C" sz="2400" b="1" kern="1200" dirty="0"/>
            <a:t>Desarrollo</a:t>
          </a:r>
        </a:p>
      </dsp:txBody>
      <dsp:txXfrm>
        <a:off x="5874207" y="2677477"/>
        <a:ext cx="1722021" cy="505445"/>
      </dsp:txXfrm>
    </dsp:sp>
    <dsp:sp modelId="{4FBDF4A5-69F7-4452-8B9F-C68DD67BF631}">
      <dsp:nvSpPr>
        <dsp:cNvPr id="0" name=""/>
        <dsp:cNvSpPr/>
      </dsp:nvSpPr>
      <dsp:spPr>
        <a:xfrm>
          <a:off x="8414061" y="1633059"/>
          <a:ext cx="2331019" cy="14943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ctr" defTabSz="800100">
            <a:lnSpc>
              <a:spcPct val="90000"/>
            </a:lnSpc>
            <a:spcBef>
              <a:spcPct val="0"/>
            </a:spcBef>
            <a:spcAft>
              <a:spcPct val="15000"/>
            </a:spcAft>
            <a:buChar char="•"/>
          </a:pPr>
          <a:r>
            <a:rPr lang="es-EC" sz="1800" kern="1200" dirty="0"/>
            <a:t>Control de la ubicación de infraestructura fotovoltaica aislada </a:t>
          </a:r>
        </a:p>
      </dsp:txBody>
      <dsp:txXfrm>
        <a:off x="8448451" y="1987678"/>
        <a:ext cx="2262239" cy="1105390"/>
      </dsp:txXfrm>
    </dsp:sp>
    <dsp:sp modelId="{83D472E3-3EA3-4667-A314-42D5F52F75D6}">
      <dsp:nvSpPr>
        <dsp:cNvPr id="0" name=""/>
        <dsp:cNvSpPr/>
      </dsp:nvSpPr>
      <dsp:spPr>
        <a:xfrm>
          <a:off x="8687120" y="1443525"/>
          <a:ext cx="1996114" cy="5368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C" sz="2400" b="1" kern="1200" dirty="0"/>
            <a:t>Planificación</a:t>
          </a:r>
        </a:p>
      </dsp:txBody>
      <dsp:txXfrm>
        <a:off x="8702845" y="1459250"/>
        <a:ext cx="1964664" cy="5054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B860C-20C6-4957-81B8-C397AF7EE398}">
      <dsp:nvSpPr>
        <dsp:cNvPr id="0" name=""/>
        <dsp:cNvSpPr/>
      </dsp:nvSpPr>
      <dsp:spPr>
        <a:xfrm>
          <a:off x="0" y="0"/>
          <a:ext cx="7936411" cy="998389"/>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just" defTabSz="1155700">
            <a:lnSpc>
              <a:spcPct val="90000"/>
            </a:lnSpc>
            <a:spcBef>
              <a:spcPct val="0"/>
            </a:spcBef>
            <a:spcAft>
              <a:spcPct val="35000"/>
            </a:spcAft>
            <a:buNone/>
          </a:pPr>
          <a:r>
            <a:rPr lang="es-EC" sz="2600" kern="1200" dirty="0">
              <a:solidFill>
                <a:schemeClr val="tx1"/>
              </a:solidFill>
              <a:effectLst/>
              <a:latin typeface="+mn-lt"/>
              <a:ea typeface="+mn-ea"/>
              <a:cs typeface="+mn-cs"/>
            </a:rPr>
            <a:t>Es una fuente inagotable de energía renovable.</a:t>
          </a:r>
          <a:endParaRPr lang="es-EC" sz="2600" b="0" kern="1200" dirty="0"/>
        </a:p>
      </dsp:txBody>
      <dsp:txXfrm>
        <a:off x="29242" y="29242"/>
        <a:ext cx="6774706" cy="939905"/>
      </dsp:txXfrm>
    </dsp:sp>
    <dsp:sp modelId="{987BB901-860F-482A-A471-2F5D5658B195}">
      <dsp:nvSpPr>
        <dsp:cNvPr id="0" name=""/>
        <dsp:cNvSpPr/>
      </dsp:nvSpPr>
      <dsp:spPr>
        <a:xfrm>
          <a:off x="664674" y="1179914"/>
          <a:ext cx="7936411" cy="998389"/>
        </a:xfrm>
        <a:prstGeom prst="roundRect">
          <a:avLst>
            <a:gd name="adj" fmla="val 10000"/>
          </a:avLst>
        </a:prstGeom>
        <a:solidFill>
          <a:schemeClr val="accent1">
            <a:shade val="80000"/>
            <a:hueOff val="116428"/>
            <a:satOff val="-2085"/>
            <a:lumOff val="8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just" defTabSz="1155700">
            <a:lnSpc>
              <a:spcPct val="90000"/>
            </a:lnSpc>
            <a:spcBef>
              <a:spcPct val="0"/>
            </a:spcBef>
            <a:spcAft>
              <a:spcPct val="35000"/>
            </a:spcAft>
            <a:buNone/>
          </a:pPr>
          <a:r>
            <a:rPr lang="es-EC" sz="2600" kern="1200" dirty="0">
              <a:solidFill>
                <a:schemeClr val="tx1"/>
              </a:solidFill>
              <a:effectLst/>
              <a:latin typeface="+mn-lt"/>
              <a:ea typeface="+mn-ea"/>
              <a:cs typeface="+mn-cs"/>
            </a:rPr>
            <a:t>Aprovecha de la radiación electromagnética originaria del sol.</a:t>
          </a:r>
          <a:endParaRPr lang="es-EC" sz="2600" kern="1200" dirty="0"/>
        </a:p>
      </dsp:txBody>
      <dsp:txXfrm>
        <a:off x="693916" y="1209156"/>
        <a:ext cx="6564299" cy="939905"/>
      </dsp:txXfrm>
    </dsp:sp>
    <dsp:sp modelId="{39AD45BA-CDD1-4506-9ED8-F4C7A3F00F6B}">
      <dsp:nvSpPr>
        <dsp:cNvPr id="0" name=""/>
        <dsp:cNvSpPr/>
      </dsp:nvSpPr>
      <dsp:spPr>
        <a:xfrm>
          <a:off x="1319428" y="2359829"/>
          <a:ext cx="7936411" cy="998389"/>
        </a:xfrm>
        <a:prstGeom prst="roundRect">
          <a:avLst>
            <a:gd name="adj" fmla="val 10000"/>
          </a:avLst>
        </a:prstGeom>
        <a:solidFill>
          <a:schemeClr val="accent1">
            <a:shade val="80000"/>
            <a:hueOff val="232855"/>
            <a:satOff val="-4171"/>
            <a:lumOff val="17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just" defTabSz="1155700">
            <a:lnSpc>
              <a:spcPct val="90000"/>
            </a:lnSpc>
            <a:spcBef>
              <a:spcPct val="0"/>
            </a:spcBef>
            <a:spcAft>
              <a:spcPct val="35000"/>
            </a:spcAft>
            <a:buNone/>
          </a:pPr>
          <a:r>
            <a:rPr lang="es-EC" sz="2600" kern="1200" dirty="0">
              <a:solidFill>
                <a:schemeClr val="tx1"/>
              </a:solidFill>
            </a:rPr>
            <a:t>se puede aprovechar por medio de células fotovoltaicas, colectores térmicos y helióstatos</a:t>
          </a:r>
        </a:p>
      </dsp:txBody>
      <dsp:txXfrm>
        <a:off x="1348670" y="2389071"/>
        <a:ext cx="6574220" cy="939905"/>
      </dsp:txXfrm>
    </dsp:sp>
    <dsp:sp modelId="{49C4405B-2198-4092-A7CB-DF0918545854}">
      <dsp:nvSpPr>
        <dsp:cNvPr id="0" name=""/>
        <dsp:cNvSpPr/>
      </dsp:nvSpPr>
      <dsp:spPr>
        <a:xfrm>
          <a:off x="1984102" y="3539744"/>
          <a:ext cx="7936411" cy="998389"/>
        </a:xfrm>
        <a:prstGeom prst="roundRect">
          <a:avLst>
            <a:gd name="adj" fmla="val 10000"/>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C" sz="2600" kern="1200" dirty="0">
              <a:solidFill>
                <a:schemeClr val="tx1"/>
              </a:solidFill>
            </a:rPr>
            <a:t>transformándose en energía térmica o eléctrica</a:t>
          </a:r>
        </a:p>
      </dsp:txBody>
      <dsp:txXfrm>
        <a:off x="2013344" y="3568986"/>
        <a:ext cx="6564299" cy="939905"/>
      </dsp:txXfrm>
    </dsp:sp>
    <dsp:sp modelId="{712BB073-76AA-49BF-B061-D4E26A5F0268}">
      <dsp:nvSpPr>
        <dsp:cNvPr id="0" name=""/>
        <dsp:cNvSpPr/>
      </dsp:nvSpPr>
      <dsp:spPr>
        <a:xfrm>
          <a:off x="7287458" y="764675"/>
          <a:ext cx="648953" cy="64895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s-EC" sz="2900" kern="1200"/>
        </a:p>
      </dsp:txBody>
      <dsp:txXfrm>
        <a:off x="7433472" y="764675"/>
        <a:ext cx="356925" cy="488337"/>
      </dsp:txXfrm>
    </dsp:sp>
    <dsp:sp modelId="{F02FA27A-142B-4925-8D6F-129E3EE156B3}">
      <dsp:nvSpPr>
        <dsp:cNvPr id="0" name=""/>
        <dsp:cNvSpPr/>
      </dsp:nvSpPr>
      <dsp:spPr>
        <a:xfrm>
          <a:off x="7952132" y="1944590"/>
          <a:ext cx="648953" cy="64895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s-EC" sz="2900" kern="1200"/>
        </a:p>
      </dsp:txBody>
      <dsp:txXfrm>
        <a:off x="8098146" y="1944590"/>
        <a:ext cx="356925" cy="488337"/>
      </dsp:txXfrm>
    </dsp:sp>
    <dsp:sp modelId="{056FA526-9141-4F94-B85A-6A3DAA6EBB9A}">
      <dsp:nvSpPr>
        <dsp:cNvPr id="0" name=""/>
        <dsp:cNvSpPr/>
      </dsp:nvSpPr>
      <dsp:spPr>
        <a:xfrm>
          <a:off x="8606886" y="3124505"/>
          <a:ext cx="648953" cy="64895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s-EC" sz="2900" kern="1200"/>
        </a:p>
      </dsp:txBody>
      <dsp:txXfrm>
        <a:off x="8752900" y="3124505"/>
        <a:ext cx="356925" cy="4883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E81E9B-7654-4C25-9094-0F90D97EB291}">
      <dsp:nvSpPr>
        <dsp:cNvPr id="0" name=""/>
        <dsp:cNvSpPr/>
      </dsp:nvSpPr>
      <dsp:spPr>
        <a:xfrm>
          <a:off x="432385" y="0"/>
          <a:ext cx="10223293" cy="466725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F6C7E3-8898-439F-A1B9-837CEC0DDF87}">
      <dsp:nvSpPr>
        <dsp:cNvPr id="0" name=""/>
        <dsp:cNvSpPr/>
      </dsp:nvSpPr>
      <dsp:spPr>
        <a:xfrm>
          <a:off x="1153651" y="3672372"/>
          <a:ext cx="171754" cy="1717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B1BC1F-6B27-4840-A909-44E1CEF2909A}">
      <dsp:nvSpPr>
        <dsp:cNvPr id="0" name=""/>
        <dsp:cNvSpPr/>
      </dsp:nvSpPr>
      <dsp:spPr>
        <a:xfrm>
          <a:off x="1266340" y="3556444"/>
          <a:ext cx="1553063" cy="111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009" tIns="0" rIns="0" bIns="0" numCol="1" spcCol="1270" anchor="t" anchorCtr="0">
          <a:noAutofit/>
        </a:bodyPr>
        <a:lstStyle/>
        <a:p>
          <a:pPr marL="0" lvl="0" indent="0" algn="l" defTabSz="889000">
            <a:lnSpc>
              <a:spcPct val="90000"/>
            </a:lnSpc>
            <a:spcBef>
              <a:spcPct val="0"/>
            </a:spcBef>
            <a:spcAft>
              <a:spcPct val="35000"/>
            </a:spcAft>
            <a:buNone/>
          </a:pPr>
          <a:r>
            <a:rPr lang="es-EC" sz="2000" kern="1200" dirty="0"/>
            <a:t>Panel fotovoltaico</a:t>
          </a:r>
        </a:p>
      </dsp:txBody>
      <dsp:txXfrm>
        <a:off x="1266340" y="3556444"/>
        <a:ext cx="1553063" cy="1110805"/>
      </dsp:txXfrm>
    </dsp:sp>
    <dsp:sp modelId="{1B1F2051-E159-48F9-8BDA-2460DADB3D0C}">
      <dsp:nvSpPr>
        <dsp:cNvPr id="0" name=""/>
        <dsp:cNvSpPr/>
      </dsp:nvSpPr>
      <dsp:spPr>
        <a:xfrm>
          <a:off x="2913800" y="2381174"/>
          <a:ext cx="298704" cy="2987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0E1022-0B21-42F1-9558-D06286C436E2}">
      <dsp:nvSpPr>
        <dsp:cNvPr id="0" name=""/>
        <dsp:cNvSpPr/>
      </dsp:nvSpPr>
      <dsp:spPr>
        <a:xfrm>
          <a:off x="2942520" y="2754264"/>
          <a:ext cx="2150451" cy="1283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277" tIns="0" rIns="0" bIns="0" numCol="1" spcCol="1270" anchor="t" anchorCtr="0">
          <a:noAutofit/>
        </a:bodyPr>
        <a:lstStyle/>
        <a:p>
          <a:pPr marL="0" lvl="0" indent="0" algn="l" defTabSz="889000">
            <a:lnSpc>
              <a:spcPct val="90000"/>
            </a:lnSpc>
            <a:spcBef>
              <a:spcPct val="0"/>
            </a:spcBef>
            <a:spcAft>
              <a:spcPct val="35000"/>
            </a:spcAft>
            <a:buNone/>
          </a:pPr>
          <a:r>
            <a:rPr lang="es-EC" sz="2000" kern="1200" dirty="0"/>
            <a:t>Regulador de carga y baterías</a:t>
          </a:r>
        </a:p>
      </dsp:txBody>
      <dsp:txXfrm>
        <a:off x="2942520" y="2754264"/>
        <a:ext cx="2150451" cy="1283044"/>
      </dsp:txXfrm>
    </dsp:sp>
    <dsp:sp modelId="{77F9F67F-E480-4D1E-A478-36EEE685ABC5}">
      <dsp:nvSpPr>
        <dsp:cNvPr id="0" name=""/>
        <dsp:cNvSpPr/>
      </dsp:nvSpPr>
      <dsp:spPr>
        <a:xfrm>
          <a:off x="5049316" y="1680385"/>
          <a:ext cx="395782" cy="3957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3FAB37-1623-450F-B57F-7DB71D6301D4}">
      <dsp:nvSpPr>
        <dsp:cNvPr id="0" name=""/>
        <dsp:cNvSpPr/>
      </dsp:nvSpPr>
      <dsp:spPr>
        <a:xfrm>
          <a:off x="5156119" y="2188372"/>
          <a:ext cx="2394494" cy="114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717" tIns="0" rIns="0" bIns="0" numCol="1" spcCol="1270" anchor="t" anchorCtr="0">
          <a:noAutofit/>
        </a:bodyPr>
        <a:lstStyle/>
        <a:p>
          <a:pPr marL="0" lvl="0" indent="0" algn="l" defTabSz="889000">
            <a:lnSpc>
              <a:spcPct val="90000"/>
            </a:lnSpc>
            <a:spcBef>
              <a:spcPct val="0"/>
            </a:spcBef>
            <a:spcAft>
              <a:spcPct val="35000"/>
            </a:spcAft>
            <a:buNone/>
          </a:pPr>
          <a:r>
            <a:rPr lang="es-EC" sz="2000" kern="1200" dirty="0"/>
            <a:t>Inversor y cuadro de protecciones</a:t>
          </a:r>
        </a:p>
      </dsp:txBody>
      <dsp:txXfrm>
        <a:off x="5156119" y="2188372"/>
        <a:ext cx="2394494" cy="1147860"/>
      </dsp:txXfrm>
    </dsp:sp>
    <dsp:sp modelId="{32E80C91-F87C-4638-A9AC-87AA48A8CE09}">
      <dsp:nvSpPr>
        <dsp:cNvPr id="0" name=""/>
        <dsp:cNvSpPr/>
      </dsp:nvSpPr>
      <dsp:spPr>
        <a:xfrm>
          <a:off x="7599078" y="979955"/>
          <a:ext cx="530199" cy="530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31844D-56BE-4D46-8FBE-8DCEE35419EF}">
      <dsp:nvSpPr>
        <dsp:cNvPr id="0" name=""/>
        <dsp:cNvSpPr/>
      </dsp:nvSpPr>
      <dsp:spPr>
        <a:xfrm>
          <a:off x="7970094" y="1449518"/>
          <a:ext cx="2134440" cy="1732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942" tIns="0" rIns="0" bIns="0" numCol="1" spcCol="1270" anchor="t" anchorCtr="0">
          <a:noAutofit/>
        </a:bodyPr>
        <a:lstStyle/>
        <a:p>
          <a:pPr marL="0" lvl="0" indent="0" algn="l" defTabSz="889000">
            <a:lnSpc>
              <a:spcPct val="90000"/>
            </a:lnSpc>
            <a:spcBef>
              <a:spcPct val="0"/>
            </a:spcBef>
            <a:spcAft>
              <a:spcPct val="35000"/>
            </a:spcAft>
            <a:buNone/>
          </a:pPr>
          <a:r>
            <a:rPr lang="es-EC" sz="2000" kern="1200" dirty="0"/>
            <a:t>Receptores</a:t>
          </a:r>
        </a:p>
      </dsp:txBody>
      <dsp:txXfrm>
        <a:off x="7970094" y="1449518"/>
        <a:ext cx="2134440" cy="17329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E12B5-C199-4EF0-B5DE-8CCDF84AC440}">
      <dsp:nvSpPr>
        <dsp:cNvPr id="0" name=""/>
        <dsp:cNvSpPr/>
      </dsp:nvSpPr>
      <dsp:spPr>
        <a:xfrm>
          <a:off x="5491597" y="3567118"/>
          <a:ext cx="236845" cy="91440"/>
        </a:xfrm>
        <a:custGeom>
          <a:avLst/>
          <a:gdLst/>
          <a:ahLst/>
          <a:cxnLst/>
          <a:rect l="0" t="0" r="0" b="0"/>
          <a:pathLst>
            <a:path>
              <a:moveTo>
                <a:pt x="0" y="45720"/>
              </a:moveTo>
              <a:lnTo>
                <a:pt x="118422" y="45720"/>
              </a:lnTo>
              <a:lnTo>
                <a:pt x="118422" y="48352"/>
              </a:lnTo>
              <a:lnTo>
                <a:pt x="236845" y="4835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5604098" y="3606917"/>
        <a:ext cx="11843" cy="11843"/>
      </dsp:txXfrm>
    </dsp:sp>
    <dsp:sp modelId="{1AB86B98-9A98-4A4C-B5BE-5580F59E88A0}">
      <dsp:nvSpPr>
        <dsp:cNvPr id="0" name=""/>
        <dsp:cNvSpPr/>
      </dsp:nvSpPr>
      <dsp:spPr>
        <a:xfrm>
          <a:off x="1476061" y="2456356"/>
          <a:ext cx="953933" cy="1156482"/>
        </a:xfrm>
        <a:custGeom>
          <a:avLst/>
          <a:gdLst/>
          <a:ahLst/>
          <a:cxnLst/>
          <a:rect l="0" t="0" r="0" b="0"/>
          <a:pathLst>
            <a:path>
              <a:moveTo>
                <a:pt x="0" y="0"/>
              </a:moveTo>
              <a:lnTo>
                <a:pt x="476966" y="0"/>
              </a:lnTo>
              <a:lnTo>
                <a:pt x="476966" y="1156482"/>
              </a:lnTo>
              <a:lnTo>
                <a:pt x="953933" y="115648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915549" y="2997118"/>
        <a:ext cx="74957" cy="74957"/>
      </dsp:txXfrm>
    </dsp:sp>
    <dsp:sp modelId="{96BF5C5C-308F-44EB-8A6A-884A5B0CE834}">
      <dsp:nvSpPr>
        <dsp:cNvPr id="0" name=""/>
        <dsp:cNvSpPr/>
      </dsp:nvSpPr>
      <dsp:spPr>
        <a:xfrm>
          <a:off x="5491597" y="1375618"/>
          <a:ext cx="234304" cy="91440"/>
        </a:xfrm>
        <a:custGeom>
          <a:avLst/>
          <a:gdLst/>
          <a:ahLst/>
          <a:cxnLst/>
          <a:rect l="0" t="0" r="0" b="0"/>
          <a:pathLst>
            <a:path>
              <a:moveTo>
                <a:pt x="0" y="48856"/>
              </a:moveTo>
              <a:lnTo>
                <a:pt x="117152" y="48856"/>
              </a:lnTo>
              <a:lnTo>
                <a:pt x="117152" y="45720"/>
              </a:lnTo>
              <a:lnTo>
                <a:pt x="234304"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5602891" y="1415480"/>
        <a:ext cx="11716" cy="11716"/>
      </dsp:txXfrm>
    </dsp:sp>
    <dsp:sp modelId="{2979949D-E099-4DFE-87B4-853BCC23DF41}">
      <dsp:nvSpPr>
        <dsp:cNvPr id="0" name=""/>
        <dsp:cNvSpPr/>
      </dsp:nvSpPr>
      <dsp:spPr>
        <a:xfrm>
          <a:off x="1476061" y="1424474"/>
          <a:ext cx="953933" cy="1031881"/>
        </a:xfrm>
        <a:custGeom>
          <a:avLst/>
          <a:gdLst/>
          <a:ahLst/>
          <a:cxnLst/>
          <a:rect l="0" t="0" r="0" b="0"/>
          <a:pathLst>
            <a:path>
              <a:moveTo>
                <a:pt x="0" y="1031881"/>
              </a:moveTo>
              <a:lnTo>
                <a:pt x="476966" y="1031881"/>
              </a:lnTo>
              <a:lnTo>
                <a:pt x="476966" y="0"/>
              </a:lnTo>
              <a:lnTo>
                <a:pt x="953933"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917896" y="1905283"/>
        <a:ext cx="70263" cy="70263"/>
      </dsp:txXfrm>
    </dsp:sp>
    <dsp:sp modelId="{428852D3-2360-4F59-B6D3-9563D1A60F13}">
      <dsp:nvSpPr>
        <dsp:cNvPr id="0" name=""/>
        <dsp:cNvSpPr/>
      </dsp:nvSpPr>
      <dsp:spPr>
        <a:xfrm rot="16200000">
          <a:off x="-1447002" y="1989648"/>
          <a:ext cx="4912712" cy="9334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s-EC" sz="4400" kern="1200" dirty="0"/>
            <a:t>Causas</a:t>
          </a:r>
        </a:p>
      </dsp:txBody>
      <dsp:txXfrm>
        <a:off x="-1447002" y="1989648"/>
        <a:ext cx="4912712" cy="933415"/>
      </dsp:txXfrm>
    </dsp:sp>
    <dsp:sp modelId="{400F26C5-6CCC-49EF-ADB9-8E67D5DD0AA4}">
      <dsp:nvSpPr>
        <dsp:cNvPr id="0" name=""/>
        <dsp:cNvSpPr/>
      </dsp:nvSpPr>
      <dsp:spPr>
        <a:xfrm>
          <a:off x="2429995" y="957767"/>
          <a:ext cx="3061602" cy="93341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C" sz="2000" kern="1200" dirty="0"/>
            <a:t>Factores naturales</a:t>
          </a:r>
        </a:p>
      </dsp:txBody>
      <dsp:txXfrm>
        <a:off x="2429995" y="957767"/>
        <a:ext cx="3061602" cy="933415"/>
      </dsp:txXfrm>
    </dsp:sp>
    <dsp:sp modelId="{DF6F547C-3BDA-4475-975D-01AE49F135C0}">
      <dsp:nvSpPr>
        <dsp:cNvPr id="0" name=""/>
        <dsp:cNvSpPr/>
      </dsp:nvSpPr>
      <dsp:spPr>
        <a:xfrm>
          <a:off x="5725901" y="954630"/>
          <a:ext cx="3061602" cy="93341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C" sz="2000" kern="1200" dirty="0"/>
            <a:t>Clima, estructura y composición del suelo, cubierta vegetal y topografía</a:t>
          </a:r>
        </a:p>
      </dsp:txBody>
      <dsp:txXfrm>
        <a:off x="5725901" y="954630"/>
        <a:ext cx="3061602" cy="933415"/>
      </dsp:txXfrm>
    </dsp:sp>
    <dsp:sp modelId="{2E214905-FC41-4055-9D12-BED86119E93F}">
      <dsp:nvSpPr>
        <dsp:cNvPr id="0" name=""/>
        <dsp:cNvSpPr/>
      </dsp:nvSpPr>
      <dsp:spPr>
        <a:xfrm>
          <a:off x="2429995" y="3146131"/>
          <a:ext cx="3061602" cy="93341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C" sz="2000" kern="1200" dirty="0"/>
            <a:t>Actividades humanas</a:t>
          </a:r>
        </a:p>
      </dsp:txBody>
      <dsp:txXfrm>
        <a:off x="2429995" y="3146131"/>
        <a:ext cx="3061602" cy="933415"/>
      </dsp:txXfrm>
    </dsp:sp>
    <dsp:sp modelId="{609C40F1-8713-43F3-B460-A6234EB93634}">
      <dsp:nvSpPr>
        <dsp:cNvPr id="0" name=""/>
        <dsp:cNvSpPr/>
      </dsp:nvSpPr>
      <dsp:spPr>
        <a:xfrm>
          <a:off x="5728442" y="3148763"/>
          <a:ext cx="3061602" cy="93341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C" sz="2000" kern="1200" dirty="0"/>
            <a:t>Practicas agrícolas, Deforestación, cambio climático</a:t>
          </a:r>
        </a:p>
      </dsp:txBody>
      <dsp:txXfrm>
        <a:off x="5728442" y="3148763"/>
        <a:ext cx="3061602" cy="9334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8CD97-63AE-4A17-9601-E617F4B4B7AE}">
      <dsp:nvSpPr>
        <dsp:cNvPr id="0" name=""/>
        <dsp:cNvSpPr/>
      </dsp:nvSpPr>
      <dsp:spPr>
        <a:xfrm>
          <a:off x="402815" y="1277"/>
          <a:ext cx="2140239" cy="128414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Creado para evaluar diferentes alternativas</a:t>
          </a:r>
        </a:p>
      </dsp:txBody>
      <dsp:txXfrm>
        <a:off x="402815" y="1277"/>
        <a:ext cx="2140239" cy="1284143"/>
      </dsp:txXfrm>
    </dsp:sp>
    <dsp:sp modelId="{16DD3B0F-59BF-40D5-BA78-4AD48DC88056}">
      <dsp:nvSpPr>
        <dsp:cNvPr id="0" name=""/>
        <dsp:cNvSpPr/>
      </dsp:nvSpPr>
      <dsp:spPr>
        <a:xfrm>
          <a:off x="2757078" y="1277"/>
          <a:ext cx="2140239" cy="128414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Está basado en el principio de la experiencia y el conocimiento.</a:t>
          </a:r>
        </a:p>
      </dsp:txBody>
      <dsp:txXfrm>
        <a:off x="2757078" y="1277"/>
        <a:ext cx="2140239" cy="1284143"/>
      </dsp:txXfrm>
    </dsp:sp>
    <dsp:sp modelId="{7F409C2D-5D6E-48F1-BDC0-A697CCAB4B68}">
      <dsp:nvSpPr>
        <dsp:cNvPr id="0" name=""/>
        <dsp:cNvSpPr/>
      </dsp:nvSpPr>
      <dsp:spPr>
        <a:xfrm>
          <a:off x="402815" y="1499445"/>
          <a:ext cx="2140239" cy="128414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O" sz="1600" kern="1200" dirty="0">
              <a:solidFill>
                <a:prstClr val="black">
                  <a:hueOff val="0"/>
                  <a:satOff val="0"/>
                  <a:lumOff val="0"/>
                  <a:alphaOff val="0"/>
                </a:prstClr>
              </a:solidFill>
              <a:latin typeface="Calibri" panose="020F0502020204030204"/>
              <a:ea typeface="+mn-ea"/>
              <a:cs typeface="+mn-cs"/>
            </a:rPr>
            <a:t>Identificando los criterios discriminantes en la toma de decisiones</a:t>
          </a:r>
          <a:endParaRPr lang="es-EC" sz="1600" kern="1200" dirty="0">
            <a:solidFill>
              <a:prstClr val="black">
                <a:hueOff val="0"/>
                <a:satOff val="0"/>
                <a:lumOff val="0"/>
                <a:alphaOff val="0"/>
              </a:prstClr>
            </a:solidFill>
            <a:latin typeface="Calibri" panose="020F0502020204030204"/>
            <a:ea typeface="+mn-ea"/>
            <a:cs typeface="+mn-cs"/>
          </a:endParaRPr>
        </a:p>
      </dsp:txBody>
      <dsp:txXfrm>
        <a:off x="402815" y="1499445"/>
        <a:ext cx="2140239" cy="1284143"/>
      </dsp:txXfrm>
    </dsp:sp>
    <dsp:sp modelId="{A3179DF3-6591-49AD-A583-3B70E7A69074}">
      <dsp:nvSpPr>
        <dsp:cNvPr id="0" name=""/>
        <dsp:cNvSpPr/>
      </dsp:nvSpPr>
      <dsp:spPr>
        <a:xfrm>
          <a:off x="2757078" y="1499445"/>
          <a:ext cx="2140239" cy="128414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Escala de comparaciones, matriz de comparaciones, prioridades y cálculo de la consistencia</a:t>
          </a:r>
        </a:p>
      </dsp:txBody>
      <dsp:txXfrm>
        <a:off x="2757078" y="1499445"/>
        <a:ext cx="2140239" cy="1284143"/>
      </dsp:txXfrm>
    </dsp:sp>
    <dsp:sp modelId="{1321107F-9AAF-460B-A21A-D327A9A597CC}">
      <dsp:nvSpPr>
        <dsp:cNvPr id="0" name=""/>
        <dsp:cNvSpPr/>
      </dsp:nvSpPr>
      <dsp:spPr>
        <a:xfrm>
          <a:off x="678285" y="2997612"/>
          <a:ext cx="3943562" cy="128414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CO" sz="1600" b="0" kern="1200" dirty="0">
              <a:latin typeface="Arial Narrow" pitchFamily="34" charset="0"/>
            </a:rPr>
            <a:t>Facilidad de Uso</a:t>
          </a:r>
        </a:p>
        <a:p>
          <a:pPr marL="0" lvl="0" indent="0" algn="l" defTabSz="711200">
            <a:lnSpc>
              <a:spcPct val="90000"/>
            </a:lnSpc>
            <a:spcBef>
              <a:spcPct val="0"/>
            </a:spcBef>
            <a:spcAft>
              <a:spcPct val="35000"/>
            </a:spcAft>
            <a:buFontTx/>
            <a:buNone/>
          </a:pPr>
          <a:r>
            <a:rPr lang="es-CO" sz="1600" b="0" kern="1200" dirty="0">
              <a:latin typeface="Arial Narrow" pitchFamily="34" charset="0"/>
            </a:rPr>
            <a:t>Permite Rápida </a:t>
          </a:r>
          <a:r>
            <a:rPr lang="es-CO" sz="1600" b="0" kern="1200" dirty="0" err="1">
              <a:latin typeface="Arial Narrow" pitchFamily="34" charset="0"/>
            </a:rPr>
            <a:t>Re-planeación</a:t>
          </a:r>
          <a:endParaRPr lang="es-CO" sz="1600" b="0" kern="1200" dirty="0">
            <a:latin typeface="Arial Narrow" pitchFamily="34" charset="0"/>
          </a:endParaRPr>
        </a:p>
        <a:p>
          <a:pPr marL="0" lvl="0" indent="0" algn="l" defTabSz="711200">
            <a:lnSpc>
              <a:spcPct val="90000"/>
            </a:lnSpc>
            <a:spcBef>
              <a:spcPct val="0"/>
            </a:spcBef>
            <a:spcAft>
              <a:spcPct val="35000"/>
            </a:spcAft>
            <a:buFontTx/>
            <a:buNone/>
          </a:pPr>
          <a:r>
            <a:rPr lang="es-CO" sz="1600" b="0" kern="1200" dirty="0">
              <a:latin typeface="Arial Narrow" pitchFamily="34" charset="0"/>
            </a:rPr>
            <a:t>Incorpora Factores Cualitativos y Cuantitativos</a:t>
          </a:r>
        </a:p>
      </dsp:txBody>
      <dsp:txXfrm>
        <a:off x="678285" y="2997612"/>
        <a:ext cx="3943562" cy="12841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43DAA-9B00-482E-B6FB-BE50D9526C20}">
      <dsp:nvSpPr>
        <dsp:cNvPr id="0" name=""/>
        <dsp:cNvSpPr/>
      </dsp:nvSpPr>
      <dsp:spPr>
        <a:xfrm>
          <a:off x="1018175" y="3714"/>
          <a:ext cx="4896738" cy="410756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s-EC" sz="2000" b="0" kern="1200" dirty="0">
              <a:solidFill>
                <a:schemeClr val="tx1"/>
              </a:solidFill>
            </a:rPr>
            <a:t>Se determinó que la cobertura vegetal media y abundante aumentó un 6,9%, la vegetación ligera disminuyó en un 6,56% del territorio provincial. Esto se debe a factores como la deforestación y el cambio de uso de suelo en donde generalmente se pasa de zonas deforestadas, vegetación herbácea y arbustiva a plantaciones forestales o tierras agropecuarias, los porcentajes de cambios en cobertura vegetal no son tan significativos como en las décadas anteriores en donde el porcentaje de cambio de uso de suelo en el territorio continental llegaban al 21,1% anual (Sierra, 2013).</a:t>
          </a:r>
        </a:p>
      </dsp:txBody>
      <dsp:txXfrm>
        <a:off x="1018175" y="3714"/>
        <a:ext cx="4896738" cy="4107568"/>
      </dsp:txXfrm>
    </dsp:sp>
    <dsp:sp modelId="{8388B21C-85C0-4078-AEEC-5002945FF637}">
      <dsp:nvSpPr>
        <dsp:cNvPr id="0" name=""/>
        <dsp:cNvSpPr/>
      </dsp:nvSpPr>
      <dsp:spPr>
        <a:xfrm>
          <a:off x="6096474" y="0"/>
          <a:ext cx="4219268" cy="4110179"/>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s-EC" sz="2000" b="0" kern="1200" dirty="0">
              <a:solidFill>
                <a:schemeClr val="tx1"/>
              </a:solidFill>
            </a:rPr>
            <a:t>Se estableció que las zonas óptimas de implementación de infraestructura fotovoltaica aislada se localizaron en los cantones de Ibarra y Pimampiro para la provincia de Imbabura. Mientras que en la provincia de Pichincha las zonas óptimas se concentran en los cantones de Pedro Moncayo y Cayambe. </a:t>
          </a:r>
        </a:p>
      </dsp:txBody>
      <dsp:txXfrm>
        <a:off x="6096474" y="0"/>
        <a:ext cx="4219268" cy="41101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00575-C6AB-4C0D-A9CC-60D110726647}">
      <dsp:nvSpPr>
        <dsp:cNvPr id="0" name=""/>
        <dsp:cNvSpPr/>
      </dsp:nvSpPr>
      <dsp:spPr>
        <a:xfrm>
          <a:off x="739378" y="234"/>
          <a:ext cx="3806748" cy="228404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89000" rtl="0" eaLnBrk="1" latinLnBrk="0" hangingPunct="1">
            <a:lnSpc>
              <a:spcPct val="90000"/>
            </a:lnSpc>
            <a:spcBef>
              <a:spcPct val="0"/>
            </a:spcBef>
            <a:spcAft>
              <a:spcPct val="35000"/>
            </a:spcAft>
            <a:buNone/>
          </a:pPr>
          <a:r>
            <a:rPr lang="es-EC" sz="1800" kern="1200" dirty="0">
              <a:solidFill>
                <a:prstClr val="black"/>
              </a:solidFill>
              <a:latin typeface="Calibri" panose="020F0502020204030204"/>
              <a:ea typeface="+mn-ea"/>
              <a:cs typeface="+mn-cs"/>
            </a:rPr>
            <a:t>Se recomienda trabajar con información la información geográfica más actualizada para poder realizar unos análisis más concluyentes al estado actual de las regiones de interés en la aplicación de los diferentes proyectos.</a:t>
          </a:r>
        </a:p>
      </dsp:txBody>
      <dsp:txXfrm>
        <a:off x="739378" y="234"/>
        <a:ext cx="3806748" cy="2284048"/>
      </dsp:txXfrm>
    </dsp:sp>
    <dsp:sp modelId="{E605D12D-62E2-498F-9B67-FDFC54C595D6}">
      <dsp:nvSpPr>
        <dsp:cNvPr id="0" name=""/>
        <dsp:cNvSpPr/>
      </dsp:nvSpPr>
      <dsp:spPr>
        <a:xfrm>
          <a:off x="4926801" y="234"/>
          <a:ext cx="3806748" cy="2284048"/>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s-EC" sz="1800" kern="1200" dirty="0">
              <a:solidFill>
                <a:schemeClr val="tx1"/>
              </a:solidFill>
              <a:latin typeface="+mn-lt"/>
            </a:rPr>
            <a:t>Es recomendable la implementación de proyectos fotovoltaicos que permitan el desarrollo local de las comunidades rurales con problemas de cobertura eléctrica con el aprovechamiento de las áreas improductivas a causa de la erosión.</a:t>
          </a:r>
        </a:p>
      </dsp:txBody>
      <dsp:txXfrm>
        <a:off x="4926801" y="234"/>
        <a:ext cx="3806748" cy="2284048"/>
      </dsp:txXfrm>
    </dsp:sp>
    <dsp:sp modelId="{41125A39-AF40-4894-B765-2BC8A45C12BE}">
      <dsp:nvSpPr>
        <dsp:cNvPr id="0" name=""/>
        <dsp:cNvSpPr/>
      </dsp:nvSpPr>
      <dsp:spPr>
        <a:xfrm>
          <a:off x="2833090" y="2664957"/>
          <a:ext cx="3806748" cy="2284048"/>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s-EC" sz="1800" kern="1200" dirty="0">
              <a:solidFill>
                <a:schemeClr val="tx1"/>
              </a:solidFill>
              <a:latin typeface="+mn-lt"/>
            </a:rPr>
            <a:t>Para desarrollar un análisis más minucioso se recomienda realizar un muestreo del suelo, y determinar las condiciones del mismo para desarrollar estrategias de recuperación de suelo erosionado o para realizar proyectos con energías renovables aprovechando las regiones improductivas. </a:t>
          </a:r>
        </a:p>
      </dsp:txBody>
      <dsp:txXfrm>
        <a:off x="2833090" y="2664957"/>
        <a:ext cx="3806748" cy="228404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0EDD3-E533-4EDC-A42A-1FDD70096691}" type="datetimeFigureOut">
              <a:rPr lang="es-EC" smtClean="0"/>
              <a:t>28/9/2020</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BB753A-D6B1-421E-8466-43898AE9A45F}" type="slidenum">
              <a:rPr lang="es-EC" smtClean="0"/>
              <a:t>‹Nº›</a:t>
            </a:fld>
            <a:endParaRPr lang="es-EC"/>
          </a:p>
        </p:txBody>
      </p:sp>
    </p:spTree>
    <p:extLst>
      <p:ext uri="{BB962C8B-B14F-4D97-AF65-F5344CB8AC3E}">
        <p14:creationId xmlns:p14="http://schemas.microsoft.com/office/powerpoint/2010/main" val="2340005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La electrificación en zonas rurales aún presenta problemas ya que dependen de centrales de generación eléctrica que se encuentran fuera del territorio, hay pocas subestaciones de transmisión de energía eléctrica y además cuentan con escasos proyectos de generación eléctrica aislados o conectados a la red.</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La degradación del suelo se incrementa en la sierra ecuatoriana debido a múltiples factores adversos como el minifundio, reducción de la diversidad de especies cultivadas, deficientes prácticas de conservación de suelos, falta de políticas e incentivos para la conservación del suelo (Bernal, 2010).</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La extracción petrolera ha empezado a disminuir debido al agotamiento de las reservas, según una experta de la UAM, el mundo se quedará sin petróleo en 30 años, la producción de energía eléctrica en Ecuador se da a través de energía renovable con 69,4%, principalmente de hidroeléctricas y 30,5% de energía no renovable, especialmente térmica de motores de combustión interna (</a:t>
            </a:r>
            <a:r>
              <a:rPr lang="es-EC" dirty="0" err="1"/>
              <a:t>Arconel</a:t>
            </a:r>
            <a:r>
              <a:rPr lang="es-EC" dirty="0"/>
              <a:t>,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12BB753A-D6B1-421E-8466-43898AE9A45F}" type="slidenum">
              <a:rPr lang="es-EC" smtClean="0"/>
              <a:t>3</a:t>
            </a:fld>
            <a:endParaRPr lang="es-EC"/>
          </a:p>
        </p:txBody>
      </p:sp>
    </p:spTree>
    <p:extLst>
      <p:ext uri="{BB962C8B-B14F-4D97-AF65-F5344CB8AC3E}">
        <p14:creationId xmlns:p14="http://schemas.microsoft.com/office/powerpoint/2010/main" val="2911581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Pendientes.- Los mínimos valores de pendiente implican niveles máximos de aptitud, puesto que se pueden relacionar los valores de menor pendiente con menor necesidad de efectuar movimientos de tierra para la adecuación del terreno, y por tanto menor coste para la ejecución de la instalación o para mejorar su accesibilidad, los valores óptimos para implementación fotovoltaica que se usaron para la pendiente fueron de 0 a 5% de pendiente.</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Grado de insolación.- Criterio de aptitud ligado a la intensidad y al número de horas de exposición a la Radiación solar, de manera que los niveles máximos de la variable de Irradiación Global Horizontal (IGH), proporcionan niveles máximos de aptitud.</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Accesibilidad.- Una mayor accesibilidad implica mayor aptitud. Por ello este criterio de accesibilidad se define de manera que los valores mínimos de distancia a la red viaria constituirán niveles máximos de aptitud para la instalación de una planta de energía solar fotovoltaica basándose en términos del ahorro de tiempo y dinero, los valores óptimos para implementación fotovoltaica que se usaron para la accesibilidad fueron de 0 a 250 metros.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Uso de suelo.- El impacto alcanzará valores máximos cuanto mejor conservados y menos transformados se encuentren los terrenos.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Hidrología.- El impacto máximo respecto a esta variable coincide con los valores mínimos de distancia a los cauces, está prohibido construir a menos de 30 metros de ríos, quebradas o sitios de riesgo, los valores óptimos para implementación fotovoltaica que se usaron para la hidrología fueron  distancias a ríos mayoras a 250 metros.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Erosión.- El impacto en el medio físico será mínimo con el aprovechamiento de las áreas improductivas a causa de la erosión.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12BB753A-D6B1-421E-8466-43898AE9A45F}" type="slidenum">
              <a:rPr lang="es-EC" smtClean="0"/>
              <a:t>19</a:t>
            </a:fld>
            <a:endParaRPr lang="es-EC"/>
          </a:p>
        </p:txBody>
      </p:sp>
    </p:spTree>
    <p:extLst>
      <p:ext uri="{BB962C8B-B14F-4D97-AF65-F5344CB8AC3E}">
        <p14:creationId xmlns:p14="http://schemas.microsoft.com/office/powerpoint/2010/main" val="772278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Las variables o criterios seleccionadas para realizar el análisis multicriterio tienen diferentes unidades, es importante estandarizar las variables o criterios de cada variable para que todas trabajen con la misma magnitud.</a:t>
            </a:r>
          </a:p>
          <a:p>
            <a:r>
              <a:rPr lang="es-EC" sz="1200" kern="1200" dirty="0">
                <a:solidFill>
                  <a:schemeClr val="tx1"/>
                </a:solidFill>
                <a:effectLst/>
                <a:latin typeface="+mn-lt"/>
                <a:ea typeface="+mn-ea"/>
                <a:cs typeface="+mn-cs"/>
              </a:rPr>
              <a:t>Para ello se tomó una escala del 1 al 4 donde los criterios calificados con 1 serán los que caractericen zonas óptimas y los calificados con 4 zonas inaceptables</a:t>
            </a:r>
            <a:endParaRPr lang="es-EC" dirty="0"/>
          </a:p>
        </p:txBody>
      </p:sp>
      <p:sp>
        <p:nvSpPr>
          <p:cNvPr id="4" name="Marcador de número de diapositiva 3"/>
          <p:cNvSpPr>
            <a:spLocks noGrp="1"/>
          </p:cNvSpPr>
          <p:nvPr>
            <p:ph type="sldNum" sz="quarter" idx="5"/>
          </p:nvPr>
        </p:nvSpPr>
        <p:spPr/>
        <p:txBody>
          <a:bodyPr/>
          <a:lstStyle/>
          <a:p>
            <a:fld id="{12BB753A-D6B1-421E-8466-43898AE9A45F}" type="slidenum">
              <a:rPr lang="es-EC" smtClean="0"/>
              <a:t>20</a:t>
            </a:fld>
            <a:endParaRPr lang="es-EC"/>
          </a:p>
        </p:txBody>
      </p:sp>
    </p:spTree>
    <p:extLst>
      <p:ext uri="{BB962C8B-B14F-4D97-AF65-F5344CB8AC3E}">
        <p14:creationId xmlns:p14="http://schemas.microsoft.com/office/powerpoint/2010/main" val="2682840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Con el método AHP y Ad-hoc </a:t>
            </a:r>
            <a:r>
              <a:rPr lang="es-ES" sz="1200" kern="1200" dirty="0">
                <a:solidFill>
                  <a:schemeClr val="tx1"/>
                </a:solidFill>
                <a:effectLst/>
                <a:latin typeface="+mn-lt"/>
                <a:ea typeface="+mn-ea"/>
                <a:cs typeface="+mn-cs"/>
              </a:rPr>
              <a:t>se generó una matriz pareada con las comparaciones de las variables con la ayuda de la tabla de comparación de </a:t>
            </a:r>
            <a:r>
              <a:rPr lang="es-ES" sz="1200" kern="1200" dirty="0" err="1">
                <a:solidFill>
                  <a:schemeClr val="tx1"/>
                </a:solidFill>
                <a:effectLst/>
                <a:latin typeface="+mn-lt"/>
                <a:ea typeface="+mn-ea"/>
                <a:cs typeface="+mn-cs"/>
              </a:rPr>
              <a:t>Saaty</a:t>
            </a:r>
            <a:r>
              <a:rPr lang="es-ES" sz="1200" kern="1200" dirty="0">
                <a:solidFill>
                  <a:schemeClr val="tx1"/>
                </a:solidFill>
                <a:effectLst/>
                <a:latin typeface="+mn-lt"/>
                <a:ea typeface="+mn-ea"/>
                <a:cs typeface="+mn-cs"/>
              </a:rPr>
              <a:t>, haciendo la siguiente pregunta: ¿cuánto más importante son los elementos de la columna izquierda de la matriz con los elementos de la parte superior de la matriz, y con respecto al objetivo en cuestión? </a:t>
            </a:r>
          </a:p>
        </p:txBody>
      </p:sp>
      <p:sp>
        <p:nvSpPr>
          <p:cNvPr id="4" name="Marcador de número de diapositiva 3"/>
          <p:cNvSpPr>
            <a:spLocks noGrp="1"/>
          </p:cNvSpPr>
          <p:nvPr>
            <p:ph type="sldNum" sz="quarter" idx="5"/>
          </p:nvPr>
        </p:nvSpPr>
        <p:spPr/>
        <p:txBody>
          <a:bodyPr/>
          <a:lstStyle/>
          <a:p>
            <a:fld id="{12BB753A-D6B1-421E-8466-43898AE9A45F}" type="slidenum">
              <a:rPr lang="es-EC" smtClean="0"/>
              <a:t>21</a:t>
            </a:fld>
            <a:endParaRPr lang="es-EC"/>
          </a:p>
        </p:txBody>
      </p:sp>
    </p:spTree>
    <p:extLst>
      <p:ext uri="{BB962C8B-B14F-4D97-AF65-F5344CB8AC3E}">
        <p14:creationId xmlns:p14="http://schemas.microsoft.com/office/powerpoint/2010/main" val="584243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Para el cálculo de la matriz de prioridades de las variables se siguió el método </a:t>
            </a:r>
            <a:r>
              <a:rPr lang="es-ES" sz="1200" kern="1200" dirty="0">
                <a:solidFill>
                  <a:schemeClr val="tx1"/>
                </a:solidFill>
                <a:effectLst/>
                <a:latin typeface="+mn-lt"/>
                <a:ea typeface="+mn-ea"/>
                <a:cs typeface="+mn-cs"/>
              </a:rPr>
              <a:t>de normalizar la matriz A, sumando cada fila y finalmente dividiendo cada una por la suma total de todas las filas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Saaty</a:t>
            </a:r>
            <a:r>
              <a:rPr lang="es-EC" sz="1200" kern="1200" dirty="0">
                <a:solidFill>
                  <a:schemeClr val="tx1"/>
                </a:solidFill>
                <a:effectLst/>
                <a:latin typeface="+mn-lt"/>
                <a:ea typeface="+mn-ea"/>
                <a:cs typeface="+mn-cs"/>
              </a:rPr>
              <a:t> , 2008)</a:t>
            </a:r>
            <a:r>
              <a:rPr lang="es-E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Para completar el análisis multicriterio y evitar que los resultados finales del estudio se vean afectados por la subjetividad, se propuso efectuar el análisis de la capacidad de acogida contemplando el escenario propuesto por (J. Gutiérrez, 2018).</a:t>
            </a:r>
          </a:p>
          <a:p>
            <a:endParaRPr lang="es-EC" dirty="0"/>
          </a:p>
        </p:txBody>
      </p:sp>
      <p:sp>
        <p:nvSpPr>
          <p:cNvPr id="4" name="Marcador de número de diapositiva 3"/>
          <p:cNvSpPr>
            <a:spLocks noGrp="1"/>
          </p:cNvSpPr>
          <p:nvPr>
            <p:ph type="sldNum" sz="quarter" idx="5"/>
          </p:nvPr>
        </p:nvSpPr>
        <p:spPr/>
        <p:txBody>
          <a:bodyPr/>
          <a:lstStyle/>
          <a:p>
            <a:fld id="{12BB753A-D6B1-421E-8466-43898AE9A45F}" type="slidenum">
              <a:rPr lang="es-EC" smtClean="0"/>
              <a:t>22</a:t>
            </a:fld>
            <a:endParaRPr lang="es-EC"/>
          </a:p>
        </p:txBody>
      </p:sp>
    </p:spTree>
    <p:extLst>
      <p:ext uri="{BB962C8B-B14F-4D97-AF65-F5344CB8AC3E}">
        <p14:creationId xmlns:p14="http://schemas.microsoft.com/office/powerpoint/2010/main" val="3960607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Ya determinados los pesos o prioridades de cada variable fue necesario determinar si los juicios realizados fueron consistentes y que no hayan incoherencias en los juicios, para lo cual se calculó la consistencia de la matriz pareada. </a:t>
            </a:r>
          </a:p>
          <a:p>
            <a:pPr>
              <a:lnSpc>
                <a:spcPct val="100000"/>
              </a:lnSpc>
            </a:pPr>
            <a:endParaRPr lang="es-EC"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Posteriormente se utilizaron las fórmulas (1), (2) y (3) para el cálculo de relación de consistencia.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Lo que dio como resultado que la matriz cumple con consistencia en los juicios de la matriz pareada.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5"/>
          </p:nvPr>
        </p:nvSpPr>
        <p:spPr/>
        <p:txBody>
          <a:bodyPr/>
          <a:lstStyle/>
          <a:p>
            <a:fld id="{12BB753A-D6B1-421E-8466-43898AE9A45F}" type="slidenum">
              <a:rPr lang="es-EC" smtClean="0"/>
              <a:t>23</a:t>
            </a:fld>
            <a:endParaRPr lang="es-EC"/>
          </a:p>
        </p:txBody>
      </p:sp>
    </p:spTree>
    <p:extLst>
      <p:ext uri="{BB962C8B-B14F-4D97-AF65-F5344CB8AC3E}">
        <p14:creationId xmlns:p14="http://schemas.microsoft.com/office/powerpoint/2010/main" val="14327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Después de comprobar la consistencia los juicios, se procedió con la suma de las variables. Para este paso se sumó cada una de las variables en formato Raster previamente estandarizadas y multiplicándolas por su respectivo peso obtenido anteriormente. El proceso se realizó en el Software </a:t>
            </a:r>
            <a:r>
              <a:rPr lang="es-EC" sz="1200" kern="1200" dirty="0" err="1">
                <a:solidFill>
                  <a:schemeClr val="tx1"/>
                </a:solidFill>
                <a:effectLst/>
                <a:latin typeface="+mn-lt"/>
                <a:ea typeface="+mn-ea"/>
                <a:cs typeface="+mn-cs"/>
              </a:rPr>
              <a:t>Arcgis</a:t>
            </a:r>
            <a:r>
              <a:rPr lang="es-EC" sz="1200" kern="1200" dirty="0">
                <a:solidFill>
                  <a:schemeClr val="tx1"/>
                </a:solidFill>
                <a:effectLst/>
                <a:latin typeface="+mn-lt"/>
                <a:ea typeface="+mn-ea"/>
                <a:cs typeface="+mn-cs"/>
              </a:rPr>
              <a:t> 10.2 con la herramienta Raster </a:t>
            </a:r>
            <a:r>
              <a:rPr lang="es-EC" sz="1200" kern="1200" dirty="0" err="1">
                <a:solidFill>
                  <a:schemeClr val="tx1"/>
                </a:solidFill>
                <a:effectLst/>
                <a:latin typeface="+mn-lt"/>
                <a:ea typeface="+mn-ea"/>
                <a:cs typeface="+mn-cs"/>
              </a:rPr>
              <a:t>Calculator</a:t>
            </a:r>
            <a:r>
              <a:rPr lang="es-EC" sz="1200" kern="1200" dirty="0">
                <a:solidFill>
                  <a:schemeClr val="tx1"/>
                </a:solidFill>
                <a:effectLst/>
                <a:latin typeface="+mn-lt"/>
                <a:ea typeface="+mn-ea"/>
                <a:cs typeface="+mn-cs"/>
              </a:rPr>
              <a:t>, lo que generó una capa Raster identificando las diferentes zonas mediante colores: Rojo=Inaceptable, Naranja=Reducido, Verde claro=Moderado y Verde oscuro= Óptimo.</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A las zonas con restricciones se les asignó el rango de implementación “inaceptable” con el uso de la herramienta para el mapa de capacidad de acogida con restricciones ambientales y urbanísticas, como se muestra en la metodología para la localización óptima de instalaciones de energía solar fotovoltaica (J. Gutiérrez, 2018). </a:t>
            </a:r>
          </a:p>
        </p:txBody>
      </p:sp>
      <p:sp>
        <p:nvSpPr>
          <p:cNvPr id="4" name="Marcador de número de diapositiva 3"/>
          <p:cNvSpPr>
            <a:spLocks noGrp="1"/>
          </p:cNvSpPr>
          <p:nvPr>
            <p:ph type="sldNum" sz="quarter" idx="5"/>
          </p:nvPr>
        </p:nvSpPr>
        <p:spPr/>
        <p:txBody>
          <a:bodyPr/>
          <a:lstStyle/>
          <a:p>
            <a:fld id="{12BB753A-D6B1-421E-8466-43898AE9A45F}" type="slidenum">
              <a:rPr lang="es-EC" smtClean="0"/>
              <a:t>24</a:t>
            </a:fld>
            <a:endParaRPr lang="es-EC"/>
          </a:p>
        </p:txBody>
      </p:sp>
    </p:spTree>
    <p:extLst>
      <p:ext uri="{BB962C8B-B14F-4D97-AF65-F5344CB8AC3E}">
        <p14:creationId xmlns:p14="http://schemas.microsoft.com/office/powerpoint/2010/main" val="3610955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En la provincia de Imbabura, las zonas afectadas por tierras erosionadas se concentran en los cantones de Ibarra y Pimampiro mientras que en la provincia de Pichincha las zonas afectadas por tierras erosionadas se concentran en los cantones de Quito, Pedro Moncayo y Cayambe.</a:t>
            </a:r>
          </a:p>
          <a:p>
            <a:r>
              <a:rPr lang="es-EC" dirty="0"/>
              <a:t>De los cantones afectados por tierras erosionadas, el cantón Cayambe presenta más problemas de cobertura y distribución energética, como se muestra en la tabla, la energía que consume el cantón Cayambe depende de centrales de generación eléctrica que se encuentran fuera del territorio, y que apenas hay una subestación de transmisión de energía eléctrica y además cuenta solo con 1 proyecto de generación eléctrica (GAD Cayambe, 2015). Además, en las asambleas parroquiales realizadas durante la elaboración del PDOT cantonal a inicios del 2015, se hace notar que el fluido eléctrico falta en las comunidades distantes ya que las líneas de transmisión eléctrica instaladas en parroquias rurales no abastecen las necesidades locales especialmente en la parroquia de Cangahua que cuenta con un mayor número de comunidades rurales y una mayor problemática energética (GAD Cangahua, 2015). Por ese motivo se seleccionó la parroquia de Cangahua para realizar la zonificación de implementación fotovoltaica. </a:t>
            </a:r>
          </a:p>
        </p:txBody>
      </p:sp>
      <p:sp>
        <p:nvSpPr>
          <p:cNvPr id="4" name="Marcador de número de diapositiva 3"/>
          <p:cNvSpPr>
            <a:spLocks noGrp="1"/>
          </p:cNvSpPr>
          <p:nvPr>
            <p:ph type="sldNum" sz="quarter" idx="5"/>
          </p:nvPr>
        </p:nvSpPr>
        <p:spPr/>
        <p:txBody>
          <a:bodyPr/>
          <a:lstStyle/>
          <a:p>
            <a:fld id="{12BB753A-D6B1-421E-8466-43898AE9A45F}" type="slidenum">
              <a:rPr lang="es-EC" smtClean="0"/>
              <a:t>25</a:t>
            </a:fld>
            <a:endParaRPr lang="es-EC"/>
          </a:p>
        </p:txBody>
      </p:sp>
    </p:spTree>
    <p:extLst>
      <p:ext uri="{BB962C8B-B14F-4D97-AF65-F5344CB8AC3E}">
        <p14:creationId xmlns:p14="http://schemas.microsoft.com/office/powerpoint/2010/main" val="690463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Para determinar la ubicación de las zonas idóneas para la implementación fotovoltaica afectada por tierras erosionadas y con problemas de cobertura energética, se realizó una intersección de las zonas que se determinadas previamente, y para comprobar las características socioeconómicas de las comunidades se realizó una encuesta de estratificación socioeconómica. </a:t>
            </a:r>
          </a:p>
          <a:p>
            <a:r>
              <a:rPr lang="es-EC" dirty="0"/>
              <a:t>Se seleccionó una comunidad para realizar una encuesta de estratificación socioeconómica, para corroborar si es socioeconómicamente vulnerable, se seleccionó la comunidad de </a:t>
            </a:r>
            <a:r>
              <a:rPr lang="es-EC" dirty="0" err="1"/>
              <a:t>Cachicunga</a:t>
            </a:r>
            <a:r>
              <a:rPr lang="es-EC" dirty="0"/>
              <a:t> que es la más accesible por motivos de transporte y tiempo.</a:t>
            </a:r>
          </a:p>
        </p:txBody>
      </p:sp>
      <p:sp>
        <p:nvSpPr>
          <p:cNvPr id="4" name="Marcador de número de diapositiva 3"/>
          <p:cNvSpPr>
            <a:spLocks noGrp="1"/>
          </p:cNvSpPr>
          <p:nvPr>
            <p:ph type="sldNum" sz="quarter" idx="5"/>
          </p:nvPr>
        </p:nvSpPr>
        <p:spPr/>
        <p:txBody>
          <a:bodyPr/>
          <a:lstStyle/>
          <a:p>
            <a:fld id="{12BB753A-D6B1-421E-8466-43898AE9A45F}" type="slidenum">
              <a:rPr lang="es-EC" smtClean="0"/>
              <a:t>26</a:t>
            </a:fld>
            <a:endParaRPr lang="es-EC"/>
          </a:p>
        </p:txBody>
      </p:sp>
    </p:spTree>
    <p:extLst>
      <p:ext uri="{BB962C8B-B14F-4D97-AF65-F5344CB8AC3E}">
        <p14:creationId xmlns:p14="http://schemas.microsoft.com/office/powerpoint/2010/main" val="1237693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La encuesta recoge datos como rasgos de la vivienda, acceso a la tecnología, posesión de bienes, hábitos de consumo, nivel de educación y la actividad económica del hogar, con lo que se logró estimar la estratificación del nivel socioeconómico del sector.</a:t>
            </a:r>
          </a:p>
        </p:txBody>
      </p:sp>
      <p:sp>
        <p:nvSpPr>
          <p:cNvPr id="4" name="Marcador de número de diapositiva 3"/>
          <p:cNvSpPr>
            <a:spLocks noGrp="1"/>
          </p:cNvSpPr>
          <p:nvPr>
            <p:ph type="sldNum" sz="quarter" idx="5"/>
          </p:nvPr>
        </p:nvSpPr>
        <p:spPr/>
        <p:txBody>
          <a:bodyPr/>
          <a:lstStyle/>
          <a:p>
            <a:fld id="{12BB753A-D6B1-421E-8466-43898AE9A45F}" type="slidenum">
              <a:rPr lang="es-EC" smtClean="0"/>
              <a:t>27</a:t>
            </a:fld>
            <a:endParaRPr lang="es-EC"/>
          </a:p>
        </p:txBody>
      </p:sp>
    </p:spTree>
    <p:extLst>
      <p:ext uri="{BB962C8B-B14F-4D97-AF65-F5344CB8AC3E}">
        <p14:creationId xmlns:p14="http://schemas.microsoft.com/office/powerpoint/2010/main" val="3697252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Se aplicó una encuesta de estratificación socioeconómica en la comunidad rural de </a:t>
            </a:r>
            <a:r>
              <a:rPr lang="es-EC" sz="1800" dirty="0" err="1">
                <a:effectLst/>
                <a:latin typeface="Times New Roman" panose="02020603050405020304" pitchFamily="18" charset="0"/>
                <a:ea typeface="Calibri" panose="020F0502020204030204" pitchFamily="34" charset="0"/>
                <a:cs typeface="Times New Roman" panose="02020603050405020304" pitchFamily="18" charset="0"/>
              </a:rPr>
              <a:t>Cachicunga</a:t>
            </a: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 del cantón Cayambe, tomando en consideración aspectos como erosión y cobertura eléctrica, la comunidad se ubicó en el grupo socioeconómico C- (medio bajo).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C" dirty="0"/>
          </a:p>
        </p:txBody>
      </p:sp>
      <p:sp>
        <p:nvSpPr>
          <p:cNvPr id="4" name="Marcador de número de diapositiva 3"/>
          <p:cNvSpPr>
            <a:spLocks noGrp="1"/>
          </p:cNvSpPr>
          <p:nvPr>
            <p:ph type="sldNum" sz="quarter" idx="5"/>
          </p:nvPr>
        </p:nvSpPr>
        <p:spPr/>
        <p:txBody>
          <a:bodyPr/>
          <a:lstStyle/>
          <a:p>
            <a:fld id="{12BB753A-D6B1-421E-8466-43898AE9A45F}" type="slidenum">
              <a:rPr lang="es-EC" smtClean="0"/>
              <a:t>32</a:t>
            </a:fld>
            <a:endParaRPr lang="es-EC"/>
          </a:p>
        </p:txBody>
      </p:sp>
    </p:spTree>
    <p:extLst>
      <p:ext uri="{BB962C8B-B14F-4D97-AF65-F5344CB8AC3E}">
        <p14:creationId xmlns:p14="http://schemas.microsoft.com/office/powerpoint/2010/main" val="3044198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En la constitución del Ecuador, el estado garantizará un modelo sustentable de desarrollo ambientalmente equilibrado según el artículo 395. En los objetivos de desarrollo sostenible de la ONU, el Objetivo 7 menciona que se debe garantizar el acceso a una energía asequible, segura, sostenible y moderna para todos. Referente a la Ley Orgánica de Servicio Público de Energía Eléctrica, en el articulo 26, se promueve el uso de tecnologías limpias y energías alternativas, de conformidad con lo señalado en la Constitución que propone desarrollar un sistema eléctrico sostenible, sustentado en el aprovechamiento de los recursos renovables de energía.</a:t>
            </a:r>
          </a:p>
          <a:p>
            <a:r>
              <a:rPr lang="es-EC" dirty="0"/>
              <a:t>El Ecuador es un país con una gran diversidad de características topográficas, de gran variedad climática y condiciones únicas que le otorgan un eminente potencial de energías renovables y limpias</a:t>
            </a:r>
          </a:p>
          <a:p>
            <a:r>
              <a:rPr lang="es-EC" dirty="0"/>
              <a:t>Con el aprovechamiento de las áreas improductivas a causa de la erosión, que en el Ecuador progresa significativamente, observándose a lo largo del Callejón Interandino extensas áreas improductivas a causa de este fenómeno (</a:t>
            </a:r>
            <a:r>
              <a:rPr lang="es-EC" dirty="0" err="1"/>
              <a:t>Gregoire</a:t>
            </a:r>
            <a:r>
              <a:rPr lang="es-EC" dirty="0"/>
              <a:t> &amp; Trujillo, 1986). No solo se ayudará a solucionar la problemática de cobertura energética, sino al desarrollo de las comunidades rurales.</a:t>
            </a:r>
          </a:p>
          <a:p>
            <a:r>
              <a:rPr lang="es-EC" dirty="0"/>
              <a:t>La presente investigación busca ser una contribución a las comunidades rurales con problemas de cobertura eléctrica, aportando en la planificación de lugares óptimos de implementación fotovoltaica aislada, aprovechando las zonas improductivas a causa de la erosión a través de mapas temáticos que se desarrollaran en el presente trabajo.</a:t>
            </a:r>
          </a:p>
          <a:p>
            <a:endParaRPr lang="es-EC" dirty="0"/>
          </a:p>
        </p:txBody>
      </p:sp>
      <p:sp>
        <p:nvSpPr>
          <p:cNvPr id="4" name="Marcador de número de diapositiva 3"/>
          <p:cNvSpPr>
            <a:spLocks noGrp="1"/>
          </p:cNvSpPr>
          <p:nvPr>
            <p:ph type="sldNum" sz="quarter" idx="5"/>
          </p:nvPr>
        </p:nvSpPr>
        <p:spPr/>
        <p:txBody>
          <a:bodyPr/>
          <a:lstStyle/>
          <a:p>
            <a:fld id="{12BB753A-D6B1-421E-8466-43898AE9A45F}" type="slidenum">
              <a:rPr lang="es-EC" smtClean="0"/>
              <a:t>4</a:t>
            </a:fld>
            <a:endParaRPr lang="es-EC"/>
          </a:p>
        </p:txBody>
      </p:sp>
    </p:spTree>
    <p:extLst>
      <p:ext uri="{BB962C8B-B14F-4D97-AF65-F5344CB8AC3E}">
        <p14:creationId xmlns:p14="http://schemas.microsoft.com/office/powerpoint/2010/main" val="3985646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La zonificación se implementó a una distancia menor a los 2 km de la comunidad ya que se debió cumplir también con las distancias de distribución de energía eléctrica óptimas procedentes de paneles fotovoltaicos, las cuales necesitan una red que está formada por las líneas de transmisión eléctrica (normalmente subterráneas o aéreas con cables aislados), con longitudes del orden de 2 kilómetros como máximo para evitar pérdidas de energía significativas (F. Gutiérrez, 2018). </a:t>
            </a:r>
          </a:p>
        </p:txBody>
      </p:sp>
      <p:sp>
        <p:nvSpPr>
          <p:cNvPr id="4" name="Marcador de número de diapositiva 3"/>
          <p:cNvSpPr>
            <a:spLocks noGrp="1"/>
          </p:cNvSpPr>
          <p:nvPr>
            <p:ph type="sldNum" sz="quarter" idx="5"/>
          </p:nvPr>
        </p:nvSpPr>
        <p:spPr/>
        <p:txBody>
          <a:bodyPr/>
          <a:lstStyle/>
          <a:p>
            <a:fld id="{12BB753A-D6B1-421E-8466-43898AE9A45F}" type="slidenum">
              <a:rPr lang="es-EC" smtClean="0"/>
              <a:t>33</a:t>
            </a:fld>
            <a:endParaRPr lang="es-EC"/>
          </a:p>
        </p:txBody>
      </p:sp>
    </p:spTree>
    <p:extLst>
      <p:ext uri="{BB962C8B-B14F-4D97-AF65-F5344CB8AC3E}">
        <p14:creationId xmlns:p14="http://schemas.microsoft.com/office/powerpoint/2010/main" val="1739402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lvl="0" indent="0" algn="l">
                  <a:lnSpc>
                    <a:spcPct val="150000"/>
                  </a:lnSpc>
                  <a:spcBef>
                    <a:spcPts val="1200"/>
                  </a:spcBef>
                  <a:spcAft>
                    <a:spcPts val="600"/>
                  </a:spcAft>
                </a:pPr>
                <a:r>
                  <a:rPr lang="es-EC" sz="1200" kern="1200" dirty="0">
                    <a:solidFill>
                      <a:schemeClr val="tx1"/>
                    </a:solidFill>
                    <a:latin typeface="+mn-lt"/>
                    <a:ea typeface="+mn-ea"/>
                    <a:cs typeface="+mn-cs"/>
                  </a:rPr>
                  <a:t>El potencial fotovoltaico representa el rendimiento total de un sistema fotovoltaico teniendo en cuenta la disponibilidad técnica a través del cálculo de las perdidas en las etapas de conversión de energía y pérdidas relacionadas a partir de los datos de la irradiación global inclinada (SOLARGIS, 2016). La configuración del sistema fotovoltaico consiste en estructuras autónomas basadas en tierra con módulos fotovoltaicos de silicio cristalino montados en una posición fija, con inclinación óptima para maximizar el rendimiento anual de energía.  La inclinación óptima varía de 0 a 10 hacia el Ecuador, se recomienda el uso inversores de alta eficiencia (Pelayo López et al., 2018).</a:t>
                </a:r>
              </a:p>
              <a:p>
                <a:pPr indent="0" algn="just">
                  <a:lnSpc>
                    <a:spcPct val="150000"/>
                  </a:lnSpc>
                  <a:spcAft>
                    <a:spcPts val="600"/>
                  </a:spcAft>
                </a:pPr>
                <a:r>
                  <a:rPr lang="es-EC" sz="1200" kern="1200" dirty="0">
                    <a:solidFill>
                      <a:schemeClr val="tx1"/>
                    </a:solidFill>
                    <a:latin typeface="+mn-lt"/>
                    <a:ea typeface="+mn-ea"/>
                    <a:cs typeface="+mn-cs"/>
                  </a:rPr>
                  <a:t>Las pérdidas de energía, a nivel de resumen anual, </a:t>
                </a: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proporciona una visión del rendimiento de la central eléctrica, sin considerar la degradación de la eficiencia de los módulos fotovoltaicos. Las pérdidas de radiación solar GTI se expresan en </a:t>
                </a:r>
                <a14:m>
                  <m:oMath xmlns:m="http://schemas.openxmlformats.org/officeDocument/2006/math">
                    <m:f>
                      <m:f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s-EC" sz="1800">
                            <a:effectLst/>
                            <a:latin typeface="Cambria Math" panose="02040503050406030204" pitchFamily="18" charset="0"/>
                            <a:ea typeface="Calibri" panose="020F0502020204030204" pitchFamily="34" charset="0"/>
                            <a:cs typeface="Times New Roman" panose="02020603050405020304" pitchFamily="18" charset="0"/>
                          </a:rPr>
                          <m:t>kWh</m:t>
                        </m:r>
                      </m:num>
                      <m:den>
                        <m:sSup>
                          <m:sSup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sz="18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s-EC"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s-EC" sz="1800" dirty="0">
                    <a:effectLst/>
                    <a:latin typeface="Times New Roman" panose="02020603050405020304" pitchFamily="18" charset="0"/>
                    <a:ea typeface="Calibri" panose="020F0502020204030204" pitchFamily="34" charset="0"/>
                    <a:cs typeface="Times New Roman" panose="02020603050405020304" pitchFamily="18" charset="0"/>
                  </a:rPr>
                  <a:t>, mientras que el resto son pérdidas eléctricas del sistema expresadas en </a:t>
                </a:r>
                <a14:m>
                  <m:oMath xmlns:m="http://schemas.openxmlformats.org/officeDocument/2006/math">
                    <m:f>
                      <m:f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s-EC" sz="1800">
                            <a:effectLst/>
                            <a:latin typeface="Cambria Math" panose="02040503050406030204" pitchFamily="18" charset="0"/>
                            <a:ea typeface="Calibri" panose="020F0502020204030204" pitchFamily="34" charset="0"/>
                            <a:cs typeface="Times New Roman" panose="02020603050405020304" pitchFamily="18" charset="0"/>
                          </a:rPr>
                          <m:t>kWh</m:t>
                        </m:r>
                      </m:num>
                      <m:den>
                        <m:r>
                          <a:rPr lang="es-EC" sz="18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s-EC" sz="1800">
                            <a:effectLst/>
                            <a:latin typeface="Cambria Math" panose="02040503050406030204" pitchFamily="18" charset="0"/>
                            <a:ea typeface="Calibri" panose="020F0502020204030204" pitchFamily="34" charset="0"/>
                            <a:cs typeface="Times New Roman" panose="02020603050405020304" pitchFamily="18" charset="0"/>
                          </a:rPr>
                          <m:t>kWp</m:t>
                        </m:r>
                      </m:den>
                    </m:f>
                    <m:r>
                      <a:rPr lang="es-EC" sz="1800" b="0" i="0" smtClea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C" dirty="0"/>
              </a:p>
            </p:txBody>
          </p:sp>
        </mc:Choice>
        <mc:Fallback xmlns="">
          <p:sp>
            <p:nvSpPr>
              <p:cNvPr id="3" name="Marcador de notas 2"/>
              <p:cNvSpPr>
                <a:spLocks noGrp="1"/>
              </p:cNvSpPr>
              <p:nvPr>
                <p:ph type="body" idx="1"/>
              </p:nvPr>
            </p:nvSpPr>
            <p:spPr/>
            <p:txBody>
              <a:bodyPr/>
              <a:lstStyle/>
              <a:p>
                <a:pPr lvl="0" indent="0" algn="l">
                  <a:lnSpc>
                    <a:spcPct val="150000"/>
                  </a:lnSpc>
                  <a:spcBef>
                    <a:spcPts val="1200"/>
                  </a:spcBef>
                  <a:spcAft>
                    <a:spcPts val="600"/>
                  </a:spcAft>
                </a:pPr>
                <a:r>
                  <a:rPr lang="es-EC" sz="1200" kern="1200" dirty="0">
                    <a:solidFill>
                      <a:schemeClr val="tx1"/>
                    </a:solidFill>
                    <a:latin typeface="+mn-lt"/>
                    <a:ea typeface="+mn-ea"/>
                    <a:cs typeface="+mn-cs"/>
                  </a:rPr>
                  <a:t>El potencial fotovoltaico representa el rendimiento total de un sistema fotovoltaico teniendo en cuenta la disponibilidad técnica a través del cálculo de las perdidas en las etapas de conversión de energía y pérdidas relacionadas a partir de los datos de la irradiación global inclinada (SOLARGIS, 2016). La configuración del sistema fotovoltaico consiste en estructuras autónomas basadas en tierra con módulos fotovoltaicos de silicio cristalino montados en una posición fija, con inclinación óptima para maximizar el rendimiento anual de energía.  La inclinación óptima varía de 0 a 10 hacia el Ecuador, se recomienda el uso inversores de alta eficiencia (Pelayo López et al., 2018).</a:t>
                </a:r>
              </a:p>
              <a:p>
                <a:pPr indent="0" algn="just">
                  <a:lnSpc>
                    <a:spcPct val="150000"/>
                  </a:lnSpc>
                  <a:spcAft>
                    <a:spcPts val="600"/>
                  </a:spcAft>
                </a:pPr>
                <a:r>
                  <a:rPr lang="es-EC" sz="1200" kern="1200" dirty="0">
                    <a:solidFill>
                      <a:schemeClr val="tx1"/>
                    </a:solidFill>
                    <a:latin typeface="+mn-lt"/>
                    <a:ea typeface="+mn-ea"/>
                    <a:cs typeface="+mn-cs"/>
                  </a:rPr>
                  <a:t>Las pérdidas de energía, a nivel de resumen anual, </a:t>
                </a: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proporciona una visión del rendimiento de la central eléctrica, sin considerar la degradación de la eficiencia de los módulos fotovoltaicos. Las pérdidas de radiación solar GTI se expresan en </a:t>
                </a:r>
                <a:r>
                  <a:rPr lang="es-EC" sz="1800" i="0">
                    <a:effectLst/>
                    <a:latin typeface="Cambria Math" panose="02040503050406030204" pitchFamily="18" charset="0"/>
                    <a:ea typeface="Calibri" panose="020F0502020204030204" pitchFamily="34" charset="0"/>
                    <a:cs typeface="Times New Roman" panose="02020603050405020304" pitchFamily="18" charset="0"/>
                  </a:rPr>
                  <a:t>kWh/𝑚^2 </a:t>
                </a: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 mientras que el resto son pérdidas eléctricas del sistema expresadas en </a:t>
                </a:r>
                <a:r>
                  <a:rPr lang="es-EC" sz="1800" i="0">
                    <a:effectLst/>
                    <a:latin typeface="Cambria Math" panose="02040503050406030204" pitchFamily="18" charset="0"/>
                    <a:ea typeface="Calibri" panose="020F0502020204030204" pitchFamily="34" charset="0"/>
                    <a:cs typeface="Times New Roman" panose="02020603050405020304" pitchFamily="18" charset="0"/>
                  </a:rPr>
                  <a:t>kWh/( kWp)</a:t>
                </a:r>
                <a:r>
                  <a:rPr lang="es-EC" sz="1800" b="0" i="0">
                    <a:effectLst/>
                    <a:latin typeface="Cambria Math" panose="02040503050406030204" pitchFamily="18" charset="0"/>
                    <a:ea typeface="Calibri" panose="020F0502020204030204" pitchFamily="34" charset="0"/>
                    <a:cs typeface="Times New Roman" panose="02020603050405020304" pitchFamily="18" charset="0"/>
                  </a:rPr>
                  <a:t>.</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C" dirty="0"/>
              </a:p>
            </p:txBody>
          </p:sp>
        </mc:Fallback>
      </mc:AlternateContent>
      <p:sp>
        <p:nvSpPr>
          <p:cNvPr id="4" name="Marcador de número de diapositiva 3"/>
          <p:cNvSpPr>
            <a:spLocks noGrp="1"/>
          </p:cNvSpPr>
          <p:nvPr>
            <p:ph type="sldNum" sz="quarter" idx="5"/>
          </p:nvPr>
        </p:nvSpPr>
        <p:spPr/>
        <p:txBody>
          <a:bodyPr/>
          <a:lstStyle/>
          <a:p>
            <a:fld id="{12BB753A-D6B1-421E-8466-43898AE9A45F}" type="slidenum">
              <a:rPr lang="es-EC" smtClean="0"/>
              <a:t>34</a:t>
            </a:fld>
            <a:endParaRPr lang="es-EC"/>
          </a:p>
        </p:txBody>
      </p:sp>
    </p:spTree>
    <p:extLst>
      <p:ext uri="{BB962C8B-B14F-4D97-AF65-F5344CB8AC3E}">
        <p14:creationId xmlns:p14="http://schemas.microsoft.com/office/powerpoint/2010/main" val="1455169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El potencial fotovoltaico promedio en la zona de implementación fotovoltaica en cangahua es de </a:t>
                </a:r>
                <a14:m>
                  <m:oMath xmlns:m="http://schemas.openxmlformats.org/officeDocument/2006/math">
                    <m:r>
                      <a:rPr lang="es-EC" sz="1800">
                        <a:effectLst/>
                        <a:latin typeface="Cambria Math" panose="02040503050406030204" pitchFamily="18" charset="0"/>
                        <a:ea typeface="Calibri" panose="020F0502020204030204" pitchFamily="34" charset="0"/>
                        <a:cs typeface="Times New Roman" panose="02020603050405020304" pitchFamily="18" charset="0"/>
                      </a:rPr>
                      <m:t>1670 </m:t>
                    </m:r>
                    <m:f>
                      <m:f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s-EC" sz="1800">
                            <a:effectLst/>
                            <a:latin typeface="Cambria Math" panose="02040503050406030204" pitchFamily="18" charset="0"/>
                            <a:ea typeface="Calibri" panose="020F0502020204030204" pitchFamily="34" charset="0"/>
                            <a:cs typeface="Times New Roman" panose="02020603050405020304" pitchFamily="18" charset="0"/>
                          </a:rPr>
                          <m:t>kWh</m:t>
                        </m:r>
                      </m:num>
                      <m:den>
                        <m:r>
                          <m:rPr>
                            <m:sty m:val="p"/>
                          </m:rPr>
                          <a:rPr lang="es-EC" sz="1800">
                            <a:effectLst/>
                            <a:latin typeface="Cambria Math" panose="02040503050406030204" pitchFamily="18" charset="0"/>
                            <a:ea typeface="Calibri" panose="020F0502020204030204" pitchFamily="34" charset="0"/>
                            <a:cs typeface="Times New Roman" panose="02020603050405020304" pitchFamily="18" charset="0"/>
                          </a:rPr>
                          <m:t>kWp</m:t>
                        </m:r>
                      </m:den>
                    </m:f>
                  </m:oMath>
                </a14:m>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 Con una relación de rendimiento del 81,4% y un factor de capacidad del 19%. </a:t>
                </a: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La inclinación óptima de los módulos fotovoltaicos es de </a:t>
                </a:r>
                <a14:m>
                  <m:oMath xmlns:m="http://schemas.openxmlformats.org/officeDocument/2006/math">
                    <m:sSup>
                      <m:sSup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sz="1800">
                            <a:effectLst/>
                            <a:latin typeface="Cambria Math" panose="02040503050406030204" pitchFamily="18" charset="0"/>
                            <a:ea typeface="Calibri" panose="020F0502020204030204" pitchFamily="34" charset="0"/>
                            <a:cs typeface="Times New Roman" panose="02020603050405020304" pitchFamily="18" charset="0"/>
                          </a:rPr>
                          <m:t>0</m:t>
                        </m:r>
                        <m:r>
                          <a:rPr lang="es-EC" sz="1800" i="1">
                            <a:effectLst/>
                            <a:latin typeface="Cambria Math" panose="02040503050406030204" pitchFamily="18" charset="0"/>
                            <a:ea typeface="Calibri" panose="020F0502020204030204" pitchFamily="34" charset="0"/>
                            <a:cs typeface="Times New Roman" panose="02020603050405020304" pitchFamily="18" charset="0"/>
                          </a:rPr>
                          <m:t>−</m:t>
                        </m:r>
                        <m:r>
                          <a:rPr lang="es-EC" sz="1800">
                            <a:effectLst/>
                            <a:latin typeface="Cambria Math" panose="02040503050406030204" pitchFamily="18" charset="0"/>
                            <a:ea typeface="Calibri" panose="020F0502020204030204" pitchFamily="34" charset="0"/>
                            <a:cs typeface="Times New Roman" panose="02020603050405020304" pitchFamily="18" charset="0"/>
                          </a:rPr>
                          <m:t>4 </m:t>
                        </m:r>
                      </m:e>
                      <m:sup>
                        <m:r>
                          <a:rPr lang="es-EC" sz="1800" i="1">
                            <a:effectLst/>
                            <a:latin typeface="Cambria Math" panose="02040503050406030204" pitchFamily="18" charset="0"/>
                            <a:ea typeface="Calibri" panose="020F0502020204030204" pitchFamily="34" charset="0"/>
                            <a:cs typeface="Times New Roman" panose="02020603050405020304" pitchFamily="18" charset="0"/>
                          </a:rPr>
                          <m:t>0</m:t>
                        </m:r>
                      </m:sup>
                    </m:sSup>
                  </m:oMath>
                </a14:m>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 en dirección al sol. </a:t>
                </a: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Es importante tener en cuenta que la mayoría de las pérdidas de energía son variables en el tiempo y están determinados por la estación del año, la hora del día, las condiciones climáticas y otros efectos (SOLARGIS, 2016).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C"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El potencial fotovoltaico promedio en la zona de implementación fotovoltaica en cangahua es de </a:t>
                </a:r>
                <a:r>
                  <a:rPr lang="es-EC" sz="1800" i="0">
                    <a:effectLst/>
                    <a:latin typeface="Cambria Math" panose="02040503050406030204" pitchFamily="18" charset="0"/>
                    <a:ea typeface="Calibri" panose="020F0502020204030204" pitchFamily="34" charset="0"/>
                    <a:cs typeface="Times New Roman" panose="02020603050405020304" pitchFamily="18" charset="0"/>
                  </a:rPr>
                  <a:t>1670 </a:t>
                </a:r>
                <a:r>
                  <a:rPr lang="es-EC" sz="1800" i="0">
                    <a:effectLst/>
                    <a:latin typeface="Cambria Math" panose="02040503050406030204" pitchFamily="18" charset="0"/>
                    <a:cs typeface="Times New Roman" panose="02020603050405020304" pitchFamily="18" charset="0"/>
                  </a:rPr>
                  <a:t> </a:t>
                </a:r>
                <a:r>
                  <a:rPr lang="es-EC" sz="1800" i="0">
                    <a:effectLst/>
                    <a:latin typeface="Cambria Math" panose="02040503050406030204" pitchFamily="18" charset="0"/>
                    <a:ea typeface="Calibri" panose="020F0502020204030204" pitchFamily="34" charset="0"/>
                    <a:cs typeface="Times New Roman" panose="02020603050405020304" pitchFamily="18" charset="0"/>
                  </a:rPr>
                  <a:t>kWh/kWp</a:t>
                </a: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 Con una relación de rendimiento del 81,4% y un factor de capacidad del 19%. </a:t>
                </a: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La inclinación óptima de los módulos fotovoltaicos es de </a:t>
                </a:r>
                <a:r>
                  <a:rPr lang="es-EC" sz="1800" i="0">
                    <a:effectLst/>
                    <a:latin typeface="Cambria Math" panose="02040503050406030204" pitchFamily="18" charset="0"/>
                    <a:cs typeface="Times New Roman" panose="02020603050405020304" pitchFamily="18" charset="0"/>
                  </a:rPr>
                  <a:t>〖</a:t>
                </a:r>
                <a:r>
                  <a:rPr lang="es-EC" sz="1800" i="0">
                    <a:effectLst/>
                    <a:latin typeface="Cambria Math" panose="02040503050406030204" pitchFamily="18" charset="0"/>
                    <a:ea typeface="Calibri" panose="020F0502020204030204" pitchFamily="34" charset="0"/>
                    <a:cs typeface="Times New Roman" panose="02020603050405020304" pitchFamily="18" charset="0"/>
                  </a:rPr>
                  <a:t>0−4 〗^0</a:t>
                </a: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 en dirección al sol. </a:t>
                </a: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Es importante tener en cuenta que la mayoría de las pérdidas de energía son variables en el tiempo y están determinados por la estación del año, la hora del día, las condiciones climáticas y otros efectos (SOLARGIS, 2016).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C" dirty="0"/>
              </a:p>
            </p:txBody>
          </p:sp>
        </mc:Fallback>
      </mc:AlternateContent>
      <p:sp>
        <p:nvSpPr>
          <p:cNvPr id="4" name="Marcador de número de diapositiva 3"/>
          <p:cNvSpPr>
            <a:spLocks noGrp="1"/>
          </p:cNvSpPr>
          <p:nvPr>
            <p:ph type="sldNum" sz="quarter" idx="5"/>
          </p:nvPr>
        </p:nvSpPr>
        <p:spPr/>
        <p:txBody>
          <a:bodyPr/>
          <a:lstStyle/>
          <a:p>
            <a:fld id="{12BB753A-D6B1-421E-8466-43898AE9A45F}" type="slidenum">
              <a:rPr lang="es-EC" smtClean="0"/>
              <a:t>35</a:t>
            </a:fld>
            <a:endParaRPr lang="es-EC"/>
          </a:p>
        </p:txBody>
      </p:sp>
    </p:spTree>
    <p:extLst>
      <p:ext uri="{BB962C8B-B14F-4D97-AF65-F5344CB8AC3E}">
        <p14:creationId xmlns:p14="http://schemas.microsoft.com/office/powerpoint/2010/main" val="632974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12BB753A-D6B1-421E-8466-43898AE9A45F}" type="slidenum">
              <a:rPr lang="es-EC" smtClean="0"/>
              <a:t>37</a:t>
            </a:fld>
            <a:endParaRPr lang="es-EC"/>
          </a:p>
        </p:txBody>
      </p:sp>
    </p:spTree>
    <p:extLst>
      <p:ext uri="{BB962C8B-B14F-4D97-AF65-F5344CB8AC3E}">
        <p14:creationId xmlns:p14="http://schemas.microsoft.com/office/powerpoint/2010/main" val="1152929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br>
              <a:rPr lang="es-EC" sz="1200" kern="1200" dirty="0">
                <a:solidFill>
                  <a:schemeClr val="tx1"/>
                </a:solidFill>
                <a:effectLst/>
                <a:latin typeface="+mn-lt"/>
                <a:ea typeface="+mn-ea"/>
                <a:cs typeface="+mn-cs"/>
              </a:rPr>
            </a:br>
            <a:endParaRPr lang="es-EC" dirty="0"/>
          </a:p>
        </p:txBody>
      </p:sp>
      <p:sp>
        <p:nvSpPr>
          <p:cNvPr id="4" name="Marcador de número de diapositiva 3"/>
          <p:cNvSpPr>
            <a:spLocks noGrp="1"/>
          </p:cNvSpPr>
          <p:nvPr>
            <p:ph type="sldNum" sz="quarter" idx="5"/>
          </p:nvPr>
        </p:nvSpPr>
        <p:spPr/>
        <p:txBody>
          <a:bodyPr/>
          <a:lstStyle/>
          <a:p>
            <a:fld id="{12BB753A-D6B1-421E-8466-43898AE9A45F}" type="slidenum">
              <a:rPr lang="es-EC" smtClean="0"/>
              <a:t>38</a:t>
            </a:fld>
            <a:endParaRPr lang="es-EC"/>
          </a:p>
        </p:txBody>
      </p:sp>
    </p:spTree>
    <p:extLst>
      <p:ext uri="{BB962C8B-B14F-4D97-AF65-F5344CB8AC3E}">
        <p14:creationId xmlns:p14="http://schemas.microsoft.com/office/powerpoint/2010/main" val="1328816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12BB753A-D6B1-421E-8466-43898AE9A45F}" type="slidenum">
              <a:rPr lang="es-EC" smtClean="0"/>
              <a:t>39</a:t>
            </a:fld>
            <a:endParaRPr lang="es-EC"/>
          </a:p>
        </p:txBody>
      </p:sp>
    </p:spTree>
    <p:extLst>
      <p:ext uri="{BB962C8B-B14F-4D97-AF65-F5344CB8AC3E}">
        <p14:creationId xmlns:p14="http://schemas.microsoft.com/office/powerpoint/2010/main" val="677903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12BB753A-D6B1-421E-8466-43898AE9A45F}" type="slidenum">
              <a:rPr lang="es-EC" smtClean="0"/>
              <a:t>5</a:t>
            </a:fld>
            <a:endParaRPr lang="es-EC"/>
          </a:p>
        </p:txBody>
      </p:sp>
    </p:spTree>
    <p:extLst>
      <p:ext uri="{BB962C8B-B14F-4D97-AF65-F5344CB8AC3E}">
        <p14:creationId xmlns:p14="http://schemas.microsoft.com/office/powerpoint/2010/main" val="665558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Es una fuente inagotable de energía renovable que aprovecha de la radiación electromagnética originaria del Sol. Actualmente, la energía solar se puede aprovechar por medio de células fotovoltaicas, colectores térmicos y helióstatos, transformándose en energía térmica o eléctrica (Urdiales &amp; Espinoza, 2015).</a:t>
            </a:r>
          </a:p>
        </p:txBody>
      </p:sp>
      <p:sp>
        <p:nvSpPr>
          <p:cNvPr id="4" name="Marcador de número de diapositiva 3"/>
          <p:cNvSpPr>
            <a:spLocks noGrp="1"/>
          </p:cNvSpPr>
          <p:nvPr>
            <p:ph type="sldNum" sz="quarter" idx="5"/>
          </p:nvPr>
        </p:nvSpPr>
        <p:spPr/>
        <p:txBody>
          <a:bodyPr/>
          <a:lstStyle/>
          <a:p>
            <a:fld id="{12BB753A-D6B1-421E-8466-43898AE9A45F}" type="slidenum">
              <a:rPr lang="es-EC" smtClean="0"/>
              <a:t>8</a:t>
            </a:fld>
            <a:endParaRPr lang="es-EC"/>
          </a:p>
        </p:txBody>
      </p:sp>
    </p:spTree>
    <p:extLst>
      <p:ext uri="{BB962C8B-B14F-4D97-AF65-F5344CB8AC3E}">
        <p14:creationId xmlns:p14="http://schemas.microsoft.com/office/powerpoint/2010/main" val="790737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La energía fotovoltaica es el aprovechamiento y transformación de la radiación solar en electricidad, por medio de la utilización de células fotovoltaicas integrantes de módulos solares; esta electricidad puede ser utilizada de manera directa o se la puede almacenar para una posterior utilización e incluso puede introducirse en la red eléctrica (Finder, 2011).</a:t>
            </a:r>
          </a:p>
          <a:p>
            <a:r>
              <a:rPr lang="es-EC" dirty="0"/>
              <a:t>Una instalación solar fotovoltaica aislada es un sistema de generación de corriente sin conexión a la red eléctrica que proporciona al propietario energía procedente de la luz del sol.</a:t>
            </a:r>
          </a:p>
          <a:p>
            <a:r>
              <a:rPr lang="es-EC" dirty="0"/>
              <a:t>•El módulo fotovoltaico (también llamado panel solar o placa solar) es el encargado de producir la energía eléctrica del kit solar aislado. El panel solar genera una corriente eléctrica continua por efecto fotoeléctrico al recibir los fotones de la radiación solar.</a:t>
            </a:r>
          </a:p>
          <a:p>
            <a:r>
              <a:rPr lang="es-EC" dirty="0"/>
              <a:t>•El regulador de carga o controlador de carga solar se encarga de gestionar la producción de los paneles solares. Es un elemento indispensable en cualquier instalación aislada. Por un lado, alimenta la energía que pasa al inversor. Por otro lado, y más importante, se encarga de controlar el llenado de la batería solar.</a:t>
            </a:r>
          </a:p>
          <a:p>
            <a:r>
              <a:rPr lang="es-EC" dirty="0"/>
              <a:t>•Una batería solar o acumulador solar es el corazón de una instalación aislada con consumos diferidos. La energía eléctrica se almacena en la batería solar y es impulsada al resto de la instalación cuando se produce la demanda de energía eléctrica.</a:t>
            </a:r>
          </a:p>
          <a:p>
            <a:r>
              <a:rPr lang="es-EC" dirty="0"/>
              <a:t>•El inversor de corriente convierte la corriente continua de las baterías (a 12, 24 o 48 voltios) en corriente alterna a 230 voltios. Opcionalmente, el inversor puede incorporar un cargador de baterías al que conectar un grupo electrógeno. El grupo electrógeno llena la batería cuando está baja y no hay radiación solar.</a:t>
            </a:r>
          </a:p>
          <a:p>
            <a:endParaRPr lang="es-EC" dirty="0"/>
          </a:p>
        </p:txBody>
      </p:sp>
      <p:sp>
        <p:nvSpPr>
          <p:cNvPr id="4" name="Marcador de número de diapositiva 3"/>
          <p:cNvSpPr>
            <a:spLocks noGrp="1"/>
          </p:cNvSpPr>
          <p:nvPr>
            <p:ph type="sldNum" sz="quarter" idx="5"/>
          </p:nvPr>
        </p:nvSpPr>
        <p:spPr/>
        <p:txBody>
          <a:bodyPr/>
          <a:lstStyle/>
          <a:p>
            <a:fld id="{12BB753A-D6B1-421E-8466-43898AE9A45F}" type="slidenum">
              <a:rPr lang="es-EC" smtClean="0"/>
              <a:t>9</a:t>
            </a:fld>
            <a:endParaRPr lang="es-EC"/>
          </a:p>
        </p:txBody>
      </p:sp>
    </p:spTree>
    <p:extLst>
      <p:ext uri="{BB962C8B-B14F-4D97-AF65-F5344CB8AC3E}">
        <p14:creationId xmlns:p14="http://schemas.microsoft.com/office/powerpoint/2010/main" val="1054456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La erosión del suelo es el desplazamiento de la capa superficial de este, o el proceso de desgaste de la superficie terrestre, puede ser un proceso lento que continúa relativamente desapercibido, o puede ocurrir a un ritmo alarmante, causando una grave pérdida de la capa superior del suelo. La agricultura intensiva, la deforestación, las carreteras, el cambio climático antropogénico y la expansión urbana se encuentran entre las actividades humanas más importantes en cuanto a su efecto sobre la estimulación de la erosión. Sin embargo, existen muchas prácticas que pueden prevenir, reducir o limitar la erosión de los suelos vulnerables. La pérdida de suelo de las tierras de cultivo se puede ver reflejada en la reducción del potencial de producción de cultivos, la menor calidad del agua superficial y las redes de drenaje dañadas.</a:t>
            </a:r>
          </a:p>
          <a:p>
            <a:r>
              <a:rPr lang="es-EC" dirty="0"/>
              <a:t>Factores de erosión del suelo</a:t>
            </a:r>
          </a:p>
          <a:p>
            <a:r>
              <a:rPr lang="es-EC" dirty="0"/>
              <a:t>Los factores naturales pueden ser debido al clima: principalmente agua, viento y temperatura. A la composición: donde el suelo que contiene altos niveles de materiales orgánicos a menudo es más resistente a la erosión. A su cobertura vegetal: donde la eliminación de la vegetación aumenta la tasa de erosión superficial. A la topografía: Las pendientes más largas y pronunciadas (especialmente las que no tienen una cubierta vegetal adecuada) son más susceptibles a las altas tasas de erosión durante las lluvias intensas que a las pendientes más cortas y menos empinadas.</a:t>
            </a:r>
          </a:p>
          <a:p>
            <a:r>
              <a:rPr lang="es-EC" dirty="0"/>
              <a:t>Por actividades humanas pueden ser por prácticas agrícolas: los cambios de sistemas de producción de cultivos asociados, disminución de la variedad de especies cultivadas, deficientes prácticas de conservación de suelos, falta de políticas y estímulos económicos para la conservación del ambiente. A la deforestación: causa un aumento de las tasas de erosión debido a la exposición del suelo mineral al eliminar las capas de humus y hojarasca de la superficie del suelo. Al cambio climático: Se espera que las temperaturas atmosféricas más cálidas observadas durante las últimas décadas lleven a un ciclo hidrológico más vigoroso, que incluya eventos de precipitación más extremos.</a:t>
            </a:r>
          </a:p>
          <a:p>
            <a:endParaRPr lang="es-EC" dirty="0"/>
          </a:p>
        </p:txBody>
      </p:sp>
      <p:sp>
        <p:nvSpPr>
          <p:cNvPr id="4" name="Marcador de número de diapositiva 3"/>
          <p:cNvSpPr>
            <a:spLocks noGrp="1"/>
          </p:cNvSpPr>
          <p:nvPr>
            <p:ph type="sldNum" sz="quarter" idx="5"/>
          </p:nvPr>
        </p:nvSpPr>
        <p:spPr/>
        <p:txBody>
          <a:bodyPr/>
          <a:lstStyle/>
          <a:p>
            <a:fld id="{12BB753A-D6B1-421E-8466-43898AE9A45F}" type="slidenum">
              <a:rPr lang="es-EC" smtClean="0"/>
              <a:t>10</a:t>
            </a:fld>
            <a:endParaRPr lang="es-EC"/>
          </a:p>
        </p:txBody>
      </p:sp>
    </p:spTree>
    <p:extLst>
      <p:ext uri="{BB962C8B-B14F-4D97-AF65-F5344CB8AC3E}">
        <p14:creationId xmlns:p14="http://schemas.microsoft.com/office/powerpoint/2010/main" val="741962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Es una variante del NDVI, que no se ve afectado por la reflectividad del suelo, incorpora una constante de suelo, la cual se usa de acuerdo con vegetación de baja, intermedia o alta densidad.</a:t>
            </a:r>
          </a:p>
        </p:txBody>
      </p:sp>
      <p:sp>
        <p:nvSpPr>
          <p:cNvPr id="4" name="Marcador de número de diapositiva 3"/>
          <p:cNvSpPr>
            <a:spLocks noGrp="1"/>
          </p:cNvSpPr>
          <p:nvPr>
            <p:ph type="sldNum" sz="quarter" idx="5"/>
          </p:nvPr>
        </p:nvSpPr>
        <p:spPr/>
        <p:txBody>
          <a:bodyPr/>
          <a:lstStyle/>
          <a:p>
            <a:fld id="{12BB753A-D6B1-421E-8466-43898AE9A45F}" type="slidenum">
              <a:rPr lang="es-EC" smtClean="0"/>
              <a:t>11</a:t>
            </a:fld>
            <a:endParaRPr lang="es-EC"/>
          </a:p>
        </p:txBody>
      </p:sp>
    </p:spTree>
    <p:extLst>
      <p:ext uri="{BB962C8B-B14F-4D97-AF65-F5344CB8AC3E}">
        <p14:creationId xmlns:p14="http://schemas.microsoft.com/office/powerpoint/2010/main" val="2041008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463CE51F-7224-41FE-A9A3-1EBFFF2F955E}"/>
              </a:ext>
            </a:extLst>
          </p:cNvPr>
          <p:cNvSpPr>
            <a:spLocks noGrp="1"/>
          </p:cNvSpPr>
          <p:nvPr>
            <p:ph type="body" idx="1"/>
          </p:nvPr>
        </p:nvSpPr>
        <p:spPr/>
        <p:txBody>
          <a:bodyPr/>
          <a:lstStyle/>
          <a:p>
            <a:r>
              <a:rPr lang="es-EC" dirty="0"/>
              <a:t>El AHP está creado para evaluar alternativas cuando se tienen en consideración varios criterios, para el trabajo se usó un método Ad-hoc para un análisis rápido que se acomoda a las circunstancias que atraviesa el país últimamente y está basado en el principio de la experiencia y el conocimiento. El AHP permite constituir un complejo problema en subproblemas jerárquicos a través de una escala de comparación. Por ultimo se realiza una validación a través de la determinación de la relación de consistencia.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 La máxima relación de consistencia aceptada para determinar si la matriz es consistente es: para una matriz de tamaño 3 = 5%, de tamaño 4= 9% y mayores de tamaño 5= 10%, caso contrario se deben realizar los juicios de la matriz pareada nuevamente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Saaty</a:t>
            </a:r>
            <a:r>
              <a:rPr lang="es-EC" sz="1200" kern="1200" dirty="0">
                <a:solidFill>
                  <a:schemeClr val="tx1"/>
                </a:solidFill>
                <a:effectLst/>
                <a:latin typeface="+mn-lt"/>
                <a:ea typeface="+mn-ea"/>
                <a:cs typeface="+mn-cs"/>
              </a:rPr>
              <a:t>, 2000)</a:t>
            </a:r>
            <a:r>
              <a:rPr lang="es-ES" sz="1200" kern="1200" dirty="0">
                <a:solidFill>
                  <a:schemeClr val="tx1"/>
                </a:solidFill>
                <a:effectLst/>
                <a:latin typeface="+mn-lt"/>
                <a:ea typeface="+mn-ea"/>
                <a:cs typeface="+mn-cs"/>
              </a:rPr>
              <a:t>.</a:t>
            </a: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5"/>
          </p:nvPr>
        </p:nvSpPr>
        <p:spPr/>
        <p:txBody>
          <a:bodyPr/>
          <a:lstStyle/>
          <a:p>
            <a:fld id="{12BB753A-D6B1-421E-8466-43898AE9A45F}" type="slidenum">
              <a:rPr lang="es-EC" smtClean="0"/>
              <a:t>13</a:t>
            </a:fld>
            <a:endParaRPr lang="es-EC"/>
          </a:p>
        </p:txBody>
      </p:sp>
    </p:spTree>
    <p:extLst>
      <p:ext uri="{BB962C8B-B14F-4D97-AF65-F5344CB8AC3E}">
        <p14:creationId xmlns:p14="http://schemas.microsoft.com/office/powerpoint/2010/main" val="1342996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AB76FC-9172-42AB-9C84-21CA7B8261F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86C3F44C-9CC9-4BB3-8ED3-4047E2FFD8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7880F1C5-3A7F-40D5-9676-65576FA124CA}"/>
              </a:ext>
            </a:extLst>
          </p:cNvPr>
          <p:cNvSpPr>
            <a:spLocks noGrp="1"/>
          </p:cNvSpPr>
          <p:nvPr>
            <p:ph type="dt" sz="half" idx="10"/>
          </p:nvPr>
        </p:nvSpPr>
        <p:spPr/>
        <p:txBody>
          <a:bodyPr/>
          <a:lstStyle/>
          <a:p>
            <a:fld id="{246B7712-36F7-4D64-9D3A-D1E98DEBEFC2}" type="datetimeFigureOut">
              <a:rPr lang="es-EC" smtClean="0"/>
              <a:t>28/9/2020</a:t>
            </a:fld>
            <a:endParaRPr lang="es-EC"/>
          </a:p>
        </p:txBody>
      </p:sp>
      <p:sp>
        <p:nvSpPr>
          <p:cNvPr id="5" name="Marcador de pie de página 4">
            <a:extLst>
              <a:ext uri="{FF2B5EF4-FFF2-40B4-BE49-F238E27FC236}">
                <a16:creationId xmlns:a16="http://schemas.microsoft.com/office/drawing/2014/main" id="{D6A6CBF8-68C8-46E1-B1DE-3FB9DE702F2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CCCAAC66-23E8-42C6-A412-4957ACED1752}"/>
              </a:ext>
            </a:extLst>
          </p:cNvPr>
          <p:cNvSpPr>
            <a:spLocks noGrp="1"/>
          </p:cNvSpPr>
          <p:nvPr>
            <p:ph type="sldNum" sz="quarter" idx="12"/>
          </p:nvPr>
        </p:nvSpPr>
        <p:spPr/>
        <p:txBody>
          <a:bodyPr/>
          <a:lstStyle/>
          <a:p>
            <a:fld id="{E3D3D284-5AAD-4767-9C85-DCD5640DDBED}" type="slidenum">
              <a:rPr lang="es-EC" smtClean="0"/>
              <a:t>‹Nº›</a:t>
            </a:fld>
            <a:endParaRPr lang="es-EC"/>
          </a:p>
        </p:txBody>
      </p:sp>
    </p:spTree>
    <p:extLst>
      <p:ext uri="{BB962C8B-B14F-4D97-AF65-F5344CB8AC3E}">
        <p14:creationId xmlns:p14="http://schemas.microsoft.com/office/powerpoint/2010/main" val="2043565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D14E62-492F-4047-BC09-5174B5EB252D}"/>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D69A8D98-EB0D-4464-996E-797A404C8AF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FC840A3C-EB27-4BE3-B554-6188A047109F}"/>
              </a:ext>
            </a:extLst>
          </p:cNvPr>
          <p:cNvSpPr>
            <a:spLocks noGrp="1"/>
          </p:cNvSpPr>
          <p:nvPr>
            <p:ph type="dt" sz="half" idx="10"/>
          </p:nvPr>
        </p:nvSpPr>
        <p:spPr/>
        <p:txBody>
          <a:bodyPr/>
          <a:lstStyle/>
          <a:p>
            <a:fld id="{246B7712-36F7-4D64-9D3A-D1E98DEBEFC2}" type="datetimeFigureOut">
              <a:rPr lang="es-EC" smtClean="0"/>
              <a:t>28/9/2020</a:t>
            </a:fld>
            <a:endParaRPr lang="es-EC"/>
          </a:p>
        </p:txBody>
      </p:sp>
      <p:sp>
        <p:nvSpPr>
          <p:cNvPr id="5" name="Marcador de pie de página 4">
            <a:extLst>
              <a:ext uri="{FF2B5EF4-FFF2-40B4-BE49-F238E27FC236}">
                <a16:creationId xmlns:a16="http://schemas.microsoft.com/office/drawing/2014/main" id="{EE9259BA-C980-4DEF-BDDB-274F982AAB4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2345F1EC-4CBF-4240-9F51-7892C67D4176}"/>
              </a:ext>
            </a:extLst>
          </p:cNvPr>
          <p:cNvSpPr>
            <a:spLocks noGrp="1"/>
          </p:cNvSpPr>
          <p:nvPr>
            <p:ph type="sldNum" sz="quarter" idx="12"/>
          </p:nvPr>
        </p:nvSpPr>
        <p:spPr/>
        <p:txBody>
          <a:bodyPr/>
          <a:lstStyle/>
          <a:p>
            <a:fld id="{E3D3D284-5AAD-4767-9C85-DCD5640DDBED}" type="slidenum">
              <a:rPr lang="es-EC" smtClean="0"/>
              <a:t>‹Nº›</a:t>
            </a:fld>
            <a:endParaRPr lang="es-EC"/>
          </a:p>
        </p:txBody>
      </p:sp>
    </p:spTree>
    <p:extLst>
      <p:ext uri="{BB962C8B-B14F-4D97-AF65-F5344CB8AC3E}">
        <p14:creationId xmlns:p14="http://schemas.microsoft.com/office/powerpoint/2010/main" val="617444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8EAD086-9807-419A-941C-72945214B73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B35404DC-5E99-4671-A1C6-9FDFF9376D0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E1853FB2-A958-493F-9135-608964B7DD87}"/>
              </a:ext>
            </a:extLst>
          </p:cNvPr>
          <p:cNvSpPr>
            <a:spLocks noGrp="1"/>
          </p:cNvSpPr>
          <p:nvPr>
            <p:ph type="dt" sz="half" idx="10"/>
          </p:nvPr>
        </p:nvSpPr>
        <p:spPr/>
        <p:txBody>
          <a:bodyPr/>
          <a:lstStyle/>
          <a:p>
            <a:fld id="{246B7712-36F7-4D64-9D3A-D1E98DEBEFC2}" type="datetimeFigureOut">
              <a:rPr lang="es-EC" smtClean="0"/>
              <a:t>28/9/2020</a:t>
            </a:fld>
            <a:endParaRPr lang="es-EC"/>
          </a:p>
        </p:txBody>
      </p:sp>
      <p:sp>
        <p:nvSpPr>
          <p:cNvPr id="5" name="Marcador de pie de página 4">
            <a:extLst>
              <a:ext uri="{FF2B5EF4-FFF2-40B4-BE49-F238E27FC236}">
                <a16:creationId xmlns:a16="http://schemas.microsoft.com/office/drawing/2014/main" id="{CA2F357D-08D9-45C3-A7A8-0867D749C4C7}"/>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6FC1A11A-12E8-430C-BCC5-3EA1126A41C1}"/>
              </a:ext>
            </a:extLst>
          </p:cNvPr>
          <p:cNvSpPr>
            <a:spLocks noGrp="1"/>
          </p:cNvSpPr>
          <p:nvPr>
            <p:ph type="sldNum" sz="quarter" idx="12"/>
          </p:nvPr>
        </p:nvSpPr>
        <p:spPr/>
        <p:txBody>
          <a:bodyPr/>
          <a:lstStyle/>
          <a:p>
            <a:fld id="{E3D3D284-5AAD-4767-9C85-DCD5640DDBED}" type="slidenum">
              <a:rPr lang="es-EC" smtClean="0"/>
              <a:t>‹Nº›</a:t>
            </a:fld>
            <a:endParaRPr lang="es-EC"/>
          </a:p>
        </p:txBody>
      </p:sp>
    </p:spTree>
    <p:extLst>
      <p:ext uri="{BB962C8B-B14F-4D97-AF65-F5344CB8AC3E}">
        <p14:creationId xmlns:p14="http://schemas.microsoft.com/office/powerpoint/2010/main" val="3061820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28/9/2020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3648158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28/9/2020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4047144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28/9/2020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2545537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5C3B480-EDE5-4286-A127-E864506F2931}" type="datetimeFigureOut">
              <a:rPr lang="es-EC" smtClean="0">
                <a:solidFill>
                  <a:srgbClr val="E7E6E6"/>
                </a:solidFill>
              </a:rPr>
              <a:pPr/>
              <a:t>28/9/2020</a:t>
            </a:fld>
            <a:endParaRPr lang="es-EC">
              <a:solidFill>
                <a:srgbClr val="E7E6E6"/>
              </a:solidFill>
            </a:endParaRPr>
          </a:p>
        </p:txBody>
      </p:sp>
      <p:sp>
        <p:nvSpPr>
          <p:cNvPr id="6" name="Footer Placeholder 5"/>
          <p:cNvSpPr>
            <a:spLocks noGrp="1"/>
          </p:cNvSpPr>
          <p:nvPr>
            <p:ph type="ftr" sz="quarter" idx="11"/>
          </p:nvPr>
        </p:nvSpPr>
        <p:spPr/>
        <p:txBody>
          <a:bodyPr/>
          <a:lstStyle/>
          <a:p>
            <a:endParaRPr lang="es-EC">
              <a:solidFill>
                <a:srgbClr val="E7E6E6"/>
              </a:solidFill>
            </a:endParaRPr>
          </a:p>
        </p:txBody>
      </p:sp>
      <p:sp>
        <p:nvSpPr>
          <p:cNvPr id="7" name="Slide Number Placeholder 6"/>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217934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5C3B480-EDE5-4286-A127-E864506F2931}" type="datetimeFigureOut">
              <a:rPr lang="es-EC" smtClean="0">
                <a:solidFill>
                  <a:srgbClr val="E7E6E6"/>
                </a:solidFill>
              </a:rPr>
              <a:pPr/>
              <a:t>28/9/2020</a:t>
            </a:fld>
            <a:endParaRPr lang="es-EC">
              <a:solidFill>
                <a:srgbClr val="E7E6E6"/>
              </a:solidFill>
            </a:endParaRPr>
          </a:p>
        </p:txBody>
      </p:sp>
      <p:sp>
        <p:nvSpPr>
          <p:cNvPr id="8" name="Footer Placeholder 7"/>
          <p:cNvSpPr>
            <a:spLocks noGrp="1"/>
          </p:cNvSpPr>
          <p:nvPr>
            <p:ph type="ftr" sz="quarter" idx="11"/>
          </p:nvPr>
        </p:nvSpPr>
        <p:spPr/>
        <p:txBody>
          <a:bodyPr/>
          <a:lstStyle/>
          <a:p>
            <a:endParaRPr lang="es-EC">
              <a:solidFill>
                <a:srgbClr val="E7E6E6"/>
              </a:solidFill>
            </a:endParaRPr>
          </a:p>
        </p:txBody>
      </p:sp>
      <p:sp>
        <p:nvSpPr>
          <p:cNvPr id="9" name="Slide Number Placeholder 8"/>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3266795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5C3B480-EDE5-4286-A127-E864506F2931}" type="datetimeFigureOut">
              <a:rPr lang="es-EC" smtClean="0">
                <a:solidFill>
                  <a:srgbClr val="E7E6E6"/>
                </a:solidFill>
              </a:rPr>
              <a:pPr/>
              <a:t>28/9/2020</a:t>
            </a:fld>
            <a:endParaRPr lang="es-EC">
              <a:solidFill>
                <a:srgbClr val="E7E6E6"/>
              </a:solidFill>
            </a:endParaRPr>
          </a:p>
        </p:txBody>
      </p:sp>
      <p:sp>
        <p:nvSpPr>
          <p:cNvPr id="4" name="Footer Placeholder 3"/>
          <p:cNvSpPr>
            <a:spLocks noGrp="1"/>
          </p:cNvSpPr>
          <p:nvPr>
            <p:ph type="ftr" sz="quarter" idx="11"/>
          </p:nvPr>
        </p:nvSpPr>
        <p:spPr/>
        <p:txBody>
          <a:bodyPr/>
          <a:lstStyle/>
          <a:p>
            <a:endParaRPr lang="es-EC">
              <a:solidFill>
                <a:srgbClr val="E7E6E6"/>
              </a:solidFill>
            </a:endParaRPr>
          </a:p>
        </p:txBody>
      </p:sp>
      <p:sp>
        <p:nvSpPr>
          <p:cNvPr id="5" name="Slide Number Placeholder 4"/>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2182564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C3B480-EDE5-4286-A127-E864506F2931}" type="datetimeFigureOut">
              <a:rPr lang="es-EC" smtClean="0">
                <a:solidFill>
                  <a:srgbClr val="E7E6E6"/>
                </a:solidFill>
              </a:rPr>
              <a:pPr/>
              <a:t>28/9/2020</a:t>
            </a:fld>
            <a:endParaRPr lang="es-EC">
              <a:solidFill>
                <a:srgbClr val="E7E6E6"/>
              </a:solidFill>
            </a:endParaRPr>
          </a:p>
        </p:txBody>
      </p:sp>
      <p:sp>
        <p:nvSpPr>
          <p:cNvPr id="3" name="Footer Placeholder 2"/>
          <p:cNvSpPr>
            <a:spLocks noGrp="1"/>
          </p:cNvSpPr>
          <p:nvPr>
            <p:ph type="ftr" sz="quarter" idx="11"/>
          </p:nvPr>
        </p:nvSpPr>
        <p:spPr/>
        <p:txBody>
          <a:bodyPr/>
          <a:lstStyle/>
          <a:p>
            <a:endParaRPr lang="es-EC">
              <a:solidFill>
                <a:srgbClr val="E7E6E6"/>
              </a:solidFill>
            </a:endParaRPr>
          </a:p>
        </p:txBody>
      </p:sp>
      <p:sp>
        <p:nvSpPr>
          <p:cNvPr id="4" name="Slide Number Placeholder 3"/>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3372068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75C3B480-EDE5-4286-A127-E864506F2931}" type="datetimeFigureOut">
              <a:rPr lang="es-EC" smtClean="0">
                <a:solidFill>
                  <a:srgbClr val="E7E6E6"/>
                </a:solidFill>
              </a:rPr>
              <a:pPr/>
              <a:t>28/9/2020</a:t>
            </a:fld>
            <a:endParaRPr lang="es-EC">
              <a:solidFill>
                <a:srgbClr val="E7E6E6"/>
              </a:solidFill>
            </a:endParaRPr>
          </a:p>
        </p:txBody>
      </p:sp>
      <p:sp>
        <p:nvSpPr>
          <p:cNvPr id="6" name="Footer Placeholder 5"/>
          <p:cNvSpPr>
            <a:spLocks noGrp="1"/>
          </p:cNvSpPr>
          <p:nvPr>
            <p:ph type="ftr" sz="quarter" idx="11"/>
          </p:nvPr>
        </p:nvSpPr>
        <p:spPr/>
        <p:txBody>
          <a:bodyPr/>
          <a:lstStyle/>
          <a:p>
            <a:endParaRPr lang="es-EC">
              <a:solidFill>
                <a:srgbClr val="E7E6E6"/>
              </a:solidFill>
            </a:endParaRPr>
          </a:p>
        </p:txBody>
      </p:sp>
      <p:sp>
        <p:nvSpPr>
          <p:cNvPr id="7" name="Slide Number Placeholder 6"/>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381592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7A20A5-A79F-4AD2-AF7A-20E1043ACD02}"/>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79DE7085-9CEB-4FE4-8B52-A8725E3F3C8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27786950-D95C-47F3-B54E-F1817326AF55}"/>
              </a:ext>
            </a:extLst>
          </p:cNvPr>
          <p:cNvSpPr>
            <a:spLocks noGrp="1"/>
          </p:cNvSpPr>
          <p:nvPr>
            <p:ph type="dt" sz="half" idx="10"/>
          </p:nvPr>
        </p:nvSpPr>
        <p:spPr/>
        <p:txBody>
          <a:bodyPr/>
          <a:lstStyle/>
          <a:p>
            <a:fld id="{246B7712-36F7-4D64-9D3A-D1E98DEBEFC2}" type="datetimeFigureOut">
              <a:rPr lang="es-EC" smtClean="0"/>
              <a:t>28/9/2020</a:t>
            </a:fld>
            <a:endParaRPr lang="es-EC"/>
          </a:p>
        </p:txBody>
      </p:sp>
      <p:sp>
        <p:nvSpPr>
          <p:cNvPr id="5" name="Marcador de pie de página 4">
            <a:extLst>
              <a:ext uri="{FF2B5EF4-FFF2-40B4-BE49-F238E27FC236}">
                <a16:creationId xmlns:a16="http://schemas.microsoft.com/office/drawing/2014/main" id="{A54F7F07-DABE-43F1-B568-8643938232EB}"/>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15F8E86F-768B-41F6-ACB1-49169E52FC79}"/>
              </a:ext>
            </a:extLst>
          </p:cNvPr>
          <p:cNvSpPr>
            <a:spLocks noGrp="1"/>
          </p:cNvSpPr>
          <p:nvPr>
            <p:ph type="sldNum" sz="quarter" idx="12"/>
          </p:nvPr>
        </p:nvSpPr>
        <p:spPr/>
        <p:txBody>
          <a:bodyPr/>
          <a:lstStyle/>
          <a:p>
            <a:fld id="{E3D3D284-5AAD-4767-9C85-DCD5640DDBED}" type="slidenum">
              <a:rPr lang="es-EC" smtClean="0"/>
              <a:t>‹Nº›</a:t>
            </a:fld>
            <a:endParaRPr lang="es-EC"/>
          </a:p>
        </p:txBody>
      </p:sp>
    </p:spTree>
    <p:extLst>
      <p:ext uri="{BB962C8B-B14F-4D97-AF65-F5344CB8AC3E}">
        <p14:creationId xmlns:p14="http://schemas.microsoft.com/office/powerpoint/2010/main" val="3346426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75C3B480-EDE5-4286-A127-E864506F2931}" type="datetimeFigureOut">
              <a:rPr lang="es-EC" smtClean="0">
                <a:solidFill>
                  <a:srgbClr val="E7E6E6"/>
                </a:solidFill>
              </a:rPr>
              <a:pPr/>
              <a:t>28/9/2020</a:t>
            </a:fld>
            <a:endParaRPr lang="es-EC">
              <a:solidFill>
                <a:srgbClr val="E7E6E6"/>
              </a:solidFill>
            </a:endParaRPr>
          </a:p>
        </p:txBody>
      </p:sp>
      <p:sp>
        <p:nvSpPr>
          <p:cNvPr id="6" name="Footer Placeholder 5"/>
          <p:cNvSpPr>
            <a:spLocks noGrp="1"/>
          </p:cNvSpPr>
          <p:nvPr>
            <p:ph type="ftr" sz="quarter" idx="11"/>
          </p:nvPr>
        </p:nvSpPr>
        <p:spPr/>
        <p:txBody>
          <a:bodyPr/>
          <a:lstStyle/>
          <a:p>
            <a:endParaRPr lang="es-EC">
              <a:solidFill>
                <a:srgbClr val="E7E6E6"/>
              </a:solidFill>
            </a:endParaRPr>
          </a:p>
        </p:txBody>
      </p:sp>
      <p:sp>
        <p:nvSpPr>
          <p:cNvPr id="7" name="Slide Number Placeholder 6"/>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402748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28/9/2020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3625890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28/9/2020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94290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28/9/2020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1322840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28/9/2020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435779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28/9/2020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1867001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28/9/2020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3350772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5C3B480-EDE5-4286-A127-E864506F2931}" type="datetimeFigureOut">
              <a:rPr lang="es-EC" smtClean="0">
                <a:solidFill>
                  <a:srgbClr val="E7E6E6"/>
                </a:solidFill>
              </a:rPr>
              <a:pPr/>
              <a:t>28/9/2020</a:t>
            </a:fld>
            <a:endParaRPr lang="es-EC">
              <a:solidFill>
                <a:srgbClr val="E7E6E6"/>
              </a:solidFill>
            </a:endParaRPr>
          </a:p>
        </p:txBody>
      </p:sp>
      <p:sp>
        <p:nvSpPr>
          <p:cNvPr id="5" name="Footer Placeholder 4"/>
          <p:cNvSpPr>
            <a:spLocks noGrp="1"/>
          </p:cNvSpPr>
          <p:nvPr>
            <p:ph type="ftr" sz="quarter" idx="11"/>
          </p:nvPr>
        </p:nvSpPr>
        <p:spPr/>
        <p:txBody>
          <a:bodyPr/>
          <a:lstStyle/>
          <a:p>
            <a:endParaRPr lang="es-EC">
              <a:solidFill>
                <a:srgbClr val="E7E6E6"/>
              </a:solidFill>
            </a:endParaRPr>
          </a:p>
        </p:txBody>
      </p:sp>
      <p:sp>
        <p:nvSpPr>
          <p:cNvPr id="6" name="Slide Number Placeholder 5"/>
          <p:cNvSpPr>
            <a:spLocks noGrp="1"/>
          </p:cNvSpPr>
          <p:nvPr>
            <p:ph type="sldNum" sz="quarter" idx="12"/>
          </p:nvPr>
        </p:nvSpPr>
        <p:spPr/>
        <p:txBody>
          <a:body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4053608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07D6A9-70C6-4522-954A-B610FB32837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6AA47DA7-2ED9-4802-BF9C-94A5D79BA3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5C90219-B97A-4462-838E-5D685F09C52F}"/>
              </a:ext>
            </a:extLst>
          </p:cNvPr>
          <p:cNvSpPr>
            <a:spLocks noGrp="1"/>
          </p:cNvSpPr>
          <p:nvPr>
            <p:ph type="dt" sz="half" idx="10"/>
          </p:nvPr>
        </p:nvSpPr>
        <p:spPr/>
        <p:txBody>
          <a:bodyPr/>
          <a:lstStyle/>
          <a:p>
            <a:fld id="{246B7712-36F7-4D64-9D3A-D1E98DEBEFC2}" type="datetimeFigureOut">
              <a:rPr lang="es-EC" smtClean="0"/>
              <a:t>28/9/2020</a:t>
            </a:fld>
            <a:endParaRPr lang="es-EC"/>
          </a:p>
        </p:txBody>
      </p:sp>
      <p:sp>
        <p:nvSpPr>
          <p:cNvPr id="5" name="Marcador de pie de página 4">
            <a:extLst>
              <a:ext uri="{FF2B5EF4-FFF2-40B4-BE49-F238E27FC236}">
                <a16:creationId xmlns:a16="http://schemas.microsoft.com/office/drawing/2014/main" id="{BB6F3094-99D1-416E-9264-78EA2F37E8D9}"/>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2DFFC454-2EF8-448F-83D9-3FE7EA0F85FA}"/>
              </a:ext>
            </a:extLst>
          </p:cNvPr>
          <p:cNvSpPr>
            <a:spLocks noGrp="1"/>
          </p:cNvSpPr>
          <p:nvPr>
            <p:ph type="sldNum" sz="quarter" idx="12"/>
          </p:nvPr>
        </p:nvSpPr>
        <p:spPr/>
        <p:txBody>
          <a:bodyPr/>
          <a:lstStyle/>
          <a:p>
            <a:fld id="{E3D3D284-5AAD-4767-9C85-DCD5640DDBED}" type="slidenum">
              <a:rPr lang="es-EC" smtClean="0"/>
              <a:t>‹Nº›</a:t>
            </a:fld>
            <a:endParaRPr lang="es-EC"/>
          </a:p>
        </p:txBody>
      </p:sp>
    </p:spTree>
    <p:extLst>
      <p:ext uri="{BB962C8B-B14F-4D97-AF65-F5344CB8AC3E}">
        <p14:creationId xmlns:p14="http://schemas.microsoft.com/office/powerpoint/2010/main" val="3887983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C988FC-B376-4528-9239-33E3DD406A1C}"/>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1F1A7261-60CB-4DE0-8F1C-1FC80AA6389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5985083D-67F4-4D76-87FF-719C1831F05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5C2C61C8-5D2C-4596-B333-D3DE7C2948B5}"/>
              </a:ext>
            </a:extLst>
          </p:cNvPr>
          <p:cNvSpPr>
            <a:spLocks noGrp="1"/>
          </p:cNvSpPr>
          <p:nvPr>
            <p:ph type="dt" sz="half" idx="10"/>
          </p:nvPr>
        </p:nvSpPr>
        <p:spPr/>
        <p:txBody>
          <a:bodyPr/>
          <a:lstStyle/>
          <a:p>
            <a:fld id="{246B7712-36F7-4D64-9D3A-D1E98DEBEFC2}" type="datetimeFigureOut">
              <a:rPr lang="es-EC" smtClean="0"/>
              <a:t>28/9/2020</a:t>
            </a:fld>
            <a:endParaRPr lang="es-EC"/>
          </a:p>
        </p:txBody>
      </p:sp>
      <p:sp>
        <p:nvSpPr>
          <p:cNvPr id="6" name="Marcador de pie de página 5">
            <a:extLst>
              <a:ext uri="{FF2B5EF4-FFF2-40B4-BE49-F238E27FC236}">
                <a16:creationId xmlns:a16="http://schemas.microsoft.com/office/drawing/2014/main" id="{A9CD2318-48C8-4CC5-A78E-0536BD8A9FBF}"/>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14FDAB8E-6F54-4EB8-AA37-B93759220E5A}"/>
              </a:ext>
            </a:extLst>
          </p:cNvPr>
          <p:cNvSpPr>
            <a:spLocks noGrp="1"/>
          </p:cNvSpPr>
          <p:nvPr>
            <p:ph type="sldNum" sz="quarter" idx="12"/>
          </p:nvPr>
        </p:nvSpPr>
        <p:spPr/>
        <p:txBody>
          <a:bodyPr/>
          <a:lstStyle/>
          <a:p>
            <a:fld id="{E3D3D284-5AAD-4767-9C85-DCD5640DDBED}" type="slidenum">
              <a:rPr lang="es-EC" smtClean="0"/>
              <a:t>‹Nº›</a:t>
            </a:fld>
            <a:endParaRPr lang="es-EC"/>
          </a:p>
        </p:txBody>
      </p:sp>
    </p:spTree>
    <p:extLst>
      <p:ext uri="{BB962C8B-B14F-4D97-AF65-F5344CB8AC3E}">
        <p14:creationId xmlns:p14="http://schemas.microsoft.com/office/powerpoint/2010/main" val="2479171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58E423-477A-4D52-BF66-99E9E561890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2FDD26DB-9055-4C8C-AA51-647DB03B51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8175C5-88EE-42C8-AD85-6FBD426336D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4A7564E7-DC19-4B7B-B95D-8A9B07A63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520AF3D-816D-4A92-A4F2-6D084B63267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21FA151E-91CC-429B-8C27-2E8F3ECC421A}"/>
              </a:ext>
            </a:extLst>
          </p:cNvPr>
          <p:cNvSpPr>
            <a:spLocks noGrp="1"/>
          </p:cNvSpPr>
          <p:nvPr>
            <p:ph type="dt" sz="half" idx="10"/>
          </p:nvPr>
        </p:nvSpPr>
        <p:spPr/>
        <p:txBody>
          <a:bodyPr/>
          <a:lstStyle/>
          <a:p>
            <a:fld id="{246B7712-36F7-4D64-9D3A-D1E98DEBEFC2}" type="datetimeFigureOut">
              <a:rPr lang="es-EC" smtClean="0"/>
              <a:t>28/9/2020</a:t>
            </a:fld>
            <a:endParaRPr lang="es-EC"/>
          </a:p>
        </p:txBody>
      </p:sp>
      <p:sp>
        <p:nvSpPr>
          <p:cNvPr id="8" name="Marcador de pie de página 7">
            <a:extLst>
              <a:ext uri="{FF2B5EF4-FFF2-40B4-BE49-F238E27FC236}">
                <a16:creationId xmlns:a16="http://schemas.microsoft.com/office/drawing/2014/main" id="{EE81F74D-31E7-43C2-9E8A-0D243EF46A9F}"/>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24B23A2A-C0A0-45EA-B7F4-988B1CBDCE49}"/>
              </a:ext>
            </a:extLst>
          </p:cNvPr>
          <p:cNvSpPr>
            <a:spLocks noGrp="1"/>
          </p:cNvSpPr>
          <p:nvPr>
            <p:ph type="sldNum" sz="quarter" idx="12"/>
          </p:nvPr>
        </p:nvSpPr>
        <p:spPr/>
        <p:txBody>
          <a:bodyPr/>
          <a:lstStyle/>
          <a:p>
            <a:fld id="{E3D3D284-5AAD-4767-9C85-DCD5640DDBED}" type="slidenum">
              <a:rPr lang="es-EC" smtClean="0"/>
              <a:t>‹Nº›</a:t>
            </a:fld>
            <a:endParaRPr lang="es-EC"/>
          </a:p>
        </p:txBody>
      </p:sp>
    </p:spTree>
    <p:extLst>
      <p:ext uri="{BB962C8B-B14F-4D97-AF65-F5344CB8AC3E}">
        <p14:creationId xmlns:p14="http://schemas.microsoft.com/office/powerpoint/2010/main" val="622254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FAB0BC-4863-459B-9935-F53A196537A2}"/>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F5C8DCDD-C83E-4B64-9E97-4B3F5997D764}"/>
              </a:ext>
            </a:extLst>
          </p:cNvPr>
          <p:cNvSpPr>
            <a:spLocks noGrp="1"/>
          </p:cNvSpPr>
          <p:nvPr>
            <p:ph type="dt" sz="half" idx="10"/>
          </p:nvPr>
        </p:nvSpPr>
        <p:spPr/>
        <p:txBody>
          <a:bodyPr/>
          <a:lstStyle/>
          <a:p>
            <a:fld id="{246B7712-36F7-4D64-9D3A-D1E98DEBEFC2}" type="datetimeFigureOut">
              <a:rPr lang="es-EC" smtClean="0"/>
              <a:t>28/9/2020</a:t>
            </a:fld>
            <a:endParaRPr lang="es-EC"/>
          </a:p>
        </p:txBody>
      </p:sp>
      <p:sp>
        <p:nvSpPr>
          <p:cNvPr id="4" name="Marcador de pie de página 3">
            <a:extLst>
              <a:ext uri="{FF2B5EF4-FFF2-40B4-BE49-F238E27FC236}">
                <a16:creationId xmlns:a16="http://schemas.microsoft.com/office/drawing/2014/main" id="{53256DFB-6F2F-4716-985E-D0C800882CFA}"/>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ABD3C27D-134C-4B9B-B01A-C9964D6ED38F}"/>
              </a:ext>
            </a:extLst>
          </p:cNvPr>
          <p:cNvSpPr>
            <a:spLocks noGrp="1"/>
          </p:cNvSpPr>
          <p:nvPr>
            <p:ph type="sldNum" sz="quarter" idx="12"/>
          </p:nvPr>
        </p:nvSpPr>
        <p:spPr/>
        <p:txBody>
          <a:bodyPr/>
          <a:lstStyle/>
          <a:p>
            <a:fld id="{E3D3D284-5AAD-4767-9C85-DCD5640DDBED}" type="slidenum">
              <a:rPr lang="es-EC" smtClean="0"/>
              <a:t>‹Nº›</a:t>
            </a:fld>
            <a:endParaRPr lang="es-EC"/>
          </a:p>
        </p:txBody>
      </p:sp>
    </p:spTree>
    <p:extLst>
      <p:ext uri="{BB962C8B-B14F-4D97-AF65-F5344CB8AC3E}">
        <p14:creationId xmlns:p14="http://schemas.microsoft.com/office/powerpoint/2010/main" val="3462417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E6C4558-2148-459F-9C55-6F3C879F7138}"/>
              </a:ext>
            </a:extLst>
          </p:cNvPr>
          <p:cNvSpPr>
            <a:spLocks noGrp="1"/>
          </p:cNvSpPr>
          <p:nvPr>
            <p:ph type="dt" sz="half" idx="10"/>
          </p:nvPr>
        </p:nvSpPr>
        <p:spPr/>
        <p:txBody>
          <a:bodyPr/>
          <a:lstStyle/>
          <a:p>
            <a:fld id="{246B7712-36F7-4D64-9D3A-D1E98DEBEFC2}" type="datetimeFigureOut">
              <a:rPr lang="es-EC" smtClean="0"/>
              <a:t>28/9/2020</a:t>
            </a:fld>
            <a:endParaRPr lang="es-EC"/>
          </a:p>
        </p:txBody>
      </p:sp>
      <p:sp>
        <p:nvSpPr>
          <p:cNvPr id="3" name="Marcador de pie de página 2">
            <a:extLst>
              <a:ext uri="{FF2B5EF4-FFF2-40B4-BE49-F238E27FC236}">
                <a16:creationId xmlns:a16="http://schemas.microsoft.com/office/drawing/2014/main" id="{4292558D-CD33-4080-AF6A-8F3DEC5A9F91}"/>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367DB744-7147-4428-AF47-2A98110094CA}"/>
              </a:ext>
            </a:extLst>
          </p:cNvPr>
          <p:cNvSpPr>
            <a:spLocks noGrp="1"/>
          </p:cNvSpPr>
          <p:nvPr>
            <p:ph type="sldNum" sz="quarter" idx="12"/>
          </p:nvPr>
        </p:nvSpPr>
        <p:spPr/>
        <p:txBody>
          <a:bodyPr/>
          <a:lstStyle/>
          <a:p>
            <a:fld id="{E3D3D284-5AAD-4767-9C85-DCD5640DDBED}" type="slidenum">
              <a:rPr lang="es-EC" smtClean="0"/>
              <a:t>‹Nº›</a:t>
            </a:fld>
            <a:endParaRPr lang="es-EC"/>
          </a:p>
        </p:txBody>
      </p:sp>
    </p:spTree>
    <p:extLst>
      <p:ext uri="{BB962C8B-B14F-4D97-AF65-F5344CB8AC3E}">
        <p14:creationId xmlns:p14="http://schemas.microsoft.com/office/powerpoint/2010/main" val="295516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ECE21B-149B-405E-AD43-01F907312E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F4861A82-4372-4799-98E0-355B04E8C8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CFE17F0C-F6C2-4EE9-9902-19E995C67F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1905AC6-5912-4E64-91BF-2B075F2E8E30}"/>
              </a:ext>
            </a:extLst>
          </p:cNvPr>
          <p:cNvSpPr>
            <a:spLocks noGrp="1"/>
          </p:cNvSpPr>
          <p:nvPr>
            <p:ph type="dt" sz="half" idx="10"/>
          </p:nvPr>
        </p:nvSpPr>
        <p:spPr/>
        <p:txBody>
          <a:bodyPr/>
          <a:lstStyle/>
          <a:p>
            <a:fld id="{246B7712-36F7-4D64-9D3A-D1E98DEBEFC2}" type="datetimeFigureOut">
              <a:rPr lang="es-EC" smtClean="0"/>
              <a:t>28/9/2020</a:t>
            </a:fld>
            <a:endParaRPr lang="es-EC"/>
          </a:p>
        </p:txBody>
      </p:sp>
      <p:sp>
        <p:nvSpPr>
          <p:cNvPr id="6" name="Marcador de pie de página 5">
            <a:extLst>
              <a:ext uri="{FF2B5EF4-FFF2-40B4-BE49-F238E27FC236}">
                <a16:creationId xmlns:a16="http://schemas.microsoft.com/office/drawing/2014/main" id="{0670E1B3-35F4-4DCF-8400-12002D3C84F3}"/>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9406A3C1-016B-4208-AD04-E95F68E6E9F7}"/>
              </a:ext>
            </a:extLst>
          </p:cNvPr>
          <p:cNvSpPr>
            <a:spLocks noGrp="1"/>
          </p:cNvSpPr>
          <p:nvPr>
            <p:ph type="sldNum" sz="quarter" idx="12"/>
          </p:nvPr>
        </p:nvSpPr>
        <p:spPr/>
        <p:txBody>
          <a:bodyPr/>
          <a:lstStyle/>
          <a:p>
            <a:fld id="{E3D3D284-5AAD-4767-9C85-DCD5640DDBED}" type="slidenum">
              <a:rPr lang="es-EC" smtClean="0"/>
              <a:t>‹Nº›</a:t>
            </a:fld>
            <a:endParaRPr lang="es-EC"/>
          </a:p>
        </p:txBody>
      </p:sp>
    </p:spTree>
    <p:extLst>
      <p:ext uri="{BB962C8B-B14F-4D97-AF65-F5344CB8AC3E}">
        <p14:creationId xmlns:p14="http://schemas.microsoft.com/office/powerpoint/2010/main" val="8126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390D1A-4C9E-46B0-8936-F102443A8F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492216AF-AB17-40BA-9806-CB198730A0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D777BB0F-7E1A-43EF-BADA-03C97B3AA9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EC5D13D-1C8C-4583-B113-4CB2A2994C52}"/>
              </a:ext>
            </a:extLst>
          </p:cNvPr>
          <p:cNvSpPr>
            <a:spLocks noGrp="1"/>
          </p:cNvSpPr>
          <p:nvPr>
            <p:ph type="dt" sz="half" idx="10"/>
          </p:nvPr>
        </p:nvSpPr>
        <p:spPr/>
        <p:txBody>
          <a:bodyPr/>
          <a:lstStyle/>
          <a:p>
            <a:fld id="{246B7712-36F7-4D64-9D3A-D1E98DEBEFC2}" type="datetimeFigureOut">
              <a:rPr lang="es-EC" smtClean="0"/>
              <a:t>28/9/2020</a:t>
            </a:fld>
            <a:endParaRPr lang="es-EC"/>
          </a:p>
        </p:txBody>
      </p:sp>
      <p:sp>
        <p:nvSpPr>
          <p:cNvPr id="6" name="Marcador de pie de página 5">
            <a:extLst>
              <a:ext uri="{FF2B5EF4-FFF2-40B4-BE49-F238E27FC236}">
                <a16:creationId xmlns:a16="http://schemas.microsoft.com/office/drawing/2014/main" id="{98DA4D59-5274-4F74-9D19-08C9EFC05402}"/>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F97B5CF3-DD9E-419F-9000-04282E9A9F76}"/>
              </a:ext>
            </a:extLst>
          </p:cNvPr>
          <p:cNvSpPr>
            <a:spLocks noGrp="1"/>
          </p:cNvSpPr>
          <p:nvPr>
            <p:ph type="sldNum" sz="quarter" idx="12"/>
          </p:nvPr>
        </p:nvSpPr>
        <p:spPr/>
        <p:txBody>
          <a:bodyPr/>
          <a:lstStyle/>
          <a:p>
            <a:fld id="{E3D3D284-5AAD-4767-9C85-DCD5640DDBED}" type="slidenum">
              <a:rPr lang="es-EC" smtClean="0"/>
              <a:t>‹Nº›</a:t>
            </a:fld>
            <a:endParaRPr lang="es-EC"/>
          </a:p>
        </p:txBody>
      </p:sp>
    </p:spTree>
    <p:extLst>
      <p:ext uri="{BB962C8B-B14F-4D97-AF65-F5344CB8AC3E}">
        <p14:creationId xmlns:p14="http://schemas.microsoft.com/office/powerpoint/2010/main" val="1296241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720F68F-4686-48FC-95D2-4D289352A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D752B8B5-1E07-4E97-B743-A72078A1ED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EA4DC696-C1FF-4B31-B367-7A71C83173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B7712-36F7-4D64-9D3A-D1E98DEBEFC2}" type="datetimeFigureOut">
              <a:rPr lang="es-EC" smtClean="0"/>
              <a:t>28/9/2020</a:t>
            </a:fld>
            <a:endParaRPr lang="es-EC"/>
          </a:p>
        </p:txBody>
      </p:sp>
      <p:sp>
        <p:nvSpPr>
          <p:cNvPr id="5" name="Marcador de pie de página 4">
            <a:extLst>
              <a:ext uri="{FF2B5EF4-FFF2-40B4-BE49-F238E27FC236}">
                <a16:creationId xmlns:a16="http://schemas.microsoft.com/office/drawing/2014/main" id="{EFBA1A7B-ABBA-47C6-B39F-C527258F3B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305FB7E9-7BCE-4E7B-8A5C-6E01AE757C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3D284-5AAD-4767-9C85-DCD5640DDBED}" type="slidenum">
              <a:rPr lang="es-EC" smtClean="0"/>
              <a:t>‹Nº›</a:t>
            </a:fld>
            <a:endParaRPr lang="es-EC"/>
          </a:p>
        </p:txBody>
      </p:sp>
    </p:spTree>
    <p:extLst>
      <p:ext uri="{BB962C8B-B14F-4D97-AF65-F5344CB8AC3E}">
        <p14:creationId xmlns:p14="http://schemas.microsoft.com/office/powerpoint/2010/main" val="176815632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5C3B480-EDE5-4286-A127-E864506F2931}" type="datetimeFigureOut">
              <a:rPr lang="es-EC" smtClean="0">
                <a:solidFill>
                  <a:srgbClr val="E7E6E6"/>
                </a:solidFill>
              </a:rPr>
              <a:pPr/>
              <a:t>28/9/2020</a:t>
            </a:fld>
            <a:endParaRPr lang="es-EC">
              <a:solidFill>
                <a:srgbClr val="E7E6E6"/>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solidFill>
                <a:srgbClr val="E7E6E6"/>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B241173-F362-4EC0-B45A-AEA8647D4281}" type="slidenum">
              <a:rPr lang="es-EC" smtClean="0">
                <a:solidFill>
                  <a:srgbClr val="E7E6E6"/>
                </a:solidFill>
              </a:rPr>
              <a:pPr/>
              <a:t>‹Nº›</a:t>
            </a:fld>
            <a:endParaRPr lang="es-EC">
              <a:solidFill>
                <a:srgbClr val="E7E6E6"/>
              </a:solidFill>
            </a:endParaRPr>
          </a:p>
        </p:txBody>
      </p:sp>
    </p:spTree>
    <p:extLst>
      <p:ext uri="{BB962C8B-B14F-4D97-AF65-F5344CB8AC3E}">
        <p14:creationId xmlns:p14="http://schemas.microsoft.com/office/powerpoint/2010/main" val="181206076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6.jpeg"/><Relationship Id="rId4" Type="http://schemas.openxmlformats.org/officeDocument/2006/relationships/diagramLayout" Target="../diagrams/layout5.xml"/><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0.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image" Target="../media/image35.png"/><Relationship Id="rId21" Type="http://schemas.openxmlformats.org/officeDocument/2006/relationships/image" Target="../media/image350.png"/><Relationship Id="rId2" Type="http://schemas.openxmlformats.org/officeDocument/2006/relationships/notesSlide" Target="../notesSlides/notesSlide14.xml"/><Relationship Id="rId20" Type="http://schemas.openxmlformats.org/officeDocument/2006/relationships/image" Target="../media/image91.png"/><Relationship Id="rId1" Type="http://schemas.openxmlformats.org/officeDocument/2006/relationships/slideLayout" Target="../slideLayouts/slideLayout2.xml"/><Relationship Id="rId19" Type="http://schemas.openxmlformats.org/officeDocument/2006/relationships/image" Target="../media/image79.png"/><Relationship Id="rId14" Type="http://schemas.openxmlformats.org/officeDocument/2006/relationships/image" Target="../media/image74.png"/><Relationship Id="rId22"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2.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9.jpeg"/><Relationship Id="rId5" Type="http://schemas.openxmlformats.org/officeDocument/2006/relationships/diagramQuickStyle" Target="../diagrams/quickStyle2.xml"/><Relationship Id="rId10" Type="http://schemas.openxmlformats.org/officeDocument/2006/relationships/image" Target="../media/image8.jpeg"/><Relationship Id="rId4" Type="http://schemas.openxmlformats.org/officeDocument/2006/relationships/diagramLayout" Target="../diagrams/layout2.xml"/><Relationship Id="rId9"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5.jpg"/><Relationship Id="rId7" Type="http://schemas.openxmlformats.org/officeDocument/2006/relationships/image" Target="../media/image68.jpe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14.jpg"/><Relationship Id="rId4" Type="http://schemas.openxmlformats.org/officeDocument/2006/relationships/image" Target="../media/image66.jp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0" y="1862351"/>
            <a:ext cx="12191999" cy="170216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800" b="0" i="1"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800" b="1"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DEPARTAMENTO DE CIENCIAS DE LA TIERRA Y DE LA CONSTRUCCIÓN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400" b="1"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CARRERA DE INGENIERÍA GEOGRÁFICA Y DEL MEDIO AMBIENTE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0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r>
              <a:rPr kumimoji="0" lang="es-EC" sz="3200" b="1"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“Zonificación para instalaciones fotovoltaicas en tierras afectadas por la erosión en comunidades rurales de las provincias de Pichincha e Imbabura”</a:t>
            </a:r>
            <a:r>
              <a:rPr kumimoji="0" lang="es-ES" sz="3200" b="1"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endParaRPr kumimoji="0" lang="es-EC" sz="3200" b="1"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4" name="Picture 2" descr="Resultado de imagen para ESPE LOGO"/>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utout/>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797118" y="201150"/>
            <a:ext cx="4760549" cy="1229496"/>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641223" y="6256740"/>
            <a:ext cx="9437077"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ts val="300"/>
              </a:spcBef>
              <a:spcAft>
                <a:spcPct val="0"/>
              </a:spcAft>
              <a:buClr>
                <a:srgbClr val="4472C4"/>
              </a:buClr>
              <a:buSzTx/>
              <a:buFontTx/>
              <a:buNone/>
              <a:tabLst/>
              <a:defRPr/>
            </a:pPr>
            <a:r>
              <a:rPr kumimoji="0" lang="es-EC"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Director de Carrera: </a:t>
            </a:r>
            <a:r>
              <a:rPr kumimoji="0" lang="es-EC"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Ing. Alexander </a:t>
            </a:r>
            <a:r>
              <a:rPr kumimoji="0" lang="es-EC"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Robayo</a:t>
            </a:r>
            <a:r>
              <a:rPr kumimoji="0" lang="es-EC"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 </a:t>
            </a:r>
            <a:r>
              <a:rPr kumimoji="0" lang="es-EC"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MSc</a:t>
            </a:r>
            <a:r>
              <a:rPr kumimoji="0" lang="es-EC"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7" name="Picture 2" descr="C:\Users\ESPE\Desktop\Alex-ESPE\Clases Semana 10 del 20 24 de julio 2020\Evidencias 21 Julio\Presentación-Tesis _García_Abigaíl.jpg"/>
          <p:cNvPicPr>
            <a:picLocks noChangeAspect="1" noChangeArrowheads="1"/>
          </p:cNvPicPr>
          <p:nvPr/>
        </p:nvPicPr>
        <p:blipFill rotWithShape="1">
          <a:blip r:embed="rId4">
            <a:extLst>
              <a:ext uri="{28A0092B-C50C-407E-A947-70E740481C1C}">
                <a14:useLocalDpi xmlns:a14="http://schemas.microsoft.com/office/drawing/2010/main" val="0"/>
              </a:ext>
            </a:extLst>
          </a:blip>
          <a:srcRect t="80327" r="83333" b="1"/>
          <a:stretch/>
        </p:blipFill>
        <p:spPr bwMode="auto">
          <a:xfrm>
            <a:off x="10125797" y="201150"/>
            <a:ext cx="1524001" cy="13490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LOGOS\logo esp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626" y="101452"/>
            <a:ext cx="1559195" cy="1559195"/>
          </a:xfrm>
          <a:prstGeom prst="rect">
            <a:avLst/>
          </a:prstGeom>
          <a:noFill/>
          <a:extLst>
            <a:ext uri="{909E8E84-426E-40DD-AFC4-6F175D3DCCD1}">
              <a14:hiddenFill xmlns:a14="http://schemas.microsoft.com/office/drawing/2010/main">
                <a:solidFill>
                  <a:srgbClr val="FFFFFF"/>
                </a:solidFill>
              </a14:hiddenFill>
            </a:ext>
          </a:extLst>
        </p:spPr>
      </p:pic>
      <p:sp>
        <p:nvSpPr>
          <p:cNvPr id="10" name="2 Subtítulo"/>
          <p:cNvSpPr txBox="1">
            <a:spLocks/>
          </p:cNvSpPr>
          <p:nvPr/>
        </p:nvSpPr>
        <p:spPr>
          <a:xfrm>
            <a:off x="2684831" y="3894534"/>
            <a:ext cx="12988657" cy="2562261"/>
          </a:xfrm>
          <a:prstGeom prst="rect">
            <a:avLst/>
          </a:prstGeom>
        </p:spPr>
        <p:txBody>
          <a:bodyPr vert="horz" lIns="91440" tIns="45720" rIns="91440" bIns="45720" numCol="2" rtlCol="0" anchor="ctr">
            <a:no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4472C4"/>
              </a:buClr>
              <a:buSzPct val="76000"/>
              <a:buFont typeface="Wingdings 2" pitchFamily="18" charset="2"/>
              <a:buNone/>
              <a:tabLst/>
              <a:defRPr/>
            </a:pPr>
            <a:r>
              <a:rPr kumimoji="0" lang="es-EC"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Autores: </a:t>
            </a:r>
            <a:r>
              <a:rPr kumimoji="0" lang="es-EC"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Sr. </a:t>
            </a:r>
            <a:r>
              <a:rPr lang="es-EC" sz="2000" dirty="0">
                <a:solidFill>
                  <a:prstClr val="black"/>
                </a:solidFill>
                <a:latin typeface="Times New Roman" panose="02020603050405020304" pitchFamily="18" charset="0"/>
                <a:cs typeface="Times New Roman" panose="02020603050405020304" pitchFamily="18" charset="0"/>
              </a:rPr>
              <a:t>Mauricio Andres Mafla Yépez</a:t>
            </a:r>
            <a:endParaRPr kumimoji="0" lang="es-EC"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
                <a:srgbClr val="4472C4"/>
              </a:buClr>
              <a:buSzPct val="76000"/>
              <a:buFont typeface="Wingdings 2" pitchFamily="18" charset="2"/>
              <a:buNone/>
              <a:tabLst/>
              <a:defRPr/>
            </a:pPr>
            <a:endParaRPr kumimoji="0" lang="es-EC"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300"/>
              </a:spcBef>
              <a:spcAft>
                <a:spcPts val="0"/>
              </a:spcAft>
              <a:buClr>
                <a:srgbClr val="4472C4"/>
              </a:buClr>
              <a:buSzPct val="76000"/>
              <a:buFont typeface="Wingdings 2" pitchFamily="18" charset="2"/>
              <a:buNone/>
              <a:tabLst/>
              <a:defRPr/>
            </a:pPr>
            <a:r>
              <a:rPr kumimoji="0" lang="es-EC"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Director del proyecto: </a:t>
            </a:r>
            <a:r>
              <a:rPr lang="es-MX" sz="2000" dirty="0">
                <a:solidFill>
                  <a:prstClr val="black"/>
                </a:solidFill>
                <a:latin typeface="Times New Roman" panose="02020603050405020304" pitchFamily="18" charset="0"/>
                <a:cs typeface="Times New Roman" panose="02020603050405020304" pitchFamily="18" charset="0"/>
              </a:rPr>
              <a:t>Ing. Wilson Jácome</a:t>
            </a:r>
            <a:endParaRPr kumimoji="0" lang="es-MX"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300"/>
              </a:spcBef>
              <a:spcAft>
                <a:spcPts val="0"/>
              </a:spcAft>
              <a:buClr>
                <a:srgbClr val="4472C4"/>
              </a:buClr>
              <a:buSzPct val="76000"/>
              <a:buFont typeface="Wingdings 2" pitchFamily="18" charset="2"/>
              <a:buNone/>
              <a:tabLst/>
              <a:defRPr/>
            </a:pPr>
            <a:endParaRPr kumimoji="0" lang="es-MX"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300"/>
              </a:spcBef>
              <a:spcAft>
                <a:spcPts val="0"/>
              </a:spcAft>
              <a:buClr>
                <a:srgbClr val="4472C4"/>
              </a:buClr>
              <a:buSzPct val="76000"/>
              <a:buFont typeface="Wingdings 2" pitchFamily="18" charset="2"/>
              <a:buNone/>
              <a:tabLst/>
              <a:defRPr/>
            </a:pPr>
            <a:r>
              <a:rPr kumimoji="0" lang="es-MX"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C"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Docente Evaluador: </a:t>
            </a:r>
            <a:r>
              <a:rPr lang="es-MX" sz="2000" dirty="0">
                <a:solidFill>
                  <a:prstClr val="black"/>
                </a:solidFill>
                <a:latin typeface="Times New Roman" panose="02020603050405020304" pitchFamily="18" charset="0"/>
                <a:cs typeface="Times New Roman" panose="02020603050405020304" pitchFamily="18" charset="0"/>
              </a:rPr>
              <a:t>Ing. Izar Sinde</a:t>
            </a:r>
            <a:endParaRPr kumimoji="0" lang="es-EC"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6376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8871">
        <p15:prstTrans prst="curtains"/>
      </p:transition>
    </mc:Choice>
    <mc:Fallback xmlns="">
      <p:transition spd="slow" advTm="38871">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7FD649-C472-4141-8F6D-D81759DA2E1E}"/>
              </a:ext>
            </a:extLst>
          </p:cNvPr>
          <p:cNvSpPr>
            <a:spLocks noGrp="1"/>
          </p:cNvSpPr>
          <p:nvPr>
            <p:ph type="title"/>
          </p:nvPr>
        </p:nvSpPr>
        <p:spPr>
          <a:xfrm>
            <a:off x="491058" y="152995"/>
            <a:ext cx="10515600" cy="1325563"/>
          </a:xfrm>
        </p:spPr>
        <p:txBody>
          <a:bodyPr/>
          <a:lstStyle/>
          <a:p>
            <a:r>
              <a:rPr lang="es-EC" b="1" dirty="0"/>
              <a:t>Erosión en el suelo</a:t>
            </a:r>
          </a:p>
        </p:txBody>
      </p:sp>
      <p:sp>
        <p:nvSpPr>
          <p:cNvPr id="4" name="CuadroTexto 3">
            <a:extLst>
              <a:ext uri="{FF2B5EF4-FFF2-40B4-BE49-F238E27FC236}">
                <a16:creationId xmlns:a16="http://schemas.microsoft.com/office/drawing/2014/main" id="{93472F33-8760-4B9B-B2D5-0E9B9DBBE8D8}"/>
              </a:ext>
            </a:extLst>
          </p:cNvPr>
          <p:cNvSpPr txBox="1"/>
          <p:nvPr/>
        </p:nvSpPr>
        <p:spPr>
          <a:xfrm>
            <a:off x="0" y="6279009"/>
            <a:ext cx="3657600" cy="584775"/>
          </a:xfrm>
          <a:prstGeom prst="rect">
            <a:avLst/>
          </a:prstGeom>
          <a:noFill/>
        </p:spPr>
        <p:txBody>
          <a:bodyPr wrap="square" rtlCol="0">
            <a:spAutoFit/>
          </a:bodyPr>
          <a:lstStyle/>
          <a:p>
            <a:r>
              <a:rPr lang="es-EC" sz="3200" b="1" dirty="0">
                <a:solidFill>
                  <a:schemeClr val="bg1"/>
                </a:solidFill>
              </a:rPr>
              <a:t>MARCO TEÓRICO</a:t>
            </a:r>
          </a:p>
        </p:txBody>
      </p:sp>
      <p:graphicFrame>
        <p:nvGraphicFramePr>
          <p:cNvPr id="5" name="Diagrama 4">
            <a:extLst>
              <a:ext uri="{FF2B5EF4-FFF2-40B4-BE49-F238E27FC236}">
                <a16:creationId xmlns:a16="http://schemas.microsoft.com/office/drawing/2014/main" id="{D9A25C29-16DD-4124-846F-44ADDE5A5A1D}"/>
              </a:ext>
            </a:extLst>
          </p:cNvPr>
          <p:cNvGraphicFramePr/>
          <p:nvPr>
            <p:extLst>
              <p:ext uri="{D42A27DB-BD31-4B8C-83A1-F6EECF244321}">
                <p14:modId xmlns:p14="http://schemas.microsoft.com/office/powerpoint/2010/main" val="4202125445"/>
              </p:ext>
            </p:extLst>
          </p:nvPr>
        </p:nvGraphicFramePr>
        <p:xfrm>
          <a:off x="0" y="1590819"/>
          <a:ext cx="9366552" cy="4912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a:extLst>
              <a:ext uri="{FF2B5EF4-FFF2-40B4-BE49-F238E27FC236}">
                <a16:creationId xmlns:a16="http://schemas.microsoft.com/office/drawing/2014/main" id="{B84D582A-EAD7-4998-84E4-B55DC486E8BF}"/>
              </a:ext>
            </a:extLst>
          </p:cNvPr>
          <p:cNvPicPr>
            <a:picLocks noChangeAspect="1"/>
          </p:cNvPicPr>
          <p:nvPr/>
        </p:nvPicPr>
        <p:blipFill rotWithShape="1">
          <a:blip r:embed="rId8">
            <a:extLst>
              <a:ext uri="{28A0092B-C50C-407E-A947-70E740481C1C}">
                <a14:useLocalDpi xmlns:a14="http://schemas.microsoft.com/office/drawing/2010/main" val="0"/>
              </a:ext>
            </a:extLst>
          </a:blip>
          <a:srcRect t="8443"/>
          <a:stretch/>
        </p:blipFill>
        <p:spPr>
          <a:xfrm>
            <a:off x="9408349" y="265256"/>
            <a:ext cx="2292593" cy="2798719"/>
          </a:xfrm>
          <a:prstGeom prst="rect">
            <a:avLst/>
          </a:prstGeom>
        </p:spPr>
      </p:pic>
      <p:pic>
        <p:nvPicPr>
          <p:cNvPr id="13316" name="Picture 4" descr="Erosión del suelo ( Read ) | User Generated Content | CK-12 Foundation">
            <a:extLst>
              <a:ext uri="{FF2B5EF4-FFF2-40B4-BE49-F238E27FC236}">
                <a16:creationId xmlns:a16="http://schemas.microsoft.com/office/drawing/2014/main" id="{6E94BE02-3099-4CE7-A04F-11DE1CC679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8381" y="3288497"/>
            <a:ext cx="2852527" cy="292267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uelga mundial por el clima para el 27 de septiembre de 2019">
            <a:extLst>
              <a:ext uri="{FF2B5EF4-FFF2-40B4-BE49-F238E27FC236}">
                <a16:creationId xmlns:a16="http://schemas.microsoft.com/office/drawing/2014/main" id="{0A48BE03-EC1A-4A1C-9F45-39330BEA2EF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 b="3755"/>
          <a:stretch/>
        </p:blipFill>
        <p:spPr bwMode="auto">
          <a:xfrm>
            <a:off x="5933814" y="579538"/>
            <a:ext cx="3159944" cy="173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149716"/>
      </p:ext>
    </p:extLst>
  </p:cSld>
  <p:clrMapOvr>
    <a:masterClrMapping/>
  </p:clrMapOvr>
  <mc:AlternateContent xmlns:mc="http://schemas.openxmlformats.org/markup-compatibility/2006" xmlns:p14="http://schemas.microsoft.com/office/powerpoint/2010/main">
    <mc:Choice Requires="p14">
      <p:transition spd="slow" p14:dur="2000" advTm="35287"/>
    </mc:Choice>
    <mc:Fallback xmlns="">
      <p:transition spd="slow" advTm="3528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AB3FEC-C000-4B3B-B324-42270A690F49}"/>
              </a:ext>
            </a:extLst>
          </p:cNvPr>
          <p:cNvSpPr>
            <a:spLocks noGrp="1"/>
          </p:cNvSpPr>
          <p:nvPr>
            <p:ph type="title"/>
          </p:nvPr>
        </p:nvSpPr>
        <p:spPr>
          <a:xfrm>
            <a:off x="838200" y="0"/>
            <a:ext cx="10515600" cy="1325563"/>
          </a:xfrm>
        </p:spPr>
        <p:txBody>
          <a:bodyPr/>
          <a:lstStyle/>
          <a:p>
            <a:r>
              <a:rPr lang="es-EC" b="1" dirty="0"/>
              <a:t>Índice de vegetación ajustado al suelo (SAVI)</a:t>
            </a:r>
          </a:p>
        </p:txBody>
      </p:sp>
      <p:sp>
        <p:nvSpPr>
          <p:cNvPr id="4" name="CuadroTexto 3">
            <a:extLst>
              <a:ext uri="{FF2B5EF4-FFF2-40B4-BE49-F238E27FC236}">
                <a16:creationId xmlns:a16="http://schemas.microsoft.com/office/drawing/2014/main" id="{53D9C487-3195-4513-9103-48FB39A82305}"/>
              </a:ext>
            </a:extLst>
          </p:cNvPr>
          <p:cNvSpPr txBox="1"/>
          <p:nvPr/>
        </p:nvSpPr>
        <p:spPr>
          <a:xfrm>
            <a:off x="0" y="6279009"/>
            <a:ext cx="3657600" cy="584775"/>
          </a:xfrm>
          <a:prstGeom prst="rect">
            <a:avLst/>
          </a:prstGeom>
          <a:noFill/>
        </p:spPr>
        <p:txBody>
          <a:bodyPr wrap="square" rtlCol="0">
            <a:spAutoFit/>
          </a:bodyPr>
          <a:lstStyle/>
          <a:p>
            <a:r>
              <a:rPr lang="es-EC" sz="3200" b="1" dirty="0">
                <a:solidFill>
                  <a:schemeClr val="bg1"/>
                </a:solidFill>
              </a:rPr>
              <a:t>MARCO TEÓRICO</a:t>
            </a:r>
          </a:p>
        </p:txBody>
      </p:sp>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ED7CCFE7-2EC8-4193-A011-2F146D6A58BC}"/>
                  </a:ext>
                </a:extLst>
              </p:cNvPr>
              <p:cNvSpPr txBox="1"/>
              <p:nvPr/>
            </p:nvSpPr>
            <p:spPr>
              <a:xfrm>
                <a:off x="1410068" y="2783458"/>
                <a:ext cx="9371863" cy="3430619"/>
              </a:xfrm>
              <a:prstGeom prst="rect">
                <a:avLst/>
              </a:prstGeom>
              <a:noFill/>
            </p:spPr>
            <p:txBody>
              <a:bodyPr wrap="square">
                <a:spAutoFit/>
              </a:bodyPr>
              <a:lstStyle/>
              <a:p>
                <a:pPr indent="180340" algn="just">
                  <a:lnSpc>
                    <a:spcPct val="150000"/>
                  </a:lnSpc>
                  <a:spcAft>
                    <a:spcPts val="600"/>
                  </a:spcAft>
                </a:pPr>
                <a:r>
                  <a:rPr lang="es-EC" sz="1800" dirty="0">
                    <a:effectLst/>
                    <a:ea typeface="Calibri" panose="020F0502020204030204" pitchFamily="34" charset="0"/>
                    <a:cs typeface="Times New Roman" panose="02020603050405020304" pitchFamily="18" charset="0"/>
                  </a:rPr>
                  <a:t>El Índice de vegetación ajustado al suelo se calcula mediante la siguiente expresión:</a:t>
                </a:r>
                <a:r>
                  <a:rPr lang="es-EC" sz="1800" dirty="0">
                    <a:effectLst/>
                    <a:ea typeface="Times New Roman" panose="02020603050405020304" pitchFamily="18" charset="0"/>
                    <a:cs typeface="Times New Roman" panose="02020603050405020304" pitchFamily="18" charset="0"/>
                  </a:rPr>
                  <a:t>    </a:t>
                </a:r>
                <a:endParaRPr lang="es-EC" sz="1600" dirty="0">
                  <a:effectLst/>
                  <a:ea typeface="Calibri" panose="020F0502020204030204" pitchFamily="34" charset="0"/>
                  <a:cs typeface="Times New Roman" panose="02020603050405020304" pitchFamily="18" charset="0"/>
                </a:endParaRPr>
              </a:p>
              <a:p>
                <a:pPr algn="ctr">
                  <a:lnSpc>
                    <a:spcPct val="115000"/>
                  </a:lnSpc>
                  <a:spcAft>
                    <a:spcPts val="1000"/>
                  </a:spcAft>
                </a:pPr>
                <a14:m>
                  <m:oMath xmlns:m="http://schemas.openxmlformats.org/officeDocument/2006/math">
                    <m:r>
                      <a:rPr lang="es-EC" sz="1800" i="1">
                        <a:effectLst/>
                        <a:latin typeface="Cambria Math" panose="02040503050406030204" pitchFamily="18" charset="0"/>
                        <a:ea typeface="Calibri" panose="020F0502020204030204" pitchFamily="34" charset="0"/>
                        <a:cs typeface="Times New Roman" panose="02020603050405020304" pitchFamily="18" charset="0"/>
                      </a:rPr>
                      <m:t>𝑆𝐴𝑉𝐼</m:t>
                    </m:r>
                    <m:r>
                      <a:rPr lang="es-EC"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800" i="1">
                            <a:effectLst/>
                            <a:latin typeface="Cambria Math" panose="02040503050406030204" pitchFamily="18" charset="0"/>
                            <a:ea typeface="Calibri" panose="020F0502020204030204" pitchFamily="34" charset="0"/>
                            <a:cs typeface="Times New Roman" panose="02020603050405020304" pitchFamily="18" charset="0"/>
                          </a:rPr>
                          <m:t>𝐼𝑅</m:t>
                        </m:r>
                        <m:r>
                          <a:rPr lang="es-EC" sz="1800" i="1">
                            <a:effectLst/>
                            <a:latin typeface="Cambria Math" panose="02040503050406030204" pitchFamily="18" charset="0"/>
                            <a:ea typeface="Calibri" panose="020F0502020204030204" pitchFamily="34" charset="0"/>
                            <a:cs typeface="Times New Roman" panose="02020603050405020304" pitchFamily="18" charset="0"/>
                          </a:rPr>
                          <m:t>−</m:t>
                        </m:r>
                        <m:r>
                          <a:rPr lang="es-EC" sz="1800" i="1">
                            <a:effectLst/>
                            <a:latin typeface="Cambria Math" panose="02040503050406030204" pitchFamily="18" charset="0"/>
                            <a:ea typeface="Calibri" panose="020F0502020204030204" pitchFamily="34" charset="0"/>
                            <a:cs typeface="Times New Roman" panose="02020603050405020304" pitchFamily="18" charset="0"/>
                          </a:rPr>
                          <m:t>𝑅</m:t>
                        </m:r>
                      </m:num>
                      <m:den>
                        <m:r>
                          <a:rPr lang="es-EC" sz="1800" i="1">
                            <a:effectLst/>
                            <a:latin typeface="Cambria Math" panose="02040503050406030204" pitchFamily="18" charset="0"/>
                            <a:ea typeface="Calibri" panose="020F0502020204030204" pitchFamily="34" charset="0"/>
                            <a:cs typeface="Times New Roman" panose="02020603050405020304" pitchFamily="18" charset="0"/>
                          </a:rPr>
                          <m:t>𝐼𝑅</m:t>
                        </m:r>
                        <m:r>
                          <a:rPr lang="es-EC" sz="1800" i="1">
                            <a:effectLst/>
                            <a:latin typeface="Cambria Math" panose="02040503050406030204" pitchFamily="18" charset="0"/>
                            <a:ea typeface="Calibri" panose="020F0502020204030204" pitchFamily="34" charset="0"/>
                            <a:cs typeface="Times New Roman" panose="02020603050405020304" pitchFamily="18" charset="0"/>
                          </a:rPr>
                          <m:t>+</m:t>
                        </m:r>
                        <m:r>
                          <a:rPr lang="es-EC" sz="1800" i="1">
                            <a:effectLst/>
                            <a:latin typeface="Cambria Math" panose="02040503050406030204" pitchFamily="18" charset="0"/>
                            <a:ea typeface="Calibri" panose="020F0502020204030204" pitchFamily="34" charset="0"/>
                            <a:cs typeface="Times New Roman" panose="02020603050405020304" pitchFamily="18" charset="0"/>
                          </a:rPr>
                          <m:t>𝑅</m:t>
                        </m:r>
                        <m:r>
                          <a:rPr lang="es-EC" sz="1800" i="1">
                            <a:effectLst/>
                            <a:latin typeface="Cambria Math" panose="02040503050406030204" pitchFamily="18" charset="0"/>
                            <a:ea typeface="Calibri" panose="020F0502020204030204" pitchFamily="34" charset="0"/>
                            <a:cs typeface="Times New Roman" panose="02020603050405020304" pitchFamily="18" charset="0"/>
                          </a:rPr>
                          <m:t>+</m:t>
                        </m:r>
                        <m:r>
                          <a:rPr lang="es-EC" sz="1800" i="1">
                            <a:effectLst/>
                            <a:latin typeface="Cambria Math" panose="02040503050406030204" pitchFamily="18" charset="0"/>
                            <a:ea typeface="Calibri" panose="020F0502020204030204" pitchFamily="34" charset="0"/>
                            <a:cs typeface="Times New Roman" panose="02020603050405020304" pitchFamily="18" charset="0"/>
                          </a:rPr>
                          <m:t>𝐿</m:t>
                        </m:r>
                      </m:den>
                    </m:f>
                    <m:d>
                      <m:dPr>
                        <m:ctrlPr>
                          <a:rPr lang="es-EC"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s-EC" sz="1800" i="1">
                            <a:effectLst/>
                            <a:latin typeface="Cambria Math" panose="02040503050406030204" pitchFamily="18" charset="0"/>
                            <a:ea typeface="Calibri" panose="020F0502020204030204" pitchFamily="34" charset="0"/>
                            <a:cs typeface="Times New Roman" panose="02020603050405020304" pitchFamily="18" charset="0"/>
                          </a:rPr>
                          <m:t>1+</m:t>
                        </m:r>
                        <m:r>
                          <a:rPr lang="es-EC" sz="1800" i="1">
                            <a:effectLst/>
                            <a:latin typeface="Cambria Math" panose="02040503050406030204" pitchFamily="18" charset="0"/>
                            <a:ea typeface="Calibri" panose="020F0502020204030204" pitchFamily="34" charset="0"/>
                            <a:cs typeface="Times New Roman" panose="02020603050405020304" pitchFamily="18" charset="0"/>
                          </a:rPr>
                          <m:t>𝐿</m:t>
                        </m:r>
                      </m:e>
                    </m:d>
                  </m:oMath>
                </a14:m>
                <a:r>
                  <a:rPr lang="es-ES" sz="1800" dirty="0">
                    <a:effectLst/>
                    <a:ea typeface="Times New Roman" panose="02020603050405020304" pitchFamily="18" charset="0"/>
                    <a:cs typeface="Times New Roman" panose="02020603050405020304" pitchFamily="18" charset="0"/>
                  </a:rPr>
                  <a:t>     </a:t>
                </a:r>
                <a:r>
                  <a:rPr lang="es-ES" sz="1600" dirty="0">
                    <a:effectLst/>
                    <a:ea typeface="Times New Roman" panose="02020603050405020304" pitchFamily="18" charset="0"/>
                    <a:cs typeface="Times New Roman" panose="02020603050405020304" pitchFamily="18" charset="0"/>
                  </a:rPr>
                  <a:t>                                             </a:t>
                </a:r>
                <a:endParaRPr lang="es-EC" sz="1600" dirty="0">
                  <a:effectLst/>
                  <a:ea typeface="Calibri" panose="020F0502020204030204" pitchFamily="34" charset="0"/>
                  <a:cs typeface="Times New Roman" panose="02020603050405020304" pitchFamily="18" charset="0"/>
                </a:endParaRPr>
              </a:p>
              <a:p>
                <a:pPr>
                  <a:lnSpc>
                    <a:spcPct val="150000"/>
                  </a:lnSpc>
                  <a:spcAft>
                    <a:spcPts val="600"/>
                  </a:spcAft>
                </a:pPr>
                <a:r>
                  <a:rPr lang="es-EC" sz="1800" b="1" dirty="0">
                    <a:effectLst/>
                    <a:ea typeface="Calibri" panose="020F0502020204030204" pitchFamily="34" charset="0"/>
                    <a:cs typeface="Times New Roman" panose="02020603050405020304" pitchFamily="18" charset="0"/>
                  </a:rPr>
                  <a:t>Donde: </a:t>
                </a:r>
                <a:endParaRPr lang="es-EC" sz="1600" dirty="0">
                  <a:effectLst/>
                  <a:ea typeface="Calibri" panose="020F0502020204030204" pitchFamily="34" charset="0"/>
                  <a:cs typeface="Times New Roman" panose="02020603050405020304" pitchFamily="18" charset="0"/>
                </a:endParaRPr>
              </a:p>
              <a:p>
                <a:pPr>
                  <a:lnSpc>
                    <a:spcPct val="150000"/>
                  </a:lnSpc>
                  <a:spcAft>
                    <a:spcPts val="600"/>
                  </a:spcAft>
                </a:pPr>
                <a:r>
                  <a:rPr lang="es-EC" sz="1800" b="1" dirty="0">
                    <a:effectLst/>
                    <a:ea typeface="Calibri" panose="020F0502020204030204" pitchFamily="34" charset="0"/>
                    <a:cs typeface="Times New Roman" panose="02020603050405020304" pitchFamily="18" charset="0"/>
                  </a:rPr>
                  <a:t>IR = reflectancia corregida atmosféricamente correspondiente al infrarrojo cercano </a:t>
                </a:r>
                <a:endParaRPr lang="es-EC" sz="1600" dirty="0">
                  <a:effectLst/>
                  <a:ea typeface="Calibri" panose="020F0502020204030204" pitchFamily="34" charset="0"/>
                  <a:cs typeface="Times New Roman" panose="02020603050405020304" pitchFamily="18" charset="0"/>
                </a:endParaRPr>
              </a:p>
              <a:p>
                <a:pPr>
                  <a:lnSpc>
                    <a:spcPct val="150000"/>
                  </a:lnSpc>
                  <a:spcAft>
                    <a:spcPts val="600"/>
                  </a:spcAft>
                </a:pPr>
                <a:r>
                  <a:rPr lang="es-EC" sz="1800" b="1" dirty="0">
                    <a:effectLst/>
                    <a:ea typeface="Calibri" panose="020F0502020204030204" pitchFamily="34" charset="0"/>
                    <a:cs typeface="Times New Roman" panose="02020603050405020304" pitchFamily="18" charset="0"/>
                  </a:rPr>
                  <a:t>R = reflectancia corregida atmosféricamente correspondiente al rojo </a:t>
                </a:r>
                <a:endParaRPr lang="es-EC" sz="1600" dirty="0">
                  <a:effectLst/>
                  <a:ea typeface="Calibri" panose="020F0502020204030204" pitchFamily="34" charset="0"/>
                  <a:cs typeface="Times New Roman" panose="02020603050405020304" pitchFamily="18" charset="0"/>
                </a:endParaRPr>
              </a:p>
              <a:p>
                <a:pPr>
                  <a:lnSpc>
                    <a:spcPct val="150000"/>
                  </a:lnSpc>
                  <a:spcAft>
                    <a:spcPts val="600"/>
                  </a:spcAft>
                </a:pPr>
                <a:r>
                  <a:rPr lang="es-EC" sz="1800" b="1" dirty="0">
                    <a:effectLst/>
                    <a:ea typeface="Calibri" panose="020F0502020204030204" pitchFamily="34" charset="0"/>
                    <a:cs typeface="Times New Roman" panose="02020603050405020304" pitchFamily="18" charset="0"/>
                  </a:rPr>
                  <a:t>L = es un parámetro que varía según la densidad de la vegetación, para densidades intermedias, como en el caso de las imágenes de satélite, se toma 0.5</a:t>
                </a:r>
                <a:endParaRPr lang="es-EC" sz="1600" dirty="0">
                  <a:effectLst/>
                  <a:ea typeface="Calibri" panose="020F0502020204030204" pitchFamily="34" charset="0"/>
                  <a:cs typeface="Times New Roman" panose="02020603050405020304" pitchFamily="18" charset="0"/>
                </a:endParaRPr>
              </a:p>
            </p:txBody>
          </p:sp>
        </mc:Choice>
        <mc:Fallback xmlns="">
          <p:sp>
            <p:nvSpPr>
              <p:cNvPr id="8" name="CuadroTexto 7">
                <a:extLst>
                  <a:ext uri="{FF2B5EF4-FFF2-40B4-BE49-F238E27FC236}">
                    <a16:creationId xmlns:a16="http://schemas.microsoft.com/office/drawing/2014/main" id="{ED7CCFE7-2EC8-4193-A011-2F146D6A58BC}"/>
                  </a:ext>
                </a:extLst>
              </p:cNvPr>
              <p:cNvSpPr txBox="1">
                <a:spLocks noRot="1" noChangeAspect="1" noMove="1" noResize="1" noEditPoints="1" noAdjustHandles="1" noChangeArrowheads="1" noChangeShapeType="1" noTextEdit="1"/>
              </p:cNvSpPr>
              <p:nvPr/>
            </p:nvSpPr>
            <p:spPr>
              <a:xfrm>
                <a:off x="1410068" y="2783458"/>
                <a:ext cx="9371863" cy="3430619"/>
              </a:xfrm>
              <a:prstGeom prst="rect">
                <a:avLst/>
              </a:prstGeom>
              <a:blipFill>
                <a:blip r:embed="rId3"/>
                <a:stretch>
                  <a:fillRect l="-520" b="-1957"/>
                </a:stretch>
              </a:blipFill>
            </p:spPr>
            <p:txBody>
              <a:bodyPr/>
              <a:lstStyle/>
              <a:p>
                <a:r>
                  <a:rPr lang="es-EC">
                    <a:noFill/>
                  </a:rPr>
                  <a:t> </a:t>
                </a:r>
              </a:p>
            </p:txBody>
          </p:sp>
        </mc:Fallback>
      </mc:AlternateContent>
      <p:pic>
        <p:nvPicPr>
          <p:cNvPr id="13" name="Picture 2" descr="Herramientas de Análisis">
            <a:extLst>
              <a:ext uri="{FF2B5EF4-FFF2-40B4-BE49-F238E27FC236}">
                <a16:creationId xmlns:a16="http://schemas.microsoft.com/office/drawing/2014/main" id="{FC8B65F8-8B23-4595-A5E8-9A5E0F518F5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929685" y="1140033"/>
            <a:ext cx="3743325"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951919"/>
      </p:ext>
    </p:extLst>
  </p:cSld>
  <p:clrMapOvr>
    <a:masterClrMapping/>
  </p:clrMapOvr>
  <mc:AlternateContent xmlns:mc="http://schemas.openxmlformats.org/markup-compatibility/2006" xmlns:p14="http://schemas.microsoft.com/office/powerpoint/2010/main">
    <mc:Choice Requires="p14">
      <p:transition spd="slow" p14:dur="2000" advTm="20687"/>
    </mc:Choice>
    <mc:Fallback xmlns="">
      <p:transition spd="slow" advTm="2068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AB3FEC-C000-4B3B-B324-42270A690F49}"/>
              </a:ext>
            </a:extLst>
          </p:cNvPr>
          <p:cNvSpPr>
            <a:spLocks noGrp="1"/>
          </p:cNvSpPr>
          <p:nvPr>
            <p:ph type="title"/>
          </p:nvPr>
        </p:nvSpPr>
        <p:spPr>
          <a:xfrm>
            <a:off x="1561997" y="330707"/>
            <a:ext cx="10515600" cy="1325563"/>
          </a:xfrm>
        </p:spPr>
        <p:txBody>
          <a:bodyPr/>
          <a:lstStyle/>
          <a:p>
            <a:r>
              <a:rPr lang="es-EC" b="1" dirty="0"/>
              <a:t>Proceso analítico jerárquico (AHP)</a:t>
            </a:r>
          </a:p>
        </p:txBody>
      </p:sp>
      <p:sp>
        <p:nvSpPr>
          <p:cNvPr id="4" name="CuadroTexto 3">
            <a:extLst>
              <a:ext uri="{FF2B5EF4-FFF2-40B4-BE49-F238E27FC236}">
                <a16:creationId xmlns:a16="http://schemas.microsoft.com/office/drawing/2014/main" id="{53D9C487-3195-4513-9103-48FB39A82305}"/>
              </a:ext>
            </a:extLst>
          </p:cNvPr>
          <p:cNvSpPr txBox="1"/>
          <p:nvPr/>
        </p:nvSpPr>
        <p:spPr>
          <a:xfrm>
            <a:off x="0" y="6279009"/>
            <a:ext cx="3657600" cy="584775"/>
          </a:xfrm>
          <a:prstGeom prst="rect">
            <a:avLst/>
          </a:prstGeom>
          <a:noFill/>
        </p:spPr>
        <p:txBody>
          <a:bodyPr wrap="square" rtlCol="0">
            <a:spAutoFit/>
          </a:bodyPr>
          <a:lstStyle/>
          <a:p>
            <a:r>
              <a:rPr lang="es-EC" sz="3200" b="1" dirty="0">
                <a:solidFill>
                  <a:schemeClr val="bg1"/>
                </a:solidFill>
              </a:rPr>
              <a:t>MARCO TEÓRICO</a:t>
            </a:r>
          </a:p>
        </p:txBody>
      </p:sp>
      <p:graphicFrame>
        <p:nvGraphicFramePr>
          <p:cNvPr id="9" name="Diagrama 8">
            <a:extLst>
              <a:ext uri="{FF2B5EF4-FFF2-40B4-BE49-F238E27FC236}">
                <a16:creationId xmlns:a16="http://schemas.microsoft.com/office/drawing/2014/main" id="{EDF425CF-DF61-4C57-A8F0-D6EB8EC199E4}"/>
              </a:ext>
            </a:extLst>
          </p:cNvPr>
          <p:cNvGraphicFramePr/>
          <p:nvPr>
            <p:extLst>
              <p:ext uri="{D42A27DB-BD31-4B8C-83A1-F6EECF244321}">
                <p14:modId xmlns:p14="http://schemas.microsoft.com/office/powerpoint/2010/main" val="1758299821"/>
              </p:ext>
            </p:extLst>
          </p:nvPr>
        </p:nvGraphicFramePr>
        <p:xfrm>
          <a:off x="1007533" y="1826122"/>
          <a:ext cx="5300133" cy="4283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2">
            <a:extLst>
              <a:ext uri="{FF2B5EF4-FFF2-40B4-BE49-F238E27FC236}">
                <a16:creationId xmlns:a16="http://schemas.microsoft.com/office/drawing/2014/main" id="{A380B2E9-7B34-4302-AAA2-59ED0FA9A8C8}"/>
              </a:ext>
            </a:extLst>
          </p:cNvPr>
          <p:cNvPicPr>
            <a:picLocks noGrp="1" noChangeAspect="1" noChangeArrowheads="1"/>
          </p:cNvPicPr>
          <p:nvPr>
            <p:ph idx="1"/>
          </p:nvPr>
        </p:nvPicPr>
        <p:blipFill rotWithShape="1">
          <a:blip r:embed="rId8" cstate="print">
            <a:extLst>
              <a:ext uri="{28A0092B-C50C-407E-A947-70E740481C1C}">
                <a14:useLocalDpi xmlns:a14="http://schemas.microsoft.com/office/drawing/2010/main" val="0"/>
              </a:ext>
            </a:extLst>
          </a:blip>
          <a:srcRect/>
          <a:stretch/>
        </p:blipFill>
        <p:spPr bwMode="auto">
          <a:xfrm>
            <a:off x="6307666" y="2032579"/>
            <a:ext cx="5354702" cy="35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404906"/>
      </p:ext>
    </p:extLst>
  </p:cSld>
  <p:clrMapOvr>
    <a:masterClrMapping/>
  </p:clrMapOvr>
  <mc:AlternateContent xmlns:mc="http://schemas.openxmlformats.org/markup-compatibility/2006" xmlns:p14="http://schemas.microsoft.com/office/powerpoint/2010/main">
    <mc:Choice Requires="p14">
      <p:transition spd="slow" p14:dur="2000" advTm="61992"/>
    </mc:Choice>
    <mc:Fallback xmlns="">
      <p:transition spd="slow" advTm="6199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4539B2-2716-40BE-AACE-34E59DF839C1}"/>
              </a:ext>
            </a:extLst>
          </p:cNvPr>
          <p:cNvSpPr>
            <a:spLocks noGrp="1"/>
          </p:cNvSpPr>
          <p:nvPr>
            <p:ph type="title"/>
          </p:nvPr>
        </p:nvSpPr>
        <p:spPr/>
        <p:txBody>
          <a:bodyPr/>
          <a:lstStyle/>
          <a:p>
            <a:r>
              <a:rPr lang="es-EC" b="1" dirty="0"/>
              <a:t>Cálculo de consistencia</a:t>
            </a:r>
          </a:p>
        </p:txBody>
      </p:sp>
      <p:sp>
        <p:nvSpPr>
          <p:cNvPr id="3" name="Marcador de contenido 2">
            <a:extLst>
              <a:ext uri="{FF2B5EF4-FFF2-40B4-BE49-F238E27FC236}">
                <a16:creationId xmlns:a16="http://schemas.microsoft.com/office/drawing/2014/main" id="{B5301A07-CAE6-408F-8B4A-93104B3DA69C}"/>
              </a:ext>
            </a:extLst>
          </p:cNvPr>
          <p:cNvSpPr>
            <a:spLocks noGrp="1"/>
          </p:cNvSpPr>
          <p:nvPr>
            <p:ph idx="1"/>
          </p:nvPr>
        </p:nvSpPr>
        <p:spPr>
          <a:xfrm>
            <a:off x="1046264" y="1685098"/>
            <a:ext cx="10346154" cy="4243509"/>
          </a:xfrm>
        </p:spPr>
        <p:txBody>
          <a:bodyPr/>
          <a:lstStyle/>
          <a:p>
            <a:r>
              <a:rPr lang="es-EC" dirty="0"/>
              <a:t>Con:</a:t>
            </a:r>
          </a:p>
          <a:p>
            <a:endParaRPr lang="es-EC" dirty="0"/>
          </a:p>
          <a:p>
            <a:endParaRPr lang="es-EC" dirty="0"/>
          </a:p>
          <a:p>
            <a:endParaRPr lang="es-EC" dirty="0"/>
          </a:p>
          <a:p>
            <a:r>
              <a:rPr lang="es-EC" dirty="0"/>
              <a:t>Se Calcula:</a:t>
            </a:r>
          </a:p>
          <a:p>
            <a:endParaRPr lang="es-EC" dirty="0"/>
          </a:p>
        </p:txBody>
      </p:sp>
      <p:sp>
        <p:nvSpPr>
          <p:cNvPr id="4" name="CuadroTexto 3">
            <a:extLst>
              <a:ext uri="{FF2B5EF4-FFF2-40B4-BE49-F238E27FC236}">
                <a16:creationId xmlns:a16="http://schemas.microsoft.com/office/drawing/2014/main" id="{28146B51-C28E-46F0-AE2B-6A5DDF0A5129}"/>
              </a:ext>
            </a:extLst>
          </p:cNvPr>
          <p:cNvSpPr txBox="1"/>
          <p:nvPr/>
        </p:nvSpPr>
        <p:spPr>
          <a:xfrm>
            <a:off x="0" y="6279009"/>
            <a:ext cx="3657600" cy="584775"/>
          </a:xfrm>
          <a:prstGeom prst="rect">
            <a:avLst/>
          </a:prstGeom>
          <a:noFill/>
        </p:spPr>
        <p:txBody>
          <a:bodyPr wrap="square" rtlCol="0">
            <a:spAutoFit/>
          </a:bodyPr>
          <a:lstStyle/>
          <a:p>
            <a:r>
              <a:rPr lang="es-EC" sz="3200" b="1" dirty="0">
                <a:solidFill>
                  <a:schemeClr val="bg1"/>
                </a:solidFill>
              </a:rPr>
              <a:t>MARCO TEÓRICO</a:t>
            </a:r>
          </a:p>
        </p:txBody>
      </p:sp>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id="{7FEB582E-4528-4018-A224-10E169FA5E27}"/>
                  </a:ext>
                </a:extLst>
              </p:cNvPr>
              <p:cNvSpPr/>
              <p:nvPr/>
            </p:nvSpPr>
            <p:spPr>
              <a:xfrm>
                <a:off x="1131735" y="2401539"/>
                <a:ext cx="5608320" cy="102746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𝐴</m:t>
                      </m:r>
                      <m:r>
                        <a:rPr lang="es-EC" i="0">
                          <a:latin typeface="Cambria Math" panose="02040503050406030204" pitchFamily="18" charset="0"/>
                        </a:rPr>
                        <m:t>=</m:t>
                      </m:r>
                      <m:d>
                        <m:dPr>
                          <m:ctrlPr>
                            <a:rPr lang="es-EC" i="1">
                              <a:latin typeface="Cambria Math" panose="02040503050406030204" pitchFamily="18" charset="0"/>
                            </a:rPr>
                          </m:ctrlPr>
                        </m:dPr>
                        <m:e>
                          <m:m>
                            <m:mPr>
                              <m:plcHide m:val="on"/>
                              <m:mcs>
                                <m:mc>
                                  <m:mcPr>
                                    <m:count m:val="3"/>
                                    <m:mcJc m:val="center"/>
                                  </m:mcPr>
                                </m:mc>
                              </m:mcs>
                              <m:ctrlPr>
                                <a:rPr lang="es-EC" i="1">
                                  <a:latin typeface="Cambria Math" panose="02040503050406030204" pitchFamily="18" charset="0"/>
                                </a:rPr>
                              </m:ctrlPr>
                            </m:mPr>
                            <m:mr>
                              <m:e>
                                <m:r>
                                  <a:rPr lang="es-EC" i="1">
                                    <a:latin typeface="Cambria Math" panose="02040503050406030204" pitchFamily="18" charset="0"/>
                                  </a:rPr>
                                  <m:t>𝑎</m:t>
                                </m:r>
                                <m:r>
                                  <a:rPr lang="es-EC" i="0">
                                    <a:latin typeface="Cambria Math" panose="02040503050406030204" pitchFamily="18" charset="0"/>
                                  </a:rPr>
                                  <m:t>11</m:t>
                                </m:r>
                              </m:e>
                              <m:e>
                                <m:r>
                                  <a:rPr lang="es-EC" i="1">
                                    <a:latin typeface="Cambria Math" panose="02040503050406030204" pitchFamily="18" charset="0"/>
                                  </a:rPr>
                                  <m:t>𝑎</m:t>
                                </m:r>
                                <m:r>
                                  <a:rPr lang="es-EC" i="0">
                                    <a:latin typeface="Cambria Math" panose="02040503050406030204" pitchFamily="18" charset="0"/>
                                  </a:rPr>
                                  <m:t>12</m:t>
                                </m:r>
                              </m:e>
                              <m:e>
                                <m:m>
                                  <m:mPr>
                                    <m:plcHide m:val="on"/>
                                    <m:mcs>
                                      <m:mc>
                                        <m:mcPr>
                                          <m:count m:val="2"/>
                                          <m:mcJc m:val="center"/>
                                        </m:mcPr>
                                      </m:mc>
                                    </m:mcs>
                                    <m:ctrlPr>
                                      <a:rPr lang="es-EC" i="1">
                                        <a:latin typeface="Cambria Math" panose="02040503050406030204" pitchFamily="18" charset="0"/>
                                      </a:rPr>
                                    </m:ctrlPr>
                                  </m:mPr>
                                  <m:mr>
                                    <m:e>
                                      <m:r>
                                        <a:rPr lang="es-EC" i="0">
                                          <a:latin typeface="Cambria Math" panose="02040503050406030204" pitchFamily="18" charset="0"/>
                                        </a:rPr>
                                        <m:t>⋯</m:t>
                                      </m:r>
                                    </m:e>
                                    <m:e>
                                      <m:r>
                                        <a:rPr lang="es-EC" i="1">
                                          <a:latin typeface="Cambria Math" panose="02040503050406030204" pitchFamily="18" charset="0"/>
                                        </a:rPr>
                                        <m:t>𝑎</m:t>
                                      </m:r>
                                      <m:r>
                                        <a:rPr lang="es-EC" i="0">
                                          <a:latin typeface="Cambria Math" panose="02040503050406030204" pitchFamily="18" charset="0"/>
                                        </a:rPr>
                                        <m:t>1</m:t>
                                      </m:r>
                                      <m:r>
                                        <a:rPr lang="es-EC" i="1">
                                          <a:latin typeface="Cambria Math" panose="02040503050406030204" pitchFamily="18" charset="0"/>
                                        </a:rPr>
                                        <m:t>𝑛</m:t>
                                      </m:r>
                                    </m:e>
                                  </m:mr>
                                </m:m>
                              </m:e>
                            </m:mr>
                            <m:mr>
                              <m:e>
                                <m:m>
                                  <m:mPr>
                                    <m:plcHide m:val="on"/>
                                    <m:mcs>
                                      <m:mc>
                                        <m:mcPr>
                                          <m:count m:val="1"/>
                                          <m:mcJc m:val="center"/>
                                        </m:mcPr>
                                      </m:mc>
                                    </m:mcs>
                                    <m:ctrlPr>
                                      <a:rPr lang="es-EC" i="1">
                                        <a:latin typeface="Cambria Math" panose="02040503050406030204" pitchFamily="18" charset="0"/>
                                      </a:rPr>
                                    </m:ctrlPr>
                                  </m:mPr>
                                  <m:mr>
                                    <m:e>
                                      <m:r>
                                        <a:rPr lang="es-EC" i="1">
                                          <a:latin typeface="Cambria Math" panose="02040503050406030204" pitchFamily="18" charset="0"/>
                                        </a:rPr>
                                        <m:t>𝑎</m:t>
                                      </m:r>
                                      <m:r>
                                        <a:rPr lang="es-EC" i="0">
                                          <a:latin typeface="Cambria Math" panose="02040503050406030204" pitchFamily="18" charset="0"/>
                                        </a:rPr>
                                        <m:t>21</m:t>
                                      </m:r>
                                    </m:e>
                                  </m:mr>
                                  <m:mr>
                                    <m:e>
                                      <m:r>
                                        <a:rPr lang="es-EC" i="0">
                                          <a:latin typeface="Cambria Math" panose="02040503050406030204" pitchFamily="18" charset="0"/>
                                        </a:rPr>
                                        <m:t>⋮</m:t>
                                      </m:r>
                                    </m:e>
                                  </m:mr>
                                </m:m>
                              </m:e>
                              <m:e>
                                <m:m>
                                  <m:mPr>
                                    <m:plcHide m:val="on"/>
                                    <m:mcs>
                                      <m:mc>
                                        <m:mcPr>
                                          <m:count m:val="1"/>
                                          <m:mcJc m:val="center"/>
                                        </m:mcPr>
                                      </m:mc>
                                    </m:mcs>
                                    <m:ctrlPr>
                                      <a:rPr lang="es-EC" i="1">
                                        <a:latin typeface="Cambria Math" panose="02040503050406030204" pitchFamily="18" charset="0"/>
                                      </a:rPr>
                                    </m:ctrlPr>
                                  </m:mPr>
                                  <m:mr>
                                    <m:e>
                                      <m:r>
                                        <a:rPr lang="es-EC" i="1">
                                          <a:latin typeface="Cambria Math" panose="02040503050406030204" pitchFamily="18" charset="0"/>
                                        </a:rPr>
                                        <m:t>𝑎</m:t>
                                      </m:r>
                                      <m:r>
                                        <a:rPr lang="es-EC" i="0">
                                          <a:latin typeface="Cambria Math" panose="02040503050406030204" pitchFamily="18" charset="0"/>
                                        </a:rPr>
                                        <m:t>22</m:t>
                                      </m:r>
                                    </m:e>
                                  </m:mr>
                                  <m:mr>
                                    <m:e>
                                      <m:r>
                                        <a:rPr lang="es-EC" i="0">
                                          <a:latin typeface="Cambria Math" panose="02040503050406030204" pitchFamily="18" charset="0"/>
                                        </a:rPr>
                                        <m:t>⋮</m:t>
                                      </m:r>
                                    </m:e>
                                  </m:mr>
                                </m:m>
                              </m:e>
                              <m:e>
                                <m:m>
                                  <m:mPr>
                                    <m:plcHide m:val="on"/>
                                    <m:mcs>
                                      <m:mc>
                                        <m:mcPr>
                                          <m:count m:val="1"/>
                                          <m:mcJc m:val="center"/>
                                        </m:mcPr>
                                      </m:mc>
                                    </m:mcs>
                                    <m:ctrlPr>
                                      <a:rPr lang="es-EC" i="1">
                                        <a:latin typeface="Cambria Math" panose="02040503050406030204" pitchFamily="18" charset="0"/>
                                      </a:rPr>
                                    </m:ctrlPr>
                                  </m:mPr>
                                  <m:mr>
                                    <m:e>
                                      <m:m>
                                        <m:mPr>
                                          <m:plcHide m:val="on"/>
                                          <m:mcs>
                                            <m:mc>
                                              <m:mcPr>
                                                <m:count m:val="2"/>
                                                <m:mcJc m:val="center"/>
                                              </m:mcPr>
                                            </m:mc>
                                          </m:mcs>
                                          <m:ctrlPr>
                                            <a:rPr lang="es-EC" i="1">
                                              <a:latin typeface="Cambria Math" panose="02040503050406030204" pitchFamily="18" charset="0"/>
                                            </a:rPr>
                                          </m:ctrlPr>
                                        </m:mPr>
                                        <m:mr>
                                          <m:e>
                                            <m:r>
                                              <a:rPr lang="es-EC" i="0">
                                                <a:latin typeface="Cambria Math" panose="02040503050406030204" pitchFamily="18" charset="0"/>
                                              </a:rPr>
                                              <m:t>⋯</m:t>
                                            </m:r>
                                          </m:e>
                                          <m:e>
                                            <m:r>
                                              <a:rPr lang="es-EC" i="1">
                                                <a:latin typeface="Cambria Math" panose="02040503050406030204" pitchFamily="18" charset="0"/>
                                              </a:rPr>
                                              <m:t>𝑎</m:t>
                                            </m:r>
                                            <m:r>
                                              <a:rPr lang="es-EC" i="0">
                                                <a:latin typeface="Cambria Math" panose="02040503050406030204" pitchFamily="18" charset="0"/>
                                              </a:rPr>
                                              <m:t>2</m:t>
                                            </m:r>
                                            <m:r>
                                              <a:rPr lang="es-EC" i="1">
                                                <a:latin typeface="Cambria Math" panose="02040503050406030204" pitchFamily="18" charset="0"/>
                                              </a:rPr>
                                              <m:t>𝑛</m:t>
                                            </m:r>
                                          </m:e>
                                        </m:mr>
                                      </m:m>
                                    </m:e>
                                  </m:mr>
                                  <m:mr>
                                    <m:e>
                                      <m:m>
                                        <m:mPr>
                                          <m:plcHide m:val="on"/>
                                          <m:mcs>
                                            <m:mc>
                                              <m:mcPr>
                                                <m:count m:val="2"/>
                                                <m:mcJc m:val="center"/>
                                              </m:mcPr>
                                            </m:mc>
                                          </m:mcs>
                                          <m:ctrlPr>
                                            <a:rPr lang="es-EC" i="1">
                                              <a:latin typeface="Cambria Math" panose="02040503050406030204" pitchFamily="18" charset="0"/>
                                            </a:rPr>
                                          </m:ctrlPr>
                                        </m:mPr>
                                        <m:mr>
                                          <m:e>
                                            <m:r>
                                              <a:rPr lang="es-EC" i="0">
                                                <a:latin typeface="Cambria Math" panose="02040503050406030204" pitchFamily="18" charset="0"/>
                                              </a:rPr>
                                              <m:t>⋯</m:t>
                                            </m:r>
                                          </m:e>
                                          <m:e>
                                            <m:r>
                                              <a:rPr lang="es-EC" i="0">
                                                <a:latin typeface="Cambria Math" panose="02040503050406030204" pitchFamily="18" charset="0"/>
                                              </a:rPr>
                                              <m:t>⋮</m:t>
                                            </m:r>
                                          </m:e>
                                        </m:mr>
                                      </m:m>
                                    </m:e>
                                  </m:mr>
                                </m:m>
                              </m:e>
                            </m:mr>
                            <m:mr>
                              <m:e>
                                <m:r>
                                  <a:rPr lang="es-EC" i="1">
                                    <a:latin typeface="Cambria Math" panose="02040503050406030204" pitchFamily="18" charset="0"/>
                                  </a:rPr>
                                  <m:t>𝑎𝑛</m:t>
                                </m:r>
                                <m:r>
                                  <a:rPr lang="es-EC" i="0">
                                    <a:latin typeface="Cambria Math" panose="02040503050406030204" pitchFamily="18" charset="0"/>
                                  </a:rPr>
                                  <m:t>1</m:t>
                                </m:r>
                              </m:e>
                              <m:e>
                                <m:r>
                                  <a:rPr lang="es-EC" i="1">
                                    <a:latin typeface="Cambria Math" panose="02040503050406030204" pitchFamily="18" charset="0"/>
                                  </a:rPr>
                                  <m:t>𝑎𝑛</m:t>
                                </m:r>
                                <m:r>
                                  <a:rPr lang="es-EC" i="0">
                                    <a:latin typeface="Cambria Math" panose="02040503050406030204" pitchFamily="18" charset="0"/>
                                  </a:rPr>
                                  <m:t>2</m:t>
                                </m:r>
                              </m:e>
                              <m:e>
                                <m:m>
                                  <m:mPr>
                                    <m:plcHide m:val="on"/>
                                    <m:mcs>
                                      <m:mc>
                                        <m:mcPr>
                                          <m:count m:val="2"/>
                                          <m:mcJc m:val="center"/>
                                        </m:mcPr>
                                      </m:mc>
                                    </m:mcs>
                                    <m:ctrlPr>
                                      <a:rPr lang="es-EC" i="1">
                                        <a:latin typeface="Cambria Math" panose="02040503050406030204" pitchFamily="18" charset="0"/>
                                      </a:rPr>
                                    </m:ctrlPr>
                                  </m:mPr>
                                  <m:mr>
                                    <m:e>
                                      <m:r>
                                        <a:rPr lang="es-EC" i="0">
                                          <a:latin typeface="Cambria Math" panose="02040503050406030204" pitchFamily="18" charset="0"/>
                                        </a:rPr>
                                        <m:t>⋯</m:t>
                                      </m:r>
                                    </m:e>
                                    <m:e>
                                      <m:r>
                                        <a:rPr lang="es-EC" i="1">
                                          <a:latin typeface="Cambria Math" panose="02040503050406030204" pitchFamily="18" charset="0"/>
                                        </a:rPr>
                                        <m:t>𝑎𝑛𝑛</m:t>
                                      </m:r>
                                    </m:e>
                                  </m:mr>
                                </m:m>
                              </m:e>
                            </m:mr>
                          </m:m>
                        </m:e>
                      </m:d>
                      <m:r>
                        <a:rPr lang="es-EC" i="0">
                          <a:latin typeface="Cambria Math" panose="02040503050406030204" pitchFamily="18" charset="0"/>
                        </a:rPr>
                        <m:t>        </m:t>
                      </m:r>
                      <m:r>
                        <a:rPr lang="es-EC" b="0" i="0" smtClean="0">
                          <a:latin typeface="Cambria Math" panose="02040503050406030204" pitchFamily="18" charset="0"/>
                        </a:rPr>
                        <m:t>      </m:t>
                      </m:r>
                      <m:r>
                        <a:rPr lang="es-EC" i="1">
                          <a:latin typeface="Cambria Math" panose="02040503050406030204" pitchFamily="18" charset="0"/>
                        </a:rPr>
                        <m:t>𝑊</m:t>
                      </m:r>
                      <m:r>
                        <a:rPr lang="es-EC" i="0">
                          <a:latin typeface="Cambria Math" panose="02040503050406030204" pitchFamily="18" charset="0"/>
                        </a:rPr>
                        <m:t>=</m:t>
                      </m:r>
                      <m:d>
                        <m:dPr>
                          <m:ctrlPr>
                            <a:rPr lang="es-EC" i="1">
                              <a:latin typeface="Cambria Math" panose="02040503050406030204" pitchFamily="18" charset="0"/>
                            </a:rPr>
                          </m:ctrlPr>
                        </m:dPr>
                        <m:e>
                          <m:m>
                            <m:mPr>
                              <m:plcHide m:val="on"/>
                              <m:mcs>
                                <m:mc>
                                  <m:mcPr>
                                    <m:count m:val="1"/>
                                    <m:mcJc m:val="center"/>
                                  </m:mcPr>
                                </m:mc>
                              </m:mcs>
                              <m:ctrlPr>
                                <a:rPr lang="es-EC" i="1">
                                  <a:latin typeface="Cambria Math" panose="02040503050406030204" pitchFamily="18" charset="0"/>
                                </a:rPr>
                              </m:ctrlPr>
                            </m:mPr>
                            <m:mr>
                              <m:e>
                                <m:r>
                                  <a:rPr lang="es-EC" i="1">
                                    <a:latin typeface="Cambria Math" panose="02040503050406030204" pitchFamily="18" charset="0"/>
                                  </a:rPr>
                                  <m:t>𝑤</m:t>
                                </m:r>
                                <m:r>
                                  <a:rPr lang="es-EC" i="0">
                                    <a:latin typeface="Cambria Math" panose="02040503050406030204" pitchFamily="18" charset="0"/>
                                  </a:rPr>
                                  <m:t>1</m:t>
                                </m:r>
                              </m:e>
                            </m:mr>
                            <m:mr>
                              <m:e>
                                <m:m>
                                  <m:mPr>
                                    <m:plcHide m:val="on"/>
                                    <m:mcs>
                                      <m:mc>
                                        <m:mcPr>
                                          <m:count m:val="1"/>
                                          <m:mcJc m:val="center"/>
                                        </m:mcPr>
                                      </m:mc>
                                    </m:mcs>
                                    <m:ctrlPr>
                                      <a:rPr lang="es-EC" i="1">
                                        <a:latin typeface="Cambria Math" panose="02040503050406030204" pitchFamily="18" charset="0"/>
                                      </a:rPr>
                                    </m:ctrlPr>
                                  </m:mPr>
                                  <m:mr>
                                    <m:e>
                                      <m:r>
                                        <a:rPr lang="es-EC" i="1">
                                          <a:latin typeface="Cambria Math" panose="02040503050406030204" pitchFamily="18" charset="0"/>
                                        </a:rPr>
                                        <m:t>𝑤</m:t>
                                      </m:r>
                                      <m:r>
                                        <a:rPr lang="es-EC" i="0">
                                          <a:latin typeface="Cambria Math" panose="02040503050406030204" pitchFamily="18" charset="0"/>
                                        </a:rPr>
                                        <m:t>2</m:t>
                                      </m:r>
                                    </m:e>
                                  </m:mr>
                                  <m:mr>
                                    <m:e>
                                      <m:r>
                                        <a:rPr lang="es-EC" i="0">
                                          <a:latin typeface="Cambria Math" panose="02040503050406030204" pitchFamily="18" charset="0"/>
                                        </a:rPr>
                                        <m:t>⋮</m:t>
                                      </m:r>
                                    </m:e>
                                  </m:mr>
                                </m:m>
                              </m:e>
                            </m:mr>
                            <m:mr>
                              <m:e>
                                <m:r>
                                  <a:rPr lang="es-EC" i="1">
                                    <a:latin typeface="Cambria Math" panose="02040503050406030204" pitchFamily="18" charset="0"/>
                                  </a:rPr>
                                  <m:t>𝑤𝑛</m:t>
                                </m:r>
                              </m:e>
                            </m:mr>
                          </m:m>
                        </m:e>
                      </m:d>
                    </m:oMath>
                  </m:oMathPara>
                </a14:m>
                <a:endParaRPr lang="es-EC" dirty="0"/>
              </a:p>
            </p:txBody>
          </p:sp>
        </mc:Choice>
        <mc:Fallback xmlns="">
          <p:sp>
            <p:nvSpPr>
              <p:cNvPr id="5" name="Rectángulo 4">
                <a:extLst>
                  <a:ext uri="{FF2B5EF4-FFF2-40B4-BE49-F238E27FC236}">
                    <a16:creationId xmlns:a16="http://schemas.microsoft.com/office/drawing/2014/main" id="{7FEB582E-4528-4018-A224-10E169FA5E27}"/>
                  </a:ext>
                </a:extLst>
              </p:cNvPr>
              <p:cNvSpPr>
                <a:spLocks noRot="1" noChangeAspect="1" noMove="1" noResize="1" noEditPoints="1" noAdjustHandles="1" noChangeArrowheads="1" noChangeShapeType="1" noTextEdit="1"/>
              </p:cNvSpPr>
              <p:nvPr/>
            </p:nvSpPr>
            <p:spPr>
              <a:xfrm>
                <a:off x="1131735" y="2401539"/>
                <a:ext cx="5608320" cy="1027461"/>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C0720FA3-FE73-49E6-A795-9394811F6E7C}"/>
                  </a:ext>
                </a:extLst>
              </p:cNvPr>
              <p:cNvSpPr/>
              <p:nvPr/>
            </p:nvSpPr>
            <p:spPr>
              <a:xfrm>
                <a:off x="3946822" y="4284890"/>
                <a:ext cx="4298356" cy="369332"/>
              </a:xfrm>
              <a:prstGeom prst="rect">
                <a:avLst/>
              </a:prstGeom>
            </p:spPr>
            <p:txBody>
              <a:bodyPr wrap="none">
                <a:spAutoFit/>
              </a:bodyPr>
              <a:lstStyle/>
              <a:p>
                <a14:m>
                  <m:oMath xmlns:m="http://schemas.openxmlformats.org/officeDocument/2006/math">
                    <m:d>
                      <m:dPr>
                        <m:begChr m:val=""/>
                        <m:ctrlPr>
                          <a:rPr lang="es-EC" i="1" smtClean="0">
                            <a:latin typeface="Cambria Math" panose="02040503050406030204" pitchFamily="18" charset="0"/>
                          </a:rPr>
                        </m:ctrlPr>
                      </m:dPr>
                      <m:e>
                        <m:r>
                          <a:rPr lang="es-EC" i="1" smtClean="0">
                            <a:latin typeface="Cambria Math" panose="02040503050406030204" pitchFamily="18" charset="0"/>
                          </a:rPr>
                          <m:t>𝛾</m:t>
                        </m:r>
                        <m:r>
                          <a:rPr lang="es-EC" i="0" smtClean="0">
                            <a:latin typeface="Cambria Math" panose="02040503050406030204" pitchFamily="18" charset="0"/>
                          </a:rPr>
                          <m:t>=</m:t>
                        </m:r>
                        <m:r>
                          <a:rPr lang="es-EC" b="0" i="1" smtClean="0">
                            <a:latin typeface="Cambria Math" panose="02040503050406030204" pitchFamily="18" charset="0"/>
                          </a:rPr>
                          <m:t>(</m:t>
                        </m:r>
                        <m:r>
                          <a:rPr lang="es-EC" b="0" i="1" smtClean="0">
                            <a:latin typeface="Cambria Math" panose="02040503050406030204" pitchFamily="18" charset="0"/>
                          </a:rPr>
                          <m:t>𝑠𝑢𝑚𝑎𝑡𝑜𝑟𝑖𝑎</m:t>
                        </m:r>
                        <m:r>
                          <a:rPr lang="es-EC" b="0" i="1" smtClean="0">
                            <a:latin typeface="Cambria Math" panose="02040503050406030204" pitchFamily="18" charset="0"/>
                          </a:rPr>
                          <m:t> </m:t>
                        </m:r>
                        <m:r>
                          <a:rPr lang="es-EC" b="0" i="1" smtClean="0">
                            <a:latin typeface="Cambria Math" panose="02040503050406030204" pitchFamily="18" charset="0"/>
                          </a:rPr>
                          <m:t>𝑑𝑒</m:t>
                        </m:r>
                        <m:r>
                          <a:rPr lang="es-EC" b="0" i="1" smtClean="0">
                            <a:latin typeface="Cambria Math" panose="02040503050406030204" pitchFamily="18" charset="0"/>
                          </a:rPr>
                          <m:t> </m:t>
                        </m:r>
                        <m:r>
                          <a:rPr lang="es-EC" b="0" i="1" smtClean="0">
                            <a:latin typeface="Cambria Math" panose="02040503050406030204" pitchFamily="18" charset="0"/>
                          </a:rPr>
                          <m:t>𝑙𝑎</m:t>
                        </m:r>
                        <m:r>
                          <a:rPr lang="es-EC" b="0" i="1" smtClean="0">
                            <a:latin typeface="Cambria Math" panose="02040503050406030204" pitchFamily="18" charset="0"/>
                          </a:rPr>
                          <m:t> </m:t>
                        </m:r>
                        <m:r>
                          <a:rPr lang="es-EC" b="0" i="1" smtClean="0">
                            <a:latin typeface="Cambria Math" panose="02040503050406030204" pitchFamily="18" charset="0"/>
                          </a:rPr>
                          <m:t>𝑐𝑜𝑙𝑢𝑚𝑛𝑎</m:t>
                        </m:r>
                        <m:r>
                          <a:rPr lang="es-EC" b="0" i="1" smtClean="0">
                            <a:latin typeface="Cambria Math" panose="02040503050406030204" pitchFamily="18" charset="0"/>
                          </a:rPr>
                          <m:t> </m:t>
                        </m:r>
                        <m:r>
                          <a:rPr lang="es-EC" i="1">
                            <a:latin typeface="Cambria Math" panose="02040503050406030204" pitchFamily="18" charset="0"/>
                          </a:rPr>
                          <m:t>𝐵</m:t>
                        </m:r>
                      </m:e>
                    </m:d>
                  </m:oMath>
                </a14:m>
                <a:r>
                  <a:rPr lang="es-EC" dirty="0"/>
                  <a:t> </a:t>
                </a:r>
                <a14:m>
                  <m:oMath xmlns:m="http://schemas.openxmlformats.org/officeDocument/2006/math">
                    <m:r>
                      <a:rPr lang="es-EC" b="0" i="0" smtClean="0">
                        <a:latin typeface="Cambria Math" panose="02040503050406030204" pitchFamily="18" charset="0"/>
                      </a:rPr>
                      <m:t>     </m:t>
                    </m:r>
                    <m:r>
                      <a:rPr lang="es-EC">
                        <a:latin typeface="Cambria Math" panose="02040503050406030204" pitchFamily="18" charset="0"/>
                      </a:rPr>
                      <m:t>(</m:t>
                    </m:r>
                    <m:r>
                      <a:rPr lang="es-EC" b="0" i="0" smtClean="0">
                        <a:latin typeface="Cambria Math" panose="02040503050406030204" pitchFamily="18" charset="0"/>
                      </a:rPr>
                      <m:t>1</m:t>
                    </m:r>
                    <m:r>
                      <a:rPr lang="es-EC">
                        <a:latin typeface="Cambria Math" panose="02040503050406030204" pitchFamily="18" charset="0"/>
                      </a:rPr>
                      <m:t>)</m:t>
                    </m:r>
                  </m:oMath>
                </a14:m>
                <a:endParaRPr lang="es-EC" dirty="0"/>
              </a:p>
            </p:txBody>
          </p:sp>
        </mc:Choice>
        <mc:Fallback xmlns="">
          <p:sp>
            <p:nvSpPr>
              <p:cNvPr id="7" name="Rectángulo 6">
                <a:extLst>
                  <a:ext uri="{FF2B5EF4-FFF2-40B4-BE49-F238E27FC236}">
                    <a16:creationId xmlns:a16="http://schemas.microsoft.com/office/drawing/2014/main" id="{C0720FA3-FE73-49E6-A795-9394811F6E7C}"/>
                  </a:ext>
                </a:extLst>
              </p:cNvPr>
              <p:cNvSpPr>
                <a:spLocks noRot="1" noChangeAspect="1" noMove="1" noResize="1" noEditPoints="1" noAdjustHandles="1" noChangeArrowheads="1" noChangeShapeType="1" noTextEdit="1"/>
              </p:cNvSpPr>
              <p:nvPr/>
            </p:nvSpPr>
            <p:spPr>
              <a:xfrm>
                <a:off x="3946822" y="4284890"/>
                <a:ext cx="4298356" cy="369332"/>
              </a:xfrm>
              <a:prstGeom prst="rect">
                <a:avLst/>
              </a:prstGeom>
              <a:blipFill>
                <a:blip r:embed="rId4"/>
                <a:stretch>
                  <a:fillRect t="-121667" b="-188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E7DE2D72-BE46-4DEF-9069-00372F8603BB}"/>
                  </a:ext>
                </a:extLst>
              </p:cNvPr>
              <p:cNvSpPr txBox="1"/>
              <p:nvPr/>
            </p:nvSpPr>
            <p:spPr>
              <a:xfrm>
                <a:off x="3946822" y="4704926"/>
                <a:ext cx="4205575" cy="4743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𝐶𝐼</m:t>
                      </m:r>
                      <m:r>
                        <a:rPr lang="es-EC">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𝛾</m:t>
                          </m:r>
                          <m:r>
                            <a:rPr lang="es-EC">
                              <a:latin typeface="Cambria Math" panose="02040503050406030204" pitchFamily="18" charset="0"/>
                            </a:rPr>
                            <m:t>−</m:t>
                          </m:r>
                          <m:r>
                            <a:rPr lang="es-EC" i="1">
                              <a:latin typeface="Cambria Math" panose="02040503050406030204" pitchFamily="18" charset="0"/>
                            </a:rPr>
                            <m:t>𝑛</m:t>
                          </m:r>
                        </m:num>
                        <m:den>
                          <m:r>
                            <a:rPr lang="es-EC" i="1">
                              <a:latin typeface="Cambria Math" panose="02040503050406030204" pitchFamily="18" charset="0"/>
                            </a:rPr>
                            <m:t>𝑛</m:t>
                          </m:r>
                          <m:r>
                            <a:rPr lang="es-EC">
                              <a:latin typeface="Cambria Math" panose="02040503050406030204" pitchFamily="18" charset="0"/>
                            </a:rPr>
                            <m:t>−1</m:t>
                          </m:r>
                        </m:den>
                      </m:f>
                      <m:r>
                        <a:rPr lang="es-EC">
                          <a:latin typeface="Cambria Math" panose="02040503050406030204" pitchFamily="18" charset="0"/>
                        </a:rPr>
                        <m:t>             </m:t>
                      </m:r>
                      <m:r>
                        <a:rPr lang="es-EC" b="0" i="0" smtClean="0">
                          <a:latin typeface="Cambria Math" panose="02040503050406030204" pitchFamily="18" charset="0"/>
                        </a:rPr>
                        <m:t>                     </m:t>
                      </m:r>
                      <m:r>
                        <a:rPr lang="es-EC">
                          <a:latin typeface="Cambria Math" panose="02040503050406030204" pitchFamily="18" charset="0"/>
                        </a:rPr>
                        <m:t>   </m:t>
                      </m:r>
                      <m:r>
                        <a:rPr lang="es-EC" b="0" i="0" smtClean="0">
                          <a:latin typeface="Cambria Math" panose="02040503050406030204" pitchFamily="18" charset="0"/>
                        </a:rPr>
                        <m:t>              </m:t>
                      </m:r>
                      <m:r>
                        <a:rPr lang="es-EC">
                          <a:latin typeface="Cambria Math" panose="02040503050406030204" pitchFamily="18" charset="0"/>
                        </a:rPr>
                        <m:t> </m:t>
                      </m:r>
                      <m:d>
                        <m:dPr>
                          <m:ctrlPr>
                            <a:rPr lang="es-EC" i="1" smtClean="0">
                              <a:latin typeface="Cambria Math" panose="02040503050406030204" pitchFamily="18" charset="0"/>
                            </a:rPr>
                          </m:ctrlPr>
                        </m:dPr>
                        <m:e>
                          <m:r>
                            <a:rPr lang="es-EC" b="0" i="1" smtClean="0">
                              <a:latin typeface="Cambria Math" panose="02040503050406030204" pitchFamily="18" charset="0"/>
                            </a:rPr>
                            <m:t>2</m:t>
                          </m:r>
                        </m:e>
                      </m:d>
                    </m:oMath>
                  </m:oMathPara>
                </a14:m>
                <a:endParaRPr lang="es-EC" dirty="0"/>
              </a:p>
            </p:txBody>
          </p:sp>
        </mc:Choice>
        <mc:Fallback xmlns="">
          <p:sp>
            <p:nvSpPr>
              <p:cNvPr id="10" name="CuadroTexto 9">
                <a:extLst>
                  <a:ext uri="{FF2B5EF4-FFF2-40B4-BE49-F238E27FC236}">
                    <a16:creationId xmlns:a16="http://schemas.microsoft.com/office/drawing/2014/main" id="{E7DE2D72-BE46-4DEF-9069-00372F8603BB}"/>
                  </a:ext>
                </a:extLst>
              </p:cNvPr>
              <p:cNvSpPr txBox="1">
                <a:spLocks noRot="1" noChangeAspect="1" noMove="1" noResize="1" noEditPoints="1" noAdjustHandles="1" noChangeArrowheads="1" noChangeShapeType="1" noTextEdit="1"/>
              </p:cNvSpPr>
              <p:nvPr/>
            </p:nvSpPr>
            <p:spPr>
              <a:xfrm>
                <a:off x="3946822" y="4704926"/>
                <a:ext cx="4205575" cy="474361"/>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a:extLst>
                  <a:ext uri="{FF2B5EF4-FFF2-40B4-BE49-F238E27FC236}">
                    <a16:creationId xmlns:a16="http://schemas.microsoft.com/office/drawing/2014/main" id="{C7CDFD54-F623-4276-BF56-4583D2E6A86F}"/>
                  </a:ext>
                </a:extLst>
              </p:cNvPr>
              <p:cNvSpPr/>
              <p:nvPr/>
            </p:nvSpPr>
            <p:spPr>
              <a:xfrm>
                <a:off x="3867128" y="5303782"/>
                <a:ext cx="4319196"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𝐶𝑅</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𝐶𝐼</m:t>
                          </m:r>
                        </m:num>
                        <m:den>
                          <m:r>
                            <a:rPr lang="es-EC" i="1">
                              <a:latin typeface="Cambria Math" panose="02040503050406030204" pitchFamily="18" charset="0"/>
                            </a:rPr>
                            <m:t>𝐶𝑜𝑛𝑠𝑖𝑠𝑡𝑒𝑛𝑐𝑖𝑎</m:t>
                          </m:r>
                          <m:r>
                            <a:rPr lang="es-EC" i="0">
                              <a:latin typeface="Cambria Math" panose="02040503050406030204" pitchFamily="18" charset="0"/>
                            </a:rPr>
                            <m:t> </m:t>
                          </m:r>
                          <m:r>
                            <a:rPr lang="es-EC" i="1">
                              <a:latin typeface="Cambria Math" panose="02040503050406030204" pitchFamily="18" charset="0"/>
                            </a:rPr>
                            <m:t>𝑎𝑙𝑒𝑎𝑡𝑜𝑟𝑖𝑎</m:t>
                          </m:r>
                        </m:den>
                      </m:f>
                      <m:r>
                        <a:rPr lang="es-EC" i="0">
                          <a:latin typeface="Cambria Math" panose="02040503050406030204" pitchFamily="18" charset="0"/>
                        </a:rPr>
                        <m:t>               (</m:t>
                      </m:r>
                      <m:r>
                        <a:rPr lang="es-EC" b="0" i="0" smtClean="0">
                          <a:latin typeface="Cambria Math" panose="02040503050406030204" pitchFamily="18" charset="0"/>
                        </a:rPr>
                        <m:t>3)</m:t>
                      </m:r>
                    </m:oMath>
                  </m:oMathPara>
                </a14:m>
                <a:endParaRPr lang="es-EC" dirty="0"/>
              </a:p>
            </p:txBody>
          </p:sp>
        </mc:Choice>
        <mc:Fallback xmlns="">
          <p:sp>
            <p:nvSpPr>
              <p:cNvPr id="12" name="Rectángulo 11">
                <a:extLst>
                  <a:ext uri="{FF2B5EF4-FFF2-40B4-BE49-F238E27FC236}">
                    <a16:creationId xmlns:a16="http://schemas.microsoft.com/office/drawing/2014/main" id="{C7CDFD54-F623-4276-BF56-4583D2E6A86F}"/>
                  </a:ext>
                </a:extLst>
              </p:cNvPr>
              <p:cNvSpPr>
                <a:spLocks noRot="1" noChangeAspect="1" noMove="1" noResize="1" noEditPoints="1" noAdjustHandles="1" noChangeArrowheads="1" noChangeShapeType="1" noTextEdit="1"/>
              </p:cNvSpPr>
              <p:nvPr/>
            </p:nvSpPr>
            <p:spPr>
              <a:xfrm>
                <a:off x="3867128" y="5303782"/>
                <a:ext cx="4319196" cy="612796"/>
              </a:xfrm>
              <a:prstGeom prst="rect">
                <a:avLst/>
              </a:prstGeom>
              <a:blipFill>
                <a:blip r:embed="rId6"/>
                <a:stretch>
                  <a:fillRect/>
                </a:stretch>
              </a:blipFill>
            </p:spPr>
            <p:txBody>
              <a:bodyPr/>
              <a:lstStyle/>
              <a:p>
                <a:r>
                  <a:rPr lang="es-EC">
                    <a:noFill/>
                  </a:rPr>
                  <a:t> </a:t>
                </a:r>
              </a:p>
            </p:txBody>
          </p:sp>
        </mc:Fallback>
      </mc:AlternateContent>
      <p:sp>
        <p:nvSpPr>
          <p:cNvPr id="13" name="Rectángulo 12">
            <a:extLst>
              <a:ext uri="{FF2B5EF4-FFF2-40B4-BE49-F238E27FC236}">
                <a16:creationId xmlns:a16="http://schemas.microsoft.com/office/drawing/2014/main" id="{98AC7A48-BD54-48E3-9869-5099D7E6DC9C}"/>
              </a:ext>
            </a:extLst>
          </p:cNvPr>
          <p:cNvSpPr/>
          <p:nvPr/>
        </p:nvSpPr>
        <p:spPr>
          <a:xfrm>
            <a:off x="1356172" y="4757441"/>
            <a:ext cx="2237536" cy="369332"/>
          </a:xfrm>
          <a:prstGeom prst="rect">
            <a:avLst/>
          </a:prstGeom>
        </p:spPr>
        <p:txBody>
          <a:bodyPr wrap="none">
            <a:spAutoFit/>
          </a:bodyPr>
          <a:lstStyle/>
          <a:p>
            <a:r>
              <a:rPr lang="es-EC" dirty="0"/>
              <a:t>Índice de consistencia</a:t>
            </a:r>
          </a:p>
        </p:txBody>
      </p:sp>
      <p:sp>
        <p:nvSpPr>
          <p:cNvPr id="14" name="Rectángulo 13">
            <a:extLst>
              <a:ext uri="{FF2B5EF4-FFF2-40B4-BE49-F238E27FC236}">
                <a16:creationId xmlns:a16="http://schemas.microsoft.com/office/drawing/2014/main" id="{991BFF1C-247F-4372-A16B-584C8E65E126}"/>
              </a:ext>
            </a:extLst>
          </p:cNvPr>
          <p:cNvSpPr/>
          <p:nvPr/>
        </p:nvSpPr>
        <p:spPr>
          <a:xfrm>
            <a:off x="1347537" y="5456922"/>
            <a:ext cx="2464329" cy="369332"/>
          </a:xfrm>
          <a:prstGeom prst="rect">
            <a:avLst/>
          </a:prstGeom>
        </p:spPr>
        <p:txBody>
          <a:bodyPr wrap="none">
            <a:spAutoFit/>
          </a:bodyPr>
          <a:lstStyle/>
          <a:p>
            <a:r>
              <a:rPr lang="es-EC" dirty="0"/>
              <a:t>Relación de consistencia</a:t>
            </a:r>
          </a:p>
        </p:txBody>
      </p:sp>
      <mc:AlternateContent xmlns:mc="http://schemas.openxmlformats.org/markup-compatibility/2006" xmlns:a14="http://schemas.microsoft.com/office/drawing/2010/main">
        <mc:Choice Requires="a14">
          <p:sp>
            <p:nvSpPr>
              <p:cNvPr id="15" name="Rectángulo 14">
                <a:extLst>
                  <a:ext uri="{FF2B5EF4-FFF2-40B4-BE49-F238E27FC236}">
                    <a16:creationId xmlns:a16="http://schemas.microsoft.com/office/drawing/2014/main" id="{598E8600-17D1-4843-8077-685F90AAA469}"/>
                  </a:ext>
                </a:extLst>
              </p:cNvPr>
              <p:cNvSpPr/>
              <p:nvPr/>
            </p:nvSpPr>
            <p:spPr>
              <a:xfrm>
                <a:off x="1356172" y="4275139"/>
                <a:ext cx="1646861" cy="369332"/>
              </a:xfrm>
              <a:prstGeom prst="rect">
                <a:avLst/>
              </a:prstGeom>
            </p:spPr>
            <p:txBody>
              <a:bodyPr wrap="none">
                <a:spAutoFit/>
              </a:bodyPr>
              <a:lstStyle/>
              <a:p>
                <a:r>
                  <a:rPr lang="es-EC" dirty="0"/>
                  <a:t>Sumatoria de </a:t>
                </a:r>
                <a14:m>
                  <m:oMath xmlns:m="http://schemas.openxmlformats.org/officeDocument/2006/math">
                    <m:r>
                      <a:rPr lang="es-EC" i="1" smtClean="0">
                        <a:latin typeface="Cambria Math" panose="02040503050406030204" pitchFamily="18" charset="0"/>
                      </a:rPr>
                      <m:t>𝐵</m:t>
                    </m:r>
                  </m:oMath>
                </a14:m>
                <a:endParaRPr lang="es-EC" dirty="0"/>
              </a:p>
            </p:txBody>
          </p:sp>
        </mc:Choice>
        <mc:Fallback xmlns="">
          <p:sp>
            <p:nvSpPr>
              <p:cNvPr id="15" name="Rectángulo 14">
                <a:extLst>
                  <a:ext uri="{FF2B5EF4-FFF2-40B4-BE49-F238E27FC236}">
                    <a16:creationId xmlns:a16="http://schemas.microsoft.com/office/drawing/2014/main" id="{598E8600-17D1-4843-8077-685F90AAA469}"/>
                  </a:ext>
                </a:extLst>
              </p:cNvPr>
              <p:cNvSpPr>
                <a:spLocks noRot="1" noChangeAspect="1" noMove="1" noResize="1" noEditPoints="1" noAdjustHandles="1" noChangeArrowheads="1" noChangeShapeType="1" noTextEdit="1"/>
              </p:cNvSpPr>
              <p:nvPr/>
            </p:nvSpPr>
            <p:spPr>
              <a:xfrm>
                <a:off x="1356172" y="4275139"/>
                <a:ext cx="1646861" cy="369332"/>
              </a:xfrm>
              <a:prstGeom prst="rect">
                <a:avLst/>
              </a:prstGeom>
              <a:blipFill>
                <a:blip r:embed="rId7"/>
                <a:stretch>
                  <a:fillRect l="-2952" t="-8197" b="-2459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F4A612B8-F1EE-40F5-8CAF-FB9BF2CEE382}"/>
                  </a:ext>
                </a:extLst>
              </p:cNvPr>
              <p:cNvSpPr/>
              <p:nvPr/>
            </p:nvSpPr>
            <p:spPr>
              <a:xfrm>
                <a:off x="6916617" y="2708476"/>
                <a:ext cx="126970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𝐵</m:t>
                      </m:r>
                      <m:r>
                        <a:rPr lang="es-EC" i="0">
                          <a:latin typeface="Cambria Math" panose="02040503050406030204" pitchFamily="18" charset="0"/>
                        </a:rPr>
                        <m:t>=</m:t>
                      </m:r>
                      <m:r>
                        <m:rPr>
                          <m:sty m:val="p"/>
                        </m:rPr>
                        <a:rPr lang="es-EC" b="0" i="0" smtClean="0">
                          <a:latin typeface="Cambria Math" panose="02040503050406030204" pitchFamily="18" charset="0"/>
                        </a:rPr>
                        <m:t>A</m:t>
                      </m:r>
                      <m:r>
                        <a:rPr lang="es-EC" b="0" i="0" smtClean="0">
                          <a:latin typeface="Cambria Math" panose="02040503050406030204" pitchFamily="18" charset="0"/>
                        </a:rPr>
                        <m:t>∗</m:t>
                      </m:r>
                      <m:r>
                        <m:rPr>
                          <m:sty m:val="p"/>
                        </m:rPr>
                        <a:rPr lang="es-EC" b="0" i="0" smtClean="0">
                          <a:latin typeface="Cambria Math" panose="02040503050406030204" pitchFamily="18" charset="0"/>
                        </a:rPr>
                        <m:t>W</m:t>
                      </m:r>
                    </m:oMath>
                  </m:oMathPara>
                </a14:m>
                <a:endParaRPr lang="es-EC" dirty="0"/>
              </a:p>
            </p:txBody>
          </p:sp>
        </mc:Choice>
        <mc:Fallback xmlns="">
          <p:sp>
            <p:nvSpPr>
              <p:cNvPr id="8" name="Rectángulo 7">
                <a:extLst>
                  <a:ext uri="{FF2B5EF4-FFF2-40B4-BE49-F238E27FC236}">
                    <a16:creationId xmlns:a16="http://schemas.microsoft.com/office/drawing/2014/main" id="{F4A612B8-F1EE-40F5-8CAF-FB9BF2CEE382}"/>
                  </a:ext>
                </a:extLst>
              </p:cNvPr>
              <p:cNvSpPr>
                <a:spLocks noRot="1" noChangeAspect="1" noMove="1" noResize="1" noEditPoints="1" noAdjustHandles="1" noChangeArrowheads="1" noChangeShapeType="1" noTextEdit="1"/>
              </p:cNvSpPr>
              <p:nvPr/>
            </p:nvSpPr>
            <p:spPr>
              <a:xfrm>
                <a:off x="6916617" y="2708476"/>
                <a:ext cx="1269707" cy="369332"/>
              </a:xfrm>
              <a:prstGeom prst="rect">
                <a:avLst/>
              </a:prstGeom>
              <a:blipFill>
                <a:blip r:embed="rId8"/>
                <a:stretch>
                  <a:fillRect/>
                </a:stretch>
              </a:blipFill>
            </p:spPr>
            <p:txBody>
              <a:bodyPr/>
              <a:lstStyle/>
              <a:p>
                <a:r>
                  <a:rPr lang="es-EC">
                    <a:noFill/>
                  </a:rPr>
                  <a:t> </a:t>
                </a:r>
              </a:p>
            </p:txBody>
          </p:sp>
        </mc:Fallback>
      </mc:AlternateContent>
      <p:pic>
        <p:nvPicPr>
          <p:cNvPr id="9" name="Picture 2" descr="Proceso Analítico Jerárquico (Analytic Hierarchy Process, AHP ...">
            <a:extLst>
              <a:ext uri="{FF2B5EF4-FFF2-40B4-BE49-F238E27FC236}">
                <a16:creationId xmlns:a16="http://schemas.microsoft.com/office/drawing/2014/main" id="{714C8221-31F1-480E-A0A8-E23C6C47EA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86324" y="411661"/>
            <a:ext cx="3642706" cy="2096896"/>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ACBD6BAD-41EF-41B0-9C9E-45E11F786E4E}"/>
              </a:ext>
            </a:extLst>
          </p:cNvPr>
          <p:cNvSpPr/>
          <p:nvPr/>
        </p:nvSpPr>
        <p:spPr>
          <a:xfrm>
            <a:off x="1347537" y="2133600"/>
            <a:ext cx="7021439" cy="1408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a:extLst>
              <a:ext uri="{FF2B5EF4-FFF2-40B4-BE49-F238E27FC236}">
                <a16:creationId xmlns:a16="http://schemas.microsoft.com/office/drawing/2014/main" id="{220B7D0E-BB8C-47C5-9ADB-353142D2A93D}"/>
              </a:ext>
            </a:extLst>
          </p:cNvPr>
          <p:cNvSpPr/>
          <p:nvPr/>
        </p:nvSpPr>
        <p:spPr>
          <a:xfrm>
            <a:off x="1347537" y="4241801"/>
            <a:ext cx="7021439" cy="21297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296663401"/>
      </p:ext>
    </p:extLst>
  </p:cSld>
  <p:clrMapOvr>
    <a:masterClrMapping/>
  </p:clrMapOvr>
  <mc:AlternateContent xmlns:mc="http://schemas.openxmlformats.org/markup-compatibility/2006" xmlns:p14="http://schemas.microsoft.com/office/powerpoint/2010/main">
    <mc:Choice Requires="p14">
      <p:transition spd="slow" p14:dur="2000" advTm="53502"/>
    </mc:Choice>
    <mc:Fallback xmlns="">
      <p:transition spd="slow" advTm="5350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DD3F69-A792-4F09-A738-E248A93D1E1B}"/>
              </a:ext>
            </a:extLst>
          </p:cNvPr>
          <p:cNvSpPr>
            <a:spLocks noGrp="1"/>
          </p:cNvSpPr>
          <p:nvPr>
            <p:ph type="title"/>
          </p:nvPr>
        </p:nvSpPr>
        <p:spPr>
          <a:xfrm>
            <a:off x="3147518" y="2862398"/>
            <a:ext cx="5581106" cy="1133203"/>
          </a:xfrm>
        </p:spPr>
        <p:txBody>
          <a:bodyPr>
            <a:normAutofit fontScale="90000"/>
          </a:bodyPr>
          <a:lstStyle/>
          <a:p>
            <a:pPr algn="ctr"/>
            <a:r>
              <a:rPr lang="es-EC" sz="6600" b="1" dirty="0"/>
              <a:t>METODOLOGÍA Y RESULTADOS</a:t>
            </a:r>
          </a:p>
        </p:txBody>
      </p:sp>
    </p:spTree>
    <p:extLst>
      <p:ext uri="{BB962C8B-B14F-4D97-AF65-F5344CB8AC3E}">
        <p14:creationId xmlns:p14="http://schemas.microsoft.com/office/powerpoint/2010/main" val="3151276124"/>
      </p:ext>
    </p:extLst>
  </p:cSld>
  <p:clrMapOvr>
    <a:masterClrMapping/>
  </p:clrMapOvr>
  <mc:AlternateContent xmlns:mc="http://schemas.openxmlformats.org/markup-compatibility/2006" xmlns:p14="http://schemas.microsoft.com/office/powerpoint/2010/main">
    <mc:Choice Requires="p14">
      <p:transition spd="slow" p14:dur="2000" advTm="1688"/>
    </mc:Choice>
    <mc:Fallback xmlns="">
      <p:transition spd="slow" advTm="168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211F65-C045-444A-897F-1062345F9889}"/>
              </a:ext>
            </a:extLst>
          </p:cNvPr>
          <p:cNvSpPr>
            <a:spLocks noGrp="1"/>
          </p:cNvSpPr>
          <p:nvPr>
            <p:ph type="title"/>
          </p:nvPr>
        </p:nvSpPr>
        <p:spPr>
          <a:xfrm>
            <a:off x="709749" y="-13292"/>
            <a:ext cx="10058400" cy="856396"/>
          </a:xfrm>
        </p:spPr>
        <p:txBody>
          <a:bodyPr/>
          <a:lstStyle/>
          <a:p>
            <a:r>
              <a:rPr lang="es-EC" b="1" dirty="0"/>
              <a:t>Recopilación de información</a:t>
            </a:r>
          </a:p>
        </p:txBody>
      </p:sp>
      <p:sp>
        <p:nvSpPr>
          <p:cNvPr id="4" name="CuadroTexto 3">
            <a:extLst>
              <a:ext uri="{FF2B5EF4-FFF2-40B4-BE49-F238E27FC236}">
                <a16:creationId xmlns:a16="http://schemas.microsoft.com/office/drawing/2014/main" id="{F68157B1-0D07-487A-964B-8F1AA9F1CF91}"/>
              </a:ext>
            </a:extLst>
          </p:cNvPr>
          <p:cNvSpPr txBox="1"/>
          <p:nvPr/>
        </p:nvSpPr>
        <p:spPr>
          <a:xfrm>
            <a:off x="0" y="6279009"/>
            <a:ext cx="3657600" cy="584775"/>
          </a:xfrm>
          <a:prstGeom prst="rect">
            <a:avLst/>
          </a:prstGeom>
          <a:noFill/>
        </p:spPr>
        <p:txBody>
          <a:bodyPr wrap="square" rtlCol="0">
            <a:spAutoFit/>
          </a:bodyPr>
          <a:lstStyle/>
          <a:p>
            <a:r>
              <a:rPr lang="es-EC" sz="3200" b="1" dirty="0">
                <a:solidFill>
                  <a:schemeClr val="bg1"/>
                </a:solidFill>
              </a:rPr>
              <a:t>METODOLOGÍA</a:t>
            </a:r>
          </a:p>
        </p:txBody>
      </p:sp>
      <p:pic>
        <p:nvPicPr>
          <p:cNvPr id="2050" name="Picture 2" descr="Resultado de imagen para IGM">
            <a:extLst>
              <a:ext uri="{FF2B5EF4-FFF2-40B4-BE49-F238E27FC236}">
                <a16:creationId xmlns:a16="http://schemas.microsoft.com/office/drawing/2014/main" id="{2C19EB43-5966-4E27-836F-BC2DD209A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5583" y="4445399"/>
            <a:ext cx="2053743" cy="7338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instituto espacial ecuatoriano">
            <a:extLst>
              <a:ext uri="{FF2B5EF4-FFF2-40B4-BE49-F238E27FC236}">
                <a16:creationId xmlns:a16="http://schemas.microsoft.com/office/drawing/2014/main" id="{ED6D7088-8014-4CF9-87BB-D4F02FB98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274" y="2753249"/>
            <a:ext cx="2385048" cy="7064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Marcador de contenido 7">
            <a:extLst>
              <a:ext uri="{FF2B5EF4-FFF2-40B4-BE49-F238E27FC236}">
                <a16:creationId xmlns:a16="http://schemas.microsoft.com/office/drawing/2014/main" id="{5EB8E239-2AA7-4834-BD1F-606805E953DF}"/>
              </a:ext>
            </a:extLst>
          </p:cNvPr>
          <p:cNvGraphicFramePr>
            <a:graphicFrameLocks noGrp="1"/>
          </p:cNvGraphicFramePr>
          <p:nvPr>
            <p:ph idx="1"/>
            <p:extLst>
              <p:ext uri="{D42A27DB-BD31-4B8C-83A1-F6EECF244321}">
                <p14:modId xmlns:p14="http://schemas.microsoft.com/office/powerpoint/2010/main" val="826095371"/>
              </p:ext>
            </p:extLst>
          </p:nvPr>
        </p:nvGraphicFramePr>
        <p:xfrm>
          <a:off x="709749" y="2425391"/>
          <a:ext cx="6284737" cy="4215491"/>
        </p:xfrm>
        <a:graphic>
          <a:graphicData uri="http://schemas.openxmlformats.org/drawingml/2006/table">
            <a:tbl>
              <a:tblPr>
                <a:tableStyleId>{5940675A-B579-460E-94D1-54222C63F5DA}</a:tableStyleId>
              </a:tblPr>
              <a:tblGrid>
                <a:gridCol w="2775573">
                  <a:extLst>
                    <a:ext uri="{9D8B030D-6E8A-4147-A177-3AD203B41FA5}">
                      <a16:colId xmlns:a16="http://schemas.microsoft.com/office/drawing/2014/main" val="1518917874"/>
                    </a:ext>
                  </a:extLst>
                </a:gridCol>
                <a:gridCol w="1683026">
                  <a:extLst>
                    <a:ext uri="{9D8B030D-6E8A-4147-A177-3AD203B41FA5}">
                      <a16:colId xmlns:a16="http://schemas.microsoft.com/office/drawing/2014/main" val="3663201370"/>
                    </a:ext>
                  </a:extLst>
                </a:gridCol>
                <a:gridCol w="1826138">
                  <a:extLst>
                    <a:ext uri="{9D8B030D-6E8A-4147-A177-3AD203B41FA5}">
                      <a16:colId xmlns:a16="http://schemas.microsoft.com/office/drawing/2014/main" val="2096299686"/>
                    </a:ext>
                  </a:extLst>
                </a:gridCol>
              </a:tblGrid>
              <a:tr h="453798">
                <a:tc>
                  <a:txBody>
                    <a:bodyPr/>
                    <a:lstStyle/>
                    <a:p>
                      <a:pPr algn="ctr" fontAlgn="ctr"/>
                      <a:r>
                        <a:rPr lang="es-EC" sz="1500" b="1" u="none" strike="noStrike" dirty="0">
                          <a:effectLst/>
                        </a:rPr>
                        <a:t>Información recopilada</a:t>
                      </a:r>
                      <a:endParaRPr lang="es-EC" sz="15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b="1" u="none" strike="noStrike" dirty="0">
                          <a:effectLst/>
                        </a:rPr>
                        <a:t>Escala</a:t>
                      </a:r>
                      <a:endParaRPr lang="es-EC" sz="15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b="1" u="none" strike="noStrike" dirty="0">
                          <a:effectLst/>
                        </a:rPr>
                        <a:t>Fuente de la información</a:t>
                      </a:r>
                      <a:endParaRPr lang="es-EC" sz="15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307333111"/>
                  </a:ext>
                </a:extLst>
              </a:tr>
              <a:tr h="313585">
                <a:tc>
                  <a:txBody>
                    <a:bodyPr/>
                    <a:lstStyle/>
                    <a:p>
                      <a:pPr algn="ctr" fontAlgn="ctr"/>
                      <a:r>
                        <a:rPr lang="es-EC" sz="1500" u="none" strike="noStrike" dirty="0">
                          <a:effectLst/>
                        </a:rPr>
                        <a:t>DEM</a:t>
                      </a:r>
                      <a:endParaRPr lang="es-EC" sz="15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u="none" strike="noStrike" dirty="0">
                          <a:effectLst/>
                        </a:rPr>
                        <a:t>1:25000</a:t>
                      </a:r>
                      <a:endParaRPr lang="es-EC" sz="15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u="none" strike="noStrike">
                          <a:effectLst/>
                        </a:rPr>
                        <a:t>IEE</a:t>
                      </a:r>
                      <a:endParaRPr lang="es-EC" sz="15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409250151"/>
                  </a:ext>
                </a:extLst>
              </a:tr>
              <a:tr h="313585">
                <a:tc>
                  <a:txBody>
                    <a:bodyPr/>
                    <a:lstStyle/>
                    <a:p>
                      <a:pPr algn="ctr" fontAlgn="ctr"/>
                      <a:r>
                        <a:rPr lang="es-EC" sz="1500" u="none" strike="noStrike" dirty="0">
                          <a:effectLst/>
                        </a:rPr>
                        <a:t>Irradiación global horizontal</a:t>
                      </a:r>
                      <a:endParaRPr lang="es-EC" sz="15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u="none" strike="noStrike" dirty="0">
                          <a:effectLst/>
                        </a:rPr>
                        <a:t>1:50000</a:t>
                      </a:r>
                      <a:endParaRPr lang="es-EC" sz="15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u="none" strike="noStrike">
                          <a:effectLst/>
                        </a:rPr>
                        <a:t>SOLARGIS</a:t>
                      </a:r>
                      <a:endParaRPr lang="es-EC" sz="15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628422829"/>
                  </a:ext>
                </a:extLst>
              </a:tr>
              <a:tr h="313585">
                <a:tc>
                  <a:txBody>
                    <a:bodyPr/>
                    <a:lstStyle/>
                    <a:p>
                      <a:pPr algn="ctr" fontAlgn="ctr"/>
                      <a:r>
                        <a:rPr lang="es-EC" sz="1500" u="none" strike="noStrike" dirty="0">
                          <a:effectLst/>
                        </a:rPr>
                        <a:t>Vías</a:t>
                      </a:r>
                      <a:endParaRPr lang="es-EC" sz="15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u="none" strike="noStrike" dirty="0">
                          <a:effectLst/>
                        </a:rPr>
                        <a:t>1:50000</a:t>
                      </a:r>
                      <a:endParaRPr lang="es-EC" sz="15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u="none" strike="noStrike" dirty="0">
                          <a:effectLst/>
                        </a:rPr>
                        <a:t>IGM</a:t>
                      </a:r>
                      <a:endParaRPr lang="es-EC" sz="15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576158708"/>
                  </a:ext>
                </a:extLst>
              </a:tr>
              <a:tr h="313585">
                <a:tc>
                  <a:txBody>
                    <a:bodyPr/>
                    <a:lstStyle/>
                    <a:p>
                      <a:pPr algn="ctr" fontAlgn="ctr"/>
                      <a:r>
                        <a:rPr lang="es-EC" sz="1500" u="none" strike="noStrike">
                          <a:effectLst/>
                        </a:rPr>
                        <a:t>Uso de suelo</a:t>
                      </a:r>
                      <a:endParaRPr lang="es-EC" sz="15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u="none" strike="noStrike" dirty="0">
                          <a:effectLst/>
                        </a:rPr>
                        <a:t>1:25000</a:t>
                      </a:r>
                      <a:endParaRPr lang="es-EC" sz="15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u="none" strike="noStrike" dirty="0">
                          <a:effectLst/>
                        </a:rPr>
                        <a:t>MAAE</a:t>
                      </a:r>
                      <a:endParaRPr lang="es-EC" sz="15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717935240"/>
                  </a:ext>
                </a:extLst>
              </a:tr>
              <a:tr h="313585">
                <a:tc>
                  <a:txBody>
                    <a:bodyPr/>
                    <a:lstStyle/>
                    <a:p>
                      <a:pPr algn="ctr" fontAlgn="ctr"/>
                      <a:r>
                        <a:rPr lang="es-EC" sz="1500" u="none" strike="noStrike">
                          <a:effectLst/>
                        </a:rPr>
                        <a:t>Ríos</a:t>
                      </a:r>
                      <a:endParaRPr lang="es-EC" sz="15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u="none" strike="noStrike" dirty="0">
                          <a:effectLst/>
                        </a:rPr>
                        <a:t>1:50000</a:t>
                      </a:r>
                      <a:endParaRPr lang="es-EC" sz="15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u="none" strike="noStrike" dirty="0">
                          <a:effectLst/>
                        </a:rPr>
                        <a:t>IGM</a:t>
                      </a:r>
                      <a:endParaRPr lang="es-EC" sz="15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392573783"/>
                  </a:ext>
                </a:extLst>
              </a:tr>
              <a:tr h="313585">
                <a:tc>
                  <a:txBody>
                    <a:bodyPr/>
                    <a:lstStyle/>
                    <a:p>
                      <a:pPr algn="ctr" fontAlgn="ctr"/>
                      <a:r>
                        <a:rPr lang="es-EC" sz="1500" u="none" strike="noStrike">
                          <a:effectLst/>
                        </a:rPr>
                        <a:t>Comunidades, poblaciones rurales</a:t>
                      </a:r>
                      <a:endParaRPr lang="es-EC" sz="15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u="none" strike="noStrike">
                          <a:effectLst/>
                        </a:rPr>
                        <a:t>1:50000</a:t>
                      </a:r>
                      <a:endParaRPr lang="es-EC" sz="15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u="none" strike="noStrike" dirty="0">
                          <a:effectLst/>
                        </a:rPr>
                        <a:t>IEE</a:t>
                      </a:r>
                      <a:endParaRPr lang="es-EC" sz="15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885174623"/>
                  </a:ext>
                </a:extLst>
              </a:tr>
              <a:tr h="313585">
                <a:tc>
                  <a:txBody>
                    <a:bodyPr/>
                    <a:lstStyle/>
                    <a:p>
                      <a:pPr algn="ctr" fontAlgn="ctr"/>
                      <a:r>
                        <a:rPr lang="es-EC" sz="1500" u="none" strike="noStrike">
                          <a:effectLst/>
                        </a:rPr>
                        <a:t>Área erosionada</a:t>
                      </a:r>
                      <a:endParaRPr lang="es-EC" sz="15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u="none" strike="noStrike">
                          <a:effectLst/>
                        </a:rPr>
                        <a:t>1:50000</a:t>
                      </a:r>
                      <a:endParaRPr lang="es-EC" sz="15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u="none" strike="noStrike" dirty="0">
                          <a:effectLst/>
                        </a:rPr>
                        <a:t>MAGAP</a:t>
                      </a:r>
                      <a:endParaRPr lang="es-EC" sz="15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208130399"/>
                  </a:ext>
                </a:extLst>
              </a:tr>
              <a:tr h="313585">
                <a:tc>
                  <a:txBody>
                    <a:bodyPr/>
                    <a:lstStyle/>
                    <a:p>
                      <a:pPr algn="ctr" fontAlgn="ctr"/>
                      <a:r>
                        <a:rPr lang="es-EC" sz="1500" u="none" strike="noStrike">
                          <a:effectLst/>
                        </a:rPr>
                        <a:t>Áreas de concesión eléctrica</a:t>
                      </a:r>
                      <a:endParaRPr lang="es-EC" sz="15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u="none" strike="noStrike">
                          <a:effectLst/>
                        </a:rPr>
                        <a:t>1:50000</a:t>
                      </a:r>
                      <a:endParaRPr lang="es-EC" sz="15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b="0" u="none" strike="noStrike" dirty="0">
                          <a:solidFill>
                            <a:srgbClr val="000000"/>
                          </a:solidFill>
                          <a:effectLst/>
                        </a:rPr>
                        <a:t>ARCONEL</a:t>
                      </a:r>
                      <a:endParaRPr lang="es-EC" sz="15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944418448"/>
                  </a:ext>
                </a:extLst>
              </a:tr>
              <a:tr h="313585">
                <a:tc>
                  <a:txBody>
                    <a:bodyPr/>
                    <a:lstStyle/>
                    <a:p>
                      <a:pPr algn="ctr" fontAlgn="ctr"/>
                      <a:r>
                        <a:rPr lang="es-EC" sz="1500" u="none" strike="noStrike">
                          <a:effectLst/>
                        </a:rPr>
                        <a:t>Centrales eléctricas</a:t>
                      </a:r>
                      <a:endParaRPr lang="es-EC" sz="15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u="none" strike="noStrike">
                          <a:effectLst/>
                        </a:rPr>
                        <a:t>1:50000</a:t>
                      </a:r>
                      <a:endParaRPr lang="es-EC" sz="15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b="0" u="none" strike="noStrike" dirty="0">
                          <a:solidFill>
                            <a:srgbClr val="000000"/>
                          </a:solidFill>
                          <a:effectLst/>
                        </a:rPr>
                        <a:t>ARCONEL</a:t>
                      </a:r>
                      <a:endParaRPr lang="es-EC" sz="15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940952131"/>
                  </a:ext>
                </a:extLst>
              </a:tr>
              <a:tr h="313585">
                <a:tc>
                  <a:txBody>
                    <a:bodyPr/>
                    <a:lstStyle/>
                    <a:p>
                      <a:pPr algn="ctr" fontAlgn="ctr"/>
                      <a:r>
                        <a:rPr lang="es-EC" sz="1500" u="none" strike="noStrike">
                          <a:effectLst/>
                        </a:rPr>
                        <a:t>Líneas de transmisión eléctrica</a:t>
                      </a:r>
                      <a:endParaRPr lang="es-EC" sz="15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u="none" strike="noStrike">
                          <a:effectLst/>
                        </a:rPr>
                        <a:t>1:50000</a:t>
                      </a:r>
                      <a:endParaRPr lang="es-EC" sz="15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b="0" u="none" strike="noStrike" dirty="0">
                          <a:solidFill>
                            <a:srgbClr val="000000"/>
                          </a:solidFill>
                          <a:effectLst/>
                        </a:rPr>
                        <a:t>ARCONEL</a:t>
                      </a:r>
                      <a:endParaRPr lang="es-EC" sz="15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951940840"/>
                  </a:ext>
                </a:extLst>
              </a:tr>
              <a:tr h="313585">
                <a:tc>
                  <a:txBody>
                    <a:bodyPr/>
                    <a:lstStyle/>
                    <a:p>
                      <a:pPr algn="ctr" fontAlgn="ctr"/>
                      <a:r>
                        <a:rPr lang="es-EC" sz="1500" u="none" strike="noStrike">
                          <a:effectLst/>
                        </a:rPr>
                        <a:t>Líneas de subtransmisión eléctrica</a:t>
                      </a:r>
                      <a:endParaRPr lang="es-EC" sz="15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u="none" strike="noStrike">
                          <a:effectLst/>
                        </a:rPr>
                        <a:t>1:50000</a:t>
                      </a:r>
                      <a:endParaRPr lang="es-EC" sz="15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b="0" u="none" strike="noStrike" dirty="0">
                          <a:solidFill>
                            <a:srgbClr val="000000"/>
                          </a:solidFill>
                          <a:effectLst/>
                        </a:rPr>
                        <a:t>ARCONEL</a:t>
                      </a:r>
                      <a:endParaRPr lang="es-EC" sz="15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21350028"/>
                  </a:ext>
                </a:extLst>
              </a:tr>
              <a:tr h="299331">
                <a:tc>
                  <a:txBody>
                    <a:bodyPr/>
                    <a:lstStyle/>
                    <a:p>
                      <a:pPr algn="ctr" fontAlgn="ctr"/>
                      <a:r>
                        <a:rPr lang="es-EC" sz="1500" u="none" strike="noStrike">
                          <a:effectLst/>
                        </a:rPr>
                        <a:t>Proyectos de generación eléctrica</a:t>
                      </a:r>
                      <a:endParaRPr lang="es-EC" sz="15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u="none" strike="noStrike">
                          <a:effectLst/>
                        </a:rPr>
                        <a:t>1:50000</a:t>
                      </a:r>
                      <a:endParaRPr lang="es-EC" sz="15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500" b="0" u="none" strike="noStrike" dirty="0">
                          <a:solidFill>
                            <a:srgbClr val="000000"/>
                          </a:solidFill>
                          <a:effectLst/>
                        </a:rPr>
                        <a:t>ARCONEL</a:t>
                      </a:r>
                      <a:endParaRPr lang="es-EC" sz="15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90861826"/>
                  </a:ext>
                </a:extLst>
              </a:tr>
            </a:tbl>
          </a:graphicData>
        </a:graphic>
      </p:graphicFrame>
      <p:graphicFrame>
        <p:nvGraphicFramePr>
          <p:cNvPr id="9" name="Tabla 8">
            <a:extLst>
              <a:ext uri="{FF2B5EF4-FFF2-40B4-BE49-F238E27FC236}">
                <a16:creationId xmlns:a16="http://schemas.microsoft.com/office/drawing/2014/main" id="{C8CAF07C-233E-43C3-8AEE-49A73C4EC716}"/>
              </a:ext>
            </a:extLst>
          </p:cNvPr>
          <p:cNvGraphicFramePr>
            <a:graphicFrameLocks noGrp="1"/>
          </p:cNvGraphicFramePr>
          <p:nvPr>
            <p:extLst>
              <p:ext uri="{D42A27DB-BD31-4B8C-83A1-F6EECF244321}">
                <p14:modId xmlns:p14="http://schemas.microsoft.com/office/powerpoint/2010/main" val="1167816934"/>
              </p:ext>
            </p:extLst>
          </p:nvPr>
        </p:nvGraphicFramePr>
        <p:xfrm>
          <a:off x="709750" y="860013"/>
          <a:ext cx="6284736" cy="1430655"/>
        </p:xfrm>
        <a:graphic>
          <a:graphicData uri="http://schemas.openxmlformats.org/drawingml/2006/table">
            <a:tbl>
              <a:tblPr>
                <a:tableStyleId>{5940675A-B579-460E-94D1-54222C63F5DA}</a:tableStyleId>
              </a:tblPr>
              <a:tblGrid>
                <a:gridCol w="2775573">
                  <a:extLst>
                    <a:ext uri="{9D8B030D-6E8A-4147-A177-3AD203B41FA5}">
                      <a16:colId xmlns:a16="http://schemas.microsoft.com/office/drawing/2014/main" val="227647678"/>
                    </a:ext>
                  </a:extLst>
                </a:gridCol>
                <a:gridCol w="1656521">
                  <a:extLst>
                    <a:ext uri="{9D8B030D-6E8A-4147-A177-3AD203B41FA5}">
                      <a16:colId xmlns:a16="http://schemas.microsoft.com/office/drawing/2014/main" val="1387407826"/>
                    </a:ext>
                  </a:extLst>
                </a:gridCol>
                <a:gridCol w="1852642">
                  <a:extLst>
                    <a:ext uri="{9D8B030D-6E8A-4147-A177-3AD203B41FA5}">
                      <a16:colId xmlns:a16="http://schemas.microsoft.com/office/drawing/2014/main" val="2650461936"/>
                    </a:ext>
                  </a:extLst>
                </a:gridCol>
              </a:tblGrid>
              <a:tr h="390525">
                <a:tc>
                  <a:txBody>
                    <a:bodyPr/>
                    <a:lstStyle/>
                    <a:p>
                      <a:pPr algn="ctr" fontAlgn="ctr"/>
                      <a:r>
                        <a:rPr lang="es-EC" sz="1400" b="1" u="none" strike="noStrike" dirty="0">
                          <a:effectLst/>
                        </a:rPr>
                        <a:t>Imágenes satelitales</a:t>
                      </a:r>
                      <a:endParaRPr lang="es-EC"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b="1" u="none" strike="noStrike" dirty="0">
                          <a:effectLst/>
                        </a:rPr>
                        <a:t>Fecha de la imagen</a:t>
                      </a:r>
                      <a:endParaRPr lang="es-EC"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b="1" u="none" strike="noStrike" dirty="0">
                          <a:effectLst/>
                        </a:rPr>
                        <a:t>Fuente de la información</a:t>
                      </a:r>
                      <a:endParaRPr lang="es-EC"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97857136"/>
                  </a:ext>
                </a:extLst>
              </a:tr>
              <a:tr h="390525">
                <a:tc>
                  <a:txBody>
                    <a:bodyPr/>
                    <a:lstStyle/>
                    <a:p>
                      <a:pPr algn="ctr" fontAlgn="ctr"/>
                      <a:r>
                        <a:rPr lang="es-EC" sz="1400" u="none" strike="noStrike" dirty="0">
                          <a:effectLst/>
                        </a:rPr>
                        <a:t>SENTINEL 2A</a:t>
                      </a:r>
                      <a:endParaRPr lang="es-EC"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dirty="0">
                          <a:effectLst/>
                        </a:rPr>
                        <a:t>29 de octubre del 2016 </a:t>
                      </a:r>
                      <a:endParaRPr lang="es-EC"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dirty="0">
                          <a:effectLst/>
                        </a:rPr>
                        <a:t>USGS</a:t>
                      </a:r>
                      <a:endParaRPr lang="es-EC"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60463909"/>
                  </a:ext>
                </a:extLst>
              </a:tr>
              <a:tr h="390525">
                <a:tc>
                  <a:txBody>
                    <a:bodyPr/>
                    <a:lstStyle/>
                    <a:p>
                      <a:pPr algn="ctr" fontAlgn="ctr"/>
                      <a:r>
                        <a:rPr lang="es-EC" sz="1400" u="none" strike="noStrike" dirty="0">
                          <a:effectLst/>
                        </a:rPr>
                        <a:t>SENTINEL 2A</a:t>
                      </a:r>
                      <a:endParaRPr lang="es-EC"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600" u="none" strike="noStrike" dirty="0">
                          <a:effectLst/>
                        </a:rPr>
                        <a:t>24 de octubre del 2018</a:t>
                      </a:r>
                      <a:endParaRPr lang="es-EC"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dirty="0">
                          <a:effectLst/>
                        </a:rPr>
                        <a:t>USGS</a:t>
                      </a:r>
                      <a:endParaRPr lang="es-EC"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14742608"/>
                  </a:ext>
                </a:extLst>
              </a:tr>
            </a:tbl>
          </a:graphicData>
        </a:graphic>
      </p:graphicFrame>
      <p:pic>
        <p:nvPicPr>
          <p:cNvPr id="10" name="Picture 2">
            <a:extLst>
              <a:ext uri="{FF2B5EF4-FFF2-40B4-BE49-F238E27FC236}">
                <a16:creationId xmlns:a16="http://schemas.microsoft.com/office/drawing/2014/main" id="{7109E398-2C77-43FF-A936-684DD58016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822" y="1171941"/>
            <a:ext cx="3329000" cy="1331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OLARGIS | Neoventure Corp">
            <a:extLst>
              <a:ext uri="{FF2B5EF4-FFF2-40B4-BE49-F238E27FC236}">
                <a16:creationId xmlns:a16="http://schemas.microsoft.com/office/drawing/2014/main" id="{95D65557-E57C-4E5B-92E2-94AE9BD4F8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9326" y="3536276"/>
            <a:ext cx="2585184" cy="90912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4D839AAA-9F3A-4E98-81E3-2E3737FB8152}"/>
              </a:ext>
            </a:extLst>
          </p:cNvPr>
          <p:cNvPicPr>
            <a:picLocks noChangeAspect="1"/>
          </p:cNvPicPr>
          <p:nvPr/>
        </p:nvPicPr>
        <p:blipFill>
          <a:blip r:embed="rId6"/>
          <a:stretch>
            <a:fillRect/>
          </a:stretch>
        </p:blipFill>
        <p:spPr>
          <a:xfrm>
            <a:off x="7196274" y="5913141"/>
            <a:ext cx="2498325" cy="714818"/>
          </a:xfrm>
          <a:prstGeom prst="rect">
            <a:avLst/>
          </a:prstGeom>
        </p:spPr>
      </p:pic>
      <p:pic>
        <p:nvPicPr>
          <p:cNvPr id="5" name="Imagen 4">
            <a:extLst>
              <a:ext uri="{FF2B5EF4-FFF2-40B4-BE49-F238E27FC236}">
                <a16:creationId xmlns:a16="http://schemas.microsoft.com/office/drawing/2014/main" id="{6DDAF51B-4EC1-4F38-A4C7-2F1C22652B5C}"/>
              </a:ext>
            </a:extLst>
          </p:cNvPr>
          <p:cNvPicPr>
            <a:picLocks noChangeAspect="1"/>
          </p:cNvPicPr>
          <p:nvPr/>
        </p:nvPicPr>
        <p:blipFill>
          <a:blip r:embed="rId7"/>
          <a:stretch>
            <a:fillRect/>
          </a:stretch>
        </p:blipFill>
        <p:spPr>
          <a:xfrm>
            <a:off x="9225111" y="5122343"/>
            <a:ext cx="2600325" cy="847725"/>
          </a:xfrm>
          <a:prstGeom prst="rect">
            <a:avLst/>
          </a:prstGeom>
        </p:spPr>
      </p:pic>
    </p:spTree>
    <p:extLst>
      <p:ext uri="{BB962C8B-B14F-4D97-AF65-F5344CB8AC3E}">
        <p14:creationId xmlns:p14="http://schemas.microsoft.com/office/powerpoint/2010/main" val="703147516"/>
      </p:ext>
    </p:extLst>
  </p:cSld>
  <p:clrMapOvr>
    <a:masterClrMapping/>
  </p:clrMapOvr>
  <mc:AlternateContent xmlns:mc="http://schemas.openxmlformats.org/markup-compatibility/2006" xmlns:p14="http://schemas.microsoft.com/office/powerpoint/2010/main">
    <mc:Choice Requires="p14">
      <p:transition spd="slow" p14:dur="2000" advTm="52111"/>
    </mc:Choice>
    <mc:Fallback xmlns="">
      <p:transition spd="slow" advTm="5211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5E4621D5-8164-469A-BCBE-C56D4914E0D5}"/>
              </a:ext>
            </a:extLst>
          </p:cNvPr>
          <p:cNvGraphicFramePr>
            <a:graphicFrameLocks noGrp="1"/>
          </p:cNvGraphicFramePr>
          <p:nvPr>
            <p:extLst>
              <p:ext uri="{D42A27DB-BD31-4B8C-83A1-F6EECF244321}">
                <p14:modId xmlns:p14="http://schemas.microsoft.com/office/powerpoint/2010/main" val="2174575946"/>
              </p:ext>
            </p:extLst>
          </p:nvPr>
        </p:nvGraphicFramePr>
        <p:xfrm>
          <a:off x="104062" y="2504399"/>
          <a:ext cx="3180560" cy="1826055"/>
        </p:xfrm>
        <a:graphic>
          <a:graphicData uri="http://schemas.openxmlformats.org/drawingml/2006/table">
            <a:tbl>
              <a:tblPr firstRow="1" firstCol="1" bandRow="1">
                <a:tableStyleId>{5C22544A-7EE6-4342-B048-85BDC9FD1C3A}</a:tableStyleId>
              </a:tblPr>
              <a:tblGrid>
                <a:gridCol w="1586069">
                  <a:extLst>
                    <a:ext uri="{9D8B030D-6E8A-4147-A177-3AD203B41FA5}">
                      <a16:colId xmlns:a16="http://schemas.microsoft.com/office/drawing/2014/main" val="3643551159"/>
                    </a:ext>
                  </a:extLst>
                </a:gridCol>
                <a:gridCol w="1594491">
                  <a:extLst>
                    <a:ext uri="{9D8B030D-6E8A-4147-A177-3AD203B41FA5}">
                      <a16:colId xmlns:a16="http://schemas.microsoft.com/office/drawing/2014/main" val="3107205113"/>
                    </a:ext>
                  </a:extLst>
                </a:gridCol>
              </a:tblGrid>
              <a:tr h="405391">
                <a:tc>
                  <a:txBody>
                    <a:bodyPr/>
                    <a:lstStyle/>
                    <a:p>
                      <a:pPr algn="ctr">
                        <a:lnSpc>
                          <a:spcPct val="115000"/>
                        </a:lnSpc>
                        <a:spcAft>
                          <a:spcPts val="600"/>
                        </a:spcAft>
                      </a:pPr>
                      <a:r>
                        <a:rPr lang="es-EC" sz="1200" dirty="0">
                          <a:effectLst/>
                        </a:rPr>
                        <a:t>Clasificación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600"/>
                        </a:spcAft>
                      </a:pPr>
                      <a:r>
                        <a:rPr lang="es-EC" sz="1200">
                          <a:effectLst/>
                        </a:rPr>
                        <a:t>Valor de pixel (SAVI)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02051079"/>
                  </a:ext>
                </a:extLst>
              </a:tr>
              <a:tr h="614203">
                <a:tc>
                  <a:txBody>
                    <a:bodyPr/>
                    <a:lstStyle/>
                    <a:p>
                      <a:pPr>
                        <a:lnSpc>
                          <a:spcPct val="115000"/>
                        </a:lnSpc>
                        <a:spcAft>
                          <a:spcPts val="600"/>
                        </a:spcAft>
                      </a:pPr>
                      <a:r>
                        <a:rPr lang="es-EC" sz="1200" dirty="0">
                          <a:effectLst/>
                        </a:rPr>
                        <a:t>Suelo desnudo, nubes, agua, roca o nieve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600"/>
                        </a:spcAft>
                      </a:pPr>
                      <a:r>
                        <a:rPr lang="es-EC" sz="1200" dirty="0">
                          <a:effectLst/>
                        </a:rPr>
                        <a:t>&lt;0.1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266083"/>
                  </a:ext>
                </a:extLst>
              </a:tr>
              <a:tr h="200535">
                <a:tc>
                  <a:txBody>
                    <a:bodyPr/>
                    <a:lstStyle/>
                    <a:p>
                      <a:pPr>
                        <a:lnSpc>
                          <a:spcPct val="115000"/>
                        </a:lnSpc>
                        <a:spcAft>
                          <a:spcPts val="600"/>
                        </a:spcAft>
                      </a:pPr>
                      <a:r>
                        <a:rPr lang="es-EC" sz="1200">
                          <a:effectLst/>
                        </a:rPr>
                        <a:t>Vegetación ligera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600"/>
                        </a:spcAft>
                      </a:pPr>
                      <a:r>
                        <a:rPr lang="es-EC" sz="1200">
                          <a:effectLst/>
                        </a:rPr>
                        <a:t>0.1-0.2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2474153"/>
                  </a:ext>
                </a:extLst>
              </a:tr>
              <a:tr h="200535">
                <a:tc>
                  <a:txBody>
                    <a:bodyPr/>
                    <a:lstStyle/>
                    <a:p>
                      <a:pPr>
                        <a:lnSpc>
                          <a:spcPct val="115000"/>
                        </a:lnSpc>
                        <a:spcAft>
                          <a:spcPts val="600"/>
                        </a:spcAft>
                      </a:pPr>
                      <a:r>
                        <a:rPr lang="es-EC" sz="1200">
                          <a:effectLst/>
                        </a:rPr>
                        <a:t>Vegetación media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600"/>
                        </a:spcAft>
                      </a:pPr>
                      <a:r>
                        <a:rPr lang="es-EC" sz="1200">
                          <a:effectLst/>
                        </a:rPr>
                        <a:t>0.21-0.3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1166813"/>
                  </a:ext>
                </a:extLst>
              </a:tr>
              <a:tr h="405391">
                <a:tc>
                  <a:txBody>
                    <a:bodyPr/>
                    <a:lstStyle/>
                    <a:p>
                      <a:pPr>
                        <a:lnSpc>
                          <a:spcPct val="115000"/>
                        </a:lnSpc>
                        <a:spcAft>
                          <a:spcPts val="600"/>
                        </a:spcAft>
                      </a:pPr>
                      <a:r>
                        <a:rPr lang="es-EC" sz="1200">
                          <a:effectLst/>
                        </a:rPr>
                        <a:t>Vegetación abundante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600"/>
                        </a:spcAft>
                      </a:pPr>
                      <a:r>
                        <a:rPr lang="es-EC" sz="1200" dirty="0">
                          <a:effectLst/>
                        </a:rPr>
                        <a:t>&gt;0.31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0119443"/>
                  </a:ext>
                </a:extLst>
              </a:tr>
            </a:tbl>
          </a:graphicData>
        </a:graphic>
      </p:graphicFrame>
      <p:sp>
        <p:nvSpPr>
          <p:cNvPr id="6" name="Rectangle 1">
            <a:extLst>
              <a:ext uri="{FF2B5EF4-FFF2-40B4-BE49-F238E27FC236}">
                <a16:creationId xmlns:a16="http://schemas.microsoft.com/office/drawing/2014/main" id="{4EC809A7-BC94-4D55-B130-C89D54892AB9}"/>
              </a:ext>
            </a:extLst>
          </p:cNvPr>
          <p:cNvSpPr>
            <a:spLocks noChangeArrowheads="1"/>
          </p:cNvSpPr>
          <p:nvPr/>
        </p:nvSpPr>
        <p:spPr bwMode="auto">
          <a:xfrm>
            <a:off x="104061" y="4330453"/>
            <a:ext cx="19189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Fuente:</a:t>
            </a:r>
            <a:r>
              <a:rPr kumimoji="0" lang="es-EC" altLang="es-EC"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s-EC" altLang="es-EC" sz="1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Merg</a:t>
            </a:r>
            <a:r>
              <a:rPr kumimoji="0" lang="es-EC" altLang="es-EC"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et al., 2011)</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pic>
        <p:nvPicPr>
          <p:cNvPr id="7" name="Imagen 6">
            <a:extLst>
              <a:ext uri="{FF2B5EF4-FFF2-40B4-BE49-F238E27FC236}">
                <a16:creationId xmlns:a16="http://schemas.microsoft.com/office/drawing/2014/main" id="{A719FF26-FAB1-4B58-B709-F06A81A7B210}"/>
              </a:ext>
            </a:extLst>
          </p:cNvPr>
          <p:cNvPicPr>
            <a:picLocks noChangeAspect="1"/>
          </p:cNvPicPr>
          <p:nvPr/>
        </p:nvPicPr>
        <p:blipFill rotWithShape="1">
          <a:blip r:embed="rId2"/>
          <a:srcRect r="970"/>
          <a:stretch/>
        </p:blipFill>
        <p:spPr>
          <a:xfrm>
            <a:off x="3296673" y="1526901"/>
            <a:ext cx="4349475" cy="4793095"/>
          </a:xfrm>
          <a:prstGeom prst="rect">
            <a:avLst/>
          </a:prstGeom>
        </p:spPr>
      </p:pic>
      <p:pic>
        <p:nvPicPr>
          <p:cNvPr id="8" name="Imagen 7">
            <a:extLst>
              <a:ext uri="{FF2B5EF4-FFF2-40B4-BE49-F238E27FC236}">
                <a16:creationId xmlns:a16="http://schemas.microsoft.com/office/drawing/2014/main" id="{FD755A88-BFA1-4A1F-B37D-BA158830BF05}"/>
              </a:ext>
            </a:extLst>
          </p:cNvPr>
          <p:cNvPicPr>
            <a:picLocks noChangeAspect="1"/>
          </p:cNvPicPr>
          <p:nvPr/>
        </p:nvPicPr>
        <p:blipFill>
          <a:blip r:embed="rId3"/>
          <a:stretch>
            <a:fillRect/>
          </a:stretch>
        </p:blipFill>
        <p:spPr>
          <a:xfrm>
            <a:off x="7728542" y="1526902"/>
            <a:ext cx="4463458" cy="4793094"/>
          </a:xfrm>
          <a:prstGeom prst="rect">
            <a:avLst/>
          </a:prstGeom>
        </p:spPr>
      </p:pic>
      <p:sp>
        <p:nvSpPr>
          <p:cNvPr id="12" name="Título 1">
            <a:extLst>
              <a:ext uri="{FF2B5EF4-FFF2-40B4-BE49-F238E27FC236}">
                <a16:creationId xmlns:a16="http://schemas.microsoft.com/office/drawing/2014/main" id="{F5175EB7-2F17-4C2B-937C-74BF88A29C12}"/>
              </a:ext>
            </a:extLst>
          </p:cNvPr>
          <p:cNvSpPr>
            <a:spLocks noGrp="1"/>
          </p:cNvSpPr>
          <p:nvPr>
            <p:ph type="title"/>
          </p:nvPr>
        </p:nvSpPr>
        <p:spPr>
          <a:xfrm>
            <a:off x="57643" y="752973"/>
            <a:ext cx="10058400" cy="823740"/>
          </a:xfrm>
        </p:spPr>
        <p:txBody>
          <a:bodyPr>
            <a:normAutofit/>
          </a:bodyPr>
          <a:lstStyle/>
          <a:p>
            <a:r>
              <a:rPr lang="es-EC" sz="1800" dirty="0"/>
              <a:t>Índice de vegetación ajustado al suelo (SAVI)</a:t>
            </a:r>
          </a:p>
        </p:txBody>
      </p:sp>
      <p:pic>
        <p:nvPicPr>
          <p:cNvPr id="2" name="Imagen 1">
            <a:extLst>
              <a:ext uri="{FF2B5EF4-FFF2-40B4-BE49-F238E27FC236}">
                <a16:creationId xmlns:a16="http://schemas.microsoft.com/office/drawing/2014/main" id="{119653BC-AA1D-4131-BA03-7F2F153A0A51}"/>
              </a:ext>
            </a:extLst>
          </p:cNvPr>
          <p:cNvPicPr>
            <a:picLocks noChangeAspect="1"/>
          </p:cNvPicPr>
          <p:nvPr/>
        </p:nvPicPr>
        <p:blipFill>
          <a:blip r:embed="rId4"/>
          <a:stretch>
            <a:fillRect/>
          </a:stretch>
        </p:blipFill>
        <p:spPr>
          <a:xfrm>
            <a:off x="104061" y="4641098"/>
            <a:ext cx="2362614" cy="1156437"/>
          </a:xfrm>
          <a:prstGeom prst="rect">
            <a:avLst/>
          </a:prstGeom>
        </p:spPr>
      </p:pic>
      <p:sp>
        <p:nvSpPr>
          <p:cNvPr id="9" name="Título 1">
            <a:extLst>
              <a:ext uri="{FF2B5EF4-FFF2-40B4-BE49-F238E27FC236}">
                <a16:creationId xmlns:a16="http://schemas.microsoft.com/office/drawing/2014/main" id="{7DBFA945-17AC-48AA-A0F9-7C7735001610}"/>
              </a:ext>
            </a:extLst>
          </p:cNvPr>
          <p:cNvSpPr txBox="1">
            <a:spLocks/>
          </p:cNvSpPr>
          <p:nvPr/>
        </p:nvSpPr>
        <p:spPr>
          <a:xfrm>
            <a:off x="0" y="106386"/>
            <a:ext cx="10058400" cy="8237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a:t>Cambios de cobertura vegetal</a:t>
            </a:r>
            <a:endParaRPr lang="es-EC" dirty="0"/>
          </a:p>
        </p:txBody>
      </p:sp>
    </p:spTree>
    <p:extLst>
      <p:ext uri="{BB962C8B-B14F-4D97-AF65-F5344CB8AC3E}">
        <p14:creationId xmlns:p14="http://schemas.microsoft.com/office/powerpoint/2010/main" val="2933926198"/>
      </p:ext>
    </p:extLst>
  </p:cSld>
  <p:clrMapOvr>
    <a:masterClrMapping/>
  </p:clrMapOvr>
  <mc:AlternateContent xmlns:mc="http://schemas.openxmlformats.org/markup-compatibility/2006" xmlns:p14="http://schemas.microsoft.com/office/powerpoint/2010/main">
    <mc:Choice Requires="p14">
      <p:transition spd="slow" p14:dur="2000" advTm="106280"/>
    </mc:Choice>
    <mc:Fallback xmlns="">
      <p:transition spd="slow" advTm="10628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3724F632-B2FC-4E0F-A127-45B98BBF166B}"/>
              </a:ext>
            </a:extLst>
          </p:cNvPr>
          <p:cNvGraphicFramePr>
            <a:graphicFrameLocks noGrp="1"/>
          </p:cNvGraphicFramePr>
          <p:nvPr>
            <p:extLst>
              <p:ext uri="{D42A27DB-BD31-4B8C-83A1-F6EECF244321}">
                <p14:modId xmlns:p14="http://schemas.microsoft.com/office/powerpoint/2010/main" val="2211867758"/>
              </p:ext>
            </p:extLst>
          </p:nvPr>
        </p:nvGraphicFramePr>
        <p:xfrm>
          <a:off x="1085245" y="1607887"/>
          <a:ext cx="6098964" cy="1995110"/>
        </p:xfrm>
        <a:graphic>
          <a:graphicData uri="http://schemas.openxmlformats.org/drawingml/2006/table">
            <a:tbl>
              <a:tblPr firstRow="1" firstCol="1" bandRow="1">
                <a:tableStyleId>{5C22544A-7EE6-4342-B048-85BDC9FD1C3A}</a:tableStyleId>
              </a:tblPr>
              <a:tblGrid>
                <a:gridCol w="2166864">
                  <a:extLst>
                    <a:ext uri="{9D8B030D-6E8A-4147-A177-3AD203B41FA5}">
                      <a16:colId xmlns:a16="http://schemas.microsoft.com/office/drawing/2014/main" val="928103953"/>
                    </a:ext>
                  </a:extLst>
                </a:gridCol>
                <a:gridCol w="1892672">
                  <a:extLst>
                    <a:ext uri="{9D8B030D-6E8A-4147-A177-3AD203B41FA5}">
                      <a16:colId xmlns:a16="http://schemas.microsoft.com/office/drawing/2014/main" val="3223718722"/>
                    </a:ext>
                  </a:extLst>
                </a:gridCol>
                <a:gridCol w="2039428">
                  <a:extLst>
                    <a:ext uri="{9D8B030D-6E8A-4147-A177-3AD203B41FA5}">
                      <a16:colId xmlns:a16="http://schemas.microsoft.com/office/drawing/2014/main" val="2555542346"/>
                    </a:ext>
                  </a:extLst>
                </a:gridCol>
              </a:tblGrid>
              <a:tr h="193675">
                <a:tc>
                  <a:txBody>
                    <a:bodyPr/>
                    <a:lstStyle/>
                    <a:p>
                      <a:pPr algn="ctr">
                        <a:lnSpc>
                          <a:spcPct val="115000"/>
                        </a:lnSpc>
                        <a:spcAft>
                          <a:spcPts val="600"/>
                        </a:spcAft>
                      </a:pPr>
                      <a:r>
                        <a:rPr lang="es-EC" sz="1500" dirty="0">
                          <a:effectLst/>
                        </a:rPr>
                        <a:t>Año</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s-EC" sz="1500" dirty="0">
                          <a:effectLst/>
                        </a:rPr>
                        <a:t>Cobertura</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s-EC" sz="1500" dirty="0">
                          <a:effectLst/>
                        </a:rPr>
                        <a:t>Reclasificación del valor de píxel (SAVI)</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68168255"/>
                  </a:ext>
                </a:extLst>
              </a:tr>
              <a:tr h="193675">
                <a:tc rowSpan="3">
                  <a:txBody>
                    <a:bodyPr/>
                    <a:lstStyle/>
                    <a:p>
                      <a:pPr algn="ctr">
                        <a:lnSpc>
                          <a:spcPct val="115000"/>
                        </a:lnSpc>
                        <a:spcAft>
                          <a:spcPts val="600"/>
                        </a:spcAft>
                      </a:pPr>
                      <a:r>
                        <a:rPr lang="es-EC" sz="1500">
                          <a:effectLst/>
                        </a:rPr>
                        <a:t>2016</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s-EC" sz="1500" dirty="0">
                          <a:effectLst/>
                        </a:rPr>
                        <a:t>Vegetación ligera </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s-EC" sz="1500">
                          <a:effectLst/>
                        </a:rPr>
                        <a:t>1</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88888846"/>
                  </a:ext>
                </a:extLst>
              </a:tr>
              <a:tr h="193675">
                <a:tc vMerge="1">
                  <a:txBody>
                    <a:bodyPr/>
                    <a:lstStyle/>
                    <a:p>
                      <a:endParaRPr lang="es-EC"/>
                    </a:p>
                  </a:txBody>
                  <a:tcPr/>
                </a:tc>
                <a:tc>
                  <a:txBody>
                    <a:bodyPr/>
                    <a:lstStyle/>
                    <a:p>
                      <a:pPr algn="ctr">
                        <a:lnSpc>
                          <a:spcPct val="115000"/>
                        </a:lnSpc>
                        <a:spcAft>
                          <a:spcPts val="600"/>
                        </a:spcAft>
                      </a:pPr>
                      <a:r>
                        <a:rPr lang="es-EC" sz="1500" dirty="0">
                          <a:effectLst/>
                        </a:rPr>
                        <a:t>Vegetación media</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s-EC" sz="1500">
                          <a:effectLst/>
                        </a:rPr>
                        <a:t>2</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54649200"/>
                  </a:ext>
                </a:extLst>
              </a:tr>
              <a:tr h="193675">
                <a:tc vMerge="1">
                  <a:txBody>
                    <a:bodyPr/>
                    <a:lstStyle/>
                    <a:p>
                      <a:endParaRPr lang="es-EC"/>
                    </a:p>
                  </a:txBody>
                  <a:tcPr/>
                </a:tc>
                <a:tc>
                  <a:txBody>
                    <a:bodyPr/>
                    <a:lstStyle/>
                    <a:p>
                      <a:pPr algn="ctr">
                        <a:lnSpc>
                          <a:spcPct val="115000"/>
                        </a:lnSpc>
                        <a:spcAft>
                          <a:spcPts val="600"/>
                        </a:spcAft>
                      </a:pPr>
                      <a:r>
                        <a:rPr lang="es-EC" sz="1500" dirty="0">
                          <a:effectLst/>
                        </a:rPr>
                        <a:t>Vegetación abundante</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s-EC" sz="1500">
                          <a:effectLst/>
                        </a:rPr>
                        <a:t>3</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2226778"/>
                  </a:ext>
                </a:extLst>
              </a:tr>
              <a:tr h="193675">
                <a:tc rowSpan="3">
                  <a:txBody>
                    <a:bodyPr/>
                    <a:lstStyle/>
                    <a:p>
                      <a:pPr algn="ctr">
                        <a:lnSpc>
                          <a:spcPct val="115000"/>
                        </a:lnSpc>
                        <a:spcAft>
                          <a:spcPts val="600"/>
                        </a:spcAft>
                      </a:pPr>
                      <a:r>
                        <a:rPr lang="es-EC" sz="1500">
                          <a:effectLst/>
                        </a:rPr>
                        <a:t>2018</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s-EC" sz="1500" dirty="0">
                          <a:effectLst/>
                        </a:rPr>
                        <a:t>Vegetación ligera</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s-EC" sz="1500" dirty="0">
                          <a:effectLst/>
                        </a:rPr>
                        <a:t>10</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94651903"/>
                  </a:ext>
                </a:extLst>
              </a:tr>
              <a:tr h="203835">
                <a:tc vMerge="1">
                  <a:txBody>
                    <a:bodyPr/>
                    <a:lstStyle/>
                    <a:p>
                      <a:endParaRPr lang="es-EC"/>
                    </a:p>
                  </a:txBody>
                  <a:tcPr/>
                </a:tc>
                <a:tc>
                  <a:txBody>
                    <a:bodyPr/>
                    <a:lstStyle/>
                    <a:p>
                      <a:pPr algn="ctr">
                        <a:lnSpc>
                          <a:spcPct val="115000"/>
                        </a:lnSpc>
                        <a:spcAft>
                          <a:spcPts val="600"/>
                        </a:spcAft>
                      </a:pPr>
                      <a:r>
                        <a:rPr lang="es-EC" sz="1500">
                          <a:effectLst/>
                        </a:rPr>
                        <a:t>Vegetación media</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s-EC" sz="1500" dirty="0">
                          <a:effectLst/>
                        </a:rPr>
                        <a:t>20</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331234"/>
                  </a:ext>
                </a:extLst>
              </a:tr>
              <a:tr h="193675">
                <a:tc vMerge="1">
                  <a:txBody>
                    <a:bodyPr/>
                    <a:lstStyle/>
                    <a:p>
                      <a:endParaRPr lang="es-EC"/>
                    </a:p>
                  </a:txBody>
                  <a:tcPr/>
                </a:tc>
                <a:tc>
                  <a:txBody>
                    <a:bodyPr/>
                    <a:lstStyle/>
                    <a:p>
                      <a:pPr algn="ctr">
                        <a:lnSpc>
                          <a:spcPct val="115000"/>
                        </a:lnSpc>
                        <a:spcAft>
                          <a:spcPts val="600"/>
                        </a:spcAft>
                      </a:pPr>
                      <a:r>
                        <a:rPr lang="es-EC" sz="1500">
                          <a:effectLst/>
                        </a:rPr>
                        <a:t>Vegetación abundante</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s-EC" sz="1500" dirty="0">
                          <a:effectLst/>
                        </a:rPr>
                        <a:t>30</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94544644"/>
                  </a:ext>
                </a:extLst>
              </a:tr>
            </a:tbl>
          </a:graphicData>
        </a:graphic>
      </p:graphicFrame>
      <p:graphicFrame>
        <p:nvGraphicFramePr>
          <p:cNvPr id="6" name="Tabla 5">
            <a:extLst>
              <a:ext uri="{FF2B5EF4-FFF2-40B4-BE49-F238E27FC236}">
                <a16:creationId xmlns:a16="http://schemas.microsoft.com/office/drawing/2014/main" id="{A6760DE8-2A05-4283-AE92-D4A6C64CF60A}"/>
              </a:ext>
            </a:extLst>
          </p:cNvPr>
          <p:cNvGraphicFramePr>
            <a:graphicFrameLocks noGrp="1"/>
          </p:cNvGraphicFramePr>
          <p:nvPr>
            <p:extLst>
              <p:ext uri="{D42A27DB-BD31-4B8C-83A1-F6EECF244321}">
                <p14:modId xmlns:p14="http://schemas.microsoft.com/office/powerpoint/2010/main" val="2033059563"/>
              </p:ext>
            </p:extLst>
          </p:nvPr>
        </p:nvGraphicFramePr>
        <p:xfrm>
          <a:off x="425048" y="4280758"/>
          <a:ext cx="7419358" cy="2306122"/>
        </p:xfrm>
        <a:graphic>
          <a:graphicData uri="http://schemas.openxmlformats.org/drawingml/2006/table">
            <a:tbl>
              <a:tblPr firstRow="1" firstCol="1" bandRow="1">
                <a:tableStyleId>{5C22544A-7EE6-4342-B048-85BDC9FD1C3A}</a:tableStyleId>
              </a:tblPr>
              <a:tblGrid>
                <a:gridCol w="779581">
                  <a:extLst>
                    <a:ext uri="{9D8B030D-6E8A-4147-A177-3AD203B41FA5}">
                      <a16:colId xmlns:a16="http://schemas.microsoft.com/office/drawing/2014/main" val="1368192276"/>
                    </a:ext>
                  </a:extLst>
                </a:gridCol>
                <a:gridCol w="2558305">
                  <a:extLst>
                    <a:ext uri="{9D8B030D-6E8A-4147-A177-3AD203B41FA5}">
                      <a16:colId xmlns:a16="http://schemas.microsoft.com/office/drawing/2014/main" val="479582534"/>
                    </a:ext>
                  </a:extLst>
                </a:gridCol>
                <a:gridCol w="744897">
                  <a:extLst>
                    <a:ext uri="{9D8B030D-6E8A-4147-A177-3AD203B41FA5}">
                      <a16:colId xmlns:a16="http://schemas.microsoft.com/office/drawing/2014/main" val="1095746109"/>
                    </a:ext>
                  </a:extLst>
                </a:gridCol>
                <a:gridCol w="1219200">
                  <a:extLst>
                    <a:ext uri="{9D8B030D-6E8A-4147-A177-3AD203B41FA5}">
                      <a16:colId xmlns:a16="http://schemas.microsoft.com/office/drawing/2014/main" val="1710040667"/>
                    </a:ext>
                  </a:extLst>
                </a:gridCol>
                <a:gridCol w="1026695">
                  <a:extLst>
                    <a:ext uri="{9D8B030D-6E8A-4147-A177-3AD203B41FA5}">
                      <a16:colId xmlns:a16="http://schemas.microsoft.com/office/drawing/2014/main" val="951265209"/>
                    </a:ext>
                  </a:extLst>
                </a:gridCol>
                <a:gridCol w="1090680">
                  <a:extLst>
                    <a:ext uri="{9D8B030D-6E8A-4147-A177-3AD203B41FA5}">
                      <a16:colId xmlns:a16="http://schemas.microsoft.com/office/drawing/2014/main" val="2738599519"/>
                    </a:ext>
                  </a:extLst>
                </a:gridCol>
              </a:tblGrid>
              <a:tr h="161136">
                <a:tc rowSpan="3" gridSpan="2">
                  <a:txBody>
                    <a:bodyPr/>
                    <a:lstStyle/>
                    <a:p>
                      <a:endParaRPr lang="es-EC" sz="1500" dirty="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tc rowSpan="3" hMerge="1">
                  <a:txBody>
                    <a:bodyPr/>
                    <a:lstStyle/>
                    <a:p>
                      <a:endParaRPr lang="es-EC"/>
                    </a:p>
                  </a:txBody>
                  <a:tcPr/>
                </a:tc>
                <a:tc rowSpan="2">
                  <a:txBody>
                    <a:bodyPr/>
                    <a:lstStyle/>
                    <a:p>
                      <a:endParaRPr lang="es-EC" sz="1500" dirty="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tc gridSpan="3">
                  <a:txBody>
                    <a:bodyPr/>
                    <a:lstStyle/>
                    <a:p>
                      <a:pPr algn="ctr">
                        <a:lnSpc>
                          <a:spcPct val="115000"/>
                        </a:lnSpc>
                        <a:spcAft>
                          <a:spcPts val="1000"/>
                        </a:spcAft>
                      </a:pPr>
                      <a:r>
                        <a:rPr lang="es-EC" sz="1500">
                          <a:effectLst/>
                        </a:rPr>
                        <a:t>2018</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769842182"/>
                  </a:ext>
                </a:extLst>
              </a:tr>
              <a:tr h="635252">
                <a:tc gridSpan="2" vMerge="1">
                  <a:txBody>
                    <a:bodyPr/>
                    <a:lstStyle/>
                    <a:p>
                      <a:endParaRPr lang="es-EC"/>
                    </a:p>
                  </a:txBody>
                  <a:tcPr/>
                </a:tc>
                <a:tc hMerge="1"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500">
                          <a:effectLst/>
                        </a:rPr>
                        <a:t>Vegetación escasa y ligera</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500">
                          <a:effectLst/>
                        </a:rPr>
                        <a:t>Vegetación media</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500">
                          <a:effectLst/>
                        </a:rPr>
                        <a:t>Vegetación abundante</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3431258"/>
                  </a:ext>
                </a:extLst>
              </a:tr>
              <a:tr h="212173">
                <a:tc gridSpan="2" vMerge="1">
                  <a:txBody>
                    <a:bodyPr/>
                    <a:lstStyle/>
                    <a:p>
                      <a:endParaRPr lang="es-EC"/>
                    </a:p>
                  </a:txBody>
                  <a:tcPr/>
                </a:tc>
                <a:tc hMerge="1" vMerge="1">
                  <a:txBody>
                    <a:bodyPr/>
                    <a:lstStyle/>
                    <a:p>
                      <a:endParaRPr lang="es-EC"/>
                    </a:p>
                  </a:txBody>
                  <a:tcPr/>
                </a:tc>
                <a:tc>
                  <a:txBody>
                    <a:bodyPr/>
                    <a:lstStyle/>
                    <a:p>
                      <a:pPr algn="ctr">
                        <a:lnSpc>
                          <a:spcPct val="115000"/>
                        </a:lnSpc>
                        <a:spcAft>
                          <a:spcPts val="1000"/>
                        </a:spcAft>
                      </a:pPr>
                      <a:r>
                        <a:rPr lang="es-EC" sz="1500">
                          <a:effectLst/>
                        </a:rPr>
                        <a:t>valores</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500">
                          <a:effectLst/>
                        </a:rPr>
                        <a:t>10</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500">
                          <a:effectLst/>
                        </a:rPr>
                        <a:t>20</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500">
                          <a:effectLst/>
                        </a:rPr>
                        <a:t>30</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2357008"/>
                  </a:ext>
                </a:extLst>
              </a:tr>
              <a:tr h="362528">
                <a:tc rowSpan="3">
                  <a:txBody>
                    <a:bodyPr/>
                    <a:lstStyle/>
                    <a:p>
                      <a:pPr algn="ctr">
                        <a:lnSpc>
                          <a:spcPct val="115000"/>
                        </a:lnSpc>
                        <a:spcAft>
                          <a:spcPts val="1000"/>
                        </a:spcAft>
                      </a:pPr>
                      <a:r>
                        <a:rPr lang="es-EC" sz="1500">
                          <a:effectLst/>
                        </a:rPr>
                        <a:t>2016</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500" dirty="0">
                          <a:effectLst/>
                        </a:rPr>
                        <a:t>Vegetación escasa y ligera</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500">
                          <a:effectLst/>
                        </a:rPr>
                        <a:t>1</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500">
                          <a:effectLst/>
                        </a:rPr>
                        <a:t>11</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500">
                          <a:effectLst/>
                        </a:rPr>
                        <a:t>21</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500">
                          <a:effectLst/>
                        </a:rPr>
                        <a:t>31</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1618063"/>
                  </a:ext>
                </a:extLst>
              </a:tr>
              <a:tr h="312906">
                <a:tc vMerge="1">
                  <a:txBody>
                    <a:bodyPr/>
                    <a:lstStyle/>
                    <a:p>
                      <a:endParaRPr lang="es-EC"/>
                    </a:p>
                  </a:txBody>
                  <a:tcPr/>
                </a:tc>
                <a:tc>
                  <a:txBody>
                    <a:bodyPr/>
                    <a:lstStyle/>
                    <a:p>
                      <a:pPr algn="ctr">
                        <a:lnSpc>
                          <a:spcPct val="115000"/>
                        </a:lnSpc>
                        <a:spcAft>
                          <a:spcPts val="1000"/>
                        </a:spcAft>
                      </a:pPr>
                      <a:r>
                        <a:rPr lang="es-EC" sz="1500" dirty="0">
                          <a:effectLst/>
                        </a:rPr>
                        <a:t>Vegetación media</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500">
                          <a:effectLst/>
                        </a:rPr>
                        <a:t>2</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500">
                          <a:effectLst/>
                        </a:rPr>
                        <a:t>12</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500">
                          <a:effectLst/>
                        </a:rPr>
                        <a:t>22</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500">
                          <a:effectLst/>
                        </a:rPr>
                        <a:t>32</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41904396"/>
                  </a:ext>
                </a:extLst>
              </a:tr>
              <a:tr h="362528">
                <a:tc vMerge="1">
                  <a:txBody>
                    <a:bodyPr/>
                    <a:lstStyle/>
                    <a:p>
                      <a:endParaRPr lang="es-EC"/>
                    </a:p>
                  </a:txBody>
                  <a:tcPr/>
                </a:tc>
                <a:tc>
                  <a:txBody>
                    <a:bodyPr/>
                    <a:lstStyle/>
                    <a:p>
                      <a:pPr algn="ctr">
                        <a:lnSpc>
                          <a:spcPct val="115000"/>
                        </a:lnSpc>
                        <a:spcAft>
                          <a:spcPts val="1000"/>
                        </a:spcAft>
                      </a:pPr>
                      <a:r>
                        <a:rPr lang="es-EC" sz="1500">
                          <a:effectLst/>
                        </a:rPr>
                        <a:t>Vegetación abundante</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500">
                          <a:effectLst/>
                        </a:rPr>
                        <a:t>3</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500">
                          <a:effectLst/>
                        </a:rPr>
                        <a:t>13</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500">
                          <a:effectLst/>
                        </a:rPr>
                        <a:t>23</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500" dirty="0">
                          <a:effectLst/>
                        </a:rPr>
                        <a:t>33</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9166500"/>
                  </a:ext>
                </a:extLst>
              </a:tr>
            </a:tbl>
          </a:graphicData>
        </a:graphic>
      </p:graphicFrame>
      <p:graphicFrame>
        <p:nvGraphicFramePr>
          <p:cNvPr id="7" name="Tabla 6">
            <a:extLst>
              <a:ext uri="{FF2B5EF4-FFF2-40B4-BE49-F238E27FC236}">
                <a16:creationId xmlns:a16="http://schemas.microsoft.com/office/drawing/2014/main" id="{4E8DD787-39D1-41F7-8238-2FE72BB4397B}"/>
              </a:ext>
            </a:extLst>
          </p:cNvPr>
          <p:cNvGraphicFramePr>
            <a:graphicFrameLocks noGrp="1"/>
          </p:cNvGraphicFramePr>
          <p:nvPr>
            <p:extLst>
              <p:ext uri="{D42A27DB-BD31-4B8C-83A1-F6EECF244321}">
                <p14:modId xmlns:p14="http://schemas.microsoft.com/office/powerpoint/2010/main" val="3533917914"/>
              </p:ext>
            </p:extLst>
          </p:nvPr>
        </p:nvGraphicFramePr>
        <p:xfrm>
          <a:off x="8510270" y="823740"/>
          <a:ext cx="3096260" cy="5763143"/>
        </p:xfrm>
        <a:graphic>
          <a:graphicData uri="http://schemas.openxmlformats.org/drawingml/2006/table">
            <a:tbl>
              <a:tblPr firstRow="1" firstCol="1" bandRow="1">
                <a:tableStyleId>{5C22544A-7EE6-4342-B048-85BDC9FD1C3A}</a:tableStyleId>
              </a:tblPr>
              <a:tblGrid>
                <a:gridCol w="2140585">
                  <a:extLst>
                    <a:ext uri="{9D8B030D-6E8A-4147-A177-3AD203B41FA5}">
                      <a16:colId xmlns:a16="http://schemas.microsoft.com/office/drawing/2014/main" val="759533016"/>
                    </a:ext>
                  </a:extLst>
                </a:gridCol>
                <a:gridCol w="955675">
                  <a:extLst>
                    <a:ext uri="{9D8B030D-6E8A-4147-A177-3AD203B41FA5}">
                      <a16:colId xmlns:a16="http://schemas.microsoft.com/office/drawing/2014/main" val="798805089"/>
                    </a:ext>
                  </a:extLst>
                </a:gridCol>
              </a:tblGrid>
              <a:tr h="265755">
                <a:tc>
                  <a:txBody>
                    <a:bodyPr/>
                    <a:lstStyle/>
                    <a:p>
                      <a:pPr algn="ctr">
                        <a:lnSpc>
                          <a:spcPct val="115000"/>
                        </a:lnSpc>
                        <a:spcAft>
                          <a:spcPts val="1000"/>
                        </a:spcAft>
                      </a:pPr>
                      <a:r>
                        <a:rPr lang="es-EC" sz="1500">
                          <a:effectLst/>
                        </a:rPr>
                        <a:t>Cambios</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500">
                          <a:effectLst/>
                        </a:rPr>
                        <a:t>Valor</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323486"/>
                  </a:ext>
                </a:extLst>
              </a:tr>
              <a:tr h="548082">
                <a:tc>
                  <a:txBody>
                    <a:bodyPr/>
                    <a:lstStyle/>
                    <a:p>
                      <a:pPr algn="ctr">
                        <a:lnSpc>
                          <a:spcPct val="115000"/>
                        </a:lnSpc>
                        <a:spcAft>
                          <a:spcPts val="1000"/>
                        </a:spcAft>
                      </a:pPr>
                      <a:r>
                        <a:rPr lang="es-EC" sz="1500" dirty="0">
                          <a:effectLst/>
                        </a:rPr>
                        <a:t>No hay cambio (vegetación ligera)</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500">
                          <a:effectLst/>
                        </a:rPr>
                        <a:t>11</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8126890"/>
                  </a:ext>
                </a:extLst>
              </a:tr>
              <a:tr h="548082">
                <a:tc>
                  <a:txBody>
                    <a:bodyPr/>
                    <a:lstStyle/>
                    <a:p>
                      <a:pPr algn="ctr">
                        <a:lnSpc>
                          <a:spcPct val="115000"/>
                        </a:lnSpc>
                        <a:spcAft>
                          <a:spcPts val="1000"/>
                        </a:spcAft>
                      </a:pPr>
                      <a:r>
                        <a:rPr lang="es-EC" sz="1500">
                          <a:effectLst/>
                        </a:rPr>
                        <a:t>De vegetación ligera a vegetación media</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500">
                          <a:effectLst/>
                        </a:rPr>
                        <a:t>21</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0331489"/>
                  </a:ext>
                </a:extLst>
              </a:tr>
              <a:tr h="548082">
                <a:tc>
                  <a:txBody>
                    <a:bodyPr/>
                    <a:lstStyle/>
                    <a:p>
                      <a:pPr algn="ctr">
                        <a:lnSpc>
                          <a:spcPct val="115000"/>
                        </a:lnSpc>
                        <a:spcAft>
                          <a:spcPts val="1000"/>
                        </a:spcAft>
                      </a:pPr>
                      <a:r>
                        <a:rPr lang="es-EC" sz="1500" dirty="0">
                          <a:effectLst/>
                        </a:rPr>
                        <a:t>De vegetación ligera a vegetación abundante</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500">
                          <a:effectLst/>
                        </a:rPr>
                        <a:t>31</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1685206"/>
                  </a:ext>
                </a:extLst>
              </a:tr>
              <a:tr h="548082">
                <a:tc>
                  <a:txBody>
                    <a:bodyPr/>
                    <a:lstStyle/>
                    <a:p>
                      <a:pPr algn="ctr">
                        <a:lnSpc>
                          <a:spcPct val="115000"/>
                        </a:lnSpc>
                        <a:spcAft>
                          <a:spcPts val="1000"/>
                        </a:spcAft>
                      </a:pPr>
                      <a:r>
                        <a:rPr lang="es-EC" sz="1500">
                          <a:effectLst/>
                        </a:rPr>
                        <a:t>No hay cambio (vegetación media)</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500">
                          <a:effectLst/>
                        </a:rPr>
                        <a:t>22</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06882"/>
                  </a:ext>
                </a:extLst>
              </a:tr>
              <a:tr h="548082">
                <a:tc>
                  <a:txBody>
                    <a:bodyPr/>
                    <a:lstStyle/>
                    <a:p>
                      <a:pPr algn="ctr">
                        <a:lnSpc>
                          <a:spcPct val="115000"/>
                        </a:lnSpc>
                        <a:spcAft>
                          <a:spcPts val="1000"/>
                        </a:spcAft>
                      </a:pPr>
                      <a:r>
                        <a:rPr lang="es-EC" sz="1500">
                          <a:effectLst/>
                        </a:rPr>
                        <a:t>De vegetación media a vegetación ligera </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500">
                          <a:effectLst/>
                        </a:rPr>
                        <a:t>12</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3898654"/>
                  </a:ext>
                </a:extLst>
              </a:tr>
              <a:tr h="548082">
                <a:tc>
                  <a:txBody>
                    <a:bodyPr/>
                    <a:lstStyle/>
                    <a:p>
                      <a:pPr algn="ctr">
                        <a:lnSpc>
                          <a:spcPct val="115000"/>
                        </a:lnSpc>
                        <a:spcAft>
                          <a:spcPts val="1000"/>
                        </a:spcAft>
                      </a:pPr>
                      <a:r>
                        <a:rPr lang="es-EC" sz="1500">
                          <a:effectLst/>
                        </a:rPr>
                        <a:t>De vegetación media a vegetación abundante</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500">
                          <a:effectLst/>
                        </a:rPr>
                        <a:t>32</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0108556"/>
                  </a:ext>
                </a:extLst>
              </a:tr>
              <a:tr h="548082">
                <a:tc>
                  <a:txBody>
                    <a:bodyPr/>
                    <a:lstStyle/>
                    <a:p>
                      <a:pPr algn="ctr">
                        <a:lnSpc>
                          <a:spcPct val="115000"/>
                        </a:lnSpc>
                        <a:spcAft>
                          <a:spcPts val="1000"/>
                        </a:spcAft>
                      </a:pPr>
                      <a:r>
                        <a:rPr lang="es-EC" sz="1500">
                          <a:effectLst/>
                        </a:rPr>
                        <a:t>No hay cambio (vegetación abundante)</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500">
                          <a:effectLst/>
                        </a:rPr>
                        <a:t>33</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02460964"/>
                  </a:ext>
                </a:extLst>
              </a:tr>
              <a:tr h="830407">
                <a:tc>
                  <a:txBody>
                    <a:bodyPr/>
                    <a:lstStyle/>
                    <a:p>
                      <a:pPr algn="ctr">
                        <a:lnSpc>
                          <a:spcPct val="115000"/>
                        </a:lnSpc>
                        <a:spcAft>
                          <a:spcPts val="1000"/>
                        </a:spcAft>
                      </a:pPr>
                      <a:r>
                        <a:rPr lang="es-EC" sz="1500">
                          <a:effectLst/>
                        </a:rPr>
                        <a:t>De vegetación abundante a vegetación ligera</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500">
                          <a:effectLst/>
                        </a:rPr>
                        <a:t>13</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7873719"/>
                  </a:ext>
                </a:extLst>
              </a:tr>
              <a:tr h="830407">
                <a:tc>
                  <a:txBody>
                    <a:bodyPr/>
                    <a:lstStyle/>
                    <a:p>
                      <a:pPr algn="ctr">
                        <a:lnSpc>
                          <a:spcPct val="115000"/>
                        </a:lnSpc>
                        <a:spcAft>
                          <a:spcPts val="1000"/>
                        </a:spcAft>
                      </a:pPr>
                      <a:r>
                        <a:rPr lang="es-EC" sz="1500">
                          <a:effectLst/>
                        </a:rPr>
                        <a:t>De vegetación abundante a vegetación media</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500" dirty="0">
                          <a:effectLst/>
                        </a:rPr>
                        <a:t>23</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7886740"/>
                  </a:ext>
                </a:extLst>
              </a:tr>
            </a:tbl>
          </a:graphicData>
        </a:graphic>
      </p:graphicFrame>
      <p:sp>
        <p:nvSpPr>
          <p:cNvPr id="8" name="Título 1">
            <a:extLst>
              <a:ext uri="{FF2B5EF4-FFF2-40B4-BE49-F238E27FC236}">
                <a16:creationId xmlns:a16="http://schemas.microsoft.com/office/drawing/2014/main" id="{F22AEBFC-2524-4335-88C6-CCB5A4048AAA}"/>
              </a:ext>
            </a:extLst>
          </p:cNvPr>
          <p:cNvSpPr>
            <a:spLocks noGrp="1"/>
          </p:cNvSpPr>
          <p:nvPr>
            <p:ph type="title"/>
          </p:nvPr>
        </p:nvSpPr>
        <p:spPr>
          <a:xfrm>
            <a:off x="0" y="106386"/>
            <a:ext cx="10058400" cy="823740"/>
          </a:xfrm>
        </p:spPr>
        <p:txBody>
          <a:bodyPr/>
          <a:lstStyle/>
          <a:p>
            <a:r>
              <a:rPr lang="es-EC" dirty="0"/>
              <a:t>Cambios de cobertura vegetal</a:t>
            </a:r>
          </a:p>
        </p:txBody>
      </p:sp>
    </p:spTree>
    <p:extLst>
      <p:ext uri="{BB962C8B-B14F-4D97-AF65-F5344CB8AC3E}">
        <p14:creationId xmlns:p14="http://schemas.microsoft.com/office/powerpoint/2010/main" val="3143462076"/>
      </p:ext>
    </p:extLst>
  </p:cSld>
  <p:clrMapOvr>
    <a:masterClrMapping/>
  </p:clrMapOvr>
  <mc:AlternateContent xmlns:mc="http://schemas.openxmlformats.org/markup-compatibility/2006" xmlns:p14="http://schemas.microsoft.com/office/powerpoint/2010/main">
    <mc:Choice Requires="p14">
      <p:transition spd="slow" p14:dur="2000" advTm="25263"/>
    </mc:Choice>
    <mc:Fallback xmlns="">
      <p:transition spd="slow" advTm="2526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2D49BD6-6621-4BD9-99E0-E60428849E2C}"/>
              </a:ext>
            </a:extLst>
          </p:cNvPr>
          <p:cNvPicPr/>
          <p:nvPr/>
        </p:nvPicPr>
        <p:blipFill rotWithShape="1">
          <a:blip r:embed="rId2" cstate="print">
            <a:extLst>
              <a:ext uri="{28A0092B-C50C-407E-A947-70E740481C1C}">
                <a14:useLocalDpi xmlns:a14="http://schemas.microsoft.com/office/drawing/2010/main" val="0"/>
              </a:ext>
            </a:extLst>
          </a:blip>
          <a:srcRect l="1984" t="4326" r="2922" b="1076"/>
          <a:stretch/>
        </p:blipFill>
        <p:spPr bwMode="auto">
          <a:xfrm>
            <a:off x="7324725" y="0"/>
            <a:ext cx="4867275" cy="6858000"/>
          </a:xfrm>
          <a:prstGeom prst="rect">
            <a:avLst/>
          </a:prstGeom>
          <a:noFill/>
          <a:ln>
            <a:noFill/>
          </a:ln>
          <a:extLst>
            <a:ext uri="{53640926-AAD7-44D8-BBD7-CCE9431645EC}">
              <a14:shadowObscured xmlns:a14="http://schemas.microsoft.com/office/drawing/2010/main"/>
            </a:ext>
          </a:extLst>
        </p:spPr>
      </p:pic>
      <p:graphicFrame>
        <p:nvGraphicFramePr>
          <p:cNvPr id="7" name="Tabla 6">
            <a:extLst>
              <a:ext uri="{FF2B5EF4-FFF2-40B4-BE49-F238E27FC236}">
                <a16:creationId xmlns:a16="http://schemas.microsoft.com/office/drawing/2014/main" id="{7A9501EF-2882-4B2B-95AB-91E9FB43F544}"/>
              </a:ext>
            </a:extLst>
          </p:cNvPr>
          <p:cNvGraphicFramePr>
            <a:graphicFrameLocks noGrp="1"/>
          </p:cNvGraphicFramePr>
          <p:nvPr>
            <p:extLst>
              <p:ext uri="{D42A27DB-BD31-4B8C-83A1-F6EECF244321}">
                <p14:modId xmlns:p14="http://schemas.microsoft.com/office/powerpoint/2010/main" val="2739888974"/>
              </p:ext>
            </p:extLst>
          </p:nvPr>
        </p:nvGraphicFramePr>
        <p:xfrm>
          <a:off x="714742" y="1016751"/>
          <a:ext cx="5020310" cy="1278510"/>
        </p:xfrm>
        <a:graphic>
          <a:graphicData uri="http://schemas.openxmlformats.org/drawingml/2006/table">
            <a:tbl>
              <a:tblPr firstRow="1" firstCol="1" bandRow="1">
                <a:tableStyleId>{5C22544A-7EE6-4342-B048-85BDC9FD1C3A}</a:tableStyleId>
              </a:tblPr>
              <a:tblGrid>
                <a:gridCol w="2460628">
                  <a:extLst>
                    <a:ext uri="{9D8B030D-6E8A-4147-A177-3AD203B41FA5}">
                      <a16:colId xmlns:a16="http://schemas.microsoft.com/office/drawing/2014/main" val="4091821803"/>
                    </a:ext>
                  </a:extLst>
                </a:gridCol>
                <a:gridCol w="1228188">
                  <a:extLst>
                    <a:ext uri="{9D8B030D-6E8A-4147-A177-3AD203B41FA5}">
                      <a16:colId xmlns:a16="http://schemas.microsoft.com/office/drawing/2014/main" val="64522845"/>
                    </a:ext>
                  </a:extLst>
                </a:gridCol>
                <a:gridCol w="1331494">
                  <a:extLst>
                    <a:ext uri="{9D8B030D-6E8A-4147-A177-3AD203B41FA5}">
                      <a16:colId xmlns:a16="http://schemas.microsoft.com/office/drawing/2014/main" val="2683458323"/>
                    </a:ext>
                  </a:extLst>
                </a:gridCol>
              </a:tblGrid>
              <a:tr h="110490">
                <a:tc>
                  <a:txBody>
                    <a:bodyPr/>
                    <a:lstStyle/>
                    <a:p>
                      <a:pPr algn="ctr">
                        <a:lnSpc>
                          <a:spcPct val="115000"/>
                        </a:lnSpc>
                        <a:spcAft>
                          <a:spcPts val="1000"/>
                        </a:spcAft>
                      </a:pPr>
                      <a:r>
                        <a:rPr lang="es-EC" sz="1200" dirty="0">
                          <a:effectLst/>
                        </a:rPr>
                        <a:t>Áreas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200">
                          <a:effectLst/>
                        </a:rPr>
                        <a:t>Hectáreas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200" dirty="0">
                          <a:effectLst/>
                        </a:rPr>
                        <a:t>Porcentaje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5548402"/>
                  </a:ext>
                </a:extLst>
              </a:tr>
              <a:tr h="0">
                <a:tc>
                  <a:txBody>
                    <a:bodyPr/>
                    <a:lstStyle/>
                    <a:p>
                      <a:pPr algn="ctr">
                        <a:lnSpc>
                          <a:spcPct val="115000"/>
                        </a:lnSpc>
                        <a:spcAft>
                          <a:spcPts val="1000"/>
                        </a:spcAft>
                      </a:pPr>
                      <a:r>
                        <a:rPr lang="es-EC" sz="1200">
                          <a:effectLst/>
                        </a:rPr>
                        <a:t>Área total de la zona de estudio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1444631,21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100,00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4268176"/>
                  </a:ext>
                </a:extLst>
              </a:tr>
              <a:tr h="166370">
                <a:tc>
                  <a:txBody>
                    <a:bodyPr/>
                    <a:lstStyle/>
                    <a:p>
                      <a:pPr algn="ctr">
                        <a:lnSpc>
                          <a:spcPct val="115000"/>
                        </a:lnSpc>
                        <a:spcAft>
                          <a:spcPts val="1000"/>
                        </a:spcAft>
                      </a:pPr>
                      <a:r>
                        <a:rPr lang="es-EC" sz="1200">
                          <a:effectLst/>
                        </a:rPr>
                        <a:t>Área analizada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976870,68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67,62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0186616"/>
                  </a:ext>
                </a:extLst>
              </a:tr>
              <a:tr h="0">
                <a:tc>
                  <a:txBody>
                    <a:bodyPr/>
                    <a:lstStyle/>
                    <a:p>
                      <a:pPr algn="ctr">
                        <a:lnSpc>
                          <a:spcPct val="115000"/>
                        </a:lnSpc>
                        <a:spcAft>
                          <a:spcPts val="1000"/>
                        </a:spcAft>
                      </a:pPr>
                      <a:r>
                        <a:rPr lang="es-EC" sz="1200" dirty="0">
                          <a:effectLst/>
                        </a:rPr>
                        <a:t>Área con cobertura de nubes, suelo desnudo, nieve, cuerpos de agua, etc.</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467760,53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dirty="0">
                          <a:effectLst/>
                        </a:rPr>
                        <a:t>32,38</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60637770"/>
                  </a:ext>
                </a:extLst>
              </a:tr>
            </a:tbl>
          </a:graphicData>
        </a:graphic>
      </p:graphicFrame>
      <p:graphicFrame>
        <p:nvGraphicFramePr>
          <p:cNvPr id="8" name="Tabla 7">
            <a:extLst>
              <a:ext uri="{FF2B5EF4-FFF2-40B4-BE49-F238E27FC236}">
                <a16:creationId xmlns:a16="http://schemas.microsoft.com/office/drawing/2014/main" id="{A5187F8B-0180-468B-A6B5-5FA4B90A42F0}"/>
              </a:ext>
            </a:extLst>
          </p:cNvPr>
          <p:cNvGraphicFramePr>
            <a:graphicFrameLocks noGrp="1"/>
          </p:cNvGraphicFramePr>
          <p:nvPr>
            <p:extLst>
              <p:ext uri="{D42A27DB-BD31-4B8C-83A1-F6EECF244321}">
                <p14:modId xmlns:p14="http://schemas.microsoft.com/office/powerpoint/2010/main" val="4191761596"/>
              </p:ext>
            </p:extLst>
          </p:nvPr>
        </p:nvGraphicFramePr>
        <p:xfrm>
          <a:off x="393465" y="2422358"/>
          <a:ext cx="6384758" cy="4312400"/>
        </p:xfrm>
        <a:graphic>
          <a:graphicData uri="http://schemas.openxmlformats.org/drawingml/2006/table">
            <a:tbl>
              <a:tblPr firstRow="1" firstCol="1" bandRow="1">
                <a:tableStyleId>{5C22544A-7EE6-4342-B048-85BDC9FD1C3A}</a:tableStyleId>
              </a:tblPr>
              <a:tblGrid>
                <a:gridCol w="2777006">
                  <a:extLst>
                    <a:ext uri="{9D8B030D-6E8A-4147-A177-3AD203B41FA5}">
                      <a16:colId xmlns:a16="http://schemas.microsoft.com/office/drawing/2014/main" val="4220393701"/>
                    </a:ext>
                  </a:extLst>
                </a:gridCol>
                <a:gridCol w="1746922">
                  <a:extLst>
                    <a:ext uri="{9D8B030D-6E8A-4147-A177-3AD203B41FA5}">
                      <a16:colId xmlns:a16="http://schemas.microsoft.com/office/drawing/2014/main" val="3957147040"/>
                    </a:ext>
                  </a:extLst>
                </a:gridCol>
                <a:gridCol w="1860830">
                  <a:extLst>
                    <a:ext uri="{9D8B030D-6E8A-4147-A177-3AD203B41FA5}">
                      <a16:colId xmlns:a16="http://schemas.microsoft.com/office/drawing/2014/main" val="2317702186"/>
                    </a:ext>
                  </a:extLst>
                </a:gridCol>
              </a:tblGrid>
              <a:tr h="399202">
                <a:tc>
                  <a:txBody>
                    <a:bodyPr/>
                    <a:lstStyle/>
                    <a:p>
                      <a:pPr algn="ctr">
                        <a:lnSpc>
                          <a:spcPct val="115000"/>
                        </a:lnSpc>
                        <a:spcAft>
                          <a:spcPts val="1000"/>
                        </a:spcAft>
                      </a:pPr>
                      <a:r>
                        <a:rPr lang="es-EC" sz="1200" dirty="0">
                          <a:effectLst/>
                        </a:rPr>
                        <a:t>Cambios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200" dirty="0">
                          <a:effectLst/>
                        </a:rPr>
                        <a:t>Hectáreas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200">
                          <a:effectLst/>
                        </a:rPr>
                        <a:t>Porcentaje del área analizada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extLst>
                  <a:ext uri="{0D108BD9-81ED-4DB2-BD59-A6C34878D82A}">
                    <a16:rowId xmlns:a16="http://schemas.microsoft.com/office/drawing/2014/main" val="3128544431"/>
                  </a:ext>
                </a:extLst>
              </a:tr>
              <a:tr h="382879">
                <a:tc>
                  <a:txBody>
                    <a:bodyPr/>
                    <a:lstStyle/>
                    <a:p>
                      <a:pPr algn="ctr">
                        <a:lnSpc>
                          <a:spcPct val="115000"/>
                        </a:lnSpc>
                        <a:spcAft>
                          <a:spcPts val="1000"/>
                        </a:spcAft>
                      </a:pPr>
                      <a:r>
                        <a:rPr lang="es-EC" sz="1200">
                          <a:effectLst/>
                        </a:rPr>
                        <a:t>No hay cambio (vegetación ligera)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600">
                          <a:effectLst/>
                        </a:rPr>
                        <a:t>83854,36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600">
                          <a:effectLst/>
                        </a:rPr>
                        <a:t>8,584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extLst>
                  <a:ext uri="{0D108BD9-81ED-4DB2-BD59-A6C34878D82A}">
                    <a16:rowId xmlns:a16="http://schemas.microsoft.com/office/drawing/2014/main" val="2320463137"/>
                  </a:ext>
                </a:extLst>
              </a:tr>
              <a:tr h="399202">
                <a:tc>
                  <a:txBody>
                    <a:bodyPr/>
                    <a:lstStyle/>
                    <a:p>
                      <a:pPr algn="ctr">
                        <a:lnSpc>
                          <a:spcPct val="115000"/>
                        </a:lnSpc>
                        <a:spcAft>
                          <a:spcPts val="1000"/>
                        </a:spcAft>
                      </a:pPr>
                      <a:r>
                        <a:rPr lang="es-EC" sz="1200">
                          <a:effectLst/>
                        </a:rPr>
                        <a:t>De vegetación ligera a vegetación media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600">
                          <a:effectLst/>
                        </a:rPr>
                        <a:t>66846,09</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600">
                          <a:effectLst/>
                        </a:rPr>
                        <a:t>6,843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extLst>
                  <a:ext uri="{0D108BD9-81ED-4DB2-BD59-A6C34878D82A}">
                    <a16:rowId xmlns:a16="http://schemas.microsoft.com/office/drawing/2014/main" val="2377996323"/>
                  </a:ext>
                </a:extLst>
              </a:tr>
              <a:tr h="416599">
                <a:tc>
                  <a:txBody>
                    <a:bodyPr/>
                    <a:lstStyle/>
                    <a:p>
                      <a:pPr algn="ctr">
                        <a:lnSpc>
                          <a:spcPct val="115000"/>
                        </a:lnSpc>
                        <a:spcAft>
                          <a:spcPts val="1000"/>
                        </a:spcAft>
                      </a:pPr>
                      <a:r>
                        <a:rPr lang="es-EC" sz="1200">
                          <a:effectLst/>
                        </a:rPr>
                        <a:t>De vegetación ligera a vegetación abundante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600">
                          <a:effectLst/>
                        </a:rPr>
                        <a:t>77383,25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600">
                          <a:effectLst/>
                        </a:rPr>
                        <a:t>7,922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extLst>
                  <a:ext uri="{0D108BD9-81ED-4DB2-BD59-A6C34878D82A}">
                    <a16:rowId xmlns:a16="http://schemas.microsoft.com/office/drawing/2014/main" val="3858075727"/>
                  </a:ext>
                </a:extLst>
              </a:tr>
              <a:tr h="399202">
                <a:tc>
                  <a:txBody>
                    <a:bodyPr/>
                    <a:lstStyle/>
                    <a:p>
                      <a:pPr algn="ctr">
                        <a:lnSpc>
                          <a:spcPct val="115000"/>
                        </a:lnSpc>
                        <a:spcAft>
                          <a:spcPts val="1000"/>
                        </a:spcAft>
                      </a:pPr>
                      <a:r>
                        <a:rPr lang="es-EC" sz="1200">
                          <a:effectLst/>
                        </a:rPr>
                        <a:t>No hay cambio (vegetación media)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600">
                          <a:effectLst/>
                        </a:rPr>
                        <a:t>115556,23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600">
                          <a:effectLst/>
                        </a:rPr>
                        <a:t>11,829</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extLst>
                  <a:ext uri="{0D108BD9-81ED-4DB2-BD59-A6C34878D82A}">
                    <a16:rowId xmlns:a16="http://schemas.microsoft.com/office/drawing/2014/main" val="3308807231"/>
                  </a:ext>
                </a:extLst>
              </a:tr>
              <a:tr h="438085">
                <a:tc>
                  <a:txBody>
                    <a:bodyPr/>
                    <a:lstStyle/>
                    <a:p>
                      <a:pPr algn="ctr">
                        <a:lnSpc>
                          <a:spcPct val="115000"/>
                        </a:lnSpc>
                        <a:spcAft>
                          <a:spcPts val="1000"/>
                        </a:spcAft>
                      </a:pPr>
                      <a:r>
                        <a:rPr lang="es-EC" sz="1200">
                          <a:effectLst/>
                        </a:rPr>
                        <a:t>De vegetación media a vegetación ligera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600">
                          <a:effectLst/>
                        </a:rPr>
                        <a:t>32937,41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600">
                          <a:effectLst/>
                        </a:rPr>
                        <a:t>3,372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extLst>
                  <a:ext uri="{0D108BD9-81ED-4DB2-BD59-A6C34878D82A}">
                    <a16:rowId xmlns:a16="http://schemas.microsoft.com/office/drawing/2014/main" val="1043278750"/>
                  </a:ext>
                </a:extLst>
              </a:tr>
              <a:tr h="416599">
                <a:tc>
                  <a:txBody>
                    <a:bodyPr/>
                    <a:lstStyle/>
                    <a:p>
                      <a:pPr algn="ctr">
                        <a:lnSpc>
                          <a:spcPct val="115000"/>
                        </a:lnSpc>
                        <a:spcAft>
                          <a:spcPts val="1000"/>
                        </a:spcAft>
                      </a:pPr>
                      <a:r>
                        <a:rPr lang="es-EC" sz="1200">
                          <a:effectLst/>
                        </a:rPr>
                        <a:t>De vegetación media a vegetación abundante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600">
                          <a:effectLst/>
                        </a:rPr>
                        <a:t>91578,38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600">
                          <a:effectLst/>
                        </a:rPr>
                        <a:t>9,375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extLst>
                  <a:ext uri="{0D108BD9-81ED-4DB2-BD59-A6C34878D82A}">
                    <a16:rowId xmlns:a16="http://schemas.microsoft.com/office/drawing/2014/main" val="3332308595"/>
                  </a:ext>
                </a:extLst>
              </a:tr>
              <a:tr h="445843">
                <a:tc>
                  <a:txBody>
                    <a:bodyPr/>
                    <a:lstStyle/>
                    <a:p>
                      <a:pPr algn="ctr">
                        <a:lnSpc>
                          <a:spcPct val="115000"/>
                        </a:lnSpc>
                        <a:spcAft>
                          <a:spcPts val="1000"/>
                        </a:spcAft>
                      </a:pPr>
                      <a:r>
                        <a:rPr lang="es-EC" sz="1200">
                          <a:effectLst/>
                        </a:rPr>
                        <a:t>No hay cambio (vegetación abundante)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600">
                          <a:effectLst/>
                        </a:rPr>
                        <a:t>437490,06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600">
                          <a:effectLst/>
                        </a:rPr>
                        <a:t>44,785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extLst>
                  <a:ext uri="{0D108BD9-81ED-4DB2-BD59-A6C34878D82A}">
                    <a16:rowId xmlns:a16="http://schemas.microsoft.com/office/drawing/2014/main" val="3983763416"/>
                  </a:ext>
                </a:extLst>
              </a:tr>
              <a:tr h="524628">
                <a:tc>
                  <a:txBody>
                    <a:bodyPr/>
                    <a:lstStyle/>
                    <a:p>
                      <a:pPr algn="ctr">
                        <a:lnSpc>
                          <a:spcPct val="115000"/>
                        </a:lnSpc>
                        <a:spcAft>
                          <a:spcPts val="1000"/>
                        </a:spcAft>
                      </a:pPr>
                      <a:r>
                        <a:rPr lang="es-EC" sz="1200">
                          <a:effectLst/>
                        </a:rPr>
                        <a:t>De vegetación abundante a vegetación ligera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600">
                          <a:effectLst/>
                        </a:rPr>
                        <a:t>16210,71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600">
                          <a:effectLst/>
                        </a:rPr>
                        <a:t>1,659</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extLst>
                  <a:ext uri="{0D108BD9-81ED-4DB2-BD59-A6C34878D82A}">
                    <a16:rowId xmlns:a16="http://schemas.microsoft.com/office/drawing/2014/main" val="3027898500"/>
                  </a:ext>
                </a:extLst>
              </a:tr>
              <a:tr h="481058">
                <a:tc>
                  <a:txBody>
                    <a:bodyPr/>
                    <a:lstStyle/>
                    <a:p>
                      <a:pPr algn="ctr">
                        <a:lnSpc>
                          <a:spcPct val="115000"/>
                        </a:lnSpc>
                        <a:spcAft>
                          <a:spcPts val="1000"/>
                        </a:spcAft>
                      </a:pPr>
                      <a:r>
                        <a:rPr lang="es-EC" sz="1200">
                          <a:effectLst/>
                        </a:rPr>
                        <a:t>De vegetación abundante a vegetación media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600">
                          <a:effectLst/>
                        </a:rPr>
                        <a:t>55014,19</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tc>
                  <a:txBody>
                    <a:bodyPr/>
                    <a:lstStyle/>
                    <a:p>
                      <a:pPr algn="ctr">
                        <a:lnSpc>
                          <a:spcPct val="115000"/>
                        </a:lnSpc>
                        <a:spcAft>
                          <a:spcPts val="1000"/>
                        </a:spcAft>
                      </a:pPr>
                      <a:r>
                        <a:rPr lang="es-EC" sz="1600" dirty="0">
                          <a:effectLst/>
                        </a:rPr>
                        <a:t>5,632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929" marR="65929" marT="0" marB="0" anchor="ctr"/>
                </a:tc>
                <a:extLst>
                  <a:ext uri="{0D108BD9-81ED-4DB2-BD59-A6C34878D82A}">
                    <a16:rowId xmlns:a16="http://schemas.microsoft.com/office/drawing/2014/main" val="64706495"/>
                  </a:ext>
                </a:extLst>
              </a:tr>
            </a:tbl>
          </a:graphicData>
        </a:graphic>
      </p:graphicFrame>
      <p:sp>
        <p:nvSpPr>
          <p:cNvPr id="9" name="Título 1">
            <a:extLst>
              <a:ext uri="{FF2B5EF4-FFF2-40B4-BE49-F238E27FC236}">
                <a16:creationId xmlns:a16="http://schemas.microsoft.com/office/drawing/2014/main" id="{CF715545-8704-4A55-AD94-6AEED6184F6D}"/>
              </a:ext>
            </a:extLst>
          </p:cNvPr>
          <p:cNvSpPr>
            <a:spLocks noGrp="1"/>
          </p:cNvSpPr>
          <p:nvPr>
            <p:ph type="title"/>
          </p:nvPr>
        </p:nvSpPr>
        <p:spPr>
          <a:xfrm>
            <a:off x="0" y="0"/>
            <a:ext cx="10058400" cy="823740"/>
          </a:xfrm>
        </p:spPr>
        <p:txBody>
          <a:bodyPr/>
          <a:lstStyle/>
          <a:p>
            <a:r>
              <a:rPr lang="es-EC" dirty="0"/>
              <a:t>Cambios de cobertura vegetal</a:t>
            </a:r>
          </a:p>
        </p:txBody>
      </p:sp>
    </p:spTree>
    <p:extLst>
      <p:ext uri="{BB962C8B-B14F-4D97-AF65-F5344CB8AC3E}">
        <p14:creationId xmlns:p14="http://schemas.microsoft.com/office/powerpoint/2010/main" val="1335486885"/>
      </p:ext>
    </p:extLst>
  </p:cSld>
  <p:clrMapOvr>
    <a:masterClrMapping/>
  </p:clrMapOvr>
  <mc:AlternateContent xmlns:mc="http://schemas.openxmlformats.org/markup-compatibility/2006" xmlns:p14="http://schemas.microsoft.com/office/powerpoint/2010/main">
    <mc:Choice Requires="p14">
      <p:transition spd="slow" p14:dur="2000" advTm="35831"/>
    </mc:Choice>
    <mc:Fallback xmlns="">
      <p:transition spd="slow" advTm="3583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F50578-A7F9-4063-AF85-B22D893F49FD}"/>
              </a:ext>
            </a:extLst>
          </p:cNvPr>
          <p:cNvSpPr>
            <a:spLocks noGrp="1"/>
          </p:cNvSpPr>
          <p:nvPr>
            <p:ph type="title"/>
          </p:nvPr>
        </p:nvSpPr>
        <p:spPr>
          <a:xfrm>
            <a:off x="648623" y="1587773"/>
            <a:ext cx="10058400" cy="823740"/>
          </a:xfrm>
        </p:spPr>
        <p:txBody>
          <a:bodyPr>
            <a:normAutofit/>
          </a:bodyPr>
          <a:lstStyle/>
          <a:p>
            <a:r>
              <a:rPr lang="es-EC" sz="3200" b="1" dirty="0"/>
              <a:t>Descripción de variables</a:t>
            </a:r>
          </a:p>
        </p:txBody>
      </p:sp>
      <p:sp>
        <p:nvSpPr>
          <p:cNvPr id="5" name="CuadroTexto 4">
            <a:extLst>
              <a:ext uri="{FF2B5EF4-FFF2-40B4-BE49-F238E27FC236}">
                <a16:creationId xmlns:a16="http://schemas.microsoft.com/office/drawing/2014/main" id="{EDAECBF2-1DF7-4385-89BA-57007F9A66B0}"/>
              </a:ext>
            </a:extLst>
          </p:cNvPr>
          <p:cNvSpPr txBox="1"/>
          <p:nvPr/>
        </p:nvSpPr>
        <p:spPr>
          <a:xfrm>
            <a:off x="0" y="6279009"/>
            <a:ext cx="3657600" cy="584775"/>
          </a:xfrm>
          <a:prstGeom prst="rect">
            <a:avLst/>
          </a:prstGeom>
          <a:noFill/>
        </p:spPr>
        <p:txBody>
          <a:bodyPr wrap="square" rtlCol="0">
            <a:spAutoFit/>
          </a:bodyPr>
          <a:lstStyle/>
          <a:p>
            <a:r>
              <a:rPr lang="es-EC" sz="3200" b="1" dirty="0">
                <a:solidFill>
                  <a:schemeClr val="bg1"/>
                </a:solidFill>
              </a:rPr>
              <a:t>METODOLOGÍA</a:t>
            </a:r>
          </a:p>
        </p:txBody>
      </p:sp>
      <p:graphicFrame>
        <p:nvGraphicFramePr>
          <p:cNvPr id="12" name="Marcador de contenido 11">
            <a:extLst>
              <a:ext uri="{FF2B5EF4-FFF2-40B4-BE49-F238E27FC236}">
                <a16:creationId xmlns:a16="http://schemas.microsoft.com/office/drawing/2014/main" id="{1834E06A-595A-4EA0-8438-A804C56576B7}"/>
              </a:ext>
            </a:extLst>
          </p:cNvPr>
          <p:cNvGraphicFramePr>
            <a:graphicFrameLocks noGrp="1"/>
          </p:cNvGraphicFramePr>
          <p:nvPr>
            <p:ph idx="1"/>
            <p:extLst>
              <p:ext uri="{D42A27DB-BD31-4B8C-83A1-F6EECF244321}">
                <p14:modId xmlns:p14="http://schemas.microsoft.com/office/powerpoint/2010/main" val="2951398749"/>
              </p:ext>
            </p:extLst>
          </p:nvPr>
        </p:nvGraphicFramePr>
        <p:xfrm>
          <a:off x="648623" y="2531067"/>
          <a:ext cx="10668734" cy="3282721"/>
        </p:xfrm>
        <a:graphic>
          <a:graphicData uri="http://schemas.openxmlformats.org/drawingml/2006/table">
            <a:tbl>
              <a:tblPr>
                <a:tableStyleId>{5940675A-B579-460E-94D1-54222C63F5DA}</a:tableStyleId>
              </a:tblPr>
              <a:tblGrid>
                <a:gridCol w="954988">
                  <a:extLst>
                    <a:ext uri="{9D8B030D-6E8A-4147-A177-3AD203B41FA5}">
                      <a16:colId xmlns:a16="http://schemas.microsoft.com/office/drawing/2014/main" val="4162108488"/>
                    </a:ext>
                  </a:extLst>
                </a:gridCol>
                <a:gridCol w="3542243">
                  <a:extLst>
                    <a:ext uri="{9D8B030D-6E8A-4147-A177-3AD203B41FA5}">
                      <a16:colId xmlns:a16="http://schemas.microsoft.com/office/drawing/2014/main" val="2608562333"/>
                    </a:ext>
                  </a:extLst>
                </a:gridCol>
                <a:gridCol w="3763045">
                  <a:extLst>
                    <a:ext uri="{9D8B030D-6E8A-4147-A177-3AD203B41FA5}">
                      <a16:colId xmlns:a16="http://schemas.microsoft.com/office/drawing/2014/main" val="3582831595"/>
                    </a:ext>
                  </a:extLst>
                </a:gridCol>
                <a:gridCol w="1278731">
                  <a:extLst>
                    <a:ext uri="{9D8B030D-6E8A-4147-A177-3AD203B41FA5}">
                      <a16:colId xmlns:a16="http://schemas.microsoft.com/office/drawing/2014/main" val="1354748200"/>
                    </a:ext>
                  </a:extLst>
                </a:gridCol>
                <a:gridCol w="1129727">
                  <a:extLst>
                    <a:ext uri="{9D8B030D-6E8A-4147-A177-3AD203B41FA5}">
                      <a16:colId xmlns:a16="http://schemas.microsoft.com/office/drawing/2014/main" val="2001074994"/>
                    </a:ext>
                  </a:extLst>
                </a:gridCol>
              </a:tblGrid>
              <a:tr h="583199">
                <a:tc>
                  <a:txBody>
                    <a:bodyPr/>
                    <a:lstStyle/>
                    <a:p>
                      <a:pPr algn="l" fontAlgn="b"/>
                      <a:endParaRPr lang="es-EC" sz="1100" b="0" i="0" u="none" strike="noStrike" dirty="0">
                        <a:solidFill>
                          <a:srgbClr val="000000"/>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ctr" rtl="0" fontAlgn="ctr"/>
                      <a:r>
                        <a:rPr lang="es-EC" sz="1400" b="1" u="none" strike="noStrike" dirty="0">
                          <a:effectLst/>
                        </a:rPr>
                        <a:t>Nombre de variable</a:t>
                      </a:r>
                      <a:endParaRPr lang="es-EC" sz="1400" b="1" i="0" u="none" strike="noStrike" dirty="0">
                        <a:solidFill>
                          <a:srgbClr val="FFFFFF"/>
                        </a:solidFill>
                        <a:effectLst/>
                        <a:latin typeface="Calibri" panose="020F0502020204030204" pitchFamily="34" charset="0"/>
                      </a:endParaRPr>
                    </a:p>
                  </a:txBody>
                  <a:tcPr marL="9525" marR="9525" marT="9525" marB="0" anchor="ctr">
                    <a:solidFill>
                      <a:schemeClr val="tx2">
                        <a:lumMod val="20000"/>
                        <a:lumOff val="80000"/>
                      </a:schemeClr>
                    </a:solidFill>
                  </a:tcPr>
                </a:tc>
                <a:tc>
                  <a:txBody>
                    <a:bodyPr/>
                    <a:lstStyle/>
                    <a:p>
                      <a:pPr algn="ctr" rtl="0" fontAlgn="ctr"/>
                      <a:r>
                        <a:rPr lang="es-EC" sz="1400" b="1" u="none" strike="noStrike">
                          <a:effectLst/>
                        </a:rPr>
                        <a:t>Descripción de variable</a:t>
                      </a:r>
                      <a:endParaRPr lang="es-EC" sz="1400" b="1" i="0" u="none" strike="noStrike">
                        <a:solidFill>
                          <a:srgbClr val="FFFFFF"/>
                        </a:solidFill>
                        <a:effectLst/>
                        <a:latin typeface="Calibri" panose="020F0502020204030204" pitchFamily="34" charset="0"/>
                      </a:endParaRPr>
                    </a:p>
                  </a:txBody>
                  <a:tcPr marL="9525" marR="9525" marT="9525" marB="0" anchor="ctr">
                    <a:solidFill>
                      <a:schemeClr val="tx2">
                        <a:lumMod val="20000"/>
                        <a:lumOff val="80000"/>
                      </a:schemeClr>
                    </a:solidFill>
                  </a:tcPr>
                </a:tc>
                <a:tc>
                  <a:txBody>
                    <a:bodyPr/>
                    <a:lstStyle/>
                    <a:p>
                      <a:pPr algn="ctr" rtl="0" fontAlgn="ctr"/>
                      <a:r>
                        <a:rPr lang="es-EC" sz="1400" b="1" u="none" strike="noStrike">
                          <a:effectLst/>
                        </a:rPr>
                        <a:t>Subtipo de variable</a:t>
                      </a:r>
                      <a:endParaRPr lang="es-EC" sz="1400" b="1" i="0" u="none" strike="noStrike">
                        <a:solidFill>
                          <a:srgbClr val="FFFFFF"/>
                        </a:solidFill>
                        <a:effectLst/>
                        <a:latin typeface="Calibri" panose="020F0502020204030204" pitchFamily="34" charset="0"/>
                      </a:endParaRPr>
                    </a:p>
                  </a:txBody>
                  <a:tcPr marL="9525" marR="9525" marT="9525" marB="0" anchor="ctr">
                    <a:solidFill>
                      <a:schemeClr val="tx2">
                        <a:lumMod val="20000"/>
                        <a:lumOff val="80000"/>
                      </a:schemeClr>
                    </a:solidFill>
                  </a:tcPr>
                </a:tc>
                <a:tc>
                  <a:txBody>
                    <a:bodyPr/>
                    <a:lstStyle/>
                    <a:p>
                      <a:pPr algn="ctr" rtl="0" fontAlgn="ctr"/>
                      <a:r>
                        <a:rPr lang="es-EC" sz="1400" b="1" u="none" strike="noStrike" dirty="0">
                          <a:effectLst/>
                        </a:rPr>
                        <a:t>Unidad</a:t>
                      </a:r>
                      <a:endParaRPr lang="es-EC" sz="1400" b="1" i="0" u="none" strike="noStrike" dirty="0">
                        <a:solidFill>
                          <a:srgbClr val="FFFFFF"/>
                        </a:solidFill>
                        <a:effectLst/>
                        <a:latin typeface="Calibri" panose="020F0502020204030204" pitchFamily="34"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4100168566"/>
                  </a:ext>
                </a:extLst>
              </a:tr>
              <a:tr h="662147">
                <a:tc rowSpan="3">
                  <a:txBody>
                    <a:bodyPr/>
                    <a:lstStyle/>
                    <a:p>
                      <a:pPr algn="ctr" rtl="0" fontAlgn="ctr"/>
                      <a:r>
                        <a:rPr lang="es-EC" sz="1400" b="1" u="none" strike="noStrike">
                          <a:effectLst/>
                        </a:rPr>
                        <a:t>Aptitud</a:t>
                      </a:r>
                      <a:endParaRPr lang="es-EC" sz="1400" b="1" i="0" u="none" strike="noStrike">
                        <a:solidFill>
                          <a:srgbClr val="FFFFFF"/>
                        </a:solidFill>
                        <a:effectLst/>
                        <a:latin typeface="Calibri" panose="020F0502020204030204" pitchFamily="34" charset="0"/>
                      </a:endParaRPr>
                    </a:p>
                  </a:txBody>
                  <a:tcPr marL="9525" marR="9525" marT="9525" marB="0" anchor="ctr">
                    <a:solidFill>
                      <a:schemeClr val="tx2">
                        <a:lumMod val="20000"/>
                        <a:lumOff val="80000"/>
                      </a:schemeClr>
                    </a:solidFill>
                  </a:tcPr>
                </a:tc>
                <a:tc>
                  <a:txBody>
                    <a:bodyPr/>
                    <a:lstStyle/>
                    <a:p>
                      <a:pPr algn="ctr" rtl="0" fontAlgn="ctr"/>
                      <a:r>
                        <a:rPr lang="es-EC" sz="1400" u="none" strike="noStrike" dirty="0">
                          <a:effectLst/>
                        </a:rPr>
                        <a:t>Grado de insolación</a:t>
                      </a:r>
                      <a:endParaRPr lang="es-EC" sz="1400" b="1" i="0" u="none" strike="noStrike" dirty="0">
                        <a:solidFill>
                          <a:srgbClr val="FFFFFF"/>
                        </a:solidFill>
                        <a:effectLst/>
                        <a:latin typeface="Calibri" panose="020F0502020204030204" pitchFamily="34" charset="0"/>
                      </a:endParaRPr>
                    </a:p>
                  </a:txBody>
                  <a:tcPr marL="9525" marR="9525" marT="9525" marB="0" anchor="ctr">
                    <a:solidFill>
                      <a:schemeClr val="accent6">
                        <a:lumMod val="60000"/>
                        <a:lumOff val="40000"/>
                      </a:schemeClr>
                    </a:solidFill>
                  </a:tcPr>
                </a:tc>
                <a:tc>
                  <a:txBody>
                    <a:bodyPr/>
                    <a:lstStyle/>
                    <a:p>
                      <a:pPr algn="ctr" rtl="0" fontAlgn="ctr"/>
                      <a:r>
                        <a:rPr lang="es-EC" sz="1400" u="none" strike="noStrike">
                          <a:effectLst/>
                        </a:rPr>
                        <a:t>Intensidad y número de horas de exposición a la radiación solar</a:t>
                      </a:r>
                      <a:endParaRPr lang="es-EC" sz="1400" b="0" i="0" u="none" strike="noStrike">
                        <a:solidFill>
                          <a:srgbClr val="000000"/>
                        </a:solidFill>
                        <a:effectLst/>
                        <a:latin typeface="Calibri" panose="020F0502020204030204" pitchFamily="34" charset="0"/>
                      </a:endParaRPr>
                    </a:p>
                  </a:txBody>
                  <a:tcPr marL="9525" marR="9525" marT="9525" marB="0" anchor="ctr">
                    <a:solidFill>
                      <a:schemeClr val="accent6">
                        <a:lumMod val="60000"/>
                        <a:lumOff val="40000"/>
                      </a:schemeClr>
                    </a:solidFill>
                  </a:tcPr>
                </a:tc>
                <a:tc>
                  <a:txBody>
                    <a:bodyPr/>
                    <a:lstStyle/>
                    <a:p>
                      <a:pPr algn="ctr" rtl="0" fontAlgn="ctr"/>
                      <a:r>
                        <a:rPr lang="es-EC" sz="1400" u="none" strike="noStrike">
                          <a:effectLst/>
                        </a:rPr>
                        <a:t>Cuantitativa</a:t>
                      </a:r>
                      <a:endParaRPr lang="es-EC" sz="1400" b="0" i="0" u="none" strike="noStrike">
                        <a:solidFill>
                          <a:srgbClr val="000000"/>
                        </a:solidFill>
                        <a:effectLst/>
                        <a:latin typeface="Calibri" panose="020F0502020204030204" pitchFamily="34" charset="0"/>
                      </a:endParaRPr>
                    </a:p>
                  </a:txBody>
                  <a:tcPr marL="9525" marR="9525" marT="9525" marB="0" anchor="ctr">
                    <a:solidFill>
                      <a:schemeClr val="accent6">
                        <a:lumMod val="60000"/>
                        <a:lumOff val="40000"/>
                      </a:schemeClr>
                    </a:solidFill>
                  </a:tcPr>
                </a:tc>
                <a:tc>
                  <a:txBody>
                    <a:bodyPr/>
                    <a:lstStyle/>
                    <a:p>
                      <a:pPr algn="ctr" rtl="0" fontAlgn="ctr"/>
                      <a:r>
                        <a:rPr lang="es-EC" sz="1400" u="none" strike="noStrike">
                          <a:effectLst/>
                        </a:rPr>
                        <a:t>Kw/m</a:t>
                      </a:r>
                      <a:r>
                        <a:rPr lang="es-EC" sz="1400" u="none" strike="noStrike" baseline="30000">
                          <a:effectLst/>
                        </a:rPr>
                        <a:t>2</a:t>
                      </a:r>
                      <a:endParaRPr lang="es-EC" sz="1400" b="0" i="0" u="none" strike="noStrike">
                        <a:solidFill>
                          <a:srgbClr val="000000"/>
                        </a:solidFill>
                        <a:effectLst/>
                        <a:latin typeface="Calibri" panose="020F0502020204030204" pitchFamily="34" charset="0"/>
                      </a:endParaRPr>
                    </a:p>
                  </a:txBody>
                  <a:tcPr marL="9525" marR="9525" marT="9525" marB="0" anchor="ctr">
                    <a:solidFill>
                      <a:schemeClr val="accent6">
                        <a:lumMod val="60000"/>
                        <a:lumOff val="40000"/>
                      </a:schemeClr>
                    </a:solidFill>
                  </a:tcPr>
                </a:tc>
                <a:extLst>
                  <a:ext uri="{0D108BD9-81ED-4DB2-BD59-A6C34878D82A}">
                    <a16:rowId xmlns:a16="http://schemas.microsoft.com/office/drawing/2014/main" val="1838268589"/>
                  </a:ext>
                </a:extLst>
              </a:tr>
              <a:tr h="343807">
                <a:tc vMerge="1">
                  <a:txBody>
                    <a:bodyPr/>
                    <a:lstStyle/>
                    <a:p>
                      <a:endParaRPr lang="es-EC"/>
                    </a:p>
                  </a:txBody>
                  <a:tcPr/>
                </a:tc>
                <a:tc>
                  <a:txBody>
                    <a:bodyPr/>
                    <a:lstStyle/>
                    <a:p>
                      <a:pPr algn="ctr" rtl="0" fontAlgn="ctr"/>
                      <a:r>
                        <a:rPr lang="es-EC" sz="1400" u="none" strike="noStrike">
                          <a:effectLst/>
                        </a:rPr>
                        <a:t>Pendiente</a:t>
                      </a:r>
                      <a:endParaRPr lang="es-EC" sz="1400" b="1" i="0" u="none" strike="noStrike">
                        <a:solidFill>
                          <a:srgbClr val="FFFFFF"/>
                        </a:solidFill>
                        <a:effectLst/>
                        <a:latin typeface="Calibri" panose="020F0502020204030204" pitchFamily="34" charset="0"/>
                      </a:endParaRPr>
                    </a:p>
                  </a:txBody>
                  <a:tcPr marL="9525" marR="9525" marT="9525" marB="0" anchor="ctr">
                    <a:solidFill>
                      <a:schemeClr val="accent6">
                        <a:lumMod val="60000"/>
                        <a:lumOff val="40000"/>
                      </a:schemeClr>
                    </a:solidFill>
                  </a:tcPr>
                </a:tc>
                <a:tc>
                  <a:txBody>
                    <a:bodyPr/>
                    <a:lstStyle/>
                    <a:p>
                      <a:pPr algn="ctr" rtl="0" fontAlgn="ctr"/>
                      <a:r>
                        <a:rPr lang="es-EC" sz="1400" u="none" strike="noStrike">
                          <a:effectLst/>
                        </a:rPr>
                        <a:t>grados de inclinación de la superficie terrestre</a:t>
                      </a:r>
                      <a:endParaRPr lang="es-EC" sz="1400" b="0" i="0" u="none" strike="noStrike">
                        <a:solidFill>
                          <a:srgbClr val="000000"/>
                        </a:solidFill>
                        <a:effectLst/>
                        <a:latin typeface="Calibri" panose="020F0502020204030204" pitchFamily="34" charset="0"/>
                      </a:endParaRPr>
                    </a:p>
                  </a:txBody>
                  <a:tcPr marL="9525" marR="9525" marT="9525" marB="0" anchor="ctr">
                    <a:solidFill>
                      <a:schemeClr val="accent6">
                        <a:lumMod val="60000"/>
                        <a:lumOff val="40000"/>
                      </a:schemeClr>
                    </a:solidFill>
                  </a:tcPr>
                </a:tc>
                <a:tc>
                  <a:txBody>
                    <a:bodyPr/>
                    <a:lstStyle/>
                    <a:p>
                      <a:pPr algn="ctr" rtl="0" fontAlgn="ctr"/>
                      <a:r>
                        <a:rPr lang="es-EC" sz="1400" u="none" strike="noStrike">
                          <a:effectLst/>
                        </a:rPr>
                        <a:t>Cuantitativa</a:t>
                      </a:r>
                      <a:endParaRPr lang="es-EC" sz="1400" b="0" i="0" u="none" strike="noStrike">
                        <a:solidFill>
                          <a:srgbClr val="000000"/>
                        </a:solidFill>
                        <a:effectLst/>
                        <a:latin typeface="Calibri" panose="020F0502020204030204" pitchFamily="34" charset="0"/>
                      </a:endParaRPr>
                    </a:p>
                  </a:txBody>
                  <a:tcPr marL="9525" marR="9525" marT="9525" marB="0" anchor="ctr">
                    <a:solidFill>
                      <a:schemeClr val="accent6">
                        <a:lumMod val="60000"/>
                        <a:lumOff val="40000"/>
                      </a:schemeClr>
                    </a:solidFill>
                  </a:tcPr>
                </a:tc>
                <a:tc>
                  <a:txBody>
                    <a:bodyPr/>
                    <a:lstStyle/>
                    <a:p>
                      <a:pPr algn="ctr" rtl="0" fontAlgn="ctr"/>
                      <a:r>
                        <a:rPr lang="es-EC" sz="1400" u="none" strike="noStrike">
                          <a:effectLst/>
                        </a:rPr>
                        <a:t>%</a:t>
                      </a:r>
                      <a:endParaRPr lang="es-EC" sz="1400" b="0" i="0" u="none" strike="noStrike">
                        <a:solidFill>
                          <a:srgbClr val="000000"/>
                        </a:solidFill>
                        <a:effectLst/>
                        <a:latin typeface="Calibri" panose="020F0502020204030204" pitchFamily="34" charset="0"/>
                      </a:endParaRPr>
                    </a:p>
                  </a:txBody>
                  <a:tcPr marL="9525" marR="9525" marT="9525" marB="0" anchor="ctr">
                    <a:solidFill>
                      <a:schemeClr val="accent6">
                        <a:lumMod val="60000"/>
                        <a:lumOff val="40000"/>
                      </a:schemeClr>
                    </a:solidFill>
                  </a:tcPr>
                </a:tc>
                <a:extLst>
                  <a:ext uri="{0D108BD9-81ED-4DB2-BD59-A6C34878D82A}">
                    <a16:rowId xmlns:a16="http://schemas.microsoft.com/office/drawing/2014/main" val="1020453424"/>
                  </a:ext>
                </a:extLst>
              </a:tr>
              <a:tr h="343807">
                <a:tc vMerge="1">
                  <a:txBody>
                    <a:bodyPr/>
                    <a:lstStyle/>
                    <a:p>
                      <a:endParaRPr lang="es-EC"/>
                    </a:p>
                  </a:txBody>
                  <a:tcPr/>
                </a:tc>
                <a:tc>
                  <a:txBody>
                    <a:bodyPr/>
                    <a:lstStyle/>
                    <a:p>
                      <a:pPr algn="ctr" rtl="0" fontAlgn="ctr"/>
                      <a:r>
                        <a:rPr lang="es-EC" sz="1400" u="none" strike="noStrike" dirty="0">
                          <a:effectLst/>
                        </a:rPr>
                        <a:t>Accesibilidad</a:t>
                      </a:r>
                      <a:endParaRPr lang="es-EC" sz="1400" b="1" i="0" u="none" strike="noStrike" dirty="0">
                        <a:solidFill>
                          <a:srgbClr val="FFFFFF"/>
                        </a:solidFill>
                        <a:effectLst/>
                        <a:latin typeface="Calibri" panose="020F0502020204030204" pitchFamily="34" charset="0"/>
                      </a:endParaRPr>
                    </a:p>
                  </a:txBody>
                  <a:tcPr marL="9525" marR="9525" marT="9525" marB="0" anchor="ctr">
                    <a:solidFill>
                      <a:schemeClr val="accent6">
                        <a:lumMod val="60000"/>
                        <a:lumOff val="40000"/>
                      </a:schemeClr>
                    </a:solidFill>
                  </a:tcPr>
                </a:tc>
                <a:tc>
                  <a:txBody>
                    <a:bodyPr/>
                    <a:lstStyle/>
                    <a:p>
                      <a:pPr algn="ctr" rtl="0" fontAlgn="ctr"/>
                      <a:r>
                        <a:rPr lang="es-EC" sz="1400" u="none" strike="noStrike" dirty="0">
                          <a:effectLst/>
                        </a:rPr>
                        <a:t>Distancias a la red vial</a:t>
                      </a:r>
                      <a:endParaRPr lang="es-EC" sz="1400" b="0" i="0" u="none" strike="noStrike" dirty="0">
                        <a:solidFill>
                          <a:srgbClr val="000000"/>
                        </a:solidFill>
                        <a:effectLst/>
                        <a:latin typeface="Calibri" panose="020F0502020204030204" pitchFamily="34" charset="0"/>
                      </a:endParaRPr>
                    </a:p>
                  </a:txBody>
                  <a:tcPr marL="9525" marR="9525" marT="9525" marB="0" anchor="ctr">
                    <a:solidFill>
                      <a:schemeClr val="accent6">
                        <a:lumMod val="60000"/>
                        <a:lumOff val="40000"/>
                      </a:schemeClr>
                    </a:solidFill>
                  </a:tcPr>
                </a:tc>
                <a:tc>
                  <a:txBody>
                    <a:bodyPr/>
                    <a:lstStyle/>
                    <a:p>
                      <a:pPr algn="ctr" rtl="0" fontAlgn="ctr"/>
                      <a:r>
                        <a:rPr lang="es-EC" sz="1400" u="none" strike="noStrike" dirty="0">
                          <a:effectLst/>
                        </a:rPr>
                        <a:t>Cuantitativa</a:t>
                      </a:r>
                      <a:endParaRPr lang="es-EC" sz="1400" b="0" i="0" u="none" strike="noStrike" dirty="0">
                        <a:solidFill>
                          <a:srgbClr val="000000"/>
                        </a:solidFill>
                        <a:effectLst/>
                        <a:latin typeface="Calibri" panose="020F0502020204030204" pitchFamily="34" charset="0"/>
                      </a:endParaRPr>
                    </a:p>
                  </a:txBody>
                  <a:tcPr marL="9525" marR="9525" marT="9525" marB="0" anchor="ctr">
                    <a:solidFill>
                      <a:schemeClr val="accent6">
                        <a:lumMod val="60000"/>
                        <a:lumOff val="40000"/>
                      </a:schemeClr>
                    </a:solidFill>
                  </a:tcPr>
                </a:tc>
                <a:tc>
                  <a:txBody>
                    <a:bodyPr/>
                    <a:lstStyle/>
                    <a:p>
                      <a:pPr algn="ctr" rtl="0" fontAlgn="ctr"/>
                      <a:r>
                        <a:rPr lang="es-EC" sz="1400" u="none" strike="noStrike" dirty="0">
                          <a:effectLst/>
                        </a:rPr>
                        <a:t>m</a:t>
                      </a:r>
                      <a:endParaRPr lang="es-EC" sz="1400" b="0" i="0" u="none" strike="noStrike" dirty="0">
                        <a:solidFill>
                          <a:srgbClr val="000000"/>
                        </a:solidFill>
                        <a:effectLst/>
                        <a:latin typeface="Calibri" panose="020F0502020204030204" pitchFamily="34" charset="0"/>
                      </a:endParaRPr>
                    </a:p>
                  </a:txBody>
                  <a:tcPr marL="9525" marR="9525" marT="9525" marB="0" anchor="ctr">
                    <a:solidFill>
                      <a:schemeClr val="accent6">
                        <a:lumMod val="60000"/>
                        <a:lumOff val="40000"/>
                      </a:schemeClr>
                    </a:solidFill>
                  </a:tcPr>
                </a:tc>
                <a:extLst>
                  <a:ext uri="{0D108BD9-81ED-4DB2-BD59-A6C34878D82A}">
                    <a16:rowId xmlns:a16="http://schemas.microsoft.com/office/drawing/2014/main" val="1285700352"/>
                  </a:ext>
                </a:extLst>
              </a:tr>
              <a:tr h="343807">
                <a:tc rowSpan="3">
                  <a:txBody>
                    <a:bodyPr/>
                    <a:lstStyle/>
                    <a:p>
                      <a:pPr algn="ctr" rtl="0" fontAlgn="ctr"/>
                      <a:r>
                        <a:rPr lang="es-EC" sz="1400" b="1" u="none" strike="noStrike" dirty="0">
                          <a:effectLst/>
                        </a:rPr>
                        <a:t>Impacto en el medio físico</a:t>
                      </a:r>
                      <a:endParaRPr lang="es-EC" sz="1400" b="1" i="0" u="none" strike="noStrike" dirty="0">
                        <a:solidFill>
                          <a:srgbClr val="FFFFFF"/>
                        </a:solidFill>
                        <a:effectLst/>
                        <a:latin typeface="Calibri" panose="020F0502020204030204" pitchFamily="34" charset="0"/>
                      </a:endParaRPr>
                    </a:p>
                  </a:txBody>
                  <a:tcPr marL="9525" marR="9525" marT="9525" marB="0" anchor="ctr">
                    <a:solidFill>
                      <a:schemeClr val="tx2">
                        <a:lumMod val="20000"/>
                        <a:lumOff val="80000"/>
                      </a:schemeClr>
                    </a:solidFill>
                  </a:tcPr>
                </a:tc>
                <a:tc>
                  <a:txBody>
                    <a:bodyPr/>
                    <a:lstStyle/>
                    <a:p>
                      <a:pPr algn="ctr" rtl="0" fontAlgn="ctr"/>
                      <a:r>
                        <a:rPr lang="es-EC" sz="1400" u="none" strike="noStrike">
                          <a:effectLst/>
                        </a:rPr>
                        <a:t>Erosión</a:t>
                      </a:r>
                      <a:endParaRPr lang="es-EC" sz="1400" b="1" i="0" u="none" strike="noStrike">
                        <a:solidFill>
                          <a:srgbClr val="FFFFFF"/>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rtl="0" fontAlgn="ctr"/>
                      <a:r>
                        <a:rPr lang="es-EC" sz="1400" u="none" strike="noStrike">
                          <a:effectLst/>
                        </a:rPr>
                        <a:t>Zonas afectadas por la erosión</a:t>
                      </a:r>
                      <a:endParaRPr lang="es-EC" sz="1400" b="0" i="0" u="none" strike="noStrike">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rtl="0" fontAlgn="ctr"/>
                      <a:r>
                        <a:rPr lang="es-EC" sz="1400" u="none" strike="noStrike">
                          <a:effectLst/>
                        </a:rPr>
                        <a:t>Cualitativa</a:t>
                      </a:r>
                      <a:endParaRPr lang="es-EC" sz="1400" b="0" i="0" u="none" strike="noStrike">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rtl="0" fontAlgn="ctr"/>
                      <a:r>
                        <a:rPr lang="es-EC" sz="1400" u="none" strike="noStrike">
                          <a:effectLst/>
                        </a:rPr>
                        <a:t>--------</a:t>
                      </a:r>
                      <a:endParaRPr lang="es-EC" sz="1400" b="0" i="0" u="none" strike="noStrike">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3278486983"/>
                  </a:ext>
                </a:extLst>
              </a:tr>
              <a:tr h="662147">
                <a:tc vMerge="1">
                  <a:txBody>
                    <a:bodyPr/>
                    <a:lstStyle/>
                    <a:p>
                      <a:endParaRPr lang="es-EC"/>
                    </a:p>
                  </a:txBody>
                  <a:tcPr/>
                </a:tc>
                <a:tc>
                  <a:txBody>
                    <a:bodyPr/>
                    <a:lstStyle/>
                    <a:p>
                      <a:pPr algn="ctr" rtl="0" fontAlgn="ctr"/>
                      <a:r>
                        <a:rPr lang="es-EC" sz="1400" u="none" strike="noStrike">
                          <a:effectLst/>
                        </a:rPr>
                        <a:t>Uso del suelo</a:t>
                      </a:r>
                      <a:endParaRPr lang="es-EC" sz="1400" b="1" i="0" u="none" strike="noStrike">
                        <a:solidFill>
                          <a:srgbClr val="FFFFFF"/>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rtl="0" fontAlgn="ctr"/>
                      <a:r>
                        <a:rPr lang="es-EC" sz="1400" u="none" strike="noStrike">
                          <a:effectLst/>
                        </a:rPr>
                        <a:t>Asignación del suelo, de conformidad con las actividades que se puedan desarrollar.</a:t>
                      </a:r>
                      <a:endParaRPr lang="es-EC" sz="1400" b="0" i="0" u="none" strike="noStrike">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rtl="0" fontAlgn="ctr"/>
                      <a:r>
                        <a:rPr lang="es-EC" sz="1400" u="none" strike="noStrike">
                          <a:effectLst/>
                        </a:rPr>
                        <a:t>Cualitativa</a:t>
                      </a:r>
                      <a:endParaRPr lang="es-EC" sz="1400" b="0" i="0" u="none" strike="noStrike">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rtl="0" fontAlgn="ctr"/>
                      <a:r>
                        <a:rPr lang="es-EC" sz="1400" u="none" strike="noStrike">
                          <a:effectLst/>
                        </a:rPr>
                        <a:t>--------</a:t>
                      </a:r>
                      <a:endParaRPr lang="es-EC" sz="1400" b="0" i="0" u="none" strike="noStrike">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265260681"/>
                  </a:ext>
                </a:extLst>
              </a:tr>
              <a:tr h="343807">
                <a:tc vMerge="1">
                  <a:txBody>
                    <a:bodyPr/>
                    <a:lstStyle/>
                    <a:p>
                      <a:endParaRPr lang="es-EC"/>
                    </a:p>
                  </a:txBody>
                  <a:tcPr/>
                </a:tc>
                <a:tc>
                  <a:txBody>
                    <a:bodyPr/>
                    <a:lstStyle/>
                    <a:p>
                      <a:pPr algn="ctr" rtl="0" fontAlgn="ctr"/>
                      <a:r>
                        <a:rPr lang="es-EC" sz="1400" u="none" strike="noStrike">
                          <a:effectLst/>
                        </a:rPr>
                        <a:t>Hidrología</a:t>
                      </a:r>
                      <a:endParaRPr lang="es-EC" sz="1400" b="1" i="0" u="none" strike="noStrike">
                        <a:solidFill>
                          <a:srgbClr val="FFFFFF"/>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rtl="0" fontAlgn="ctr"/>
                      <a:r>
                        <a:rPr lang="es-EC" sz="1400" u="none" strike="noStrike">
                          <a:effectLst/>
                        </a:rPr>
                        <a:t>Distancia a los rios</a:t>
                      </a:r>
                      <a:endParaRPr lang="es-EC" sz="1400" b="0" i="0" u="none" strike="noStrike">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rtl="0" fontAlgn="ctr"/>
                      <a:r>
                        <a:rPr lang="es-EC" sz="1400" u="none" strike="noStrike">
                          <a:effectLst/>
                        </a:rPr>
                        <a:t>Cuantitativa</a:t>
                      </a:r>
                      <a:endParaRPr lang="es-EC" sz="1400" b="0" i="0" u="none" strike="noStrike">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rtl="0" fontAlgn="ctr"/>
                      <a:r>
                        <a:rPr lang="es-EC" sz="1400" u="none" strike="noStrike" dirty="0">
                          <a:effectLst/>
                        </a:rPr>
                        <a:t>m</a:t>
                      </a:r>
                      <a:endParaRPr lang="es-EC" sz="1400" b="0" i="0" u="none" strike="noStrike" dirty="0">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404193318"/>
                  </a:ext>
                </a:extLst>
              </a:tr>
            </a:tbl>
          </a:graphicData>
        </a:graphic>
      </p:graphicFrame>
      <p:sp>
        <p:nvSpPr>
          <p:cNvPr id="6" name="Título 1">
            <a:extLst>
              <a:ext uri="{FF2B5EF4-FFF2-40B4-BE49-F238E27FC236}">
                <a16:creationId xmlns:a16="http://schemas.microsoft.com/office/drawing/2014/main" id="{B5037ABD-E999-4AB0-871B-567F8C3F8C66}"/>
              </a:ext>
            </a:extLst>
          </p:cNvPr>
          <p:cNvSpPr txBox="1">
            <a:spLocks/>
          </p:cNvSpPr>
          <p:nvPr/>
        </p:nvSpPr>
        <p:spPr>
          <a:xfrm>
            <a:off x="760918" y="531188"/>
            <a:ext cx="10058400" cy="8237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a:t>Análisis multicriterio</a:t>
            </a:r>
          </a:p>
        </p:txBody>
      </p:sp>
    </p:spTree>
    <p:extLst>
      <p:ext uri="{BB962C8B-B14F-4D97-AF65-F5344CB8AC3E}">
        <p14:creationId xmlns:p14="http://schemas.microsoft.com/office/powerpoint/2010/main" val="3916285611"/>
      </p:ext>
    </p:extLst>
  </p:cSld>
  <p:clrMapOvr>
    <a:masterClrMapping/>
  </p:clrMapOvr>
  <mc:AlternateContent xmlns:mc="http://schemas.openxmlformats.org/markup-compatibility/2006" xmlns:p14="http://schemas.microsoft.com/office/powerpoint/2010/main">
    <mc:Choice Requires="p14">
      <p:transition spd="slow" p14:dur="2000" advTm="24023"/>
    </mc:Choice>
    <mc:Fallback xmlns="">
      <p:transition spd="slow" advTm="2402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59EBB7-E256-4ED9-8F49-954A26A0CDD3}"/>
              </a:ext>
            </a:extLst>
          </p:cNvPr>
          <p:cNvSpPr>
            <a:spLocks noGrp="1"/>
          </p:cNvSpPr>
          <p:nvPr>
            <p:ph type="title"/>
          </p:nvPr>
        </p:nvSpPr>
        <p:spPr>
          <a:xfrm>
            <a:off x="3246119" y="2470484"/>
            <a:ext cx="5699761" cy="1507957"/>
          </a:xfrm>
        </p:spPr>
        <p:txBody>
          <a:bodyPr>
            <a:normAutofit/>
          </a:bodyPr>
          <a:lstStyle/>
          <a:p>
            <a:r>
              <a:rPr lang="es-EC" sz="6600" b="1" dirty="0"/>
              <a:t>INTRODUCCIÓN</a:t>
            </a:r>
          </a:p>
        </p:txBody>
      </p:sp>
    </p:spTree>
    <p:extLst>
      <p:ext uri="{BB962C8B-B14F-4D97-AF65-F5344CB8AC3E}">
        <p14:creationId xmlns:p14="http://schemas.microsoft.com/office/powerpoint/2010/main" val="3637920701"/>
      </p:ext>
    </p:extLst>
  </p:cSld>
  <p:clrMapOvr>
    <a:masterClrMapping/>
  </p:clrMapOvr>
  <mc:AlternateContent xmlns:mc="http://schemas.openxmlformats.org/markup-compatibility/2006" xmlns:p14="http://schemas.microsoft.com/office/powerpoint/2010/main">
    <mc:Choice Requires="p14">
      <p:transition spd="slow" p14:dur="2000" advTm="1463"/>
    </mc:Choice>
    <mc:Fallback xmlns="">
      <p:transition spd="slow" advTm="146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59DE19-5D81-4165-A5AF-D84B6BC73824}"/>
              </a:ext>
            </a:extLst>
          </p:cNvPr>
          <p:cNvSpPr>
            <a:spLocks noGrp="1"/>
          </p:cNvSpPr>
          <p:nvPr>
            <p:ph type="title"/>
          </p:nvPr>
        </p:nvSpPr>
        <p:spPr/>
        <p:txBody>
          <a:bodyPr/>
          <a:lstStyle/>
          <a:p>
            <a:r>
              <a:rPr lang="es-EC" dirty="0"/>
              <a:t>Estandarización</a:t>
            </a:r>
          </a:p>
        </p:txBody>
      </p:sp>
      <p:sp>
        <p:nvSpPr>
          <p:cNvPr id="4" name="CuadroTexto 3">
            <a:extLst>
              <a:ext uri="{FF2B5EF4-FFF2-40B4-BE49-F238E27FC236}">
                <a16:creationId xmlns:a16="http://schemas.microsoft.com/office/drawing/2014/main" id="{1B5BCB5F-E82D-4ED5-B41F-7126B5D23DFC}"/>
              </a:ext>
            </a:extLst>
          </p:cNvPr>
          <p:cNvSpPr txBox="1"/>
          <p:nvPr/>
        </p:nvSpPr>
        <p:spPr>
          <a:xfrm>
            <a:off x="0" y="6279009"/>
            <a:ext cx="3657600" cy="584775"/>
          </a:xfrm>
          <a:prstGeom prst="rect">
            <a:avLst/>
          </a:prstGeom>
          <a:noFill/>
        </p:spPr>
        <p:txBody>
          <a:bodyPr wrap="square" rtlCol="0">
            <a:spAutoFit/>
          </a:bodyPr>
          <a:lstStyle/>
          <a:p>
            <a:r>
              <a:rPr lang="es-EC" sz="3200" b="1" dirty="0">
                <a:solidFill>
                  <a:schemeClr val="bg1"/>
                </a:solidFill>
              </a:rPr>
              <a:t>METODOLOGÍA</a:t>
            </a:r>
          </a:p>
        </p:txBody>
      </p:sp>
      <p:sp>
        <p:nvSpPr>
          <p:cNvPr id="7" name="Flecha: a la derecha 6">
            <a:extLst>
              <a:ext uri="{FF2B5EF4-FFF2-40B4-BE49-F238E27FC236}">
                <a16:creationId xmlns:a16="http://schemas.microsoft.com/office/drawing/2014/main" id="{D3DE64B5-03F8-4B38-BA4E-E367988EC4C4}"/>
              </a:ext>
            </a:extLst>
          </p:cNvPr>
          <p:cNvSpPr/>
          <p:nvPr/>
        </p:nvSpPr>
        <p:spPr>
          <a:xfrm>
            <a:off x="6391733" y="2977816"/>
            <a:ext cx="1203158" cy="9023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CuadroTexto 8">
            <a:extLst>
              <a:ext uri="{FF2B5EF4-FFF2-40B4-BE49-F238E27FC236}">
                <a16:creationId xmlns:a16="http://schemas.microsoft.com/office/drawing/2014/main" id="{3E41F4E0-61E7-4795-AF2D-621A1A9EE851}"/>
              </a:ext>
            </a:extLst>
          </p:cNvPr>
          <p:cNvSpPr txBox="1"/>
          <p:nvPr/>
        </p:nvSpPr>
        <p:spPr>
          <a:xfrm>
            <a:off x="8178404" y="1888804"/>
            <a:ext cx="2727158" cy="31393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s-EC" dirty="0"/>
              <a:t>Grado de insolación</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a:t>Pendiente</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a:t>Accesibilidad</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a:t>Erosión</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a:t>Uso de suelo</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a:t>Hidrología</a:t>
            </a:r>
          </a:p>
        </p:txBody>
      </p:sp>
      <p:graphicFrame>
        <p:nvGraphicFramePr>
          <p:cNvPr id="8" name="Marcador de contenido 7">
            <a:extLst>
              <a:ext uri="{FF2B5EF4-FFF2-40B4-BE49-F238E27FC236}">
                <a16:creationId xmlns:a16="http://schemas.microsoft.com/office/drawing/2014/main" id="{E18A766B-6D58-45E1-B09E-60D5222A20F5}"/>
              </a:ext>
            </a:extLst>
          </p:cNvPr>
          <p:cNvGraphicFramePr>
            <a:graphicFrameLocks noGrp="1"/>
          </p:cNvGraphicFramePr>
          <p:nvPr>
            <p:ph idx="1"/>
            <p:extLst>
              <p:ext uri="{D42A27DB-BD31-4B8C-83A1-F6EECF244321}">
                <p14:modId xmlns:p14="http://schemas.microsoft.com/office/powerpoint/2010/main" val="1192375347"/>
              </p:ext>
            </p:extLst>
          </p:nvPr>
        </p:nvGraphicFramePr>
        <p:xfrm>
          <a:off x="749547" y="2271610"/>
          <a:ext cx="4560914" cy="2373710"/>
        </p:xfrm>
        <a:graphic>
          <a:graphicData uri="http://schemas.openxmlformats.org/drawingml/2006/table">
            <a:tbl>
              <a:tblPr firstRow="1" firstCol="1" bandRow="1">
                <a:tableStyleId>{5C22544A-7EE6-4342-B048-85BDC9FD1C3A}</a:tableStyleId>
              </a:tblPr>
              <a:tblGrid>
                <a:gridCol w="1488796">
                  <a:extLst>
                    <a:ext uri="{9D8B030D-6E8A-4147-A177-3AD203B41FA5}">
                      <a16:colId xmlns:a16="http://schemas.microsoft.com/office/drawing/2014/main" val="2539234614"/>
                    </a:ext>
                  </a:extLst>
                </a:gridCol>
                <a:gridCol w="1536059">
                  <a:extLst>
                    <a:ext uri="{9D8B030D-6E8A-4147-A177-3AD203B41FA5}">
                      <a16:colId xmlns:a16="http://schemas.microsoft.com/office/drawing/2014/main" val="1259419633"/>
                    </a:ext>
                  </a:extLst>
                </a:gridCol>
                <a:gridCol w="1536059">
                  <a:extLst>
                    <a:ext uri="{9D8B030D-6E8A-4147-A177-3AD203B41FA5}">
                      <a16:colId xmlns:a16="http://schemas.microsoft.com/office/drawing/2014/main" val="548680820"/>
                    </a:ext>
                  </a:extLst>
                </a:gridCol>
              </a:tblGrid>
              <a:tr h="474742">
                <a:tc>
                  <a:txBody>
                    <a:bodyPr/>
                    <a:lstStyle/>
                    <a:p>
                      <a:pPr algn="ctr">
                        <a:lnSpc>
                          <a:spcPct val="115000"/>
                        </a:lnSpc>
                        <a:spcAft>
                          <a:spcPts val="1000"/>
                        </a:spcAft>
                      </a:pPr>
                      <a:r>
                        <a:rPr lang="es-EC" sz="1100" dirty="0">
                          <a:effectLst/>
                        </a:rPr>
                        <a:t>Valor</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100">
                          <a:effectLst/>
                        </a:rPr>
                        <a:t>Categoría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100">
                          <a:effectLst/>
                        </a:rPr>
                        <a:t>Simbología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910404"/>
                  </a:ext>
                </a:extLst>
              </a:tr>
              <a:tr h="474742">
                <a:tc>
                  <a:txBody>
                    <a:bodyPr/>
                    <a:lstStyle/>
                    <a:p>
                      <a:pPr algn="ctr">
                        <a:lnSpc>
                          <a:spcPct val="115000"/>
                        </a:lnSpc>
                        <a:spcAft>
                          <a:spcPts val="100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100">
                          <a:effectLst/>
                        </a:rPr>
                        <a:t>Óptimo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50000"/>
                      </a:schemeClr>
                    </a:solidFill>
                  </a:tcPr>
                </a:tc>
                <a:extLst>
                  <a:ext uri="{0D108BD9-81ED-4DB2-BD59-A6C34878D82A}">
                    <a16:rowId xmlns:a16="http://schemas.microsoft.com/office/drawing/2014/main" val="2115358592"/>
                  </a:ext>
                </a:extLst>
              </a:tr>
              <a:tr h="474742">
                <a:tc>
                  <a:txBody>
                    <a:bodyPr/>
                    <a:lstStyle/>
                    <a:p>
                      <a:pPr algn="ctr">
                        <a:lnSpc>
                          <a:spcPct val="115000"/>
                        </a:lnSpc>
                        <a:spcAft>
                          <a:spcPts val="100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100">
                          <a:effectLst/>
                        </a:rPr>
                        <a:t>Moderado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2216840066"/>
                  </a:ext>
                </a:extLst>
              </a:tr>
              <a:tr h="474742">
                <a:tc>
                  <a:txBody>
                    <a:bodyPr/>
                    <a:lstStyle/>
                    <a:p>
                      <a:pPr algn="ctr">
                        <a:lnSpc>
                          <a:spcPct val="115000"/>
                        </a:lnSpc>
                        <a:spcAft>
                          <a:spcPts val="100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100">
                          <a:effectLst/>
                        </a:rPr>
                        <a:t>Reducido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val="3524676255"/>
                  </a:ext>
                </a:extLst>
              </a:tr>
              <a:tr h="474742">
                <a:tc>
                  <a:txBody>
                    <a:bodyPr/>
                    <a:lstStyle/>
                    <a:p>
                      <a:pPr algn="ctr">
                        <a:lnSpc>
                          <a:spcPct val="115000"/>
                        </a:lnSpc>
                        <a:spcAft>
                          <a:spcPts val="10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100">
                          <a:effectLst/>
                        </a:rPr>
                        <a:t>Inaceptable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1572807560"/>
                  </a:ext>
                </a:extLst>
              </a:tr>
            </a:tbl>
          </a:graphicData>
        </a:graphic>
      </p:graphicFrame>
    </p:spTree>
    <p:extLst>
      <p:ext uri="{BB962C8B-B14F-4D97-AF65-F5344CB8AC3E}">
        <p14:creationId xmlns:p14="http://schemas.microsoft.com/office/powerpoint/2010/main" val="1516711628"/>
      </p:ext>
    </p:extLst>
  </p:cSld>
  <p:clrMapOvr>
    <a:masterClrMapping/>
  </p:clrMapOvr>
  <mc:AlternateContent xmlns:mc="http://schemas.openxmlformats.org/markup-compatibility/2006" xmlns:p14="http://schemas.microsoft.com/office/powerpoint/2010/main">
    <mc:Choice Requires="p14">
      <p:transition spd="slow" p14:dur="2000" advTm="13503"/>
    </mc:Choice>
    <mc:Fallback xmlns="">
      <p:transition spd="slow" advTm="1350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AB7B97-23B4-4BC3-8A4E-E8DA7A89A8E4}"/>
              </a:ext>
            </a:extLst>
          </p:cNvPr>
          <p:cNvSpPr>
            <a:spLocks noGrp="1"/>
          </p:cNvSpPr>
          <p:nvPr>
            <p:ph type="title"/>
          </p:nvPr>
        </p:nvSpPr>
        <p:spPr/>
        <p:txBody>
          <a:bodyPr/>
          <a:lstStyle/>
          <a:p>
            <a:r>
              <a:rPr lang="es-EC" dirty="0"/>
              <a:t>Matrices pareadas de comparaciones</a:t>
            </a:r>
          </a:p>
        </p:txBody>
      </p:sp>
      <p:sp>
        <p:nvSpPr>
          <p:cNvPr id="4" name="CuadroTexto 3">
            <a:extLst>
              <a:ext uri="{FF2B5EF4-FFF2-40B4-BE49-F238E27FC236}">
                <a16:creationId xmlns:a16="http://schemas.microsoft.com/office/drawing/2014/main" id="{268D8FC6-E225-4F73-9E35-46ACE642722A}"/>
              </a:ext>
            </a:extLst>
          </p:cNvPr>
          <p:cNvSpPr txBox="1"/>
          <p:nvPr/>
        </p:nvSpPr>
        <p:spPr>
          <a:xfrm>
            <a:off x="0" y="6279009"/>
            <a:ext cx="3657600" cy="584775"/>
          </a:xfrm>
          <a:prstGeom prst="rect">
            <a:avLst/>
          </a:prstGeom>
          <a:noFill/>
        </p:spPr>
        <p:txBody>
          <a:bodyPr wrap="square" rtlCol="0">
            <a:spAutoFit/>
          </a:bodyPr>
          <a:lstStyle/>
          <a:p>
            <a:r>
              <a:rPr lang="es-EC" sz="3200" b="1" dirty="0">
                <a:solidFill>
                  <a:schemeClr val="bg1"/>
                </a:solidFill>
              </a:rPr>
              <a:t>METODOLOGÍA</a:t>
            </a:r>
          </a:p>
        </p:txBody>
      </p:sp>
      <p:graphicFrame>
        <p:nvGraphicFramePr>
          <p:cNvPr id="9" name="Tabla 8">
            <a:extLst>
              <a:ext uri="{FF2B5EF4-FFF2-40B4-BE49-F238E27FC236}">
                <a16:creationId xmlns:a16="http://schemas.microsoft.com/office/drawing/2014/main" id="{F54BCC77-9D4E-41B1-A400-8F7BD4CB5A46}"/>
              </a:ext>
            </a:extLst>
          </p:cNvPr>
          <p:cNvGraphicFramePr>
            <a:graphicFrameLocks noGrp="1"/>
          </p:cNvGraphicFramePr>
          <p:nvPr>
            <p:extLst>
              <p:ext uri="{D42A27DB-BD31-4B8C-83A1-F6EECF244321}">
                <p14:modId xmlns:p14="http://schemas.microsoft.com/office/powerpoint/2010/main" val="742375394"/>
              </p:ext>
            </p:extLst>
          </p:nvPr>
        </p:nvGraphicFramePr>
        <p:xfrm>
          <a:off x="6415501" y="2966241"/>
          <a:ext cx="5100638" cy="2241862"/>
        </p:xfrm>
        <a:graphic>
          <a:graphicData uri="http://schemas.openxmlformats.org/drawingml/2006/table">
            <a:tbl>
              <a:tblPr firstRow="1" firstCol="1" bandRow="1">
                <a:tableStyleId>{5940675A-B579-460E-94D1-54222C63F5DA}</a:tableStyleId>
              </a:tblPr>
              <a:tblGrid>
                <a:gridCol w="1495273">
                  <a:extLst>
                    <a:ext uri="{9D8B030D-6E8A-4147-A177-3AD203B41FA5}">
                      <a16:colId xmlns:a16="http://schemas.microsoft.com/office/drawing/2014/main" val="2611696601"/>
                    </a:ext>
                  </a:extLst>
                </a:gridCol>
                <a:gridCol w="1060169">
                  <a:extLst>
                    <a:ext uri="{9D8B030D-6E8A-4147-A177-3AD203B41FA5}">
                      <a16:colId xmlns:a16="http://schemas.microsoft.com/office/drawing/2014/main" val="4176509727"/>
                    </a:ext>
                  </a:extLst>
                </a:gridCol>
                <a:gridCol w="1127958">
                  <a:extLst>
                    <a:ext uri="{9D8B030D-6E8A-4147-A177-3AD203B41FA5}">
                      <a16:colId xmlns:a16="http://schemas.microsoft.com/office/drawing/2014/main" val="674980616"/>
                    </a:ext>
                  </a:extLst>
                </a:gridCol>
                <a:gridCol w="1417238">
                  <a:extLst>
                    <a:ext uri="{9D8B030D-6E8A-4147-A177-3AD203B41FA5}">
                      <a16:colId xmlns:a16="http://schemas.microsoft.com/office/drawing/2014/main" val="198793031"/>
                    </a:ext>
                  </a:extLst>
                </a:gridCol>
              </a:tblGrid>
              <a:tr h="728902">
                <a:tc>
                  <a:txBody>
                    <a:bodyPr/>
                    <a:lstStyle/>
                    <a:p>
                      <a:pPr algn="ctr">
                        <a:lnSpc>
                          <a:spcPct val="115000"/>
                        </a:lnSpc>
                        <a:spcAft>
                          <a:spcPts val="10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ctr">
                        <a:lnSpc>
                          <a:spcPct val="115000"/>
                        </a:lnSpc>
                        <a:spcAft>
                          <a:spcPts val="1000"/>
                        </a:spcAft>
                      </a:pPr>
                      <a:r>
                        <a:rPr lang="es-EC" sz="1100">
                          <a:effectLst/>
                        </a:rPr>
                        <a:t>Uso de suelo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ctr">
                        <a:lnSpc>
                          <a:spcPct val="115000"/>
                        </a:lnSpc>
                        <a:spcAft>
                          <a:spcPts val="1000"/>
                        </a:spcAft>
                      </a:pPr>
                      <a:r>
                        <a:rPr lang="es-EC" sz="1100">
                          <a:effectLst/>
                        </a:rPr>
                        <a:t>Hidrología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ctr">
                        <a:lnSpc>
                          <a:spcPct val="115000"/>
                        </a:lnSpc>
                        <a:spcAft>
                          <a:spcPts val="1000"/>
                        </a:spcAft>
                      </a:pPr>
                      <a:r>
                        <a:rPr lang="es-EC" sz="1100" dirty="0">
                          <a:effectLst/>
                        </a:rPr>
                        <a:t>Zonas afectadas por la erosión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226437700"/>
                  </a:ext>
                </a:extLst>
              </a:tr>
              <a:tr h="392029">
                <a:tc>
                  <a:txBody>
                    <a:bodyPr/>
                    <a:lstStyle/>
                    <a:p>
                      <a:pPr>
                        <a:lnSpc>
                          <a:spcPct val="115000"/>
                        </a:lnSpc>
                        <a:spcAft>
                          <a:spcPts val="1000"/>
                        </a:spcAft>
                      </a:pPr>
                      <a:r>
                        <a:rPr lang="es-EC" sz="1100">
                          <a:effectLst/>
                        </a:rPr>
                        <a:t>Uso de suelo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r">
                        <a:lnSpc>
                          <a:spcPct val="115000"/>
                        </a:lnSpc>
                        <a:spcAft>
                          <a:spcPts val="1000"/>
                        </a:spcAft>
                      </a:pPr>
                      <a:r>
                        <a:rPr lang="es-EC" sz="1100" dirty="0">
                          <a:effectLst/>
                        </a:rPr>
                        <a:t>1,00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r">
                        <a:lnSpc>
                          <a:spcPct val="115000"/>
                        </a:lnSpc>
                        <a:spcAft>
                          <a:spcPts val="1000"/>
                        </a:spcAft>
                      </a:pPr>
                      <a:r>
                        <a:rPr lang="es-EC" sz="1100">
                          <a:effectLst/>
                        </a:rPr>
                        <a:t>2,00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r">
                        <a:lnSpc>
                          <a:spcPct val="115000"/>
                        </a:lnSpc>
                        <a:spcAft>
                          <a:spcPts val="1000"/>
                        </a:spcAft>
                      </a:pPr>
                      <a:r>
                        <a:rPr lang="es-EC" sz="1100">
                          <a:effectLst/>
                        </a:rPr>
                        <a:t>0,50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252287354"/>
                  </a:ext>
                </a:extLst>
              </a:tr>
              <a:tr h="392029">
                <a:tc>
                  <a:txBody>
                    <a:bodyPr/>
                    <a:lstStyle/>
                    <a:p>
                      <a:pPr>
                        <a:lnSpc>
                          <a:spcPct val="115000"/>
                        </a:lnSpc>
                        <a:spcAft>
                          <a:spcPts val="1000"/>
                        </a:spcAft>
                      </a:pPr>
                      <a:r>
                        <a:rPr lang="es-EC" sz="1100">
                          <a:effectLst/>
                        </a:rPr>
                        <a:t>Hidrología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r">
                        <a:lnSpc>
                          <a:spcPct val="115000"/>
                        </a:lnSpc>
                        <a:spcAft>
                          <a:spcPts val="1000"/>
                        </a:spcAft>
                      </a:pPr>
                      <a:r>
                        <a:rPr lang="es-EC" sz="1100">
                          <a:effectLst/>
                        </a:rPr>
                        <a:t>0,50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r">
                        <a:lnSpc>
                          <a:spcPct val="115000"/>
                        </a:lnSpc>
                        <a:spcAft>
                          <a:spcPts val="1000"/>
                        </a:spcAft>
                      </a:pPr>
                      <a:r>
                        <a:rPr lang="es-EC" sz="1100">
                          <a:effectLst/>
                        </a:rPr>
                        <a:t>1,00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r">
                        <a:lnSpc>
                          <a:spcPct val="115000"/>
                        </a:lnSpc>
                        <a:spcAft>
                          <a:spcPts val="1000"/>
                        </a:spcAft>
                      </a:pPr>
                      <a:r>
                        <a:rPr lang="es-EC" sz="1100">
                          <a:effectLst/>
                        </a:rPr>
                        <a:t>0,33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4228987659"/>
                  </a:ext>
                </a:extLst>
              </a:tr>
              <a:tr h="728902">
                <a:tc>
                  <a:txBody>
                    <a:bodyPr/>
                    <a:lstStyle/>
                    <a:p>
                      <a:pPr>
                        <a:lnSpc>
                          <a:spcPct val="115000"/>
                        </a:lnSpc>
                        <a:spcAft>
                          <a:spcPts val="1000"/>
                        </a:spcAft>
                      </a:pPr>
                      <a:r>
                        <a:rPr lang="es-EC" sz="1100" dirty="0">
                          <a:effectLst/>
                        </a:rPr>
                        <a:t>Zonas afectadas por la erosión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r">
                        <a:lnSpc>
                          <a:spcPct val="115000"/>
                        </a:lnSpc>
                        <a:spcAft>
                          <a:spcPts val="1000"/>
                        </a:spcAft>
                      </a:pPr>
                      <a:r>
                        <a:rPr lang="es-EC" sz="1100">
                          <a:effectLst/>
                        </a:rPr>
                        <a:t>2,00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r">
                        <a:lnSpc>
                          <a:spcPct val="115000"/>
                        </a:lnSpc>
                        <a:spcAft>
                          <a:spcPts val="1000"/>
                        </a:spcAft>
                      </a:pPr>
                      <a:r>
                        <a:rPr lang="es-EC" sz="1100" dirty="0">
                          <a:effectLst/>
                        </a:rPr>
                        <a:t>3,00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r">
                        <a:lnSpc>
                          <a:spcPct val="115000"/>
                        </a:lnSpc>
                        <a:spcAft>
                          <a:spcPts val="1000"/>
                        </a:spcAft>
                      </a:pPr>
                      <a:r>
                        <a:rPr lang="es-EC" sz="1100" dirty="0">
                          <a:effectLst/>
                        </a:rPr>
                        <a:t>1,00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199982343"/>
                  </a:ext>
                </a:extLst>
              </a:tr>
            </a:tbl>
          </a:graphicData>
        </a:graphic>
      </p:graphicFrame>
      <p:graphicFrame>
        <p:nvGraphicFramePr>
          <p:cNvPr id="12" name="Marcador de contenido 11">
            <a:extLst>
              <a:ext uri="{FF2B5EF4-FFF2-40B4-BE49-F238E27FC236}">
                <a16:creationId xmlns:a16="http://schemas.microsoft.com/office/drawing/2014/main" id="{0742890C-1CD9-4066-A039-56E96ECA6925}"/>
              </a:ext>
            </a:extLst>
          </p:cNvPr>
          <p:cNvGraphicFramePr>
            <a:graphicFrameLocks noGrp="1"/>
          </p:cNvGraphicFramePr>
          <p:nvPr>
            <p:ph idx="1"/>
            <p:extLst>
              <p:ext uri="{D42A27DB-BD31-4B8C-83A1-F6EECF244321}">
                <p14:modId xmlns:p14="http://schemas.microsoft.com/office/powerpoint/2010/main" val="1730540782"/>
              </p:ext>
            </p:extLst>
          </p:nvPr>
        </p:nvGraphicFramePr>
        <p:xfrm>
          <a:off x="838199" y="2966240"/>
          <a:ext cx="4938299" cy="2241863"/>
        </p:xfrm>
        <a:graphic>
          <a:graphicData uri="http://schemas.openxmlformats.org/drawingml/2006/table">
            <a:tbl>
              <a:tblPr firstRow="1" firstCol="1" bandRow="1">
                <a:tableStyleId>{5940675A-B579-460E-94D1-54222C63F5DA}</a:tableStyleId>
              </a:tblPr>
              <a:tblGrid>
                <a:gridCol w="1447681">
                  <a:extLst>
                    <a:ext uri="{9D8B030D-6E8A-4147-A177-3AD203B41FA5}">
                      <a16:colId xmlns:a16="http://schemas.microsoft.com/office/drawing/2014/main" val="1046457788"/>
                    </a:ext>
                  </a:extLst>
                </a:gridCol>
                <a:gridCol w="1026275">
                  <a:extLst>
                    <a:ext uri="{9D8B030D-6E8A-4147-A177-3AD203B41FA5}">
                      <a16:colId xmlns:a16="http://schemas.microsoft.com/office/drawing/2014/main" val="3608392172"/>
                    </a:ext>
                  </a:extLst>
                </a:gridCol>
                <a:gridCol w="1091970">
                  <a:extLst>
                    <a:ext uri="{9D8B030D-6E8A-4147-A177-3AD203B41FA5}">
                      <a16:colId xmlns:a16="http://schemas.microsoft.com/office/drawing/2014/main" val="895008149"/>
                    </a:ext>
                  </a:extLst>
                </a:gridCol>
                <a:gridCol w="1372373">
                  <a:extLst>
                    <a:ext uri="{9D8B030D-6E8A-4147-A177-3AD203B41FA5}">
                      <a16:colId xmlns:a16="http://schemas.microsoft.com/office/drawing/2014/main" val="445780814"/>
                    </a:ext>
                  </a:extLst>
                </a:gridCol>
              </a:tblGrid>
              <a:tr h="736623">
                <a:tc>
                  <a:txBody>
                    <a:bodyPr/>
                    <a:lstStyle/>
                    <a:p>
                      <a:pPr algn="ctr">
                        <a:lnSpc>
                          <a:spcPct val="115000"/>
                        </a:lnSpc>
                        <a:spcAft>
                          <a:spcPts val="10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ctr">
                        <a:lnSpc>
                          <a:spcPct val="115000"/>
                        </a:lnSpc>
                        <a:spcAft>
                          <a:spcPts val="1000"/>
                        </a:spcAft>
                      </a:pPr>
                      <a:r>
                        <a:rPr lang="es-EC" sz="1100">
                          <a:effectLst/>
                        </a:rPr>
                        <a:t>Grado de insolación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ctr">
                        <a:lnSpc>
                          <a:spcPct val="115000"/>
                        </a:lnSpc>
                        <a:spcAft>
                          <a:spcPts val="1000"/>
                        </a:spcAft>
                      </a:pPr>
                      <a:r>
                        <a:rPr lang="es-EC" sz="1100">
                          <a:effectLst/>
                        </a:rPr>
                        <a:t>Pendientes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ctr">
                        <a:lnSpc>
                          <a:spcPct val="115000"/>
                        </a:lnSpc>
                        <a:spcAft>
                          <a:spcPts val="1000"/>
                        </a:spcAft>
                      </a:pPr>
                      <a:r>
                        <a:rPr lang="es-EC" sz="1100" dirty="0">
                          <a:effectLst/>
                        </a:rPr>
                        <a:t>Accesibilidad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3772967935"/>
                  </a:ext>
                </a:extLst>
              </a:tr>
              <a:tr h="736623">
                <a:tc>
                  <a:txBody>
                    <a:bodyPr/>
                    <a:lstStyle/>
                    <a:p>
                      <a:pPr algn="ctr">
                        <a:lnSpc>
                          <a:spcPct val="115000"/>
                        </a:lnSpc>
                        <a:spcAft>
                          <a:spcPts val="1000"/>
                        </a:spcAft>
                      </a:pPr>
                      <a:r>
                        <a:rPr lang="es-EC" sz="1100" dirty="0">
                          <a:effectLst/>
                        </a:rPr>
                        <a:t>Grado de insolación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ctr">
                        <a:lnSpc>
                          <a:spcPct val="115000"/>
                        </a:lnSpc>
                        <a:spcAft>
                          <a:spcPts val="1000"/>
                        </a:spcAft>
                      </a:pPr>
                      <a:r>
                        <a:rPr lang="es-EC" sz="1100">
                          <a:effectLst/>
                        </a:rPr>
                        <a:t>1,00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ctr">
                        <a:lnSpc>
                          <a:spcPct val="115000"/>
                        </a:lnSpc>
                        <a:spcAft>
                          <a:spcPts val="1000"/>
                        </a:spcAft>
                      </a:pPr>
                      <a:r>
                        <a:rPr lang="es-EC" sz="1100">
                          <a:effectLst/>
                        </a:rPr>
                        <a:t>3,00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ctr">
                        <a:lnSpc>
                          <a:spcPct val="115000"/>
                        </a:lnSpc>
                        <a:spcAft>
                          <a:spcPts val="1000"/>
                        </a:spcAft>
                      </a:pPr>
                      <a:r>
                        <a:rPr lang="es-EC" sz="1100">
                          <a:effectLst/>
                        </a:rPr>
                        <a:t>4,00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154997615"/>
                  </a:ext>
                </a:extLst>
              </a:tr>
              <a:tr h="374935">
                <a:tc>
                  <a:txBody>
                    <a:bodyPr/>
                    <a:lstStyle/>
                    <a:p>
                      <a:pPr algn="ctr">
                        <a:lnSpc>
                          <a:spcPct val="115000"/>
                        </a:lnSpc>
                        <a:spcAft>
                          <a:spcPts val="1000"/>
                        </a:spcAft>
                      </a:pPr>
                      <a:r>
                        <a:rPr lang="es-EC" sz="1100">
                          <a:effectLst/>
                        </a:rPr>
                        <a:t>Pendientes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ctr">
                        <a:lnSpc>
                          <a:spcPct val="115000"/>
                        </a:lnSpc>
                        <a:spcAft>
                          <a:spcPts val="1000"/>
                        </a:spcAft>
                      </a:pPr>
                      <a:r>
                        <a:rPr lang="es-EC" sz="1100">
                          <a:effectLst/>
                        </a:rPr>
                        <a:t>0,33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ctr">
                        <a:lnSpc>
                          <a:spcPct val="115000"/>
                        </a:lnSpc>
                        <a:spcAft>
                          <a:spcPts val="1000"/>
                        </a:spcAft>
                      </a:pPr>
                      <a:r>
                        <a:rPr lang="es-EC" sz="1100">
                          <a:effectLst/>
                        </a:rPr>
                        <a:t>1,00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ctr">
                        <a:lnSpc>
                          <a:spcPct val="115000"/>
                        </a:lnSpc>
                        <a:spcAft>
                          <a:spcPts val="1000"/>
                        </a:spcAft>
                      </a:pPr>
                      <a:r>
                        <a:rPr lang="es-EC" sz="1100">
                          <a:effectLst/>
                        </a:rPr>
                        <a:t>2,00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1438288607"/>
                  </a:ext>
                </a:extLst>
              </a:tr>
              <a:tr h="393682">
                <a:tc>
                  <a:txBody>
                    <a:bodyPr/>
                    <a:lstStyle/>
                    <a:p>
                      <a:pPr algn="ctr">
                        <a:lnSpc>
                          <a:spcPct val="115000"/>
                        </a:lnSpc>
                        <a:spcAft>
                          <a:spcPts val="1000"/>
                        </a:spcAft>
                      </a:pPr>
                      <a:r>
                        <a:rPr lang="es-EC" sz="1100" dirty="0">
                          <a:effectLst/>
                        </a:rPr>
                        <a:t>Accesibilidad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ctr">
                        <a:lnSpc>
                          <a:spcPct val="115000"/>
                        </a:lnSpc>
                        <a:spcAft>
                          <a:spcPts val="1000"/>
                        </a:spcAft>
                      </a:pPr>
                      <a:r>
                        <a:rPr lang="es-EC" sz="1100">
                          <a:effectLst/>
                        </a:rPr>
                        <a:t>0,25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ctr">
                        <a:lnSpc>
                          <a:spcPct val="115000"/>
                        </a:lnSpc>
                        <a:spcAft>
                          <a:spcPts val="1000"/>
                        </a:spcAft>
                      </a:pPr>
                      <a:r>
                        <a:rPr lang="es-EC" sz="1100">
                          <a:effectLst/>
                        </a:rPr>
                        <a:t>0,50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ctr">
                        <a:lnSpc>
                          <a:spcPct val="115000"/>
                        </a:lnSpc>
                        <a:spcAft>
                          <a:spcPts val="1000"/>
                        </a:spcAft>
                      </a:pPr>
                      <a:r>
                        <a:rPr lang="es-EC" sz="1100" dirty="0">
                          <a:effectLst/>
                        </a:rPr>
                        <a:t>1,00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97127184"/>
                  </a:ext>
                </a:extLst>
              </a:tr>
            </a:tbl>
          </a:graphicData>
        </a:graphic>
      </p:graphicFrame>
      <p:sp>
        <p:nvSpPr>
          <p:cNvPr id="14" name="CuadroTexto 13">
            <a:extLst>
              <a:ext uri="{FF2B5EF4-FFF2-40B4-BE49-F238E27FC236}">
                <a16:creationId xmlns:a16="http://schemas.microsoft.com/office/drawing/2014/main" id="{631BB824-0854-49BE-8744-1ACC887B4FD1}"/>
              </a:ext>
            </a:extLst>
          </p:cNvPr>
          <p:cNvSpPr txBox="1"/>
          <p:nvPr/>
        </p:nvSpPr>
        <p:spPr>
          <a:xfrm>
            <a:off x="838199" y="2041475"/>
            <a:ext cx="2819401" cy="461665"/>
          </a:xfrm>
          <a:prstGeom prst="rect">
            <a:avLst/>
          </a:prstGeom>
          <a:noFill/>
        </p:spPr>
        <p:txBody>
          <a:bodyPr wrap="square">
            <a:spAutoFit/>
          </a:bodyPr>
          <a:lstStyle/>
          <a:p>
            <a:r>
              <a:rPr lang="es-EC" sz="2400" dirty="0"/>
              <a:t>Criterios de aptitud</a:t>
            </a:r>
          </a:p>
        </p:txBody>
      </p:sp>
      <p:sp>
        <p:nvSpPr>
          <p:cNvPr id="16" name="CuadroTexto 15">
            <a:extLst>
              <a:ext uri="{FF2B5EF4-FFF2-40B4-BE49-F238E27FC236}">
                <a16:creationId xmlns:a16="http://schemas.microsoft.com/office/drawing/2014/main" id="{A7F95883-4C13-4CDE-8582-59D6437082B9}"/>
              </a:ext>
            </a:extLst>
          </p:cNvPr>
          <p:cNvSpPr txBox="1"/>
          <p:nvPr/>
        </p:nvSpPr>
        <p:spPr>
          <a:xfrm>
            <a:off x="6415501" y="2061456"/>
            <a:ext cx="2819401" cy="461665"/>
          </a:xfrm>
          <a:prstGeom prst="rect">
            <a:avLst/>
          </a:prstGeom>
          <a:noFill/>
        </p:spPr>
        <p:txBody>
          <a:bodyPr wrap="square">
            <a:spAutoFit/>
          </a:bodyPr>
          <a:lstStyle/>
          <a:p>
            <a:r>
              <a:rPr lang="es-EC" sz="2400" dirty="0"/>
              <a:t>Criterios de impacto</a:t>
            </a:r>
          </a:p>
        </p:txBody>
      </p:sp>
    </p:spTree>
    <p:extLst>
      <p:ext uri="{BB962C8B-B14F-4D97-AF65-F5344CB8AC3E}">
        <p14:creationId xmlns:p14="http://schemas.microsoft.com/office/powerpoint/2010/main" val="3734431836"/>
      </p:ext>
    </p:extLst>
  </p:cSld>
  <p:clrMapOvr>
    <a:masterClrMapping/>
  </p:clrMapOvr>
  <mc:AlternateContent xmlns:mc="http://schemas.openxmlformats.org/markup-compatibility/2006" xmlns:p14="http://schemas.microsoft.com/office/powerpoint/2010/main">
    <mc:Choice Requires="p14">
      <p:transition spd="slow" p14:dur="2000" advTm="10471"/>
    </mc:Choice>
    <mc:Fallback xmlns="">
      <p:transition spd="slow" advTm="1047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4625D0-D7A2-4CC1-A589-9F1F499D04E1}"/>
              </a:ext>
            </a:extLst>
          </p:cNvPr>
          <p:cNvSpPr>
            <a:spLocks noGrp="1"/>
          </p:cNvSpPr>
          <p:nvPr>
            <p:ph type="title"/>
          </p:nvPr>
        </p:nvSpPr>
        <p:spPr>
          <a:xfrm>
            <a:off x="838200" y="-55681"/>
            <a:ext cx="10515600" cy="1325563"/>
          </a:xfrm>
        </p:spPr>
        <p:txBody>
          <a:bodyPr/>
          <a:lstStyle/>
          <a:p>
            <a:r>
              <a:rPr lang="es-EC" b="1" dirty="0"/>
              <a:t>Matrices de Prioridades</a:t>
            </a:r>
          </a:p>
        </p:txBody>
      </p:sp>
      <p:sp>
        <p:nvSpPr>
          <p:cNvPr id="4" name="CuadroTexto 3">
            <a:extLst>
              <a:ext uri="{FF2B5EF4-FFF2-40B4-BE49-F238E27FC236}">
                <a16:creationId xmlns:a16="http://schemas.microsoft.com/office/drawing/2014/main" id="{F4C8BD35-4E1A-4548-B46C-93727F266CC9}"/>
              </a:ext>
            </a:extLst>
          </p:cNvPr>
          <p:cNvSpPr txBox="1"/>
          <p:nvPr/>
        </p:nvSpPr>
        <p:spPr>
          <a:xfrm>
            <a:off x="0" y="6279009"/>
            <a:ext cx="3657600" cy="584775"/>
          </a:xfrm>
          <a:prstGeom prst="rect">
            <a:avLst/>
          </a:prstGeom>
          <a:noFill/>
        </p:spPr>
        <p:txBody>
          <a:bodyPr wrap="square" rtlCol="0">
            <a:spAutoFit/>
          </a:bodyPr>
          <a:lstStyle/>
          <a:p>
            <a:r>
              <a:rPr lang="es-EC" sz="3200" b="1" dirty="0">
                <a:solidFill>
                  <a:schemeClr val="bg1"/>
                </a:solidFill>
              </a:rPr>
              <a:t>METODOLOGÍA</a:t>
            </a:r>
          </a:p>
        </p:txBody>
      </p:sp>
      <p:graphicFrame>
        <p:nvGraphicFramePr>
          <p:cNvPr id="10" name="Tabla 9">
            <a:extLst>
              <a:ext uri="{FF2B5EF4-FFF2-40B4-BE49-F238E27FC236}">
                <a16:creationId xmlns:a16="http://schemas.microsoft.com/office/drawing/2014/main" id="{A0451703-8B70-4744-ABEF-356FA196CE01}"/>
              </a:ext>
            </a:extLst>
          </p:cNvPr>
          <p:cNvGraphicFramePr>
            <a:graphicFrameLocks noGrp="1"/>
          </p:cNvGraphicFramePr>
          <p:nvPr>
            <p:extLst>
              <p:ext uri="{D42A27DB-BD31-4B8C-83A1-F6EECF244321}">
                <p14:modId xmlns:p14="http://schemas.microsoft.com/office/powerpoint/2010/main" val="4274443048"/>
              </p:ext>
            </p:extLst>
          </p:nvPr>
        </p:nvGraphicFramePr>
        <p:xfrm>
          <a:off x="1906555" y="3604085"/>
          <a:ext cx="8226013" cy="2102544"/>
        </p:xfrm>
        <a:graphic>
          <a:graphicData uri="http://schemas.openxmlformats.org/drawingml/2006/table">
            <a:tbl>
              <a:tblPr>
                <a:tableStyleId>{5940675A-B579-460E-94D1-54222C63F5DA}</a:tableStyleId>
              </a:tblPr>
              <a:tblGrid>
                <a:gridCol w="1618620">
                  <a:extLst>
                    <a:ext uri="{9D8B030D-6E8A-4147-A177-3AD203B41FA5}">
                      <a16:colId xmlns:a16="http://schemas.microsoft.com/office/drawing/2014/main" val="3805918549"/>
                    </a:ext>
                  </a:extLst>
                </a:gridCol>
                <a:gridCol w="3382565">
                  <a:extLst>
                    <a:ext uri="{9D8B030D-6E8A-4147-A177-3AD203B41FA5}">
                      <a16:colId xmlns:a16="http://schemas.microsoft.com/office/drawing/2014/main" val="1601664283"/>
                    </a:ext>
                  </a:extLst>
                </a:gridCol>
                <a:gridCol w="3224828">
                  <a:extLst>
                    <a:ext uri="{9D8B030D-6E8A-4147-A177-3AD203B41FA5}">
                      <a16:colId xmlns:a16="http://schemas.microsoft.com/office/drawing/2014/main" val="2284084280"/>
                    </a:ext>
                  </a:extLst>
                </a:gridCol>
              </a:tblGrid>
              <a:tr h="311916">
                <a:tc rowSpan="3">
                  <a:txBody>
                    <a:bodyPr/>
                    <a:lstStyle/>
                    <a:p>
                      <a:pPr algn="ctr" rtl="0" fontAlgn="ctr"/>
                      <a:r>
                        <a:rPr lang="es-EC" sz="1400" u="none" strike="noStrike" dirty="0">
                          <a:effectLst/>
                        </a:rPr>
                        <a:t>Aptitud</a:t>
                      </a:r>
                      <a:endParaRPr lang="es-EC" sz="1400" b="1" i="0" u="none" strike="noStrike" dirty="0">
                        <a:solidFill>
                          <a:srgbClr val="FFFFFF"/>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rtl="0" fontAlgn="ctr"/>
                      <a:r>
                        <a:rPr lang="es-EC" sz="1400" u="none" strike="noStrike" dirty="0">
                          <a:effectLst/>
                        </a:rPr>
                        <a:t>Grado de insolación</a:t>
                      </a:r>
                      <a:endParaRPr lang="es-EC" sz="1400" b="1" i="0" u="none" strike="noStrike" dirty="0">
                        <a:solidFill>
                          <a:srgbClr val="FFFFFF"/>
                        </a:solidFill>
                        <a:effectLst/>
                        <a:latin typeface="Calibri" panose="020F0502020204030204" pitchFamily="34" charset="0"/>
                      </a:endParaRPr>
                    </a:p>
                  </a:txBody>
                  <a:tcPr marL="9525" marR="9525" marT="9525" marB="0" anchor="ctr">
                    <a:solidFill>
                      <a:schemeClr val="accent3">
                        <a:lumMod val="20000"/>
                        <a:lumOff val="80000"/>
                      </a:schemeClr>
                    </a:solidFill>
                  </a:tcPr>
                </a:tc>
                <a:tc>
                  <a:txBody>
                    <a:bodyPr/>
                    <a:lstStyle/>
                    <a:p>
                      <a:pPr algn="ctr" fontAlgn="ctr"/>
                      <a:r>
                        <a:rPr lang="es-EC" sz="1400" b="1" u="none" strike="noStrike" dirty="0">
                          <a:effectLst/>
                        </a:rPr>
                        <a:t>0,62</a:t>
                      </a:r>
                      <a:endParaRPr lang="es-EC" sz="1400" b="1" i="0" u="none" strike="noStrike" dirty="0">
                        <a:solidFill>
                          <a:srgbClr val="000000"/>
                        </a:solidFill>
                        <a:effectLst/>
                        <a:latin typeface="Calibri" panose="020F0502020204030204"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817151710"/>
                  </a:ext>
                </a:extLst>
              </a:tr>
              <a:tr h="311916">
                <a:tc vMerge="1">
                  <a:txBody>
                    <a:bodyPr/>
                    <a:lstStyle/>
                    <a:p>
                      <a:endParaRPr lang="es-EC"/>
                    </a:p>
                  </a:txBody>
                  <a:tcPr/>
                </a:tc>
                <a:tc>
                  <a:txBody>
                    <a:bodyPr/>
                    <a:lstStyle/>
                    <a:p>
                      <a:pPr algn="ctr" rtl="0" fontAlgn="ctr"/>
                      <a:r>
                        <a:rPr lang="es-EC" sz="1400" u="none" strike="noStrike" dirty="0">
                          <a:effectLst/>
                        </a:rPr>
                        <a:t>Pendiente</a:t>
                      </a:r>
                      <a:endParaRPr lang="es-EC" sz="1400" b="1" i="0" u="none" strike="noStrike" dirty="0">
                        <a:solidFill>
                          <a:srgbClr val="FFFFFF"/>
                        </a:solidFill>
                        <a:effectLst/>
                        <a:latin typeface="Calibri" panose="020F0502020204030204" pitchFamily="34" charset="0"/>
                      </a:endParaRPr>
                    </a:p>
                  </a:txBody>
                  <a:tcPr marL="9525" marR="9525" marT="9525" marB="0" anchor="ctr">
                    <a:solidFill>
                      <a:schemeClr val="accent3">
                        <a:lumMod val="20000"/>
                        <a:lumOff val="80000"/>
                      </a:schemeClr>
                    </a:solidFill>
                  </a:tcPr>
                </a:tc>
                <a:tc>
                  <a:txBody>
                    <a:bodyPr/>
                    <a:lstStyle/>
                    <a:p>
                      <a:pPr algn="ctr" fontAlgn="ctr"/>
                      <a:r>
                        <a:rPr lang="es-EC" sz="1400" b="1" u="none" strike="noStrike" dirty="0">
                          <a:effectLst/>
                        </a:rPr>
                        <a:t>0,24</a:t>
                      </a:r>
                      <a:endParaRPr lang="es-EC" sz="1400" b="1" i="0" u="none" strike="noStrike" dirty="0">
                        <a:solidFill>
                          <a:srgbClr val="000000"/>
                        </a:solidFill>
                        <a:effectLst/>
                        <a:latin typeface="Calibri" panose="020F0502020204030204"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2023977047"/>
                  </a:ext>
                </a:extLst>
              </a:tr>
              <a:tr h="311916">
                <a:tc vMerge="1">
                  <a:txBody>
                    <a:bodyPr/>
                    <a:lstStyle/>
                    <a:p>
                      <a:endParaRPr lang="es-EC"/>
                    </a:p>
                  </a:txBody>
                  <a:tcPr/>
                </a:tc>
                <a:tc>
                  <a:txBody>
                    <a:bodyPr/>
                    <a:lstStyle/>
                    <a:p>
                      <a:pPr algn="ctr" rtl="0" fontAlgn="ctr"/>
                      <a:r>
                        <a:rPr lang="es-EC" sz="1400" u="none" strike="noStrike">
                          <a:effectLst/>
                        </a:rPr>
                        <a:t>Accesibilidad</a:t>
                      </a:r>
                      <a:endParaRPr lang="es-EC" sz="1400" b="1" i="0" u="none" strike="noStrike">
                        <a:solidFill>
                          <a:srgbClr val="FFFFFF"/>
                        </a:solidFill>
                        <a:effectLst/>
                        <a:latin typeface="Calibri" panose="020F0502020204030204" pitchFamily="34" charset="0"/>
                      </a:endParaRPr>
                    </a:p>
                  </a:txBody>
                  <a:tcPr marL="9525" marR="9525" marT="9525" marB="0" anchor="ctr">
                    <a:solidFill>
                      <a:schemeClr val="accent3">
                        <a:lumMod val="20000"/>
                        <a:lumOff val="80000"/>
                      </a:schemeClr>
                    </a:solidFill>
                  </a:tcPr>
                </a:tc>
                <a:tc>
                  <a:txBody>
                    <a:bodyPr/>
                    <a:lstStyle/>
                    <a:p>
                      <a:pPr algn="ctr" fontAlgn="ctr"/>
                      <a:r>
                        <a:rPr lang="es-EC" sz="1400" b="1" u="none" strike="noStrike" dirty="0">
                          <a:effectLst/>
                        </a:rPr>
                        <a:t>0,14</a:t>
                      </a:r>
                      <a:endParaRPr lang="es-EC" sz="1400" b="1" i="0" u="none" strike="noStrike" dirty="0">
                        <a:solidFill>
                          <a:srgbClr val="000000"/>
                        </a:solidFill>
                        <a:effectLst/>
                        <a:latin typeface="Calibri" panose="020F0502020204030204"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1535144931"/>
                  </a:ext>
                </a:extLst>
              </a:tr>
              <a:tr h="369678">
                <a:tc rowSpan="3">
                  <a:txBody>
                    <a:bodyPr/>
                    <a:lstStyle/>
                    <a:p>
                      <a:pPr algn="ctr" rtl="0" fontAlgn="ctr"/>
                      <a:r>
                        <a:rPr lang="es-EC" sz="1400" u="none" strike="noStrike" dirty="0">
                          <a:effectLst/>
                        </a:rPr>
                        <a:t>Impacto en el medio físico</a:t>
                      </a:r>
                      <a:endParaRPr lang="es-EC" sz="1400" b="1" i="0" u="none" strike="noStrike" dirty="0">
                        <a:solidFill>
                          <a:srgbClr val="FFFFFF"/>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rtl="0" fontAlgn="ctr"/>
                      <a:r>
                        <a:rPr lang="es-EC" sz="1400" u="none" strike="noStrike" dirty="0">
                          <a:effectLst/>
                        </a:rPr>
                        <a:t>Erosión</a:t>
                      </a:r>
                      <a:endParaRPr lang="es-EC" sz="1400" b="1" i="0" u="none" strike="noStrike" dirty="0">
                        <a:solidFill>
                          <a:srgbClr val="FFFFFF"/>
                        </a:solidFill>
                        <a:effectLst/>
                        <a:latin typeface="Calibri" panose="020F0502020204030204" pitchFamily="34" charset="0"/>
                      </a:endParaRPr>
                    </a:p>
                  </a:txBody>
                  <a:tcPr marL="9525" marR="9525" marT="9525" marB="0" anchor="ctr">
                    <a:solidFill>
                      <a:schemeClr val="accent3">
                        <a:lumMod val="20000"/>
                        <a:lumOff val="80000"/>
                      </a:schemeClr>
                    </a:solidFill>
                  </a:tcPr>
                </a:tc>
                <a:tc>
                  <a:txBody>
                    <a:bodyPr/>
                    <a:lstStyle/>
                    <a:p>
                      <a:pPr algn="ctr" fontAlgn="ctr"/>
                      <a:r>
                        <a:rPr lang="es-EC" sz="1400" b="1" u="none" strike="noStrike" dirty="0">
                          <a:effectLst/>
                        </a:rPr>
                        <a:t>0,3</a:t>
                      </a:r>
                      <a:endParaRPr lang="es-EC" sz="1400" b="1" i="0" u="none" strike="noStrike" dirty="0">
                        <a:solidFill>
                          <a:srgbClr val="000000"/>
                        </a:solidFill>
                        <a:effectLst/>
                        <a:latin typeface="Calibri" panose="020F0502020204030204"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2507402545"/>
                  </a:ext>
                </a:extLst>
              </a:tr>
              <a:tr h="427440">
                <a:tc vMerge="1">
                  <a:txBody>
                    <a:bodyPr/>
                    <a:lstStyle/>
                    <a:p>
                      <a:endParaRPr lang="es-EC"/>
                    </a:p>
                  </a:txBody>
                  <a:tcPr/>
                </a:tc>
                <a:tc>
                  <a:txBody>
                    <a:bodyPr/>
                    <a:lstStyle/>
                    <a:p>
                      <a:pPr algn="ctr" rtl="0" fontAlgn="ctr"/>
                      <a:r>
                        <a:rPr lang="es-EC" sz="1400" u="none" strike="noStrike">
                          <a:effectLst/>
                        </a:rPr>
                        <a:t>Uso del suelo</a:t>
                      </a:r>
                      <a:endParaRPr lang="es-EC" sz="1400" b="1" i="0" u="none" strike="noStrike">
                        <a:solidFill>
                          <a:srgbClr val="FFFFFF"/>
                        </a:solidFill>
                        <a:effectLst/>
                        <a:latin typeface="Calibri" panose="020F0502020204030204" pitchFamily="34" charset="0"/>
                      </a:endParaRPr>
                    </a:p>
                  </a:txBody>
                  <a:tcPr marL="9525" marR="9525" marT="9525" marB="0" anchor="ctr">
                    <a:solidFill>
                      <a:schemeClr val="accent3">
                        <a:lumMod val="20000"/>
                        <a:lumOff val="80000"/>
                      </a:schemeClr>
                    </a:solidFill>
                  </a:tcPr>
                </a:tc>
                <a:tc>
                  <a:txBody>
                    <a:bodyPr/>
                    <a:lstStyle/>
                    <a:p>
                      <a:pPr algn="ctr" fontAlgn="ctr"/>
                      <a:r>
                        <a:rPr lang="es-EC" sz="1400" b="1" u="none" strike="noStrike" dirty="0">
                          <a:effectLst/>
                        </a:rPr>
                        <a:t>0,16</a:t>
                      </a:r>
                      <a:endParaRPr lang="es-EC" sz="1400" b="1" i="0" u="none" strike="noStrike" dirty="0">
                        <a:solidFill>
                          <a:srgbClr val="000000"/>
                        </a:solidFill>
                        <a:effectLst/>
                        <a:latin typeface="Calibri" panose="020F0502020204030204"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3637716703"/>
                  </a:ext>
                </a:extLst>
              </a:tr>
              <a:tr h="369678">
                <a:tc vMerge="1">
                  <a:txBody>
                    <a:bodyPr/>
                    <a:lstStyle/>
                    <a:p>
                      <a:endParaRPr lang="es-EC"/>
                    </a:p>
                  </a:txBody>
                  <a:tcPr/>
                </a:tc>
                <a:tc>
                  <a:txBody>
                    <a:bodyPr/>
                    <a:lstStyle/>
                    <a:p>
                      <a:pPr algn="ctr" rtl="0" fontAlgn="ctr"/>
                      <a:r>
                        <a:rPr lang="es-EC" sz="1400" u="none" strike="noStrike">
                          <a:effectLst/>
                        </a:rPr>
                        <a:t>Hidrología</a:t>
                      </a:r>
                      <a:endParaRPr lang="es-EC" sz="1400" b="1" i="0" u="none" strike="noStrike">
                        <a:solidFill>
                          <a:srgbClr val="FFFFFF"/>
                        </a:solidFill>
                        <a:effectLst/>
                        <a:latin typeface="Calibri" panose="020F0502020204030204" pitchFamily="34" charset="0"/>
                      </a:endParaRPr>
                    </a:p>
                  </a:txBody>
                  <a:tcPr marL="9525" marR="9525" marT="9525" marB="0" anchor="ctr">
                    <a:solidFill>
                      <a:schemeClr val="accent3">
                        <a:lumMod val="20000"/>
                        <a:lumOff val="80000"/>
                      </a:schemeClr>
                    </a:solidFill>
                  </a:tcPr>
                </a:tc>
                <a:tc>
                  <a:txBody>
                    <a:bodyPr/>
                    <a:lstStyle/>
                    <a:p>
                      <a:pPr algn="ctr" fontAlgn="ctr"/>
                      <a:r>
                        <a:rPr lang="es-EC" sz="1400" b="1" u="none" strike="noStrike" dirty="0">
                          <a:effectLst/>
                        </a:rPr>
                        <a:t>0,54</a:t>
                      </a:r>
                      <a:endParaRPr lang="es-EC" sz="1400" b="1" i="0" u="none" strike="noStrike" dirty="0">
                        <a:solidFill>
                          <a:srgbClr val="000000"/>
                        </a:solidFill>
                        <a:effectLst/>
                        <a:latin typeface="Calibri" panose="020F0502020204030204"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4043915876"/>
                  </a:ext>
                </a:extLst>
              </a:tr>
            </a:tbl>
          </a:graphicData>
        </a:graphic>
      </p:graphicFrame>
      <p:sp>
        <p:nvSpPr>
          <p:cNvPr id="12" name="CuadroTexto 11">
            <a:extLst>
              <a:ext uri="{FF2B5EF4-FFF2-40B4-BE49-F238E27FC236}">
                <a16:creationId xmlns:a16="http://schemas.microsoft.com/office/drawing/2014/main" id="{A1C42591-B1F8-47D7-8309-ECFCF2E0DCE8}"/>
              </a:ext>
            </a:extLst>
          </p:cNvPr>
          <p:cNvSpPr txBox="1"/>
          <p:nvPr/>
        </p:nvSpPr>
        <p:spPr>
          <a:xfrm>
            <a:off x="4636895" y="3272454"/>
            <a:ext cx="1308653" cy="400110"/>
          </a:xfrm>
          <a:prstGeom prst="rect">
            <a:avLst/>
          </a:prstGeom>
          <a:noFill/>
        </p:spPr>
        <p:txBody>
          <a:bodyPr wrap="square">
            <a:spAutoFit/>
          </a:bodyPr>
          <a:lstStyle/>
          <a:p>
            <a:r>
              <a:rPr lang="es-EC" sz="2000" dirty="0"/>
              <a:t>Criterios</a:t>
            </a:r>
          </a:p>
        </p:txBody>
      </p:sp>
      <p:sp>
        <p:nvSpPr>
          <p:cNvPr id="14" name="CuadroTexto 13">
            <a:extLst>
              <a:ext uri="{FF2B5EF4-FFF2-40B4-BE49-F238E27FC236}">
                <a16:creationId xmlns:a16="http://schemas.microsoft.com/office/drawing/2014/main" id="{453D1815-7D85-4F05-93D2-67FCB0A0FA93}"/>
              </a:ext>
            </a:extLst>
          </p:cNvPr>
          <p:cNvSpPr txBox="1"/>
          <p:nvPr/>
        </p:nvSpPr>
        <p:spPr>
          <a:xfrm>
            <a:off x="7840862" y="3247148"/>
            <a:ext cx="1670052" cy="400110"/>
          </a:xfrm>
          <a:prstGeom prst="rect">
            <a:avLst/>
          </a:prstGeom>
          <a:noFill/>
        </p:spPr>
        <p:txBody>
          <a:bodyPr wrap="square">
            <a:spAutoFit/>
          </a:bodyPr>
          <a:lstStyle/>
          <a:p>
            <a:r>
              <a:rPr lang="es-EC" sz="2000" dirty="0"/>
              <a:t>Prioridades</a:t>
            </a:r>
          </a:p>
        </p:txBody>
      </p:sp>
      <p:graphicFrame>
        <p:nvGraphicFramePr>
          <p:cNvPr id="15" name="Tabla 14">
            <a:extLst>
              <a:ext uri="{FF2B5EF4-FFF2-40B4-BE49-F238E27FC236}">
                <a16:creationId xmlns:a16="http://schemas.microsoft.com/office/drawing/2014/main" id="{E811942A-7732-4CA6-87D3-083FEA0FA6FF}"/>
              </a:ext>
            </a:extLst>
          </p:cNvPr>
          <p:cNvGraphicFramePr>
            <a:graphicFrameLocks noGrp="1"/>
          </p:cNvGraphicFramePr>
          <p:nvPr>
            <p:extLst>
              <p:ext uri="{D42A27DB-BD31-4B8C-83A1-F6EECF244321}">
                <p14:modId xmlns:p14="http://schemas.microsoft.com/office/powerpoint/2010/main" val="3671486133"/>
              </p:ext>
            </p:extLst>
          </p:nvPr>
        </p:nvGraphicFramePr>
        <p:xfrm>
          <a:off x="1817493" y="1563915"/>
          <a:ext cx="3048000" cy="1337310"/>
        </p:xfrm>
        <a:graphic>
          <a:graphicData uri="http://schemas.openxmlformats.org/drawingml/2006/table">
            <a:tbl>
              <a:tblPr>
                <a:tableStyleId>{5C22544A-7EE6-4342-B048-85BDC9FD1C3A}</a:tableStyleId>
              </a:tblPr>
              <a:tblGrid>
                <a:gridCol w="762000">
                  <a:extLst>
                    <a:ext uri="{9D8B030D-6E8A-4147-A177-3AD203B41FA5}">
                      <a16:colId xmlns:a16="http://schemas.microsoft.com/office/drawing/2014/main" val="1996923368"/>
                    </a:ext>
                  </a:extLst>
                </a:gridCol>
                <a:gridCol w="762000">
                  <a:extLst>
                    <a:ext uri="{9D8B030D-6E8A-4147-A177-3AD203B41FA5}">
                      <a16:colId xmlns:a16="http://schemas.microsoft.com/office/drawing/2014/main" val="2174259188"/>
                    </a:ext>
                  </a:extLst>
                </a:gridCol>
                <a:gridCol w="762000">
                  <a:extLst>
                    <a:ext uri="{9D8B030D-6E8A-4147-A177-3AD203B41FA5}">
                      <a16:colId xmlns:a16="http://schemas.microsoft.com/office/drawing/2014/main" val="412299207"/>
                    </a:ext>
                  </a:extLst>
                </a:gridCol>
                <a:gridCol w="762000">
                  <a:extLst>
                    <a:ext uri="{9D8B030D-6E8A-4147-A177-3AD203B41FA5}">
                      <a16:colId xmlns:a16="http://schemas.microsoft.com/office/drawing/2014/main" val="1830669922"/>
                    </a:ext>
                  </a:extLst>
                </a:gridCol>
              </a:tblGrid>
              <a:tr h="209550">
                <a:tc rowSpan="3">
                  <a:txBody>
                    <a:bodyPr/>
                    <a:lstStyle/>
                    <a:p>
                      <a:pPr algn="ctr" fontAlgn="ctr"/>
                      <a:r>
                        <a:rPr lang="es-EC" sz="1400" u="none" strike="noStrike" dirty="0">
                          <a:effectLst/>
                        </a:rPr>
                        <a:t>A1</a:t>
                      </a:r>
                      <a:endParaRPr lang="es-EC" sz="1400" b="1" i="0" u="none" strike="noStrike" dirty="0">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fontAlgn="ctr"/>
                      <a:r>
                        <a:rPr lang="es-EC" sz="1400" u="none" strike="noStrike">
                          <a:effectLst/>
                        </a:rPr>
                        <a:t>1,00</a:t>
                      </a:r>
                      <a:endParaRPr lang="es-EC"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3,00</a:t>
                      </a:r>
                      <a:endParaRPr lang="es-EC"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4,00</a:t>
                      </a:r>
                      <a:endParaRPr lang="es-EC" sz="14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39997219"/>
                  </a:ext>
                </a:extLst>
              </a:tr>
              <a:tr h="200025">
                <a:tc vMerge="1">
                  <a:txBody>
                    <a:bodyPr/>
                    <a:lstStyle/>
                    <a:p>
                      <a:endParaRPr lang="es-EC"/>
                    </a:p>
                  </a:txBody>
                  <a:tcPr/>
                </a:tc>
                <a:tc>
                  <a:txBody>
                    <a:bodyPr/>
                    <a:lstStyle/>
                    <a:p>
                      <a:pPr algn="ctr" fontAlgn="ctr"/>
                      <a:r>
                        <a:rPr lang="es-EC" sz="1400" u="none" strike="noStrike">
                          <a:effectLst/>
                        </a:rPr>
                        <a:t>0,33</a:t>
                      </a:r>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1,00</a:t>
                      </a:r>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2,00</a:t>
                      </a:r>
                      <a:endParaRPr lang="es-EC"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0271316"/>
                  </a:ext>
                </a:extLst>
              </a:tr>
              <a:tr h="200025">
                <a:tc vMerge="1">
                  <a:txBody>
                    <a:bodyPr/>
                    <a:lstStyle/>
                    <a:p>
                      <a:endParaRPr lang="es-EC"/>
                    </a:p>
                  </a:txBody>
                  <a:tcPr/>
                </a:tc>
                <a:tc>
                  <a:txBody>
                    <a:bodyPr/>
                    <a:lstStyle/>
                    <a:p>
                      <a:pPr algn="ctr" fontAlgn="ctr"/>
                      <a:r>
                        <a:rPr lang="es-EC" sz="1400" u="none" strike="noStrike" dirty="0">
                          <a:effectLst/>
                        </a:rPr>
                        <a:t>0,25</a:t>
                      </a:r>
                      <a:endParaRPr lang="es-EC"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0,50</a:t>
                      </a:r>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1,00</a:t>
                      </a:r>
                      <a:endParaRPr lang="es-EC"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79121543"/>
                  </a:ext>
                </a:extLst>
              </a:tr>
              <a:tr h="200025">
                <a:tc rowSpan="3">
                  <a:txBody>
                    <a:bodyPr/>
                    <a:lstStyle/>
                    <a:p>
                      <a:pPr algn="ctr" fontAlgn="ctr"/>
                      <a:r>
                        <a:rPr lang="es-EC" sz="1400" u="none" strike="noStrike" dirty="0">
                          <a:effectLst/>
                        </a:rPr>
                        <a:t>Matriz normalizada de A1</a:t>
                      </a:r>
                      <a:endParaRPr lang="es-EC" sz="1400" b="1" i="0" u="none" strike="noStrike" dirty="0">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fontAlgn="ctr"/>
                      <a:r>
                        <a:rPr lang="es-EC" sz="1400" u="none" strike="noStrike" dirty="0">
                          <a:effectLst/>
                        </a:rPr>
                        <a:t>0,63</a:t>
                      </a:r>
                      <a:endParaRPr lang="es-EC"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0,67</a:t>
                      </a:r>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0,57</a:t>
                      </a:r>
                      <a:endParaRPr lang="es-EC"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4894331"/>
                  </a:ext>
                </a:extLst>
              </a:tr>
              <a:tr h="200025">
                <a:tc vMerge="1">
                  <a:txBody>
                    <a:bodyPr/>
                    <a:lstStyle/>
                    <a:p>
                      <a:endParaRPr lang="es-EC"/>
                    </a:p>
                  </a:txBody>
                  <a:tcPr/>
                </a:tc>
                <a:tc>
                  <a:txBody>
                    <a:bodyPr/>
                    <a:lstStyle/>
                    <a:p>
                      <a:pPr algn="ctr" fontAlgn="ctr"/>
                      <a:r>
                        <a:rPr lang="es-EC" sz="1400" u="none" strike="noStrike">
                          <a:effectLst/>
                        </a:rPr>
                        <a:t>0,21</a:t>
                      </a:r>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dirty="0">
                          <a:effectLst/>
                        </a:rPr>
                        <a:t>0,22</a:t>
                      </a:r>
                      <a:endParaRPr lang="es-EC"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dirty="0">
                          <a:effectLst/>
                        </a:rPr>
                        <a:t>0,29</a:t>
                      </a:r>
                      <a:endParaRPr lang="es-EC"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21619396"/>
                  </a:ext>
                </a:extLst>
              </a:tr>
              <a:tr h="200025">
                <a:tc vMerge="1">
                  <a:txBody>
                    <a:bodyPr/>
                    <a:lstStyle/>
                    <a:p>
                      <a:endParaRPr lang="es-EC"/>
                    </a:p>
                  </a:txBody>
                  <a:tcPr/>
                </a:tc>
                <a:tc>
                  <a:txBody>
                    <a:bodyPr/>
                    <a:lstStyle/>
                    <a:p>
                      <a:pPr algn="ctr" fontAlgn="ctr"/>
                      <a:r>
                        <a:rPr lang="es-EC" sz="1400" u="none" strike="noStrike">
                          <a:effectLst/>
                        </a:rPr>
                        <a:t>0,16</a:t>
                      </a:r>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0,11</a:t>
                      </a:r>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dirty="0">
                          <a:effectLst/>
                        </a:rPr>
                        <a:t>0,14</a:t>
                      </a:r>
                      <a:endParaRPr lang="es-EC"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29093434"/>
                  </a:ext>
                </a:extLst>
              </a:tr>
            </a:tbl>
          </a:graphicData>
        </a:graphic>
      </p:graphicFrame>
      <p:graphicFrame>
        <p:nvGraphicFramePr>
          <p:cNvPr id="16" name="Tabla 15">
            <a:extLst>
              <a:ext uri="{FF2B5EF4-FFF2-40B4-BE49-F238E27FC236}">
                <a16:creationId xmlns:a16="http://schemas.microsoft.com/office/drawing/2014/main" id="{3DA73232-284F-40DF-83A5-53299D56AFD9}"/>
              </a:ext>
            </a:extLst>
          </p:cNvPr>
          <p:cNvGraphicFramePr>
            <a:graphicFrameLocks noGrp="1"/>
          </p:cNvGraphicFramePr>
          <p:nvPr>
            <p:extLst>
              <p:ext uri="{D42A27DB-BD31-4B8C-83A1-F6EECF244321}">
                <p14:modId xmlns:p14="http://schemas.microsoft.com/office/powerpoint/2010/main" val="1804053504"/>
              </p:ext>
            </p:extLst>
          </p:nvPr>
        </p:nvGraphicFramePr>
        <p:xfrm>
          <a:off x="7100006" y="1512994"/>
          <a:ext cx="3048000" cy="1337310"/>
        </p:xfrm>
        <a:graphic>
          <a:graphicData uri="http://schemas.openxmlformats.org/drawingml/2006/table">
            <a:tbl>
              <a:tblPr>
                <a:tableStyleId>{5C22544A-7EE6-4342-B048-85BDC9FD1C3A}</a:tableStyleId>
              </a:tblPr>
              <a:tblGrid>
                <a:gridCol w="762000">
                  <a:extLst>
                    <a:ext uri="{9D8B030D-6E8A-4147-A177-3AD203B41FA5}">
                      <a16:colId xmlns:a16="http://schemas.microsoft.com/office/drawing/2014/main" val="4131227093"/>
                    </a:ext>
                  </a:extLst>
                </a:gridCol>
                <a:gridCol w="762000">
                  <a:extLst>
                    <a:ext uri="{9D8B030D-6E8A-4147-A177-3AD203B41FA5}">
                      <a16:colId xmlns:a16="http://schemas.microsoft.com/office/drawing/2014/main" val="3037597457"/>
                    </a:ext>
                  </a:extLst>
                </a:gridCol>
                <a:gridCol w="762000">
                  <a:extLst>
                    <a:ext uri="{9D8B030D-6E8A-4147-A177-3AD203B41FA5}">
                      <a16:colId xmlns:a16="http://schemas.microsoft.com/office/drawing/2014/main" val="2089373266"/>
                    </a:ext>
                  </a:extLst>
                </a:gridCol>
                <a:gridCol w="762000">
                  <a:extLst>
                    <a:ext uri="{9D8B030D-6E8A-4147-A177-3AD203B41FA5}">
                      <a16:colId xmlns:a16="http://schemas.microsoft.com/office/drawing/2014/main" val="1831696373"/>
                    </a:ext>
                  </a:extLst>
                </a:gridCol>
              </a:tblGrid>
              <a:tr h="200025">
                <a:tc rowSpan="3">
                  <a:txBody>
                    <a:bodyPr/>
                    <a:lstStyle/>
                    <a:p>
                      <a:pPr algn="ctr" fontAlgn="ctr"/>
                      <a:r>
                        <a:rPr lang="es-EC" sz="1400" u="none" strike="noStrike" dirty="0">
                          <a:effectLst/>
                        </a:rPr>
                        <a:t>A2</a:t>
                      </a:r>
                      <a:endParaRPr lang="es-EC" sz="1400" b="1" i="0" u="none" strike="noStrike" dirty="0">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fontAlgn="ctr"/>
                      <a:r>
                        <a:rPr lang="es-EC" sz="1400" u="none" strike="noStrike">
                          <a:effectLst/>
                        </a:rPr>
                        <a:t>1,00</a:t>
                      </a:r>
                      <a:endParaRPr lang="es-EC"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2,00</a:t>
                      </a:r>
                      <a:endParaRPr lang="es-EC"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0,50</a:t>
                      </a:r>
                      <a:endParaRPr lang="es-EC" sz="14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33744119"/>
                  </a:ext>
                </a:extLst>
              </a:tr>
              <a:tr h="200025">
                <a:tc vMerge="1">
                  <a:txBody>
                    <a:bodyPr/>
                    <a:lstStyle/>
                    <a:p>
                      <a:endParaRPr lang="es-EC"/>
                    </a:p>
                  </a:txBody>
                  <a:tcPr/>
                </a:tc>
                <a:tc>
                  <a:txBody>
                    <a:bodyPr/>
                    <a:lstStyle/>
                    <a:p>
                      <a:pPr algn="ctr" fontAlgn="ctr"/>
                      <a:r>
                        <a:rPr lang="es-EC" sz="1400" u="none" strike="noStrike">
                          <a:effectLst/>
                        </a:rPr>
                        <a:t>0,50</a:t>
                      </a:r>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1,00</a:t>
                      </a:r>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0,33</a:t>
                      </a:r>
                      <a:endParaRPr lang="es-EC"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39887062"/>
                  </a:ext>
                </a:extLst>
              </a:tr>
              <a:tr h="200025">
                <a:tc vMerge="1">
                  <a:txBody>
                    <a:bodyPr/>
                    <a:lstStyle/>
                    <a:p>
                      <a:endParaRPr lang="es-EC"/>
                    </a:p>
                  </a:txBody>
                  <a:tcPr/>
                </a:tc>
                <a:tc>
                  <a:txBody>
                    <a:bodyPr/>
                    <a:lstStyle/>
                    <a:p>
                      <a:pPr algn="ctr" fontAlgn="ctr"/>
                      <a:r>
                        <a:rPr lang="es-EC" sz="1400" u="none" strike="noStrike">
                          <a:effectLst/>
                        </a:rPr>
                        <a:t>2,00</a:t>
                      </a:r>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3,00</a:t>
                      </a:r>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1,00</a:t>
                      </a:r>
                      <a:endParaRPr lang="es-EC"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42488262"/>
                  </a:ext>
                </a:extLst>
              </a:tr>
              <a:tr h="200025">
                <a:tc rowSpan="3">
                  <a:txBody>
                    <a:bodyPr/>
                    <a:lstStyle/>
                    <a:p>
                      <a:pPr algn="ctr" fontAlgn="ctr"/>
                      <a:r>
                        <a:rPr lang="es-EC" sz="1400" u="none" strike="noStrike" dirty="0">
                          <a:effectLst/>
                        </a:rPr>
                        <a:t>Matriz normalizada de A2</a:t>
                      </a:r>
                      <a:endParaRPr lang="es-EC" sz="1400" b="1" i="0" u="none" strike="noStrike" dirty="0">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fontAlgn="ctr"/>
                      <a:r>
                        <a:rPr lang="es-EC" sz="1400" u="none" strike="noStrike">
                          <a:effectLst/>
                        </a:rPr>
                        <a:t>0,29</a:t>
                      </a:r>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0,33</a:t>
                      </a:r>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0,27</a:t>
                      </a:r>
                      <a:endParaRPr lang="es-EC"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50797311"/>
                  </a:ext>
                </a:extLst>
              </a:tr>
              <a:tr h="200025">
                <a:tc vMerge="1">
                  <a:txBody>
                    <a:bodyPr/>
                    <a:lstStyle/>
                    <a:p>
                      <a:endParaRPr lang="es-EC"/>
                    </a:p>
                  </a:txBody>
                  <a:tcPr/>
                </a:tc>
                <a:tc>
                  <a:txBody>
                    <a:bodyPr/>
                    <a:lstStyle/>
                    <a:p>
                      <a:pPr algn="ctr" fontAlgn="ctr"/>
                      <a:r>
                        <a:rPr lang="es-EC" sz="1400" u="none" strike="noStrike">
                          <a:effectLst/>
                        </a:rPr>
                        <a:t>0,14</a:t>
                      </a:r>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0,17</a:t>
                      </a:r>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0,18</a:t>
                      </a:r>
                      <a:endParaRPr lang="es-EC"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47130498"/>
                  </a:ext>
                </a:extLst>
              </a:tr>
              <a:tr h="200025">
                <a:tc vMerge="1">
                  <a:txBody>
                    <a:bodyPr/>
                    <a:lstStyle/>
                    <a:p>
                      <a:endParaRPr lang="es-EC"/>
                    </a:p>
                  </a:txBody>
                  <a:tcPr/>
                </a:tc>
                <a:tc>
                  <a:txBody>
                    <a:bodyPr/>
                    <a:lstStyle/>
                    <a:p>
                      <a:pPr algn="ctr" fontAlgn="ctr"/>
                      <a:r>
                        <a:rPr lang="es-EC" sz="1400" u="none" strike="noStrike">
                          <a:effectLst/>
                        </a:rPr>
                        <a:t>0,57</a:t>
                      </a:r>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0,50</a:t>
                      </a:r>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dirty="0">
                          <a:effectLst/>
                        </a:rPr>
                        <a:t>0,55</a:t>
                      </a:r>
                      <a:endParaRPr lang="es-EC"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08204764"/>
                  </a:ext>
                </a:extLst>
              </a:tr>
            </a:tbl>
          </a:graphicData>
        </a:graphic>
      </p:graphicFrame>
      <p:sp>
        <p:nvSpPr>
          <p:cNvPr id="18" name="CuadroTexto 17">
            <a:extLst>
              <a:ext uri="{FF2B5EF4-FFF2-40B4-BE49-F238E27FC236}">
                <a16:creationId xmlns:a16="http://schemas.microsoft.com/office/drawing/2014/main" id="{97750DA0-F450-4CCB-B4F9-718474276975}"/>
              </a:ext>
            </a:extLst>
          </p:cNvPr>
          <p:cNvSpPr txBox="1"/>
          <p:nvPr/>
        </p:nvSpPr>
        <p:spPr>
          <a:xfrm>
            <a:off x="1817493" y="1089921"/>
            <a:ext cx="2819401" cy="461665"/>
          </a:xfrm>
          <a:prstGeom prst="rect">
            <a:avLst/>
          </a:prstGeom>
          <a:noFill/>
        </p:spPr>
        <p:txBody>
          <a:bodyPr wrap="square">
            <a:spAutoFit/>
          </a:bodyPr>
          <a:lstStyle/>
          <a:p>
            <a:r>
              <a:rPr lang="es-EC" sz="2400" dirty="0"/>
              <a:t>Criterios de aptitud</a:t>
            </a:r>
          </a:p>
        </p:txBody>
      </p:sp>
      <p:sp>
        <p:nvSpPr>
          <p:cNvPr id="20" name="CuadroTexto 19">
            <a:extLst>
              <a:ext uri="{FF2B5EF4-FFF2-40B4-BE49-F238E27FC236}">
                <a16:creationId xmlns:a16="http://schemas.microsoft.com/office/drawing/2014/main" id="{9062B2E7-0FF5-4DD9-9D5B-2290B3D75FB1}"/>
              </a:ext>
            </a:extLst>
          </p:cNvPr>
          <p:cNvSpPr txBox="1"/>
          <p:nvPr/>
        </p:nvSpPr>
        <p:spPr>
          <a:xfrm>
            <a:off x="7182010" y="1089921"/>
            <a:ext cx="2819401" cy="461665"/>
          </a:xfrm>
          <a:prstGeom prst="rect">
            <a:avLst/>
          </a:prstGeom>
          <a:noFill/>
        </p:spPr>
        <p:txBody>
          <a:bodyPr wrap="square">
            <a:spAutoFit/>
          </a:bodyPr>
          <a:lstStyle/>
          <a:p>
            <a:r>
              <a:rPr lang="es-EC" sz="2400" dirty="0"/>
              <a:t>Criterios de impacto</a:t>
            </a:r>
          </a:p>
        </p:txBody>
      </p:sp>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E3DCA2CE-5350-4DB2-8096-D18075F8B11E}"/>
                  </a:ext>
                </a:extLst>
              </p:cNvPr>
              <p:cNvSpPr txBox="1"/>
              <p:nvPr/>
            </p:nvSpPr>
            <p:spPr>
              <a:xfrm>
                <a:off x="2671429" y="6211674"/>
                <a:ext cx="7715415" cy="369332"/>
              </a:xfrm>
              <a:prstGeom prst="rect">
                <a:avLst/>
              </a:prstGeom>
              <a:noFill/>
            </p:spPr>
            <p:txBody>
              <a:bodyPr wrap="square">
                <a:spAutoFit/>
              </a:bodyPr>
              <a:lstStyle/>
              <a:p>
                <a14:m>
                  <m:oMath xmlns:m="http://schemas.openxmlformats.org/officeDocument/2006/math">
                    <m:r>
                      <m:rPr>
                        <m:sty m:val="p"/>
                      </m:rPr>
                      <a:rPr lang="es-EC" sz="1800" smtClean="0">
                        <a:effectLst/>
                        <a:latin typeface="Cambria Math" panose="02040503050406030204" pitchFamily="18" charset="0"/>
                        <a:ea typeface="Calibri" panose="020F0502020204030204" pitchFamily="34" charset="0"/>
                        <a:cs typeface="Arial" panose="020B0604020202020204" pitchFamily="34" charset="0"/>
                      </a:rPr>
                      <m:t>Capacidad</m:t>
                    </m:r>
                    <m:r>
                      <a:rPr lang="es-EC" sz="1800" smtClean="0">
                        <a:effectLst/>
                        <a:latin typeface="Cambria Math" panose="02040503050406030204" pitchFamily="18" charset="0"/>
                        <a:ea typeface="Calibri" panose="020F0502020204030204" pitchFamily="34" charset="0"/>
                        <a:cs typeface="Arial" panose="020B0604020202020204" pitchFamily="34" charset="0"/>
                      </a:rPr>
                      <m:t> </m:t>
                    </m:r>
                    <m:r>
                      <m:rPr>
                        <m:sty m:val="p"/>
                      </m:rPr>
                      <a:rPr lang="es-EC" sz="1800" smtClean="0">
                        <a:effectLst/>
                        <a:latin typeface="Cambria Math" panose="02040503050406030204" pitchFamily="18" charset="0"/>
                        <a:ea typeface="Calibri" panose="020F0502020204030204" pitchFamily="34" charset="0"/>
                        <a:cs typeface="Arial" panose="020B0604020202020204" pitchFamily="34" charset="0"/>
                      </a:rPr>
                      <m:t>de</m:t>
                    </m:r>
                    <m:r>
                      <a:rPr lang="es-EC" sz="1800" smtClean="0">
                        <a:effectLst/>
                        <a:latin typeface="Cambria Math" panose="02040503050406030204" pitchFamily="18" charset="0"/>
                        <a:ea typeface="Calibri" panose="020F0502020204030204" pitchFamily="34" charset="0"/>
                        <a:cs typeface="Arial" panose="020B0604020202020204" pitchFamily="34" charset="0"/>
                      </a:rPr>
                      <m:t> </m:t>
                    </m:r>
                    <m:r>
                      <m:rPr>
                        <m:sty m:val="p"/>
                      </m:rPr>
                      <a:rPr lang="es-EC" sz="1800" smtClean="0">
                        <a:effectLst/>
                        <a:latin typeface="Cambria Math" panose="02040503050406030204" pitchFamily="18" charset="0"/>
                        <a:ea typeface="Calibri" panose="020F0502020204030204" pitchFamily="34" charset="0"/>
                        <a:cs typeface="Arial" panose="020B0604020202020204" pitchFamily="34" charset="0"/>
                      </a:rPr>
                      <m:t>acogida</m:t>
                    </m:r>
                    <m:r>
                      <a:rPr lang="es-EC" sz="1800" smtClean="0">
                        <a:effectLst/>
                        <a:latin typeface="Cambria Math" panose="02040503050406030204" pitchFamily="18" charset="0"/>
                        <a:ea typeface="Calibri" panose="020F0502020204030204" pitchFamily="34" charset="0"/>
                        <a:cs typeface="Arial" panose="020B0604020202020204" pitchFamily="34" charset="0"/>
                      </a:rPr>
                      <m:t>= [ 0,50</m:t>
                    </m:r>
                    <m:r>
                      <a:rPr lang="es-EC" sz="1800" i="1">
                        <a:effectLst/>
                        <a:latin typeface="Cambria Math" panose="02040503050406030204" pitchFamily="18" charset="0"/>
                        <a:ea typeface="Calibri" panose="020F0502020204030204" pitchFamily="34" charset="0"/>
                        <a:cs typeface="Arial" panose="020B0604020202020204" pitchFamily="34" charset="0"/>
                      </a:rPr>
                      <m:t>∗</m:t>
                    </m:r>
                    <m:r>
                      <a:rPr lang="es-EC" sz="1800">
                        <a:effectLst/>
                        <a:latin typeface="Cambria Math" panose="02040503050406030204" pitchFamily="18" charset="0"/>
                        <a:ea typeface="Calibri" panose="020F0502020204030204" pitchFamily="34" charset="0"/>
                        <a:cs typeface="Arial" panose="020B0604020202020204" pitchFamily="34" charset="0"/>
                      </a:rPr>
                      <m:t> </m:t>
                    </m:r>
                    <m:r>
                      <m:rPr>
                        <m:sty m:val="p"/>
                      </m:rPr>
                      <a:rPr lang="es-EC" sz="1800">
                        <a:effectLst/>
                        <a:latin typeface="Cambria Math" panose="02040503050406030204" pitchFamily="18" charset="0"/>
                        <a:ea typeface="Calibri" panose="020F0502020204030204" pitchFamily="34" charset="0"/>
                        <a:cs typeface="Arial" panose="020B0604020202020204" pitchFamily="34" charset="0"/>
                      </a:rPr>
                      <m:t>aptitud</m:t>
                    </m:r>
                    <m:r>
                      <a:rPr lang="es-EC" sz="1800">
                        <a:effectLst/>
                        <a:latin typeface="Cambria Math" panose="02040503050406030204" pitchFamily="18" charset="0"/>
                        <a:ea typeface="Calibri" panose="020F0502020204030204" pitchFamily="34" charset="0"/>
                        <a:cs typeface="Arial" panose="020B0604020202020204" pitchFamily="34" charset="0"/>
                      </a:rPr>
                      <m:t> ]+[ 0,50</m:t>
                    </m:r>
                    <m:r>
                      <a:rPr lang="es-EC" sz="1800" i="1">
                        <a:effectLst/>
                        <a:latin typeface="Cambria Math" panose="02040503050406030204" pitchFamily="18" charset="0"/>
                        <a:ea typeface="Calibri" panose="020F0502020204030204" pitchFamily="34" charset="0"/>
                        <a:cs typeface="Arial" panose="020B0604020202020204" pitchFamily="34" charset="0"/>
                      </a:rPr>
                      <m:t>∗</m:t>
                    </m:r>
                    <m:r>
                      <a:rPr lang="es-EC" sz="1800">
                        <a:effectLst/>
                        <a:latin typeface="Cambria Math" panose="02040503050406030204" pitchFamily="18" charset="0"/>
                        <a:ea typeface="Calibri" panose="020F0502020204030204" pitchFamily="34" charset="0"/>
                        <a:cs typeface="Arial" panose="020B0604020202020204" pitchFamily="34" charset="0"/>
                      </a:rPr>
                      <m:t> </m:t>
                    </m:r>
                    <m:r>
                      <m:rPr>
                        <m:sty m:val="p"/>
                      </m:rPr>
                      <a:rPr lang="es-EC" sz="1800">
                        <a:effectLst/>
                        <a:latin typeface="Cambria Math" panose="02040503050406030204" pitchFamily="18" charset="0"/>
                        <a:ea typeface="Calibri" panose="020F0502020204030204" pitchFamily="34" charset="0"/>
                        <a:cs typeface="Arial" panose="020B0604020202020204" pitchFamily="34" charset="0"/>
                      </a:rPr>
                      <m:t>impacto</m:t>
                    </m:r>
                    <m:r>
                      <a:rPr lang="es-EC" sz="1800">
                        <a:effectLst/>
                        <a:latin typeface="Cambria Math" panose="02040503050406030204" pitchFamily="18" charset="0"/>
                        <a:ea typeface="Calibri" panose="020F0502020204030204" pitchFamily="34" charset="0"/>
                        <a:cs typeface="Arial" panose="020B0604020202020204" pitchFamily="34" charset="0"/>
                      </a:rPr>
                      <m:t> ]</m:t>
                    </m:r>
                  </m:oMath>
                </a14:m>
                <a:r>
                  <a:rPr lang="es-EC"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EC" dirty="0"/>
              </a:p>
            </p:txBody>
          </p:sp>
        </mc:Choice>
        <mc:Fallback xmlns="">
          <p:sp>
            <p:nvSpPr>
              <p:cNvPr id="13" name="CuadroTexto 12">
                <a:extLst>
                  <a:ext uri="{FF2B5EF4-FFF2-40B4-BE49-F238E27FC236}">
                    <a16:creationId xmlns:a16="http://schemas.microsoft.com/office/drawing/2014/main" id="{E3DCA2CE-5350-4DB2-8096-D18075F8B11E}"/>
                  </a:ext>
                </a:extLst>
              </p:cNvPr>
              <p:cNvSpPr txBox="1">
                <a:spLocks noRot="1" noChangeAspect="1" noMove="1" noResize="1" noEditPoints="1" noAdjustHandles="1" noChangeArrowheads="1" noChangeShapeType="1" noTextEdit="1"/>
              </p:cNvSpPr>
              <p:nvPr/>
            </p:nvSpPr>
            <p:spPr>
              <a:xfrm>
                <a:off x="2671429" y="6211674"/>
                <a:ext cx="7715415" cy="369332"/>
              </a:xfrm>
              <a:prstGeom prst="rect">
                <a:avLst/>
              </a:prstGeom>
              <a:blipFill>
                <a:blip r:embed="rId3"/>
                <a:stretch>
                  <a:fillRect l="-237" b="-14754"/>
                </a:stretch>
              </a:blipFill>
            </p:spPr>
            <p:txBody>
              <a:bodyPr/>
              <a:lstStyle/>
              <a:p>
                <a:r>
                  <a:rPr lang="es-EC">
                    <a:noFill/>
                  </a:rPr>
                  <a:t> </a:t>
                </a:r>
              </a:p>
            </p:txBody>
          </p:sp>
        </mc:Fallback>
      </mc:AlternateContent>
      <p:sp>
        <p:nvSpPr>
          <p:cNvPr id="5" name="Rectángulo 4">
            <a:extLst>
              <a:ext uri="{FF2B5EF4-FFF2-40B4-BE49-F238E27FC236}">
                <a16:creationId xmlns:a16="http://schemas.microsoft.com/office/drawing/2014/main" id="{6D33C2E6-ABD3-4409-81E4-61346835913B}"/>
              </a:ext>
            </a:extLst>
          </p:cNvPr>
          <p:cNvSpPr/>
          <p:nvPr/>
        </p:nvSpPr>
        <p:spPr>
          <a:xfrm>
            <a:off x="1652278" y="1089921"/>
            <a:ext cx="3336757" cy="18691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ángulo 5">
            <a:extLst>
              <a:ext uri="{FF2B5EF4-FFF2-40B4-BE49-F238E27FC236}">
                <a16:creationId xmlns:a16="http://schemas.microsoft.com/office/drawing/2014/main" id="{40DEAD2B-BDB9-4DBF-9F67-9528DCCE742B}"/>
              </a:ext>
            </a:extLst>
          </p:cNvPr>
          <p:cNvSpPr/>
          <p:nvPr/>
        </p:nvSpPr>
        <p:spPr>
          <a:xfrm>
            <a:off x="6861168" y="1089921"/>
            <a:ext cx="3525676" cy="18691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Rectángulo 6">
            <a:extLst>
              <a:ext uri="{FF2B5EF4-FFF2-40B4-BE49-F238E27FC236}">
                <a16:creationId xmlns:a16="http://schemas.microsoft.com/office/drawing/2014/main" id="{C17CF2DF-D7C7-4C0F-976B-D1450087E4CE}"/>
              </a:ext>
            </a:extLst>
          </p:cNvPr>
          <p:cNvSpPr/>
          <p:nvPr/>
        </p:nvSpPr>
        <p:spPr>
          <a:xfrm>
            <a:off x="1652278" y="3332920"/>
            <a:ext cx="8734566" cy="25132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a:extLst>
              <a:ext uri="{FF2B5EF4-FFF2-40B4-BE49-F238E27FC236}">
                <a16:creationId xmlns:a16="http://schemas.microsoft.com/office/drawing/2014/main" id="{9FBC791B-A24D-4D0B-AB51-7A497663A569}"/>
              </a:ext>
            </a:extLst>
          </p:cNvPr>
          <p:cNvSpPr/>
          <p:nvPr/>
        </p:nvSpPr>
        <p:spPr>
          <a:xfrm>
            <a:off x="2009033" y="6110202"/>
            <a:ext cx="8021053" cy="584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981214496"/>
      </p:ext>
    </p:extLst>
  </p:cSld>
  <p:clrMapOvr>
    <a:masterClrMapping/>
  </p:clrMapOvr>
  <mc:AlternateContent xmlns:mc="http://schemas.openxmlformats.org/markup-compatibility/2006" xmlns:p14="http://schemas.microsoft.com/office/powerpoint/2010/main">
    <mc:Choice Requires="p14">
      <p:transition spd="slow" p14:dur="2000" advTm="2839"/>
    </mc:Choice>
    <mc:Fallback xmlns="">
      <p:transition spd="slow" advTm="283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A9D73A-A406-42E2-886A-96458B8107F4}"/>
              </a:ext>
            </a:extLst>
          </p:cNvPr>
          <p:cNvSpPr>
            <a:spLocks noGrp="1"/>
          </p:cNvSpPr>
          <p:nvPr>
            <p:ph type="title"/>
          </p:nvPr>
        </p:nvSpPr>
        <p:spPr/>
        <p:txBody>
          <a:bodyPr/>
          <a:lstStyle/>
          <a:p>
            <a:r>
              <a:rPr lang="es-EC" dirty="0"/>
              <a:t>Consistencia</a:t>
            </a:r>
          </a:p>
        </p:txBody>
      </p:sp>
      <p:sp>
        <p:nvSpPr>
          <p:cNvPr id="4" name="CuadroTexto 3">
            <a:extLst>
              <a:ext uri="{FF2B5EF4-FFF2-40B4-BE49-F238E27FC236}">
                <a16:creationId xmlns:a16="http://schemas.microsoft.com/office/drawing/2014/main" id="{10BFC502-0643-4A96-A4DF-542BBB63ABB2}"/>
              </a:ext>
            </a:extLst>
          </p:cNvPr>
          <p:cNvSpPr txBox="1"/>
          <p:nvPr/>
        </p:nvSpPr>
        <p:spPr>
          <a:xfrm>
            <a:off x="0" y="6279009"/>
            <a:ext cx="3657600" cy="584775"/>
          </a:xfrm>
          <a:prstGeom prst="rect">
            <a:avLst/>
          </a:prstGeom>
          <a:noFill/>
        </p:spPr>
        <p:txBody>
          <a:bodyPr wrap="square" rtlCol="0">
            <a:spAutoFit/>
          </a:bodyPr>
          <a:lstStyle/>
          <a:p>
            <a:r>
              <a:rPr lang="es-EC" sz="3200" b="1" dirty="0">
                <a:solidFill>
                  <a:schemeClr val="bg1"/>
                </a:solidFill>
              </a:rPr>
              <a:t>METODOLOGÍA</a:t>
            </a:r>
          </a:p>
        </p:txBody>
      </p:sp>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id="{73E3ED77-7654-4F35-858F-77DB519096A0}"/>
                  </a:ext>
                </a:extLst>
              </p:cNvPr>
              <p:cNvSpPr/>
              <p:nvPr/>
            </p:nvSpPr>
            <p:spPr>
              <a:xfrm>
                <a:off x="939303" y="2221471"/>
                <a:ext cx="4361831"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ctrlPr>
                            <a:rPr lang="es-EC" sz="2000" i="1" smtClean="0">
                              <a:latin typeface="Cambria Math" panose="02040503050406030204" pitchFamily="18" charset="0"/>
                            </a:rPr>
                          </m:ctrlPr>
                        </m:dPr>
                        <m:e>
                          <m:r>
                            <a:rPr lang="es-EC" sz="2000" i="1">
                              <a:latin typeface="Cambria Math" panose="02040503050406030204" pitchFamily="18" charset="0"/>
                            </a:rPr>
                            <m:t>𝛾</m:t>
                          </m:r>
                          <m:r>
                            <a:rPr lang="es-EC" sz="2000" b="0" i="1" smtClean="0">
                              <a:latin typeface="Cambria Math" panose="02040503050406030204" pitchFamily="18" charset="0"/>
                            </a:rPr>
                            <m:t>1</m:t>
                          </m:r>
                          <m:r>
                            <a:rPr lang="es-EC" sz="2000" i="1">
                              <a:latin typeface="Cambria Math" panose="02040503050406030204" pitchFamily="18" charset="0"/>
                            </a:rPr>
                            <m:t>=3,02</m:t>
                          </m:r>
                          <m:r>
                            <m:rPr>
                              <m:nor/>
                            </m:rPr>
                            <a:rPr lang="es-EC" sz="2000" i="1">
                              <a:latin typeface="Cambria Math" panose="02040503050406030204" pitchFamily="18" charset="0"/>
                            </a:rPr>
                            <m:t>                                    </m:t>
                          </m:r>
                          <m:r>
                            <a:rPr lang="es-EC" sz="2000" i="1">
                              <a:latin typeface="Cambria Math" panose="02040503050406030204" pitchFamily="18" charset="0"/>
                            </a:rPr>
                            <m:t>(1</m:t>
                          </m:r>
                        </m:e>
                      </m:d>
                    </m:oMath>
                  </m:oMathPara>
                </a14:m>
                <a:endParaRPr lang="es-EC" sz="2000" i="1" dirty="0">
                  <a:latin typeface="Cambria Math" panose="02040503050406030204" pitchFamily="18" charset="0"/>
                </a:endParaRPr>
              </a:p>
            </p:txBody>
          </p:sp>
        </mc:Choice>
        <mc:Fallback xmlns="">
          <p:sp>
            <p:nvSpPr>
              <p:cNvPr id="5" name="Rectángulo 4">
                <a:extLst>
                  <a:ext uri="{FF2B5EF4-FFF2-40B4-BE49-F238E27FC236}">
                    <a16:creationId xmlns:a16="http://schemas.microsoft.com/office/drawing/2014/main" id="{73E3ED77-7654-4F35-858F-77DB519096A0}"/>
                  </a:ext>
                </a:extLst>
              </p:cNvPr>
              <p:cNvSpPr>
                <a:spLocks noRot="1" noChangeAspect="1" noMove="1" noResize="1" noEditPoints="1" noAdjustHandles="1" noChangeArrowheads="1" noChangeShapeType="1" noTextEdit="1"/>
              </p:cNvSpPr>
              <p:nvPr/>
            </p:nvSpPr>
            <p:spPr>
              <a:xfrm>
                <a:off x="939303" y="2221471"/>
                <a:ext cx="4361831" cy="400110"/>
              </a:xfrm>
              <a:prstGeom prst="rect">
                <a:avLst/>
              </a:prstGeom>
              <a:blipFill>
                <a:blip r:embed="rId3"/>
                <a:stretch>
                  <a:fillRect t="-122727" r="-5726" b="-19242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A0F8CE8B-E313-4556-BD6A-981EA95A68D3}"/>
                  </a:ext>
                </a:extLst>
              </p:cNvPr>
              <p:cNvSpPr/>
              <p:nvPr/>
            </p:nvSpPr>
            <p:spPr>
              <a:xfrm>
                <a:off x="550329" y="2752146"/>
                <a:ext cx="4897273" cy="6298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𝐼𝐶</m:t>
                      </m:r>
                      <m:r>
                        <a:rPr lang="es-EC" i="1" smtClean="0">
                          <a:latin typeface="Cambria Math" panose="02040503050406030204" pitchFamily="18" charset="0"/>
                        </a:rPr>
                        <m:t>1=</m:t>
                      </m:r>
                      <m:f>
                        <m:fPr>
                          <m:ctrlPr>
                            <a:rPr lang="es-EC" i="1">
                              <a:latin typeface="Cambria Math" panose="02040503050406030204" pitchFamily="18" charset="0"/>
                            </a:rPr>
                          </m:ctrlPr>
                        </m:fPr>
                        <m:num>
                          <m:d>
                            <m:dPr>
                              <m:ctrlPr>
                                <a:rPr lang="es-EC" i="1">
                                  <a:latin typeface="Cambria Math" panose="02040503050406030204" pitchFamily="18" charset="0"/>
                                </a:rPr>
                              </m:ctrlPr>
                            </m:dPr>
                            <m:e>
                              <m:r>
                                <a:rPr lang="es-EC" i="1">
                                  <a:latin typeface="Cambria Math" panose="02040503050406030204" pitchFamily="18" charset="0"/>
                                </a:rPr>
                                <m:t>3,02</m:t>
                              </m:r>
                            </m:e>
                          </m:d>
                          <m:r>
                            <a:rPr lang="es-EC" i="1">
                              <a:latin typeface="Cambria Math" panose="02040503050406030204" pitchFamily="18" charset="0"/>
                            </a:rPr>
                            <m:t>−</m:t>
                          </m:r>
                          <m:r>
                            <a:rPr lang="es-EC" i="1">
                              <a:latin typeface="Cambria Math" panose="02040503050406030204" pitchFamily="18" charset="0"/>
                            </a:rPr>
                            <m:t>𝑛</m:t>
                          </m:r>
                        </m:num>
                        <m:den>
                          <m:r>
                            <a:rPr lang="es-EC" i="1">
                              <a:latin typeface="Cambria Math" panose="02040503050406030204" pitchFamily="18" charset="0"/>
                            </a:rPr>
                            <m:t>𝑛</m:t>
                          </m:r>
                          <m:r>
                            <a:rPr lang="es-EC" i="1">
                              <a:latin typeface="Cambria Math" panose="02040503050406030204" pitchFamily="18" charset="0"/>
                            </a:rPr>
                            <m:t>−1</m:t>
                          </m:r>
                        </m:den>
                      </m:f>
                      <m:r>
                        <m:rPr>
                          <m:nor/>
                        </m:rPr>
                        <a:rPr lang="es-EC"/>
                        <m:t> = 0,01</m:t>
                      </m:r>
                      <m:r>
                        <a:rPr lang="es-EC" b="0" i="0" smtClean="0">
                          <a:latin typeface="Cambria Math" panose="02040503050406030204" pitchFamily="18" charset="0"/>
                        </a:rPr>
                        <m:t>                     </m:t>
                      </m:r>
                      <m:r>
                        <a:rPr lang="es-EC" sz="2000" i="0">
                          <a:latin typeface="Cambria Math" panose="02040503050406030204" pitchFamily="18" charset="0"/>
                        </a:rPr>
                        <m:t>(2</m:t>
                      </m:r>
                      <m:r>
                        <a:rPr lang="es-EC" sz="2000" b="0" i="0" smtClean="0">
                          <a:latin typeface="Cambria Math" panose="02040503050406030204" pitchFamily="18" charset="0"/>
                        </a:rPr>
                        <m:t>)</m:t>
                      </m:r>
                    </m:oMath>
                  </m:oMathPara>
                </a14:m>
                <a:endParaRPr lang="es-EC" sz="2000" dirty="0"/>
              </a:p>
            </p:txBody>
          </p:sp>
        </mc:Choice>
        <mc:Fallback xmlns="">
          <p:sp>
            <p:nvSpPr>
              <p:cNvPr id="7" name="Rectángulo 6">
                <a:extLst>
                  <a:ext uri="{FF2B5EF4-FFF2-40B4-BE49-F238E27FC236}">
                    <a16:creationId xmlns:a16="http://schemas.microsoft.com/office/drawing/2014/main" id="{A0F8CE8B-E313-4556-BD6A-981EA95A68D3}"/>
                  </a:ext>
                </a:extLst>
              </p:cNvPr>
              <p:cNvSpPr>
                <a:spLocks noRot="1" noChangeAspect="1" noMove="1" noResize="1" noEditPoints="1" noAdjustHandles="1" noChangeArrowheads="1" noChangeShapeType="1" noTextEdit="1"/>
              </p:cNvSpPr>
              <p:nvPr/>
            </p:nvSpPr>
            <p:spPr>
              <a:xfrm>
                <a:off x="550329" y="2752146"/>
                <a:ext cx="4897273" cy="629852"/>
              </a:xfrm>
              <a:prstGeom prst="rect">
                <a:avLst/>
              </a:prstGeom>
              <a:blipFill>
                <a:blip r:embed="rId1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B768B98C-C8BD-45B9-8089-E7C242201489}"/>
                  </a:ext>
                </a:extLst>
              </p:cNvPr>
              <p:cNvSpPr/>
              <p:nvPr/>
            </p:nvSpPr>
            <p:spPr>
              <a:xfrm>
                <a:off x="772881" y="3584623"/>
                <a:ext cx="4528253" cy="513795"/>
              </a:xfrm>
              <a:prstGeom prst="rect">
                <a:avLst/>
              </a:prstGeom>
            </p:spPr>
            <p:txBody>
              <a:bodyPr wrap="square">
                <a:spAutoFit/>
              </a:bodyPr>
              <a:lstStyle/>
              <a:p>
                <a14:m>
                  <m:oMath xmlns:m="http://schemas.openxmlformats.org/officeDocument/2006/math">
                    <m:r>
                      <a:rPr lang="es-EC" i="1" smtClean="0">
                        <a:latin typeface="Cambria Math" panose="02040503050406030204" pitchFamily="18" charset="0"/>
                      </a:rPr>
                      <m:t>𝑅𝐶</m:t>
                    </m:r>
                    <m:r>
                      <a:rPr lang="es-EC" i="1" smtClean="0">
                        <a:latin typeface="Cambria Math" panose="02040503050406030204" pitchFamily="18" charset="0"/>
                      </a:rPr>
                      <m:t>1</m:t>
                    </m:r>
                  </m:oMath>
                </a14:m>
                <a:r>
                  <a:rPr lang="es-EC" dirty="0"/>
                  <a:t> </a:t>
                </a:r>
                <a14:m>
                  <m:oMath xmlns:m="http://schemas.openxmlformats.org/officeDocument/2006/math">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𝐼𝐶</m:t>
                        </m:r>
                        <m:r>
                          <a:rPr lang="es-EC" i="1">
                            <a:latin typeface="Cambria Math" panose="02040503050406030204" pitchFamily="18" charset="0"/>
                          </a:rPr>
                          <m:t>1</m:t>
                        </m:r>
                      </m:num>
                      <m:den>
                        <m:r>
                          <a:rPr lang="es-EC" i="1">
                            <a:latin typeface="Cambria Math" panose="02040503050406030204" pitchFamily="18" charset="0"/>
                          </a:rPr>
                          <m:t>𝐼𝐴</m:t>
                        </m:r>
                        <m:r>
                          <a:rPr lang="es-EC" i="1">
                            <a:latin typeface="Cambria Math" panose="02040503050406030204" pitchFamily="18" charset="0"/>
                          </a:rPr>
                          <m:t>1</m:t>
                        </m:r>
                      </m:den>
                    </m:f>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0,01</m:t>
                        </m:r>
                      </m:num>
                      <m:den>
                        <m:r>
                          <a:rPr lang="es-EC" i="1">
                            <a:latin typeface="Cambria Math" panose="02040503050406030204" pitchFamily="18" charset="0"/>
                          </a:rPr>
                          <m:t>0,52</m:t>
                        </m:r>
                      </m:den>
                    </m:f>
                  </m:oMath>
                </a14:m>
                <a:r>
                  <a:rPr lang="es-EC" dirty="0"/>
                  <a:t> =0,018</a:t>
                </a:r>
                <a14:m>
                  <m:oMath xmlns:m="http://schemas.openxmlformats.org/officeDocument/2006/math">
                    <m:r>
                      <a:rPr lang="es-EC" sz="2000" b="0" i="0" smtClean="0">
                        <a:latin typeface="Cambria Math" panose="02040503050406030204" pitchFamily="18" charset="0"/>
                      </a:rPr>
                      <m:t>                          </m:t>
                    </m:r>
                    <m:r>
                      <a:rPr lang="es-EC" sz="2000" i="0">
                        <a:latin typeface="Cambria Math" panose="02040503050406030204" pitchFamily="18" charset="0"/>
                      </a:rPr>
                      <m:t>(3</m:t>
                    </m:r>
                    <m:r>
                      <a:rPr lang="es-EC" sz="2000" b="0" i="0" smtClean="0">
                        <a:latin typeface="Cambria Math" panose="02040503050406030204" pitchFamily="18" charset="0"/>
                      </a:rPr>
                      <m:t>)</m:t>
                    </m:r>
                  </m:oMath>
                </a14:m>
                <a:endParaRPr lang="es-EC" sz="2000" dirty="0"/>
              </a:p>
            </p:txBody>
          </p:sp>
        </mc:Choice>
        <mc:Fallback xmlns="">
          <p:sp>
            <p:nvSpPr>
              <p:cNvPr id="8" name="Rectángulo 7">
                <a:extLst>
                  <a:ext uri="{FF2B5EF4-FFF2-40B4-BE49-F238E27FC236}">
                    <a16:creationId xmlns:a16="http://schemas.microsoft.com/office/drawing/2014/main" id="{B768B98C-C8BD-45B9-8089-E7C242201489}"/>
                  </a:ext>
                </a:extLst>
              </p:cNvPr>
              <p:cNvSpPr>
                <a:spLocks noRot="1" noChangeAspect="1" noMove="1" noResize="1" noEditPoints="1" noAdjustHandles="1" noChangeArrowheads="1" noChangeShapeType="1" noTextEdit="1"/>
              </p:cNvSpPr>
              <p:nvPr/>
            </p:nvSpPr>
            <p:spPr>
              <a:xfrm>
                <a:off x="772881" y="3584623"/>
                <a:ext cx="4528253" cy="513795"/>
              </a:xfrm>
              <a:prstGeom prst="rect">
                <a:avLst/>
              </a:prstGeom>
              <a:blipFill>
                <a:blip r:embed="rId14"/>
                <a:stretch>
                  <a:fillRect b="-3571"/>
                </a:stretch>
              </a:blipFill>
            </p:spPr>
            <p:txBody>
              <a:bodyPr/>
              <a:lstStyle/>
              <a:p>
                <a:r>
                  <a:rPr lang="es-EC">
                    <a:noFill/>
                  </a:rPr>
                  <a:t> </a:t>
                </a:r>
              </a:p>
            </p:txBody>
          </p:sp>
        </mc:Fallback>
      </mc:AlternateContent>
      <p:sp>
        <p:nvSpPr>
          <p:cNvPr id="9" name="Rectángulo 8">
            <a:extLst>
              <a:ext uri="{FF2B5EF4-FFF2-40B4-BE49-F238E27FC236}">
                <a16:creationId xmlns:a16="http://schemas.microsoft.com/office/drawing/2014/main" id="{FD2639F6-1E12-4C61-8B5C-1A5BF4044B96}"/>
              </a:ext>
            </a:extLst>
          </p:cNvPr>
          <p:cNvSpPr/>
          <p:nvPr/>
        </p:nvSpPr>
        <p:spPr>
          <a:xfrm>
            <a:off x="707562" y="4765277"/>
            <a:ext cx="10646238" cy="560410"/>
          </a:xfrm>
          <a:prstGeom prst="rect">
            <a:avLst/>
          </a:prstGeom>
        </p:spPr>
        <p:txBody>
          <a:bodyPr wrap="square">
            <a:spAutoFit/>
          </a:bodyPr>
          <a:lstStyle/>
          <a:p>
            <a:pPr indent="215900" algn="just">
              <a:lnSpc>
                <a:spcPct val="200000"/>
              </a:lnSpc>
              <a:spcAft>
                <a:spcPts val="800"/>
              </a:spcAft>
            </a:pPr>
            <a:r>
              <a:rPr lang="es-ES" dirty="0">
                <a:solidFill>
                  <a:srgbClr val="000000"/>
                </a:solidFill>
                <a:latin typeface="Arial" panose="020B0604020202020204" pitchFamily="34" charset="0"/>
                <a:ea typeface="Times New Roman" panose="02020603050405020304" pitchFamily="18" charset="0"/>
                <a:cs typeface="Arial" panose="020B0604020202020204" pitchFamily="34" charset="0"/>
              </a:rPr>
              <a:t>Al ser el tamaño de la matriz de ocho la relación de consistencia no debe superar el 5%.</a:t>
            </a:r>
            <a:endParaRPr lang="es-EC"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B1548D8A-DF04-4077-8AE0-EE5D3398C490}"/>
              </a:ext>
            </a:extLst>
          </p:cNvPr>
          <p:cNvSpPr txBox="1"/>
          <p:nvPr/>
        </p:nvSpPr>
        <p:spPr>
          <a:xfrm>
            <a:off x="772881" y="1579762"/>
            <a:ext cx="2819401" cy="461665"/>
          </a:xfrm>
          <a:prstGeom prst="rect">
            <a:avLst/>
          </a:prstGeom>
          <a:noFill/>
        </p:spPr>
        <p:txBody>
          <a:bodyPr wrap="square">
            <a:spAutoFit/>
          </a:bodyPr>
          <a:lstStyle/>
          <a:p>
            <a:r>
              <a:rPr lang="es-EC" sz="2400" dirty="0"/>
              <a:t>Criterios de aptitud</a:t>
            </a:r>
          </a:p>
        </p:txBody>
      </p:sp>
      <p:sp>
        <p:nvSpPr>
          <p:cNvPr id="6" name="CuadroTexto 5">
            <a:extLst>
              <a:ext uri="{FF2B5EF4-FFF2-40B4-BE49-F238E27FC236}">
                <a16:creationId xmlns:a16="http://schemas.microsoft.com/office/drawing/2014/main" id="{ACCDF5D3-D64D-46E8-B9D0-B3DC2AD54F0C}"/>
              </a:ext>
            </a:extLst>
          </p:cNvPr>
          <p:cNvSpPr txBox="1"/>
          <p:nvPr/>
        </p:nvSpPr>
        <p:spPr>
          <a:xfrm>
            <a:off x="7621449" y="1690688"/>
            <a:ext cx="2819401" cy="461665"/>
          </a:xfrm>
          <a:prstGeom prst="rect">
            <a:avLst/>
          </a:prstGeom>
          <a:noFill/>
        </p:spPr>
        <p:txBody>
          <a:bodyPr wrap="square">
            <a:spAutoFit/>
          </a:bodyPr>
          <a:lstStyle/>
          <a:p>
            <a:r>
              <a:rPr lang="es-EC" sz="2400" dirty="0"/>
              <a:t>Criterios de impacto</a:t>
            </a:r>
          </a:p>
        </p:txBody>
      </p:sp>
      <mc:AlternateContent xmlns:mc="http://schemas.openxmlformats.org/markup-compatibility/2006" xmlns:a14="http://schemas.microsoft.com/office/drawing/2010/main">
        <mc:Choice Requires="a14">
          <p:sp>
            <p:nvSpPr>
              <p:cNvPr id="13" name="Rectángulo 12">
                <a:extLst>
                  <a:ext uri="{FF2B5EF4-FFF2-40B4-BE49-F238E27FC236}">
                    <a16:creationId xmlns:a16="http://schemas.microsoft.com/office/drawing/2014/main" id="{8FBDB043-F68A-4692-A02E-C564C1826F3C}"/>
                  </a:ext>
                </a:extLst>
              </p:cNvPr>
              <p:cNvSpPr/>
              <p:nvPr/>
            </p:nvSpPr>
            <p:spPr>
              <a:xfrm>
                <a:off x="6845501" y="2187031"/>
                <a:ext cx="4659289"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ctrlPr>
                            <a:rPr lang="es-EC" sz="2000" i="1" smtClean="0">
                              <a:latin typeface="Cambria Math" panose="02040503050406030204" pitchFamily="18" charset="0"/>
                            </a:rPr>
                          </m:ctrlPr>
                        </m:dPr>
                        <m:e>
                          <m:r>
                            <a:rPr lang="es-EC" sz="2000" i="1">
                              <a:latin typeface="Cambria Math" panose="02040503050406030204" pitchFamily="18" charset="0"/>
                            </a:rPr>
                            <m:t>𝛾</m:t>
                          </m:r>
                          <m:r>
                            <a:rPr lang="es-EC" sz="2000" b="0" i="1" smtClean="0">
                              <a:latin typeface="Cambria Math" panose="02040503050406030204" pitchFamily="18" charset="0"/>
                            </a:rPr>
                            <m:t>2</m:t>
                          </m:r>
                          <m:r>
                            <a:rPr lang="es-EC" sz="2000" i="1">
                              <a:latin typeface="Cambria Math" panose="02040503050406030204" pitchFamily="18" charset="0"/>
                            </a:rPr>
                            <m:t>=3,0</m:t>
                          </m:r>
                          <m:r>
                            <a:rPr lang="es-EC" sz="2000" b="0" i="1" smtClean="0">
                              <a:latin typeface="Cambria Math" panose="02040503050406030204" pitchFamily="18" charset="0"/>
                            </a:rPr>
                            <m:t>1</m:t>
                          </m:r>
                          <m:r>
                            <m:rPr>
                              <m:nor/>
                            </m:rPr>
                            <a:rPr lang="es-EC" sz="2000" i="1">
                              <a:latin typeface="Cambria Math" panose="02040503050406030204" pitchFamily="18" charset="0"/>
                            </a:rPr>
                            <m:t>                                        </m:t>
                          </m:r>
                          <m:r>
                            <m:rPr>
                              <m:nor/>
                            </m:rPr>
                            <a:rPr lang="es-EC" sz="2000" b="0" i="1" smtClean="0">
                              <a:latin typeface="Cambria Math" panose="02040503050406030204" pitchFamily="18" charset="0"/>
                            </a:rPr>
                            <m:t> </m:t>
                          </m:r>
                          <m:r>
                            <m:rPr>
                              <m:nor/>
                            </m:rPr>
                            <a:rPr lang="es-EC" sz="2000" i="1">
                              <a:latin typeface="Cambria Math" panose="02040503050406030204" pitchFamily="18" charset="0"/>
                            </a:rPr>
                            <m:t>        </m:t>
                          </m:r>
                          <m:r>
                            <a:rPr lang="es-EC" sz="2000" i="1">
                              <a:latin typeface="Cambria Math" panose="02040503050406030204" pitchFamily="18" charset="0"/>
                            </a:rPr>
                            <m:t>(1</m:t>
                          </m:r>
                        </m:e>
                      </m:d>
                    </m:oMath>
                  </m:oMathPara>
                </a14:m>
                <a:endParaRPr lang="es-EC" sz="2000" i="1" dirty="0">
                  <a:latin typeface="Cambria Math" panose="02040503050406030204" pitchFamily="18" charset="0"/>
                </a:endParaRPr>
              </a:p>
            </p:txBody>
          </p:sp>
        </mc:Choice>
        <mc:Fallback xmlns="">
          <p:sp>
            <p:nvSpPr>
              <p:cNvPr id="13" name="Rectángulo 12">
                <a:extLst>
                  <a:ext uri="{FF2B5EF4-FFF2-40B4-BE49-F238E27FC236}">
                    <a16:creationId xmlns:a16="http://schemas.microsoft.com/office/drawing/2014/main" id="{8FBDB043-F68A-4692-A02E-C564C1826F3C}"/>
                  </a:ext>
                </a:extLst>
              </p:cNvPr>
              <p:cNvSpPr>
                <a:spLocks noRot="1" noChangeAspect="1" noMove="1" noResize="1" noEditPoints="1" noAdjustHandles="1" noChangeArrowheads="1" noChangeShapeType="1" noTextEdit="1"/>
              </p:cNvSpPr>
              <p:nvPr/>
            </p:nvSpPr>
            <p:spPr>
              <a:xfrm>
                <a:off x="6845501" y="2187031"/>
                <a:ext cx="4659289" cy="400110"/>
              </a:xfrm>
              <a:prstGeom prst="rect">
                <a:avLst/>
              </a:prstGeom>
              <a:blipFill>
                <a:blip r:embed="rId20"/>
                <a:stretch>
                  <a:fillRect t="-124615" r="-9948" b="-19692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a:extLst>
                  <a:ext uri="{FF2B5EF4-FFF2-40B4-BE49-F238E27FC236}">
                    <a16:creationId xmlns:a16="http://schemas.microsoft.com/office/drawing/2014/main" id="{E2DC227A-5D40-4760-B62B-65F63166777C}"/>
                  </a:ext>
                </a:extLst>
              </p:cNvPr>
              <p:cNvSpPr/>
              <p:nvPr/>
            </p:nvSpPr>
            <p:spPr>
              <a:xfrm>
                <a:off x="6456527" y="2717706"/>
                <a:ext cx="5231246" cy="6298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𝐼𝐶</m:t>
                      </m:r>
                      <m:r>
                        <a:rPr lang="es-EC" b="0" i="1" smtClean="0">
                          <a:latin typeface="Cambria Math" panose="02040503050406030204" pitchFamily="18" charset="0"/>
                        </a:rPr>
                        <m:t>2</m:t>
                      </m:r>
                      <m:r>
                        <a:rPr lang="es-EC" i="1" smtClean="0">
                          <a:latin typeface="Cambria Math" panose="02040503050406030204" pitchFamily="18" charset="0"/>
                        </a:rPr>
                        <m:t>=</m:t>
                      </m:r>
                      <m:f>
                        <m:fPr>
                          <m:ctrlPr>
                            <a:rPr lang="es-EC" i="1">
                              <a:latin typeface="Cambria Math" panose="02040503050406030204" pitchFamily="18" charset="0"/>
                            </a:rPr>
                          </m:ctrlPr>
                        </m:fPr>
                        <m:num>
                          <m:d>
                            <m:dPr>
                              <m:ctrlPr>
                                <a:rPr lang="es-EC" i="1">
                                  <a:latin typeface="Cambria Math" panose="02040503050406030204" pitchFamily="18" charset="0"/>
                                </a:rPr>
                              </m:ctrlPr>
                            </m:dPr>
                            <m:e>
                              <m:r>
                                <a:rPr lang="es-EC" i="1">
                                  <a:latin typeface="Cambria Math" panose="02040503050406030204" pitchFamily="18" charset="0"/>
                                </a:rPr>
                                <m:t>3,0</m:t>
                              </m:r>
                              <m:r>
                                <a:rPr lang="es-EC" b="0" i="1" smtClean="0">
                                  <a:latin typeface="Cambria Math" panose="02040503050406030204" pitchFamily="18" charset="0"/>
                                </a:rPr>
                                <m:t>1</m:t>
                              </m:r>
                            </m:e>
                          </m:d>
                          <m:r>
                            <a:rPr lang="es-EC" i="1">
                              <a:latin typeface="Cambria Math" panose="02040503050406030204" pitchFamily="18" charset="0"/>
                            </a:rPr>
                            <m:t>−</m:t>
                          </m:r>
                          <m:r>
                            <a:rPr lang="es-EC" i="1">
                              <a:latin typeface="Cambria Math" panose="02040503050406030204" pitchFamily="18" charset="0"/>
                            </a:rPr>
                            <m:t>𝑛</m:t>
                          </m:r>
                        </m:num>
                        <m:den>
                          <m:r>
                            <a:rPr lang="es-EC" i="1">
                              <a:latin typeface="Cambria Math" panose="02040503050406030204" pitchFamily="18" charset="0"/>
                            </a:rPr>
                            <m:t>𝑛</m:t>
                          </m:r>
                          <m:r>
                            <a:rPr lang="es-EC" i="1">
                              <a:latin typeface="Cambria Math" panose="02040503050406030204" pitchFamily="18" charset="0"/>
                            </a:rPr>
                            <m:t>−1</m:t>
                          </m:r>
                        </m:den>
                      </m:f>
                      <m:r>
                        <m:rPr>
                          <m:nor/>
                        </m:rPr>
                        <a:rPr lang="es-EC"/>
                        <m:t> = 0,0</m:t>
                      </m:r>
                      <m:r>
                        <a:rPr lang="es-EC" b="0" i="0" smtClean="0">
                          <a:latin typeface="Cambria Math" panose="02040503050406030204" pitchFamily="18" charset="0"/>
                        </a:rPr>
                        <m:t>046                            </m:t>
                      </m:r>
                      <m:r>
                        <a:rPr lang="es-EC" sz="2000" i="0">
                          <a:latin typeface="Cambria Math" panose="02040503050406030204" pitchFamily="18" charset="0"/>
                        </a:rPr>
                        <m:t>(2</m:t>
                      </m:r>
                      <m:r>
                        <a:rPr lang="es-EC" sz="2000" b="0" i="0" smtClean="0">
                          <a:latin typeface="Cambria Math" panose="02040503050406030204" pitchFamily="18" charset="0"/>
                        </a:rPr>
                        <m:t>)</m:t>
                      </m:r>
                    </m:oMath>
                  </m:oMathPara>
                </a14:m>
                <a:endParaRPr lang="es-EC" sz="2000" dirty="0"/>
              </a:p>
            </p:txBody>
          </p:sp>
        </mc:Choice>
        <mc:Fallback xmlns="">
          <p:sp>
            <p:nvSpPr>
              <p:cNvPr id="15" name="Rectángulo 14">
                <a:extLst>
                  <a:ext uri="{FF2B5EF4-FFF2-40B4-BE49-F238E27FC236}">
                    <a16:creationId xmlns:a16="http://schemas.microsoft.com/office/drawing/2014/main" id="{E2DC227A-5D40-4760-B62B-65F63166777C}"/>
                  </a:ext>
                </a:extLst>
              </p:cNvPr>
              <p:cNvSpPr>
                <a:spLocks noRot="1" noChangeAspect="1" noMove="1" noResize="1" noEditPoints="1" noAdjustHandles="1" noChangeArrowheads="1" noChangeShapeType="1" noTextEdit="1"/>
              </p:cNvSpPr>
              <p:nvPr/>
            </p:nvSpPr>
            <p:spPr>
              <a:xfrm>
                <a:off x="6456527" y="2717706"/>
                <a:ext cx="5231246" cy="629852"/>
              </a:xfrm>
              <a:prstGeom prst="rect">
                <a:avLst/>
              </a:prstGeom>
              <a:blipFill>
                <a:blip r:embed="rId21"/>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B5D4C0AB-F0FC-488E-984D-559F2EBC7838}"/>
                  </a:ext>
                </a:extLst>
              </p:cNvPr>
              <p:cNvSpPr/>
              <p:nvPr/>
            </p:nvSpPr>
            <p:spPr>
              <a:xfrm>
                <a:off x="6679079" y="3550183"/>
                <a:ext cx="4837060" cy="513795"/>
              </a:xfrm>
              <a:prstGeom prst="rect">
                <a:avLst/>
              </a:prstGeom>
            </p:spPr>
            <p:txBody>
              <a:bodyPr wrap="square">
                <a:spAutoFit/>
              </a:bodyPr>
              <a:lstStyle/>
              <a:p>
                <a14:m>
                  <m:oMath xmlns:m="http://schemas.openxmlformats.org/officeDocument/2006/math">
                    <m:r>
                      <a:rPr lang="es-EC" i="1" smtClean="0">
                        <a:latin typeface="Cambria Math" panose="02040503050406030204" pitchFamily="18" charset="0"/>
                      </a:rPr>
                      <m:t>𝑅𝐶</m:t>
                    </m:r>
                    <m:r>
                      <a:rPr lang="es-EC" b="0" i="1" smtClean="0">
                        <a:latin typeface="Cambria Math" panose="02040503050406030204" pitchFamily="18" charset="0"/>
                      </a:rPr>
                      <m:t>2</m:t>
                    </m:r>
                  </m:oMath>
                </a14:m>
                <a:r>
                  <a:rPr lang="es-EC" dirty="0"/>
                  <a:t> </a:t>
                </a:r>
                <a14:m>
                  <m:oMath xmlns:m="http://schemas.openxmlformats.org/officeDocument/2006/math">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𝐼𝐶</m:t>
                        </m:r>
                        <m:r>
                          <a:rPr lang="es-EC" i="1">
                            <a:latin typeface="Cambria Math" panose="02040503050406030204" pitchFamily="18" charset="0"/>
                          </a:rPr>
                          <m:t>1</m:t>
                        </m:r>
                      </m:num>
                      <m:den>
                        <m:r>
                          <a:rPr lang="es-EC" i="1">
                            <a:latin typeface="Cambria Math" panose="02040503050406030204" pitchFamily="18" charset="0"/>
                          </a:rPr>
                          <m:t>𝐼𝐴</m:t>
                        </m:r>
                        <m:r>
                          <a:rPr lang="es-EC" i="1">
                            <a:latin typeface="Cambria Math" panose="02040503050406030204" pitchFamily="18" charset="0"/>
                          </a:rPr>
                          <m:t>1</m:t>
                        </m:r>
                      </m:den>
                    </m:f>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0</m:t>
                        </m:r>
                        <m:r>
                          <a:rPr lang="es-EC" b="0" i="1" smtClean="0">
                            <a:latin typeface="Cambria Math" panose="02040503050406030204" pitchFamily="18" charset="0"/>
                          </a:rPr>
                          <m:t>,0046</m:t>
                        </m:r>
                      </m:num>
                      <m:den>
                        <m:r>
                          <a:rPr lang="es-EC" i="1">
                            <a:latin typeface="Cambria Math" panose="02040503050406030204" pitchFamily="18" charset="0"/>
                          </a:rPr>
                          <m:t>0,52</m:t>
                        </m:r>
                      </m:den>
                    </m:f>
                  </m:oMath>
                </a14:m>
                <a:r>
                  <a:rPr lang="es-EC" dirty="0"/>
                  <a:t> =0,009</a:t>
                </a:r>
                <a14:m>
                  <m:oMath xmlns:m="http://schemas.openxmlformats.org/officeDocument/2006/math">
                    <m:r>
                      <a:rPr lang="es-EC" sz="2000" b="0" i="0" smtClean="0">
                        <a:latin typeface="Cambria Math" panose="02040503050406030204" pitchFamily="18" charset="0"/>
                      </a:rPr>
                      <m:t>                              </m:t>
                    </m:r>
                    <m:r>
                      <a:rPr lang="es-EC" sz="2000" i="0">
                        <a:latin typeface="Cambria Math" panose="02040503050406030204" pitchFamily="18" charset="0"/>
                      </a:rPr>
                      <m:t>(3</m:t>
                    </m:r>
                    <m:r>
                      <a:rPr lang="es-EC" sz="2000" b="0" i="0" smtClean="0">
                        <a:latin typeface="Cambria Math" panose="02040503050406030204" pitchFamily="18" charset="0"/>
                      </a:rPr>
                      <m:t>)</m:t>
                    </m:r>
                  </m:oMath>
                </a14:m>
                <a:endParaRPr lang="es-EC" sz="2000" dirty="0"/>
              </a:p>
            </p:txBody>
          </p:sp>
        </mc:Choice>
        <mc:Fallback xmlns="">
          <p:sp>
            <p:nvSpPr>
              <p:cNvPr id="17" name="Rectángulo 16">
                <a:extLst>
                  <a:ext uri="{FF2B5EF4-FFF2-40B4-BE49-F238E27FC236}">
                    <a16:creationId xmlns:a16="http://schemas.microsoft.com/office/drawing/2014/main" id="{B5D4C0AB-F0FC-488E-984D-559F2EBC7838}"/>
                  </a:ext>
                </a:extLst>
              </p:cNvPr>
              <p:cNvSpPr>
                <a:spLocks noRot="1" noChangeAspect="1" noMove="1" noResize="1" noEditPoints="1" noAdjustHandles="1" noChangeArrowheads="1" noChangeShapeType="1" noTextEdit="1"/>
              </p:cNvSpPr>
              <p:nvPr/>
            </p:nvSpPr>
            <p:spPr>
              <a:xfrm>
                <a:off x="6679079" y="3550183"/>
                <a:ext cx="4837060" cy="513795"/>
              </a:xfrm>
              <a:prstGeom prst="rect">
                <a:avLst/>
              </a:prstGeom>
              <a:blipFill>
                <a:blip r:embed="rId22"/>
                <a:stretch>
                  <a:fillRect b="-117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60780419-EC4A-4A3F-BE94-7CAA911F7CA3}"/>
                  </a:ext>
                </a:extLst>
              </p:cNvPr>
              <p:cNvSpPr txBox="1"/>
              <p:nvPr/>
            </p:nvSpPr>
            <p:spPr>
              <a:xfrm>
                <a:off x="-462867" y="5623214"/>
                <a:ext cx="61755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mtClean="0">
                          <a:latin typeface="Cambria Math" panose="02040503050406030204" pitchFamily="18" charset="0"/>
                        </a:rPr>
                        <m:t>1,83</m:t>
                      </m:r>
                      <m:r>
                        <a:rPr lang="es-EC" i="0">
                          <a:latin typeface="Cambria Math" panose="02040503050406030204" pitchFamily="18" charset="0"/>
                        </a:rPr>
                        <m:t>%&lt;5% </m:t>
                      </m:r>
                    </m:oMath>
                  </m:oMathPara>
                </a14:m>
                <a:endParaRPr lang="es-EC" dirty="0"/>
              </a:p>
            </p:txBody>
          </p:sp>
        </mc:Choice>
        <mc:Fallback xmlns="">
          <p:sp>
            <p:nvSpPr>
              <p:cNvPr id="19" name="CuadroTexto 18">
                <a:extLst>
                  <a:ext uri="{FF2B5EF4-FFF2-40B4-BE49-F238E27FC236}">
                    <a16:creationId xmlns:a16="http://schemas.microsoft.com/office/drawing/2014/main" id="{60780419-EC4A-4A3F-BE94-7CAA911F7CA3}"/>
                  </a:ext>
                </a:extLst>
              </p:cNvPr>
              <p:cNvSpPr txBox="1">
                <a:spLocks noRot="1" noChangeAspect="1" noMove="1" noResize="1" noEditPoints="1" noAdjustHandles="1" noChangeArrowheads="1" noChangeShapeType="1" noTextEdit="1"/>
              </p:cNvSpPr>
              <p:nvPr/>
            </p:nvSpPr>
            <p:spPr>
              <a:xfrm>
                <a:off x="-462867" y="5623214"/>
                <a:ext cx="6175512" cy="369332"/>
              </a:xfrm>
              <a:prstGeom prst="rect">
                <a:avLst/>
              </a:prstGeom>
              <a:blipFill>
                <a:blip r:embed="rId1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3570F2CF-B730-4BAE-B8A8-031D3E14D72D}"/>
                  </a:ext>
                </a:extLst>
              </p:cNvPr>
              <p:cNvSpPr txBox="1"/>
              <p:nvPr/>
            </p:nvSpPr>
            <p:spPr>
              <a:xfrm>
                <a:off x="5025888" y="5588774"/>
                <a:ext cx="63279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mtClean="0">
                          <a:latin typeface="Cambria Math" panose="02040503050406030204" pitchFamily="18" charset="0"/>
                        </a:rPr>
                        <m:t>0,92</m:t>
                      </m:r>
                      <m:r>
                        <a:rPr lang="es-EC" i="0">
                          <a:latin typeface="Cambria Math" panose="02040503050406030204" pitchFamily="18" charset="0"/>
                        </a:rPr>
                        <m:t>%&lt;5% </m:t>
                      </m:r>
                    </m:oMath>
                  </m:oMathPara>
                </a14:m>
                <a:endParaRPr lang="es-EC" dirty="0"/>
              </a:p>
            </p:txBody>
          </p:sp>
        </mc:Choice>
        <mc:Fallback xmlns="">
          <p:sp>
            <p:nvSpPr>
              <p:cNvPr id="21" name="CuadroTexto 20">
                <a:extLst>
                  <a:ext uri="{FF2B5EF4-FFF2-40B4-BE49-F238E27FC236}">
                    <a16:creationId xmlns:a16="http://schemas.microsoft.com/office/drawing/2014/main" id="{3570F2CF-B730-4BAE-B8A8-031D3E14D72D}"/>
                  </a:ext>
                </a:extLst>
              </p:cNvPr>
              <p:cNvSpPr txBox="1">
                <a:spLocks noRot="1" noChangeAspect="1" noMove="1" noResize="1" noEditPoints="1" noAdjustHandles="1" noChangeArrowheads="1" noChangeShapeType="1" noTextEdit="1"/>
              </p:cNvSpPr>
              <p:nvPr/>
            </p:nvSpPr>
            <p:spPr>
              <a:xfrm>
                <a:off x="5025888" y="5588774"/>
                <a:ext cx="6327912" cy="369332"/>
              </a:xfrm>
              <a:prstGeom prst="rect">
                <a:avLst/>
              </a:prstGeom>
              <a:blipFill>
                <a:blip r:embed="rId19"/>
                <a:stretch>
                  <a:fillRect/>
                </a:stretch>
              </a:blipFill>
            </p:spPr>
            <p:txBody>
              <a:bodyPr/>
              <a:lstStyle/>
              <a:p>
                <a:r>
                  <a:rPr lang="es-EC">
                    <a:noFill/>
                  </a:rPr>
                  <a:t> </a:t>
                </a:r>
              </a:p>
            </p:txBody>
          </p:sp>
        </mc:Fallback>
      </mc:AlternateContent>
      <p:sp>
        <p:nvSpPr>
          <p:cNvPr id="10" name="Rectángulo 9">
            <a:extLst>
              <a:ext uri="{FF2B5EF4-FFF2-40B4-BE49-F238E27FC236}">
                <a16:creationId xmlns:a16="http://schemas.microsoft.com/office/drawing/2014/main" id="{9884A467-5BAC-4947-AA4C-26C628D717B7}"/>
              </a:ext>
            </a:extLst>
          </p:cNvPr>
          <p:cNvSpPr/>
          <p:nvPr/>
        </p:nvSpPr>
        <p:spPr>
          <a:xfrm>
            <a:off x="550329" y="2152353"/>
            <a:ext cx="4750805" cy="21302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a:extLst>
              <a:ext uri="{FF2B5EF4-FFF2-40B4-BE49-F238E27FC236}">
                <a16:creationId xmlns:a16="http://schemas.microsoft.com/office/drawing/2014/main" id="{307E3347-B25E-48A1-8C00-D0830EEBCC91}"/>
              </a:ext>
            </a:extLst>
          </p:cNvPr>
          <p:cNvSpPr/>
          <p:nvPr/>
        </p:nvSpPr>
        <p:spPr>
          <a:xfrm>
            <a:off x="6456527" y="2152353"/>
            <a:ext cx="5059612" cy="21302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11">
            <a:extLst>
              <a:ext uri="{FF2B5EF4-FFF2-40B4-BE49-F238E27FC236}">
                <a16:creationId xmlns:a16="http://schemas.microsoft.com/office/drawing/2014/main" id="{DCF80C6D-4661-4B8F-B22C-EEE7A5B4B4C9}"/>
              </a:ext>
            </a:extLst>
          </p:cNvPr>
          <p:cNvSpPr/>
          <p:nvPr/>
        </p:nvSpPr>
        <p:spPr>
          <a:xfrm>
            <a:off x="838200" y="4940968"/>
            <a:ext cx="9602650" cy="13380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57345715"/>
      </p:ext>
    </p:extLst>
  </p:cSld>
  <p:clrMapOvr>
    <a:masterClrMapping/>
  </p:clrMapOvr>
  <mc:AlternateContent xmlns:mc="http://schemas.openxmlformats.org/markup-compatibility/2006" xmlns:p14="http://schemas.microsoft.com/office/powerpoint/2010/main">
    <mc:Choice Requires="p14">
      <p:transition spd="slow" p14:dur="2000" advTm="12384"/>
    </mc:Choice>
    <mc:Fallback xmlns="">
      <p:transition spd="slow" advTm="1238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83A88-65B4-4A20-847C-5B4BD7F7FC06}"/>
              </a:ext>
            </a:extLst>
          </p:cNvPr>
          <p:cNvSpPr>
            <a:spLocks noGrp="1"/>
          </p:cNvSpPr>
          <p:nvPr>
            <p:ph type="title"/>
          </p:nvPr>
        </p:nvSpPr>
        <p:spPr>
          <a:xfrm>
            <a:off x="-24365" y="45870"/>
            <a:ext cx="12947374" cy="702303"/>
          </a:xfrm>
        </p:spPr>
        <p:txBody>
          <a:bodyPr>
            <a:normAutofit/>
          </a:bodyPr>
          <a:lstStyle/>
          <a:p>
            <a:r>
              <a:rPr lang="es-EC" sz="3500" b="1" dirty="0"/>
              <a:t>Generación de zonas óptimas de implementación fotovoltaica aislada</a:t>
            </a:r>
          </a:p>
        </p:txBody>
      </p:sp>
      <p:sp>
        <p:nvSpPr>
          <p:cNvPr id="4" name="CuadroTexto 3">
            <a:extLst>
              <a:ext uri="{FF2B5EF4-FFF2-40B4-BE49-F238E27FC236}">
                <a16:creationId xmlns:a16="http://schemas.microsoft.com/office/drawing/2014/main" id="{8CD888BD-90FC-45E0-B951-F5E0E1421BE6}"/>
              </a:ext>
            </a:extLst>
          </p:cNvPr>
          <p:cNvSpPr txBox="1"/>
          <p:nvPr/>
        </p:nvSpPr>
        <p:spPr>
          <a:xfrm>
            <a:off x="0" y="6279009"/>
            <a:ext cx="3657600" cy="584775"/>
          </a:xfrm>
          <a:prstGeom prst="rect">
            <a:avLst/>
          </a:prstGeom>
          <a:noFill/>
        </p:spPr>
        <p:txBody>
          <a:bodyPr wrap="square" rtlCol="0">
            <a:spAutoFit/>
          </a:bodyPr>
          <a:lstStyle/>
          <a:p>
            <a:r>
              <a:rPr lang="es-EC" sz="3200" b="1" dirty="0">
                <a:solidFill>
                  <a:schemeClr val="bg1"/>
                </a:solidFill>
              </a:rPr>
              <a:t>METODOLOGÍA</a:t>
            </a:r>
          </a:p>
        </p:txBody>
      </p:sp>
      <p:sp>
        <p:nvSpPr>
          <p:cNvPr id="15" name="Es igual a 14">
            <a:extLst>
              <a:ext uri="{FF2B5EF4-FFF2-40B4-BE49-F238E27FC236}">
                <a16:creationId xmlns:a16="http://schemas.microsoft.com/office/drawing/2014/main" id="{2B7B2CFA-32D6-44E4-A662-EAF7B43776C8}"/>
              </a:ext>
            </a:extLst>
          </p:cNvPr>
          <p:cNvSpPr/>
          <p:nvPr/>
        </p:nvSpPr>
        <p:spPr>
          <a:xfrm>
            <a:off x="6623768" y="3512906"/>
            <a:ext cx="483298" cy="389612"/>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6" name="CuadroTexto 15">
            <a:extLst>
              <a:ext uri="{FF2B5EF4-FFF2-40B4-BE49-F238E27FC236}">
                <a16:creationId xmlns:a16="http://schemas.microsoft.com/office/drawing/2014/main" id="{15C187DE-1D5B-4B92-AD99-8F89E67ADECD}"/>
              </a:ext>
            </a:extLst>
          </p:cNvPr>
          <p:cNvSpPr txBox="1"/>
          <p:nvPr/>
        </p:nvSpPr>
        <p:spPr>
          <a:xfrm>
            <a:off x="42202" y="2666147"/>
            <a:ext cx="1635617" cy="307777"/>
          </a:xfrm>
          <a:prstGeom prst="rect">
            <a:avLst/>
          </a:prstGeom>
          <a:noFill/>
        </p:spPr>
        <p:txBody>
          <a:bodyPr wrap="square" rtlCol="0">
            <a:spAutoFit/>
          </a:bodyPr>
          <a:lstStyle/>
          <a:p>
            <a:r>
              <a:rPr lang="es-EC" sz="1400" dirty="0"/>
              <a:t>Grado de insolación</a:t>
            </a:r>
          </a:p>
        </p:txBody>
      </p:sp>
      <p:sp>
        <p:nvSpPr>
          <p:cNvPr id="17" name="CuadroTexto 16">
            <a:extLst>
              <a:ext uri="{FF2B5EF4-FFF2-40B4-BE49-F238E27FC236}">
                <a16:creationId xmlns:a16="http://schemas.microsoft.com/office/drawing/2014/main" id="{00917002-5179-4A8D-B18F-19156ED6A073}"/>
              </a:ext>
            </a:extLst>
          </p:cNvPr>
          <p:cNvSpPr txBox="1"/>
          <p:nvPr/>
        </p:nvSpPr>
        <p:spPr>
          <a:xfrm>
            <a:off x="1805239" y="2687549"/>
            <a:ext cx="1053305" cy="307777"/>
          </a:xfrm>
          <a:prstGeom prst="rect">
            <a:avLst/>
          </a:prstGeom>
          <a:noFill/>
        </p:spPr>
        <p:txBody>
          <a:bodyPr wrap="square" rtlCol="0">
            <a:spAutoFit/>
          </a:bodyPr>
          <a:lstStyle/>
          <a:p>
            <a:pPr algn="ctr"/>
            <a:r>
              <a:rPr lang="es-EC" sz="1400" dirty="0"/>
              <a:t>Pendiente</a:t>
            </a:r>
          </a:p>
        </p:txBody>
      </p:sp>
      <p:sp>
        <p:nvSpPr>
          <p:cNvPr id="18" name="CuadroTexto 17">
            <a:extLst>
              <a:ext uri="{FF2B5EF4-FFF2-40B4-BE49-F238E27FC236}">
                <a16:creationId xmlns:a16="http://schemas.microsoft.com/office/drawing/2014/main" id="{8E5B6203-9679-47C1-85E7-C10F2E5C803C}"/>
              </a:ext>
            </a:extLst>
          </p:cNvPr>
          <p:cNvSpPr txBox="1"/>
          <p:nvPr/>
        </p:nvSpPr>
        <p:spPr>
          <a:xfrm>
            <a:off x="3308290" y="2672255"/>
            <a:ext cx="1155772" cy="307777"/>
          </a:xfrm>
          <a:prstGeom prst="rect">
            <a:avLst/>
          </a:prstGeom>
          <a:noFill/>
        </p:spPr>
        <p:txBody>
          <a:bodyPr wrap="square" rtlCol="0">
            <a:spAutoFit/>
          </a:bodyPr>
          <a:lstStyle/>
          <a:p>
            <a:r>
              <a:rPr lang="es-EC" sz="1400" dirty="0"/>
              <a:t>Accesibilidad</a:t>
            </a:r>
          </a:p>
        </p:txBody>
      </p:sp>
      <p:sp>
        <p:nvSpPr>
          <p:cNvPr id="19" name="CuadroTexto 18">
            <a:extLst>
              <a:ext uri="{FF2B5EF4-FFF2-40B4-BE49-F238E27FC236}">
                <a16:creationId xmlns:a16="http://schemas.microsoft.com/office/drawing/2014/main" id="{E58B7D35-94B2-4FCA-9893-AFB45EFAD742}"/>
              </a:ext>
            </a:extLst>
          </p:cNvPr>
          <p:cNvSpPr txBox="1"/>
          <p:nvPr/>
        </p:nvSpPr>
        <p:spPr>
          <a:xfrm>
            <a:off x="3624067" y="6550301"/>
            <a:ext cx="1164663" cy="307777"/>
          </a:xfrm>
          <a:prstGeom prst="rect">
            <a:avLst/>
          </a:prstGeom>
          <a:noFill/>
        </p:spPr>
        <p:txBody>
          <a:bodyPr wrap="square" rtlCol="0">
            <a:spAutoFit/>
          </a:bodyPr>
          <a:lstStyle/>
          <a:p>
            <a:r>
              <a:rPr lang="es-EC" sz="1400" dirty="0"/>
              <a:t>Erosión</a:t>
            </a:r>
          </a:p>
        </p:txBody>
      </p:sp>
      <p:sp>
        <p:nvSpPr>
          <p:cNvPr id="20" name="CuadroTexto 19">
            <a:extLst>
              <a:ext uri="{FF2B5EF4-FFF2-40B4-BE49-F238E27FC236}">
                <a16:creationId xmlns:a16="http://schemas.microsoft.com/office/drawing/2014/main" id="{0D6B7A9F-0D09-421D-84DF-EDB0D4B9FEEA}"/>
              </a:ext>
            </a:extLst>
          </p:cNvPr>
          <p:cNvSpPr txBox="1"/>
          <p:nvPr/>
        </p:nvSpPr>
        <p:spPr>
          <a:xfrm>
            <a:off x="1784210" y="6540434"/>
            <a:ext cx="1053305" cy="307777"/>
          </a:xfrm>
          <a:prstGeom prst="rect">
            <a:avLst/>
          </a:prstGeom>
          <a:noFill/>
        </p:spPr>
        <p:txBody>
          <a:bodyPr wrap="square" rtlCol="0">
            <a:spAutoFit/>
          </a:bodyPr>
          <a:lstStyle/>
          <a:p>
            <a:pPr algn="ctr"/>
            <a:r>
              <a:rPr lang="es-EC" sz="1400" dirty="0"/>
              <a:t>Hidrología</a:t>
            </a:r>
          </a:p>
        </p:txBody>
      </p:sp>
      <p:sp>
        <p:nvSpPr>
          <p:cNvPr id="21" name="CuadroTexto 20">
            <a:extLst>
              <a:ext uri="{FF2B5EF4-FFF2-40B4-BE49-F238E27FC236}">
                <a16:creationId xmlns:a16="http://schemas.microsoft.com/office/drawing/2014/main" id="{72B5EEB3-3ABA-4065-AA34-25648E6E630B}"/>
              </a:ext>
            </a:extLst>
          </p:cNvPr>
          <p:cNvSpPr txBox="1"/>
          <p:nvPr/>
        </p:nvSpPr>
        <p:spPr>
          <a:xfrm>
            <a:off x="179446" y="6491273"/>
            <a:ext cx="1219037" cy="307777"/>
          </a:xfrm>
          <a:prstGeom prst="rect">
            <a:avLst/>
          </a:prstGeom>
          <a:noFill/>
        </p:spPr>
        <p:txBody>
          <a:bodyPr wrap="square" rtlCol="0">
            <a:spAutoFit/>
          </a:bodyPr>
          <a:lstStyle/>
          <a:p>
            <a:pPr algn="ctr"/>
            <a:r>
              <a:rPr lang="es-EC" sz="1400" dirty="0"/>
              <a:t>Uso de suelo</a:t>
            </a:r>
          </a:p>
        </p:txBody>
      </p:sp>
      <p:sp>
        <p:nvSpPr>
          <p:cNvPr id="22" name="CuadroTexto 21">
            <a:extLst>
              <a:ext uri="{FF2B5EF4-FFF2-40B4-BE49-F238E27FC236}">
                <a16:creationId xmlns:a16="http://schemas.microsoft.com/office/drawing/2014/main" id="{9AD05E1D-6E00-4871-9CCF-A552C46D2F6F}"/>
              </a:ext>
            </a:extLst>
          </p:cNvPr>
          <p:cNvSpPr txBox="1"/>
          <p:nvPr/>
        </p:nvSpPr>
        <p:spPr>
          <a:xfrm>
            <a:off x="5286092" y="2725977"/>
            <a:ext cx="1053305" cy="307777"/>
          </a:xfrm>
          <a:prstGeom prst="rect">
            <a:avLst/>
          </a:prstGeom>
          <a:noFill/>
        </p:spPr>
        <p:txBody>
          <a:bodyPr wrap="square" rtlCol="0">
            <a:spAutoFit/>
          </a:bodyPr>
          <a:lstStyle/>
          <a:p>
            <a:r>
              <a:rPr lang="es-EC" sz="1400" dirty="0"/>
              <a:t>Aptitud</a:t>
            </a:r>
          </a:p>
        </p:txBody>
      </p:sp>
      <p:sp>
        <p:nvSpPr>
          <p:cNvPr id="23" name="CuadroTexto 22">
            <a:extLst>
              <a:ext uri="{FF2B5EF4-FFF2-40B4-BE49-F238E27FC236}">
                <a16:creationId xmlns:a16="http://schemas.microsoft.com/office/drawing/2014/main" id="{D0EE4EE6-F15A-433D-9ADF-B48907CE5451}"/>
              </a:ext>
            </a:extLst>
          </p:cNvPr>
          <p:cNvSpPr txBox="1"/>
          <p:nvPr/>
        </p:nvSpPr>
        <p:spPr>
          <a:xfrm>
            <a:off x="5284659" y="6516557"/>
            <a:ext cx="1164663" cy="307777"/>
          </a:xfrm>
          <a:prstGeom prst="rect">
            <a:avLst/>
          </a:prstGeom>
          <a:noFill/>
        </p:spPr>
        <p:txBody>
          <a:bodyPr wrap="square" rtlCol="0">
            <a:spAutoFit/>
          </a:bodyPr>
          <a:lstStyle/>
          <a:p>
            <a:r>
              <a:rPr lang="es-EC" sz="1400" dirty="0"/>
              <a:t>Impacto</a:t>
            </a:r>
          </a:p>
        </p:txBody>
      </p:sp>
      <p:pic>
        <p:nvPicPr>
          <p:cNvPr id="40" name="Imagen 39">
            <a:extLst>
              <a:ext uri="{FF2B5EF4-FFF2-40B4-BE49-F238E27FC236}">
                <a16:creationId xmlns:a16="http://schemas.microsoft.com/office/drawing/2014/main" id="{D9FAABBC-34DE-4536-9BFB-E8D6D57A69C8}"/>
              </a:ext>
            </a:extLst>
          </p:cNvPr>
          <p:cNvPicPr>
            <a:picLocks noChangeAspect="1"/>
          </p:cNvPicPr>
          <p:nvPr/>
        </p:nvPicPr>
        <p:blipFill>
          <a:blip r:embed="rId3"/>
          <a:stretch>
            <a:fillRect/>
          </a:stretch>
        </p:blipFill>
        <p:spPr>
          <a:xfrm>
            <a:off x="65228" y="908435"/>
            <a:ext cx="1480218" cy="1723673"/>
          </a:xfrm>
          <a:prstGeom prst="rect">
            <a:avLst/>
          </a:prstGeom>
        </p:spPr>
      </p:pic>
      <p:pic>
        <p:nvPicPr>
          <p:cNvPr id="41" name="Imagen 40">
            <a:extLst>
              <a:ext uri="{FF2B5EF4-FFF2-40B4-BE49-F238E27FC236}">
                <a16:creationId xmlns:a16="http://schemas.microsoft.com/office/drawing/2014/main" id="{51DE7E8E-D275-4956-8D0D-FE40AE93F469}"/>
              </a:ext>
            </a:extLst>
          </p:cNvPr>
          <p:cNvPicPr>
            <a:picLocks noChangeAspect="1"/>
          </p:cNvPicPr>
          <p:nvPr/>
        </p:nvPicPr>
        <p:blipFill>
          <a:blip r:embed="rId4"/>
          <a:stretch>
            <a:fillRect/>
          </a:stretch>
        </p:blipFill>
        <p:spPr>
          <a:xfrm>
            <a:off x="1660349" y="910664"/>
            <a:ext cx="1450543" cy="1734353"/>
          </a:xfrm>
          <a:prstGeom prst="rect">
            <a:avLst/>
          </a:prstGeom>
        </p:spPr>
      </p:pic>
      <p:pic>
        <p:nvPicPr>
          <p:cNvPr id="42" name="Imagen 41">
            <a:extLst>
              <a:ext uri="{FF2B5EF4-FFF2-40B4-BE49-F238E27FC236}">
                <a16:creationId xmlns:a16="http://schemas.microsoft.com/office/drawing/2014/main" id="{8724505E-0F09-4D7D-AB65-2842CA4CA100}"/>
              </a:ext>
            </a:extLst>
          </p:cNvPr>
          <p:cNvPicPr>
            <a:picLocks noChangeAspect="1"/>
          </p:cNvPicPr>
          <p:nvPr/>
        </p:nvPicPr>
        <p:blipFill>
          <a:blip r:embed="rId5"/>
          <a:stretch>
            <a:fillRect/>
          </a:stretch>
        </p:blipFill>
        <p:spPr>
          <a:xfrm>
            <a:off x="3196818" y="927422"/>
            <a:ext cx="1534509" cy="1719477"/>
          </a:xfrm>
          <a:prstGeom prst="rect">
            <a:avLst/>
          </a:prstGeom>
        </p:spPr>
      </p:pic>
      <p:pic>
        <p:nvPicPr>
          <p:cNvPr id="43" name="Imagen 42">
            <a:extLst>
              <a:ext uri="{FF2B5EF4-FFF2-40B4-BE49-F238E27FC236}">
                <a16:creationId xmlns:a16="http://schemas.microsoft.com/office/drawing/2014/main" id="{08F7AF2A-5C7B-4724-BB54-BED692483ACD}"/>
              </a:ext>
            </a:extLst>
          </p:cNvPr>
          <p:cNvPicPr>
            <a:picLocks noChangeAspect="1"/>
          </p:cNvPicPr>
          <p:nvPr/>
        </p:nvPicPr>
        <p:blipFill>
          <a:blip r:embed="rId6"/>
          <a:stretch>
            <a:fillRect/>
          </a:stretch>
        </p:blipFill>
        <p:spPr>
          <a:xfrm>
            <a:off x="58210" y="4767601"/>
            <a:ext cx="1402072" cy="1723672"/>
          </a:xfrm>
          <a:prstGeom prst="rect">
            <a:avLst/>
          </a:prstGeom>
        </p:spPr>
      </p:pic>
      <p:pic>
        <p:nvPicPr>
          <p:cNvPr id="44" name="Imagen 43">
            <a:extLst>
              <a:ext uri="{FF2B5EF4-FFF2-40B4-BE49-F238E27FC236}">
                <a16:creationId xmlns:a16="http://schemas.microsoft.com/office/drawing/2014/main" id="{8849377C-E458-4BB4-B538-5AA4BFFBFA46}"/>
              </a:ext>
            </a:extLst>
          </p:cNvPr>
          <p:cNvPicPr>
            <a:picLocks noChangeAspect="1"/>
          </p:cNvPicPr>
          <p:nvPr/>
        </p:nvPicPr>
        <p:blipFill>
          <a:blip r:embed="rId7"/>
          <a:stretch>
            <a:fillRect/>
          </a:stretch>
        </p:blipFill>
        <p:spPr>
          <a:xfrm>
            <a:off x="1594423" y="4782301"/>
            <a:ext cx="1523084" cy="1734256"/>
          </a:xfrm>
          <a:prstGeom prst="rect">
            <a:avLst/>
          </a:prstGeom>
        </p:spPr>
      </p:pic>
      <p:pic>
        <p:nvPicPr>
          <p:cNvPr id="45" name="Imagen 44">
            <a:extLst>
              <a:ext uri="{FF2B5EF4-FFF2-40B4-BE49-F238E27FC236}">
                <a16:creationId xmlns:a16="http://schemas.microsoft.com/office/drawing/2014/main" id="{2074493E-2E2D-40C7-B9FB-696EFBCE26A3}"/>
              </a:ext>
            </a:extLst>
          </p:cNvPr>
          <p:cNvPicPr>
            <a:picLocks noChangeAspect="1"/>
          </p:cNvPicPr>
          <p:nvPr/>
        </p:nvPicPr>
        <p:blipFill>
          <a:blip r:embed="rId8"/>
          <a:stretch>
            <a:fillRect/>
          </a:stretch>
        </p:blipFill>
        <p:spPr>
          <a:xfrm>
            <a:off x="3230054" y="4800324"/>
            <a:ext cx="1536196" cy="1719477"/>
          </a:xfrm>
          <a:prstGeom prst="rect">
            <a:avLst/>
          </a:prstGeom>
        </p:spPr>
      </p:pic>
      <p:pic>
        <p:nvPicPr>
          <p:cNvPr id="46" name="Imagen 45">
            <a:extLst>
              <a:ext uri="{FF2B5EF4-FFF2-40B4-BE49-F238E27FC236}">
                <a16:creationId xmlns:a16="http://schemas.microsoft.com/office/drawing/2014/main" id="{9D19A43B-3A04-44E9-949A-9F696F149083}"/>
              </a:ext>
            </a:extLst>
          </p:cNvPr>
          <p:cNvPicPr>
            <a:picLocks noChangeAspect="1"/>
          </p:cNvPicPr>
          <p:nvPr/>
        </p:nvPicPr>
        <p:blipFill>
          <a:blip r:embed="rId9"/>
          <a:stretch>
            <a:fillRect/>
          </a:stretch>
        </p:blipFill>
        <p:spPr>
          <a:xfrm>
            <a:off x="4955792" y="932800"/>
            <a:ext cx="1635617" cy="1762443"/>
          </a:xfrm>
          <a:prstGeom prst="rect">
            <a:avLst/>
          </a:prstGeom>
        </p:spPr>
      </p:pic>
      <p:pic>
        <p:nvPicPr>
          <p:cNvPr id="47" name="Imagen 46">
            <a:extLst>
              <a:ext uri="{FF2B5EF4-FFF2-40B4-BE49-F238E27FC236}">
                <a16:creationId xmlns:a16="http://schemas.microsoft.com/office/drawing/2014/main" id="{EE9F6828-75A0-4D66-AFAA-3A615D6429D7}"/>
              </a:ext>
            </a:extLst>
          </p:cNvPr>
          <p:cNvPicPr>
            <a:picLocks noChangeAspect="1"/>
          </p:cNvPicPr>
          <p:nvPr/>
        </p:nvPicPr>
        <p:blipFill>
          <a:blip r:embed="rId10"/>
          <a:stretch>
            <a:fillRect/>
          </a:stretch>
        </p:blipFill>
        <p:spPr>
          <a:xfrm>
            <a:off x="4993515" y="4760318"/>
            <a:ext cx="1652365" cy="1778221"/>
          </a:xfrm>
          <a:prstGeom prst="rect">
            <a:avLst/>
          </a:prstGeom>
        </p:spPr>
      </p:pic>
      <p:sp>
        <p:nvSpPr>
          <p:cNvPr id="27" name="Signo más 26">
            <a:extLst>
              <a:ext uri="{FF2B5EF4-FFF2-40B4-BE49-F238E27FC236}">
                <a16:creationId xmlns:a16="http://schemas.microsoft.com/office/drawing/2014/main" id="{65A3E6B3-2BB5-4B41-A07C-5A0B5FBC78D1}"/>
              </a:ext>
            </a:extLst>
          </p:cNvPr>
          <p:cNvSpPr/>
          <p:nvPr/>
        </p:nvSpPr>
        <p:spPr>
          <a:xfrm>
            <a:off x="1470564" y="1644675"/>
            <a:ext cx="269832" cy="25119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Signo más 30">
            <a:extLst>
              <a:ext uri="{FF2B5EF4-FFF2-40B4-BE49-F238E27FC236}">
                <a16:creationId xmlns:a16="http://schemas.microsoft.com/office/drawing/2014/main" id="{171680AD-A97B-4745-BD5D-76A32F505942}"/>
              </a:ext>
            </a:extLst>
          </p:cNvPr>
          <p:cNvSpPr/>
          <p:nvPr/>
        </p:nvSpPr>
        <p:spPr>
          <a:xfrm>
            <a:off x="3013462" y="1652244"/>
            <a:ext cx="269832" cy="25119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Es igual a 32">
            <a:extLst>
              <a:ext uri="{FF2B5EF4-FFF2-40B4-BE49-F238E27FC236}">
                <a16:creationId xmlns:a16="http://schemas.microsoft.com/office/drawing/2014/main" id="{EE470E2E-0EED-431A-9837-D9C0936C184F}"/>
              </a:ext>
            </a:extLst>
          </p:cNvPr>
          <p:cNvSpPr/>
          <p:nvPr/>
        </p:nvSpPr>
        <p:spPr>
          <a:xfrm>
            <a:off x="4715136" y="1654295"/>
            <a:ext cx="278379" cy="28938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35" name="Signo más 34">
            <a:extLst>
              <a:ext uri="{FF2B5EF4-FFF2-40B4-BE49-F238E27FC236}">
                <a16:creationId xmlns:a16="http://schemas.microsoft.com/office/drawing/2014/main" id="{CA7A6AE1-BCF1-4CFA-B2BA-B87A7B6B31CC}"/>
              </a:ext>
            </a:extLst>
          </p:cNvPr>
          <p:cNvSpPr/>
          <p:nvPr/>
        </p:nvSpPr>
        <p:spPr>
          <a:xfrm>
            <a:off x="1380903" y="5498549"/>
            <a:ext cx="269832" cy="25119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Signo más 36">
            <a:extLst>
              <a:ext uri="{FF2B5EF4-FFF2-40B4-BE49-F238E27FC236}">
                <a16:creationId xmlns:a16="http://schemas.microsoft.com/office/drawing/2014/main" id="{4220C0DF-A022-4333-B26A-E583B7452726}"/>
              </a:ext>
            </a:extLst>
          </p:cNvPr>
          <p:cNvSpPr/>
          <p:nvPr/>
        </p:nvSpPr>
        <p:spPr>
          <a:xfrm>
            <a:off x="3029813" y="5492452"/>
            <a:ext cx="269832" cy="25119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Es igual a 38">
            <a:extLst>
              <a:ext uri="{FF2B5EF4-FFF2-40B4-BE49-F238E27FC236}">
                <a16:creationId xmlns:a16="http://schemas.microsoft.com/office/drawing/2014/main" id="{35024F5C-ED50-485D-9D07-2DE43BFCAE66}"/>
              </a:ext>
            </a:extLst>
          </p:cNvPr>
          <p:cNvSpPr/>
          <p:nvPr/>
        </p:nvSpPr>
        <p:spPr>
          <a:xfrm>
            <a:off x="4742062" y="5480568"/>
            <a:ext cx="315962" cy="28938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55" name="Imagen 54">
            <a:extLst>
              <a:ext uri="{FF2B5EF4-FFF2-40B4-BE49-F238E27FC236}">
                <a16:creationId xmlns:a16="http://schemas.microsoft.com/office/drawing/2014/main" id="{2AE1E708-4096-4CE3-87FE-76966DC701D3}"/>
              </a:ext>
            </a:extLst>
          </p:cNvPr>
          <p:cNvPicPr/>
          <p:nvPr/>
        </p:nvPicPr>
        <p:blipFill>
          <a:blip r:embed="rId11"/>
          <a:stretch>
            <a:fillRect/>
          </a:stretch>
        </p:blipFill>
        <p:spPr>
          <a:xfrm>
            <a:off x="5205050" y="3126715"/>
            <a:ext cx="1434143" cy="1410148"/>
          </a:xfrm>
          <a:prstGeom prst="rect">
            <a:avLst/>
          </a:prstGeom>
        </p:spPr>
      </p:pic>
      <p:sp>
        <p:nvSpPr>
          <p:cNvPr id="58" name="Rectángulo 57">
            <a:extLst>
              <a:ext uri="{FF2B5EF4-FFF2-40B4-BE49-F238E27FC236}">
                <a16:creationId xmlns:a16="http://schemas.microsoft.com/office/drawing/2014/main" id="{9F141BAE-855F-4167-A84E-16BB91A5A4A2}"/>
              </a:ext>
            </a:extLst>
          </p:cNvPr>
          <p:cNvSpPr/>
          <p:nvPr/>
        </p:nvSpPr>
        <p:spPr>
          <a:xfrm>
            <a:off x="58210" y="629572"/>
            <a:ext cx="6587052" cy="24765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9" name="Rectángulo 58">
            <a:extLst>
              <a:ext uri="{FF2B5EF4-FFF2-40B4-BE49-F238E27FC236}">
                <a16:creationId xmlns:a16="http://schemas.microsoft.com/office/drawing/2014/main" id="{8DA6C25F-94CD-4183-9C5B-BFD5A9E5094E}"/>
              </a:ext>
            </a:extLst>
          </p:cNvPr>
          <p:cNvSpPr/>
          <p:nvPr/>
        </p:nvSpPr>
        <p:spPr>
          <a:xfrm>
            <a:off x="0" y="4568230"/>
            <a:ext cx="6645262" cy="22308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1" name="CuadroTexto 60">
            <a:extLst>
              <a:ext uri="{FF2B5EF4-FFF2-40B4-BE49-F238E27FC236}">
                <a16:creationId xmlns:a16="http://schemas.microsoft.com/office/drawing/2014/main" id="{0518DE4D-7EB6-4B9D-B6B9-23E490577434}"/>
              </a:ext>
            </a:extLst>
          </p:cNvPr>
          <p:cNvSpPr txBox="1"/>
          <p:nvPr/>
        </p:nvSpPr>
        <p:spPr>
          <a:xfrm>
            <a:off x="2808300" y="629571"/>
            <a:ext cx="1155772" cy="307777"/>
          </a:xfrm>
          <a:prstGeom prst="rect">
            <a:avLst/>
          </a:prstGeom>
          <a:noFill/>
        </p:spPr>
        <p:txBody>
          <a:bodyPr wrap="square" rtlCol="0">
            <a:spAutoFit/>
          </a:bodyPr>
          <a:lstStyle/>
          <a:p>
            <a:r>
              <a:rPr lang="es-EC" sz="1400" b="1" dirty="0"/>
              <a:t>Aptitud</a:t>
            </a:r>
          </a:p>
        </p:txBody>
      </p:sp>
      <p:sp>
        <p:nvSpPr>
          <p:cNvPr id="63" name="CuadroTexto 62">
            <a:extLst>
              <a:ext uri="{FF2B5EF4-FFF2-40B4-BE49-F238E27FC236}">
                <a16:creationId xmlns:a16="http://schemas.microsoft.com/office/drawing/2014/main" id="{D1C3BD68-3DD5-40B9-8EA0-53BFA8E5B365}"/>
              </a:ext>
            </a:extLst>
          </p:cNvPr>
          <p:cNvSpPr txBox="1"/>
          <p:nvPr/>
        </p:nvSpPr>
        <p:spPr>
          <a:xfrm>
            <a:off x="2794749" y="4512366"/>
            <a:ext cx="1155772" cy="307777"/>
          </a:xfrm>
          <a:prstGeom prst="rect">
            <a:avLst/>
          </a:prstGeom>
          <a:noFill/>
        </p:spPr>
        <p:txBody>
          <a:bodyPr wrap="square" rtlCol="0">
            <a:spAutoFit/>
          </a:bodyPr>
          <a:lstStyle/>
          <a:p>
            <a:r>
              <a:rPr lang="es-EC" sz="1400" b="1" dirty="0"/>
              <a:t>Impacto</a:t>
            </a:r>
          </a:p>
        </p:txBody>
      </p:sp>
      <p:sp>
        <p:nvSpPr>
          <p:cNvPr id="65" name="CuadroTexto 64">
            <a:extLst>
              <a:ext uri="{FF2B5EF4-FFF2-40B4-BE49-F238E27FC236}">
                <a16:creationId xmlns:a16="http://schemas.microsoft.com/office/drawing/2014/main" id="{07DD5E5E-0E5F-455D-8124-EE8F3E1F00F3}"/>
              </a:ext>
            </a:extLst>
          </p:cNvPr>
          <p:cNvSpPr txBox="1"/>
          <p:nvPr/>
        </p:nvSpPr>
        <p:spPr>
          <a:xfrm>
            <a:off x="3886176" y="3483348"/>
            <a:ext cx="1233169" cy="738664"/>
          </a:xfrm>
          <a:prstGeom prst="rect">
            <a:avLst/>
          </a:prstGeom>
          <a:noFill/>
        </p:spPr>
        <p:txBody>
          <a:bodyPr wrap="square" rtlCol="0">
            <a:spAutoFit/>
          </a:bodyPr>
          <a:lstStyle/>
          <a:p>
            <a:r>
              <a:rPr lang="es-EC" sz="1400" b="1" dirty="0"/>
              <a:t>Restricciones ambientales y urbanísticas </a:t>
            </a:r>
          </a:p>
        </p:txBody>
      </p:sp>
      <p:cxnSp>
        <p:nvCxnSpPr>
          <p:cNvPr id="67" name="Conector recto de flecha 66">
            <a:extLst>
              <a:ext uri="{FF2B5EF4-FFF2-40B4-BE49-F238E27FC236}">
                <a16:creationId xmlns:a16="http://schemas.microsoft.com/office/drawing/2014/main" id="{A12268F2-3998-4D2C-B6D8-2CB95271913D}"/>
              </a:ext>
            </a:extLst>
          </p:cNvPr>
          <p:cNvCxnSpPr/>
          <p:nvPr/>
        </p:nvCxnSpPr>
        <p:spPr>
          <a:xfrm>
            <a:off x="3308290" y="3902518"/>
            <a:ext cx="52485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9" name="CuadroTexto 68">
            <a:extLst>
              <a:ext uri="{FF2B5EF4-FFF2-40B4-BE49-F238E27FC236}">
                <a16:creationId xmlns:a16="http://schemas.microsoft.com/office/drawing/2014/main" id="{8D2D1C1B-1771-479A-9A71-3443A7F3A336}"/>
              </a:ext>
            </a:extLst>
          </p:cNvPr>
          <p:cNvSpPr txBox="1"/>
          <p:nvPr/>
        </p:nvSpPr>
        <p:spPr>
          <a:xfrm>
            <a:off x="1767609" y="3698792"/>
            <a:ext cx="1818829" cy="307777"/>
          </a:xfrm>
          <a:prstGeom prst="rect">
            <a:avLst/>
          </a:prstGeom>
          <a:noFill/>
        </p:spPr>
        <p:txBody>
          <a:bodyPr wrap="square" rtlCol="0">
            <a:spAutoFit/>
          </a:bodyPr>
          <a:lstStyle/>
          <a:p>
            <a:r>
              <a:rPr lang="es-EC" sz="1400" b="1" dirty="0"/>
              <a:t>Aptitud + Impacto</a:t>
            </a:r>
          </a:p>
        </p:txBody>
      </p:sp>
      <p:pic>
        <p:nvPicPr>
          <p:cNvPr id="3" name="Imagen 2">
            <a:extLst>
              <a:ext uri="{FF2B5EF4-FFF2-40B4-BE49-F238E27FC236}">
                <a16:creationId xmlns:a16="http://schemas.microsoft.com/office/drawing/2014/main" id="{CF515861-5D7A-453D-AC40-0E00BA920774}"/>
              </a:ext>
            </a:extLst>
          </p:cNvPr>
          <p:cNvPicPr/>
          <p:nvPr/>
        </p:nvPicPr>
        <p:blipFill rotWithShape="1">
          <a:blip r:embed="rId12" cstate="print">
            <a:extLst>
              <a:ext uri="{28A0092B-C50C-407E-A947-70E740481C1C}">
                <a14:useLocalDpi xmlns:a14="http://schemas.microsoft.com/office/drawing/2010/main" val="0"/>
              </a:ext>
            </a:extLst>
          </a:blip>
          <a:srcRect l="3509" t="4043" r="3809" b="4091"/>
          <a:stretch/>
        </p:blipFill>
        <p:spPr bwMode="auto">
          <a:xfrm>
            <a:off x="7254232" y="660488"/>
            <a:ext cx="4494921" cy="6029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33457157"/>
      </p:ext>
    </p:extLst>
  </p:cSld>
  <p:clrMapOvr>
    <a:masterClrMapping/>
  </p:clrMapOvr>
  <mc:AlternateContent xmlns:mc="http://schemas.openxmlformats.org/markup-compatibility/2006" xmlns:p14="http://schemas.microsoft.com/office/powerpoint/2010/main">
    <mc:Choice Requires="p14">
      <p:transition spd="slow" p14:dur="2000" advTm="47512"/>
    </mc:Choice>
    <mc:Fallback xmlns="">
      <p:transition spd="slow" advTm="4751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F3F0FB-4DCC-4C12-9AB4-BEC0A2FF4890}"/>
              </a:ext>
            </a:extLst>
          </p:cNvPr>
          <p:cNvSpPr>
            <a:spLocks noGrp="1"/>
          </p:cNvSpPr>
          <p:nvPr>
            <p:ph type="title"/>
          </p:nvPr>
        </p:nvSpPr>
        <p:spPr>
          <a:xfrm>
            <a:off x="70348" y="172973"/>
            <a:ext cx="12121652" cy="852386"/>
          </a:xfrm>
        </p:spPr>
        <p:txBody>
          <a:bodyPr>
            <a:normAutofit fontScale="90000"/>
          </a:bodyPr>
          <a:lstStyle/>
          <a:p>
            <a:r>
              <a:rPr lang="es-EC" sz="3800" b="1" dirty="0"/>
              <a:t>Selección de zonas erosionadas con problemas de cobertura eléctrica</a:t>
            </a:r>
          </a:p>
        </p:txBody>
      </p:sp>
      <p:sp>
        <p:nvSpPr>
          <p:cNvPr id="4" name="CuadroTexto 3">
            <a:extLst>
              <a:ext uri="{FF2B5EF4-FFF2-40B4-BE49-F238E27FC236}">
                <a16:creationId xmlns:a16="http://schemas.microsoft.com/office/drawing/2014/main" id="{59550DA1-A073-4F5A-9C74-1949C60CEE0D}"/>
              </a:ext>
            </a:extLst>
          </p:cNvPr>
          <p:cNvSpPr txBox="1"/>
          <p:nvPr/>
        </p:nvSpPr>
        <p:spPr>
          <a:xfrm>
            <a:off x="0" y="6279009"/>
            <a:ext cx="3657600" cy="584775"/>
          </a:xfrm>
          <a:prstGeom prst="rect">
            <a:avLst/>
          </a:prstGeom>
          <a:noFill/>
        </p:spPr>
        <p:txBody>
          <a:bodyPr wrap="square" rtlCol="0">
            <a:spAutoFit/>
          </a:bodyPr>
          <a:lstStyle/>
          <a:p>
            <a:r>
              <a:rPr lang="es-EC" sz="3200" b="1" dirty="0">
                <a:solidFill>
                  <a:schemeClr val="bg1"/>
                </a:solidFill>
              </a:rPr>
              <a:t>METODOLOGÍA</a:t>
            </a:r>
          </a:p>
        </p:txBody>
      </p:sp>
      <p:pic>
        <p:nvPicPr>
          <p:cNvPr id="9" name="Imagen 8">
            <a:extLst>
              <a:ext uri="{FF2B5EF4-FFF2-40B4-BE49-F238E27FC236}">
                <a16:creationId xmlns:a16="http://schemas.microsoft.com/office/drawing/2014/main" id="{08820D09-CE04-43B1-9DC7-2827B5D18992}"/>
              </a:ext>
            </a:extLst>
          </p:cNvPr>
          <p:cNvPicPr/>
          <p:nvPr/>
        </p:nvPicPr>
        <p:blipFill rotWithShape="1">
          <a:blip r:embed="rId3" cstate="print">
            <a:extLst>
              <a:ext uri="{28A0092B-C50C-407E-A947-70E740481C1C}">
                <a14:useLocalDpi xmlns:a14="http://schemas.microsoft.com/office/drawing/2010/main" val="0"/>
              </a:ext>
            </a:extLst>
          </a:blip>
          <a:srcRect l="7016" t="11367" r="39068" b="25399"/>
          <a:stretch/>
        </p:blipFill>
        <p:spPr bwMode="auto">
          <a:xfrm>
            <a:off x="242737" y="1078174"/>
            <a:ext cx="3976049" cy="36303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41C4ECB8-C379-471C-AA69-DC1A6BFCCABE}"/>
              </a:ext>
            </a:extLst>
          </p:cNvPr>
          <p:cNvPicPr/>
          <p:nvPr/>
        </p:nvPicPr>
        <p:blipFill rotWithShape="1">
          <a:blip r:embed="rId4" cstate="print">
            <a:extLst>
              <a:ext uri="{28A0092B-C50C-407E-A947-70E740481C1C}">
                <a14:useLocalDpi xmlns:a14="http://schemas.microsoft.com/office/drawing/2010/main" val="0"/>
              </a:ext>
            </a:extLst>
          </a:blip>
          <a:srcRect l="7773" t="12187" r="38864" b="22765"/>
          <a:stretch/>
        </p:blipFill>
        <p:spPr bwMode="auto">
          <a:xfrm>
            <a:off x="5874382" y="1078174"/>
            <a:ext cx="3976049" cy="36303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id="{E3C2CCB3-7F32-445F-8CDF-556475B8686B}"/>
              </a:ext>
            </a:extLst>
          </p:cNvPr>
          <p:cNvPicPr/>
          <p:nvPr/>
        </p:nvPicPr>
        <p:blipFill rotWithShape="1">
          <a:blip r:embed="rId3" cstate="print">
            <a:extLst>
              <a:ext uri="{28A0092B-C50C-407E-A947-70E740481C1C}">
                <a14:useLocalDpi xmlns:a14="http://schemas.microsoft.com/office/drawing/2010/main" val="0"/>
              </a:ext>
            </a:extLst>
          </a:blip>
          <a:srcRect l="27026" t="77789" r="57804"/>
          <a:stretch/>
        </p:blipFill>
        <p:spPr bwMode="auto">
          <a:xfrm>
            <a:off x="4367283" y="2072164"/>
            <a:ext cx="1282890" cy="1356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22" name="Imagen 21">
            <a:extLst>
              <a:ext uri="{FF2B5EF4-FFF2-40B4-BE49-F238E27FC236}">
                <a16:creationId xmlns:a16="http://schemas.microsoft.com/office/drawing/2014/main" id="{5FC122EF-E29C-4900-929C-EFB60B694C0D}"/>
              </a:ext>
            </a:extLst>
          </p:cNvPr>
          <p:cNvPicPr/>
          <p:nvPr/>
        </p:nvPicPr>
        <p:blipFill rotWithShape="1">
          <a:blip r:embed="rId4" cstate="print">
            <a:extLst>
              <a:ext uri="{28A0092B-C50C-407E-A947-70E740481C1C}">
                <a14:useLocalDpi xmlns:a14="http://schemas.microsoft.com/office/drawing/2010/main" val="0"/>
              </a:ext>
            </a:extLst>
          </a:blip>
          <a:srcRect l="65895" t="50720" r="8276" b="27892"/>
          <a:stretch/>
        </p:blipFill>
        <p:spPr bwMode="auto">
          <a:xfrm>
            <a:off x="10074640" y="2072164"/>
            <a:ext cx="1874623" cy="13568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23" name="Tabla 22">
            <a:extLst>
              <a:ext uri="{FF2B5EF4-FFF2-40B4-BE49-F238E27FC236}">
                <a16:creationId xmlns:a16="http://schemas.microsoft.com/office/drawing/2014/main" id="{4101499D-CFCE-4639-A8CE-F5B8B6EF188E}"/>
              </a:ext>
            </a:extLst>
          </p:cNvPr>
          <p:cNvGraphicFramePr>
            <a:graphicFrameLocks noGrp="1"/>
          </p:cNvGraphicFramePr>
          <p:nvPr>
            <p:extLst>
              <p:ext uri="{D42A27DB-BD31-4B8C-83A1-F6EECF244321}">
                <p14:modId xmlns:p14="http://schemas.microsoft.com/office/powerpoint/2010/main" val="455286392"/>
              </p:ext>
            </p:extLst>
          </p:nvPr>
        </p:nvGraphicFramePr>
        <p:xfrm>
          <a:off x="3709752" y="4805624"/>
          <a:ext cx="8305308" cy="1948403"/>
        </p:xfrm>
        <a:graphic>
          <a:graphicData uri="http://schemas.openxmlformats.org/drawingml/2006/table">
            <a:tbl>
              <a:tblPr firstRow="1" firstCol="1" bandRow="1">
                <a:tableStyleId>{5C22544A-7EE6-4342-B048-85BDC9FD1C3A}</a:tableStyleId>
              </a:tblPr>
              <a:tblGrid>
                <a:gridCol w="882316">
                  <a:extLst>
                    <a:ext uri="{9D8B030D-6E8A-4147-A177-3AD203B41FA5}">
                      <a16:colId xmlns:a16="http://schemas.microsoft.com/office/drawing/2014/main" val="1439945704"/>
                    </a:ext>
                  </a:extLst>
                </a:gridCol>
                <a:gridCol w="1420427">
                  <a:extLst>
                    <a:ext uri="{9D8B030D-6E8A-4147-A177-3AD203B41FA5}">
                      <a16:colId xmlns:a16="http://schemas.microsoft.com/office/drawing/2014/main" val="3853532274"/>
                    </a:ext>
                  </a:extLst>
                </a:gridCol>
                <a:gridCol w="1176907">
                  <a:extLst>
                    <a:ext uri="{9D8B030D-6E8A-4147-A177-3AD203B41FA5}">
                      <a16:colId xmlns:a16="http://schemas.microsoft.com/office/drawing/2014/main" val="547212787"/>
                    </a:ext>
                  </a:extLst>
                </a:gridCol>
                <a:gridCol w="1349024">
                  <a:extLst>
                    <a:ext uri="{9D8B030D-6E8A-4147-A177-3AD203B41FA5}">
                      <a16:colId xmlns:a16="http://schemas.microsoft.com/office/drawing/2014/main" val="577975698"/>
                    </a:ext>
                  </a:extLst>
                </a:gridCol>
                <a:gridCol w="1363579">
                  <a:extLst>
                    <a:ext uri="{9D8B030D-6E8A-4147-A177-3AD203B41FA5}">
                      <a16:colId xmlns:a16="http://schemas.microsoft.com/office/drawing/2014/main" val="3769651049"/>
                    </a:ext>
                  </a:extLst>
                </a:gridCol>
                <a:gridCol w="866273">
                  <a:extLst>
                    <a:ext uri="{9D8B030D-6E8A-4147-A177-3AD203B41FA5}">
                      <a16:colId xmlns:a16="http://schemas.microsoft.com/office/drawing/2014/main" val="2912815973"/>
                    </a:ext>
                  </a:extLst>
                </a:gridCol>
                <a:gridCol w="1246782">
                  <a:extLst>
                    <a:ext uri="{9D8B030D-6E8A-4147-A177-3AD203B41FA5}">
                      <a16:colId xmlns:a16="http://schemas.microsoft.com/office/drawing/2014/main" val="1328051921"/>
                    </a:ext>
                  </a:extLst>
                </a:gridCol>
              </a:tblGrid>
              <a:tr h="509696">
                <a:tc>
                  <a:txBody>
                    <a:bodyPr/>
                    <a:lstStyle/>
                    <a:p>
                      <a:pPr algn="ctr">
                        <a:lnSpc>
                          <a:spcPct val="115000"/>
                        </a:lnSpc>
                        <a:spcAft>
                          <a:spcPts val="1000"/>
                        </a:spcAft>
                      </a:pPr>
                      <a:r>
                        <a:rPr lang="es-EC" sz="1400" dirty="0">
                          <a:effectLst/>
                        </a:rPr>
                        <a:t>Provincia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Cantón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dirty="0">
                          <a:effectLst/>
                        </a:rPr>
                        <a:t>Concesión eléctrica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Líneas de transmisión eléctrica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Líneas de subtransmisión eléctrica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Centrales eléctricas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Proyectos de generación eléctrica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92609008"/>
                  </a:ext>
                </a:extLst>
              </a:tr>
              <a:tr h="146888">
                <a:tc rowSpan="2">
                  <a:txBody>
                    <a:bodyPr/>
                    <a:lstStyle/>
                    <a:p>
                      <a:pPr algn="ctr">
                        <a:lnSpc>
                          <a:spcPct val="115000"/>
                        </a:lnSpc>
                        <a:spcAft>
                          <a:spcPts val="1000"/>
                        </a:spcAft>
                      </a:pPr>
                      <a:r>
                        <a:rPr lang="es-EC" sz="1400">
                          <a:effectLst/>
                        </a:rPr>
                        <a:t>Imbabura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Ibarra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EMELNORTE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3179766"/>
                  </a:ext>
                </a:extLst>
              </a:tr>
              <a:tr h="146888">
                <a:tc vMerge="1">
                  <a:txBody>
                    <a:bodyPr/>
                    <a:lstStyle/>
                    <a:p>
                      <a:endParaRPr lang="es-EC"/>
                    </a:p>
                  </a:txBody>
                  <a:tcPr/>
                </a:tc>
                <a:tc>
                  <a:txBody>
                    <a:bodyPr/>
                    <a:lstStyle/>
                    <a:p>
                      <a:pPr algn="ctr">
                        <a:lnSpc>
                          <a:spcPct val="115000"/>
                        </a:lnSpc>
                        <a:spcAft>
                          <a:spcPts val="1000"/>
                        </a:spcAft>
                      </a:pPr>
                      <a:r>
                        <a:rPr lang="es-EC" sz="1400">
                          <a:effectLst/>
                        </a:rPr>
                        <a:t>Pimampiro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EMELNORTE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7459135"/>
                  </a:ext>
                </a:extLst>
              </a:tr>
              <a:tr h="146888">
                <a:tc rowSpan="3">
                  <a:txBody>
                    <a:bodyPr/>
                    <a:lstStyle/>
                    <a:p>
                      <a:pPr algn="ctr">
                        <a:lnSpc>
                          <a:spcPct val="115000"/>
                        </a:lnSpc>
                        <a:spcAft>
                          <a:spcPts val="1000"/>
                        </a:spcAft>
                      </a:pPr>
                      <a:r>
                        <a:rPr lang="es-EC" sz="1400">
                          <a:effectLst/>
                        </a:rPr>
                        <a:t>Pichincha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Quito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E.E.Q.</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43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13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25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2505077"/>
                  </a:ext>
                </a:extLst>
              </a:tr>
              <a:tr h="302925">
                <a:tc vMerge="1">
                  <a:txBody>
                    <a:bodyPr/>
                    <a:lstStyle/>
                    <a:p>
                      <a:endParaRPr lang="es-EC"/>
                    </a:p>
                  </a:txBody>
                  <a:tcPr/>
                </a:tc>
                <a:tc>
                  <a:txBody>
                    <a:bodyPr/>
                    <a:lstStyle/>
                    <a:p>
                      <a:pPr algn="ctr">
                        <a:lnSpc>
                          <a:spcPct val="115000"/>
                        </a:lnSpc>
                        <a:spcAft>
                          <a:spcPts val="1000"/>
                        </a:spcAft>
                      </a:pPr>
                      <a:r>
                        <a:rPr lang="es-EC" sz="1400">
                          <a:effectLst/>
                        </a:rPr>
                        <a:t>Pedro Moncayo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EMELNORTE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4726256"/>
                  </a:ext>
                </a:extLst>
              </a:tr>
              <a:tr h="146888">
                <a:tc vMerge="1">
                  <a:txBody>
                    <a:bodyPr/>
                    <a:lstStyle/>
                    <a:p>
                      <a:endParaRPr lang="es-EC"/>
                    </a:p>
                  </a:txBody>
                  <a:tcPr/>
                </a:tc>
                <a:tc>
                  <a:txBody>
                    <a:bodyPr/>
                    <a:lstStyle/>
                    <a:p>
                      <a:pPr algn="ctr">
                        <a:lnSpc>
                          <a:spcPct val="115000"/>
                        </a:lnSpc>
                        <a:spcAft>
                          <a:spcPts val="1000"/>
                        </a:spcAft>
                      </a:pPr>
                      <a:r>
                        <a:rPr lang="es-EC" sz="1400">
                          <a:effectLst/>
                        </a:rPr>
                        <a:t>Cayambe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EMELNORTE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dirty="0">
                          <a:effectLst/>
                        </a:rPr>
                        <a:t>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2846271"/>
                  </a:ext>
                </a:extLst>
              </a:tr>
            </a:tbl>
          </a:graphicData>
        </a:graphic>
      </p:graphicFrame>
      <p:graphicFrame>
        <p:nvGraphicFramePr>
          <p:cNvPr id="24" name="Tabla 23">
            <a:extLst>
              <a:ext uri="{FF2B5EF4-FFF2-40B4-BE49-F238E27FC236}">
                <a16:creationId xmlns:a16="http://schemas.microsoft.com/office/drawing/2014/main" id="{7CD53E6E-7A2F-43D3-A82F-0D9D43E5F39C}"/>
              </a:ext>
            </a:extLst>
          </p:cNvPr>
          <p:cNvGraphicFramePr>
            <a:graphicFrameLocks noGrp="1"/>
          </p:cNvGraphicFramePr>
          <p:nvPr>
            <p:extLst>
              <p:ext uri="{D42A27DB-BD31-4B8C-83A1-F6EECF244321}">
                <p14:modId xmlns:p14="http://schemas.microsoft.com/office/powerpoint/2010/main" val="70843056"/>
              </p:ext>
            </p:extLst>
          </p:nvPr>
        </p:nvGraphicFramePr>
        <p:xfrm>
          <a:off x="720409" y="4957329"/>
          <a:ext cx="2003300" cy="1550670"/>
        </p:xfrm>
        <a:graphic>
          <a:graphicData uri="http://schemas.openxmlformats.org/drawingml/2006/table">
            <a:tbl>
              <a:tblPr firstRow="1" firstCol="1" bandRow="1">
                <a:tableStyleId>{5C22544A-7EE6-4342-B048-85BDC9FD1C3A}</a:tableStyleId>
              </a:tblPr>
              <a:tblGrid>
                <a:gridCol w="1001650">
                  <a:extLst>
                    <a:ext uri="{9D8B030D-6E8A-4147-A177-3AD203B41FA5}">
                      <a16:colId xmlns:a16="http://schemas.microsoft.com/office/drawing/2014/main" val="3848546367"/>
                    </a:ext>
                  </a:extLst>
                </a:gridCol>
                <a:gridCol w="1001650">
                  <a:extLst>
                    <a:ext uri="{9D8B030D-6E8A-4147-A177-3AD203B41FA5}">
                      <a16:colId xmlns:a16="http://schemas.microsoft.com/office/drawing/2014/main" val="4076483964"/>
                    </a:ext>
                  </a:extLst>
                </a:gridCol>
              </a:tblGrid>
              <a:tr h="210501">
                <a:tc>
                  <a:txBody>
                    <a:bodyPr/>
                    <a:lstStyle/>
                    <a:p>
                      <a:pPr algn="ctr" rtl="0" fontAlgn="ctr"/>
                      <a:r>
                        <a:rPr lang="es-EC" sz="1400" u="none" strike="noStrike">
                          <a:effectLst/>
                        </a:rPr>
                        <a:t>Provincia</a:t>
                      </a:r>
                      <a:endParaRPr lang="es-EC" sz="1400" b="1" i="0" u="none" strike="noStrike">
                        <a:solidFill>
                          <a:srgbClr val="FFFFFF"/>
                        </a:solidFill>
                        <a:effectLst/>
                        <a:latin typeface="Calibri" panose="020F0502020204030204" pitchFamily="34" charset="0"/>
                      </a:endParaRPr>
                    </a:p>
                  </a:txBody>
                  <a:tcPr marL="9525" marR="9525" marT="9525" marB="0" anchor="ctr"/>
                </a:tc>
                <a:tc>
                  <a:txBody>
                    <a:bodyPr/>
                    <a:lstStyle/>
                    <a:p>
                      <a:pPr algn="ctr" rtl="0" fontAlgn="ctr"/>
                      <a:r>
                        <a:rPr lang="es-EC" sz="1400" u="none" strike="noStrike">
                          <a:effectLst/>
                        </a:rPr>
                        <a:t>Cantón</a:t>
                      </a:r>
                      <a:endParaRPr lang="es-EC" sz="1400" b="1" i="0" u="none" strike="noStrike">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57703352"/>
                  </a:ext>
                </a:extLst>
              </a:tr>
              <a:tr h="220524">
                <a:tc rowSpan="2">
                  <a:txBody>
                    <a:bodyPr/>
                    <a:lstStyle/>
                    <a:p>
                      <a:pPr algn="ctr" rtl="0" fontAlgn="ctr"/>
                      <a:r>
                        <a:rPr lang="es-EC" sz="1400" u="none" strike="noStrike" dirty="0">
                          <a:effectLst/>
                        </a:rPr>
                        <a:t>Imbabura</a:t>
                      </a:r>
                      <a:endParaRPr lang="es-EC" sz="14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s-EC" sz="1400" u="none" strike="noStrike">
                          <a:effectLst/>
                        </a:rPr>
                        <a:t>Ibarra</a:t>
                      </a:r>
                      <a:endParaRPr lang="es-EC"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99333702"/>
                  </a:ext>
                </a:extLst>
              </a:tr>
              <a:tr h="210501">
                <a:tc vMerge="1">
                  <a:txBody>
                    <a:bodyPr/>
                    <a:lstStyle/>
                    <a:p>
                      <a:endParaRPr lang="es-EC"/>
                    </a:p>
                  </a:txBody>
                  <a:tcPr/>
                </a:tc>
                <a:tc>
                  <a:txBody>
                    <a:bodyPr/>
                    <a:lstStyle/>
                    <a:p>
                      <a:pPr algn="ctr" rtl="0" fontAlgn="ctr"/>
                      <a:r>
                        <a:rPr lang="es-EC" sz="1400" u="none" strike="noStrike">
                          <a:effectLst/>
                        </a:rPr>
                        <a:t>Pimampiro</a:t>
                      </a:r>
                      <a:endParaRPr lang="es-EC"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93028272"/>
                  </a:ext>
                </a:extLst>
              </a:tr>
              <a:tr h="210501">
                <a:tc rowSpan="3">
                  <a:txBody>
                    <a:bodyPr/>
                    <a:lstStyle/>
                    <a:p>
                      <a:pPr algn="ctr" rtl="0" fontAlgn="ctr"/>
                      <a:r>
                        <a:rPr lang="es-EC" sz="1400" u="none" strike="noStrike">
                          <a:effectLst/>
                        </a:rPr>
                        <a:t>Pichincha</a:t>
                      </a:r>
                      <a:endParaRPr lang="es-EC" sz="1400" b="1" i="0" u="none" strike="noStrike">
                        <a:solidFill>
                          <a:srgbClr val="FFFFFF"/>
                        </a:solidFill>
                        <a:effectLst/>
                        <a:latin typeface="Calibri" panose="020F0502020204030204" pitchFamily="34" charset="0"/>
                      </a:endParaRPr>
                    </a:p>
                  </a:txBody>
                  <a:tcPr marL="9525" marR="9525" marT="9525" marB="0" anchor="ctr"/>
                </a:tc>
                <a:tc>
                  <a:txBody>
                    <a:bodyPr/>
                    <a:lstStyle/>
                    <a:p>
                      <a:pPr algn="ctr" rtl="0" fontAlgn="ctr"/>
                      <a:r>
                        <a:rPr lang="es-EC" sz="1400" u="none" strike="noStrike">
                          <a:effectLst/>
                        </a:rPr>
                        <a:t>Quito</a:t>
                      </a:r>
                      <a:endParaRPr lang="es-EC"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70737672"/>
                  </a:ext>
                </a:extLst>
              </a:tr>
              <a:tr h="410977">
                <a:tc vMerge="1">
                  <a:txBody>
                    <a:bodyPr/>
                    <a:lstStyle/>
                    <a:p>
                      <a:endParaRPr lang="es-EC"/>
                    </a:p>
                  </a:txBody>
                  <a:tcPr/>
                </a:tc>
                <a:tc>
                  <a:txBody>
                    <a:bodyPr/>
                    <a:lstStyle/>
                    <a:p>
                      <a:pPr algn="ctr" rtl="0" fontAlgn="ctr"/>
                      <a:r>
                        <a:rPr lang="es-EC" sz="1400" u="none" strike="noStrike">
                          <a:effectLst/>
                        </a:rPr>
                        <a:t>Pedro Moncayo</a:t>
                      </a:r>
                      <a:endParaRPr lang="es-EC"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80757566"/>
                  </a:ext>
                </a:extLst>
              </a:tr>
              <a:tr h="210501">
                <a:tc vMerge="1">
                  <a:txBody>
                    <a:bodyPr/>
                    <a:lstStyle/>
                    <a:p>
                      <a:endParaRPr lang="es-EC"/>
                    </a:p>
                  </a:txBody>
                  <a:tcPr/>
                </a:tc>
                <a:tc>
                  <a:txBody>
                    <a:bodyPr/>
                    <a:lstStyle/>
                    <a:p>
                      <a:pPr algn="ctr" rtl="0" fontAlgn="ctr"/>
                      <a:r>
                        <a:rPr lang="es-EC" sz="1400" u="none" strike="noStrike" dirty="0">
                          <a:effectLst/>
                        </a:rPr>
                        <a:t>Cayambe</a:t>
                      </a:r>
                      <a:endParaRPr lang="es-EC"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57850543"/>
                  </a:ext>
                </a:extLst>
              </a:tr>
            </a:tbl>
          </a:graphicData>
        </a:graphic>
      </p:graphicFrame>
    </p:spTree>
    <p:extLst>
      <p:ext uri="{BB962C8B-B14F-4D97-AF65-F5344CB8AC3E}">
        <p14:creationId xmlns:p14="http://schemas.microsoft.com/office/powerpoint/2010/main" val="2246599651"/>
      </p:ext>
    </p:extLst>
  </p:cSld>
  <p:clrMapOvr>
    <a:masterClrMapping/>
  </p:clrMapOvr>
  <mc:AlternateContent xmlns:mc="http://schemas.openxmlformats.org/markup-compatibility/2006" xmlns:p14="http://schemas.microsoft.com/office/powerpoint/2010/main">
    <mc:Choice Requires="p14">
      <p:transition spd="slow" p14:dur="2000" advTm="100479"/>
    </mc:Choice>
    <mc:Fallback xmlns="">
      <p:transition spd="slow" advTm="10047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5C2010-8893-4DA1-BDAA-4C52F5213885}"/>
              </a:ext>
            </a:extLst>
          </p:cNvPr>
          <p:cNvSpPr>
            <a:spLocks noGrp="1"/>
          </p:cNvSpPr>
          <p:nvPr>
            <p:ph type="title"/>
          </p:nvPr>
        </p:nvSpPr>
        <p:spPr>
          <a:xfrm>
            <a:off x="284780" y="592232"/>
            <a:ext cx="11622440" cy="811313"/>
          </a:xfrm>
        </p:spPr>
        <p:txBody>
          <a:bodyPr>
            <a:normAutofit fontScale="90000"/>
          </a:bodyPr>
          <a:lstStyle/>
          <a:p>
            <a:pPr algn="just"/>
            <a:r>
              <a:rPr lang="es-EC" sz="4400" b="1" dirty="0"/>
              <a:t>Selección de zonas </a:t>
            </a:r>
            <a:r>
              <a:rPr lang="es-EC" b="1" dirty="0"/>
              <a:t>óptimas de implementación fotovoltaica en tierras afectadas por la </a:t>
            </a:r>
            <a:r>
              <a:rPr lang="es-EC" sz="4400" b="1" dirty="0"/>
              <a:t>erosión y con problemas de cobertura eléctrica</a:t>
            </a:r>
            <a:endParaRPr lang="es-EC" b="1" dirty="0"/>
          </a:p>
        </p:txBody>
      </p:sp>
      <p:sp>
        <p:nvSpPr>
          <p:cNvPr id="4" name="CuadroTexto 3">
            <a:extLst>
              <a:ext uri="{FF2B5EF4-FFF2-40B4-BE49-F238E27FC236}">
                <a16:creationId xmlns:a16="http://schemas.microsoft.com/office/drawing/2014/main" id="{2F72F025-6BF3-4261-99EF-5071D6942ADB}"/>
              </a:ext>
            </a:extLst>
          </p:cNvPr>
          <p:cNvSpPr txBox="1"/>
          <p:nvPr/>
        </p:nvSpPr>
        <p:spPr>
          <a:xfrm>
            <a:off x="0" y="6279009"/>
            <a:ext cx="3657600" cy="584775"/>
          </a:xfrm>
          <a:prstGeom prst="rect">
            <a:avLst/>
          </a:prstGeom>
          <a:noFill/>
        </p:spPr>
        <p:txBody>
          <a:bodyPr wrap="square" rtlCol="0">
            <a:spAutoFit/>
          </a:bodyPr>
          <a:lstStyle/>
          <a:p>
            <a:r>
              <a:rPr lang="es-EC" sz="3200" b="1" dirty="0">
                <a:solidFill>
                  <a:schemeClr val="bg1"/>
                </a:solidFill>
              </a:rPr>
              <a:t>METODOLOGÍA</a:t>
            </a:r>
          </a:p>
        </p:txBody>
      </p:sp>
      <p:pic>
        <p:nvPicPr>
          <p:cNvPr id="12" name="Marcador de contenido 11">
            <a:extLst>
              <a:ext uri="{FF2B5EF4-FFF2-40B4-BE49-F238E27FC236}">
                <a16:creationId xmlns:a16="http://schemas.microsoft.com/office/drawing/2014/main" id="{765093E5-A9FE-4347-8348-71CFDFFE1922}"/>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3473" t="4494" r="3418" b="2625"/>
          <a:stretch/>
        </p:blipFill>
        <p:spPr bwMode="auto">
          <a:xfrm>
            <a:off x="5758337" y="1835657"/>
            <a:ext cx="5928000" cy="4856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13" name="Tabla 12">
            <a:extLst>
              <a:ext uri="{FF2B5EF4-FFF2-40B4-BE49-F238E27FC236}">
                <a16:creationId xmlns:a16="http://schemas.microsoft.com/office/drawing/2014/main" id="{AFBB297A-3008-4F70-A301-C916F2482E79}"/>
              </a:ext>
            </a:extLst>
          </p:cNvPr>
          <p:cNvGraphicFramePr>
            <a:graphicFrameLocks noGrp="1"/>
          </p:cNvGraphicFramePr>
          <p:nvPr>
            <p:extLst>
              <p:ext uri="{D42A27DB-BD31-4B8C-83A1-F6EECF244321}">
                <p14:modId xmlns:p14="http://schemas.microsoft.com/office/powerpoint/2010/main" val="2754220997"/>
              </p:ext>
            </p:extLst>
          </p:nvPr>
        </p:nvGraphicFramePr>
        <p:xfrm>
          <a:off x="775219" y="5002749"/>
          <a:ext cx="3932750" cy="1055624"/>
        </p:xfrm>
        <a:graphic>
          <a:graphicData uri="http://schemas.openxmlformats.org/drawingml/2006/table">
            <a:tbl>
              <a:tblPr firstRow="1" firstCol="1" bandRow="1">
                <a:tableStyleId>{5C22544A-7EE6-4342-B048-85BDC9FD1C3A}</a:tableStyleId>
              </a:tblPr>
              <a:tblGrid>
                <a:gridCol w="962525">
                  <a:extLst>
                    <a:ext uri="{9D8B030D-6E8A-4147-A177-3AD203B41FA5}">
                      <a16:colId xmlns:a16="http://schemas.microsoft.com/office/drawing/2014/main" val="2024614498"/>
                    </a:ext>
                  </a:extLst>
                </a:gridCol>
                <a:gridCol w="930443">
                  <a:extLst>
                    <a:ext uri="{9D8B030D-6E8A-4147-A177-3AD203B41FA5}">
                      <a16:colId xmlns:a16="http://schemas.microsoft.com/office/drawing/2014/main" val="740318311"/>
                    </a:ext>
                  </a:extLst>
                </a:gridCol>
                <a:gridCol w="930442">
                  <a:extLst>
                    <a:ext uri="{9D8B030D-6E8A-4147-A177-3AD203B41FA5}">
                      <a16:colId xmlns:a16="http://schemas.microsoft.com/office/drawing/2014/main" val="3466605999"/>
                    </a:ext>
                  </a:extLst>
                </a:gridCol>
                <a:gridCol w="1109340">
                  <a:extLst>
                    <a:ext uri="{9D8B030D-6E8A-4147-A177-3AD203B41FA5}">
                      <a16:colId xmlns:a16="http://schemas.microsoft.com/office/drawing/2014/main" val="79757694"/>
                    </a:ext>
                  </a:extLst>
                </a:gridCol>
              </a:tblGrid>
              <a:tr h="260073">
                <a:tc>
                  <a:txBody>
                    <a:bodyPr/>
                    <a:lstStyle/>
                    <a:p>
                      <a:pPr algn="ctr">
                        <a:lnSpc>
                          <a:spcPct val="115000"/>
                        </a:lnSpc>
                        <a:spcAft>
                          <a:spcPts val="1000"/>
                        </a:spcAft>
                      </a:pPr>
                      <a:r>
                        <a:rPr lang="es-EC" sz="1600" dirty="0">
                          <a:effectLst/>
                        </a:rPr>
                        <a:t>Provincia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EC" sz="1600" dirty="0">
                          <a:effectLst/>
                        </a:rPr>
                        <a:t>Cantón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EC" sz="1600" dirty="0">
                          <a:effectLst/>
                        </a:rPr>
                        <a:t>Parroquia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EC" sz="1600">
                          <a:effectLst/>
                        </a:rPr>
                        <a:t>Comunidad</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777327753"/>
                  </a:ext>
                </a:extLst>
              </a:tr>
              <a:tr h="260073">
                <a:tc rowSpan="3">
                  <a:txBody>
                    <a:bodyPr/>
                    <a:lstStyle/>
                    <a:p>
                      <a:pPr algn="ctr">
                        <a:lnSpc>
                          <a:spcPct val="115000"/>
                        </a:lnSpc>
                        <a:spcAft>
                          <a:spcPts val="1000"/>
                        </a:spcAft>
                      </a:pPr>
                      <a:r>
                        <a:rPr lang="es-EC" sz="1600">
                          <a:effectLst/>
                        </a:rPr>
                        <a:t>Pichincha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3">
                  <a:txBody>
                    <a:bodyPr/>
                    <a:lstStyle/>
                    <a:p>
                      <a:pPr algn="ctr">
                        <a:lnSpc>
                          <a:spcPct val="115000"/>
                        </a:lnSpc>
                        <a:spcAft>
                          <a:spcPts val="1000"/>
                        </a:spcAft>
                      </a:pPr>
                      <a:r>
                        <a:rPr lang="es-EC" sz="1600" dirty="0">
                          <a:effectLst/>
                        </a:rPr>
                        <a:t>Cayambe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3">
                  <a:txBody>
                    <a:bodyPr/>
                    <a:lstStyle/>
                    <a:p>
                      <a:pPr algn="ctr">
                        <a:lnSpc>
                          <a:spcPct val="115000"/>
                        </a:lnSpc>
                        <a:spcAft>
                          <a:spcPts val="1000"/>
                        </a:spcAft>
                      </a:pPr>
                      <a:r>
                        <a:rPr lang="es-EC" sz="1600">
                          <a:effectLst/>
                        </a:rPr>
                        <a:t>Cangahua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EC" sz="1600">
                          <a:effectLst/>
                        </a:rPr>
                        <a:t>Cachicunga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805247519"/>
                  </a:ext>
                </a:extLst>
              </a:tr>
              <a:tr h="26007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600">
                          <a:effectLst/>
                        </a:rPr>
                        <a:t>Candelaria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95773534"/>
                  </a:ext>
                </a:extLst>
              </a:tr>
              <a:tr h="26007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600" dirty="0" err="1">
                          <a:effectLst/>
                        </a:rPr>
                        <a:t>Porotog</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271796862"/>
                  </a:ext>
                </a:extLst>
              </a:tr>
            </a:tbl>
          </a:graphicData>
        </a:graphic>
      </p:graphicFrame>
      <p:pic>
        <p:nvPicPr>
          <p:cNvPr id="3" name="Imagen 2">
            <a:extLst>
              <a:ext uri="{FF2B5EF4-FFF2-40B4-BE49-F238E27FC236}">
                <a16:creationId xmlns:a16="http://schemas.microsoft.com/office/drawing/2014/main" id="{64FEB106-0517-4534-B686-465E68D28398}"/>
              </a:ext>
            </a:extLst>
          </p:cNvPr>
          <p:cNvPicPr/>
          <p:nvPr/>
        </p:nvPicPr>
        <p:blipFill rotWithShape="1">
          <a:blip r:embed="rId4" cstate="print">
            <a:extLst>
              <a:ext uri="{28A0092B-C50C-407E-A947-70E740481C1C}">
                <a14:useLocalDpi xmlns:a14="http://schemas.microsoft.com/office/drawing/2010/main" val="0"/>
              </a:ext>
            </a:extLst>
          </a:blip>
          <a:srcRect t="4091" b="4553"/>
          <a:stretch/>
        </p:blipFill>
        <p:spPr bwMode="auto">
          <a:xfrm>
            <a:off x="187610" y="1957748"/>
            <a:ext cx="5404807" cy="2362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209166933"/>
      </p:ext>
    </p:extLst>
  </p:cSld>
  <p:clrMapOvr>
    <a:masterClrMapping/>
  </p:clrMapOvr>
  <mc:AlternateContent xmlns:mc="http://schemas.openxmlformats.org/markup-compatibility/2006" xmlns:p14="http://schemas.microsoft.com/office/powerpoint/2010/main">
    <mc:Choice Requires="p14">
      <p:transition spd="slow" p14:dur="2000" advTm="34935"/>
    </mc:Choice>
    <mc:Fallback xmlns="">
      <p:transition spd="slow" advTm="3493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DDF86E-1FC1-4E16-A90B-2E6F61E2F20C}"/>
              </a:ext>
            </a:extLst>
          </p:cNvPr>
          <p:cNvSpPr>
            <a:spLocks noGrp="1"/>
          </p:cNvSpPr>
          <p:nvPr>
            <p:ph type="title"/>
          </p:nvPr>
        </p:nvSpPr>
        <p:spPr>
          <a:xfrm>
            <a:off x="329837" y="0"/>
            <a:ext cx="11734784" cy="1061562"/>
          </a:xfrm>
        </p:spPr>
        <p:txBody>
          <a:bodyPr>
            <a:normAutofit/>
          </a:bodyPr>
          <a:lstStyle/>
          <a:p>
            <a:r>
              <a:rPr lang="es-EC" b="1" dirty="0"/>
              <a:t>Encuesta de estratificación de nivel socioeconómico</a:t>
            </a:r>
          </a:p>
        </p:txBody>
      </p:sp>
      <p:sp>
        <p:nvSpPr>
          <p:cNvPr id="4" name="CuadroTexto 3">
            <a:extLst>
              <a:ext uri="{FF2B5EF4-FFF2-40B4-BE49-F238E27FC236}">
                <a16:creationId xmlns:a16="http://schemas.microsoft.com/office/drawing/2014/main" id="{077F8856-BC53-4B00-9206-63965FED4A66}"/>
              </a:ext>
            </a:extLst>
          </p:cNvPr>
          <p:cNvSpPr txBox="1"/>
          <p:nvPr/>
        </p:nvSpPr>
        <p:spPr>
          <a:xfrm>
            <a:off x="0" y="6279009"/>
            <a:ext cx="3657600" cy="584775"/>
          </a:xfrm>
          <a:prstGeom prst="rect">
            <a:avLst/>
          </a:prstGeom>
          <a:noFill/>
        </p:spPr>
        <p:txBody>
          <a:bodyPr wrap="square" rtlCol="0">
            <a:spAutoFit/>
          </a:bodyPr>
          <a:lstStyle/>
          <a:p>
            <a:r>
              <a:rPr lang="es-EC" sz="3200" b="1" dirty="0">
                <a:solidFill>
                  <a:schemeClr val="bg1"/>
                </a:solidFill>
              </a:rPr>
              <a:t>METODOLOGÍA</a:t>
            </a:r>
          </a:p>
        </p:txBody>
      </p:sp>
      <p:pic>
        <p:nvPicPr>
          <p:cNvPr id="13" name="Picture 1">
            <a:extLst>
              <a:ext uri="{FF2B5EF4-FFF2-40B4-BE49-F238E27FC236}">
                <a16:creationId xmlns:a16="http://schemas.microsoft.com/office/drawing/2014/main" id="{79F97782-EAA4-47A1-83B9-299C3EFC954E}"/>
              </a:ext>
            </a:extLst>
          </p:cNvPr>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93359" y="1061562"/>
            <a:ext cx="3464241" cy="54397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2">
            <a:extLst>
              <a:ext uri="{FF2B5EF4-FFF2-40B4-BE49-F238E27FC236}">
                <a16:creationId xmlns:a16="http://schemas.microsoft.com/office/drawing/2014/main" id="{4A109D06-187B-4E71-BC2D-A7FCC1004275}"/>
              </a:ext>
            </a:extLst>
          </p:cNvPr>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3850959" y="1061562"/>
            <a:ext cx="3641662" cy="54397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3">
            <a:extLst>
              <a:ext uri="{FF2B5EF4-FFF2-40B4-BE49-F238E27FC236}">
                <a16:creationId xmlns:a16="http://schemas.microsoft.com/office/drawing/2014/main" id="{D0D599BE-EB6A-4DE6-95AF-822A0D6BB343}"/>
              </a:ext>
            </a:extLst>
          </p:cNvPr>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7795161" y="1061562"/>
            <a:ext cx="3883001" cy="47523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2" name="Imagen 21">
            <a:extLst>
              <a:ext uri="{FF2B5EF4-FFF2-40B4-BE49-F238E27FC236}">
                <a16:creationId xmlns:a16="http://schemas.microsoft.com/office/drawing/2014/main" id="{1E899D66-CC8B-4B17-960A-381DBA9FD51C}"/>
              </a:ext>
            </a:extLst>
          </p:cNvPr>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t="11904"/>
          <a:stretch/>
        </p:blipFill>
        <p:spPr>
          <a:xfrm>
            <a:off x="7795161" y="5875623"/>
            <a:ext cx="3883001" cy="5847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02597541"/>
      </p:ext>
    </p:extLst>
  </p:cSld>
  <p:clrMapOvr>
    <a:masterClrMapping/>
  </p:clrMapOvr>
  <mc:AlternateContent xmlns:mc="http://schemas.openxmlformats.org/markup-compatibility/2006" xmlns:p14="http://schemas.microsoft.com/office/powerpoint/2010/main">
    <mc:Choice Requires="p14">
      <p:transition spd="slow" p14:dur="2000" advTm="22399"/>
    </mc:Choice>
    <mc:Fallback xmlns="">
      <p:transition spd="slow" advTm="2239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3ECCEB4A-8DAB-4AAE-B0E2-E09350A03A79}"/>
                  </a:ext>
                </a:extLst>
              </p:cNvPr>
              <p:cNvSpPr txBox="1"/>
              <p:nvPr/>
            </p:nvSpPr>
            <p:spPr>
              <a:xfrm>
                <a:off x="225985" y="835317"/>
                <a:ext cx="5870015" cy="4584140"/>
              </a:xfrm>
              <a:prstGeom prst="rect">
                <a:avLst/>
              </a:prstGeom>
              <a:noFill/>
            </p:spPr>
            <p:txBody>
              <a:bodyPr wrap="square">
                <a:spAutoFit/>
              </a:bodyPr>
              <a:lstStyle/>
              <a:p>
                <a:pPr indent="180340" algn="just">
                  <a:lnSpc>
                    <a:spcPct val="150000"/>
                  </a:lnSpc>
                  <a:spcAft>
                    <a:spcPts val="600"/>
                  </a:spcAft>
                </a:pPr>
                <a:r>
                  <a:rPr lang="es-EC"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nSpc>
                    <a:spcPct val="150000"/>
                  </a:lnSpc>
                  <a:spcAft>
                    <a:spcPts val="600"/>
                  </a:spcAft>
                </a:pPr>
                <a14:m>
                  <m:oMath xmlns:m="http://schemas.openxmlformats.org/officeDocument/2006/math">
                    <m:r>
                      <a:rPr lang="es-EC" sz="2000" i="1">
                        <a:effectLst/>
                        <a:latin typeface="Cambria Math" panose="02040503050406030204" pitchFamily="18" charset="0"/>
                        <a:ea typeface="Calibri" panose="020F0502020204030204" pitchFamily="34" charset="0"/>
                        <a:cs typeface="Times New Roman" panose="02020603050405020304" pitchFamily="18" charset="0"/>
                      </a:rPr>
                      <m:t>𝑛</m:t>
                    </m:r>
                    <m:r>
                      <a:rPr lang="es-EC" sz="2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2000" i="1">
                            <a:effectLst/>
                            <a:latin typeface="Cambria Math" panose="02040503050406030204" pitchFamily="18" charset="0"/>
                            <a:ea typeface="Calibri" panose="020F0502020204030204" pitchFamily="34" charset="0"/>
                            <a:cs typeface="Times New Roman" panose="02020603050405020304" pitchFamily="18" charset="0"/>
                          </a:rPr>
                          <m:t>𝑁</m:t>
                        </m:r>
                        <m:r>
                          <a:rPr lang="es-EC"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s-EC"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sz="2000" i="1">
                                <a:effectLst/>
                                <a:latin typeface="Cambria Math" panose="02040503050406030204" pitchFamily="18" charset="0"/>
                                <a:ea typeface="Calibri" panose="020F0502020204030204" pitchFamily="34" charset="0"/>
                                <a:cs typeface="Times New Roman" panose="02020603050405020304" pitchFamily="18" charset="0"/>
                              </a:rPr>
                              <m:t>𝑍</m:t>
                            </m:r>
                          </m:e>
                          <m:sup>
                            <m:r>
                              <a:rPr lang="es-EC"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s-EC" sz="2000" i="1">
                            <a:effectLst/>
                            <a:latin typeface="Cambria Math" panose="02040503050406030204" pitchFamily="18" charset="0"/>
                            <a:ea typeface="Calibri" panose="020F0502020204030204" pitchFamily="34" charset="0"/>
                            <a:cs typeface="Times New Roman" panose="02020603050405020304" pitchFamily="18" charset="0"/>
                          </a:rPr>
                          <m:t>∗</m:t>
                        </m:r>
                        <m:r>
                          <a:rPr lang="es-EC" sz="2000" i="1">
                            <a:effectLst/>
                            <a:latin typeface="Cambria Math" panose="02040503050406030204" pitchFamily="18" charset="0"/>
                            <a:ea typeface="Calibri" panose="020F0502020204030204" pitchFamily="34" charset="0"/>
                            <a:cs typeface="Times New Roman" panose="02020603050405020304" pitchFamily="18" charset="0"/>
                          </a:rPr>
                          <m:t>𝑝</m:t>
                        </m:r>
                        <m:r>
                          <a:rPr lang="es-EC" sz="2000" i="1">
                            <a:effectLst/>
                            <a:latin typeface="Cambria Math" panose="02040503050406030204" pitchFamily="18" charset="0"/>
                            <a:ea typeface="Calibri" panose="020F0502020204030204" pitchFamily="34" charset="0"/>
                            <a:cs typeface="Times New Roman" panose="02020603050405020304" pitchFamily="18" charset="0"/>
                          </a:rPr>
                          <m:t>∗</m:t>
                        </m:r>
                        <m:r>
                          <a:rPr lang="es-EC" sz="2000" i="1">
                            <a:effectLst/>
                            <a:latin typeface="Cambria Math" panose="02040503050406030204" pitchFamily="18" charset="0"/>
                            <a:ea typeface="Calibri" panose="020F0502020204030204" pitchFamily="34" charset="0"/>
                            <a:cs typeface="Times New Roman" panose="02020603050405020304" pitchFamily="18" charset="0"/>
                          </a:rPr>
                          <m:t>𝑞</m:t>
                        </m:r>
                      </m:num>
                      <m:den>
                        <m:sSup>
                          <m:sSupPr>
                            <m:ctrlPr>
                              <a:rPr lang="es-EC"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sz="2000" i="1">
                                <a:effectLst/>
                                <a:latin typeface="Cambria Math" panose="02040503050406030204" pitchFamily="18" charset="0"/>
                                <a:ea typeface="Calibri" panose="020F0502020204030204" pitchFamily="34" charset="0"/>
                                <a:cs typeface="Times New Roman" panose="02020603050405020304" pitchFamily="18" charset="0"/>
                              </a:rPr>
                              <m:t>𝑑</m:t>
                            </m:r>
                          </m:e>
                          <m:sup>
                            <m:r>
                              <a:rPr lang="es-EC"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s-EC" sz="2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s-EC" sz="2000" i="1">
                                <a:effectLst/>
                                <a:latin typeface="Cambria Math" panose="02040503050406030204" pitchFamily="18" charset="0"/>
                                <a:ea typeface="Calibri" panose="020F0502020204030204" pitchFamily="34" charset="0"/>
                                <a:cs typeface="Times New Roman" panose="02020603050405020304" pitchFamily="18" charset="0"/>
                              </a:rPr>
                            </m:ctrlPr>
                          </m:dPr>
                          <m:e>
                            <m:r>
                              <a:rPr lang="es-EC" sz="2000" i="1">
                                <a:effectLst/>
                                <a:latin typeface="Cambria Math" panose="02040503050406030204" pitchFamily="18" charset="0"/>
                                <a:ea typeface="Calibri" panose="020F0502020204030204" pitchFamily="34" charset="0"/>
                                <a:cs typeface="Times New Roman" panose="02020603050405020304" pitchFamily="18" charset="0"/>
                              </a:rPr>
                              <m:t>𝑁</m:t>
                            </m:r>
                            <m:r>
                              <a:rPr lang="es-EC" sz="2000" i="1">
                                <a:effectLst/>
                                <a:latin typeface="Cambria Math" panose="02040503050406030204" pitchFamily="18" charset="0"/>
                                <a:ea typeface="Calibri" panose="020F0502020204030204" pitchFamily="34" charset="0"/>
                                <a:cs typeface="Times New Roman" panose="02020603050405020304" pitchFamily="18" charset="0"/>
                              </a:rPr>
                              <m:t>−1</m:t>
                            </m:r>
                          </m:e>
                        </m:d>
                        <m:r>
                          <a:rPr lang="es-EC"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s-EC"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sz="2000" i="1">
                                <a:effectLst/>
                                <a:latin typeface="Cambria Math" panose="02040503050406030204" pitchFamily="18" charset="0"/>
                                <a:ea typeface="Calibri" panose="020F0502020204030204" pitchFamily="34" charset="0"/>
                                <a:cs typeface="Times New Roman" panose="02020603050405020304" pitchFamily="18" charset="0"/>
                              </a:rPr>
                              <m:t>𝑍</m:t>
                            </m:r>
                          </m:e>
                          <m:sup>
                            <m:r>
                              <a:rPr lang="es-EC"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s-EC" sz="2000" i="1">
                            <a:effectLst/>
                            <a:latin typeface="Cambria Math" panose="02040503050406030204" pitchFamily="18" charset="0"/>
                            <a:ea typeface="Calibri" panose="020F0502020204030204" pitchFamily="34" charset="0"/>
                            <a:cs typeface="Times New Roman" panose="02020603050405020304" pitchFamily="18" charset="0"/>
                          </a:rPr>
                          <m:t>∗</m:t>
                        </m:r>
                        <m:r>
                          <a:rPr lang="es-EC" sz="2000" i="1">
                            <a:effectLst/>
                            <a:latin typeface="Cambria Math" panose="02040503050406030204" pitchFamily="18" charset="0"/>
                            <a:ea typeface="Calibri" panose="020F0502020204030204" pitchFamily="34" charset="0"/>
                            <a:cs typeface="Times New Roman" panose="02020603050405020304" pitchFamily="18" charset="0"/>
                          </a:rPr>
                          <m:t>𝑝</m:t>
                        </m:r>
                        <m:r>
                          <a:rPr lang="es-EC" sz="2000" i="1">
                            <a:effectLst/>
                            <a:latin typeface="Cambria Math" panose="02040503050406030204" pitchFamily="18" charset="0"/>
                            <a:ea typeface="Calibri" panose="020F0502020204030204" pitchFamily="34" charset="0"/>
                            <a:cs typeface="Times New Roman" panose="02020603050405020304" pitchFamily="18" charset="0"/>
                          </a:rPr>
                          <m:t>∗</m:t>
                        </m:r>
                        <m:r>
                          <a:rPr lang="es-EC" sz="2000" i="1">
                            <a:effectLst/>
                            <a:latin typeface="Cambria Math" panose="02040503050406030204" pitchFamily="18" charset="0"/>
                            <a:ea typeface="Calibri" panose="020F0502020204030204" pitchFamily="34" charset="0"/>
                            <a:cs typeface="Times New Roman" panose="02020603050405020304" pitchFamily="18" charset="0"/>
                          </a:rPr>
                          <m:t>𝑞</m:t>
                        </m:r>
                      </m:den>
                    </m:f>
                  </m:oMath>
                </a14:m>
                <a:r>
                  <a:rPr lang="es-ES" sz="20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600"/>
                  </a:spcAft>
                </a:pPr>
                <a:r>
                  <a:rPr lang="es-EC" sz="2000" dirty="0">
                    <a:effectLst/>
                    <a:latin typeface="Times New Roman" panose="02020603050405020304" pitchFamily="18" charset="0"/>
                    <a:ea typeface="Calibri" panose="020F0502020204030204" pitchFamily="34" charset="0"/>
                    <a:cs typeface="Times New Roman" panose="02020603050405020304" pitchFamily="18" charset="0"/>
                  </a:rPr>
                  <a:t>En donde:</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600"/>
                  </a:spcAft>
                </a:pPr>
                <a:r>
                  <a:rPr lang="es-EC" sz="2000" dirty="0">
                    <a:effectLst/>
                    <a:latin typeface="Times New Roman" panose="02020603050405020304" pitchFamily="18" charset="0"/>
                    <a:ea typeface="Calibri" panose="020F0502020204030204" pitchFamily="34" charset="0"/>
                    <a:cs typeface="Times New Roman" panose="02020603050405020304" pitchFamily="18" charset="0"/>
                  </a:rPr>
                  <a:t>N = tamaño de la población, jefes de hogar</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600"/>
                  </a:spcAft>
                </a:pPr>
                <a:r>
                  <a:rPr lang="es-EC" sz="2000" dirty="0">
                    <a:effectLst/>
                    <a:latin typeface="Times New Roman" panose="02020603050405020304" pitchFamily="18" charset="0"/>
                    <a:ea typeface="Calibri" panose="020F0502020204030204" pitchFamily="34" charset="0"/>
                    <a:cs typeface="Times New Roman" panose="02020603050405020304" pitchFamily="18" charset="0"/>
                  </a:rPr>
                  <a:t>Z = nivel de confianza</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600"/>
                  </a:spcAft>
                </a:pPr>
                <a:r>
                  <a:rPr lang="es-EC" sz="2000" dirty="0">
                    <a:effectLst/>
                    <a:latin typeface="Times New Roman" panose="02020603050405020304" pitchFamily="18" charset="0"/>
                    <a:ea typeface="Calibri" panose="020F0502020204030204" pitchFamily="34" charset="0"/>
                    <a:cs typeface="Times New Roman" panose="02020603050405020304" pitchFamily="18" charset="0"/>
                  </a:rPr>
                  <a:t>p = probabilidad de éxito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600"/>
                  </a:spcAft>
                </a:pPr>
                <a:r>
                  <a:rPr lang="es-EC" sz="2000" dirty="0">
                    <a:effectLst/>
                    <a:latin typeface="Times New Roman" panose="02020603050405020304" pitchFamily="18" charset="0"/>
                    <a:ea typeface="Calibri" panose="020F0502020204030204" pitchFamily="34" charset="0"/>
                    <a:cs typeface="Times New Roman" panose="02020603050405020304" pitchFamily="18" charset="0"/>
                  </a:rPr>
                  <a:t>q = probabilidad de fracaso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600"/>
                  </a:spcAft>
                </a:pPr>
                <a:r>
                  <a:rPr lang="es-EC" sz="2000" dirty="0">
                    <a:effectLst/>
                    <a:latin typeface="Times New Roman" panose="02020603050405020304" pitchFamily="18" charset="0"/>
                    <a:ea typeface="Calibri" panose="020F0502020204030204" pitchFamily="34" charset="0"/>
                    <a:cs typeface="Times New Roman" panose="02020603050405020304" pitchFamily="18" charset="0"/>
                  </a:rPr>
                  <a:t>d = error</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CuadroTexto 4">
                <a:extLst>
                  <a:ext uri="{FF2B5EF4-FFF2-40B4-BE49-F238E27FC236}">
                    <a16:creationId xmlns:a16="http://schemas.microsoft.com/office/drawing/2014/main" id="{3ECCEB4A-8DAB-4AAE-B0E2-E09350A03A79}"/>
                  </a:ext>
                </a:extLst>
              </p:cNvPr>
              <p:cNvSpPr txBox="1">
                <a:spLocks noRot="1" noChangeAspect="1" noMove="1" noResize="1" noEditPoints="1" noAdjustHandles="1" noChangeArrowheads="1" noChangeShapeType="1" noTextEdit="1"/>
              </p:cNvSpPr>
              <p:nvPr/>
            </p:nvSpPr>
            <p:spPr>
              <a:xfrm>
                <a:off x="225985" y="835317"/>
                <a:ext cx="5870015" cy="4584140"/>
              </a:xfrm>
              <a:prstGeom prst="rect">
                <a:avLst/>
              </a:prstGeom>
              <a:blipFill>
                <a:blip r:embed="rId2"/>
                <a:stretch>
                  <a:fillRect b="-133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410AD0A6-CCB2-4EB7-8CCA-B323520D6E1D}"/>
                  </a:ext>
                </a:extLst>
              </p:cNvPr>
              <p:cNvSpPr txBox="1"/>
              <p:nvPr/>
            </p:nvSpPr>
            <p:spPr>
              <a:xfrm>
                <a:off x="7845287" y="2942721"/>
                <a:ext cx="108598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𝑛</m:t>
                      </m:r>
                      <m:r>
                        <a:rPr lang="es-EC" i="0">
                          <a:latin typeface="Cambria Math" panose="02040503050406030204" pitchFamily="18" charset="0"/>
                        </a:rPr>
                        <m:t>=132</m:t>
                      </m:r>
                    </m:oMath>
                  </m:oMathPara>
                </a14:m>
                <a:endParaRPr lang="es-EC" dirty="0"/>
              </a:p>
            </p:txBody>
          </p:sp>
        </mc:Choice>
        <mc:Fallback xmlns="">
          <p:sp>
            <p:nvSpPr>
              <p:cNvPr id="7" name="CuadroTexto 6">
                <a:extLst>
                  <a:ext uri="{FF2B5EF4-FFF2-40B4-BE49-F238E27FC236}">
                    <a16:creationId xmlns:a16="http://schemas.microsoft.com/office/drawing/2014/main" id="{410AD0A6-CCB2-4EB7-8CCA-B323520D6E1D}"/>
                  </a:ext>
                </a:extLst>
              </p:cNvPr>
              <p:cNvSpPr txBox="1">
                <a:spLocks noRot="1" noChangeAspect="1" noMove="1" noResize="1" noEditPoints="1" noAdjustHandles="1" noChangeArrowheads="1" noChangeShapeType="1" noTextEdit="1"/>
              </p:cNvSpPr>
              <p:nvPr/>
            </p:nvSpPr>
            <p:spPr>
              <a:xfrm>
                <a:off x="7845287" y="2942721"/>
                <a:ext cx="1085980" cy="369332"/>
              </a:xfrm>
              <a:prstGeom prst="rect">
                <a:avLst/>
              </a:prstGeom>
              <a:blipFill>
                <a:blip r:embed="rId3"/>
                <a:stretch>
                  <a:fillRect/>
                </a:stretch>
              </a:blipFill>
            </p:spPr>
            <p:txBody>
              <a:bodyPr/>
              <a:lstStyle/>
              <a:p>
                <a:r>
                  <a:rPr lang="es-EC">
                    <a:noFill/>
                  </a:rPr>
                  <a:t> </a:t>
                </a:r>
              </a:p>
            </p:txBody>
          </p:sp>
        </mc:Fallback>
      </mc:AlternateContent>
      <p:sp>
        <p:nvSpPr>
          <p:cNvPr id="4" name="Título 1">
            <a:extLst>
              <a:ext uri="{FF2B5EF4-FFF2-40B4-BE49-F238E27FC236}">
                <a16:creationId xmlns:a16="http://schemas.microsoft.com/office/drawing/2014/main" id="{4B52147F-3498-4CE3-A757-1E65D92AC79C}"/>
              </a:ext>
            </a:extLst>
          </p:cNvPr>
          <p:cNvSpPr>
            <a:spLocks noGrp="1"/>
          </p:cNvSpPr>
          <p:nvPr>
            <p:ph type="title"/>
          </p:nvPr>
        </p:nvSpPr>
        <p:spPr>
          <a:xfrm>
            <a:off x="329837" y="0"/>
            <a:ext cx="11734784" cy="1061562"/>
          </a:xfrm>
        </p:spPr>
        <p:txBody>
          <a:bodyPr>
            <a:normAutofit/>
          </a:bodyPr>
          <a:lstStyle/>
          <a:p>
            <a:r>
              <a:rPr lang="es-EC" b="1" dirty="0"/>
              <a:t>Tamaño de la muestra</a:t>
            </a: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4052AC8B-0A16-46F2-B996-C6468CD299EF}"/>
                  </a:ext>
                </a:extLst>
              </p:cNvPr>
              <p:cNvSpPr txBox="1"/>
              <p:nvPr/>
            </p:nvSpPr>
            <p:spPr>
              <a:xfrm>
                <a:off x="5446120" y="1526040"/>
                <a:ext cx="5884314" cy="7416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𝑛</m:t>
                      </m:r>
                      <m:r>
                        <a:rPr lang="es-EC" i="1">
                          <a:latin typeface="Cambria Math" panose="02040503050406030204" pitchFamily="18" charset="0"/>
                          <a:ea typeface="Calibri" panose="020F0502020204030204" pitchFamily="34" charset="0"/>
                          <a:cs typeface="Times New Roman" panose="02020603050405020304" pitchFamily="18" charset="0"/>
                        </a:rPr>
                        <m:t>=</m:t>
                      </m:r>
                      <m:f>
                        <m:fPr>
                          <m:ctrlPr>
                            <a:rPr lang="es-EC" i="1">
                              <a:latin typeface="Cambria Math" panose="02040503050406030204" pitchFamily="18" charset="0"/>
                              <a:ea typeface="Calibri" panose="020F0502020204030204" pitchFamily="34" charset="0"/>
                              <a:cs typeface="Times New Roman" panose="02020603050405020304" pitchFamily="18" charset="0"/>
                            </a:rPr>
                          </m:ctrlPr>
                        </m:fPr>
                        <m:num>
                          <m:d>
                            <m:dPr>
                              <m:begChr m:val=""/>
                              <m:ctrlPr>
                                <a:rPr lang="es-EC" i="1">
                                  <a:latin typeface="Cambria Math" panose="02040503050406030204" pitchFamily="18" charset="0"/>
                                  <a:ea typeface="Calibri" panose="020F0502020204030204" pitchFamily="34" charset="0"/>
                                  <a:cs typeface="Times New Roman" panose="02020603050405020304" pitchFamily="18" charset="0"/>
                                </a:rPr>
                              </m:ctrlPr>
                            </m:dPr>
                            <m:e>
                              <m:r>
                                <a:rPr lang="es-EC" i="1">
                                  <a:latin typeface="Cambria Math" panose="02040503050406030204" pitchFamily="18" charset="0"/>
                                  <a:ea typeface="Calibri" panose="020F0502020204030204" pitchFamily="34" charset="0"/>
                                  <a:cs typeface="Times New Roman" panose="02020603050405020304" pitchFamily="18" charset="0"/>
                                </a:rPr>
                                <m:t>𝑁</m:t>
                              </m:r>
                              <m:r>
                                <a:rPr lang="es-EC" i="1">
                                  <a:latin typeface="Cambria Math" panose="02040503050406030204" pitchFamily="18" charset="0"/>
                                  <a:ea typeface="Calibri" panose="020F0502020204030204" pitchFamily="34" charset="0"/>
                                  <a:cs typeface="Times New Roman" panose="02020603050405020304" pitchFamily="18" charset="0"/>
                                </a:rPr>
                                <m:t>(200)∗</m:t>
                              </m:r>
                              <m:sSup>
                                <m:sSupPr>
                                  <m:ctrlPr>
                                    <a:rPr lang="es-EC" i="1">
                                      <a:latin typeface="Cambria Math" panose="02040503050406030204" pitchFamily="18" charset="0"/>
                                      <a:ea typeface="Calibri" panose="020F0502020204030204" pitchFamily="34" charset="0"/>
                                      <a:cs typeface="Times New Roman" panose="02020603050405020304" pitchFamily="18" charset="0"/>
                                    </a:rPr>
                                  </m:ctrlPr>
                                </m:sSupPr>
                                <m:e>
                                  <m:r>
                                    <a:rPr lang="es-EC" i="1">
                                      <a:latin typeface="Cambria Math" panose="02040503050406030204" pitchFamily="18" charset="0"/>
                                      <a:ea typeface="Calibri" panose="020F0502020204030204" pitchFamily="34" charset="0"/>
                                      <a:cs typeface="Times New Roman" panose="02020603050405020304" pitchFamily="18" charset="0"/>
                                    </a:rPr>
                                    <m:t>𝑍</m:t>
                                  </m:r>
                                  <m:d>
                                    <m:dPr>
                                      <m:ctrlPr>
                                        <a:rPr lang="es-EC" i="1">
                                          <a:latin typeface="Cambria Math" panose="02040503050406030204" pitchFamily="18" charset="0"/>
                                          <a:ea typeface="Calibri" panose="020F0502020204030204" pitchFamily="34" charset="0"/>
                                          <a:cs typeface="Times New Roman" panose="02020603050405020304" pitchFamily="18" charset="0"/>
                                        </a:rPr>
                                      </m:ctrlPr>
                                    </m:dPr>
                                    <m:e>
                                      <m:r>
                                        <a:rPr lang="es-EC" i="1">
                                          <a:latin typeface="Cambria Math" panose="02040503050406030204" pitchFamily="18" charset="0"/>
                                          <a:ea typeface="Calibri" panose="020F0502020204030204" pitchFamily="34" charset="0"/>
                                          <a:cs typeface="Times New Roman" panose="02020603050405020304" pitchFamily="18" charset="0"/>
                                        </a:rPr>
                                        <m:t>1,96</m:t>
                                      </m:r>
                                    </m:e>
                                  </m:d>
                                </m:e>
                                <m:sup>
                                  <m:r>
                                    <a:rPr lang="es-EC" i="1">
                                      <a:latin typeface="Cambria Math" panose="02040503050406030204" pitchFamily="18" charset="0"/>
                                      <a:ea typeface="Calibri" panose="020F0502020204030204" pitchFamily="34" charset="0"/>
                                      <a:cs typeface="Times New Roman" panose="02020603050405020304" pitchFamily="18" charset="0"/>
                                    </a:rPr>
                                    <m:t>2</m:t>
                                  </m:r>
                                </m:sup>
                              </m:sSup>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𝑝</m:t>
                              </m:r>
                              <m:r>
                                <a:rPr lang="es-EC" i="1">
                                  <a:latin typeface="Cambria Math" panose="02040503050406030204" pitchFamily="18" charset="0"/>
                                  <a:ea typeface="Calibri" panose="020F0502020204030204" pitchFamily="34" charset="0"/>
                                  <a:cs typeface="Times New Roman" panose="02020603050405020304" pitchFamily="18" charset="0"/>
                                </a:rPr>
                                <m:t>(0,5)∗</m:t>
                              </m:r>
                              <m:r>
                                <a:rPr lang="es-EC" i="1">
                                  <a:latin typeface="Cambria Math" panose="02040503050406030204" pitchFamily="18" charset="0"/>
                                  <a:ea typeface="Calibri" panose="020F0502020204030204" pitchFamily="34" charset="0"/>
                                  <a:cs typeface="Times New Roman" panose="02020603050405020304" pitchFamily="18" charset="0"/>
                                </a:rPr>
                                <m:t>𝑞</m:t>
                              </m:r>
                              <m:r>
                                <a:rPr lang="es-EC" i="1">
                                  <a:latin typeface="Cambria Math" panose="02040503050406030204" pitchFamily="18" charset="0"/>
                                  <a:ea typeface="Calibri" panose="020F0502020204030204" pitchFamily="34" charset="0"/>
                                  <a:cs typeface="Times New Roman" panose="02020603050405020304" pitchFamily="18" charset="0"/>
                                </a:rPr>
                                <m:t>(0,5</m:t>
                              </m:r>
                            </m:e>
                          </m:d>
                        </m:num>
                        <m:den>
                          <m:d>
                            <m:dPr>
                              <m:begChr m:val=""/>
                              <m:ctrlPr>
                                <a:rPr lang="es-EC"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s-EC" i="1">
                                      <a:latin typeface="Cambria Math" panose="02040503050406030204" pitchFamily="18" charset="0"/>
                                      <a:ea typeface="Calibri" panose="020F0502020204030204" pitchFamily="34" charset="0"/>
                                      <a:cs typeface="Times New Roman" panose="02020603050405020304" pitchFamily="18" charset="0"/>
                                    </a:rPr>
                                  </m:ctrlPr>
                                </m:sSupPr>
                                <m:e>
                                  <m:d>
                                    <m:dPr>
                                      <m:begChr m:val=""/>
                                      <m:ctrlPr>
                                        <a:rPr lang="es-EC" i="1">
                                          <a:latin typeface="Cambria Math" panose="02040503050406030204" pitchFamily="18" charset="0"/>
                                          <a:ea typeface="Calibri" panose="020F0502020204030204" pitchFamily="34" charset="0"/>
                                          <a:cs typeface="Times New Roman" panose="02020603050405020304" pitchFamily="18" charset="0"/>
                                        </a:rPr>
                                      </m:ctrlPr>
                                    </m:dPr>
                                    <m:e>
                                      <m:r>
                                        <a:rPr lang="es-EC" i="1">
                                          <a:latin typeface="Cambria Math" panose="02040503050406030204" pitchFamily="18" charset="0"/>
                                          <a:ea typeface="Calibri" panose="020F0502020204030204" pitchFamily="34" charset="0"/>
                                          <a:cs typeface="Times New Roman" panose="02020603050405020304" pitchFamily="18" charset="0"/>
                                        </a:rPr>
                                        <m:t>𝑒</m:t>
                                      </m:r>
                                      <m:r>
                                        <a:rPr lang="es-EC" i="1">
                                          <a:latin typeface="Cambria Math" panose="02040503050406030204" pitchFamily="18" charset="0"/>
                                          <a:ea typeface="Calibri" panose="020F0502020204030204" pitchFamily="34" charset="0"/>
                                          <a:cs typeface="Times New Roman" panose="02020603050405020304" pitchFamily="18" charset="0"/>
                                        </a:rPr>
                                        <m:t>(0,05</m:t>
                                      </m:r>
                                    </m:e>
                                  </m:d>
                                </m:e>
                                <m:sup>
                                  <m:r>
                                    <a:rPr lang="es-EC" i="1">
                                      <a:latin typeface="Cambria Math" panose="02040503050406030204" pitchFamily="18" charset="0"/>
                                      <a:ea typeface="Calibri" panose="020F0502020204030204" pitchFamily="34" charset="0"/>
                                      <a:cs typeface="Times New Roman" panose="02020603050405020304" pitchFamily="18" charset="0"/>
                                    </a:rPr>
                                    <m:t>2</m:t>
                                  </m:r>
                                </m:sup>
                              </m:sSup>
                              <m:r>
                                <a:rPr lang="es-EC" i="1">
                                  <a:latin typeface="Cambria Math" panose="02040503050406030204" pitchFamily="18" charset="0"/>
                                  <a:ea typeface="Calibri" panose="020F0502020204030204" pitchFamily="34" charset="0"/>
                                  <a:cs typeface="Times New Roman" panose="02020603050405020304" pitchFamily="18" charset="0"/>
                                </a:rPr>
                                <m:t>∗</m:t>
                              </m:r>
                              <m:d>
                                <m:dPr>
                                  <m:ctrlPr>
                                    <a:rPr lang="es-EC" i="1">
                                      <a:latin typeface="Cambria Math" panose="02040503050406030204" pitchFamily="18" charset="0"/>
                                      <a:ea typeface="Calibri" panose="020F0502020204030204" pitchFamily="34" charset="0"/>
                                      <a:cs typeface="Times New Roman" panose="02020603050405020304" pitchFamily="18" charset="0"/>
                                    </a:rPr>
                                  </m:ctrlPr>
                                </m:dPr>
                                <m:e>
                                  <m:r>
                                    <a:rPr lang="es-EC" i="1">
                                      <a:latin typeface="Cambria Math" panose="02040503050406030204" pitchFamily="18" charset="0"/>
                                      <a:ea typeface="Calibri" panose="020F0502020204030204" pitchFamily="34" charset="0"/>
                                      <a:cs typeface="Times New Roman" panose="02020603050405020304" pitchFamily="18" charset="0"/>
                                    </a:rPr>
                                    <m:t>𝑁</m:t>
                                  </m:r>
                                  <m:d>
                                    <m:dPr>
                                      <m:ctrlPr>
                                        <a:rPr lang="es-EC" i="1">
                                          <a:latin typeface="Cambria Math" panose="02040503050406030204" pitchFamily="18" charset="0"/>
                                          <a:ea typeface="Calibri" panose="020F0502020204030204" pitchFamily="34" charset="0"/>
                                          <a:cs typeface="Times New Roman" panose="02020603050405020304" pitchFamily="18" charset="0"/>
                                        </a:rPr>
                                      </m:ctrlPr>
                                    </m:dPr>
                                    <m:e>
                                      <m:r>
                                        <a:rPr lang="es-EC" i="1">
                                          <a:latin typeface="Cambria Math" panose="02040503050406030204" pitchFamily="18" charset="0"/>
                                          <a:ea typeface="Calibri" panose="020F0502020204030204" pitchFamily="34" charset="0"/>
                                          <a:cs typeface="Times New Roman" panose="02020603050405020304" pitchFamily="18" charset="0"/>
                                        </a:rPr>
                                        <m:t>200</m:t>
                                      </m:r>
                                    </m:e>
                                  </m:d>
                                  <m:r>
                                    <a:rPr lang="es-EC" i="1">
                                      <a:latin typeface="Cambria Math" panose="02040503050406030204" pitchFamily="18" charset="0"/>
                                      <a:ea typeface="Calibri" panose="020F0502020204030204" pitchFamily="34" charset="0"/>
                                      <a:cs typeface="Times New Roman" panose="02020603050405020304" pitchFamily="18" charset="0"/>
                                    </a:rPr>
                                    <m:t>−1</m:t>
                                  </m:r>
                                </m:e>
                              </m:d>
                              <m:r>
                                <a:rPr lang="es-EC" i="1">
                                  <a:latin typeface="Cambria Math" panose="02040503050406030204" pitchFamily="18" charset="0"/>
                                  <a:ea typeface="Calibri" panose="020F0502020204030204" pitchFamily="34" charset="0"/>
                                  <a:cs typeface="Times New Roman" panose="02020603050405020304" pitchFamily="18" charset="0"/>
                                </a:rPr>
                                <m:t>+</m:t>
                              </m:r>
                              <m:sSup>
                                <m:sSupPr>
                                  <m:ctrlPr>
                                    <a:rPr lang="es-EC" i="1">
                                      <a:latin typeface="Cambria Math" panose="02040503050406030204" pitchFamily="18" charset="0"/>
                                      <a:ea typeface="Calibri" panose="020F0502020204030204" pitchFamily="34" charset="0"/>
                                      <a:cs typeface="Times New Roman" panose="02020603050405020304" pitchFamily="18" charset="0"/>
                                    </a:rPr>
                                  </m:ctrlPr>
                                </m:sSupPr>
                                <m:e>
                                  <m:r>
                                    <a:rPr lang="es-EC" i="1">
                                      <a:latin typeface="Cambria Math" panose="02040503050406030204" pitchFamily="18" charset="0"/>
                                      <a:ea typeface="Calibri" panose="020F0502020204030204" pitchFamily="34" charset="0"/>
                                      <a:cs typeface="Times New Roman" panose="02020603050405020304" pitchFamily="18" charset="0"/>
                                    </a:rPr>
                                    <m:t>𝑍</m:t>
                                  </m:r>
                                  <m:d>
                                    <m:dPr>
                                      <m:ctrlPr>
                                        <a:rPr lang="es-EC" i="1">
                                          <a:latin typeface="Cambria Math" panose="02040503050406030204" pitchFamily="18" charset="0"/>
                                          <a:ea typeface="Calibri" panose="020F0502020204030204" pitchFamily="34" charset="0"/>
                                          <a:cs typeface="Times New Roman" panose="02020603050405020304" pitchFamily="18" charset="0"/>
                                        </a:rPr>
                                      </m:ctrlPr>
                                    </m:dPr>
                                    <m:e>
                                      <m:r>
                                        <a:rPr lang="es-EC" i="1">
                                          <a:latin typeface="Cambria Math" panose="02040503050406030204" pitchFamily="18" charset="0"/>
                                          <a:ea typeface="Calibri" panose="020F0502020204030204" pitchFamily="34" charset="0"/>
                                          <a:cs typeface="Times New Roman" panose="02020603050405020304" pitchFamily="18" charset="0"/>
                                        </a:rPr>
                                        <m:t>1,96</m:t>
                                      </m:r>
                                    </m:e>
                                  </m:d>
                                </m:e>
                                <m:sup>
                                  <m:r>
                                    <a:rPr lang="es-EC" i="1">
                                      <a:latin typeface="Cambria Math" panose="02040503050406030204" pitchFamily="18" charset="0"/>
                                      <a:ea typeface="Calibri" panose="020F0502020204030204" pitchFamily="34" charset="0"/>
                                      <a:cs typeface="Times New Roman" panose="02020603050405020304" pitchFamily="18" charset="0"/>
                                    </a:rPr>
                                    <m:t>2</m:t>
                                  </m:r>
                                </m:sup>
                              </m:sSup>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𝑝</m:t>
                              </m:r>
                              <m:r>
                                <a:rPr lang="es-EC" i="1">
                                  <a:latin typeface="Cambria Math" panose="02040503050406030204" pitchFamily="18" charset="0"/>
                                  <a:ea typeface="Calibri" panose="020F0502020204030204" pitchFamily="34" charset="0"/>
                                  <a:cs typeface="Times New Roman" panose="02020603050405020304" pitchFamily="18" charset="0"/>
                                </a:rPr>
                                <m:t>(0,5)∗</m:t>
                              </m:r>
                              <m:r>
                                <a:rPr lang="es-EC" i="1">
                                  <a:latin typeface="Cambria Math" panose="02040503050406030204" pitchFamily="18" charset="0"/>
                                  <a:ea typeface="Calibri" panose="020F0502020204030204" pitchFamily="34" charset="0"/>
                                  <a:cs typeface="Times New Roman" panose="02020603050405020304" pitchFamily="18" charset="0"/>
                                </a:rPr>
                                <m:t>𝑞</m:t>
                              </m:r>
                              <m:r>
                                <a:rPr lang="es-EC" i="1">
                                  <a:latin typeface="Cambria Math" panose="02040503050406030204" pitchFamily="18" charset="0"/>
                                  <a:ea typeface="Calibri" panose="020F0502020204030204" pitchFamily="34" charset="0"/>
                                  <a:cs typeface="Times New Roman" panose="02020603050405020304" pitchFamily="18" charset="0"/>
                                </a:rPr>
                                <m:t>(0,5</m:t>
                              </m:r>
                            </m:e>
                          </m:d>
                        </m:den>
                      </m:f>
                    </m:oMath>
                  </m:oMathPara>
                </a14:m>
                <a:endParaRPr lang="es-EC" i="1" dirty="0">
                  <a:latin typeface="Cambria Math" panose="02040503050406030204" pitchFamily="18" charset="0"/>
                  <a:ea typeface="Calibri" panose="020F0502020204030204" pitchFamily="34" charset="0"/>
                  <a:cs typeface="Times New Roman" panose="02020603050405020304" pitchFamily="18" charset="0"/>
                </a:endParaRPr>
              </a:p>
            </p:txBody>
          </p:sp>
        </mc:Choice>
        <mc:Fallback xmlns="">
          <p:sp>
            <p:nvSpPr>
              <p:cNvPr id="6" name="CuadroTexto 5">
                <a:extLst>
                  <a:ext uri="{FF2B5EF4-FFF2-40B4-BE49-F238E27FC236}">
                    <a16:creationId xmlns:a16="http://schemas.microsoft.com/office/drawing/2014/main" id="{4052AC8B-0A16-46F2-B996-C6468CD299EF}"/>
                  </a:ext>
                </a:extLst>
              </p:cNvPr>
              <p:cNvSpPr txBox="1">
                <a:spLocks noRot="1" noChangeAspect="1" noMove="1" noResize="1" noEditPoints="1" noAdjustHandles="1" noChangeArrowheads="1" noChangeShapeType="1" noTextEdit="1"/>
              </p:cNvSpPr>
              <p:nvPr/>
            </p:nvSpPr>
            <p:spPr>
              <a:xfrm>
                <a:off x="5446120" y="1526040"/>
                <a:ext cx="5884314" cy="741678"/>
              </a:xfrm>
              <a:prstGeom prst="rect">
                <a:avLst/>
              </a:prstGeom>
              <a:blipFill>
                <a:blip r:embed="rId4"/>
                <a:stretch>
                  <a:fillRect/>
                </a:stretch>
              </a:blipFill>
            </p:spPr>
            <p:txBody>
              <a:bodyPr/>
              <a:lstStyle/>
              <a:p>
                <a:r>
                  <a:rPr lang="es-EC">
                    <a:noFill/>
                  </a:rPr>
                  <a:t> </a:t>
                </a:r>
              </a:p>
            </p:txBody>
          </p:sp>
        </mc:Fallback>
      </mc:AlternateContent>
      <p:sp>
        <p:nvSpPr>
          <p:cNvPr id="2" name="Rectángulo 1">
            <a:extLst>
              <a:ext uri="{FF2B5EF4-FFF2-40B4-BE49-F238E27FC236}">
                <a16:creationId xmlns:a16="http://schemas.microsoft.com/office/drawing/2014/main" id="{DB8CEFB3-BF5E-423B-A4E1-053240D4FD66}"/>
              </a:ext>
            </a:extLst>
          </p:cNvPr>
          <p:cNvSpPr/>
          <p:nvPr/>
        </p:nvSpPr>
        <p:spPr>
          <a:xfrm>
            <a:off x="225985" y="1411705"/>
            <a:ext cx="4843320" cy="42351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a:extLst>
              <a:ext uri="{FF2B5EF4-FFF2-40B4-BE49-F238E27FC236}">
                <a16:creationId xmlns:a16="http://schemas.microsoft.com/office/drawing/2014/main" id="{D2CD5111-C580-4DF9-BBF7-AD424C89A61E}"/>
              </a:ext>
            </a:extLst>
          </p:cNvPr>
          <p:cNvSpPr/>
          <p:nvPr/>
        </p:nvSpPr>
        <p:spPr>
          <a:xfrm>
            <a:off x="5446120" y="1411705"/>
            <a:ext cx="5884314" cy="12031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42071515"/>
      </p:ext>
    </p:extLst>
  </p:cSld>
  <p:clrMapOvr>
    <a:masterClrMapping/>
  </p:clrMapOvr>
  <mc:AlternateContent xmlns:mc="http://schemas.openxmlformats.org/markup-compatibility/2006" xmlns:p14="http://schemas.microsoft.com/office/powerpoint/2010/main">
    <mc:Choice Requires="p14">
      <p:transition spd="slow" p14:dur="2000" advTm="18335"/>
    </mc:Choice>
    <mc:Fallback xmlns="">
      <p:transition spd="slow" advTm="1833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9FBD9030-7856-45E5-8B67-6E20EB8564C3}"/>
              </a:ext>
            </a:extLst>
          </p:cNvPr>
          <p:cNvGraphicFramePr>
            <a:graphicFrameLocks noGrp="1"/>
          </p:cNvGraphicFramePr>
          <p:nvPr>
            <p:extLst>
              <p:ext uri="{D42A27DB-BD31-4B8C-83A1-F6EECF244321}">
                <p14:modId xmlns:p14="http://schemas.microsoft.com/office/powerpoint/2010/main" val="4139809974"/>
              </p:ext>
            </p:extLst>
          </p:nvPr>
        </p:nvGraphicFramePr>
        <p:xfrm>
          <a:off x="1683026" y="172266"/>
          <a:ext cx="9568070" cy="6513466"/>
        </p:xfrm>
        <a:graphic>
          <a:graphicData uri="http://schemas.openxmlformats.org/drawingml/2006/table">
            <a:tbl>
              <a:tblPr firstRow="1" firstCol="1" bandRow="1">
                <a:tableStyleId>{5940675A-B579-460E-94D1-54222C63F5DA}</a:tableStyleId>
              </a:tblPr>
              <a:tblGrid>
                <a:gridCol w="914400">
                  <a:extLst>
                    <a:ext uri="{9D8B030D-6E8A-4147-A177-3AD203B41FA5}">
                      <a16:colId xmlns:a16="http://schemas.microsoft.com/office/drawing/2014/main" val="611102887"/>
                    </a:ext>
                  </a:extLst>
                </a:gridCol>
                <a:gridCol w="1298713">
                  <a:extLst>
                    <a:ext uri="{9D8B030D-6E8A-4147-A177-3AD203B41FA5}">
                      <a16:colId xmlns:a16="http://schemas.microsoft.com/office/drawing/2014/main" val="2437544801"/>
                    </a:ext>
                  </a:extLst>
                </a:gridCol>
                <a:gridCol w="2835965">
                  <a:extLst>
                    <a:ext uri="{9D8B030D-6E8A-4147-A177-3AD203B41FA5}">
                      <a16:colId xmlns:a16="http://schemas.microsoft.com/office/drawing/2014/main" val="1364413263"/>
                    </a:ext>
                  </a:extLst>
                </a:gridCol>
                <a:gridCol w="1298713">
                  <a:extLst>
                    <a:ext uri="{9D8B030D-6E8A-4147-A177-3AD203B41FA5}">
                      <a16:colId xmlns:a16="http://schemas.microsoft.com/office/drawing/2014/main" val="954457756"/>
                    </a:ext>
                  </a:extLst>
                </a:gridCol>
                <a:gridCol w="1550505">
                  <a:extLst>
                    <a:ext uri="{9D8B030D-6E8A-4147-A177-3AD203B41FA5}">
                      <a16:colId xmlns:a16="http://schemas.microsoft.com/office/drawing/2014/main" val="2470676331"/>
                    </a:ext>
                  </a:extLst>
                </a:gridCol>
                <a:gridCol w="1669774">
                  <a:extLst>
                    <a:ext uri="{9D8B030D-6E8A-4147-A177-3AD203B41FA5}">
                      <a16:colId xmlns:a16="http://schemas.microsoft.com/office/drawing/2014/main" val="865756050"/>
                    </a:ext>
                  </a:extLst>
                </a:gridCol>
              </a:tblGrid>
              <a:tr h="325820">
                <a:tc>
                  <a:txBody>
                    <a:bodyPr/>
                    <a:lstStyle/>
                    <a:p>
                      <a:pPr algn="ctr">
                        <a:lnSpc>
                          <a:spcPct val="115000"/>
                        </a:lnSpc>
                        <a:spcAft>
                          <a:spcPts val="1000"/>
                        </a:spcAft>
                      </a:pPr>
                      <a:r>
                        <a:rPr lang="es-EC" sz="1050" dirty="0">
                          <a:effectLst/>
                        </a:rPr>
                        <a:t>Secciones</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solidFill>
                      <a:schemeClr val="accent2">
                        <a:lumMod val="20000"/>
                        <a:lumOff val="80000"/>
                      </a:schemeClr>
                    </a:solidFill>
                  </a:tcPr>
                </a:tc>
                <a:tc>
                  <a:txBody>
                    <a:bodyPr/>
                    <a:lstStyle/>
                    <a:p>
                      <a:pPr algn="ctr">
                        <a:lnSpc>
                          <a:spcPct val="115000"/>
                        </a:lnSpc>
                        <a:spcAft>
                          <a:spcPts val="1000"/>
                        </a:spcAft>
                      </a:pPr>
                      <a:r>
                        <a:rPr lang="es-EC" sz="1050" dirty="0">
                          <a:effectLst/>
                        </a:rPr>
                        <a:t>Preguntas</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solidFill>
                      <a:schemeClr val="accent2">
                        <a:lumMod val="20000"/>
                        <a:lumOff val="80000"/>
                      </a:schemeClr>
                    </a:solidFill>
                  </a:tcPr>
                </a:tc>
                <a:tc>
                  <a:txBody>
                    <a:bodyPr/>
                    <a:lstStyle/>
                    <a:p>
                      <a:pPr algn="ctr">
                        <a:lnSpc>
                          <a:spcPct val="115000"/>
                        </a:lnSpc>
                        <a:spcAft>
                          <a:spcPts val="1000"/>
                        </a:spcAft>
                      </a:pPr>
                      <a:r>
                        <a:rPr lang="es-EC" sz="1050" dirty="0">
                          <a:effectLst/>
                        </a:rPr>
                        <a:t>Descripción</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solidFill>
                      <a:schemeClr val="accent2">
                        <a:lumMod val="20000"/>
                        <a:lumOff val="80000"/>
                      </a:schemeClr>
                    </a:solidFill>
                  </a:tcPr>
                </a:tc>
                <a:tc>
                  <a:txBody>
                    <a:bodyPr/>
                    <a:lstStyle/>
                    <a:p>
                      <a:pPr algn="ctr">
                        <a:lnSpc>
                          <a:spcPct val="115000"/>
                        </a:lnSpc>
                        <a:spcAft>
                          <a:spcPts val="1000"/>
                        </a:spcAft>
                      </a:pPr>
                      <a:r>
                        <a:rPr lang="es-EC" sz="1050" dirty="0">
                          <a:effectLst/>
                        </a:rPr>
                        <a:t>Resultados</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solidFill>
                      <a:schemeClr val="accent2">
                        <a:lumMod val="20000"/>
                        <a:lumOff val="80000"/>
                      </a:schemeClr>
                    </a:solidFill>
                  </a:tcPr>
                </a:tc>
                <a:tc>
                  <a:txBody>
                    <a:bodyPr/>
                    <a:lstStyle/>
                    <a:p>
                      <a:pPr algn="ctr">
                        <a:lnSpc>
                          <a:spcPct val="115000"/>
                        </a:lnSpc>
                        <a:spcAft>
                          <a:spcPts val="1000"/>
                        </a:spcAft>
                      </a:pPr>
                      <a:r>
                        <a:rPr lang="es-EC" sz="1050" dirty="0">
                          <a:effectLst/>
                        </a:rPr>
                        <a:t>Ponderación</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solidFill>
                      <a:schemeClr val="accent2">
                        <a:lumMod val="20000"/>
                        <a:lumOff val="80000"/>
                      </a:schemeClr>
                    </a:solidFill>
                  </a:tcPr>
                </a:tc>
                <a:tc>
                  <a:txBody>
                    <a:bodyPr/>
                    <a:lstStyle/>
                    <a:p>
                      <a:pPr algn="ctr">
                        <a:lnSpc>
                          <a:spcPct val="115000"/>
                        </a:lnSpc>
                        <a:spcAft>
                          <a:spcPts val="1000"/>
                        </a:spcAft>
                      </a:pPr>
                      <a:r>
                        <a:rPr lang="es-EC" sz="1050" dirty="0">
                          <a:effectLst/>
                        </a:rPr>
                        <a:t>Valores ponderados</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solidFill>
                      <a:schemeClr val="accent2">
                        <a:lumMod val="20000"/>
                        <a:lumOff val="80000"/>
                      </a:schemeClr>
                    </a:solidFill>
                  </a:tcPr>
                </a:tc>
                <a:extLst>
                  <a:ext uri="{0D108BD9-81ED-4DB2-BD59-A6C34878D82A}">
                    <a16:rowId xmlns:a16="http://schemas.microsoft.com/office/drawing/2014/main" val="1249750486"/>
                  </a:ext>
                </a:extLst>
              </a:tr>
              <a:tr h="290154">
                <a:tc rowSpan="21">
                  <a:txBody>
                    <a:bodyPr/>
                    <a:lstStyle/>
                    <a:p>
                      <a:pPr algn="ctr">
                        <a:lnSpc>
                          <a:spcPct val="115000"/>
                        </a:lnSpc>
                        <a:spcAft>
                          <a:spcPts val="1000"/>
                        </a:spcAft>
                      </a:pPr>
                      <a:r>
                        <a:rPr lang="es-EC" sz="1050" dirty="0">
                          <a:effectLst/>
                        </a:rPr>
                        <a:t>Sección 1</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solidFill>
                      <a:schemeClr val="accent2">
                        <a:lumMod val="20000"/>
                        <a:lumOff val="80000"/>
                      </a:schemeClr>
                    </a:solidFill>
                  </a:tcPr>
                </a:tc>
                <a:tc rowSpan="5">
                  <a:txBody>
                    <a:bodyPr/>
                    <a:lstStyle/>
                    <a:p>
                      <a:pPr algn="ctr">
                        <a:lnSpc>
                          <a:spcPct val="115000"/>
                        </a:lnSpc>
                        <a:spcAft>
                          <a:spcPts val="1000"/>
                        </a:spcAft>
                      </a:pPr>
                      <a:r>
                        <a:rPr lang="es-EC" sz="1050" dirty="0">
                          <a:effectLst/>
                        </a:rPr>
                        <a:t>pregunta 1.</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solidFill>
                      <a:schemeClr val="accent2">
                        <a:lumMod val="20000"/>
                        <a:lumOff val="80000"/>
                      </a:schemeClr>
                    </a:solidFill>
                  </a:tcPr>
                </a:tc>
                <a:tc>
                  <a:txBody>
                    <a:bodyPr/>
                    <a:lstStyle/>
                    <a:p>
                      <a:pPr algn="ctr">
                        <a:lnSpc>
                          <a:spcPct val="115000"/>
                        </a:lnSpc>
                        <a:spcAft>
                          <a:spcPts val="1000"/>
                        </a:spcAft>
                      </a:pPr>
                      <a:r>
                        <a:rPr lang="es-EC" sz="1050">
                          <a:effectLst/>
                        </a:rPr>
                        <a:t>Cuarto en casa de inquilinato</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19</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59</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1121</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1623350213"/>
                  </a:ext>
                </a:extLst>
              </a:tr>
              <a:tr h="138010">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Departamento</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9</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59</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531</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1797789330"/>
                  </a:ext>
                </a:extLst>
              </a:tr>
              <a:tr h="138010">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Casa/villa</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40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59</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2360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387603662"/>
                  </a:ext>
                </a:extLst>
              </a:tr>
              <a:tr h="138010">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Mediagua</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32</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46</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1472</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1724763090"/>
                  </a:ext>
                </a:extLst>
              </a:tr>
              <a:tr h="138010">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Rancho</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32</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4</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128</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913086700"/>
                  </a:ext>
                </a:extLst>
              </a:tr>
              <a:tr h="138010">
                <a:tc vMerge="1">
                  <a:txBody>
                    <a:bodyPr/>
                    <a:lstStyle/>
                    <a:p>
                      <a:endParaRPr lang="es-EC"/>
                    </a:p>
                  </a:txBody>
                  <a:tcPr/>
                </a:tc>
                <a:tc rowSpan="4">
                  <a:txBody>
                    <a:bodyPr/>
                    <a:lstStyle/>
                    <a:p>
                      <a:pPr algn="ctr">
                        <a:lnSpc>
                          <a:spcPct val="115000"/>
                        </a:lnSpc>
                        <a:spcAft>
                          <a:spcPts val="1000"/>
                        </a:spcAft>
                      </a:pPr>
                      <a:r>
                        <a:rPr lang="es-EC" sz="1050" dirty="0">
                          <a:effectLst/>
                        </a:rPr>
                        <a:t>pregunta 2</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solidFill>
                      <a:schemeClr val="accent2">
                        <a:lumMod val="20000"/>
                        <a:lumOff val="80000"/>
                      </a:schemeClr>
                    </a:solidFill>
                  </a:tcPr>
                </a:tc>
                <a:tc>
                  <a:txBody>
                    <a:bodyPr/>
                    <a:lstStyle/>
                    <a:p>
                      <a:pPr algn="ctr">
                        <a:lnSpc>
                          <a:spcPct val="115000"/>
                        </a:lnSpc>
                        <a:spcAft>
                          <a:spcPts val="1000"/>
                        </a:spcAft>
                      </a:pPr>
                      <a:r>
                        <a:rPr lang="es-EC" sz="1050">
                          <a:effectLst/>
                        </a:rPr>
                        <a:t>Hormigón</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47</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59</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2773</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511134995"/>
                  </a:ext>
                </a:extLst>
              </a:tr>
              <a:tr h="214876">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Ladrillo o bloque</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60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55</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3300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2714847426"/>
                  </a:ext>
                </a:extLst>
              </a:tr>
              <a:tr h="138010">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Adobe / tapia</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12</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47</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564</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1866652379"/>
                  </a:ext>
                </a:extLst>
              </a:tr>
              <a:tr h="214876">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Madera o caña revestida</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13</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17</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221</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4083044499"/>
                  </a:ext>
                </a:extLst>
              </a:tr>
              <a:tr h="214876">
                <a:tc vMerge="1">
                  <a:txBody>
                    <a:bodyPr/>
                    <a:lstStyle/>
                    <a:p>
                      <a:endParaRPr lang="es-EC"/>
                    </a:p>
                  </a:txBody>
                  <a:tcPr/>
                </a:tc>
                <a:tc rowSpan="4">
                  <a:txBody>
                    <a:bodyPr/>
                    <a:lstStyle/>
                    <a:p>
                      <a:pPr algn="ctr">
                        <a:lnSpc>
                          <a:spcPct val="115000"/>
                        </a:lnSpc>
                        <a:spcAft>
                          <a:spcPts val="1000"/>
                        </a:spcAft>
                      </a:pPr>
                      <a:r>
                        <a:rPr lang="es-EC" sz="1050" dirty="0">
                          <a:effectLst/>
                        </a:rPr>
                        <a:t>pregunta 3</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solidFill>
                      <a:schemeClr val="accent2">
                        <a:lumMod val="20000"/>
                        <a:lumOff val="80000"/>
                      </a:schemeClr>
                    </a:solidFill>
                  </a:tcPr>
                </a:tc>
                <a:tc>
                  <a:txBody>
                    <a:bodyPr/>
                    <a:lstStyle/>
                    <a:p>
                      <a:pPr algn="ctr">
                        <a:lnSpc>
                          <a:spcPct val="115000"/>
                        </a:lnSpc>
                        <a:spcAft>
                          <a:spcPts val="1000"/>
                        </a:spcAft>
                      </a:pPr>
                      <a:r>
                        <a:rPr lang="es-EC" sz="1050">
                          <a:effectLst/>
                        </a:rPr>
                        <a:t>Duela, parquet o piso flotante</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32</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48</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1536</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627399059"/>
                  </a:ext>
                </a:extLst>
              </a:tr>
              <a:tr h="214876">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Cerámica, baldosa o vinil</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36</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46</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1656</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3871408262"/>
                  </a:ext>
                </a:extLst>
              </a:tr>
              <a:tr h="138010">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cemento</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47</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34</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1598</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2461637876"/>
                  </a:ext>
                </a:extLst>
              </a:tr>
              <a:tr h="138010">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Tabla sin tratar</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17</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32</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544</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649979384"/>
                  </a:ext>
                </a:extLst>
              </a:tr>
              <a:tr h="138010">
                <a:tc vMerge="1">
                  <a:txBody>
                    <a:bodyPr/>
                    <a:lstStyle/>
                    <a:p>
                      <a:endParaRPr lang="es-EC"/>
                    </a:p>
                  </a:txBody>
                  <a:tcPr/>
                </a:tc>
                <a:tc rowSpan="4">
                  <a:txBody>
                    <a:bodyPr/>
                    <a:lstStyle/>
                    <a:p>
                      <a:pPr algn="ctr">
                        <a:lnSpc>
                          <a:spcPct val="115000"/>
                        </a:lnSpc>
                        <a:spcAft>
                          <a:spcPts val="1000"/>
                        </a:spcAft>
                      </a:pPr>
                      <a:r>
                        <a:rPr lang="es-EC" sz="1050" dirty="0">
                          <a:effectLst/>
                        </a:rPr>
                        <a:t>pregunta 4</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solidFill>
                      <a:schemeClr val="accent2">
                        <a:lumMod val="20000"/>
                        <a:lumOff val="80000"/>
                      </a:schemeClr>
                    </a:solidFill>
                  </a:tcPr>
                </a:tc>
                <a:tc>
                  <a:txBody>
                    <a:bodyPr/>
                    <a:lstStyle/>
                    <a:p>
                      <a:pPr algn="ctr">
                        <a:lnSpc>
                          <a:spcPct val="115000"/>
                        </a:lnSpc>
                        <a:spcAft>
                          <a:spcPts val="1000"/>
                        </a:spcAft>
                      </a:pPr>
                      <a:r>
                        <a:rPr lang="es-EC" sz="1050">
                          <a:effectLst/>
                        </a:rPr>
                        <a:t>Baño sin ducha</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19</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3489684208"/>
                  </a:ext>
                </a:extLst>
              </a:tr>
              <a:tr h="214876">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1 baño con ducha</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75</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12</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900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1753080367"/>
                  </a:ext>
                </a:extLst>
              </a:tr>
              <a:tr h="214876">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2 baños con ducha</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35</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24</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840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4011775849"/>
                  </a:ext>
                </a:extLst>
              </a:tr>
              <a:tr h="214876">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3 baños con ducha</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3</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32</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96</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921239282"/>
                  </a:ext>
                </a:extLst>
              </a:tr>
              <a:tr h="138010">
                <a:tc vMerge="1">
                  <a:txBody>
                    <a:bodyPr/>
                    <a:lstStyle/>
                    <a:p>
                      <a:endParaRPr lang="es-EC"/>
                    </a:p>
                  </a:txBody>
                  <a:tcPr/>
                </a:tc>
                <a:tc rowSpan="4">
                  <a:txBody>
                    <a:bodyPr/>
                    <a:lstStyle/>
                    <a:p>
                      <a:pPr algn="ctr">
                        <a:lnSpc>
                          <a:spcPct val="115000"/>
                        </a:lnSpc>
                        <a:spcAft>
                          <a:spcPts val="1000"/>
                        </a:spcAft>
                      </a:pPr>
                      <a:r>
                        <a:rPr lang="es-EC" sz="1050" dirty="0">
                          <a:effectLst/>
                        </a:rPr>
                        <a:t>pregunta 5</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solidFill>
                      <a:schemeClr val="accent2">
                        <a:lumMod val="20000"/>
                        <a:lumOff val="80000"/>
                      </a:schemeClr>
                    </a:solidFill>
                  </a:tcPr>
                </a:tc>
                <a:tc>
                  <a:txBody>
                    <a:bodyPr/>
                    <a:lstStyle/>
                    <a:p>
                      <a:pPr algn="ctr">
                        <a:lnSpc>
                          <a:spcPct val="115000"/>
                        </a:lnSpc>
                        <a:spcAft>
                          <a:spcPts val="1000"/>
                        </a:spcAft>
                      </a:pPr>
                      <a:r>
                        <a:rPr lang="es-EC" sz="1050">
                          <a:effectLst/>
                        </a:rPr>
                        <a:t>No tiene</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1620917945"/>
                  </a:ext>
                </a:extLst>
              </a:tr>
              <a:tr h="138010">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Letrina</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9</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15</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135</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1216861240"/>
                  </a:ext>
                </a:extLst>
              </a:tr>
              <a:tr h="214876">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Conectado a pozo séptico</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22</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22</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484</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3860240243"/>
                  </a:ext>
                </a:extLst>
              </a:tr>
              <a:tr h="325820">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Conectado a red pública de alcantarillado</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101</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38</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3838</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1085443273"/>
                  </a:ext>
                </a:extLst>
              </a:tr>
              <a:tr h="138010">
                <a:tc rowSpan="11">
                  <a:txBody>
                    <a:bodyPr/>
                    <a:lstStyle/>
                    <a:p>
                      <a:pPr algn="ctr">
                        <a:lnSpc>
                          <a:spcPct val="115000"/>
                        </a:lnSpc>
                        <a:spcAft>
                          <a:spcPts val="1000"/>
                        </a:spcAft>
                      </a:pPr>
                      <a:r>
                        <a:rPr lang="es-EC" sz="1050">
                          <a:effectLst/>
                        </a:rPr>
                        <a:t>sección 2</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solidFill>
                      <a:schemeClr val="accent2">
                        <a:lumMod val="20000"/>
                        <a:lumOff val="80000"/>
                      </a:schemeClr>
                    </a:solidFill>
                  </a:tcPr>
                </a:tc>
                <a:tc rowSpan="2">
                  <a:txBody>
                    <a:bodyPr/>
                    <a:lstStyle/>
                    <a:p>
                      <a:pPr algn="ctr">
                        <a:lnSpc>
                          <a:spcPct val="115000"/>
                        </a:lnSpc>
                        <a:spcAft>
                          <a:spcPts val="1000"/>
                        </a:spcAft>
                      </a:pPr>
                      <a:r>
                        <a:rPr lang="es-EC" sz="1050" dirty="0">
                          <a:effectLst/>
                        </a:rPr>
                        <a:t>pregunta 1</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solidFill>
                      <a:schemeClr val="accent2">
                        <a:lumMod val="20000"/>
                        <a:lumOff val="80000"/>
                      </a:schemeClr>
                    </a:solidFill>
                  </a:tcPr>
                </a:tc>
                <a:tc>
                  <a:txBody>
                    <a:bodyPr/>
                    <a:lstStyle/>
                    <a:p>
                      <a:pPr algn="ctr">
                        <a:lnSpc>
                          <a:spcPct val="115000"/>
                        </a:lnSpc>
                        <a:spcAft>
                          <a:spcPts val="1000"/>
                        </a:spcAft>
                      </a:pPr>
                      <a:r>
                        <a:rPr lang="es-EC" sz="1050">
                          <a:effectLst/>
                        </a:rPr>
                        <a:t>no</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78</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3563562738"/>
                  </a:ext>
                </a:extLst>
              </a:tr>
              <a:tr h="138010">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si</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54</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45</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2430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4146783927"/>
                  </a:ext>
                </a:extLst>
              </a:tr>
              <a:tr h="138010">
                <a:tc vMerge="1">
                  <a:txBody>
                    <a:bodyPr/>
                    <a:lstStyle/>
                    <a:p>
                      <a:endParaRPr lang="es-EC"/>
                    </a:p>
                  </a:txBody>
                  <a:tcPr/>
                </a:tc>
                <a:tc rowSpan="2">
                  <a:txBody>
                    <a:bodyPr/>
                    <a:lstStyle/>
                    <a:p>
                      <a:pPr algn="ctr">
                        <a:lnSpc>
                          <a:spcPct val="115000"/>
                        </a:lnSpc>
                        <a:spcAft>
                          <a:spcPts val="1000"/>
                        </a:spcAft>
                      </a:pPr>
                      <a:r>
                        <a:rPr lang="es-EC" sz="1050" dirty="0">
                          <a:effectLst/>
                        </a:rPr>
                        <a:t>pregunta 2</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solidFill>
                      <a:schemeClr val="accent2">
                        <a:lumMod val="20000"/>
                        <a:lumOff val="80000"/>
                      </a:schemeClr>
                    </a:solidFill>
                  </a:tcPr>
                </a:tc>
                <a:tc>
                  <a:txBody>
                    <a:bodyPr/>
                    <a:lstStyle/>
                    <a:p>
                      <a:pPr algn="ctr">
                        <a:lnSpc>
                          <a:spcPct val="115000"/>
                        </a:lnSpc>
                        <a:spcAft>
                          <a:spcPts val="1000"/>
                        </a:spcAft>
                      </a:pPr>
                      <a:r>
                        <a:rPr lang="es-EC" sz="1050">
                          <a:effectLst/>
                        </a:rPr>
                        <a:t>no</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91</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2084562777"/>
                  </a:ext>
                </a:extLst>
              </a:tr>
              <a:tr h="138010">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si</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41</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35</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1435</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258097005"/>
                  </a:ext>
                </a:extLst>
              </a:tr>
              <a:tr h="138010">
                <a:tc vMerge="1">
                  <a:txBody>
                    <a:bodyPr/>
                    <a:lstStyle/>
                    <a:p>
                      <a:endParaRPr lang="es-EC"/>
                    </a:p>
                  </a:txBody>
                  <a:tcPr/>
                </a:tc>
                <a:tc rowSpan="2">
                  <a:txBody>
                    <a:bodyPr/>
                    <a:lstStyle/>
                    <a:p>
                      <a:pPr algn="ctr">
                        <a:lnSpc>
                          <a:spcPct val="115000"/>
                        </a:lnSpc>
                        <a:spcAft>
                          <a:spcPts val="1000"/>
                        </a:spcAft>
                      </a:pPr>
                      <a:r>
                        <a:rPr lang="es-EC" sz="1050" dirty="0">
                          <a:effectLst/>
                        </a:rPr>
                        <a:t>pregunta 3</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solidFill>
                      <a:schemeClr val="accent2">
                        <a:lumMod val="20000"/>
                        <a:lumOff val="80000"/>
                      </a:schemeClr>
                    </a:solidFill>
                  </a:tcPr>
                </a:tc>
                <a:tc>
                  <a:txBody>
                    <a:bodyPr/>
                    <a:lstStyle/>
                    <a:p>
                      <a:pPr algn="ctr">
                        <a:lnSpc>
                          <a:spcPct val="115000"/>
                        </a:lnSpc>
                        <a:spcAft>
                          <a:spcPts val="1000"/>
                        </a:spcAft>
                      </a:pPr>
                      <a:r>
                        <a:rPr lang="es-EC" sz="1050">
                          <a:effectLst/>
                        </a:rPr>
                        <a:t>no</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68</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3785488223"/>
                  </a:ext>
                </a:extLst>
              </a:tr>
              <a:tr h="138010">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si</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64</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39</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2496</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3926718677"/>
                  </a:ext>
                </a:extLst>
              </a:tr>
              <a:tr h="138010">
                <a:tc vMerge="1">
                  <a:txBody>
                    <a:bodyPr/>
                    <a:lstStyle/>
                    <a:p>
                      <a:endParaRPr lang="es-EC"/>
                    </a:p>
                  </a:txBody>
                  <a:tcPr/>
                </a:tc>
                <a:tc rowSpan="5">
                  <a:txBody>
                    <a:bodyPr/>
                    <a:lstStyle/>
                    <a:p>
                      <a:pPr algn="ctr">
                        <a:lnSpc>
                          <a:spcPct val="115000"/>
                        </a:lnSpc>
                        <a:spcAft>
                          <a:spcPts val="1000"/>
                        </a:spcAft>
                      </a:pPr>
                      <a:r>
                        <a:rPr lang="es-EC" sz="1050" dirty="0">
                          <a:effectLst/>
                        </a:rPr>
                        <a:t>pregunta 4</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solidFill>
                      <a:schemeClr val="accent2">
                        <a:lumMod val="20000"/>
                        <a:lumOff val="80000"/>
                      </a:schemeClr>
                    </a:solidFill>
                  </a:tcPr>
                </a:tc>
                <a:tc>
                  <a:txBody>
                    <a:bodyPr/>
                    <a:lstStyle/>
                    <a:p>
                      <a:pPr algn="ctr">
                        <a:lnSpc>
                          <a:spcPct val="115000"/>
                        </a:lnSpc>
                        <a:spcAft>
                          <a:spcPts val="1000"/>
                        </a:spcAft>
                      </a:pPr>
                      <a:r>
                        <a:rPr lang="es-EC" sz="1050">
                          <a:effectLst/>
                        </a:rPr>
                        <a:t>no tiene celular</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23</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2307199182"/>
                  </a:ext>
                </a:extLst>
              </a:tr>
              <a:tr h="138010">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1 celular</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28</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8</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224</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1134309985"/>
                  </a:ext>
                </a:extLst>
              </a:tr>
              <a:tr h="138010">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2 celulares</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44</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22</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968</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4051458715"/>
                  </a:ext>
                </a:extLst>
              </a:tr>
              <a:tr h="138010">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3 celulares</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17</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32</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544</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3678951310"/>
                  </a:ext>
                </a:extLst>
              </a:tr>
              <a:tr h="214876">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50">
                          <a:effectLst/>
                        </a:rPr>
                        <a:t>4 o más celulares</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20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a:effectLst/>
                        </a:rPr>
                        <a:t>42</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tc>
                  <a:txBody>
                    <a:bodyPr/>
                    <a:lstStyle/>
                    <a:p>
                      <a:pPr algn="ctr">
                        <a:lnSpc>
                          <a:spcPct val="115000"/>
                        </a:lnSpc>
                        <a:spcAft>
                          <a:spcPts val="1000"/>
                        </a:spcAft>
                      </a:pPr>
                      <a:r>
                        <a:rPr lang="es-EC" sz="1050" dirty="0">
                          <a:effectLst/>
                        </a:rPr>
                        <a:t>840</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952" marR="33952" marT="0" marB="0" anchor="ctr"/>
                </a:tc>
                <a:extLst>
                  <a:ext uri="{0D108BD9-81ED-4DB2-BD59-A6C34878D82A}">
                    <a16:rowId xmlns:a16="http://schemas.microsoft.com/office/drawing/2014/main" val="637952824"/>
                  </a:ext>
                </a:extLst>
              </a:tr>
            </a:tbl>
          </a:graphicData>
        </a:graphic>
      </p:graphicFrame>
      <p:sp>
        <p:nvSpPr>
          <p:cNvPr id="3" name="Título 1">
            <a:extLst>
              <a:ext uri="{FF2B5EF4-FFF2-40B4-BE49-F238E27FC236}">
                <a16:creationId xmlns:a16="http://schemas.microsoft.com/office/drawing/2014/main" id="{E43834A3-157F-4EA6-AC48-199047D5208E}"/>
              </a:ext>
            </a:extLst>
          </p:cNvPr>
          <p:cNvSpPr>
            <a:spLocks noGrp="1"/>
          </p:cNvSpPr>
          <p:nvPr>
            <p:ph type="title"/>
          </p:nvPr>
        </p:nvSpPr>
        <p:spPr>
          <a:xfrm rot="16200000">
            <a:off x="-1917564" y="2898218"/>
            <a:ext cx="5426776" cy="1061562"/>
          </a:xfrm>
        </p:spPr>
        <p:txBody>
          <a:bodyPr>
            <a:normAutofit fontScale="90000"/>
          </a:bodyPr>
          <a:lstStyle/>
          <a:p>
            <a:r>
              <a:rPr lang="es-EC" b="1" dirty="0"/>
              <a:t>Resultado de la encuesta</a:t>
            </a:r>
          </a:p>
        </p:txBody>
      </p:sp>
    </p:spTree>
    <p:extLst>
      <p:ext uri="{BB962C8B-B14F-4D97-AF65-F5344CB8AC3E}">
        <p14:creationId xmlns:p14="http://schemas.microsoft.com/office/powerpoint/2010/main" val="38709441"/>
      </p:ext>
    </p:extLst>
  </p:cSld>
  <p:clrMapOvr>
    <a:masterClrMapping/>
  </p:clrMapOvr>
  <mc:AlternateContent xmlns:mc="http://schemas.openxmlformats.org/markup-compatibility/2006" xmlns:p14="http://schemas.microsoft.com/office/powerpoint/2010/main">
    <mc:Choice Requires="p14">
      <p:transition spd="slow" p14:dur="2000" advTm="3975"/>
    </mc:Choice>
    <mc:Fallback xmlns="">
      <p:transition spd="slow" advTm="397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86321E-05AB-4B8F-81B7-5AF824D1E51F}"/>
              </a:ext>
            </a:extLst>
          </p:cNvPr>
          <p:cNvSpPr>
            <a:spLocks noGrp="1"/>
          </p:cNvSpPr>
          <p:nvPr>
            <p:ph type="title"/>
          </p:nvPr>
        </p:nvSpPr>
        <p:spPr>
          <a:xfrm>
            <a:off x="1097280" y="248558"/>
            <a:ext cx="10058400" cy="1450757"/>
          </a:xfrm>
        </p:spPr>
        <p:txBody>
          <a:bodyPr/>
          <a:lstStyle/>
          <a:p>
            <a:r>
              <a:rPr lang="es-EC" b="1" dirty="0"/>
              <a:t>Planteamiento del problema</a:t>
            </a:r>
          </a:p>
        </p:txBody>
      </p:sp>
      <p:sp>
        <p:nvSpPr>
          <p:cNvPr id="3" name="Marcador de contenido 2">
            <a:extLst>
              <a:ext uri="{FF2B5EF4-FFF2-40B4-BE49-F238E27FC236}">
                <a16:creationId xmlns:a16="http://schemas.microsoft.com/office/drawing/2014/main" id="{2E46F6FC-C639-490F-9FC5-056EDE42B566}"/>
              </a:ext>
            </a:extLst>
          </p:cNvPr>
          <p:cNvSpPr>
            <a:spLocks noGrp="1"/>
          </p:cNvSpPr>
          <p:nvPr>
            <p:ph idx="1"/>
          </p:nvPr>
        </p:nvSpPr>
        <p:spPr/>
        <p:txBody>
          <a:bodyPr>
            <a:normAutofit/>
          </a:bodyPr>
          <a:lstStyle/>
          <a:p>
            <a:endParaRPr lang="es-EC" dirty="0"/>
          </a:p>
        </p:txBody>
      </p:sp>
      <p:graphicFrame>
        <p:nvGraphicFramePr>
          <p:cNvPr id="6" name="Diagrama 5">
            <a:extLst>
              <a:ext uri="{FF2B5EF4-FFF2-40B4-BE49-F238E27FC236}">
                <a16:creationId xmlns:a16="http://schemas.microsoft.com/office/drawing/2014/main" id="{88CDD54B-81AF-47A4-97FA-D73A3295AFF5}"/>
              </a:ext>
            </a:extLst>
          </p:cNvPr>
          <p:cNvGraphicFramePr/>
          <p:nvPr>
            <p:extLst>
              <p:ext uri="{D42A27DB-BD31-4B8C-83A1-F6EECF244321}">
                <p14:modId xmlns:p14="http://schemas.microsoft.com/office/powerpoint/2010/main" val="3530872191"/>
              </p:ext>
            </p:extLst>
          </p:nvPr>
        </p:nvGraphicFramePr>
        <p:xfrm>
          <a:off x="1097280" y="1718337"/>
          <a:ext cx="10256520" cy="4458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BDB6D05E-04BA-4470-8392-434800D5F1A8}"/>
              </a:ext>
            </a:extLst>
          </p:cNvPr>
          <p:cNvSpPr txBox="1"/>
          <p:nvPr/>
        </p:nvSpPr>
        <p:spPr>
          <a:xfrm>
            <a:off x="0" y="6279009"/>
            <a:ext cx="3657600" cy="584775"/>
          </a:xfrm>
          <a:prstGeom prst="rect">
            <a:avLst/>
          </a:prstGeom>
          <a:noFill/>
        </p:spPr>
        <p:txBody>
          <a:bodyPr wrap="square" rtlCol="0">
            <a:spAutoFit/>
          </a:bodyPr>
          <a:lstStyle/>
          <a:p>
            <a:r>
              <a:rPr lang="es-EC" sz="3200" b="1" dirty="0">
                <a:solidFill>
                  <a:schemeClr val="bg1"/>
                </a:solidFill>
              </a:rPr>
              <a:t>INTRODUCCIÓN</a:t>
            </a:r>
          </a:p>
        </p:txBody>
      </p:sp>
      <p:pic>
        <p:nvPicPr>
          <p:cNvPr id="4" name="Imagen 3">
            <a:extLst>
              <a:ext uri="{FF2B5EF4-FFF2-40B4-BE49-F238E27FC236}">
                <a16:creationId xmlns:a16="http://schemas.microsoft.com/office/drawing/2014/main" id="{39B832DB-D19C-49BE-A962-765EC9955E67}"/>
              </a:ext>
            </a:extLst>
          </p:cNvPr>
          <p:cNvPicPr>
            <a:picLocks noChangeAspect="1"/>
          </p:cNvPicPr>
          <p:nvPr/>
        </p:nvPicPr>
        <p:blipFill>
          <a:blip r:embed="rId8"/>
          <a:stretch>
            <a:fillRect/>
          </a:stretch>
        </p:blipFill>
        <p:spPr>
          <a:xfrm>
            <a:off x="1097280" y="4047067"/>
            <a:ext cx="3576320" cy="2091870"/>
          </a:xfrm>
          <a:prstGeom prst="rect">
            <a:avLst/>
          </a:prstGeom>
        </p:spPr>
      </p:pic>
    </p:spTree>
    <p:extLst>
      <p:ext uri="{BB962C8B-B14F-4D97-AF65-F5344CB8AC3E}">
        <p14:creationId xmlns:p14="http://schemas.microsoft.com/office/powerpoint/2010/main" val="692292952"/>
      </p:ext>
    </p:extLst>
  </p:cSld>
  <p:clrMapOvr>
    <a:masterClrMapping/>
  </p:clrMapOvr>
  <mc:AlternateContent xmlns:mc="http://schemas.openxmlformats.org/markup-compatibility/2006" xmlns:p14="http://schemas.microsoft.com/office/powerpoint/2010/main">
    <mc:Choice Requires="p14">
      <p:transition spd="slow" p14:dur="2000" advTm="87431"/>
    </mc:Choice>
    <mc:Fallback xmlns="">
      <p:transition spd="slow" advTm="8743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196EEC57-6616-4845-B199-8221C66773EE}"/>
              </a:ext>
            </a:extLst>
          </p:cNvPr>
          <p:cNvGraphicFramePr>
            <a:graphicFrameLocks noGrp="1"/>
          </p:cNvGraphicFramePr>
          <p:nvPr>
            <p:extLst>
              <p:ext uri="{D42A27DB-BD31-4B8C-83A1-F6EECF244321}">
                <p14:modId xmlns:p14="http://schemas.microsoft.com/office/powerpoint/2010/main" val="3931037180"/>
              </p:ext>
            </p:extLst>
          </p:nvPr>
        </p:nvGraphicFramePr>
        <p:xfrm>
          <a:off x="1709530" y="501673"/>
          <a:ext cx="8189843" cy="6051527"/>
        </p:xfrm>
        <a:graphic>
          <a:graphicData uri="http://schemas.openxmlformats.org/drawingml/2006/table">
            <a:tbl>
              <a:tblPr firstRow="1" firstCol="1" bandRow="1">
                <a:tableStyleId>{5940675A-B579-460E-94D1-54222C63F5DA}</a:tableStyleId>
              </a:tblPr>
              <a:tblGrid>
                <a:gridCol w="967409">
                  <a:extLst>
                    <a:ext uri="{9D8B030D-6E8A-4147-A177-3AD203B41FA5}">
                      <a16:colId xmlns:a16="http://schemas.microsoft.com/office/drawing/2014/main" val="2878251412"/>
                    </a:ext>
                  </a:extLst>
                </a:gridCol>
                <a:gridCol w="1311965">
                  <a:extLst>
                    <a:ext uri="{9D8B030D-6E8A-4147-A177-3AD203B41FA5}">
                      <a16:colId xmlns:a16="http://schemas.microsoft.com/office/drawing/2014/main" val="1662079142"/>
                    </a:ext>
                  </a:extLst>
                </a:gridCol>
                <a:gridCol w="2199861">
                  <a:extLst>
                    <a:ext uri="{9D8B030D-6E8A-4147-A177-3AD203B41FA5}">
                      <a16:colId xmlns:a16="http://schemas.microsoft.com/office/drawing/2014/main" val="1458329942"/>
                    </a:ext>
                  </a:extLst>
                </a:gridCol>
                <a:gridCol w="1285461">
                  <a:extLst>
                    <a:ext uri="{9D8B030D-6E8A-4147-A177-3AD203B41FA5}">
                      <a16:colId xmlns:a16="http://schemas.microsoft.com/office/drawing/2014/main" val="76519867"/>
                    </a:ext>
                  </a:extLst>
                </a:gridCol>
                <a:gridCol w="1179443">
                  <a:extLst>
                    <a:ext uri="{9D8B030D-6E8A-4147-A177-3AD203B41FA5}">
                      <a16:colId xmlns:a16="http://schemas.microsoft.com/office/drawing/2014/main" val="529368405"/>
                    </a:ext>
                  </a:extLst>
                </a:gridCol>
                <a:gridCol w="1245704">
                  <a:extLst>
                    <a:ext uri="{9D8B030D-6E8A-4147-A177-3AD203B41FA5}">
                      <a16:colId xmlns:a16="http://schemas.microsoft.com/office/drawing/2014/main" val="885254447"/>
                    </a:ext>
                  </a:extLst>
                </a:gridCol>
              </a:tblGrid>
              <a:tr h="181334">
                <a:tc rowSpan="17">
                  <a:txBody>
                    <a:bodyPr/>
                    <a:lstStyle/>
                    <a:p>
                      <a:pPr algn="ctr">
                        <a:lnSpc>
                          <a:spcPct val="115000"/>
                        </a:lnSpc>
                        <a:spcAft>
                          <a:spcPts val="1000"/>
                        </a:spcAft>
                      </a:pPr>
                      <a:r>
                        <a:rPr lang="es-EC" sz="1000" dirty="0">
                          <a:effectLst/>
                        </a:rPr>
                        <a:t>sección 3</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solidFill>
                      <a:schemeClr val="accent2">
                        <a:lumMod val="20000"/>
                        <a:lumOff val="80000"/>
                      </a:schemeClr>
                    </a:solidFill>
                  </a:tcPr>
                </a:tc>
                <a:tc rowSpan="2">
                  <a:txBody>
                    <a:bodyPr/>
                    <a:lstStyle/>
                    <a:p>
                      <a:pPr algn="ctr">
                        <a:lnSpc>
                          <a:spcPct val="115000"/>
                        </a:lnSpc>
                        <a:spcAft>
                          <a:spcPts val="1000"/>
                        </a:spcAft>
                      </a:pPr>
                      <a:r>
                        <a:rPr lang="es-EC" sz="1000">
                          <a:effectLst/>
                        </a:rPr>
                        <a:t>pregunta 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solidFill>
                      <a:schemeClr val="accent2">
                        <a:lumMod val="20000"/>
                        <a:lumOff val="80000"/>
                      </a:schemeClr>
                    </a:solidFill>
                  </a:tcPr>
                </a:tc>
                <a:tc>
                  <a:txBody>
                    <a:bodyPr/>
                    <a:lstStyle/>
                    <a:p>
                      <a:pPr algn="ctr">
                        <a:lnSpc>
                          <a:spcPct val="115000"/>
                        </a:lnSpc>
                        <a:spcAft>
                          <a:spcPts val="1000"/>
                        </a:spcAft>
                      </a:pPr>
                      <a:r>
                        <a:rPr lang="es-EC" sz="1000">
                          <a:effectLst/>
                        </a:rPr>
                        <a:t>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62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3919346933"/>
                  </a:ext>
                </a:extLst>
              </a:tr>
              <a:tr h="181334">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si</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70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19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1330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2947757920"/>
                  </a:ext>
                </a:extLst>
              </a:tr>
              <a:tr h="181334">
                <a:tc vMerge="1">
                  <a:txBody>
                    <a:bodyPr/>
                    <a:lstStyle/>
                    <a:p>
                      <a:endParaRPr lang="es-EC"/>
                    </a:p>
                  </a:txBody>
                  <a:tcPr/>
                </a:tc>
                <a:tc rowSpan="2">
                  <a:txBody>
                    <a:bodyPr/>
                    <a:lstStyle/>
                    <a:p>
                      <a:pPr algn="ctr">
                        <a:lnSpc>
                          <a:spcPct val="115000"/>
                        </a:lnSpc>
                        <a:spcAft>
                          <a:spcPts val="1000"/>
                        </a:spcAft>
                      </a:pPr>
                      <a:r>
                        <a:rPr lang="es-EC" sz="1000" dirty="0">
                          <a:effectLst/>
                        </a:rPr>
                        <a:t>pregunta 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solidFill>
                      <a:schemeClr val="accent2">
                        <a:lumMod val="20000"/>
                        <a:lumOff val="80000"/>
                      </a:schemeClr>
                    </a:solidFill>
                  </a:tcPr>
                </a:tc>
                <a:tc>
                  <a:txBody>
                    <a:bodyPr/>
                    <a:lstStyle/>
                    <a:p>
                      <a:pPr algn="ctr">
                        <a:lnSpc>
                          <a:spcPct val="115000"/>
                        </a:lnSpc>
                        <a:spcAft>
                          <a:spcPts val="1000"/>
                        </a:spcAft>
                      </a:pPr>
                      <a:r>
                        <a:rPr lang="es-EC" sz="1000">
                          <a:effectLst/>
                        </a:rPr>
                        <a:t>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72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2805151347"/>
                  </a:ext>
                </a:extLst>
              </a:tr>
              <a:tr h="181334">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si</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60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29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1740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351929647"/>
                  </a:ext>
                </a:extLst>
              </a:tr>
              <a:tr h="181334">
                <a:tc vMerge="1">
                  <a:txBody>
                    <a:bodyPr/>
                    <a:lstStyle/>
                    <a:p>
                      <a:endParaRPr lang="es-EC"/>
                    </a:p>
                  </a:txBody>
                  <a:tcPr/>
                </a:tc>
                <a:tc rowSpan="2">
                  <a:txBody>
                    <a:bodyPr/>
                    <a:lstStyle/>
                    <a:p>
                      <a:pPr algn="ctr">
                        <a:lnSpc>
                          <a:spcPct val="115000"/>
                        </a:lnSpc>
                        <a:spcAft>
                          <a:spcPts val="1000"/>
                        </a:spcAft>
                      </a:pPr>
                      <a:r>
                        <a:rPr lang="es-EC" sz="1000" dirty="0">
                          <a:effectLst/>
                        </a:rPr>
                        <a:t>pregunta 3</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solidFill>
                      <a:schemeClr val="accent2">
                        <a:lumMod val="20000"/>
                        <a:lumOff val="80000"/>
                      </a:schemeClr>
                    </a:solidFill>
                  </a:tcPr>
                </a:tc>
                <a:tc>
                  <a:txBody>
                    <a:bodyPr/>
                    <a:lstStyle/>
                    <a:p>
                      <a:pPr algn="ctr">
                        <a:lnSpc>
                          <a:spcPct val="115000"/>
                        </a:lnSpc>
                        <a:spcAft>
                          <a:spcPts val="1000"/>
                        </a:spcAft>
                      </a:pPr>
                      <a:r>
                        <a:rPr lang="es-EC" sz="1000">
                          <a:effectLst/>
                        </a:rPr>
                        <a:t>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61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1583280149"/>
                  </a:ext>
                </a:extLst>
              </a:tr>
              <a:tr h="181334">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si</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71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30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2130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3234603024"/>
                  </a:ext>
                </a:extLst>
              </a:tr>
              <a:tr h="181334">
                <a:tc vMerge="1">
                  <a:txBody>
                    <a:bodyPr/>
                    <a:lstStyle/>
                    <a:p>
                      <a:endParaRPr lang="es-EC"/>
                    </a:p>
                  </a:txBody>
                  <a:tcPr/>
                </a:tc>
                <a:tc rowSpan="2">
                  <a:txBody>
                    <a:bodyPr/>
                    <a:lstStyle/>
                    <a:p>
                      <a:pPr algn="ctr">
                        <a:lnSpc>
                          <a:spcPct val="115000"/>
                        </a:lnSpc>
                        <a:spcAft>
                          <a:spcPts val="1000"/>
                        </a:spcAft>
                      </a:pPr>
                      <a:r>
                        <a:rPr lang="es-EC" sz="1000" dirty="0">
                          <a:effectLst/>
                        </a:rPr>
                        <a:t>pregunta 4</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solidFill>
                      <a:schemeClr val="accent2">
                        <a:lumMod val="20000"/>
                        <a:lumOff val="80000"/>
                      </a:schemeClr>
                    </a:solidFill>
                  </a:tcPr>
                </a:tc>
                <a:tc>
                  <a:txBody>
                    <a:bodyPr/>
                    <a:lstStyle/>
                    <a:p>
                      <a:pPr algn="ctr">
                        <a:lnSpc>
                          <a:spcPct val="115000"/>
                        </a:lnSpc>
                        <a:spcAft>
                          <a:spcPts val="1000"/>
                        </a:spcAft>
                      </a:pPr>
                      <a:r>
                        <a:rPr lang="es-EC" sz="1000">
                          <a:effectLst/>
                        </a:rPr>
                        <a:t>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62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1491524802"/>
                  </a:ext>
                </a:extLst>
              </a:tr>
              <a:tr h="181334">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si</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70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18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1260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3378654716"/>
                  </a:ext>
                </a:extLst>
              </a:tr>
              <a:tr h="181334">
                <a:tc vMerge="1">
                  <a:txBody>
                    <a:bodyPr/>
                    <a:lstStyle/>
                    <a:p>
                      <a:endParaRPr lang="es-EC"/>
                    </a:p>
                  </a:txBody>
                  <a:tcPr/>
                </a:tc>
                <a:tc rowSpan="2">
                  <a:txBody>
                    <a:bodyPr/>
                    <a:lstStyle/>
                    <a:p>
                      <a:pPr algn="ctr">
                        <a:lnSpc>
                          <a:spcPct val="115000"/>
                        </a:lnSpc>
                        <a:spcAft>
                          <a:spcPts val="1000"/>
                        </a:spcAft>
                      </a:pPr>
                      <a:r>
                        <a:rPr lang="es-EC" sz="1000" dirty="0">
                          <a:effectLst/>
                        </a:rPr>
                        <a:t>pregunta 5</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solidFill>
                      <a:schemeClr val="accent2">
                        <a:lumMod val="20000"/>
                        <a:lumOff val="80000"/>
                      </a:schemeClr>
                    </a:solidFill>
                  </a:tcPr>
                </a:tc>
                <a:tc>
                  <a:txBody>
                    <a:bodyPr/>
                    <a:lstStyle/>
                    <a:p>
                      <a:pPr algn="ctr">
                        <a:lnSpc>
                          <a:spcPct val="115000"/>
                        </a:lnSpc>
                        <a:spcAft>
                          <a:spcPts val="1000"/>
                        </a:spcAft>
                      </a:pPr>
                      <a:r>
                        <a:rPr lang="es-EC" sz="1000">
                          <a:effectLst/>
                        </a:rPr>
                        <a:t>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53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1103345101"/>
                  </a:ext>
                </a:extLst>
              </a:tr>
              <a:tr h="181334">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si</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79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18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1422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1534014415"/>
                  </a:ext>
                </a:extLst>
              </a:tr>
              <a:tr h="566504">
                <a:tc vMerge="1">
                  <a:txBody>
                    <a:bodyPr/>
                    <a:lstStyle/>
                    <a:p>
                      <a:endParaRPr lang="es-EC"/>
                    </a:p>
                  </a:txBody>
                  <a:tcPr/>
                </a:tc>
                <a:tc rowSpan="4">
                  <a:txBody>
                    <a:bodyPr/>
                    <a:lstStyle/>
                    <a:p>
                      <a:pPr algn="ctr">
                        <a:lnSpc>
                          <a:spcPct val="115000"/>
                        </a:lnSpc>
                        <a:spcAft>
                          <a:spcPts val="1000"/>
                        </a:spcAft>
                      </a:pPr>
                      <a:r>
                        <a:rPr lang="es-EC" sz="1000" dirty="0">
                          <a:effectLst/>
                        </a:rPr>
                        <a:t>pregunta 6</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solidFill>
                      <a:schemeClr val="accent2">
                        <a:lumMod val="20000"/>
                        <a:lumOff val="80000"/>
                      </a:schemeClr>
                    </a:solidFill>
                  </a:tcPr>
                </a:tc>
                <a:tc>
                  <a:txBody>
                    <a:bodyPr/>
                    <a:lstStyle/>
                    <a:p>
                      <a:pPr algn="ctr">
                        <a:lnSpc>
                          <a:spcPct val="115000"/>
                        </a:lnSpc>
                        <a:spcAft>
                          <a:spcPts val="1000"/>
                        </a:spcAft>
                      </a:pPr>
                      <a:r>
                        <a:rPr lang="es-EC" sz="1000">
                          <a:effectLst/>
                        </a:rPr>
                        <a:t>No tiene tv a color en el hogar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12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2502213555"/>
                  </a:ext>
                </a:extLst>
              </a:tr>
              <a:tr h="181334">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1 tv a color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53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477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262068428"/>
                  </a:ext>
                </a:extLst>
              </a:tr>
              <a:tr h="181334">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2 tv a color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41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23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943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221355458"/>
                  </a:ext>
                </a:extLst>
              </a:tr>
              <a:tr h="373919">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3 o más tv a color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26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34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884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427857218"/>
                  </a:ext>
                </a:extLst>
              </a:tr>
              <a:tr h="759088">
                <a:tc vMerge="1">
                  <a:txBody>
                    <a:bodyPr/>
                    <a:lstStyle/>
                    <a:p>
                      <a:endParaRPr lang="es-EC"/>
                    </a:p>
                  </a:txBody>
                  <a:tcPr/>
                </a:tc>
                <a:tc rowSpan="3">
                  <a:txBody>
                    <a:bodyPr/>
                    <a:lstStyle/>
                    <a:p>
                      <a:pPr algn="ctr">
                        <a:lnSpc>
                          <a:spcPct val="115000"/>
                        </a:lnSpc>
                        <a:spcAft>
                          <a:spcPts val="1000"/>
                        </a:spcAft>
                      </a:pPr>
                      <a:r>
                        <a:rPr lang="es-EC" sz="1000" dirty="0">
                          <a:effectLst/>
                        </a:rPr>
                        <a:t>pregunta 7</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solidFill>
                      <a:schemeClr val="accent2">
                        <a:lumMod val="20000"/>
                        <a:lumOff val="80000"/>
                      </a:schemeClr>
                    </a:solidFill>
                  </a:tcPr>
                </a:tc>
                <a:tc>
                  <a:txBody>
                    <a:bodyPr/>
                    <a:lstStyle/>
                    <a:p>
                      <a:pPr algn="ctr">
                        <a:lnSpc>
                          <a:spcPct val="115000"/>
                        </a:lnSpc>
                        <a:spcAft>
                          <a:spcPts val="1000"/>
                        </a:spcAft>
                      </a:pPr>
                      <a:r>
                        <a:rPr lang="es-EC" sz="1000">
                          <a:effectLst/>
                        </a:rPr>
                        <a:t>No tiene vehículo exclusivo para el hogar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106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4286548248"/>
                  </a:ext>
                </a:extLst>
              </a:tr>
              <a:tr h="181334">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1 vehículo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22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132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3497376113"/>
                  </a:ext>
                </a:extLst>
              </a:tr>
              <a:tr h="181334">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2 vehículos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11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44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475617594"/>
                  </a:ext>
                </a:extLst>
              </a:tr>
              <a:tr h="181334">
                <a:tc rowSpan="10">
                  <a:txBody>
                    <a:bodyPr/>
                    <a:lstStyle/>
                    <a:p>
                      <a:pPr algn="ctr">
                        <a:lnSpc>
                          <a:spcPct val="115000"/>
                        </a:lnSpc>
                        <a:spcAft>
                          <a:spcPts val="1000"/>
                        </a:spcAft>
                      </a:pPr>
                      <a:r>
                        <a:rPr lang="es-EC" sz="1000">
                          <a:effectLst/>
                        </a:rPr>
                        <a:t>sección 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solidFill>
                      <a:schemeClr val="accent2">
                        <a:lumMod val="20000"/>
                        <a:lumOff val="80000"/>
                      </a:schemeClr>
                    </a:solidFill>
                  </a:tcPr>
                </a:tc>
                <a:tc rowSpan="2">
                  <a:txBody>
                    <a:bodyPr/>
                    <a:lstStyle/>
                    <a:p>
                      <a:pPr algn="ctr">
                        <a:lnSpc>
                          <a:spcPct val="115000"/>
                        </a:lnSpc>
                        <a:spcAft>
                          <a:spcPts val="1000"/>
                        </a:spcAft>
                      </a:pPr>
                      <a:r>
                        <a:rPr lang="es-EC" sz="1000" dirty="0">
                          <a:effectLst/>
                        </a:rPr>
                        <a:t>pregunta 1</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solidFill>
                      <a:schemeClr val="accent2">
                        <a:lumMod val="20000"/>
                        <a:lumOff val="80000"/>
                      </a:schemeClr>
                    </a:solidFill>
                  </a:tcPr>
                </a:tc>
                <a:tc>
                  <a:txBody>
                    <a:bodyPr/>
                    <a:lstStyle/>
                    <a:p>
                      <a:pPr algn="ctr">
                        <a:lnSpc>
                          <a:spcPct val="115000"/>
                        </a:lnSpc>
                        <a:spcAft>
                          <a:spcPts val="1000"/>
                        </a:spcAft>
                      </a:pPr>
                      <a:r>
                        <a:rPr lang="es-EC" sz="1000">
                          <a:effectLst/>
                        </a:rPr>
                        <a:t>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98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1175964663"/>
                  </a:ext>
                </a:extLst>
              </a:tr>
              <a:tr h="181334">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si</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34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204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2198248368"/>
                  </a:ext>
                </a:extLst>
              </a:tr>
              <a:tr h="181334">
                <a:tc vMerge="1">
                  <a:txBody>
                    <a:bodyPr/>
                    <a:lstStyle/>
                    <a:p>
                      <a:endParaRPr lang="es-EC"/>
                    </a:p>
                  </a:txBody>
                  <a:tcPr/>
                </a:tc>
                <a:tc rowSpan="2">
                  <a:txBody>
                    <a:bodyPr/>
                    <a:lstStyle/>
                    <a:p>
                      <a:pPr algn="ctr">
                        <a:lnSpc>
                          <a:spcPct val="115000"/>
                        </a:lnSpc>
                        <a:spcAft>
                          <a:spcPts val="1000"/>
                        </a:spcAft>
                      </a:pPr>
                      <a:r>
                        <a:rPr lang="es-EC" sz="1000" dirty="0">
                          <a:effectLst/>
                        </a:rPr>
                        <a:t>pregunta 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solidFill>
                      <a:schemeClr val="accent2">
                        <a:lumMod val="20000"/>
                        <a:lumOff val="80000"/>
                      </a:schemeClr>
                    </a:solidFill>
                  </a:tcPr>
                </a:tc>
                <a:tc>
                  <a:txBody>
                    <a:bodyPr/>
                    <a:lstStyle/>
                    <a:p>
                      <a:pPr algn="ctr">
                        <a:lnSpc>
                          <a:spcPct val="115000"/>
                        </a:lnSpc>
                        <a:spcAft>
                          <a:spcPts val="1000"/>
                        </a:spcAft>
                      </a:pPr>
                      <a:r>
                        <a:rPr lang="es-EC" sz="1000">
                          <a:effectLst/>
                        </a:rPr>
                        <a:t>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40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674558639"/>
                  </a:ext>
                </a:extLst>
              </a:tr>
              <a:tr h="181334">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si</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92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26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2392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165886765"/>
                  </a:ext>
                </a:extLst>
              </a:tr>
              <a:tr h="181334">
                <a:tc vMerge="1">
                  <a:txBody>
                    <a:bodyPr/>
                    <a:lstStyle/>
                    <a:p>
                      <a:endParaRPr lang="es-EC"/>
                    </a:p>
                  </a:txBody>
                  <a:tcPr/>
                </a:tc>
                <a:tc rowSpan="2">
                  <a:txBody>
                    <a:bodyPr/>
                    <a:lstStyle/>
                    <a:p>
                      <a:pPr algn="ctr">
                        <a:lnSpc>
                          <a:spcPct val="115000"/>
                        </a:lnSpc>
                        <a:spcAft>
                          <a:spcPts val="1000"/>
                        </a:spcAft>
                      </a:pPr>
                      <a:r>
                        <a:rPr lang="es-EC" sz="1000" dirty="0">
                          <a:effectLst/>
                        </a:rPr>
                        <a:t>pregunta 3</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solidFill>
                      <a:schemeClr val="accent2">
                        <a:lumMod val="20000"/>
                        <a:lumOff val="80000"/>
                      </a:schemeClr>
                    </a:solidFill>
                  </a:tcPr>
                </a:tc>
                <a:tc>
                  <a:txBody>
                    <a:bodyPr/>
                    <a:lstStyle/>
                    <a:p>
                      <a:pPr algn="ctr">
                        <a:lnSpc>
                          <a:spcPct val="115000"/>
                        </a:lnSpc>
                        <a:spcAft>
                          <a:spcPts val="1000"/>
                        </a:spcAft>
                      </a:pPr>
                      <a:r>
                        <a:rPr lang="es-EC" sz="1000">
                          <a:effectLst/>
                        </a:rPr>
                        <a:t>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45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2997514481"/>
                  </a:ext>
                </a:extLst>
              </a:tr>
              <a:tr h="181334">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si</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87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27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2349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3287240756"/>
                  </a:ext>
                </a:extLst>
              </a:tr>
              <a:tr h="181334">
                <a:tc vMerge="1">
                  <a:txBody>
                    <a:bodyPr/>
                    <a:lstStyle/>
                    <a:p>
                      <a:endParaRPr lang="es-EC"/>
                    </a:p>
                  </a:txBody>
                  <a:tcPr/>
                </a:tc>
                <a:tc rowSpan="2">
                  <a:txBody>
                    <a:bodyPr/>
                    <a:lstStyle/>
                    <a:p>
                      <a:pPr algn="ctr">
                        <a:lnSpc>
                          <a:spcPct val="115000"/>
                        </a:lnSpc>
                        <a:spcAft>
                          <a:spcPts val="1000"/>
                        </a:spcAft>
                      </a:pPr>
                      <a:r>
                        <a:rPr lang="es-EC" sz="1000" dirty="0">
                          <a:effectLst/>
                        </a:rPr>
                        <a:t>pregunta 4</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solidFill>
                      <a:schemeClr val="accent2">
                        <a:lumMod val="20000"/>
                        <a:lumOff val="80000"/>
                      </a:schemeClr>
                    </a:solidFill>
                  </a:tcPr>
                </a:tc>
                <a:tc>
                  <a:txBody>
                    <a:bodyPr/>
                    <a:lstStyle/>
                    <a:p>
                      <a:pPr algn="ctr">
                        <a:lnSpc>
                          <a:spcPct val="115000"/>
                        </a:lnSpc>
                        <a:spcAft>
                          <a:spcPts val="1000"/>
                        </a:spcAft>
                      </a:pPr>
                      <a:r>
                        <a:rPr lang="es-EC" sz="1000">
                          <a:effectLst/>
                        </a:rPr>
                        <a:t>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51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2932902001"/>
                  </a:ext>
                </a:extLst>
              </a:tr>
              <a:tr h="181334">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si</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81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28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2268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1977689724"/>
                  </a:ext>
                </a:extLst>
              </a:tr>
              <a:tr h="181334">
                <a:tc vMerge="1">
                  <a:txBody>
                    <a:bodyPr/>
                    <a:lstStyle/>
                    <a:p>
                      <a:endParaRPr lang="es-EC"/>
                    </a:p>
                  </a:txBody>
                  <a:tcPr/>
                </a:tc>
                <a:tc rowSpan="2">
                  <a:txBody>
                    <a:bodyPr/>
                    <a:lstStyle/>
                    <a:p>
                      <a:pPr algn="ctr">
                        <a:lnSpc>
                          <a:spcPct val="115000"/>
                        </a:lnSpc>
                        <a:spcAft>
                          <a:spcPts val="1000"/>
                        </a:spcAft>
                      </a:pPr>
                      <a:r>
                        <a:rPr lang="es-EC" sz="1000" dirty="0">
                          <a:effectLst/>
                        </a:rPr>
                        <a:t>pregunta 5</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solidFill>
                      <a:schemeClr val="accent2">
                        <a:lumMod val="20000"/>
                        <a:lumOff val="80000"/>
                      </a:schemeClr>
                    </a:solidFill>
                  </a:tcPr>
                </a:tc>
                <a:tc>
                  <a:txBody>
                    <a:bodyPr/>
                    <a:lstStyle/>
                    <a:p>
                      <a:pPr algn="ctr">
                        <a:lnSpc>
                          <a:spcPct val="115000"/>
                        </a:lnSpc>
                        <a:spcAft>
                          <a:spcPts val="1000"/>
                        </a:spcAft>
                      </a:pPr>
                      <a:r>
                        <a:rPr lang="es-EC" sz="1000">
                          <a:effectLst/>
                        </a:rPr>
                        <a:t>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117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3243951495"/>
                  </a:ext>
                </a:extLst>
              </a:tr>
              <a:tr h="181334">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si</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15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a:effectLst/>
                        </a:rPr>
                        <a:t>12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tc>
                  <a:txBody>
                    <a:bodyPr/>
                    <a:lstStyle/>
                    <a:p>
                      <a:pPr algn="ctr">
                        <a:lnSpc>
                          <a:spcPct val="115000"/>
                        </a:lnSpc>
                        <a:spcAft>
                          <a:spcPts val="1000"/>
                        </a:spcAft>
                      </a:pPr>
                      <a:r>
                        <a:rPr lang="es-EC" sz="1000" dirty="0">
                          <a:effectLst/>
                        </a:rPr>
                        <a:t>180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9466" marR="49466" marT="0" marB="0" anchor="ctr"/>
                </a:tc>
                <a:extLst>
                  <a:ext uri="{0D108BD9-81ED-4DB2-BD59-A6C34878D82A}">
                    <a16:rowId xmlns:a16="http://schemas.microsoft.com/office/drawing/2014/main" val="768754325"/>
                  </a:ext>
                </a:extLst>
              </a:tr>
            </a:tbl>
          </a:graphicData>
        </a:graphic>
      </p:graphicFrame>
      <p:sp>
        <p:nvSpPr>
          <p:cNvPr id="3" name="Título 1">
            <a:extLst>
              <a:ext uri="{FF2B5EF4-FFF2-40B4-BE49-F238E27FC236}">
                <a16:creationId xmlns:a16="http://schemas.microsoft.com/office/drawing/2014/main" id="{3A167B6B-014C-4815-8532-BCB36CC25635}"/>
              </a:ext>
            </a:extLst>
          </p:cNvPr>
          <p:cNvSpPr>
            <a:spLocks noGrp="1"/>
          </p:cNvSpPr>
          <p:nvPr>
            <p:ph type="title"/>
          </p:nvPr>
        </p:nvSpPr>
        <p:spPr>
          <a:xfrm rot="16200000">
            <a:off x="-1877807" y="2898219"/>
            <a:ext cx="5426776" cy="1061562"/>
          </a:xfrm>
        </p:spPr>
        <p:txBody>
          <a:bodyPr>
            <a:normAutofit fontScale="90000"/>
          </a:bodyPr>
          <a:lstStyle/>
          <a:p>
            <a:r>
              <a:rPr lang="es-EC" b="1" dirty="0"/>
              <a:t>Resultado de la encuesta</a:t>
            </a:r>
          </a:p>
        </p:txBody>
      </p:sp>
    </p:spTree>
    <p:extLst>
      <p:ext uri="{BB962C8B-B14F-4D97-AF65-F5344CB8AC3E}">
        <p14:creationId xmlns:p14="http://schemas.microsoft.com/office/powerpoint/2010/main" val="1211003715"/>
      </p:ext>
    </p:extLst>
  </p:cSld>
  <p:clrMapOvr>
    <a:masterClrMapping/>
  </p:clrMapOvr>
  <mc:AlternateContent xmlns:mc="http://schemas.openxmlformats.org/markup-compatibility/2006" xmlns:p14="http://schemas.microsoft.com/office/powerpoint/2010/main">
    <mc:Choice Requires="p14">
      <p:transition spd="slow" p14:dur="2000" advTm="432"/>
    </mc:Choice>
    <mc:Fallback xmlns="">
      <p:transition spd="slow" advTm="43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a:extLst>
              <a:ext uri="{FF2B5EF4-FFF2-40B4-BE49-F238E27FC236}">
                <a16:creationId xmlns:a16="http://schemas.microsoft.com/office/drawing/2014/main" id="{AFEB604B-1554-4086-BA6A-909664019FDE}"/>
              </a:ext>
            </a:extLst>
          </p:cNvPr>
          <p:cNvGraphicFramePr>
            <a:graphicFrameLocks noGrp="1"/>
          </p:cNvGraphicFramePr>
          <p:nvPr>
            <p:extLst>
              <p:ext uri="{D42A27DB-BD31-4B8C-83A1-F6EECF244321}">
                <p14:modId xmlns:p14="http://schemas.microsoft.com/office/powerpoint/2010/main" val="504547443"/>
              </p:ext>
            </p:extLst>
          </p:nvPr>
        </p:nvGraphicFramePr>
        <p:xfrm>
          <a:off x="1751083" y="742858"/>
          <a:ext cx="8138874" cy="5372283"/>
        </p:xfrm>
        <a:graphic>
          <a:graphicData uri="http://schemas.openxmlformats.org/drawingml/2006/table">
            <a:tbl>
              <a:tblPr firstRow="1" firstCol="1" bandRow="1">
                <a:tableStyleId>{5940675A-B579-460E-94D1-54222C63F5DA}</a:tableStyleId>
              </a:tblPr>
              <a:tblGrid>
                <a:gridCol w="1599356">
                  <a:extLst>
                    <a:ext uri="{9D8B030D-6E8A-4147-A177-3AD203B41FA5}">
                      <a16:colId xmlns:a16="http://schemas.microsoft.com/office/drawing/2014/main" val="3069879530"/>
                    </a:ext>
                  </a:extLst>
                </a:gridCol>
                <a:gridCol w="1599356">
                  <a:extLst>
                    <a:ext uri="{9D8B030D-6E8A-4147-A177-3AD203B41FA5}">
                      <a16:colId xmlns:a16="http://schemas.microsoft.com/office/drawing/2014/main" val="1864785161"/>
                    </a:ext>
                  </a:extLst>
                </a:gridCol>
                <a:gridCol w="1599356">
                  <a:extLst>
                    <a:ext uri="{9D8B030D-6E8A-4147-A177-3AD203B41FA5}">
                      <a16:colId xmlns:a16="http://schemas.microsoft.com/office/drawing/2014/main" val="1088903354"/>
                    </a:ext>
                  </a:extLst>
                </a:gridCol>
                <a:gridCol w="1131902">
                  <a:extLst>
                    <a:ext uri="{9D8B030D-6E8A-4147-A177-3AD203B41FA5}">
                      <a16:colId xmlns:a16="http://schemas.microsoft.com/office/drawing/2014/main" val="3876494914"/>
                    </a:ext>
                  </a:extLst>
                </a:gridCol>
                <a:gridCol w="1131902">
                  <a:extLst>
                    <a:ext uri="{9D8B030D-6E8A-4147-A177-3AD203B41FA5}">
                      <a16:colId xmlns:a16="http://schemas.microsoft.com/office/drawing/2014/main" val="2590053999"/>
                    </a:ext>
                  </a:extLst>
                </a:gridCol>
                <a:gridCol w="1077002">
                  <a:extLst>
                    <a:ext uri="{9D8B030D-6E8A-4147-A177-3AD203B41FA5}">
                      <a16:colId xmlns:a16="http://schemas.microsoft.com/office/drawing/2014/main" val="2259447349"/>
                    </a:ext>
                  </a:extLst>
                </a:gridCol>
              </a:tblGrid>
              <a:tr h="236701">
                <a:tc rowSpan="6">
                  <a:txBody>
                    <a:bodyPr/>
                    <a:lstStyle/>
                    <a:p>
                      <a:pPr algn="ctr">
                        <a:lnSpc>
                          <a:spcPct val="115000"/>
                        </a:lnSpc>
                        <a:spcAft>
                          <a:spcPts val="1000"/>
                        </a:spcAft>
                      </a:pPr>
                      <a:r>
                        <a:rPr lang="es-EC" sz="1000" dirty="0">
                          <a:effectLst/>
                        </a:rPr>
                        <a:t>sección 5</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solidFill>
                      <a:schemeClr val="accent2">
                        <a:lumMod val="20000"/>
                        <a:lumOff val="80000"/>
                      </a:schemeClr>
                    </a:solidFill>
                  </a:tcPr>
                </a:tc>
                <a:tc rowSpan="6">
                  <a:txBody>
                    <a:bodyPr/>
                    <a:lstStyle/>
                    <a:p>
                      <a:pPr algn="ctr">
                        <a:lnSpc>
                          <a:spcPct val="115000"/>
                        </a:lnSpc>
                        <a:spcAft>
                          <a:spcPts val="1000"/>
                        </a:spcAft>
                      </a:pPr>
                      <a:r>
                        <a:rPr lang="es-EC" sz="1000" dirty="0">
                          <a:effectLst/>
                        </a:rPr>
                        <a:t>pregunta 1</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solidFill>
                      <a:schemeClr val="accent2">
                        <a:lumMod val="20000"/>
                        <a:lumOff val="80000"/>
                      </a:schemeClr>
                    </a:solidFill>
                  </a:tcPr>
                </a:tc>
                <a:tc>
                  <a:txBody>
                    <a:bodyPr/>
                    <a:lstStyle/>
                    <a:p>
                      <a:pPr algn="ctr">
                        <a:lnSpc>
                          <a:spcPct val="115000"/>
                        </a:lnSpc>
                        <a:spcAft>
                          <a:spcPts val="1000"/>
                        </a:spcAft>
                      </a:pPr>
                      <a:r>
                        <a:rPr lang="es-EC" sz="1000">
                          <a:effectLst/>
                        </a:rPr>
                        <a:t>Sin estudios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extLst>
                  <a:ext uri="{0D108BD9-81ED-4DB2-BD59-A6C34878D82A}">
                    <a16:rowId xmlns:a16="http://schemas.microsoft.com/office/drawing/2014/main" val="758777680"/>
                  </a:ext>
                </a:extLst>
              </a:tr>
              <a:tr h="236701">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Primaria incompleta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12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21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252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extLst>
                  <a:ext uri="{0D108BD9-81ED-4DB2-BD59-A6C34878D82A}">
                    <a16:rowId xmlns:a16="http://schemas.microsoft.com/office/drawing/2014/main" val="324849889"/>
                  </a:ext>
                </a:extLst>
              </a:tr>
              <a:tr h="236701">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Primaria completa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24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39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936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extLst>
                  <a:ext uri="{0D108BD9-81ED-4DB2-BD59-A6C34878D82A}">
                    <a16:rowId xmlns:a16="http://schemas.microsoft.com/office/drawing/2014/main" val="2309834870"/>
                  </a:ext>
                </a:extLst>
              </a:tr>
              <a:tr h="236701">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Secundaria incompleta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41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1025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extLst>
                  <a:ext uri="{0D108BD9-81ED-4DB2-BD59-A6C34878D82A}">
                    <a16:rowId xmlns:a16="http://schemas.microsoft.com/office/drawing/2014/main" val="1783619736"/>
                  </a:ext>
                </a:extLst>
              </a:tr>
              <a:tr h="236701">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Secundaria completa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54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65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3510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extLst>
                  <a:ext uri="{0D108BD9-81ED-4DB2-BD59-A6C34878D82A}">
                    <a16:rowId xmlns:a16="http://schemas.microsoft.com/office/drawing/2014/main" val="2121602749"/>
                  </a:ext>
                </a:extLst>
              </a:tr>
              <a:tr h="480559">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hasta 3 años de educación superior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11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91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1001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extLst>
                  <a:ext uri="{0D108BD9-81ED-4DB2-BD59-A6C34878D82A}">
                    <a16:rowId xmlns:a16="http://schemas.microsoft.com/office/drawing/2014/main" val="1723163447"/>
                  </a:ext>
                </a:extLst>
              </a:tr>
              <a:tr h="151887">
                <a:tc rowSpan="11">
                  <a:txBody>
                    <a:bodyPr/>
                    <a:lstStyle/>
                    <a:p>
                      <a:pPr algn="ctr">
                        <a:lnSpc>
                          <a:spcPct val="115000"/>
                        </a:lnSpc>
                        <a:spcAft>
                          <a:spcPts val="1000"/>
                        </a:spcAft>
                      </a:pPr>
                      <a:r>
                        <a:rPr lang="es-EC" sz="1000">
                          <a:effectLst/>
                        </a:rPr>
                        <a:t>sección 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solidFill>
                      <a:schemeClr val="accent2">
                        <a:lumMod val="20000"/>
                        <a:lumOff val="80000"/>
                      </a:schemeClr>
                    </a:solidFill>
                  </a:tcPr>
                </a:tc>
                <a:tc rowSpan="2">
                  <a:txBody>
                    <a:bodyPr/>
                    <a:lstStyle/>
                    <a:p>
                      <a:pPr algn="ctr">
                        <a:lnSpc>
                          <a:spcPct val="115000"/>
                        </a:lnSpc>
                        <a:spcAft>
                          <a:spcPts val="1000"/>
                        </a:spcAft>
                      </a:pPr>
                      <a:r>
                        <a:rPr lang="es-EC" sz="1000" dirty="0">
                          <a:effectLst/>
                        </a:rPr>
                        <a:t>pregunta 1</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solidFill>
                      <a:schemeClr val="accent2">
                        <a:lumMod val="20000"/>
                        <a:lumOff val="80000"/>
                      </a:schemeClr>
                    </a:solidFill>
                  </a:tcPr>
                </a:tc>
                <a:tc>
                  <a:txBody>
                    <a:bodyPr/>
                    <a:lstStyle/>
                    <a:p>
                      <a:pPr algn="ctr">
                        <a:lnSpc>
                          <a:spcPct val="115000"/>
                        </a:lnSpc>
                        <a:spcAft>
                          <a:spcPts val="1000"/>
                        </a:spcAft>
                      </a:pPr>
                      <a:r>
                        <a:rPr lang="es-EC" sz="1000">
                          <a:effectLst/>
                        </a:rPr>
                        <a:t>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95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extLst>
                  <a:ext uri="{0D108BD9-81ED-4DB2-BD59-A6C34878D82A}">
                    <a16:rowId xmlns:a16="http://schemas.microsoft.com/office/drawing/2014/main" val="1511099844"/>
                  </a:ext>
                </a:extLst>
              </a:tr>
              <a:tr h="151887">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si</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37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39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1443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extLst>
                  <a:ext uri="{0D108BD9-81ED-4DB2-BD59-A6C34878D82A}">
                    <a16:rowId xmlns:a16="http://schemas.microsoft.com/office/drawing/2014/main" val="395964650"/>
                  </a:ext>
                </a:extLst>
              </a:tr>
              <a:tr h="151887">
                <a:tc vMerge="1">
                  <a:txBody>
                    <a:bodyPr/>
                    <a:lstStyle/>
                    <a:p>
                      <a:endParaRPr lang="es-EC"/>
                    </a:p>
                  </a:txBody>
                  <a:tcPr/>
                </a:tc>
                <a:tc rowSpan="2">
                  <a:txBody>
                    <a:bodyPr/>
                    <a:lstStyle/>
                    <a:p>
                      <a:pPr algn="ctr">
                        <a:lnSpc>
                          <a:spcPct val="115000"/>
                        </a:lnSpc>
                        <a:spcAft>
                          <a:spcPts val="1000"/>
                        </a:spcAft>
                      </a:pPr>
                      <a:r>
                        <a:rPr lang="es-EC" sz="1000" dirty="0">
                          <a:effectLst/>
                        </a:rPr>
                        <a:t>pregunta 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solidFill>
                      <a:schemeClr val="accent2">
                        <a:lumMod val="20000"/>
                        <a:lumOff val="80000"/>
                      </a:schemeClr>
                    </a:solidFill>
                  </a:tcPr>
                </a:tc>
                <a:tc>
                  <a:txBody>
                    <a:bodyPr/>
                    <a:lstStyle/>
                    <a:p>
                      <a:pPr algn="ctr">
                        <a:lnSpc>
                          <a:spcPct val="115000"/>
                        </a:lnSpc>
                        <a:spcAft>
                          <a:spcPts val="1000"/>
                        </a:spcAft>
                      </a:pPr>
                      <a:r>
                        <a:rPr lang="es-EC" sz="1000">
                          <a:effectLst/>
                        </a:rPr>
                        <a:t>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98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extLst>
                  <a:ext uri="{0D108BD9-81ED-4DB2-BD59-A6C34878D82A}">
                    <a16:rowId xmlns:a16="http://schemas.microsoft.com/office/drawing/2014/main" val="3977372937"/>
                  </a:ext>
                </a:extLst>
              </a:tr>
              <a:tr h="151887">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si</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34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55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1870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extLst>
                  <a:ext uri="{0D108BD9-81ED-4DB2-BD59-A6C34878D82A}">
                    <a16:rowId xmlns:a16="http://schemas.microsoft.com/office/drawing/2014/main" val="707768237"/>
                  </a:ext>
                </a:extLst>
              </a:tr>
              <a:tr h="151887">
                <a:tc vMerge="1">
                  <a:txBody>
                    <a:bodyPr/>
                    <a:lstStyle/>
                    <a:p>
                      <a:endParaRPr lang="es-EC"/>
                    </a:p>
                  </a:txBody>
                  <a:tcPr/>
                </a:tc>
                <a:tc rowSpan="7">
                  <a:txBody>
                    <a:bodyPr/>
                    <a:lstStyle/>
                    <a:p>
                      <a:pPr algn="ctr">
                        <a:lnSpc>
                          <a:spcPct val="115000"/>
                        </a:lnSpc>
                        <a:spcAft>
                          <a:spcPts val="1000"/>
                        </a:spcAft>
                      </a:pPr>
                      <a:r>
                        <a:rPr lang="es-EC" sz="1000" dirty="0">
                          <a:effectLst/>
                        </a:rPr>
                        <a:t>pregunta 3</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solidFill>
                      <a:schemeClr val="accent2">
                        <a:lumMod val="20000"/>
                        <a:lumOff val="80000"/>
                      </a:schemeClr>
                    </a:solidFill>
                  </a:tcPr>
                </a:tc>
                <a:tc>
                  <a:txBody>
                    <a:bodyPr/>
                    <a:lstStyle/>
                    <a:p>
                      <a:endParaRPr lang="es-EC" sz="1000">
                        <a:effectLst/>
                        <a:latin typeface="Calibri" panose="020F0502020204030204" pitchFamily="34" charset="0"/>
                        <a:cs typeface="Times New Roman" panose="02020603050405020304" pitchFamily="18" charset="0"/>
                      </a:endParaRPr>
                    </a:p>
                  </a:txBody>
                  <a:tcPr marL="45627" marR="45627" marT="0" marB="0" anchor="ctr"/>
                </a:tc>
                <a:tc>
                  <a:txBody>
                    <a:bodyPr/>
                    <a:lstStyle/>
                    <a:p>
                      <a:endParaRPr lang="es-EC" sz="1000">
                        <a:effectLst/>
                        <a:latin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76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extLst>
                  <a:ext uri="{0D108BD9-81ED-4DB2-BD59-A6C34878D82A}">
                    <a16:rowId xmlns:a16="http://schemas.microsoft.com/office/drawing/2014/main" val="630084822"/>
                  </a:ext>
                </a:extLst>
              </a:tr>
              <a:tr h="480559">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Técnicos y profesionales de nivel medio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46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414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extLst>
                  <a:ext uri="{0D108BD9-81ED-4DB2-BD59-A6C34878D82A}">
                    <a16:rowId xmlns:a16="http://schemas.microsoft.com/office/drawing/2014/main" val="396825537"/>
                  </a:ext>
                </a:extLst>
              </a:tr>
              <a:tr h="236701">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Empleados de oficina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31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62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extLst>
                  <a:ext uri="{0D108BD9-81ED-4DB2-BD59-A6C34878D82A}">
                    <a16:rowId xmlns:a16="http://schemas.microsoft.com/office/drawing/2014/main" val="2356364296"/>
                  </a:ext>
                </a:extLst>
              </a:tr>
              <a:tr h="602488">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Trabajador de los servicios y comerciantes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34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18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612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extLst>
                  <a:ext uri="{0D108BD9-81ED-4DB2-BD59-A6C34878D82A}">
                    <a16:rowId xmlns:a16="http://schemas.microsoft.com/office/drawing/2014/main" val="1248373384"/>
                  </a:ext>
                </a:extLst>
              </a:tr>
              <a:tr h="602488">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Trabajador calificado agropecuario o pesquero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62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1054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extLst>
                  <a:ext uri="{0D108BD9-81ED-4DB2-BD59-A6C34878D82A}">
                    <a16:rowId xmlns:a16="http://schemas.microsoft.com/office/drawing/2014/main" val="1143179801"/>
                  </a:ext>
                </a:extLst>
              </a:tr>
              <a:tr h="358630">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Oficiales operarios o artesanos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21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357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extLst>
                  <a:ext uri="{0D108BD9-81ED-4DB2-BD59-A6C34878D82A}">
                    <a16:rowId xmlns:a16="http://schemas.microsoft.com/office/drawing/2014/main" val="2133771733"/>
                  </a:ext>
                </a:extLst>
              </a:tr>
              <a:tr h="602488">
                <a:tc vMerge="1">
                  <a:txBody>
                    <a:bodyPr/>
                    <a:lstStyle/>
                    <a:p>
                      <a:endParaRPr lang="es-EC"/>
                    </a:p>
                  </a:txBody>
                  <a:tcPr/>
                </a:tc>
                <a:tc vMerge="1">
                  <a:txBody>
                    <a:bodyPr/>
                    <a:lstStyle/>
                    <a:p>
                      <a:endParaRPr lang="es-EC"/>
                    </a:p>
                  </a:txBody>
                  <a:tcPr/>
                </a:tc>
                <a:tc>
                  <a:txBody>
                    <a:bodyPr/>
                    <a:lstStyle/>
                    <a:p>
                      <a:pPr algn="ctr">
                        <a:lnSpc>
                          <a:spcPct val="115000"/>
                        </a:lnSpc>
                        <a:spcAft>
                          <a:spcPts val="1000"/>
                        </a:spcAft>
                      </a:pPr>
                      <a:r>
                        <a:rPr lang="es-EC" sz="1000">
                          <a:effectLst/>
                        </a:rPr>
                        <a:t>Operadores de instalaciones y máquinas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a:effectLst/>
                        </a:rPr>
                        <a:t>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tc>
                  <a:txBody>
                    <a:bodyPr/>
                    <a:lstStyle/>
                    <a:p>
                      <a:pPr algn="ctr">
                        <a:lnSpc>
                          <a:spcPct val="115000"/>
                        </a:lnSpc>
                        <a:spcAft>
                          <a:spcPts val="1000"/>
                        </a:spcAft>
                      </a:pPr>
                      <a:r>
                        <a:rPr lang="es-EC" sz="1000" dirty="0">
                          <a:effectLst/>
                        </a:rPr>
                        <a:t>68</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627" marR="45627" marT="0" marB="0" anchor="ctr"/>
                </a:tc>
                <a:extLst>
                  <a:ext uri="{0D108BD9-81ED-4DB2-BD59-A6C34878D82A}">
                    <a16:rowId xmlns:a16="http://schemas.microsoft.com/office/drawing/2014/main" val="4156401698"/>
                  </a:ext>
                </a:extLst>
              </a:tr>
            </a:tbl>
          </a:graphicData>
        </a:graphic>
      </p:graphicFrame>
      <p:sp>
        <p:nvSpPr>
          <p:cNvPr id="3" name="Título 1">
            <a:extLst>
              <a:ext uri="{FF2B5EF4-FFF2-40B4-BE49-F238E27FC236}">
                <a16:creationId xmlns:a16="http://schemas.microsoft.com/office/drawing/2014/main" id="{D9F8D929-E457-49F8-81FE-DD28CF8FF33B}"/>
              </a:ext>
            </a:extLst>
          </p:cNvPr>
          <p:cNvSpPr>
            <a:spLocks noGrp="1"/>
          </p:cNvSpPr>
          <p:nvPr>
            <p:ph type="title"/>
          </p:nvPr>
        </p:nvSpPr>
        <p:spPr>
          <a:xfrm rot="16200000">
            <a:off x="-1785042" y="2898218"/>
            <a:ext cx="5426776" cy="1061562"/>
          </a:xfrm>
        </p:spPr>
        <p:txBody>
          <a:bodyPr>
            <a:normAutofit fontScale="90000"/>
          </a:bodyPr>
          <a:lstStyle/>
          <a:p>
            <a:r>
              <a:rPr lang="es-EC" b="1" dirty="0"/>
              <a:t>Resultado de la encuesta</a:t>
            </a:r>
          </a:p>
        </p:txBody>
      </p:sp>
    </p:spTree>
    <p:extLst>
      <p:ext uri="{BB962C8B-B14F-4D97-AF65-F5344CB8AC3E}">
        <p14:creationId xmlns:p14="http://schemas.microsoft.com/office/powerpoint/2010/main" val="1615734660"/>
      </p:ext>
    </p:extLst>
  </p:cSld>
  <p:clrMapOvr>
    <a:masterClrMapping/>
  </p:clrMapOvr>
  <mc:AlternateContent xmlns:mc="http://schemas.openxmlformats.org/markup-compatibility/2006" xmlns:p14="http://schemas.microsoft.com/office/powerpoint/2010/main">
    <mc:Choice Requires="p14">
      <p:transition spd="slow" p14:dur="2000" advTm="431"/>
    </mc:Choice>
    <mc:Fallback xmlns="">
      <p:transition spd="slow" advTm="431"/>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2F2068A6-4333-43C9-83B8-FB59533B036C}"/>
              </a:ext>
            </a:extLst>
          </p:cNvPr>
          <p:cNvGraphicFramePr>
            <a:graphicFrameLocks noGrp="1"/>
          </p:cNvGraphicFramePr>
          <p:nvPr>
            <p:extLst>
              <p:ext uri="{D42A27DB-BD31-4B8C-83A1-F6EECF244321}">
                <p14:modId xmlns:p14="http://schemas.microsoft.com/office/powerpoint/2010/main" val="3577072631"/>
              </p:ext>
            </p:extLst>
          </p:nvPr>
        </p:nvGraphicFramePr>
        <p:xfrm>
          <a:off x="1247265" y="1395060"/>
          <a:ext cx="4620126" cy="3041700"/>
        </p:xfrm>
        <a:graphic>
          <a:graphicData uri="http://schemas.openxmlformats.org/drawingml/2006/table">
            <a:tbl>
              <a:tblPr firstRow="1" firstCol="1" bandRow="1">
                <a:tableStyleId>{5C22544A-7EE6-4342-B048-85BDC9FD1C3A}</a:tableStyleId>
              </a:tblPr>
              <a:tblGrid>
                <a:gridCol w="2300398">
                  <a:extLst>
                    <a:ext uri="{9D8B030D-6E8A-4147-A177-3AD203B41FA5}">
                      <a16:colId xmlns:a16="http://schemas.microsoft.com/office/drawing/2014/main" val="227695704"/>
                    </a:ext>
                  </a:extLst>
                </a:gridCol>
                <a:gridCol w="1282616">
                  <a:extLst>
                    <a:ext uri="{9D8B030D-6E8A-4147-A177-3AD203B41FA5}">
                      <a16:colId xmlns:a16="http://schemas.microsoft.com/office/drawing/2014/main" val="3907983470"/>
                    </a:ext>
                  </a:extLst>
                </a:gridCol>
                <a:gridCol w="1037112">
                  <a:extLst>
                    <a:ext uri="{9D8B030D-6E8A-4147-A177-3AD203B41FA5}">
                      <a16:colId xmlns:a16="http://schemas.microsoft.com/office/drawing/2014/main" val="3223668415"/>
                    </a:ext>
                  </a:extLst>
                </a:gridCol>
              </a:tblGrid>
              <a:tr h="381899">
                <a:tc>
                  <a:txBody>
                    <a:bodyPr/>
                    <a:lstStyle/>
                    <a:p>
                      <a:pPr>
                        <a:lnSpc>
                          <a:spcPct val="115000"/>
                        </a:lnSpc>
                        <a:spcAft>
                          <a:spcPts val="600"/>
                        </a:spcAft>
                      </a:pPr>
                      <a:r>
                        <a:rPr lang="es-EC" sz="1600" dirty="0">
                          <a:effectLst/>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15000"/>
                        </a:lnSpc>
                        <a:spcAft>
                          <a:spcPts val="600"/>
                        </a:spcAft>
                      </a:pPr>
                      <a:r>
                        <a:rPr lang="es-EC" sz="1600">
                          <a:effectLst/>
                        </a:rPr>
                        <a:t>Rangos (puntaje final)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1703267691"/>
                  </a:ext>
                </a:extLst>
              </a:tr>
              <a:tr h="750306">
                <a:tc>
                  <a:txBody>
                    <a:bodyPr/>
                    <a:lstStyle/>
                    <a:p>
                      <a:pPr>
                        <a:lnSpc>
                          <a:spcPct val="115000"/>
                        </a:lnSpc>
                        <a:spcAft>
                          <a:spcPts val="600"/>
                        </a:spcAft>
                      </a:pPr>
                      <a:r>
                        <a:rPr lang="es-EC" sz="1600" dirty="0">
                          <a:effectLst/>
                        </a:rPr>
                        <a:t>Grupos socioeconómicos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600"/>
                        </a:spcAft>
                      </a:pPr>
                      <a:r>
                        <a:rPr lang="es-EC" sz="1600">
                          <a:effectLst/>
                        </a:rPr>
                        <a:t>Desde</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600"/>
                        </a:spcAft>
                      </a:pPr>
                      <a:r>
                        <a:rPr lang="es-EC" sz="1600">
                          <a:effectLst/>
                        </a:rPr>
                        <a:t>Hasta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01093751"/>
                  </a:ext>
                </a:extLst>
              </a:tr>
              <a:tr h="381899">
                <a:tc>
                  <a:txBody>
                    <a:bodyPr/>
                    <a:lstStyle/>
                    <a:p>
                      <a:pPr>
                        <a:lnSpc>
                          <a:spcPct val="115000"/>
                        </a:lnSpc>
                        <a:spcAft>
                          <a:spcPts val="600"/>
                        </a:spcAft>
                      </a:pPr>
                      <a:r>
                        <a:rPr lang="es-EC" sz="1600">
                          <a:effectLst/>
                        </a:rPr>
                        <a:t>A (alto)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600"/>
                        </a:spcAft>
                      </a:pPr>
                      <a:r>
                        <a:rPr lang="es-EC" sz="1600">
                          <a:effectLst/>
                        </a:rPr>
                        <a:t>111553,2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600"/>
                        </a:spcAft>
                      </a:pPr>
                      <a:r>
                        <a:rPr lang="es-EC" sz="1600">
                          <a:effectLst/>
                        </a:rPr>
                        <a:t>132000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0544608"/>
                  </a:ext>
                </a:extLst>
              </a:tr>
              <a:tr h="381899">
                <a:tc>
                  <a:txBody>
                    <a:bodyPr/>
                    <a:lstStyle/>
                    <a:p>
                      <a:pPr>
                        <a:lnSpc>
                          <a:spcPct val="115000"/>
                        </a:lnSpc>
                        <a:spcAft>
                          <a:spcPts val="600"/>
                        </a:spcAft>
                      </a:pPr>
                      <a:r>
                        <a:rPr lang="es-EC" sz="1600">
                          <a:effectLst/>
                        </a:rPr>
                        <a:t>B (medio alto)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600"/>
                        </a:spcAft>
                      </a:pPr>
                      <a:r>
                        <a:rPr lang="es-EC" sz="1600">
                          <a:effectLst/>
                        </a:rPr>
                        <a:t>91885,2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600"/>
                        </a:spcAft>
                      </a:pPr>
                      <a:r>
                        <a:rPr lang="es-EC" sz="1600">
                          <a:effectLst/>
                        </a:rPr>
                        <a:t>111540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9538093"/>
                  </a:ext>
                </a:extLst>
              </a:tr>
              <a:tr h="381899">
                <a:tc>
                  <a:txBody>
                    <a:bodyPr/>
                    <a:lstStyle/>
                    <a:p>
                      <a:pPr>
                        <a:lnSpc>
                          <a:spcPct val="115000"/>
                        </a:lnSpc>
                        <a:spcAft>
                          <a:spcPts val="600"/>
                        </a:spcAft>
                      </a:pPr>
                      <a:r>
                        <a:rPr lang="es-EC" sz="1600">
                          <a:effectLst/>
                        </a:rPr>
                        <a:t>C+ (medio típico)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600"/>
                        </a:spcAft>
                      </a:pPr>
                      <a:r>
                        <a:rPr lang="es-EC" sz="1600">
                          <a:effectLst/>
                        </a:rPr>
                        <a:t>70633,2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600"/>
                        </a:spcAft>
                      </a:pPr>
                      <a:r>
                        <a:rPr lang="es-EC" sz="1600">
                          <a:effectLst/>
                        </a:rPr>
                        <a:t>91872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339968"/>
                  </a:ext>
                </a:extLst>
              </a:tr>
              <a:tr h="381899">
                <a:tc>
                  <a:txBody>
                    <a:bodyPr/>
                    <a:lstStyle/>
                    <a:p>
                      <a:pPr>
                        <a:lnSpc>
                          <a:spcPct val="115000"/>
                        </a:lnSpc>
                        <a:spcAft>
                          <a:spcPts val="600"/>
                        </a:spcAft>
                      </a:pPr>
                      <a:r>
                        <a:rPr lang="es-EC" sz="1600">
                          <a:effectLst/>
                        </a:rPr>
                        <a:t>C- (medio bajo)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600"/>
                        </a:spcAft>
                      </a:pPr>
                      <a:r>
                        <a:rPr lang="es-EC" sz="1600">
                          <a:effectLst/>
                        </a:rPr>
                        <a:t>41725,2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600"/>
                        </a:spcAft>
                      </a:pPr>
                      <a:r>
                        <a:rPr lang="es-EC" sz="1600">
                          <a:effectLst/>
                        </a:rPr>
                        <a:t>70620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4098973"/>
                  </a:ext>
                </a:extLst>
              </a:tr>
              <a:tr h="381899">
                <a:tc>
                  <a:txBody>
                    <a:bodyPr/>
                    <a:lstStyle/>
                    <a:p>
                      <a:pPr>
                        <a:lnSpc>
                          <a:spcPct val="115000"/>
                        </a:lnSpc>
                        <a:spcAft>
                          <a:spcPts val="600"/>
                        </a:spcAft>
                      </a:pPr>
                      <a:r>
                        <a:rPr lang="es-EC" sz="1600">
                          <a:effectLst/>
                        </a:rPr>
                        <a:t>D (bajo)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600"/>
                        </a:spcAft>
                      </a:pPr>
                      <a:r>
                        <a:rPr lang="es-EC" sz="1600">
                          <a:effectLst/>
                        </a:rPr>
                        <a:t>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600"/>
                        </a:spcAft>
                      </a:pPr>
                      <a:r>
                        <a:rPr lang="es-EC" sz="1600" dirty="0">
                          <a:effectLst/>
                        </a:rPr>
                        <a:t>41712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2726398"/>
                  </a:ext>
                </a:extLst>
              </a:tr>
            </a:tbl>
          </a:graphicData>
        </a:graphic>
      </p:graphicFrame>
      <p:sp>
        <p:nvSpPr>
          <p:cNvPr id="6" name="CuadroTexto 5">
            <a:extLst>
              <a:ext uri="{FF2B5EF4-FFF2-40B4-BE49-F238E27FC236}">
                <a16:creationId xmlns:a16="http://schemas.microsoft.com/office/drawing/2014/main" id="{C8D77E4D-D92A-4354-90D9-F6373FF16762}"/>
              </a:ext>
            </a:extLst>
          </p:cNvPr>
          <p:cNvSpPr txBox="1"/>
          <p:nvPr/>
        </p:nvSpPr>
        <p:spPr>
          <a:xfrm>
            <a:off x="7341704" y="3241886"/>
            <a:ext cx="3838248" cy="369332"/>
          </a:xfrm>
          <a:prstGeom prst="rect">
            <a:avLst/>
          </a:prstGeom>
          <a:noFill/>
        </p:spPr>
        <p:txBody>
          <a:bodyPr wrap="square">
            <a:spAutoFit/>
          </a:bodyPr>
          <a:lstStyle/>
          <a:p>
            <a:r>
              <a:rPr lang="es-EC" sz="1800" dirty="0">
                <a:effectLst/>
                <a:latin typeface="Times New Roman" panose="02020603050405020304" pitchFamily="18" charset="0"/>
                <a:ea typeface="Calibri" panose="020F0502020204030204" pitchFamily="34" charset="0"/>
              </a:rPr>
              <a:t>grupo socioeconómico C- (medio bajo) </a:t>
            </a:r>
            <a:endParaRPr lang="es-EC" dirty="0"/>
          </a:p>
        </p:txBody>
      </p:sp>
      <p:sp>
        <p:nvSpPr>
          <p:cNvPr id="7" name="Título 1">
            <a:extLst>
              <a:ext uri="{FF2B5EF4-FFF2-40B4-BE49-F238E27FC236}">
                <a16:creationId xmlns:a16="http://schemas.microsoft.com/office/drawing/2014/main" id="{66D82A5D-5B39-418F-97B0-60B2A607C00B}"/>
              </a:ext>
            </a:extLst>
          </p:cNvPr>
          <p:cNvSpPr>
            <a:spLocks noGrp="1"/>
          </p:cNvSpPr>
          <p:nvPr>
            <p:ph type="title"/>
          </p:nvPr>
        </p:nvSpPr>
        <p:spPr>
          <a:xfrm>
            <a:off x="0" y="0"/>
            <a:ext cx="11734784" cy="1061562"/>
          </a:xfrm>
        </p:spPr>
        <p:txBody>
          <a:bodyPr>
            <a:normAutofit fontScale="90000"/>
          </a:bodyPr>
          <a:lstStyle/>
          <a:p>
            <a:r>
              <a:rPr lang="es-EC" b="1" dirty="0"/>
              <a:t>Rangos para cada uno de los estratos socioeconómicos</a:t>
            </a:r>
          </a:p>
        </p:txBody>
      </p:sp>
      <p:pic>
        <p:nvPicPr>
          <p:cNvPr id="8" name="Imagen 7">
            <a:extLst>
              <a:ext uri="{FF2B5EF4-FFF2-40B4-BE49-F238E27FC236}">
                <a16:creationId xmlns:a16="http://schemas.microsoft.com/office/drawing/2014/main" id="{DCDCC87C-A481-456A-AA43-84940A433FD2}"/>
              </a:ext>
            </a:extLst>
          </p:cNvPr>
          <p:cNvPicPr>
            <a:picLocks noChangeAspect="1"/>
          </p:cNvPicPr>
          <p:nvPr/>
        </p:nvPicPr>
        <p:blipFill>
          <a:blip r:embed="rId3"/>
          <a:stretch>
            <a:fillRect/>
          </a:stretch>
        </p:blipFill>
        <p:spPr>
          <a:xfrm>
            <a:off x="1489160" y="4624484"/>
            <a:ext cx="4136335" cy="1919110"/>
          </a:xfrm>
          <a:prstGeom prst="rect">
            <a:avLst/>
          </a:prstGeom>
        </p:spPr>
      </p:pic>
      <p:sp>
        <p:nvSpPr>
          <p:cNvPr id="3" name="2 Llamada rectangular">
            <a:extLst>
              <a:ext uri="{FF2B5EF4-FFF2-40B4-BE49-F238E27FC236}">
                <a16:creationId xmlns:a16="http://schemas.microsoft.com/office/drawing/2014/main" id="{FD392483-F57D-447C-BA49-CB53FCEA7C92}"/>
              </a:ext>
            </a:extLst>
          </p:cNvPr>
          <p:cNvSpPr/>
          <p:nvPr/>
        </p:nvSpPr>
        <p:spPr>
          <a:xfrm>
            <a:off x="7581180" y="1984595"/>
            <a:ext cx="2300515" cy="512076"/>
          </a:xfrm>
          <a:prstGeom prst="wedgeRectCallout">
            <a:avLst>
              <a:gd name="adj1" fmla="val -7527"/>
              <a:gd name="adj2" fmla="val 19084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5" name="CuadroTexto 4">
            <a:extLst>
              <a:ext uri="{FF2B5EF4-FFF2-40B4-BE49-F238E27FC236}">
                <a16:creationId xmlns:a16="http://schemas.microsoft.com/office/drawing/2014/main" id="{7D3F9B4F-61AA-4A74-BE2E-F40C8D4AFE5E}"/>
              </a:ext>
            </a:extLst>
          </p:cNvPr>
          <p:cNvSpPr txBox="1"/>
          <p:nvPr/>
        </p:nvSpPr>
        <p:spPr>
          <a:xfrm>
            <a:off x="7995941" y="2048908"/>
            <a:ext cx="1470991" cy="38344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s-EC" sz="1800" dirty="0">
                <a:solidFill>
                  <a:schemeClr val="tx1"/>
                </a:solidFill>
                <a:effectLst/>
                <a:latin typeface="Times New Roman" panose="02020603050405020304" pitchFamily="18" charset="0"/>
                <a:ea typeface="Calibri" panose="020F0502020204030204" pitchFamily="34" charset="0"/>
              </a:rPr>
              <a:t>63393 puntos</a:t>
            </a:r>
            <a:endParaRPr lang="es-EC" dirty="0">
              <a:solidFill>
                <a:schemeClr val="tx1"/>
              </a:solidFill>
            </a:endParaRPr>
          </a:p>
        </p:txBody>
      </p:sp>
    </p:spTree>
    <p:extLst>
      <p:ext uri="{BB962C8B-B14F-4D97-AF65-F5344CB8AC3E}">
        <p14:creationId xmlns:p14="http://schemas.microsoft.com/office/powerpoint/2010/main" val="1544504091"/>
      </p:ext>
    </p:extLst>
  </p:cSld>
  <p:clrMapOvr>
    <a:masterClrMapping/>
  </p:clrMapOvr>
  <mc:AlternateContent xmlns:mc="http://schemas.openxmlformats.org/markup-compatibility/2006" xmlns:p14="http://schemas.microsoft.com/office/powerpoint/2010/main">
    <mc:Choice Requires="p14">
      <p:transition spd="slow" p14:dur="2000" advTm="4551"/>
    </mc:Choice>
    <mc:Fallback xmlns="">
      <p:transition spd="slow" advTm="4551"/>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3E1807B-D022-4600-B758-0C320CC83D5B}"/>
              </a:ext>
            </a:extLst>
          </p:cNvPr>
          <p:cNvPicPr/>
          <p:nvPr/>
        </p:nvPicPr>
        <p:blipFill rotWithShape="1">
          <a:blip r:embed="rId3" cstate="print">
            <a:extLst>
              <a:ext uri="{28A0092B-C50C-407E-A947-70E740481C1C}">
                <a14:useLocalDpi xmlns:a14="http://schemas.microsoft.com/office/drawing/2010/main" val="0"/>
              </a:ext>
            </a:extLst>
          </a:blip>
          <a:srcRect l="6285" t="7490" r="3748" b="2197"/>
          <a:stretch/>
        </p:blipFill>
        <p:spPr bwMode="auto">
          <a:xfrm>
            <a:off x="296779" y="1061562"/>
            <a:ext cx="6521116" cy="55286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7" name="Tabla 6">
            <a:extLst>
              <a:ext uri="{FF2B5EF4-FFF2-40B4-BE49-F238E27FC236}">
                <a16:creationId xmlns:a16="http://schemas.microsoft.com/office/drawing/2014/main" id="{11B52380-6C65-4E2C-9A4A-BF8159E934C3}"/>
              </a:ext>
            </a:extLst>
          </p:cNvPr>
          <p:cNvGraphicFramePr>
            <a:graphicFrameLocks noGrp="1"/>
          </p:cNvGraphicFramePr>
          <p:nvPr>
            <p:extLst>
              <p:ext uri="{D42A27DB-BD31-4B8C-83A1-F6EECF244321}">
                <p14:modId xmlns:p14="http://schemas.microsoft.com/office/powerpoint/2010/main" val="266040593"/>
              </p:ext>
            </p:extLst>
          </p:nvPr>
        </p:nvGraphicFramePr>
        <p:xfrm>
          <a:off x="7115743" y="1173265"/>
          <a:ext cx="4779478" cy="1692141"/>
        </p:xfrm>
        <a:graphic>
          <a:graphicData uri="http://schemas.openxmlformats.org/drawingml/2006/table">
            <a:tbl>
              <a:tblPr firstRow="1" firstCol="1" bandRow="1">
                <a:tableStyleId>{5C22544A-7EE6-4342-B048-85BDC9FD1C3A}</a:tableStyleId>
              </a:tblPr>
              <a:tblGrid>
                <a:gridCol w="857183">
                  <a:extLst>
                    <a:ext uri="{9D8B030D-6E8A-4147-A177-3AD203B41FA5}">
                      <a16:colId xmlns:a16="http://schemas.microsoft.com/office/drawing/2014/main" val="3786703353"/>
                    </a:ext>
                  </a:extLst>
                </a:gridCol>
                <a:gridCol w="898358">
                  <a:extLst>
                    <a:ext uri="{9D8B030D-6E8A-4147-A177-3AD203B41FA5}">
                      <a16:colId xmlns:a16="http://schemas.microsoft.com/office/drawing/2014/main" val="1998678609"/>
                    </a:ext>
                  </a:extLst>
                </a:gridCol>
                <a:gridCol w="882316">
                  <a:extLst>
                    <a:ext uri="{9D8B030D-6E8A-4147-A177-3AD203B41FA5}">
                      <a16:colId xmlns:a16="http://schemas.microsoft.com/office/drawing/2014/main" val="4195784213"/>
                    </a:ext>
                  </a:extLst>
                </a:gridCol>
                <a:gridCol w="1106905">
                  <a:extLst>
                    <a:ext uri="{9D8B030D-6E8A-4147-A177-3AD203B41FA5}">
                      <a16:colId xmlns:a16="http://schemas.microsoft.com/office/drawing/2014/main" val="921549634"/>
                    </a:ext>
                  </a:extLst>
                </a:gridCol>
                <a:gridCol w="1034716">
                  <a:extLst>
                    <a:ext uri="{9D8B030D-6E8A-4147-A177-3AD203B41FA5}">
                      <a16:colId xmlns:a16="http://schemas.microsoft.com/office/drawing/2014/main" val="308349329"/>
                    </a:ext>
                  </a:extLst>
                </a:gridCol>
              </a:tblGrid>
              <a:tr h="353870">
                <a:tc>
                  <a:txBody>
                    <a:bodyPr/>
                    <a:lstStyle/>
                    <a:p>
                      <a:endParaRPr lang="es-EC" sz="1400">
                        <a:effectLst/>
                        <a:latin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15000"/>
                        </a:lnSpc>
                        <a:spcBef>
                          <a:spcPts val="600"/>
                        </a:spcBef>
                        <a:spcAft>
                          <a:spcPts val="1000"/>
                        </a:spcAft>
                      </a:pPr>
                      <a:r>
                        <a:rPr lang="es-EC" sz="1400" dirty="0">
                          <a:effectLst/>
                        </a:rPr>
                        <a:t>Zona seleccionada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982395642"/>
                  </a:ext>
                </a:extLst>
              </a:tr>
              <a:tr h="689510">
                <a:tc rowSpan="2">
                  <a:txBody>
                    <a:bodyPr/>
                    <a:lstStyle/>
                    <a:p>
                      <a:pPr algn="ctr">
                        <a:lnSpc>
                          <a:spcPct val="115000"/>
                        </a:lnSpc>
                        <a:spcBef>
                          <a:spcPts val="600"/>
                        </a:spcBef>
                        <a:spcAft>
                          <a:spcPts val="1000"/>
                        </a:spcAft>
                      </a:pPr>
                      <a:r>
                        <a:rPr lang="es-EC" sz="1400" dirty="0">
                          <a:effectLst/>
                        </a:rPr>
                        <a:t>Pichincha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pPr>
                      <a:r>
                        <a:rPr lang="es-EC" sz="1400" b="1" dirty="0">
                          <a:effectLst/>
                        </a:rPr>
                        <a:t>Cantón</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pPr>
                      <a:r>
                        <a:rPr lang="es-EC" sz="1400" b="1" dirty="0">
                          <a:effectLst/>
                        </a:rPr>
                        <a:t>Parroquia</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pPr>
                      <a:r>
                        <a:rPr lang="es-EC" sz="1400" b="1" dirty="0">
                          <a:effectLst/>
                        </a:rPr>
                        <a:t>Comunidad</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pPr>
                      <a:r>
                        <a:rPr lang="es-EC" sz="1400" b="1" dirty="0">
                          <a:effectLst/>
                        </a:rPr>
                        <a:t>Área (hectáreas)</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27995619"/>
                  </a:ext>
                </a:extLst>
              </a:tr>
              <a:tr h="648761">
                <a:tc vMerge="1">
                  <a:txBody>
                    <a:bodyPr/>
                    <a:lstStyle/>
                    <a:p>
                      <a:endParaRPr lang="es-EC"/>
                    </a:p>
                  </a:txBody>
                  <a:tcPr/>
                </a:tc>
                <a:tc>
                  <a:txBody>
                    <a:bodyPr/>
                    <a:lstStyle/>
                    <a:p>
                      <a:pPr algn="ctr">
                        <a:lnSpc>
                          <a:spcPct val="115000"/>
                        </a:lnSpc>
                        <a:spcBef>
                          <a:spcPts val="600"/>
                        </a:spcBef>
                        <a:spcAft>
                          <a:spcPts val="1000"/>
                        </a:spcAft>
                      </a:pPr>
                      <a:r>
                        <a:rPr lang="es-EC" sz="1400">
                          <a:effectLst/>
                        </a:rPr>
                        <a:t>Cayambe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pPr>
                      <a:r>
                        <a:rPr lang="es-EC" sz="1400">
                          <a:effectLst/>
                        </a:rPr>
                        <a:t>Cangahua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pPr>
                      <a:r>
                        <a:rPr lang="es-EC" sz="1400" dirty="0" err="1">
                          <a:effectLst/>
                        </a:rPr>
                        <a:t>Cachicunga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pPr>
                      <a:r>
                        <a:rPr lang="es-EC" sz="1400" dirty="0">
                          <a:effectLst/>
                        </a:rPr>
                        <a:t>9,96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42220790"/>
                  </a:ext>
                </a:extLst>
              </a:tr>
            </a:tbl>
          </a:graphicData>
        </a:graphic>
      </p:graphicFrame>
      <p:graphicFrame>
        <p:nvGraphicFramePr>
          <p:cNvPr id="8" name="Tabla 7">
            <a:extLst>
              <a:ext uri="{FF2B5EF4-FFF2-40B4-BE49-F238E27FC236}">
                <a16:creationId xmlns:a16="http://schemas.microsoft.com/office/drawing/2014/main" id="{3995BB96-4800-455F-AD90-DB3CEFF17CC0}"/>
              </a:ext>
            </a:extLst>
          </p:cNvPr>
          <p:cNvGraphicFramePr>
            <a:graphicFrameLocks noGrp="1"/>
          </p:cNvGraphicFramePr>
          <p:nvPr>
            <p:extLst>
              <p:ext uri="{D42A27DB-BD31-4B8C-83A1-F6EECF244321}">
                <p14:modId xmlns:p14="http://schemas.microsoft.com/office/powerpoint/2010/main" val="4057453101"/>
              </p:ext>
            </p:extLst>
          </p:nvPr>
        </p:nvGraphicFramePr>
        <p:xfrm>
          <a:off x="7131784" y="3125430"/>
          <a:ext cx="4763437" cy="3702746"/>
        </p:xfrm>
        <a:graphic>
          <a:graphicData uri="http://schemas.openxmlformats.org/drawingml/2006/table">
            <a:tbl>
              <a:tblPr firstRow="1" firstCol="1" bandRow="1">
                <a:tableStyleId>{5C22544A-7EE6-4342-B048-85BDC9FD1C3A}</a:tableStyleId>
              </a:tblPr>
              <a:tblGrid>
                <a:gridCol w="1623899">
                  <a:extLst>
                    <a:ext uri="{9D8B030D-6E8A-4147-A177-3AD203B41FA5}">
                      <a16:colId xmlns:a16="http://schemas.microsoft.com/office/drawing/2014/main" val="4132918278"/>
                    </a:ext>
                  </a:extLst>
                </a:gridCol>
                <a:gridCol w="1623899">
                  <a:extLst>
                    <a:ext uri="{9D8B030D-6E8A-4147-A177-3AD203B41FA5}">
                      <a16:colId xmlns:a16="http://schemas.microsoft.com/office/drawing/2014/main" val="3789202949"/>
                    </a:ext>
                  </a:extLst>
                </a:gridCol>
                <a:gridCol w="1515639">
                  <a:extLst>
                    <a:ext uri="{9D8B030D-6E8A-4147-A177-3AD203B41FA5}">
                      <a16:colId xmlns:a16="http://schemas.microsoft.com/office/drawing/2014/main" val="2943815749"/>
                    </a:ext>
                  </a:extLst>
                </a:gridCol>
              </a:tblGrid>
              <a:tr h="184315">
                <a:tc rowSpan="2">
                  <a:txBody>
                    <a:bodyPr/>
                    <a:lstStyle/>
                    <a:p>
                      <a:pPr algn="ctr">
                        <a:lnSpc>
                          <a:spcPct val="115000"/>
                        </a:lnSpc>
                        <a:spcAft>
                          <a:spcPts val="1000"/>
                        </a:spcAft>
                      </a:pPr>
                      <a:r>
                        <a:rPr lang="es-EC" sz="1400" dirty="0">
                          <a:effectLst/>
                        </a:rPr>
                        <a:t>puntos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15000"/>
                        </a:lnSpc>
                        <a:spcAft>
                          <a:spcPts val="1000"/>
                        </a:spcAft>
                      </a:pPr>
                      <a:r>
                        <a:rPr lang="es-EC" sz="1400">
                          <a:effectLst/>
                        </a:rPr>
                        <a:t>Coordenadas UTM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2795468879"/>
                  </a:ext>
                </a:extLst>
              </a:tr>
              <a:tr h="184315">
                <a:tc vMerge="1">
                  <a:txBody>
                    <a:bodyPr/>
                    <a:lstStyle/>
                    <a:p>
                      <a:endParaRPr lang="es-EC"/>
                    </a:p>
                  </a:txBody>
                  <a:tcPr/>
                </a:tc>
                <a:tc>
                  <a:txBody>
                    <a:bodyPr/>
                    <a:lstStyle/>
                    <a:p>
                      <a:pPr algn="ctr">
                        <a:lnSpc>
                          <a:spcPct val="115000"/>
                        </a:lnSpc>
                        <a:spcAft>
                          <a:spcPts val="1000"/>
                        </a:spcAft>
                      </a:pPr>
                      <a:r>
                        <a:rPr lang="es-EC" sz="1400" b="1">
                          <a:effectLst/>
                        </a:rPr>
                        <a:t>x</a:t>
                      </a:r>
                      <a:endParaRPr lang="es-EC"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400" b="1" dirty="0">
                          <a:effectLst/>
                        </a:rPr>
                        <a:t>y</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39805304"/>
                  </a:ext>
                </a:extLst>
              </a:tr>
              <a:tr h="376237">
                <a:tc>
                  <a:txBody>
                    <a:bodyPr/>
                    <a:lstStyle/>
                    <a:p>
                      <a:pPr algn="ctr">
                        <a:lnSpc>
                          <a:spcPct val="115000"/>
                        </a:lnSpc>
                        <a:spcAft>
                          <a:spcPts val="1000"/>
                        </a:spcAft>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400">
                          <a:effectLst/>
                        </a:rPr>
                        <a:t>816838,4416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400">
                          <a:effectLst/>
                        </a:rPr>
                        <a:t>9996688,022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0100640"/>
                  </a:ext>
                </a:extLst>
              </a:tr>
              <a:tr h="376237">
                <a:tc>
                  <a:txBody>
                    <a:bodyPr/>
                    <a:lstStyle/>
                    <a:p>
                      <a:pPr algn="ctr">
                        <a:lnSpc>
                          <a:spcPct val="115000"/>
                        </a:lnSpc>
                        <a:spcAft>
                          <a:spcPts val="1000"/>
                        </a:spcAft>
                      </a:pPr>
                      <a:r>
                        <a:rPr lang="es-EC" sz="1400" dirty="0">
                          <a:effectLst/>
                        </a:rPr>
                        <a:t>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400">
                          <a:effectLst/>
                        </a:rPr>
                        <a:t>816965,3948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400">
                          <a:effectLst/>
                        </a:rPr>
                        <a:t>9996734,604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94136127"/>
                  </a:ext>
                </a:extLst>
              </a:tr>
              <a:tr h="376237">
                <a:tc>
                  <a:txBody>
                    <a:bodyPr/>
                    <a:lstStyle/>
                    <a:p>
                      <a:pPr algn="ctr">
                        <a:lnSpc>
                          <a:spcPct val="115000"/>
                        </a:lnSpc>
                        <a:spcAft>
                          <a:spcPts val="1000"/>
                        </a:spcAft>
                      </a:pPr>
                      <a:r>
                        <a:rPr lang="es-EC" sz="1400">
                          <a:effectLst/>
                        </a:rPr>
                        <a:t>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400">
                          <a:effectLst/>
                        </a:rPr>
                        <a:t>817128,2268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400">
                          <a:effectLst/>
                        </a:rPr>
                        <a:t>9996712,456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52192649"/>
                  </a:ext>
                </a:extLst>
              </a:tr>
              <a:tr h="376237">
                <a:tc>
                  <a:txBody>
                    <a:bodyPr/>
                    <a:lstStyle/>
                    <a:p>
                      <a:pPr algn="ctr">
                        <a:lnSpc>
                          <a:spcPct val="115000"/>
                        </a:lnSpc>
                        <a:spcAft>
                          <a:spcPts val="1000"/>
                        </a:spcAft>
                      </a:pPr>
                      <a:r>
                        <a:rPr lang="es-EC" sz="1400">
                          <a:effectLst/>
                        </a:rPr>
                        <a:t>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400">
                          <a:effectLst/>
                        </a:rPr>
                        <a:t>817327,5268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400">
                          <a:effectLst/>
                        </a:rPr>
                        <a:t>9996614,878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9041924"/>
                  </a:ext>
                </a:extLst>
              </a:tr>
              <a:tr h="376237">
                <a:tc>
                  <a:txBody>
                    <a:bodyPr/>
                    <a:lstStyle/>
                    <a:p>
                      <a:pPr algn="ctr">
                        <a:lnSpc>
                          <a:spcPct val="115000"/>
                        </a:lnSpc>
                        <a:spcAft>
                          <a:spcPts val="1000"/>
                        </a:spcAft>
                      </a:pPr>
                      <a:r>
                        <a:rPr lang="es-EC" sz="1400">
                          <a:effectLst/>
                        </a:rPr>
                        <a:t>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400">
                          <a:effectLst/>
                        </a:rPr>
                        <a:t>817287,8362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400">
                          <a:effectLst/>
                        </a:rPr>
                        <a:t>9996492,847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89952619"/>
                  </a:ext>
                </a:extLst>
              </a:tr>
              <a:tr h="376237">
                <a:tc>
                  <a:txBody>
                    <a:bodyPr/>
                    <a:lstStyle/>
                    <a:p>
                      <a:pPr algn="ctr">
                        <a:lnSpc>
                          <a:spcPct val="115000"/>
                        </a:lnSpc>
                        <a:spcAft>
                          <a:spcPts val="1000"/>
                        </a:spcAft>
                      </a:pPr>
                      <a:r>
                        <a:rPr lang="es-EC" sz="1400">
                          <a:effectLst/>
                        </a:rPr>
                        <a:t>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400">
                          <a:effectLst/>
                        </a:rPr>
                        <a:t>817213,6858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400">
                          <a:effectLst/>
                        </a:rPr>
                        <a:t>9996502,456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7189237"/>
                  </a:ext>
                </a:extLst>
              </a:tr>
              <a:tr h="376237">
                <a:tc>
                  <a:txBody>
                    <a:bodyPr/>
                    <a:lstStyle/>
                    <a:p>
                      <a:pPr algn="ctr">
                        <a:lnSpc>
                          <a:spcPct val="115000"/>
                        </a:lnSpc>
                        <a:spcAft>
                          <a:spcPts val="1000"/>
                        </a:spcAft>
                      </a:pPr>
                      <a:r>
                        <a:rPr lang="es-EC" sz="1400">
                          <a:effectLst/>
                        </a:rPr>
                        <a:t>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400">
                          <a:effectLst/>
                        </a:rPr>
                        <a:t>816948,2268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400">
                          <a:effectLst/>
                        </a:rPr>
                        <a:t>9996492,476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2084271"/>
                  </a:ext>
                </a:extLst>
              </a:tr>
              <a:tr h="196068">
                <a:tc>
                  <a:txBody>
                    <a:bodyPr/>
                    <a:lstStyle/>
                    <a:p>
                      <a:pPr algn="ctr">
                        <a:lnSpc>
                          <a:spcPct val="115000"/>
                        </a:lnSpc>
                        <a:spcAft>
                          <a:spcPts val="1000"/>
                        </a:spcAft>
                      </a:pPr>
                      <a:r>
                        <a:rPr lang="es-EC" sz="1400">
                          <a:effectLst/>
                        </a:rPr>
                        <a:t>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400">
                          <a:effectLst/>
                        </a:rPr>
                        <a:t>816826,2024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400">
                          <a:effectLst/>
                        </a:rPr>
                        <a:t>9996494,88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52054262"/>
                  </a:ext>
                </a:extLst>
              </a:tr>
              <a:tr h="376237">
                <a:tc>
                  <a:txBody>
                    <a:bodyPr/>
                    <a:lstStyle/>
                    <a:p>
                      <a:pPr algn="ctr">
                        <a:lnSpc>
                          <a:spcPct val="115000"/>
                        </a:lnSpc>
                        <a:spcAft>
                          <a:spcPts val="1000"/>
                        </a:spcAft>
                      </a:pPr>
                      <a:r>
                        <a:rPr lang="es-EC" sz="1400">
                          <a:effectLst/>
                        </a:rPr>
                        <a:t>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400">
                          <a:effectLst/>
                        </a:rPr>
                        <a:t>816798,2268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400" dirty="0">
                          <a:effectLst/>
                        </a:rPr>
                        <a:t>9996562,456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0976656"/>
                  </a:ext>
                </a:extLst>
              </a:tr>
            </a:tbl>
          </a:graphicData>
        </a:graphic>
      </p:graphicFrame>
      <p:sp>
        <p:nvSpPr>
          <p:cNvPr id="5" name="Título 1">
            <a:extLst>
              <a:ext uri="{FF2B5EF4-FFF2-40B4-BE49-F238E27FC236}">
                <a16:creationId xmlns:a16="http://schemas.microsoft.com/office/drawing/2014/main" id="{2C42D658-756B-487C-8047-7547E7EA0907}"/>
              </a:ext>
            </a:extLst>
          </p:cNvPr>
          <p:cNvSpPr>
            <a:spLocks noGrp="1"/>
          </p:cNvSpPr>
          <p:nvPr>
            <p:ph type="title"/>
          </p:nvPr>
        </p:nvSpPr>
        <p:spPr>
          <a:xfrm>
            <a:off x="0" y="0"/>
            <a:ext cx="11734784" cy="1061562"/>
          </a:xfrm>
        </p:spPr>
        <p:txBody>
          <a:bodyPr>
            <a:normAutofit/>
          </a:bodyPr>
          <a:lstStyle/>
          <a:p>
            <a:r>
              <a:rPr lang="es-EC" b="1" dirty="0"/>
              <a:t>Zona de implementación fotovoltaica</a:t>
            </a:r>
          </a:p>
        </p:txBody>
      </p:sp>
    </p:spTree>
    <p:extLst>
      <p:ext uri="{BB962C8B-B14F-4D97-AF65-F5344CB8AC3E}">
        <p14:creationId xmlns:p14="http://schemas.microsoft.com/office/powerpoint/2010/main" val="1478468514"/>
      </p:ext>
    </p:extLst>
  </p:cSld>
  <p:clrMapOvr>
    <a:masterClrMapping/>
  </p:clrMapOvr>
  <mc:AlternateContent xmlns:mc="http://schemas.openxmlformats.org/markup-compatibility/2006" xmlns:p14="http://schemas.microsoft.com/office/powerpoint/2010/main">
    <mc:Choice Requires="p14">
      <p:transition spd="slow" p14:dur="2000" advTm="8607"/>
    </mc:Choice>
    <mc:Fallback xmlns="">
      <p:transition spd="slow" advTm="860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E2FBAA5-2915-4A19-B193-15FF35D18F0F}"/>
              </a:ext>
            </a:extLst>
          </p:cNvPr>
          <p:cNvPicPr/>
          <p:nvPr/>
        </p:nvPicPr>
        <p:blipFill rotWithShape="1">
          <a:blip r:embed="rId3" cstate="print">
            <a:extLst>
              <a:ext uri="{28A0092B-C50C-407E-A947-70E740481C1C}">
                <a14:useLocalDpi xmlns:a14="http://schemas.microsoft.com/office/drawing/2010/main" val="0"/>
              </a:ext>
            </a:extLst>
          </a:blip>
          <a:srcRect l="6781" r="2095"/>
          <a:stretch/>
        </p:blipFill>
        <p:spPr bwMode="auto">
          <a:xfrm>
            <a:off x="196508" y="2324648"/>
            <a:ext cx="5530525" cy="3248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 name="Título 1">
            <a:extLst>
              <a:ext uri="{FF2B5EF4-FFF2-40B4-BE49-F238E27FC236}">
                <a16:creationId xmlns:a16="http://schemas.microsoft.com/office/drawing/2014/main" id="{0B3826D7-0021-4815-BBFF-1FA7AFB381FA}"/>
              </a:ext>
            </a:extLst>
          </p:cNvPr>
          <p:cNvSpPr>
            <a:spLocks noGrp="1"/>
          </p:cNvSpPr>
          <p:nvPr>
            <p:ph type="title"/>
          </p:nvPr>
        </p:nvSpPr>
        <p:spPr>
          <a:xfrm>
            <a:off x="0" y="0"/>
            <a:ext cx="11734784" cy="1061562"/>
          </a:xfrm>
        </p:spPr>
        <p:txBody>
          <a:bodyPr>
            <a:normAutofit fontScale="90000"/>
          </a:bodyPr>
          <a:lstStyle/>
          <a:p>
            <a:r>
              <a:rPr lang="es-EC" b="1" dirty="0"/>
              <a:t>Metodología para determinar el potencial fotovoltaico </a:t>
            </a:r>
          </a:p>
        </p:txBody>
      </p:sp>
      <p:pic>
        <p:nvPicPr>
          <p:cNvPr id="2" name="Imagen 1">
            <a:extLst>
              <a:ext uri="{FF2B5EF4-FFF2-40B4-BE49-F238E27FC236}">
                <a16:creationId xmlns:a16="http://schemas.microsoft.com/office/drawing/2014/main" id="{CDAC1468-A307-47D7-B001-75D08CF349D8}"/>
              </a:ext>
            </a:extLst>
          </p:cNvPr>
          <p:cNvPicPr/>
          <p:nvPr/>
        </p:nvPicPr>
        <p:blipFill>
          <a:blip r:embed="rId4"/>
          <a:stretch>
            <a:fillRect/>
          </a:stretch>
        </p:blipFill>
        <p:spPr>
          <a:xfrm>
            <a:off x="5867392" y="769182"/>
            <a:ext cx="2224162" cy="2230692"/>
          </a:xfrm>
          <a:prstGeom prst="rect">
            <a:avLst/>
          </a:prstGeom>
        </p:spPr>
      </p:pic>
      <p:pic>
        <p:nvPicPr>
          <p:cNvPr id="5" name="Imagen 4">
            <a:extLst>
              <a:ext uri="{FF2B5EF4-FFF2-40B4-BE49-F238E27FC236}">
                <a16:creationId xmlns:a16="http://schemas.microsoft.com/office/drawing/2014/main" id="{51B558E6-9092-4303-B1DE-A4CD6A8130B5}"/>
              </a:ext>
            </a:extLst>
          </p:cNvPr>
          <p:cNvPicPr/>
          <p:nvPr/>
        </p:nvPicPr>
        <p:blipFill>
          <a:blip r:embed="rId5"/>
          <a:stretch>
            <a:fillRect/>
          </a:stretch>
        </p:blipFill>
        <p:spPr>
          <a:xfrm>
            <a:off x="8716875" y="769182"/>
            <a:ext cx="2224162" cy="2118397"/>
          </a:xfrm>
          <a:prstGeom prst="rect">
            <a:avLst/>
          </a:prstGeom>
        </p:spPr>
      </p:pic>
      <p:sp>
        <p:nvSpPr>
          <p:cNvPr id="9" name="CuadroTexto 8">
            <a:extLst>
              <a:ext uri="{FF2B5EF4-FFF2-40B4-BE49-F238E27FC236}">
                <a16:creationId xmlns:a16="http://schemas.microsoft.com/office/drawing/2014/main" id="{925049E9-135B-41EB-BD60-276D91FB0D6D}"/>
              </a:ext>
            </a:extLst>
          </p:cNvPr>
          <p:cNvSpPr txBox="1"/>
          <p:nvPr/>
        </p:nvSpPr>
        <p:spPr>
          <a:xfrm>
            <a:off x="5867391" y="2999874"/>
            <a:ext cx="6240395" cy="738664"/>
          </a:xfrm>
          <a:prstGeom prst="rect">
            <a:avLst/>
          </a:prstGeom>
          <a:noFill/>
        </p:spPr>
        <p:txBody>
          <a:bodyPr wrap="square">
            <a:spAutoFit/>
          </a:bodyPr>
          <a:lstStyle/>
          <a:p>
            <a:pPr algn="ctr">
              <a:spcAft>
                <a:spcPts val="1000"/>
              </a:spcAft>
            </a:pP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Promedio anual de irradiación inclinada global y </a:t>
            </a:r>
            <a:r>
              <a:rPr lang="es-EC" sz="1400" dirty="0">
                <a:effectLst/>
                <a:latin typeface="Times New Roman" panose="02020603050405020304" pitchFamily="18" charset="0"/>
                <a:ea typeface="Calibri" panose="020F0502020204030204" pitchFamily="34" charset="0"/>
              </a:rPr>
              <a:t>de los valores del modelo de coeficientes de perdidas relacionadas en la etapa de conversión de energía en un sistema fotovoltaico</a:t>
            </a: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 en las Provincias de Pichincha e Imbabura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Tabla 10">
            <a:extLst>
              <a:ext uri="{FF2B5EF4-FFF2-40B4-BE49-F238E27FC236}">
                <a16:creationId xmlns:a16="http://schemas.microsoft.com/office/drawing/2014/main" id="{0CBD902F-6F92-4EAC-864E-27298427C8BC}"/>
              </a:ext>
            </a:extLst>
          </p:cNvPr>
          <p:cNvGraphicFramePr>
            <a:graphicFrameLocks noGrp="1"/>
          </p:cNvGraphicFramePr>
          <p:nvPr>
            <p:extLst>
              <p:ext uri="{D42A27DB-BD31-4B8C-83A1-F6EECF244321}">
                <p14:modId xmlns:p14="http://schemas.microsoft.com/office/powerpoint/2010/main" val="3554217336"/>
              </p:ext>
            </p:extLst>
          </p:nvPr>
        </p:nvGraphicFramePr>
        <p:xfrm>
          <a:off x="5867391" y="3768217"/>
          <a:ext cx="6011787" cy="3024633"/>
        </p:xfrm>
        <a:graphic>
          <a:graphicData uri="http://schemas.openxmlformats.org/drawingml/2006/table">
            <a:tbl>
              <a:tblPr firstRow="1" firstCol="1" bandRow="1">
                <a:tableStyleId>{5C22544A-7EE6-4342-B048-85BDC9FD1C3A}</a:tableStyleId>
              </a:tblPr>
              <a:tblGrid>
                <a:gridCol w="1528020">
                  <a:extLst>
                    <a:ext uri="{9D8B030D-6E8A-4147-A177-3AD203B41FA5}">
                      <a16:colId xmlns:a16="http://schemas.microsoft.com/office/drawing/2014/main" val="2052323091"/>
                    </a:ext>
                  </a:extLst>
                </a:gridCol>
                <a:gridCol w="4483767">
                  <a:extLst>
                    <a:ext uri="{9D8B030D-6E8A-4147-A177-3AD203B41FA5}">
                      <a16:colId xmlns:a16="http://schemas.microsoft.com/office/drawing/2014/main" val="4190115063"/>
                    </a:ext>
                  </a:extLst>
                </a:gridCol>
              </a:tblGrid>
              <a:tr h="368613">
                <a:tc>
                  <a:txBody>
                    <a:bodyPr/>
                    <a:lstStyle/>
                    <a:p>
                      <a:endParaRPr lang="es-EC" sz="12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200">
                          <a:effectLst/>
                        </a:rPr>
                        <a:t>Etapas de conversión de energía y pérdidas relacionadas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5441184"/>
                  </a:ext>
                </a:extLst>
              </a:tr>
              <a:tr h="273876">
                <a:tc rowSpan="5">
                  <a:txBody>
                    <a:bodyPr/>
                    <a:lstStyle/>
                    <a:p>
                      <a:pPr algn="ctr">
                        <a:lnSpc>
                          <a:spcPct val="115000"/>
                        </a:lnSpc>
                        <a:spcAft>
                          <a:spcPts val="1000"/>
                        </a:spcAft>
                      </a:pPr>
                      <a:r>
                        <a:rPr lang="es-EC" sz="1200" dirty="0">
                          <a:effectLst/>
                        </a:rPr>
                        <a:t>Pérdidas de radiación solar GTI</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300" dirty="0">
                          <a:effectLst/>
                        </a:rPr>
                        <a:t>Irradiación global - plano inclinado (entrada)</a:t>
                      </a:r>
                      <a:endParaRPr lang="es-EC"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3855093"/>
                  </a:ext>
                </a:extLst>
              </a:tr>
              <a:tr h="132792">
                <a:tc vMerge="1">
                  <a:txBody>
                    <a:bodyPr/>
                    <a:lstStyle/>
                    <a:p>
                      <a:endParaRPr lang="es-EC"/>
                    </a:p>
                  </a:txBody>
                  <a:tcPr/>
                </a:tc>
                <a:tc>
                  <a:txBody>
                    <a:bodyPr/>
                    <a:lstStyle/>
                    <a:p>
                      <a:pPr algn="ctr">
                        <a:lnSpc>
                          <a:spcPct val="115000"/>
                        </a:lnSpc>
                        <a:spcAft>
                          <a:spcPts val="1000"/>
                        </a:spcAft>
                      </a:pPr>
                      <a:r>
                        <a:rPr lang="es-EC" sz="1300" dirty="0">
                          <a:effectLst/>
                        </a:rPr>
                        <a:t>Sombreado del terreno</a:t>
                      </a:r>
                      <a:endParaRPr lang="es-EC"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72637915"/>
                  </a:ext>
                </a:extLst>
              </a:tr>
              <a:tr h="132792">
                <a:tc vMerge="1">
                  <a:txBody>
                    <a:bodyPr/>
                    <a:lstStyle/>
                    <a:p>
                      <a:endParaRPr lang="es-EC"/>
                    </a:p>
                  </a:txBody>
                  <a:tcPr/>
                </a:tc>
                <a:tc>
                  <a:txBody>
                    <a:bodyPr/>
                    <a:lstStyle/>
                    <a:p>
                      <a:pPr algn="ctr">
                        <a:lnSpc>
                          <a:spcPct val="115000"/>
                        </a:lnSpc>
                        <a:spcAft>
                          <a:spcPts val="1000"/>
                        </a:spcAft>
                      </a:pPr>
                      <a:r>
                        <a:rPr lang="es-EC" sz="1300" dirty="0">
                          <a:effectLst/>
                        </a:rPr>
                        <a:t>Reflectividad angular</a:t>
                      </a:r>
                      <a:endParaRPr lang="es-EC"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42738285"/>
                  </a:ext>
                </a:extLst>
              </a:tr>
              <a:tr h="132792">
                <a:tc vMerge="1">
                  <a:txBody>
                    <a:bodyPr/>
                    <a:lstStyle/>
                    <a:p>
                      <a:endParaRPr lang="es-EC"/>
                    </a:p>
                  </a:txBody>
                  <a:tcPr/>
                </a:tc>
                <a:tc>
                  <a:txBody>
                    <a:bodyPr/>
                    <a:lstStyle/>
                    <a:p>
                      <a:pPr algn="ctr">
                        <a:lnSpc>
                          <a:spcPct val="115000"/>
                        </a:lnSpc>
                        <a:spcAft>
                          <a:spcPts val="1000"/>
                        </a:spcAft>
                      </a:pPr>
                      <a:r>
                        <a:rPr lang="es-EC" sz="1300" dirty="0">
                          <a:effectLst/>
                        </a:rPr>
                        <a:t>Nieve</a:t>
                      </a:r>
                      <a:endParaRPr lang="es-EC"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9893709"/>
                  </a:ext>
                </a:extLst>
              </a:tr>
              <a:tr h="132792">
                <a:tc vMerge="1">
                  <a:txBody>
                    <a:bodyPr/>
                    <a:lstStyle/>
                    <a:p>
                      <a:endParaRPr lang="es-EC"/>
                    </a:p>
                  </a:txBody>
                  <a:tcPr/>
                </a:tc>
                <a:tc>
                  <a:txBody>
                    <a:bodyPr/>
                    <a:lstStyle/>
                    <a:p>
                      <a:pPr algn="ctr">
                        <a:lnSpc>
                          <a:spcPct val="115000"/>
                        </a:lnSpc>
                        <a:spcAft>
                          <a:spcPts val="1000"/>
                        </a:spcAft>
                      </a:pPr>
                      <a:r>
                        <a:rPr lang="es-EC" sz="1300" dirty="0">
                          <a:effectLst/>
                        </a:rPr>
                        <a:t>Suciedad y polvo</a:t>
                      </a:r>
                      <a:endParaRPr lang="es-EC"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15572187"/>
                  </a:ext>
                </a:extLst>
              </a:tr>
              <a:tr h="273876">
                <a:tc rowSpan="6">
                  <a:txBody>
                    <a:bodyPr/>
                    <a:lstStyle/>
                    <a:p>
                      <a:pPr algn="ctr">
                        <a:lnSpc>
                          <a:spcPct val="115000"/>
                        </a:lnSpc>
                        <a:spcAft>
                          <a:spcPts val="1000"/>
                        </a:spcAft>
                      </a:pPr>
                      <a:r>
                        <a:rPr lang="es-EC" sz="1200" dirty="0">
                          <a:effectLst/>
                        </a:rPr>
                        <a:t>Pérdidas eléctricas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300" dirty="0">
                          <a:effectLst/>
                        </a:rPr>
                        <a:t>Conversión de irradiación a CC en los módulos.</a:t>
                      </a:r>
                      <a:endParaRPr lang="es-EC"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59936689"/>
                  </a:ext>
                </a:extLst>
              </a:tr>
              <a:tr h="273876">
                <a:tc vMerge="1">
                  <a:txBody>
                    <a:bodyPr/>
                    <a:lstStyle/>
                    <a:p>
                      <a:endParaRPr lang="es-EC"/>
                    </a:p>
                  </a:txBody>
                  <a:tcPr/>
                </a:tc>
                <a:tc>
                  <a:txBody>
                    <a:bodyPr/>
                    <a:lstStyle/>
                    <a:p>
                      <a:pPr algn="ctr">
                        <a:lnSpc>
                          <a:spcPct val="115000"/>
                        </a:lnSpc>
                        <a:spcAft>
                          <a:spcPts val="1000"/>
                        </a:spcAft>
                      </a:pPr>
                      <a:r>
                        <a:rPr lang="es-EC" sz="1300" dirty="0">
                          <a:effectLst/>
                        </a:rPr>
                        <a:t>Pérdidas eléctricas debido al sombreado entre hileras</a:t>
                      </a:r>
                      <a:endParaRPr lang="es-EC"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04796994"/>
                  </a:ext>
                </a:extLst>
              </a:tr>
              <a:tr h="273876">
                <a:tc vMerge="1">
                  <a:txBody>
                    <a:bodyPr/>
                    <a:lstStyle/>
                    <a:p>
                      <a:endParaRPr lang="es-EC"/>
                    </a:p>
                  </a:txBody>
                  <a:tcPr/>
                </a:tc>
                <a:tc>
                  <a:txBody>
                    <a:bodyPr/>
                    <a:lstStyle/>
                    <a:p>
                      <a:pPr algn="ctr">
                        <a:lnSpc>
                          <a:spcPct val="115000"/>
                        </a:lnSpc>
                        <a:spcAft>
                          <a:spcPts val="1000"/>
                        </a:spcAft>
                      </a:pPr>
                      <a:r>
                        <a:rPr lang="es-EC" sz="1300" dirty="0">
                          <a:effectLst/>
                        </a:rPr>
                        <a:t>Tolerancia de potencia en módulos fotovoltaicos</a:t>
                      </a:r>
                      <a:endParaRPr lang="es-EC"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219283"/>
                  </a:ext>
                </a:extLst>
              </a:tr>
              <a:tr h="206742">
                <a:tc vMerge="1">
                  <a:txBody>
                    <a:bodyPr/>
                    <a:lstStyle/>
                    <a:p>
                      <a:endParaRPr lang="es-EC"/>
                    </a:p>
                  </a:txBody>
                  <a:tcPr/>
                </a:tc>
                <a:tc>
                  <a:txBody>
                    <a:bodyPr/>
                    <a:lstStyle/>
                    <a:p>
                      <a:pPr algn="ctr">
                        <a:lnSpc>
                          <a:spcPct val="115000"/>
                        </a:lnSpc>
                        <a:spcAft>
                          <a:spcPts val="1000"/>
                        </a:spcAft>
                      </a:pPr>
                      <a:r>
                        <a:rPr lang="es-EC" sz="1300" dirty="0">
                          <a:effectLst/>
                        </a:rPr>
                        <a:t>Desajuste y cableado en la sección CC</a:t>
                      </a:r>
                      <a:endParaRPr lang="es-EC"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04908426"/>
                  </a:ext>
                </a:extLst>
              </a:tr>
              <a:tr h="132792">
                <a:tc vMerge="1">
                  <a:txBody>
                    <a:bodyPr/>
                    <a:lstStyle/>
                    <a:p>
                      <a:endParaRPr lang="es-EC"/>
                    </a:p>
                  </a:txBody>
                  <a:tcPr/>
                </a:tc>
                <a:tc>
                  <a:txBody>
                    <a:bodyPr/>
                    <a:lstStyle/>
                    <a:p>
                      <a:pPr algn="ctr">
                        <a:lnSpc>
                          <a:spcPct val="115000"/>
                        </a:lnSpc>
                        <a:spcAft>
                          <a:spcPts val="1000"/>
                        </a:spcAft>
                      </a:pPr>
                      <a:r>
                        <a:rPr lang="es-EC" sz="1300" dirty="0">
                          <a:effectLst/>
                        </a:rPr>
                        <a:t>Inversores (conversión CC / CA)</a:t>
                      </a:r>
                      <a:endParaRPr lang="es-EC"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18368390"/>
                  </a:ext>
                </a:extLst>
              </a:tr>
              <a:tr h="273876">
                <a:tc vMerge="1">
                  <a:txBody>
                    <a:bodyPr/>
                    <a:lstStyle/>
                    <a:p>
                      <a:endParaRPr lang="es-EC"/>
                    </a:p>
                  </a:txBody>
                  <a:tcPr/>
                </a:tc>
                <a:tc>
                  <a:txBody>
                    <a:bodyPr/>
                    <a:lstStyle/>
                    <a:p>
                      <a:pPr algn="ctr">
                        <a:lnSpc>
                          <a:spcPct val="115000"/>
                        </a:lnSpc>
                        <a:spcAft>
                          <a:spcPts val="1000"/>
                        </a:spcAft>
                      </a:pPr>
                      <a:r>
                        <a:rPr lang="es-EC" sz="1300" dirty="0">
                          <a:effectLst/>
                        </a:rPr>
                        <a:t>Transformador y pérdidas de cableado de CA</a:t>
                      </a:r>
                      <a:endParaRPr lang="es-EC"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47648398"/>
                  </a:ext>
                </a:extLst>
              </a:tr>
            </a:tbl>
          </a:graphicData>
        </a:graphic>
      </p:graphicFrame>
    </p:spTree>
    <p:extLst>
      <p:ext uri="{BB962C8B-B14F-4D97-AF65-F5344CB8AC3E}">
        <p14:creationId xmlns:p14="http://schemas.microsoft.com/office/powerpoint/2010/main" val="3663160027"/>
      </p:ext>
    </p:extLst>
  </p:cSld>
  <p:clrMapOvr>
    <a:masterClrMapping/>
  </p:clrMapOvr>
  <mc:AlternateContent xmlns:mc="http://schemas.openxmlformats.org/markup-compatibility/2006" xmlns:p14="http://schemas.microsoft.com/office/powerpoint/2010/main">
    <mc:Choice Requires="p14">
      <p:transition spd="slow" p14:dur="2000" advTm="55743"/>
    </mc:Choice>
    <mc:Fallback xmlns="">
      <p:transition spd="slow" advTm="5574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0" name="Tabla 9">
                <a:extLst>
                  <a:ext uri="{FF2B5EF4-FFF2-40B4-BE49-F238E27FC236}">
                    <a16:creationId xmlns:a16="http://schemas.microsoft.com/office/drawing/2014/main" id="{35065DD1-271B-45A5-9955-08A51C203D52}"/>
                  </a:ext>
                </a:extLst>
              </p:cNvPr>
              <p:cNvGraphicFramePr>
                <a:graphicFrameLocks noGrp="1"/>
              </p:cNvGraphicFramePr>
              <p:nvPr>
                <p:extLst>
                  <p:ext uri="{D42A27DB-BD31-4B8C-83A1-F6EECF244321}">
                    <p14:modId xmlns:p14="http://schemas.microsoft.com/office/powerpoint/2010/main" val="2568245484"/>
                  </p:ext>
                </p:extLst>
              </p:nvPr>
            </p:nvGraphicFramePr>
            <p:xfrm>
              <a:off x="7023652" y="5141844"/>
              <a:ext cx="4551075" cy="1552223"/>
            </p:xfrm>
            <a:graphic>
              <a:graphicData uri="http://schemas.openxmlformats.org/drawingml/2006/table">
                <a:tbl>
                  <a:tblPr firstRow="1" firstCol="1" bandRow="1">
                    <a:tableStyleId>{5C22544A-7EE6-4342-B048-85BDC9FD1C3A}</a:tableStyleId>
                  </a:tblPr>
                  <a:tblGrid>
                    <a:gridCol w="1055002">
                      <a:extLst>
                        <a:ext uri="{9D8B030D-6E8A-4147-A177-3AD203B41FA5}">
                          <a16:colId xmlns:a16="http://schemas.microsoft.com/office/drawing/2014/main" val="942336493"/>
                        </a:ext>
                      </a:extLst>
                    </a:gridCol>
                    <a:gridCol w="3496073">
                      <a:extLst>
                        <a:ext uri="{9D8B030D-6E8A-4147-A177-3AD203B41FA5}">
                          <a16:colId xmlns:a16="http://schemas.microsoft.com/office/drawing/2014/main" val="925854220"/>
                        </a:ext>
                      </a:extLst>
                    </a:gridCol>
                  </a:tblGrid>
                  <a:tr h="628423">
                    <a:tc rowSpan="4">
                      <a:txBody>
                        <a:bodyPr/>
                        <a:lstStyle/>
                        <a:p>
                          <a:endParaRPr lang="es-EC" sz="1400" dirty="0">
                            <a:effectLst/>
                            <a:latin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1000"/>
                            </a:spcAft>
                          </a:pPr>
                          <a:r>
                            <a:rPr lang="es-EC" sz="1400" dirty="0">
                              <a:effectLst/>
                            </a:rPr>
                            <a:t>Valores de potencial fotovoltaico </a:t>
                          </a:r>
                          <a14:m>
                            <m:oMath xmlns:m="http://schemas.openxmlformats.org/officeDocument/2006/math">
                              <m:r>
                                <a:rPr lang="es-EC" sz="1400">
                                  <a:effectLst/>
                                  <a:latin typeface="Cambria Math" panose="02040503050406030204" pitchFamily="18" charset="0"/>
                                </a:rPr>
                                <m:t>(</m:t>
                              </m:r>
                              <m:f>
                                <m:fPr>
                                  <m:ctrlPr>
                                    <a:rPr lang="es-EC" sz="1400" i="1">
                                      <a:effectLst/>
                                      <a:latin typeface="Cambria Math" panose="02040503050406030204" pitchFamily="18" charset="0"/>
                                    </a:rPr>
                                  </m:ctrlPr>
                                </m:fPr>
                                <m:num>
                                  <m:r>
                                    <a:rPr lang="es-EC" sz="1400">
                                      <a:effectLst/>
                                      <a:latin typeface="Cambria Math" panose="02040503050406030204" pitchFamily="18" charset="0"/>
                                    </a:rPr>
                                    <m:t>𝐤𝐖𝐡</m:t>
                                  </m:r>
                                </m:num>
                                <m:den>
                                  <m:r>
                                    <a:rPr lang="es-EC" sz="1400">
                                      <a:effectLst/>
                                      <a:latin typeface="Cambria Math" panose="02040503050406030204" pitchFamily="18" charset="0"/>
                                    </a:rPr>
                                    <m:t>𝒌𝑾𝒑</m:t>
                                  </m:r>
                                </m:den>
                              </m:f>
                              <m:r>
                                <a:rPr lang="es-EC" sz="1400">
                                  <a:effectLst/>
                                  <a:latin typeface="Cambria Math" panose="02040503050406030204" pitchFamily="18" charset="0"/>
                                </a:rPr>
                                <m:t>)</m:t>
                              </m:r>
                            </m:oMath>
                          </a14:m>
                          <a:r>
                            <a:rPr lang="es-EC" sz="1400" dirty="0">
                              <a:effectLst/>
                              <a:latin typeface="Calibri" panose="020F0502020204030204" pitchFamily="34" charset="0"/>
                              <a:ea typeface="Calibri" panose="020F0502020204030204" pitchFamily="34" charset="0"/>
                              <a:cs typeface="Times New Roman" panose="02020603050405020304" pitchFamily="18" charset="0"/>
                            </a:rPr>
                            <a:t> año</a:t>
                          </a:r>
                        </a:p>
                      </a:txBody>
                      <a:tcPr marL="68580" marR="68580" marT="0" marB="0"/>
                    </a:tc>
                    <a:extLst>
                      <a:ext uri="{0D108BD9-81ED-4DB2-BD59-A6C34878D82A}">
                        <a16:rowId xmlns:a16="http://schemas.microsoft.com/office/drawing/2014/main" val="117270413"/>
                      </a:ext>
                    </a:extLst>
                  </a:tr>
                  <a:tr h="229038">
                    <a:tc vMerge="1">
                      <a:txBody>
                        <a:bodyPr/>
                        <a:lstStyle/>
                        <a:p>
                          <a:endParaRPr lang="es-EC"/>
                        </a:p>
                      </a:txBody>
                      <a:tcPr/>
                    </a:tc>
                    <a:tc>
                      <a:txBody>
                        <a:bodyPr/>
                        <a:lstStyle/>
                        <a:p>
                          <a:pPr algn="ctr">
                            <a:lnSpc>
                              <a:spcPct val="115000"/>
                            </a:lnSpc>
                            <a:spcAft>
                              <a:spcPts val="1000"/>
                            </a:spcAft>
                          </a:pPr>
                          <a:r>
                            <a:rPr lang="es-EC" sz="1400">
                              <a:effectLst/>
                            </a:rPr>
                            <a:t>1660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3620071"/>
                      </a:ext>
                    </a:extLst>
                  </a:tr>
                  <a:tr h="229038">
                    <a:tc vMerge="1">
                      <a:txBody>
                        <a:bodyPr/>
                        <a:lstStyle/>
                        <a:p>
                          <a:endParaRPr lang="es-EC"/>
                        </a:p>
                      </a:txBody>
                      <a:tcPr/>
                    </a:tc>
                    <a:tc>
                      <a:txBody>
                        <a:bodyPr/>
                        <a:lstStyle/>
                        <a:p>
                          <a:pPr algn="ctr">
                            <a:lnSpc>
                              <a:spcPct val="115000"/>
                            </a:lnSpc>
                            <a:spcAft>
                              <a:spcPts val="1000"/>
                            </a:spcAft>
                          </a:pPr>
                          <a:r>
                            <a:rPr lang="es-EC" sz="1400">
                              <a:effectLst/>
                            </a:rPr>
                            <a:t>1670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07622"/>
                      </a:ext>
                    </a:extLst>
                  </a:tr>
                  <a:tr h="229038">
                    <a:tc vMerge="1">
                      <a:txBody>
                        <a:bodyPr/>
                        <a:lstStyle/>
                        <a:p>
                          <a:endParaRPr lang="es-EC"/>
                        </a:p>
                      </a:txBody>
                      <a:tcPr/>
                    </a:tc>
                    <a:tc>
                      <a:txBody>
                        <a:bodyPr/>
                        <a:lstStyle/>
                        <a:p>
                          <a:pPr algn="ctr">
                            <a:lnSpc>
                              <a:spcPct val="115000"/>
                            </a:lnSpc>
                            <a:spcAft>
                              <a:spcPts val="1000"/>
                            </a:spcAft>
                          </a:pPr>
                          <a:r>
                            <a:rPr lang="es-EC" sz="1400">
                              <a:effectLst/>
                            </a:rPr>
                            <a:t>1680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1487818"/>
                      </a:ext>
                    </a:extLst>
                  </a:tr>
                  <a:tr h="229038">
                    <a:tc>
                      <a:txBody>
                        <a:bodyPr/>
                        <a:lstStyle/>
                        <a:p>
                          <a:pPr>
                            <a:lnSpc>
                              <a:spcPct val="115000"/>
                            </a:lnSpc>
                            <a:spcAft>
                              <a:spcPts val="1000"/>
                            </a:spcAft>
                          </a:pPr>
                          <a:r>
                            <a:rPr lang="es-EC" sz="1400">
                              <a:effectLst/>
                            </a:rPr>
                            <a:t>Promedio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dirty="0">
                              <a:effectLst/>
                            </a:rPr>
                            <a:t>1670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7419461"/>
                      </a:ext>
                    </a:extLst>
                  </a:tr>
                </a:tbl>
              </a:graphicData>
            </a:graphic>
          </p:graphicFrame>
        </mc:Choice>
        <mc:Fallback xmlns="">
          <p:graphicFrame>
            <p:nvGraphicFramePr>
              <p:cNvPr id="10" name="Tabla 9">
                <a:extLst>
                  <a:ext uri="{FF2B5EF4-FFF2-40B4-BE49-F238E27FC236}">
                    <a16:creationId xmlns:a16="http://schemas.microsoft.com/office/drawing/2014/main" id="{35065DD1-271B-45A5-9955-08A51C203D52}"/>
                  </a:ext>
                </a:extLst>
              </p:cNvPr>
              <p:cNvGraphicFramePr>
                <a:graphicFrameLocks noGrp="1"/>
              </p:cNvGraphicFramePr>
              <p:nvPr>
                <p:extLst>
                  <p:ext uri="{D42A27DB-BD31-4B8C-83A1-F6EECF244321}">
                    <p14:modId xmlns:p14="http://schemas.microsoft.com/office/powerpoint/2010/main" val="2568245484"/>
                  </p:ext>
                </p:extLst>
              </p:nvPr>
            </p:nvGraphicFramePr>
            <p:xfrm>
              <a:off x="7023652" y="5141844"/>
              <a:ext cx="4551075" cy="1552223"/>
            </p:xfrm>
            <a:graphic>
              <a:graphicData uri="http://schemas.openxmlformats.org/drawingml/2006/table">
                <a:tbl>
                  <a:tblPr firstRow="1" firstCol="1" bandRow="1">
                    <a:tableStyleId>{5C22544A-7EE6-4342-B048-85BDC9FD1C3A}</a:tableStyleId>
                  </a:tblPr>
                  <a:tblGrid>
                    <a:gridCol w="1055002">
                      <a:extLst>
                        <a:ext uri="{9D8B030D-6E8A-4147-A177-3AD203B41FA5}">
                          <a16:colId xmlns:a16="http://schemas.microsoft.com/office/drawing/2014/main" val="942336493"/>
                        </a:ext>
                      </a:extLst>
                    </a:gridCol>
                    <a:gridCol w="3496073">
                      <a:extLst>
                        <a:ext uri="{9D8B030D-6E8A-4147-A177-3AD203B41FA5}">
                          <a16:colId xmlns:a16="http://schemas.microsoft.com/office/drawing/2014/main" val="925854220"/>
                        </a:ext>
                      </a:extLst>
                    </a:gridCol>
                  </a:tblGrid>
                  <a:tr h="628423">
                    <a:tc rowSpan="4">
                      <a:txBody>
                        <a:bodyPr/>
                        <a:lstStyle/>
                        <a:p>
                          <a:endParaRPr lang="es-EC" sz="1400" dirty="0">
                            <a:effectLst/>
                            <a:latin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endParaRPr lang="es-EC"/>
                        </a:p>
                      </a:txBody>
                      <a:tcPr marL="68580" marR="68580" marT="0" marB="0">
                        <a:blipFill>
                          <a:blip r:embed="rId3"/>
                          <a:stretch>
                            <a:fillRect l="-30314" t="-962" r="-697" b="-162500"/>
                          </a:stretch>
                        </a:blipFill>
                      </a:tcPr>
                    </a:tc>
                    <a:extLst>
                      <a:ext uri="{0D108BD9-81ED-4DB2-BD59-A6C34878D82A}">
                        <a16:rowId xmlns:a16="http://schemas.microsoft.com/office/drawing/2014/main" val="117270413"/>
                      </a:ext>
                    </a:extLst>
                  </a:tr>
                  <a:tr h="230950">
                    <a:tc vMerge="1">
                      <a:txBody>
                        <a:bodyPr/>
                        <a:lstStyle/>
                        <a:p>
                          <a:endParaRPr lang="es-EC"/>
                        </a:p>
                      </a:txBody>
                      <a:tcPr/>
                    </a:tc>
                    <a:tc>
                      <a:txBody>
                        <a:bodyPr/>
                        <a:lstStyle/>
                        <a:p>
                          <a:pPr algn="ctr">
                            <a:lnSpc>
                              <a:spcPct val="115000"/>
                            </a:lnSpc>
                            <a:spcAft>
                              <a:spcPts val="1000"/>
                            </a:spcAft>
                          </a:pPr>
                          <a:r>
                            <a:rPr lang="es-EC" sz="1400">
                              <a:effectLst/>
                            </a:rPr>
                            <a:t>1660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3620071"/>
                      </a:ext>
                    </a:extLst>
                  </a:tr>
                  <a:tr h="230950">
                    <a:tc vMerge="1">
                      <a:txBody>
                        <a:bodyPr/>
                        <a:lstStyle/>
                        <a:p>
                          <a:endParaRPr lang="es-EC"/>
                        </a:p>
                      </a:txBody>
                      <a:tcPr/>
                    </a:tc>
                    <a:tc>
                      <a:txBody>
                        <a:bodyPr/>
                        <a:lstStyle/>
                        <a:p>
                          <a:pPr algn="ctr">
                            <a:lnSpc>
                              <a:spcPct val="115000"/>
                            </a:lnSpc>
                            <a:spcAft>
                              <a:spcPts val="1000"/>
                            </a:spcAft>
                          </a:pPr>
                          <a:r>
                            <a:rPr lang="es-EC" sz="1400">
                              <a:effectLst/>
                            </a:rPr>
                            <a:t>1670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07622"/>
                      </a:ext>
                    </a:extLst>
                  </a:tr>
                  <a:tr h="230950">
                    <a:tc vMerge="1">
                      <a:txBody>
                        <a:bodyPr/>
                        <a:lstStyle/>
                        <a:p>
                          <a:endParaRPr lang="es-EC"/>
                        </a:p>
                      </a:txBody>
                      <a:tcPr/>
                    </a:tc>
                    <a:tc>
                      <a:txBody>
                        <a:bodyPr/>
                        <a:lstStyle/>
                        <a:p>
                          <a:pPr algn="ctr">
                            <a:lnSpc>
                              <a:spcPct val="115000"/>
                            </a:lnSpc>
                            <a:spcAft>
                              <a:spcPts val="1000"/>
                            </a:spcAft>
                          </a:pPr>
                          <a:r>
                            <a:rPr lang="es-EC" sz="1400">
                              <a:effectLst/>
                            </a:rPr>
                            <a:t>1680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1487818"/>
                      </a:ext>
                    </a:extLst>
                  </a:tr>
                  <a:tr h="230950">
                    <a:tc>
                      <a:txBody>
                        <a:bodyPr/>
                        <a:lstStyle/>
                        <a:p>
                          <a:pPr>
                            <a:lnSpc>
                              <a:spcPct val="115000"/>
                            </a:lnSpc>
                            <a:spcAft>
                              <a:spcPts val="1000"/>
                            </a:spcAft>
                          </a:pPr>
                          <a:r>
                            <a:rPr lang="es-EC" sz="1400">
                              <a:effectLst/>
                            </a:rPr>
                            <a:t>Promedio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dirty="0">
                              <a:effectLst/>
                            </a:rPr>
                            <a:t>1670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7419461"/>
                      </a:ext>
                    </a:extLst>
                  </a:tr>
                </a:tbl>
              </a:graphicData>
            </a:graphic>
          </p:graphicFrame>
        </mc:Fallback>
      </mc:AlternateContent>
      <p:pic>
        <p:nvPicPr>
          <p:cNvPr id="2" name="Imagen 1">
            <a:extLst>
              <a:ext uri="{FF2B5EF4-FFF2-40B4-BE49-F238E27FC236}">
                <a16:creationId xmlns:a16="http://schemas.microsoft.com/office/drawing/2014/main" id="{B6B40C88-4339-456D-9E6D-B23C1BB302E9}"/>
              </a:ext>
            </a:extLst>
          </p:cNvPr>
          <p:cNvPicPr/>
          <p:nvPr/>
        </p:nvPicPr>
        <p:blipFill rotWithShape="1">
          <a:blip r:embed="rId4" cstate="print">
            <a:extLst>
              <a:ext uri="{28A0092B-C50C-407E-A947-70E740481C1C}">
                <a14:useLocalDpi xmlns:a14="http://schemas.microsoft.com/office/drawing/2010/main" val="0"/>
              </a:ext>
            </a:extLst>
          </a:blip>
          <a:srcRect l="4796" t="5992" r="4243" b="2411"/>
          <a:stretch/>
        </p:blipFill>
        <p:spPr bwMode="auto">
          <a:xfrm>
            <a:off x="163581" y="1061562"/>
            <a:ext cx="6343236" cy="5250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4624F544-E48D-4976-80D9-28461158ED96}"/>
              </a:ext>
            </a:extLst>
          </p:cNvPr>
          <p:cNvPicPr/>
          <p:nvPr/>
        </p:nvPicPr>
        <p:blipFill rotWithShape="1">
          <a:blip r:embed="rId5" cstate="print">
            <a:extLst>
              <a:ext uri="{28A0092B-C50C-407E-A947-70E740481C1C}">
                <a14:useLocalDpi xmlns:a14="http://schemas.microsoft.com/office/drawing/2010/main" val="0"/>
              </a:ext>
            </a:extLst>
          </a:blip>
          <a:srcRect l="5457" t="7063" r="3914" b="3695"/>
          <a:stretch/>
        </p:blipFill>
        <p:spPr bwMode="auto">
          <a:xfrm>
            <a:off x="6808719" y="818148"/>
            <a:ext cx="5219700" cy="42153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3" name="Título 1">
            <a:extLst>
              <a:ext uri="{FF2B5EF4-FFF2-40B4-BE49-F238E27FC236}">
                <a16:creationId xmlns:a16="http://schemas.microsoft.com/office/drawing/2014/main" id="{4266B4E1-CEC4-45BD-ABA0-A3060CC1D864}"/>
              </a:ext>
            </a:extLst>
          </p:cNvPr>
          <p:cNvSpPr>
            <a:spLocks noGrp="1"/>
          </p:cNvSpPr>
          <p:nvPr>
            <p:ph type="title"/>
          </p:nvPr>
        </p:nvSpPr>
        <p:spPr>
          <a:xfrm>
            <a:off x="0" y="0"/>
            <a:ext cx="11734784" cy="1061562"/>
          </a:xfrm>
        </p:spPr>
        <p:txBody>
          <a:bodyPr>
            <a:normAutofit/>
          </a:bodyPr>
          <a:lstStyle/>
          <a:p>
            <a:r>
              <a:rPr lang="es-EC" b="1" dirty="0"/>
              <a:t>Potencial fotovoltaico </a:t>
            </a:r>
          </a:p>
        </p:txBody>
      </p:sp>
    </p:spTree>
    <p:extLst>
      <p:ext uri="{BB962C8B-B14F-4D97-AF65-F5344CB8AC3E}">
        <p14:creationId xmlns:p14="http://schemas.microsoft.com/office/powerpoint/2010/main" val="1825162626"/>
      </p:ext>
    </p:extLst>
  </p:cSld>
  <p:clrMapOvr>
    <a:masterClrMapping/>
  </p:clrMapOvr>
  <mc:AlternateContent xmlns:mc="http://schemas.openxmlformats.org/markup-compatibility/2006" xmlns:p14="http://schemas.microsoft.com/office/powerpoint/2010/main">
    <mc:Choice Requires="p14">
      <p:transition spd="slow" p14:dur="2000" advTm="36543"/>
    </mc:Choice>
    <mc:Fallback xmlns="">
      <p:transition spd="slow" advTm="36543"/>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E104C1-680F-4D0D-8628-FB6B8150DE66}"/>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A48A92D8-493D-4FD6-B6DB-1A3AE62568FB}"/>
              </a:ext>
            </a:extLst>
          </p:cNvPr>
          <p:cNvSpPr>
            <a:spLocks noGrp="1"/>
          </p:cNvSpPr>
          <p:nvPr>
            <p:ph idx="1"/>
          </p:nvPr>
        </p:nvSpPr>
        <p:spPr/>
        <p:txBody>
          <a:bodyPr/>
          <a:lstStyle/>
          <a:p>
            <a:endParaRPr lang="es-EC" dirty="0"/>
          </a:p>
        </p:txBody>
      </p:sp>
      <p:sp>
        <p:nvSpPr>
          <p:cNvPr id="4" name="Título 1">
            <a:extLst>
              <a:ext uri="{FF2B5EF4-FFF2-40B4-BE49-F238E27FC236}">
                <a16:creationId xmlns:a16="http://schemas.microsoft.com/office/drawing/2014/main" id="{94FA0629-E6F4-4653-8DA2-310781969D1E}"/>
              </a:ext>
            </a:extLst>
          </p:cNvPr>
          <p:cNvSpPr txBox="1">
            <a:spLocks/>
          </p:cNvSpPr>
          <p:nvPr/>
        </p:nvSpPr>
        <p:spPr>
          <a:xfrm>
            <a:off x="2089300" y="2274677"/>
            <a:ext cx="8074359" cy="2308646"/>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6600" b="1" dirty="0">
                <a:solidFill>
                  <a:schemeClr val="tx1"/>
                </a:solidFill>
              </a:rPr>
              <a:t>CONCLUSIONES Y RECOMENDACIONES</a:t>
            </a:r>
          </a:p>
        </p:txBody>
      </p:sp>
    </p:spTree>
    <p:extLst>
      <p:ext uri="{BB962C8B-B14F-4D97-AF65-F5344CB8AC3E}">
        <p14:creationId xmlns:p14="http://schemas.microsoft.com/office/powerpoint/2010/main" val="2506127078"/>
      </p:ext>
    </p:extLst>
  </p:cSld>
  <p:clrMapOvr>
    <a:masterClrMapping/>
  </p:clrMapOvr>
  <mc:AlternateContent xmlns:mc="http://schemas.openxmlformats.org/markup-compatibility/2006" xmlns:p14="http://schemas.microsoft.com/office/powerpoint/2010/main">
    <mc:Choice Requires="p14">
      <p:transition spd="slow" p14:dur="2000" advTm="1079"/>
    </mc:Choice>
    <mc:Fallback xmlns="">
      <p:transition spd="slow" advTm="1079"/>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7B724B-8213-4B08-B88D-FCFD49E6121A}"/>
              </a:ext>
            </a:extLst>
          </p:cNvPr>
          <p:cNvSpPr>
            <a:spLocks noGrp="1"/>
          </p:cNvSpPr>
          <p:nvPr>
            <p:ph type="title"/>
          </p:nvPr>
        </p:nvSpPr>
        <p:spPr>
          <a:xfrm>
            <a:off x="423512" y="176463"/>
            <a:ext cx="10058400" cy="742749"/>
          </a:xfrm>
        </p:spPr>
        <p:txBody>
          <a:bodyPr/>
          <a:lstStyle/>
          <a:p>
            <a:r>
              <a:rPr lang="es-EC" b="1" dirty="0"/>
              <a:t>Conclusiones</a:t>
            </a:r>
          </a:p>
        </p:txBody>
      </p:sp>
      <p:graphicFrame>
        <p:nvGraphicFramePr>
          <p:cNvPr id="14" name="Marcador de contenido 3">
            <a:extLst>
              <a:ext uri="{FF2B5EF4-FFF2-40B4-BE49-F238E27FC236}">
                <a16:creationId xmlns:a16="http://schemas.microsoft.com/office/drawing/2014/main" id="{D069C6AA-1C2F-4606-8647-D241AF47A581}"/>
              </a:ext>
            </a:extLst>
          </p:cNvPr>
          <p:cNvGraphicFramePr>
            <a:graphicFrameLocks noGrp="1"/>
          </p:cNvGraphicFramePr>
          <p:nvPr>
            <p:ph idx="1"/>
            <p:extLst>
              <p:ext uri="{D42A27DB-BD31-4B8C-83A1-F6EECF244321}">
                <p14:modId xmlns:p14="http://schemas.microsoft.com/office/powerpoint/2010/main" val="3943100835"/>
              </p:ext>
            </p:extLst>
          </p:nvPr>
        </p:nvGraphicFramePr>
        <p:xfrm>
          <a:off x="280736" y="1371501"/>
          <a:ext cx="11630527" cy="4114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0824021"/>
      </p:ext>
    </p:extLst>
  </p:cSld>
  <p:clrMapOvr>
    <a:masterClrMapping/>
  </p:clrMapOvr>
  <mc:AlternateContent xmlns:mc="http://schemas.openxmlformats.org/markup-compatibility/2006" xmlns:p14="http://schemas.microsoft.com/office/powerpoint/2010/main">
    <mc:Choice Requires="p14">
      <p:transition spd="slow" p14:dur="2000" advTm="727819"/>
    </mc:Choice>
    <mc:Fallback xmlns="">
      <p:transition spd="slow" advTm="727819"/>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BEB0FD-5E29-4F5B-9981-032589909A71}"/>
              </a:ext>
            </a:extLst>
          </p:cNvPr>
          <p:cNvSpPr>
            <a:spLocks noGrp="1"/>
          </p:cNvSpPr>
          <p:nvPr>
            <p:ph type="title"/>
          </p:nvPr>
        </p:nvSpPr>
        <p:spPr>
          <a:xfrm>
            <a:off x="311217" y="80736"/>
            <a:ext cx="10058400" cy="913347"/>
          </a:xfrm>
        </p:spPr>
        <p:txBody>
          <a:bodyPr/>
          <a:lstStyle/>
          <a:p>
            <a:r>
              <a:rPr lang="es-EC" b="1" dirty="0"/>
              <a:t>Conclusiones</a:t>
            </a:r>
          </a:p>
        </p:txBody>
      </p:sp>
      <p:grpSp>
        <p:nvGrpSpPr>
          <p:cNvPr id="23" name="Grupo 22">
            <a:extLst>
              <a:ext uri="{FF2B5EF4-FFF2-40B4-BE49-F238E27FC236}">
                <a16:creationId xmlns:a16="http://schemas.microsoft.com/office/drawing/2014/main" id="{2D238C56-FBD8-402C-86B9-CFCF74EDB9FA}"/>
              </a:ext>
            </a:extLst>
          </p:cNvPr>
          <p:cNvGrpSpPr/>
          <p:nvPr/>
        </p:nvGrpSpPr>
        <p:grpSpPr>
          <a:xfrm>
            <a:off x="773418" y="1759249"/>
            <a:ext cx="5322582" cy="3270980"/>
            <a:chOff x="43944" y="4005"/>
            <a:chExt cx="5891207" cy="4941765"/>
          </a:xfrm>
        </p:grpSpPr>
        <p:sp>
          <p:nvSpPr>
            <p:cNvPr id="21" name="Rectángulo 20">
              <a:extLst>
                <a:ext uri="{FF2B5EF4-FFF2-40B4-BE49-F238E27FC236}">
                  <a16:creationId xmlns:a16="http://schemas.microsoft.com/office/drawing/2014/main" id="{3C9CA4FD-27EA-4CA5-92B4-283754612B13}"/>
                </a:ext>
              </a:extLst>
            </p:cNvPr>
            <p:cNvSpPr/>
            <p:nvPr/>
          </p:nvSpPr>
          <p:spPr>
            <a:xfrm>
              <a:off x="43944" y="4005"/>
              <a:ext cx="5891207" cy="4941765"/>
            </a:xfrm>
            <a:prstGeom prst="rect">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22" name="CuadroTexto 21">
              <a:extLst>
                <a:ext uri="{FF2B5EF4-FFF2-40B4-BE49-F238E27FC236}">
                  <a16:creationId xmlns:a16="http://schemas.microsoft.com/office/drawing/2014/main" id="{DA576E0B-EB44-4078-90E2-2618E11C6292}"/>
                </a:ext>
              </a:extLst>
            </p:cNvPr>
            <p:cNvSpPr txBox="1"/>
            <p:nvPr/>
          </p:nvSpPr>
          <p:spPr>
            <a:xfrm>
              <a:off x="43944" y="37968"/>
              <a:ext cx="5891207" cy="3786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just" defTabSz="889000">
                <a:lnSpc>
                  <a:spcPct val="90000"/>
                </a:lnSpc>
                <a:spcBef>
                  <a:spcPct val="0"/>
                </a:spcBef>
                <a:spcAft>
                  <a:spcPct val="35000"/>
                </a:spcAft>
              </a:pPr>
              <a:r>
                <a:rPr lang="es-EC" sz="2000" dirty="0">
                  <a:solidFill>
                    <a:prstClr val="black"/>
                  </a:solidFill>
                  <a:latin typeface="Calibri" panose="020F0502020204030204"/>
                </a:rPr>
                <a:t>Se aplicó una encuesta de estratificación socioeconómica en la comunidad rural de </a:t>
              </a:r>
              <a:r>
                <a:rPr lang="es-EC" sz="2000" dirty="0" err="1">
                  <a:solidFill>
                    <a:prstClr val="black"/>
                  </a:solidFill>
                  <a:latin typeface="Calibri" panose="020F0502020204030204"/>
                </a:rPr>
                <a:t>Cachicunga</a:t>
              </a:r>
              <a:r>
                <a:rPr lang="es-EC" sz="2000" dirty="0">
                  <a:solidFill>
                    <a:prstClr val="black"/>
                  </a:solidFill>
                  <a:latin typeface="Calibri" panose="020F0502020204030204"/>
                </a:rPr>
                <a:t> del cantón Cayambe, tomando en consideración aspectos como erosión y cobertura eléctrica, la comunidad se ubicó en el grupo socioeconómico C- (medio bajo).</a:t>
              </a:r>
            </a:p>
          </p:txBody>
        </p:sp>
      </p:grpSp>
      <p:grpSp>
        <p:nvGrpSpPr>
          <p:cNvPr id="27" name="Grupo 26">
            <a:extLst>
              <a:ext uri="{FF2B5EF4-FFF2-40B4-BE49-F238E27FC236}">
                <a16:creationId xmlns:a16="http://schemas.microsoft.com/office/drawing/2014/main" id="{9B79857C-1D5B-4652-8C2D-15F51C014839}"/>
              </a:ext>
            </a:extLst>
          </p:cNvPr>
          <p:cNvGrpSpPr/>
          <p:nvPr/>
        </p:nvGrpSpPr>
        <p:grpSpPr>
          <a:xfrm>
            <a:off x="6516493" y="1759249"/>
            <a:ext cx="5322581" cy="3270981"/>
            <a:chOff x="6153585" y="0"/>
            <a:chExt cx="5076151" cy="4944906"/>
          </a:xfrm>
        </p:grpSpPr>
        <p:sp>
          <p:nvSpPr>
            <p:cNvPr id="25" name="Rectángulo 24">
              <a:extLst>
                <a:ext uri="{FF2B5EF4-FFF2-40B4-BE49-F238E27FC236}">
                  <a16:creationId xmlns:a16="http://schemas.microsoft.com/office/drawing/2014/main" id="{71129C6D-40E6-4856-8F0A-B1BE458A3CED}"/>
                </a:ext>
              </a:extLst>
            </p:cNvPr>
            <p:cNvSpPr/>
            <p:nvPr/>
          </p:nvSpPr>
          <p:spPr>
            <a:xfrm>
              <a:off x="6153585" y="0"/>
              <a:ext cx="5076151" cy="4944906"/>
            </a:xfrm>
            <a:prstGeom prst="rect">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A40E8D39-8AEA-4B35-8F14-6113D43B89DD}"/>
                    </a:ext>
                  </a:extLst>
                </p:cNvPr>
                <p:cNvSpPr txBox="1"/>
                <p:nvPr/>
              </p:nvSpPr>
              <p:spPr>
                <a:xfrm>
                  <a:off x="6153585" y="0"/>
                  <a:ext cx="5076151" cy="49449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C" sz="2000" dirty="0">
                      <a:solidFill>
                        <a:prstClr val="black"/>
                      </a:solidFill>
                      <a:latin typeface="Calibri" panose="020F0502020204030204"/>
                    </a:rPr>
                    <a:t>Se elaboró una metodología para evaluar el potencial fotovoltaico de la zona de implementación de infraestructura fotovoltaica para determinar el rendimiento total del sistema. Encontrando que el potencial fotovoltaico es de </a:t>
                  </a:r>
                  <a14:m>
                    <m:oMath xmlns:m="http://schemas.openxmlformats.org/officeDocument/2006/math">
                      <m:r>
                        <a:rPr lang="es-EC" sz="2000">
                          <a:solidFill>
                            <a:prstClr val="black"/>
                          </a:solidFill>
                          <a:latin typeface="Cambria Math" panose="02040503050406030204" pitchFamily="18" charset="0"/>
                        </a:rPr>
                        <m:t>1670 </m:t>
                      </m:r>
                      <m:f>
                        <m:fPr>
                          <m:ctrlPr>
                            <a:rPr lang="es-EC" sz="2000" i="1">
                              <a:solidFill>
                                <a:prstClr val="black"/>
                              </a:solidFill>
                              <a:latin typeface="Cambria Math" panose="02040503050406030204" pitchFamily="18" charset="0"/>
                            </a:rPr>
                          </m:ctrlPr>
                        </m:fPr>
                        <m:num>
                          <m:r>
                            <m:rPr>
                              <m:sty m:val="p"/>
                            </m:rPr>
                            <a:rPr lang="es-EC" sz="2000">
                              <a:solidFill>
                                <a:prstClr val="black"/>
                              </a:solidFill>
                              <a:latin typeface="Cambria Math" panose="02040503050406030204" pitchFamily="18" charset="0"/>
                            </a:rPr>
                            <m:t>kWh</m:t>
                          </m:r>
                        </m:num>
                        <m:den>
                          <m:r>
                            <m:rPr>
                              <m:sty m:val="p"/>
                            </m:rPr>
                            <a:rPr lang="es-EC" sz="2000">
                              <a:solidFill>
                                <a:prstClr val="black"/>
                              </a:solidFill>
                              <a:latin typeface="Cambria Math" panose="02040503050406030204" pitchFamily="18" charset="0"/>
                            </a:rPr>
                            <m:t>kWp</m:t>
                          </m:r>
                        </m:den>
                      </m:f>
                    </m:oMath>
                  </a14:m>
                  <a:r>
                    <a:rPr lang="es-EC" sz="2000" dirty="0">
                      <a:solidFill>
                        <a:prstClr val="black"/>
                      </a:solidFill>
                      <a:latin typeface="Calibri" panose="020F0502020204030204"/>
                    </a:rPr>
                    <a:t> promedio anual, con una relación de rendimiento del 81,4% y un factor de capacidad del 19%.</a:t>
                  </a:r>
                </a:p>
              </p:txBody>
            </p:sp>
          </mc:Choice>
          <mc:Fallback xmlns="">
            <p:sp>
              <p:nvSpPr>
                <p:cNvPr id="26" name="CuadroTexto 25">
                  <a:extLst>
                    <a:ext uri="{FF2B5EF4-FFF2-40B4-BE49-F238E27FC236}">
                      <a16:creationId xmlns:a16="http://schemas.microsoft.com/office/drawing/2014/main" id="{A40E8D39-8AEA-4B35-8F14-6113D43B89DD}"/>
                    </a:ext>
                  </a:extLst>
                </p:cNvPr>
                <p:cNvSpPr txBox="1">
                  <a:spLocks noRot="1" noChangeAspect="1" noMove="1" noResize="1" noEditPoints="1" noAdjustHandles="1" noChangeArrowheads="1" noChangeShapeType="1" noTextEdit="1"/>
                </p:cNvSpPr>
                <p:nvPr/>
              </p:nvSpPr>
              <p:spPr>
                <a:xfrm>
                  <a:off x="6153585" y="0"/>
                  <a:ext cx="5076151" cy="4944906"/>
                </a:xfrm>
                <a:prstGeom prst="rect">
                  <a:avLst/>
                </a:prstGeom>
                <a:blipFill>
                  <a:blip r:embed="rId3"/>
                  <a:stretch>
                    <a:fillRect l="-1489" r="-1489"/>
                  </a:stretch>
                </a:blipFill>
              </p:spPr>
              <p:txBody>
                <a:bodyPr/>
                <a:lstStyle/>
                <a:p>
                  <a:r>
                    <a:rPr lang="es-EC">
                      <a:noFill/>
                    </a:rPr>
                    <a:t> </a:t>
                  </a:r>
                </a:p>
              </p:txBody>
            </p:sp>
          </mc:Fallback>
        </mc:AlternateContent>
      </p:grpSp>
    </p:spTree>
    <p:extLst>
      <p:ext uri="{BB962C8B-B14F-4D97-AF65-F5344CB8AC3E}">
        <p14:creationId xmlns:p14="http://schemas.microsoft.com/office/powerpoint/2010/main" val="425760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670A4F-D939-445B-A1A8-61E039CCE8FA}"/>
              </a:ext>
            </a:extLst>
          </p:cNvPr>
          <p:cNvSpPr>
            <a:spLocks noGrp="1"/>
          </p:cNvSpPr>
          <p:nvPr>
            <p:ph type="title"/>
          </p:nvPr>
        </p:nvSpPr>
        <p:spPr>
          <a:xfrm>
            <a:off x="1097280" y="286604"/>
            <a:ext cx="10058400" cy="1093018"/>
          </a:xfrm>
        </p:spPr>
        <p:txBody>
          <a:bodyPr/>
          <a:lstStyle/>
          <a:p>
            <a:r>
              <a:rPr lang="es-EC" b="1" dirty="0"/>
              <a:t>Recomendaciones</a:t>
            </a:r>
          </a:p>
        </p:txBody>
      </p:sp>
      <p:graphicFrame>
        <p:nvGraphicFramePr>
          <p:cNvPr id="6" name="Marcador de contenido 4">
            <a:extLst>
              <a:ext uri="{FF2B5EF4-FFF2-40B4-BE49-F238E27FC236}">
                <a16:creationId xmlns:a16="http://schemas.microsoft.com/office/drawing/2014/main" id="{B19BC313-5B14-4E3A-B15C-FFCDB0AE8C42}"/>
              </a:ext>
            </a:extLst>
          </p:cNvPr>
          <p:cNvGraphicFramePr>
            <a:graphicFrameLocks noGrp="1"/>
          </p:cNvGraphicFramePr>
          <p:nvPr>
            <p:ph idx="1"/>
            <p:extLst>
              <p:ext uri="{D42A27DB-BD31-4B8C-83A1-F6EECF244321}">
                <p14:modId xmlns:p14="http://schemas.microsoft.com/office/powerpoint/2010/main" val="1899095657"/>
              </p:ext>
            </p:extLst>
          </p:nvPr>
        </p:nvGraphicFramePr>
        <p:xfrm>
          <a:off x="1682751" y="1379622"/>
          <a:ext cx="9472929" cy="4949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1514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8DB535-973D-4643-B8FB-B50A788CCFFD}"/>
              </a:ext>
            </a:extLst>
          </p:cNvPr>
          <p:cNvSpPr>
            <a:spLocks noGrp="1"/>
          </p:cNvSpPr>
          <p:nvPr>
            <p:ph type="title"/>
          </p:nvPr>
        </p:nvSpPr>
        <p:spPr/>
        <p:txBody>
          <a:bodyPr/>
          <a:lstStyle/>
          <a:p>
            <a:r>
              <a:rPr lang="es-EC" b="1" dirty="0"/>
              <a:t>Justificación</a:t>
            </a:r>
          </a:p>
        </p:txBody>
      </p:sp>
      <p:graphicFrame>
        <p:nvGraphicFramePr>
          <p:cNvPr id="6" name="Diagrama 5">
            <a:extLst>
              <a:ext uri="{FF2B5EF4-FFF2-40B4-BE49-F238E27FC236}">
                <a16:creationId xmlns:a16="http://schemas.microsoft.com/office/drawing/2014/main" id="{D7993156-4879-410C-A8D0-47D36C4DFD5A}"/>
              </a:ext>
            </a:extLst>
          </p:cNvPr>
          <p:cNvGraphicFramePr/>
          <p:nvPr>
            <p:extLst>
              <p:ext uri="{D42A27DB-BD31-4B8C-83A1-F6EECF244321}">
                <p14:modId xmlns:p14="http://schemas.microsoft.com/office/powerpoint/2010/main" val="3952804417"/>
              </p:ext>
            </p:extLst>
          </p:nvPr>
        </p:nvGraphicFramePr>
        <p:xfrm>
          <a:off x="670560" y="1037305"/>
          <a:ext cx="10850880" cy="38443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7E7202AC-1C14-4225-BA61-B517611004EA}"/>
              </a:ext>
            </a:extLst>
          </p:cNvPr>
          <p:cNvSpPr txBox="1"/>
          <p:nvPr/>
        </p:nvSpPr>
        <p:spPr>
          <a:xfrm>
            <a:off x="0" y="6279009"/>
            <a:ext cx="3657600" cy="584775"/>
          </a:xfrm>
          <a:prstGeom prst="rect">
            <a:avLst/>
          </a:prstGeom>
          <a:noFill/>
        </p:spPr>
        <p:txBody>
          <a:bodyPr wrap="square" rtlCol="0">
            <a:spAutoFit/>
          </a:bodyPr>
          <a:lstStyle/>
          <a:p>
            <a:r>
              <a:rPr lang="es-EC" sz="3200" b="1" dirty="0">
                <a:solidFill>
                  <a:schemeClr val="bg1"/>
                </a:solidFill>
              </a:rPr>
              <a:t>INTRODUCCIÓN</a:t>
            </a:r>
          </a:p>
        </p:txBody>
      </p:sp>
      <p:pic>
        <p:nvPicPr>
          <p:cNvPr id="1026" name="Picture 2" descr="Normativa | Gobierno Electrónico de Ecuador">
            <a:extLst>
              <a:ext uri="{FF2B5EF4-FFF2-40B4-BE49-F238E27FC236}">
                <a16:creationId xmlns:a16="http://schemas.microsoft.com/office/drawing/2014/main" id="{6EE34D68-1FCC-4FEE-B531-25EF593B4B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272" y="4881656"/>
            <a:ext cx="2147055" cy="14249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s energías renovables ahora representan un tercio de la ...">
            <a:extLst>
              <a:ext uri="{FF2B5EF4-FFF2-40B4-BE49-F238E27FC236}">
                <a16:creationId xmlns:a16="http://schemas.microsoft.com/office/drawing/2014/main" id="{B3B8B727-4E04-43B8-AE4F-4B3A0B73B844}"/>
              </a:ext>
            </a:extLst>
          </p:cNvPr>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bwMode="auto">
          <a:xfrm>
            <a:off x="4807285" y="4670545"/>
            <a:ext cx="2282629" cy="12956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ducación Física: DESARROLLO RURAL">
            <a:extLst>
              <a:ext uri="{FF2B5EF4-FFF2-40B4-BE49-F238E27FC236}">
                <a16:creationId xmlns:a16="http://schemas.microsoft.com/office/drawing/2014/main" id="{23952C19-F009-4087-B4FE-E4F1CDD35F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7724" y="541985"/>
            <a:ext cx="2137590"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neficios del Ordenamiento Territorial en la Gestión Ambiental">
            <a:extLst>
              <a:ext uri="{FF2B5EF4-FFF2-40B4-BE49-F238E27FC236}">
                <a16:creationId xmlns:a16="http://schemas.microsoft.com/office/drawing/2014/main" id="{517156B8-967D-4964-9B2D-60A7CFAA4E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12825" y="4758801"/>
            <a:ext cx="4286251" cy="164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237813"/>
      </p:ext>
    </p:extLst>
  </p:cSld>
  <p:clrMapOvr>
    <a:masterClrMapping/>
  </p:clrMapOvr>
  <mc:AlternateContent xmlns:mc="http://schemas.openxmlformats.org/markup-compatibility/2006" xmlns:p14="http://schemas.microsoft.com/office/powerpoint/2010/main">
    <mc:Choice Requires="p14">
      <p:transition spd="slow" p14:dur="2000" advTm="112759"/>
    </mc:Choice>
    <mc:Fallback xmlns="">
      <p:transition spd="slow" advTm="112759"/>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B6FABB-503E-4E9F-95A7-30A4CEE19A23}"/>
              </a:ext>
            </a:extLst>
          </p:cNvPr>
          <p:cNvSpPr>
            <a:spLocks noGrp="1"/>
          </p:cNvSpPr>
          <p:nvPr>
            <p:ph type="title"/>
          </p:nvPr>
        </p:nvSpPr>
        <p:spPr/>
        <p:txBody>
          <a:bodyPr/>
          <a:lstStyle/>
          <a:p>
            <a:endParaRPr lang="es-EC"/>
          </a:p>
        </p:txBody>
      </p:sp>
      <p:pic>
        <p:nvPicPr>
          <p:cNvPr id="5" name="Marcador de contenido 4">
            <a:extLst>
              <a:ext uri="{FF2B5EF4-FFF2-40B4-BE49-F238E27FC236}">
                <a16:creationId xmlns:a16="http://schemas.microsoft.com/office/drawing/2014/main" id="{1E4919EA-013B-4F0D-BB2B-B5EA1625C2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48492" y="0"/>
            <a:ext cx="3643508" cy="2732631"/>
          </a:xfrm>
        </p:spPr>
      </p:pic>
      <p:pic>
        <p:nvPicPr>
          <p:cNvPr id="7" name="Imagen 6">
            <a:extLst>
              <a:ext uri="{FF2B5EF4-FFF2-40B4-BE49-F238E27FC236}">
                <a16:creationId xmlns:a16="http://schemas.microsoft.com/office/drawing/2014/main" id="{F5FC2C99-7E9E-4F39-865B-B763DC82E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6059" y="206020"/>
            <a:ext cx="3643509" cy="2732632"/>
          </a:xfrm>
          <a:prstGeom prst="rect">
            <a:avLst/>
          </a:prstGeom>
        </p:spPr>
      </p:pic>
      <p:pic>
        <p:nvPicPr>
          <p:cNvPr id="9" name="Imagen 8">
            <a:extLst>
              <a:ext uri="{FF2B5EF4-FFF2-40B4-BE49-F238E27FC236}">
                <a16:creationId xmlns:a16="http://schemas.microsoft.com/office/drawing/2014/main" id="{A6F7473C-A2FC-4DBE-A9BB-619EDE412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896" y="2938651"/>
            <a:ext cx="4879039" cy="3659279"/>
          </a:xfrm>
          <a:prstGeom prst="rect">
            <a:avLst/>
          </a:prstGeom>
        </p:spPr>
      </p:pic>
      <p:pic>
        <p:nvPicPr>
          <p:cNvPr id="11" name="Imagen 10">
            <a:extLst>
              <a:ext uri="{FF2B5EF4-FFF2-40B4-BE49-F238E27FC236}">
                <a16:creationId xmlns:a16="http://schemas.microsoft.com/office/drawing/2014/main" id="{520B819A-3F05-4A99-96B0-6D068F72BCED}"/>
              </a:ext>
            </a:extLst>
          </p:cNvPr>
          <p:cNvPicPr>
            <a:picLocks noChangeAspect="1"/>
          </p:cNvPicPr>
          <p:nvPr/>
        </p:nvPicPr>
        <p:blipFill rotWithShape="1">
          <a:blip r:embed="rId5">
            <a:extLst>
              <a:ext uri="{28A0092B-C50C-407E-A947-70E740481C1C}">
                <a14:useLocalDpi xmlns:a14="http://schemas.microsoft.com/office/drawing/2010/main" val="0"/>
              </a:ext>
            </a:extLst>
          </a:blip>
          <a:srcRect t="8421"/>
          <a:stretch/>
        </p:blipFill>
        <p:spPr>
          <a:xfrm>
            <a:off x="8579569" y="2456623"/>
            <a:ext cx="3503340" cy="4277762"/>
          </a:xfrm>
          <a:prstGeom prst="rect">
            <a:avLst/>
          </a:prstGeom>
        </p:spPr>
      </p:pic>
      <p:pic>
        <p:nvPicPr>
          <p:cNvPr id="13" name="Imagen 12">
            <a:extLst>
              <a:ext uri="{FF2B5EF4-FFF2-40B4-BE49-F238E27FC236}">
                <a16:creationId xmlns:a16="http://schemas.microsoft.com/office/drawing/2014/main" id="{A29C3AE7-F92A-4E3B-ACE0-6891AAF933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31" y="182563"/>
            <a:ext cx="4869656" cy="6492874"/>
          </a:xfrm>
          <a:prstGeom prst="rect">
            <a:avLst/>
          </a:prstGeom>
        </p:spPr>
      </p:pic>
      <p:pic>
        <p:nvPicPr>
          <p:cNvPr id="11266" name="Picture 2" descr="Meme Business Cat - Muchas gracias por su atencion - 195834">
            <a:extLst>
              <a:ext uri="{FF2B5EF4-FFF2-40B4-BE49-F238E27FC236}">
                <a16:creationId xmlns:a16="http://schemas.microsoft.com/office/drawing/2014/main" id="{38152B8C-B04A-47AD-84C0-8A395D29B7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9613" y="2094349"/>
            <a:ext cx="1891894" cy="1891894"/>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CF657966-4EFD-443F-A944-17422772C2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2772" y="4231719"/>
            <a:ext cx="3154948" cy="2366211"/>
          </a:xfrm>
          <a:prstGeom prst="rect">
            <a:avLst/>
          </a:prstGeom>
        </p:spPr>
      </p:pic>
    </p:spTree>
    <p:extLst>
      <p:ext uri="{BB962C8B-B14F-4D97-AF65-F5344CB8AC3E}">
        <p14:creationId xmlns:p14="http://schemas.microsoft.com/office/powerpoint/2010/main" val="1349727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0" y="1862351"/>
            <a:ext cx="12191999" cy="170216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800" b="0" i="1"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800" b="1"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DEPARTAMENTO DE CIENCIAS DE LA TIERRA Y DE LA CONSTRUCCIÓN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400" b="1"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CARRERA DE INGENIERÍA GEOGRÁFICA Y DEL MEDIO AMBIENTE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0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200" b="1"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r>
              <a:rPr kumimoji="0" lang="es-EC" sz="3200" b="1"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“Zonificación para instalaciones fotovoltaicas en tierras afectadas por la erosión en comunidades rurales de las provincias de Pichincha e Imbabura”</a:t>
            </a:r>
            <a:r>
              <a:rPr kumimoji="0" lang="es-ES" sz="3200" b="1"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endParaRPr kumimoji="0" lang="es-EC" sz="3200" b="1"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4" name="Picture 2" descr="Resultado de imagen para ESPE LOGO"/>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utout/>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797118" y="201150"/>
            <a:ext cx="4760549" cy="1229496"/>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641223" y="6256740"/>
            <a:ext cx="9437077"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ts val="300"/>
              </a:spcBef>
              <a:spcAft>
                <a:spcPct val="0"/>
              </a:spcAft>
              <a:buClr>
                <a:srgbClr val="4472C4"/>
              </a:buClr>
              <a:buSzTx/>
              <a:buFontTx/>
              <a:buNone/>
              <a:tabLst/>
              <a:defRPr/>
            </a:pPr>
            <a:r>
              <a:rPr kumimoji="0" lang="es-EC"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Director de Carrera: </a:t>
            </a:r>
            <a:r>
              <a:rPr kumimoji="0" lang="es-EC"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Ing. Alexander </a:t>
            </a:r>
            <a:r>
              <a:rPr kumimoji="0" lang="es-EC"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Robayo</a:t>
            </a:r>
            <a:r>
              <a:rPr kumimoji="0" lang="es-EC"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 </a:t>
            </a:r>
            <a:r>
              <a:rPr kumimoji="0" lang="es-EC"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MSc</a:t>
            </a:r>
            <a:r>
              <a:rPr kumimoji="0" lang="es-EC"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7" name="Picture 2" descr="C:\Users\ESPE\Desktop\Alex-ESPE\Clases Semana 10 del 20 24 de julio 2020\Evidencias 21 Julio\Presentación-Tesis _García_Abigaíl.jpg"/>
          <p:cNvPicPr>
            <a:picLocks noChangeAspect="1" noChangeArrowheads="1"/>
          </p:cNvPicPr>
          <p:nvPr/>
        </p:nvPicPr>
        <p:blipFill rotWithShape="1">
          <a:blip r:embed="rId4">
            <a:extLst>
              <a:ext uri="{28A0092B-C50C-407E-A947-70E740481C1C}">
                <a14:useLocalDpi xmlns:a14="http://schemas.microsoft.com/office/drawing/2010/main" val="0"/>
              </a:ext>
            </a:extLst>
          </a:blip>
          <a:srcRect t="80327" r="83333" b="1"/>
          <a:stretch/>
        </p:blipFill>
        <p:spPr bwMode="auto">
          <a:xfrm>
            <a:off x="10125797" y="201150"/>
            <a:ext cx="1524001" cy="13490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LOGOS\logo esp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626" y="101452"/>
            <a:ext cx="1559195" cy="1559195"/>
          </a:xfrm>
          <a:prstGeom prst="rect">
            <a:avLst/>
          </a:prstGeom>
          <a:noFill/>
          <a:extLst>
            <a:ext uri="{909E8E84-426E-40DD-AFC4-6F175D3DCCD1}">
              <a14:hiddenFill xmlns:a14="http://schemas.microsoft.com/office/drawing/2010/main">
                <a:solidFill>
                  <a:srgbClr val="FFFFFF"/>
                </a:solidFill>
              </a14:hiddenFill>
            </a:ext>
          </a:extLst>
        </p:spPr>
      </p:pic>
      <p:sp>
        <p:nvSpPr>
          <p:cNvPr id="10" name="2 Subtítulo"/>
          <p:cNvSpPr txBox="1">
            <a:spLocks/>
          </p:cNvSpPr>
          <p:nvPr/>
        </p:nvSpPr>
        <p:spPr>
          <a:xfrm>
            <a:off x="2684831" y="3894534"/>
            <a:ext cx="12988657" cy="2562261"/>
          </a:xfrm>
          <a:prstGeom prst="rect">
            <a:avLst/>
          </a:prstGeom>
        </p:spPr>
        <p:txBody>
          <a:bodyPr vert="horz" lIns="91440" tIns="45720" rIns="91440" bIns="45720" numCol="2" rtlCol="0" anchor="ctr">
            <a:no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4472C4"/>
              </a:buClr>
              <a:buSzPct val="76000"/>
              <a:buFont typeface="Wingdings 2" pitchFamily="18" charset="2"/>
              <a:buNone/>
              <a:tabLst/>
              <a:defRPr/>
            </a:pPr>
            <a:r>
              <a:rPr kumimoji="0" lang="es-EC"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Autores: </a:t>
            </a:r>
            <a:r>
              <a:rPr kumimoji="0" lang="es-EC"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Sr. Mauricio Andres Mafla Yépez</a:t>
            </a:r>
          </a:p>
          <a:p>
            <a:pPr marL="0" marR="0" lvl="0" indent="0" algn="ctr" defTabSz="914400" rtl="0" eaLnBrk="1" fontAlgn="auto" latinLnBrk="0" hangingPunct="1">
              <a:lnSpc>
                <a:spcPct val="100000"/>
              </a:lnSpc>
              <a:spcBef>
                <a:spcPct val="20000"/>
              </a:spcBef>
              <a:spcAft>
                <a:spcPts val="0"/>
              </a:spcAft>
              <a:buClr>
                <a:srgbClr val="4472C4"/>
              </a:buClr>
              <a:buSzPct val="76000"/>
              <a:buFont typeface="Wingdings 2" pitchFamily="18" charset="2"/>
              <a:buNone/>
              <a:tabLst/>
              <a:defRPr/>
            </a:pPr>
            <a:endParaRPr kumimoji="0" lang="es-EC"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300"/>
              </a:spcBef>
              <a:spcAft>
                <a:spcPts val="0"/>
              </a:spcAft>
              <a:buClr>
                <a:srgbClr val="4472C4"/>
              </a:buClr>
              <a:buSzPct val="76000"/>
              <a:buFont typeface="Wingdings 2" pitchFamily="18" charset="2"/>
              <a:buNone/>
              <a:tabLst/>
              <a:defRPr/>
            </a:pPr>
            <a:r>
              <a:rPr kumimoji="0" lang="es-EC"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Director del proyecto: </a:t>
            </a:r>
            <a:r>
              <a:rPr kumimoji="0" lang="es-MX"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Ing. Wilson Jácome</a:t>
            </a:r>
          </a:p>
          <a:p>
            <a:pPr marL="0" marR="0" lvl="0" indent="0" algn="ctr" defTabSz="914400" rtl="0" eaLnBrk="1" fontAlgn="auto" latinLnBrk="0" hangingPunct="1">
              <a:lnSpc>
                <a:spcPct val="100000"/>
              </a:lnSpc>
              <a:spcBef>
                <a:spcPts val="300"/>
              </a:spcBef>
              <a:spcAft>
                <a:spcPts val="0"/>
              </a:spcAft>
              <a:buClr>
                <a:srgbClr val="4472C4"/>
              </a:buClr>
              <a:buSzPct val="76000"/>
              <a:buFont typeface="Wingdings 2" pitchFamily="18" charset="2"/>
              <a:buNone/>
              <a:tabLst/>
              <a:defRPr/>
            </a:pPr>
            <a:endParaRPr kumimoji="0" lang="es-MX"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300"/>
              </a:spcBef>
              <a:spcAft>
                <a:spcPts val="0"/>
              </a:spcAft>
              <a:buClr>
                <a:srgbClr val="4472C4"/>
              </a:buClr>
              <a:buSzPct val="76000"/>
              <a:buFont typeface="Wingdings 2" pitchFamily="18" charset="2"/>
              <a:buNone/>
              <a:tabLst/>
              <a:defRPr/>
            </a:pPr>
            <a:r>
              <a:rPr kumimoji="0" lang="es-MX"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C"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Docente Evaluador: </a:t>
            </a:r>
            <a:r>
              <a:rPr kumimoji="0" lang="es-MX"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Ing. Izar Sinde</a:t>
            </a:r>
            <a:endParaRPr kumimoji="0" lang="es-EC"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66410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8871">
        <p15:prstTrans prst="curtains"/>
      </p:transition>
    </mc:Choice>
    <mc:Fallback xmlns="">
      <p:transition spd="slow" advTm="38871">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5BBE5F-79E3-4D31-8B76-5E06028FF3C8}"/>
              </a:ext>
            </a:extLst>
          </p:cNvPr>
          <p:cNvSpPr>
            <a:spLocks noGrp="1"/>
          </p:cNvSpPr>
          <p:nvPr>
            <p:ph type="title"/>
          </p:nvPr>
        </p:nvSpPr>
        <p:spPr>
          <a:xfrm>
            <a:off x="838200" y="283483"/>
            <a:ext cx="10515600" cy="1008324"/>
          </a:xfrm>
        </p:spPr>
        <p:txBody>
          <a:bodyPr/>
          <a:lstStyle/>
          <a:p>
            <a:r>
              <a:rPr lang="es-EC" b="1" dirty="0"/>
              <a:t>Objetivo general</a:t>
            </a:r>
          </a:p>
        </p:txBody>
      </p:sp>
      <p:sp>
        <p:nvSpPr>
          <p:cNvPr id="4" name="Rectángulo 3">
            <a:extLst>
              <a:ext uri="{FF2B5EF4-FFF2-40B4-BE49-F238E27FC236}">
                <a16:creationId xmlns:a16="http://schemas.microsoft.com/office/drawing/2014/main" id="{085FDD14-1ADF-4182-95F7-B121C3CC2786}"/>
              </a:ext>
            </a:extLst>
          </p:cNvPr>
          <p:cNvSpPr/>
          <p:nvPr/>
        </p:nvSpPr>
        <p:spPr>
          <a:xfrm>
            <a:off x="838200" y="2680605"/>
            <a:ext cx="10515600"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spcAft>
                <a:spcPts val="800"/>
              </a:spcAft>
            </a:pPr>
            <a:r>
              <a:rPr lang="es-EC" sz="2400" dirty="0">
                <a:ea typeface="Calibri" panose="020F0502020204030204" pitchFamily="34" charset="0"/>
                <a:cs typeface="Times New Roman" panose="02020603050405020304" pitchFamily="18" charset="0"/>
              </a:rPr>
              <a:t>Elaborar una zonificación potencial de instalaciones fotovoltaicas en tierras afectadas por la erosión en comunidades rurales de las provincias de Pichincha e Imbabura, mediante el uso de sistemas de información geográfica para ayudar a solucionar la problemática de cobertura energética con el aprovechamiento de zonas improductivas.</a:t>
            </a:r>
          </a:p>
        </p:txBody>
      </p:sp>
      <p:sp>
        <p:nvSpPr>
          <p:cNvPr id="9" name="CuadroTexto 8">
            <a:extLst>
              <a:ext uri="{FF2B5EF4-FFF2-40B4-BE49-F238E27FC236}">
                <a16:creationId xmlns:a16="http://schemas.microsoft.com/office/drawing/2014/main" id="{3695E301-6863-4452-ABEF-64EAD78BEA28}"/>
              </a:ext>
            </a:extLst>
          </p:cNvPr>
          <p:cNvSpPr txBox="1"/>
          <p:nvPr/>
        </p:nvSpPr>
        <p:spPr>
          <a:xfrm>
            <a:off x="0" y="6279009"/>
            <a:ext cx="3657600" cy="584775"/>
          </a:xfrm>
          <a:prstGeom prst="rect">
            <a:avLst/>
          </a:prstGeom>
          <a:noFill/>
        </p:spPr>
        <p:txBody>
          <a:bodyPr wrap="square" rtlCol="0">
            <a:spAutoFit/>
          </a:bodyPr>
          <a:lstStyle/>
          <a:p>
            <a:r>
              <a:rPr lang="es-EC" sz="3200" b="1" dirty="0">
                <a:solidFill>
                  <a:schemeClr val="bg1"/>
                </a:solidFill>
              </a:rPr>
              <a:t>INTRODUCCIÓN</a:t>
            </a:r>
          </a:p>
        </p:txBody>
      </p:sp>
    </p:spTree>
    <p:extLst>
      <p:ext uri="{BB962C8B-B14F-4D97-AF65-F5344CB8AC3E}">
        <p14:creationId xmlns:p14="http://schemas.microsoft.com/office/powerpoint/2010/main" val="2714173170"/>
      </p:ext>
    </p:extLst>
  </p:cSld>
  <p:clrMapOvr>
    <a:masterClrMapping/>
  </p:clrMapOvr>
  <mc:AlternateContent xmlns:mc="http://schemas.openxmlformats.org/markup-compatibility/2006" xmlns:p14="http://schemas.microsoft.com/office/powerpoint/2010/main">
    <mc:Choice Requires="p14">
      <p:transition spd="slow" p14:dur="2000" advTm="22840"/>
    </mc:Choice>
    <mc:Fallback xmlns="">
      <p:transition spd="slow" advTm="2284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0622EA83-6EEE-4307-B6F1-2A0144D8AC5A}"/>
              </a:ext>
            </a:extLst>
          </p:cNvPr>
          <p:cNvSpPr/>
          <p:nvPr/>
        </p:nvSpPr>
        <p:spPr>
          <a:xfrm>
            <a:off x="729737" y="1374143"/>
            <a:ext cx="10732526" cy="1107996"/>
          </a:xfrm>
          <a:prstGeom prst="rect">
            <a:avLst/>
          </a:prstGeom>
          <a:solidFill>
            <a:schemeClr val="accent1">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es-EC" sz="2200" dirty="0">
                <a:ea typeface="Calibri" panose="020F0502020204030204" pitchFamily="34" charset="0"/>
                <a:cs typeface="Times New Roman" panose="02020603050405020304" pitchFamily="18" charset="0"/>
              </a:rPr>
              <a:t>Determinar las zonas con cambios en la cobertura vegetal </a:t>
            </a:r>
            <a:r>
              <a:rPr lang="es-EC" sz="2200">
                <a:ea typeface="Calibri" panose="020F0502020204030204" pitchFamily="34" charset="0"/>
                <a:cs typeface="Times New Roman" panose="02020603050405020304" pitchFamily="18" charset="0"/>
              </a:rPr>
              <a:t>mediante el </a:t>
            </a:r>
            <a:r>
              <a:rPr lang="es-EC" sz="2200" dirty="0">
                <a:ea typeface="Calibri" panose="020F0502020204030204" pitchFamily="34" charset="0"/>
                <a:cs typeface="Times New Roman" panose="02020603050405020304" pitchFamily="18" charset="0"/>
              </a:rPr>
              <a:t>índice de vegetación ajustado al suelo (SAVI) a través del uso de imágenes satelitales de la zona de estudio cada 2 años desde 2016 hasta el 2018.</a:t>
            </a:r>
          </a:p>
        </p:txBody>
      </p:sp>
      <p:sp>
        <p:nvSpPr>
          <p:cNvPr id="7" name="Rectángulo 6">
            <a:extLst>
              <a:ext uri="{FF2B5EF4-FFF2-40B4-BE49-F238E27FC236}">
                <a16:creationId xmlns:a16="http://schemas.microsoft.com/office/drawing/2014/main" id="{B1EDCDD0-BF51-4B7A-898A-07FD37A76CBB}"/>
              </a:ext>
            </a:extLst>
          </p:cNvPr>
          <p:cNvSpPr/>
          <p:nvPr/>
        </p:nvSpPr>
        <p:spPr>
          <a:xfrm>
            <a:off x="729736" y="2745517"/>
            <a:ext cx="10790603" cy="1107996"/>
          </a:xfrm>
          <a:prstGeom prst="rect">
            <a:avLst/>
          </a:prstGeom>
          <a:solidFill>
            <a:schemeClr val="accent1">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es-EC" sz="2200" dirty="0">
                <a:ea typeface="Calibri" panose="020F0502020204030204" pitchFamily="34" charset="0"/>
                <a:cs typeface="Times New Roman" panose="02020603050405020304" pitchFamily="18" charset="0"/>
              </a:rPr>
              <a:t>Determinar las zonas de implementación de infraestructura fotovoltaica aislados de las provincias de Imbabura y Pichincha, mediante un análisis multicriterio y el uso de información geoespacial para su potencial implementación.</a:t>
            </a:r>
          </a:p>
        </p:txBody>
      </p:sp>
      <p:sp>
        <p:nvSpPr>
          <p:cNvPr id="9" name="Rectángulo 8">
            <a:extLst>
              <a:ext uri="{FF2B5EF4-FFF2-40B4-BE49-F238E27FC236}">
                <a16:creationId xmlns:a16="http://schemas.microsoft.com/office/drawing/2014/main" id="{815297E7-917C-489E-A381-F6C2B5C62EAA}"/>
              </a:ext>
            </a:extLst>
          </p:cNvPr>
          <p:cNvSpPr/>
          <p:nvPr/>
        </p:nvSpPr>
        <p:spPr>
          <a:xfrm>
            <a:off x="729736" y="4132993"/>
            <a:ext cx="10773180" cy="1446550"/>
          </a:xfrm>
          <a:prstGeom prst="rect">
            <a:avLst/>
          </a:prstGeom>
          <a:solidFill>
            <a:schemeClr val="accent1">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es-EC" sz="2200" dirty="0">
                <a:ea typeface="Calibri" panose="020F0502020204030204" pitchFamily="34" charset="0"/>
                <a:cs typeface="Times New Roman" panose="02020603050405020304" pitchFamily="18" charset="0"/>
              </a:rPr>
              <a:t>Analizar las posibles zonas rurales socioeconómicamente vulnerables en donde no exista la cobertura adecuada de energía eléctrica y se encuentren en zonas erosionadas mediante el uso de información geoespacial para determinar un lugar potencial de implementación de la infraestructura fotovoltaica.</a:t>
            </a:r>
          </a:p>
        </p:txBody>
      </p:sp>
      <p:sp>
        <p:nvSpPr>
          <p:cNvPr id="11" name="Rectángulo 10">
            <a:extLst>
              <a:ext uri="{FF2B5EF4-FFF2-40B4-BE49-F238E27FC236}">
                <a16:creationId xmlns:a16="http://schemas.microsoft.com/office/drawing/2014/main" id="{EC2BD76A-FB15-4378-9A9A-13EF899AE584}"/>
              </a:ext>
            </a:extLst>
          </p:cNvPr>
          <p:cNvSpPr/>
          <p:nvPr/>
        </p:nvSpPr>
        <p:spPr>
          <a:xfrm>
            <a:off x="729736" y="5859023"/>
            <a:ext cx="10831257" cy="769441"/>
          </a:xfrm>
          <a:prstGeom prst="rect">
            <a:avLst/>
          </a:prstGeom>
          <a:solidFill>
            <a:schemeClr val="accent1">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es-EC" sz="2200" dirty="0">
                <a:ea typeface="Calibri" panose="020F0502020204030204" pitchFamily="34" charset="0"/>
                <a:cs typeface="Times New Roman" panose="02020603050405020304" pitchFamily="18" charset="0"/>
              </a:rPr>
              <a:t>Elaborar una metodología para evaluar el potencial fotovoltaico con el uso de información geoespacial para determinar el rendimiento total del sistema fotovoltaico. </a:t>
            </a:r>
          </a:p>
        </p:txBody>
      </p:sp>
      <p:sp>
        <p:nvSpPr>
          <p:cNvPr id="12" name="Título 1">
            <a:extLst>
              <a:ext uri="{FF2B5EF4-FFF2-40B4-BE49-F238E27FC236}">
                <a16:creationId xmlns:a16="http://schemas.microsoft.com/office/drawing/2014/main" id="{3D9E05CB-B0CC-49B9-A798-47FAA7DC9C04}"/>
              </a:ext>
            </a:extLst>
          </p:cNvPr>
          <p:cNvSpPr>
            <a:spLocks noGrp="1"/>
          </p:cNvSpPr>
          <p:nvPr>
            <p:ph type="title"/>
          </p:nvPr>
        </p:nvSpPr>
        <p:spPr>
          <a:xfrm>
            <a:off x="838200" y="283483"/>
            <a:ext cx="10515600" cy="1008324"/>
          </a:xfrm>
        </p:spPr>
        <p:txBody>
          <a:bodyPr/>
          <a:lstStyle/>
          <a:p>
            <a:r>
              <a:rPr lang="es-EC" b="1" dirty="0"/>
              <a:t>Objetivos específicos</a:t>
            </a:r>
          </a:p>
        </p:txBody>
      </p:sp>
    </p:spTree>
    <p:extLst>
      <p:ext uri="{BB962C8B-B14F-4D97-AF65-F5344CB8AC3E}">
        <p14:creationId xmlns:p14="http://schemas.microsoft.com/office/powerpoint/2010/main" val="2514033214"/>
      </p:ext>
    </p:extLst>
  </p:cSld>
  <p:clrMapOvr>
    <a:masterClrMapping/>
  </p:clrMapOvr>
  <mc:AlternateContent xmlns:mc="http://schemas.openxmlformats.org/markup-compatibility/2006" xmlns:p14="http://schemas.microsoft.com/office/powerpoint/2010/main">
    <mc:Choice Requires="p14">
      <p:transition spd="slow" p14:dur="2000" advTm="503"/>
    </mc:Choice>
    <mc:Fallback xmlns="">
      <p:transition spd="slow" advTm="50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FBEE177-107C-4A5B-A66D-7E3510684043}"/>
              </a:ext>
            </a:extLst>
          </p:cNvPr>
          <p:cNvSpPr txBox="1">
            <a:spLocks/>
          </p:cNvSpPr>
          <p:nvPr/>
        </p:nvSpPr>
        <p:spPr>
          <a:xfrm>
            <a:off x="3246119" y="2470484"/>
            <a:ext cx="5699761" cy="1507957"/>
          </a:xfrm>
          <a:prstGeom prst="rect">
            <a:avLst/>
          </a:prstGeom>
        </p:spPr>
        <p:txBody>
          <a:bodyPr vert="horz" lIns="91440" tIns="45720" rIns="91440" bIns="45720" rtlCol="0" anchor="b">
            <a:normAutofit fontScale="925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6600" b="1" dirty="0">
                <a:solidFill>
                  <a:schemeClr val="tx1"/>
                </a:solidFill>
              </a:rPr>
              <a:t>MARCO TEÓRICO</a:t>
            </a:r>
          </a:p>
        </p:txBody>
      </p:sp>
    </p:spTree>
    <p:extLst>
      <p:ext uri="{BB962C8B-B14F-4D97-AF65-F5344CB8AC3E}">
        <p14:creationId xmlns:p14="http://schemas.microsoft.com/office/powerpoint/2010/main" val="442733449"/>
      </p:ext>
    </p:extLst>
  </p:cSld>
  <p:clrMapOvr>
    <a:masterClrMapping/>
  </p:clrMapOvr>
  <mc:AlternateContent xmlns:mc="http://schemas.openxmlformats.org/markup-compatibility/2006" xmlns:p14="http://schemas.microsoft.com/office/powerpoint/2010/main">
    <mc:Choice Requires="p14">
      <p:transition spd="slow" p14:dur="2000" advTm="1495"/>
    </mc:Choice>
    <mc:Fallback xmlns="">
      <p:transition spd="slow" advTm="149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8F05BD-A94E-4239-9429-E034A561368E}"/>
              </a:ext>
            </a:extLst>
          </p:cNvPr>
          <p:cNvSpPr>
            <a:spLocks noGrp="1"/>
          </p:cNvSpPr>
          <p:nvPr>
            <p:ph type="title"/>
          </p:nvPr>
        </p:nvSpPr>
        <p:spPr>
          <a:xfrm>
            <a:off x="1097280" y="202389"/>
            <a:ext cx="10058400" cy="1450757"/>
          </a:xfrm>
        </p:spPr>
        <p:txBody>
          <a:bodyPr/>
          <a:lstStyle/>
          <a:p>
            <a:r>
              <a:rPr lang="es-EC" b="1" dirty="0"/>
              <a:t>Energía solar</a:t>
            </a:r>
          </a:p>
        </p:txBody>
      </p:sp>
      <p:graphicFrame>
        <p:nvGraphicFramePr>
          <p:cNvPr id="5" name="Diagrama 4">
            <a:extLst>
              <a:ext uri="{FF2B5EF4-FFF2-40B4-BE49-F238E27FC236}">
                <a16:creationId xmlns:a16="http://schemas.microsoft.com/office/drawing/2014/main" id="{BDD38B38-C77D-4B53-9EFE-824079E653F3}"/>
              </a:ext>
            </a:extLst>
          </p:cNvPr>
          <p:cNvGraphicFramePr/>
          <p:nvPr>
            <p:extLst>
              <p:ext uri="{D42A27DB-BD31-4B8C-83A1-F6EECF244321}">
                <p14:modId xmlns:p14="http://schemas.microsoft.com/office/powerpoint/2010/main" val="2377648730"/>
              </p:ext>
            </p:extLst>
          </p:nvPr>
        </p:nvGraphicFramePr>
        <p:xfrm>
          <a:off x="1753326" y="1717342"/>
          <a:ext cx="9920514" cy="4538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9C8A06C8-8F08-4351-83F8-E571A6578C9D}"/>
              </a:ext>
            </a:extLst>
          </p:cNvPr>
          <p:cNvSpPr txBox="1"/>
          <p:nvPr/>
        </p:nvSpPr>
        <p:spPr>
          <a:xfrm>
            <a:off x="0" y="6279009"/>
            <a:ext cx="3657600" cy="584775"/>
          </a:xfrm>
          <a:prstGeom prst="rect">
            <a:avLst/>
          </a:prstGeom>
          <a:noFill/>
        </p:spPr>
        <p:txBody>
          <a:bodyPr wrap="square" rtlCol="0">
            <a:spAutoFit/>
          </a:bodyPr>
          <a:lstStyle/>
          <a:p>
            <a:r>
              <a:rPr lang="es-EC" sz="3200" b="1" dirty="0">
                <a:solidFill>
                  <a:schemeClr val="bg1"/>
                </a:solidFill>
              </a:rPr>
              <a:t>MARCO TEÓRICO</a:t>
            </a:r>
          </a:p>
        </p:txBody>
      </p:sp>
      <p:pic>
        <p:nvPicPr>
          <p:cNvPr id="14338" name="Picture 2" descr="Trabajo energia solar">
            <a:extLst>
              <a:ext uri="{FF2B5EF4-FFF2-40B4-BE49-F238E27FC236}">
                <a16:creationId xmlns:a16="http://schemas.microsoft.com/office/drawing/2014/main" id="{4A31A92C-C8E6-4529-863E-620E44BFC7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506" y="4234950"/>
            <a:ext cx="2776728" cy="208472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Sun | National Geographic Society">
            <a:extLst>
              <a:ext uri="{FF2B5EF4-FFF2-40B4-BE49-F238E27FC236}">
                <a16:creationId xmlns:a16="http://schemas.microsoft.com/office/drawing/2014/main" id="{F2CCF1C2-28C3-4B77-BD57-BC75C2AEA7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0960" y="1010652"/>
            <a:ext cx="2129822" cy="1598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537577"/>
      </p:ext>
    </p:extLst>
  </p:cSld>
  <p:clrMapOvr>
    <a:masterClrMapping/>
  </p:clrMapOvr>
  <mc:AlternateContent xmlns:mc="http://schemas.openxmlformats.org/markup-compatibility/2006" xmlns:p14="http://schemas.microsoft.com/office/powerpoint/2010/main">
    <mc:Choice Requires="p14">
      <p:transition spd="slow" p14:dur="2000" advTm="27272"/>
    </mc:Choice>
    <mc:Fallback xmlns="">
      <p:transition spd="slow" advTm="2727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65785A-3C65-4FC1-852B-808E02AAB9A7}"/>
              </a:ext>
            </a:extLst>
          </p:cNvPr>
          <p:cNvSpPr>
            <a:spLocks noGrp="1"/>
          </p:cNvSpPr>
          <p:nvPr>
            <p:ph type="title"/>
          </p:nvPr>
        </p:nvSpPr>
        <p:spPr/>
        <p:txBody>
          <a:bodyPr/>
          <a:lstStyle/>
          <a:p>
            <a:r>
              <a:rPr lang="es-EC" b="1" dirty="0"/>
              <a:t>Energía solar fotovoltaica aislada</a:t>
            </a:r>
          </a:p>
        </p:txBody>
      </p:sp>
      <p:graphicFrame>
        <p:nvGraphicFramePr>
          <p:cNvPr id="10" name="Marcador de contenido 9">
            <a:extLst>
              <a:ext uri="{FF2B5EF4-FFF2-40B4-BE49-F238E27FC236}">
                <a16:creationId xmlns:a16="http://schemas.microsoft.com/office/drawing/2014/main" id="{8A7D0B6A-CBCD-4FBD-992B-4CBCBACBF18B}"/>
              </a:ext>
            </a:extLst>
          </p:cNvPr>
          <p:cNvGraphicFramePr>
            <a:graphicFrameLocks noGrp="1"/>
          </p:cNvGraphicFramePr>
          <p:nvPr>
            <p:ph idx="1"/>
            <p:extLst>
              <p:ext uri="{D42A27DB-BD31-4B8C-83A1-F6EECF244321}">
                <p14:modId xmlns:p14="http://schemas.microsoft.com/office/powerpoint/2010/main" val="2760502901"/>
              </p:ext>
            </p:extLst>
          </p:nvPr>
        </p:nvGraphicFramePr>
        <p:xfrm>
          <a:off x="838199" y="1825625"/>
          <a:ext cx="10761133" cy="466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2EDF2EF3-F2A3-4A36-B2BB-60CF79AAA830}"/>
              </a:ext>
            </a:extLst>
          </p:cNvPr>
          <p:cNvSpPr txBox="1"/>
          <p:nvPr/>
        </p:nvSpPr>
        <p:spPr>
          <a:xfrm>
            <a:off x="0" y="6279009"/>
            <a:ext cx="3657600" cy="584775"/>
          </a:xfrm>
          <a:prstGeom prst="rect">
            <a:avLst/>
          </a:prstGeom>
          <a:noFill/>
        </p:spPr>
        <p:txBody>
          <a:bodyPr wrap="square" rtlCol="0">
            <a:spAutoFit/>
          </a:bodyPr>
          <a:lstStyle/>
          <a:p>
            <a:r>
              <a:rPr lang="es-EC" sz="3200" b="1" dirty="0">
                <a:solidFill>
                  <a:schemeClr val="bg1"/>
                </a:solidFill>
              </a:rPr>
              <a:t>MARCO TEÓRICO</a:t>
            </a:r>
          </a:p>
        </p:txBody>
      </p:sp>
      <p:pic>
        <p:nvPicPr>
          <p:cNvPr id="12290" name="Picture 2" descr="Consejos y recomendaciones básicas a tener claro antes de proceder ...">
            <a:extLst>
              <a:ext uri="{FF2B5EF4-FFF2-40B4-BE49-F238E27FC236}">
                <a16:creationId xmlns:a16="http://schemas.microsoft.com/office/drawing/2014/main" id="{117F5877-F861-4CC0-A06E-D393D050DA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042" y="1573697"/>
            <a:ext cx="3453063" cy="241714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Es competitivo instalar energía solar fotovoltaica para la ...">
            <a:extLst>
              <a:ext uri="{FF2B5EF4-FFF2-40B4-BE49-F238E27FC236}">
                <a16:creationId xmlns:a16="http://schemas.microsoft.com/office/drawing/2014/main" id="{5391AA16-820C-4B73-88DE-A37F29CBAA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76511" y="4386092"/>
            <a:ext cx="2777289" cy="2079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295161"/>
      </p:ext>
    </p:extLst>
  </p:cSld>
  <p:clrMapOvr>
    <a:masterClrMapping/>
  </p:clrMapOvr>
  <mc:AlternateContent xmlns:mc="http://schemas.openxmlformats.org/markup-compatibility/2006" xmlns:p14="http://schemas.microsoft.com/office/powerpoint/2010/main">
    <mc:Choice Requires="p14">
      <p:transition spd="slow" p14:dur="2000" advTm="44464"/>
    </mc:Choice>
    <mc:Fallback xmlns="">
      <p:transition spd="slow" advTm="44464"/>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53060</TotalTime>
  <Words>5561</Words>
  <Application>Microsoft Office PowerPoint</Application>
  <PresentationFormat>Panorámica</PresentationFormat>
  <Paragraphs>1046</Paragraphs>
  <Slides>41</Slides>
  <Notes>25</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41</vt:i4>
      </vt:variant>
    </vt:vector>
  </HeadingPairs>
  <TitlesOfParts>
    <vt:vector size="52" baseType="lpstr">
      <vt:lpstr>Arial</vt:lpstr>
      <vt:lpstr>Arial Narrow</vt:lpstr>
      <vt:lpstr>Calibri</vt:lpstr>
      <vt:lpstr>Calibri Light</vt:lpstr>
      <vt:lpstr>Cambria Math</vt:lpstr>
      <vt:lpstr>Times New Roman</vt:lpstr>
      <vt:lpstr>Trebuchet MS</vt:lpstr>
      <vt:lpstr>Wingdings 2</vt:lpstr>
      <vt:lpstr>Wingdings 3</vt:lpstr>
      <vt:lpstr>Tema de Office</vt:lpstr>
      <vt:lpstr>Faceta</vt:lpstr>
      <vt:lpstr>Presentación de PowerPoint</vt:lpstr>
      <vt:lpstr>INTRODUCCIÓN</vt:lpstr>
      <vt:lpstr>Planteamiento del problema</vt:lpstr>
      <vt:lpstr>Justificación</vt:lpstr>
      <vt:lpstr>Objetivo general</vt:lpstr>
      <vt:lpstr>Objetivos específicos</vt:lpstr>
      <vt:lpstr>Presentación de PowerPoint</vt:lpstr>
      <vt:lpstr>Energía solar</vt:lpstr>
      <vt:lpstr>Energía solar fotovoltaica aislada</vt:lpstr>
      <vt:lpstr>Erosión en el suelo</vt:lpstr>
      <vt:lpstr>Índice de vegetación ajustado al suelo (SAVI)</vt:lpstr>
      <vt:lpstr>Proceso analítico jerárquico (AHP)</vt:lpstr>
      <vt:lpstr>Cálculo de consistencia</vt:lpstr>
      <vt:lpstr>METODOLOGÍA Y RESULTADOS</vt:lpstr>
      <vt:lpstr>Recopilación de información</vt:lpstr>
      <vt:lpstr>Índice de vegetación ajustado al suelo (SAVI)</vt:lpstr>
      <vt:lpstr>Cambios de cobertura vegetal</vt:lpstr>
      <vt:lpstr>Cambios de cobertura vegetal</vt:lpstr>
      <vt:lpstr>Descripción de variables</vt:lpstr>
      <vt:lpstr>Estandarización</vt:lpstr>
      <vt:lpstr>Matrices pareadas de comparaciones</vt:lpstr>
      <vt:lpstr>Matrices de Prioridades</vt:lpstr>
      <vt:lpstr>Consistencia</vt:lpstr>
      <vt:lpstr>Generación de zonas óptimas de implementación fotovoltaica aislada</vt:lpstr>
      <vt:lpstr>Selección de zonas erosionadas con problemas de cobertura eléctrica</vt:lpstr>
      <vt:lpstr>Selección de zonas óptimas de implementación fotovoltaica en tierras afectadas por la erosión y con problemas de cobertura eléctrica</vt:lpstr>
      <vt:lpstr>Encuesta de estratificación de nivel socioeconómico</vt:lpstr>
      <vt:lpstr>Tamaño de la muestra</vt:lpstr>
      <vt:lpstr>Resultado de la encuesta</vt:lpstr>
      <vt:lpstr>Resultado de la encuesta</vt:lpstr>
      <vt:lpstr>Resultado de la encuesta</vt:lpstr>
      <vt:lpstr>Rangos para cada uno de los estratos socioeconómicos</vt:lpstr>
      <vt:lpstr>Zona de implementación fotovoltaica</vt:lpstr>
      <vt:lpstr>Metodología para determinar el potencial fotovoltaico </vt:lpstr>
      <vt:lpstr>Potencial fotovoltaico </vt:lpstr>
      <vt:lpstr>Presentación de PowerPoint</vt:lpstr>
      <vt:lpstr>Conclusiones</vt:lpstr>
      <vt:lpstr>Conclusiones</vt:lpstr>
      <vt:lpstr>Recomendaciones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mauricio</dc:creator>
  <cp:lastModifiedBy>mauricio</cp:lastModifiedBy>
  <cp:revision>254</cp:revision>
  <dcterms:created xsi:type="dcterms:W3CDTF">2020-01-16T19:19:34Z</dcterms:created>
  <dcterms:modified xsi:type="dcterms:W3CDTF">2020-09-28T20:43:16Z</dcterms:modified>
</cp:coreProperties>
</file>