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9" r:id="rId3"/>
    <p:sldId id="260" r:id="rId4"/>
    <p:sldId id="263" r:id="rId5"/>
    <p:sldId id="261" r:id="rId6"/>
    <p:sldId id="262" r:id="rId7"/>
    <p:sldId id="265" r:id="rId8"/>
    <p:sldId id="266" r:id="rId9"/>
    <p:sldId id="267" r:id="rId10"/>
    <p:sldId id="268" r:id="rId11"/>
    <p:sldId id="269" r:id="rId12"/>
    <p:sldId id="270" r:id="rId13"/>
    <p:sldId id="273" r:id="rId14"/>
    <p:sldId id="271" r:id="rId15"/>
    <p:sldId id="272" r:id="rId16"/>
    <p:sldId id="274"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66"/>
    <a:srgbClr val="6600FF"/>
    <a:srgbClr val="FFCCFF"/>
    <a:srgbClr val="9966FF"/>
    <a:srgbClr val="CC66FF"/>
    <a:srgbClr val="6699FF"/>
    <a:srgbClr val="FF99CC"/>
    <a:srgbClr val="FF99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4" autoAdjust="0"/>
    <p:restoredTop sz="93603" autoAdjust="0"/>
  </p:normalViewPr>
  <p:slideViewPr>
    <p:cSldViewPr>
      <p:cViewPr varScale="1">
        <p:scale>
          <a:sx n="68" d="100"/>
          <a:sy n="68" d="100"/>
        </p:scale>
        <p:origin x="161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D48FF-E58F-4EAD-A3F0-319494A44238}"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s-EC"/>
        </a:p>
      </dgm:t>
    </dgm:pt>
    <dgm:pt modelId="{AF962A55-73EA-4CE2-A000-661C09FE01AD}">
      <dgm:prSet phldrT="[Texto]" custT="1"/>
      <dgm:spPr/>
      <dgm:t>
        <a:bodyPr/>
        <a:lstStyle/>
        <a:p>
          <a:r>
            <a:rPr lang="es-ES" sz="1800" dirty="0"/>
            <a:t>Enfoque o método de investigación</a:t>
          </a:r>
          <a:endParaRPr lang="es-EC" sz="1800" dirty="0"/>
        </a:p>
      </dgm:t>
    </dgm:pt>
    <dgm:pt modelId="{DF6B6528-78B7-4DF2-BDF5-8FDBD81363F7}" type="parTrans" cxnId="{2F85FF80-8602-4B8A-9ED7-20AC891BCAB4}">
      <dgm:prSet/>
      <dgm:spPr/>
      <dgm:t>
        <a:bodyPr/>
        <a:lstStyle/>
        <a:p>
          <a:endParaRPr lang="es-EC" sz="1800"/>
        </a:p>
      </dgm:t>
    </dgm:pt>
    <dgm:pt modelId="{5A08C6BC-BCFB-4B56-A940-6A5F0DD7C90E}" type="sibTrans" cxnId="{2F85FF80-8602-4B8A-9ED7-20AC891BCAB4}">
      <dgm:prSet/>
      <dgm:spPr/>
      <dgm:t>
        <a:bodyPr/>
        <a:lstStyle/>
        <a:p>
          <a:endParaRPr lang="es-EC" sz="1800"/>
        </a:p>
      </dgm:t>
    </dgm:pt>
    <dgm:pt modelId="{D10412A0-5A79-4041-BA47-734473AC8549}">
      <dgm:prSet phldrT="[Texto]" custT="1"/>
      <dgm:spPr/>
      <dgm:t>
        <a:bodyPr/>
        <a:lstStyle/>
        <a:p>
          <a:pPr algn="just"/>
          <a:r>
            <a:rPr lang="es-ES" sz="1800" dirty="0"/>
            <a:t>Mixto (análisis de datos cuantitativos y cualitativos)</a:t>
          </a:r>
          <a:endParaRPr lang="es-EC" sz="1800" dirty="0"/>
        </a:p>
      </dgm:t>
    </dgm:pt>
    <dgm:pt modelId="{022BF8F0-A928-4DBC-905B-9F69295D88B8}" type="parTrans" cxnId="{B9CAA2CC-CA5A-449C-975B-73CAC9889C68}">
      <dgm:prSet/>
      <dgm:spPr/>
      <dgm:t>
        <a:bodyPr/>
        <a:lstStyle/>
        <a:p>
          <a:endParaRPr lang="es-EC" sz="1800"/>
        </a:p>
      </dgm:t>
    </dgm:pt>
    <dgm:pt modelId="{DD3667B4-01B6-4B22-A92A-13B7EC22C4AD}" type="sibTrans" cxnId="{B9CAA2CC-CA5A-449C-975B-73CAC9889C68}">
      <dgm:prSet/>
      <dgm:spPr/>
      <dgm:t>
        <a:bodyPr/>
        <a:lstStyle/>
        <a:p>
          <a:endParaRPr lang="es-EC" sz="1800"/>
        </a:p>
      </dgm:t>
    </dgm:pt>
    <dgm:pt modelId="{105003CA-500A-4388-90BC-E476289427DE}">
      <dgm:prSet phldrT="[Texto]" custT="1"/>
      <dgm:spPr/>
      <dgm:t>
        <a:bodyPr/>
        <a:lstStyle/>
        <a:p>
          <a:r>
            <a:rPr lang="es-ES" sz="1800" dirty="0"/>
            <a:t>Modalidad de investigación </a:t>
          </a:r>
          <a:endParaRPr lang="es-EC" sz="1800" dirty="0"/>
        </a:p>
      </dgm:t>
    </dgm:pt>
    <dgm:pt modelId="{BA57DF15-2A4A-4F95-9E59-44606E2D1996}" type="parTrans" cxnId="{B745E439-52A5-4B5C-B197-4FED4E034C07}">
      <dgm:prSet/>
      <dgm:spPr/>
      <dgm:t>
        <a:bodyPr/>
        <a:lstStyle/>
        <a:p>
          <a:endParaRPr lang="es-EC" sz="1800"/>
        </a:p>
      </dgm:t>
    </dgm:pt>
    <dgm:pt modelId="{0F30C051-5EE2-4F04-A1DB-E8721A0181E6}" type="sibTrans" cxnId="{B745E439-52A5-4B5C-B197-4FED4E034C07}">
      <dgm:prSet/>
      <dgm:spPr/>
      <dgm:t>
        <a:bodyPr/>
        <a:lstStyle/>
        <a:p>
          <a:endParaRPr lang="es-EC" sz="1800"/>
        </a:p>
      </dgm:t>
    </dgm:pt>
    <dgm:pt modelId="{B2B5EF24-9436-483D-A0C3-8302ADA92933}">
      <dgm:prSet phldrT="[Texto]" custT="1"/>
      <dgm:spPr/>
      <dgm:t>
        <a:bodyPr/>
        <a:lstStyle/>
        <a:p>
          <a:r>
            <a:rPr lang="es-ES" sz="1800" dirty="0"/>
            <a:t>Bibliográfica documental</a:t>
          </a:r>
          <a:endParaRPr lang="es-EC" sz="1800" dirty="0"/>
        </a:p>
      </dgm:t>
    </dgm:pt>
    <dgm:pt modelId="{FF1EA8AE-E9B5-41CF-BAB7-58F1E206041C}" type="parTrans" cxnId="{A8453D76-A045-4BEA-9847-6C8B547DD129}">
      <dgm:prSet/>
      <dgm:spPr/>
      <dgm:t>
        <a:bodyPr/>
        <a:lstStyle/>
        <a:p>
          <a:endParaRPr lang="es-EC" sz="1800"/>
        </a:p>
      </dgm:t>
    </dgm:pt>
    <dgm:pt modelId="{C6CFCF1D-E9DA-4704-98D7-699DC929DBD0}" type="sibTrans" cxnId="{A8453D76-A045-4BEA-9847-6C8B547DD129}">
      <dgm:prSet/>
      <dgm:spPr/>
      <dgm:t>
        <a:bodyPr/>
        <a:lstStyle/>
        <a:p>
          <a:endParaRPr lang="es-EC" sz="1800"/>
        </a:p>
      </dgm:t>
    </dgm:pt>
    <dgm:pt modelId="{86927FB5-B011-41CE-92B6-FB112AAB164D}">
      <dgm:prSet phldrT="[Texto]" custT="1"/>
      <dgm:spPr/>
      <dgm:t>
        <a:bodyPr/>
        <a:lstStyle/>
        <a:p>
          <a:r>
            <a:rPr lang="es-ES" sz="1800" dirty="0"/>
            <a:t>Tipo de investigación </a:t>
          </a:r>
          <a:endParaRPr lang="es-EC" sz="1800" dirty="0"/>
        </a:p>
      </dgm:t>
    </dgm:pt>
    <dgm:pt modelId="{7E78C62E-A0B2-411D-B741-03A16508CAEE}" type="parTrans" cxnId="{08F02EFE-D823-426F-B734-A862E24FFB3D}">
      <dgm:prSet/>
      <dgm:spPr/>
      <dgm:t>
        <a:bodyPr/>
        <a:lstStyle/>
        <a:p>
          <a:endParaRPr lang="es-EC" sz="1800"/>
        </a:p>
      </dgm:t>
    </dgm:pt>
    <dgm:pt modelId="{F673B565-BE2F-4EAB-AE39-856D4BA7AEDE}" type="sibTrans" cxnId="{08F02EFE-D823-426F-B734-A862E24FFB3D}">
      <dgm:prSet/>
      <dgm:spPr/>
      <dgm:t>
        <a:bodyPr/>
        <a:lstStyle/>
        <a:p>
          <a:endParaRPr lang="es-EC" sz="1800"/>
        </a:p>
      </dgm:t>
    </dgm:pt>
    <dgm:pt modelId="{939D08BE-A804-4CD0-8C40-6E924B4A867A}">
      <dgm:prSet phldrT="[Texto]" custT="1"/>
      <dgm:spPr/>
      <dgm:t>
        <a:bodyPr/>
        <a:lstStyle/>
        <a:p>
          <a:r>
            <a:rPr lang="es-ES" sz="1800" dirty="0"/>
            <a:t>Explicativa  </a:t>
          </a:r>
          <a:endParaRPr lang="es-EC" sz="1800" dirty="0"/>
        </a:p>
      </dgm:t>
    </dgm:pt>
    <dgm:pt modelId="{D2A05799-5029-4B00-B5FA-885D66B09171}" type="parTrans" cxnId="{F39F7F10-3C5C-481B-AFBD-95C56213CC9D}">
      <dgm:prSet/>
      <dgm:spPr/>
      <dgm:t>
        <a:bodyPr/>
        <a:lstStyle/>
        <a:p>
          <a:endParaRPr lang="es-EC" sz="1800"/>
        </a:p>
      </dgm:t>
    </dgm:pt>
    <dgm:pt modelId="{6DD6F1B3-BE5A-4A14-9063-4174A7455E0C}" type="sibTrans" cxnId="{F39F7F10-3C5C-481B-AFBD-95C56213CC9D}">
      <dgm:prSet/>
      <dgm:spPr/>
      <dgm:t>
        <a:bodyPr/>
        <a:lstStyle/>
        <a:p>
          <a:endParaRPr lang="es-EC" sz="1800"/>
        </a:p>
      </dgm:t>
    </dgm:pt>
    <dgm:pt modelId="{BFC9266F-2AED-410C-893A-A05EAC94CAAE}">
      <dgm:prSet phldrT="[Texto]" custT="1"/>
      <dgm:spPr/>
      <dgm:t>
        <a:bodyPr/>
        <a:lstStyle/>
        <a:p>
          <a:r>
            <a:rPr lang="es-ES" sz="1800" dirty="0"/>
            <a:t>Investigación de campo a través del uso de la técnica de la encuesta.  </a:t>
          </a:r>
          <a:endParaRPr lang="es-EC" sz="1800" dirty="0"/>
        </a:p>
      </dgm:t>
    </dgm:pt>
    <dgm:pt modelId="{37A06E2B-F39F-4C76-97FA-3A45BF0FBF69}" type="parTrans" cxnId="{F8C53CC2-31FB-450B-B360-83F4A8D9699E}">
      <dgm:prSet/>
      <dgm:spPr/>
      <dgm:t>
        <a:bodyPr/>
        <a:lstStyle/>
        <a:p>
          <a:endParaRPr lang="es-EC"/>
        </a:p>
      </dgm:t>
    </dgm:pt>
    <dgm:pt modelId="{A1298ED8-D720-43D2-9FAE-F6ACE9405D58}" type="sibTrans" cxnId="{F8C53CC2-31FB-450B-B360-83F4A8D9699E}">
      <dgm:prSet/>
      <dgm:spPr/>
      <dgm:t>
        <a:bodyPr/>
        <a:lstStyle/>
        <a:p>
          <a:endParaRPr lang="es-EC"/>
        </a:p>
      </dgm:t>
    </dgm:pt>
    <dgm:pt modelId="{7BA683B8-B296-41E1-87A0-BC5CE82A2BF9}" type="pres">
      <dgm:prSet presAssocID="{F67D48FF-E58F-4EAD-A3F0-319494A44238}" presName="Name0" presStyleCnt="0">
        <dgm:presLayoutVars>
          <dgm:dir/>
          <dgm:animLvl val="lvl"/>
          <dgm:resizeHandles val="exact"/>
        </dgm:presLayoutVars>
      </dgm:prSet>
      <dgm:spPr/>
    </dgm:pt>
    <dgm:pt modelId="{1C4A1107-ACE5-46D2-A330-103F54B7097B}" type="pres">
      <dgm:prSet presAssocID="{AF962A55-73EA-4CE2-A000-661C09FE01AD}" presName="linNode" presStyleCnt="0"/>
      <dgm:spPr/>
    </dgm:pt>
    <dgm:pt modelId="{589E00CA-D923-4CFA-BCD3-49C68126FFE2}" type="pres">
      <dgm:prSet presAssocID="{AF962A55-73EA-4CE2-A000-661C09FE01AD}" presName="parentText" presStyleLbl="node1" presStyleIdx="0" presStyleCnt="3">
        <dgm:presLayoutVars>
          <dgm:chMax val="1"/>
          <dgm:bulletEnabled val="1"/>
        </dgm:presLayoutVars>
      </dgm:prSet>
      <dgm:spPr/>
    </dgm:pt>
    <dgm:pt modelId="{F9647680-DE90-4CE7-AEC8-AECF104853A2}" type="pres">
      <dgm:prSet presAssocID="{AF962A55-73EA-4CE2-A000-661C09FE01AD}" presName="descendantText" presStyleLbl="alignAccFollowNode1" presStyleIdx="0" presStyleCnt="3">
        <dgm:presLayoutVars>
          <dgm:bulletEnabled val="1"/>
        </dgm:presLayoutVars>
      </dgm:prSet>
      <dgm:spPr/>
    </dgm:pt>
    <dgm:pt modelId="{72625D5F-80F6-42B2-B670-F033D7DD3400}" type="pres">
      <dgm:prSet presAssocID="{5A08C6BC-BCFB-4B56-A940-6A5F0DD7C90E}" presName="sp" presStyleCnt="0"/>
      <dgm:spPr/>
    </dgm:pt>
    <dgm:pt modelId="{2B1E40C0-6507-438A-A761-4A0BE3C5C959}" type="pres">
      <dgm:prSet presAssocID="{105003CA-500A-4388-90BC-E476289427DE}" presName="linNode" presStyleCnt="0"/>
      <dgm:spPr/>
    </dgm:pt>
    <dgm:pt modelId="{DAB284EB-78D9-4AF9-A970-A47D343A0DD7}" type="pres">
      <dgm:prSet presAssocID="{105003CA-500A-4388-90BC-E476289427DE}" presName="parentText" presStyleLbl="node1" presStyleIdx="1" presStyleCnt="3">
        <dgm:presLayoutVars>
          <dgm:chMax val="1"/>
          <dgm:bulletEnabled val="1"/>
        </dgm:presLayoutVars>
      </dgm:prSet>
      <dgm:spPr/>
    </dgm:pt>
    <dgm:pt modelId="{DE98C3C3-5961-4556-8613-3E2BB6A1E066}" type="pres">
      <dgm:prSet presAssocID="{105003CA-500A-4388-90BC-E476289427DE}" presName="descendantText" presStyleLbl="alignAccFollowNode1" presStyleIdx="1" presStyleCnt="3">
        <dgm:presLayoutVars>
          <dgm:bulletEnabled val="1"/>
        </dgm:presLayoutVars>
      </dgm:prSet>
      <dgm:spPr/>
    </dgm:pt>
    <dgm:pt modelId="{18557445-BF90-43AD-B683-F9003FFB64C3}" type="pres">
      <dgm:prSet presAssocID="{0F30C051-5EE2-4F04-A1DB-E8721A0181E6}" presName="sp" presStyleCnt="0"/>
      <dgm:spPr/>
    </dgm:pt>
    <dgm:pt modelId="{00DE2C94-3CC8-4EAC-88FD-025057497ACC}" type="pres">
      <dgm:prSet presAssocID="{86927FB5-B011-41CE-92B6-FB112AAB164D}" presName="linNode" presStyleCnt="0"/>
      <dgm:spPr/>
    </dgm:pt>
    <dgm:pt modelId="{6D460762-B993-4C3B-8D84-A8B41463ED7C}" type="pres">
      <dgm:prSet presAssocID="{86927FB5-B011-41CE-92B6-FB112AAB164D}" presName="parentText" presStyleLbl="node1" presStyleIdx="2" presStyleCnt="3">
        <dgm:presLayoutVars>
          <dgm:chMax val="1"/>
          <dgm:bulletEnabled val="1"/>
        </dgm:presLayoutVars>
      </dgm:prSet>
      <dgm:spPr/>
    </dgm:pt>
    <dgm:pt modelId="{5EF5FC14-0EF8-4C18-9A2A-42EAA4EA9A27}" type="pres">
      <dgm:prSet presAssocID="{86927FB5-B011-41CE-92B6-FB112AAB164D}" presName="descendantText" presStyleLbl="alignAccFollowNode1" presStyleIdx="2" presStyleCnt="3">
        <dgm:presLayoutVars>
          <dgm:bulletEnabled val="1"/>
        </dgm:presLayoutVars>
      </dgm:prSet>
      <dgm:spPr/>
    </dgm:pt>
  </dgm:ptLst>
  <dgm:cxnLst>
    <dgm:cxn modelId="{F39F7F10-3C5C-481B-AFBD-95C56213CC9D}" srcId="{86927FB5-B011-41CE-92B6-FB112AAB164D}" destId="{939D08BE-A804-4CD0-8C40-6E924B4A867A}" srcOrd="0" destOrd="0" parTransId="{D2A05799-5029-4B00-B5FA-885D66B09171}" sibTransId="{6DD6F1B3-BE5A-4A14-9063-4174A7455E0C}"/>
    <dgm:cxn modelId="{BA057134-1F3C-4728-856E-9B8925B29E26}" type="presOf" srcId="{939D08BE-A804-4CD0-8C40-6E924B4A867A}" destId="{5EF5FC14-0EF8-4C18-9A2A-42EAA4EA9A27}" srcOrd="0" destOrd="0" presId="urn:microsoft.com/office/officeart/2005/8/layout/vList5"/>
    <dgm:cxn modelId="{B745E439-52A5-4B5C-B197-4FED4E034C07}" srcId="{F67D48FF-E58F-4EAD-A3F0-319494A44238}" destId="{105003CA-500A-4388-90BC-E476289427DE}" srcOrd="1" destOrd="0" parTransId="{BA57DF15-2A4A-4F95-9E59-44606E2D1996}" sibTransId="{0F30C051-5EE2-4F04-A1DB-E8721A0181E6}"/>
    <dgm:cxn modelId="{C4A10167-DD69-4F6F-AD00-C5A56B81F265}" type="presOf" srcId="{105003CA-500A-4388-90BC-E476289427DE}" destId="{DAB284EB-78D9-4AF9-A970-A47D343A0DD7}" srcOrd="0" destOrd="0" presId="urn:microsoft.com/office/officeart/2005/8/layout/vList5"/>
    <dgm:cxn modelId="{A8453D76-A045-4BEA-9847-6C8B547DD129}" srcId="{105003CA-500A-4388-90BC-E476289427DE}" destId="{B2B5EF24-9436-483D-A0C3-8302ADA92933}" srcOrd="0" destOrd="0" parTransId="{FF1EA8AE-E9B5-41CF-BAB7-58F1E206041C}" sibTransId="{C6CFCF1D-E9DA-4704-98D7-699DC929DBD0}"/>
    <dgm:cxn modelId="{6B77ED56-31A5-4F57-8BE0-B604079E04B4}" type="presOf" srcId="{BFC9266F-2AED-410C-893A-A05EAC94CAAE}" destId="{DE98C3C3-5961-4556-8613-3E2BB6A1E066}" srcOrd="0" destOrd="1" presId="urn:microsoft.com/office/officeart/2005/8/layout/vList5"/>
    <dgm:cxn modelId="{3C64987D-A2D8-49F9-80DC-8830096EE83B}" type="presOf" srcId="{86927FB5-B011-41CE-92B6-FB112AAB164D}" destId="{6D460762-B993-4C3B-8D84-A8B41463ED7C}" srcOrd="0" destOrd="0" presId="urn:microsoft.com/office/officeart/2005/8/layout/vList5"/>
    <dgm:cxn modelId="{2F85FF80-8602-4B8A-9ED7-20AC891BCAB4}" srcId="{F67D48FF-E58F-4EAD-A3F0-319494A44238}" destId="{AF962A55-73EA-4CE2-A000-661C09FE01AD}" srcOrd="0" destOrd="0" parTransId="{DF6B6528-78B7-4DF2-BDF5-8FDBD81363F7}" sibTransId="{5A08C6BC-BCFB-4B56-A940-6A5F0DD7C90E}"/>
    <dgm:cxn modelId="{82908196-6B76-493C-A05C-66488B698674}" type="presOf" srcId="{D10412A0-5A79-4041-BA47-734473AC8549}" destId="{F9647680-DE90-4CE7-AEC8-AECF104853A2}" srcOrd="0" destOrd="0" presId="urn:microsoft.com/office/officeart/2005/8/layout/vList5"/>
    <dgm:cxn modelId="{0DBC05AA-8A58-41D6-AA49-476EE41C5DF1}" type="presOf" srcId="{B2B5EF24-9436-483D-A0C3-8302ADA92933}" destId="{DE98C3C3-5961-4556-8613-3E2BB6A1E066}" srcOrd="0" destOrd="0" presId="urn:microsoft.com/office/officeart/2005/8/layout/vList5"/>
    <dgm:cxn modelId="{C610CAB1-E3A4-4C34-B92B-E92689D6DD69}" type="presOf" srcId="{AF962A55-73EA-4CE2-A000-661C09FE01AD}" destId="{589E00CA-D923-4CFA-BCD3-49C68126FFE2}" srcOrd="0" destOrd="0" presId="urn:microsoft.com/office/officeart/2005/8/layout/vList5"/>
    <dgm:cxn modelId="{F8C53CC2-31FB-450B-B360-83F4A8D9699E}" srcId="{105003CA-500A-4388-90BC-E476289427DE}" destId="{BFC9266F-2AED-410C-893A-A05EAC94CAAE}" srcOrd="1" destOrd="0" parTransId="{37A06E2B-F39F-4C76-97FA-3A45BF0FBF69}" sibTransId="{A1298ED8-D720-43D2-9FAE-F6ACE9405D58}"/>
    <dgm:cxn modelId="{B9CAA2CC-CA5A-449C-975B-73CAC9889C68}" srcId="{AF962A55-73EA-4CE2-A000-661C09FE01AD}" destId="{D10412A0-5A79-4041-BA47-734473AC8549}" srcOrd="0" destOrd="0" parTransId="{022BF8F0-A928-4DBC-905B-9F69295D88B8}" sibTransId="{DD3667B4-01B6-4B22-A92A-13B7EC22C4AD}"/>
    <dgm:cxn modelId="{568060DE-D630-4A58-93E2-E86ED7D72F9A}" type="presOf" srcId="{F67D48FF-E58F-4EAD-A3F0-319494A44238}" destId="{7BA683B8-B296-41E1-87A0-BC5CE82A2BF9}" srcOrd="0" destOrd="0" presId="urn:microsoft.com/office/officeart/2005/8/layout/vList5"/>
    <dgm:cxn modelId="{08F02EFE-D823-426F-B734-A862E24FFB3D}" srcId="{F67D48FF-E58F-4EAD-A3F0-319494A44238}" destId="{86927FB5-B011-41CE-92B6-FB112AAB164D}" srcOrd="2" destOrd="0" parTransId="{7E78C62E-A0B2-411D-B741-03A16508CAEE}" sibTransId="{F673B565-BE2F-4EAB-AE39-856D4BA7AEDE}"/>
    <dgm:cxn modelId="{64A905D3-5F4E-498A-B2AC-5C4D6B5C9218}" type="presParOf" srcId="{7BA683B8-B296-41E1-87A0-BC5CE82A2BF9}" destId="{1C4A1107-ACE5-46D2-A330-103F54B7097B}" srcOrd="0" destOrd="0" presId="urn:microsoft.com/office/officeart/2005/8/layout/vList5"/>
    <dgm:cxn modelId="{253FB625-2149-412D-90E1-417DE0945BF1}" type="presParOf" srcId="{1C4A1107-ACE5-46D2-A330-103F54B7097B}" destId="{589E00CA-D923-4CFA-BCD3-49C68126FFE2}" srcOrd="0" destOrd="0" presId="urn:microsoft.com/office/officeart/2005/8/layout/vList5"/>
    <dgm:cxn modelId="{02ABDE53-1575-413B-BD0D-B56687765376}" type="presParOf" srcId="{1C4A1107-ACE5-46D2-A330-103F54B7097B}" destId="{F9647680-DE90-4CE7-AEC8-AECF104853A2}" srcOrd="1" destOrd="0" presId="urn:microsoft.com/office/officeart/2005/8/layout/vList5"/>
    <dgm:cxn modelId="{C3B25E83-3687-4560-8303-CDF14E7E7AAE}" type="presParOf" srcId="{7BA683B8-B296-41E1-87A0-BC5CE82A2BF9}" destId="{72625D5F-80F6-42B2-B670-F033D7DD3400}" srcOrd="1" destOrd="0" presId="urn:microsoft.com/office/officeart/2005/8/layout/vList5"/>
    <dgm:cxn modelId="{CBE7A7F4-1F21-4D89-AF6C-DC77C1214F64}" type="presParOf" srcId="{7BA683B8-B296-41E1-87A0-BC5CE82A2BF9}" destId="{2B1E40C0-6507-438A-A761-4A0BE3C5C959}" srcOrd="2" destOrd="0" presId="urn:microsoft.com/office/officeart/2005/8/layout/vList5"/>
    <dgm:cxn modelId="{39ADF9DB-CF1C-4462-A377-3D81E11C0917}" type="presParOf" srcId="{2B1E40C0-6507-438A-A761-4A0BE3C5C959}" destId="{DAB284EB-78D9-4AF9-A970-A47D343A0DD7}" srcOrd="0" destOrd="0" presId="urn:microsoft.com/office/officeart/2005/8/layout/vList5"/>
    <dgm:cxn modelId="{A9A48BBC-6FBB-4A5B-B24B-E006DB7626A2}" type="presParOf" srcId="{2B1E40C0-6507-438A-A761-4A0BE3C5C959}" destId="{DE98C3C3-5961-4556-8613-3E2BB6A1E066}" srcOrd="1" destOrd="0" presId="urn:microsoft.com/office/officeart/2005/8/layout/vList5"/>
    <dgm:cxn modelId="{6B219C8F-119E-4356-9CA8-31F5675B4CFA}" type="presParOf" srcId="{7BA683B8-B296-41E1-87A0-BC5CE82A2BF9}" destId="{18557445-BF90-43AD-B683-F9003FFB64C3}" srcOrd="3" destOrd="0" presId="urn:microsoft.com/office/officeart/2005/8/layout/vList5"/>
    <dgm:cxn modelId="{318CCFD1-CFAB-4670-9E6B-C90761210D75}" type="presParOf" srcId="{7BA683B8-B296-41E1-87A0-BC5CE82A2BF9}" destId="{00DE2C94-3CC8-4EAC-88FD-025057497ACC}" srcOrd="4" destOrd="0" presId="urn:microsoft.com/office/officeart/2005/8/layout/vList5"/>
    <dgm:cxn modelId="{4A142DA3-DB49-4C95-9C33-5881EC061AB2}" type="presParOf" srcId="{00DE2C94-3CC8-4EAC-88FD-025057497ACC}" destId="{6D460762-B993-4C3B-8D84-A8B41463ED7C}" srcOrd="0" destOrd="0" presId="urn:microsoft.com/office/officeart/2005/8/layout/vList5"/>
    <dgm:cxn modelId="{317C40E2-65B9-483B-A713-9A5CA8DDF2E0}" type="presParOf" srcId="{00DE2C94-3CC8-4EAC-88FD-025057497ACC}" destId="{5EF5FC14-0EF8-4C18-9A2A-42EAA4EA9A2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F8150F7-3C66-46FD-AAB8-297F382E8E4B}" type="doc">
      <dgm:prSet loTypeId="urn:microsoft.com/office/officeart/2005/8/layout/vList6" loCatId="process" qsTypeId="urn:microsoft.com/office/officeart/2005/8/quickstyle/simple1" qsCatId="simple" csTypeId="urn:microsoft.com/office/officeart/2005/8/colors/accent3_5" csCatId="accent3" phldr="1"/>
      <dgm:spPr/>
      <dgm:t>
        <a:bodyPr/>
        <a:lstStyle/>
        <a:p>
          <a:endParaRPr lang="es-EC"/>
        </a:p>
      </dgm:t>
    </dgm:pt>
    <dgm:pt modelId="{2DC94F44-808F-441E-8926-155753C8FFC1}">
      <dgm:prSet phldrT="[Texto]" custT="1"/>
      <dgm:spPr>
        <a:solidFill>
          <a:srgbClr val="6699FF">
            <a:alpha val="90000"/>
          </a:srgbClr>
        </a:solidFill>
      </dgm:spPr>
      <dgm:t>
        <a:bodyPr/>
        <a:lstStyle/>
        <a:p>
          <a:r>
            <a:rPr lang="es-ES" sz="1800" dirty="0"/>
            <a:t>Estadística descriptiva  </a:t>
          </a:r>
          <a:endParaRPr lang="es-EC" sz="1800" dirty="0"/>
        </a:p>
      </dgm:t>
    </dgm:pt>
    <dgm:pt modelId="{34BE5B6A-1109-4E27-8A63-91C39C7FBD7A}" type="parTrans" cxnId="{DBAE2702-EC61-4028-BE04-2A5A55EE3DDE}">
      <dgm:prSet/>
      <dgm:spPr/>
      <dgm:t>
        <a:bodyPr/>
        <a:lstStyle/>
        <a:p>
          <a:endParaRPr lang="es-EC" sz="1800"/>
        </a:p>
      </dgm:t>
    </dgm:pt>
    <dgm:pt modelId="{9834EADE-5742-4F58-BC9B-CAF97ACE77B8}" type="sibTrans" cxnId="{DBAE2702-EC61-4028-BE04-2A5A55EE3DDE}">
      <dgm:prSet/>
      <dgm:spPr/>
      <dgm:t>
        <a:bodyPr/>
        <a:lstStyle/>
        <a:p>
          <a:endParaRPr lang="es-EC" sz="1800"/>
        </a:p>
      </dgm:t>
    </dgm:pt>
    <dgm:pt modelId="{B571ACA1-4068-4D7B-BDA1-8E1562485734}">
      <dgm:prSet phldrT="[Texto]" custT="1"/>
      <dgm:spPr>
        <a:solidFill>
          <a:schemeClr val="tx2">
            <a:lumMod val="60000"/>
            <a:lumOff val="40000"/>
            <a:alpha val="90000"/>
          </a:schemeClr>
        </a:solidFill>
      </dgm:spPr>
      <dgm:t>
        <a:bodyPr/>
        <a:lstStyle/>
        <a:p>
          <a:r>
            <a:rPr lang="es-ES" sz="1800" dirty="0"/>
            <a:t>Análisis de frecuencias </a:t>
          </a:r>
          <a:endParaRPr lang="es-EC" sz="1800" dirty="0"/>
        </a:p>
      </dgm:t>
    </dgm:pt>
    <dgm:pt modelId="{B75B7050-4BF9-48C9-A40D-E77B983736FD}" type="parTrans" cxnId="{D2813DC8-C9EB-4611-A3A2-F63669FCB9E3}">
      <dgm:prSet/>
      <dgm:spPr/>
      <dgm:t>
        <a:bodyPr/>
        <a:lstStyle/>
        <a:p>
          <a:endParaRPr lang="es-EC" sz="1800"/>
        </a:p>
      </dgm:t>
    </dgm:pt>
    <dgm:pt modelId="{52AD223C-D1B1-4B93-B20E-E1D6AFB8F7B2}" type="sibTrans" cxnId="{D2813DC8-C9EB-4611-A3A2-F63669FCB9E3}">
      <dgm:prSet/>
      <dgm:spPr/>
      <dgm:t>
        <a:bodyPr/>
        <a:lstStyle/>
        <a:p>
          <a:endParaRPr lang="es-EC" sz="1800"/>
        </a:p>
      </dgm:t>
    </dgm:pt>
    <dgm:pt modelId="{AE24AD69-10F6-4AD8-93A6-90EE03D7D815}">
      <dgm:prSet phldrT="[Texto]" custT="1"/>
      <dgm:spPr>
        <a:solidFill>
          <a:schemeClr val="tx2">
            <a:lumMod val="60000"/>
            <a:lumOff val="40000"/>
            <a:alpha val="90000"/>
          </a:schemeClr>
        </a:solidFill>
      </dgm:spPr>
      <dgm:t>
        <a:bodyPr/>
        <a:lstStyle/>
        <a:p>
          <a:r>
            <a:rPr lang="es-ES" sz="1800" dirty="0"/>
            <a:t>Chi cuadrado </a:t>
          </a:r>
          <a:endParaRPr lang="es-EC" sz="1800" dirty="0"/>
        </a:p>
      </dgm:t>
    </dgm:pt>
    <dgm:pt modelId="{75B6E392-B94B-4000-93BD-DA6A5FD10F7E}" type="parTrans" cxnId="{69FF2C38-8292-4C6F-98D5-338E720742BA}">
      <dgm:prSet/>
      <dgm:spPr/>
      <dgm:t>
        <a:bodyPr/>
        <a:lstStyle/>
        <a:p>
          <a:endParaRPr lang="es-EC" sz="1800"/>
        </a:p>
      </dgm:t>
    </dgm:pt>
    <dgm:pt modelId="{8CE2E739-0BF9-48F3-91DA-1E7EBCCFA5A9}" type="sibTrans" cxnId="{69FF2C38-8292-4C6F-98D5-338E720742BA}">
      <dgm:prSet/>
      <dgm:spPr/>
      <dgm:t>
        <a:bodyPr/>
        <a:lstStyle/>
        <a:p>
          <a:endParaRPr lang="es-EC" sz="1800"/>
        </a:p>
      </dgm:t>
    </dgm:pt>
    <dgm:pt modelId="{FA9DA685-9942-403A-B4F2-68BB5631D077}">
      <dgm:prSet phldrT="[Texto]" custT="1"/>
      <dgm:spPr>
        <a:solidFill>
          <a:srgbClr val="6600FF">
            <a:alpha val="50000"/>
          </a:srgbClr>
        </a:solidFill>
      </dgm:spPr>
      <dgm:t>
        <a:bodyPr/>
        <a:lstStyle/>
        <a:p>
          <a:r>
            <a:rPr lang="es-ES" sz="1800" dirty="0"/>
            <a:t>Estadística inferencial</a:t>
          </a:r>
          <a:endParaRPr lang="es-EC" sz="1800" dirty="0"/>
        </a:p>
      </dgm:t>
    </dgm:pt>
    <dgm:pt modelId="{0DBD7723-C60D-475E-9CE5-7699A1F54A00}" type="parTrans" cxnId="{CA6C4E37-200B-48AA-8A25-C04BAEF105F5}">
      <dgm:prSet/>
      <dgm:spPr/>
      <dgm:t>
        <a:bodyPr/>
        <a:lstStyle/>
        <a:p>
          <a:endParaRPr lang="es-EC" sz="1800"/>
        </a:p>
      </dgm:t>
    </dgm:pt>
    <dgm:pt modelId="{04AF2EB3-6422-4124-8E6C-9193748C144A}" type="sibTrans" cxnId="{CA6C4E37-200B-48AA-8A25-C04BAEF105F5}">
      <dgm:prSet/>
      <dgm:spPr/>
      <dgm:t>
        <a:bodyPr/>
        <a:lstStyle/>
        <a:p>
          <a:endParaRPr lang="es-EC" sz="1800"/>
        </a:p>
      </dgm:t>
    </dgm:pt>
    <dgm:pt modelId="{B00C40D9-9967-42C8-A06D-C06039D75E9A}">
      <dgm:prSet phldrT="[Texto]" custT="1"/>
      <dgm:spPr>
        <a:solidFill>
          <a:srgbClr val="FFCCFF">
            <a:alpha val="90000"/>
          </a:srgbClr>
        </a:solidFill>
      </dgm:spPr>
      <dgm:t>
        <a:bodyPr/>
        <a:lstStyle/>
        <a:p>
          <a:r>
            <a:rPr lang="es-ES" sz="1800" dirty="0"/>
            <a:t>Correlación de Spearman </a:t>
          </a:r>
          <a:endParaRPr lang="es-EC" sz="1800" dirty="0"/>
        </a:p>
      </dgm:t>
    </dgm:pt>
    <dgm:pt modelId="{D6D67E06-9AE2-4F94-AEBF-7E92403F43C3}" type="parTrans" cxnId="{E3F05E49-FF46-4034-A298-4ABF51619E42}">
      <dgm:prSet/>
      <dgm:spPr/>
      <dgm:t>
        <a:bodyPr/>
        <a:lstStyle/>
        <a:p>
          <a:endParaRPr lang="es-EC" sz="1800"/>
        </a:p>
      </dgm:t>
    </dgm:pt>
    <dgm:pt modelId="{31876CF2-6EEB-4A4D-BCAD-074E2B5AA3E1}" type="sibTrans" cxnId="{E3F05E49-FF46-4034-A298-4ABF51619E42}">
      <dgm:prSet/>
      <dgm:spPr/>
      <dgm:t>
        <a:bodyPr/>
        <a:lstStyle/>
        <a:p>
          <a:endParaRPr lang="es-EC" sz="1800"/>
        </a:p>
      </dgm:t>
    </dgm:pt>
    <dgm:pt modelId="{E264AFE8-3F0C-4EE7-9ED4-07630C0E608B}">
      <dgm:prSet phldrT="[Texto]" custT="1"/>
      <dgm:spPr>
        <a:solidFill>
          <a:srgbClr val="FFCCFF">
            <a:alpha val="90000"/>
          </a:srgbClr>
        </a:solidFill>
      </dgm:spPr>
      <dgm:t>
        <a:bodyPr/>
        <a:lstStyle/>
        <a:p>
          <a:r>
            <a:rPr lang="es-ES" sz="1800" dirty="0"/>
            <a:t>Kruskal Wallis</a:t>
          </a:r>
          <a:endParaRPr lang="es-EC" sz="1800" dirty="0"/>
        </a:p>
      </dgm:t>
    </dgm:pt>
    <dgm:pt modelId="{83AC8D20-394D-4D84-9B7B-B167AB4530BC}" type="parTrans" cxnId="{69C2C27E-E9EE-40F6-8644-1FF49F3C4FAB}">
      <dgm:prSet/>
      <dgm:spPr/>
      <dgm:t>
        <a:bodyPr/>
        <a:lstStyle/>
        <a:p>
          <a:endParaRPr lang="es-EC" sz="1800"/>
        </a:p>
      </dgm:t>
    </dgm:pt>
    <dgm:pt modelId="{1F14AE80-3554-4015-9E1E-E6AE57008F13}" type="sibTrans" cxnId="{69C2C27E-E9EE-40F6-8644-1FF49F3C4FAB}">
      <dgm:prSet/>
      <dgm:spPr/>
      <dgm:t>
        <a:bodyPr/>
        <a:lstStyle/>
        <a:p>
          <a:endParaRPr lang="es-EC" sz="1800"/>
        </a:p>
      </dgm:t>
    </dgm:pt>
    <dgm:pt modelId="{F4BD41B5-EDD4-4A06-B4FC-3B7E732C7F40}">
      <dgm:prSet phldrT="[Texto]" custT="1"/>
      <dgm:spPr>
        <a:solidFill>
          <a:srgbClr val="92D050">
            <a:alpha val="90000"/>
          </a:srgbClr>
        </a:solidFill>
      </dgm:spPr>
      <dgm:t>
        <a:bodyPr/>
        <a:lstStyle/>
        <a:p>
          <a:r>
            <a:rPr lang="es-ES" sz="1800" dirty="0"/>
            <a:t>Método MULTIPOL</a:t>
          </a:r>
          <a:endParaRPr lang="es-EC" sz="1800" dirty="0"/>
        </a:p>
      </dgm:t>
    </dgm:pt>
    <dgm:pt modelId="{29ABD34C-3E1B-4DB3-A13E-4050335BB809}" type="parTrans" cxnId="{8BF37738-6D98-4D68-BA77-A3393F0FC7C1}">
      <dgm:prSet/>
      <dgm:spPr/>
      <dgm:t>
        <a:bodyPr/>
        <a:lstStyle/>
        <a:p>
          <a:endParaRPr lang="es-EC"/>
        </a:p>
      </dgm:t>
    </dgm:pt>
    <dgm:pt modelId="{C8BC0E2E-1A01-452E-B680-778AAB076975}" type="sibTrans" cxnId="{8BF37738-6D98-4D68-BA77-A3393F0FC7C1}">
      <dgm:prSet/>
      <dgm:spPr/>
      <dgm:t>
        <a:bodyPr/>
        <a:lstStyle/>
        <a:p>
          <a:endParaRPr lang="es-EC"/>
        </a:p>
      </dgm:t>
    </dgm:pt>
    <dgm:pt modelId="{033C8125-0125-4FCB-BED9-69BE81EDE3D7}">
      <dgm:prSet phldrT="[Texto]" custT="1"/>
      <dgm:spPr>
        <a:solidFill>
          <a:srgbClr val="00B050">
            <a:alpha val="90000"/>
          </a:srgbClr>
        </a:solidFill>
      </dgm:spPr>
      <dgm:t>
        <a:bodyPr/>
        <a:lstStyle/>
        <a:p>
          <a:r>
            <a:rPr lang="es-ES" sz="1800" dirty="0"/>
            <a:t>Método de prospectiva estratégica </a:t>
          </a:r>
          <a:endParaRPr lang="es-EC" sz="1800" dirty="0"/>
        </a:p>
      </dgm:t>
    </dgm:pt>
    <dgm:pt modelId="{4E3802FA-086B-48BF-A4D4-9471A0DAC59E}" type="parTrans" cxnId="{B6B8109D-D534-484E-B453-FDDD119B4FD2}">
      <dgm:prSet/>
      <dgm:spPr/>
      <dgm:t>
        <a:bodyPr/>
        <a:lstStyle/>
        <a:p>
          <a:endParaRPr lang="es-EC"/>
        </a:p>
      </dgm:t>
    </dgm:pt>
    <dgm:pt modelId="{B02A6ABC-DE68-4D56-B344-C1909B0AFADC}" type="sibTrans" cxnId="{B6B8109D-D534-484E-B453-FDDD119B4FD2}">
      <dgm:prSet/>
      <dgm:spPr/>
      <dgm:t>
        <a:bodyPr/>
        <a:lstStyle/>
        <a:p>
          <a:endParaRPr lang="es-EC"/>
        </a:p>
      </dgm:t>
    </dgm:pt>
    <dgm:pt modelId="{072AC220-9958-449F-8637-5CE212A6A1CC}" type="pres">
      <dgm:prSet presAssocID="{1F8150F7-3C66-46FD-AAB8-297F382E8E4B}" presName="Name0" presStyleCnt="0">
        <dgm:presLayoutVars>
          <dgm:dir/>
          <dgm:animLvl val="lvl"/>
          <dgm:resizeHandles/>
        </dgm:presLayoutVars>
      </dgm:prSet>
      <dgm:spPr/>
    </dgm:pt>
    <dgm:pt modelId="{D8AD0894-207E-4B2E-8969-4B1DB0322ADE}" type="pres">
      <dgm:prSet presAssocID="{2DC94F44-808F-441E-8926-155753C8FFC1}" presName="linNode" presStyleCnt="0"/>
      <dgm:spPr/>
    </dgm:pt>
    <dgm:pt modelId="{514B4385-E08D-4662-A58B-79307CBB41FD}" type="pres">
      <dgm:prSet presAssocID="{2DC94F44-808F-441E-8926-155753C8FFC1}" presName="parentShp" presStyleLbl="node1" presStyleIdx="0" presStyleCnt="3">
        <dgm:presLayoutVars>
          <dgm:bulletEnabled val="1"/>
        </dgm:presLayoutVars>
      </dgm:prSet>
      <dgm:spPr/>
    </dgm:pt>
    <dgm:pt modelId="{1F4F76B1-BBE8-4A02-BD4B-F314DE1EF999}" type="pres">
      <dgm:prSet presAssocID="{2DC94F44-808F-441E-8926-155753C8FFC1}" presName="childShp" presStyleLbl="bgAccFollowNode1" presStyleIdx="0" presStyleCnt="3" custLinFactNeighborX="137" custLinFactNeighborY="5000">
        <dgm:presLayoutVars>
          <dgm:bulletEnabled val="1"/>
        </dgm:presLayoutVars>
      </dgm:prSet>
      <dgm:spPr/>
    </dgm:pt>
    <dgm:pt modelId="{344E948E-E5A3-4B6E-B6A5-B17C7A4380DA}" type="pres">
      <dgm:prSet presAssocID="{9834EADE-5742-4F58-BC9B-CAF97ACE77B8}" presName="spacing" presStyleCnt="0"/>
      <dgm:spPr/>
    </dgm:pt>
    <dgm:pt modelId="{56EC630E-0184-4D4E-BBE2-C4A63CD5F561}" type="pres">
      <dgm:prSet presAssocID="{FA9DA685-9942-403A-B4F2-68BB5631D077}" presName="linNode" presStyleCnt="0"/>
      <dgm:spPr/>
    </dgm:pt>
    <dgm:pt modelId="{6C871A0F-F1D3-4675-956B-2F9A336070B2}" type="pres">
      <dgm:prSet presAssocID="{FA9DA685-9942-403A-B4F2-68BB5631D077}" presName="parentShp" presStyleLbl="node1" presStyleIdx="1" presStyleCnt="3">
        <dgm:presLayoutVars>
          <dgm:bulletEnabled val="1"/>
        </dgm:presLayoutVars>
      </dgm:prSet>
      <dgm:spPr/>
    </dgm:pt>
    <dgm:pt modelId="{BB2DA56A-2A07-41D2-A687-6857FDACF3CC}" type="pres">
      <dgm:prSet presAssocID="{FA9DA685-9942-403A-B4F2-68BB5631D077}" presName="childShp" presStyleLbl="bgAccFollowNode1" presStyleIdx="1" presStyleCnt="3">
        <dgm:presLayoutVars>
          <dgm:bulletEnabled val="1"/>
        </dgm:presLayoutVars>
      </dgm:prSet>
      <dgm:spPr/>
    </dgm:pt>
    <dgm:pt modelId="{7677F19A-4320-419F-8FF3-1C17AC21BEB5}" type="pres">
      <dgm:prSet presAssocID="{04AF2EB3-6422-4124-8E6C-9193748C144A}" presName="spacing" presStyleCnt="0"/>
      <dgm:spPr/>
    </dgm:pt>
    <dgm:pt modelId="{22C50537-648B-42F3-B855-85BD28BBB9B7}" type="pres">
      <dgm:prSet presAssocID="{033C8125-0125-4FCB-BED9-69BE81EDE3D7}" presName="linNode" presStyleCnt="0"/>
      <dgm:spPr/>
    </dgm:pt>
    <dgm:pt modelId="{C8DD8530-F433-49C0-B5C2-46B3F1DFDA9A}" type="pres">
      <dgm:prSet presAssocID="{033C8125-0125-4FCB-BED9-69BE81EDE3D7}" presName="parentShp" presStyleLbl="node1" presStyleIdx="2" presStyleCnt="3">
        <dgm:presLayoutVars>
          <dgm:bulletEnabled val="1"/>
        </dgm:presLayoutVars>
      </dgm:prSet>
      <dgm:spPr/>
    </dgm:pt>
    <dgm:pt modelId="{7157E345-7D88-4081-A3F9-F3046890158F}" type="pres">
      <dgm:prSet presAssocID="{033C8125-0125-4FCB-BED9-69BE81EDE3D7}" presName="childShp" presStyleLbl="bgAccFollowNode1" presStyleIdx="2" presStyleCnt="3">
        <dgm:presLayoutVars>
          <dgm:bulletEnabled val="1"/>
        </dgm:presLayoutVars>
      </dgm:prSet>
      <dgm:spPr/>
    </dgm:pt>
  </dgm:ptLst>
  <dgm:cxnLst>
    <dgm:cxn modelId="{DBAE2702-EC61-4028-BE04-2A5A55EE3DDE}" srcId="{1F8150F7-3C66-46FD-AAB8-297F382E8E4B}" destId="{2DC94F44-808F-441E-8926-155753C8FFC1}" srcOrd="0" destOrd="0" parTransId="{34BE5B6A-1109-4E27-8A63-91C39C7FBD7A}" sibTransId="{9834EADE-5742-4F58-BC9B-CAF97ACE77B8}"/>
    <dgm:cxn modelId="{C6DF1408-9A76-4840-BC7F-15D5CA33C716}" type="presOf" srcId="{B571ACA1-4068-4D7B-BDA1-8E1562485734}" destId="{1F4F76B1-BBE8-4A02-BD4B-F314DE1EF999}" srcOrd="0" destOrd="0" presId="urn:microsoft.com/office/officeart/2005/8/layout/vList6"/>
    <dgm:cxn modelId="{796B6522-AA22-4530-A413-475756C43CE9}" type="presOf" srcId="{E264AFE8-3F0C-4EE7-9ED4-07630C0E608B}" destId="{BB2DA56A-2A07-41D2-A687-6857FDACF3CC}" srcOrd="0" destOrd="1" presId="urn:microsoft.com/office/officeart/2005/8/layout/vList6"/>
    <dgm:cxn modelId="{C4482330-908E-49CC-A342-3C043D8A58A7}" type="presOf" srcId="{FA9DA685-9942-403A-B4F2-68BB5631D077}" destId="{6C871A0F-F1D3-4675-956B-2F9A336070B2}" srcOrd="0" destOrd="0" presId="urn:microsoft.com/office/officeart/2005/8/layout/vList6"/>
    <dgm:cxn modelId="{CA6C4E37-200B-48AA-8A25-C04BAEF105F5}" srcId="{1F8150F7-3C66-46FD-AAB8-297F382E8E4B}" destId="{FA9DA685-9942-403A-B4F2-68BB5631D077}" srcOrd="1" destOrd="0" parTransId="{0DBD7723-C60D-475E-9CE5-7699A1F54A00}" sibTransId="{04AF2EB3-6422-4124-8E6C-9193748C144A}"/>
    <dgm:cxn modelId="{69FF2C38-8292-4C6F-98D5-338E720742BA}" srcId="{2DC94F44-808F-441E-8926-155753C8FFC1}" destId="{AE24AD69-10F6-4AD8-93A6-90EE03D7D815}" srcOrd="1" destOrd="0" parTransId="{75B6E392-B94B-4000-93BD-DA6A5FD10F7E}" sibTransId="{8CE2E739-0BF9-48F3-91DA-1E7EBCCFA5A9}"/>
    <dgm:cxn modelId="{8BF37738-6D98-4D68-BA77-A3393F0FC7C1}" srcId="{033C8125-0125-4FCB-BED9-69BE81EDE3D7}" destId="{F4BD41B5-EDD4-4A06-B4FC-3B7E732C7F40}" srcOrd="0" destOrd="0" parTransId="{29ABD34C-3E1B-4DB3-A13E-4050335BB809}" sibTransId="{C8BC0E2E-1A01-452E-B680-778AAB076975}"/>
    <dgm:cxn modelId="{E3F05E49-FF46-4034-A298-4ABF51619E42}" srcId="{FA9DA685-9942-403A-B4F2-68BB5631D077}" destId="{B00C40D9-9967-42C8-A06D-C06039D75E9A}" srcOrd="0" destOrd="0" parTransId="{D6D67E06-9AE2-4F94-AEBF-7E92403F43C3}" sibTransId="{31876CF2-6EEB-4A4D-BCAD-074E2B5AA3E1}"/>
    <dgm:cxn modelId="{90EAC84C-6CBC-448C-B6B2-38F76399B07D}" type="presOf" srcId="{F4BD41B5-EDD4-4A06-B4FC-3B7E732C7F40}" destId="{7157E345-7D88-4081-A3F9-F3046890158F}" srcOrd="0" destOrd="0" presId="urn:microsoft.com/office/officeart/2005/8/layout/vList6"/>
    <dgm:cxn modelId="{9F3CD570-5D13-48AF-AD49-EE38A943845F}" type="presOf" srcId="{2DC94F44-808F-441E-8926-155753C8FFC1}" destId="{514B4385-E08D-4662-A58B-79307CBB41FD}" srcOrd="0" destOrd="0" presId="urn:microsoft.com/office/officeart/2005/8/layout/vList6"/>
    <dgm:cxn modelId="{B1B18857-3E51-45F0-8C13-8EF4908FE9C0}" type="presOf" srcId="{1F8150F7-3C66-46FD-AAB8-297F382E8E4B}" destId="{072AC220-9958-449F-8637-5CE212A6A1CC}" srcOrd="0" destOrd="0" presId="urn:microsoft.com/office/officeart/2005/8/layout/vList6"/>
    <dgm:cxn modelId="{69C2C27E-E9EE-40F6-8644-1FF49F3C4FAB}" srcId="{FA9DA685-9942-403A-B4F2-68BB5631D077}" destId="{E264AFE8-3F0C-4EE7-9ED4-07630C0E608B}" srcOrd="1" destOrd="0" parTransId="{83AC8D20-394D-4D84-9B7B-B167AB4530BC}" sibTransId="{1F14AE80-3554-4015-9E1E-E6AE57008F13}"/>
    <dgm:cxn modelId="{7C0CEA82-6A94-4AFE-A21B-C81C20EE807E}" type="presOf" srcId="{B00C40D9-9967-42C8-A06D-C06039D75E9A}" destId="{BB2DA56A-2A07-41D2-A687-6857FDACF3CC}" srcOrd="0" destOrd="0" presId="urn:microsoft.com/office/officeart/2005/8/layout/vList6"/>
    <dgm:cxn modelId="{B6B8109D-D534-484E-B453-FDDD119B4FD2}" srcId="{1F8150F7-3C66-46FD-AAB8-297F382E8E4B}" destId="{033C8125-0125-4FCB-BED9-69BE81EDE3D7}" srcOrd="2" destOrd="0" parTransId="{4E3802FA-086B-48BF-A4D4-9471A0DAC59E}" sibTransId="{B02A6ABC-DE68-4D56-B344-C1909B0AFADC}"/>
    <dgm:cxn modelId="{707C69A0-8888-4AA3-8D78-D5FF36934B4C}" type="presOf" srcId="{033C8125-0125-4FCB-BED9-69BE81EDE3D7}" destId="{C8DD8530-F433-49C0-B5C2-46B3F1DFDA9A}" srcOrd="0" destOrd="0" presId="urn:microsoft.com/office/officeart/2005/8/layout/vList6"/>
    <dgm:cxn modelId="{D2813DC8-C9EB-4611-A3A2-F63669FCB9E3}" srcId="{2DC94F44-808F-441E-8926-155753C8FFC1}" destId="{B571ACA1-4068-4D7B-BDA1-8E1562485734}" srcOrd="0" destOrd="0" parTransId="{B75B7050-4BF9-48C9-A40D-E77B983736FD}" sibTransId="{52AD223C-D1B1-4B93-B20E-E1D6AFB8F7B2}"/>
    <dgm:cxn modelId="{94527EE2-1E0A-45FA-8FCC-BA4768877A2E}" type="presOf" srcId="{AE24AD69-10F6-4AD8-93A6-90EE03D7D815}" destId="{1F4F76B1-BBE8-4A02-BD4B-F314DE1EF999}" srcOrd="0" destOrd="1" presId="urn:microsoft.com/office/officeart/2005/8/layout/vList6"/>
    <dgm:cxn modelId="{65951CDE-D3C0-462B-B6E1-46179F7CCDA1}" type="presParOf" srcId="{072AC220-9958-449F-8637-5CE212A6A1CC}" destId="{D8AD0894-207E-4B2E-8969-4B1DB0322ADE}" srcOrd="0" destOrd="0" presId="urn:microsoft.com/office/officeart/2005/8/layout/vList6"/>
    <dgm:cxn modelId="{979EB641-F6A7-442E-A319-20E03B687FEC}" type="presParOf" srcId="{D8AD0894-207E-4B2E-8969-4B1DB0322ADE}" destId="{514B4385-E08D-4662-A58B-79307CBB41FD}" srcOrd="0" destOrd="0" presId="urn:microsoft.com/office/officeart/2005/8/layout/vList6"/>
    <dgm:cxn modelId="{367C3A2F-8E06-48A7-A13E-168F5648C049}" type="presParOf" srcId="{D8AD0894-207E-4B2E-8969-4B1DB0322ADE}" destId="{1F4F76B1-BBE8-4A02-BD4B-F314DE1EF999}" srcOrd="1" destOrd="0" presId="urn:microsoft.com/office/officeart/2005/8/layout/vList6"/>
    <dgm:cxn modelId="{74B34061-40DE-4B65-9EF1-7A2214F315C4}" type="presParOf" srcId="{072AC220-9958-449F-8637-5CE212A6A1CC}" destId="{344E948E-E5A3-4B6E-B6A5-B17C7A4380DA}" srcOrd="1" destOrd="0" presId="urn:microsoft.com/office/officeart/2005/8/layout/vList6"/>
    <dgm:cxn modelId="{F9C2AE4C-E10B-47E1-AEF9-BFBCBCE857BB}" type="presParOf" srcId="{072AC220-9958-449F-8637-5CE212A6A1CC}" destId="{56EC630E-0184-4D4E-BBE2-C4A63CD5F561}" srcOrd="2" destOrd="0" presId="urn:microsoft.com/office/officeart/2005/8/layout/vList6"/>
    <dgm:cxn modelId="{143D8A4B-F772-4A65-A8B2-FF8CD9A7B7E8}" type="presParOf" srcId="{56EC630E-0184-4D4E-BBE2-C4A63CD5F561}" destId="{6C871A0F-F1D3-4675-956B-2F9A336070B2}" srcOrd="0" destOrd="0" presId="urn:microsoft.com/office/officeart/2005/8/layout/vList6"/>
    <dgm:cxn modelId="{DFCFECE5-309C-44FE-AC15-42E7948C6712}" type="presParOf" srcId="{56EC630E-0184-4D4E-BBE2-C4A63CD5F561}" destId="{BB2DA56A-2A07-41D2-A687-6857FDACF3CC}" srcOrd="1" destOrd="0" presId="urn:microsoft.com/office/officeart/2005/8/layout/vList6"/>
    <dgm:cxn modelId="{7B0DFB2A-E878-458F-9899-0BCD3CD6FEC1}" type="presParOf" srcId="{072AC220-9958-449F-8637-5CE212A6A1CC}" destId="{7677F19A-4320-419F-8FF3-1C17AC21BEB5}" srcOrd="3" destOrd="0" presId="urn:microsoft.com/office/officeart/2005/8/layout/vList6"/>
    <dgm:cxn modelId="{9A21B7CD-7244-4020-9BBF-94D0A50DED9C}" type="presParOf" srcId="{072AC220-9958-449F-8637-5CE212A6A1CC}" destId="{22C50537-648B-42F3-B855-85BD28BBB9B7}" srcOrd="4" destOrd="0" presId="urn:microsoft.com/office/officeart/2005/8/layout/vList6"/>
    <dgm:cxn modelId="{72E10754-4FCA-4628-9E17-6AE7DE4EF4B6}" type="presParOf" srcId="{22C50537-648B-42F3-B855-85BD28BBB9B7}" destId="{C8DD8530-F433-49C0-B5C2-46B3F1DFDA9A}" srcOrd="0" destOrd="0" presId="urn:microsoft.com/office/officeart/2005/8/layout/vList6"/>
    <dgm:cxn modelId="{265C4410-8612-48CD-A675-500CB13FAB53}" type="presParOf" srcId="{22C50537-648B-42F3-B855-85BD28BBB9B7}" destId="{7157E345-7D88-4081-A3F9-F304689015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47680-DE90-4CE7-AEC8-AECF104853A2}">
      <dsp:nvSpPr>
        <dsp:cNvPr id="0" name=""/>
        <dsp:cNvSpPr/>
      </dsp:nvSpPr>
      <dsp:spPr>
        <a:xfrm rot="5400000">
          <a:off x="4960254" y="-1923938"/>
          <a:ext cx="1047750" cy="516153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t>Mixto (análisis de datos cuantitativos y cualitativos)</a:t>
          </a:r>
          <a:endParaRPr lang="es-EC" sz="1800" kern="1200" dirty="0"/>
        </a:p>
      </dsp:txBody>
      <dsp:txXfrm rot="-5400000">
        <a:off x="2903363" y="184100"/>
        <a:ext cx="5110386" cy="945456"/>
      </dsp:txXfrm>
    </dsp:sp>
    <dsp:sp modelId="{589E00CA-D923-4CFA-BCD3-49C68126FFE2}">
      <dsp:nvSpPr>
        <dsp:cNvPr id="0" name=""/>
        <dsp:cNvSpPr/>
      </dsp:nvSpPr>
      <dsp:spPr>
        <a:xfrm>
          <a:off x="0" y="1984"/>
          <a:ext cx="2903362" cy="130968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Enfoque o método de investigación</a:t>
          </a:r>
          <a:endParaRPr lang="es-EC" sz="1800" kern="1200" dirty="0"/>
        </a:p>
      </dsp:txBody>
      <dsp:txXfrm>
        <a:off x="63934" y="65918"/>
        <a:ext cx="2775494" cy="1181819"/>
      </dsp:txXfrm>
    </dsp:sp>
    <dsp:sp modelId="{DE98C3C3-5961-4556-8613-3E2BB6A1E066}">
      <dsp:nvSpPr>
        <dsp:cNvPr id="0" name=""/>
        <dsp:cNvSpPr/>
      </dsp:nvSpPr>
      <dsp:spPr>
        <a:xfrm rot="5400000">
          <a:off x="4960254" y="-548766"/>
          <a:ext cx="1047750" cy="516153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Bibliográfica documental</a:t>
          </a:r>
          <a:endParaRPr lang="es-EC" sz="1800" kern="1200" dirty="0"/>
        </a:p>
        <a:p>
          <a:pPr marL="171450" lvl="1" indent="-171450" algn="l" defTabSz="800100">
            <a:lnSpc>
              <a:spcPct val="90000"/>
            </a:lnSpc>
            <a:spcBef>
              <a:spcPct val="0"/>
            </a:spcBef>
            <a:spcAft>
              <a:spcPct val="15000"/>
            </a:spcAft>
            <a:buChar char="•"/>
          </a:pPr>
          <a:r>
            <a:rPr lang="es-ES" sz="1800" kern="1200" dirty="0"/>
            <a:t>Investigación de campo a través del uso de la técnica de la encuesta.  </a:t>
          </a:r>
          <a:endParaRPr lang="es-EC" sz="1800" kern="1200" dirty="0"/>
        </a:p>
      </dsp:txBody>
      <dsp:txXfrm rot="-5400000">
        <a:off x="2903363" y="1559272"/>
        <a:ext cx="5110386" cy="945456"/>
      </dsp:txXfrm>
    </dsp:sp>
    <dsp:sp modelId="{DAB284EB-78D9-4AF9-A970-A47D343A0DD7}">
      <dsp:nvSpPr>
        <dsp:cNvPr id="0" name=""/>
        <dsp:cNvSpPr/>
      </dsp:nvSpPr>
      <dsp:spPr>
        <a:xfrm>
          <a:off x="0" y="1377156"/>
          <a:ext cx="2903362" cy="1309687"/>
        </a:xfrm>
        <a:prstGeom prst="round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Modalidad de investigación </a:t>
          </a:r>
          <a:endParaRPr lang="es-EC" sz="1800" kern="1200" dirty="0"/>
        </a:p>
      </dsp:txBody>
      <dsp:txXfrm>
        <a:off x="63934" y="1441090"/>
        <a:ext cx="2775494" cy="1181819"/>
      </dsp:txXfrm>
    </dsp:sp>
    <dsp:sp modelId="{5EF5FC14-0EF8-4C18-9A2A-42EAA4EA9A27}">
      <dsp:nvSpPr>
        <dsp:cNvPr id="0" name=""/>
        <dsp:cNvSpPr/>
      </dsp:nvSpPr>
      <dsp:spPr>
        <a:xfrm rot="5400000">
          <a:off x="4960254" y="826405"/>
          <a:ext cx="1047750" cy="516153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Explicativa  </a:t>
          </a:r>
          <a:endParaRPr lang="es-EC" sz="1800" kern="1200" dirty="0"/>
        </a:p>
      </dsp:txBody>
      <dsp:txXfrm rot="-5400000">
        <a:off x="2903363" y="2934444"/>
        <a:ext cx="5110386" cy="945456"/>
      </dsp:txXfrm>
    </dsp:sp>
    <dsp:sp modelId="{6D460762-B993-4C3B-8D84-A8B41463ED7C}">
      <dsp:nvSpPr>
        <dsp:cNvPr id="0" name=""/>
        <dsp:cNvSpPr/>
      </dsp:nvSpPr>
      <dsp:spPr>
        <a:xfrm>
          <a:off x="0" y="2752328"/>
          <a:ext cx="2903362" cy="1309687"/>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Tipo de investigación </a:t>
          </a:r>
          <a:endParaRPr lang="es-EC" sz="1800" kern="1200" dirty="0"/>
        </a:p>
      </dsp:txBody>
      <dsp:txXfrm>
        <a:off x="63934" y="2816262"/>
        <a:ext cx="2775494" cy="118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76B1-BBE8-4A02-BD4B-F314DE1EF999}">
      <dsp:nvSpPr>
        <dsp:cNvPr id="0" name=""/>
        <dsp:cNvSpPr/>
      </dsp:nvSpPr>
      <dsp:spPr>
        <a:xfrm>
          <a:off x="1923715" y="63500"/>
          <a:ext cx="2885572" cy="1269999"/>
        </a:xfrm>
        <a:prstGeom prst="rightArrow">
          <a:avLst>
            <a:gd name="adj1" fmla="val 75000"/>
            <a:gd name="adj2" fmla="val 50000"/>
          </a:avLst>
        </a:prstGeom>
        <a:solidFill>
          <a:schemeClr val="tx2">
            <a:lumMod val="60000"/>
            <a:lumOff val="4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Análisis de frecuencias </a:t>
          </a:r>
          <a:endParaRPr lang="es-EC" sz="1800" kern="1200" dirty="0"/>
        </a:p>
        <a:p>
          <a:pPr marL="171450" lvl="1" indent="-171450" algn="l" defTabSz="800100">
            <a:lnSpc>
              <a:spcPct val="90000"/>
            </a:lnSpc>
            <a:spcBef>
              <a:spcPct val="0"/>
            </a:spcBef>
            <a:spcAft>
              <a:spcPct val="15000"/>
            </a:spcAft>
            <a:buChar char="•"/>
          </a:pPr>
          <a:r>
            <a:rPr lang="es-ES" sz="1800" kern="1200" dirty="0"/>
            <a:t>Chi cuadrado </a:t>
          </a:r>
          <a:endParaRPr lang="es-EC" sz="1800" kern="1200" dirty="0"/>
        </a:p>
      </dsp:txBody>
      <dsp:txXfrm>
        <a:off x="1923715" y="222250"/>
        <a:ext cx="2409322" cy="952499"/>
      </dsp:txXfrm>
    </dsp:sp>
    <dsp:sp modelId="{514B4385-E08D-4662-A58B-79307CBB41FD}">
      <dsp:nvSpPr>
        <dsp:cNvPr id="0" name=""/>
        <dsp:cNvSpPr/>
      </dsp:nvSpPr>
      <dsp:spPr>
        <a:xfrm>
          <a:off x="0" y="0"/>
          <a:ext cx="1923715" cy="1269999"/>
        </a:xfrm>
        <a:prstGeom prst="roundRect">
          <a:avLst/>
        </a:prstGeom>
        <a:solidFill>
          <a:srgbClr val="6699FF">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Estadística descriptiva  </a:t>
          </a:r>
          <a:endParaRPr lang="es-EC" sz="1800" kern="1200" dirty="0"/>
        </a:p>
      </dsp:txBody>
      <dsp:txXfrm>
        <a:off x="61996" y="61996"/>
        <a:ext cx="1799723" cy="1146007"/>
      </dsp:txXfrm>
    </dsp:sp>
    <dsp:sp modelId="{BB2DA56A-2A07-41D2-A687-6857FDACF3CC}">
      <dsp:nvSpPr>
        <dsp:cNvPr id="0" name=""/>
        <dsp:cNvSpPr/>
      </dsp:nvSpPr>
      <dsp:spPr>
        <a:xfrm>
          <a:off x="1923715" y="1397000"/>
          <a:ext cx="2885572" cy="1269999"/>
        </a:xfrm>
        <a:prstGeom prst="rightArrow">
          <a:avLst>
            <a:gd name="adj1" fmla="val 75000"/>
            <a:gd name="adj2" fmla="val 50000"/>
          </a:avLst>
        </a:prstGeom>
        <a:solidFill>
          <a:srgbClr val="FFCCFF">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Correlación de Spearman </a:t>
          </a:r>
          <a:endParaRPr lang="es-EC" sz="1800" kern="1200" dirty="0"/>
        </a:p>
        <a:p>
          <a:pPr marL="171450" lvl="1" indent="-171450" algn="l" defTabSz="800100">
            <a:lnSpc>
              <a:spcPct val="90000"/>
            </a:lnSpc>
            <a:spcBef>
              <a:spcPct val="0"/>
            </a:spcBef>
            <a:spcAft>
              <a:spcPct val="15000"/>
            </a:spcAft>
            <a:buChar char="•"/>
          </a:pPr>
          <a:r>
            <a:rPr lang="es-ES" sz="1800" kern="1200" dirty="0"/>
            <a:t>Kruskal Wallis</a:t>
          </a:r>
          <a:endParaRPr lang="es-EC" sz="1800" kern="1200" dirty="0"/>
        </a:p>
      </dsp:txBody>
      <dsp:txXfrm>
        <a:off x="1923715" y="1555750"/>
        <a:ext cx="2409322" cy="952499"/>
      </dsp:txXfrm>
    </dsp:sp>
    <dsp:sp modelId="{6C871A0F-F1D3-4675-956B-2F9A336070B2}">
      <dsp:nvSpPr>
        <dsp:cNvPr id="0" name=""/>
        <dsp:cNvSpPr/>
      </dsp:nvSpPr>
      <dsp:spPr>
        <a:xfrm>
          <a:off x="0" y="1397000"/>
          <a:ext cx="1923715" cy="1269999"/>
        </a:xfrm>
        <a:prstGeom prst="roundRect">
          <a:avLst/>
        </a:prstGeom>
        <a:solidFill>
          <a:srgbClr val="6600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Estadística inferencial</a:t>
          </a:r>
          <a:endParaRPr lang="es-EC" sz="1800" kern="1200" dirty="0"/>
        </a:p>
      </dsp:txBody>
      <dsp:txXfrm>
        <a:off x="61996" y="1458996"/>
        <a:ext cx="1799723" cy="1146007"/>
      </dsp:txXfrm>
    </dsp:sp>
    <dsp:sp modelId="{7157E345-7D88-4081-A3F9-F3046890158F}">
      <dsp:nvSpPr>
        <dsp:cNvPr id="0" name=""/>
        <dsp:cNvSpPr/>
      </dsp:nvSpPr>
      <dsp:spPr>
        <a:xfrm>
          <a:off x="1923715" y="2793999"/>
          <a:ext cx="2885572" cy="1269999"/>
        </a:xfrm>
        <a:prstGeom prst="rightArrow">
          <a:avLst>
            <a:gd name="adj1" fmla="val 75000"/>
            <a:gd name="adj2" fmla="val 50000"/>
          </a:avLst>
        </a:prstGeom>
        <a:solidFill>
          <a:srgbClr val="92D05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Método MULTIPOL</a:t>
          </a:r>
          <a:endParaRPr lang="es-EC" sz="1800" kern="1200" dirty="0"/>
        </a:p>
      </dsp:txBody>
      <dsp:txXfrm>
        <a:off x="1923715" y="2952749"/>
        <a:ext cx="2409322" cy="952499"/>
      </dsp:txXfrm>
    </dsp:sp>
    <dsp:sp modelId="{C8DD8530-F433-49C0-B5C2-46B3F1DFDA9A}">
      <dsp:nvSpPr>
        <dsp:cNvPr id="0" name=""/>
        <dsp:cNvSpPr/>
      </dsp:nvSpPr>
      <dsp:spPr>
        <a:xfrm>
          <a:off x="0" y="2793999"/>
          <a:ext cx="1923715" cy="1269999"/>
        </a:xfrm>
        <a:prstGeom prst="roundRect">
          <a:avLst/>
        </a:prstGeom>
        <a:solidFill>
          <a:srgbClr val="00B05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Método de prospectiva estratégica </a:t>
          </a:r>
          <a:endParaRPr lang="es-EC" sz="1800" kern="1200" dirty="0"/>
        </a:p>
      </dsp:txBody>
      <dsp:txXfrm>
        <a:off x="61996" y="2855995"/>
        <a:ext cx="1799723" cy="11460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4117F-FD42-4DAC-9A64-B30F69E298E1}" type="datetimeFigureOut">
              <a:rPr lang="es-EC" smtClean="0"/>
              <a:t>7/8/2020</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C25CA-A42F-4922-8E3A-2E64482035F4}" type="slidenum">
              <a:rPr lang="es-EC" smtClean="0"/>
              <a:t>‹Nº›</a:t>
            </a:fld>
            <a:endParaRPr lang="es-EC"/>
          </a:p>
        </p:txBody>
      </p:sp>
    </p:spTree>
    <p:extLst>
      <p:ext uri="{BB962C8B-B14F-4D97-AF65-F5344CB8AC3E}">
        <p14:creationId xmlns:p14="http://schemas.microsoft.com/office/powerpoint/2010/main" val="380821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E4CC25CA-A42F-4922-8E3A-2E64482035F4}" type="slidenum">
              <a:rPr lang="es-EC" smtClean="0"/>
              <a:t>20</a:t>
            </a:fld>
            <a:endParaRPr lang="es-EC"/>
          </a:p>
        </p:txBody>
      </p:sp>
    </p:spTree>
    <p:extLst>
      <p:ext uri="{BB962C8B-B14F-4D97-AF65-F5344CB8AC3E}">
        <p14:creationId xmlns:p14="http://schemas.microsoft.com/office/powerpoint/2010/main" val="7074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685"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2"/>
            <a:ext cx="792162"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0"/>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6171D-9993-4C35-9F32-2DAA985D7D95}"/>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A1E5320-12D4-49A0-948D-B5F8DEB6A2B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A85BF65-013E-4588-B948-6FB1038430CD}"/>
              </a:ext>
            </a:extLst>
          </p:cNvPr>
          <p:cNvSpPr>
            <a:spLocks noGrp="1"/>
          </p:cNvSpPr>
          <p:nvPr>
            <p:ph type="dt" sz="half" idx="10"/>
          </p:nvPr>
        </p:nvSpPr>
        <p:spPr/>
        <p:txBody>
          <a:bodyPr/>
          <a:lstStyle/>
          <a:p>
            <a:fld id="{B3575BA2-7A6B-41CD-AEB4-7173723DCBC0}" type="datetimeFigureOut">
              <a:rPr lang="es-ES" smtClean="0"/>
              <a:t>07/08/2020</a:t>
            </a:fld>
            <a:endParaRPr lang="es-ES" dirty="0"/>
          </a:p>
        </p:txBody>
      </p:sp>
      <p:sp>
        <p:nvSpPr>
          <p:cNvPr id="5" name="Marcador de pie de página 4">
            <a:extLst>
              <a:ext uri="{FF2B5EF4-FFF2-40B4-BE49-F238E27FC236}">
                <a16:creationId xmlns:a16="http://schemas.microsoft.com/office/drawing/2014/main" id="{8BC90813-2AB5-49D3-916C-C2809501995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556BFCD-328F-465E-9D76-C0CCC34FBE95}"/>
              </a:ext>
            </a:extLst>
          </p:cNvPr>
          <p:cNvSpPr>
            <a:spLocks noGrp="1"/>
          </p:cNvSpPr>
          <p:nvPr>
            <p:ph type="sldNum" sz="quarter" idx="12"/>
          </p:nvPr>
        </p:nvSpPr>
        <p:spPr/>
        <p:txBody>
          <a:bodyPr/>
          <a:lstStyle/>
          <a:p>
            <a:fld id="{EC478807-873E-47DE-AF9B-938C7FC655D7}" type="slidenum">
              <a:rPr lang="es-ES" smtClean="0"/>
              <a:t>‹Nº›</a:t>
            </a:fld>
            <a:endParaRPr lang="es-ES" dirty="0"/>
          </a:p>
        </p:txBody>
      </p:sp>
    </p:spTree>
    <p:extLst>
      <p:ext uri="{BB962C8B-B14F-4D97-AF65-F5344CB8AC3E}">
        <p14:creationId xmlns:p14="http://schemas.microsoft.com/office/powerpoint/2010/main" val="3017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67544" y="1556794"/>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7"/>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25401" y="6296025"/>
            <a:ext cx="6659563"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25401" y="6245225"/>
            <a:ext cx="6659563"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6660233" y="5906861"/>
            <a:ext cx="2452285"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3172326"/>
            <a:ext cx="5472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827584" y="531758"/>
            <a:ext cx="8280920" cy="527350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mj-lt"/>
                <a:cs typeface="Times New Roman" panose="02020603050405020304" pitchFamily="18" charset="0"/>
              </a:rPr>
              <a:t>DEPARTAMENTO DE CIENCIAS ECONÓMICAS, ADMINISTRATIVAS Y DE COMERCIO</a:t>
            </a:r>
          </a:p>
          <a:p>
            <a:pPr marL="0" indent="0" algn="ctr">
              <a:buNone/>
            </a:pPr>
            <a:endParaRPr lang="es-EC" sz="1600" b="1" dirty="0">
              <a:solidFill>
                <a:srgbClr val="000000"/>
              </a:solidFill>
              <a:latin typeface="+mj-lt"/>
              <a:cs typeface="Times New Roman" panose="02020603050405020304" pitchFamily="18" charset="0"/>
            </a:endParaRPr>
          </a:p>
          <a:p>
            <a:pPr marL="0" indent="0" algn="ctr">
              <a:buNone/>
            </a:pPr>
            <a:r>
              <a:rPr lang="es-EC" sz="1600" b="1" dirty="0">
                <a:solidFill>
                  <a:srgbClr val="000000"/>
                </a:solidFill>
                <a:latin typeface="+mj-lt"/>
                <a:cs typeface="Times New Roman" panose="02020603050405020304" pitchFamily="18" charset="0"/>
              </a:rPr>
              <a:t>CARRERA DE INGENIERÍA COMERCIAL</a:t>
            </a:r>
          </a:p>
          <a:p>
            <a:pPr marL="0" indent="0" algn="ctr">
              <a:buNone/>
            </a:pPr>
            <a:endParaRPr lang="es-EC" b="1" dirty="0">
              <a:solidFill>
                <a:srgbClr val="000000"/>
              </a:solidFill>
              <a:latin typeface="+mj-lt"/>
              <a:cs typeface="Times New Roman" panose="02020603050405020304" pitchFamily="18" charset="0"/>
            </a:endParaRPr>
          </a:p>
          <a:p>
            <a:pPr marL="0" indent="0" algn="ctr">
              <a:buNone/>
            </a:pPr>
            <a:r>
              <a:rPr lang="es-EC" sz="2300" b="1" dirty="0">
                <a:solidFill>
                  <a:srgbClr val="000000"/>
                </a:solidFill>
                <a:latin typeface="+mj-lt"/>
                <a:cs typeface="Times New Roman" panose="02020603050405020304" pitchFamily="18" charset="0"/>
              </a:rPr>
              <a:t>TEMA: ANÁLISIS E IMPACTO DE LAS POLÍTICAS PÚBLICAS Y EL MEJORAMIENTO EN LA INSERCIÓN LABORAL Y EMPRENDIMIENTO DE LOS JÓVENES DEL CANTÓN RUMIÑAHUI, PERÍODO 2017-2019.</a:t>
            </a:r>
            <a:endParaRPr lang="es-ES" sz="2300" b="1" dirty="0">
              <a:solidFill>
                <a:srgbClr val="000000"/>
              </a:solidFill>
              <a:latin typeface="+mj-lt"/>
              <a:cs typeface="Times New Roman" panose="02020603050405020304" pitchFamily="18" charset="0"/>
            </a:endParaRPr>
          </a:p>
          <a:p>
            <a:pPr marL="0" indent="0" algn="ctr">
              <a:buNone/>
            </a:pPr>
            <a:endParaRPr lang="es-EC" sz="2800" b="1" dirty="0">
              <a:solidFill>
                <a:srgbClr val="000000"/>
              </a:solidFill>
              <a:latin typeface="+mj-lt"/>
              <a:cs typeface="Times New Roman" panose="02020603050405020304" pitchFamily="18" charset="0"/>
            </a:endParaRPr>
          </a:p>
          <a:p>
            <a:pPr marL="0" indent="0" algn="ctr">
              <a:buNone/>
            </a:pPr>
            <a:r>
              <a:rPr lang="es-EC" sz="1600" b="1" dirty="0">
                <a:solidFill>
                  <a:srgbClr val="000000"/>
                </a:solidFill>
                <a:latin typeface="+mj-lt"/>
                <a:cs typeface="Times New Roman" panose="02020603050405020304" pitchFamily="18" charset="0"/>
              </a:rPr>
              <a:t>AUTORA: MALES ANDRADE, GUSTAVO ANÍBAL </a:t>
            </a:r>
            <a:endParaRPr lang="es-ES" sz="1600" b="1" dirty="0">
              <a:solidFill>
                <a:srgbClr val="000000"/>
              </a:solidFill>
              <a:latin typeface="+mj-lt"/>
              <a:cs typeface="Times New Roman" panose="02020603050405020304" pitchFamily="18" charset="0"/>
            </a:endParaRPr>
          </a:p>
          <a:p>
            <a:pPr marL="0" indent="0" algn="ctr">
              <a:buNone/>
            </a:pPr>
            <a:r>
              <a:rPr lang="es-EC" sz="1600" b="1" dirty="0">
                <a:solidFill>
                  <a:srgbClr val="000000"/>
                </a:solidFill>
                <a:latin typeface="+mj-lt"/>
                <a:cs typeface="Times New Roman" panose="02020603050405020304" pitchFamily="18" charset="0"/>
              </a:rPr>
              <a:t> </a:t>
            </a:r>
            <a:endParaRPr lang="es-ES" sz="1600" b="1" dirty="0">
              <a:solidFill>
                <a:srgbClr val="000000"/>
              </a:solidFill>
              <a:latin typeface="+mj-lt"/>
              <a:cs typeface="Times New Roman" panose="02020603050405020304" pitchFamily="18" charset="0"/>
            </a:endParaRPr>
          </a:p>
          <a:p>
            <a:pPr marL="0" indent="0" algn="ctr">
              <a:buNone/>
            </a:pPr>
            <a:r>
              <a:rPr lang="es-EC" sz="1600" b="1" dirty="0">
                <a:solidFill>
                  <a:srgbClr val="000000"/>
                </a:solidFill>
                <a:latin typeface="+mj-lt"/>
                <a:cs typeface="Times New Roman" panose="02020603050405020304" pitchFamily="18" charset="0"/>
              </a:rPr>
              <a:t>DIRECTORA: ING. CHICAIZA SÁNCHEZ, OSCAR LENÍN, MGS</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2401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88177" y="293693"/>
            <a:ext cx="3943708" cy="400110"/>
          </a:xfrm>
          <a:prstGeom prst="rect">
            <a:avLst/>
          </a:prstGeom>
          <a:solidFill>
            <a:schemeClr val="bg1"/>
          </a:solidFill>
          <a:ln w="28575">
            <a:solidFill>
              <a:schemeClr val="accent5">
                <a:lumMod val="60000"/>
                <a:lumOff val="40000"/>
              </a:schemeClr>
            </a:solidFill>
          </a:ln>
        </p:spPr>
        <p:txBody>
          <a:bodyPr wrap="none" rtlCol="0">
            <a:spAutoFit/>
          </a:bodyPr>
          <a:lstStyle/>
          <a:p>
            <a:r>
              <a:rPr lang="es-ES" sz="2000" b="1" dirty="0">
                <a:ln w="0"/>
                <a:effectLst>
                  <a:outerShdw blurRad="38100" dist="19050" dir="2700000" algn="tl" rotWithShape="0">
                    <a:schemeClr val="dk1">
                      <a:alpha val="40000"/>
                    </a:schemeClr>
                  </a:outerShdw>
                </a:effectLst>
              </a:rPr>
              <a:t>Métodos de análisis aplicados </a:t>
            </a:r>
          </a:p>
        </p:txBody>
      </p:sp>
      <p:graphicFrame>
        <p:nvGraphicFramePr>
          <p:cNvPr id="5" name="Diagrama 4">
            <a:extLst>
              <a:ext uri="{FF2B5EF4-FFF2-40B4-BE49-F238E27FC236}">
                <a16:creationId xmlns:a16="http://schemas.microsoft.com/office/drawing/2014/main" id="{35FA719D-8FE6-4EC3-A231-7B71753B33D8}"/>
              </a:ext>
            </a:extLst>
          </p:cNvPr>
          <p:cNvGraphicFramePr/>
          <p:nvPr>
            <p:extLst>
              <p:ext uri="{D42A27DB-BD31-4B8C-83A1-F6EECF244321}">
                <p14:modId xmlns:p14="http://schemas.microsoft.com/office/powerpoint/2010/main" val="2859803084"/>
              </p:ext>
            </p:extLst>
          </p:nvPr>
        </p:nvGraphicFramePr>
        <p:xfrm>
          <a:off x="410784" y="1397000"/>
          <a:ext cx="48092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586A4116-5FD7-4DA6-90D7-8F03404A7046}"/>
              </a:ext>
            </a:extLst>
          </p:cNvPr>
          <p:cNvPicPr/>
          <p:nvPr/>
        </p:nvPicPr>
        <p:blipFill rotWithShape="1">
          <a:blip r:embed="rId7"/>
          <a:srcRect l="12347" t="19991" r="37383" b="20658"/>
          <a:stretch/>
        </p:blipFill>
        <p:spPr bwMode="auto">
          <a:xfrm>
            <a:off x="5364088" y="1541016"/>
            <a:ext cx="3528392" cy="3688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0737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750764"/>
            <a:ext cx="7416824" cy="707886"/>
          </a:xfrm>
          <a:prstGeom prst="rect">
            <a:avLst/>
          </a:prstGeom>
          <a:solidFill>
            <a:schemeClr val="bg1"/>
          </a:solidFill>
          <a:ln w="28575">
            <a:solidFill>
              <a:schemeClr val="accent5">
                <a:lumMod val="60000"/>
                <a:lumOff val="40000"/>
              </a:schemeClr>
            </a:solidFill>
          </a:ln>
        </p:spPr>
        <p:txBody>
          <a:bodyPr wrap="square" rtlCol="0">
            <a:spAutoFit/>
          </a:bodyPr>
          <a:lstStyle/>
          <a:p>
            <a:pPr algn="ctr"/>
            <a:r>
              <a:rPr lang="es-ES" sz="2000" b="1" dirty="0">
                <a:ln w="0"/>
                <a:effectLst>
                  <a:outerShdw blurRad="38100" dist="19050" dir="2700000" algn="tl" rotWithShape="0">
                    <a:schemeClr val="dk1">
                      <a:alpha val="40000"/>
                    </a:schemeClr>
                  </a:outerShdw>
                </a:effectLst>
              </a:rPr>
              <a:t>Análisis de la política actual de empleo y emprendimiento  de jóvenes del cantón Rumiñahui </a:t>
            </a:r>
          </a:p>
        </p:txBody>
      </p:sp>
      <p:sp>
        <p:nvSpPr>
          <p:cNvPr id="4" name="Globo: flecha hacia abajo 3">
            <a:extLst>
              <a:ext uri="{FF2B5EF4-FFF2-40B4-BE49-F238E27FC236}">
                <a16:creationId xmlns:a16="http://schemas.microsoft.com/office/drawing/2014/main" id="{C4C68A33-7FC1-4C1B-BB08-C9055073DC9B}"/>
              </a:ext>
            </a:extLst>
          </p:cNvPr>
          <p:cNvSpPr/>
          <p:nvPr/>
        </p:nvSpPr>
        <p:spPr>
          <a:xfrm>
            <a:off x="443194" y="1674674"/>
            <a:ext cx="3120694" cy="1754326"/>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t>Promover procesos de capacitación permanente para la inserción laboral de jóvenes </a:t>
            </a:r>
            <a:endParaRPr lang="es-EC" b="1" dirty="0"/>
          </a:p>
        </p:txBody>
      </p:sp>
      <p:sp>
        <p:nvSpPr>
          <p:cNvPr id="3" name="CuadroTexto 2">
            <a:extLst>
              <a:ext uri="{FF2B5EF4-FFF2-40B4-BE49-F238E27FC236}">
                <a16:creationId xmlns:a16="http://schemas.microsoft.com/office/drawing/2014/main" id="{CCB130DA-9C98-4BA1-A82C-229BE18C88D7}"/>
              </a:ext>
            </a:extLst>
          </p:cNvPr>
          <p:cNvSpPr txBox="1"/>
          <p:nvPr/>
        </p:nvSpPr>
        <p:spPr>
          <a:xfrm>
            <a:off x="483430" y="3645024"/>
            <a:ext cx="300845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S" dirty="0"/>
              <a:t>Fomentar el empleo local de los jóvenes mediante la generación y capacitación de emprendimientos productivos potencialmente exitosos.</a:t>
            </a:r>
            <a:endParaRPr lang="es-EC" dirty="0"/>
          </a:p>
        </p:txBody>
      </p:sp>
      <p:sp>
        <p:nvSpPr>
          <p:cNvPr id="6" name="Flecha: a la derecha 5">
            <a:extLst>
              <a:ext uri="{FF2B5EF4-FFF2-40B4-BE49-F238E27FC236}">
                <a16:creationId xmlns:a16="http://schemas.microsoft.com/office/drawing/2014/main" id="{D5148CAB-4BA9-4DB3-92FB-817B6AB3510D}"/>
              </a:ext>
            </a:extLst>
          </p:cNvPr>
          <p:cNvSpPr/>
          <p:nvPr/>
        </p:nvSpPr>
        <p:spPr>
          <a:xfrm>
            <a:off x="3635896" y="2745557"/>
            <a:ext cx="1440160"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 de texto 1">
            <a:extLst>
              <a:ext uri="{FF2B5EF4-FFF2-40B4-BE49-F238E27FC236}">
                <a16:creationId xmlns:a16="http://schemas.microsoft.com/office/drawing/2014/main" id="{56FFC88C-34F0-4418-AEA0-2F9EEF25372B}"/>
              </a:ext>
            </a:extLst>
          </p:cNvPr>
          <p:cNvSpPr txBox="1"/>
          <p:nvPr/>
        </p:nvSpPr>
        <p:spPr>
          <a:xfrm>
            <a:off x="5151876" y="2708920"/>
            <a:ext cx="3508694" cy="115212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600" dirty="0">
                <a:effectLst/>
                <a:ea typeface="Calibri" panose="020F0502020204030204" pitchFamily="34" charset="0"/>
                <a:cs typeface="Times New Roman" panose="02020603050405020304" pitchFamily="18" charset="0"/>
              </a:rPr>
              <a:t>Política bastante general enfocada en el emprendimiento sin considerar otros aspectos importantes que en el presente afectan a los jóvenes.</a:t>
            </a:r>
            <a:endParaRPr lang="es-EC" sz="1600" dirty="0">
              <a:effectLst/>
              <a:ea typeface="Calibri" panose="020F0502020204030204" pitchFamily="34" charset="0"/>
              <a:cs typeface="Times New Roman" panose="02020603050405020304" pitchFamily="18" charset="0"/>
            </a:endParaRPr>
          </a:p>
        </p:txBody>
      </p:sp>
      <p:sp>
        <p:nvSpPr>
          <p:cNvPr id="5" name="Rectángulo: esquinas redondeadas 4">
            <a:extLst>
              <a:ext uri="{FF2B5EF4-FFF2-40B4-BE49-F238E27FC236}">
                <a16:creationId xmlns:a16="http://schemas.microsoft.com/office/drawing/2014/main" id="{FF88A156-793F-4021-8860-C577981500BB}"/>
              </a:ext>
            </a:extLst>
          </p:cNvPr>
          <p:cNvSpPr/>
          <p:nvPr/>
        </p:nvSpPr>
        <p:spPr>
          <a:xfrm>
            <a:off x="228712" y="139027"/>
            <a:ext cx="1792257" cy="39571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a:t>CAPÍTULO IV</a:t>
            </a:r>
            <a:endParaRPr lang="es-EC" b="1" dirty="0"/>
          </a:p>
        </p:txBody>
      </p:sp>
    </p:spTree>
    <p:extLst>
      <p:ext uri="{BB962C8B-B14F-4D97-AF65-F5344CB8AC3E}">
        <p14:creationId xmlns:p14="http://schemas.microsoft.com/office/powerpoint/2010/main" val="1037074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16632"/>
            <a:ext cx="7776864" cy="400110"/>
          </a:xfrm>
          <a:prstGeom prst="rect">
            <a:avLst/>
          </a:prstGeom>
          <a:solidFill>
            <a:schemeClr val="bg1"/>
          </a:solidFill>
          <a:ln w="28575">
            <a:solidFill>
              <a:schemeClr val="accent5">
                <a:lumMod val="60000"/>
                <a:lumOff val="40000"/>
              </a:schemeClr>
            </a:solidFill>
          </a:ln>
        </p:spPr>
        <p:txBody>
          <a:bodyPr wrap="square" rtlCol="0">
            <a:spAutoFit/>
          </a:bodyPr>
          <a:lstStyle/>
          <a:p>
            <a:pPr algn="ctr"/>
            <a:r>
              <a:rPr lang="es-ES" sz="2000" b="1" dirty="0">
                <a:ln w="0"/>
                <a:effectLst>
                  <a:outerShdw blurRad="38100" dist="19050" dir="2700000" algn="tl" rotWithShape="0">
                    <a:schemeClr val="dk1">
                      <a:alpha val="40000"/>
                    </a:schemeClr>
                  </a:outerShdw>
                </a:effectLst>
              </a:rPr>
              <a:t>Aplicación de la encuesta a los jóvenes del cantón Rumiñahui </a:t>
            </a:r>
          </a:p>
        </p:txBody>
      </p:sp>
      <p:pic>
        <p:nvPicPr>
          <p:cNvPr id="12" name="Imagen 11">
            <a:extLst>
              <a:ext uri="{FF2B5EF4-FFF2-40B4-BE49-F238E27FC236}">
                <a16:creationId xmlns:a16="http://schemas.microsoft.com/office/drawing/2014/main" id="{B29E8E58-B862-43C6-92C8-7225EF58BE96}"/>
              </a:ext>
            </a:extLst>
          </p:cNvPr>
          <p:cNvPicPr/>
          <p:nvPr/>
        </p:nvPicPr>
        <p:blipFill rotWithShape="1">
          <a:blip r:embed="rId2"/>
          <a:srcRect l="29692" t="33736" r="37911" b="30297"/>
          <a:stretch/>
        </p:blipFill>
        <p:spPr bwMode="auto">
          <a:xfrm>
            <a:off x="379196" y="3544224"/>
            <a:ext cx="4480836" cy="2872859"/>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BE12433D-F472-4AAD-97AF-2A7A8BD5BF02}"/>
              </a:ext>
            </a:extLst>
          </p:cNvPr>
          <p:cNvPicPr/>
          <p:nvPr/>
        </p:nvPicPr>
        <p:blipFill rotWithShape="1">
          <a:blip r:embed="rId3"/>
          <a:srcRect l="31397" t="32486" r="38264" b="31279"/>
          <a:stretch/>
        </p:blipFill>
        <p:spPr bwMode="auto">
          <a:xfrm>
            <a:off x="4716016" y="3443285"/>
            <a:ext cx="4320480" cy="2973797"/>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B4BB28F2-6099-4B43-9C49-087FBEF2C357}"/>
              </a:ext>
            </a:extLst>
          </p:cNvPr>
          <p:cNvPicPr/>
          <p:nvPr/>
        </p:nvPicPr>
        <p:blipFill rotWithShape="1">
          <a:blip r:embed="rId4"/>
          <a:srcRect l="32103" t="31237" r="44262" b="36589"/>
          <a:stretch/>
        </p:blipFill>
        <p:spPr bwMode="auto">
          <a:xfrm>
            <a:off x="4860032" y="617680"/>
            <a:ext cx="3904773" cy="2915937"/>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77215C71-24FB-4913-A14B-6F6719094C3D}"/>
              </a:ext>
            </a:extLst>
          </p:cNvPr>
          <p:cNvPicPr/>
          <p:nvPr/>
        </p:nvPicPr>
        <p:blipFill rotWithShape="1">
          <a:blip r:embed="rId5"/>
          <a:srcRect l="37570" t="29675" r="36500" b="34715"/>
          <a:stretch/>
        </p:blipFill>
        <p:spPr bwMode="auto">
          <a:xfrm>
            <a:off x="379195" y="617681"/>
            <a:ext cx="3904773" cy="29159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5565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84E8166-4459-4759-A61B-E59B8354D23F}"/>
              </a:ext>
            </a:extLst>
          </p:cNvPr>
          <p:cNvPicPr/>
          <p:nvPr/>
        </p:nvPicPr>
        <p:blipFill rotWithShape="1">
          <a:blip r:embed="rId2"/>
          <a:srcRect l="30868" t="28113" r="39323" b="35964"/>
          <a:stretch/>
        </p:blipFill>
        <p:spPr bwMode="auto">
          <a:xfrm>
            <a:off x="251520" y="260648"/>
            <a:ext cx="3816424" cy="2664296"/>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DC4A6129-3CD2-45D0-9571-D003EE5781B3}"/>
              </a:ext>
            </a:extLst>
          </p:cNvPr>
          <p:cNvPicPr/>
          <p:nvPr/>
        </p:nvPicPr>
        <p:blipFill rotWithShape="1">
          <a:blip r:embed="rId3"/>
          <a:srcRect l="29761" t="47792" r="38794" b="17535"/>
          <a:stretch/>
        </p:blipFill>
        <p:spPr bwMode="auto">
          <a:xfrm>
            <a:off x="4051742" y="260648"/>
            <a:ext cx="4824536" cy="3168352"/>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42282066-D254-4100-B85F-CFD5DF7E4C76}"/>
              </a:ext>
            </a:extLst>
          </p:cNvPr>
          <p:cNvPicPr/>
          <p:nvPr/>
        </p:nvPicPr>
        <p:blipFill rotWithShape="1">
          <a:blip r:embed="rId4"/>
          <a:srcRect l="35278" t="32799" r="41086" b="37213"/>
          <a:stretch/>
        </p:blipFill>
        <p:spPr bwMode="auto">
          <a:xfrm>
            <a:off x="245771" y="3284984"/>
            <a:ext cx="3384376" cy="2448272"/>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4FD242BE-ADB5-4C2C-A09B-9C60F28AFE6E}"/>
              </a:ext>
            </a:extLst>
          </p:cNvPr>
          <p:cNvPicPr/>
          <p:nvPr/>
        </p:nvPicPr>
        <p:blipFill rotWithShape="1">
          <a:blip r:embed="rId5"/>
          <a:srcRect l="26758" t="36036" r="29806" b="16327"/>
          <a:stretch/>
        </p:blipFill>
        <p:spPr bwMode="auto">
          <a:xfrm>
            <a:off x="4095397" y="3429000"/>
            <a:ext cx="4824536" cy="30243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2408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27C719F-07E9-46A3-B1CA-2917F4971B3F}"/>
              </a:ext>
            </a:extLst>
          </p:cNvPr>
          <p:cNvPicPr/>
          <p:nvPr/>
        </p:nvPicPr>
        <p:blipFill rotWithShape="1">
          <a:blip r:embed="rId2"/>
          <a:srcRect l="33337" t="51229" r="38088" b="15035"/>
          <a:stretch/>
        </p:blipFill>
        <p:spPr bwMode="auto">
          <a:xfrm>
            <a:off x="207182" y="332656"/>
            <a:ext cx="4076786" cy="2736304"/>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69E191E7-130F-4299-8917-B3911B70F643}"/>
              </a:ext>
            </a:extLst>
          </p:cNvPr>
          <p:cNvPicPr/>
          <p:nvPr/>
        </p:nvPicPr>
        <p:blipFill rotWithShape="1">
          <a:blip r:embed="rId3"/>
          <a:srcRect l="32103" t="50916" r="35618" b="13161"/>
          <a:stretch/>
        </p:blipFill>
        <p:spPr bwMode="auto">
          <a:xfrm>
            <a:off x="101566" y="3212976"/>
            <a:ext cx="4830474" cy="3024336"/>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9E37074D-8E0B-46E4-888F-BEE9CF5C2A5C}"/>
              </a:ext>
            </a:extLst>
          </p:cNvPr>
          <p:cNvPicPr/>
          <p:nvPr/>
        </p:nvPicPr>
        <p:blipFill rotWithShape="1">
          <a:blip r:embed="rId4"/>
          <a:srcRect l="28760" t="41580" r="36078" b="13522"/>
          <a:stretch/>
        </p:blipFill>
        <p:spPr bwMode="auto">
          <a:xfrm>
            <a:off x="4283968" y="188640"/>
            <a:ext cx="4536504" cy="3105540"/>
          </a:xfrm>
          <a:prstGeom prst="rect">
            <a:avLst/>
          </a:prstGeom>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F9CF1906-A903-4E9D-9B82-854916EDD0B0}"/>
              </a:ext>
            </a:extLst>
          </p:cNvPr>
          <p:cNvPicPr/>
          <p:nvPr/>
        </p:nvPicPr>
        <p:blipFill rotWithShape="1">
          <a:blip r:embed="rId5"/>
          <a:srcRect l="23283" t="38733" r="51846" b="29405"/>
          <a:stretch/>
        </p:blipFill>
        <p:spPr bwMode="auto">
          <a:xfrm>
            <a:off x="4830474" y="3397594"/>
            <a:ext cx="4106344" cy="29209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44633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47A2F152-6289-4A55-9902-C0A754B626F7}"/>
              </a:ext>
            </a:extLst>
          </p:cNvPr>
          <p:cNvPicPr/>
          <p:nvPr/>
        </p:nvPicPr>
        <p:blipFill rotWithShape="1">
          <a:blip r:embed="rId2"/>
          <a:srcRect l="21872" t="50604" r="46731" b="11912"/>
          <a:stretch/>
        </p:blipFill>
        <p:spPr bwMode="auto">
          <a:xfrm>
            <a:off x="107504" y="188639"/>
            <a:ext cx="4673351" cy="3057371"/>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1493F3DC-0B03-41E6-BE29-8ED2D9E9DD8E}"/>
              </a:ext>
            </a:extLst>
          </p:cNvPr>
          <p:cNvPicPr/>
          <p:nvPr/>
        </p:nvPicPr>
        <p:blipFill rotWithShape="1">
          <a:blip r:embed="rId3"/>
          <a:srcRect l="22401" t="51229" r="50082" b="11912"/>
          <a:stretch/>
        </p:blipFill>
        <p:spPr bwMode="auto">
          <a:xfrm>
            <a:off x="107505" y="3396635"/>
            <a:ext cx="4104456" cy="3057371"/>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8AC08D27-CE59-4A38-B43D-57E2C5970B6A}"/>
              </a:ext>
            </a:extLst>
          </p:cNvPr>
          <p:cNvPicPr/>
          <p:nvPr/>
        </p:nvPicPr>
        <p:blipFill rotWithShape="1">
          <a:blip r:embed="rId4"/>
          <a:srcRect l="21520" t="47168" r="45496" b="12849"/>
          <a:stretch/>
        </p:blipFill>
        <p:spPr bwMode="auto">
          <a:xfrm>
            <a:off x="4644009" y="188638"/>
            <a:ext cx="4464496" cy="3030838"/>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932DDE63-F318-48C6-86BE-CE41DA47FBDD}"/>
              </a:ext>
            </a:extLst>
          </p:cNvPr>
          <p:cNvPicPr/>
          <p:nvPr/>
        </p:nvPicPr>
        <p:blipFill rotWithShape="1">
          <a:blip r:embed="rId5"/>
          <a:srcRect l="27908" t="42839" r="37915" b="18090"/>
          <a:stretch/>
        </p:blipFill>
        <p:spPr bwMode="auto">
          <a:xfrm>
            <a:off x="4179063" y="3246011"/>
            <a:ext cx="4850266" cy="3057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154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23A465D7-0B65-429A-994E-F065DDC0A5A5}"/>
              </a:ext>
            </a:extLst>
          </p:cNvPr>
          <p:cNvSpPr txBox="1"/>
          <p:nvPr/>
        </p:nvSpPr>
        <p:spPr>
          <a:xfrm>
            <a:off x="683568" y="76562"/>
            <a:ext cx="7776864" cy="400110"/>
          </a:xfrm>
          <a:prstGeom prst="rect">
            <a:avLst/>
          </a:prstGeom>
          <a:solidFill>
            <a:schemeClr val="bg1"/>
          </a:solidFill>
          <a:ln w="28575">
            <a:solidFill>
              <a:schemeClr val="accent5">
                <a:lumMod val="60000"/>
                <a:lumOff val="40000"/>
              </a:schemeClr>
            </a:solidFill>
          </a:ln>
        </p:spPr>
        <p:txBody>
          <a:bodyPr wrap="square" rtlCol="0">
            <a:spAutoFit/>
          </a:bodyPr>
          <a:lstStyle/>
          <a:p>
            <a:pPr algn="ctr"/>
            <a:r>
              <a:rPr lang="es-ES" sz="2000" b="1" dirty="0">
                <a:ln w="0"/>
                <a:effectLst>
                  <a:outerShdw blurRad="38100" dist="19050" dir="2700000" algn="tl" rotWithShape="0">
                    <a:schemeClr val="dk1">
                      <a:alpha val="40000"/>
                    </a:schemeClr>
                  </a:outerShdw>
                </a:effectLst>
              </a:rPr>
              <a:t>Prueba Chi cuadrado y Coeficiente de correlación Spearman </a:t>
            </a:r>
          </a:p>
        </p:txBody>
      </p:sp>
      <p:pic>
        <p:nvPicPr>
          <p:cNvPr id="9" name="Imagen 8">
            <a:extLst>
              <a:ext uri="{FF2B5EF4-FFF2-40B4-BE49-F238E27FC236}">
                <a16:creationId xmlns:a16="http://schemas.microsoft.com/office/drawing/2014/main" id="{90ED911D-45C6-4E59-AA2D-B3364187E1BE}"/>
              </a:ext>
            </a:extLst>
          </p:cNvPr>
          <p:cNvPicPr/>
          <p:nvPr/>
        </p:nvPicPr>
        <p:blipFill rotWithShape="1">
          <a:blip r:embed="rId2"/>
          <a:srcRect l="19604" t="67345" r="68719" b="27154"/>
          <a:stretch/>
        </p:blipFill>
        <p:spPr bwMode="auto">
          <a:xfrm>
            <a:off x="6732240" y="5765194"/>
            <a:ext cx="1872209" cy="544126"/>
          </a:xfrm>
          <a:prstGeom prst="rect">
            <a:avLst/>
          </a:prstGeom>
          <a:ln>
            <a:noFill/>
          </a:ln>
          <a:extLst>
            <a:ext uri="{53640926-AAD7-44D8-BBD7-CCE9431645EC}">
              <a14:shadowObscured xmlns:a14="http://schemas.microsoft.com/office/drawing/2010/main"/>
            </a:ext>
          </a:extLst>
        </p:spPr>
      </p:pic>
      <p:graphicFrame>
        <p:nvGraphicFramePr>
          <p:cNvPr id="5" name="Tabla 4">
            <a:extLst>
              <a:ext uri="{FF2B5EF4-FFF2-40B4-BE49-F238E27FC236}">
                <a16:creationId xmlns:a16="http://schemas.microsoft.com/office/drawing/2014/main" id="{E54B1207-F5C9-4AF8-9531-5C7542059BC9}"/>
              </a:ext>
            </a:extLst>
          </p:cNvPr>
          <p:cNvGraphicFramePr>
            <a:graphicFrameLocks noGrp="1"/>
          </p:cNvGraphicFramePr>
          <p:nvPr>
            <p:extLst>
              <p:ext uri="{D42A27DB-BD31-4B8C-83A1-F6EECF244321}">
                <p14:modId xmlns:p14="http://schemas.microsoft.com/office/powerpoint/2010/main" val="3331860089"/>
              </p:ext>
            </p:extLst>
          </p:nvPr>
        </p:nvGraphicFramePr>
        <p:xfrm>
          <a:off x="251521" y="3645024"/>
          <a:ext cx="8640959" cy="2912256"/>
        </p:xfrm>
        <a:graphic>
          <a:graphicData uri="http://schemas.openxmlformats.org/drawingml/2006/table">
            <a:tbl>
              <a:tblPr firstRow="1" firstCol="1" bandRow="1"/>
              <a:tblGrid>
                <a:gridCol w="1661311">
                  <a:extLst>
                    <a:ext uri="{9D8B030D-6E8A-4147-A177-3AD203B41FA5}">
                      <a16:colId xmlns:a16="http://schemas.microsoft.com/office/drawing/2014/main" val="1957998763"/>
                    </a:ext>
                  </a:extLst>
                </a:gridCol>
                <a:gridCol w="786960">
                  <a:extLst>
                    <a:ext uri="{9D8B030D-6E8A-4147-A177-3AD203B41FA5}">
                      <a16:colId xmlns:a16="http://schemas.microsoft.com/office/drawing/2014/main" val="2985011992"/>
                    </a:ext>
                  </a:extLst>
                </a:gridCol>
                <a:gridCol w="1008111">
                  <a:extLst>
                    <a:ext uri="{9D8B030D-6E8A-4147-A177-3AD203B41FA5}">
                      <a16:colId xmlns:a16="http://schemas.microsoft.com/office/drawing/2014/main" val="3843316195"/>
                    </a:ext>
                  </a:extLst>
                </a:gridCol>
                <a:gridCol w="864096">
                  <a:extLst>
                    <a:ext uri="{9D8B030D-6E8A-4147-A177-3AD203B41FA5}">
                      <a16:colId xmlns:a16="http://schemas.microsoft.com/office/drawing/2014/main" val="3695286606"/>
                    </a:ext>
                  </a:extLst>
                </a:gridCol>
                <a:gridCol w="936105">
                  <a:extLst>
                    <a:ext uri="{9D8B030D-6E8A-4147-A177-3AD203B41FA5}">
                      <a16:colId xmlns:a16="http://schemas.microsoft.com/office/drawing/2014/main" val="1690368796"/>
                    </a:ext>
                  </a:extLst>
                </a:gridCol>
                <a:gridCol w="720080">
                  <a:extLst>
                    <a:ext uri="{9D8B030D-6E8A-4147-A177-3AD203B41FA5}">
                      <a16:colId xmlns:a16="http://schemas.microsoft.com/office/drawing/2014/main" val="1666965749"/>
                    </a:ext>
                  </a:extLst>
                </a:gridCol>
                <a:gridCol w="1008112">
                  <a:extLst>
                    <a:ext uri="{9D8B030D-6E8A-4147-A177-3AD203B41FA5}">
                      <a16:colId xmlns:a16="http://schemas.microsoft.com/office/drawing/2014/main" val="2705035423"/>
                    </a:ext>
                  </a:extLst>
                </a:gridCol>
                <a:gridCol w="864096">
                  <a:extLst>
                    <a:ext uri="{9D8B030D-6E8A-4147-A177-3AD203B41FA5}">
                      <a16:colId xmlns:a16="http://schemas.microsoft.com/office/drawing/2014/main" val="3390973364"/>
                    </a:ext>
                  </a:extLst>
                </a:gridCol>
                <a:gridCol w="792088">
                  <a:extLst>
                    <a:ext uri="{9D8B030D-6E8A-4147-A177-3AD203B41FA5}">
                      <a16:colId xmlns:a16="http://schemas.microsoft.com/office/drawing/2014/main" val="997387727"/>
                    </a:ext>
                  </a:extLst>
                </a:gridCol>
              </a:tblGrid>
              <a:tr h="400766">
                <a:tc>
                  <a:txBody>
                    <a:bodyPr/>
                    <a:lstStyle/>
                    <a:p>
                      <a:pPr>
                        <a:lnSpc>
                          <a:spcPct val="106000"/>
                        </a:lnSpc>
                        <a:spcAft>
                          <a:spcPts val="800"/>
                        </a:spcAft>
                      </a:pPr>
                      <a:r>
                        <a:rPr lang="es-EC" sz="1200" b="1" kern="1200">
                          <a:solidFill>
                            <a:srgbClr val="FFFFFF"/>
                          </a:solidFill>
                          <a:effectLst/>
                          <a:latin typeface="+mn-lt"/>
                          <a:ea typeface="Times New Roman" panose="02020603050405020304" pitchFamily="18" charset="0"/>
                          <a:cs typeface="Times New Roman" panose="02020603050405020304" pitchFamily="18" charset="0"/>
                        </a:rPr>
                        <a:t>Instituciones de cap. Para trabajo</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0,281</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No</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0,114</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just">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0,000</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dirty="0">
                          <a:solidFill>
                            <a:srgbClr val="FF0066"/>
                          </a:solidFill>
                          <a:effectLst/>
                          <a:latin typeface="+mn-lt"/>
                          <a:ea typeface="Times New Roman" panose="02020603050405020304" pitchFamily="18" charset="0"/>
                          <a:cs typeface="Times New Roman" panose="02020603050405020304" pitchFamily="18" charset="0"/>
                        </a:rPr>
                        <a:t>Sí</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0,949</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just">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Positiva muy alta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extLst>
                  <a:ext uri="{0D108BD9-81ED-4DB2-BD59-A6C34878D82A}">
                    <a16:rowId xmlns:a16="http://schemas.microsoft.com/office/drawing/2014/main" val="3389625188"/>
                  </a:ext>
                </a:extLst>
              </a:tr>
              <a:tr h="430871">
                <a:tc>
                  <a:txBody>
                    <a:bodyPr/>
                    <a:lstStyle/>
                    <a:p>
                      <a:pPr>
                        <a:lnSpc>
                          <a:spcPct val="106000"/>
                        </a:lnSpc>
                        <a:spcAft>
                          <a:spcPts val="800"/>
                        </a:spcAft>
                      </a:pPr>
                      <a:r>
                        <a:rPr lang="es-EC" sz="1200" b="1" kern="1200" dirty="0">
                          <a:solidFill>
                            <a:srgbClr val="FFFFFF"/>
                          </a:solidFill>
                          <a:effectLst/>
                          <a:latin typeface="+mn-lt"/>
                          <a:ea typeface="Times New Roman" panose="02020603050405020304" pitchFamily="18" charset="0"/>
                          <a:cs typeface="Times New Roman" panose="02020603050405020304" pitchFamily="18" charset="0"/>
                        </a:rPr>
                        <a:t>Trab. No remunerado Act. Domésticas </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0,749</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No</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0,057</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just">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0,011</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b="1" kern="1200" dirty="0">
                          <a:solidFill>
                            <a:srgbClr val="FF0066"/>
                          </a:solidFill>
                          <a:effectLst/>
                          <a:latin typeface="+mn-lt"/>
                          <a:ea typeface="Times New Roman" panose="02020603050405020304" pitchFamily="18" charset="0"/>
                          <a:cs typeface="Times New Roman" panose="02020603050405020304" pitchFamily="18" charset="0"/>
                        </a:rPr>
                        <a:t>Sí</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0,019</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just">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extLst>
                  <a:ext uri="{0D108BD9-81ED-4DB2-BD59-A6C34878D82A}">
                    <a16:rowId xmlns:a16="http://schemas.microsoft.com/office/drawing/2014/main" val="2298393404"/>
                  </a:ext>
                </a:extLst>
              </a:tr>
              <a:tr h="477555">
                <a:tc>
                  <a:txBody>
                    <a:bodyPr/>
                    <a:lstStyle/>
                    <a:p>
                      <a:pPr>
                        <a:lnSpc>
                          <a:spcPct val="106000"/>
                        </a:lnSpc>
                        <a:spcAft>
                          <a:spcPts val="800"/>
                        </a:spcAft>
                      </a:pPr>
                      <a:r>
                        <a:rPr lang="es-EC" sz="1200" b="1" kern="1200" dirty="0">
                          <a:solidFill>
                            <a:srgbClr val="FFFFFF"/>
                          </a:solidFill>
                          <a:effectLst/>
                          <a:latin typeface="+mn-lt"/>
                          <a:ea typeface="Times New Roman" panose="02020603050405020304" pitchFamily="18" charset="0"/>
                          <a:cs typeface="Times New Roman" panose="02020603050405020304" pitchFamily="18" charset="0"/>
                        </a:rPr>
                        <a:t>Trab. No remunerado cuidado de personas</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0,047</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Sí</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0,1</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just">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0,890</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No</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-0,021</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just">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Negativa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extLst>
                  <a:ext uri="{0D108BD9-81ED-4DB2-BD59-A6C34878D82A}">
                    <a16:rowId xmlns:a16="http://schemas.microsoft.com/office/drawing/2014/main" val="3366267233"/>
                  </a:ext>
                </a:extLst>
              </a:tr>
              <a:tr h="400766">
                <a:tc>
                  <a:txBody>
                    <a:bodyPr/>
                    <a:lstStyle/>
                    <a:p>
                      <a:pPr>
                        <a:lnSpc>
                          <a:spcPct val="106000"/>
                        </a:lnSpc>
                        <a:spcAft>
                          <a:spcPts val="800"/>
                        </a:spcAft>
                      </a:pPr>
                      <a:r>
                        <a:rPr lang="es-EC" sz="1200" b="1" kern="1200">
                          <a:solidFill>
                            <a:srgbClr val="FFFFFF"/>
                          </a:solidFill>
                          <a:effectLst/>
                          <a:latin typeface="+mn-lt"/>
                          <a:ea typeface="Times New Roman" panose="02020603050405020304" pitchFamily="18" charset="0"/>
                          <a:cs typeface="Times New Roman" panose="02020603050405020304" pitchFamily="18" charset="0"/>
                        </a:rPr>
                        <a:t>Afiliación a la seguridad social </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0,000</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Sí</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-0,829</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just">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Negativa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0,501</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S" sz="1200" b="0" kern="1200" dirty="0">
                          <a:solidFill>
                            <a:schemeClr val="tx1"/>
                          </a:solidFill>
                          <a:effectLst/>
                          <a:latin typeface="+mn-lt"/>
                          <a:ea typeface="Calibri" panose="020F0502020204030204" pitchFamily="34" charset="0"/>
                          <a:cs typeface="Times New Roman" panose="02020603050405020304" pitchFamily="18" charset="0"/>
                        </a:rPr>
                        <a:t>N</a:t>
                      </a:r>
                      <a:r>
                        <a:rPr lang="es-EC" sz="1200" b="0" kern="1200" dirty="0">
                          <a:solidFill>
                            <a:schemeClr val="tx1"/>
                          </a:solidFill>
                          <a:effectLst/>
                          <a:latin typeface="+mn-lt"/>
                          <a:ea typeface="Calibri" panose="020F0502020204030204" pitchFamily="34" charset="0"/>
                          <a:cs typeface="Times New Roman" panose="02020603050405020304" pitchFamily="18" charset="0"/>
                        </a:rPr>
                        <a:t>o</a:t>
                      </a:r>
                      <a:endParaRPr lang="es-EC" sz="1200" b="0" dirty="0">
                        <a:solidFill>
                          <a:schemeClr val="tx1"/>
                        </a:solidFill>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-0,109</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just">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Negativa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extLst>
                  <a:ext uri="{0D108BD9-81ED-4DB2-BD59-A6C34878D82A}">
                    <a16:rowId xmlns:a16="http://schemas.microsoft.com/office/drawing/2014/main" val="1272526007"/>
                  </a:ext>
                </a:extLst>
              </a:tr>
              <a:tr h="400766">
                <a:tc>
                  <a:txBody>
                    <a:bodyPr/>
                    <a:lstStyle/>
                    <a:p>
                      <a:pPr>
                        <a:lnSpc>
                          <a:spcPct val="106000"/>
                        </a:lnSpc>
                        <a:spcAft>
                          <a:spcPts val="800"/>
                        </a:spcAft>
                      </a:pPr>
                      <a:r>
                        <a:rPr lang="es-EC" sz="1200" b="1" kern="1200">
                          <a:solidFill>
                            <a:srgbClr val="FFFFFF"/>
                          </a:solidFill>
                          <a:effectLst/>
                          <a:latin typeface="+mn-lt"/>
                          <a:ea typeface="Times New Roman" panose="02020603050405020304" pitchFamily="18" charset="0"/>
                          <a:cs typeface="Times New Roman" panose="02020603050405020304" pitchFamily="18" charset="0"/>
                        </a:rPr>
                        <a:t>Condiciones de subempleo </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0,000</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Sí</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-0,287</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just">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Negativa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0,000</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Sí</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-0,121</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just">
                        <a:lnSpc>
                          <a:spcPct val="106000"/>
                        </a:lnSpc>
                        <a:spcAft>
                          <a:spcPts val="800"/>
                        </a:spcAft>
                      </a:pPr>
                      <a:r>
                        <a:rPr lang="es-EC" sz="1200" b="1" kern="1200">
                          <a:solidFill>
                            <a:srgbClr val="FF0066"/>
                          </a:solidFill>
                          <a:effectLst/>
                          <a:latin typeface="+mn-lt"/>
                          <a:ea typeface="Times New Roman" panose="02020603050405020304" pitchFamily="18" charset="0"/>
                          <a:cs typeface="Times New Roman" panose="02020603050405020304" pitchFamily="18" charset="0"/>
                        </a:rPr>
                        <a:t>Negativa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extLst>
                  <a:ext uri="{0D108BD9-81ED-4DB2-BD59-A6C34878D82A}">
                    <a16:rowId xmlns:a16="http://schemas.microsoft.com/office/drawing/2014/main" val="430091516"/>
                  </a:ext>
                </a:extLst>
              </a:tr>
              <a:tr h="400766">
                <a:tc>
                  <a:txBody>
                    <a:bodyPr/>
                    <a:lstStyle/>
                    <a:p>
                      <a:pPr>
                        <a:lnSpc>
                          <a:spcPct val="106000"/>
                        </a:lnSpc>
                        <a:spcAft>
                          <a:spcPts val="800"/>
                        </a:spcAft>
                      </a:pPr>
                      <a:r>
                        <a:rPr lang="es-EC" sz="1200" b="1" kern="1200">
                          <a:solidFill>
                            <a:srgbClr val="FFFFFF"/>
                          </a:solidFill>
                          <a:effectLst/>
                          <a:latin typeface="+mn-lt"/>
                          <a:ea typeface="Times New Roman" panose="02020603050405020304" pitchFamily="18" charset="0"/>
                          <a:cs typeface="Times New Roman" panose="02020603050405020304" pitchFamily="18" charset="0"/>
                        </a:rPr>
                        <a:t>Condición de trabajo </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0,097</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No</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0,077</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just">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dirty="0">
                          <a:solidFill>
                            <a:schemeClr val="tx1"/>
                          </a:solidFill>
                          <a:effectLst/>
                          <a:latin typeface="+mn-lt"/>
                          <a:ea typeface="Times New Roman" panose="02020603050405020304" pitchFamily="18" charset="0"/>
                          <a:cs typeface="Times New Roman" panose="02020603050405020304" pitchFamily="18" charset="0"/>
                        </a:rPr>
                        <a:t>-</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b="1" kern="1200" dirty="0">
                          <a:solidFill>
                            <a:schemeClr val="tx1"/>
                          </a:solidFill>
                          <a:effectLst/>
                          <a:latin typeface="+mn-lt"/>
                          <a:ea typeface="Times New Roman" panose="02020603050405020304" pitchFamily="18" charset="0"/>
                          <a:cs typeface="Times New Roman" panose="02020603050405020304" pitchFamily="18" charset="0"/>
                        </a:rPr>
                        <a:t>-</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dirty="0">
                          <a:solidFill>
                            <a:schemeClr val="tx1"/>
                          </a:solidFill>
                          <a:effectLst/>
                          <a:latin typeface="+mn-lt"/>
                          <a:ea typeface="Times New Roman" panose="02020603050405020304" pitchFamily="18" charset="0"/>
                          <a:cs typeface="Times New Roman" panose="02020603050405020304" pitchFamily="18" charset="0"/>
                        </a:rPr>
                        <a:t>-</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b="1" kern="1200" dirty="0">
                          <a:solidFill>
                            <a:schemeClr val="tx1"/>
                          </a:solidFill>
                          <a:effectLst/>
                          <a:latin typeface="+mn-lt"/>
                          <a:ea typeface="Times New Roman" panose="02020603050405020304" pitchFamily="18" charset="0"/>
                          <a:cs typeface="Times New Roman" panose="02020603050405020304" pitchFamily="18" charset="0"/>
                        </a:rPr>
                        <a:t>-</a:t>
                      </a:r>
                      <a:endParaRPr lang="es-EC" sz="1200" dirty="0">
                        <a:solidFill>
                          <a:schemeClr val="tx1"/>
                        </a:solidFill>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extLst>
                  <a:ext uri="{0D108BD9-81ED-4DB2-BD59-A6C34878D82A}">
                    <a16:rowId xmlns:a16="http://schemas.microsoft.com/office/drawing/2014/main" val="2451764174"/>
                  </a:ext>
                </a:extLst>
              </a:tr>
              <a:tr h="400766">
                <a:tc>
                  <a:txBody>
                    <a:bodyPr/>
                    <a:lstStyle/>
                    <a:p>
                      <a:pPr>
                        <a:lnSpc>
                          <a:spcPct val="106000"/>
                        </a:lnSpc>
                        <a:spcAft>
                          <a:spcPts val="800"/>
                        </a:spcAft>
                      </a:pPr>
                      <a:r>
                        <a:rPr lang="es-EC" sz="1200" b="1" kern="1200">
                          <a:solidFill>
                            <a:srgbClr val="FFFFFF"/>
                          </a:solidFill>
                          <a:effectLst/>
                          <a:latin typeface="+mn-lt"/>
                          <a:ea typeface="Times New Roman" panose="02020603050405020304" pitchFamily="18" charset="0"/>
                          <a:cs typeface="Times New Roman" panose="02020603050405020304" pitchFamily="18" charset="0"/>
                        </a:rPr>
                        <a:t>Realización de emprendimientos </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0,006</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dirty="0">
                          <a:solidFill>
                            <a:srgbClr val="FF0066"/>
                          </a:solidFill>
                          <a:effectLst/>
                          <a:latin typeface="+mn-lt"/>
                          <a:ea typeface="Times New Roman" panose="02020603050405020304" pitchFamily="18" charset="0"/>
                          <a:cs typeface="Times New Roman" panose="02020603050405020304" pitchFamily="18" charset="0"/>
                        </a:rPr>
                        <a:t>Sí</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Times New Roman" panose="02020603050405020304" pitchFamily="18" charset="0"/>
                          <a:cs typeface="Times New Roman" panose="02020603050405020304" pitchFamily="18" charset="0"/>
                        </a:rPr>
                        <a:t>0,102</a:t>
                      </a:r>
                      <a:endParaRPr lang="es-EC" sz="120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just">
                        <a:lnSpc>
                          <a:spcPct val="106000"/>
                        </a:lnSpc>
                        <a:spcAft>
                          <a:spcPts val="800"/>
                        </a:spcAft>
                      </a:pPr>
                      <a:r>
                        <a:rPr lang="es-EC" sz="1200" b="1" kern="1200" dirty="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0,142</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No</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0,079</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just">
                        <a:lnSpc>
                          <a:spcPct val="106000"/>
                        </a:lnSpc>
                        <a:spcAft>
                          <a:spcPts val="800"/>
                        </a:spcAft>
                      </a:pPr>
                      <a:r>
                        <a:rPr lang="es-EC" sz="1200" kern="1200" dirty="0">
                          <a:solidFill>
                            <a:srgbClr val="000000"/>
                          </a:solidFill>
                          <a:effectLst/>
                          <a:latin typeface="+mn-lt"/>
                          <a:ea typeface="Times New Roman" panose="02020603050405020304" pitchFamily="18" charset="0"/>
                          <a:cs typeface="Times New Roman" panose="02020603050405020304" pitchFamily="18" charset="0"/>
                        </a:rPr>
                        <a:t>Positiva muy baja</a:t>
                      </a:r>
                      <a:endParaRPr lang="es-EC" sz="1200" dirty="0">
                        <a:effectLst/>
                        <a:latin typeface="+mn-lt"/>
                        <a:ea typeface="Calibri" panose="020F0502020204030204" pitchFamily="34" charset="0"/>
                        <a:cs typeface="Times New Roman" panose="02020603050405020304" pitchFamily="18" charset="0"/>
                      </a:endParaRPr>
                    </a:p>
                  </a:txBody>
                  <a:tcPr marL="40894" marR="40894"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extLst>
                  <a:ext uri="{0D108BD9-81ED-4DB2-BD59-A6C34878D82A}">
                    <a16:rowId xmlns:a16="http://schemas.microsoft.com/office/drawing/2014/main" val="3394324929"/>
                  </a:ext>
                </a:extLst>
              </a:tr>
            </a:tbl>
          </a:graphicData>
        </a:graphic>
      </p:graphicFrame>
      <p:graphicFrame>
        <p:nvGraphicFramePr>
          <p:cNvPr id="3" name="Tabla 2">
            <a:extLst>
              <a:ext uri="{FF2B5EF4-FFF2-40B4-BE49-F238E27FC236}">
                <a16:creationId xmlns:a16="http://schemas.microsoft.com/office/drawing/2014/main" id="{3D628637-7832-49CC-AADE-BF19165479C9}"/>
              </a:ext>
            </a:extLst>
          </p:cNvPr>
          <p:cNvGraphicFramePr>
            <a:graphicFrameLocks noGrp="1"/>
          </p:cNvGraphicFramePr>
          <p:nvPr>
            <p:extLst>
              <p:ext uri="{D42A27DB-BD31-4B8C-83A1-F6EECF244321}">
                <p14:modId xmlns:p14="http://schemas.microsoft.com/office/powerpoint/2010/main" val="1883055838"/>
              </p:ext>
            </p:extLst>
          </p:nvPr>
        </p:nvGraphicFramePr>
        <p:xfrm>
          <a:off x="251521" y="552443"/>
          <a:ext cx="8640961" cy="3077938"/>
        </p:xfrm>
        <a:graphic>
          <a:graphicData uri="http://schemas.openxmlformats.org/drawingml/2006/table">
            <a:tbl>
              <a:tblPr firstRow="1" firstCol="1" bandRow="1"/>
              <a:tblGrid>
                <a:gridCol w="1651934">
                  <a:extLst>
                    <a:ext uri="{9D8B030D-6E8A-4147-A177-3AD203B41FA5}">
                      <a16:colId xmlns:a16="http://schemas.microsoft.com/office/drawing/2014/main" val="1327336137"/>
                    </a:ext>
                  </a:extLst>
                </a:gridCol>
                <a:gridCol w="792570">
                  <a:extLst>
                    <a:ext uri="{9D8B030D-6E8A-4147-A177-3AD203B41FA5}">
                      <a16:colId xmlns:a16="http://schemas.microsoft.com/office/drawing/2014/main" val="3256405772"/>
                    </a:ext>
                  </a:extLst>
                </a:gridCol>
                <a:gridCol w="936674">
                  <a:extLst>
                    <a:ext uri="{9D8B030D-6E8A-4147-A177-3AD203B41FA5}">
                      <a16:colId xmlns:a16="http://schemas.microsoft.com/office/drawing/2014/main" val="1953847714"/>
                    </a:ext>
                  </a:extLst>
                </a:gridCol>
                <a:gridCol w="936674">
                  <a:extLst>
                    <a:ext uri="{9D8B030D-6E8A-4147-A177-3AD203B41FA5}">
                      <a16:colId xmlns:a16="http://schemas.microsoft.com/office/drawing/2014/main" val="3002673133"/>
                    </a:ext>
                  </a:extLst>
                </a:gridCol>
                <a:gridCol w="938731">
                  <a:extLst>
                    <a:ext uri="{9D8B030D-6E8A-4147-A177-3AD203B41FA5}">
                      <a16:colId xmlns:a16="http://schemas.microsoft.com/office/drawing/2014/main" val="1823605002"/>
                    </a:ext>
                  </a:extLst>
                </a:gridCol>
                <a:gridCol w="720080">
                  <a:extLst>
                    <a:ext uri="{9D8B030D-6E8A-4147-A177-3AD203B41FA5}">
                      <a16:colId xmlns:a16="http://schemas.microsoft.com/office/drawing/2014/main" val="3002597802"/>
                    </a:ext>
                  </a:extLst>
                </a:gridCol>
                <a:gridCol w="1008112">
                  <a:extLst>
                    <a:ext uri="{9D8B030D-6E8A-4147-A177-3AD203B41FA5}">
                      <a16:colId xmlns:a16="http://schemas.microsoft.com/office/drawing/2014/main" val="397448369"/>
                    </a:ext>
                  </a:extLst>
                </a:gridCol>
                <a:gridCol w="773330">
                  <a:extLst>
                    <a:ext uri="{9D8B030D-6E8A-4147-A177-3AD203B41FA5}">
                      <a16:colId xmlns:a16="http://schemas.microsoft.com/office/drawing/2014/main" val="2006659996"/>
                    </a:ext>
                  </a:extLst>
                </a:gridCol>
                <a:gridCol w="882856">
                  <a:extLst>
                    <a:ext uri="{9D8B030D-6E8A-4147-A177-3AD203B41FA5}">
                      <a16:colId xmlns:a16="http://schemas.microsoft.com/office/drawing/2014/main" val="1595575657"/>
                    </a:ext>
                  </a:extLst>
                </a:gridCol>
              </a:tblGrid>
              <a:tr h="368564">
                <a:tc>
                  <a:txBody>
                    <a:bodyPr/>
                    <a:lstStyle/>
                    <a:p>
                      <a:pPr>
                        <a:lnSpc>
                          <a:spcPct val="106000"/>
                        </a:lnSpc>
                        <a:spcAft>
                          <a:spcPts val="800"/>
                        </a:spcAft>
                      </a:pPr>
                      <a:r>
                        <a:rPr lang="es-EC" sz="1200" b="1" kern="1200" dirty="0">
                          <a:solidFill>
                            <a:srgbClr val="000000"/>
                          </a:solidFill>
                          <a:effectLst/>
                          <a:latin typeface="+mn-lt"/>
                          <a:ea typeface="Calibri" panose="020F0502020204030204" pitchFamily="34" charset="0"/>
                          <a:cs typeface="Times New Roman" panose="02020603050405020304" pitchFamily="18" charset="0"/>
                        </a:rPr>
                        <a:t> </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3891F"/>
                    </a:solidFill>
                  </a:tcPr>
                </a:tc>
                <a:tc gridSpan="4">
                  <a:txBody>
                    <a:bodyPr/>
                    <a:lstStyle/>
                    <a:p>
                      <a:pPr algn="ctr">
                        <a:lnSpc>
                          <a:spcPct val="106000"/>
                        </a:lnSpc>
                        <a:spcAft>
                          <a:spcPts val="800"/>
                        </a:spcAft>
                      </a:pPr>
                      <a:r>
                        <a:rPr lang="es-EC" sz="1200" b="1" kern="1200" dirty="0">
                          <a:solidFill>
                            <a:srgbClr val="FFFFFF"/>
                          </a:solidFill>
                          <a:effectLst/>
                          <a:latin typeface="+mn-lt"/>
                          <a:ea typeface="Calibri" panose="020F0502020204030204" pitchFamily="34" charset="0"/>
                          <a:cs typeface="Times New Roman" panose="02020603050405020304" pitchFamily="18" charset="0"/>
                        </a:rPr>
                        <a:t>Trabajo </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3891F"/>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06000"/>
                        </a:lnSpc>
                        <a:spcAft>
                          <a:spcPts val="800"/>
                        </a:spcAft>
                      </a:pPr>
                      <a:r>
                        <a:rPr lang="es-EC" sz="1200" b="1" kern="1200">
                          <a:solidFill>
                            <a:srgbClr val="FFFFFF"/>
                          </a:solidFill>
                          <a:effectLst/>
                          <a:latin typeface="+mn-lt"/>
                          <a:ea typeface="Calibri" panose="020F0502020204030204" pitchFamily="34" charset="0"/>
                          <a:cs typeface="Times New Roman" panose="02020603050405020304" pitchFamily="18" charset="0"/>
                        </a:rPr>
                        <a:t>Capacitación para mejorar ingresos o conseguir trabajo </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3891F"/>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71440991"/>
                  </a:ext>
                </a:extLst>
              </a:tr>
              <a:tr h="819723">
                <a:tc>
                  <a:txBody>
                    <a:bodyPr/>
                    <a:lstStyle/>
                    <a:p>
                      <a:pPr>
                        <a:lnSpc>
                          <a:spcPct val="106000"/>
                        </a:lnSpc>
                        <a:spcAft>
                          <a:spcPts val="800"/>
                        </a:spcAft>
                      </a:pPr>
                      <a:r>
                        <a:rPr lang="es-EC" sz="1200" b="1" kern="1200">
                          <a:solidFill>
                            <a:srgbClr val="FFFFFF"/>
                          </a:solidFill>
                          <a:effectLst/>
                          <a:latin typeface="+mn-lt"/>
                          <a:ea typeface="Calibri" panose="020F0502020204030204" pitchFamily="34" charset="0"/>
                          <a:cs typeface="Times New Roman" panose="02020603050405020304" pitchFamily="18" charset="0"/>
                        </a:rPr>
                        <a:t>Indicadores </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b="1" kern="1200" dirty="0">
                          <a:solidFill>
                            <a:srgbClr val="000000"/>
                          </a:solidFill>
                          <a:effectLst/>
                          <a:latin typeface="+mn-lt"/>
                          <a:ea typeface="Calibri" panose="020F0502020204030204" pitchFamily="34" charset="0"/>
                          <a:cs typeface="Times New Roman" panose="02020603050405020304" pitchFamily="18" charset="0"/>
                        </a:rPr>
                        <a:t>Chi cuadrado </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dirty="0">
                          <a:solidFill>
                            <a:srgbClr val="000000"/>
                          </a:solidFill>
                          <a:effectLst/>
                          <a:latin typeface="+mn-lt"/>
                          <a:ea typeface="Calibri" panose="020F0502020204030204" pitchFamily="34" charset="0"/>
                          <a:cs typeface="Times New Roman" panose="02020603050405020304" pitchFamily="18" charset="0"/>
                        </a:rPr>
                        <a:t>Estadísticamente significativo</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dirty="0">
                          <a:solidFill>
                            <a:srgbClr val="000000"/>
                          </a:solidFill>
                          <a:effectLst/>
                          <a:latin typeface="+mn-lt"/>
                          <a:ea typeface="Calibri" panose="020F0502020204030204" pitchFamily="34" charset="0"/>
                          <a:cs typeface="Times New Roman" panose="02020603050405020304" pitchFamily="18" charset="0"/>
                        </a:rPr>
                        <a:t>Correlación de Spearman </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dirty="0">
                          <a:solidFill>
                            <a:srgbClr val="000000"/>
                          </a:solidFill>
                          <a:effectLst/>
                          <a:latin typeface="+mn-lt"/>
                          <a:ea typeface="Calibri" panose="020F0502020204030204" pitchFamily="34" charset="0"/>
                          <a:cs typeface="Times New Roman" panose="02020603050405020304" pitchFamily="18" charset="0"/>
                        </a:rPr>
                        <a:t>Tipo de correlación </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a:solidFill>
                            <a:srgbClr val="000000"/>
                          </a:solidFill>
                          <a:effectLst/>
                          <a:latin typeface="+mn-lt"/>
                          <a:ea typeface="Calibri" panose="020F0502020204030204" pitchFamily="34" charset="0"/>
                          <a:cs typeface="Times New Roman" panose="02020603050405020304" pitchFamily="18" charset="0"/>
                        </a:rPr>
                        <a:t>Chi cuadrado </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a:solidFill>
                            <a:srgbClr val="000000"/>
                          </a:solidFill>
                          <a:effectLst/>
                          <a:latin typeface="+mn-lt"/>
                          <a:ea typeface="Calibri" panose="020F0502020204030204" pitchFamily="34" charset="0"/>
                          <a:cs typeface="Times New Roman" panose="02020603050405020304" pitchFamily="18" charset="0"/>
                        </a:rPr>
                        <a:t>Estadísticamente significativo</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a:solidFill>
                            <a:srgbClr val="000000"/>
                          </a:solidFill>
                          <a:effectLst/>
                          <a:latin typeface="+mn-lt"/>
                          <a:ea typeface="Calibri" panose="020F0502020204030204" pitchFamily="34" charset="0"/>
                          <a:cs typeface="Times New Roman" panose="02020603050405020304" pitchFamily="18" charset="0"/>
                        </a:rPr>
                        <a:t>Correlación de Spearman </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a:solidFill>
                            <a:srgbClr val="000000"/>
                          </a:solidFill>
                          <a:effectLst/>
                          <a:latin typeface="+mn-lt"/>
                          <a:ea typeface="Calibri" panose="020F0502020204030204" pitchFamily="34" charset="0"/>
                          <a:cs typeface="Times New Roman" panose="02020603050405020304" pitchFamily="18" charset="0"/>
                        </a:rPr>
                        <a:t>Tipo de correlación </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extLst>
                  <a:ext uri="{0D108BD9-81ED-4DB2-BD59-A6C34878D82A}">
                    <a16:rowId xmlns:a16="http://schemas.microsoft.com/office/drawing/2014/main" val="1406386936"/>
                  </a:ext>
                </a:extLst>
              </a:tr>
              <a:tr h="555371">
                <a:tc>
                  <a:txBody>
                    <a:bodyPr/>
                    <a:lstStyle/>
                    <a:p>
                      <a:pPr>
                        <a:lnSpc>
                          <a:spcPct val="106000"/>
                        </a:lnSpc>
                        <a:spcAft>
                          <a:spcPts val="800"/>
                        </a:spcAft>
                      </a:pPr>
                      <a:r>
                        <a:rPr lang="es-EC" sz="1200" b="1" kern="1200">
                          <a:solidFill>
                            <a:srgbClr val="FFFFFF"/>
                          </a:solidFill>
                          <a:effectLst/>
                          <a:latin typeface="+mn-lt"/>
                          <a:ea typeface="Calibri" panose="020F0502020204030204" pitchFamily="34" charset="0"/>
                          <a:cs typeface="Times New Roman" panose="02020603050405020304" pitchFamily="18" charset="0"/>
                        </a:rPr>
                        <a:t>Edad</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0,000</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b="1" kern="1200">
                          <a:solidFill>
                            <a:srgbClr val="FF0066"/>
                          </a:solidFill>
                          <a:effectLst/>
                          <a:latin typeface="+mn-lt"/>
                          <a:ea typeface="Calibri" panose="020F0502020204030204" pitchFamily="34" charset="0"/>
                          <a:cs typeface="Times New Roman" panose="02020603050405020304" pitchFamily="18" charset="0"/>
                        </a:rPr>
                        <a:t>Sí</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0,134</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b="1" kern="1200" dirty="0">
                          <a:solidFill>
                            <a:srgbClr val="FF0066"/>
                          </a:solidFill>
                          <a:effectLst/>
                          <a:latin typeface="+mn-lt"/>
                          <a:ea typeface="Calibri" panose="020F0502020204030204" pitchFamily="34" charset="0"/>
                          <a:cs typeface="Times New Roman" panose="02020603050405020304" pitchFamily="18" charset="0"/>
                        </a:rPr>
                        <a:t>Positiva muy baja</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dirty="0">
                          <a:solidFill>
                            <a:srgbClr val="000000"/>
                          </a:solidFill>
                          <a:effectLst/>
                          <a:latin typeface="+mn-lt"/>
                          <a:ea typeface="Calibri" panose="020F0502020204030204" pitchFamily="34" charset="0"/>
                          <a:cs typeface="Times New Roman" panose="02020603050405020304" pitchFamily="18" charset="0"/>
                        </a:rPr>
                        <a:t>0,408</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No</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0,07</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extLst>
                  <a:ext uri="{0D108BD9-81ED-4DB2-BD59-A6C34878D82A}">
                    <a16:rowId xmlns:a16="http://schemas.microsoft.com/office/drawing/2014/main" val="2791391817"/>
                  </a:ext>
                </a:extLst>
              </a:tr>
              <a:tr h="555371">
                <a:tc>
                  <a:txBody>
                    <a:bodyPr/>
                    <a:lstStyle/>
                    <a:p>
                      <a:pPr>
                        <a:lnSpc>
                          <a:spcPct val="106000"/>
                        </a:lnSpc>
                        <a:spcAft>
                          <a:spcPts val="800"/>
                        </a:spcAft>
                      </a:pPr>
                      <a:r>
                        <a:rPr lang="es-EC" sz="1200" b="1" kern="1200">
                          <a:solidFill>
                            <a:srgbClr val="FFFFFF"/>
                          </a:solidFill>
                          <a:effectLst/>
                          <a:latin typeface="+mn-lt"/>
                          <a:ea typeface="Calibri" panose="020F0502020204030204" pitchFamily="34" charset="0"/>
                          <a:cs typeface="Times New Roman" panose="02020603050405020304" pitchFamily="18" charset="0"/>
                        </a:rPr>
                        <a:t>Jóvenes de 24 con título Univ.</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0,009</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a:solidFill>
                            <a:srgbClr val="FF0066"/>
                          </a:solidFill>
                          <a:effectLst/>
                          <a:latin typeface="+mn-lt"/>
                          <a:ea typeface="Calibri" panose="020F0502020204030204" pitchFamily="34" charset="0"/>
                          <a:cs typeface="Times New Roman" panose="02020603050405020304" pitchFamily="18" charset="0"/>
                        </a:rPr>
                        <a:t>Sí</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0,126</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a:solidFill>
                            <a:srgbClr val="FF0066"/>
                          </a:solidFill>
                          <a:effectLst/>
                          <a:latin typeface="+mn-lt"/>
                          <a:ea typeface="Calibri" panose="020F0502020204030204" pitchFamily="34"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Calibri" panose="020F0502020204030204" pitchFamily="34" charset="0"/>
                          <a:cs typeface="Times New Roman" panose="02020603050405020304" pitchFamily="18" charset="0"/>
                        </a:rPr>
                        <a:t>0,063</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dirty="0">
                          <a:solidFill>
                            <a:srgbClr val="000000"/>
                          </a:solidFill>
                          <a:effectLst/>
                          <a:latin typeface="+mn-lt"/>
                          <a:ea typeface="Calibri" panose="020F0502020204030204" pitchFamily="34" charset="0"/>
                          <a:cs typeface="Times New Roman" panose="02020603050405020304" pitchFamily="18" charset="0"/>
                        </a:rPr>
                        <a:t>No</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0,105</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extLst>
                  <a:ext uri="{0D108BD9-81ED-4DB2-BD59-A6C34878D82A}">
                    <a16:rowId xmlns:a16="http://schemas.microsoft.com/office/drawing/2014/main" val="3858053336"/>
                  </a:ext>
                </a:extLst>
              </a:tr>
              <a:tr h="368564">
                <a:tc>
                  <a:txBody>
                    <a:bodyPr/>
                    <a:lstStyle/>
                    <a:p>
                      <a:pPr>
                        <a:lnSpc>
                          <a:spcPct val="106000"/>
                        </a:lnSpc>
                        <a:spcAft>
                          <a:spcPts val="800"/>
                        </a:spcAft>
                      </a:pPr>
                      <a:r>
                        <a:rPr lang="es-EC" sz="1200" b="1" kern="1200">
                          <a:solidFill>
                            <a:srgbClr val="FFFFFF"/>
                          </a:solidFill>
                          <a:effectLst/>
                          <a:latin typeface="+mn-lt"/>
                          <a:ea typeface="Calibri" panose="020F0502020204030204" pitchFamily="34" charset="0"/>
                          <a:cs typeface="Times New Roman" panose="02020603050405020304" pitchFamily="18" charset="0"/>
                        </a:rPr>
                        <a:t>Nivel educativo</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0,291</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No</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0,041</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0,000</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b="1" kern="1200" dirty="0">
                          <a:solidFill>
                            <a:srgbClr val="FF0066"/>
                          </a:solidFill>
                          <a:effectLst/>
                          <a:latin typeface="+mn-lt"/>
                          <a:ea typeface="Calibri" panose="020F0502020204030204" pitchFamily="34" charset="0"/>
                          <a:cs typeface="Times New Roman" panose="02020603050405020304" pitchFamily="18" charset="0"/>
                        </a:rPr>
                        <a:t>Sí</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kern="1200" dirty="0">
                          <a:solidFill>
                            <a:srgbClr val="000000"/>
                          </a:solidFill>
                          <a:effectLst/>
                          <a:latin typeface="+mn-lt"/>
                          <a:ea typeface="Calibri" panose="020F0502020204030204" pitchFamily="34" charset="0"/>
                          <a:cs typeface="Times New Roman" panose="02020603050405020304" pitchFamily="18" charset="0"/>
                        </a:rPr>
                        <a:t>0,023</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tc>
                  <a:txBody>
                    <a:bodyPr/>
                    <a:lstStyle/>
                    <a:p>
                      <a:pPr algn="ctr">
                        <a:lnSpc>
                          <a:spcPct val="106000"/>
                        </a:lnSpc>
                        <a:spcAft>
                          <a:spcPts val="800"/>
                        </a:spcAft>
                      </a:pPr>
                      <a:r>
                        <a:rPr lang="es-EC" sz="1200" b="1" kern="1200">
                          <a:solidFill>
                            <a:srgbClr val="FF0066"/>
                          </a:solidFill>
                          <a:effectLst/>
                          <a:latin typeface="+mn-lt"/>
                          <a:ea typeface="Calibri" panose="020F0502020204030204" pitchFamily="34"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DE7"/>
                    </a:solidFill>
                  </a:tcPr>
                </a:tc>
                <a:extLst>
                  <a:ext uri="{0D108BD9-81ED-4DB2-BD59-A6C34878D82A}">
                    <a16:rowId xmlns:a16="http://schemas.microsoft.com/office/drawing/2014/main" val="939274769"/>
                  </a:ext>
                </a:extLst>
              </a:tr>
              <a:tr h="377746">
                <a:tc>
                  <a:txBody>
                    <a:bodyPr/>
                    <a:lstStyle/>
                    <a:p>
                      <a:pPr>
                        <a:lnSpc>
                          <a:spcPct val="106000"/>
                        </a:lnSpc>
                        <a:spcAft>
                          <a:spcPts val="800"/>
                        </a:spcAft>
                      </a:pPr>
                      <a:r>
                        <a:rPr lang="es-EC" sz="1200" b="1" kern="1200">
                          <a:solidFill>
                            <a:srgbClr val="FFFFFF"/>
                          </a:solidFill>
                          <a:effectLst/>
                          <a:latin typeface="+mn-lt"/>
                          <a:ea typeface="Calibri" panose="020F0502020204030204" pitchFamily="34" charset="0"/>
                          <a:cs typeface="Times New Roman" panose="02020603050405020304" pitchFamily="18" charset="0"/>
                        </a:rPr>
                        <a:t>Uso de Servicio de internet </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891F"/>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0,621</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No</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0,044</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Positiva muy baja</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0,006</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dirty="0">
                          <a:solidFill>
                            <a:srgbClr val="FF0066"/>
                          </a:solidFill>
                          <a:effectLst/>
                          <a:latin typeface="+mn-lt"/>
                          <a:ea typeface="Calibri" panose="020F0502020204030204" pitchFamily="34" charset="0"/>
                          <a:cs typeface="Times New Roman" panose="02020603050405020304" pitchFamily="18" charset="0"/>
                        </a:rPr>
                        <a:t>Sí</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kern="1200">
                          <a:solidFill>
                            <a:srgbClr val="000000"/>
                          </a:solidFill>
                          <a:effectLst/>
                          <a:latin typeface="+mn-lt"/>
                          <a:ea typeface="Calibri" panose="020F0502020204030204" pitchFamily="34" charset="0"/>
                          <a:cs typeface="Times New Roman" panose="02020603050405020304" pitchFamily="18" charset="0"/>
                        </a:rPr>
                        <a:t>-0,009</a:t>
                      </a:r>
                      <a:endParaRPr lang="es-EC" sz="120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tc>
                  <a:txBody>
                    <a:bodyPr/>
                    <a:lstStyle/>
                    <a:p>
                      <a:pPr algn="ctr">
                        <a:lnSpc>
                          <a:spcPct val="106000"/>
                        </a:lnSpc>
                        <a:spcAft>
                          <a:spcPts val="800"/>
                        </a:spcAft>
                      </a:pPr>
                      <a:r>
                        <a:rPr lang="es-EC" sz="1200" b="1" kern="1200" dirty="0">
                          <a:solidFill>
                            <a:srgbClr val="FF0066"/>
                          </a:solidFill>
                          <a:effectLst/>
                          <a:latin typeface="+mn-lt"/>
                          <a:ea typeface="Calibri" panose="020F0502020204030204" pitchFamily="34" charset="0"/>
                          <a:cs typeface="Times New Roman" panose="02020603050405020304" pitchFamily="18" charset="0"/>
                        </a:rPr>
                        <a:t>Negativa muy baja</a:t>
                      </a:r>
                      <a:endParaRPr lang="es-EC" sz="1200" dirty="0">
                        <a:effectLst/>
                        <a:latin typeface="+mn-lt"/>
                        <a:ea typeface="Calibri" panose="020F0502020204030204" pitchFamily="34" charset="0"/>
                        <a:cs typeface="Times New Roman" panose="02020603050405020304" pitchFamily="18" charset="0"/>
                      </a:endParaRPr>
                    </a:p>
                  </a:txBody>
                  <a:tcPr marL="37295" marR="37295" marT="84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ACC"/>
                    </a:solidFill>
                  </a:tcPr>
                </a:tc>
                <a:extLst>
                  <a:ext uri="{0D108BD9-81ED-4DB2-BD59-A6C34878D82A}">
                    <a16:rowId xmlns:a16="http://schemas.microsoft.com/office/drawing/2014/main" val="727083977"/>
                  </a:ext>
                </a:extLst>
              </a:tr>
            </a:tbl>
          </a:graphicData>
        </a:graphic>
      </p:graphicFrame>
    </p:spTree>
    <p:extLst>
      <p:ext uri="{BB962C8B-B14F-4D97-AF65-F5344CB8AC3E}">
        <p14:creationId xmlns:p14="http://schemas.microsoft.com/office/powerpoint/2010/main" val="12559308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6F63C231-CD05-468F-A3F1-31A5A576C2DF}"/>
              </a:ext>
            </a:extLst>
          </p:cNvPr>
          <p:cNvGraphicFramePr>
            <a:graphicFrameLocks noGrp="1"/>
          </p:cNvGraphicFramePr>
          <p:nvPr>
            <p:extLst>
              <p:ext uri="{D42A27DB-BD31-4B8C-83A1-F6EECF244321}">
                <p14:modId xmlns:p14="http://schemas.microsoft.com/office/powerpoint/2010/main" val="1765573035"/>
              </p:ext>
            </p:extLst>
          </p:nvPr>
        </p:nvGraphicFramePr>
        <p:xfrm>
          <a:off x="352500" y="3429000"/>
          <a:ext cx="8467972" cy="2211160"/>
        </p:xfrm>
        <a:graphic>
          <a:graphicData uri="http://schemas.openxmlformats.org/drawingml/2006/table">
            <a:tbl>
              <a:tblPr firstRow="1" firstCol="1" bandRow="1"/>
              <a:tblGrid>
                <a:gridCol w="1701211">
                  <a:extLst>
                    <a:ext uri="{9D8B030D-6E8A-4147-A177-3AD203B41FA5}">
                      <a16:colId xmlns:a16="http://schemas.microsoft.com/office/drawing/2014/main" val="2460253205"/>
                    </a:ext>
                  </a:extLst>
                </a:gridCol>
                <a:gridCol w="646081">
                  <a:extLst>
                    <a:ext uri="{9D8B030D-6E8A-4147-A177-3AD203B41FA5}">
                      <a16:colId xmlns:a16="http://schemas.microsoft.com/office/drawing/2014/main" val="461186431"/>
                    </a:ext>
                  </a:extLst>
                </a:gridCol>
                <a:gridCol w="1004348">
                  <a:extLst>
                    <a:ext uri="{9D8B030D-6E8A-4147-A177-3AD203B41FA5}">
                      <a16:colId xmlns:a16="http://schemas.microsoft.com/office/drawing/2014/main" val="3926339492"/>
                    </a:ext>
                  </a:extLst>
                </a:gridCol>
                <a:gridCol w="939475">
                  <a:extLst>
                    <a:ext uri="{9D8B030D-6E8A-4147-A177-3AD203B41FA5}">
                      <a16:colId xmlns:a16="http://schemas.microsoft.com/office/drawing/2014/main" val="1639082367"/>
                    </a:ext>
                  </a:extLst>
                </a:gridCol>
                <a:gridCol w="787128">
                  <a:extLst>
                    <a:ext uri="{9D8B030D-6E8A-4147-A177-3AD203B41FA5}">
                      <a16:colId xmlns:a16="http://schemas.microsoft.com/office/drawing/2014/main" val="3367008049"/>
                    </a:ext>
                  </a:extLst>
                </a:gridCol>
                <a:gridCol w="723650">
                  <a:extLst>
                    <a:ext uri="{9D8B030D-6E8A-4147-A177-3AD203B41FA5}">
                      <a16:colId xmlns:a16="http://schemas.microsoft.com/office/drawing/2014/main" val="3856751046"/>
                    </a:ext>
                  </a:extLst>
                </a:gridCol>
                <a:gridCol w="793871">
                  <a:extLst>
                    <a:ext uri="{9D8B030D-6E8A-4147-A177-3AD203B41FA5}">
                      <a16:colId xmlns:a16="http://schemas.microsoft.com/office/drawing/2014/main" val="1885310418"/>
                    </a:ext>
                  </a:extLst>
                </a:gridCol>
                <a:gridCol w="1008112">
                  <a:extLst>
                    <a:ext uri="{9D8B030D-6E8A-4147-A177-3AD203B41FA5}">
                      <a16:colId xmlns:a16="http://schemas.microsoft.com/office/drawing/2014/main" val="3401170967"/>
                    </a:ext>
                  </a:extLst>
                </a:gridCol>
                <a:gridCol w="864096">
                  <a:extLst>
                    <a:ext uri="{9D8B030D-6E8A-4147-A177-3AD203B41FA5}">
                      <a16:colId xmlns:a16="http://schemas.microsoft.com/office/drawing/2014/main" val="2403948569"/>
                    </a:ext>
                  </a:extLst>
                </a:gridCol>
              </a:tblGrid>
              <a:tr h="375416">
                <a:tc>
                  <a:txBody>
                    <a:bodyPr/>
                    <a:lstStyle/>
                    <a:p>
                      <a:pPr>
                        <a:lnSpc>
                          <a:spcPct val="105000"/>
                        </a:lnSpc>
                        <a:spcAft>
                          <a:spcPts val="800"/>
                        </a:spcAft>
                      </a:pPr>
                      <a:r>
                        <a:rPr lang="es-EC" sz="1400" b="1" kern="1200" dirty="0">
                          <a:solidFill>
                            <a:srgbClr val="FFFFFF"/>
                          </a:solidFill>
                          <a:effectLst/>
                          <a:latin typeface="+mn-lt"/>
                          <a:ea typeface="Times New Roman" panose="02020603050405020304" pitchFamily="18" charset="0"/>
                          <a:cs typeface="Times New Roman" panose="02020603050405020304" pitchFamily="18" charset="0"/>
                        </a:rPr>
                        <a:t>Trabajo</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422"/>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0,001</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Sí</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0,156</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just">
                        <a:lnSpc>
                          <a:spcPct val="105000"/>
                        </a:lnSpc>
                        <a:spcAft>
                          <a:spcPts val="800"/>
                        </a:spcAft>
                      </a:pPr>
                      <a:r>
                        <a:rPr lang="es-EC" sz="1400" b="1" kern="120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1546721891"/>
                  </a:ext>
                </a:extLst>
              </a:tr>
              <a:tr h="375416">
                <a:tc>
                  <a:txBody>
                    <a:bodyPr/>
                    <a:lstStyle/>
                    <a:p>
                      <a:pPr>
                        <a:lnSpc>
                          <a:spcPct val="105000"/>
                        </a:lnSpc>
                        <a:spcAft>
                          <a:spcPts val="800"/>
                        </a:spcAft>
                      </a:pPr>
                      <a:r>
                        <a:rPr lang="es-EC" sz="1400" b="1" kern="1200" dirty="0">
                          <a:solidFill>
                            <a:srgbClr val="FFFFFF"/>
                          </a:solidFill>
                          <a:effectLst/>
                          <a:latin typeface="+mn-lt"/>
                          <a:ea typeface="Times New Roman" panose="02020603050405020304" pitchFamily="18" charset="0"/>
                          <a:cs typeface="Times New Roman" panose="02020603050405020304" pitchFamily="18" charset="0"/>
                        </a:rPr>
                        <a:t>Cap. Para emprendimientos</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422"/>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0,017</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b="1" kern="1200">
                          <a:solidFill>
                            <a:srgbClr val="FF0066"/>
                          </a:solidFill>
                          <a:effectLst/>
                          <a:latin typeface="+mn-lt"/>
                          <a:ea typeface="Times New Roman" panose="02020603050405020304" pitchFamily="18" charset="0"/>
                          <a:cs typeface="Times New Roman" panose="02020603050405020304" pitchFamily="18" charset="0"/>
                        </a:rPr>
                        <a:t>Sí</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0,106</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just">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1532940397"/>
                  </a:ext>
                </a:extLst>
              </a:tr>
              <a:tr h="375416">
                <a:tc>
                  <a:txBody>
                    <a:bodyPr/>
                    <a:lstStyle/>
                    <a:p>
                      <a:pPr>
                        <a:lnSpc>
                          <a:spcPct val="105000"/>
                        </a:lnSpc>
                        <a:spcAft>
                          <a:spcPts val="800"/>
                        </a:spcAft>
                      </a:pPr>
                      <a:r>
                        <a:rPr lang="es-EC" sz="1400" b="1" kern="1200">
                          <a:solidFill>
                            <a:srgbClr val="FFFFFF"/>
                          </a:solidFill>
                          <a:effectLst/>
                          <a:latin typeface="+mn-lt"/>
                          <a:ea typeface="Times New Roman" panose="02020603050405020304" pitchFamily="18" charset="0"/>
                          <a:cs typeface="Times New Roman" panose="02020603050405020304" pitchFamily="18" charset="0"/>
                        </a:rPr>
                        <a:t>Trab. No remunerado voluntario </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422"/>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0,004</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b="1" kern="1200">
                          <a:solidFill>
                            <a:srgbClr val="FF0066"/>
                          </a:solidFill>
                          <a:effectLst/>
                          <a:latin typeface="+mn-lt"/>
                          <a:ea typeface="Times New Roman" panose="02020603050405020304" pitchFamily="18" charset="0"/>
                          <a:cs typeface="Times New Roman" panose="02020603050405020304" pitchFamily="18" charset="0"/>
                        </a:rPr>
                        <a:t>Sí</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0,158</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just">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0,422</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No</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0,162</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just">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Positiva muy baja</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extLst>
                  <a:ext uri="{0D108BD9-81ED-4DB2-BD59-A6C34878D82A}">
                    <a16:rowId xmlns:a16="http://schemas.microsoft.com/office/drawing/2014/main" val="982673692"/>
                  </a:ext>
                </a:extLst>
              </a:tr>
              <a:tr h="375416">
                <a:tc>
                  <a:txBody>
                    <a:bodyPr/>
                    <a:lstStyle/>
                    <a:p>
                      <a:pPr>
                        <a:lnSpc>
                          <a:spcPct val="105000"/>
                        </a:lnSpc>
                        <a:spcAft>
                          <a:spcPts val="800"/>
                        </a:spcAft>
                      </a:pPr>
                      <a:r>
                        <a:rPr lang="es-EC" sz="1400" b="1" kern="1200" dirty="0">
                          <a:solidFill>
                            <a:srgbClr val="FFFFFF"/>
                          </a:solidFill>
                          <a:effectLst/>
                          <a:latin typeface="+mn-lt"/>
                          <a:ea typeface="Times New Roman" panose="02020603050405020304" pitchFamily="18" charset="0"/>
                          <a:cs typeface="Times New Roman" panose="02020603050405020304" pitchFamily="18" charset="0"/>
                        </a:rPr>
                        <a:t>Sectores de producción en empre.</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422"/>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0,000</a:t>
                      </a:r>
                      <a:endParaRPr lang="es-EC" sz="140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Sí</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0,934</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just">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Positiva muy alta</a:t>
                      </a:r>
                      <a:endParaRPr lang="es-EC" sz="1400" dirty="0">
                        <a:effectLst/>
                        <a:latin typeface="+mn-lt"/>
                        <a:ea typeface="Calibri" panose="020F0502020204030204" pitchFamily="34" charset="0"/>
                        <a:cs typeface="Times New Roman" panose="02020603050405020304" pitchFamily="18" charset="0"/>
                      </a:endParaRPr>
                    </a:p>
                  </a:txBody>
                  <a:tcPr marL="38428" marR="38428" marT="8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extLst>
                  <a:ext uri="{0D108BD9-81ED-4DB2-BD59-A6C34878D82A}">
                    <a16:rowId xmlns:a16="http://schemas.microsoft.com/office/drawing/2014/main" val="2953460742"/>
                  </a:ext>
                </a:extLst>
              </a:tr>
            </a:tbl>
          </a:graphicData>
        </a:graphic>
      </p:graphicFrame>
      <p:graphicFrame>
        <p:nvGraphicFramePr>
          <p:cNvPr id="10" name="Tabla 9">
            <a:extLst>
              <a:ext uri="{FF2B5EF4-FFF2-40B4-BE49-F238E27FC236}">
                <a16:creationId xmlns:a16="http://schemas.microsoft.com/office/drawing/2014/main" id="{F2337994-7335-4841-9C3D-42A127843F48}"/>
              </a:ext>
            </a:extLst>
          </p:cNvPr>
          <p:cNvGraphicFramePr>
            <a:graphicFrameLocks noGrp="1"/>
          </p:cNvGraphicFramePr>
          <p:nvPr>
            <p:extLst>
              <p:ext uri="{D42A27DB-BD31-4B8C-83A1-F6EECF244321}">
                <p14:modId xmlns:p14="http://schemas.microsoft.com/office/powerpoint/2010/main" val="2034990297"/>
              </p:ext>
            </p:extLst>
          </p:nvPr>
        </p:nvGraphicFramePr>
        <p:xfrm>
          <a:off x="352500" y="475979"/>
          <a:ext cx="8467508" cy="2968517"/>
        </p:xfrm>
        <a:graphic>
          <a:graphicData uri="http://schemas.openxmlformats.org/drawingml/2006/table">
            <a:tbl>
              <a:tblPr firstRow="1" firstCol="1" bandRow="1"/>
              <a:tblGrid>
                <a:gridCol w="1698755">
                  <a:extLst>
                    <a:ext uri="{9D8B030D-6E8A-4147-A177-3AD203B41FA5}">
                      <a16:colId xmlns:a16="http://schemas.microsoft.com/office/drawing/2014/main" val="948949410"/>
                    </a:ext>
                  </a:extLst>
                </a:gridCol>
                <a:gridCol w="648072">
                  <a:extLst>
                    <a:ext uri="{9D8B030D-6E8A-4147-A177-3AD203B41FA5}">
                      <a16:colId xmlns:a16="http://schemas.microsoft.com/office/drawing/2014/main" val="506161163"/>
                    </a:ext>
                  </a:extLst>
                </a:gridCol>
                <a:gridCol w="1008577">
                  <a:extLst>
                    <a:ext uri="{9D8B030D-6E8A-4147-A177-3AD203B41FA5}">
                      <a16:colId xmlns:a16="http://schemas.microsoft.com/office/drawing/2014/main" val="3845537503"/>
                    </a:ext>
                  </a:extLst>
                </a:gridCol>
                <a:gridCol w="936104">
                  <a:extLst>
                    <a:ext uri="{9D8B030D-6E8A-4147-A177-3AD203B41FA5}">
                      <a16:colId xmlns:a16="http://schemas.microsoft.com/office/drawing/2014/main" val="1132796748"/>
                    </a:ext>
                  </a:extLst>
                </a:gridCol>
                <a:gridCol w="792088">
                  <a:extLst>
                    <a:ext uri="{9D8B030D-6E8A-4147-A177-3AD203B41FA5}">
                      <a16:colId xmlns:a16="http://schemas.microsoft.com/office/drawing/2014/main" val="2029317978"/>
                    </a:ext>
                  </a:extLst>
                </a:gridCol>
                <a:gridCol w="720080">
                  <a:extLst>
                    <a:ext uri="{9D8B030D-6E8A-4147-A177-3AD203B41FA5}">
                      <a16:colId xmlns:a16="http://schemas.microsoft.com/office/drawing/2014/main" val="3335208128"/>
                    </a:ext>
                  </a:extLst>
                </a:gridCol>
                <a:gridCol w="792088">
                  <a:extLst>
                    <a:ext uri="{9D8B030D-6E8A-4147-A177-3AD203B41FA5}">
                      <a16:colId xmlns:a16="http://schemas.microsoft.com/office/drawing/2014/main" val="1346215903"/>
                    </a:ext>
                  </a:extLst>
                </a:gridCol>
                <a:gridCol w="1018011">
                  <a:extLst>
                    <a:ext uri="{9D8B030D-6E8A-4147-A177-3AD203B41FA5}">
                      <a16:colId xmlns:a16="http://schemas.microsoft.com/office/drawing/2014/main" val="3867873639"/>
                    </a:ext>
                  </a:extLst>
                </a:gridCol>
                <a:gridCol w="853733">
                  <a:extLst>
                    <a:ext uri="{9D8B030D-6E8A-4147-A177-3AD203B41FA5}">
                      <a16:colId xmlns:a16="http://schemas.microsoft.com/office/drawing/2014/main" val="722175399"/>
                    </a:ext>
                  </a:extLst>
                </a:gridCol>
              </a:tblGrid>
              <a:tr h="235892">
                <a:tc>
                  <a:txBody>
                    <a:bodyPr/>
                    <a:lstStyle/>
                    <a:p>
                      <a:pPr>
                        <a:lnSpc>
                          <a:spcPct val="105000"/>
                        </a:lnSpc>
                        <a:spcAft>
                          <a:spcPts val="800"/>
                        </a:spcAft>
                      </a:pPr>
                      <a:r>
                        <a:rPr lang="es-EC" sz="1400" b="1" kern="1200" dirty="0">
                          <a:solidFill>
                            <a:srgbClr val="FFFFFF"/>
                          </a:solidFill>
                          <a:effectLst/>
                          <a:latin typeface="+mn-lt"/>
                          <a:ea typeface="Times New Roman" panose="02020603050405020304" pitchFamily="18" charset="0"/>
                          <a:cs typeface="Times New Roman" panose="02020603050405020304" pitchFamily="18" charset="0"/>
                        </a:rPr>
                        <a:t> </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68422"/>
                    </a:solidFill>
                  </a:tcPr>
                </a:tc>
                <a:tc gridSpan="4">
                  <a:txBody>
                    <a:bodyPr/>
                    <a:lstStyle/>
                    <a:p>
                      <a:pPr algn="ctr">
                        <a:lnSpc>
                          <a:spcPct val="105000"/>
                        </a:lnSpc>
                        <a:spcAft>
                          <a:spcPts val="800"/>
                        </a:spcAft>
                      </a:pPr>
                      <a:r>
                        <a:rPr lang="es-EC" sz="1400" b="1" kern="1200">
                          <a:solidFill>
                            <a:srgbClr val="FFFFFF"/>
                          </a:solidFill>
                          <a:effectLst/>
                          <a:latin typeface="+mn-lt"/>
                          <a:ea typeface="Times New Roman" panose="02020603050405020304" pitchFamily="18" charset="0"/>
                          <a:cs typeface="Times New Roman" panose="02020603050405020304" pitchFamily="18" charset="0"/>
                        </a:rPr>
                        <a:t>Emprendimientos realizados </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68422"/>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05000"/>
                        </a:lnSpc>
                        <a:spcAft>
                          <a:spcPts val="800"/>
                        </a:spcAft>
                      </a:pPr>
                      <a:r>
                        <a:rPr lang="es-EC" sz="1400" b="1" kern="1200">
                          <a:solidFill>
                            <a:srgbClr val="FFFFFF"/>
                          </a:solidFill>
                          <a:effectLst/>
                          <a:latin typeface="+mn-lt"/>
                          <a:ea typeface="Times New Roman" panose="02020603050405020304" pitchFamily="18" charset="0"/>
                          <a:cs typeface="Times New Roman" panose="02020603050405020304" pitchFamily="18" charset="0"/>
                        </a:rPr>
                        <a:t>Tiempo de vida de los emprendimientos </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68422"/>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58092160"/>
                  </a:ext>
                </a:extLst>
              </a:tr>
              <a:tr h="672793">
                <a:tc>
                  <a:txBody>
                    <a:bodyPr/>
                    <a:lstStyle/>
                    <a:p>
                      <a:pPr algn="ctr">
                        <a:lnSpc>
                          <a:spcPct val="105000"/>
                        </a:lnSpc>
                        <a:spcAft>
                          <a:spcPts val="800"/>
                        </a:spcAft>
                      </a:pPr>
                      <a:r>
                        <a:rPr lang="es-EC" sz="1400" b="1" kern="1200" dirty="0">
                          <a:solidFill>
                            <a:srgbClr val="FFFFFF"/>
                          </a:solidFill>
                          <a:effectLst/>
                          <a:latin typeface="+mn-lt"/>
                          <a:ea typeface="Times New Roman" panose="02020603050405020304" pitchFamily="18" charset="0"/>
                          <a:cs typeface="Times New Roman" panose="02020603050405020304" pitchFamily="18" charset="0"/>
                        </a:rPr>
                        <a:t>Indicadores</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422"/>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Chi cuadrado </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Estadísticamente significativo</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Correlación de Spearman </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Tipo de correlación </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Chi cuadrado </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Estadísticamente significativo</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Correlación de Spearman </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Tipo de correlación </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3602803734"/>
                  </a:ext>
                </a:extLst>
              </a:tr>
              <a:tr h="356912">
                <a:tc>
                  <a:txBody>
                    <a:bodyPr/>
                    <a:lstStyle/>
                    <a:p>
                      <a:pPr algn="just">
                        <a:lnSpc>
                          <a:spcPct val="105000"/>
                        </a:lnSpc>
                        <a:spcAft>
                          <a:spcPts val="800"/>
                        </a:spcAft>
                      </a:pPr>
                      <a:r>
                        <a:rPr lang="es-EC" sz="1400" b="1" kern="1200">
                          <a:solidFill>
                            <a:srgbClr val="FFFFFF"/>
                          </a:solidFill>
                          <a:effectLst/>
                          <a:latin typeface="+mn-lt"/>
                          <a:ea typeface="Times New Roman" panose="02020603050405020304" pitchFamily="18" charset="0"/>
                          <a:cs typeface="Times New Roman" panose="02020603050405020304" pitchFamily="18" charset="0"/>
                        </a:rPr>
                        <a:t>Sexo</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422"/>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0,018</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b="1" kern="1200">
                          <a:solidFill>
                            <a:srgbClr val="FF0066"/>
                          </a:solidFill>
                          <a:effectLst/>
                          <a:latin typeface="+mn-lt"/>
                          <a:ea typeface="Times New Roman" panose="02020603050405020304" pitchFamily="18" charset="0"/>
                          <a:cs typeface="Times New Roman" panose="02020603050405020304" pitchFamily="18" charset="0"/>
                        </a:rPr>
                        <a:t>Sí</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0,126</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just">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0,063</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No</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0,113</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just">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Positiva muy baja</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extLst>
                  <a:ext uri="{0D108BD9-81ED-4DB2-BD59-A6C34878D82A}">
                    <a16:rowId xmlns:a16="http://schemas.microsoft.com/office/drawing/2014/main" val="3799686848"/>
                  </a:ext>
                </a:extLst>
              </a:tr>
              <a:tr h="535693">
                <a:tc>
                  <a:txBody>
                    <a:bodyPr/>
                    <a:lstStyle/>
                    <a:p>
                      <a:pPr>
                        <a:lnSpc>
                          <a:spcPct val="105000"/>
                        </a:lnSpc>
                        <a:spcAft>
                          <a:spcPts val="800"/>
                        </a:spcAft>
                      </a:pPr>
                      <a:r>
                        <a:rPr lang="es-EC" sz="1400" b="1" kern="1200">
                          <a:solidFill>
                            <a:srgbClr val="FFFFFF"/>
                          </a:solidFill>
                          <a:effectLst/>
                          <a:latin typeface="+mn-lt"/>
                          <a:ea typeface="Times New Roman" panose="02020603050405020304" pitchFamily="18" charset="0"/>
                          <a:cs typeface="Times New Roman" panose="02020603050405020304" pitchFamily="18" charset="0"/>
                        </a:rPr>
                        <a:t>Jóvenes de 24 con título Univ.</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422"/>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b="1" kern="1200">
                          <a:solidFill>
                            <a:srgbClr val="000000"/>
                          </a:solidFill>
                          <a:effectLst/>
                          <a:latin typeface="+mn-lt"/>
                          <a:ea typeface="Times New Roman" panose="02020603050405020304" pitchFamily="18" charset="0"/>
                          <a:cs typeface="Times New Roman" panose="02020603050405020304" pitchFamily="18" charset="0"/>
                        </a:rPr>
                        <a:t>-</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S" sz="1400" dirty="0">
                          <a:effectLst/>
                          <a:latin typeface="+mn-lt"/>
                          <a:ea typeface="Calibri" panose="020F0502020204030204" pitchFamily="34" charset="0"/>
                          <a:cs typeface="Times New Roman" panose="02020603050405020304" pitchFamily="18" charset="0"/>
                        </a:rPr>
                        <a:t>-</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S" sz="1400" dirty="0">
                          <a:effectLst/>
                          <a:latin typeface="+mn-lt"/>
                          <a:ea typeface="Calibri" panose="020F0502020204030204" pitchFamily="34" charset="0"/>
                          <a:cs typeface="Times New Roman" panose="02020603050405020304" pitchFamily="18" charset="0"/>
                        </a:rPr>
                        <a:t>-</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b="1" kern="1200" dirty="0">
                          <a:solidFill>
                            <a:schemeClr val="tx1"/>
                          </a:solidFill>
                          <a:effectLst/>
                          <a:latin typeface="+mn-lt"/>
                          <a:ea typeface="Times New Roman" panose="02020603050405020304" pitchFamily="18" charset="0"/>
                          <a:cs typeface="Times New Roman" panose="02020603050405020304" pitchFamily="18" charset="0"/>
                        </a:rPr>
                        <a:t>-</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kern="1200" dirty="0">
                          <a:solidFill>
                            <a:schemeClr val="tx1"/>
                          </a:solidFill>
                          <a:effectLst/>
                          <a:latin typeface="+mn-lt"/>
                          <a:ea typeface="Times New Roman" panose="02020603050405020304" pitchFamily="18" charset="0"/>
                          <a:cs typeface="Times New Roman" panose="02020603050405020304" pitchFamily="18" charset="0"/>
                        </a:rPr>
                        <a:t>-</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tc>
                  <a:txBody>
                    <a:bodyPr/>
                    <a:lstStyle/>
                    <a:p>
                      <a:pPr algn="ctr">
                        <a:lnSpc>
                          <a:spcPct val="105000"/>
                        </a:lnSpc>
                        <a:spcAft>
                          <a:spcPts val="800"/>
                        </a:spcAft>
                      </a:pPr>
                      <a:r>
                        <a:rPr lang="es-EC" sz="1400" b="1" kern="1200" dirty="0">
                          <a:solidFill>
                            <a:schemeClr val="tx1"/>
                          </a:solidFill>
                          <a:effectLst/>
                          <a:latin typeface="+mn-lt"/>
                          <a:ea typeface="Times New Roman" panose="02020603050405020304" pitchFamily="18" charset="0"/>
                          <a:cs typeface="Times New Roman" panose="02020603050405020304" pitchFamily="18" charset="0"/>
                        </a:rPr>
                        <a:t>-</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813612526"/>
                  </a:ext>
                </a:extLst>
              </a:tr>
              <a:tr h="356912">
                <a:tc>
                  <a:txBody>
                    <a:bodyPr/>
                    <a:lstStyle/>
                    <a:p>
                      <a:pPr>
                        <a:lnSpc>
                          <a:spcPct val="105000"/>
                        </a:lnSpc>
                        <a:spcAft>
                          <a:spcPts val="800"/>
                        </a:spcAft>
                      </a:pPr>
                      <a:r>
                        <a:rPr lang="es-EC" sz="1400" b="1" kern="1200">
                          <a:solidFill>
                            <a:srgbClr val="FFFFFF"/>
                          </a:solidFill>
                          <a:effectLst/>
                          <a:latin typeface="+mn-lt"/>
                          <a:ea typeface="Times New Roman" panose="02020603050405020304" pitchFamily="18" charset="0"/>
                          <a:cs typeface="Times New Roman" panose="02020603050405020304" pitchFamily="18" charset="0"/>
                        </a:rPr>
                        <a:t>Nivel educativo</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422"/>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0,444</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No</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0,039</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just">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Positiva muy baja</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0,014</a:t>
                      </a:r>
                      <a:endParaRPr lang="es-EC" sz="140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Sí</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0,051</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tc>
                  <a:txBody>
                    <a:bodyPr/>
                    <a:lstStyle/>
                    <a:p>
                      <a:pPr algn="just">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400" dirty="0">
                        <a:effectLst/>
                        <a:latin typeface="+mn-lt"/>
                        <a:ea typeface="Calibri" panose="020F0502020204030204" pitchFamily="34" charset="0"/>
                        <a:cs typeface="Times New Roman" panose="02020603050405020304" pitchFamily="18" charset="0"/>
                      </a:endParaRPr>
                    </a:p>
                  </a:txBody>
                  <a:tcPr marL="34881" marR="34881" marT="76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DE8"/>
                    </a:solidFill>
                  </a:tcPr>
                </a:tc>
                <a:extLst>
                  <a:ext uri="{0D108BD9-81ED-4DB2-BD59-A6C34878D82A}">
                    <a16:rowId xmlns:a16="http://schemas.microsoft.com/office/drawing/2014/main" val="1017855940"/>
                  </a:ext>
                </a:extLst>
              </a:tr>
            </a:tbl>
          </a:graphicData>
        </a:graphic>
      </p:graphicFrame>
    </p:spTree>
    <p:extLst>
      <p:ext uri="{BB962C8B-B14F-4D97-AF65-F5344CB8AC3E}">
        <p14:creationId xmlns:p14="http://schemas.microsoft.com/office/powerpoint/2010/main" val="2524192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0206A3B-1225-4D7A-8B3F-42B01D7B17D8}"/>
              </a:ext>
            </a:extLst>
          </p:cNvPr>
          <p:cNvGraphicFramePr>
            <a:graphicFrameLocks noGrp="1"/>
          </p:cNvGraphicFramePr>
          <p:nvPr>
            <p:extLst>
              <p:ext uri="{D42A27DB-BD31-4B8C-83A1-F6EECF244321}">
                <p14:modId xmlns:p14="http://schemas.microsoft.com/office/powerpoint/2010/main" val="2848553191"/>
              </p:ext>
            </p:extLst>
          </p:nvPr>
        </p:nvGraphicFramePr>
        <p:xfrm>
          <a:off x="323528" y="3284984"/>
          <a:ext cx="8496943" cy="2576664"/>
        </p:xfrm>
        <a:graphic>
          <a:graphicData uri="http://schemas.openxmlformats.org/drawingml/2006/table">
            <a:tbl>
              <a:tblPr firstRow="1" firstCol="1" bandRow="1">
                <a:tableStyleId>{93296810-A885-4BE3-A3E7-6D5BEEA58F35}</a:tableStyleId>
              </a:tblPr>
              <a:tblGrid>
                <a:gridCol w="2679198">
                  <a:extLst>
                    <a:ext uri="{9D8B030D-6E8A-4147-A177-3AD203B41FA5}">
                      <a16:colId xmlns:a16="http://schemas.microsoft.com/office/drawing/2014/main" val="2116748155"/>
                    </a:ext>
                  </a:extLst>
                </a:gridCol>
                <a:gridCol w="2123999">
                  <a:extLst>
                    <a:ext uri="{9D8B030D-6E8A-4147-A177-3AD203B41FA5}">
                      <a16:colId xmlns:a16="http://schemas.microsoft.com/office/drawing/2014/main" val="267662155"/>
                    </a:ext>
                  </a:extLst>
                </a:gridCol>
                <a:gridCol w="1846873">
                  <a:extLst>
                    <a:ext uri="{9D8B030D-6E8A-4147-A177-3AD203B41FA5}">
                      <a16:colId xmlns:a16="http://schemas.microsoft.com/office/drawing/2014/main" val="4066692555"/>
                    </a:ext>
                  </a:extLst>
                </a:gridCol>
                <a:gridCol w="1846873">
                  <a:extLst>
                    <a:ext uri="{9D8B030D-6E8A-4147-A177-3AD203B41FA5}">
                      <a16:colId xmlns:a16="http://schemas.microsoft.com/office/drawing/2014/main" val="3203863989"/>
                    </a:ext>
                  </a:extLst>
                </a:gridCol>
              </a:tblGrid>
              <a:tr h="290144">
                <a:tc>
                  <a:txBody>
                    <a:bodyPr/>
                    <a:lstStyle/>
                    <a:p>
                      <a:pPr algn="ctr">
                        <a:lnSpc>
                          <a:spcPct val="107000"/>
                        </a:lnSpc>
                        <a:spcAft>
                          <a:spcPts val="0"/>
                        </a:spcAft>
                      </a:pPr>
                      <a:r>
                        <a:rPr lang="es-EC" sz="1400">
                          <a:effectLst/>
                        </a:rPr>
                        <a:t>Indicadores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Significancia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Rango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Parroquia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0454420"/>
                  </a:ext>
                </a:extLst>
              </a:tr>
              <a:tr h="430976">
                <a:tc>
                  <a:txBody>
                    <a:bodyPr/>
                    <a:lstStyle/>
                    <a:p>
                      <a:pPr algn="just">
                        <a:lnSpc>
                          <a:spcPct val="107000"/>
                        </a:lnSpc>
                        <a:spcAft>
                          <a:spcPts val="0"/>
                        </a:spcAft>
                      </a:pPr>
                      <a:r>
                        <a:rPr lang="es-EC" sz="1400" dirty="0">
                          <a:effectLst/>
                        </a:rPr>
                        <a:t>Trabajo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0,325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241,57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a:effectLst/>
                        </a:rPr>
                        <a:t>San Pedro de Taboada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47396331"/>
                  </a:ext>
                </a:extLst>
              </a:tr>
              <a:tr h="430976">
                <a:tc>
                  <a:txBody>
                    <a:bodyPr/>
                    <a:lstStyle/>
                    <a:p>
                      <a:pPr algn="just">
                        <a:lnSpc>
                          <a:spcPct val="107000"/>
                        </a:lnSpc>
                        <a:spcAft>
                          <a:spcPts val="0"/>
                        </a:spcAft>
                      </a:pPr>
                      <a:r>
                        <a:rPr lang="es-EC" sz="1400" dirty="0">
                          <a:effectLst/>
                        </a:rPr>
                        <a:t>Capacitación para mejorar ingresos o conseguir trabajo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0,373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267,70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a:effectLst/>
                        </a:rPr>
                        <a:t>Cotogchoa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05591029"/>
                  </a:ext>
                </a:extLst>
              </a:tr>
              <a:tr h="254997">
                <a:tc>
                  <a:txBody>
                    <a:bodyPr/>
                    <a:lstStyle/>
                    <a:p>
                      <a:pPr algn="just">
                        <a:lnSpc>
                          <a:spcPct val="107000"/>
                        </a:lnSpc>
                        <a:spcAft>
                          <a:spcPts val="0"/>
                        </a:spcAft>
                      </a:pPr>
                      <a:r>
                        <a:rPr lang="es-EC" sz="1400">
                          <a:effectLst/>
                        </a:rPr>
                        <a:t>Emprendimientos realizados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0,241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256,18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a:effectLst/>
                        </a:rPr>
                        <a:t>San Rafael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3852541"/>
                  </a:ext>
                </a:extLst>
              </a:tr>
              <a:tr h="430976">
                <a:tc>
                  <a:txBody>
                    <a:bodyPr/>
                    <a:lstStyle/>
                    <a:p>
                      <a:pPr algn="just">
                        <a:lnSpc>
                          <a:spcPct val="107000"/>
                        </a:lnSpc>
                        <a:spcAft>
                          <a:spcPts val="0"/>
                        </a:spcAft>
                      </a:pPr>
                      <a:r>
                        <a:rPr lang="es-EC" sz="1400">
                          <a:effectLst/>
                        </a:rPr>
                        <a:t>Tiempo de vida de emprendimientos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0,493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259,40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a:effectLst/>
                        </a:rPr>
                        <a:t>Rumipamba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74906046"/>
                  </a:ext>
                </a:extLst>
              </a:tr>
              <a:tr h="430976">
                <a:tc>
                  <a:txBody>
                    <a:bodyPr/>
                    <a:lstStyle/>
                    <a:p>
                      <a:pPr algn="just">
                        <a:lnSpc>
                          <a:spcPct val="107000"/>
                        </a:lnSpc>
                        <a:spcAft>
                          <a:spcPts val="0"/>
                        </a:spcAft>
                      </a:pPr>
                      <a:r>
                        <a:rPr lang="es-EC" sz="1400">
                          <a:effectLst/>
                        </a:rPr>
                        <a:t>Capacitaciones para desarrollar emprendimientos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0,331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256,86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a:effectLst/>
                        </a:rPr>
                        <a:t>San Rafael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81829454"/>
                  </a:ext>
                </a:extLst>
              </a:tr>
              <a:tr h="251235">
                <a:tc>
                  <a:txBody>
                    <a:bodyPr/>
                    <a:lstStyle/>
                    <a:p>
                      <a:pPr algn="ctr">
                        <a:lnSpc>
                          <a:spcPct val="107000"/>
                        </a:lnSpc>
                        <a:spcAft>
                          <a:spcPts val="0"/>
                        </a:spcAft>
                      </a:pPr>
                      <a:r>
                        <a:rPr lang="es-EC" sz="1400">
                          <a:effectLst/>
                        </a:rPr>
                        <a:t>INTEGRAL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0,216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9281,20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1400" dirty="0">
                          <a:effectLst/>
                        </a:rPr>
                        <a:t>San Rafael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8764888"/>
                  </a:ext>
                </a:extLst>
              </a:tr>
            </a:tbl>
          </a:graphicData>
        </a:graphic>
      </p:graphicFrame>
      <p:sp>
        <p:nvSpPr>
          <p:cNvPr id="7" name="1 CuadroTexto">
            <a:extLst>
              <a:ext uri="{FF2B5EF4-FFF2-40B4-BE49-F238E27FC236}">
                <a16:creationId xmlns:a16="http://schemas.microsoft.com/office/drawing/2014/main" id="{8C0475DF-BF9C-4C02-AFF5-FC652292F174}"/>
              </a:ext>
            </a:extLst>
          </p:cNvPr>
          <p:cNvSpPr txBox="1"/>
          <p:nvPr/>
        </p:nvSpPr>
        <p:spPr>
          <a:xfrm>
            <a:off x="683567" y="2812866"/>
            <a:ext cx="7776864" cy="400110"/>
          </a:xfrm>
          <a:prstGeom prst="rect">
            <a:avLst/>
          </a:prstGeom>
          <a:solidFill>
            <a:schemeClr val="bg1"/>
          </a:solidFill>
          <a:ln w="28575">
            <a:solidFill>
              <a:schemeClr val="accent5">
                <a:lumMod val="60000"/>
                <a:lumOff val="40000"/>
              </a:schemeClr>
            </a:solidFill>
          </a:ln>
        </p:spPr>
        <p:txBody>
          <a:bodyPr wrap="square" rtlCol="0">
            <a:spAutoFit/>
          </a:bodyPr>
          <a:lstStyle/>
          <a:p>
            <a:pPr algn="ctr"/>
            <a:r>
              <a:rPr lang="es-ES" sz="2000" b="1" dirty="0">
                <a:ln w="0"/>
                <a:effectLst>
                  <a:outerShdw blurRad="38100" dist="19050" dir="2700000" algn="tl" rotWithShape="0">
                    <a:schemeClr val="dk1">
                      <a:alpha val="40000"/>
                    </a:schemeClr>
                  </a:outerShdw>
                </a:effectLst>
              </a:rPr>
              <a:t>Prueba de Kruskal Wallis </a:t>
            </a:r>
          </a:p>
        </p:txBody>
      </p:sp>
      <p:graphicFrame>
        <p:nvGraphicFramePr>
          <p:cNvPr id="4" name="Tabla 3">
            <a:extLst>
              <a:ext uri="{FF2B5EF4-FFF2-40B4-BE49-F238E27FC236}">
                <a16:creationId xmlns:a16="http://schemas.microsoft.com/office/drawing/2014/main" id="{1C4CCFB3-9C39-48D6-87B1-892AB424BF87}"/>
              </a:ext>
            </a:extLst>
          </p:cNvPr>
          <p:cNvGraphicFramePr>
            <a:graphicFrameLocks noGrp="1"/>
          </p:cNvGraphicFramePr>
          <p:nvPr>
            <p:extLst>
              <p:ext uri="{D42A27DB-BD31-4B8C-83A1-F6EECF244321}">
                <p14:modId xmlns:p14="http://schemas.microsoft.com/office/powerpoint/2010/main" val="656601867"/>
              </p:ext>
            </p:extLst>
          </p:nvPr>
        </p:nvGraphicFramePr>
        <p:xfrm>
          <a:off x="323527" y="236372"/>
          <a:ext cx="8496944" cy="2492583"/>
        </p:xfrm>
        <a:graphic>
          <a:graphicData uri="http://schemas.openxmlformats.org/drawingml/2006/table">
            <a:tbl>
              <a:tblPr firstRow="1" firstCol="1" bandRow="1"/>
              <a:tblGrid>
                <a:gridCol w="2502089">
                  <a:extLst>
                    <a:ext uri="{9D8B030D-6E8A-4147-A177-3AD203B41FA5}">
                      <a16:colId xmlns:a16="http://schemas.microsoft.com/office/drawing/2014/main" val="1772206214"/>
                    </a:ext>
                  </a:extLst>
                </a:gridCol>
                <a:gridCol w="1155788">
                  <a:extLst>
                    <a:ext uri="{9D8B030D-6E8A-4147-A177-3AD203B41FA5}">
                      <a16:colId xmlns:a16="http://schemas.microsoft.com/office/drawing/2014/main" val="1418621471"/>
                    </a:ext>
                  </a:extLst>
                </a:gridCol>
                <a:gridCol w="2006752">
                  <a:extLst>
                    <a:ext uri="{9D8B030D-6E8A-4147-A177-3AD203B41FA5}">
                      <a16:colId xmlns:a16="http://schemas.microsoft.com/office/drawing/2014/main" val="3663316572"/>
                    </a:ext>
                  </a:extLst>
                </a:gridCol>
                <a:gridCol w="1447910">
                  <a:extLst>
                    <a:ext uri="{9D8B030D-6E8A-4147-A177-3AD203B41FA5}">
                      <a16:colId xmlns:a16="http://schemas.microsoft.com/office/drawing/2014/main" val="582831915"/>
                    </a:ext>
                  </a:extLst>
                </a:gridCol>
                <a:gridCol w="1384405">
                  <a:extLst>
                    <a:ext uri="{9D8B030D-6E8A-4147-A177-3AD203B41FA5}">
                      <a16:colId xmlns:a16="http://schemas.microsoft.com/office/drawing/2014/main" val="599986613"/>
                    </a:ext>
                  </a:extLst>
                </a:gridCol>
              </a:tblGrid>
              <a:tr h="291773">
                <a:tc>
                  <a:txBody>
                    <a:bodyPr/>
                    <a:lstStyle/>
                    <a:p>
                      <a:pPr>
                        <a:lnSpc>
                          <a:spcPct val="105000"/>
                        </a:lnSpc>
                        <a:spcAft>
                          <a:spcPts val="800"/>
                        </a:spcAft>
                      </a:pPr>
                      <a:r>
                        <a:rPr lang="es-EC" sz="1400" b="1" kern="1200" dirty="0">
                          <a:solidFill>
                            <a:srgbClr val="FFFFFF"/>
                          </a:solidFill>
                          <a:effectLst/>
                          <a:latin typeface="+mn-lt"/>
                          <a:ea typeface="Times New Roman" panose="02020603050405020304" pitchFamily="18" charset="0"/>
                          <a:cs typeface="Times New Roman" panose="02020603050405020304" pitchFamily="18" charset="0"/>
                        </a:rPr>
                        <a:t> </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076B4"/>
                    </a:solidFill>
                  </a:tcPr>
                </a:tc>
                <a:tc gridSpan="4">
                  <a:txBody>
                    <a:bodyPr/>
                    <a:lstStyle/>
                    <a:p>
                      <a:pPr algn="ctr">
                        <a:lnSpc>
                          <a:spcPct val="105000"/>
                        </a:lnSpc>
                        <a:spcAft>
                          <a:spcPts val="800"/>
                        </a:spcAft>
                      </a:pPr>
                      <a:r>
                        <a:rPr lang="es-EC" sz="1400" b="1" kern="1200" dirty="0">
                          <a:solidFill>
                            <a:srgbClr val="FFFFFF"/>
                          </a:solidFill>
                          <a:effectLst/>
                          <a:latin typeface="+mn-lt"/>
                          <a:ea typeface="Times New Roman" panose="02020603050405020304" pitchFamily="18" charset="0"/>
                          <a:cs typeface="Times New Roman" panose="02020603050405020304" pitchFamily="18" charset="0"/>
                        </a:rPr>
                        <a:t>Capacitación para realizar emprendimientos </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076B4"/>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32269183"/>
                  </a:ext>
                </a:extLst>
              </a:tr>
              <a:tr h="418502">
                <a:tc>
                  <a:txBody>
                    <a:bodyPr/>
                    <a:lstStyle/>
                    <a:p>
                      <a:pPr algn="ctr">
                        <a:lnSpc>
                          <a:spcPct val="105000"/>
                        </a:lnSpc>
                        <a:spcAft>
                          <a:spcPts val="800"/>
                        </a:spcAft>
                      </a:pPr>
                      <a:r>
                        <a:rPr lang="es-EC" sz="1400" b="1" kern="1200" dirty="0">
                          <a:solidFill>
                            <a:srgbClr val="FFFFFF"/>
                          </a:solidFill>
                          <a:effectLst/>
                          <a:latin typeface="+mn-lt"/>
                          <a:ea typeface="Times New Roman" panose="02020603050405020304" pitchFamily="18" charset="0"/>
                          <a:cs typeface="Times New Roman" panose="02020603050405020304" pitchFamily="18" charset="0"/>
                        </a:rPr>
                        <a:t>Indicadores</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076B4"/>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Chi cuadrado </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Estadísticamente significativo</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Correlación de Spearman </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Tipo de correlación </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extLst>
                  <a:ext uri="{0D108BD9-81ED-4DB2-BD59-A6C34878D82A}">
                    <a16:rowId xmlns:a16="http://schemas.microsoft.com/office/drawing/2014/main" val="3872084176"/>
                  </a:ext>
                </a:extLst>
              </a:tr>
              <a:tr h="237544">
                <a:tc>
                  <a:txBody>
                    <a:bodyPr/>
                    <a:lstStyle/>
                    <a:p>
                      <a:pPr algn="just">
                        <a:lnSpc>
                          <a:spcPct val="105000"/>
                        </a:lnSpc>
                        <a:spcAft>
                          <a:spcPts val="800"/>
                        </a:spcAft>
                      </a:pPr>
                      <a:r>
                        <a:rPr lang="es-EC" sz="1400" b="1" kern="1200" dirty="0">
                          <a:solidFill>
                            <a:srgbClr val="FFFFFF"/>
                          </a:solidFill>
                          <a:effectLst/>
                          <a:latin typeface="+mn-lt"/>
                          <a:ea typeface="Times New Roman" panose="02020603050405020304" pitchFamily="18" charset="0"/>
                          <a:cs typeface="Times New Roman" panose="02020603050405020304" pitchFamily="18" charset="0"/>
                        </a:rPr>
                        <a:t>Sexo</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076B4"/>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0,037</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Sí</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0,119</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just">
                        <a:lnSpc>
                          <a:spcPct val="105000"/>
                        </a:lnSpc>
                        <a:spcAft>
                          <a:spcPts val="800"/>
                        </a:spcAft>
                      </a:pPr>
                      <a:r>
                        <a:rPr lang="es-EC" sz="1400" b="1" kern="120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extLst>
                  <a:ext uri="{0D108BD9-81ED-4DB2-BD59-A6C34878D82A}">
                    <a16:rowId xmlns:a16="http://schemas.microsoft.com/office/drawing/2014/main" val="511154544"/>
                  </a:ext>
                </a:extLst>
              </a:tr>
              <a:tr h="374883">
                <a:tc>
                  <a:txBody>
                    <a:bodyPr/>
                    <a:lstStyle/>
                    <a:p>
                      <a:pPr>
                        <a:lnSpc>
                          <a:spcPct val="105000"/>
                        </a:lnSpc>
                        <a:spcAft>
                          <a:spcPts val="800"/>
                        </a:spcAft>
                      </a:pPr>
                      <a:r>
                        <a:rPr lang="es-EC" sz="1400" b="1" kern="1200">
                          <a:solidFill>
                            <a:srgbClr val="FFFFFF"/>
                          </a:solidFill>
                          <a:effectLst/>
                          <a:latin typeface="+mn-lt"/>
                          <a:ea typeface="Times New Roman" panose="02020603050405020304" pitchFamily="18" charset="0"/>
                          <a:cs typeface="Times New Roman" panose="02020603050405020304" pitchFamily="18" charset="0"/>
                        </a:rPr>
                        <a:t>Etnia</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076B4"/>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0,013</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Sí</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-0,01</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just">
                        <a:lnSpc>
                          <a:spcPct val="105000"/>
                        </a:lnSpc>
                        <a:spcAft>
                          <a:spcPts val="800"/>
                        </a:spcAft>
                      </a:pPr>
                      <a:r>
                        <a:rPr lang="es-EC" sz="1400" b="1" kern="1200">
                          <a:solidFill>
                            <a:srgbClr val="FF0066"/>
                          </a:solidFill>
                          <a:effectLst/>
                          <a:latin typeface="+mn-lt"/>
                          <a:ea typeface="Times New Roman" panose="02020603050405020304" pitchFamily="18" charset="0"/>
                          <a:cs typeface="Times New Roman" panose="02020603050405020304" pitchFamily="18" charset="0"/>
                        </a:rPr>
                        <a:t>Negativa muy baja</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extLst>
                  <a:ext uri="{0D108BD9-81ED-4DB2-BD59-A6C34878D82A}">
                    <a16:rowId xmlns:a16="http://schemas.microsoft.com/office/drawing/2014/main" val="1224243051"/>
                  </a:ext>
                </a:extLst>
              </a:tr>
              <a:tr h="237544">
                <a:tc>
                  <a:txBody>
                    <a:bodyPr/>
                    <a:lstStyle/>
                    <a:p>
                      <a:pPr>
                        <a:lnSpc>
                          <a:spcPct val="105000"/>
                        </a:lnSpc>
                        <a:spcAft>
                          <a:spcPts val="800"/>
                        </a:spcAft>
                      </a:pPr>
                      <a:r>
                        <a:rPr lang="es-EC" sz="1400" b="1" kern="1200">
                          <a:solidFill>
                            <a:srgbClr val="FFFFFF"/>
                          </a:solidFill>
                          <a:effectLst/>
                          <a:latin typeface="+mn-lt"/>
                          <a:ea typeface="Times New Roman" panose="02020603050405020304" pitchFamily="18" charset="0"/>
                          <a:cs typeface="Times New Roman" panose="02020603050405020304" pitchFamily="18" charset="0"/>
                        </a:rPr>
                        <a:t>Grupo ocupacional</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076B4"/>
                    </a:solidFill>
                  </a:tcPr>
                </a:tc>
                <a:tc>
                  <a:txBody>
                    <a:bodyPr/>
                    <a:lstStyle/>
                    <a:p>
                      <a:pPr algn="ctr">
                        <a:lnSpc>
                          <a:spcPct val="105000"/>
                        </a:lnSpc>
                        <a:spcAft>
                          <a:spcPts val="800"/>
                        </a:spcAft>
                      </a:pPr>
                      <a:r>
                        <a:rPr lang="es-EC" sz="1400" kern="1200">
                          <a:solidFill>
                            <a:srgbClr val="000000"/>
                          </a:solidFill>
                          <a:effectLst/>
                          <a:latin typeface="+mn-lt"/>
                          <a:ea typeface="Times New Roman" panose="02020603050405020304" pitchFamily="18" charset="0"/>
                          <a:cs typeface="Times New Roman" panose="02020603050405020304" pitchFamily="18" charset="0"/>
                        </a:rPr>
                        <a:t>0,001</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Sí</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0,196</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just">
                        <a:lnSpc>
                          <a:spcPct val="105000"/>
                        </a:lnSpc>
                        <a:spcAft>
                          <a:spcPts val="800"/>
                        </a:spcAft>
                      </a:pPr>
                      <a:r>
                        <a:rPr lang="es-EC" sz="1400" b="1" kern="120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extLst>
                  <a:ext uri="{0D108BD9-81ED-4DB2-BD59-A6C34878D82A}">
                    <a16:rowId xmlns:a16="http://schemas.microsoft.com/office/drawing/2014/main" val="2747693191"/>
                  </a:ext>
                </a:extLst>
              </a:tr>
              <a:tr h="374883">
                <a:tc>
                  <a:txBody>
                    <a:bodyPr/>
                    <a:lstStyle/>
                    <a:p>
                      <a:pPr>
                        <a:lnSpc>
                          <a:spcPct val="105000"/>
                        </a:lnSpc>
                        <a:spcAft>
                          <a:spcPts val="800"/>
                        </a:spcAft>
                      </a:pPr>
                      <a:r>
                        <a:rPr lang="es-EC" sz="1400" b="1" kern="1200">
                          <a:solidFill>
                            <a:srgbClr val="FFFFFF"/>
                          </a:solidFill>
                          <a:effectLst/>
                          <a:latin typeface="+mn-lt"/>
                          <a:ea typeface="Times New Roman" panose="02020603050405020304" pitchFamily="18" charset="0"/>
                          <a:cs typeface="Times New Roman" panose="02020603050405020304" pitchFamily="18" charset="0"/>
                        </a:rPr>
                        <a:t>Instituciones de cap. </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076B4"/>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0,012</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a:lnSpc>
                          <a:spcPct val="105000"/>
                        </a:lnSpc>
                        <a:spcAft>
                          <a:spcPts val="800"/>
                        </a:spcAft>
                      </a:pPr>
                      <a:r>
                        <a:rPr lang="es-EC" sz="1400" b="1" kern="1200">
                          <a:solidFill>
                            <a:srgbClr val="FF0066"/>
                          </a:solidFill>
                          <a:effectLst/>
                          <a:latin typeface="+mn-lt"/>
                          <a:ea typeface="Times New Roman" panose="02020603050405020304" pitchFamily="18" charset="0"/>
                          <a:cs typeface="Times New Roman" panose="02020603050405020304" pitchFamily="18" charset="0"/>
                        </a:rPr>
                        <a:t>Sí</a:t>
                      </a:r>
                      <a:endParaRPr lang="es-EC" sz="140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a:lnSpc>
                          <a:spcPct val="105000"/>
                        </a:lnSpc>
                        <a:spcAft>
                          <a:spcPts val="800"/>
                        </a:spcAft>
                      </a:pPr>
                      <a:r>
                        <a:rPr lang="es-EC" sz="1400" kern="1200" dirty="0">
                          <a:solidFill>
                            <a:srgbClr val="000000"/>
                          </a:solidFill>
                          <a:effectLst/>
                          <a:latin typeface="+mn-lt"/>
                          <a:ea typeface="Times New Roman" panose="02020603050405020304" pitchFamily="18" charset="0"/>
                          <a:cs typeface="Times New Roman" panose="02020603050405020304" pitchFamily="18" charset="0"/>
                        </a:rPr>
                        <a:t>0,179</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just">
                        <a:lnSpc>
                          <a:spcPct val="105000"/>
                        </a:lnSpc>
                        <a:spcAft>
                          <a:spcPts val="800"/>
                        </a:spcAft>
                      </a:pPr>
                      <a:r>
                        <a:rPr lang="es-EC" sz="1400" b="1" kern="1200" dirty="0">
                          <a:solidFill>
                            <a:srgbClr val="FF0066"/>
                          </a:solidFill>
                          <a:effectLst/>
                          <a:latin typeface="+mn-lt"/>
                          <a:ea typeface="Times New Roman" panose="02020603050405020304" pitchFamily="18" charset="0"/>
                          <a:cs typeface="Times New Roman" panose="02020603050405020304" pitchFamily="18" charset="0"/>
                        </a:rPr>
                        <a:t>Positiva muy baja</a:t>
                      </a:r>
                      <a:endParaRPr lang="es-EC" sz="1400" dirty="0">
                        <a:effectLst/>
                        <a:latin typeface="+mn-lt"/>
                        <a:ea typeface="Calibri" panose="020F0502020204030204" pitchFamily="34" charset="0"/>
                        <a:cs typeface="Times New Roman" panose="02020603050405020304" pitchFamily="18" charset="0"/>
                      </a:endParaRPr>
                    </a:p>
                  </a:txBody>
                  <a:tcPr marL="35366" marR="35366" marT="76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extLst>
                  <a:ext uri="{0D108BD9-81ED-4DB2-BD59-A6C34878D82A}">
                    <a16:rowId xmlns:a16="http://schemas.microsoft.com/office/drawing/2014/main" val="274649044"/>
                  </a:ext>
                </a:extLst>
              </a:tr>
            </a:tbl>
          </a:graphicData>
        </a:graphic>
      </p:graphicFrame>
    </p:spTree>
    <p:extLst>
      <p:ext uri="{BB962C8B-B14F-4D97-AF65-F5344CB8AC3E}">
        <p14:creationId xmlns:p14="http://schemas.microsoft.com/office/powerpoint/2010/main" val="3161492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BD01BA7B-8897-4BCC-BF1B-F3D6859C1DC3}"/>
              </a:ext>
            </a:extLst>
          </p:cNvPr>
          <p:cNvSpPr txBox="1"/>
          <p:nvPr/>
        </p:nvSpPr>
        <p:spPr>
          <a:xfrm>
            <a:off x="2627784" y="116632"/>
            <a:ext cx="4464496" cy="400110"/>
          </a:xfrm>
          <a:prstGeom prst="rect">
            <a:avLst/>
          </a:prstGeom>
          <a:solidFill>
            <a:schemeClr val="bg1"/>
          </a:solidFill>
          <a:ln w="28575">
            <a:solidFill>
              <a:schemeClr val="accent5">
                <a:lumMod val="60000"/>
                <a:lumOff val="40000"/>
              </a:schemeClr>
            </a:solidFill>
          </a:ln>
        </p:spPr>
        <p:txBody>
          <a:bodyPr wrap="square" rtlCol="0">
            <a:spAutoFit/>
          </a:bodyPr>
          <a:lstStyle/>
          <a:p>
            <a:r>
              <a:rPr lang="es-ES" sz="2000" b="1" dirty="0">
                <a:ln w="0"/>
                <a:effectLst>
                  <a:outerShdw blurRad="38100" dist="19050" dir="2700000" algn="tl" rotWithShape="0">
                    <a:schemeClr val="dk1">
                      <a:alpha val="40000"/>
                    </a:schemeClr>
                  </a:outerShdw>
                </a:effectLst>
              </a:rPr>
              <a:t>Ejecución del método MULTIPOL</a:t>
            </a:r>
          </a:p>
        </p:txBody>
      </p:sp>
      <p:pic>
        <p:nvPicPr>
          <p:cNvPr id="5" name="Imagen 4">
            <a:extLst>
              <a:ext uri="{FF2B5EF4-FFF2-40B4-BE49-F238E27FC236}">
                <a16:creationId xmlns:a16="http://schemas.microsoft.com/office/drawing/2014/main" id="{E0CF6AC4-3C4E-4729-8486-0E6355433BF4}"/>
              </a:ext>
            </a:extLst>
          </p:cNvPr>
          <p:cNvPicPr/>
          <p:nvPr/>
        </p:nvPicPr>
        <p:blipFill rotWithShape="1">
          <a:blip r:embed="rId2"/>
          <a:srcRect l="17998" t="28266" r="38615" b="31137"/>
          <a:stretch/>
        </p:blipFill>
        <p:spPr bwMode="auto">
          <a:xfrm>
            <a:off x="611560" y="548680"/>
            <a:ext cx="7848872" cy="3024336"/>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4CD03238-F6A1-4F09-86C7-EF649B0E796A}"/>
              </a:ext>
            </a:extLst>
          </p:cNvPr>
          <p:cNvPicPr/>
          <p:nvPr/>
        </p:nvPicPr>
        <p:blipFill rotWithShape="1">
          <a:blip r:embed="rId3"/>
          <a:srcRect l="17998" t="27887" r="32080" b="18237"/>
          <a:stretch/>
        </p:blipFill>
        <p:spPr bwMode="auto">
          <a:xfrm>
            <a:off x="611560" y="3604954"/>
            <a:ext cx="7848872" cy="2992398"/>
          </a:xfrm>
          <a:prstGeom prst="rect">
            <a:avLst/>
          </a:prstGeom>
          <a:ln>
            <a:noFill/>
          </a:ln>
          <a:extLst>
            <a:ext uri="{53640926-AAD7-44D8-BBD7-CCE9431645EC}">
              <a14:shadowObscured xmlns:a14="http://schemas.microsoft.com/office/drawing/2010/main"/>
            </a:ext>
          </a:extLst>
        </p:spPr>
      </p:pic>
      <p:sp>
        <p:nvSpPr>
          <p:cNvPr id="3" name="Rectángulo: esquinas redondeadas 2">
            <a:extLst>
              <a:ext uri="{FF2B5EF4-FFF2-40B4-BE49-F238E27FC236}">
                <a16:creationId xmlns:a16="http://schemas.microsoft.com/office/drawing/2014/main" id="{5FDEA24A-336B-4E43-AB21-A59C039CB4AE}"/>
              </a:ext>
            </a:extLst>
          </p:cNvPr>
          <p:cNvSpPr/>
          <p:nvPr/>
        </p:nvSpPr>
        <p:spPr>
          <a:xfrm>
            <a:off x="331471" y="80959"/>
            <a:ext cx="1792257" cy="39571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a:t>CAPÍTULO V</a:t>
            </a:r>
            <a:endParaRPr lang="es-EC" b="1" dirty="0"/>
          </a:p>
        </p:txBody>
      </p:sp>
    </p:spTree>
    <p:extLst>
      <p:ext uri="{BB962C8B-B14F-4D97-AF65-F5344CB8AC3E}">
        <p14:creationId xmlns:p14="http://schemas.microsoft.com/office/powerpoint/2010/main" val="22838733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6656" y="76562"/>
            <a:ext cx="1353256" cy="400110"/>
          </a:xfrm>
          <a:prstGeom prst="rect">
            <a:avLst/>
          </a:prstGeom>
          <a:solidFill>
            <a:schemeClr val="bg1"/>
          </a:solidFill>
          <a:ln w="28575">
            <a:solidFill>
              <a:schemeClr val="accent5">
                <a:lumMod val="60000"/>
                <a:lumOff val="40000"/>
              </a:schemeClr>
            </a:solidFill>
          </a:ln>
        </p:spPr>
        <p:txBody>
          <a:bodyPr wrap="none" rtlCol="0">
            <a:spAutoFit/>
          </a:bodyPr>
          <a:lstStyle/>
          <a:p>
            <a:r>
              <a:rPr lang="es-ES" sz="2000" b="1" dirty="0">
                <a:ln w="0"/>
                <a:effectLst>
                  <a:outerShdw blurRad="38100" dist="19050" dir="2700000" algn="tl" rotWithShape="0">
                    <a:schemeClr val="dk1">
                      <a:alpha val="40000"/>
                    </a:schemeClr>
                  </a:outerShdw>
                </a:effectLst>
              </a:rPr>
              <a:t>Problema</a:t>
            </a:r>
          </a:p>
        </p:txBody>
      </p:sp>
      <p:sp>
        <p:nvSpPr>
          <p:cNvPr id="6" name="CuadroTexto 5">
            <a:extLst>
              <a:ext uri="{FF2B5EF4-FFF2-40B4-BE49-F238E27FC236}">
                <a16:creationId xmlns:a16="http://schemas.microsoft.com/office/drawing/2014/main" id="{21E9E76E-311F-4F85-A914-DB46DE8484CA}"/>
              </a:ext>
            </a:extLst>
          </p:cNvPr>
          <p:cNvSpPr txBox="1"/>
          <p:nvPr/>
        </p:nvSpPr>
        <p:spPr>
          <a:xfrm>
            <a:off x="216287" y="5517232"/>
            <a:ext cx="6768752" cy="923330"/>
          </a:xfrm>
          <a:prstGeom prst="rect">
            <a:avLst/>
          </a:prstGeom>
          <a:solidFill>
            <a:schemeClr val="accent3">
              <a:lumMod val="40000"/>
              <a:lumOff val="60000"/>
            </a:schemeClr>
          </a:solidFill>
        </p:spPr>
        <p:txBody>
          <a:bodyPr wrap="square" rtlCol="0">
            <a:spAutoFit/>
          </a:bodyPr>
          <a:lstStyle/>
          <a:p>
            <a:pPr algn="just"/>
            <a:r>
              <a:rPr lang="es-EC" dirty="0"/>
              <a:t>¿Las limitadas políticas públicas actuales, aseguran una mejora en la inserción laboral y emprendimiento de los jóvenes en el cantón Rumiñahui?</a:t>
            </a:r>
            <a:endParaRPr lang="es-ES" dirty="0"/>
          </a:p>
        </p:txBody>
      </p:sp>
      <p:pic>
        <p:nvPicPr>
          <p:cNvPr id="5" name="Imagen 4">
            <a:extLst>
              <a:ext uri="{FF2B5EF4-FFF2-40B4-BE49-F238E27FC236}">
                <a16:creationId xmlns:a16="http://schemas.microsoft.com/office/drawing/2014/main" id="{933B3E82-9187-4536-A7CA-F2DD30490073}"/>
              </a:ext>
            </a:extLst>
          </p:cNvPr>
          <p:cNvPicPr/>
          <p:nvPr/>
        </p:nvPicPr>
        <p:blipFill rotWithShape="1">
          <a:blip r:embed="rId2"/>
          <a:srcRect l="25047" t="13432" r="28916" b="10350"/>
          <a:stretch/>
        </p:blipFill>
        <p:spPr bwMode="auto">
          <a:xfrm>
            <a:off x="251520" y="600073"/>
            <a:ext cx="8496943" cy="4681416"/>
          </a:xfrm>
          <a:prstGeom prst="rect">
            <a:avLst/>
          </a:prstGeom>
          <a:ln>
            <a:noFill/>
          </a:ln>
          <a:extLst>
            <a:ext uri="{53640926-AAD7-44D8-BBD7-CCE9431645EC}">
              <a14:shadowObscured xmlns:a14="http://schemas.microsoft.com/office/drawing/2010/main"/>
            </a:ext>
          </a:extLst>
        </p:spPr>
      </p:pic>
      <p:sp>
        <p:nvSpPr>
          <p:cNvPr id="3" name="Rectángulo: esquinas redondeadas 2">
            <a:extLst>
              <a:ext uri="{FF2B5EF4-FFF2-40B4-BE49-F238E27FC236}">
                <a16:creationId xmlns:a16="http://schemas.microsoft.com/office/drawing/2014/main" id="{8C5945F5-F83B-4023-9DB8-33C87FCE624C}"/>
              </a:ext>
            </a:extLst>
          </p:cNvPr>
          <p:cNvSpPr/>
          <p:nvPr/>
        </p:nvSpPr>
        <p:spPr>
          <a:xfrm>
            <a:off x="175465" y="119300"/>
            <a:ext cx="1656184" cy="4001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a:t>CAPÍTULO I</a:t>
            </a:r>
            <a:endParaRPr lang="es-EC" b="1" dirty="0"/>
          </a:p>
        </p:txBody>
      </p:sp>
    </p:spTree>
    <p:extLst>
      <p:ext uri="{BB962C8B-B14F-4D97-AF65-F5344CB8AC3E}">
        <p14:creationId xmlns:p14="http://schemas.microsoft.com/office/powerpoint/2010/main" val="68903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2DB648F-ACD2-40BC-ADCC-C509A2B858B6}"/>
              </a:ext>
            </a:extLst>
          </p:cNvPr>
          <p:cNvPicPr/>
          <p:nvPr/>
        </p:nvPicPr>
        <p:blipFill rotWithShape="1">
          <a:blip r:embed="rId3"/>
          <a:srcRect l="20355" t="13659" r="20083" b="16909"/>
          <a:stretch/>
        </p:blipFill>
        <p:spPr bwMode="auto">
          <a:xfrm>
            <a:off x="395536" y="260648"/>
            <a:ext cx="8352928" cy="4824536"/>
          </a:xfrm>
          <a:prstGeom prst="rect">
            <a:avLst/>
          </a:prstGeom>
          <a:ln>
            <a:solidFill>
              <a:srgbClr val="FFCC66"/>
            </a:solidFill>
          </a:ln>
          <a:extLst>
            <a:ext uri="{53640926-AAD7-44D8-BBD7-CCE9431645EC}">
              <a14:shadowObscured xmlns:a14="http://schemas.microsoft.com/office/drawing/2010/main"/>
            </a:ext>
          </a:extLst>
        </p:spPr>
      </p:pic>
      <p:sp>
        <p:nvSpPr>
          <p:cNvPr id="7" name="Rectángulo: esquinas redondeadas 6">
            <a:extLst>
              <a:ext uri="{FF2B5EF4-FFF2-40B4-BE49-F238E27FC236}">
                <a16:creationId xmlns:a16="http://schemas.microsoft.com/office/drawing/2014/main" id="{E155D261-B5F2-47E3-B8F8-DFA3FEF51D6A}"/>
              </a:ext>
            </a:extLst>
          </p:cNvPr>
          <p:cNvSpPr/>
          <p:nvPr/>
        </p:nvSpPr>
        <p:spPr>
          <a:xfrm>
            <a:off x="395536" y="5229200"/>
            <a:ext cx="8352928" cy="1368152"/>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200000"/>
              </a:lnSpc>
              <a:spcAft>
                <a:spcPts val="800"/>
              </a:spcAft>
            </a:pPr>
            <a:r>
              <a:rPr lang="es-EC" sz="1400" b="1" dirty="0">
                <a:solidFill>
                  <a:srgbClr val="000000"/>
                </a:solidFill>
                <a:effectLst/>
                <a:ea typeface="Times New Roman" panose="02020603050405020304" pitchFamily="18" charset="0"/>
                <a:cs typeface="Times New Roman" panose="02020603050405020304" pitchFamily="18" charset="0"/>
              </a:rPr>
              <a:t>Escenario</a:t>
            </a:r>
          </a:p>
          <a:p>
            <a:pPr indent="180340" algn="just">
              <a:lnSpc>
                <a:spcPct val="107000"/>
              </a:lnSpc>
              <a:spcAft>
                <a:spcPts val="800"/>
              </a:spcAft>
            </a:pPr>
            <a:r>
              <a:rPr lang="es-EC" sz="1400" dirty="0">
                <a:effectLst/>
                <a:ea typeface="Calibri" panose="020F0502020204030204" pitchFamily="34" charset="0"/>
                <a:cs typeface="Times New Roman" panose="02020603050405020304" pitchFamily="18" charset="0"/>
              </a:rPr>
              <a:t>Se propuso únicamente el escenario optimista ya que es aquel, en el que a partir de la incorporación de criterios como los anteriormente mencionados se podrá afectar positivamente a los indicadores de empleo y emprendimiento de los jóvenes del cantón.</a:t>
            </a:r>
          </a:p>
          <a:p>
            <a:pPr algn="ctr">
              <a:lnSpc>
                <a:spcPct val="107000"/>
              </a:lnSpc>
              <a:spcAft>
                <a:spcPts val="800"/>
              </a:spcAft>
            </a:pPr>
            <a:r>
              <a:rPr lang="es-EC" sz="1400" dirty="0">
                <a:effectLst/>
                <a:ea typeface="Calibri" panose="020F0502020204030204" pitchFamily="34" charset="0"/>
                <a:cs typeface="Times New Roman" panose="02020603050405020304" pitchFamily="18" charset="0"/>
              </a:rPr>
              <a:t> </a:t>
            </a:r>
          </a:p>
        </p:txBody>
      </p:sp>
      <p:pic>
        <p:nvPicPr>
          <p:cNvPr id="8" name="Imagen 7">
            <a:extLst>
              <a:ext uri="{FF2B5EF4-FFF2-40B4-BE49-F238E27FC236}">
                <a16:creationId xmlns:a16="http://schemas.microsoft.com/office/drawing/2014/main" id="{0EEFAFC2-5D50-49BD-8164-52895F26FB77}"/>
              </a:ext>
            </a:extLst>
          </p:cNvPr>
          <p:cNvPicPr>
            <a:picLocks noChangeAspect="1"/>
          </p:cNvPicPr>
          <p:nvPr/>
        </p:nvPicPr>
        <p:blipFill>
          <a:blip r:embed="rId4"/>
          <a:stretch>
            <a:fillRect/>
          </a:stretch>
        </p:blipFill>
        <p:spPr>
          <a:xfrm>
            <a:off x="3347864" y="1439065"/>
            <a:ext cx="339466" cy="45719"/>
          </a:xfrm>
          <a:prstGeom prst="rect">
            <a:avLst/>
          </a:prstGeom>
        </p:spPr>
      </p:pic>
    </p:spTree>
    <p:extLst>
      <p:ext uri="{BB962C8B-B14F-4D97-AF65-F5344CB8AC3E}">
        <p14:creationId xmlns:p14="http://schemas.microsoft.com/office/powerpoint/2010/main" val="26415648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3AA07749-4395-4E22-AF39-A027186B0547}"/>
              </a:ext>
            </a:extLst>
          </p:cNvPr>
          <p:cNvSpPr txBox="1"/>
          <p:nvPr/>
        </p:nvSpPr>
        <p:spPr>
          <a:xfrm>
            <a:off x="2483768" y="260648"/>
            <a:ext cx="3384376" cy="400110"/>
          </a:xfrm>
          <a:prstGeom prst="rect">
            <a:avLst/>
          </a:prstGeom>
          <a:solidFill>
            <a:schemeClr val="bg1"/>
          </a:solidFill>
          <a:ln w="28575">
            <a:solidFill>
              <a:schemeClr val="accent5">
                <a:lumMod val="60000"/>
                <a:lumOff val="40000"/>
              </a:schemeClr>
            </a:solidFill>
          </a:ln>
        </p:spPr>
        <p:txBody>
          <a:bodyPr wrap="square" rtlCol="0">
            <a:spAutoFit/>
          </a:bodyPr>
          <a:lstStyle/>
          <a:p>
            <a:r>
              <a:rPr lang="es-ES" sz="2000" b="1" dirty="0">
                <a:ln w="0"/>
                <a:effectLst>
                  <a:outerShdw blurRad="38100" dist="19050" dir="2700000" algn="tl" rotWithShape="0">
                    <a:schemeClr val="dk1">
                      <a:alpha val="40000"/>
                    </a:schemeClr>
                  </a:outerShdw>
                </a:effectLst>
              </a:rPr>
              <a:t>Participación de expertos </a:t>
            </a:r>
          </a:p>
        </p:txBody>
      </p:sp>
      <p:graphicFrame>
        <p:nvGraphicFramePr>
          <p:cNvPr id="8" name="Tabla 7">
            <a:extLst>
              <a:ext uri="{FF2B5EF4-FFF2-40B4-BE49-F238E27FC236}">
                <a16:creationId xmlns:a16="http://schemas.microsoft.com/office/drawing/2014/main" id="{6425EE7D-1D8B-4DC7-957D-097C1385C4C7}"/>
              </a:ext>
            </a:extLst>
          </p:cNvPr>
          <p:cNvGraphicFramePr>
            <a:graphicFrameLocks noGrp="1"/>
          </p:cNvGraphicFramePr>
          <p:nvPr>
            <p:extLst>
              <p:ext uri="{D42A27DB-BD31-4B8C-83A1-F6EECF244321}">
                <p14:modId xmlns:p14="http://schemas.microsoft.com/office/powerpoint/2010/main" val="1199845737"/>
              </p:ext>
            </p:extLst>
          </p:nvPr>
        </p:nvGraphicFramePr>
        <p:xfrm>
          <a:off x="251520" y="764704"/>
          <a:ext cx="8640961" cy="4824535"/>
        </p:xfrm>
        <a:graphic>
          <a:graphicData uri="http://schemas.openxmlformats.org/drawingml/2006/table">
            <a:tbl>
              <a:tblPr firstRow="1" firstCol="1" bandRow="1">
                <a:tableStyleId>{ED083AE6-46FA-4A59-8FB0-9F97EB10719F}</a:tableStyleId>
              </a:tblPr>
              <a:tblGrid>
                <a:gridCol w="1078831">
                  <a:extLst>
                    <a:ext uri="{9D8B030D-6E8A-4147-A177-3AD203B41FA5}">
                      <a16:colId xmlns:a16="http://schemas.microsoft.com/office/drawing/2014/main" val="961163691"/>
                    </a:ext>
                  </a:extLst>
                </a:gridCol>
                <a:gridCol w="781708">
                  <a:extLst>
                    <a:ext uri="{9D8B030D-6E8A-4147-A177-3AD203B41FA5}">
                      <a16:colId xmlns:a16="http://schemas.microsoft.com/office/drawing/2014/main" val="639209465"/>
                    </a:ext>
                  </a:extLst>
                </a:gridCol>
                <a:gridCol w="957166">
                  <a:extLst>
                    <a:ext uri="{9D8B030D-6E8A-4147-A177-3AD203B41FA5}">
                      <a16:colId xmlns:a16="http://schemas.microsoft.com/office/drawing/2014/main" val="2245574704"/>
                    </a:ext>
                  </a:extLst>
                </a:gridCol>
                <a:gridCol w="1284852">
                  <a:extLst>
                    <a:ext uri="{9D8B030D-6E8A-4147-A177-3AD203B41FA5}">
                      <a16:colId xmlns:a16="http://schemas.microsoft.com/office/drawing/2014/main" val="1217690097"/>
                    </a:ext>
                  </a:extLst>
                </a:gridCol>
                <a:gridCol w="743896">
                  <a:extLst>
                    <a:ext uri="{9D8B030D-6E8A-4147-A177-3AD203B41FA5}">
                      <a16:colId xmlns:a16="http://schemas.microsoft.com/office/drawing/2014/main" val="2792488858"/>
                    </a:ext>
                  </a:extLst>
                </a:gridCol>
                <a:gridCol w="1562259">
                  <a:extLst>
                    <a:ext uri="{9D8B030D-6E8A-4147-A177-3AD203B41FA5}">
                      <a16:colId xmlns:a16="http://schemas.microsoft.com/office/drawing/2014/main" val="904242663"/>
                    </a:ext>
                  </a:extLst>
                </a:gridCol>
                <a:gridCol w="1037192">
                  <a:extLst>
                    <a:ext uri="{9D8B030D-6E8A-4147-A177-3AD203B41FA5}">
                      <a16:colId xmlns:a16="http://schemas.microsoft.com/office/drawing/2014/main" val="2697340153"/>
                    </a:ext>
                  </a:extLst>
                </a:gridCol>
                <a:gridCol w="1195057">
                  <a:extLst>
                    <a:ext uri="{9D8B030D-6E8A-4147-A177-3AD203B41FA5}">
                      <a16:colId xmlns:a16="http://schemas.microsoft.com/office/drawing/2014/main" val="1190785540"/>
                    </a:ext>
                  </a:extLst>
                </a:gridCol>
              </a:tblGrid>
              <a:tr h="680148">
                <a:tc>
                  <a:txBody>
                    <a:bodyPr/>
                    <a:lstStyle/>
                    <a:p>
                      <a:pPr algn="ctr">
                        <a:lnSpc>
                          <a:spcPct val="107000"/>
                        </a:lnSpc>
                        <a:spcAft>
                          <a:spcPts val="0"/>
                        </a:spcAft>
                      </a:pPr>
                      <a:r>
                        <a:rPr lang="es-EC" sz="1200" dirty="0">
                          <a:effectLst/>
                        </a:rPr>
                        <a:t>Tipo de especialista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solidFill>
                      <a:schemeClr val="accent2">
                        <a:lumMod val="60000"/>
                        <a:lumOff val="40000"/>
                      </a:schemeClr>
                    </a:solidFill>
                  </a:tcPr>
                </a:tc>
                <a:tc>
                  <a:txBody>
                    <a:bodyPr/>
                    <a:lstStyle/>
                    <a:p>
                      <a:pPr algn="ctr">
                        <a:lnSpc>
                          <a:spcPct val="107000"/>
                        </a:lnSpc>
                        <a:spcAft>
                          <a:spcPts val="0"/>
                        </a:spcAft>
                      </a:pPr>
                      <a:r>
                        <a:rPr lang="es-EC" sz="1200">
                          <a:effectLst/>
                        </a:rPr>
                        <a: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solidFill>
                      <a:schemeClr val="accent2">
                        <a:lumMod val="60000"/>
                        <a:lumOff val="40000"/>
                      </a:schemeClr>
                    </a:solidFill>
                  </a:tcPr>
                </a:tc>
                <a:tc>
                  <a:txBody>
                    <a:bodyPr/>
                    <a:lstStyle/>
                    <a:p>
                      <a:pPr>
                        <a:lnSpc>
                          <a:spcPct val="107000"/>
                        </a:lnSpc>
                        <a:spcAft>
                          <a:spcPts val="0"/>
                        </a:spcAft>
                      </a:pPr>
                      <a:r>
                        <a:rPr lang="es-EC" sz="1200" dirty="0">
                          <a:effectLst/>
                        </a:rPr>
                        <a:t>Nacionalidad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solidFill>
                      <a:schemeClr val="accent2">
                        <a:lumMod val="60000"/>
                        <a:lumOff val="40000"/>
                      </a:schemeClr>
                    </a:solidFill>
                  </a:tcPr>
                </a:tc>
                <a:tc>
                  <a:txBody>
                    <a:bodyPr/>
                    <a:lstStyle/>
                    <a:p>
                      <a:pPr algn="ctr">
                        <a:lnSpc>
                          <a:spcPct val="107000"/>
                        </a:lnSpc>
                        <a:spcAft>
                          <a:spcPts val="0"/>
                        </a:spcAft>
                      </a:pPr>
                      <a:r>
                        <a:rPr lang="es-EC" sz="1200" dirty="0">
                          <a:effectLst/>
                        </a:rPr>
                        <a:t>Lugar de trabajo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solidFill>
                      <a:schemeClr val="accent2">
                        <a:lumMod val="60000"/>
                        <a:lumOff val="40000"/>
                      </a:schemeClr>
                    </a:solidFill>
                  </a:tcPr>
                </a:tc>
                <a:tc>
                  <a:txBody>
                    <a:bodyPr/>
                    <a:lstStyle/>
                    <a:p>
                      <a:pPr algn="ctr">
                        <a:lnSpc>
                          <a:spcPct val="107000"/>
                        </a:lnSpc>
                        <a:spcAft>
                          <a:spcPts val="0"/>
                        </a:spcAft>
                      </a:pPr>
                      <a:r>
                        <a:rPr lang="es-EC" sz="1200" dirty="0">
                          <a:effectLst/>
                        </a:rPr>
                        <a:t>Cargo que ocupa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solidFill>
                      <a:schemeClr val="accent2">
                        <a:lumMod val="60000"/>
                        <a:lumOff val="40000"/>
                      </a:schemeClr>
                    </a:solidFill>
                  </a:tcPr>
                </a:tc>
                <a:tc>
                  <a:txBody>
                    <a:bodyPr/>
                    <a:lstStyle/>
                    <a:p>
                      <a:pPr indent="47625" algn="ctr">
                        <a:lnSpc>
                          <a:spcPct val="107000"/>
                        </a:lnSpc>
                        <a:spcAft>
                          <a:spcPts val="0"/>
                        </a:spcAft>
                      </a:pPr>
                      <a:r>
                        <a:rPr lang="es-EC" sz="1200" dirty="0">
                          <a:effectLst/>
                        </a:rPr>
                        <a:t>Título académico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solidFill>
                      <a:schemeClr val="accent2">
                        <a:lumMod val="60000"/>
                        <a:lumOff val="40000"/>
                      </a:schemeClr>
                    </a:solidFill>
                  </a:tcPr>
                </a:tc>
                <a:tc>
                  <a:txBody>
                    <a:bodyPr/>
                    <a:lstStyle/>
                    <a:p>
                      <a:pPr algn="ctr">
                        <a:lnSpc>
                          <a:spcPct val="107000"/>
                        </a:lnSpc>
                        <a:spcAft>
                          <a:spcPts val="0"/>
                        </a:spcAft>
                      </a:pPr>
                      <a:r>
                        <a:rPr lang="es-EC" sz="1200" dirty="0">
                          <a:effectLst/>
                        </a:rPr>
                        <a:t>Años de experiencia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solidFill>
                      <a:schemeClr val="accent2">
                        <a:lumMod val="60000"/>
                        <a:lumOff val="40000"/>
                      </a:schemeClr>
                    </a:solidFill>
                  </a:tcPr>
                </a:tc>
                <a:tc>
                  <a:txBody>
                    <a:bodyPr/>
                    <a:lstStyle/>
                    <a:p>
                      <a:pPr algn="ctr">
                        <a:lnSpc>
                          <a:spcPct val="107000"/>
                        </a:lnSpc>
                        <a:spcAft>
                          <a:spcPts val="0"/>
                        </a:spcAft>
                      </a:pPr>
                      <a:r>
                        <a:rPr lang="es-EC" sz="1200" dirty="0">
                          <a:effectLst/>
                        </a:rPr>
                        <a:t>Coeficiente de conocimiento expertos (K)</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solidFill>
                      <a:schemeClr val="accent2">
                        <a:lumMod val="60000"/>
                        <a:lumOff val="40000"/>
                      </a:schemeClr>
                    </a:solidFill>
                  </a:tcPr>
                </a:tc>
                <a:extLst>
                  <a:ext uri="{0D108BD9-81ED-4DB2-BD59-A6C34878D82A}">
                    <a16:rowId xmlns:a16="http://schemas.microsoft.com/office/drawing/2014/main" val="694039911"/>
                  </a:ext>
                </a:extLst>
              </a:tr>
              <a:tr h="682128">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Experto 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Cubana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Universidad de las Fuerzas Armadas ESPE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Docente investigador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Doctora en Ciencias Económicas (PhD.)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a:effectLst/>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extLst>
                  <a:ext uri="{0D108BD9-81ED-4DB2-BD59-A6C34878D82A}">
                    <a16:rowId xmlns:a16="http://schemas.microsoft.com/office/drawing/2014/main" val="1784412374"/>
                  </a:ext>
                </a:extLst>
              </a:tr>
              <a:tr h="597484">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Experto 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Cubana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dirty="0">
                          <a:effectLst/>
                        </a:rPr>
                        <a:t>Universidad de Pinar del Río- Cuba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dirty="0">
                          <a:effectLst/>
                        </a:rPr>
                        <a:t>Docente investigador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Doctor en Ciencias Técnicas (PhD.)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a:effectLst/>
                        </a:rPr>
                        <a:t>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extLst>
                  <a:ext uri="{0D108BD9-81ED-4DB2-BD59-A6C34878D82A}">
                    <a16:rowId xmlns:a16="http://schemas.microsoft.com/office/drawing/2014/main" val="1277404585"/>
                  </a:ext>
                </a:extLst>
              </a:tr>
              <a:tr h="680148">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Experto 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Ecuatoriana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Universidad de las Fuerzas Armadas ESPE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Profesora investigadora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Doctora en Ciencias de la Administración (PhD.)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a:effectLst/>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extLst>
                  <a:ext uri="{0D108BD9-81ED-4DB2-BD59-A6C34878D82A}">
                    <a16:rowId xmlns:a16="http://schemas.microsoft.com/office/drawing/2014/main" val="264164815"/>
                  </a:ext>
                </a:extLst>
              </a:tr>
              <a:tr h="1504479">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Experto 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dirty="0">
                          <a:effectLst/>
                        </a:rPr>
                        <a:t>Ecuatoriana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Pontificia Universidad Católica del Ecuador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Docente investigador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Magister en Auditoria Integral/Magister en Educación Superior/Licenciatura en Contabilidad CPA/ Doctor en Auditoría (PhD.)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a:effectLst/>
                        </a:rPr>
                        <a:t>0,88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extLst>
                  <a:ext uri="{0D108BD9-81ED-4DB2-BD59-A6C34878D82A}">
                    <a16:rowId xmlns:a16="http://schemas.microsoft.com/office/drawing/2014/main" val="1779896314"/>
                  </a:ext>
                </a:extLst>
              </a:tr>
              <a:tr h="680148">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Experto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Ecuatoriana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Universidad de las Fuerzas Armadas ESPE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Docente tiempo completo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just">
                        <a:lnSpc>
                          <a:spcPct val="107000"/>
                        </a:lnSpc>
                        <a:spcAft>
                          <a:spcPts val="0"/>
                        </a:spcAft>
                      </a:pPr>
                      <a:r>
                        <a:rPr lang="es-EC" sz="1200">
                          <a:effectLst/>
                        </a:rPr>
                        <a:t>Doctora en Ciencias de la Administración (PhD.)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a:effectLst/>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tc>
                  <a:txBody>
                    <a:bodyPr/>
                    <a:lstStyle/>
                    <a:p>
                      <a:pPr algn="ctr">
                        <a:lnSpc>
                          <a:spcPct val="107000"/>
                        </a:lnSpc>
                        <a:spcAft>
                          <a:spcPts val="0"/>
                        </a:spcAft>
                      </a:pPr>
                      <a:r>
                        <a:rPr lang="es-EC" sz="1200" dirty="0">
                          <a:effectLst/>
                        </a:rPr>
                        <a:t>0,93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164" marR="34164" marT="0" marB="0" anchor="ctr"/>
                </a:tc>
                <a:extLst>
                  <a:ext uri="{0D108BD9-81ED-4DB2-BD59-A6C34878D82A}">
                    <a16:rowId xmlns:a16="http://schemas.microsoft.com/office/drawing/2014/main" val="2435411539"/>
                  </a:ext>
                </a:extLst>
              </a:tr>
            </a:tbl>
          </a:graphicData>
        </a:graphic>
      </p:graphicFrame>
      <p:pic>
        <p:nvPicPr>
          <p:cNvPr id="10" name="Imagen 9">
            <a:extLst>
              <a:ext uri="{FF2B5EF4-FFF2-40B4-BE49-F238E27FC236}">
                <a16:creationId xmlns:a16="http://schemas.microsoft.com/office/drawing/2014/main" id="{304DF077-0633-4230-A0DF-97C0E8971143}"/>
              </a:ext>
            </a:extLst>
          </p:cNvPr>
          <p:cNvPicPr/>
          <p:nvPr/>
        </p:nvPicPr>
        <p:blipFill rotWithShape="1">
          <a:blip r:embed="rId2"/>
          <a:srcRect l="19604" t="67345" r="68719" b="27154"/>
          <a:stretch/>
        </p:blipFill>
        <p:spPr bwMode="auto">
          <a:xfrm>
            <a:off x="6660232" y="5727656"/>
            <a:ext cx="1872209" cy="5441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16565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6FB2C3D-4871-41A9-B608-365E3929B056}"/>
              </a:ext>
            </a:extLst>
          </p:cNvPr>
          <p:cNvGraphicFramePr>
            <a:graphicFrameLocks noGrp="1"/>
          </p:cNvGraphicFramePr>
          <p:nvPr>
            <p:extLst>
              <p:ext uri="{D42A27DB-BD31-4B8C-83A1-F6EECF244321}">
                <p14:modId xmlns:p14="http://schemas.microsoft.com/office/powerpoint/2010/main" val="3766545063"/>
              </p:ext>
            </p:extLst>
          </p:nvPr>
        </p:nvGraphicFramePr>
        <p:xfrm>
          <a:off x="251518" y="141752"/>
          <a:ext cx="8640962" cy="4943432"/>
        </p:xfrm>
        <a:graphic>
          <a:graphicData uri="http://schemas.openxmlformats.org/drawingml/2006/table">
            <a:tbl>
              <a:tblPr firstRow="1" firstCol="1" bandRow="1">
                <a:tableStyleId>{5DA37D80-6434-44D0-A028-1B22A696006F}</a:tableStyleId>
              </a:tblPr>
              <a:tblGrid>
                <a:gridCol w="1078832">
                  <a:extLst>
                    <a:ext uri="{9D8B030D-6E8A-4147-A177-3AD203B41FA5}">
                      <a16:colId xmlns:a16="http://schemas.microsoft.com/office/drawing/2014/main" val="3491664791"/>
                    </a:ext>
                  </a:extLst>
                </a:gridCol>
                <a:gridCol w="781706">
                  <a:extLst>
                    <a:ext uri="{9D8B030D-6E8A-4147-A177-3AD203B41FA5}">
                      <a16:colId xmlns:a16="http://schemas.microsoft.com/office/drawing/2014/main" val="133323481"/>
                    </a:ext>
                  </a:extLst>
                </a:gridCol>
                <a:gridCol w="848916">
                  <a:extLst>
                    <a:ext uri="{9D8B030D-6E8A-4147-A177-3AD203B41FA5}">
                      <a16:colId xmlns:a16="http://schemas.microsoft.com/office/drawing/2014/main" val="1849502420"/>
                    </a:ext>
                  </a:extLst>
                </a:gridCol>
                <a:gridCol w="1318113">
                  <a:extLst>
                    <a:ext uri="{9D8B030D-6E8A-4147-A177-3AD203B41FA5}">
                      <a16:colId xmlns:a16="http://schemas.microsoft.com/office/drawing/2014/main" val="104638308"/>
                    </a:ext>
                  </a:extLst>
                </a:gridCol>
                <a:gridCol w="805513">
                  <a:extLst>
                    <a:ext uri="{9D8B030D-6E8A-4147-A177-3AD203B41FA5}">
                      <a16:colId xmlns:a16="http://schemas.microsoft.com/office/drawing/2014/main" val="3847400483"/>
                    </a:ext>
                  </a:extLst>
                </a:gridCol>
                <a:gridCol w="2636225">
                  <a:extLst>
                    <a:ext uri="{9D8B030D-6E8A-4147-A177-3AD203B41FA5}">
                      <a16:colId xmlns:a16="http://schemas.microsoft.com/office/drawing/2014/main" val="2145219352"/>
                    </a:ext>
                  </a:extLst>
                </a:gridCol>
                <a:gridCol w="585828">
                  <a:extLst>
                    <a:ext uri="{9D8B030D-6E8A-4147-A177-3AD203B41FA5}">
                      <a16:colId xmlns:a16="http://schemas.microsoft.com/office/drawing/2014/main" val="2247099007"/>
                    </a:ext>
                  </a:extLst>
                </a:gridCol>
                <a:gridCol w="585829">
                  <a:extLst>
                    <a:ext uri="{9D8B030D-6E8A-4147-A177-3AD203B41FA5}">
                      <a16:colId xmlns:a16="http://schemas.microsoft.com/office/drawing/2014/main" val="2988270531"/>
                    </a:ext>
                  </a:extLst>
                </a:gridCol>
              </a:tblGrid>
              <a:tr h="1263655">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Experto 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Ecuatoriana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Universidad de las Fuerzas Armadas ESPE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dirty="0">
                          <a:effectLst/>
                        </a:rPr>
                        <a:t>Profesor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dirty="0">
                          <a:effectLst/>
                        </a:rPr>
                        <a:t>Magister en Relaciones Internacionales Mención Economía y Finanzas/ Diplomado en Relaciones Internacionales/ Ingeniero Bursátil/ Licenciado en Banca/ Técnico en Sistemas.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extLst>
                  <a:ext uri="{0D108BD9-81ED-4DB2-BD59-A6C34878D82A}">
                    <a16:rowId xmlns:a16="http://schemas.microsoft.com/office/drawing/2014/main" val="146528472"/>
                  </a:ext>
                </a:extLst>
              </a:tr>
              <a:tr h="736294">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Experto 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Ecuatoriana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Universidad de las Fuerzas Armadas ESPE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Docente tiempo completo CEAC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Magister en Negocios Internacionales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0,88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extLst>
                  <a:ext uri="{0D108BD9-81ED-4DB2-BD59-A6C34878D82A}">
                    <a16:rowId xmlns:a16="http://schemas.microsoft.com/office/drawing/2014/main" val="4175895404"/>
                  </a:ext>
                </a:extLst>
              </a:tr>
              <a:tr h="587477">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Experto 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Ecuatoriana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Universidad de las Fuerzas Armadas ESPE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Profesora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Master en Administración de Empresas Mención Mercadotecnia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0,98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extLst>
                  <a:ext uri="{0D108BD9-81ED-4DB2-BD59-A6C34878D82A}">
                    <a16:rowId xmlns:a16="http://schemas.microsoft.com/office/drawing/2014/main" val="962907495"/>
                  </a:ext>
                </a:extLst>
              </a:tr>
              <a:tr h="587477">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Experto 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Ecuatoriana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Universidad de las Fuerzas Armadas ESPE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Docente tiempo completo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MBA en Administración y Marketing/ Licenciada en Ciencias de la Educación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29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dirty="0">
                          <a:effectLst/>
                        </a:rPr>
                        <a:t>0,83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extLst>
                  <a:ext uri="{0D108BD9-81ED-4DB2-BD59-A6C34878D82A}">
                    <a16:rowId xmlns:a16="http://schemas.microsoft.com/office/drawing/2014/main" val="2345921207"/>
                  </a:ext>
                </a:extLst>
              </a:tr>
              <a:tr h="549877">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Experto 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Ecuatoriana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Universidad Técnica estatal de Quevedo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Docente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dirty="0">
                          <a:effectLst/>
                        </a:rPr>
                        <a:t>Magister en Costos y Administración Financiera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0,88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extLst>
                  <a:ext uri="{0D108BD9-81ED-4DB2-BD59-A6C34878D82A}">
                    <a16:rowId xmlns:a16="http://schemas.microsoft.com/office/drawing/2014/main" val="3890515413"/>
                  </a:ext>
                </a:extLst>
              </a:tr>
              <a:tr h="549877">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Experto 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Ecuatoriana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Universidad de las Fuerzas Armadas ESPE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Docente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Magister en Gerencia Contable y Finanzas Corporativas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0,83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extLst>
                  <a:ext uri="{0D108BD9-81ED-4DB2-BD59-A6C34878D82A}">
                    <a16:rowId xmlns:a16="http://schemas.microsoft.com/office/drawing/2014/main" val="2662418774"/>
                  </a:ext>
                </a:extLst>
              </a:tr>
              <a:tr h="549877">
                <a:tc>
                  <a:txBody>
                    <a:bodyPr/>
                    <a:lstStyle/>
                    <a:p>
                      <a:pPr algn="just">
                        <a:lnSpc>
                          <a:spcPct val="107000"/>
                        </a:lnSpc>
                        <a:spcAft>
                          <a:spcPts val="0"/>
                        </a:spcAft>
                      </a:pPr>
                      <a:r>
                        <a:rPr lang="es-EC" sz="1200">
                          <a:effectLst/>
                        </a:rPr>
                        <a:t>Docente universitario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Experto 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Ecuatoriana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Universidad de las Fuerzas Armadas ESPE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Docente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just">
                        <a:lnSpc>
                          <a:spcPct val="107000"/>
                        </a:lnSpc>
                        <a:spcAft>
                          <a:spcPts val="0"/>
                        </a:spcAft>
                      </a:pPr>
                      <a:r>
                        <a:rPr lang="es-EC" sz="1200">
                          <a:effectLst/>
                        </a:rPr>
                        <a:t>Ingeniero Comercial/ Magister en Contabilidad y Auditoría CPA.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tc>
                  <a:txBody>
                    <a:bodyPr/>
                    <a:lstStyle/>
                    <a:p>
                      <a:pPr algn="ctr">
                        <a:lnSpc>
                          <a:spcPct val="107000"/>
                        </a:lnSpc>
                        <a:spcAft>
                          <a:spcPts val="0"/>
                        </a:spcAft>
                      </a:pPr>
                      <a:r>
                        <a:rPr lang="es-EC" sz="1200" dirty="0">
                          <a:effectLst/>
                        </a:rPr>
                        <a:t>0,98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129" marR="24129" marT="0" marB="0" anchor="ctr"/>
                </a:tc>
                <a:extLst>
                  <a:ext uri="{0D108BD9-81ED-4DB2-BD59-A6C34878D82A}">
                    <a16:rowId xmlns:a16="http://schemas.microsoft.com/office/drawing/2014/main" val="1369716754"/>
                  </a:ext>
                </a:extLst>
              </a:tr>
            </a:tbl>
          </a:graphicData>
        </a:graphic>
      </p:graphicFrame>
      <p:pic>
        <p:nvPicPr>
          <p:cNvPr id="5" name="Imagen 4">
            <a:extLst>
              <a:ext uri="{FF2B5EF4-FFF2-40B4-BE49-F238E27FC236}">
                <a16:creationId xmlns:a16="http://schemas.microsoft.com/office/drawing/2014/main" id="{2B533E8F-438D-49DF-A321-8AC569A286F5}"/>
              </a:ext>
            </a:extLst>
          </p:cNvPr>
          <p:cNvPicPr/>
          <p:nvPr/>
        </p:nvPicPr>
        <p:blipFill rotWithShape="1">
          <a:blip r:embed="rId2"/>
          <a:srcRect l="35138" t="26370" r="36045" b="35120"/>
          <a:stretch/>
        </p:blipFill>
        <p:spPr bwMode="auto">
          <a:xfrm>
            <a:off x="240049" y="5091560"/>
            <a:ext cx="2562225" cy="1600919"/>
          </a:xfrm>
          <a:prstGeom prst="rect">
            <a:avLst/>
          </a:prstGeom>
          <a:ln>
            <a:noFill/>
          </a:ln>
          <a:extLst>
            <a:ext uri="{53640926-AAD7-44D8-BBD7-CCE9431645EC}">
              <a14:shadowObscured xmlns:a14="http://schemas.microsoft.com/office/drawing/2010/main"/>
            </a:ext>
          </a:extLst>
        </p:spPr>
      </p:pic>
      <p:sp>
        <p:nvSpPr>
          <p:cNvPr id="2" name="Globo: flecha derecha 1">
            <a:extLst>
              <a:ext uri="{FF2B5EF4-FFF2-40B4-BE49-F238E27FC236}">
                <a16:creationId xmlns:a16="http://schemas.microsoft.com/office/drawing/2014/main" id="{D991F1F1-BF64-4CAF-B4C4-96A660E35BFC}"/>
              </a:ext>
            </a:extLst>
          </p:cNvPr>
          <p:cNvSpPr/>
          <p:nvPr/>
        </p:nvSpPr>
        <p:spPr>
          <a:xfrm>
            <a:off x="2800358" y="5157192"/>
            <a:ext cx="2851762" cy="1463279"/>
          </a:xfrm>
          <a:prstGeom prst="rightArrowCallout">
            <a:avLst>
              <a:gd name="adj1" fmla="val 28846"/>
              <a:gd name="adj2" fmla="val 25000"/>
              <a:gd name="adj3" fmla="val 25000"/>
              <a:gd name="adj4" fmla="val 6497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400" dirty="0"/>
              <a:t>Para el cálculo del coeficiente</a:t>
            </a:r>
            <a:r>
              <a:rPr lang="es-EC" dirty="0"/>
              <a:t> </a:t>
            </a:r>
            <a:r>
              <a:rPr lang="es-EC" sz="1400" dirty="0"/>
              <a:t>de conocimientos de expertos (K) se utilizó la fórmula</a:t>
            </a:r>
            <a:r>
              <a:rPr lang="es-EC" sz="1400" i="1" dirty="0"/>
              <a:t> K=1/2 (Kc + Ka)</a:t>
            </a:r>
            <a:endParaRPr lang="es-EC" sz="1400" dirty="0"/>
          </a:p>
        </p:txBody>
      </p:sp>
      <p:sp>
        <p:nvSpPr>
          <p:cNvPr id="4" name="CuadroTexto 3">
            <a:extLst>
              <a:ext uri="{FF2B5EF4-FFF2-40B4-BE49-F238E27FC236}">
                <a16:creationId xmlns:a16="http://schemas.microsoft.com/office/drawing/2014/main" id="{6418E3D5-B4BA-4446-AAD9-B98C69CD7DD9}"/>
              </a:ext>
            </a:extLst>
          </p:cNvPr>
          <p:cNvSpPr txBox="1"/>
          <p:nvPr/>
        </p:nvSpPr>
        <p:spPr>
          <a:xfrm>
            <a:off x="5796136" y="5157192"/>
            <a:ext cx="2851762"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EC" sz="1400" dirty="0"/>
              <a:t>Si 0,8 &lt; K &lt; 1,0 conocimiento alto </a:t>
            </a:r>
          </a:p>
          <a:p>
            <a:pPr marL="285750" indent="-285750">
              <a:buFont typeface="Arial" panose="020B0604020202020204" pitchFamily="34" charset="0"/>
              <a:buChar char="•"/>
            </a:pPr>
            <a:r>
              <a:rPr lang="es-EC" sz="1400" dirty="0"/>
              <a:t>Si 0,5 &lt; K &lt; 0,8  conocimiento medio</a:t>
            </a:r>
          </a:p>
          <a:p>
            <a:pPr marL="285750" indent="-285750">
              <a:buFont typeface="Arial" panose="020B0604020202020204" pitchFamily="34" charset="0"/>
              <a:buChar char="•"/>
            </a:pPr>
            <a:r>
              <a:rPr lang="es-EC" sz="1400" dirty="0"/>
              <a:t>Si k &lt; 0,5 considerar el descarte del especialista</a:t>
            </a:r>
          </a:p>
        </p:txBody>
      </p:sp>
    </p:spTree>
    <p:extLst>
      <p:ext uri="{BB962C8B-B14F-4D97-AF65-F5344CB8AC3E}">
        <p14:creationId xmlns:p14="http://schemas.microsoft.com/office/powerpoint/2010/main" val="23904446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a:extLst>
              <a:ext uri="{FF2B5EF4-FFF2-40B4-BE49-F238E27FC236}">
                <a16:creationId xmlns:a16="http://schemas.microsoft.com/office/drawing/2014/main" id="{2385E51B-D8FE-4546-823A-16B9EAEE5C7A}"/>
              </a:ext>
            </a:extLst>
          </p:cNvPr>
          <p:cNvSpPr txBox="1"/>
          <p:nvPr/>
        </p:nvSpPr>
        <p:spPr>
          <a:xfrm>
            <a:off x="2267744" y="260648"/>
            <a:ext cx="4608512" cy="400110"/>
          </a:xfrm>
          <a:prstGeom prst="rect">
            <a:avLst/>
          </a:prstGeom>
          <a:solidFill>
            <a:schemeClr val="bg1"/>
          </a:solidFill>
          <a:ln w="28575">
            <a:solidFill>
              <a:schemeClr val="accent5">
                <a:lumMod val="60000"/>
                <a:lumOff val="40000"/>
              </a:schemeClr>
            </a:solidFill>
          </a:ln>
        </p:spPr>
        <p:txBody>
          <a:bodyPr wrap="square" rtlCol="0">
            <a:spAutoFit/>
          </a:bodyPr>
          <a:lstStyle/>
          <a:p>
            <a:r>
              <a:rPr lang="es-ES" sz="2000" b="1" dirty="0">
                <a:ln w="0"/>
                <a:effectLst>
                  <a:outerShdw blurRad="38100" dist="19050" dir="2700000" algn="tl" rotWithShape="0">
                    <a:schemeClr val="dk1">
                      <a:alpha val="40000"/>
                    </a:schemeClr>
                  </a:outerShdw>
                </a:effectLst>
              </a:rPr>
              <a:t>Resultados del método MULTIPOL </a:t>
            </a:r>
          </a:p>
        </p:txBody>
      </p:sp>
      <p:pic>
        <p:nvPicPr>
          <p:cNvPr id="8" name="Imagen 7">
            <a:extLst>
              <a:ext uri="{FF2B5EF4-FFF2-40B4-BE49-F238E27FC236}">
                <a16:creationId xmlns:a16="http://schemas.microsoft.com/office/drawing/2014/main" id="{6834261B-E590-4687-8F0A-80E9299A3E94}"/>
              </a:ext>
            </a:extLst>
          </p:cNvPr>
          <p:cNvPicPr/>
          <p:nvPr/>
        </p:nvPicPr>
        <p:blipFill rotWithShape="1">
          <a:blip r:embed="rId2">
            <a:extLst>
              <a:ext uri="{28A0092B-C50C-407E-A947-70E740481C1C}">
                <a14:useLocalDpi xmlns:a14="http://schemas.microsoft.com/office/drawing/2010/main" val="0"/>
              </a:ext>
            </a:extLst>
          </a:blip>
          <a:srcRect l="573"/>
          <a:stretch/>
        </p:blipFill>
        <p:spPr bwMode="auto">
          <a:xfrm>
            <a:off x="683568" y="1250111"/>
            <a:ext cx="7704856" cy="4608512"/>
          </a:xfrm>
          <a:prstGeom prst="rect">
            <a:avLst/>
          </a:prstGeom>
          <a:noFill/>
          <a:ln>
            <a:noFill/>
          </a:ln>
          <a:extLst>
            <a:ext uri="{53640926-AAD7-44D8-BBD7-CCE9431645EC}">
              <a14:shadowObscured xmlns:a14="http://schemas.microsoft.com/office/drawing/2010/main"/>
            </a:ext>
          </a:extLst>
        </p:spPr>
      </p:pic>
      <p:sp>
        <p:nvSpPr>
          <p:cNvPr id="10" name="1 CuadroTexto">
            <a:extLst>
              <a:ext uri="{FF2B5EF4-FFF2-40B4-BE49-F238E27FC236}">
                <a16:creationId xmlns:a16="http://schemas.microsoft.com/office/drawing/2014/main" id="{413EAF22-3E38-49EB-B0B8-162CE02B5F48}"/>
              </a:ext>
            </a:extLst>
          </p:cNvPr>
          <p:cNvSpPr txBox="1"/>
          <p:nvPr/>
        </p:nvSpPr>
        <p:spPr>
          <a:xfrm>
            <a:off x="1835696" y="880779"/>
            <a:ext cx="5472608" cy="369332"/>
          </a:xfrm>
          <a:prstGeom prst="rect">
            <a:avLst/>
          </a:prstGeom>
          <a:solidFill>
            <a:schemeClr val="bg1"/>
          </a:solidFill>
          <a:ln w="28575">
            <a:solidFill>
              <a:schemeClr val="accent5">
                <a:lumMod val="60000"/>
                <a:lumOff val="40000"/>
              </a:schemeClr>
            </a:solidFill>
          </a:ln>
        </p:spPr>
        <p:txBody>
          <a:bodyPr wrap="square" rtlCol="0">
            <a:spAutoFit/>
          </a:bodyPr>
          <a:lstStyle/>
          <a:p>
            <a:r>
              <a:rPr lang="es-EC" b="1" dirty="0"/>
              <a:t>Mapa de acercamiento de política y escenario</a:t>
            </a:r>
            <a:endParaRPr lang="es-ES" sz="20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2679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4353FFB2-7449-4617-B04F-89C90D2F3E69}"/>
              </a:ext>
            </a:extLst>
          </p:cNvPr>
          <p:cNvSpPr txBox="1"/>
          <p:nvPr/>
        </p:nvSpPr>
        <p:spPr>
          <a:xfrm>
            <a:off x="1979712" y="476672"/>
            <a:ext cx="5472608" cy="369332"/>
          </a:xfrm>
          <a:prstGeom prst="rect">
            <a:avLst/>
          </a:prstGeom>
          <a:solidFill>
            <a:schemeClr val="bg1"/>
          </a:solidFill>
          <a:ln w="28575">
            <a:solidFill>
              <a:schemeClr val="accent5">
                <a:lumMod val="60000"/>
                <a:lumOff val="40000"/>
              </a:schemeClr>
            </a:solidFill>
          </a:ln>
        </p:spPr>
        <p:txBody>
          <a:bodyPr wrap="square" rtlCol="0">
            <a:spAutoFit/>
          </a:bodyPr>
          <a:lstStyle/>
          <a:p>
            <a:r>
              <a:rPr lang="es-EC" b="1" dirty="0"/>
              <a:t>Mapa de acercamiento de acciones y políticas</a:t>
            </a:r>
            <a:endParaRPr lang="es-ES" sz="2000" b="1" dirty="0">
              <a:ln w="0"/>
              <a:effectLst>
                <a:outerShdw blurRad="38100" dist="19050" dir="2700000" algn="tl" rotWithShape="0">
                  <a:schemeClr val="dk1">
                    <a:alpha val="40000"/>
                  </a:schemeClr>
                </a:outerShdw>
              </a:effectLst>
            </a:endParaRPr>
          </a:p>
        </p:txBody>
      </p:sp>
      <p:pic>
        <p:nvPicPr>
          <p:cNvPr id="9" name="Imagen 8">
            <a:extLst>
              <a:ext uri="{FF2B5EF4-FFF2-40B4-BE49-F238E27FC236}">
                <a16:creationId xmlns:a16="http://schemas.microsoft.com/office/drawing/2014/main" id="{72B914BF-1F04-498E-BEF6-3CE19ADB0B45}"/>
              </a:ext>
            </a:extLst>
          </p:cNvPr>
          <p:cNvPicPr/>
          <p:nvPr/>
        </p:nvPicPr>
        <p:blipFill rotWithShape="1">
          <a:blip r:embed="rId2">
            <a:extLst>
              <a:ext uri="{28A0092B-C50C-407E-A947-70E740481C1C}">
                <a14:useLocalDpi xmlns:a14="http://schemas.microsoft.com/office/drawing/2010/main" val="0"/>
              </a:ext>
            </a:extLst>
          </a:blip>
          <a:srcRect l="2107"/>
          <a:stretch/>
        </p:blipFill>
        <p:spPr bwMode="auto">
          <a:xfrm>
            <a:off x="899592" y="1062425"/>
            <a:ext cx="7488832" cy="45988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78310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4353FFB2-7449-4617-B04F-89C90D2F3E69}"/>
              </a:ext>
            </a:extLst>
          </p:cNvPr>
          <p:cNvSpPr txBox="1"/>
          <p:nvPr/>
        </p:nvSpPr>
        <p:spPr>
          <a:xfrm>
            <a:off x="402214" y="210126"/>
            <a:ext cx="8424936" cy="338554"/>
          </a:xfrm>
          <a:prstGeom prst="rect">
            <a:avLst/>
          </a:prstGeom>
          <a:solidFill>
            <a:schemeClr val="bg1"/>
          </a:solidFill>
          <a:ln w="28575">
            <a:solidFill>
              <a:schemeClr val="accent5">
                <a:lumMod val="60000"/>
                <a:lumOff val="40000"/>
              </a:schemeClr>
            </a:solidFill>
          </a:ln>
        </p:spPr>
        <p:txBody>
          <a:bodyPr wrap="square" rtlCol="0">
            <a:spAutoFit/>
          </a:bodyPr>
          <a:lstStyle/>
          <a:p>
            <a:pPr algn="ctr"/>
            <a:r>
              <a:rPr lang="es-EC" sz="1600" b="1" dirty="0"/>
              <a:t>Políticas y acciones resultantes en base a los criterios de los docentes participantes</a:t>
            </a:r>
          </a:p>
        </p:txBody>
      </p:sp>
      <p:graphicFrame>
        <p:nvGraphicFramePr>
          <p:cNvPr id="3" name="Tabla 2">
            <a:extLst>
              <a:ext uri="{FF2B5EF4-FFF2-40B4-BE49-F238E27FC236}">
                <a16:creationId xmlns:a16="http://schemas.microsoft.com/office/drawing/2014/main" id="{EB989650-4EDB-40A6-820E-AC7A047EDC24}"/>
              </a:ext>
            </a:extLst>
          </p:cNvPr>
          <p:cNvGraphicFramePr>
            <a:graphicFrameLocks noGrp="1"/>
          </p:cNvGraphicFramePr>
          <p:nvPr>
            <p:extLst>
              <p:ext uri="{D42A27DB-BD31-4B8C-83A1-F6EECF244321}">
                <p14:modId xmlns:p14="http://schemas.microsoft.com/office/powerpoint/2010/main" val="1942027738"/>
              </p:ext>
            </p:extLst>
          </p:nvPr>
        </p:nvGraphicFramePr>
        <p:xfrm>
          <a:off x="323528" y="692696"/>
          <a:ext cx="8568952" cy="5892292"/>
        </p:xfrm>
        <a:graphic>
          <a:graphicData uri="http://schemas.openxmlformats.org/drawingml/2006/table">
            <a:tbl>
              <a:tblPr firstRow="1" firstCol="1" bandRow="1">
                <a:tableStyleId>{7DF18680-E054-41AD-8BC1-D1AEF772440D}</a:tableStyleId>
              </a:tblPr>
              <a:tblGrid>
                <a:gridCol w="1224136">
                  <a:extLst>
                    <a:ext uri="{9D8B030D-6E8A-4147-A177-3AD203B41FA5}">
                      <a16:colId xmlns:a16="http://schemas.microsoft.com/office/drawing/2014/main" val="3254143059"/>
                    </a:ext>
                  </a:extLst>
                </a:gridCol>
                <a:gridCol w="2952328">
                  <a:extLst>
                    <a:ext uri="{9D8B030D-6E8A-4147-A177-3AD203B41FA5}">
                      <a16:colId xmlns:a16="http://schemas.microsoft.com/office/drawing/2014/main" val="2792540658"/>
                    </a:ext>
                  </a:extLst>
                </a:gridCol>
                <a:gridCol w="2105901">
                  <a:extLst>
                    <a:ext uri="{9D8B030D-6E8A-4147-A177-3AD203B41FA5}">
                      <a16:colId xmlns:a16="http://schemas.microsoft.com/office/drawing/2014/main" val="3265967467"/>
                    </a:ext>
                  </a:extLst>
                </a:gridCol>
                <a:gridCol w="2286587">
                  <a:extLst>
                    <a:ext uri="{9D8B030D-6E8A-4147-A177-3AD203B41FA5}">
                      <a16:colId xmlns:a16="http://schemas.microsoft.com/office/drawing/2014/main" val="1943853946"/>
                    </a:ext>
                  </a:extLst>
                </a:gridCol>
              </a:tblGrid>
              <a:tr h="445759">
                <a:tc>
                  <a:txBody>
                    <a:bodyPr/>
                    <a:lstStyle/>
                    <a:p>
                      <a:pPr algn="ctr">
                        <a:lnSpc>
                          <a:spcPct val="107000"/>
                        </a:lnSpc>
                        <a:spcAft>
                          <a:spcPts val="0"/>
                        </a:spcAft>
                      </a:pPr>
                      <a:r>
                        <a:rPr lang="es-EC" sz="1300">
                          <a:effectLst/>
                        </a:rPr>
                        <a:t>Escenario</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nchor="ctr"/>
                </a:tc>
                <a:tc gridSpan="3">
                  <a:txBody>
                    <a:bodyPr/>
                    <a:lstStyle/>
                    <a:p>
                      <a:pPr algn="just">
                        <a:lnSpc>
                          <a:spcPct val="107000"/>
                        </a:lnSpc>
                        <a:spcAft>
                          <a:spcPts val="0"/>
                        </a:spcAft>
                      </a:pPr>
                      <a:r>
                        <a:rPr lang="es-EC" sz="1300">
                          <a:effectLst/>
                        </a:rPr>
                        <a:t>Optimista, aquel en el que a partir de la incorporación de criterios como los anteriormente mencionados se lograra fortalecer positivamente los indicadores de empleo y emprendimiento de los y las jóvenes del cantón.</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3998647"/>
                  </a:ext>
                </a:extLst>
              </a:tr>
              <a:tr h="1201142">
                <a:tc>
                  <a:txBody>
                    <a:bodyPr/>
                    <a:lstStyle/>
                    <a:p>
                      <a:pPr algn="ctr">
                        <a:lnSpc>
                          <a:spcPct val="107000"/>
                        </a:lnSpc>
                        <a:spcAft>
                          <a:spcPts val="0"/>
                        </a:spcAft>
                      </a:pPr>
                      <a:r>
                        <a:rPr lang="es-EC" sz="1300">
                          <a:effectLst/>
                        </a:rPr>
                        <a:t>Políticas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nchor="ctr"/>
                </a:tc>
                <a:tc>
                  <a:txBody>
                    <a:bodyPr/>
                    <a:lstStyle/>
                    <a:p>
                      <a:pPr algn="just">
                        <a:lnSpc>
                          <a:spcPct val="107000"/>
                        </a:lnSpc>
                        <a:spcAft>
                          <a:spcPts val="0"/>
                        </a:spcAft>
                      </a:pPr>
                      <a:r>
                        <a:rPr lang="es-EC" sz="1300">
                          <a:effectLst/>
                        </a:rPr>
                        <a:t>P.3. Diseñar estrategias que permitan a los y las jóvenes bachilleres, jóvenes que ni estudian ni trabajan, en condiciones de subempleo, y los que realizan trabajos no remunerados, obtengan experiencia laboral.</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tc>
                <a:tc>
                  <a:txBody>
                    <a:bodyPr/>
                    <a:lstStyle/>
                    <a:p>
                      <a:pPr algn="just">
                        <a:lnSpc>
                          <a:spcPct val="107000"/>
                        </a:lnSpc>
                        <a:spcAft>
                          <a:spcPts val="0"/>
                        </a:spcAft>
                      </a:pPr>
                      <a:r>
                        <a:rPr lang="es-EC" sz="1300">
                          <a:effectLst/>
                        </a:rPr>
                        <a:t>P.1. Potenciar el empleo de los y las jóvenes del cantón que no cuenten con estudios superiores.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tc>
                <a:tc>
                  <a:txBody>
                    <a:bodyPr/>
                    <a:lstStyle/>
                    <a:p>
                      <a:pPr algn="just">
                        <a:lnSpc>
                          <a:spcPct val="107000"/>
                        </a:lnSpc>
                        <a:spcAft>
                          <a:spcPts val="0"/>
                        </a:spcAft>
                      </a:pPr>
                      <a:r>
                        <a:rPr lang="es-EC" sz="1300">
                          <a:effectLst/>
                        </a:rPr>
                        <a:t>P.6. Seguir impulsando una educación superior de calidad y asegurar la permanencia y culminación de estudios de los y las jóvenes del cantón.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tc>
                <a:extLst>
                  <a:ext uri="{0D108BD9-81ED-4DB2-BD59-A6C34878D82A}">
                    <a16:rowId xmlns:a16="http://schemas.microsoft.com/office/drawing/2014/main" val="3282330936"/>
                  </a:ext>
                </a:extLst>
              </a:tr>
              <a:tr h="1503295">
                <a:tc rowSpan="2">
                  <a:txBody>
                    <a:bodyPr/>
                    <a:lstStyle/>
                    <a:p>
                      <a:pPr algn="ctr">
                        <a:lnSpc>
                          <a:spcPct val="107000"/>
                        </a:lnSpc>
                        <a:spcAft>
                          <a:spcPts val="0"/>
                        </a:spcAft>
                      </a:pPr>
                      <a:r>
                        <a:rPr lang="es-EC" sz="1300">
                          <a:effectLst/>
                        </a:rPr>
                        <a:t>Acciones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nchor="ctr"/>
                </a:tc>
                <a:tc>
                  <a:txBody>
                    <a:bodyPr/>
                    <a:lstStyle/>
                    <a:p>
                      <a:pPr algn="just">
                        <a:lnSpc>
                          <a:spcPct val="107000"/>
                        </a:lnSpc>
                        <a:spcAft>
                          <a:spcPts val="0"/>
                        </a:spcAft>
                      </a:pPr>
                      <a:r>
                        <a:rPr lang="es-EC" sz="1300">
                          <a:effectLst/>
                        </a:rPr>
                        <a:t>A.1. Impulsar un sistema de oferta laboral que invite a postularse a los y las jóvenes cuyo nivel educativo no supere el bachillerato.</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tc>
                <a:tc gridSpan="2">
                  <a:txBody>
                    <a:bodyPr/>
                    <a:lstStyle/>
                    <a:p>
                      <a:pPr algn="just">
                        <a:lnSpc>
                          <a:spcPct val="107000"/>
                        </a:lnSpc>
                        <a:spcAft>
                          <a:spcPts val="0"/>
                        </a:spcAft>
                      </a:pPr>
                      <a:r>
                        <a:rPr lang="es-EC" sz="1300">
                          <a:effectLst/>
                        </a:rPr>
                        <a:t>A.2. Crear alianzas con universidades e institutos de educación superior para capacitar de forma presencial y virtual en horarios flexibles, en oficios técnicos (atención al cliente, cajeros, computación, cursos de inglés y call center, operaciones digitales, mecánica, electricidad, agricultura entre otros) a jóvenes que solo hayan culminado la educación secundaria, jóvenes que ni estudien ni trabajan, en condiciones de subempleo, y los que realizan trabajos no remunerados, pertenecientes al área urbana como rural, y así logren mejorar sus oportunidades de conseguir empleo y mejoren sus ingresos.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tc>
                <a:tc hMerge="1">
                  <a:txBody>
                    <a:bodyPr/>
                    <a:lstStyle/>
                    <a:p>
                      <a:endParaRPr lang="es-EC"/>
                    </a:p>
                  </a:txBody>
                  <a:tcPr/>
                </a:tc>
                <a:extLst>
                  <a:ext uri="{0D108BD9-81ED-4DB2-BD59-A6C34878D82A}">
                    <a16:rowId xmlns:a16="http://schemas.microsoft.com/office/drawing/2014/main" val="3421115095"/>
                  </a:ext>
                </a:extLst>
              </a:tr>
              <a:tr h="1201142">
                <a:tc vMerge="1">
                  <a:txBody>
                    <a:bodyPr/>
                    <a:lstStyle/>
                    <a:p>
                      <a:endParaRPr lang="es-EC"/>
                    </a:p>
                  </a:txBody>
                  <a:tcPr/>
                </a:tc>
                <a:tc>
                  <a:txBody>
                    <a:bodyPr/>
                    <a:lstStyle/>
                    <a:p>
                      <a:pPr indent="-22225" algn="just">
                        <a:lnSpc>
                          <a:spcPct val="107000"/>
                        </a:lnSpc>
                        <a:spcAft>
                          <a:spcPts val="0"/>
                        </a:spcAft>
                      </a:pPr>
                      <a:r>
                        <a:rPr lang="es-EC" sz="1300">
                          <a:effectLst/>
                        </a:rPr>
                        <a:t>A.8. Establecer una propuesta de incentivos tributarios para aquellas empresas que quieran apoyar emprendimientos de los y las jóvenes, e incluso que se integren como parte de su cadena de valor.</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tc>
                <a:tc gridSpan="2">
                  <a:txBody>
                    <a:bodyPr/>
                    <a:lstStyle/>
                    <a:p>
                      <a:pPr algn="just">
                        <a:lnSpc>
                          <a:spcPct val="107000"/>
                        </a:lnSpc>
                        <a:spcAft>
                          <a:spcPts val="0"/>
                        </a:spcAft>
                      </a:pPr>
                      <a:r>
                        <a:rPr lang="es-EC" sz="1300" dirty="0">
                          <a:effectLst/>
                        </a:rPr>
                        <a:t>A.3. Realizar convenios con empresas públicas y privadas para que permitan que jóvenes capacitados en los programas del municipio del cantón, realicen pasantías para ganar experiencia laboral.</a:t>
                      </a:r>
                    </a:p>
                    <a:p>
                      <a:pPr algn="just">
                        <a:lnSpc>
                          <a:spcPct val="107000"/>
                        </a:lnSpc>
                        <a:spcAft>
                          <a:spcPts val="0"/>
                        </a:spcAft>
                      </a:pPr>
                      <a:r>
                        <a:rPr lang="es-EC" sz="1300" dirty="0">
                          <a:effectLst/>
                        </a:rPr>
                        <a:t> </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tc>
                <a:tc hMerge="1">
                  <a:txBody>
                    <a:bodyPr/>
                    <a:lstStyle/>
                    <a:p>
                      <a:endParaRPr lang="es-EC"/>
                    </a:p>
                  </a:txBody>
                  <a:tcPr/>
                </a:tc>
                <a:extLst>
                  <a:ext uri="{0D108BD9-81ED-4DB2-BD59-A6C34878D82A}">
                    <a16:rowId xmlns:a16="http://schemas.microsoft.com/office/drawing/2014/main" val="427913816"/>
                  </a:ext>
                </a:extLst>
              </a:tr>
            </a:tbl>
          </a:graphicData>
        </a:graphic>
      </p:graphicFrame>
    </p:spTree>
    <p:extLst>
      <p:ext uri="{BB962C8B-B14F-4D97-AF65-F5344CB8AC3E}">
        <p14:creationId xmlns:p14="http://schemas.microsoft.com/office/powerpoint/2010/main" val="707566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a:extLst>
              <a:ext uri="{FF2B5EF4-FFF2-40B4-BE49-F238E27FC236}">
                <a16:creationId xmlns:a16="http://schemas.microsoft.com/office/drawing/2014/main" id="{9A758862-B28A-4863-8CFC-B59E3F2DAA1F}"/>
              </a:ext>
            </a:extLst>
          </p:cNvPr>
          <p:cNvSpPr txBox="1"/>
          <p:nvPr/>
        </p:nvSpPr>
        <p:spPr>
          <a:xfrm>
            <a:off x="2915816" y="116632"/>
            <a:ext cx="2376264" cy="307777"/>
          </a:xfrm>
          <a:prstGeom prst="rect">
            <a:avLst/>
          </a:prstGeom>
          <a:solidFill>
            <a:schemeClr val="bg1"/>
          </a:solidFill>
          <a:ln w="28575">
            <a:solidFill>
              <a:schemeClr val="accent5">
                <a:lumMod val="60000"/>
                <a:lumOff val="40000"/>
              </a:schemeClr>
            </a:solidFill>
          </a:ln>
        </p:spPr>
        <p:txBody>
          <a:bodyPr wrap="square" rtlCol="0">
            <a:spAutoFit/>
          </a:bodyPr>
          <a:lstStyle/>
          <a:p>
            <a:r>
              <a:rPr lang="es-ES" sz="1400" b="1" dirty="0">
                <a:ln w="0"/>
                <a:effectLst>
                  <a:outerShdw blurRad="38100" dist="19050" dir="2700000" algn="tl" rotWithShape="0">
                    <a:schemeClr val="dk1">
                      <a:alpha val="40000"/>
                    </a:schemeClr>
                  </a:outerShdw>
                </a:effectLst>
              </a:rPr>
              <a:t>CONCLUSIONES</a:t>
            </a:r>
          </a:p>
        </p:txBody>
      </p:sp>
      <p:sp>
        <p:nvSpPr>
          <p:cNvPr id="10" name="Rectángulo: esquinas redondeadas 9">
            <a:extLst>
              <a:ext uri="{FF2B5EF4-FFF2-40B4-BE49-F238E27FC236}">
                <a16:creationId xmlns:a16="http://schemas.microsoft.com/office/drawing/2014/main" id="{9D6A978B-2B0A-44AF-9494-303C81668E8B}"/>
              </a:ext>
            </a:extLst>
          </p:cNvPr>
          <p:cNvSpPr/>
          <p:nvPr/>
        </p:nvSpPr>
        <p:spPr>
          <a:xfrm>
            <a:off x="179512" y="476672"/>
            <a:ext cx="8784976" cy="11521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1. En base a los fundamentos teóricos, se puede decir que las políticas públicas son consideradas como un conjunto de acciones para movilizar recursos escasos, a tratar de saciar o llevar a niveles posiblemente manejables  las distintas demandas de actores no gubernamentales y del propio gobierno, calificadas de mayor importancia. Por otra parte para su creación y puesta en marcha es necesario la intervención de actores dotados de autoridad pública y la participación ciudadana.</a:t>
            </a:r>
            <a:endParaRPr lang="es-EC" sz="1400" dirty="0"/>
          </a:p>
        </p:txBody>
      </p:sp>
      <p:sp>
        <p:nvSpPr>
          <p:cNvPr id="14" name="Rectángulo: esquinas redondeadas 13">
            <a:extLst>
              <a:ext uri="{FF2B5EF4-FFF2-40B4-BE49-F238E27FC236}">
                <a16:creationId xmlns:a16="http://schemas.microsoft.com/office/drawing/2014/main" id="{EE17AD56-5F90-41A6-94A2-7C3E7F91489E}"/>
              </a:ext>
            </a:extLst>
          </p:cNvPr>
          <p:cNvSpPr/>
          <p:nvPr/>
        </p:nvSpPr>
        <p:spPr>
          <a:xfrm>
            <a:off x="165983" y="1700808"/>
            <a:ext cx="8784976" cy="11521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400" dirty="0"/>
              <a:t>2. Las políticas públicas de empleo y emprendimiento, deben estar dirigidas en primer lugar a generar una oferta trabajo digno a través de planes estratégicos que tomen en cuenta las oportunidades y desafíos del país y del mercado laboral actual; en segundo lugar a incentivar el crecimiento y desarrollo de nuevas ideas de negocio, facilitando la iniciación formal, el acceso a financiación, y el acompañamiento con asesoría desde la conceptualización del emprendimiento hasta su puesta en marcha.</a:t>
            </a:r>
          </a:p>
        </p:txBody>
      </p:sp>
      <p:sp>
        <p:nvSpPr>
          <p:cNvPr id="16" name="Rectángulo: esquinas redondeadas 15">
            <a:extLst>
              <a:ext uri="{FF2B5EF4-FFF2-40B4-BE49-F238E27FC236}">
                <a16:creationId xmlns:a16="http://schemas.microsoft.com/office/drawing/2014/main" id="{A74EEFD5-3837-42FE-A352-EC3DAE9B3541}"/>
              </a:ext>
            </a:extLst>
          </p:cNvPr>
          <p:cNvSpPr/>
          <p:nvPr/>
        </p:nvSpPr>
        <p:spPr>
          <a:xfrm>
            <a:off x="165983" y="2924944"/>
            <a:ext cx="8784976"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3</a:t>
            </a:r>
            <a:r>
              <a:rPr lang="es-EC" sz="1400" dirty="0"/>
              <a:t>. A pesar de que las políticas públicas juveniles de empleo y emprendimiento desarrolladas por el gobierno ecuatoriano han logrado que hasta la fecha de la presente investigación no sea ubicado entre los países latinoamericanos con mayor desempleo juvenil, estas no han sido suficientes puesto que existe cerca de 3.404.891 jóvenes sin trabajo, además que la mayoría de sus emprendimientos no superan los 4 años.</a:t>
            </a:r>
          </a:p>
        </p:txBody>
      </p:sp>
      <p:sp>
        <p:nvSpPr>
          <p:cNvPr id="18" name="Rectángulo: esquinas redondeadas 17">
            <a:extLst>
              <a:ext uri="{FF2B5EF4-FFF2-40B4-BE49-F238E27FC236}">
                <a16:creationId xmlns:a16="http://schemas.microsoft.com/office/drawing/2014/main" id="{8CBBB7FA-DF76-462B-82C8-7FA449F75FAE}"/>
              </a:ext>
            </a:extLst>
          </p:cNvPr>
          <p:cNvSpPr/>
          <p:nvPr/>
        </p:nvSpPr>
        <p:spPr>
          <a:xfrm>
            <a:off x="179512" y="4005064"/>
            <a:ext cx="8784976"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4. Los principios generales de la administración a lo largo de las épocas han permitido a cualquier tipo de administración, crear una guía que posibilitan controlar diversas funciones organizacionales. </a:t>
            </a:r>
            <a:endParaRPr lang="es-EC" sz="1400" dirty="0"/>
          </a:p>
        </p:txBody>
      </p:sp>
      <p:sp>
        <p:nvSpPr>
          <p:cNvPr id="20" name="Rectángulo: esquinas redondeadas 19">
            <a:extLst>
              <a:ext uri="{FF2B5EF4-FFF2-40B4-BE49-F238E27FC236}">
                <a16:creationId xmlns:a16="http://schemas.microsoft.com/office/drawing/2014/main" id="{A2FED758-F371-4AFB-8BEE-557152DB16EA}"/>
              </a:ext>
            </a:extLst>
          </p:cNvPr>
          <p:cNvSpPr/>
          <p:nvPr/>
        </p:nvSpPr>
        <p:spPr>
          <a:xfrm>
            <a:off x="146636" y="4581128"/>
            <a:ext cx="8784976"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5. Los diversos enfoques teóricos para el análisis de las políticas públicas, han logrado crear una referencia especifica de como formar una política efectiva de manera lógica, ordenada y enfocada a resolver problemas.</a:t>
            </a:r>
            <a:endParaRPr lang="es-EC" sz="1400" dirty="0"/>
          </a:p>
        </p:txBody>
      </p:sp>
      <p:sp>
        <p:nvSpPr>
          <p:cNvPr id="22" name="Rectángulo: esquinas redondeadas 21">
            <a:extLst>
              <a:ext uri="{FF2B5EF4-FFF2-40B4-BE49-F238E27FC236}">
                <a16:creationId xmlns:a16="http://schemas.microsoft.com/office/drawing/2014/main" id="{AAF835AD-521F-4F81-BDF0-DEC40456BA30}"/>
              </a:ext>
            </a:extLst>
          </p:cNvPr>
          <p:cNvSpPr/>
          <p:nvPr/>
        </p:nvSpPr>
        <p:spPr>
          <a:xfrm>
            <a:off x="179512" y="5301208"/>
            <a:ext cx="8784976"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6. </a:t>
            </a:r>
            <a:r>
              <a:rPr lang="es-EC" sz="1400" dirty="0"/>
              <a:t>En la agenda local de igualdad publicada por el COPRODER en el 2016, en lo que respecta al eje de empleo y emprendimiento juvenil, se puede observar que no cuenta con políticas públicas basadas en las dificultades actuales que enfrentan los jóvenes al momento de querer insertarse al campo laboral o crear negocios.</a:t>
            </a:r>
          </a:p>
        </p:txBody>
      </p:sp>
      <p:sp>
        <p:nvSpPr>
          <p:cNvPr id="24" name="Rectángulo: esquinas redondeadas 23">
            <a:extLst>
              <a:ext uri="{FF2B5EF4-FFF2-40B4-BE49-F238E27FC236}">
                <a16:creationId xmlns:a16="http://schemas.microsoft.com/office/drawing/2014/main" id="{E4792928-B307-4636-B7D1-71D583979AB4}"/>
              </a:ext>
            </a:extLst>
          </p:cNvPr>
          <p:cNvSpPr/>
          <p:nvPr/>
        </p:nvSpPr>
        <p:spPr>
          <a:xfrm>
            <a:off x="179512" y="6237312"/>
            <a:ext cx="8784976"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7. Tras aplicar el método MULTIPOL, las políticas que se consideran podrían tratar de mejorar la situación de los jóvenes son las políticas P1, P3, Y P6. </a:t>
            </a:r>
            <a:endParaRPr lang="es-EC" sz="1400" dirty="0"/>
          </a:p>
        </p:txBody>
      </p:sp>
      <p:sp>
        <p:nvSpPr>
          <p:cNvPr id="2" name="Rectángulo: esquinas redondeadas 1">
            <a:extLst>
              <a:ext uri="{FF2B5EF4-FFF2-40B4-BE49-F238E27FC236}">
                <a16:creationId xmlns:a16="http://schemas.microsoft.com/office/drawing/2014/main" id="{20D4ED40-94CF-4FA1-AFDA-14ECE3FA0B8C}"/>
              </a:ext>
            </a:extLst>
          </p:cNvPr>
          <p:cNvSpPr/>
          <p:nvPr/>
        </p:nvSpPr>
        <p:spPr>
          <a:xfrm>
            <a:off x="331471" y="44624"/>
            <a:ext cx="1792257" cy="39571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a:t>CAPÍTULO VI</a:t>
            </a:r>
            <a:endParaRPr lang="es-EC" b="1" dirty="0"/>
          </a:p>
        </p:txBody>
      </p:sp>
    </p:spTree>
    <p:extLst>
      <p:ext uri="{BB962C8B-B14F-4D97-AF65-F5344CB8AC3E}">
        <p14:creationId xmlns:p14="http://schemas.microsoft.com/office/powerpoint/2010/main" val="1094365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50945E7B-95A5-4C76-AA89-D4B9D631A37B}"/>
              </a:ext>
            </a:extLst>
          </p:cNvPr>
          <p:cNvSpPr txBox="1"/>
          <p:nvPr/>
        </p:nvSpPr>
        <p:spPr>
          <a:xfrm>
            <a:off x="251520" y="260648"/>
            <a:ext cx="2880320" cy="400110"/>
          </a:xfrm>
          <a:prstGeom prst="rect">
            <a:avLst/>
          </a:prstGeom>
          <a:solidFill>
            <a:schemeClr val="bg1"/>
          </a:solidFill>
          <a:ln w="28575">
            <a:solidFill>
              <a:schemeClr val="accent5">
                <a:lumMod val="60000"/>
                <a:lumOff val="40000"/>
              </a:schemeClr>
            </a:solidFill>
          </a:ln>
        </p:spPr>
        <p:txBody>
          <a:bodyPr wrap="square" rtlCol="0">
            <a:spAutoFit/>
          </a:bodyPr>
          <a:lstStyle/>
          <a:p>
            <a:r>
              <a:rPr lang="es-ES" sz="2000" b="1" dirty="0">
                <a:ln w="0"/>
                <a:effectLst>
                  <a:outerShdw blurRad="38100" dist="19050" dir="2700000" algn="tl" rotWithShape="0">
                    <a:schemeClr val="dk1">
                      <a:alpha val="40000"/>
                    </a:schemeClr>
                  </a:outerShdw>
                </a:effectLst>
              </a:rPr>
              <a:t>RECOMENDACIONES </a:t>
            </a:r>
          </a:p>
        </p:txBody>
      </p:sp>
      <p:sp>
        <p:nvSpPr>
          <p:cNvPr id="3" name="Rectángulo: esquinas redondeadas 2">
            <a:extLst>
              <a:ext uri="{FF2B5EF4-FFF2-40B4-BE49-F238E27FC236}">
                <a16:creationId xmlns:a16="http://schemas.microsoft.com/office/drawing/2014/main" id="{59BE30B4-5423-4757-B060-89BEF42956C5}"/>
              </a:ext>
            </a:extLst>
          </p:cNvPr>
          <p:cNvSpPr/>
          <p:nvPr/>
        </p:nvSpPr>
        <p:spPr>
          <a:xfrm>
            <a:off x="191199" y="1236822"/>
            <a:ext cx="8784976" cy="11521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dirty="0"/>
              <a:t>1. </a:t>
            </a:r>
            <a:r>
              <a:rPr lang="es-EC" dirty="0"/>
              <a:t>Al GADMUR, que se mejoren las políticas públicas mediante el estudio situacional en la que se encuentra cada grupo vulnerable en el presente, ya que a medida que las condiciones del país van cambiando, los problemas de la población lo aran también al mismo tiempo.</a:t>
            </a:r>
          </a:p>
        </p:txBody>
      </p:sp>
      <p:sp>
        <p:nvSpPr>
          <p:cNvPr id="4" name="Rectángulo: esquinas redondeadas 3">
            <a:extLst>
              <a:ext uri="{FF2B5EF4-FFF2-40B4-BE49-F238E27FC236}">
                <a16:creationId xmlns:a16="http://schemas.microsoft.com/office/drawing/2014/main" id="{AAC68CA7-72A1-4B8F-B86E-8233DA17CFA5}"/>
              </a:ext>
            </a:extLst>
          </p:cNvPr>
          <p:cNvSpPr/>
          <p:nvPr/>
        </p:nvSpPr>
        <p:spPr>
          <a:xfrm>
            <a:off x="175462" y="2852936"/>
            <a:ext cx="8784976" cy="11521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dirty="0"/>
              <a:t>2. </a:t>
            </a:r>
            <a:r>
              <a:rPr lang="es-EC" dirty="0"/>
              <a:t>Al GADMUR, que tome en cuenta las políticas públicas resultantes de la presente investigación ya que las mismas se realizaron incorporando la situación presente en la que se encuentran los jóvenes del cantón. </a:t>
            </a:r>
          </a:p>
        </p:txBody>
      </p:sp>
      <p:sp>
        <p:nvSpPr>
          <p:cNvPr id="6" name="Rectángulo: esquinas redondeadas 5">
            <a:extLst>
              <a:ext uri="{FF2B5EF4-FFF2-40B4-BE49-F238E27FC236}">
                <a16:creationId xmlns:a16="http://schemas.microsoft.com/office/drawing/2014/main" id="{39B968CE-864D-4098-B20A-865FB97B2851}"/>
              </a:ext>
            </a:extLst>
          </p:cNvPr>
          <p:cNvSpPr/>
          <p:nvPr/>
        </p:nvSpPr>
        <p:spPr>
          <a:xfrm>
            <a:off x="175462" y="4581128"/>
            <a:ext cx="8784976" cy="11521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dirty="0"/>
              <a:t>3. </a:t>
            </a:r>
            <a:r>
              <a:rPr lang="es-EC" dirty="0"/>
              <a:t>Al GADMUR, que toda política pública que se ejecute, mantenga una continua evaluación y seguimiento con la finalidad de detectar posibles errores y aplicar correctivos además de desechar las que ya no generen bienestar a la población. </a:t>
            </a:r>
          </a:p>
        </p:txBody>
      </p:sp>
    </p:spTree>
    <p:extLst>
      <p:ext uri="{BB962C8B-B14F-4D97-AF65-F5344CB8AC3E}">
        <p14:creationId xmlns:p14="http://schemas.microsoft.com/office/powerpoint/2010/main" val="10253736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39B968CE-864D-4098-B20A-865FB97B2851}"/>
              </a:ext>
            </a:extLst>
          </p:cNvPr>
          <p:cNvSpPr/>
          <p:nvPr/>
        </p:nvSpPr>
        <p:spPr>
          <a:xfrm>
            <a:off x="1187624" y="1340768"/>
            <a:ext cx="6912768" cy="3600400"/>
          </a:xfrm>
          <a:prstGeom prst="roundRect">
            <a:avLst/>
          </a:prstGeom>
          <a:effectLst>
            <a:outerShdw blurRad="76200" dir="13500000" sy="23000" kx="1200000" algn="br" rotWithShape="0">
              <a:prstClr val="black">
                <a:alpha val="20000"/>
              </a:prstClr>
            </a:outerShdw>
          </a:effectLst>
          <a:scene3d>
            <a:camera prst="obliqueTopRigh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algn="ctr"/>
            <a:r>
              <a:rPr lang="es-EC" sz="4800" b="1" dirty="0">
                <a:ln w="0"/>
                <a:solidFill>
                  <a:schemeClr val="accent1"/>
                </a:solidFill>
                <a:effectLst>
                  <a:outerShdw blurRad="38100" dist="25400" dir="5400000" algn="ctr" rotWithShape="0">
                    <a:srgbClr val="6E747A">
                      <a:alpha val="43000"/>
                    </a:srgbClr>
                  </a:outerShdw>
                </a:effectLst>
              </a:rPr>
              <a:t>GRACIAS POR SU ATENCIÓN  </a:t>
            </a:r>
          </a:p>
        </p:txBody>
      </p:sp>
    </p:spTree>
    <p:extLst>
      <p:ext uri="{BB962C8B-B14F-4D97-AF65-F5344CB8AC3E}">
        <p14:creationId xmlns:p14="http://schemas.microsoft.com/office/powerpoint/2010/main" val="40093927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93467" y="199963"/>
            <a:ext cx="1351652" cy="400110"/>
          </a:xfrm>
          <a:prstGeom prst="rect">
            <a:avLst/>
          </a:prstGeom>
          <a:solidFill>
            <a:schemeClr val="bg1"/>
          </a:solidFill>
          <a:ln w="28575">
            <a:solidFill>
              <a:schemeClr val="accent5">
                <a:lumMod val="60000"/>
                <a:lumOff val="40000"/>
              </a:schemeClr>
            </a:solidFill>
          </a:ln>
        </p:spPr>
        <p:txBody>
          <a:bodyPr wrap="none" rtlCol="0">
            <a:spAutoFit/>
          </a:bodyPr>
          <a:lstStyle/>
          <a:p>
            <a:r>
              <a:rPr lang="es-ES" sz="2000" b="1" dirty="0">
                <a:ln w="0"/>
                <a:effectLst>
                  <a:outerShdw blurRad="38100" dist="19050" dir="2700000" algn="tl" rotWithShape="0">
                    <a:schemeClr val="dk1">
                      <a:alpha val="40000"/>
                    </a:schemeClr>
                  </a:outerShdw>
                </a:effectLst>
              </a:rPr>
              <a:t>Objetivos</a:t>
            </a:r>
          </a:p>
        </p:txBody>
      </p:sp>
      <p:sp>
        <p:nvSpPr>
          <p:cNvPr id="4" name="Rectángulo: esquinas redondeadas 3">
            <a:extLst>
              <a:ext uri="{FF2B5EF4-FFF2-40B4-BE49-F238E27FC236}">
                <a16:creationId xmlns:a16="http://schemas.microsoft.com/office/drawing/2014/main" id="{6F451B89-03B1-46D6-98D6-FA675EE55C17}"/>
              </a:ext>
            </a:extLst>
          </p:cNvPr>
          <p:cNvSpPr/>
          <p:nvPr/>
        </p:nvSpPr>
        <p:spPr>
          <a:xfrm>
            <a:off x="827584" y="1628800"/>
            <a:ext cx="7488832" cy="93610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a:solidFill>
                  <a:schemeClr val="tx1"/>
                </a:solidFill>
              </a:rPr>
              <a:t>Analizar el impacto de las políticas públicas y el mejoramiento en la inserción laboral y emprendimiento de los jóvenes del cantón Rumiñahui, período 2017-2019, para generar una propuesta de política pública basada en sus necesidades.</a:t>
            </a:r>
            <a:endParaRPr lang="es-EC" sz="1500" dirty="0">
              <a:solidFill>
                <a:schemeClr val="tx1"/>
              </a:solidFill>
            </a:endParaRPr>
          </a:p>
        </p:txBody>
      </p:sp>
      <p:sp>
        <p:nvSpPr>
          <p:cNvPr id="5" name="Rectángulo: esquinas redondeadas 4">
            <a:extLst>
              <a:ext uri="{FF2B5EF4-FFF2-40B4-BE49-F238E27FC236}">
                <a16:creationId xmlns:a16="http://schemas.microsoft.com/office/drawing/2014/main" id="{A2451B3A-B052-43A8-883F-85A190FA0D9D}"/>
              </a:ext>
            </a:extLst>
          </p:cNvPr>
          <p:cNvSpPr/>
          <p:nvPr/>
        </p:nvSpPr>
        <p:spPr>
          <a:xfrm>
            <a:off x="850075" y="692696"/>
            <a:ext cx="3168352" cy="576064"/>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Objetivo general </a:t>
            </a:r>
            <a:endParaRPr lang="es-EC" b="1" dirty="0">
              <a:effectLst>
                <a:outerShdw blurRad="38100" dist="38100" dir="2700000" algn="tl">
                  <a:srgbClr val="000000">
                    <a:alpha val="43137"/>
                  </a:srgbClr>
                </a:outerShdw>
              </a:effectLst>
            </a:endParaRPr>
          </a:p>
        </p:txBody>
      </p:sp>
      <p:sp>
        <p:nvSpPr>
          <p:cNvPr id="9" name="Flecha: hacia abajo 8">
            <a:extLst>
              <a:ext uri="{FF2B5EF4-FFF2-40B4-BE49-F238E27FC236}">
                <a16:creationId xmlns:a16="http://schemas.microsoft.com/office/drawing/2014/main" id="{40EC8279-2068-4137-9951-844C4108866A}"/>
              </a:ext>
            </a:extLst>
          </p:cNvPr>
          <p:cNvSpPr/>
          <p:nvPr/>
        </p:nvSpPr>
        <p:spPr>
          <a:xfrm>
            <a:off x="2117365" y="1268760"/>
            <a:ext cx="294395" cy="327287"/>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esquinas redondeadas 11">
            <a:extLst>
              <a:ext uri="{FF2B5EF4-FFF2-40B4-BE49-F238E27FC236}">
                <a16:creationId xmlns:a16="http://schemas.microsoft.com/office/drawing/2014/main" id="{C8CFBD8C-3DFB-4652-ADDE-29069DF1C8B3}"/>
              </a:ext>
            </a:extLst>
          </p:cNvPr>
          <p:cNvSpPr/>
          <p:nvPr/>
        </p:nvSpPr>
        <p:spPr>
          <a:xfrm>
            <a:off x="780865" y="2708920"/>
            <a:ext cx="3168352" cy="576064"/>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Objetivos específicos </a:t>
            </a:r>
            <a:endParaRPr lang="es-EC" b="1" dirty="0">
              <a:effectLst>
                <a:outerShdw blurRad="38100" dist="38100" dir="2700000" algn="tl">
                  <a:srgbClr val="000000">
                    <a:alpha val="43137"/>
                  </a:srgbClr>
                </a:outerShdw>
              </a:effectLst>
            </a:endParaRPr>
          </a:p>
        </p:txBody>
      </p:sp>
      <p:sp>
        <p:nvSpPr>
          <p:cNvPr id="13" name="Rectángulo: esquinas redondeadas 12">
            <a:extLst>
              <a:ext uri="{FF2B5EF4-FFF2-40B4-BE49-F238E27FC236}">
                <a16:creationId xmlns:a16="http://schemas.microsoft.com/office/drawing/2014/main" id="{C4F098BC-1FEE-44B7-8E72-95775EDE1AAB}"/>
              </a:ext>
            </a:extLst>
          </p:cNvPr>
          <p:cNvSpPr/>
          <p:nvPr/>
        </p:nvSpPr>
        <p:spPr>
          <a:xfrm>
            <a:off x="683568" y="3429000"/>
            <a:ext cx="1966707"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C" sz="1500" dirty="0"/>
              <a:t>Examinar cuáles son las políticas públicas que se operan para las condiciones laborales y el desarrollo social de los jóvenes en el cantón Rumiñahui.</a:t>
            </a:r>
          </a:p>
        </p:txBody>
      </p:sp>
      <p:sp>
        <p:nvSpPr>
          <p:cNvPr id="14" name="Rectángulo: esquinas redondeadas 13">
            <a:extLst>
              <a:ext uri="{FF2B5EF4-FFF2-40B4-BE49-F238E27FC236}">
                <a16:creationId xmlns:a16="http://schemas.microsoft.com/office/drawing/2014/main" id="{5FF2EA56-E71F-41FD-97A5-C0CFB5F3F510}"/>
              </a:ext>
            </a:extLst>
          </p:cNvPr>
          <p:cNvSpPr/>
          <p:nvPr/>
        </p:nvSpPr>
        <p:spPr>
          <a:xfrm>
            <a:off x="3635896" y="3429000"/>
            <a:ext cx="1800200"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C" sz="1500" dirty="0"/>
              <a:t>Describir la apreciación de mejoramiento en la inserción laboral y emprendimiento por parte de los jóvenes en la población de Rumiñahui.</a:t>
            </a:r>
          </a:p>
        </p:txBody>
      </p:sp>
      <p:sp>
        <p:nvSpPr>
          <p:cNvPr id="15" name="Rectángulo: esquinas redondeadas 14">
            <a:extLst>
              <a:ext uri="{FF2B5EF4-FFF2-40B4-BE49-F238E27FC236}">
                <a16:creationId xmlns:a16="http://schemas.microsoft.com/office/drawing/2014/main" id="{77F57614-8CAE-4F27-901F-87D4FAB6EF88}"/>
              </a:ext>
            </a:extLst>
          </p:cNvPr>
          <p:cNvSpPr/>
          <p:nvPr/>
        </p:nvSpPr>
        <p:spPr>
          <a:xfrm>
            <a:off x="6387511" y="3344416"/>
            <a:ext cx="2411760" cy="25328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C" sz="1500" dirty="0"/>
              <a:t>Elaborar una propuesta estratégica de política para el mejoramiento de la inestabilidad laboral y emprendimiento en el desarrollo social y económico de los jóvenes del cantón Rumiñahui, aplicando el método MULTIPOL.</a:t>
            </a:r>
          </a:p>
        </p:txBody>
      </p:sp>
      <p:sp>
        <p:nvSpPr>
          <p:cNvPr id="17" name="Flecha: a la derecha 16">
            <a:extLst>
              <a:ext uri="{FF2B5EF4-FFF2-40B4-BE49-F238E27FC236}">
                <a16:creationId xmlns:a16="http://schemas.microsoft.com/office/drawing/2014/main" id="{4D0808D6-B288-4D72-B64F-0EB256C75E65}"/>
              </a:ext>
            </a:extLst>
          </p:cNvPr>
          <p:cNvSpPr/>
          <p:nvPr/>
        </p:nvSpPr>
        <p:spPr>
          <a:xfrm>
            <a:off x="2662501" y="4460540"/>
            <a:ext cx="907931" cy="576064"/>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Flecha: a la derecha 2">
            <a:extLst>
              <a:ext uri="{FF2B5EF4-FFF2-40B4-BE49-F238E27FC236}">
                <a16:creationId xmlns:a16="http://schemas.microsoft.com/office/drawing/2014/main" id="{4DD09E85-4246-479F-B293-086298D26C6D}"/>
              </a:ext>
            </a:extLst>
          </p:cNvPr>
          <p:cNvSpPr/>
          <p:nvPr/>
        </p:nvSpPr>
        <p:spPr>
          <a:xfrm>
            <a:off x="5457838" y="4473116"/>
            <a:ext cx="907931" cy="576064"/>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35320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85392" y="565394"/>
            <a:ext cx="2818657" cy="400110"/>
          </a:xfrm>
          <a:prstGeom prst="rect">
            <a:avLst/>
          </a:prstGeom>
          <a:ln w="28575">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s-ES" sz="2000" b="1" dirty="0">
                <a:ln w="0"/>
                <a:effectLst>
                  <a:outerShdw blurRad="38100" dist="19050" dir="2700000" algn="tl" rotWithShape="0">
                    <a:schemeClr val="dk1">
                      <a:alpha val="40000"/>
                    </a:schemeClr>
                  </a:outerShdw>
                </a:effectLst>
              </a:rPr>
              <a:t>Variables e Hipótesis </a:t>
            </a:r>
          </a:p>
        </p:txBody>
      </p:sp>
      <p:sp>
        <p:nvSpPr>
          <p:cNvPr id="6" name="1 CuadroTexto">
            <a:extLst>
              <a:ext uri="{FF2B5EF4-FFF2-40B4-BE49-F238E27FC236}">
                <a16:creationId xmlns:a16="http://schemas.microsoft.com/office/drawing/2014/main" id="{7B8B3CFA-28E8-481B-A4A6-B4CF3A089634}"/>
              </a:ext>
            </a:extLst>
          </p:cNvPr>
          <p:cNvSpPr txBox="1"/>
          <p:nvPr/>
        </p:nvSpPr>
        <p:spPr>
          <a:xfrm>
            <a:off x="485392" y="3934987"/>
            <a:ext cx="1494320" cy="400110"/>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2000" b="1" dirty="0">
                <a:ln w="0"/>
                <a:effectLst>
                  <a:outerShdw blurRad="38100" dist="19050" dir="2700000" algn="tl" rotWithShape="0">
                    <a:schemeClr val="dk1">
                      <a:alpha val="40000"/>
                    </a:schemeClr>
                  </a:outerShdw>
                </a:effectLst>
              </a:rPr>
              <a:t>Hipótesis: </a:t>
            </a:r>
          </a:p>
        </p:txBody>
      </p:sp>
      <p:sp>
        <p:nvSpPr>
          <p:cNvPr id="5" name="1 CuadroTexto">
            <a:extLst>
              <a:ext uri="{FF2B5EF4-FFF2-40B4-BE49-F238E27FC236}">
                <a16:creationId xmlns:a16="http://schemas.microsoft.com/office/drawing/2014/main" id="{DA27C7A8-978A-409D-B335-891228113661}"/>
              </a:ext>
            </a:extLst>
          </p:cNvPr>
          <p:cNvSpPr txBox="1"/>
          <p:nvPr/>
        </p:nvSpPr>
        <p:spPr>
          <a:xfrm>
            <a:off x="539552" y="1988840"/>
            <a:ext cx="1465722" cy="400110"/>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s-ES" sz="2000" b="1" dirty="0">
                <a:ln w="0"/>
                <a:effectLst>
                  <a:outerShdw blurRad="38100" dist="19050" dir="2700000" algn="tl" rotWithShape="0">
                    <a:schemeClr val="dk1">
                      <a:alpha val="40000"/>
                    </a:schemeClr>
                  </a:outerShdw>
                </a:effectLst>
              </a:rPr>
              <a:t>Variables: </a:t>
            </a:r>
          </a:p>
        </p:txBody>
      </p:sp>
      <p:sp>
        <p:nvSpPr>
          <p:cNvPr id="4" name="1 CuadroTexto">
            <a:extLst>
              <a:ext uri="{FF2B5EF4-FFF2-40B4-BE49-F238E27FC236}">
                <a16:creationId xmlns:a16="http://schemas.microsoft.com/office/drawing/2014/main" id="{EF5B5467-F298-4EC2-BE32-B687AFC85A1F}"/>
              </a:ext>
            </a:extLst>
          </p:cNvPr>
          <p:cNvSpPr txBox="1"/>
          <p:nvPr/>
        </p:nvSpPr>
        <p:spPr>
          <a:xfrm>
            <a:off x="2195736" y="1484784"/>
            <a:ext cx="3132845" cy="400110"/>
          </a:xfrm>
          <a:prstGeom prst="rect">
            <a:avLst/>
          </a:prstGeom>
          <a:solidFill>
            <a:schemeClr val="bg1"/>
          </a:solidFill>
          <a:ln>
            <a:solidFill>
              <a:schemeClr val="bg1"/>
            </a:solidFill>
          </a:ln>
        </p:spPr>
        <p:txBody>
          <a:bodyPr wrap="none" rtlCol="0">
            <a:spAutoFit/>
          </a:bodyPr>
          <a:lstStyle/>
          <a:p>
            <a:r>
              <a:rPr lang="es-ES" sz="2000" b="1" dirty="0">
                <a:ln w="0"/>
                <a:effectLst>
                  <a:outerShdw blurRad="38100" dist="19050" dir="2700000" algn="tl" rotWithShape="0">
                    <a:schemeClr val="dk1">
                      <a:alpha val="40000"/>
                    </a:schemeClr>
                  </a:outerShdw>
                </a:effectLst>
              </a:rPr>
              <a:t>Variable independiente: </a:t>
            </a:r>
          </a:p>
        </p:txBody>
      </p:sp>
      <p:sp>
        <p:nvSpPr>
          <p:cNvPr id="9" name="1 CuadroTexto">
            <a:extLst>
              <a:ext uri="{FF2B5EF4-FFF2-40B4-BE49-F238E27FC236}">
                <a16:creationId xmlns:a16="http://schemas.microsoft.com/office/drawing/2014/main" id="{03436984-1980-44BC-8654-086EB3B6D288}"/>
              </a:ext>
            </a:extLst>
          </p:cNvPr>
          <p:cNvSpPr txBox="1"/>
          <p:nvPr/>
        </p:nvSpPr>
        <p:spPr>
          <a:xfrm>
            <a:off x="2215061" y="2709665"/>
            <a:ext cx="2975751" cy="400110"/>
          </a:xfrm>
          <a:prstGeom prst="rect">
            <a:avLst/>
          </a:prstGeom>
          <a:solidFill>
            <a:schemeClr val="bg1"/>
          </a:solidFill>
          <a:ln>
            <a:solidFill>
              <a:schemeClr val="bg1"/>
            </a:solidFill>
          </a:ln>
        </p:spPr>
        <p:txBody>
          <a:bodyPr wrap="none" rtlCol="0">
            <a:spAutoFit/>
          </a:bodyPr>
          <a:lstStyle/>
          <a:p>
            <a:r>
              <a:rPr lang="es-ES" sz="2000" b="1" dirty="0">
                <a:ln w="0"/>
                <a:effectLst>
                  <a:outerShdw blurRad="38100" dist="19050" dir="2700000" algn="tl" rotWithShape="0">
                    <a:schemeClr val="dk1">
                      <a:alpha val="40000"/>
                    </a:schemeClr>
                  </a:outerShdw>
                </a:effectLst>
              </a:rPr>
              <a:t>Variable dependiente:  </a:t>
            </a:r>
          </a:p>
        </p:txBody>
      </p:sp>
      <p:sp>
        <p:nvSpPr>
          <p:cNvPr id="10" name="CuadroTexto 9">
            <a:extLst>
              <a:ext uri="{FF2B5EF4-FFF2-40B4-BE49-F238E27FC236}">
                <a16:creationId xmlns:a16="http://schemas.microsoft.com/office/drawing/2014/main" id="{5A8F5674-C7D5-4681-ADCE-C21AA8C3B4EF}"/>
              </a:ext>
            </a:extLst>
          </p:cNvPr>
          <p:cNvSpPr txBox="1"/>
          <p:nvPr/>
        </p:nvSpPr>
        <p:spPr>
          <a:xfrm>
            <a:off x="2130969" y="3748226"/>
            <a:ext cx="6395224" cy="923330"/>
          </a:xfrm>
          <a:prstGeom prst="rect">
            <a:avLst/>
          </a:prstGeom>
          <a:noFill/>
        </p:spPr>
        <p:txBody>
          <a:bodyPr wrap="square" rtlCol="0">
            <a:spAutoFit/>
          </a:bodyPr>
          <a:lstStyle/>
          <a:p>
            <a:pPr algn="just"/>
            <a:r>
              <a:rPr lang="es-ES" dirty="0"/>
              <a:t>H1: Las políticas Públicas tienen impacto en el mejoramiento de la inserción laboral y emprendimiento de los jóvenes del cantón Rumiñahui  </a:t>
            </a:r>
          </a:p>
        </p:txBody>
      </p:sp>
      <p:sp>
        <p:nvSpPr>
          <p:cNvPr id="12" name="CuadroTexto 11">
            <a:extLst>
              <a:ext uri="{FF2B5EF4-FFF2-40B4-BE49-F238E27FC236}">
                <a16:creationId xmlns:a16="http://schemas.microsoft.com/office/drawing/2014/main" id="{1DE4B3C8-9B73-42AB-9BFD-9DBFCF7DD039}"/>
              </a:ext>
            </a:extLst>
          </p:cNvPr>
          <p:cNvSpPr txBox="1"/>
          <p:nvPr/>
        </p:nvSpPr>
        <p:spPr>
          <a:xfrm>
            <a:off x="5207012" y="1537213"/>
            <a:ext cx="3047886" cy="369332"/>
          </a:xfrm>
          <a:prstGeom prst="rect">
            <a:avLst/>
          </a:prstGeom>
          <a:noFill/>
        </p:spPr>
        <p:txBody>
          <a:bodyPr wrap="square" rtlCol="0">
            <a:spAutoFit/>
          </a:bodyPr>
          <a:lstStyle/>
          <a:p>
            <a:pPr algn="just"/>
            <a:r>
              <a:rPr lang="es-ES" dirty="0"/>
              <a:t>Políticas públicas</a:t>
            </a:r>
            <a:endParaRPr lang="es-EC" dirty="0"/>
          </a:p>
        </p:txBody>
      </p:sp>
      <p:sp>
        <p:nvSpPr>
          <p:cNvPr id="14" name="CuadroTexto 13">
            <a:extLst>
              <a:ext uri="{FF2B5EF4-FFF2-40B4-BE49-F238E27FC236}">
                <a16:creationId xmlns:a16="http://schemas.microsoft.com/office/drawing/2014/main" id="{AEBE4F6E-09E4-4EA4-ADA1-279CAD1CF6CF}"/>
              </a:ext>
            </a:extLst>
          </p:cNvPr>
          <p:cNvSpPr txBox="1"/>
          <p:nvPr/>
        </p:nvSpPr>
        <p:spPr>
          <a:xfrm>
            <a:off x="5176332" y="2586555"/>
            <a:ext cx="3212092" cy="646331"/>
          </a:xfrm>
          <a:prstGeom prst="rect">
            <a:avLst/>
          </a:prstGeom>
          <a:noFill/>
        </p:spPr>
        <p:txBody>
          <a:bodyPr wrap="square" rtlCol="0">
            <a:spAutoFit/>
          </a:bodyPr>
          <a:lstStyle/>
          <a:p>
            <a:pPr algn="just"/>
            <a:r>
              <a:rPr lang="es-ES" dirty="0"/>
              <a:t>Inserción laboral y emprendimiento</a:t>
            </a:r>
            <a:endParaRPr lang="es-EC" dirty="0"/>
          </a:p>
        </p:txBody>
      </p:sp>
    </p:spTree>
    <p:extLst>
      <p:ext uri="{BB962C8B-B14F-4D97-AF65-F5344CB8AC3E}">
        <p14:creationId xmlns:p14="http://schemas.microsoft.com/office/powerpoint/2010/main" val="41740571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37874"/>
            <a:ext cx="1750800" cy="400110"/>
          </a:xfrm>
          <a:prstGeom prst="rect">
            <a:avLst/>
          </a:prstGeom>
          <a:solidFill>
            <a:schemeClr val="bg1"/>
          </a:solidFill>
          <a:ln w="28575">
            <a:solidFill>
              <a:schemeClr val="accent5">
                <a:lumMod val="60000"/>
                <a:lumOff val="40000"/>
              </a:schemeClr>
            </a:solidFill>
          </a:ln>
        </p:spPr>
        <p:txBody>
          <a:bodyPr wrap="none" rtlCol="0">
            <a:spAutoFit/>
          </a:bodyPr>
          <a:lstStyle/>
          <a:p>
            <a:r>
              <a:rPr lang="es-ES" sz="2000" b="1" dirty="0">
                <a:ln w="0"/>
                <a:effectLst>
                  <a:outerShdw blurRad="38100" dist="19050" dir="2700000" algn="tl" rotWithShape="0">
                    <a:schemeClr val="dk1">
                      <a:alpha val="40000"/>
                    </a:schemeClr>
                  </a:outerShdw>
                </a:effectLst>
              </a:rPr>
              <a:t>Justificación</a:t>
            </a:r>
          </a:p>
        </p:txBody>
      </p:sp>
      <p:sp>
        <p:nvSpPr>
          <p:cNvPr id="5" name="CuadroTexto 4">
            <a:extLst>
              <a:ext uri="{FF2B5EF4-FFF2-40B4-BE49-F238E27FC236}">
                <a16:creationId xmlns:a16="http://schemas.microsoft.com/office/drawing/2014/main" id="{1F690FB7-B9C4-44F0-8B86-7D01CEA0EB7A}"/>
              </a:ext>
            </a:extLst>
          </p:cNvPr>
          <p:cNvSpPr txBox="1"/>
          <p:nvPr/>
        </p:nvSpPr>
        <p:spPr>
          <a:xfrm>
            <a:off x="107984" y="779507"/>
            <a:ext cx="6028286" cy="1815882"/>
          </a:xfrm>
          <a:prstGeom prst="rect">
            <a:avLst/>
          </a:prstGeom>
          <a:noFill/>
        </p:spPr>
        <p:txBody>
          <a:bodyPr wrap="square" rtlCol="0">
            <a:spAutoFit/>
          </a:bodyPr>
          <a:lstStyle/>
          <a:p>
            <a:pPr algn="just"/>
            <a:r>
              <a:rPr lang="es-ES" sz="1400" dirty="0"/>
              <a:t>La inserción laboral y el desarrollo de emprendimientos de los jóvenes es uno de los principales desafíos a nivel mundial, según las investigaciones de la OIT muestran que en Latinoamérica el desempleo juvenil se ha incrementado de manera preocupante ya que uno de cada cinco jóvenes no encuentra trabajo, mientras los que si lo consiguen lo hacen en empleos precarios e informales, por otra parte los que deciden crear un negocio estos tienen un corto tiempo de vida en el mercado; resultados que se deben a la falta o desacertadas políticas públicas. </a:t>
            </a:r>
            <a:endParaRPr lang="es-EC" sz="1400" dirty="0"/>
          </a:p>
        </p:txBody>
      </p:sp>
      <p:sp>
        <p:nvSpPr>
          <p:cNvPr id="6" name="CuadroTexto 5">
            <a:extLst>
              <a:ext uri="{FF2B5EF4-FFF2-40B4-BE49-F238E27FC236}">
                <a16:creationId xmlns:a16="http://schemas.microsoft.com/office/drawing/2014/main" id="{3902CD3E-4B8A-4BD2-B6EA-4EA07B72C5A4}"/>
              </a:ext>
            </a:extLst>
          </p:cNvPr>
          <p:cNvSpPr txBox="1"/>
          <p:nvPr/>
        </p:nvSpPr>
        <p:spPr>
          <a:xfrm>
            <a:off x="2792186" y="2636912"/>
            <a:ext cx="6028286" cy="2677656"/>
          </a:xfrm>
          <a:prstGeom prst="rect">
            <a:avLst/>
          </a:prstGeom>
          <a:noFill/>
        </p:spPr>
        <p:txBody>
          <a:bodyPr wrap="square" rtlCol="0">
            <a:spAutoFit/>
          </a:bodyPr>
          <a:lstStyle/>
          <a:p>
            <a:pPr algn="just"/>
            <a:r>
              <a:rPr lang="es-EC" sz="1400" dirty="0"/>
              <a:t>Lo mismo ocurre en el Ecuador a pesar de no estar entre los primeros lugares de los países de la región con alta tasa de desocupación juvenil, posee una tasa de desempleo juvenil tres veces más alto que la media nacional, y un tiempo de vida de emprendimientos que no supera los 4 años, concentrándose en uno de sus cantones como es el cantón Rumiñahui en su marco de competencias como gobierno autónomo, este cuenta con políticas públicas en base a diferentes ejes descritos en su Agenda Local de Igualdad 2016, las mismas que han sido elaboradas en base a los problemas situacionales de esa fecha y no han sido actualizadas tomando ciertos aspectos importantes que al día de hoy se presentan a los jóvenes y dificultan su inserción laboral y la creación de emprendimientos. </a:t>
            </a:r>
            <a:endParaRPr lang="es-ES" sz="1400" dirty="0"/>
          </a:p>
        </p:txBody>
      </p:sp>
      <p:sp>
        <p:nvSpPr>
          <p:cNvPr id="8" name="CuadroTexto 7">
            <a:extLst>
              <a:ext uri="{FF2B5EF4-FFF2-40B4-BE49-F238E27FC236}">
                <a16:creationId xmlns:a16="http://schemas.microsoft.com/office/drawing/2014/main" id="{F0DC92DA-D160-4EAB-9539-EC0A5A6EB0EB}"/>
              </a:ext>
            </a:extLst>
          </p:cNvPr>
          <p:cNvSpPr txBox="1"/>
          <p:nvPr/>
        </p:nvSpPr>
        <p:spPr>
          <a:xfrm>
            <a:off x="107984" y="5301208"/>
            <a:ext cx="8712488" cy="738664"/>
          </a:xfrm>
          <a:prstGeom prst="rect">
            <a:avLst/>
          </a:prstGeom>
          <a:noFill/>
        </p:spPr>
        <p:txBody>
          <a:bodyPr wrap="square" rtlCol="0">
            <a:spAutoFit/>
          </a:bodyPr>
          <a:lstStyle/>
          <a:p>
            <a:pPr algn="just"/>
            <a:r>
              <a:rPr lang="es-EC" sz="1400" dirty="0"/>
              <a:t>La evaluación de las políticas públicas existentes, la situación presente de los jóvenes y el estudio de programas emblemáticos de países como, Guatemala, México, Perú, Panamá, y Chile se tratará de crear una propuesta de política que se adapte mejor a las necesidades de los jóvenes del cantón. </a:t>
            </a:r>
            <a:endParaRPr lang="es-ES" sz="1400" dirty="0"/>
          </a:p>
        </p:txBody>
      </p:sp>
      <p:pic>
        <p:nvPicPr>
          <p:cNvPr id="9" name="Imagen 8">
            <a:extLst>
              <a:ext uri="{FF2B5EF4-FFF2-40B4-BE49-F238E27FC236}">
                <a16:creationId xmlns:a16="http://schemas.microsoft.com/office/drawing/2014/main" id="{FCBC6AFE-5D87-4916-9605-28721D66196E}"/>
              </a:ext>
            </a:extLst>
          </p:cNvPr>
          <p:cNvPicPr>
            <a:picLocks noChangeAspect="1"/>
          </p:cNvPicPr>
          <p:nvPr/>
        </p:nvPicPr>
        <p:blipFill>
          <a:blip r:embed="rId2"/>
          <a:stretch>
            <a:fillRect/>
          </a:stretch>
        </p:blipFill>
        <p:spPr>
          <a:xfrm>
            <a:off x="6170101" y="620688"/>
            <a:ext cx="2650371" cy="1953498"/>
          </a:xfrm>
          <a:prstGeom prst="rect">
            <a:avLst/>
          </a:prstGeom>
        </p:spPr>
      </p:pic>
      <p:pic>
        <p:nvPicPr>
          <p:cNvPr id="10" name="Imagen 9">
            <a:extLst>
              <a:ext uri="{FF2B5EF4-FFF2-40B4-BE49-F238E27FC236}">
                <a16:creationId xmlns:a16="http://schemas.microsoft.com/office/drawing/2014/main" id="{73A5E09F-E426-49F0-BB54-ED56B4F6E90D}"/>
              </a:ext>
            </a:extLst>
          </p:cNvPr>
          <p:cNvPicPr/>
          <p:nvPr/>
        </p:nvPicPr>
        <p:blipFill rotWithShape="1">
          <a:blip r:embed="rId3"/>
          <a:srcRect l="57326" t="11870" r="3516" b="56581"/>
          <a:stretch/>
        </p:blipFill>
        <p:spPr bwMode="auto">
          <a:xfrm>
            <a:off x="412610" y="2811972"/>
            <a:ext cx="2292715" cy="2294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5952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93985"/>
            <a:ext cx="2462534" cy="400110"/>
          </a:xfrm>
          <a:prstGeom prst="rect">
            <a:avLst/>
          </a:prstGeom>
          <a:solidFill>
            <a:schemeClr val="bg1"/>
          </a:solidFill>
          <a:ln w="28575">
            <a:solidFill>
              <a:schemeClr val="accent5">
                <a:lumMod val="60000"/>
                <a:lumOff val="40000"/>
              </a:schemeClr>
            </a:solidFill>
          </a:ln>
        </p:spPr>
        <p:txBody>
          <a:bodyPr wrap="none" rtlCol="0">
            <a:spAutoFit/>
          </a:bodyPr>
          <a:lstStyle/>
          <a:p>
            <a:r>
              <a:rPr lang="es-ES" sz="2000" b="1" dirty="0">
                <a:ln w="0"/>
                <a:effectLst>
                  <a:outerShdw blurRad="38100" dist="19050" dir="2700000" algn="tl" rotWithShape="0">
                    <a:schemeClr val="dk1">
                      <a:alpha val="40000"/>
                    </a:schemeClr>
                  </a:outerShdw>
                </a:effectLst>
              </a:rPr>
              <a:t>Marco Referencial </a:t>
            </a:r>
          </a:p>
        </p:txBody>
      </p:sp>
      <p:sp>
        <p:nvSpPr>
          <p:cNvPr id="6" name="Rectángulo: esquinas redondeadas 5">
            <a:extLst>
              <a:ext uri="{FF2B5EF4-FFF2-40B4-BE49-F238E27FC236}">
                <a16:creationId xmlns:a16="http://schemas.microsoft.com/office/drawing/2014/main" id="{D8410531-5576-442C-9E1C-3F0E89633E34}"/>
              </a:ext>
            </a:extLst>
          </p:cNvPr>
          <p:cNvSpPr/>
          <p:nvPr/>
        </p:nvSpPr>
        <p:spPr>
          <a:xfrm>
            <a:off x="158839" y="867346"/>
            <a:ext cx="194421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b="1" dirty="0"/>
              <a:t>Políticas públicas </a:t>
            </a:r>
            <a:endParaRPr lang="es-EC" sz="1500" b="1" dirty="0"/>
          </a:p>
        </p:txBody>
      </p:sp>
      <p:sp>
        <p:nvSpPr>
          <p:cNvPr id="10" name="Rectángulo: esquinas redondeadas 9">
            <a:extLst>
              <a:ext uri="{FF2B5EF4-FFF2-40B4-BE49-F238E27FC236}">
                <a16:creationId xmlns:a16="http://schemas.microsoft.com/office/drawing/2014/main" id="{15B1E948-9AF1-4477-BCF9-44CDF170E0E6}"/>
              </a:ext>
            </a:extLst>
          </p:cNvPr>
          <p:cNvSpPr/>
          <p:nvPr/>
        </p:nvSpPr>
        <p:spPr>
          <a:xfrm>
            <a:off x="158839" y="2492896"/>
            <a:ext cx="1944216"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500" b="1" dirty="0"/>
              <a:t>Política pública de inserción laboral  </a:t>
            </a:r>
            <a:endParaRPr lang="es-EC" sz="1500" b="1" dirty="0"/>
          </a:p>
        </p:txBody>
      </p:sp>
      <p:sp>
        <p:nvSpPr>
          <p:cNvPr id="12" name="Rectángulo: esquinas redondeadas 11">
            <a:extLst>
              <a:ext uri="{FF2B5EF4-FFF2-40B4-BE49-F238E27FC236}">
                <a16:creationId xmlns:a16="http://schemas.microsoft.com/office/drawing/2014/main" id="{3FE5E6B3-B3F5-44FF-9D55-B3E1FEE70FCE}"/>
              </a:ext>
            </a:extLst>
          </p:cNvPr>
          <p:cNvSpPr/>
          <p:nvPr/>
        </p:nvSpPr>
        <p:spPr>
          <a:xfrm>
            <a:off x="175465" y="3640490"/>
            <a:ext cx="1944216" cy="9505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500" b="1" dirty="0"/>
              <a:t>Política pública de emprendimiento</a:t>
            </a:r>
            <a:endParaRPr lang="es-EC" sz="1500" b="1" dirty="0"/>
          </a:p>
        </p:txBody>
      </p:sp>
      <p:sp>
        <p:nvSpPr>
          <p:cNvPr id="14" name="Rectángulo: esquinas redondeadas 13">
            <a:extLst>
              <a:ext uri="{FF2B5EF4-FFF2-40B4-BE49-F238E27FC236}">
                <a16:creationId xmlns:a16="http://schemas.microsoft.com/office/drawing/2014/main" id="{7E97085A-F222-436B-827F-DDA2C72AEB1A}"/>
              </a:ext>
            </a:extLst>
          </p:cNvPr>
          <p:cNvSpPr/>
          <p:nvPr/>
        </p:nvSpPr>
        <p:spPr>
          <a:xfrm>
            <a:off x="175465" y="4653136"/>
            <a:ext cx="1944216" cy="8640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500" b="1" dirty="0"/>
              <a:t>Política pública juvenil en el Ecuador </a:t>
            </a:r>
            <a:endParaRPr lang="es-EC" sz="1500" b="1" dirty="0"/>
          </a:p>
        </p:txBody>
      </p:sp>
      <p:sp>
        <p:nvSpPr>
          <p:cNvPr id="16" name="Rectángulo: esquinas redondeadas 15">
            <a:extLst>
              <a:ext uri="{FF2B5EF4-FFF2-40B4-BE49-F238E27FC236}">
                <a16:creationId xmlns:a16="http://schemas.microsoft.com/office/drawing/2014/main" id="{79CE2D25-74AD-4673-AF22-127CE80A39E7}"/>
              </a:ext>
            </a:extLst>
          </p:cNvPr>
          <p:cNvSpPr/>
          <p:nvPr/>
        </p:nvSpPr>
        <p:spPr>
          <a:xfrm>
            <a:off x="179512" y="5609331"/>
            <a:ext cx="1944216" cy="9505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500" b="1" dirty="0"/>
              <a:t>Política pública juvenil en el cantón Rumiñahui</a:t>
            </a:r>
            <a:endParaRPr lang="es-EC" sz="1500" b="1" dirty="0"/>
          </a:p>
        </p:txBody>
      </p:sp>
      <p:sp>
        <p:nvSpPr>
          <p:cNvPr id="17" name="CuadroTexto 16">
            <a:extLst>
              <a:ext uri="{FF2B5EF4-FFF2-40B4-BE49-F238E27FC236}">
                <a16:creationId xmlns:a16="http://schemas.microsoft.com/office/drawing/2014/main" id="{2A24A0CD-A1F2-4234-90ED-7C3C67807420}"/>
              </a:ext>
            </a:extLst>
          </p:cNvPr>
          <p:cNvSpPr txBox="1"/>
          <p:nvPr/>
        </p:nvSpPr>
        <p:spPr>
          <a:xfrm>
            <a:off x="2210895" y="548680"/>
            <a:ext cx="6825601" cy="169277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just">
              <a:buFont typeface="Arial" panose="020B0604020202020204" pitchFamily="34" charset="0"/>
              <a:buChar char="•"/>
            </a:pPr>
            <a:r>
              <a:rPr lang="es-ES" sz="1300" dirty="0"/>
              <a:t>La política pública puede tomar varios conceptos según los intereses por las que han sido creadas.</a:t>
            </a:r>
          </a:p>
          <a:p>
            <a:pPr marL="285750" indent="-285750" algn="just">
              <a:buFont typeface="Arial" panose="020B0604020202020204" pitchFamily="34" charset="0"/>
              <a:buChar char="•"/>
            </a:pPr>
            <a:r>
              <a:rPr lang="es-ES" sz="1300" dirty="0"/>
              <a:t>Para su implementación es necesario de la intervención de actores dotados de autoridad publica y para que sean efectivas, en su desarrollo es necesario la participación ciudadana.</a:t>
            </a:r>
          </a:p>
          <a:p>
            <a:pPr marL="285750" indent="-285750" algn="just">
              <a:buFont typeface="Arial" panose="020B0604020202020204" pitchFamily="34" charset="0"/>
              <a:buChar char="•"/>
            </a:pPr>
            <a:r>
              <a:rPr lang="es-ES" sz="1300" dirty="0"/>
              <a:t>Los diferentes conceptos concuerdan que son un conjunto de decisiones y acciones por parte del estado para saciar o llevar a niveles manejables  las necesidades de la sociedad civil y del propio gobierno consideradas de mayor importancia. </a:t>
            </a:r>
          </a:p>
        </p:txBody>
      </p:sp>
      <p:sp>
        <p:nvSpPr>
          <p:cNvPr id="21" name="CuadroTexto 20">
            <a:extLst>
              <a:ext uri="{FF2B5EF4-FFF2-40B4-BE49-F238E27FC236}">
                <a16:creationId xmlns:a16="http://schemas.microsoft.com/office/drawing/2014/main" id="{AF26717A-1D73-4D38-B57D-8DDCC5D6FFE8}"/>
              </a:ext>
            </a:extLst>
          </p:cNvPr>
          <p:cNvSpPr txBox="1"/>
          <p:nvPr/>
        </p:nvSpPr>
        <p:spPr>
          <a:xfrm>
            <a:off x="2210027" y="2276872"/>
            <a:ext cx="6825601"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ES" sz="1400" dirty="0"/>
              <a:t>Deben generar una oferta de empleos dignos, con sueldos adecuados, contratos bien definidos y prestaciones sociales, mediante acuerdos apropiados entre autoridades públicas, empresarios y ciudadanos. </a:t>
            </a:r>
          </a:p>
          <a:p>
            <a:pPr marL="285750" indent="-285750" algn="just">
              <a:buFont typeface="Arial" panose="020B0604020202020204" pitchFamily="34" charset="0"/>
              <a:buChar char="•"/>
            </a:pPr>
            <a:r>
              <a:rPr lang="es-ES" sz="1400" dirty="0"/>
              <a:t>El gobierno puede intervenir con acciones como, creación de centros intermediación laboral, inversión en educación y formación, y conservación de empleos mediante apoyo a las empresas.</a:t>
            </a:r>
            <a:endParaRPr lang="es-EC" sz="1400" dirty="0"/>
          </a:p>
        </p:txBody>
      </p:sp>
      <p:sp>
        <p:nvSpPr>
          <p:cNvPr id="23" name="CuadroTexto 22">
            <a:extLst>
              <a:ext uri="{FF2B5EF4-FFF2-40B4-BE49-F238E27FC236}">
                <a16:creationId xmlns:a16="http://schemas.microsoft.com/office/drawing/2014/main" id="{20AB4960-AAFB-4091-B6AF-072611D8594A}"/>
              </a:ext>
            </a:extLst>
          </p:cNvPr>
          <p:cNvSpPr txBox="1"/>
          <p:nvPr/>
        </p:nvSpPr>
        <p:spPr>
          <a:xfrm>
            <a:off x="2210026" y="3699029"/>
            <a:ext cx="6825601"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Font typeface="Arial" panose="020B0604020202020204" pitchFamily="34" charset="0"/>
              <a:buChar char="•"/>
            </a:pPr>
            <a:r>
              <a:rPr lang="es-ES" sz="1400" dirty="0"/>
              <a:t>Están dirigidas a facilitar la introducción y crecimiento en el mercado de nuevas ideas de negocio.</a:t>
            </a:r>
          </a:p>
          <a:p>
            <a:pPr marL="285750" indent="-285750" algn="just">
              <a:buFont typeface="Arial" panose="020B0604020202020204" pitchFamily="34" charset="0"/>
              <a:buChar char="•"/>
            </a:pPr>
            <a:r>
              <a:rPr lang="es-ES" sz="1400" dirty="0"/>
              <a:t>El gobierno puede tomar medidas como, facilitar la iniciación formal del nuevo negocio, promover el acceso a financiación, y accesoria.  </a:t>
            </a:r>
            <a:endParaRPr lang="es-EC" sz="1400" dirty="0"/>
          </a:p>
        </p:txBody>
      </p:sp>
      <p:sp>
        <p:nvSpPr>
          <p:cNvPr id="3" name="CuadroTexto 2">
            <a:extLst>
              <a:ext uri="{FF2B5EF4-FFF2-40B4-BE49-F238E27FC236}">
                <a16:creationId xmlns:a16="http://schemas.microsoft.com/office/drawing/2014/main" id="{27F07A6C-65E6-4F56-85C0-0058EA03B8C5}"/>
              </a:ext>
            </a:extLst>
          </p:cNvPr>
          <p:cNvSpPr txBox="1"/>
          <p:nvPr/>
        </p:nvSpPr>
        <p:spPr>
          <a:xfrm>
            <a:off x="2210895" y="4706560"/>
            <a:ext cx="6825601"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lgn="just">
              <a:buFont typeface="Arial" panose="020B0604020202020204" pitchFamily="34" charset="0"/>
              <a:buChar char="•"/>
            </a:pPr>
            <a:r>
              <a:rPr lang="es-ES" sz="1400" dirty="0"/>
              <a:t>Amparadas en el art. 39 de la constitución, enfocadas en fomentar el trabajo de los jóvenes en condiciones justas y dignas, capacitación, acceso al primer empleo y promoción de sus habilidades de emprendimiento.</a:t>
            </a:r>
          </a:p>
        </p:txBody>
      </p:sp>
      <p:sp>
        <p:nvSpPr>
          <p:cNvPr id="4" name="CuadroTexto 3">
            <a:extLst>
              <a:ext uri="{FF2B5EF4-FFF2-40B4-BE49-F238E27FC236}">
                <a16:creationId xmlns:a16="http://schemas.microsoft.com/office/drawing/2014/main" id="{D12CD4B3-D2BB-4640-94E8-9DA0BAB75A93}"/>
              </a:ext>
            </a:extLst>
          </p:cNvPr>
          <p:cNvSpPr txBox="1"/>
          <p:nvPr/>
        </p:nvSpPr>
        <p:spPr>
          <a:xfrm>
            <a:off x="2192704" y="5499809"/>
            <a:ext cx="6825601"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ES" sz="1400" dirty="0"/>
              <a:t>Están basadas en diferentes ejes y se encuentran en la Agenda Local de Igualdad del cantón Rumiñahui 2016.</a:t>
            </a:r>
          </a:p>
          <a:p>
            <a:pPr marL="285750" indent="-285750" algn="just">
              <a:buFont typeface="Arial" panose="020B0604020202020204" pitchFamily="34" charset="0"/>
              <a:buChar char="•"/>
            </a:pPr>
            <a:r>
              <a:rPr lang="es-ES" sz="1400" dirty="0"/>
              <a:t>Solo contiene una política de emprendimiento e ingresos económicos, y esta es promover procesos de capacitación permanente para la inserción laboral de jóvenes. </a:t>
            </a:r>
          </a:p>
        </p:txBody>
      </p:sp>
      <p:sp>
        <p:nvSpPr>
          <p:cNvPr id="8" name="Rectángulo: esquinas redondeadas 7">
            <a:extLst>
              <a:ext uri="{FF2B5EF4-FFF2-40B4-BE49-F238E27FC236}">
                <a16:creationId xmlns:a16="http://schemas.microsoft.com/office/drawing/2014/main" id="{E8FDDE87-EDE2-4069-A935-55B318E1B504}"/>
              </a:ext>
            </a:extLst>
          </p:cNvPr>
          <p:cNvSpPr/>
          <p:nvPr/>
        </p:nvSpPr>
        <p:spPr>
          <a:xfrm>
            <a:off x="175465" y="119300"/>
            <a:ext cx="1656184" cy="4001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a:t>CAPÍTULO II</a:t>
            </a:r>
            <a:endParaRPr lang="es-EC" b="1" dirty="0"/>
          </a:p>
        </p:txBody>
      </p:sp>
    </p:spTree>
    <p:extLst>
      <p:ext uri="{BB962C8B-B14F-4D97-AF65-F5344CB8AC3E}">
        <p14:creationId xmlns:p14="http://schemas.microsoft.com/office/powerpoint/2010/main" val="8909301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4624"/>
            <a:ext cx="2058769" cy="400110"/>
          </a:xfrm>
          <a:prstGeom prst="rect">
            <a:avLst/>
          </a:prstGeom>
          <a:solidFill>
            <a:schemeClr val="bg1"/>
          </a:solidFill>
          <a:ln w="28575">
            <a:solidFill>
              <a:schemeClr val="accent5">
                <a:lumMod val="60000"/>
                <a:lumOff val="40000"/>
              </a:schemeClr>
            </a:solidFill>
          </a:ln>
        </p:spPr>
        <p:txBody>
          <a:bodyPr wrap="none" rtlCol="0">
            <a:spAutoFit/>
          </a:bodyPr>
          <a:lstStyle/>
          <a:p>
            <a:r>
              <a:rPr lang="es-ES" sz="2000" b="1" dirty="0">
                <a:ln w="0"/>
                <a:effectLst>
                  <a:outerShdw blurRad="38100" dist="19050" dir="2700000" algn="tl" rotWithShape="0">
                    <a:schemeClr val="dk1">
                      <a:alpha val="40000"/>
                    </a:schemeClr>
                  </a:outerShdw>
                </a:effectLst>
              </a:rPr>
              <a:t>Marco Teórico  </a:t>
            </a:r>
          </a:p>
        </p:txBody>
      </p:sp>
      <p:graphicFrame>
        <p:nvGraphicFramePr>
          <p:cNvPr id="4" name="Tabla 3">
            <a:extLst>
              <a:ext uri="{FF2B5EF4-FFF2-40B4-BE49-F238E27FC236}">
                <a16:creationId xmlns:a16="http://schemas.microsoft.com/office/drawing/2014/main" id="{EE307B51-0E16-4264-BF3B-9775876C5A94}"/>
              </a:ext>
            </a:extLst>
          </p:cNvPr>
          <p:cNvGraphicFramePr>
            <a:graphicFrameLocks noGrp="1"/>
          </p:cNvGraphicFramePr>
          <p:nvPr>
            <p:extLst>
              <p:ext uri="{D42A27DB-BD31-4B8C-83A1-F6EECF244321}">
                <p14:modId xmlns:p14="http://schemas.microsoft.com/office/powerpoint/2010/main" val="2545444617"/>
              </p:ext>
            </p:extLst>
          </p:nvPr>
        </p:nvGraphicFramePr>
        <p:xfrm>
          <a:off x="122530" y="548680"/>
          <a:ext cx="8856981" cy="1812618"/>
        </p:xfrm>
        <a:graphic>
          <a:graphicData uri="http://schemas.openxmlformats.org/drawingml/2006/table">
            <a:tbl>
              <a:tblPr firstRow="1" bandRow="1"/>
              <a:tblGrid>
                <a:gridCol w="3312155">
                  <a:extLst>
                    <a:ext uri="{9D8B030D-6E8A-4147-A177-3AD203B41FA5}">
                      <a16:colId xmlns:a16="http://schemas.microsoft.com/office/drawing/2014/main" val="3671045179"/>
                    </a:ext>
                  </a:extLst>
                </a:gridCol>
                <a:gridCol w="2385159">
                  <a:extLst>
                    <a:ext uri="{9D8B030D-6E8A-4147-A177-3AD203B41FA5}">
                      <a16:colId xmlns:a16="http://schemas.microsoft.com/office/drawing/2014/main" val="3186235233"/>
                    </a:ext>
                  </a:extLst>
                </a:gridCol>
                <a:gridCol w="3159667">
                  <a:extLst>
                    <a:ext uri="{9D8B030D-6E8A-4147-A177-3AD203B41FA5}">
                      <a16:colId xmlns:a16="http://schemas.microsoft.com/office/drawing/2014/main" val="2393431500"/>
                    </a:ext>
                  </a:extLst>
                </a:gridCol>
              </a:tblGrid>
              <a:tr h="302103">
                <a:tc>
                  <a:txBody>
                    <a:bodyPr/>
                    <a:lstStyle/>
                    <a:p>
                      <a:pPr algn="ctr">
                        <a:lnSpc>
                          <a:spcPct val="107000"/>
                        </a:lnSpc>
                        <a:spcAft>
                          <a:spcPts val="800"/>
                        </a:spcAft>
                      </a:pPr>
                      <a:r>
                        <a:rPr lang="es-ES" sz="1400" b="1" kern="1200" dirty="0">
                          <a:solidFill>
                            <a:srgbClr val="FFFFFF"/>
                          </a:solidFill>
                          <a:effectLst/>
                          <a:latin typeface="+mn-lt"/>
                          <a:ea typeface="Times New Roman" panose="02020603050405020304" pitchFamily="18" charset="0"/>
                          <a:cs typeface="Times New Roman" panose="02020603050405020304" pitchFamily="18" charset="0"/>
                        </a:rPr>
                        <a:t>Teorías de la administración </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a:noFill/>
                    </a:lnR>
                    <a:lnT w="12700" cap="flat" cmpd="sng" algn="ctr">
                      <a:solidFill>
                        <a:srgbClr val="61881B"/>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3891F"/>
                    </a:solidFill>
                  </a:tcPr>
                </a:tc>
                <a:tc>
                  <a:txBody>
                    <a:bodyPr/>
                    <a:lstStyle/>
                    <a:p>
                      <a:pPr algn="ctr">
                        <a:lnSpc>
                          <a:spcPct val="107000"/>
                        </a:lnSpc>
                        <a:spcAft>
                          <a:spcPts val="800"/>
                        </a:spcAft>
                      </a:pPr>
                      <a:r>
                        <a:rPr lang="es-ES" sz="1400" b="1" kern="1200">
                          <a:solidFill>
                            <a:srgbClr val="FFFFFF"/>
                          </a:solidFill>
                          <a:effectLst/>
                          <a:latin typeface="+mn-lt"/>
                          <a:ea typeface="Times New Roman" panose="02020603050405020304" pitchFamily="18" charset="0"/>
                          <a:cs typeface="Times New Roman" panose="02020603050405020304" pitchFamily="18" charset="0"/>
                        </a:rPr>
                        <a:t>Autor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a:noFill/>
                    </a:lnL>
                    <a:lnR>
                      <a:noFill/>
                    </a:lnR>
                    <a:lnT w="12700" cap="flat" cmpd="sng" algn="ctr">
                      <a:solidFill>
                        <a:srgbClr val="61881B"/>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3891F"/>
                    </a:solidFill>
                  </a:tcPr>
                </a:tc>
                <a:tc>
                  <a:txBody>
                    <a:bodyPr/>
                    <a:lstStyle/>
                    <a:p>
                      <a:pPr algn="ctr">
                        <a:lnSpc>
                          <a:spcPct val="107000"/>
                        </a:lnSpc>
                        <a:spcAft>
                          <a:spcPts val="800"/>
                        </a:spcAft>
                      </a:pPr>
                      <a:r>
                        <a:rPr lang="es-ES" sz="1400" b="1" kern="1200">
                          <a:solidFill>
                            <a:srgbClr val="FFFFFF"/>
                          </a:solidFill>
                          <a:effectLst/>
                          <a:latin typeface="+mn-lt"/>
                          <a:ea typeface="Times New Roman" panose="02020603050405020304" pitchFamily="18" charset="0"/>
                          <a:cs typeface="Times New Roman" panose="02020603050405020304" pitchFamily="18" charset="0"/>
                        </a:rPr>
                        <a:t>Aporte</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a:noFill/>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3891F"/>
                    </a:solidFill>
                  </a:tcPr>
                </a:tc>
                <a:extLst>
                  <a:ext uri="{0D108BD9-81ED-4DB2-BD59-A6C34878D82A}">
                    <a16:rowId xmlns:a16="http://schemas.microsoft.com/office/drawing/2014/main" val="158925566"/>
                  </a:ext>
                </a:extLst>
              </a:tr>
              <a:tr h="302103">
                <a:tc>
                  <a:txBody>
                    <a:bodyPr/>
                    <a:lstStyle/>
                    <a:p>
                      <a:pPr>
                        <a:lnSpc>
                          <a:spcPct val="107000"/>
                        </a:lnSpc>
                        <a:spcAft>
                          <a:spcPts val="800"/>
                        </a:spcAft>
                      </a:pPr>
                      <a:r>
                        <a:rPr lang="es-ES" sz="1400" kern="1200" dirty="0">
                          <a:solidFill>
                            <a:srgbClr val="000000"/>
                          </a:solidFill>
                          <a:effectLst/>
                          <a:latin typeface="+mn-lt"/>
                          <a:ea typeface="Times New Roman" panose="02020603050405020304" pitchFamily="18" charset="0"/>
                          <a:cs typeface="Times New Roman" panose="02020603050405020304" pitchFamily="18" charset="0"/>
                        </a:rPr>
                        <a:t>Teoría de la administración científica </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61881B"/>
                      </a:solidFill>
                      <a:prstDash val="solid"/>
                      <a:round/>
                      <a:headEnd type="none" w="med" len="med"/>
                      <a:tailEnd type="none" w="med" len="med"/>
                    </a:lnB>
                    <a:solidFill>
                      <a:srgbClr val="D3DACC"/>
                    </a:solidFill>
                  </a:tcPr>
                </a:tc>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Frederick Taylor (1903)</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61881B"/>
                      </a:solidFill>
                      <a:prstDash val="solid"/>
                      <a:round/>
                      <a:headEnd type="none" w="med" len="med"/>
                      <a:tailEnd type="none" w="med" len="med"/>
                    </a:lnB>
                    <a:solidFill>
                      <a:srgbClr val="D3DACC"/>
                    </a:solidFill>
                  </a:tcPr>
                </a:tc>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Organización racional del trabajo</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61881B"/>
                      </a:solidFill>
                      <a:prstDash val="solid"/>
                      <a:round/>
                      <a:headEnd type="none" w="med" len="med"/>
                      <a:tailEnd type="none" w="med" len="med"/>
                    </a:lnB>
                    <a:solidFill>
                      <a:srgbClr val="D3DACC"/>
                    </a:solidFill>
                  </a:tcPr>
                </a:tc>
                <a:extLst>
                  <a:ext uri="{0D108BD9-81ED-4DB2-BD59-A6C34878D82A}">
                    <a16:rowId xmlns:a16="http://schemas.microsoft.com/office/drawing/2014/main" val="2800040905"/>
                  </a:ext>
                </a:extLst>
              </a:tr>
              <a:tr h="302103">
                <a:tc>
                  <a:txBody>
                    <a:bodyPr/>
                    <a:lstStyle/>
                    <a:p>
                      <a:pPr>
                        <a:lnSpc>
                          <a:spcPct val="107000"/>
                        </a:lnSpc>
                        <a:spcAft>
                          <a:spcPts val="800"/>
                        </a:spcAft>
                      </a:pPr>
                      <a:r>
                        <a:rPr lang="es-ES" sz="1400" kern="1200" dirty="0">
                          <a:solidFill>
                            <a:srgbClr val="000000"/>
                          </a:solidFill>
                          <a:effectLst/>
                          <a:latin typeface="+mn-lt"/>
                          <a:ea typeface="Times New Roman" panose="02020603050405020304" pitchFamily="18" charset="0"/>
                          <a:cs typeface="Times New Roman" panose="02020603050405020304" pitchFamily="18" charset="0"/>
                        </a:rPr>
                        <a:t>Teoría clásica de la administración </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tcPr>
                </a:tc>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Henri Fayol (1916)</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tcPr>
                </a:tc>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Estructura organizacional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tcPr>
                </a:tc>
                <a:extLst>
                  <a:ext uri="{0D108BD9-81ED-4DB2-BD59-A6C34878D82A}">
                    <a16:rowId xmlns:a16="http://schemas.microsoft.com/office/drawing/2014/main" val="3182527389"/>
                  </a:ext>
                </a:extLst>
              </a:tr>
              <a:tr h="302103">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Teoría del comportamiento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tcPr>
                </a:tc>
                <a:tc>
                  <a:txBody>
                    <a:bodyPr/>
                    <a:lstStyle/>
                    <a:p>
                      <a:pPr>
                        <a:lnSpc>
                          <a:spcPct val="107000"/>
                        </a:lnSpc>
                        <a:spcAft>
                          <a:spcPts val="800"/>
                        </a:spcAft>
                      </a:pPr>
                      <a:r>
                        <a:rPr lang="es-ES" sz="1400" kern="1200" dirty="0">
                          <a:solidFill>
                            <a:srgbClr val="000000"/>
                          </a:solidFill>
                          <a:effectLst/>
                          <a:latin typeface="+mn-lt"/>
                          <a:ea typeface="Times New Roman" panose="02020603050405020304" pitchFamily="18" charset="0"/>
                          <a:cs typeface="Times New Roman" panose="02020603050405020304" pitchFamily="18" charset="0"/>
                        </a:rPr>
                        <a:t>Herbert Simón (1947)</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tcPr>
                </a:tc>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Motivación en el trabajo</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tcPr>
                </a:tc>
                <a:extLst>
                  <a:ext uri="{0D108BD9-81ED-4DB2-BD59-A6C34878D82A}">
                    <a16:rowId xmlns:a16="http://schemas.microsoft.com/office/drawing/2014/main" val="3422752169"/>
                  </a:ext>
                </a:extLst>
              </a:tr>
              <a:tr h="302103">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Teoría estructuralista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solidFill>
                      <a:srgbClr val="D3DACC"/>
                    </a:solidFill>
                  </a:tcPr>
                </a:tc>
                <a:tc>
                  <a:txBody>
                    <a:bodyPr/>
                    <a:lstStyle/>
                    <a:p>
                      <a:pPr>
                        <a:lnSpc>
                          <a:spcPct val="107000"/>
                        </a:lnSpc>
                        <a:spcAft>
                          <a:spcPts val="800"/>
                        </a:spcAft>
                      </a:pPr>
                      <a:r>
                        <a:rPr lang="es-ES" sz="1400" kern="1200" dirty="0">
                          <a:solidFill>
                            <a:srgbClr val="000000"/>
                          </a:solidFill>
                          <a:effectLst/>
                          <a:latin typeface="+mn-lt"/>
                          <a:ea typeface="Times New Roman" panose="02020603050405020304" pitchFamily="18" charset="0"/>
                          <a:cs typeface="Times New Roman" panose="02020603050405020304" pitchFamily="18" charset="0"/>
                        </a:rPr>
                        <a:t>James Thomson (1950)</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solidFill>
                      <a:srgbClr val="D3DACC"/>
                    </a:solidFill>
                  </a:tcPr>
                </a:tc>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Flexibilidad en la organización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solidFill>
                      <a:srgbClr val="D3DACC"/>
                    </a:solidFill>
                  </a:tcPr>
                </a:tc>
                <a:extLst>
                  <a:ext uri="{0D108BD9-81ED-4DB2-BD59-A6C34878D82A}">
                    <a16:rowId xmlns:a16="http://schemas.microsoft.com/office/drawing/2014/main" val="764088357"/>
                  </a:ext>
                </a:extLst>
              </a:tr>
              <a:tr h="302103">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Teoría matemática de la administración</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tcPr>
                </a:tc>
                <a:tc>
                  <a:txBody>
                    <a:bodyPr/>
                    <a:lstStyle/>
                    <a:p>
                      <a:pPr>
                        <a:lnSpc>
                          <a:spcPct val="107000"/>
                        </a:lnSpc>
                        <a:spcAft>
                          <a:spcPts val="800"/>
                        </a:spcAft>
                      </a:pPr>
                      <a:r>
                        <a:rPr lang="es-ES" sz="1400" kern="1200">
                          <a:solidFill>
                            <a:srgbClr val="000000"/>
                          </a:solidFill>
                          <a:effectLst/>
                          <a:latin typeface="+mn-lt"/>
                          <a:ea typeface="Times New Roman" panose="02020603050405020304" pitchFamily="18" charset="0"/>
                          <a:cs typeface="Times New Roman" panose="02020603050405020304" pitchFamily="18" charset="0"/>
                        </a:rPr>
                        <a:t>Von Neumann (1947-1954)</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tcPr>
                </a:tc>
                <a:tc>
                  <a:txBody>
                    <a:bodyPr/>
                    <a:lstStyle/>
                    <a:p>
                      <a:pPr>
                        <a:lnSpc>
                          <a:spcPct val="107000"/>
                        </a:lnSpc>
                        <a:spcAft>
                          <a:spcPts val="800"/>
                        </a:spcAft>
                      </a:pPr>
                      <a:r>
                        <a:rPr lang="es-ES" sz="1400" kern="1200" dirty="0">
                          <a:solidFill>
                            <a:srgbClr val="000000"/>
                          </a:solidFill>
                          <a:effectLst/>
                          <a:latin typeface="+mn-lt"/>
                          <a:ea typeface="Times New Roman" panose="02020603050405020304" pitchFamily="18" charset="0"/>
                          <a:cs typeface="Times New Roman" panose="02020603050405020304" pitchFamily="18" charset="0"/>
                        </a:rPr>
                        <a:t>Técnicas matemáticas en actividades</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lnL w="12700" cap="flat" cmpd="sng" algn="ctr">
                      <a:solidFill>
                        <a:srgbClr val="61881B"/>
                      </a:solidFill>
                      <a:prstDash val="solid"/>
                      <a:round/>
                      <a:headEnd type="none" w="med" len="med"/>
                      <a:tailEnd type="none" w="med" len="med"/>
                    </a:lnL>
                    <a:lnR w="12700" cap="flat" cmpd="sng" algn="ctr">
                      <a:solidFill>
                        <a:srgbClr val="61881B"/>
                      </a:solidFill>
                      <a:prstDash val="solid"/>
                      <a:round/>
                      <a:headEnd type="none" w="med" len="med"/>
                      <a:tailEnd type="none" w="med" len="med"/>
                    </a:lnR>
                    <a:lnT w="12700" cap="flat" cmpd="sng" algn="ctr">
                      <a:solidFill>
                        <a:srgbClr val="61881B"/>
                      </a:solidFill>
                      <a:prstDash val="solid"/>
                      <a:round/>
                      <a:headEnd type="none" w="med" len="med"/>
                      <a:tailEnd type="none" w="med" len="med"/>
                    </a:lnT>
                    <a:lnB w="12700" cap="flat" cmpd="sng" algn="ctr">
                      <a:solidFill>
                        <a:srgbClr val="61881B"/>
                      </a:solidFill>
                      <a:prstDash val="solid"/>
                      <a:round/>
                      <a:headEnd type="none" w="med" len="med"/>
                      <a:tailEnd type="none" w="med" len="med"/>
                    </a:lnB>
                  </a:tcPr>
                </a:tc>
                <a:extLst>
                  <a:ext uri="{0D108BD9-81ED-4DB2-BD59-A6C34878D82A}">
                    <a16:rowId xmlns:a16="http://schemas.microsoft.com/office/drawing/2014/main" val="725624388"/>
                  </a:ext>
                </a:extLst>
              </a:tr>
            </a:tbl>
          </a:graphicData>
        </a:graphic>
      </p:graphicFrame>
      <p:graphicFrame>
        <p:nvGraphicFramePr>
          <p:cNvPr id="7" name="Tabla 6">
            <a:extLst>
              <a:ext uri="{FF2B5EF4-FFF2-40B4-BE49-F238E27FC236}">
                <a16:creationId xmlns:a16="http://schemas.microsoft.com/office/drawing/2014/main" id="{A4D78179-AB3F-42EC-BD1E-451AAD3621E2}"/>
              </a:ext>
            </a:extLst>
          </p:cNvPr>
          <p:cNvGraphicFramePr>
            <a:graphicFrameLocks noGrp="1"/>
          </p:cNvGraphicFramePr>
          <p:nvPr>
            <p:extLst>
              <p:ext uri="{D42A27DB-BD31-4B8C-83A1-F6EECF244321}">
                <p14:modId xmlns:p14="http://schemas.microsoft.com/office/powerpoint/2010/main" val="2370451701"/>
              </p:ext>
            </p:extLst>
          </p:nvPr>
        </p:nvGraphicFramePr>
        <p:xfrm>
          <a:off x="122529" y="4149080"/>
          <a:ext cx="8856981" cy="1812615"/>
        </p:xfrm>
        <a:graphic>
          <a:graphicData uri="http://schemas.openxmlformats.org/drawingml/2006/table">
            <a:tbl>
              <a:tblPr firstRow="1" bandRow="1">
                <a:tableStyleId>{08FB837D-C827-4EFA-A057-4D05807E0F7C}</a:tableStyleId>
              </a:tblPr>
              <a:tblGrid>
                <a:gridCol w="3240359">
                  <a:extLst>
                    <a:ext uri="{9D8B030D-6E8A-4147-A177-3AD203B41FA5}">
                      <a16:colId xmlns:a16="http://schemas.microsoft.com/office/drawing/2014/main" val="2510869501"/>
                    </a:ext>
                  </a:extLst>
                </a:gridCol>
                <a:gridCol w="2300020">
                  <a:extLst>
                    <a:ext uri="{9D8B030D-6E8A-4147-A177-3AD203B41FA5}">
                      <a16:colId xmlns:a16="http://schemas.microsoft.com/office/drawing/2014/main" val="3613679475"/>
                    </a:ext>
                  </a:extLst>
                </a:gridCol>
                <a:gridCol w="3316602">
                  <a:extLst>
                    <a:ext uri="{9D8B030D-6E8A-4147-A177-3AD203B41FA5}">
                      <a16:colId xmlns:a16="http://schemas.microsoft.com/office/drawing/2014/main" val="1387193409"/>
                    </a:ext>
                  </a:extLst>
                </a:gridCol>
              </a:tblGrid>
              <a:tr h="549607">
                <a:tc>
                  <a:txBody>
                    <a:bodyPr/>
                    <a:lstStyle/>
                    <a:p>
                      <a:pPr algn="ctr">
                        <a:lnSpc>
                          <a:spcPct val="107000"/>
                        </a:lnSpc>
                        <a:spcAft>
                          <a:spcPts val="800"/>
                        </a:spcAft>
                      </a:pPr>
                      <a:r>
                        <a:rPr lang="es-ES" sz="1400" b="1" kern="1200">
                          <a:solidFill>
                            <a:srgbClr val="FFFFFF"/>
                          </a:solidFill>
                          <a:effectLst/>
                        </a:rPr>
                        <a:t>Enfoques teóricos para el análisis de las políticas públicas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gn="ctr">
                        <a:lnSpc>
                          <a:spcPct val="107000"/>
                        </a:lnSpc>
                        <a:spcAft>
                          <a:spcPts val="800"/>
                        </a:spcAft>
                      </a:pPr>
                      <a:r>
                        <a:rPr lang="es-ES" sz="1400" b="1" kern="1200" dirty="0">
                          <a:solidFill>
                            <a:srgbClr val="FFFFFF"/>
                          </a:solidFill>
                          <a:effectLst/>
                        </a:rPr>
                        <a:t>Autor </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gn="ctr">
                        <a:lnSpc>
                          <a:spcPct val="107000"/>
                        </a:lnSpc>
                        <a:spcAft>
                          <a:spcPts val="800"/>
                        </a:spcAft>
                      </a:pPr>
                      <a:r>
                        <a:rPr lang="es-ES" sz="1400" b="1" kern="1200">
                          <a:solidFill>
                            <a:srgbClr val="FFFFFF"/>
                          </a:solidFill>
                          <a:effectLst/>
                        </a:rPr>
                        <a:t>Aportes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extLst>
                  <a:ext uri="{0D108BD9-81ED-4DB2-BD59-A6C34878D82A}">
                    <a16:rowId xmlns:a16="http://schemas.microsoft.com/office/drawing/2014/main" val="951263561"/>
                  </a:ext>
                </a:extLst>
              </a:tr>
              <a:tr h="315752">
                <a:tc>
                  <a:txBody>
                    <a:bodyPr/>
                    <a:lstStyle/>
                    <a:p>
                      <a:pPr>
                        <a:lnSpc>
                          <a:spcPct val="107000"/>
                        </a:lnSpc>
                        <a:spcAft>
                          <a:spcPts val="800"/>
                        </a:spcAft>
                      </a:pPr>
                      <a:r>
                        <a:rPr lang="es-ES" sz="1400" kern="1200">
                          <a:solidFill>
                            <a:srgbClr val="000000"/>
                          </a:solidFill>
                          <a:effectLst/>
                        </a:rPr>
                        <a:t>Enfoque secuencial o ciclo de política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Lasswell; Jones (1970)</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Análisis de la política en etapas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extLst>
                  <a:ext uri="{0D108BD9-81ED-4DB2-BD59-A6C34878D82A}">
                    <a16:rowId xmlns:a16="http://schemas.microsoft.com/office/drawing/2014/main" val="997882835"/>
                  </a:ext>
                </a:extLst>
              </a:tr>
              <a:tr h="315752">
                <a:tc>
                  <a:txBody>
                    <a:bodyPr/>
                    <a:lstStyle/>
                    <a:p>
                      <a:pPr>
                        <a:lnSpc>
                          <a:spcPct val="107000"/>
                        </a:lnSpc>
                        <a:spcAft>
                          <a:spcPts val="800"/>
                        </a:spcAft>
                      </a:pPr>
                      <a:r>
                        <a:rPr lang="es-ES" sz="1400" kern="1200">
                          <a:solidFill>
                            <a:srgbClr val="000000"/>
                          </a:solidFill>
                          <a:effectLst/>
                        </a:rPr>
                        <a:t>Enfoque neoinstitucionalista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Douglass North (1980)</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Estudio histórico para creación de PL</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extLst>
                  <a:ext uri="{0D108BD9-81ED-4DB2-BD59-A6C34878D82A}">
                    <a16:rowId xmlns:a16="http://schemas.microsoft.com/office/drawing/2014/main" val="2238986027"/>
                  </a:ext>
                </a:extLst>
              </a:tr>
              <a:tr h="315752">
                <a:tc>
                  <a:txBody>
                    <a:bodyPr/>
                    <a:lstStyle/>
                    <a:p>
                      <a:pPr>
                        <a:lnSpc>
                          <a:spcPct val="107000"/>
                        </a:lnSpc>
                        <a:spcAft>
                          <a:spcPts val="800"/>
                        </a:spcAft>
                      </a:pPr>
                      <a:r>
                        <a:rPr lang="es-ES" sz="1400" kern="1200">
                          <a:solidFill>
                            <a:srgbClr val="000000"/>
                          </a:solidFill>
                          <a:effectLst/>
                        </a:rPr>
                        <a:t>Enfoque racional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Jon Elster (1989)</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Control de organismos públicos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extLst>
                  <a:ext uri="{0D108BD9-81ED-4DB2-BD59-A6C34878D82A}">
                    <a16:rowId xmlns:a16="http://schemas.microsoft.com/office/drawing/2014/main" val="1110221486"/>
                  </a:ext>
                </a:extLst>
              </a:tr>
              <a:tr h="315752">
                <a:tc>
                  <a:txBody>
                    <a:bodyPr/>
                    <a:lstStyle/>
                    <a:p>
                      <a:pPr>
                        <a:lnSpc>
                          <a:spcPct val="107000"/>
                        </a:lnSpc>
                        <a:spcAft>
                          <a:spcPts val="800"/>
                        </a:spcAft>
                      </a:pPr>
                      <a:r>
                        <a:rPr lang="es-ES" sz="1400" kern="1200">
                          <a:solidFill>
                            <a:srgbClr val="000000"/>
                          </a:solidFill>
                          <a:effectLst/>
                        </a:rPr>
                        <a:t>Enfoque referencial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Pierre Muller (1998)</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dirty="0">
                          <a:solidFill>
                            <a:srgbClr val="000000"/>
                          </a:solidFill>
                          <a:effectLst/>
                        </a:rPr>
                        <a:t>Administración horizontal y mediación</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tc>
                <a:extLst>
                  <a:ext uri="{0D108BD9-81ED-4DB2-BD59-A6C34878D82A}">
                    <a16:rowId xmlns:a16="http://schemas.microsoft.com/office/drawing/2014/main" val="2326091516"/>
                  </a:ext>
                </a:extLst>
              </a:tr>
            </a:tbl>
          </a:graphicData>
        </a:graphic>
      </p:graphicFrame>
      <p:graphicFrame>
        <p:nvGraphicFramePr>
          <p:cNvPr id="10" name="Tabla 9">
            <a:extLst>
              <a:ext uri="{FF2B5EF4-FFF2-40B4-BE49-F238E27FC236}">
                <a16:creationId xmlns:a16="http://schemas.microsoft.com/office/drawing/2014/main" id="{926323D9-BB12-4B1C-A61A-6FDBA33AD868}"/>
              </a:ext>
            </a:extLst>
          </p:cNvPr>
          <p:cNvGraphicFramePr>
            <a:graphicFrameLocks noGrp="1"/>
          </p:cNvGraphicFramePr>
          <p:nvPr>
            <p:extLst>
              <p:ext uri="{D42A27DB-BD31-4B8C-83A1-F6EECF244321}">
                <p14:modId xmlns:p14="http://schemas.microsoft.com/office/powerpoint/2010/main" val="873593980"/>
              </p:ext>
            </p:extLst>
          </p:nvPr>
        </p:nvGraphicFramePr>
        <p:xfrm>
          <a:off x="122529" y="2420888"/>
          <a:ext cx="8856981" cy="1632752"/>
        </p:xfrm>
        <a:graphic>
          <a:graphicData uri="http://schemas.openxmlformats.org/drawingml/2006/table">
            <a:tbl>
              <a:tblPr firstRow="1" bandRow="1">
                <a:tableStyleId>{69C7853C-536D-4A76-A0AE-DD22124D55A5}</a:tableStyleId>
              </a:tblPr>
              <a:tblGrid>
                <a:gridCol w="2884555">
                  <a:extLst>
                    <a:ext uri="{9D8B030D-6E8A-4147-A177-3AD203B41FA5}">
                      <a16:colId xmlns:a16="http://schemas.microsoft.com/office/drawing/2014/main" val="2091283087"/>
                    </a:ext>
                  </a:extLst>
                </a:gridCol>
                <a:gridCol w="2592287">
                  <a:extLst>
                    <a:ext uri="{9D8B030D-6E8A-4147-A177-3AD203B41FA5}">
                      <a16:colId xmlns:a16="http://schemas.microsoft.com/office/drawing/2014/main" val="2705634236"/>
                    </a:ext>
                  </a:extLst>
                </a:gridCol>
                <a:gridCol w="3380139">
                  <a:extLst>
                    <a:ext uri="{9D8B030D-6E8A-4147-A177-3AD203B41FA5}">
                      <a16:colId xmlns:a16="http://schemas.microsoft.com/office/drawing/2014/main" val="50455819"/>
                    </a:ext>
                  </a:extLst>
                </a:gridCol>
              </a:tblGrid>
              <a:tr h="580871">
                <a:tc>
                  <a:txBody>
                    <a:bodyPr/>
                    <a:lstStyle/>
                    <a:p>
                      <a:pPr algn="ctr">
                        <a:lnSpc>
                          <a:spcPct val="107000"/>
                        </a:lnSpc>
                        <a:spcAft>
                          <a:spcPts val="800"/>
                        </a:spcAft>
                      </a:pPr>
                      <a:r>
                        <a:rPr lang="es-ES" sz="1400" b="1" kern="1200">
                          <a:solidFill>
                            <a:srgbClr val="FFFFFF"/>
                          </a:solidFill>
                          <a:effectLst/>
                        </a:rPr>
                        <a:t>Teorías de la administración pública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gn="ctr">
                        <a:lnSpc>
                          <a:spcPct val="107000"/>
                        </a:lnSpc>
                        <a:spcAft>
                          <a:spcPts val="800"/>
                        </a:spcAft>
                      </a:pPr>
                      <a:r>
                        <a:rPr lang="es-ES" sz="1400" b="1" kern="1200">
                          <a:solidFill>
                            <a:srgbClr val="FFFFFF"/>
                          </a:solidFill>
                          <a:effectLst/>
                        </a:rPr>
                        <a:t>Autor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gn="ctr">
                        <a:lnSpc>
                          <a:spcPct val="107000"/>
                        </a:lnSpc>
                        <a:spcAft>
                          <a:spcPts val="800"/>
                        </a:spcAft>
                      </a:pPr>
                      <a:r>
                        <a:rPr lang="es-ES" sz="1400" b="1" kern="1200">
                          <a:solidFill>
                            <a:srgbClr val="FFFFFF"/>
                          </a:solidFill>
                          <a:effectLst/>
                        </a:rPr>
                        <a:t>Aporte</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extLst>
                  <a:ext uri="{0D108BD9-81ED-4DB2-BD59-A6C34878D82A}">
                    <a16:rowId xmlns:a16="http://schemas.microsoft.com/office/drawing/2014/main" val="1694024959"/>
                  </a:ext>
                </a:extLst>
              </a:tr>
              <a:tr h="350627">
                <a:tc>
                  <a:txBody>
                    <a:bodyPr/>
                    <a:lstStyle/>
                    <a:p>
                      <a:pPr>
                        <a:lnSpc>
                          <a:spcPct val="107000"/>
                        </a:lnSpc>
                        <a:spcAft>
                          <a:spcPts val="800"/>
                        </a:spcAft>
                      </a:pPr>
                      <a:r>
                        <a:rPr lang="es-ES" sz="1400" kern="1200">
                          <a:solidFill>
                            <a:srgbClr val="000000"/>
                          </a:solidFill>
                          <a:effectLst/>
                        </a:rPr>
                        <a:t>Teoría burocrática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Max Weber (1940)</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dirty="0">
                          <a:solidFill>
                            <a:srgbClr val="000000"/>
                          </a:solidFill>
                          <a:effectLst/>
                        </a:rPr>
                        <a:t>Descripción formal, y reglamentos   </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tc>
                <a:extLst>
                  <a:ext uri="{0D108BD9-81ED-4DB2-BD59-A6C34878D82A}">
                    <a16:rowId xmlns:a16="http://schemas.microsoft.com/office/drawing/2014/main" val="2099612490"/>
                  </a:ext>
                </a:extLst>
              </a:tr>
              <a:tr h="350627">
                <a:tc>
                  <a:txBody>
                    <a:bodyPr/>
                    <a:lstStyle/>
                    <a:p>
                      <a:pPr>
                        <a:lnSpc>
                          <a:spcPct val="107000"/>
                        </a:lnSpc>
                        <a:spcAft>
                          <a:spcPts val="800"/>
                        </a:spcAft>
                      </a:pPr>
                      <a:r>
                        <a:rPr lang="es-ES" sz="1400" kern="1200">
                          <a:solidFill>
                            <a:srgbClr val="000000"/>
                          </a:solidFill>
                          <a:effectLst/>
                        </a:rPr>
                        <a:t>Teoría organizacional </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Chester Barnard (1946-1960)</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a:solidFill>
                            <a:srgbClr val="000000"/>
                          </a:solidFill>
                          <a:effectLst/>
                        </a:rPr>
                        <a:t>Distinción entre tipos de organización</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extLst>
                  <a:ext uri="{0D108BD9-81ED-4DB2-BD59-A6C34878D82A}">
                    <a16:rowId xmlns:a16="http://schemas.microsoft.com/office/drawing/2014/main" val="1775620844"/>
                  </a:ext>
                </a:extLst>
              </a:tr>
              <a:tr h="350627">
                <a:tc>
                  <a:txBody>
                    <a:bodyPr/>
                    <a:lstStyle/>
                    <a:p>
                      <a:pPr>
                        <a:lnSpc>
                          <a:spcPct val="107000"/>
                        </a:lnSpc>
                        <a:spcAft>
                          <a:spcPts val="800"/>
                        </a:spcAft>
                      </a:pPr>
                      <a:r>
                        <a:rPr lang="es-ES" sz="1400" kern="1200">
                          <a:solidFill>
                            <a:srgbClr val="000000"/>
                          </a:solidFill>
                          <a:effectLst/>
                        </a:rPr>
                        <a:t>Teoría de la nueva gestión pública</a:t>
                      </a:r>
                      <a:endParaRPr lang="es-EC" sz="140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dirty="0">
                          <a:solidFill>
                            <a:srgbClr val="000000"/>
                          </a:solidFill>
                          <a:effectLst/>
                        </a:rPr>
                        <a:t>Christopher Hood (1991)</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tc>
                <a:tc>
                  <a:txBody>
                    <a:bodyPr/>
                    <a:lstStyle/>
                    <a:p>
                      <a:pPr>
                        <a:lnSpc>
                          <a:spcPct val="107000"/>
                        </a:lnSpc>
                        <a:spcAft>
                          <a:spcPts val="800"/>
                        </a:spcAft>
                      </a:pPr>
                      <a:r>
                        <a:rPr lang="es-ES" sz="1400" kern="1200" dirty="0">
                          <a:solidFill>
                            <a:srgbClr val="000000"/>
                          </a:solidFill>
                          <a:effectLst/>
                        </a:rPr>
                        <a:t>Mecanismos de Libre elección, y RC</a:t>
                      </a:r>
                      <a:endParaRPr lang="es-EC" sz="1400" dirty="0">
                        <a:effectLst/>
                        <a:latin typeface="+mn-lt"/>
                        <a:ea typeface="Calibri" panose="020F0502020204030204" pitchFamily="34" charset="0"/>
                        <a:cs typeface="Times New Roman" panose="02020603050405020304" pitchFamily="18" charset="0"/>
                      </a:endParaRPr>
                    </a:p>
                  </a:txBody>
                  <a:tcPr marL="81469" marR="81469" marT="40735" marB="40735"/>
                </a:tc>
                <a:extLst>
                  <a:ext uri="{0D108BD9-81ED-4DB2-BD59-A6C34878D82A}">
                    <a16:rowId xmlns:a16="http://schemas.microsoft.com/office/drawing/2014/main" val="3293998992"/>
                  </a:ext>
                </a:extLst>
              </a:tr>
            </a:tbl>
          </a:graphicData>
        </a:graphic>
      </p:graphicFrame>
    </p:spTree>
    <p:extLst>
      <p:ext uri="{BB962C8B-B14F-4D97-AF65-F5344CB8AC3E}">
        <p14:creationId xmlns:p14="http://schemas.microsoft.com/office/powerpoint/2010/main" val="2723206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3808" y="653348"/>
            <a:ext cx="2747868" cy="400110"/>
          </a:xfrm>
          <a:prstGeom prst="rect">
            <a:avLst/>
          </a:prstGeom>
          <a:solidFill>
            <a:schemeClr val="bg1"/>
          </a:solidFill>
          <a:ln w="28575">
            <a:solidFill>
              <a:schemeClr val="accent5">
                <a:lumMod val="60000"/>
                <a:lumOff val="40000"/>
              </a:schemeClr>
            </a:solidFill>
          </a:ln>
        </p:spPr>
        <p:txBody>
          <a:bodyPr wrap="none" rtlCol="0">
            <a:spAutoFit/>
          </a:bodyPr>
          <a:lstStyle/>
          <a:p>
            <a:r>
              <a:rPr lang="es-ES" sz="2000" b="1" dirty="0">
                <a:ln w="0"/>
                <a:effectLst>
                  <a:outerShdw blurRad="38100" dist="19050" dir="2700000" algn="tl" rotWithShape="0">
                    <a:schemeClr val="dk1">
                      <a:alpha val="40000"/>
                    </a:schemeClr>
                  </a:outerShdw>
                </a:effectLst>
              </a:rPr>
              <a:t>Marco Metodológico</a:t>
            </a:r>
          </a:p>
        </p:txBody>
      </p:sp>
      <p:graphicFrame>
        <p:nvGraphicFramePr>
          <p:cNvPr id="14" name="Diagrama 13">
            <a:extLst>
              <a:ext uri="{FF2B5EF4-FFF2-40B4-BE49-F238E27FC236}">
                <a16:creationId xmlns:a16="http://schemas.microsoft.com/office/drawing/2014/main" id="{87252459-6B85-40D7-BFD7-C13F4A753A55}"/>
              </a:ext>
            </a:extLst>
          </p:cNvPr>
          <p:cNvGraphicFramePr/>
          <p:nvPr>
            <p:extLst>
              <p:ext uri="{D42A27DB-BD31-4B8C-83A1-F6EECF244321}">
                <p14:modId xmlns:p14="http://schemas.microsoft.com/office/powerpoint/2010/main" val="3538434439"/>
              </p:ext>
            </p:extLst>
          </p:nvPr>
        </p:nvGraphicFramePr>
        <p:xfrm>
          <a:off x="467544" y="1525240"/>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redondeadas 2">
            <a:extLst>
              <a:ext uri="{FF2B5EF4-FFF2-40B4-BE49-F238E27FC236}">
                <a16:creationId xmlns:a16="http://schemas.microsoft.com/office/drawing/2014/main" id="{C6ED2959-6FA1-4768-8854-415F2640657A}"/>
              </a:ext>
            </a:extLst>
          </p:cNvPr>
          <p:cNvSpPr/>
          <p:nvPr/>
        </p:nvSpPr>
        <p:spPr>
          <a:xfrm>
            <a:off x="467544" y="260262"/>
            <a:ext cx="1656184" cy="4001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a:t>CAPÍTULO III</a:t>
            </a:r>
            <a:endParaRPr lang="es-EC" b="1" dirty="0"/>
          </a:p>
        </p:txBody>
      </p:sp>
    </p:spTree>
    <p:extLst>
      <p:ext uri="{BB962C8B-B14F-4D97-AF65-F5344CB8AC3E}">
        <p14:creationId xmlns:p14="http://schemas.microsoft.com/office/powerpoint/2010/main" val="39303807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90852" y="260648"/>
            <a:ext cx="2762295" cy="400110"/>
          </a:xfrm>
          <a:prstGeom prst="rect">
            <a:avLst/>
          </a:prstGeom>
          <a:solidFill>
            <a:schemeClr val="bg1"/>
          </a:solidFill>
          <a:ln w="28575">
            <a:solidFill>
              <a:schemeClr val="accent5">
                <a:lumMod val="60000"/>
                <a:lumOff val="40000"/>
              </a:schemeClr>
            </a:solidFill>
          </a:ln>
        </p:spPr>
        <p:txBody>
          <a:bodyPr wrap="none" rtlCol="0">
            <a:spAutoFit/>
          </a:bodyPr>
          <a:lstStyle/>
          <a:p>
            <a:r>
              <a:rPr lang="es-ES" sz="2000" b="1" dirty="0">
                <a:ln w="0"/>
                <a:effectLst>
                  <a:outerShdw blurRad="38100" dist="19050" dir="2700000" algn="tl" rotWithShape="0">
                    <a:schemeClr val="dk1">
                      <a:alpha val="40000"/>
                    </a:schemeClr>
                  </a:outerShdw>
                </a:effectLst>
              </a:rPr>
              <a:t>Población y muestra </a:t>
            </a:r>
          </a:p>
        </p:txBody>
      </p:sp>
      <p:sp>
        <p:nvSpPr>
          <p:cNvPr id="3" name="Rectángulo: esquinas redondeadas 2">
            <a:extLst>
              <a:ext uri="{FF2B5EF4-FFF2-40B4-BE49-F238E27FC236}">
                <a16:creationId xmlns:a16="http://schemas.microsoft.com/office/drawing/2014/main" id="{EE681654-88A2-4CDC-9236-6B8C51CE88FA}"/>
              </a:ext>
            </a:extLst>
          </p:cNvPr>
          <p:cNvSpPr/>
          <p:nvPr/>
        </p:nvSpPr>
        <p:spPr>
          <a:xfrm>
            <a:off x="251520" y="908720"/>
            <a:ext cx="3096342" cy="504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a:solidFill>
                  <a:schemeClr val="tx1"/>
                </a:solidFill>
              </a:rPr>
              <a:t>Muestreo aleatorio simple </a:t>
            </a:r>
            <a:endParaRPr lang="es-EC" b="1" dirty="0">
              <a:solidFill>
                <a:schemeClr val="tx1"/>
              </a:solidFill>
            </a:endParaRPr>
          </a:p>
        </p:txBody>
      </p:sp>
      <p:sp>
        <p:nvSpPr>
          <p:cNvPr id="4" name="Rectángulo: esquinas redondeadas 3">
            <a:extLst>
              <a:ext uri="{FF2B5EF4-FFF2-40B4-BE49-F238E27FC236}">
                <a16:creationId xmlns:a16="http://schemas.microsoft.com/office/drawing/2014/main" id="{1C657602-CD7B-452F-942E-3421EC0B4693}"/>
              </a:ext>
            </a:extLst>
          </p:cNvPr>
          <p:cNvSpPr/>
          <p:nvPr/>
        </p:nvSpPr>
        <p:spPr>
          <a:xfrm>
            <a:off x="5796138" y="908720"/>
            <a:ext cx="3096342"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solidFill>
                  <a:schemeClr val="tx1"/>
                </a:solidFill>
              </a:rPr>
              <a:t>Muestreo por conveniencia </a:t>
            </a:r>
            <a:endParaRPr lang="es-EC" b="1" dirty="0">
              <a:solidFill>
                <a:schemeClr val="tx1"/>
              </a:solidFill>
            </a:endParaRPr>
          </a:p>
        </p:txBody>
      </p:sp>
      <p:sp>
        <p:nvSpPr>
          <p:cNvPr id="8" name="Cuadro de texto 2">
            <a:extLst>
              <a:ext uri="{FF2B5EF4-FFF2-40B4-BE49-F238E27FC236}">
                <a16:creationId xmlns:a16="http://schemas.microsoft.com/office/drawing/2014/main" id="{C5776724-E45E-41AC-82C3-52017D146ABC}"/>
              </a:ext>
            </a:extLst>
          </p:cNvPr>
          <p:cNvSpPr txBox="1"/>
          <p:nvPr/>
        </p:nvSpPr>
        <p:spPr>
          <a:xfrm>
            <a:off x="251520" y="1843777"/>
            <a:ext cx="3131496" cy="223329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0"/>
              </a:spcAft>
              <a:buFont typeface="Symbol" panose="05050102010706020507" pitchFamily="18" charset="2"/>
              <a:buChar char=""/>
            </a:pPr>
            <a:r>
              <a:rPr lang="es-ES" sz="1600" dirty="0">
                <a:effectLst/>
                <a:ea typeface="Calibri" panose="020F0502020204030204" pitchFamily="34" charset="0"/>
                <a:cs typeface="Times New Roman" panose="02020603050405020304" pitchFamily="18" charset="0"/>
              </a:rPr>
              <a:t>Población de jóvenes (</a:t>
            </a:r>
            <a:r>
              <a:rPr lang="es-EC" sz="1600" dirty="0">
                <a:effectLst/>
                <a:ea typeface="Calibri" panose="020F0502020204030204" pitchFamily="34" charset="0"/>
                <a:cs typeface="Times New Roman" panose="02020603050405020304" pitchFamily="18" charset="0"/>
              </a:rPr>
              <a:t>N= 21.535)</a:t>
            </a:r>
          </a:p>
          <a:p>
            <a:pPr marL="342900" lvl="0" indent="-342900">
              <a:lnSpc>
                <a:spcPct val="107000"/>
              </a:lnSpc>
              <a:spcAft>
                <a:spcPts val="0"/>
              </a:spcAft>
              <a:buFont typeface="Symbol" panose="05050102010706020507" pitchFamily="18" charset="2"/>
              <a:buChar char=""/>
            </a:pPr>
            <a:r>
              <a:rPr lang="es-EC" sz="1600" dirty="0">
                <a:effectLst/>
                <a:ea typeface="Calibri" panose="020F0502020204030204" pitchFamily="34" charset="0"/>
                <a:cs typeface="Times New Roman" panose="02020603050405020304" pitchFamily="18" charset="0"/>
              </a:rPr>
              <a:t>Nivel de significancia (α=0,05)</a:t>
            </a:r>
          </a:p>
          <a:p>
            <a:pPr marL="342900" lvl="0" indent="-342900">
              <a:lnSpc>
                <a:spcPct val="107000"/>
              </a:lnSpc>
              <a:spcAft>
                <a:spcPts val="0"/>
              </a:spcAft>
              <a:buFont typeface="Symbol" panose="05050102010706020507" pitchFamily="18" charset="2"/>
              <a:buChar char=""/>
            </a:pPr>
            <a:r>
              <a:rPr lang="es-EC" sz="1600" dirty="0">
                <a:effectLst/>
                <a:ea typeface="Calibri" panose="020F0502020204030204" pitchFamily="34" charset="0"/>
                <a:cs typeface="Times New Roman" panose="02020603050405020304" pitchFamily="18" charset="0"/>
              </a:rPr>
              <a:t>Error absoluto (d=0,05)</a:t>
            </a:r>
          </a:p>
          <a:p>
            <a:pPr marL="342900" lvl="0" indent="-342900">
              <a:lnSpc>
                <a:spcPct val="107000"/>
              </a:lnSpc>
              <a:spcAft>
                <a:spcPts val="0"/>
              </a:spcAft>
              <a:buFont typeface="Symbol" panose="05050102010706020507" pitchFamily="18" charset="2"/>
              <a:buChar char=""/>
            </a:pPr>
            <a:r>
              <a:rPr lang="es-EC" sz="1600" dirty="0">
                <a:effectLst/>
                <a:ea typeface="Calibri" panose="020F0502020204030204" pitchFamily="34" charset="0"/>
                <a:cs typeface="Times New Roman" panose="02020603050405020304" pitchFamily="18" charset="0"/>
              </a:rPr>
              <a:t>Valor de probabilidad (p=0,5)</a:t>
            </a:r>
          </a:p>
          <a:p>
            <a:pPr marL="342900" lvl="0" indent="-342900">
              <a:lnSpc>
                <a:spcPct val="107000"/>
              </a:lnSpc>
              <a:spcAft>
                <a:spcPts val="800"/>
              </a:spcAft>
              <a:buFont typeface="Symbol" panose="05050102010706020507" pitchFamily="18" charset="2"/>
              <a:buChar char=""/>
            </a:pPr>
            <a:r>
              <a:rPr lang="es-EC" sz="1600" dirty="0">
                <a:effectLst/>
                <a:ea typeface="Calibri" panose="020F0502020204030204" pitchFamily="34" charset="0"/>
                <a:cs typeface="Times New Roman" panose="02020603050405020304" pitchFamily="18" charset="0"/>
              </a:rPr>
              <a:t>Muestra referencial (n=377)</a:t>
            </a:r>
          </a:p>
        </p:txBody>
      </p:sp>
      <p:graphicFrame>
        <p:nvGraphicFramePr>
          <p:cNvPr id="7" name="Tabla 6">
            <a:extLst>
              <a:ext uri="{FF2B5EF4-FFF2-40B4-BE49-F238E27FC236}">
                <a16:creationId xmlns:a16="http://schemas.microsoft.com/office/drawing/2014/main" id="{7D7394EA-7202-49B6-908B-EFBE91C46B0A}"/>
              </a:ext>
            </a:extLst>
          </p:cNvPr>
          <p:cNvGraphicFramePr>
            <a:graphicFrameLocks noGrp="1"/>
          </p:cNvGraphicFramePr>
          <p:nvPr>
            <p:extLst>
              <p:ext uri="{D42A27DB-BD31-4B8C-83A1-F6EECF244321}">
                <p14:modId xmlns:p14="http://schemas.microsoft.com/office/powerpoint/2010/main" val="3270793450"/>
              </p:ext>
            </p:extLst>
          </p:nvPr>
        </p:nvGraphicFramePr>
        <p:xfrm>
          <a:off x="5868146" y="2036785"/>
          <a:ext cx="3024334" cy="1994919"/>
        </p:xfrm>
        <a:graphic>
          <a:graphicData uri="http://schemas.openxmlformats.org/drawingml/2006/table">
            <a:tbl>
              <a:tblPr firstRow="1" firstCol="1" bandRow="1">
                <a:tableStyleId>{3C2FFA5D-87B4-456A-9821-1D502468CF0F}</a:tableStyleId>
              </a:tblPr>
              <a:tblGrid>
                <a:gridCol w="1512167">
                  <a:extLst>
                    <a:ext uri="{9D8B030D-6E8A-4147-A177-3AD203B41FA5}">
                      <a16:colId xmlns:a16="http://schemas.microsoft.com/office/drawing/2014/main" val="3257844881"/>
                    </a:ext>
                  </a:extLst>
                </a:gridCol>
                <a:gridCol w="1512167">
                  <a:extLst>
                    <a:ext uri="{9D8B030D-6E8A-4147-A177-3AD203B41FA5}">
                      <a16:colId xmlns:a16="http://schemas.microsoft.com/office/drawing/2014/main" val="3596142642"/>
                    </a:ext>
                  </a:extLst>
                </a:gridCol>
              </a:tblGrid>
              <a:tr h="195580">
                <a:tc>
                  <a:txBody>
                    <a:bodyPr/>
                    <a:lstStyle/>
                    <a:p>
                      <a:pPr algn="ctr">
                        <a:lnSpc>
                          <a:spcPct val="107000"/>
                        </a:lnSpc>
                        <a:spcAft>
                          <a:spcPts val="0"/>
                        </a:spcAft>
                      </a:pPr>
                      <a:r>
                        <a:rPr lang="es-EC" sz="1600">
                          <a:effectLst/>
                        </a:rPr>
                        <a:t>Parroquia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a:effectLst/>
                        </a:rPr>
                        <a:t>Tamaño de muestra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9716852"/>
                  </a:ext>
                </a:extLst>
              </a:tr>
              <a:tr h="203835">
                <a:tc>
                  <a:txBody>
                    <a:bodyPr/>
                    <a:lstStyle/>
                    <a:p>
                      <a:pPr algn="just">
                        <a:lnSpc>
                          <a:spcPct val="107000"/>
                        </a:lnSpc>
                        <a:spcAft>
                          <a:spcPts val="0"/>
                        </a:spcAft>
                      </a:pPr>
                      <a:r>
                        <a:rPr lang="es-EC" sz="1600">
                          <a:effectLst/>
                        </a:rPr>
                        <a:t>Sangolquí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256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2626260"/>
                  </a:ext>
                </a:extLst>
              </a:tr>
              <a:tr h="195580">
                <a:tc>
                  <a:txBody>
                    <a:bodyPr/>
                    <a:lstStyle/>
                    <a:p>
                      <a:pPr algn="just">
                        <a:lnSpc>
                          <a:spcPct val="107000"/>
                        </a:lnSpc>
                        <a:spcAft>
                          <a:spcPts val="0"/>
                        </a:spcAft>
                      </a:pPr>
                      <a:r>
                        <a:rPr lang="es-EC" sz="1600">
                          <a:effectLst/>
                        </a:rPr>
                        <a:t>Cotogchoa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3357712"/>
                  </a:ext>
                </a:extLst>
              </a:tr>
              <a:tr h="195580">
                <a:tc>
                  <a:txBody>
                    <a:bodyPr/>
                    <a:lstStyle/>
                    <a:p>
                      <a:pPr algn="just">
                        <a:lnSpc>
                          <a:spcPct val="107000"/>
                        </a:lnSpc>
                        <a:spcAft>
                          <a:spcPts val="0"/>
                        </a:spcAft>
                      </a:pPr>
                      <a:r>
                        <a:rPr lang="es-EC" sz="1600">
                          <a:effectLst/>
                        </a:rPr>
                        <a:t>Rumipamba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7630909"/>
                  </a:ext>
                </a:extLst>
              </a:tr>
              <a:tr h="203835">
                <a:tc>
                  <a:txBody>
                    <a:bodyPr/>
                    <a:lstStyle/>
                    <a:p>
                      <a:pPr algn="just">
                        <a:lnSpc>
                          <a:spcPct val="107000"/>
                        </a:lnSpc>
                        <a:spcAft>
                          <a:spcPts val="0"/>
                        </a:spcAft>
                      </a:pPr>
                      <a:r>
                        <a:rPr lang="es-EC" sz="1600">
                          <a:effectLst/>
                        </a:rPr>
                        <a:t>San Rafael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29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6973101"/>
                  </a:ext>
                </a:extLst>
              </a:tr>
              <a:tr h="195580">
                <a:tc>
                  <a:txBody>
                    <a:bodyPr/>
                    <a:lstStyle/>
                    <a:p>
                      <a:pPr algn="just">
                        <a:lnSpc>
                          <a:spcPct val="107000"/>
                        </a:lnSpc>
                        <a:spcAft>
                          <a:spcPts val="0"/>
                        </a:spcAft>
                      </a:pPr>
                      <a:r>
                        <a:rPr lang="es-EC" sz="1600">
                          <a:effectLst/>
                        </a:rPr>
                        <a:t>San Pedro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46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4286219"/>
                  </a:ext>
                </a:extLst>
              </a:tr>
              <a:tr h="235585">
                <a:tc>
                  <a:txBody>
                    <a:bodyPr/>
                    <a:lstStyle/>
                    <a:p>
                      <a:pPr algn="just">
                        <a:lnSpc>
                          <a:spcPct val="107000"/>
                        </a:lnSpc>
                        <a:spcAft>
                          <a:spcPts val="0"/>
                        </a:spcAft>
                      </a:pPr>
                      <a:r>
                        <a:rPr lang="es-EC" sz="1600">
                          <a:effectLst/>
                        </a:rPr>
                        <a:t>Fajardo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a:effectLst/>
                        </a:rPr>
                        <a:t>25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246065"/>
                  </a:ext>
                </a:extLst>
              </a:tr>
            </a:tbl>
          </a:graphicData>
        </a:graphic>
      </p:graphicFrame>
      <p:sp>
        <p:nvSpPr>
          <p:cNvPr id="11" name="1 CuadroTexto">
            <a:extLst>
              <a:ext uri="{FF2B5EF4-FFF2-40B4-BE49-F238E27FC236}">
                <a16:creationId xmlns:a16="http://schemas.microsoft.com/office/drawing/2014/main" id="{15F74902-6BB7-46A5-AAAE-C585EEE0DD32}"/>
              </a:ext>
            </a:extLst>
          </p:cNvPr>
          <p:cNvSpPr txBox="1"/>
          <p:nvPr/>
        </p:nvSpPr>
        <p:spPr>
          <a:xfrm>
            <a:off x="2814017" y="4181018"/>
            <a:ext cx="3515963" cy="400110"/>
          </a:xfrm>
          <a:prstGeom prst="rect">
            <a:avLst/>
          </a:prstGeom>
          <a:solidFill>
            <a:schemeClr val="bg1"/>
          </a:solidFill>
          <a:ln w="28575">
            <a:solidFill>
              <a:schemeClr val="accent5">
                <a:lumMod val="60000"/>
                <a:lumOff val="40000"/>
              </a:schemeClr>
            </a:solidFill>
          </a:ln>
        </p:spPr>
        <p:txBody>
          <a:bodyPr wrap="none" rtlCol="0">
            <a:spAutoFit/>
          </a:bodyPr>
          <a:lstStyle/>
          <a:p>
            <a:r>
              <a:rPr lang="es-ES" sz="2000" b="1" dirty="0">
                <a:ln w="0"/>
                <a:effectLst>
                  <a:outerShdw blurRad="38100" dist="19050" dir="2700000" algn="tl" rotWithShape="0">
                    <a:schemeClr val="dk1">
                      <a:alpha val="40000"/>
                    </a:schemeClr>
                  </a:outerShdw>
                </a:effectLst>
              </a:rPr>
              <a:t>Validación del instrumento</a:t>
            </a:r>
          </a:p>
        </p:txBody>
      </p:sp>
      <p:sp>
        <p:nvSpPr>
          <p:cNvPr id="16" name="Cuadro de texto 2">
            <a:extLst>
              <a:ext uri="{FF2B5EF4-FFF2-40B4-BE49-F238E27FC236}">
                <a16:creationId xmlns:a16="http://schemas.microsoft.com/office/drawing/2014/main" id="{F8B816CE-3915-4CDC-85E1-D27A880156C4}"/>
              </a:ext>
            </a:extLst>
          </p:cNvPr>
          <p:cNvSpPr txBox="1"/>
          <p:nvPr/>
        </p:nvSpPr>
        <p:spPr>
          <a:xfrm>
            <a:off x="567451" y="4815153"/>
            <a:ext cx="2924429" cy="83080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0"/>
              </a:spcAft>
            </a:pPr>
            <a:r>
              <a:rPr lang="es-ES" dirty="0">
                <a:ea typeface="Calibri" panose="020F0502020204030204" pitchFamily="34" charset="0"/>
                <a:cs typeface="Times New Roman" panose="02020603050405020304" pitchFamily="18" charset="0"/>
              </a:rPr>
              <a:t>Prueba piloto al 10% de la muestra </a:t>
            </a:r>
            <a:endParaRPr lang="es-EC" dirty="0">
              <a:effectLst/>
              <a:ea typeface="Calibri" panose="020F0502020204030204" pitchFamily="34" charset="0"/>
              <a:cs typeface="Times New Roman" panose="02020603050405020304" pitchFamily="18" charset="0"/>
            </a:endParaRPr>
          </a:p>
        </p:txBody>
      </p:sp>
      <p:sp>
        <p:nvSpPr>
          <p:cNvPr id="18" name="Cuadro de texto 2">
            <a:extLst>
              <a:ext uri="{FF2B5EF4-FFF2-40B4-BE49-F238E27FC236}">
                <a16:creationId xmlns:a16="http://schemas.microsoft.com/office/drawing/2014/main" id="{CCDA510B-A9EE-43F5-B2E6-6397F3DF2EE2}"/>
              </a:ext>
            </a:extLst>
          </p:cNvPr>
          <p:cNvSpPr txBox="1"/>
          <p:nvPr/>
        </p:nvSpPr>
        <p:spPr>
          <a:xfrm>
            <a:off x="4860032" y="4815152"/>
            <a:ext cx="3600400" cy="830803"/>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0"/>
              </a:spcAft>
            </a:pPr>
            <a:r>
              <a:rPr lang="es-ES" dirty="0">
                <a:effectLst/>
                <a:ea typeface="Calibri" panose="020F0502020204030204" pitchFamily="34" charset="0"/>
                <a:cs typeface="Times New Roman" panose="02020603050405020304" pitchFamily="18" charset="0"/>
              </a:rPr>
              <a:t>Alfa de Cronbach resultante 0,744</a:t>
            </a:r>
            <a:endParaRPr lang="es-EC" dirty="0">
              <a:effectLst/>
              <a:ea typeface="Calibri" panose="020F0502020204030204" pitchFamily="34" charset="0"/>
              <a:cs typeface="Times New Roman" panose="02020603050405020304" pitchFamily="18" charset="0"/>
            </a:endParaRPr>
          </a:p>
        </p:txBody>
      </p:sp>
      <p:sp>
        <p:nvSpPr>
          <p:cNvPr id="19" name="Flecha: a la derecha 18">
            <a:extLst>
              <a:ext uri="{FF2B5EF4-FFF2-40B4-BE49-F238E27FC236}">
                <a16:creationId xmlns:a16="http://schemas.microsoft.com/office/drawing/2014/main" id="{BEF80D33-F59C-443C-B0E5-FA13A4B72F0D}"/>
              </a:ext>
            </a:extLst>
          </p:cNvPr>
          <p:cNvSpPr/>
          <p:nvPr/>
        </p:nvSpPr>
        <p:spPr>
          <a:xfrm>
            <a:off x="3491880" y="4980160"/>
            <a:ext cx="1368151" cy="537072"/>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21" name="Imagen 20">
            <a:extLst>
              <a:ext uri="{FF2B5EF4-FFF2-40B4-BE49-F238E27FC236}">
                <a16:creationId xmlns:a16="http://schemas.microsoft.com/office/drawing/2014/main" id="{37BD8A3C-BA85-47E8-BE9F-FCB65873BCAF}"/>
              </a:ext>
            </a:extLst>
          </p:cNvPr>
          <p:cNvPicPr/>
          <p:nvPr/>
        </p:nvPicPr>
        <p:blipFill rotWithShape="1">
          <a:blip r:embed="rId2"/>
          <a:srcRect l="62619" t="12808" r="14275" b="60017"/>
          <a:stretch/>
        </p:blipFill>
        <p:spPr bwMode="auto">
          <a:xfrm>
            <a:off x="3491880" y="1798409"/>
            <a:ext cx="2269105" cy="2148584"/>
          </a:xfrm>
          <a:prstGeom prst="rect">
            <a:avLst/>
          </a:prstGeom>
          <a:ln>
            <a:noFill/>
          </a:ln>
          <a:extLst>
            <a:ext uri="{53640926-AAD7-44D8-BBD7-CCE9431645EC}">
              <a14:shadowObscured xmlns:a14="http://schemas.microsoft.com/office/drawing/2010/main"/>
            </a:ext>
          </a:extLst>
        </p:spPr>
      </p:pic>
      <p:sp>
        <p:nvSpPr>
          <p:cNvPr id="22" name="Flecha: hacia abajo 21">
            <a:extLst>
              <a:ext uri="{FF2B5EF4-FFF2-40B4-BE49-F238E27FC236}">
                <a16:creationId xmlns:a16="http://schemas.microsoft.com/office/drawing/2014/main" id="{D0A2FAA9-782B-4DB7-8803-BC2DF24AA434}"/>
              </a:ext>
            </a:extLst>
          </p:cNvPr>
          <p:cNvSpPr/>
          <p:nvPr/>
        </p:nvSpPr>
        <p:spPr>
          <a:xfrm>
            <a:off x="1547664" y="1444207"/>
            <a:ext cx="504056" cy="35420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23" name="Flecha: hacia abajo 22">
            <a:extLst>
              <a:ext uri="{FF2B5EF4-FFF2-40B4-BE49-F238E27FC236}">
                <a16:creationId xmlns:a16="http://schemas.microsoft.com/office/drawing/2014/main" id="{CE969C84-CA59-4A30-8D8D-8E41F027A9B8}"/>
              </a:ext>
            </a:extLst>
          </p:cNvPr>
          <p:cNvSpPr/>
          <p:nvPr/>
        </p:nvSpPr>
        <p:spPr>
          <a:xfrm>
            <a:off x="7236296" y="1412776"/>
            <a:ext cx="360040" cy="59257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513764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Tema6">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 tesis" id="{F6FDD223-B417-478A-A451-3D74941E709D}" vid="{CFD76FA8-B039-4D4B-9A7B-731C8999447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Tema6</Template>
  <TotalTime>6442</TotalTime>
  <Words>3016</Words>
  <Application>Microsoft Office PowerPoint</Application>
  <PresentationFormat>Presentación en pantalla (4:3)</PresentationFormat>
  <Paragraphs>532</Paragraphs>
  <Slides>28</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4" baseType="lpstr">
      <vt:lpstr>Arial</vt:lpstr>
      <vt:lpstr>Calibri</vt:lpstr>
      <vt:lpstr>Symbol</vt:lpstr>
      <vt:lpstr>Times New Roman</vt:lpstr>
      <vt:lpstr>Tema6</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dc:creator>
  <cp:lastModifiedBy>GUS</cp:lastModifiedBy>
  <cp:revision>468</cp:revision>
  <dcterms:created xsi:type="dcterms:W3CDTF">2019-04-29T00:57:46Z</dcterms:created>
  <dcterms:modified xsi:type="dcterms:W3CDTF">2020-08-07T21:24:11Z</dcterms:modified>
</cp:coreProperties>
</file>