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9144000" cy="5143500" type="screen16x9"/>
  <p:notesSz cx="6858000" cy="9144000"/>
  <p:embeddedFontLst>
    <p:embeddedFont>
      <p:font typeface="Montserrat" charset="0"/>
      <p:regular r:id="rId64"/>
      <p:bold r:id="rId65"/>
      <p:italic r:id="rId66"/>
      <p:boldItalic r:id="rId67"/>
    </p:embeddedFont>
    <p:embeddedFont>
      <p:font typeface="Poppins" charset="0"/>
      <p:regular r:id="rId68"/>
      <p:bold r:id="rId69"/>
      <p:italic r:id="rId70"/>
      <p:boldItalic r:id="rId71"/>
    </p:embeddedFont>
    <p:embeddedFont>
      <p:font typeface="Montserrat Light"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lo Urbano" initials="" lastIdx="10"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786"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9-04T16:26:56.442" idx="1">
    <p:pos x="6000" y="0"/>
    <p:text>El mintel como organismo encargado de coordinar la política del sector de las telecomunicaciones , orientada a satisfacer las necesidades de la población con el objetivo de disminuir la brecha digital en zonas rurales lleva a cabo proyectos para el desarrollo de las TIC.</p:text>
  </p:cm>
  <p:cm authorId="0" dt="2020-08-31T20:42:27.915" idx="2">
    <p:pos x="6000" y="100"/>
    <p:text>21 de agosto de 2019 Taller sobre aprovechamiento y uso dinámico de espectro en espacios en blanco de TV (TVWS)</p:text>
  </p:cm>
  <p:cm authorId="0" dt="2020-08-31T20:37:23.161" idx="3">
    <p:pos x="6000" y="200"/>
    <p:text>Estudio sobre las redes comunitarias, operadores rurales y recursos para el
despliegue de servicios de telecomunicaciones en áreas prioritarias y población
vulnerable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5f391192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93a5d16782_0_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93a5d1678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93a5d16782_0_1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93a5d1678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5ed75ccf_0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93a5d16782_0_2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93a5d1678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93a5d16782_0_4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93a5d16782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93a5d16782_0_6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93a5d16782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96f29d574e_0_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96f29d57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96f29d574e_0_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96f29d574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96f29d574e_0_3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96f29d574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96f29d574e_0_4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96f29d574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606f1c2d_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96f29d574e_0_6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96f29d574e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96f29d574e_0_5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96f29d574e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9837bf74cc_0_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9837bf74c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9837bf74cc_0_1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9837bf74cc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9837bf74cc_0_1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9837bf74c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9837bf74cc_0_3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9837bf74c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9917112273_0_1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991711227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9837bf74cc_0_4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9837bf74c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9837bf74cc_0_5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9837bf74c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9837bf74cc_0_7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9837bf74c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997db807ba_0_2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997db807ba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9837bf74cc_0_8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9837bf74cc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9837bf74cc_0_9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9837bf74cc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9837bf74cc_0_10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9837bf74c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9837bf74cc_0_1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9837bf74c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9837bf74cc_0_14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9837bf74cc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9837bf74cc_0_15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9837bf74cc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9837bf74cc_0_17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9837bf74cc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9837bf74cc_0_18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9837bf74cc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9837bf74cc_0_19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9837bf74cc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9b23a2ef00_0_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9b23a2ef0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5f391192_02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9837bf74cc_0_2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9837bf74cc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9837bf74cc_0_24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9837bf74cc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9837bf74cc_0_26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9837bf74cc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9837bf74cc_0_27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9837bf74cc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9917112273_0_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991711227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9917112273_0_3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991711227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9917112273_0_5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991711227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9837bf74cc_0_29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9837bf74cc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9837bf74cc_0_12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9837bf74cc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9837bf74cc_0_3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9837bf74cc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9837bf74cc_0_330: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9837bf74cc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9837bf74cc_0_34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9837bf74cc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9837bf74cc_0_35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9837bf74cc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9837bf74cc_0_36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9837bf74cc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9837bf74cc_0_37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9837bf74cc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9837bf74cc_0_33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9837bf74cc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9917112273_0_9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9917112273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9917112273_0_10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9917112273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9917112273_0_10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991711227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9917112273_0_11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991711227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961a12a2f0_0_11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961a12a2f0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35ed75ccf_02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997db807ba_0_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997db807ba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5f391192_01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961a12a2f0_0_12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961a12a2f0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961a12a2f0_0_13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961a12a2f0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grpSp>
        <p:nvGrpSpPr>
          <p:cNvPr id="10" name="Google Shape;10;p2"/>
          <p:cNvGrpSpPr/>
          <p:nvPr/>
        </p:nvGrpSpPr>
        <p:grpSpPr>
          <a:xfrm flipH="1">
            <a:off x="912725" y="0"/>
            <a:ext cx="8231275" cy="4331550"/>
            <a:chOff x="0" y="0"/>
            <a:chExt cx="8231275" cy="4331550"/>
          </a:xfrm>
        </p:grpSpPr>
        <p:pic>
          <p:nvPicPr>
            <p:cNvPr id="11" name="Google Shape;11;p2"/>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12" name="Google Shape;12;p2"/>
            <p:cNvGrpSpPr/>
            <p:nvPr/>
          </p:nvGrpSpPr>
          <p:grpSpPr>
            <a:xfrm>
              <a:off x="0" y="2747250"/>
              <a:ext cx="3429750" cy="896675"/>
              <a:chOff x="0" y="0"/>
              <a:chExt cx="3429750" cy="896675"/>
            </a:xfrm>
          </p:grpSpPr>
          <p:pic>
            <p:nvPicPr>
              <p:cNvPr id="13" name="Google Shape;13;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 name="Google Shape;14;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5" name="Google Shape;15;p2"/>
            <p:cNvGrpSpPr/>
            <p:nvPr/>
          </p:nvGrpSpPr>
          <p:grpSpPr>
            <a:xfrm>
              <a:off x="685975" y="2061250"/>
              <a:ext cx="3429750" cy="896675"/>
              <a:chOff x="0" y="0"/>
              <a:chExt cx="3429750" cy="896675"/>
            </a:xfrm>
          </p:grpSpPr>
          <p:pic>
            <p:nvPicPr>
              <p:cNvPr id="16" name="Google Shape;16;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 name="Google Shape;17;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18" name="Google Shape;18;p2"/>
            <p:cNvGrpSpPr/>
            <p:nvPr/>
          </p:nvGrpSpPr>
          <p:grpSpPr>
            <a:xfrm>
              <a:off x="0" y="1373625"/>
              <a:ext cx="3429750" cy="896675"/>
              <a:chOff x="0" y="0"/>
              <a:chExt cx="3429750" cy="896675"/>
            </a:xfrm>
          </p:grpSpPr>
          <p:pic>
            <p:nvPicPr>
              <p:cNvPr id="19" name="Google Shape;19;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0" name="Google Shape;20;p2"/>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21" name="Google Shape;21;p2"/>
            <p:cNvGrpSpPr/>
            <p:nvPr/>
          </p:nvGrpSpPr>
          <p:grpSpPr>
            <a:xfrm>
              <a:off x="685975" y="687625"/>
              <a:ext cx="7545300" cy="896675"/>
              <a:chOff x="0" y="0"/>
              <a:chExt cx="7545300" cy="896675"/>
            </a:xfrm>
          </p:grpSpPr>
          <p:pic>
            <p:nvPicPr>
              <p:cNvPr id="22" name="Google Shape;22;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 name="Google Shape;23;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 name="Google Shape;2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5" name="Google Shape;2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6" name="Google Shape;26;p2"/>
            <p:cNvGrpSpPr/>
            <p:nvPr/>
          </p:nvGrpSpPr>
          <p:grpSpPr>
            <a:xfrm>
              <a:off x="0" y="0"/>
              <a:ext cx="7545300" cy="896675"/>
              <a:chOff x="0" y="0"/>
              <a:chExt cx="7545300" cy="896675"/>
            </a:xfrm>
          </p:grpSpPr>
          <p:pic>
            <p:nvPicPr>
              <p:cNvPr id="27" name="Google Shape;27;p2"/>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8" name="Google Shape;28;p2"/>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 name="Google Shape;29;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0" name="Google Shape;30;p2"/>
              <p:cNvPicPr preferRelativeResize="0"/>
              <p:nvPr/>
            </p:nvPicPr>
            <p:blipFill>
              <a:blip r:embed="rId2">
                <a:alphaModFix/>
              </a:blip>
              <a:stretch>
                <a:fillRect/>
              </a:stretch>
            </p:blipFill>
            <p:spPr>
              <a:xfrm>
                <a:off x="6173325" y="0"/>
                <a:ext cx="1371975" cy="896675"/>
              </a:xfrm>
              <a:prstGeom prst="rect">
                <a:avLst/>
              </a:prstGeom>
              <a:noFill/>
              <a:ln>
                <a:noFill/>
              </a:ln>
            </p:spPr>
          </p:pic>
        </p:grpSp>
      </p:grpSp>
      <p:sp>
        <p:nvSpPr>
          <p:cNvPr id="31" name="Google Shape;31;p2"/>
          <p:cNvSpPr txBox="1">
            <a:spLocks noGrp="1"/>
          </p:cNvSpPr>
          <p:nvPr>
            <p:ph type="ctrTitle"/>
          </p:nvPr>
        </p:nvSpPr>
        <p:spPr>
          <a:xfrm>
            <a:off x="2027622" y="1953315"/>
            <a:ext cx="5073300" cy="1159800"/>
          </a:xfrm>
          <a:prstGeom prst="rect">
            <a:avLst/>
          </a:prstGeom>
        </p:spPr>
        <p:txBody>
          <a:bodyPr spcFirstLastPara="1" wrap="square" lIns="0" tIns="0" rIns="0" bIns="0"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2" name="Google Shape;32;p2"/>
          <p:cNvGrpSpPr/>
          <p:nvPr/>
        </p:nvGrpSpPr>
        <p:grpSpPr>
          <a:xfrm flipH="1">
            <a:off x="0" y="3088098"/>
            <a:ext cx="4115725" cy="2270300"/>
            <a:chOff x="4115550" y="2061250"/>
            <a:chExt cx="4115725" cy="2270300"/>
          </a:xfrm>
        </p:grpSpPr>
        <p:grpSp>
          <p:nvGrpSpPr>
            <p:cNvPr id="33" name="Google Shape;33;p2"/>
            <p:cNvGrpSpPr/>
            <p:nvPr/>
          </p:nvGrpSpPr>
          <p:grpSpPr>
            <a:xfrm>
              <a:off x="4801525" y="3434875"/>
              <a:ext cx="3429750" cy="896675"/>
              <a:chOff x="4115550" y="0"/>
              <a:chExt cx="3429750" cy="896675"/>
            </a:xfrm>
          </p:grpSpPr>
          <p:pic>
            <p:nvPicPr>
              <p:cNvPr id="34" name="Google Shape;34;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5" name="Google Shape;35;p2"/>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36" name="Google Shape;36;p2"/>
            <p:cNvGrpSpPr/>
            <p:nvPr/>
          </p:nvGrpSpPr>
          <p:grpSpPr>
            <a:xfrm>
              <a:off x="4115550" y="2747250"/>
              <a:ext cx="3429750" cy="896675"/>
              <a:chOff x="4115550" y="0"/>
              <a:chExt cx="3429750" cy="896675"/>
            </a:xfrm>
          </p:grpSpPr>
          <p:pic>
            <p:nvPicPr>
              <p:cNvPr id="37" name="Google Shape;37;p2"/>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38" name="Google Shape;38;p2"/>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39" name="Google Shape;39;p2"/>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279"/>
        <p:cNvGrpSpPr/>
        <p:nvPr/>
      </p:nvGrpSpPr>
      <p:grpSpPr>
        <a:xfrm>
          <a:off x="0" y="0"/>
          <a:ext cx="0" cy="0"/>
          <a:chOff x="0" y="0"/>
          <a:chExt cx="0" cy="0"/>
        </a:xfrm>
      </p:grpSpPr>
      <p:sp>
        <p:nvSpPr>
          <p:cNvPr id="280" name="Google Shape;280;p11"/>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‹Nº›</a:t>
            </a:fld>
            <a:endParaRPr/>
          </a:p>
        </p:txBody>
      </p:sp>
      <p:grpSp>
        <p:nvGrpSpPr>
          <p:cNvPr id="281" name="Google Shape;281;p11"/>
          <p:cNvGrpSpPr/>
          <p:nvPr/>
        </p:nvGrpSpPr>
        <p:grpSpPr>
          <a:xfrm>
            <a:off x="-4" y="2743188"/>
            <a:ext cx="3186606" cy="2524130"/>
            <a:chOff x="4364071" y="-3213"/>
            <a:chExt cx="3186606" cy="2524130"/>
          </a:xfrm>
        </p:grpSpPr>
        <p:grpSp>
          <p:nvGrpSpPr>
            <p:cNvPr id="282" name="Google Shape;282;p11"/>
            <p:cNvGrpSpPr/>
            <p:nvPr/>
          </p:nvGrpSpPr>
          <p:grpSpPr>
            <a:xfrm flipH="1">
              <a:off x="4364072" y="2000218"/>
              <a:ext cx="3186606" cy="520699"/>
              <a:chOff x="2057775" y="0"/>
              <a:chExt cx="5487525" cy="896675"/>
            </a:xfrm>
          </p:grpSpPr>
          <p:pic>
            <p:nvPicPr>
              <p:cNvPr id="283" name="Google Shape;283;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84" name="Google Shape;284;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5" name="Google Shape;285;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6" name="Google Shape;286;p11"/>
            <p:cNvGrpSpPr/>
            <p:nvPr/>
          </p:nvGrpSpPr>
          <p:grpSpPr>
            <a:xfrm flipH="1">
              <a:off x="4762444" y="1600887"/>
              <a:ext cx="1991656" cy="520699"/>
              <a:chOff x="4115550" y="0"/>
              <a:chExt cx="3429750" cy="896675"/>
            </a:xfrm>
          </p:grpSpPr>
          <p:pic>
            <p:nvPicPr>
              <p:cNvPr id="287" name="Google Shape;287;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88" name="Google Shape;288;p11"/>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89" name="Google Shape;289;p11"/>
            <p:cNvGrpSpPr/>
            <p:nvPr/>
          </p:nvGrpSpPr>
          <p:grpSpPr>
            <a:xfrm flipH="1">
              <a:off x="4364072" y="1198193"/>
              <a:ext cx="1991656" cy="520699"/>
              <a:chOff x="4115550" y="0"/>
              <a:chExt cx="3429750" cy="896675"/>
            </a:xfrm>
          </p:grpSpPr>
          <p:pic>
            <p:nvPicPr>
              <p:cNvPr id="290" name="Google Shape;290;p11"/>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91" name="Google Shape;291;p11"/>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92" name="Google Shape;292;p11"/>
            <p:cNvPicPr preferRelativeResize="0"/>
            <p:nvPr/>
          </p:nvPicPr>
          <p:blipFill>
            <a:blip r:embed="rId2">
              <a:alphaModFix/>
            </a:blip>
            <a:stretch>
              <a:fillRect/>
            </a:stretch>
          </p:blipFill>
          <p:spPr>
            <a:xfrm flipH="1">
              <a:off x="4762444" y="798862"/>
              <a:ext cx="796706" cy="520699"/>
            </a:xfrm>
            <a:prstGeom prst="rect">
              <a:avLst/>
            </a:prstGeom>
            <a:noFill/>
            <a:ln>
              <a:noFill/>
            </a:ln>
          </p:spPr>
        </p:pic>
        <p:pic>
          <p:nvPicPr>
            <p:cNvPr id="293" name="Google Shape;293;p11"/>
            <p:cNvPicPr preferRelativeResize="0"/>
            <p:nvPr/>
          </p:nvPicPr>
          <p:blipFill>
            <a:blip r:embed="rId2">
              <a:alphaModFix/>
            </a:blip>
            <a:stretch>
              <a:fillRect/>
            </a:stretch>
          </p:blipFill>
          <p:spPr>
            <a:xfrm flipH="1">
              <a:off x="4364071" y="396118"/>
              <a:ext cx="796706" cy="520699"/>
            </a:xfrm>
            <a:prstGeom prst="rect">
              <a:avLst/>
            </a:prstGeom>
            <a:noFill/>
            <a:ln>
              <a:noFill/>
            </a:ln>
          </p:spPr>
        </p:pic>
        <p:pic>
          <p:nvPicPr>
            <p:cNvPr id="294" name="Google Shape;294;p11"/>
            <p:cNvPicPr preferRelativeResize="0"/>
            <p:nvPr/>
          </p:nvPicPr>
          <p:blipFill>
            <a:blip r:embed="rId2">
              <a:alphaModFix/>
            </a:blip>
            <a:stretch>
              <a:fillRect/>
            </a:stretch>
          </p:blipFill>
          <p:spPr>
            <a:xfrm flipH="1">
              <a:off x="4762444" y="-3213"/>
              <a:ext cx="796706" cy="520699"/>
            </a:xfrm>
            <a:prstGeom prst="rect">
              <a:avLst/>
            </a:prstGeom>
            <a:noFill/>
            <a:ln>
              <a:noFill/>
            </a:ln>
          </p:spPr>
        </p:pic>
      </p:grpSp>
      <p:grpSp>
        <p:nvGrpSpPr>
          <p:cNvPr id="295" name="Google Shape;295;p11"/>
          <p:cNvGrpSpPr/>
          <p:nvPr/>
        </p:nvGrpSpPr>
        <p:grpSpPr>
          <a:xfrm>
            <a:off x="5957394" y="-3213"/>
            <a:ext cx="3186606" cy="2124799"/>
            <a:chOff x="5957394" y="-3213"/>
            <a:chExt cx="3186606" cy="2124799"/>
          </a:xfrm>
        </p:grpSpPr>
        <p:grpSp>
          <p:nvGrpSpPr>
            <p:cNvPr id="296" name="Google Shape;296;p11"/>
            <p:cNvGrpSpPr/>
            <p:nvPr/>
          </p:nvGrpSpPr>
          <p:grpSpPr>
            <a:xfrm flipH="1">
              <a:off x="5957394" y="-3213"/>
              <a:ext cx="3186606" cy="520699"/>
              <a:chOff x="0" y="0"/>
              <a:chExt cx="5487525" cy="896675"/>
            </a:xfrm>
          </p:grpSpPr>
          <p:pic>
            <p:nvPicPr>
              <p:cNvPr id="297" name="Google Shape;297;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98" name="Google Shape;298;p11"/>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99" name="Google Shape;299;p11"/>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300" name="Google Shape;300;p11"/>
            <p:cNvGrpSpPr/>
            <p:nvPr/>
          </p:nvGrpSpPr>
          <p:grpSpPr>
            <a:xfrm flipH="1">
              <a:off x="6753972" y="396118"/>
              <a:ext cx="1991656" cy="520699"/>
              <a:chOff x="0" y="0"/>
              <a:chExt cx="3429750" cy="896675"/>
            </a:xfrm>
          </p:grpSpPr>
          <p:pic>
            <p:nvPicPr>
              <p:cNvPr id="301" name="Google Shape;301;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2" name="Google Shape;302;p11"/>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303" name="Google Shape;303;p11"/>
            <p:cNvPicPr preferRelativeResize="0"/>
            <p:nvPr/>
          </p:nvPicPr>
          <p:blipFill>
            <a:blip r:embed="rId2">
              <a:alphaModFix/>
            </a:blip>
            <a:stretch>
              <a:fillRect/>
            </a:stretch>
          </p:blipFill>
          <p:spPr>
            <a:xfrm flipH="1">
              <a:off x="8347294" y="1600887"/>
              <a:ext cx="796706" cy="520699"/>
            </a:xfrm>
            <a:prstGeom prst="rect">
              <a:avLst/>
            </a:prstGeom>
            <a:noFill/>
            <a:ln>
              <a:noFill/>
            </a:ln>
          </p:spPr>
        </p:pic>
        <p:grpSp>
          <p:nvGrpSpPr>
            <p:cNvPr id="304" name="Google Shape;304;p11"/>
            <p:cNvGrpSpPr/>
            <p:nvPr/>
          </p:nvGrpSpPr>
          <p:grpSpPr>
            <a:xfrm flipH="1">
              <a:off x="7152344" y="798862"/>
              <a:ext cx="1991656" cy="520699"/>
              <a:chOff x="0" y="0"/>
              <a:chExt cx="3429750" cy="896675"/>
            </a:xfrm>
          </p:grpSpPr>
          <p:pic>
            <p:nvPicPr>
              <p:cNvPr id="305" name="Google Shape;305;p11"/>
              <p:cNvPicPr preferRelativeResize="0"/>
              <p:nvPr/>
            </p:nvPicPr>
            <p:blipFill>
              <a:blip r:embed="rId2">
                <a:alphaModFix/>
              </a:blip>
              <a:stretch>
                <a:fillRect/>
              </a:stretch>
            </p:blipFill>
            <p:spPr>
              <a:xfrm>
                <a:off x="0" y="0"/>
                <a:ext cx="1371975" cy="896675"/>
              </a:xfrm>
              <a:prstGeom prst="rect">
                <a:avLst/>
              </a:prstGeom>
              <a:noFill/>
              <a:ln>
                <a:noFill/>
              </a:ln>
            </p:spPr>
          </p:pic>
          <p:pic>
            <p:nvPicPr>
              <p:cNvPr id="306" name="Google Shape;306;p11"/>
              <p:cNvPicPr preferRelativeResize="0"/>
              <p:nvPr/>
            </p:nvPicPr>
            <p:blipFill>
              <a:blip r:embed="rId2">
                <a:alphaModFix/>
              </a:blip>
              <a:stretch>
                <a:fillRect/>
              </a:stretch>
            </p:blipFill>
            <p:spPr>
              <a:xfrm>
                <a:off x="2057775" y="0"/>
                <a:ext cx="1371975" cy="896675"/>
              </a:xfrm>
              <a:prstGeom prst="rect">
                <a:avLst/>
              </a:prstGeom>
              <a:noFill/>
              <a:ln>
                <a:noFill/>
              </a:ln>
            </p:spPr>
          </p:pic>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40"/>
        <p:cNvGrpSpPr/>
        <p:nvPr/>
      </p:nvGrpSpPr>
      <p:grpSpPr>
        <a:xfrm>
          <a:off x="0" y="0"/>
          <a:ext cx="0" cy="0"/>
          <a:chOff x="0" y="0"/>
          <a:chExt cx="0" cy="0"/>
        </a:xfrm>
      </p:grpSpPr>
      <p:grpSp>
        <p:nvGrpSpPr>
          <p:cNvPr id="41" name="Google Shape;41;p3"/>
          <p:cNvGrpSpPr/>
          <p:nvPr/>
        </p:nvGrpSpPr>
        <p:grpSpPr>
          <a:xfrm flipH="1">
            <a:off x="912725" y="0"/>
            <a:ext cx="8231275" cy="4331550"/>
            <a:chOff x="0" y="0"/>
            <a:chExt cx="8231275" cy="4331550"/>
          </a:xfrm>
        </p:grpSpPr>
        <p:pic>
          <p:nvPicPr>
            <p:cNvPr id="42" name="Google Shape;42;p3"/>
            <p:cNvPicPr preferRelativeResize="0"/>
            <p:nvPr/>
          </p:nvPicPr>
          <p:blipFill>
            <a:blip r:embed="rId2">
              <a:alphaModFix/>
            </a:blip>
            <a:stretch>
              <a:fillRect/>
            </a:stretch>
          </p:blipFill>
          <p:spPr>
            <a:xfrm>
              <a:off x="685975" y="3434875"/>
              <a:ext cx="1371975" cy="896675"/>
            </a:xfrm>
            <a:prstGeom prst="rect">
              <a:avLst/>
            </a:prstGeom>
            <a:noFill/>
            <a:ln>
              <a:noFill/>
            </a:ln>
          </p:spPr>
        </p:pic>
        <p:grpSp>
          <p:nvGrpSpPr>
            <p:cNvPr id="43" name="Google Shape;43;p3"/>
            <p:cNvGrpSpPr/>
            <p:nvPr/>
          </p:nvGrpSpPr>
          <p:grpSpPr>
            <a:xfrm>
              <a:off x="0" y="2747250"/>
              <a:ext cx="3429750" cy="896675"/>
              <a:chOff x="0" y="0"/>
              <a:chExt cx="3429750" cy="896675"/>
            </a:xfrm>
          </p:grpSpPr>
          <p:pic>
            <p:nvPicPr>
              <p:cNvPr id="44" name="Google Shape;44;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5" name="Google Shape;45;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6" name="Google Shape;46;p3"/>
            <p:cNvGrpSpPr/>
            <p:nvPr/>
          </p:nvGrpSpPr>
          <p:grpSpPr>
            <a:xfrm>
              <a:off x="685975" y="2061250"/>
              <a:ext cx="3429750" cy="896675"/>
              <a:chOff x="0" y="0"/>
              <a:chExt cx="3429750" cy="896675"/>
            </a:xfrm>
          </p:grpSpPr>
          <p:pic>
            <p:nvPicPr>
              <p:cNvPr id="47" name="Google Shape;47;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48" name="Google Shape;48;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49" name="Google Shape;49;p3"/>
            <p:cNvGrpSpPr/>
            <p:nvPr/>
          </p:nvGrpSpPr>
          <p:grpSpPr>
            <a:xfrm>
              <a:off x="0" y="1373625"/>
              <a:ext cx="3429750" cy="896675"/>
              <a:chOff x="0" y="0"/>
              <a:chExt cx="3429750" cy="896675"/>
            </a:xfrm>
          </p:grpSpPr>
          <p:pic>
            <p:nvPicPr>
              <p:cNvPr id="50" name="Google Shape;50;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1" name="Google Shape;51;p3"/>
              <p:cNvPicPr preferRelativeResize="0"/>
              <p:nvPr/>
            </p:nvPicPr>
            <p:blipFill>
              <a:blip r:embed="rId2">
                <a:alphaModFix/>
              </a:blip>
              <a:stretch>
                <a:fillRect/>
              </a:stretch>
            </p:blipFill>
            <p:spPr>
              <a:xfrm>
                <a:off x="2057775" y="0"/>
                <a:ext cx="1371975" cy="896675"/>
              </a:xfrm>
              <a:prstGeom prst="rect">
                <a:avLst/>
              </a:prstGeom>
              <a:noFill/>
              <a:ln>
                <a:noFill/>
              </a:ln>
            </p:spPr>
          </p:pic>
        </p:grpSp>
        <p:grpSp>
          <p:nvGrpSpPr>
            <p:cNvPr id="52" name="Google Shape;52;p3"/>
            <p:cNvGrpSpPr/>
            <p:nvPr/>
          </p:nvGrpSpPr>
          <p:grpSpPr>
            <a:xfrm>
              <a:off x="685975" y="687625"/>
              <a:ext cx="7545300" cy="896675"/>
              <a:chOff x="0" y="0"/>
              <a:chExt cx="7545300" cy="896675"/>
            </a:xfrm>
          </p:grpSpPr>
          <p:pic>
            <p:nvPicPr>
              <p:cNvPr id="53" name="Google Shape;53;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4" name="Google Shape;54;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55" name="Google Shape;55;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56" name="Google Shape;56;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57" name="Google Shape;57;p3"/>
            <p:cNvGrpSpPr/>
            <p:nvPr/>
          </p:nvGrpSpPr>
          <p:grpSpPr>
            <a:xfrm>
              <a:off x="0" y="0"/>
              <a:ext cx="7545300" cy="896675"/>
              <a:chOff x="0" y="0"/>
              <a:chExt cx="7545300" cy="896675"/>
            </a:xfrm>
          </p:grpSpPr>
          <p:pic>
            <p:nvPicPr>
              <p:cNvPr id="58" name="Google Shape;58;p3"/>
              <p:cNvPicPr preferRelativeResize="0"/>
              <p:nvPr/>
            </p:nvPicPr>
            <p:blipFill>
              <a:blip r:embed="rId2">
                <a:alphaModFix/>
              </a:blip>
              <a:stretch>
                <a:fillRect/>
              </a:stretch>
            </p:blipFill>
            <p:spPr>
              <a:xfrm>
                <a:off x="0" y="0"/>
                <a:ext cx="1371975" cy="896675"/>
              </a:xfrm>
              <a:prstGeom prst="rect">
                <a:avLst/>
              </a:prstGeom>
              <a:noFill/>
              <a:ln>
                <a:noFill/>
              </a:ln>
            </p:spPr>
          </p:pic>
          <p:pic>
            <p:nvPicPr>
              <p:cNvPr id="59" name="Google Shape;59;p3"/>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60" name="Google Shape;60;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1" name="Google Shape;61;p3"/>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62" name="Google Shape;62;p3"/>
          <p:cNvGrpSpPr/>
          <p:nvPr/>
        </p:nvGrpSpPr>
        <p:grpSpPr>
          <a:xfrm flipH="1">
            <a:off x="0" y="3088098"/>
            <a:ext cx="4115725" cy="2270300"/>
            <a:chOff x="4115550" y="2061250"/>
            <a:chExt cx="4115725" cy="2270300"/>
          </a:xfrm>
        </p:grpSpPr>
        <p:grpSp>
          <p:nvGrpSpPr>
            <p:cNvPr id="63" name="Google Shape;63;p3"/>
            <p:cNvGrpSpPr/>
            <p:nvPr/>
          </p:nvGrpSpPr>
          <p:grpSpPr>
            <a:xfrm>
              <a:off x="4801525" y="3434875"/>
              <a:ext cx="3429750" cy="896675"/>
              <a:chOff x="4115550" y="0"/>
              <a:chExt cx="3429750" cy="896675"/>
            </a:xfrm>
          </p:grpSpPr>
          <p:pic>
            <p:nvPicPr>
              <p:cNvPr id="64" name="Google Shape;64;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5" name="Google Shape;65;p3"/>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66" name="Google Shape;66;p3"/>
            <p:cNvGrpSpPr/>
            <p:nvPr/>
          </p:nvGrpSpPr>
          <p:grpSpPr>
            <a:xfrm>
              <a:off x="4115550" y="2747250"/>
              <a:ext cx="3429750" cy="896675"/>
              <a:chOff x="4115550" y="0"/>
              <a:chExt cx="3429750" cy="896675"/>
            </a:xfrm>
          </p:grpSpPr>
          <p:pic>
            <p:nvPicPr>
              <p:cNvPr id="67" name="Google Shape;67;p3"/>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68" name="Google Shape;68;p3"/>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69" name="Google Shape;69;p3"/>
            <p:cNvPicPr preferRelativeResize="0"/>
            <p:nvPr/>
          </p:nvPicPr>
          <p:blipFill>
            <a:blip r:embed="rId2">
              <a:alphaModFix/>
            </a:blip>
            <a:stretch>
              <a:fillRect/>
            </a:stretch>
          </p:blipFill>
          <p:spPr>
            <a:xfrm>
              <a:off x="6859300" y="2061250"/>
              <a:ext cx="1371975" cy="896675"/>
            </a:xfrm>
            <a:prstGeom prst="rect">
              <a:avLst/>
            </a:prstGeom>
            <a:noFill/>
            <a:ln>
              <a:noFill/>
            </a:ln>
          </p:spPr>
        </p:pic>
      </p:grpSp>
      <p:sp>
        <p:nvSpPr>
          <p:cNvPr id="70" name="Google Shape;70;p3"/>
          <p:cNvSpPr txBox="1">
            <a:spLocks noGrp="1"/>
          </p:cNvSpPr>
          <p:nvPr>
            <p:ph type="ctrTitle"/>
          </p:nvPr>
        </p:nvSpPr>
        <p:spPr>
          <a:xfrm>
            <a:off x="2027625" y="1629397"/>
            <a:ext cx="5088600" cy="1159800"/>
          </a:xfrm>
          <a:prstGeom prst="rect">
            <a:avLst/>
          </a:prstGeom>
        </p:spPr>
        <p:txBody>
          <a:bodyPr spcFirstLastPara="1" wrap="square" lIns="0" tIns="0" rIns="0" bIns="0" anchor="b" anchorCtr="0">
            <a:noAutofit/>
          </a:bodyPr>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71" name="Google Shape;71;p3"/>
          <p:cNvSpPr txBox="1">
            <a:spLocks noGrp="1"/>
          </p:cNvSpPr>
          <p:nvPr>
            <p:ph type="subTitle" idx="1"/>
          </p:nvPr>
        </p:nvSpPr>
        <p:spPr>
          <a:xfrm>
            <a:off x="2027625" y="2886101"/>
            <a:ext cx="50886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2"/>
              </a:buClr>
              <a:buSzPts val="2000"/>
              <a:buNone/>
              <a:defRPr>
                <a:solidFill>
                  <a:schemeClr val="accent2"/>
                </a:solidFill>
              </a:defRPr>
            </a:lvl1pPr>
            <a:lvl2pPr lvl="1" rtl="0">
              <a:spcBef>
                <a:spcPts val="0"/>
              </a:spcBef>
              <a:spcAft>
                <a:spcPts val="0"/>
              </a:spcAft>
              <a:buClr>
                <a:schemeClr val="accent2"/>
              </a:buClr>
              <a:buSzPts val="3000"/>
              <a:buNone/>
              <a:defRPr sz="3000">
                <a:solidFill>
                  <a:schemeClr val="accent2"/>
                </a:solidFill>
              </a:defRPr>
            </a:lvl2pPr>
            <a:lvl3pPr lvl="2" rtl="0">
              <a:spcBef>
                <a:spcPts val="0"/>
              </a:spcBef>
              <a:spcAft>
                <a:spcPts val="0"/>
              </a:spcAft>
              <a:buClr>
                <a:schemeClr val="accent2"/>
              </a:buClr>
              <a:buSzPts val="3000"/>
              <a:buNone/>
              <a:defRPr sz="3000">
                <a:solidFill>
                  <a:schemeClr val="accent2"/>
                </a:solidFill>
              </a:defRPr>
            </a:lvl3pPr>
            <a:lvl4pPr lvl="3" rtl="0">
              <a:spcBef>
                <a:spcPts val="0"/>
              </a:spcBef>
              <a:spcAft>
                <a:spcPts val="0"/>
              </a:spcAft>
              <a:buClr>
                <a:schemeClr val="accent2"/>
              </a:buClr>
              <a:buSzPts val="3000"/>
              <a:buNone/>
              <a:defRPr sz="3000">
                <a:solidFill>
                  <a:schemeClr val="accent2"/>
                </a:solidFill>
              </a:defRPr>
            </a:lvl4pPr>
            <a:lvl5pPr lvl="4" rtl="0">
              <a:spcBef>
                <a:spcPts val="0"/>
              </a:spcBef>
              <a:spcAft>
                <a:spcPts val="0"/>
              </a:spcAft>
              <a:buClr>
                <a:schemeClr val="accent2"/>
              </a:buClr>
              <a:buSzPts val="3000"/>
              <a:buNone/>
              <a:defRPr sz="3000">
                <a:solidFill>
                  <a:schemeClr val="accent2"/>
                </a:solidFill>
              </a:defRPr>
            </a:lvl5pPr>
            <a:lvl6pPr lvl="5" rtl="0">
              <a:spcBef>
                <a:spcPts val="0"/>
              </a:spcBef>
              <a:spcAft>
                <a:spcPts val="0"/>
              </a:spcAft>
              <a:buClr>
                <a:schemeClr val="accent2"/>
              </a:buClr>
              <a:buSzPts val="3000"/>
              <a:buNone/>
              <a:defRPr sz="3000">
                <a:solidFill>
                  <a:schemeClr val="accent2"/>
                </a:solidFill>
              </a:defRPr>
            </a:lvl6pPr>
            <a:lvl7pPr lvl="6" rtl="0">
              <a:spcBef>
                <a:spcPts val="0"/>
              </a:spcBef>
              <a:spcAft>
                <a:spcPts val="0"/>
              </a:spcAft>
              <a:buClr>
                <a:schemeClr val="accent2"/>
              </a:buClr>
              <a:buSzPts val="3000"/>
              <a:buNone/>
              <a:defRPr sz="3000">
                <a:solidFill>
                  <a:schemeClr val="accent2"/>
                </a:solidFill>
              </a:defRPr>
            </a:lvl7pPr>
            <a:lvl8pPr lvl="7" rtl="0">
              <a:spcBef>
                <a:spcPts val="0"/>
              </a:spcBef>
              <a:spcAft>
                <a:spcPts val="0"/>
              </a:spcAft>
              <a:buClr>
                <a:schemeClr val="accent2"/>
              </a:buClr>
              <a:buSzPts val="3000"/>
              <a:buNone/>
              <a:defRPr sz="3000">
                <a:solidFill>
                  <a:schemeClr val="accent2"/>
                </a:solidFill>
              </a:defRPr>
            </a:lvl8pPr>
            <a:lvl9pPr lvl="8" rtl="0">
              <a:spcBef>
                <a:spcPts val="0"/>
              </a:spcBef>
              <a:spcAft>
                <a:spcPts val="0"/>
              </a:spcAft>
              <a:buClr>
                <a:schemeClr val="accent2"/>
              </a:buClr>
              <a:buSzPts val="3000"/>
              <a:buNone/>
              <a:defRPr sz="3000">
                <a:solidFill>
                  <a:schemeClr val="accent2"/>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72"/>
        <p:cNvGrpSpPr/>
        <p:nvPr/>
      </p:nvGrpSpPr>
      <p:grpSpPr>
        <a:xfrm>
          <a:off x="0" y="0"/>
          <a:ext cx="0" cy="0"/>
          <a:chOff x="0" y="0"/>
          <a:chExt cx="0" cy="0"/>
        </a:xfrm>
      </p:grpSpPr>
      <p:grpSp>
        <p:nvGrpSpPr>
          <p:cNvPr id="73" name="Google Shape;73;p4"/>
          <p:cNvGrpSpPr/>
          <p:nvPr/>
        </p:nvGrpSpPr>
        <p:grpSpPr>
          <a:xfrm>
            <a:off x="4363774" y="-3213"/>
            <a:ext cx="4780226" cy="2524130"/>
            <a:chOff x="4363774" y="-3213"/>
            <a:chExt cx="4780226" cy="2524130"/>
          </a:xfrm>
        </p:grpSpPr>
        <p:pic>
          <p:nvPicPr>
            <p:cNvPr id="74" name="Google Shape;74;p4"/>
            <p:cNvPicPr preferRelativeResize="0"/>
            <p:nvPr/>
          </p:nvPicPr>
          <p:blipFill>
            <a:blip r:embed="rId2">
              <a:alphaModFix/>
            </a:blip>
            <a:stretch>
              <a:fillRect/>
            </a:stretch>
          </p:blipFill>
          <p:spPr>
            <a:xfrm flipH="1">
              <a:off x="7948921" y="2000218"/>
              <a:ext cx="796706" cy="520699"/>
            </a:xfrm>
            <a:prstGeom prst="rect">
              <a:avLst/>
            </a:prstGeom>
            <a:noFill/>
            <a:ln>
              <a:noFill/>
            </a:ln>
          </p:spPr>
        </p:pic>
        <p:grpSp>
          <p:nvGrpSpPr>
            <p:cNvPr id="75" name="Google Shape;75;p4"/>
            <p:cNvGrpSpPr/>
            <p:nvPr/>
          </p:nvGrpSpPr>
          <p:grpSpPr>
            <a:xfrm flipH="1">
              <a:off x="7152344" y="1600887"/>
              <a:ext cx="1991656" cy="520699"/>
              <a:chOff x="0" y="0"/>
              <a:chExt cx="3429750" cy="896675"/>
            </a:xfrm>
          </p:grpSpPr>
          <p:pic>
            <p:nvPicPr>
              <p:cNvPr id="76" name="Google Shape;76;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77" name="Google Shape;77;p4"/>
              <p:cNvPicPr preferRelativeResize="0"/>
              <p:nvPr/>
            </p:nvPicPr>
            <p:blipFill>
              <a:blip r:embed="rId2">
                <a:alphaModFix/>
              </a:blip>
              <a:stretch>
                <a:fillRect/>
              </a:stretch>
            </p:blipFill>
            <p:spPr>
              <a:xfrm>
                <a:off x="2057775" y="0"/>
                <a:ext cx="1371975" cy="896675"/>
              </a:xfrm>
              <a:prstGeom prst="rect">
                <a:avLst/>
              </a:prstGeom>
              <a:noFill/>
              <a:ln>
                <a:noFill/>
              </a:ln>
            </p:spPr>
          </p:pic>
        </p:grpSp>
        <p:pic>
          <p:nvPicPr>
            <p:cNvPr id="78" name="Google Shape;78;p4"/>
            <p:cNvPicPr preferRelativeResize="0"/>
            <p:nvPr/>
          </p:nvPicPr>
          <p:blipFill>
            <a:blip r:embed="rId2">
              <a:alphaModFix/>
            </a:blip>
            <a:stretch>
              <a:fillRect/>
            </a:stretch>
          </p:blipFill>
          <p:spPr>
            <a:xfrm flipH="1">
              <a:off x="7948921" y="1198193"/>
              <a:ext cx="796706" cy="520699"/>
            </a:xfrm>
            <a:prstGeom prst="rect">
              <a:avLst/>
            </a:prstGeom>
            <a:noFill/>
            <a:ln>
              <a:noFill/>
            </a:ln>
          </p:spPr>
        </p:pic>
        <p:grpSp>
          <p:nvGrpSpPr>
            <p:cNvPr id="79" name="Google Shape;79;p4"/>
            <p:cNvGrpSpPr/>
            <p:nvPr/>
          </p:nvGrpSpPr>
          <p:grpSpPr>
            <a:xfrm flipH="1">
              <a:off x="5957394" y="798862"/>
              <a:ext cx="3186606" cy="520699"/>
              <a:chOff x="0" y="0"/>
              <a:chExt cx="5487525" cy="896675"/>
            </a:xfrm>
          </p:grpSpPr>
          <p:pic>
            <p:nvPicPr>
              <p:cNvPr id="80" name="Google Shape;80;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1" name="Google Shape;81;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2" name="Google Shape;82;p4"/>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83" name="Google Shape;83;p4"/>
            <p:cNvGrpSpPr/>
            <p:nvPr/>
          </p:nvGrpSpPr>
          <p:grpSpPr>
            <a:xfrm flipH="1">
              <a:off x="4363774" y="396118"/>
              <a:ext cx="4381854" cy="520735"/>
              <a:chOff x="0" y="0"/>
              <a:chExt cx="7545300" cy="896675"/>
            </a:xfrm>
          </p:grpSpPr>
          <p:pic>
            <p:nvPicPr>
              <p:cNvPr id="84" name="Google Shape;84;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85" name="Google Shape;85;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86" name="Google Shape;86;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87" name="Google Shape;87;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88" name="Google Shape;88;p4"/>
            <p:cNvGrpSpPr/>
            <p:nvPr/>
          </p:nvGrpSpPr>
          <p:grpSpPr>
            <a:xfrm flipH="1">
              <a:off x="4762146" y="-3213"/>
              <a:ext cx="4381854" cy="520735"/>
              <a:chOff x="0" y="0"/>
              <a:chExt cx="7545300" cy="896675"/>
            </a:xfrm>
          </p:grpSpPr>
          <p:pic>
            <p:nvPicPr>
              <p:cNvPr id="89" name="Google Shape;89;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0" name="Google Shape;9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1" name="Google Shape;9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2" name="Google Shape;9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93" name="Google Shape;93;p4"/>
          <p:cNvGrpSpPr/>
          <p:nvPr/>
        </p:nvGrpSpPr>
        <p:grpSpPr>
          <a:xfrm>
            <a:off x="-3" y="2743188"/>
            <a:ext cx="4381556" cy="2524130"/>
            <a:chOff x="4364072" y="-3213"/>
            <a:chExt cx="4381556" cy="2524130"/>
          </a:xfrm>
        </p:grpSpPr>
        <p:grpSp>
          <p:nvGrpSpPr>
            <p:cNvPr id="94" name="Google Shape;94;p4"/>
            <p:cNvGrpSpPr/>
            <p:nvPr/>
          </p:nvGrpSpPr>
          <p:grpSpPr>
            <a:xfrm flipH="1">
              <a:off x="4364072" y="2000218"/>
              <a:ext cx="4381556" cy="520699"/>
              <a:chOff x="0" y="0"/>
              <a:chExt cx="7545300" cy="896675"/>
            </a:xfrm>
          </p:grpSpPr>
          <p:pic>
            <p:nvPicPr>
              <p:cNvPr id="95" name="Google Shape;95;p4"/>
              <p:cNvPicPr preferRelativeResize="0"/>
              <p:nvPr/>
            </p:nvPicPr>
            <p:blipFill>
              <a:blip r:embed="rId2">
                <a:alphaModFix/>
              </a:blip>
              <a:stretch>
                <a:fillRect/>
              </a:stretch>
            </p:blipFill>
            <p:spPr>
              <a:xfrm>
                <a:off x="0" y="0"/>
                <a:ext cx="1371975" cy="896675"/>
              </a:xfrm>
              <a:prstGeom prst="rect">
                <a:avLst/>
              </a:prstGeom>
              <a:noFill/>
              <a:ln>
                <a:noFill/>
              </a:ln>
            </p:spPr>
          </p:pic>
          <p:pic>
            <p:nvPicPr>
              <p:cNvPr id="96" name="Google Shape;96;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97" name="Google Shape;97;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98" name="Google Shape;98;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99" name="Google Shape;99;p4"/>
            <p:cNvGrpSpPr/>
            <p:nvPr/>
          </p:nvGrpSpPr>
          <p:grpSpPr>
            <a:xfrm flipH="1">
              <a:off x="4762444" y="1600887"/>
              <a:ext cx="3186606" cy="520699"/>
              <a:chOff x="2057775" y="0"/>
              <a:chExt cx="5487525" cy="896675"/>
            </a:xfrm>
          </p:grpSpPr>
          <p:pic>
            <p:nvPicPr>
              <p:cNvPr id="100" name="Google Shape;100;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1" name="Google Shape;101;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2" name="Google Shape;102;p4"/>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03" name="Google Shape;103;p4"/>
            <p:cNvGrpSpPr/>
            <p:nvPr/>
          </p:nvGrpSpPr>
          <p:grpSpPr>
            <a:xfrm flipH="1">
              <a:off x="4364072" y="1198193"/>
              <a:ext cx="3186606" cy="520699"/>
              <a:chOff x="2057775" y="0"/>
              <a:chExt cx="5487525" cy="896675"/>
            </a:xfrm>
          </p:grpSpPr>
          <p:pic>
            <p:nvPicPr>
              <p:cNvPr id="104" name="Google Shape;104;p4"/>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05" name="Google Shape;105;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06" name="Google Shape;106;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07" name="Google Shape;107;p4"/>
            <p:cNvPicPr preferRelativeResize="0"/>
            <p:nvPr/>
          </p:nvPicPr>
          <p:blipFill>
            <a:blip r:embed="rId2">
              <a:alphaModFix/>
            </a:blip>
            <a:stretch>
              <a:fillRect/>
            </a:stretch>
          </p:blipFill>
          <p:spPr>
            <a:xfrm flipH="1">
              <a:off x="4762444" y="798862"/>
              <a:ext cx="796706" cy="520699"/>
            </a:xfrm>
            <a:prstGeom prst="rect">
              <a:avLst/>
            </a:prstGeom>
            <a:noFill/>
            <a:ln>
              <a:noFill/>
            </a:ln>
          </p:spPr>
        </p:pic>
        <p:grpSp>
          <p:nvGrpSpPr>
            <p:cNvPr id="108" name="Google Shape;108;p4"/>
            <p:cNvGrpSpPr/>
            <p:nvPr/>
          </p:nvGrpSpPr>
          <p:grpSpPr>
            <a:xfrm flipH="1">
              <a:off x="4364072" y="396118"/>
              <a:ext cx="1991656" cy="520699"/>
              <a:chOff x="4115550" y="0"/>
              <a:chExt cx="3429750" cy="896675"/>
            </a:xfrm>
          </p:grpSpPr>
          <p:pic>
            <p:nvPicPr>
              <p:cNvPr id="109" name="Google Shape;109;p4"/>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10" name="Google Shape;110;p4"/>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111" name="Google Shape;111;p4"/>
            <p:cNvPicPr preferRelativeResize="0"/>
            <p:nvPr/>
          </p:nvPicPr>
          <p:blipFill>
            <a:blip r:embed="rId2">
              <a:alphaModFix/>
            </a:blip>
            <a:stretch>
              <a:fillRect/>
            </a:stretch>
          </p:blipFill>
          <p:spPr>
            <a:xfrm flipH="1">
              <a:off x="4762444" y="-3213"/>
              <a:ext cx="796706" cy="520699"/>
            </a:xfrm>
            <a:prstGeom prst="rect">
              <a:avLst/>
            </a:prstGeom>
            <a:noFill/>
            <a:ln>
              <a:noFill/>
            </a:ln>
          </p:spPr>
        </p:pic>
      </p:grpSp>
      <p:sp>
        <p:nvSpPr>
          <p:cNvPr id="112" name="Google Shape;112;p4"/>
          <p:cNvSpPr txBox="1">
            <a:spLocks noGrp="1"/>
          </p:cNvSpPr>
          <p:nvPr>
            <p:ph type="body" idx="1"/>
          </p:nvPr>
        </p:nvSpPr>
        <p:spPr>
          <a:xfrm>
            <a:off x="2487650" y="1218025"/>
            <a:ext cx="4168800" cy="2707500"/>
          </a:xfrm>
          <a:prstGeom prst="rect">
            <a:avLst/>
          </a:prstGeom>
        </p:spPr>
        <p:txBody>
          <a:bodyPr spcFirstLastPara="1" wrap="square" lIns="0" tIns="0" rIns="0" bIns="0" anchor="ctr" anchorCtr="0">
            <a:noAutofit/>
          </a:bodyPr>
          <a:lstStyle>
            <a:lvl1pPr marL="457200" lvl="0" indent="-381000" algn="ctr" rtl="0">
              <a:spcBef>
                <a:spcPts val="600"/>
              </a:spcBef>
              <a:spcAft>
                <a:spcPts val="0"/>
              </a:spcAft>
              <a:buSzPts val="2400"/>
              <a:buFont typeface="Montserrat"/>
              <a:buChar char="❑"/>
              <a:defRPr sz="2400" b="1">
                <a:latin typeface="Montserrat"/>
                <a:ea typeface="Montserrat"/>
                <a:cs typeface="Montserrat"/>
                <a:sym typeface="Montserrat"/>
              </a:defRPr>
            </a:lvl1pPr>
            <a:lvl2pPr marL="914400" lvl="1" indent="-381000" algn="ctr" rtl="0">
              <a:spcBef>
                <a:spcPts val="600"/>
              </a:spcBef>
              <a:spcAft>
                <a:spcPts val="0"/>
              </a:spcAft>
              <a:buSzPts val="2400"/>
              <a:buFont typeface="Montserrat"/>
              <a:buChar char="❏"/>
              <a:defRPr sz="2400" b="1">
                <a:latin typeface="Montserrat"/>
                <a:ea typeface="Montserrat"/>
                <a:cs typeface="Montserrat"/>
                <a:sym typeface="Montserrat"/>
              </a:defRPr>
            </a:lvl2pPr>
            <a:lvl3pPr marL="1371600" lvl="2" indent="-381000" algn="ctr" rtl="0">
              <a:spcBef>
                <a:spcPts val="600"/>
              </a:spcBef>
              <a:spcAft>
                <a:spcPts val="0"/>
              </a:spcAft>
              <a:buSzPts val="2400"/>
              <a:buFont typeface="Montserrat"/>
              <a:buChar char="❏"/>
              <a:defRPr sz="2400" b="1">
                <a:latin typeface="Montserrat"/>
                <a:ea typeface="Montserrat"/>
                <a:cs typeface="Montserrat"/>
                <a:sym typeface="Montserrat"/>
              </a:defRPr>
            </a:lvl3pPr>
            <a:lvl4pPr marL="1828800" lvl="3" indent="-381000" algn="ctr" rtl="0">
              <a:spcBef>
                <a:spcPts val="600"/>
              </a:spcBef>
              <a:spcAft>
                <a:spcPts val="0"/>
              </a:spcAft>
              <a:buSzPts val="2400"/>
              <a:buFont typeface="Montserrat"/>
              <a:buChar char="❏"/>
              <a:defRPr sz="2400" b="1">
                <a:latin typeface="Montserrat"/>
                <a:ea typeface="Montserrat"/>
                <a:cs typeface="Montserrat"/>
                <a:sym typeface="Montserrat"/>
              </a:defRPr>
            </a:lvl4pPr>
            <a:lvl5pPr marL="2286000" lvl="4" indent="-381000" algn="ctr" rtl="0">
              <a:spcBef>
                <a:spcPts val="600"/>
              </a:spcBef>
              <a:spcAft>
                <a:spcPts val="0"/>
              </a:spcAft>
              <a:buSzPts val="2400"/>
              <a:buFont typeface="Montserrat"/>
              <a:buChar char="❏"/>
              <a:defRPr sz="2400" b="1">
                <a:latin typeface="Montserrat"/>
                <a:ea typeface="Montserrat"/>
                <a:cs typeface="Montserrat"/>
                <a:sym typeface="Montserrat"/>
              </a:defRPr>
            </a:lvl5pPr>
            <a:lvl6pPr marL="2743200" lvl="5" indent="-381000" algn="ctr" rtl="0">
              <a:spcBef>
                <a:spcPts val="600"/>
              </a:spcBef>
              <a:spcAft>
                <a:spcPts val="0"/>
              </a:spcAft>
              <a:buSzPts val="2400"/>
              <a:buFont typeface="Montserrat"/>
              <a:buChar char="❏"/>
              <a:defRPr sz="2400" b="1">
                <a:latin typeface="Montserrat"/>
                <a:ea typeface="Montserrat"/>
                <a:cs typeface="Montserrat"/>
                <a:sym typeface="Montserrat"/>
              </a:defRPr>
            </a:lvl6pPr>
            <a:lvl7pPr marL="3200400" lvl="6" indent="-381000" algn="ctr" rtl="0">
              <a:spcBef>
                <a:spcPts val="600"/>
              </a:spcBef>
              <a:spcAft>
                <a:spcPts val="0"/>
              </a:spcAft>
              <a:buSzPts val="2400"/>
              <a:buFont typeface="Montserrat"/>
              <a:buChar char="❏"/>
              <a:defRPr sz="2400" b="1">
                <a:latin typeface="Montserrat"/>
                <a:ea typeface="Montserrat"/>
                <a:cs typeface="Montserrat"/>
                <a:sym typeface="Montserrat"/>
              </a:defRPr>
            </a:lvl7pPr>
            <a:lvl8pPr marL="3657600" lvl="7" indent="-381000" algn="ctr" rtl="0">
              <a:spcBef>
                <a:spcPts val="600"/>
              </a:spcBef>
              <a:spcAft>
                <a:spcPts val="0"/>
              </a:spcAft>
              <a:buSzPts val="2400"/>
              <a:buFont typeface="Montserrat"/>
              <a:buChar char="❏"/>
              <a:defRPr sz="2400" b="1">
                <a:latin typeface="Montserrat"/>
                <a:ea typeface="Montserrat"/>
                <a:cs typeface="Montserrat"/>
                <a:sym typeface="Montserrat"/>
              </a:defRPr>
            </a:lvl8pPr>
            <a:lvl9pPr marL="4114800" lvl="8" indent="-381000" algn="ctr">
              <a:spcBef>
                <a:spcPts val="600"/>
              </a:spcBef>
              <a:spcAft>
                <a:spcPts val="0"/>
              </a:spcAft>
              <a:buSzPts val="2400"/>
              <a:buFont typeface="Montserrat"/>
              <a:buChar char="❏"/>
              <a:defRPr sz="2400" b="1">
                <a:latin typeface="Montserrat"/>
                <a:ea typeface="Montserrat"/>
                <a:cs typeface="Montserrat"/>
                <a:sym typeface="Montserrat"/>
              </a:defRPr>
            </a:lvl9pPr>
          </a:lstStyle>
          <a:p>
            <a:endParaRPr/>
          </a:p>
        </p:txBody>
      </p:sp>
      <p:sp>
        <p:nvSpPr>
          <p:cNvPr id="113" name="Google Shape;113;p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14"/>
        <p:cNvGrpSpPr/>
        <p:nvPr/>
      </p:nvGrpSpPr>
      <p:grpSpPr>
        <a:xfrm>
          <a:off x="0" y="0"/>
          <a:ext cx="0" cy="0"/>
          <a:chOff x="0" y="0"/>
          <a:chExt cx="0" cy="0"/>
        </a:xfrm>
      </p:grpSpPr>
      <p:grpSp>
        <p:nvGrpSpPr>
          <p:cNvPr id="115" name="Google Shape;115;p5"/>
          <p:cNvGrpSpPr/>
          <p:nvPr/>
        </p:nvGrpSpPr>
        <p:grpSpPr>
          <a:xfrm flipH="1">
            <a:off x="4363774" y="-3213"/>
            <a:ext cx="4780226" cy="2116171"/>
            <a:chOff x="0" y="0"/>
            <a:chExt cx="5072935" cy="2245751"/>
          </a:xfrm>
        </p:grpSpPr>
        <p:pic>
          <p:nvPicPr>
            <p:cNvPr id="116" name="Google Shape;116;p5"/>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6" y="3953174"/>
            <a:ext cx="2390164" cy="1318453"/>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776450" y="402700"/>
            <a:ext cx="3587400" cy="8568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776450" y="1524375"/>
            <a:ext cx="7591200" cy="29325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a:lvl1pPr>
            <a:lvl2pPr marL="914400" lvl="1" indent="-355600">
              <a:spcBef>
                <a:spcPts val="600"/>
              </a:spcBef>
              <a:spcAft>
                <a:spcPts val="0"/>
              </a:spcAft>
              <a:buSzPts val="2000"/>
              <a:buChar char="❏"/>
              <a:defRPr/>
            </a:lvl2pPr>
            <a:lvl3pPr marL="1371600" lvl="2" indent="-355600">
              <a:spcBef>
                <a:spcPts val="600"/>
              </a:spcBef>
              <a:spcAft>
                <a:spcPts val="0"/>
              </a:spcAft>
              <a:buSzPts val="2000"/>
              <a:buChar char="❏"/>
              <a:defRPr/>
            </a:lvl3pPr>
            <a:lvl4pPr marL="1828800" lvl="3" indent="-355600">
              <a:spcBef>
                <a:spcPts val="600"/>
              </a:spcBef>
              <a:spcAft>
                <a:spcPts val="0"/>
              </a:spcAft>
              <a:buSzPts val="2000"/>
              <a:buChar char="❏"/>
              <a:defRPr/>
            </a:lvl4pPr>
            <a:lvl5pPr marL="2286000" lvl="4" indent="-355600">
              <a:spcBef>
                <a:spcPts val="600"/>
              </a:spcBef>
              <a:spcAft>
                <a:spcPts val="0"/>
              </a:spcAft>
              <a:buSzPts val="2000"/>
              <a:buChar char="❏"/>
              <a:defRPr/>
            </a:lvl5pPr>
            <a:lvl6pPr marL="2743200" lvl="5" indent="-355600">
              <a:spcBef>
                <a:spcPts val="600"/>
              </a:spcBef>
              <a:spcAft>
                <a:spcPts val="0"/>
              </a:spcAft>
              <a:buSzPts val="2000"/>
              <a:buChar char="❏"/>
              <a:defRPr/>
            </a:lvl6pPr>
            <a:lvl7pPr marL="3200400" lvl="6" indent="-355600">
              <a:spcBef>
                <a:spcPts val="600"/>
              </a:spcBef>
              <a:spcAft>
                <a:spcPts val="0"/>
              </a:spcAft>
              <a:buSzPts val="2000"/>
              <a:buChar char="❏"/>
              <a:defRPr/>
            </a:lvl7pPr>
            <a:lvl8pPr marL="3657600" lvl="7" indent="-355600">
              <a:spcBef>
                <a:spcPts val="600"/>
              </a:spcBef>
              <a:spcAft>
                <a:spcPts val="0"/>
              </a:spcAft>
              <a:buSzPts val="2000"/>
              <a:buChar char="❏"/>
              <a:defRPr/>
            </a:lvl8pPr>
            <a:lvl9pPr marL="4114800" lvl="8" indent="-355600">
              <a:spcBef>
                <a:spcPts val="600"/>
              </a:spcBef>
              <a:spcAft>
                <a:spcPts val="0"/>
              </a:spcAft>
              <a:buSzPts val="2000"/>
              <a:buChar char="❏"/>
              <a:defRPr/>
            </a:lvl9pPr>
          </a:lstStyle>
          <a:p>
            <a:endParaRPr/>
          </a:p>
        </p:txBody>
      </p:sp>
      <p:sp>
        <p:nvSpPr>
          <p:cNvPr id="142" name="Google Shape;142;p5"/>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43"/>
        <p:cNvGrpSpPr/>
        <p:nvPr/>
      </p:nvGrpSpPr>
      <p:grpSpPr>
        <a:xfrm>
          <a:off x="0" y="0"/>
          <a:ext cx="0" cy="0"/>
          <a:chOff x="0" y="0"/>
          <a:chExt cx="0" cy="0"/>
        </a:xfrm>
      </p:grpSpPr>
      <p:grpSp>
        <p:nvGrpSpPr>
          <p:cNvPr id="144" name="Google Shape;144;p6"/>
          <p:cNvGrpSpPr/>
          <p:nvPr/>
        </p:nvGrpSpPr>
        <p:grpSpPr>
          <a:xfrm flipH="1">
            <a:off x="4363774" y="-3213"/>
            <a:ext cx="4780226" cy="2116171"/>
            <a:chOff x="0" y="0"/>
            <a:chExt cx="5072935" cy="2245751"/>
          </a:xfrm>
        </p:grpSpPr>
        <p:pic>
          <p:nvPicPr>
            <p:cNvPr id="145" name="Google Shape;145;p6"/>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46" name="Google Shape;146;p6"/>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47" name="Google Shape;147;p6"/>
            <p:cNvGrpSpPr/>
            <p:nvPr/>
          </p:nvGrpSpPr>
          <p:grpSpPr>
            <a:xfrm>
              <a:off x="0" y="846565"/>
              <a:ext cx="3381962" cy="552621"/>
              <a:chOff x="0" y="0"/>
              <a:chExt cx="5487525" cy="896675"/>
            </a:xfrm>
          </p:grpSpPr>
          <p:pic>
            <p:nvPicPr>
              <p:cNvPr id="148" name="Google Shape;148;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49" name="Google Shape;149;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0" name="Google Shape;150;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51" name="Google Shape;151;p6"/>
            <p:cNvGrpSpPr/>
            <p:nvPr/>
          </p:nvGrpSpPr>
          <p:grpSpPr>
            <a:xfrm>
              <a:off x="422766" y="423783"/>
              <a:ext cx="4650168" cy="552621"/>
              <a:chOff x="0" y="0"/>
              <a:chExt cx="7545300" cy="896675"/>
            </a:xfrm>
          </p:grpSpPr>
          <p:pic>
            <p:nvPicPr>
              <p:cNvPr id="152" name="Google Shape;152;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3" name="Google Shape;15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4" name="Google Shape;154;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55" name="Google Shape;155;p6"/>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56" name="Google Shape;156;p6"/>
            <p:cNvGrpSpPr/>
            <p:nvPr/>
          </p:nvGrpSpPr>
          <p:grpSpPr>
            <a:xfrm>
              <a:off x="0" y="0"/>
              <a:ext cx="4650168" cy="552621"/>
              <a:chOff x="0" y="0"/>
              <a:chExt cx="7545300" cy="896675"/>
            </a:xfrm>
          </p:grpSpPr>
          <p:pic>
            <p:nvPicPr>
              <p:cNvPr id="157" name="Google Shape;157;p6"/>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58" name="Google Shape;158;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59" name="Google Shape;159;p6"/>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60" name="Google Shape;160;p6"/>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61" name="Google Shape;161;p6"/>
          <p:cNvGrpSpPr/>
          <p:nvPr/>
        </p:nvGrpSpPr>
        <p:grpSpPr>
          <a:xfrm flipH="1">
            <a:off x="6" y="3953174"/>
            <a:ext cx="2390164" cy="1318453"/>
            <a:chOff x="6607482" y="3879952"/>
            <a:chExt cx="2536521" cy="1399186"/>
          </a:xfrm>
        </p:grpSpPr>
        <p:grpSp>
          <p:nvGrpSpPr>
            <p:cNvPr id="162" name="Google Shape;162;p6"/>
            <p:cNvGrpSpPr/>
            <p:nvPr/>
          </p:nvGrpSpPr>
          <p:grpSpPr>
            <a:xfrm>
              <a:off x="6607482" y="4726517"/>
              <a:ext cx="2113755" cy="552621"/>
              <a:chOff x="2057775" y="0"/>
              <a:chExt cx="3429750" cy="896675"/>
            </a:xfrm>
          </p:grpSpPr>
          <p:pic>
            <p:nvPicPr>
              <p:cNvPr id="163" name="Google Shape;163;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4" name="Google Shape;164;p6"/>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65" name="Google Shape;165;p6"/>
            <p:cNvGrpSpPr/>
            <p:nvPr/>
          </p:nvGrpSpPr>
          <p:grpSpPr>
            <a:xfrm>
              <a:off x="7030248" y="4303735"/>
              <a:ext cx="2113755" cy="552621"/>
              <a:chOff x="2057775" y="0"/>
              <a:chExt cx="3429750" cy="896675"/>
            </a:xfrm>
          </p:grpSpPr>
          <p:pic>
            <p:nvPicPr>
              <p:cNvPr id="166" name="Google Shape;166;p6"/>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67" name="Google Shape;167;p6"/>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68" name="Google Shape;168;p6"/>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69" name="Google Shape;169;p6"/>
          <p:cNvSpPr txBox="1">
            <a:spLocks noGrp="1"/>
          </p:cNvSpPr>
          <p:nvPr>
            <p:ph type="title"/>
          </p:nvPr>
        </p:nvSpPr>
        <p:spPr>
          <a:xfrm>
            <a:off x="776450" y="402700"/>
            <a:ext cx="3587400" cy="8568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70" name="Google Shape;170;p6"/>
          <p:cNvSpPr txBox="1">
            <a:spLocks noGrp="1"/>
          </p:cNvSpPr>
          <p:nvPr>
            <p:ph type="body" idx="1"/>
          </p:nvPr>
        </p:nvSpPr>
        <p:spPr>
          <a:xfrm>
            <a:off x="776450" y="1524375"/>
            <a:ext cx="3587400" cy="30771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a:lvl1pPr>
            <a:lvl2pPr marL="914400" lvl="1" indent="-355600">
              <a:spcBef>
                <a:spcPts val="600"/>
              </a:spcBef>
              <a:spcAft>
                <a:spcPts val="0"/>
              </a:spcAft>
              <a:buSzPts val="2000"/>
              <a:buChar char="❏"/>
              <a:defRPr/>
            </a:lvl2pPr>
            <a:lvl3pPr marL="1371600" lvl="2" indent="-355600">
              <a:spcBef>
                <a:spcPts val="600"/>
              </a:spcBef>
              <a:spcAft>
                <a:spcPts val="0"/>
              </a:spcAft>
              <a:buSzPts val="2000"/>
              <a:buChar char="❏"/>
              <a:defRPr/>
            </a:lvl3pPr>
            <a:lvl4pPr marL="1828800" lvl="3" indent="-355600">
              <a:spcBef>
                <a:spcPts val="600"/>
              </a:spcBef>
              <a:spcAft>
                <a:spcPts val="0"/>
              </a:spcAft>
              <a:buSzPts val="2000"/>
              <a:buChar char="❏"/>
              <a:defRPr/>
            </a:lvl4pPr>
            <a:lvl5pPr marL="2286000" lvl="4" indent="-355600">
              <a:spcBef>
                <a:spcPts val="600"/>
              </a:spcBef>
              <a:spcAft>
                <a:spcPts val="0"/>
              </a:spcAft>
              <a:buSzPts val="2000"/>
              <a:buChar char="❏"/>
              <a:defRPr/>
            </a:lvl5pPr>
            <a:lvl6pPr marL="2743200" lvl="5" indent="-355600">
              <a:spcBef>
                <a:spcPts val="600"/>
              </a:spcBef>
              <a:spcAft>
                <a:spcPts val="0"/>
              </a:spcAft>
              <a:buSzPts val="2000"/>
              <a:buChar char="❏"/>
              <a:defRPr/>
            </a:lvl6pPr>
            <a:lvl7pPr marL="3200400" lvl="6" indent="-355600">
              <a:spcBef>
                <a:spcPts val="600"/>
              </a:spcBef>
              <a:spcAft>
                <a:spcPts val="0"/>
              </a:spcAft>
              <a:buSzPts val="2000"/>
              <a:buChar char="❏"/>
              <a:defRPr/>
            </a:lvl7pPr>
            <a:lvl8pPr marL="3657600" lvl="7" indent="-355600">
              <a:spcBef>
                <a:spcPts val="600"/>
              </a:spcBef>
              <a:spcAft>
                <a:spcPts val="0"/>
              </a:spcAft>
              <a:buSzPts val="2000"/>
              <a:buChar char="❏"/>
              <a:defRPr/>
            </a:lvl8pPr>
            <a:lvl9pPr marL="4114800" lvl="8" indent="-355600">
              <a:spcBef>
                <a:spcPts val="600"/>
              </a:spcBef>
              <a:spcAft>
                <a:spcPts val="0"/>
              </a:spcAft>
              <a:buSzPts val="2000"/>
              <a:buChar char="❏"/>
              <a:defRPr/>
            </a:lvl9pPr>
          </a:lstStyle>
          <a:p>
            <a:endParaRPr/>
          </a:p>
        </p:txBody>
      </p:sp>
      <p:sp>
        <p:nvSpPr>
          <p:cNvPr id="171" name="Google Shape;171;p6"/>
          <p:cNvSpPr txBox="1">
            <a:spLocks noGrp="1"/>
          </p:cNvSpPr>
          <p:nvPr>
            <p:ph type="body" idx="2"/>
          </p:nvPr>
        </p:nvSpPr>
        <p:spPr>
          <a:xfrm>
            <a:off x="4780150" y="1524375"/>
            <a:ext cx="3587400" cy="30771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a:lvl1pPr>
            <a:lvl2pPr marL="914400" lvl="1" indent="-355600">
              <a:spcBef>
                <a:spcPts val="600"/>
              </a:spcBef>
              <a:spcAft>
                <a:spcPts val="0"/>
              </a:spcAft>
              <a:buSzPts val="2000"/>
              <a:buChar char="❏"/>
              <a:defRPr/>
            </a:lvl2pPr>
            <a:lvl3pPr marL="1371600" lvl="2" indent="-355600">
              <a:spcBef>
                <a:spcPts val="600"/>
              </a:spcBef>
              <a:spcAft>
                <a:spcPts val="0"/>
              </a:spcAft>
              <a:buSzPts val="2000"/>
              <a:buChar char="❏"/>
              <a:defRPr/>
            </a:lvl3pPr>
            <a:lvl4pPr marL="1828800" lvl="3" indent="-355600">
              <a:spcBef>
                <a:spcPts val="600"/>
              </a:spcBef>
              <a:spcAft>
                <a:spcPts val="0"/>
              </a:spcAft>
              <a:buSzPts val="2000"/>
              <a:buChar char="❏"/>
              <a:defRPr/>
            </a:lvl4pPr>
            <a:lvl5pPr marL="2286000" lvl="4" indent="-355600">
              <a:spcBef>
                <a:spcPts val="600"/>
              </a:spcBef>
              <a:spcAft>
                <a:spcPts val="0"/>
              </a:spcAft>
              <a:buSzPts val="2000"/>
              <a:buChar char="❏"/>
              <a:defRPr/>
            </a:lvl5pPr>
            <a:lvl6pPr marL="2743200" lvl="5" indent="-355600">
              <a:spcBef>
                <a:spcPts val="600"/>
              </a:spcBef>
              <a:spcAft>
                <a:spcPts val="0"/>
              </a:spcAft>
              <a:buSzPts val="2000"/>
              <a:buChar char="❏"/>
              <a:defRPr/>
            </a:lvl6pPr>
            <a:lvl7pPr marL="3200400" lvl="6" indent="-355600">
              <a:spcBef>
                <a:spcPts val="600"/>
              </a:spcBef>
              <a:spcAft>
                <a:spcPts val="0"/>
              </a:spcAft>
              <a:buSzPts val="2000"/>
              <a:buChar char="❏"/>
              <a:defRPr/>
            </a:lvl7pPr>
            <a:lvl8pPr marL="3657600" lvl="7" indent="-355600">
              <a:spcBef>
                <a:spcPts val="600"/>
              </a:spcBef>
              <a:spcAft>
                <a:spcPts val="0"/>
              </a:spcAft>
              <a:buSzPts val="2000"/>
              <a:buChar char="❏"/>
              <a:defRPr/>
            </a:lvl8pPr>
            <a:lvl9pPr marL="4114800" lvl="8" indent="-355600">
              <a:spcBef>
                <a:spcPts val="600"/>
              </a:spcBef>
              <a:spcAft>
                <a:spcPts val="0"/>
              </a:spcAft>
              <a:buSzPts val="2000"/>
              <a:buChar char="❏"/>
              <a:defRPr/>
            </a:lvl9pPr>
          </a:lstStyle>
          <a:p>
            <a:endParaRPr/>
          </a:p>
        </p:txBody>
      </p:sp>
      <p:sp>
        <p:nvSpPr>
          <p:cNvPr id="172" name="Google Shape;172;p6"/>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73"/>
        <p:cNvGrpSpPr/>
        <p:nvPr/>
      </p:nvGrpSpPr>
      <p:grpSpPr>
        <a:xfrm>
          <a:off x="0" y="0"/>
          <a:ext cx="0" cy="0"/>
          <a:chOff x="0" y="0"/>
          <a:chExt cx="0" cy="0"/>
        </a:xfrm>
      </p:grpSpPr>
      <p:grpSp>
        <p:nvGrpSpPr>
          <p:cNvPr id="174" name="Google Shape;174;p7"/>
          <p:cNvGrpSpPr/>
          <p:nvPr/>
        </p:nvGrpSpPr>
        <p:grpSpPr>
          <a:xfrm flipH="1">
            <a:off x="4363774" y="-3213"/>
            <a:ext cx="4780226" cy="2116171"/>
            <a:chOff x="0" y="0"/>
            <a:chExt cx="5072935" cy="2245751"/>
          </a:xfrm>
        </p:grpSpPr>
        <p:pic>
          <p:nvPicPr>
            <p:cNvPr id="175" name="Google Shape;175;p7"/>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176" name="Google Shape;176;p7"/>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177" name="Google Shape;177;p7"/>
            <p:cNvGrpSpPr/>
            <p:nvPr/>
          </p:nvGrpSpPr>
          <p:grpSpPr>
            <a:xfrm>
              <a:off x="0" y="846565"/>
              <a:ext cx="3381962" cy="552621"/>
              <a:chOff x="0" y="0"/>
              <a:chExt cx="5487525" cy="896675"/>
            </a:xfrm>
          </p:grpSpPr>
          <p:pic>
            <p:nvPicPr>
              <p:cNvPr id="178" name="Google Shape;178;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79" name="Google Shape;179;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0" name="Google Shape;180;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81" name="Google Shape;181;p7"/>
            <p:cNvGrpSpPr/>
            <p:nvPr/>
          </p:nvGrpSpPr>
          <p:grpSpPr>
            <a:xfrm>
              <a:off x="422766" y="423783"/>
              <a:ext cx="4650168" cy="552621"/>
              <a:chOff x="0" y="0"/>
              <a:chExt cx="7545300" cy="896675"/>
            </a:xfrm>
          </p:grpSpPr>
          <p:pic>
            <p:nvPicPr>
              <p:cNvPr id="182" name="Google Shape;182;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3" name="Google Shape;18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4" name="Google Shape;184;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85" name="Google Shape;185;p7"/>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186" name="Google Shape;186;p7"/>
            <p:cNvGrpSpPr/>
            <p:nvPr/>
          </p:nvGrpSpPr>
          <p:grpSpPr>
            <a:xfrm>
              <a:off x="0" y="0"/>
              <a:ext cx="4650168" cy="552621"/>
              <a:chOff x="0" y="0"/>
              <a:chExt cx="7545300" cy="896675"/>
            </a:xfrm>
          </p:grpSpPr>
          <p:pic>
            <p:nvPicPr>
              <p:cNvPr id="187" name="Google Shape;187;p7"/>
              <p:cNvPicPr preferRelativeResize="0"/>
              <p:nvPr/>
            </p:nvPicPr>
            <p:blipFill>
              <a:blip r:embed="rId2">
                <a:alphaModFix/>
              </a:blip>
              <a:stretch>
                <a:fillRect/>
              </a:stretch>
            </p:blipFill>
            <p:spPr>
              <a:xfrm>
                <a:off x="0" y="0"/>
                <a:ext cx="1371975" cy="896675"/>
              </a:xfrm>
              <a:prstGeom prst="rect">
                <a:avLst/>
              </a:prstGeom>
              <a:noFill/>
              <a:ln>
                <a:noFill/>
              </a:ln>
            </p:spPr>
          </p:pic>
          <p:pic>
            <p:nvPicPr>
              <p:cNvPr id="188" name="Google Shape;188;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89" name="Google Shape;189;p7"/>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190" name="Google Shape;190;p7"/>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191" name="Google Shape;191;p7"/>
          <p:cNvGrpSpPr/>
          <p:nvPr/>
        </p:nvGrpSpPr>
        <p:grpSpPr>
          <a:xfrm flipH="1">
            <a:off x="6" y="3953174"/>
            <a:ext cx="2390164" cy="1318453"/>
            <a:chOff x="6607482" y="3879952"/>
            <a:chExt cx="2536521" cy="1399186"/>
          </a:xfrm>
        </p:grpSpPr>
        <p:grpSp>
          <p:nvGrpSpPr>
            <p:cNvPr id="192" name="Google Shape;192;p7"/>
            <p:cNvGrpSpPr/>
            <p:nvPr/>
          </p:nvGrpSpPr>
          <p:grpSpPr>
            <a:xfrm>
              <a:off x="6607482" y="4726517"/>
              <a:ext cx="2113755" cy="552621"/>
              <a:chOff x="2057775" y="0"/>
              <a:chExt cx="3429750" cy="896675"/>
            </a:xfrm>
          </p:grpSpPr>
          <p:pic>
            <p:nvPicPr>
              <p:cNvPr id="193" name="Google Shape;193;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4" name="Google Shape;194;p7"/>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195" name="Google Shape;195;p7"/>
            <p:cNvGrpSpPr/>
            <p:nvPr/>
          </p:nvGrpSpPr>
          <p:grpSpPr>
            <a:xfrm>
              <a:off x="7030248" y="4303735"/>
              <a:ext cx="2113755" cy="552621"/>
              <a:chOff x="2057775" y="0"/>
              <a:chExt cx="3429750" cy="896675"/>
            </a:xfrm>
          </p:grpSpPr>
          <p:pic>
            <p:nvPicPr>
              <p:cNvPr id="196" name="Google Shape;196;p7"/>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197" name="Google Shape;197;p7"/>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198" name="Google Shape;198;p7"/>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199" name="Google Shape;199;p7"/>
          <p:cNvSpPr txBox="1">
            <a:spLocks noGrp="1"/>
          </p:cNvSpPr>
          <p:nvPr>
            <p:ph type="title"/>
          </p:nvPr>
        </p:nvSpPr>
        <p:spPr>
          <a:xfrm>
            <a:off x="776450" y="402700"/>
            <a:ext cx="3587400" cy="856800"/>
          </a:xfrm>
          <a:prstGeom prst="rect">
            <a:avLst/>
          </a:prstGeom>
        </p:spPr>
        <p:txBody>
          <a:bodyPr spcFirstLastPara="1" wrap="square" lIns="0" tIns="0" rIns="0" bIns="0"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0" name="Google Shape;200;p7"/>
          <p:cNvSpPr txBox="1">
            <a:spLocks noGrp="1"/>
          </p:cNvSpPr>
          <p:nvPr>
            <p:ph type="body" idx="1"/>
          </p:nvPr>
        </p:nvSpPr>
        <p:spPr>
          <a:xfrm>
            <a:off x="776450" y="1524375"/>
            <a:ext cx="2327700" cy="3077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0"/>
              </a:spcAft>
              <a:buSzPts val="1600"/>
              <a:buChar char="❏"/>
              <a:defRPr sz="1600"/>
            </a:lvl9pPr>
          </a:lstStyle>
          <a:p>
            <a:endParaRPr/>
          </a:p>
        </p:txBody>
      </p:sp>
      <p:sp>
        <p:nvSpPr>
          <p:cNvPr id="201" name="Google Shape;201;p7"/>
          <p:cNvSpPr txBox="1">
            <a:spLocks noGrp="1"/>
          </p:cNvSpPr>
          <p:nvPr>
            <p:ph type="body" idx="2"/>
          </p:nvPr>
        </p:nvSpPr>
        <p:spPr>
          <a:xfrm>
            <a:off x="3376062" y="1524375"/>
            <a:ext cx="2327700" cy="3077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0"/>
              </a:spcAft>
              <a:buSzPts val="1600"/>
              <a:buChar char="❏"/>
              <a:defRPr sz="1600"/>
            </a:lvl9pPr>
          </a:lstStyle>
          <a:p>
            <a:endParaRPr/>
          </a:p>
        </p:txBody>
      </p:sp>
      <p:sp>
        <p:nvSpPr>
          <p:cNvPr id="202" name="Google Shape;202;p7"/>
          <p:cNvSpPr txBox="1">
            <a:spLocks noGrp="1"/>
          </p:cNvSpPr>
          <p:nvPr>
            <p:ph type="body" idx="3"/>
          </p:nvPr>
        </p:nvSpPr>
        <p:spPr>
          <a:xfrm>
            <a:off x="5975674" y="1524375"/>
            <a:ext cx="2327700" cy="30771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600"/>
              </a:spcBef>
              <a:spcAft>
                <a:spcPts val="0"/>
              </a:spcAft>
              <a:buSzPts val="1600"/>
              <a:buChar char="❏"/>
              <a:defRPr sz="1600"/>
            </a:lvl2pPr>
            <a:lvl3pPr marL="1371600" lvl="2" indent="-330200" rtl="0">
              <a:spcBef>
                <a:spcPts val="600"/>
              </a:spcBef>
              <a:spcAft>
                <a:spcPts val="0"/>
              </a:spcAft>
              <a:buSzPts val="1600"/>
              <a:buChar char="❏"/>
              <a:defRPr sz="1600"/>
            </a:lvl3pPr>
            <a:lvl4pPr marL="1828800" lvl="3" indent="-330200" rtl="0">
              <a:spcBef>
                <a:spcPts val="600"/>
              </a:spcBef>
              <a:spcAft>
                <a:spcPts val="0"/>
              </a:spcAft>
              <a:buSzPts val="1600"/>
              <a:buChar char="❏"/>
              <a:defRPr sz="1600"/>
            </a:lvl4pPr>
            <a:lvl5pPr marL="2286000" lvl="4" indent="-330200" rtl="0">
              <a:spcBef>
                <a:spcPts val="600"/>
              </a:spcBef>
              <a:spcAft>
                <a:spcPts val="0"/>
              </a:spcAft>
              <a:buSzPts val="1600"/>
              <a:buChar char="❏"/>
              <a:defRPr sz="1600"/>
            </a:lvl5pPr>
            <a:lvl6pPr marL="2743200" lvl="5" indent="-330200" rtl="0">
              <a:spcBef>
                <a:spcPts val="600"/>
              </a:spcBef>
              <a:spcAft>
                <a:spcPts val="0"/>
              </a:spcAft>
              <a:buSzPts val="1600"/>
              <a:buChar char="❏"/>
              <a:defRPr sz="1600"/>
            </a:lvl6pPr>
            <a:lvl7pPr marL="3200400" lvl="6" indent="-330200" rtl="0">
              <a:spcBef>
                <a:spcPts val="600"/>
              </a:spcBef>
              <a:spcAft>
                <a:spcPts val="0"/>
              </a:spcAft>
              <a:buSzPts val="1600"/>
              <a:buChar char="❏"/>
              <a:defRPr sz="1600"/>
            </a:lvl7pPr>
            <a:lvl8pPr marL="3657600" lvl="7" indent="-330200" rtl="0">
              <a:spcBef>
                <a:spcPts val="600"/>
              </a:spcBef>
              <a:spcAft>
                <a:spcPts val="0"/>
              </a:spcAft>
              <a:buSzPts val="1600"/>
              <a:buChar char="❏"/>
              <a:defRPr sz="1600"/>
            </a:lvl8pPr>
            <a:lvl9pPr marL="4114800" lvl="8" indent="-330200" rtl="0">
              <a:spcBef>
                <a:spcPts val="600"/>
              </a:spcBef>
              <a:spcAft>
                <a:spcPts val="0"/>
              </a:spcAft>
              <a:buSzPts val="1600"/>
              <a:buChar char="❏"/>
              <a:defRPr sz="1600"/>
            </a:lvl9pPr>
          </a:lstStyle>
          <a:p>
            <a:endParaRPr/>
          </a:p>
        </p:txBody>
      </p:sp>
      <p:sp>
        <p:nvSpPr>
          <p:cNvPr id="203" name="Google Shape;203;p7"/>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4"/>
        <p:cNvGrpSpPr/>
        <p:nvPr/>
      </p:nvGrpSpPr>
      <p:grpSpPr>
        <a:xfrm>
          <a:off x="0" y="0"/>
          <a:ext cx="0" cy="0"/>
          <a:chOff x="0" y="0"/>
          <a:chExt cx="0" cy="0"/>
        </a:xfrm>
      </p:grpSpPr>
      <p:grpSp>
        <p:nvGrpSpPr>
          <p:cNvPr id="205" name="Google Shape;205;p8"/>
          <p:cNvGrpSpPr/>
          <p:nvPr/>
        </p:nvGrpSpPr>
        <p:grpSpPr>
          <a:xfrm flipH="1">
            <a:off x="4363774" y="-3213"/>
            <a:ext cx="4780226" cy="2116171"/>
            <a:chOff x="0" y="0"/>
            <a:chExt cx="5072935" cy="2245751"/>
          </a:xfrm>
        </p:grpSpPr>
        <p:pic>
          <p:nvPicPr>
            <p:cNvPr id="206" name="Google Shape;206;p8"/>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07" name="Google Shape;207;p8"/>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08" name="Google Shape;208;p8"/>
            <p:cNvGrpSpPr/>
            <p:nvPr/>
          </p:nvGrpSpPr>
          <p:grpSpPr>
            <a:xfrm>
              <a:off x="0" y="846565"/>
              <a:ext cx="3381962" cy="552621"/>
              <a:chOff x="0" y="0"/>
              <a:chExt cx="5487525" cy="896675"/>
            </a:xfrm>
          </p:grpSpPr>
          <p:pic>
            <p:nvPicPr>
              <p:cNvPr id="209" name="Google Shape;209;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0" name="Google Shape;210;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1" name="Google Shape;211;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12" name="Google Shape;212;p8"/>
            <p:cNvGrpSpPr/>
            <p:nvPr/>
          </p:nvGrpSpPr>
          <p:grpSpPr>
            <a:xfrm>
              <a:off x="422766" y="423783"/>
              <a:ext cx="4650168" cy="552621"/>
              <a:chOff x="0" y="0"/>
              <a:chExt cx="7545300" cy="896675"/>
            </a:xfrm>
          </p:grpSpPr>
          <p:pic>
            <p:nvPicPr>
              <p:cNvPr id="213" name="Google Shape;213;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4" name="Google Shape;21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15" name="Google Shape;215;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16" name="Google Shape;216;p8"/>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17" name="Google Shape;217;p8"/>
            <p:cNvGrpSpPr/>
            <p:nvPr/>
          </p:nvGrpSpPr>
          <p:grpSpPr>
            <a:xfrm>
              <a:off x="0" y="0"/>
              <a:ext cx="4650168" cy="552621"/>
              <a:chOff x="0" y="0"/>
              <a:chExt cx="7545300" cy="896675"/>
            </a:xfrm>
          </p:grpSpPr>
          <p:pic>
            <p:nvPicPr>
              <p:cNvPr id="218" name="Google Shape;218;p8"/>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19" name="Google Shape;219;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0" name="Google Shape;220;p8"/>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21" name="Google Shape;221;p8"/>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22" name="Google Shape;222;p8"/>
          <p:cNvGrpSpPr/>
          <p:nvPr/>
        </p:nvGrpSpPr>
        <p:grpSpPr>
          <a:xfrm flipH="1">
            <a:off x="6" y="3953174"/>
            <a:ext cx="2390164" cy="1318453"/>
            <a:chOff x="6607482" y="3879952"/>
            <a:chExt cx="2536521" cy="1399186"/>
          </a:xfrm>
        </p:grpSpPr>
        <p:grpSp>
          <p:nvGrpSpPr>
            <p:cNvPr id="223" name="Google Shape;223;p8"/>
            <p:cNvGrpSpPr/>
            <p:nvPr/>
          </p:nvGrpSpPr>
          <p:grpSpPr>
            <a:xfrm>
              <a:off x="6607482" y="4726517"/>
              <a:ext cx="2113755" cy="552621"/>
              <a:chOff x="2057775" y="0"/>
              <a:chExt cx="3429750" cy="896675"/>
            </a:xfrm>
          </p:grpSpPr>
          <p:pic>
            <p:nvPicPr>
              <p:cNvPr id="224" name="Google Shape;224;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5" name="Google Shape;225;p8"/>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26" name="Google Shape;226;p8"/>
            <p:cNvGrpSpPr/>
            <p:nvPr/>
          </p:nvGrpSpPr>
          <p:grpSpPr>
            <a:xfrm>
              <a:off x="7030248" y="4303735"/>
              <a:ext cx="2113755" cy="552621"/>
              <a:chOff x="2057775" y="0"/>
              <a:chExt cx="3429750" cy="896675"/>
            </a:xfrm>
          </p:grpSpPr>
          <p:pic>
            <p:nvPicPr>
              <p:cNvPr id="227" name="Google Shape;227;p8"/>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28" name="Google Shape;228;p8"/>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29" name="Google Shape;229;p8"/>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30" name="Google Shape;230;p8"/>
          <p:cNvSpPr txBox="1">
            <a:spLocks noGrp="1"/>
          </p:cNvSpPr>
          <p:nvPr>
            <p:ph type="title"/>
          </p:nvPr>
        </p:nvSpPr>
        <p:spPr>
          <a:xfrm>
            <a:off x="776450" y="402700"/>
            <a:ext cx="3587400" cy="8568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31" name="Google Shape;231;p8"/>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2"/>
        <p:cNvGrpSpPr/>
        <p:nvPr/>
      </p:nvGrpSpPr>
      <p:grpSpPr>
        <a:xfrm>
          <a:off x="0" y="0"/>
          <a:ext cx="0" cy="0"/>
          <a:chOff x="0" y="0"/>
          <a:chExt cx="0" cy="0"/>
        </a:xfrm>
      </p:grpSpPr>
      <p:grpSp>
        <p:nvGrpSpPr>
          <p:cNvPr id="233" name="Google Shape;233;p9"/>
          <p:cNvGrpSpPr/>
          <p:nvPr/>
        </p:nvGrpSpPr>
        <p:grpSpPr>
          <a:xfrm flipH="1">
            <a:off x="4363774" y="-3213"/>
            <a:ext cx="4780226" cy="2116171"/>
            <a:chOff x="0" y="0"/>
            <a:chExt cx="5072935" cy="2245751"/>
          </a:xfrm>
        </p:grpSpPr>
        <p:pic>
          <p:nvPicPr>
            <p:cNvPr id="234" name="Google Shape;234;p9"/>
            <p:cNvPicPr preferRelativeResize="0"/>
            <p:nvPr/>
          </p:nvPicPr>
          <p:blipFill>
            <a:blip r:embed="rId2">
              <a:alphaModFix/>
            </a:blip>
            <a:stretch>
              <a:fillRect/>
            </a:stretch>
          </p:blipFill>
          <p:spPr>
            <a:xfrm>
              <a:off x="0" y="1693130"/>
              <a:ext cx="845548" cy="552621"/>
            </a:xfrm>
            <a:prstGeom prst="rect">
              <a:avLst/>
            </a:prstGeom>
            <a:noFill/>
            <a:ln>
              <a:noFill/>
            </a:ln>
          </p:spPr>
        </p:pic>
        <p:pic>
          <p:nvPicPr>
            <p:cNvPr id="235" name="Google Shape;235;p9"/>
            <p:cNvPicPr preferRelativeResize="0"/>
            <p:nvPr/>
          </p:nvPicPr>
          <p:blipFill>
            <a:blip r:embed="rId2">
              <a:alphaModFix/>
            </a:blip>
            <a:stretch>
              <a:fillRect/>
            </a:stretch>
          </p:blipFill>
          <p:spPr>
            <a:xfrm>
              <a:off x="422766" y="1270348"/>
              <a:ext cx="845548" cy="552621"/>
            </a:xfrm>
            <a:prstGeom prst="rect">
              <a:avLst/>
            </a:prstGeom>
            <a:noFill/>
            <a:ln>
              <a:noFill/>
            </a:ln>
          </p:spPr>
        </p:pic>
        <p:grpSp>
          <p:nvGrpSpPr>
            <p:cNvPr id="236" name="Google Shape;236;p9"/>
            <p:cNvGrpSpPr/>
            <p:nvPr/>
          </p:nvGrpSpPr>
          <p:grpSpPr>
            <a:xfrm>
              <a:off x="0" y="846565"/>
              <a:ext cx="3381962" cy="552621"/>
              <a:chOff x="0" y="0"/>
              <a:chExt cx="5487525" cy="896675"/>
            </a:xfrm>
          </p:grpSpPr>
          <p:pic>
            <p:nvPicPr>
              <p:cNvPr id="237" name="Google Shape;237;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38" name="Google Shape;238;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39" name="Google Shape;239;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40" name="Google Shape;240;p9"/>
            <p:cNvGrpSpPr/>
            <p:nvPr/>
          </p:nvGrpSpPr>
          <p:grpSpPr>
            <a:xfrm>
              <a:off x="422766" y="423783"/>
              <a:ext cx="4650168" cy="552621"/>
              <a:chOff x="0" y="0"/>
              <a:chExt cx="7545300" cy="896675"/>
            </a:xfrm>
          </p:grpSpPr>
          <p:pic>
            <p:nvPicPr>
              <p:cNvPr id="241" name="Google Shape;241;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2" name="Google Shape;24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3" name="Google Shape;243;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4" name="Google Shape;244;p9"/>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45" name="Google Shape;245;p9"/>
            <p:cNvGrpSpPr/>
            <p:nvPr/>
          </p:nvGrpSpPr>
          <p:grpSpPr>
            <a:xfrm>
              <a:off x="0" y="0"/>
              <a:ext cx="4650168" cy="552621"/>
              <a:chOff x="0" y="0"/>
              <a:chExt cx="7545300" cy="896675"/>
            </a:xfrm>
          </p:grpSpPr>
          <p:pic>
            <p:nvPicPr>
              <p:cNvPr id="246" name="Google Shape;246;p9"/>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47" name="Google Shape;247;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48" name="Google Shape;248;p9"/>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49" name="Google Shape;249;p9"/>
              <p:cNvPicPr preferRelativeResize="0"/>
              <p:nvPr/>
            </p:nvPicPr>
            <p:blipFill>
              <a:blip r:embed="rId2">
                <a:alphaModFix/>
              </a:blip>
              <a:stretch>
                <a:fillRect/>
              </a:stretch>
            </p:blipFill>
            <p:spPr>
              <a:xfrm>
                <a:off x="6173325" y="0"/>
                <a:ext cx="1371975" cy="896675"/>
              </a:xfrm>
              <a:prstGeom prst="rect">
                <a:avLst/>
              </a:prstGeom>
              <a:noFill/>
              <a:ln>
                <a:noFill/>
              </a:ln>
            </p:spPr>
          </p:pic>
        </p:grpSp>
      </p:grpSp>
      <p:grpSp>
        <p:nvGrpSpPr>
          <p:cNvPr id="250" name="Google Shape;250;p9"/>
          <p:cNvGrpSpPr/>
          <p:nvPr/>
        </p:nvGrpSpPr>
        <p:grpSpPr>
          <a:xfrm flipH="1">
            <a:off x="6" y="3953174"/>
            <a:ext cx="2390164" cy="1318453"/>
            <a:chOff x="6607482" y="3879952"/>
            <a:chExt cx="2536521" cy="1399186"/>
          </a:xfrm>
        </p:grpSpPr>
        <p:grpSp>
          <p:nvGrpSpPr>
            <p:cNvPr id="251" name="Google Shape;251;p9"/>
            <p:cNvGrpSpPr/>
            <p:nvPr/>
          </p:nvGrpSpPr>
          <p:grpSpPr>
            <a:xfrm>
              <a:off x="6607482" y="4726517"/>
              <a:ext cx="2113755" cy="552621"/>
              <a:chOff x="2057775" y="0"/>
              <a:chExt cx="3429750" cy="896675"/>
            </a:xfrm>
          </p:grpSpPr>
          <p:pic>
            <p:nvPicPr>
              <p:cNvPr id="252" name="Google Shape;252;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3" name="Google Shape;253;p9"/>
              <p:cNvPicPr preferRelativeResize="0"/>
              <p:nvPr/>
            </p:nvPicPr>
            <p:blipFill>
              <a:blip r:embed="rId2">
                <a:alphaModFix/>
              </a:blip>
              <a:stretch>
                <a:fillRect/>
              </a:stretch>
            </p:blipFill>
            <p:spPr>
              <a:xfrm>
                <a:off x="4115550" y="0"/>
                <a:ext cx="1371975" cy="896675"/>
              </a:xfrm>
              <a:prstGeom prst="rect">
                <a:avLst/>
              </a:prstGeom>
              <a:noFill/>
              <a:ln>
                <a:noFill/>
              </a:ln>
            </p:spPr>
          </p:pic>
        </p:grpSp>
        <p:grpSp>
          <p:nvGrpSpPr>
            <p:cNvPr id="254" name="Google Shape;254;p9"/>
            <p:cNvGrpSpPr/>
            <p:nvPr/>
          </p:nvGrpSpPr>
          <p:grpSpPr>
            <a:xfrm>
              <a:off x="7030248" y="4303735"/>
              <a:ext cx="2113755" cy="552621"/>
              <a:chOff x="2057775" y="0"/>
              <a:chExt cx="3429750" cy="896675"/>
            </a:xfrm>
          </p:grpSpPr>
          <p:pic>
            <p:nvPicPr>
              <p:cNvPr id="255" name="Google Shape;255;p9"/>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56" name="Google Shape;256;p9"/>
              <p:cNvPicPr preferRelativeResize="0"/>
              <p:nvPr/>
            </p:nvPicPr>
            <p:blipFill>
              <a:blip r:embed="rId2">
                <a:alphaModFix/>
              </a:blip>
              <a:stretch>
                <a:fillRect/>
              </a:stretch>
            </p:blipFill>
            <p:spPr>
              <a:xfrm>
                <a:off x="4115550" y="0"/>
                <a:ext cx="1371975" cy="896675"/>
              </a:xfrm>
              <a:prstGeom prst="rect">
                <a:avLst/>
              </a:prstGeom>
              <a:noFill/>
              <a:ln>
                <a:noFill/>
              </a:ln>
            </p:spPr>
          </p:pic>
        </p:grpSp>
        <p:pic>
          <p:nvPicPr>
            <p:cNvPr id="257" name="Google Shape;257;p9"/>
            <p:cNvPicPr preferRelativeResize="0"/>
            <p:nvPr/>
          </p:nvPicPr>
          <p:blipFill>
            <a:blip r:embed="rId2">
              <a:alphaModFix/>
            </a:blip>
            <a:stretch>
              <a:fillRect/>
            </a:stretch>
          </p:blipFill>
          <p:spPr>
            <a:xfrm>
              <a:off x="7875688" y="3879952"/>
              <a:ext cx="845548" cy="552621"/>
            </a:xfrm>
            <a:prstGeom prst="rect">
              <a:avLst/>
            </a:prstGeom>
            <a:noFill/>
            <a:ln>
              <a:noFill/>
            </a:ln>
          </p:spPr>
        </p:pic>
      </p:grpSp>
      <p:sp>
        <p:nvSpPr>
          <p:cNvPr id="258" name="Google Shape;258;p9"/>
          <p:cNvSpPr txBox="1">
            <a:spLocks noGrp="1"/>
          </p:cNvSpPr>
          <p:nvPr>
            <p:ph type="body" idx="1"/>
          </p:nvPr>
        </p:nvSpPr>
        <p:spPr>
          <a:xfrm>
            <a:off x="1288075" y="3945179"/>
            <a:ext cx="6483900" cy="519600"/>
          </a:xfrm>
          <a:prstGeom prst="rect">
            <a:avLst/>
          </a:prstGeom>
        </p:spPr>
        <p:txBody>
          <a:bodyPr spcFirstLastPara="1" wrap="square" lIns="0" tIns="0" rIns="0" bIns="0" anchor="t" anchorCtr="0">
            <a:noAutofit/>
          </a:bodyPr>
          <a:lstStyle>
            <a:lvl1pPr marL="457200" lvl="0" indent="-228600">
              <a:spcBef>
                <a:spcPts val="360"/>
              </a:spcBef>
              <a:spcAft>
                <a:spcPts val="0"/>
              </a:spcAft>
              <a:buSzPts val="1800"/>
              <a:buNone/>
              <a:defRPr sz="1800"/>
            </a:lvl1pPr>
          </a:lstStyle>
          <a:p>
            <a:endParaRPr/>
          </a:p>
        </p:txBody>
      </p:sp>
      <p:sp>
        <p:nvSpPr>
          <p:cNvPr id="259" name="Google Shape;259;p9"/>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big emboss" type="blank">
  <p:cSld name="BLANK">
    <p:spTree>
      <p:nvGrpSpPr>
        <p:cNvPr id="1" name="Shape 260"/>
        <p:cNvGrpSpPr/>
        <p:nvPr/>
      </p:nvGrpSpPr>
      <p:grpSpPr>
        <a:xfrm>
          <a:off x="0" y="0"/>
          <a:ext cx="0" cy="0"/>
          <a:chOff x="0" y="0"/>
          <a:chExt cx="0" cy="0"/>
        </a:xfrm>
      </p:grpSpPr>
      <p:sp>
        <p:nvSpPr>
          <p:cNvPr id="261" name="Google Shape;261;p10"/>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‹Nº›</a:t>
            </a:fld>
            <a:endParaRPr/>
          </a:p>
        </p:txBody>
      </p:sp>
      <p:grpSp>
        <p:nvGrpSpPr>
          <p:cNvPr id="262" name="Google Shape;262;p10"/>
          <p:cNvGrpSpPr/>
          <p:nvPr/>
        </p:nvGrpSpPr>
        <p:grpSpPr>
          <a:xfrm flipH="1">
            <a:off x="5714250" y="0"/>
            <a:ext cx="3429750" cy="3643925"/>
            <a:chOff x="0" y="0"/>
            <a:chExt cx="3429750" cy="3643925"/>
          </a:xfrm>
        </p:grpSpPr>
        <p:pic>
          <p:nvPicPr>
            <p:cNvPr id="263" name="Google Shape;263;p10"/>
            <p:cNvPicPr preferRelativeResize="0"/>
            <p:nvPr/>
          </p:nvPicPr>
          <p:blipFill>
            <a:blip r:embed="rId2">
              <a:alphaModFix/>
            </a:blip>
            <a:stretch>
              <a:fillRect/>
            </a:stretch>
          </p:blipFill>
          <p:spPr>
            <a:xfrm>
              <a:off x="0" y="2747250"/>
              <a:ext cx="1371975" cy="896675"/>
            </a:xfrm>
            <a:prstGeom prst="rect">
              <a:avLst/>
            </a:prstGeom>
            <a:noFill/>
            <a:ln>
              <a:noFill/>
            </a:ln>
          </p:spPr>
        </p:pic>
        <p:pic>
          <p:nvPicPr>
            <p:cNvPr id="264" name="Google Shape;264;p10"/>
            <p:cNvPicPr preferRelativeResize="0"/>
            <p:nvPr/>
          </p:nvPicPr>
          <p:blipFill>
            <a:blip r:embed="rId2">
              <a:alphaModFix/>
            </a:blip>
            <a:stretch>
              <a:fillRect/>
            </a:stretch>
          </p:blipFill>
          <p:spPr>
            <a:xfrm>
              <a:off x="685975" y="2061250"/>
              <a:ext cx="1371975" cy="896675"/>
            </a:xfrm>
            <a:prstGeom prst="rect">
              <a:avLst/>
            </a:prstGeom>
            <a:noFill/>
            <a:ln>
              <a:noFill/>
            </a:ln>
          </p:spPr>
        </p:pic>
        <p:pic>
          <p:nvPicPr>
            <p:cNvPr id="265" name="Google Shape;265;p10"/>
            <p:cNvPicPr preferRelativeResize="0"/>
            <p:nvPr/>
          </p:nvPicPr>
          <p:blipFill>
            <a:blip r:embed="rId2">
              <a:alphaModFix/>
            </a:blip>
            <a:stretch>
              <a:fillRect/>
            </a:stretch>
          </p:blipFill>
          <p:spPr>
            <a:xfrm>
              <a:off x="0" y="1373625"/>
              <a:ext cx="1371975" cy="896675"/>
            </a:xfrm>
            <a:prstGeom prst="rect">
              <a:avLst/>
            </a:prstGeom>
            <a:noFill/>
            <a:ln>
              <a:noFill/>
            </a:ln>
          </p:spPr>
        </p:pic>
        <p:pic>
          <p:nvPicPr>
            <p:cNvPr id="266" name="Google Shape;266;p10"/>
            <p:cNvPicPr preferRelativeResize="0"/>
            <p:nvPr/>
          </p:nvPicPr>
          <p:blipFill>
            <a:blip r:embed="rId2">
              <a:alphaModFix/>
            </a:blip>
            <a:stretch>
              <a:fillRect/>
            </a:stretch>
          </p:blipFill>
          <p:spPr>
            <a:xfrm>
              <a:off x="685975" y="687625"/>
              <a:ext cx="1371975" cy="896675"/>
            </a:xfrm>
            <a:prstGeom prst="rect">
              <a:avLst/>
            </a:prstGeom>
            <a:noFill/>
            <a:ln>
              <a:noFill/>
            </a:ln>
          </p:spPr>
        </p:pic>
        <p:grpSp>
          <p:nvGrpSpPr>
            <p:cNvPr id="267" name="Google Shape;267;p10"/>
            <p:cNvGrpSpPr/>
            <p:nvPr/>
          </p:nvGrpSpPr>
          <p:grpSpPr>
            <a:xfrm>
              <a:off x="0" y="0"/>
              <a:ext cx="3429750" cy="896675"/>
              <a:chOff x="0" y="0"/>
              <a:chExt cx="3429750" cy="896675"/>
            </a:xfrm>
          </p:grpSpPr>
          <p:pic>
            <p:nvPicPr>
              <p:cNvPr id="268" name="Google Shape;268;p10"/>
              <p:cNvPicPr preferRelativeResize="0"/>
              <p:nvPr/>
            </p:nvPicPr>
            <p:blipFill>
              <a:blip r:embed="rId2">
                <a:alphaModFix/>
              </a:blip>
              <a:stretch>
                <a:fillRect/>
              </a:stretch>
            </p:blipFill>
            <p:spPr>
              <a:xfrm>
                <a:off x="0" y="0"/>
                <a:ext cx="1371975" cy="896675"/>
              </a:xfrm>
              <a:prstGeom prst="rect">
                <a:avLst/>
              </a:prstGeom>
              <a:noFill/>
              <a:ln>
                <a:noFill/>
              </a:ln>
            </p:spPr>
          </p:pic>
          <p:pic>
            <p:nvPicPr>
              <p:cNvPr id="269" name="Google Shape;269;p10"/>
              <p:cNvPicPr preferRelativeResize="0"/>
              <p:nvPr/>
            </p:nvPicPr>
            <p:blipFill>
              <a:blip r:embed="rId2">
                <a:alphaModFix/>
              </a:blip>
              <a:stretch>
                <a:fillRect/>
              </a:stretch>
            </p:blipFill>
            <p:spPr>
              <a:xfrm>
                <a:off x="2057775" y="0"/>
                <a:ext cx="1371975" cy="896675"/>
              </a:xfrm>
              <a:prstGeom prst="rect">
                <a:avLst/>
              </a:prstGeom>
              <a:noFill/>
              <a:ln>
                <a:noFill/>
              </a:ln>
            </p:spPr>
          </p:pic>
        </p:grpSp>
      </p:grpSp>
      <p:grpSp>
        <p:nvGrpSpPr>
          <p:cNvPr id="270" name="Google Shape;270;p10"/>
          <p:cNvGrpSpPr/>
          <p:nvPr/>
        </p:nvGrpSpPr>
        <p:grpSpPr>
          <a:xfrm flipH="1">
            <a:off x="0" y="3095415"/>
            <a:ext cx="5487525" cy="2270300"/>
            <a:chOff x="2743750" y="2061250"/>
            <a:chExt cx="5487525" cy="2270300"/>
          </a:xfrm>
        </p:grpSpPr>
        <p:grpSp>
          <p:nvGrpSpPr>
            <p:cNvPr id="271" name="Google Shape;271;p10"/>
            <p:cNvGrpSpPr/>
            <p:nvPr/>
          </p:nvGrpSpPr>
          <p:grpSpPr>
            <a:xfrm>
              <a:off x="2743750" y="3434875"/>
              <a:ext cx="5487525" cy="896675"/>
              <a:chOff x="2057775" y="0"/>
              <a:chExt cx="5487525" cy="896675"/>
            </a:xfrm>
          </p:grpSpPr>
          <p:pic>
            <p:nvPicPr>
              <p:cNvPr id="272" name="Google Shape;272;p10"/>
              <p:cNvPicPr preferRelativeResize="0"/>
              <p:nvPr/>
            </p:nvPicPr>
            <p:blipFill>
              <a:blip r:embed="rId2">
                <a:alphaModFix/>
              </a:blip>
              <a:stretch>
                <a:fillRect/>
              </a:stretch>
            </p:blipFill>
            <p:spPr>
              <a:xfrm>
                <a:off x="2057775" y="0"/>
                <a:ext cx="1371975" cy="896675"/>
              </a:xfrm>
              <a:prstGeom prst="rect">
                <a:avLst/>
              </a:prstGeom>
              <a:noFill/>
              <a:ln>
                <a:noFill/>
              </a:ln>
            </p:spPr>
          </p:pic>
          <p:pic>
            <p:nvPicPr>
              <p:cNvPr id="273" name="Google Shape;273;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4" name="Google Shape;274;p10"/>
              <p:cNvPicPr preferRelativeResize="0"/>
              <p:nvPr/>
            </p:nvPicPr>
            <p:blipFill>
              <a:blip r:embed="rId2">
                <a:alphaModFix/>
              </a:blip>
              <a:stretch>
                <a:fillRect/>
              </a:stretch>
            </p:blipFill>
            <p:spPr>
              <a:xfrm>
                <a:off x="6173325" y="0"/>
                <a:ext cx="1371975" cy="896675"/>
              </a:xfrm>
              <a:prstGeom prst="rect">
                <a:avLst/>
              </a:prstGeom>
              <a:noFill/>
              <a:ln>
                <a:noFill/>
              </a:ln>
            </p:spPr>
          </p:pic>
        </p:grpSp>
        <p:grpSp>
          <p:nvGrpSpPr>
            <p:cNvPr id="275" name="Google Shape;275;p10"/>
            <p:cNvGrpSpPr/>
            <p:nvPr/>
          </p:nvGrpSpPr>
          <p:grpSpPr>
            <a:xfrm>
              <a:off x="4115550" y="2747250"/>
              <a:ext cx="3429750" cy="896675"/>
              <a:chOff x="4115550" y="0"/>
              <a:chExt cx="3429750" cy="896675"/>
            </a:xfrm>
          </p:grpSpPr>
          <p:pic>
            <p:nvPicPr>
              <p:cNvPr id="276" name="Google Shape;276;p10"/>
              <p:cNvPicPr preferRelativeResize="0"/>
              <p:nvPr/>
            </p:nvPicPr>
            <p:blipFill>
              <a:blip r:embed="rId2">
                <a:alphaModFix/>
              </a:blip>
              <a:stretch>
                <a:fillRect/>
              </a:stretch>
            </p:blipFill>
            <p:spPr>
              <a:xfrm>
                <a:off x="4115550" y="0"/>
                <a:ext cx="1371975" cy="896675"/>
              </a:xfrm>
              <a:prstGeom prst="rect">
                <a:avLst/>
              </a:prstGeom>
              <a:noFill/>
              <a:ln>
                <a:noFill/>
              </a:ln>
            </p:spPr>
          </p:pic>
          <p:pic>
            <p:nvPicPr>
              <p:cNvPr id="277" name="Google Shape;277;p10"/>
              <p:cNvPicPr preferRelativeResize="0"/>
              <p:nvPr/>
            </p:nvPicPr>
            <p:blipFill>
              <a:blip r:embed="rId2">
                <a:alphaModFix/>
              </a:blip>
              <a:stretch>
                <a:fillRect/>
              </a:stretch>
            </p:blipFill>
            <p:spPr>
              <a:xfrm>
                <a:off x="6173325" y="0"/>
                <a:ext cx="1371975" cy="896675"/>
              </a:xfrm>
              <a:prstGeom prst="rect">
                <a:avLst/>
              </a:prstGeom>
              <a:noFill/>
              <a:ln>
                <a:noFill/>
              </a:ln>
            </p:spPr>
          </p:pic>
        </p:grpSp>
        <p:pic>
          <p:nvPicPr>
            <p:cNvPr id="278" name="Google Shape;278;p10"/>
            <p:cNvPicPr preferRelativeResize="0"/>
            <p:nvPr/>
          </p:nvPicPr>
          <p:blipFill>
            <a:blip r:embed="rId2">
              <a:alphaModFix/>
            </a:blip>
            <a:stretch>
              <a:fillRect/>
            </a:stretch>
          </p:blipFill>
          <p:spPr>
            <a:xfrm>
              <a:off x="6859300" y="2061250"/>
              <a:ext cx="1371975" cy="896675"/>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6450" y="402700"/>
            <a:ext cx="3587400" cy="8568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76450" y="1524375"/>
            <a:ext cx="7591200" cy="29325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8729400" y="4734075"/>
            <a:ext cx="414600" cy="409500"/>
          </a:xfrm>
          <a:prstGeom prst="rect">
            <a:avLst/>
          </a:prstGeom>
          <a:noFill/>
          <a:ln>
            <a:noFill/>
          </a:ln>
        </p:spPr>
        <p:txBody>
          <a:bodyPr spcFirstLastPara="1" wrap="square" lIns="0" tIns="0" rIns="0" bIns="0" anchor="ctr" anchorCtr="0">
            <a:noAutofit/>
          </a:bodyPr>
          <a:lstStyle>
            <a:lvl1pPr lvl="0" algn="ctr">
              <a:buNone/>
              <a:defRPr sz="1300">
                <a:solidFill>
                  <a:schemeClr val="dk2"/>
                </a:solidFill>
                <a:latin typeface="Montserrat Light"/>
                <a:ea typeface="Montserrat Light"/>
                <a:cs typeface="Montserrat Light"/>
                <a:sym typeface="Montserrat Light"/>
              </a:defRPr>
            </a:lvl1pPr>
            <a:lvl2pPr lvl="1" algn="ctr">
              <a:buNone/>
              <a:defRPr sz="1300">
                <a:solidFill>
                  <a:schemeClr val="dk2"/>
                </a:solidFill>
                <a:latin typeface="Montserrat Light"/>
                <a:ea typeface="Montserrat Light"/>
                <a:cs typeface="Montserrat Light"/>
                <a:sym typeface="Montserrat Light"/>
              </a:defRPr>
            </a:lvl2pPr>
            <a:lvl3pPr lvl="2" algn="ctr">
              <a:buNone/>
              <a:defRPr sz="1300">
                <a:solidFill>
                  <a:schemeClr val="dk2"/>
                </a:solidFill>
                <a:latin typeface="Montserrat Light"/>
                <a:ea typeface="Montserrat Light"/>
                <a:cs typeface="Montserrat Light"/>
                <a:sym typeface="Montserrat Light"/>
              </a:defRPr>
            </a:lvl3pPr>
            <a:lvl4pPr lvl="3" algn="ctr">
              <a:buNone/>
              <a:defRPr sz="1300">
                <a:solidFill>
                  <a:schemeClr val="dk2"/>
                </a:solidFill>
                <a:latin typeface="Montserrat Light"/>
                <a:ea typeface="Montserrat Light"/>
                <a:cs typeface="Montserrat Light"/>
                <a:sym typeface="Montserrat Light"/>
              </a:defRPr>
            </a:lvl4pPr>
            <a:lvl5pPr lvl="4" algn="ctr">
              <a:buNone/>
              <a:defRPr sz="1300">
                <a:solidFill>
                  <a:schemeClr val="dk2"/>
                </a:solidFill>
                <a:latin typeface="Montserrat Light"/>
                <a:ea typeface="Montserrat Light"/>
                <a:cs typeface="Montserrat Light"/>
                <a:sym typeface="Montserrat Light"/>
              </a:defRPr>
            </a:lvl5pPr>
            <a:lvl6pPr lvl="5" algn="ctr">
              <a:buNone/>
              <a:defRPr sz="1300">
                <a:solidFill>
                  <a:schemeClr val="dk2"/>
                </a:solidFill>
                <a:latin typeface="Montserrat Light"/>
                <a:ea typeface="Montserrat Light"/>
                <a:cs typeface="Montserrat Light"/>
                <a:sym typeface="Montserrat Light"/>
              </a:defRPr>
            </a:lvl6pPr>
            <a:lvl7pPr lvl="6" algn="ctr">
              <a:buNone/>
              <a:defRPr sz="1300">
                <a:solidFill>
                  <a:schemeClr val="dk2"/>
                </a:solidFill>
                <a:latin typeface="Montserrat Light"/>
                <a:ea typeface="Montserrat Light"/>
                <a:cs typeface="Montserrat Light"/>
                <a:sym typeface="Montserrat Light"/>
              </a:defRPr>
            </a:lvl7pPr>
            <a:lvl8pPr lvl="7" algn="ctr">
              <a:buNone/>
              <a:defRPr sz="1300">
                <a:solidFill>
                  <a:schemeClr val="dk2"/>
                </a:solidFill>
                <a:latin typeface="Montserrat Light"/>
                <a:ea typeface="Montserrat Light"/>
                <a:cs typeface="Montserrat Light"/>
                <a:sym typeface="Montserrat Light"/>
              </a:defRPr>
            </a:lvl8pPr>
            <a:lvl9pPr lvl="8" algn="ctr">
              <a:buNone/>
              <a:defRPr sz="1300">
                <a:solidFill>
                  <a:schemeClr val="dk2"/>
                </a:solidFill>
                <a:latin typeface="Montserrat Light"/>
                <a:ea typeface="Montserrat Light"/>
                <a:cs typeface="Montserrat Light"/>
                <a:sym typeface="Montserrat Light"/>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0"/>
        <p:cNvGrpSpPr/>
        <p:nvPr/>
      </p:nvGrpSpPr>
      <p:grpSpPr>
        <a:xfrm>
          <a:off x="0" y="0"/>
          <a:ext cx="0" cy="0"/>
          <a:chOff x="0" y="0"/>
          <a:chExt cx="0" cy="0"/>
        </a:xfrm>
      </p:grpSpPr>
      <p:sp>
        <p:nvSpPr>
          <p:cNvPr id="311" name="Google Shape;311;p12"/>
          <p:cNvSpPr/>
          <p:nvPr/>
        </p:nvSpPr>
        <p:spPr>
          <a:xfrm>
            <a:off x="1350950" y="55525"/>
            <a:ext cx="6387600" cy="4965900"/>
          </a:xfrm>
          <a:prstGeom prst="roundRect">
            <a:avLst>
              <a:gd name="adj" fmla="val 16667"/>
            </a:avLst>
          </a:prstGeom>
          <a:solidFill>
            <a:srgbClr val="FFFFFF">
              <a:alpha val="56250"/>
            </a:srgbClr>
          </a:solidFill>
          <a:ln w="9525" cap="flat" cmpd="sng">
            <a:solidFill>
              <a:srgbClr val="595959"/>
            </a:solidFill>
            <a:prstDash val="solid"/>
            <a:round/>
            <a:headEnd type="none" w="sm" len="sm"/>
            <a:tailEnd type="none" w="sm" len="sm"/>
          </a:ln>
          <a:effectLst>
            <a:outerShdw blurRad="57150" dist="19050" dir="5400000" algn="bl" rotWithShape="0">
              <a:srgbClr val="000000">
                <a:alpha val="0"/>
              </a:srgbClr>
            </a:outerShdw>
            <a:reflection stA="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2" name="Google Shape;312;p12"/>
          <p:cNvPicPr preferRelativeResize="0"/>
          <p:nvPr/>
        </p:nvPicPr>
        <p:blipFill>
          <a:blip r:embed="rId4">
            <a:alphaModFix/>
          </a:blip>
          <a:stretch>
            <a:fillRect/>
          </a:stretch>
        </p:blipFill>
        <p:spPr>
          <a:xfrm>
            <a:off x="2006550" y="280850"/>
            <a:ext cx="5016125" cy="1384450"/>
          </a:xfrm>
          <a:prstGeom prst="rect">
            <a:avLst/>
          </a:prstGeom>
          <a:noFill/>
          <a:ln>
            <a:noFill/>
          </a:ln>
        </p:spPr>
      </p:pic>
      <p:sp>
        <p:nvSpPr>
          <p:cNvPr id="313" name="Google Shape;313;p12"/>
          <p:cNvSpPr txBox="1"/>
          <p:nvPr/>
        </p:nvSpPr>
        <p:spPr>
          <a:xfrm>
            <a:off x="1693775" y="1960050"/>
            <a:ext cx="5898900" cy="315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Montserrat"/>
                <a:ea typeface="Montserrat"/>
                <a:cs typeface="Montserrat"/>
                <a:sym typeface="Montserrat"/>
              </a:rPr>
              <a:t>Carrera de Ingeniería en Electrónica y Telecomunicaciones.</a:t>
            </a:r>
            <a:endParaRPr b="1">
              <a:latin typeface="Montserrat"/>
              <a:ea typeface="Montserrat"/>
              <a:cs typeface="Montserrat"/>
              <a:sym typeface="Montserrat"/>
            </a:endParaRPr>
          </a:p>
          <a:p>
            <a:pPr marL="0" lvl="0" indent="0" algn="l" rtl="0">
              <a:spcBef>
                <a:spcPts val="0"/>
              </a:spcBef>
              <a:spcAft>
                <a:spcPts val="0"/>
              </a:spcAft>
              <a:buNone/>
            </a:pPr>
            <a:endParaRPr b="1">
              <a:latin typeface="Montserrat"/>
              <a:ea typeface="Montserrat"/>
              <a:cs typeface="Montserrat"/>
              <a:sym typeface="Montserrat"/>
            </a:endParaRPr>
          </a:p>
          <a:p>
            <a:pPr marL="0" lvl="0" indent="0" algn="ctr" rtl="0">
              <a:spcBef>
                <a:spcPts val="0"/>
              </a:spcBef>
              <a:spcAft>
                <a:spcPts val="0"/>
              </a:spcAft>
              <a:buNone/>
            </a:pPr>
            <a:r>
              <a:rPr lang="en" b="1">
                <a:latin typeface="Montserrat"/>
                <a:ea typeface="Montserrat"/>
                <a:cs typeface="Montserrat"/>
                <a:sym typeface="Montserrat"/>
              </a:rPr>
              <a:t>TRABAJO DE TITULACIÓN.</a:t>
            </a:r>
            <a:endParaRPr b="1">
              <a:latin typeface="Montserrat"/>
              <a:ea typeface="Montserrat"/>
              <a:cs typeface="Montserrat"/>
              <a:sym typeface="Montserrat"/>
            </a:endParaRPr>
          </a:p>
          <a:p>
            <a:pPr marL="0" lvl="0" indent="0" algn="ctr" rtl="0">
              <a:spcBef>
                <a:spcPts val="0"/>
              </a:spcBef>
              <a:spcAft>
                <a:spcPts val="0"/>
              </a:spcAft>
              <a:buNone/>
            </a:pPr>
            <a:endParaRPr b="1">
              <a:latin typeface="Montserrat"/>
              <a:ea typeface="Montserrat"/>
              <a:cs typeface="Montserrat"/>
              <a:sym typeface="Montserrat"/>
            </a:endParaRPr>
          </a:p>
          <a:p>
            <a:pPr marL="0" lvl="0" indent="0" algn="ctr" rtl="0">
              <a:spcBef>
                <a:spcPts val="0"/>
              </a:spcBef>
              <a:spcAft>
                <a:spcPts val="0"/>
              </a:spcAft>
              <a:buNone/>
            </a:pPr>
            <a:r>
              <a:rPr lang="en" b="1">
                <a:latin typeface="Montserrat"/>
                <a:ea typeface="Montserrat"/>
                <a:cs typeface="Montserrat"/>
                <a:sym typeface="Montserrat"/>
              </a:rPr>
              <a:t>Tema: </a:t>
            </a:r>
            <a:r>
              <a:rPr lang="en" sz="1500" b="1" i="1">
                <a:latin typeface="Montserrat"/>
                <a:ea typeface="Montserrat"/>
                <a:cs typeface="Montserrat"/>
                <a:sym typeface="Montserrat"/>
              </a:rPr>
              <a:t>“Modelos de pruebas para análisis de desempeño de sistemas de comunicaciones basados en tecnología TVWS (Television White Space) a implementarse en redes comunitarias”</a:t>
            </a:r>
            <a:endParaRPr sz="1500" b="1" i="1">
              <a:latin typeface="Montserrat"/>
              <a:ea typeface="Montserrat"/>
              <a:cs typeface="Montserrat"/>
              <a:sym typeface="Montserrat"/>
            </a:endParaRPr>
          </a:p>
          <a:p>
            <a:pPr marL="0" lvl="0" indent="0" algn="ctr" rtl="0">
              <a:spcBef>
                <a:spcPts val="0"/>
              </a:spcBef>
              <a:spcAft>
                <a:spcPts val="0"/>
              </a:spcAft>
              <a:buNone/>
            </a:pPr>
            <a:endParaRPr sz="1500" b="1" i="1">
              <a:latin typeface="Montserrat"/>
              <a:ea typeface="Montserrat"/>
              <a:cs typeface="Montserrat"/>
              <a:sym typeface="Montserrat"/>
            </a:endParaRPr>
          </a:p>
          <a:p>
            <a:pPr marL="0" lvl="0" indent="0" algn="ctr" rtl="0">
              <a:spcBef>
                <a:spcPts val="0"/>
              </a:spcBef>
              <a:spcAft>
                <a:spcPts val="0"/>
              </a:spcAft>
              <a:buNone/>
            </a:pPr>
            <a:r>
              <a:rPr lang="en" sz="1500" b="1">
                <a:latin typeface="Montserrat"/>
                <a:ea typeface="Montserrat"/>
                <a:cs typeface="Montserrat"/>
                <a:sym typeface="Montserrat"/>
              </a:rPr>
              <a:t>Autor: Washington Danilo Urbano Vargas.</a:t>
            </a:r>
            <a:endParaRPr sz="1500" b="1">
              <a:latin typeface="Montserrat"/>
              <a:ea typeface="Montserrat"/>
              <a:cs typeface="Montserrat"/>
              <a:sym typeface="Montserrat"/>
            </a:endParaRPr>
          </a:p>
          <a:p>
            <a:pPr marL="0" lvl="0" indent="0" algn="ctr" rtl="0">
              <a:spcBef>
                <a:spcPts val="0"/>
              </a:spcBef>
              <a:spcAft>
                <a:spcPts val="0"/>
              </a:spcAft>
              <a:buNone/>
            </a:pPr>
            <a:r>
              <a:rPr lang="en" sz="1500" b="1">
                <a:latin typeface="Montserrat"/>
                <a:ea typeface="Montserrat"/>
                <a:cs typeface="Montserrat"/>
                <a:sym typeface="Montserrat"/>
              </a:rPr>
              <a:t>Director: Dr. Gonzalo Olmedo Cifuentes Ph. D.</a:t>
            </a:r>
            <a:endParaRPr sz="1500" b="1">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1"/>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10</a:t>
            </a:fld>
            <a:endParaRPr/>
          </a:p>
        </p:txBody>
      </p:sp>
      <p:sp>
        <p:nvSpPr>
          <p:cNvPr id="422" name="Google Shape;422;p21"/>
          <p:cNvSpPr txBox="1">
            <a:spLocks noGrp="1"/>
          </p:cNvSpPr>
          <p:nvPr>
            <p:ph type="title"/>
          </p:nvPr>
        </p:nvSpPr>
        <p:spPr>
          <a:xfrm>
            <a:off x="254325" y="122200"/>
            <a:ext cx="3855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ESTÁNDARES - TVWS</a:t>
            </a:r>
            <a:endParaRPr/>
          </a:p>
        </p:txBody>
      </p:sp>
      <p:sp>
        <p:nvSpPr>
          <p:cNvPr id="423" name="Google Shape;423;p21"/>
          <p:cNvSpPr txBox="1"/>
          <p:nvPr/>
        </p:nvSpPr>
        <p:spPr>
          <a:xfrm>
            <a:off x="25725" y="623675"/>
            <a:ext cx="3173700" cy="30201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300" u="sng">
                <a:solidFill>
                  <a:schemeClr val="dk1"/>
                </a:solidFill>
                <a:latin typeface="Montserrat"/>
                <a:ea typeface="Montserrat"/>
                <a:cs typeface="Montserrat"/>
                <a:sym typeface="Montserrat"/>
              </a:rPr>
              <a:t>IEEE 802.11af</a:t>
            </a:r>
            <a:endParaRPr sz="1300" u="sng">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Frecuencias en el rango 54 a 790 MHz.</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Tasa de transmisión máxima 12 Mbps.</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Definido para redes WLAN.</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Utiliza bases de datos de geolocalización para control del acceso al  espectro.</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1600"/>
              </a:spcAft>
              <a:buNone/>
            </a:pPr>
            <a:endParaRPr sz="1600">
              <a:solidFill>
                <a:srgbClr val="000000"/>
              </a:solidFill>
              <a:latin typeface="Muli"/>
              <a:ea typeface="Muli"/>
              <a:cs typeface="Muli"/>
              <a:sym typeface="Muli"/>
            </a:endParaRPr>
          </a:p>
        </p:txBody>
      </p:sp>
      <p:sp>
        <p:nvSpPr>
          <p:cNvPr id="424" name="Google Shape;424;p21"/>
          <p:cNvSpPr txBox="1"/>
          <p:nvPr/>
        </p:nvSpPr>
        <p:spPr>
          <a:xfrm>
            <a:off x="3360300" y="4629275"/>
            <a:ext cx="5682600" cy="5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Montserrat"/>
                <a:ea typeface="Montserrat"/>
                <a:cs typeface="Montserrat"/>
                <a:sym typeface="Montserrat"/>
              </a:rPr>
              <a:t>Fuente: </a:t>
            </a:r>
            <a:r>
              <a:rPr lang="en" sz="1300">
                <a:latin typeface="Montserrat"/>
                <a:ea typeface="Montserrat"/>
                <a:cs typeface="Montserrat"/>
                <a:sym typeface="Montserrat"/>
              </a:rPr>
              <a:t>Flores, Guerra, Knightly, Ecclesine, &amp; Pandey, 2013.</a:t>
            </a:r>
            <a:endParaRPr sz="1300">
              <a:latin typeface="Montserrat"/>
              <a:ea typeface="Montserrat"/>
              <a:cs typeface="Montserrat"/>
              <a:sym typeface="Montserrat"/>
            </a:endParaRPr>
          </a:p>
          <a:p>
            <a:pPr marL="0" lvl="0" indent="0" algn="l" rtl="0">
              <a:spcBef>
                <a:spcPts val="0"/>
              </a:spcBef>
              <a:spcAft>
                <a:spcPts val="0"/>
              </a:spcAft>
              <a:buNone/>
            </a:pPr>
            <a:endParaRPr sz="1300" b="1">
              <a:latin typeface="Montserrat"/>
              <a:ea typeface="Montserrat"/>
              <a:cs typeface="Montserrat"/>
              <a:sym typeface="Montserrat"/>
            </a:endParaRPr>
          </a:p>
        </p:txBody>
      </p:sp>
      <p:pic>
        <p:nvPicPr>
          <p:cNvPr id="425" name="Google Shape;425;p21"/>
          <p:cNvPicPr preferRelativeResize="0"/>
          <p:nvPr/>
        </p:nvPicPr>
        <p:blipFill>
          <a:blip r:embed="rId3">
            <a:alphaModFix/>
          </a:blip>
          <a:stretch>
            <a:fillRect/>
          </a:stretch>
        </p:blipFill>
        <p:spPr>
          <a:xfrm>
            <a:off x="3351825" y="612100"/>
            <a:ext cx="5253780" cy="3864776"/>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2"/>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11</a:t>
            </a:fld>
            <a:endParaRPr/>
          </a:p>
        </p:txBody>
      </p:sp>
      <p:sp>
        <p:nvSpPr>
          <p:cNvPr id="431" name="Google Shape;431;p22"/>
          <p:cNvSpPr txBox="1">
            <a:spLocks noGrp="1"/>
          </p:cNvSpPr>
          <p:nvPr>
            <p:ph type="title"/>
          </p:nvPr>
        </p:nvSpPr>
        <p:spPr>
          <a:xfrm>
            <a:off x="254325" y="122200"/>
            <a:ext cx="3855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ESTÁNDARES - TVWS</a:t>
            </a:r>
            <a:endParaRPr/>
          </a:p>
        </p:txBody>
      </p:sp>
      <p:sp>
        <p:nvSpPr>
          <p:cNvPr id="432" name="Google Shape;432;p22"/>
          <p:cNvSpPr txBox="1"/>
          <p:nvPr/>
        </p:nvSpPr>
        <p:spPr>
          <a:xfrm>
            <a:off x="936525" y="1061700"/>
            <a:ext cx="3173700" cy="30201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300" u="sng">
                <a:solidFill>
                  <a:schemeClr val="dk1"/>
                </a:solidFill>
                <a:latin typeface="Montserrat"/>
                <a:ea typeface="Montserrat"/>
                <a:cs typeface="Montserrat"/>
                <a:sym typeface="Montserrat"/>
              </a:rPr>
              <a:t>IEEE 802.15.4m</a:t>
            </a:r>
            <a:endParaRPr sz="1300" u="sng">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Frecuencias en el rango 54 a 862 MHz.</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Tasa de transmisión máxima 2 Mbps.</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Definido para redes WPAN.</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Define los cambios a nivel MAC para cumplir los requisitos TVWS.</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1600"/>
              </a:spcAft>
              <a:buNone/>
            </a:pPr>
            <a:endParaRPr sz="1600">
              <a:solidFill>
                <a:srgbClr val="000000"/>
              </a:solidFill>
              <a:latin typeface="Muli"/>
              <a:ea typeface="Muli"/>
              <a:cs typeface="Muli"/>
              <a:sym typeface="Muli"/>
            </a:endParaRPr>
          </a:p>
        </p:txBody>
      </p:sp>
      <p:sp>
        <p:nvSpPr>
          <p:cNvPr id="433" name="Google Shape;433;p22"/>
          <p:cNvSpPr txBox="1"/>
          <p:nvPr/>
        </p:nvSpPr>
        <p:spPr>
          <a:xfrm>
            <a:off x="4975125" y="1061700"/>
            <a:ext cx="3173700" cy="30201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300" u="sng">
                <a:solidFill>
                  <a:schemeClr val="dk1"/>
                </a:solidFill>
                <a:latin typeface="Montserrat"/>
                <a:ea typeface="Montserrat"/>
                <a:cs typeface="Montserrat"/>
                <a:sym typeface="Montserrat"/>
              </a:rPr>
              <a:t>IEEE 802.19.1</a:t>
            </a:r>
            <a:endParaRPr sz="1300" u="sng">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Métodos de coexistencia para  TVWS en la familia de estándares 802.</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Servicios y mecanismos para habilitar la coexistencia entre diferentes sistemas de radio cognitiva.</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1600"/>
              </a:spcAft>
              <a:buNone/>
            </a:pPr>
            <a:endParaRPr sz="1600">
              <a:solidFill>
                <a:srgbClr val="000000"/>
              </a:solidFill>
              <a:latin typeface="Muli"/>
              <a:ea typeface="Muli"/>
              <a:cs typeface="Muli"/>
              <a:sym typeface="Mul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4F7FF"/>
            </a:gs>
            <a:gs pos="62000">
              <a:srgbClr val="CCD4EB"/>
            </a:gs>
            <a:gs pos="100000">
              <a:schemeClr val="accent2"/>
            </a:gs>
          </a:gsLst>
          <a:path path="circle">
            <a:fillToRect r="100000" b="100000"/>
          </a:path>
          <a:tileRect l="-100000" t="-100000"/>
        </a:gradFill>
        <a:effectLst/>
      </p:bgPr>
    </p:bg>
    <p:spTree>
      <p:nvGrpSpPr>
        <p:cNvPr id="1" name="Shape 437"/>
        <p:cNvGrpSpPr/>
        <p:nvPr/>
      </p:nvGrpSpPr>
      <p:grpSpPr>
        <a:xfrm>
          <a:off x="0" y="0"/>
          <a:ext cx="0" cy="0"/>
          <a:chOff x="0" y="0"/>
          <a:chExt cx="0" cy="0"/>
        </a:xfrm>
      </p:grpSpPr>
      <p:sp>
        <p:nvSpPr>
          <p:cNvPr id="438" name="Google Shape;438;p23"/>
          <p:cNvSpPr/>
          <p:nvPr/>
        </p:nvSpPr>
        <p:spPr>
          <a:xfrm>
            <a:off x="514725" y="942584"/>
            <a:ext cx="8171736" cy="3892835"/>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lt1"/>
          </a:solidFill>
          <a:ln>
            <a:noFill/>
          </a:ln>
          <a:effectLst>
            <a:outerShdw blurRad="200025"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3"/>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pPr marL="0" lvl="0" indent="0" algn="ctr" rtl="0">
                <a:spcBef>
                  <a:spcPts val="0"/>
                </a:spcBef>
                <a:spcAft>
                  <a:spcPts val="0"/>
                </a:spcAft>
                <a:buNone/>
              </a:pPr>
              <a:t>12</a:t>
            </a:fld>
            <a:endParaRPr>
              <a:solidFill>
                <a:schemeClr val="lt1"/>
              </a:solidFill>
            </a:endParaRPr>
          </a:p>
        </p:txBody>
      </p:sp>
      <p:sp>
        <p:nvSpPr>
          <p:cNvPr id="440" name="Google Shape;440;p23"/>
          <p:cNvSpPr/>
          <p:nvPr/>
        </p:nvSpPr>
        <p:spPr>
          <a:xfrm>
            <a:off x="1174025" y="1467575"/>
            <a:ext cx="127500" cy="127500"/>
          </a:xfrm>
          <a:prstGeom prst="cube">
            <a:avLst>
              <a:gd name="adj" fmla="val 2500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3"/>
          <p:cNvSpPr txBox="1">
            <a:spLocks noGrp="1"/>
          </p:cNvSpPr>
          <p:nvPr>
            <p:ph type="title"/>
          </p:nvPr>
        </p:nvSpPr>
        <p:spPr>
          <a:xfrm>
            <a:off x="254325" y="122200"/>
            <a:ext cx="3855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IMPLEMENTACIONES - TVWS</a:t>
            </a:r>
            <a:endParaRPr/>
          </a:p>
        </p:txBody>
      </p:sp>
      <p:pic>
        <p:nvPicPr>
          <p:cNvPr id="442" name="Google Shape;442;p23"/>
          <p:cNvPicPr preferRelativeResize="0"/>
          <p:nvPr/>
        </p:nvPicPr>
        <p:blipFill>
          <a:blip r:embed="rId3">
            <a:alphaModFix/>
          </a:blip>
          <a:stretch>
            <a:fillRect/>
          </a:stretch>
        </p:blipFill>
        <p:spPr>
          <a:xfrm>
            <a:off x="698050" y="2511450"/>
            <a:ext cx="1106550" cy="753076"/>
          </a:xfrm>
          <a:prstGeom prst="rect">
            <a:avLst/>
          </a:prstGeom>
          <a:noFill/>
          <a:ln>
            <a:noFill/>
          </a:ln>
        </p:spPr>
      </p:pic>
      <p:sp>
        <p:nvSpPr>
          <p:cNvPr id="443" name="Google Shape;443;p23"/>
          <p:cNvSpPr txBox="1"/>
          <p:nvPr/>
        </p:nvSpPr>
        <p:spPr>
          <a:xfrm>
            <a:off x="309500" y="2224950"/>
            <a:ext cx="2066400" cy="33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Light"/>
                <a:ea typeface="Montserrat Light"/>
                <a:cs typeface="Montserrat Light"/>
                <a:sym typeface="Montserrat Light"/>
              </a:rPr>
              <a:t>Burns Lake - Canada</a:t>
            </a:r>
            <a:endParaRPr>
              <a:latin typeface="Montserrat Light"/>
              <a:ea typeface="Montserrat Light"/>
              <a:cs typeface="Montserrat Light"/>
              <a:sym typeface="Montserrat Light"/>
            </a:endParaRPr>
          </a:p>
          <a:p>
            <a:pPr marL="0" lvl="0" indent="0" algn="l" rtl="0">
              <a:spcBef>
                <a:spcPts val="0"/>
              </a:spcBef>
              <a:spcAft>
                <a:spcPts val="0"/>
              </a:spcAft>
              <a:buNone/>
            </a:pPr>
            <a:endParaRPr>
              <a:latin typeface="Montserrat Light"/>
              <a:ea typeface="Montserrat Light"/>
              <a:cs typeface="Montserrat Light"/>
              <a:sym typeface="Montserrat Light"/>
            </a:endParaRPr>
          </a:p>
        </p:txBody>
      </p:sp>
      <p:sp>
        <p:nvSpPr>
          <p:cNvPr id="444" name="Google Shape;444;p23"/>
          <p:cNvSpPr/>
          <p:nvPr/>
        </p:nvSpPr>
        <p:spPr>
          <a:xfrm rot="5400000">
            <a:off x="961625" y="1829875"/>
            <a:ext cx="600000" cy="222300"/>
          </a:xfrm>
          <a:prstGeom prst="rightArrow">
            <a:avLst>
              <a:gd name="adj1" fmla="val 50000"/>
              <a:gd name="adj2" fmla="val 50000"/>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3"/>
          <p:cNvSpPr/>
          <p:nvPr/>
        </p:nvSpPr>
        <p:spPr>
          <a:xfrm>
            <a:off x="7162625" y="2812800"/>
            <a:ext cx="127500" cy="127500"/>
          </a:xfrm>
          <a:prstGeom prst="cube">
            <a:avLst>
              <a:gd name="adj" fmla="val 25000"/>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3"/>
          <p:cNvSpPr/>
          <p:nvPr/>
        </p:nvSpPr>
        <p:spPr>
          <a:xfrm>
            <a:off x="2088425" y="2915375"/>
            <a:ext cx="127500" cy="127500"/>
          </a:xfrm>
          <a:prstGeom prst="cube">
            <a:avLst>
              <a:gd name="adj" fmla="val 25000"/>
            </a:avLst>
          </a:prstGeom>
          <a:solidFill>
            <a:srgbClr val="0000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4F7FF"/>
            </a:gs>
            <a:gs pos="62000">
              <a:srgbClr val="CCD4EB"/>
            </a:gs>
            <a:gs pos="100000">
              <a:schemeClr val="accent2"/>
            </a:gs>
          </a:gsLst>
          <a:path path="circle">
            <a:fillToRect r="100000" b="100000"/>
          </a:path>
          <a:tileRect l="-100000" t="-100000"/>
        </a:gradFill>
        <a:effectLst/>
      </p:bgPr>
    </p:bg>
    <p:spTree>
      <p:nvGrpSpPr>
        <p:cNvPr id="1" name="Shape 450"/>
        <p:cNvGrpSpPr/>
        <p:nvPr/>
      </p:nvGrpSpPr>
      <p:grpSpPr>
        <a:xfrm>
          <a:off x="0" y="0"/>
          <a:ext cx="0" cy="0"/>
          <a:chOff x="0" y="0"/>
          <a:chExt cx="0" cy="0"/>
        </a:xfrm>
      </p:grpSpPr>
      <p:sp>
        <p:nvSpPr>
          <p:cNvPr id="451" name="Google Shape;451;p24"/>
          <p:cNvSpPr/>
          <p:nvPr/>
        </p:nvSpPr>
        <p:spPr>
          <a:xfrm>
            <a:off x="514725" y="942584"/>
            <a:ext cx="8171736" cy="3892835"/>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lt1"/>
          </a:solidFill>
          <a:ln>
            <a:noFill/>
          </a:ln>
          <a:effectLst>
            <a:outerShdw blurRad="200025"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pPr marL="0" lvl="0" indent="0" algn="ctr" rtl="0">
                <a:spcBef>
                  <a:spcPts val="0"/>
                </a:spcBef>
                <a:spcAft>
                  <a:spcPts val="0"/>
                </a:spcAft>
                <a:buNone/>
              </a:pPr>
              <a:t>13</a:t>
            </a:fld>
            <a:endParaRPr>
              <a:solidFill>
                <a:schemeClr val="lt1"/>
              </a:solidFill>
            </a:endParaRPr>
          </a:p>
        </p:txBody>
      </p:sp>
      <p:sp>
        <p:nvSpPr>
          <p:cNvPr id="453" name="Google Shape;453;p24"/>
          <p:cNvSpPr/>
          <p:nvPr/>
        </p:nvSpPr>
        <p:spPr>
          <a:xfrm>
            <a:off x="1174025" y="1467575"/>
            <a:ext cx="127500" cy="127500"/>
          </a:xfrm>
          <a:prstGeom prst="cube">
            <a:avLst>
              <a:gd name="adj" fmla="val 25000"/>
            </a:avLst>
          </a:prstGeom>
          <a:solidFill>
            <a:srgbClr val="0000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54" name="Google Shape;454;p24"/>
          <p:cNvSpPr/>
          <p:nvPr/>
        </p:nvSpPr>
        <p:spPr>
          <a:xfrm>
            <a:off x="7162625" y="2812800"/>
            <a:ext cx="127500" cy="127500"/>
          </a:xfrm>
          <a:prstGeom prst="cube">
            <a:avLst>
              <a:gd name="adj" fmla="val 2500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4"/>
          <p:cNvSpPr txBox="1">
            <a:spLocks noGrp="1"/>
          </p:cNvSpPr>
          <p:nvPr>
            <p:ph type="title"/>
          </p:nvPr>
        </p:nvSpPr>
        <p:spPr>
          <a:xfrm>
            <a:off x="254325" y="122200"/>
            <a:ext cx="3855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IMPLEMENTACIONES - TVWS</a:t>
            </a:r>
            <a:endParaRPr/>
          </a:p>
        </p:txBody>
      </p:sp>
      <p:sp>
        <p:nvSpPr>
          <p:cNvPr id="456" name="Google Shape;456;p24"/>
          <p:cNvSpPr/>
          <p:nvPr/>
        </p:nvSpPr>
        <p:spPr>
          <a:xfrm rot="10800000">
            <a:off x="6460950" y="2777850"/>
            <a:ext cx="600000" cy="222300"/>
          </a:xfrm>
          <a:prstGeom prst="rightArrow">
            <a:avLst>
              <a:gd name="adj1" fmla="val 50000"/>
              <a:gd name="adj2" fmla="val 50000"/>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7" name="Google Shape;457;p24"/>
          <p:cNvPicPr preferRelativeResize="0"/>
          <p:nvPr/>
        </p:nvPicPr>
        <p:blipFill>
          <a:blip r:embed="rId3">
            <a:alphaModFix/>
          </a:blip>
          <a:stretch>
            <a:fillRect/>
          </a:stretch>
        </p:blipFill>
        <p:spPr>
          <a:xfrm>
            <a:off x="5281750" y="3000138"/>
            <a:ext cx="1106550" cy="753075"/>
          </a:xfrm>
          <a:prstGeom prst="rect">
            <a:avLst/>
          </a:prstGeom>
          <a:noFill/>
          <a:ln>
            <a:noFill/>
          </a:ln>
        </p:spPr>
      </p:pic>
      <p:sp>
        <p:nvSpPr>
          <p:cNvPr id="458" name="Google Shape;458;p24"/>
          <p:cNvSpPr txBox="1"/>
          <p:nvPr/>
        </p:nvSpPr>
        <p:spPr>
          <a:xfrm>
            <a:off x="5281825" y="2671800"/>
            <a:ext cx="11064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Light"/>
                <a:ea typeface="Montserrat Light"/>
                <a:cs typeface="Montserrat Light"/>
                <a:sym typeface="Montserrat Light"/>
              </a:rPr>
              <a:t>Filipinas</a:t>
            </a:r>
            <a:endParaRPr/>
          </a:p>
        </p:txBody>
      </p:sp>
      <p:sp>
        <p:nvSpPr>
          <p:cNvPr id="459" name="Google Shape;459;p24"/>
          <p:cNvSpPr/>
          <p:nvPr/>
        </p:nvSpPr>
        <p:spPr>
          <a:xfrm>
            <a:off x="2088425" y="2915375"/>
            <a:ext cx="127500" cy="127500"/>
          </a:xfrm>
          <a:prstGeom prst="cube">
            <a:avLst>
              <a:gd name="adj" fmla="val 25000"/>
            </a:avLst>
          </a:prstGeom>
          <a:solidFill>
            <a:srgbClr val="0000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4F7FF"/>
            </a:gs>
            <a:gs pos="62000">
              <a:srgbClr val="CCD4EB"/>
            </a:gs>
            <a:gs pos="100000">
              <a:schemeClr val="accent2"/>
            </a:gs>
          </a:gsLst>
          <a:path path="circle">
            <a:fillToRect r="100000" b="100000"/>
          </a:path>
          <a:tileRect l="-100000" t="-100000"/>
        </a:gradFill>
        <a:effectLst/>
      </p:bgPr>
    </p:bg>
    <p:spTree>
      <p:nvGrpSpPr>
        <p:cNvPr id="1" name="Shape 463"/>
        <p:cNvGrpSpPr/>
        <p:nvPr/>
      </p:nvGrpSpPr>
      <p:grpSpPr>
        <a:xfrm>
          <a:off x="0" y="0"/>
          <a:ext cx="0" cy="0"/>
          <a:chOff x="0" y="0"/>
          <a:chExt cx="0" cy="0"/>
        </a:xfrm>
      </p:grpSpPr>
      <p:sp>
        <p:nvSpPr>
          <p:cNvPr id="464" name="Google Shape;464;p25"/>
          <p:cNvSpPr/>
          <p:nvPr/>
        </p:nvSpPr>
        <p:spPr>
          <a:xfrm>
            <a:off x="514725" y="942584"/>
            <a:ext cx="8171736" cy="3892835"/>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lt1"/>
          </a:solidFill>
          <a:ln>
            <a:noFill/>
          </a:ln>
          <a:effectLst>
            <a:outerShdw blurRad="200025" dist="19050" dir="5400000" algn="bl" rotWithShape="0">
              <a:schemeClr val="dk1">
                <a:alpha val="18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5"/>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solidFill>
                  <a:schemeClr val="lt1"/>
                </a:solidFill>
              </a:rPr>
              <a:pPr marL="0" lvl="0" indent="0" algn="ctr" rtl="0">
                <a:spcBef>
                  <a:spcPts val="0"/>
                </a:spcBef>
                <a:spcAft>
                  <a:spcPts val="0"/>
                </a:spcAft>
                <a:buNone/>
              </a:pPr>
              <a:t>14</a:t>
            </a:fld>
            <a:endParaRPr>
              <a:solidFill>
                <a:schemeClr val="lt1"/>
              </a:solidFill>
            </a:endParaRPr>
          </a:p>
        </p:txBody>
      </p:sp>
      <p:sp>
        <p:nvSpPr>
          <p:cNvPr id="466" name="Google Shape;466;p25"/>
          <p:cNvSpPr/>
          <p:nvPr/>
        </p:nvSpPr>
        <p:spPr>
          <a:xfrm>
            <a:off x="1174025" y="1467575"/>
            <a:ext cx="127500" cy="127500"/>
          </a:xfrm>
          <a:prstGeom prst="cube">
            <a:avLst>
              <a:gd name="adj" fmla="val 25000"/>
            </a:avLst>
          </a:prstGeom>
          <a:solidFill>
            <a:srgbClr val="0000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467" name="Google Shape;467;p25"/>
          <p:cNvSpPr/>
          <p:nvPr/>
        </p:nvSpPr>
        <p:spPr>
          <a:xfrm>
            <a:off x="7162625" y="2812800"/>
            <a:ext cx="127500" cy="127500"/>
          </a:xfrm>
          <a:prstGeom prst="cube">
            <a:avLst>
              <a:gd name="adj" fmla="val 25000"/>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5"/>
          <p:cNvSpPr txBox="1">
            <a:spLocks noGrp="1"/>
          </p:cNvSpPr>
          <p:nvPr>
            <p:ph type="title"/>
          </p:nvPr>
        </p:nvSpPr>
        <p:spPr>
          <a:xfrm>
            <a:off x="254325" y="122200"/>
            <a:ext cx="3855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IMPLEMENTACIONES - TVWS</a:t>
            </a:r>
            <a:endParaRPr/>
          </a:p>
        </p:txBody>
      </p:sp>
      <p:sp>
        <p:nvSpPr>
          <p:cNvPr id="469" name="Google Shape;469;p25"/>
          <p:cNvSpPr/>
          <p:nvPr/>
        </p:nvSpPr>
        <p:spPr>
          <a:xfrm>
            <a:off x="2346150" y="2854050"/>
            <a:ext cx="600000" cy="222300"/>
          </a:xfrm>
          <a:prstGeom prst="rightArrow">
            <a:avLst>
              <a:gd name="adj1" fmla="val 50000"/>
              <a:gd name="adj2" fmla="val 50000"/>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5"/>
          <p:cNvSpPr txBox="1"/>
          <p:nvPr/>
        </p:nvSpPr>
        <p:spPr>
          <a:xfrm>
            <a:off x="3017525" y="2762975"/>
            <a:ext cx="23166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Light"/>
                <a:ea typeface="Montserrat Light"/>
                <a:cs typeface="Montserrat Light"/>
                <a:sym typeface="Montserrat Light"/>
              </a:rPr>
              <a:t>Colombia - Antioquía</a:t>
            </a:r>
            <a:endParaRPr/>
          </a:p>
        </p:txBody>
      </p:sp>
      <p:sp>
        <p:nvSpPr>
          <p:cNvPr id="471" name="Google Shape;471;p25"/>
          <p:cNvSpPr/>
          <p:nvPr/>
        </p:nvSpPr>
        <p:spPr>
          <a:xfrm>
            <a:off x="2088425" y="2915375"/>
            <a:ext cx="127500" cy="127500"/>
          </a:xfrm>
          <a:prstGeom prst="cube">
            <a:avLst>
              <a:gd name="adj" fmla="val 25000"/>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pic>
        <p:nvPicPr>
          <p:cNvPr id="472" name="Google Shape;472;p25"/>
          <p:cNvPicPr preferRelativeResize="0"/>
          <p:nvPr/>
        </p:nvPicPr>
        <p:blipFill>
          <a:blip r:embed="rId3">
            <a:alphaModFix/>
          </a:blip>
          <a:stretch>
            <a:fillRect/>
          </a:stretch>
        </p:blipFill>
        <p:spPr>
          <a:xfrm>
            <a:off x="3609625" y="3076345"/>
            <a:ext cx="1132406" cy="753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26"/>
          <p:cNvSpPr txBox="1">
            <a:spLocks noGrp="1"/>
          </p:cNvSpPr>
          <p:nvPr>
            <p:ph type="ctrTitle"/>
          </p:nvPr>
        </p:nvSpPr>
        <p:spPr>
          <a:xfrm>
            <a:off x="2027625" y="1629400"/>
            <a:ext cx="55821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accent2"/>
                </a:solidFill>
              </a:rPr>
              <a:t>3.</a:t>
            </a:r>
            <a:endParaRPr>
              <a:solidFill>
                <a:schemeClr val="accent2"/>
              </a:solidFill>
            </a:endParaRPr>
          </a:p>
          <a:p>
            <a:pPr marL="0" lvl="0" indent="0" algn="l" rtl="0">
              <a:spcBef>
                <a:spcPts val="0"/>
              </a:spcBef>
              <a:spcAft>
                <a:spcPts val="0"/>
              </a:spcAft>
              <a:buNone/>
            </a:pPr>
            <a:r>
              <a:rPr lang="en"/>
              <a:t>PROCESO DE DESPLIEGUE DE TVWS </a:t>
            </a:r>
            <a:endParaRPr/>
          </a:p>
        </p:txBody>
      </p:sp>
      <p:sp>
        <p:nvSpPr>
          <p:cNvPr id="478" name="Google Shape;478;p26"/>
          <p:cNvSpPr txBox="1">
            <a:spLocks noGrp="1"/>
          </p:cNvSpPr>
          <p:nvPr>
            <p:ph type="subTitle" idx="1"/>
          </p:nvPr>
        </p:nvSpPr>
        <p:spPr>
          <a:xfrm>
            <a:off x="2027625" y="2886100"/>
            <a:ext cx="5088600" cy="1735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Identificar la necesidad.</a:t>
            </a:r>
            <a:endParaRPr/>
          </a:p>
          <a:p>
            <a:pPr marL="0" lvl="0" indent="0" algn="l" rtl="0">
              <a:spcBef>
                <a:spcPts val="0"/>
              </a:spcBef>
              <a:spcAft>
                <a:spcPts val="0"/>
              </a:spcAft>
              <a:buNone/>
            </a:pPr>
            <a:r>
              <a:rPr lang="en"/>
              <a:t>Probar el espectro.</a:t>
            </a:r>
            <a:endParaRPr/>
          </a:p>
          <a:p>
            <a:pPr marL="0" lvl="0" indent="0" algn="l" rtl="0">
              <a:spcBef>
                <a:spcPts val="0"/>
              </a:spcBef>
              <a:spcAft>
                <a:spcPts val="0"/>
              </a:spcAft>
              <a:buNone/>
            </a:pPr>
            <a:r>
              <a:rPr lang="en"/>
              <a:t>Diseñar la red.</a:t>
            </a:r>
            <a:endParaRPr/>
          </a:p>
          <a:p>
            <a:pPr marL="0" lvl="0" indent="0" algn="l" rtl="0">
              <a:spcBef>
                <a:spcPts val="0"/>
              </a:spcBef>
              <a:spcAft>
                <a:spcPts val="0"/>
              </a:spcAft>
              <a:buNone/>
            </a:pPr>
            <a:r>
              <a:rPr lang="en"/>
              <a:t>Desplegar la red.</a:t>
            </a:r>
            <a:endParaRPr/>
          </a:p>
          <a:p>
            <a:pPr marL="0" lvl="0" indent="0" algn="l" rtl="0">
              <a:spcBef>
                <a:spcPts val="0"/>
              </a:spcBef>
              <a:spcAft>
                <a:spcPts val="0"/>
              </a:spcAft>
              <a:buNone/>
            </a:pPr>
            <a:r>
              <a:rPr lang="en"/>
              <a:t>Pruebas de la red</a:t>
            </a:r>
            <a:endParaRPr/>
          </a:p>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27"/>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16</a:t>
            </a:fld>
            <a:endParaRPr/>
          </a:p>
        </p:txBody>
      </p:sp>
      <p:sp>
        <p:nvSpPr>
          <p:cNvPr id="484" name="Google Shape;484;p27"/>
          <p:cNvSpPr txBox="1">
            <a:spLocks noGrp="1"/>
          </p:cNvSpPr>
          <p:nvPr>
            <p:ph type="title"/>
          </p:nvPr>
        </p:nvSpPr>
        <p:spPr>
          <a:xfrm>
            <a:off x="254325" y="122200"/>
            <a:ext cx="3855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IDENTIFICAR LA NECESIDAD.</a:t>
            </a:r>
            <a:endParaRPr/>
          </a:p>
        </p:txBody>
      </p:sp>
      <p:sp>
        <p:nvSpPr>
          <p:cNvPr id="485" name="Google Shape;485;p27"/>
          <p:cNvSpPr txBox="1"/>
          <p:nvPr/>
        </p:nvSpPr>
        <p:spPr>
          <a:xfrm>
            <a:off x="4611600" y="1427900"/>
            <a:ext cx="3743700" cy="30201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300">
                <a:solidFill>
                  <a:schemeClr val="dk1"/>
                </a:solidFill>
                <a:latin typeface="Montserrat"/>
                <a:ea typeface="Montserrat"/>
                <a:cs typeface="Montserrat"/>
                <a:sym typeface="Montserrat"/>
              </a:rPr>
              <a:t>Baja penetración de internet.</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Frecuencias de la banda VHF - UHF poco utilizadas en algunos cantones.</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Escenario montañoso.</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Presencia de infraestructura para el aprovechamiento de recursos.</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1600"/>
              </a:spcAft>
              <a:buNone/>
            </a:pPr>
            <a:endParaRPr sz="1600">
              <a:solidFill>
                <a:srgbClr val="000000"/>
              </a:solidFill>
              <a:latin typeface="Muli"/>
              <a:ea typeface="Muli"/>
              <a:cs typeface="Muli"/>
              <a:sym typeface="Muli"/>
            </a:endParaRPr>
          </a:p>
        </p:txBody>
      </p:sp>
      <p:pic>
        <p:nvPicPr>
          <p:cNvPr id="486" name="Google Shape;486;p27"/>
          <p:cNvPicPr preferRelativeResize="0"/>
          <p:nvPr/>
        </p:nvPicPr>
        <p:blipFill>
          <a:blip r:embed="rId3">
            <a:alphaModFix/>
          </a:blip>
          <a:stretch>
            <a:fillRect/>
          </a:stretch>
        </p:blipFill>
        <p:spPr>
          <a:xfrm>
            <a:off x="254325" y="989550"/>
            <a:ext cx="3423150" cy="3688451"/>
          </a:xfrm>
          <a:prstGeom prst="rect">
            <a:avLst/>
          </a:prstGeom>
          <a:noFill/>
          <a:ln>
            <a:noFill/>
          </a:ln>
        </p:spPr>
      </p:pic>
      <p:sp>
        <p:nvSpPr>
          <p:cNvPr id="487" name="Google Shape;487;p27"/>
          <p:cNvSpPr txBox="1"/>
          <p:nvPr/>
        </p:nvSpPr>
        <p:spPr>
          <a:xfrm>
            <a:off x="394350" y="493975"/>
            <a:ext cx="2895900" cy="33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Montserrat"/>
                <a:ea typeface="Montserrat"/>
                <a:cs typeface="Montserrat"/>
                <a:sym typeface="Montserrat"/>
              </a:rPr>
              <a:t>Provincia de Cotopaxi</a:t>
            </a:r>
            <a:r>
              <a:rPr lang="en" u="sng">
                <a:latin typeface="Montserrat Light"/>
                <a:ea typeface="Montserrat Light"/>
                <a:cs typeface="Montserrat Light"/>
                <a:sym typeface="Montserrat Light"/>
              </a:rPr>
              <a:t>.</a:t>
            </a:r>
            <a:endParaRPr u="sng">
              <a:latin typeface="Montserrat Light"/>
              <a:ea typeface="Montserrat Light"/>
              <a:cs typeface="Montserrat Light"/>
              <a:sym typeface="Montserrat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28"/>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17</a:t>
            </a:fld>
            <a:endParaRPr/>
          </a:p>
        </p:txBody>
      </p:sp>
      <p:sp>
        <p:nvSpPr>
          <p:cNvPr id="493" name="Google Shape;493;p28"/>
          <p:cNvSpPr txBox="1">
            <a:spLocks noGrp="1"/>
          </p:cNvSpPr>
          <p:nvPr>
            <p:ph type="title"/>
          </p:nvPr>
        </p:nvSpPr>
        <p:spPr>
          <a:xfrm>
            <a:off x="254325" y="122200"/>
            <a:ext cx="3855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IDENTIFICAR LA NECESIDAD.</a:t>
            </a:r>
            <a:endParaRPr/>
          </a:p>
        </p:txBody>
      </p:sp>
      <p:sp>
        <p:nvSpPr>
          <p:cNvPr id="494" name="Google Shape;494;p28"/>
          <p:cNvSpPr txBox="1"/>
          <p:nvPr/>
        </p:nvSpPr>
        <p:spPr>
          <a:xfrm>
            <a:off x="394350" y="493975"/>
            <a:ext cx="2895900" cy="33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Montserrat"/>
                <a:ea typeface="Montserrat"/>
                <a:cs typeface="Montserrat"/>
                <a:sym typeface="Montserrat"/>
              </a:rPr>
              <a:t>Provincia de Cotopaxi</a:t>
            </a:r>
            <a:r>
              <a:rPr lang="en" u="sng">
                <a:latin typeface="Montserrat Light"/>
                <a:ea typeface="Montserrat Light"/>
                <a:cs typeface="Montserrat Light"/>
                <a:sym typeface="Montserrat Light"/>
              </a:rPr>
              <a:t>.</a:t>
            </a:r>
            <a:endParaRPr u="sng">
              <a:latin typeface="Montserrat Light"/>
              <a:ea typeface="Montserrat Light"/>
              <a:cs typeface="Montserrat Light"/>
              <a:sym typeface="Montserrat Light"/>
            </a:endParaRPr>
          </a:p>
        </p:txBody>
      </p:sp>
      <p:pic>
        <p:nvPicPr>
          <p:cNvPr id="495" name="Google Shape;495;p28"/>
          <p:cNvPicPr preferRelativeResize="0"/>
          <p:nvPr/>
        </p:nvPicPr>
        <p:blipFill>
          <a:blip r:embed="rId3">
            <a:alphaModFix/>
          </a:blip>
          <a:stretch>
            <a:fillRect/>
          </a:stretch>
        </p:blipFill>
        <p:spPr>
          <a:xfrm>
            <a:off x="394350" y="1365313"/>
            <a:ext cx="2732023" cy="2845325"/>
          </a:xfrm>
          <a:prstGeom prst="rect">
            <a:avLst/>
          </a:prstGeom>
          <a:noFill/>
          <a:ln>
            <a:noFill/>
          </a:ln>
        </p:spPr>
      </p:pic>
      <p:sp>
        <p:nvSpPr>
          <p:cNvPr id="496" name="Google Shape;496;p28"/>
          <p:cNvSpPr txBox="1"/>
          <p:nvPr/>
        </p:nvSpPr>
        <p:spPr>
          <a:xfrm>
            <a:off x="421776" y="4134450"/>
            <a:ext cx="29676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Montserrat"/>
                <a:ea typeface="Montserrat"/>
                <a:cs typeface="Montserrat"/>
                <a:sym typeface="Montserrat"/>
              </a:rPr>
              <a:t>Fuente: </a:t>
            </a:r>
            <a:r>
              <a:rPr lang="en" sz="1300">
                <a:latin typeface="Montserrat"/>
                <a:ea typeface="Montserrat"/>
                <a:cs typeface="Montserrat"/>
                <a:sym typeface="Montserrat"/>
              </a:rPr>
              <a:t>Ministerio de Educación.</a:t>
            </a:r>
            <a:endParaRPr>
              <a:latin typeface="Montserrat"/>
              <a:ea typeface="Montserrat"/>
              <a:cs typeface="Montserrat"/>
              <a:sym typeface="Montserrat"/>
            </a:endParaRPr>
          </a:p>
        </p:txBody>
      </p:sp>
      <p:pic>
        <p:nvPicPr>
          <p:cNvPr id="497" name="Google Shape;497;p28"/>
          <p:cNvPicPr preferRelativeResize="0"/>
          <p:nvPr/>
        </p:nvPicPr>
        <p:blipFill>
          <a:blip r:embed="rId4">
            <a:alphaModFix/>
          </a:blip>
          <a:stretch>
            <a:fillRect/>
          </a:stretch>
        </p:blipFill>
        <p:spPr>
          <a:xfrm>
            <a:off x="3278773" y="983875"/>
            <a:ext cx="5712827" cy="3220142"/>
          </a:xfrm>
          <a:prstGeom prst="rect">
            <a:avLst/>
          </a:prstGeom>
          <a:noFill/>
          <a:ln>
            <a:noFill/>
          </a:ln>
        </p:spPr>
      </p:pic>
      <p:sp>
        <p:nvSpPr>
          <p:cNvPr id="498" name="Google Shape;498;p28"/>
          <p:cNvSpPr txBox="1"/>
          <p:nvPr/>
        </p:nvSpPr>
        <p:spPr>
          <a:xfrm>
            <a:off x="326850" y="858525"/>
            <a:ext cx="2895900" cy="7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i="1">
                <a:latin typeface="Montserrat Light"/>
                <a:ea typeface="Montserrat Light"/>
                <a:cs typeface="Montserrat Light"/>
                <a:sym typeface="Montserrat Light"/>
              </a:rPr>
              <a:t>Escuelas por parroquia en la provincia de Cotopaxi.</a:t>
            </a:r>
            <a:endParaRPr sz="1300" i="1">
              <a:latin typeface="Montserrat Light"/>
              <a:ea typeface="Montserrat Light"/>
              <a:cs typeface="Montserrat Light"/>
              <a:sym typeface="Montserrat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29"/>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18</a:t>
            </a:fld>
            <a:endParaRPr/>
          </a:p>
        </p:txBody>
      </p:sp>
      <p:sp>
        <p:nvSpPr>
          <p:cNvPr id="504" name="Google Shape;504;p29"/>
          <p:cNvSpPr txBox="1">
            <a:spLocks noGrp="1"/>
          </p:cNvSpPr>
          <p:nvPr>
            <p:ph type="title"/>
          </p:nvPr>
        </p:nvSpPr>
        <p:spPr>
          <a:xfrm>
            <a:off x="254325" y="122200"/>
            <a:ext cx="3855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PROBAR EL ESPECTRO.</a:t>
            </a:r>
            <a:endParaRPr/>
          </a:p>
        </p:txBody>
      </p:sp>
      <p:sp>
        <p:nvSpPr>
          <p:cNvPr id="505" name="Google Shape;505;p29"/>
          <p:cNvSpPr txBox="1"/>
          <p:nvPr/>
        </p:nvSpPr>
        <p:spPr>
          <a:xfrm>
            <a:off x="394350" y="493975"/>
            <a:ext cx="2895900" cy="33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u="sng">
                <a:latin typeface="Montserrat"/>
                <a:ea typeface="Montserrat"/>
                <a:cs typeface="Montserrat"/>
                <a:sym typeface="Montserrat"/>
              </a:rPr>
              <a:t>Provincia de Cotopaxi</a:t>
            </a:r>
            <a:r>
              <a:rPr lang="en" u="sng">
                <a:latin typeface="Montserrat Light"/>
                <a:ea typeface="Montserrat Light"/>
                <a:cs typeface="Montserrat Light"/>
                <a:sym typeface="Montserrat Light"/>
              </a:rPr>
              <a:t>.</a:t>
            </a:r>
            <a:endParaRPr u="sng">
              <a:latin typeface="Montserrat Light"/>
              <a:ea typeface="Montserrat Light"/>
              <a:cs typeface="Montserrat Light"/>
              <a:sym typeface="Montserrat Light"/>
            </a:endParaRPr>
          </a:p>
        </p:txBody>
      </p:sp>
      <p:sp>
        <p:nvSpPr>
          <p:cNvPr id="506" name="Google Shape;506;p29"/>
          <p:cNvSpPr txBox="1"/>
          <p:nvPr/>
        </p:nvSpPr>
        <p:spPr>
          <a:xfrm>
            <a:off x="89550" y="2413550"/>
            <a:ext cx="45096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Montserrat"/>
                <a:ea typeface="Montserrat"/>
                <a:cs typeface="Montserrat"/>
                <a:sym typeface="Montserrat"/>
              </a:rPr>
              <a:t>Fuente: </a:t>
            </a:r>
            <a:r>
              <a:rPr lang="en" sz="1300">
                <a:latin typeface="Montserrat"/>
                <a:ea typeface="Montserrat"/>
                <a:cs typeface="Montserrat"/>
                <a:sym typeface="Montserrat"/>
              </a:rPr>
              <a:t>Corporación Nacional de Telecomunicaciones.</a:t>
            </a:r>
            <a:endParaRPr>
              <a:latin typeface="Montserrat"/>
              <a:ea typeface="Montserrat"/>
              <a:cs typeface="Montserrat"/>
              <a:sym typeface="Montserrat"/>
            </a:endParaRPr>
          </a:p>
        </p:txBody>
      </p:sp>
      <p:pic>
        <p:nvPicPr>
          <p:cNvPr id="507" name="Google Shape;507;p29"/>
          <p:cNvPicPr preferRelativeResize="0"/>
          <p:nvPr/>
        </p:nvPicPr>
        <p:blipFill>
          <a:blip r:embed="rId3">
            <a:alphaModFix/>
          </a:blip>
          <a:stretch>
            <a:fillRect/>
          </a:stretch>
        </p:blipFill>
        <p:spPr>
          <a:xfrm>
            <a:off x="152400" y="1042600"/>
            <a:ext cx="5167148" cy="1438363"/>
          </a:xfrm>
          <a:prstGeom prst="rect">
            <a:avLst/>
          </a:prstGeom>
          <a:noFill/>
          <a:ln>
            <a:noFill/>
          </a:ln>
        </p:spPr>
      </p:pic>
      <p:sp>
        <p:nvSpPr>
          <p:cNvPr id="508" name="Google Shape;508;p29"/>
          <p:cNvSpPr txBox="1"/>
          <p:nvPr/>
        </p:nvSpPr>
        <p:spPr>
          <a:xfrm>
            <a:off x="177425" y="789550"/>
            <a:ext cx="39582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i="1">
                <a:latin typeface="Montserrat Light"/>
                <a:ea typeface="Montserrat Light"/>
                <a:cs typeface="Montserrat Light"/>
                <a:sym typeface="Montserrat Light"/>
              </a:rPr>
              <a:t>Nodos de fibra óptica de CNT en Cotopaxi.</a:t>
            </a:r>
            <a:endParaRPr sz="1300" i="1">
              <a:latin typeface="Montserrat Light"/>
              <a:ea typeface="Montserrat Light"/>
              <a:cs typeface="Montserrat Light"/>
              <a:sym typeface="Montserrat Light"/>
            </a:endParaRPr>
          </a:p>
        </p:txBody>
      </p:sp>
      <p:pic>
        <p:nvPicPr>
          <p:cNvPr id="509" name="Google Shape;509;p29"/>
          <p:cNvPicPr preferRelativeResize="0"/>
          <p:nvPr/>
        </p:nvPicPr>
        <p:blipFill>
          <a:blip r:embed="rId4">
            <a:alphaModFix/>
          </a:blip>
          <a:stretch>
            <a:fillRect/>
          </a:stretch>
        </p:blipFill>
        <p:spPr>
          <a:xfrm>
            <a:off x="4110225" y="2482691"/>
            <a:ext cx="4607599" cy="259715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30"/>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19</a:t>
            </a:fld>
            <a:endParaRPr/>
          </a:p>
        </p:txBody>
      </p:sp>
      <p:sp>
        <p:nvSpPr>
          <p:cNvPr id="515" name="Google Shape;515;p30"/>
          <p:cNvSpPr txBox="1">
            <a:spLocks noGrp="1"/>
          </p:cNvSpPr>
          <p:nvPr>
            <p:ph type="title"/>
          </p:nvPr>
        </p:nvSpPr>
        <p:spPr>
          <a:xfrm>
            <a:off x="254325" y="122200"/>
            <a:ext cx="3855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PROBAR EL ESPECTRO.</a:t>
            </a:r>
            <a:endParaRPr/>
          </a:p>
        </p:txBody>
      </p:sp>
      <p:sp>
        <p:nvSpPr>
          <p:cNvPr id="516" name="Google Shape;516;p30"/>
          <p:cNvSpPr txBox="1"/>
          <p:nvPr/>
        </p:nvSpPr>
        <p:spPr>
          <a:xfrm>
            <a:off x="254325" y="658325"/>
            <a:ext cx="43551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Montserrat"/>
                <a:ea typeface="Montserrat"/>
                <a:cs typeface="Montserrat"/>
                <a:sym typeface="Montserrat"/>
              </a:rPr>
              <a:t>Estudio de cobertura.</a:t>
            </a:r>
            <a:endParaRPr>
              <a:latin typeface="Montserrat"/>
              <a:ea typeface="Montserrat"/>
              <a:cs typeface="Montserrat"/>
              <a:sym typeface="Montserrat"/>
            </a:endParaRPr>
          </a:p>
        </p:txBody>
      </p:sp>
      <p:pic>
        <p:nvPicPr>
          <p:cNvPr id="517" name="Google Shape;517;p30"/>
          <p:cNvPicPr preferRelativeResize="0"/>
          <p:nvPr/>
        </p:nvPicPr>
        <p:blipFill>
          <a:blip r:embed="rId3">
            <a:alphaModFix/>
          </a:blip>
          <a:stretch>
            <a:fillRect/>
          </a:stretch>
        </p:blipFill>
        <p:spPr>
          <a:xfrm>
            <a:off x="659450" y="4045450"/>
            <a:ext cx="1080700" cy="917225"/>
          </a:xfrm>
          <a:prstGeom prst="rect">
            <a:avLst/>
          </a:prstGeom>
          <a:noFill/>
          <a:ln>
            <a:noFill/>
          </a:ln>
        </p:spPr>
      </p:pic>
      <p:pic>
        <p:nvPicPr>
          <p:cNvPr id="518" name="Google Shape;518;p30"/>
          <p:cNvPicPr preferRelativeResize="0"/>
          <p:nvPr/>
        </p:nvPicPr>
        <p:blipFill>
          <a:blip r:embed="rId4">
            <a:alphaModFix/>
          </a:blip>
          <a:stretch>
            <a:fillRect/>
          </a:stretch>
        </p:blipFill>
        <p:spPr>
          <a:xfrm>
            <a:off x="2025950" y="4174575"/>
            <a:ext cx="1448125" cy="811375"/>
          </a:xfrm>
          <a:prstGeom prst="rect">
            <a:avLst/>
          </a:prstGeom>
          <a:noFill/>
          <a:ln>
            <a:noFill/>
          </a:ln>
        </p:spPr>
      </p:pic>
      <p:pic>
        <p:nvPicPr>
          <p:cNvPr id="519" name="Google Shape;519;p30"/>
          <p:cNvPicPr preferRelativeResize="0"/>
          <p:nvPr/>
        </p:nvPicPr>
        <p:blipFill>
          <a:blip r:embed="rId5">
            <a:alphaModFix/>
          </a:blip>
          <a:stretch>
            <a:fillRect/>
          </a:stretch>
        </p:blipFill>
        <p:spPr>
          <a:xfrm>
            <a:off x="507050" y="1067825"/>
            <a:ext cx="3197978" cy="2574175"/>
          </a:xfrm>
          <a:prstGeom prst="rect">
            <a:avLst/>
          </a:prstGeom>
          <a:noFill/>
          <a:ln>
            <a:noFill/>
          </a:ln>
        </p:spPr>
      </p:pic>
      <p:pic>
        <p:nvPicPr>
          <p:cNvPr id="520" name="Google Shape;520;p30"/>
          <p:cNvPicPr preferRelativeResize="0"/>
          <p:nvPr/>
        </p:nvPicPr>
        <p:blipFill>
          <a:blip r:embed="rId6">
            <a:alphaModFix/>
          </a:blip>
          <a:stretch>
            <a:fillRect/>
          </a:stretch>
        </p:blipFill>
        <p:spPr>
          <a:xfrm>
            <a:off x="4086028" y="1067825"/>
            <a:ext cx="4719571" cy="3537537"/>
          </a:xfrm>
          <a:prstGeom prst="rect">
            <a:avLst/>
          </a:prstGeom>
          <a:noFill/>
          <a:ln>
            <a:noFill/>
          </a:ln>
        </p:spPr>
      </p:pic>
      <p:sp>
        <p:nvSpPr>
          <p:cNvPr id="521" name="Google Shape;521;p30"/>
          <p:cNvSpPr txBox="1"/>
          <p:nvPr/>
        </p:nvSpPr>
        <p:spPr>
          <a:xfrm>
            <a:off x="4110225" y="658325"/>
            <a:ext cx="43551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Montserrat"/>
                <a:ea typeface="Montserrat"/>
                <a:cs typeface="Montserrat"/>
                <a:sym typeface="Montserrat"/>
              </a:rPr>
              <a:t>Parámetros para la simulación.</a:t>
            </a:r>
            <a:endParaRPr>
              <a:latin typeface="Montserrat"/>
              <a:ea typeface="Montserrat"/>
              <a:cs typeface="Montserrat"/>
              <a:sym typeface="Montserrat"/>
            </a:endParaRPr>
          </a:p>
        </p:txBody>
      </p:sp>
      <p:pic>
        <p:nvPicPr>
          <p:cNvPr id="522" name="Google Shape;522;p30"/>
          <p:cNvPicPr preferRelativeResize="0"/>
          <p:nvPr/>
        </p:nvPicPr>
        <p:blipFill>
          <a:blip r:embed="rId7">
            <a:alphaModFix/>
          </a:blip>
          <a:stretch>
            <a:fillRect/>
          </a:stretch>
        </p:blipFill>
        <p:spPr>
          <a:xfrm>
            <a:off x="7168625" y="3392886"/>
            <a:ext cx="1448125" cy="923614"/>
          </a:xfrm>
          <a:prstGeom prst="rect">
            <a:avLst/>
          </a:prstGeom>
          <a:noFill/>
          <a:ln>
            <a:noFill/>
          </a:ln>
        </p:spPr>
      </p:pic>
      <p:sp>
        <p:nvSpPr>
          <p:cNvPr id="523" name="Google Shape;523;p30"/>
          <p:cNvSpPr txBox="1"/>
          <p:nvPr/>
        </p:nvSpPr>
        <p:spPr>
          <a:xfrm>
            <a:off x="430850" y="3577200"/>
            <a:ext cx="35790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Montserrat"/>
                <a:ea typeface="Montserrat"/>
                <a:cs typeface="Montserrat"/>
                <a:sym typeface="Montserrat"/>
              </a:rPr>
              <a:t>Fuente: </a:t>
            </a:r>
            <a:r>
              <a:rPr lang="en" sz="1300">
                <a:latin typeface="Montserrat"/>
                <a:ea typeface="Montserrat"/>
                <a:cs typeface="Montserrat"/>
                <a:sym typeface="Montserrat"/>
              </a:rPr>
              <a:t>Adaptrum Telecommunications</a:t>
            </a:r>
            <a:endParaRPr sz="1300" b="1">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13"/>
          <p:cNvSpPr txBox="1">
            <a:spLocks noGrp="1"/>
          </p:cNvSpPr>
          <p:nvPr>
            <p:ph type="title"/>
          </p:nvPr>
        </p:nvSpPr>
        <p:spPr>
          <a:xfrm>
            <a:off x="2778300" y="268175"/>
            <a:ext cx="3587400" cy="3207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TABLA DE CONTENIDOS</a:t>
            </a:r>
            <a:endParaRPr/>
          </a:p>
        </p:txBody>
      </p:sp>
      <p:sp>
        <p:nvSpPr>
          <p:cNvPr id="319" name="Google Shape;319;p13"/>
          <p:cNvSpPr txBox="1"/>
          <p:nvPr/>
        </p:nvSpPr>
        <p:spPr>
          <a:xfrm>
            <a:off x="3123400" y="1233100"/>
            <a:ext cx="733200" cy="622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Montserrat Light"/>
                <a:ea typeface="Montserrat Light"/>
                <a:cs typeface="Montserrat Light"/>
                <a:sym typeface="Montserrat Light"/>
              </a:rPr>
              <a:t>01</a:t>
            </a:r>
            <a:endParaRPr sz="3000">
              <a:latin typeface="Montserrat Light"/>
              <a:ea typeface="Montserrat Light"/>
              <a:cs typeface="Montserrat Light"/>
              <a:sym typeface="Montserrat Light"/>
            </a:endParaRPr>
          </a:p>
        </p:txBody>
      </p:sp>
      <p:sp>
        <p:nvSpPr>
          <p:cNvPr id="320" name="Google Shape;320;p13"/>
          <p:cNvSpPr txBox="1"/>
          <p:nvPr/>
        </p:nvSpPr>
        <p:spPr>
          <a:xfrm>
            <a:off x="3123400" y="2452300"/>
            <a:ext cx="733200" cy="622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Montserrat Light"/>
                <a:ea typeface="Montserrat Light"/>
                <a:cs typeface="Montserrat Light"/>
                <a:sym typeface="Montserrat Light"/>
              </a:rPr>
              <a:t>02</a:t>
            </a:r>
            <a:endParaRPr sz="3000">
              <a:latin typeface="Montserrat Light"/>
              <a:ea typeface="Montserrat Light"/>
              <a:cs typeface="Montserrat Light"/>
              <a:sym typeface="Montserrat Light"/>
            </a:endParaRPr>
          </a:p>
        </p:txBody>
      </p:sp>
      <p:sp>
        <p:nvSpPr>
          <p:cNvPr id="321" name="Google Shape;321;p13"/>
          <p:cNvSpPr txBox="1"/>
          <p:nvPr/>
        </p:nvSpPr>
        <p:spPr>
          <a:xfrm>
            <a:off x="3123400" y="3671500"/>
            <a:ext cx="733200" cy="622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Montserrat Light"/>
                <a:ea typeface="Montserrat Light"/>
                <a:cs typeface="Montserrat Light"/>
                <a:sym typeface="Montserrat Light"/>
              </a:rPr>
              <a:t>03</a:t>
            </a:r>
            <a:endParaRPr sz="3000">
              <a:latin typeface="Montserrat Light"/>
              <a:ea typeface="Montserrat Light"/>
              <a:cs typeface="Montserrat Light"/>
              <a:sym typeface="Montserrat Light"/>
            </a:endParaRPr>
          </a:p>
        </p:txBody>
      </p:sp>
      <p:sp>
        <p:nvSpPr>
          <p:cNvPr id="322" name="Google Shape;322;p13"/>
          <p:cNvSpPr txBox="1"/>
          <p:nvPr/>
        </p:nvSpPr>
        <p:spPr>
          <a:xfrm>
            <a:off x="5257000" y="1233100"/>
            <a:ext cx="733200" cy="622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Montserrat Light"/>
                <a:ea typeface="Montserrat Light"/>
                <a:cs typeface="Montserrat Light"/>
                <a:sym typeface="Montserrat Light"/>
              </a:rPr>
              <a:t>04</a:t>
            </a:r>
            <a:endParaRPr sz="3000">
              <a:latin typeface="Montserrat Light"/>
              <a:ea typeface="Montserrat Light"/>
              <a:cs typeface="Montserrat Light"/>
              <a:sym typeface="Montserrat Light"/>
            </a:endParaRPr>
          </a:p>
        </p:txBody>
      </p:sp>
      <p:sp>
        <p:nvSpPr>
          <p:cNvPr id="323" name="Google Shape;323;p13"/>
          <p:cNvSpPr txBox="1"/>
          <p:nvPr/>
        </p:nvSpPr>
        <p:spPr>
          <a:xfrm>
            <a:off x="5257000" y="2452300"/>
            <a:ext cx="733200" cy="622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Montserrat Light"/>
                <a:ea typeface="Montserrat Light"/>
                <a:cs typeface="Montserrat Light"/>
                <a:sym typeface="Montserrat Light"/>
              </a:rPr>
              <a:t>05</a:t>
            </a:r>
            <a:endParaRPr sz="3000">
              <a:latin typeface="Montserrat Light"/>
              <a:ea typeface="Montserrat Light"/>
              <a:cs typeface="Montserrat Light"/>
              <a:sym typeface="Montserrat Light"/>
            </a:endParaRPr>
          </a:p>
        </p:txBody>
      </p:sp>
      <p:sp>
        <p:nvSpPr>
          <p:cNvPr id="324" name="Google Shape;324;p13"/>
          <p:cNvSpPr txBox="1"/>
          <p:nvPr/>
        </p:nvSpPr>
        <p:spPr>
          <a:xfrm>
            <a:off x="5257000" y="3671500"/>
            <a:ext cx="733200" cy="622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Montserrat Light"/>
                <a:ea typeface="Montserrat Light"/>
                <a:cs typeface="Montserrat Light"/>
                <a:sym typeface="Montserrat Light"/>
              </a:rPr>
              <a:t>06</a:t>
            </a:r>
            <a:endParaRPr sz="3000">
              <a:latin typeface="Montserrat Light"/>
              <a:ea typeface="Montserrat Light"/>
              <a:cs typeface="Montserrat Light"/>
              <a:sym typeface="Montserrat Light"/>
            </a:endParaRPr>
          </a:p>
        </p:txBody>
      </p:sp>
      <p:sp>
        <p:nvSpPr>
          <p:cNvPr id="325" name="Google Shape;325;p13"/>
          <p:cNvSpPr txBox="1"/>
          <p:nvPr/>
        </p:nvSpPr>
        <p:spPr>
          <a:xfrm>
            <a:off x="574550" y="1080775"/>
            <a:ext cx="2532900" cy="622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latin typeface="Montserrat"/>
                <a:ea typeface="Montserrat"/>
                <a:cs typeface="Montserrat"/>
                <a:sym typeface="Montserrat"/>
              </a:rPr>
              <a:t>INTRODUCCIÓN</a:t>
            </a:r>
            <a:endParaRPr b="1">
              <a:latin typeface="Montserrat"/>
              <a:ea typeface="Montserrat"/>
              <a:cs typeface="Montserrat"/>
              <a:sym typeface="Montserrat"/>
            </a:endParaRPr>
          </a:p>
          <a:p>
            <a:pPr marL="0" lvl="0" indent="0" algn="r" rtl="0">
              <a:spcBef>
                <a:spcPts val="0"/>
              </a:spcBef>
              <a:spcAft>
                <a:spcPts val="0"/>
              </a:spcAft>
              <a:buNone/>
            </a:pPr>
            <a:r>
              <a:rPr lang="en" sz="1200">
                <a:latin typeface="Montserrat Light"/>
                <a:ea typeface="Montserrat Light"/>
                <a:cs typeface="Montserrat Light"/>
                <a:sym typeface="Montserrat Light"/>
              </a:rPr>
              <a:t>Proyecto piloto TVWS de Mintel en Cotopaxi</a:t>
            </a:r>
            <a:endParaRPr sz="1200">
              <a:latin typeface="Montserrat Light"/>
              <a:ea typeface="Montserrat Light"/>
              <a:cs typeface="Montserrat Light"/>
              <a:sym typeface="Montserrat Light"/>
            </a:endParaRPr>
          </a:p>
        </p:txBody>
      </p:sp>
      <p:sp>
        <p:nvSpPr>
          <p:cNvPr id="326" name="Google Shape;326;p13"/>
          <p:cNvSpPr txBox="1"/>
          <p:nvPr/>
        </p:nvSpPr>
        <p:spPr>
          <a:xfrm>
            <a:off x="388825" y="2299975"/>
            <a:ext cx="2718600" cy="622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latin typeface="Montserrat"/>
                <a:ea typeface="Montserrat"/>
                <a:cs typeface="Montserrat"/>
                <a:sym typeface="Montserrat"/>
              </a:rPr>
              <a:t>TELEVISION WHITE SPACE</a:t>
            </a:r>
            <a:endParaRPr b="1">
              <a:latin typeface="Montserrat"/>
              <a:ea typeface="Montserrat"/>
              <a:cs typeface="Montserrat"/>
              <a:sym typeface="Montserrat"/>
            </a:endParaRPr>
          </a:p>
          <a:p>
            <a:pPr marL="0" lvl="0" indent="0" algn="r" rtl="0">
              <a:spcBef>
                <a:spcPts val="0"/>
              </a:spcBef>
              <a:spcAft>
                <a:spcPts val="0"/>
              </a:spcAft>
              <a:buNone/>
            </a:pPr>
            <a:r>
              <a:rPr lang="en" sz="1200">
                <a:latin typeface="Montserrat Light"/>
                <a:ea typeface="Montserrat Light"/>
                <a:cs typeface="Montserrat Light"/>
                <a:sym typeface="Montserrat Light"/>
              </a:rPr>
              <a:t>Definición.</a:t>
            </a:r>
            <a:endParaRPr sz="1200">
              <a:latin typeface="Montserrat Light"/>
              <a:ea typeface="Montserrat Light"/>
              <a:cs typeface="Montserrat Light"/>
              <a:sym typeface="Montserrat Light"/>
            </a:endParaRPr>
          </a:p>
          <a:p>
            <a:pPr marL="0" lvl="0" indent="0" algn="r" rtl="0">
              <a:spcBef>
                <a:spcPts val="0"/>
              </a:spcBef>
              <a:spcAft>
                <a:spcPts val="0"/>
              </a:spcAft>
              <a:buNone/>
            </a:pPr>
            <a:r>
              <a:rPr lang="en" sz="1200">
                <a:latin typeface="Montserrat Light"/>
                <a:ea typeface="Montserrat Light"/>
                <a:cs typeface="Montserrat Light"/>
                <a:sym typeface="Montserrat Light"/>
              </a:rPr>
              <a:t>Estándares.</a:t>
            </a:r>
            <a:endParaRPr sz="1200">
              <a:latin typeface="Montserrat Light"/>
              <a:ea typeface="Montserrat Light"/>
              <a:cs typeface="Montserrat Light"/>
              <a:sym typeface="Montserrat Light"/>
            </a:endParaRPr>
          </a:p>
          <a:p>
            <a:pPr marL="0" lvl="0" indent="0" algn="r" rtl="0">
              <a:spcBef>
                <a:spcPts val="0"/>
              </a:spcBef>
              <a:spcAft>
                <a:spcPts val="0"/>
              </a:spcAft>
              <a:buNone/>
            </a:pPr>
            <a:r>
              <a:rPr lang="en" sz="1200">
                <a:latin typeface="Montserrat Light"/>
                <a:ea typeface="Montserrat Light"/>
                <a:cs typeface="Montserrat Light"/>
                <a:sym typeface="Montserrat Light"/>
              </a:rPr>
              <a:t>Casos de éxito.</a:t>
            </a:r>
            <a:endParaRPr sz="1200">
              <a:latin typeface="Montserrat Light"/>
              <a:ea typeface="Montserrat Light"/>
              <a:cs typeface="Montserrat Light"/>
              <a:sym typeface="Montserrat Light"/>
            </a:endParaRPr>
          </a:p>
        </p:txBody>
      </p:sp>
      <p:sp>
        <p:nvSpPr>
          <p:cNvPr id="327" name="Google Shape;327;p13"/>
          <p:cNvSpPr txBox="1"/>
          <p:nvPr/>
        </p:nvSpPr>
        <p:spPr>
          <a:xfrm>
            <a:off x="574550" y="3519175"/>
            <a:ext cx="2532900" cy="622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latin typeface="Montserrat"/>
                <a:ea typeface="Montserrat"/>
                <a:cs typeface="Montserrat"/>
                <a:sym typeface="Montserrat"/>
              </a:rPr>
              <a:t>PROCESO DE DESPLIEGUE DE TVWS</a:t>
            </a:r>
            <a:endParaRPr b="1">
              <a:latin typeface="Montserrat"/>
              <a:ea typeface="Montserrat"/>
              <a:cs typeface="Montserrat"/>
              <a:sym typeface="Montserrat"/>
            </a:endParaRPr>
          </a:p>
          <a:p>
            <a:pPr marL="0" lvl="0" indent="0" algn="r" rtl="0">
              <a:spcBef>
                <a:spcPts val="0"/>
              </a:spcBef>
              <a:spcAft>
                <a:spcPts val="0"/>
              </a:spcAft>
              <a:buNone/>
            </a:pPr>
            <a:r>
              <a:rPr lang="en" sz="1200">
                <a:latin typeface="Montserrat Light"/>
                <a:ea typeface="Montserrat Light"/>
                <a:cs typeface="Montserrat Light"/>
                <a:sym typeface="Montserrat Light"/>
              </a:rPr>
              <a:t>Identificar la necesidad.</a:t>
            </a:r>
            <a:endParaRPr sz="1200">
              <a:latin typeface="Montserrat Light"/>
              <a:ea typeface="Montserrat Light"/>
              <a:cs typeface="Montserrat Light"/>
              <a:sym typeface="Montserrat Light"/>
            </a:endParaRPr>
          </a:p>
          <a:p>
            <a:pPr marL="0" lvl="0" indent="0" algn="r" rtl="0">
              <a:spcBef>
                <a:spcPts val="0"/>
              </a:spcBef>
              <a:spcAft>
                <a:spcPts val="0"/>
              </a:spcAft>
              <a:buNone/>
            </a:pPr>
            <a:r>
              <a:rPr lang="en" sz="1200">
                <a:latin typeface="Montserrat Light"/>
                <a:ea typeface="Montserrat Light"/>
                <a:cs typeface="Montserrat Light"/>
                <a:sym typeface="Montserrat Light"/>
              </a:rPr>
              <a:t>Probar el espectro.</a:t>
            </a:r>
            <a:endParaRPr sz="1200">
              <a:latin typeface="Montserrat Light"/>
              <a:ea typeface="Montserrat Light"/>
              <a:cs typeface="Montserrat Light"/>
              <a:sym typeface="Montserrat Light"/>
            </a:endParaRPr>
          </a:p>
          <a:p>
            <a:pPr marL="0" lvl="0" indent="0" algn="r" rtl="0">
              <a:spcBef>
                <a:spcPts val="0"/>
              </a:spcBef>
              <a:spcAft>
                <a:spcPts val="0"/>
              </a:spcAft>
              <a:buNone/>
            </a:pPr>
            <a:r>
              <a:rPr lang="en" sz="1200">
                <a:latin typeface="Montserrat Light"/>
                <a:ea typeface="Montserrat Light"/>
                <a:cs typeface="Montserrat Light"/>
                <a:sym typeface="Montserrat Light"/>
              </a:rPr>
              <a:t>Diseñar la red.</a:t>
            </a:r>
            <a:endParaRPr sz="1200">
              <a:latin typeface="Montserrat Light"/>
              <a:ea typeface="Montserrat Light"/>
              <a:cs typeface="Montserrat Light"/>
              <a:sym typeface="Montserrat Light"/>
            </a:endParaRPr>
          </a:p>
          <a:p>
            <a:pPr marL="0" lvl="0" indent="0" algn="r" rtl="0">
              <a:spcBef>
                <a:spcPts val="0"/>
              </a:spcBef>
              <a:spcAft>
                <a:spcPts val="0"/>
              </a:spcAft>
              <a:buNone/>
            </a:pPr>
            <a:r>
              <a:rPr lang="en" sz="1200">
                <a:latin typeface="Montserrat Light"/>
                <a:ea typeface="Montserrat Light"/>
                <a:cs typeface="Montserrat Light"/>
                <a:sym typeface="Montserrat Light"/>
              </a:rPr>
              <a:t>Desplegar la red.</a:t>
            </a:r>
            <a:endParaRPr sz="1200">
              <a:latin typeface="Montserrat Light"/>
              <a:ea typeface="Montserrat Light"/>
              <a:cs typeface="Montserrat Light"/>
              <a:sym typeface="Montserrat Light"/>
            </a:endParaRPr>
          </a:p>
          <a:p>
            <a:pPr marL="0" lvl="0" indent="0" algn="r" rtl="0">
              <a:spcBef>
                <a:spcPts val="0"/>
              </a:spcBef>
              <a:spcAft>
                <a:spcPts val="0"/>
              </a:spcAft>
              <a:buNone/>
            </a:pPr>
            <a:r>
              <a:rPr lang="en" sz="1200">
                <a:latin typeface="Montserrat Light"/>
                <a:ea typeface="Montserrat Light"/>
                <a:cs typeface="Montserrat Light"/>
                <a:sym typeface="Montserrat Light"/>
              </a:rPr>
              <a:t>Pruebas de la red.</a:t>
            </a:r>
            <a:endParaRPr sz="1200">
              <a:latin typeface="Montserrat Light"/>
              <a:ea typeface="Montserrat Light"/>
              <a:cs typeface="Montserrat Light"/>
              <a:sym typeface="Montserrat Light"/>
            </a:endParaRPr>
          </a:p>
        </p:txBody>
      </p:sp>
      <p:sp>
        <p:nvSpPr>
          <p:cNvPr id="328" name="Google Shape;328;p13"/>
          <p:cNvSpPr txBox="1"/>
          <p:nvPr/>
        </p:nvSpPr>
        <p:spPr>
          <a:xfrm>
            <a:off x="5984750" y="1080775"/>
            <a:ext cx="2532900" cy="6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ontserrat"/>
                <a:ea typeface="Montserrat"/>
                <a:cs typeface="Montserrat"/>
                <a:sym typeface="Montserrat"/>
              </a:rPr>
              <a:t>PROPUESTA DE MODELO DE PRUEBAS</a:t>
            </a:r>
            <a:endParaRPr b="1">
              <a:latin typeface="Montserrat"/>
              <a:ea typeface="Montserrat"/>
              <a:cs typeface="Montserrat"/>
              <a:sym typeface="Montserrat"/>
            </a:endParaRPr>
          </a:p>
          <a:p>
            <a:pPr marL="0" lvl="0" indent="0" algn="l" rtl="0">
              <a:spcBef>
                <a:spcPts val="0"/>
              </a:spcBef>
              <a:spcAft>
                <a:spcPts val="0"/>
              </a:spcAft>
              <a:buNone/>
            </a:pPr>
            <a:r>
              <a:rPr lang="en" sz="1200">
                <a:latin typeface="Montserrat Light"/>
                <a:ea typeface="Montserrat Light"/>
                <a:cs typeface="Montserrat Light"/>
                <a:sym typeface="Montserrat Light"/>
              </a:rPr>
              <a:t>Métricas.</a:t>
            </a:r>
            <a:endParaRPr sz="1200">
              <a:latin typeface="Montserrat Light"/>
              <a:ea typeface="Montserrat Light"/>
              <a:cs typeface="Montserrat Light"/>
              <a:sym typeface="Montserrat Light"/>
            </a:endParaRPr>
          </a:p>
          <a:p>
            <a:pPr marL="0" lvl="0" indent="0" algn="l" rtl="0">
              <a:spcBef>
                <a:spcPts val="0"/>
              </a:spcBef>
              <a:spcAft>
                <a:spcPts val="0"/>
              </a:spcAft>
              <a:buNone/>
            </a:pPr>
            <a:r>
              <a:rPr lang="en" sz="1200">
                <a:latin typeface="Montserrat Light"/>
                <a:ea typeface="Montserrat Light"/>
                <a:cs typeface="Montserrat Light"/>
                <a:sym typeface="Montserrat Light"/>
              </a:rPr>
              <a:t>D-ITG.</a:t>
            </a:r>
            <a:endParaRPr sz="1200">
              <a:latin typeface="Montserrat Light"/>
              <a:ea typeface="Montserrat Light"/>
              <a:cs typeface="Montserrat Light"/>
              <a:sym typeface="Montserrat Light"/>
            </a:endParaRPr>
          </a:p>
          <a:p>
            <a:pPr marL="0" lvl="0" indent="0" algn="l" rtl="0">
              <a:spcBef>
                <a:spcPts val="0"/>
              </a:spcBef>
              <a:spcAft>
                <a:spcPts val="0"/>
              </a:spcAft>
              <a:buNone/>
            </a:pPr>
            <a:r>
              <a:rPr lang="en" sz="1200">
                <a:latin typeface="Montserrat Light"/>
                <a:ea typeface="Montserrat Light"/>
                <a:cs typeface="Montserrat Light"/>
                <a:sym typeface="Montserrat Light"/>
              </a:rPr>
              <a:t>Diseño de la aplicación.</a:t>
            </a:r>
            <a:endParaRPr sz="1200">
              <a:latin typeface="Montserrat Light"/>
              <a:ea typeface="Montserrat Light"/>
              <a:cs typeface="Montserrat Light"/>
              <a:sym typeface="Montserrat Light"/>
            </a:endParaRPr>
          </a:p>
        </p:txBody>
      </p:sp>
      <p:sp>
        <p:nvSpPr>
          <p:cNvPr id="329" name="Google Shape;329;p13"/>
          <p:cNvSpPr txBox="1"/>
          <p:nvPr/>
        </p:nvSpPr>
        <p:spPr>
          <a:xfrm>
            <a:off x="5984750" y="2299975"/>
            <a:ext cx="2802600" cy="6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ontserrat"/>
                <a:ea typeface="Montserrat"/>
                <a:cs typeface="Montserrat"/>
                <a:sym typeface="Montserrat"/>
              </a:rPr>
              <a:t>SIMULACIONES</a:t>
            </a:r>
            <a:endParaRPr b="1">
              <a:latin typeface="Montserrat"/>
              <a:ea typeface="Montserrat"/>
              <a:cs typeface="Montserrat"/>
              <a:sym typeface="Montserrat"/>
            </a:endParaRPr>
          </a:p>
          <a:p>
            <a:pPr marL="0" lvl="0" indent="0" algn="l" rtl="0">
              <a:spcBef>
                <a:spcPts val="0"/>
              </a:spcBef>
              <a:spcAft>
                <a:spcPts val="0"/>
              </a:spcAft>
              <a:buNone/>
            </a:pPr>
            <a:r>
              <a:rPr lang="en" sz="1200">
                <a:latin typeface="Montserrat Light"/>
                <a:ea typeface="Montserrat Light"/>
                <a:cs typeface="Montserrat Light"/>
                <a:sym typeface="Montserrat Light"/>
              </a:rPr>
              <a:t>Simulación de redes inalámbricas.</a:t>
            </a:r>
            <a:endParaRPr sz="1200">
              <a:latin typeface="Montserrat Light"/>
              <a:ea typeface="Montserrat Light"/>
              <a:cs typeface="Montserrat Light"/>
              <a:sym typeface="Montserrat Light"/>
            </a:endParaRPr>
          </a:p>
          <a:p>
            <a:pPr marL="0" lvl="0" indent="0" algn="l" rtl="0">
              <a:spcBef>
                <a:spcPts val="0"/>
              </a:spcBef>
              <a:spcAft>
                <a:spcPts val="0"/>
              </a:spcAft>
              <a:buNone/>
            </a:pPr>
            <a:r>
              <a:rPr lang="en" sz="1200">
                <a:latin typeface="Montserrat Light"/>
                <a:ea typeface="Montserrat Light"/>
                <a:cs typeface="Montserrat Light"/>
                <a:sym typeface="Montserrat Light"/>
              </a:rPr>
              <a:t>Emulador de canal.</a:t>
            </a:r>
            <a:endParaRPr sz="1200">
              <a:latin typeface="Montserrat Light"/>
              <a:ea typeface="Montserrat Light"/>
              <a:cs typeface="Montserrat Light"/>
              <a:sym typeface="Montserrat Light"/>
            </a:endParaRPr>
          </a:p>
        </p:txBody>
      </p:sp>
      <p:sp>
        <p:nvSpPr>
          <p:cNvPr id="330" name="Google Shape;330;p13"/>
          <p:cNvSpPr txBox="1"/>
          <p:nvPr/>
        </p:nvSpPr>
        <p:spPr>
          <a:xfrm>
            <a:off x="5984750" y="3519175"/>
            <a:ext cx="2532900" cy="6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ontserrat"/>
                <a:ea typeface="Montserrat"/>
                <a:cs typeface="Montserrat"/>
                <a:sym typeface="Montserrat"/>
              </a:rPr>
              <a:t>CONCLUSIONES Y RECOMENDACIONES</a:t>
            </a:r>
            <a:endParaRPr b="1">
              <a:latin typeface="Montserrat"/>
              <a:ea typeface="Montserrat"/>
              <a:cs typeface="Montserrat"/>
              <a:sym typeface="Montserrat"/>
            </a:endParaRPr>
          </a:p>
          <a:p>
            <a:pPr marL="0" lvl="0" indent="0" algn="l" rtl="0">
              <a:spcBef>
                <a:spcPts val="0"/>
              </a:spcBef>
              <a:spcAft>
                <a:spcPts val="0"/>
              </a:spcAft>
              <a:buNone/>
            </a:pPr>
            <a:endParaRPr sz="1200">
              <a:latin typeface="Montserrat Light"/>
              <a:ea typeface="Montserrat Light"/>
              <a:cs typeface="Montserrat Light"/>
              <a:sym typeface="Montserrat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1"/>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20</a:t>
            </a:fld>
            <a:endParaRPr/>
          </a:p>
        </p:txBody>
      </p:sp>
      <p:sp>
        <p:nvSpPr>
          <p:cNvPr id="529" name="Google Shape;529;p31"/>
          <p:cNvSpPr txBox="1">
            <a:spLocks noGrp="1"/>
          </p:cNvSpPr>
          <p:nvPr>
            <p:ph type="title"/>
          </p:nvPr>
        </p:nvSpPr>
        <p:spPr>
          <a:xfrm>
            <a:off x="254325" y="122200"/>
            <a:ext cx="3855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PROBAR EL ESPECTRO.</a:t>
            </a:r>
            <a:endParaRPr/>
          </a:p>
        </p:txBody>
      </p:sp>
      <p:pic>
        <p:nvPicPr>
          <p:cNvPr id="530" name="Google Shape;530;p31"/>
          <p:cNvPicPr preferRelativeResize="0"/>
          <p:nvPr/>
        </p:nvPicPr>
        <p:blipFill>
          <a:blip r:embed="rId3">
            <a:alphaModFix/>
          </a:blip>
          <a:stretch>
            <a:fillRect/>
          </a:stretch>
        </p:blipFill>
        <p:spPr>
          <a:xfrm>
            <a:off x="774500" y="918200"/>
            <a:ext cx="7601750" cy="40942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32"/>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21</a:t>
            </a:fld>
            <a:endParaRPr/>
          </a:p>
        </p:txBody>
      </p:sp>
      <p:sp>
        <p:nvSpPr>
          <p:cNvPr id="536" name="Google Shape;536;p32"/>
          <p:cNvSpPr txBox="1">
            <a:spLocks noGrp="1"/>
          </p:cNvSpPr>
          <p:nvPr>
            <p:ph type="title"/>
          </p:nvPr>
        </p:nvSpPr>
        <p:spPr>
          <a:xfrm>
            <a:off x="254325" y="122200"/>
            <a:ext cx="47337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Cobertura nodo CNT en Cerro Guango.</a:t>
            </a:r>
            <a:endParaRPr/>
          </a:p>
        </p:txBody>
      </p:sp>
      <p:pic>
        <p:nvPicPr>
          <p:cNvPr id="537" name="Google Shape;537;p32"/>
          <p:cNvPicPr preferRelativeResize="0"/>
          <p:nvPr/>
        </p:nvPicPr>
        <p:blipFill>
          <a:blip r:embed="rId3">
            <a:alphaModFix/>
          </a:blip>
          <a:stretch>
            <a:fillRect/>
          </a:stretch>
        </p:blipFill>
        <p:spPr>
          <a:xfrm>
            <a:off x="687625" y="545450"/>
            <a:ext cx="7768748" cy="43790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33"/>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22</a:t>
            </a:fld>
            <a:endParaRPr/>
          </a:p>
        </p:txBody>
      </p:sp>
      <p:sp>
        <p:nvSpPr>
          <p:cNvPr id="543" name="Google Shape;543;p33"/>
          <p:cNvSpPr txBox="1">
            <a:spLocks noGrp="1"/>
          </p:cNvSpPr>
          <p:nvPr>
            <p:ph type="title"/>
          </p:nvPr>
        </p:nvSpPr>
        <p:spPr>
          <a:xfrm>
            <a:off x="254325" y="122200"/>
            <a:ext cx="47337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Cobertura nodo CNT en Chugchilan.</a:t>
            </a:r>
            <a:endParaRPr/>
          </a:p>
        </p:txBody>
      </p:sp>
      <p:pic>
        <p:nvPicPr>
          <p:cNvPr id="544" name="Google Shape;544;p33"/>
          <p:cNvPicPr preferRelativeResize="0"/>
          <p:nvPr/>
        </p:nvPicPr>
        <p:blipFill>
          <a:blip r:embed="rId3">
            <a:alphaModFix/>
          </a:blip>
          <a:stretch>
            <a:fillRect/>
          </a:stretch>
        </p:blipFill>
        <p:spPr>
          <a:xfrm>
            <a:off x="687625" y="556575"/>
            <a:ext cx="7768748" cy="43790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23</a:t>
            </a:fld>
            <a:endParaRPr/>
          </a:p>
        </p:txBody>
      </p:sp>
      <p:sp>
        <p:nvSpPr>
          <p:cNvPr id="550" name="Google Shape;550;p34"/>
          <p:cNvSpPr txBox="1">
            <a:spLocks noGrp="1"/>
          </p:cNvSpPr>
          <p:nvPr>
            <p:ph type="title"/>
          </p:nvPr>
        </p:nvSpPr>
        <p:spPr>
          <a:xfrm>
            <a:off x="254325" y="122200"/>
            <a:ext cx="47337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Cobertura nodo CNT en Pastocalle.</a:t>
            </a:r>
            <a:endParaRPr/>
          </a:p>
        </p:txBody>
      </p:sp>
      <p:pic>
        <p:nvPicPr>
          <p:cNvPr id="551" name="Google Shape;551;p34"/>
          <p:cNvPicPr preferRelativeResize="0"/>
          <p:nvPr/>
        </p:nvPicPr>
        <p:blipFill>
          <a:blip r:embed="rId3">
            <a:alphaModFix/>
          </a:blip>
          <a:stretch>
            <a:fillRect/>
          </a:stretch>
        </p:blipFill>
        <p:spPr>
          <a:xfrm>
            <a:off x="687625" y="547000"/>
            <a:ext cx="7768748" cy="43790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5"/>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24</a:t>
            </a:fld>
            <a:endParaRPr/>
          </a:p>
        </p:txBody>
      </p:sp>
      <p:sp>
        <p:nvSpPr>
          <p:cNvPr id="557" name="Google Shape;557;p35"/>
          <p:cNvSpPr txBox="1">
            <a:spLocks noGrp="1"/>
          </p:cNvSpPr>
          <p:nvPr>
            <p:ph type="title"/>
          </p:nvPr>
        </p:nvSpPr>
        <p:spPr>
          <a:xfrm>
            <a:off x="254325" y="122200"/>
            <a:ext cx="52002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Ocupación de frecuencias en Pastocalle.</a:t>
            </a:r>
            <a:endParaRPr/>
          </a:p>
        </p:txBody>
      </p:sp>
      <p:pic>
        <p:nvPicPr>
          <p:cNvPr id="558" name="Google Shape;558;p35"/>
          <p:cNvPicPr preferRelativeResize="0"/>
          <p:nvPr/>
        </p:nvPicPr>
        <p:blipFill>
          <a:blip r:embed="rId3">
            <a:alphaModFix/>
          </a:blip>
          <a:stretch>
            <a:fillRect/>
          </a:stretch>
        </p:blipFill>
        <p:spPr>
          <a:xfrm>
            <a:off x="2495550" y="657225"/>
            <a:ext cx="6286500" cy="4153050"/>
          </a:xfrm>
          <a:prstGeom prst="rect">
            <a:avLst/>
          </a:prstGeom>
          <a:noFill/>
          <a:ln>
            <a:noFill/>
          </a:ln>
        </p:spPr>
      </p:pic>
      <p:sp>
        <p:nvSpPr>
          <p:cNvPr id="559" name="Google Shape;559;p35"/>
          <p:cNvSpPr txBox="1"/>
          <p:nvPr/>
        </p:nvSpPr>
        <p:spPr>
          <a:xfrm>
            <a:off x="149575" y="1180375"/>
            <a:ext cx="2216700" cy="1208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1600"/>
              </a:spcAft>
              <a:buNone/>
            </a:pPr>
            <a:r>
              <a:rPr lang="en" sz="1300">
                <a:solidFill>
                  <a:schemeClr val="dk1"/>
                </a:solidFill>
                <a:latin typeface="Montserrat"/>
                <a:ea typeface="Montserrat"/>
                <a:cs typeface="Montserrat"/>
                <a:sym typeface="Montserrat"/>
              </a:rPr>
              <a:t>Utilizando un analizador de espectro se realiza un barrido en el rango de 470 MHz a 710 MHz.</a:t>
            </a:r>
            <a:endParaRPr sz="1600">
              <a:latin typeface="Muli"/>
              <a:ea typeface="Muli"/>
              <a:cs typeface="Muli"/>
              <a:sym typeface="Muli"/>
            </a:endParaRPr>
          </a:p>
        </p:txBody>
      </p:sp>
      <p:sp>
        <p:nvSpPr>
          <p:cNvPr id="560" name="Google Shape;560;p35"/>
          <p:cNvSpPr txBox="1"/>
          <p:nvPr/>
        </p:nvSpPr>
        <p:spPr>
          <a:xfrm>
            <a:off x="149575" y="2932975"/>
            <a:ext cx="2216700" cy="1208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1600"/>
              </a:spcAft>
              <a:buNone/>
            </a:pPr>
            <a:r>
              <a:rPr lang="en" sz="1300">
                <a:solidFill>
                  <a:schemeClr val="dk1"/>
                </a:solidFill>
                <a:latin typeface="Montserrat"/>
                <a:ea typeface="Montserrat"/>
                <a:cs typeface="Montserrat"/>
                <a:sym typeface="Montserrat"/>
              </a:rPr>
              <a:t>Se observa la presencia de varias portadoras que podrían corresponder a canales de televisión abierta.</a:t>
            </a:r>
            <a:endParaRPr sz="1300">
              <a:solidFill>
                <a:schemeClr val="dk1"/>
              </a:solidFill>
              <a:latin typeface="Montserrat"/>
              <a:ea typeface="Montserrat"/>
              <a:cs typeface="Montserrat"/>
              <a:sym typeface="Montserrat"/>
            </a:endParaRPr>
          </a:p>
        </p:txBody>
      </p:sp>
      <p:sp>
        <p:nvSpPr>
          <p:cNvPr id="561" name="Google Shape;561;p35"/>
          <p:cNvSpPr txBox="1"/>
          <p:nvPr/>
        </p:nvSpPr>
        <p:spPr>
          <a:xfrm>
            <a:off x="2522100" y="4705475"/>
            <a:ext cx="5543700" cy="5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Montserrat"/>
                <a:ea typeface="Montserrat"/>
                <a:cs typeface="Montserrat"/>
                <a:sym typeface="Montserrat"/>
              </a:rPr>
              <a:t>Fuente: </a:t>
            </a:r>
            <a:r>
              <a:rPr lang="en" sz="1300">
                <a:latin typeface="Montserrat"/>
                <a:ea typeface="Montserrat"/>
                <a:cs typeface="Montserrat"/>
                <a:sym typeface="Montserrat"/>
              </a:rPr>
              <a:t>Informe de control técnico. ARCOTEL, 2019.</a:t>
            </a:r>
            <a:endParaRPr sz="1300">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36"/>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25</a:t>
            </a:fld>
            <a:endParaRPr/>
          </a:p>
        </p:txBody>
      </p:sp>
      <p:sp>
        <p:nvSpPr>
          <p:cNvPr id="567" name="Google Shape;567;p36"/>
          <p:cNvSpPr txBox="1">
            <a:spLocks noGrp="1"/>
          </p:cNvSpPr>
          <p:nvPr>
            <p:ph type="title"/>
          </p:nvPr>
        </p:nvSpPr>
        <p:spPr>
          <a:xfrm>
            <a:off x="254325" y="122200"/>
            <a:ext cx="52002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Ocupación de frecuencias en Chugchilan.</a:t>
            </a:r>
            <a:endParaRPr/>
          </a:p>
        </p:txBody>
      </p:sp>
      <p:pic>
        <p:nvPicPr>
          <p:cNvPr id="568" name="Google Shape;568;p36"/>
          <p:cNvPicPr preferRelativeResize="0"/>
          <p:nvPr/>
        </p:nvPicPr>
        <p:blipFill>
          <a:blip r:embed="rId3">
            <a:alphaModFix/>
          </a:blip>
          <a:stretch>
            <a:fillRect/>
          </a:stretch>
        </p:blipFill>
        <p:spPr>
          <a:xfrm>
            <a:off x="2495550" y="657225"/>
            <a:ext cx="6286500" cy="4153050"/>
          </a:xfrm>
          <a:prstGeom prst="rect">
            <a:avLst/>
          </a:prstGeom>
          <a:noFill/>
          <a:ln>
            <a:noFill/>
          </a:ln>
        </p:spPr>
      </p:pic>
      <p:sp>
        <p:nvSpPr>
          <p:cNvPr id="569" name="Google Shape;569;p36"/>
          <p:cNvSpPr txBox="1"/>
          <p:nvPr/>
        </p:nvSpPr>
        <p:spPr>
          <a:xfrm>
            <a:off x="149575" y="2932975"/>
            <a:ext cx="2216700" cy="1208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1600"/>
              </a:spcAft>
              <a:buNone/>
            </a:pPr>
            <a:r>
              <a:rPr lang="en" sz="1300">
                <a:solidFill>
                  <a:schemeClr val="dk1"/>
                </a:solidFill>
                <a:latin typeface="Montserrat"/>
                <a:ea typeface="Montserrat"/>
                <a:cs typeface="Montserrat"/>
                <a:sym typeface="Montserrat"/>
              </a:rPr>
              <a:t>Baja ocupación del espectro radioeléctrico en el rango de 470 MHz a 710 MHz.</a:t>
            </a:r>
            <a:endParaRPr sz="1300">
              <a:solidFill>
                <a:schemeClr val="dk1"/>
              </a:solidFill>
              <a:latin typeface="Montserrat"/>
              <a:ea typeface="Montserrat"/>
              <a:cs typeface="Montserrat"/>
              <a:sym typeface="Montserrat"/>
            </a:endParaRPr>
          </a:p>
        </p:txBody>
      </p:sp>
      <p:sp>
        <p:nvSpPr>
          <p:cNvPr id="570" name="Google Shape;570;p36"/>
          <p:cNvSpPr txBox="1"/>
          <p:nvPr/>
        </p:nvSpPr>
        <p:spPr>
          <a:xfrm>
            <a:off x="2522100" y="4705475"/>
            <a:ext cx="5543700" cy="5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Montserrat"/>
                <a:ea typeface="Montserrat"/>
                <a:cs typeface="Montserrat"/>
                <a:sym typeface="Montserrat"/>
              </a:rPr>
              <a:t>Fuente: </a:t>
            </a:r>
            <a:r>
              <a:rPr lang="en" sz="1300">
                <a:latin typeface="Montserrat"/>
                <a:ea typeface="Montserrat"/>
                <a:cs typeface="Montserrat"/>
                <a:sym typeface="Montserrat"/>
              </a:rPr>
              <a:t>Informe de control técnico. ARCOTEL, 2019.</a:t>
            </a:r>
            <a:endParaRPr sz="1300">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37"/>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26</a:t>
            </a:fld>
            <a:endParaRPr/>
          </a:p>
        </p:txBody>
      </p:sp>
      <p:sp>
        <p:nvSpPr>
          <p:cNvPr id="576" name="Google Shape;576;p37"/>
          <p:cNvSpPr txBox="1">
            <a:spLocks noGrp="1"/>
          </p:cNvSpPr>
          <p:nvPr>
            <p:ph type="title"/>
          </p:nvPr>
        </p:nvSpPr>
        <p:spPr>
          <a:xfrm>
            <a:off x="254325" y="122200"/>
            <a:ext cx="52002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Ubicación de la estación base TVWS.</a:t>
            </a:r>
            <a:endParaRPr/>
          </a:p>
        </p:txBody>
      </p:sp>
      <p:sp>
        <p:nvSpPr>
          <p:cNvPr id="577" name="Google Shape;577;p37"/>
          <p:cNvSpPr txBox="1"/>
          <p:nvPr/>
        </p:nvSpPr>
        <p:spPr>
          <a:xfrm>
            <a:off x="254325" y="553475"/>
            <a:ext cx="4881300" cy="201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latin typeface="Montserrat"/>
                <a:ea typeface="Montserrat"/>
                <a:cs typeface="Montserrat"/>
                <a:sym typeface="Montserrat"/>
              </a:rPr>
              <a:t>TERRAZA INFOCENTRO CHUGCHILAN.</a:t>
            </a:r>
            <a:endParaRPr sz="1300">
              <a:solidFill>
                <a:schemeClr val="dk1"/>
              </a:solidFill>
              <a:latin typeface="Montserrat"/>
              <a:ea typeface="Montserrat"/>
              <a:cs typeface="Montserrat"/>
              <a:sym typeface="Montserrat"/>
            </a:endParaRPr>
          </a:p>
          <a:p>
            <a:pPr marL="0" lvl="0" indent="0" algn="l" rtl="0">
              <a:spcBef>
                <a:spcPts val="0"/>
              </a:spcBef>
              <a:spcAft>
                <a:spcPts val="0"/>
              </a:spcAft>
              <a:buNone/>
            </a:pPr>
            <a:endParaRPr sz="1300">
              <a:solidFill>
                <a:schemeClr val="dk1"/>
              </a:solidFill>
              <a:latin typeface="Montserrat"/>
              <a:ea typeface="Montserrat"/>
              <a:cs typeface="Montserrat"/>
              <a:sym typeface="Montserrat"/>
            </a:endParaRPr>
          </a:p>
          <a:p>
            <a:pPr marL="0" lvl="0" indent="0" algn="l" rtl="0">
              <a:spcBef>
                <a:spcPts val="0"/>
              </a:spcBef>
              <a:spcAft>
                <a:spcPts val="0"/>
              </a:spcAft>
              <a:buNone/>
            </a:pPr>
            <a:r>
              <a:rPr lang="en" sz="1300">
                <a:solidFill>
                  <a:schemeClr val="dk1"/>
                </a:solidFill>
                <a:latin typeface="Montserrat"/>
                <a:ea typeface="Montserrat"/>
                <a:cs typeface="Montserrat"/>
                <a:sym typeface="Montserrat"/>
              </a:rPr>
              <a:t>Edificio de 3 pisos con terraza libre. </a:t>
            </a:r>
            <a:endParaRPr sz="1300">
              <a:solidFill>
                <a:schemeClr val="dk1"/>
              </a:solidFill>
              <a:latin typeface="Montserrat"/>
              <a:ea typeface="Montserrat"/>
              <a:cs typeface="Montserrat"/>
              <a:sym typeface="Montserrat"/>
            </a:endParaRPr>
          </a:p>
          <a:p>
            <a:pPr marL="0" lvl="0" indent="0" algn="l" rtl="0">
              <a:spcBef>
                <a:spcPts val="0"/>
              </a:spcBef>
              <a:spcAft>
                <a:spcPts val="0"/>
              </a:spcAft>
              <a:buNone/>
            </a:pPr>
            <a:r>
              <a:rPr lang="en" sz="1300">
                <a:solidFill>
                  <a:schemeClr val="dk1"/>
                </a:solidFill>
                <a:latin typeface="Montserrat"/>
                <a:ea typeface="Montserrat"/>
                <a:cs typeface="Montserrat"/>
                <a:sym typeface="Montserrat"/>
              </a:rPr>
              <a:t>Altura aprox: 8 metros.</a:t>
            </a:r>
            <a:endParaRPr sz="1300">
              <a:solidFill>
                <a:schemeClr val="dk1"/>
              </a:solidFill>
              <a:latin typeface="Montserrat"/>
              <a:ea typeface="Montserrat"/>
              <a:cs typeface="Montserrat"/>
              <a:sym typeface="Montserrat"/>
            </a:endParaRPr>
          </a:p>
          <a:p>
            <a:pPr marL="0" lvl="0" indent="0" algn="l" rtl="0">
              <a:spcBef>
                <a:spcPts val="0"/>
              </a:spcBef>
              <a:spcAft>
                <a:spcPts val="0"/>
              </a:spcAft>
              <a:buNone/>
            </a:pPr>
            <a:r>
              <a:rPr lang="en" sz="1300">
                <a:solidFill>
                  <a:schemeClr val="dk1"/>
                </a:solidFill>
                <a:latin typeface="Montserrat"/>
                <a:ea typeface="Montserrat"/>
                <a:cs typeface="Montserrat"/>
                <a:sym typeface="Montserrat"/>
              </a:rPr>
              <a:t>Distancia al nodo CNT aprox: 40 metros.</a:t>
            </a:r>
            <a:endParaRPr sz="1300">
              <a:solidFill>
                <a:schemeClr val="dk1"/>
              </a:solidFill>
              <a:latin typeface="Montserrat"/>
              <a:ea typeface="Montserrat"/>
              <a:cs typeface="Montserrat"/>
              <a:sym typeface="Montserrat"/>
            </a:endParaRPr>
          </a:p>
          <a:p>
            <a:pPr marL="0" lvl="0" indent="0" algn="l" rtl="0">
              <a:spcBef>
                <a:spcPts val="0"/>
              </a:spcBef>
              <a:spcAft>
                <a:spcPts val="0"/>
              </a:spcAft>
              <a:buNone/>
            </a:pPr>
            <a:r>
              <a:rPr lang="en" sz="1300">
                <a:solidFill>
                  <a:schemeClr val="dk1"/>
                </a:solidFill>
                <a:latin typeface="Montserrat"/>
                <a:ea typeface="Montserrat"/>
                <a:cs typeface="Montserrat"/>
                <a:sym typeface="Montserrat"/>
              </a:rPr>
              <a:t>Con fibra óptica en el edificio.</a:t>
            </a:r>
            <a:endParaRPr sz="1300">
              <a:solidFill>
                <a:schemeClr val="dk1"/>
              </a:solidFill>
              <a:latin typeface="Montserrat"/>
              <a:ea typeface="Montserrat"/>
              <a:cs typeface="Montserrat"/>
              <a:sym typeface="Montserrat"/>
            </a:endParaRPr>
          </a:p>
          <a:p>
            <a:pPr marL="0" lvl="0" indent="0" algn="l" rtl="0">
              <a:spcBef>
                <a:spcPts val="0"/>
              </a:spcBef>
              <a:spcAft>
                <a:spcPts val="0"/>
              </a:spcAft>
              <a:buNone/>
            </a:pPr>
            <a:endParaRPr sz="1300">
              <a:solidFill>
                <a:schemeClr val="dk1"/>
              </a:solidFill>
              <a:latin typeface="Montserrat"/>
              <a:ea typeface="Montserrat"/>
              <a:cs typeface="Montserrat"/>
              <a:sym typeface="Montserrat"/>
            </a:endParaRPr>
          </a:p>
          <a:p>
            <a:pPr marL="0" lvl="0" indent="0" algn="l" rtl="0">
              <a:spcBef>
                <a:spcPts val="0"/>
              </a:spcBef>
              <a:spcAft>
                <a:spcPts val="0"/>
              </a:spcAft>
              <a:buNone/>
            </a:pPr>
            <a:r>
              <a:rPr lang="en" sz="1300">
                <a:solidFill>
                  <a:schemeClr val="dk1"/>
                </a:solidFill>
                <a:latin typeface="Montserrat"/>
                <a:ea typeface="Montserrat"/>
                <a:cs typeface="Montserrat"/>
                <a:sym typeface="Montserrat"/>
              </a:rPr>
              <a:t>Coordenadas: 00°47'59.00"S, 78°55'15.90"W</a:t>
            </a:r>
            <a:endParaRPr sz="1300">
              <a:solidFill>
                <a:schemeClr val="dk1"/>
              </a:solidFill>
              <a:latin typeface="Montserrat"/>
              <a:ea typeface="Montserrat"/>
              <a:cs typeface="Montserrat"/>
              <a:sym typeface="Montserrat"/>
            </a:endParaRPr>
          </a:p>
          <a:p>
            <a:pPr marL="0" lvl="0" indent="0" algn="l" rtl="0">
              <a:spcBef>
                <a:spcPts val="0"/>
              </a:spcBef>
              <a:spcAft>
                <a:spcPts val="0"/>
              </a:spcAft>
              <a:buNone/>
            </a:pPr>
            <a:r>
              <a:rPr lang="en" sz="1300">
                <a:solidFill>
                  <a:schemeClr val="dk1"/>
                </a:solidFill>
                <a:latin typeface="Montserrat"/>
                <a:ea typeface="Montserrat"/>
                <a:cs typeface="Montserrat"/>
                <a:sym typeface="Montserrat"/>
              </a:rPr>
              <a:t>		    -0.7997072, -78.9210813</a:t>
            </a:r>
            <a:endParaRPr sz="1300">
              <a:solidFill>
                <a:schemeClr val="dk1"/>
              </a:solidFill>
              <a:latin typeface="Montserrat"/>
              <a:ea typeface="Montserrat"/>
              <a:cs typeface="Montserrat"/>
              <a:sym typeface="Montserrat"/>
            </a:endParaRPr>
          </a:p>
          <a:p>
            <a:pPr marL="0" lvl="0" indent="0" algn="l" rtl="0">
              <a:spcBef>
                <a:spcPts val="0"/>
              </a:spcBef>
              <a:spcAft>
                <a:spcPts val="0"/>
              </a:spcAft>
              <a:buNone/>
            </a:pPr>
            <a:endParaRPr sz="1300">
              <a:solidFill>
                <a:schemeClr val="dk1"/>
              </a:solidFill>
              <a:latin typeface="Montserrat"/>
              <a:ea typeface="Montserrat"/>
              <a:cs typeface="Montserrat"/>
              <a:sym typeface="Montserrat"/>
            </a:endParaRPr>
          </a:p>
          <a:p>
            <a:pPr marL="0" lvl="0" indent="0" algn="l" rtl="0">
              <a:spcBef>
                <a:spcPts val="0"/>
              </a:spcBef>
              <a:spcAft>
                <a:spcPts val="0"/>
              </a:spcAft>
              <a:buNone/>
            </a:pPr>
            <a:endParaRPr sz="1300">
              <a:solidFill>
                <a:schemeClr val="dk1"/>
              </a:solidFill>
              <a:latin typeface="Montserrat"/>
              <a:ea typeface="Montserrat"/>
              <a:cs typeface="Montserrat"/>
              <a:sym typeface="Montserrat"/>
            </a:endParaRPr>
          </a:p>
          <a:p>
            <a:pPr marL="0" lvl="0" indent="0" algn="l" rtl="0">
              <a:spcBef>
                <a:spcPts val="0"/>
              </a:spcBef>
              <a:spcAft>
                <a:spcPts val="0"/>
              </a:spcAft>
              <a:buNone/>
            </a:pPr>
            <a:endParaRPr sz="1300">
              <a:solidFill>
                <a:schemeClr val="dk1"/>
              </a:solidFill>
              <a:latin typeface="Montserrat"/>
              <a:ea typeface="Montserrat"/>
              <a:cs typeface="Montserrat"/>
              <a:sym typeface="Montserrat"/>
            </a:endParaRPr>
          </a:p>
        </p:txBody>
      </p:sp>
      <p:pic>
        <p:nvPicPr>
          <p:cNvPr id="578" name="Google Shape;578;p37"/>
          <p:cNvPicPr preferRelativeResize="0"/>
          <p:nvPr/>
        </p:nvPicPr>
        <p:blipFill>
          <a:blip r:embed="rId3">
            <a:alphaModFix/>
          </a:blip>
          <a:stretch>
            <a:fillRect/>
          </a:stretch>
        </p:blipFill>
        <p:spPr>
          <a:xfrm>
            <a:off x="722300" y="2666550"/>
            <a:ext cx="3345051" cy="2019301"/>
          </a:xfrm>
          <a:prstGeom prst="rect">
            <a:avLst/>
          </a:prstGeom>
          <a:noFill/>
          <a:ln>
            <a:noFill/>
          </a:ln>
        </p:spPr>
      </p:pic>
      <p:pic>
        <p:nvPicPr>
          <p:cNvPr id="579" name="Google Shape;579;p37"/>
          <p:cNvPicPr preferRelativeResize="0"/>
          <p:nvPr/>
        </p:nvPicPr>
        <p:blipFill>
          <a:blip r:embed="rId4">
            <a:alphaModFix/>
          </a:blip>
          <a:stretch>
            <a:fillRect/>
          </a:stretch>
        </p:blipFill>
        <p:spPr>
          <a:xfrm>
            <a:off x="5454521" y="2666550"/>
            <a:ext cx="2692380" cy="2019300"/>
          </a:xfrm>
          <a:prstGeom prst="rect">
            <a:avLst/>
          </a:prstGeom>
          <a:noFill/>
          <a:ln>
            <a:noFill/>
          </a:ln>
        </p:spPr>
      </p:pic>
      <p:sp>
        <p:nvSpPr>
          <p:cNvPr id="580" name="Google Shape;580;p37"/>
          <p:cNvSpPr txBox="1"/>
          <p:nvPr/>
        </p:nvSpPr>
        <p:spPr>
          <a:xfrm>
            <a:off x="4887325" y="2235275"/>
            <a:ext cx="3826800" cy="33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1"/>
                </a:solidFill>
                <a:latin typeface="Montserrat"/>
                <a:ea typeface="Montserrat"/>
                <a:cs typeface="Montserrat"/>
                <a:sym typeface="Montserrat"/>
              </a:rPr>
              <a:t>NODO DE FIBRA ÓPTICA DE CNT</a:t>
            </a:r>
            <a:endParaRPr sz="1300">
              <a:solidFill>
                <a:schemeClr val="dk1"/>
              </a:solidFill>
              <a:latin typeface="Montserrat"/>
              <a:ea typeface="Montserrat"/>
              <a:cs typeface="Montserrat"/>
              <a:sym typeface="Montserrat"/>
            </a:endParaRPr>
          </a:p>
          <a:p>
            <a:pPr marL="0" lvl="0" indent="0" algn="l" rtl="0">
              <a:spcBef>
                <a:spcPts val="0"/>
              </a:spcBef>
              <a:spcAft>
                <a:spcPts val="0"/>
              </a:spcAft>
              <a:buNone/>
            </a:pPr>
            <a:endParaRPr sz="1300">
              <a:solidFill>
                <a:schemeClr val="dk1"/>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38"/>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27</a:t>
            </a:fld>
            <a:endParaRPr/>
          </a:p>
        </p:txBody>
      </p:sp>
      <p:sp>
        <p:nvSpPr>
          <p:cNvPr id="586" name="Google Shape;586;p38"/>
          <p:cNvSpPr txBox="1">
            <a:spLocks noGrp="1"/>
          </p:cNvSpPr>
          <p:nvPr>
            <p:ph type="title"/>
          </p:nvPr>
        </p:nvSpPr>
        <p:spPr>
          <a:xfrm>
            <a:off x="254325" y="122200"/>
            <a:ext cx="52002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Unidades educativas en Chugchilan.</a:t>
            </a:r>
            <a:endParaRPr/>
          </a:p>
        </p:txBody>
      </p:sp>
      <p:pic>
        <p:nvPicPr>
          <p:cNvPr id="587" name="Google Shape;587;p38"/>
          <p:cNvPicPr preferRelativeResize="0"/>
          <p:nvPr/>
        </p:nvPicPr>
        <p:blipFill>
          <a:blip r:embed="rId3">
            <a:alphaModFix/>
          </a:blip>
          <a:stretch>
            <a:fillRect/>
          </a:stretch>
        </p:blipFill>
        <p:spPr>
          <a:xfrm>
            <a:off x="938013" y="588300"/>
            <a:ext cx="7267970" cy="4379001"/>
          </a:xfrm>
          <a:prstGeom prst="rect">
            <a:avLst/>
          </a:prstGeom>
          <a:noFill/>
          <a:ln>
            <a:noFill/>
          </a:ln>
        </p:spPr>
      </p:pic>
      <p:sp>
        <p:nvSpPr>
          <p:cNvPr id="588" name="Google Shape;588;p38"/>
          <p:cNvSpPr/>
          <p:nvPr/>
        </p:nvSpPr>
        <p:spPr>
          <a:xfrm>
            <a:off x="5665600" y="2677325"/>
            <a:ext cx="3232800" cy="1210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r>
              <a:rPr lang="en">
                <a:latin typeface="Montserrat"/>
                <a:ea typeface="Montserrat"/>
                <a:cs typeface="Montserrat"/>
                <a:sym typeface="Montserrat"/>
              </a:rPr>
              <a:t>Una vez definida la ubicación de la estación base se analiza el perfil topográfico de las unidades educativas cercanas.</a:t>
            </a:r>
            <a:endParaRPr>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9"/>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28</a:t>
            </a:fld>
            <a:endParaRPr/>
          </a:p>
        </p:txBody>
      </p:sp>
      <p:sp>
        <p:nvSpPr>
          <p:cNvPr id="594" name="Google Shape;594;p39"/>
          <p:cNvSpPr txBox="1">
            <a:spLocks noGrp="1"/>
          </p:cNvSpPr>
          <p:nvPr>
            <p:ph type="title"/>
          </p:nvPr>
        </p:nvSpPr>
        <p:spPr>
          <a:xfrm>
            <a:off x="254325" y="122200"/>
            <a:ext cx="40116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Perfil topográfico favorable.</a:t>
            </a:r>
            <a:endParaRPr/>
          </a:p>
        </p:txBody>
      </p:sp>
      <p:pic>
        <p:nvPicPr>
          <p:cNvPr id="595" name="Google Shape;595;p39"/>
          <p:cNvPicPr preferRelativeResize="0"/>
          <p:nvPr/>
        </p:nvPicPr>
        <p:blipFill>
          <a:blip r:embed="rId3">
            <a:alphaModFix/>
          </a:blip>
          <a:stretch>
            <a:fillRect/>
          </a:stretch>
        </p:blipFill>
        <p:spPr>
          <a:xfrm>
            <a:off x="2566299" y="2989839"/>
            <a:ext cx="3613574" cy="1922611"/>
          </a:xfrm>
          <a:prstGeom prst="rect">
            <a:avLst/>
          </a:prstGeom>
          <a:noFill/>
          <a:ln>
            <a:noFill/>
          </a:ln>
        </p:spPr>
      </p:pic>
      <p:pic>
        <p:nvPicPr>
          <p:cNvPr id="596" name="Google Shape;596;p39"/>
          <p:cNvPicPr preferRelativeResize="0"/>
          <p:nvPr/>
        </p:nvPicPr>
        <p:blipFill>
          <a:blip r:embed="rId4">
            <a:alphaModFix/>
          </a:blip>
          <a:stretch>
            <a:fillRect/>
          </a:stretch>
        </p:blipFill>
        <p:spPr>
          <a:xfrm>
            <a:off x="352350" y="848875"/>
            <a:ext cx="3091450" cy="1853100"/>
          </a:xfrm>
          <a:prstGeom prst="rect">
            <a:avLst/>
          </a:prstGeom>
          <a:noFill/>
          <a:ln>
            <a:noFill/>
          </a:ln>
        </p:spPr>
      </p:pic>
      <p:pic>
        <p:nvPicPr>
          <p:cNvPr id="597" name="Google Shape;597;p39"/>
          <p:cNvPicPr preferRelativeResize="0"/>
          <p:nvPr/>
        </p:nvPicPr>
        <p:blipFill>
          <a:blip r:embed="rId5">
            <a:alphaModFix/>
          </a:blip>
          <a:stretch>
            <a:fillRect/>
          </a:stretch>
        </p:blipFill>
        <p:spPr>
          <a:xfrm>
            <a:off x="5637950" y="848875"/>
            <a:ext cx="3091451" cy="1853100"/>
          </a:xfrm>
          <a:prstGeom prst="rect">
            <a:avLst/>
          </a:prstGeom>
          <a:noFill/>
          <a:ln>
            <a:noFill/>
          </a:ln>
        </p:spPr>
      </p:pic>
      <p:sp>
        <p:nvSpPr>
          <p:cNvPr id="598" name="Google Shape;598;p39"/>
          <p:cNvSpPr txBox="1"/>
          <p:nvPr/>
        </p:nvSpPr>
        <p:spPr>
          <a:xfrm>
            <a:off x="2424138" y="4808425"/>
            <a:ext cx="43551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Montserrat"/>
                <a:ea typeface="Montserrat"/>
                <a:cs typeface="Montserrat"/>
                <a:sym typeface="Montserrat"/>
              </a:rPr>
              <a:t>Fuente: </a:t>
            </a:r>
            <a:r>
              <a:rPr lang="en" sz="1300">
                <a:latin typeface="Montserrat"/>
                <a:ea typeface="Montserrat"/>
                <a:cs typeface="Montserrat"/>
                <a:sym typeface="Montserrat"/>
              </a:rPr>
              <a:t>Ministerio de educación.</a:t>
            </a:r>
            <a:endParaRPr>
              <a:latin typeface="Montserrat"/>
              <a:ea typeface="Montserrat"/>
              <a:cs typeface="Montserrat"/>
              <a:sym typeface="Montserrat"/>
            </a:endParaRPr>
          </a:p>
        </p:txBody>
      </p:sp>
      <p:sp>
        <p:nvSpPr>
          <p:cNvPr id="599" name="Google Shape;599;p39"/>
          <p:cNvSpPr txBox="1"/>
          <p:nvPr/>
        </p:nvSpPr>
        <p:spPr>
          <a:xfrm>
            <a:off x="2512013" y="2727225"/>
            <a:ext cx="39582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i="1">
                <a:latin typeface="Montserrat Light"/>
                <a:ea typeface="Montserrat Light"/>
                <a:cs typeface="Montserrat Light"/>
                <a:sym typeface="Montserrat Light"/>
              </a:rPr>
              <a:t>Características de las Unidades Educativas..</a:t>
            </a:r>
            <a:endParaRPr sz="1300" i="1">
              <a:latin typeface="Montserrat Light"/>
              <a:ea typeface="Montserrat Light"/>
              <a:cs typeface="Montserrat Light"/>
              <a:sym typeface="Montserrat Light"/>
            </a:endParaRPr>
          </a:p>
        </p:txBody>
      </p:sp>
      <p:sp>
        <p:nvSpPr>
          <p:cNvPr id="600" name="Google Shape;600;p39"/>
          <p:cNvSpPr txBox="1"/>
          <p:nvPr/>
        </p:nvSpPr>
        <p:spPr>
          <a:xfrm>
            <a:off x="47538" y="459700"/>
            <a:ext cx="39582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Montserrat Light"/>
                <a:ea typeface="Montserrat Light"/>
                <a:cs typeface="Montserrat Light"/>
                <a:sym typeface="Montserrat Light"/>
              </a:rPr>
              <a:t>CECIB de educación básica Belen 15 de julio</a:t>
            </a:r>
            <a:r>
              <a:rPr lang="en" sz="1300" i="1">
                <a:latin typeface="Montserrat Light"/>
                <a:ea typeface="Montserrat Light"/>
                <a:cs typeface="Montserrat Light"/>
                <a:sym typeface="Montserrat Light"/>
              </a:rPr>
              <a:t>.</a:t>
            </a:r>
            <a:endParaRPr sz="1300" i="1">
              <a:latin typeface="Montserrat Light"/>
              <a:ea typeface="Montserrat Light"/>
              <a:cs typeface="Montserrat Light"/>
              <a:sym typeface="Montserrat Light"/>
            </a:endParaRPr>
          </a:p>
        </p:txBody>
      </p:sp>
      <p:sp>
        <p:nvSpPr>
          <p:cNvPr id="601" name="Google Shape;601;p39"/>
          <p:cNvSpPr txBox="1"/>
          <p:nvPr/>
        </p:nvSpPr>
        <p:spPr>
          <a:xfrm>
            <a:off x="5686338" y="459700"/>
            <a:ext cx="39582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Montserrat Light"/>
                <a:ea typeface="Montserrat Light"/>
                <a:cs typeface="Montserrat Light"/>
                <a:sym typeface="Montserrat Light"/>
              </a:rPr>
              <a:t>Unidad educativa Mariano Montes</a:t>
            </a:r>
            <a:endParaRPr sz="1300" i="1">
              <a:latin typeface="Montserrat Light"/>
              <a:ea typeface="Montserrat Light"/>
              <a:cs typeface="Montserrat Light"/>
              <a:sym typeface="Montserrat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0"/>
          <p:cNvSpPr txBox="1">
            <a:spLocks noGrp="1"/>
          </p:cNvSpPr>
          <p:nvPr>
            <p:ph type="title"/>
          </p:nvPr>
        </p:nvSpPr>
        <p:spPr>
          <a:xfrm>
            <a:off x="254325" y="122200"/>
            <a:ext cx="2811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DISEÑO DE LA RED.</a:t>
            </a:r>
            <a:endParaRPr/>
          </a:p>
        </p:txBody>
      </p:sp>
      <p:pic>
        <p:nvPicPr>
          <p:cNvPr id="607" name="Google Shape;607;p40"/>
          <p:cNvPicPr preferRelativeResize="0"/>
          <p:nvPr/>
        </p:nvPicPr>
        <p:blipFill>
          <a:blip r:embed="rId3">
            <a:alphaModFix/>
          </a:blip>
          <a:stretch>
            <a:fillRect/>
          </a:stretch>
        </p:blipFill>
        <p:spPr>
          <a:xfrm>
            <a:off x="1341075" y="623200"/>
            <a:ext cx="6272621" cy="4378999"/>
          </a:xfrm>
          <a:prstGeom prst="rect">
            <a:avLst/>
          </a:prstGeom>
          <a:noFill/>
          <a:ln>
            <a:noFill/>
          </a:ln>
        </p:spPr>
      </p:pic>
      <p:sp>
        <p:nvSpPr>
          <p:cNvPr id="608" name="Google Shape;608;p40"/>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a:t>
            </a:fld>
            <a:endParaRPr/>
          </a:p>
        </p:txBody>
      </p:sp>
      <p:sp>
        <p:nvSpPr>
          <p:cNvPr id="336" name="Google Shape;336;p14"/>
          <p:cNvSpPr txBox="1">
            <a:spLocks noGrp="1"/>
          </p:cNvSpPr>
          <p:nvPr>
            <p:ph type="title"/>
          </p:nvPr>
        </p:nvSpPr>
        <p:spPr>
          <a:xfrm>
            <a:off x="254325" y="122200"/>
            <a:ext cx="19341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OBJETIVOS.</a:t>
            </a:r>
            <a:endParaRPr/>
          </a:p>
        </p:txBody>
      </p:sp>
      <p:sp>
        <p:nvSpPr>
          <p:cNvPr id="337" name="Google Shape;337;p14"/>
          <p:cNvSpPr txBox="1"/>
          <p:nvPr/>
        </p:nvSpPr>
        <p:spPr>
          <a:xfrm>
            <a:off x="178350" y="459700"/>
            <a:ext cx="8787300" cy="4150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b="1">
                <a:latin typeface="Montserrat"/>
                <a:ea typeface="Montserrat"/>
                <a:cs typeface="Montserrat"/>
                <a:sym typeface="Montserrat"/>
              </a:rPr>
              <a:t>Objetivo general</a:t>
            </a:r>
            <a:endParaRPr b="1">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0" lvl="0" indent="0" algn="just" rtl="0">
              <a:spcBef>
                <a:spcPts val="0"/>
              </a:spcBef>
              <a:spcAft>
                <a:spcPts val="0"/>
              </a:spcAft>
              <a:buNone/>
            </a:pPr>
            <a:r>
              <a:rPr lang="en">
                <a:latin typeface="Montserrat"/>
                <a:ea typeface="Montserrat"/>
                <a:cs typeface="Montserrat"/>
                <a:sym typeface="Montserrat"/>
              </a:rPr>
              <a:t>Generar modelos de prueba para analizar los parámetros del rendimiento de sistemas de comunicación basados en tecnología TVWS.</a:t>
            </a: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0" lvl="0" indent="0" algn="just" rtl="0">
              <a:spcBef>
                <a:spcPts val="0"/>
              </a:spcBef>
              <a:spcAft>
                <a:spcPts val="0"/>
              </a:spcAft>
              <a:buNone/>
            </a:pPr>
            <a:r>
              <a:rPr lang="en" b="1">
                <a:latin typeface="Montserrat"/>
                <a:ea typeface="Montserrat"/>
                <a:cs typeface="Montserrat"/>
                <a:sym typeface="Montserrat"/>
              </a:rPr>
              <a:t>Objetivos específicos.</a:t>
            </a:r>
            <a:endParaRPr b="1">
              <a:latin typeface="Montserrat"/>
              <a:ea typeface="Montserrat"/>
              <a:cs typeface="Montserrat"/>
              <a:sym typeface="Montserrat"/>
            </a:endParaRPr>
          </a:p>
          <a:p>
            <a:pPr marL="0" lvl="0" indent="0" algn="just" rtl="0">
              <a:spcBef>
                <a:spcPts val="0"/>
              </a:spcBef>
              <a:spcAft>
                <a:spcPts val="0"/>
              </a:spcAft>
              <a:buNone/>
            </a:pPr>
            <a:endParaRPr b="1">
              <a:latin typeface="Montserrat"/>
              <a:ea typeface="Montserrat"/>
              <a:cs typeface="Montserrat"/>
              <a:sym typeface="Montserrat"/>
            </a:endParaRPr>
          </a:p>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Realizar un estudio acerca del estado del arte de la tecnología TVWS.</a:t>
            </a: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Analizar los resultados en cuanto a capacidad de casos similares de implementaciones de TVWS en zonas rurales.</a:t>
            </a: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Utilizar software activo de medición, gratuito y de código abierto, para obtener métricas del desempeño de un sistema de comunicaciones basado en TVWS en un entorno de red simulado.</a:t>
            </a: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Implementar un procedimiento para determinar la capacidad en ancho de banda de distintos escenarios de implementaciones de TVWS en un entorno de red simulado.</a:t>
            </a:r>
            <a:endParaRPr>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41"/>
          <p:cNvSpPr txBox="1">
            <a:spLocks noGrp="1"/>
          </p:cNvSpPr>
          <p:nvPr>
            <p:ph type="title"/>
          </p:nvPr>
        </p:nvSpPr>
        <p:spPr>
          <a:xfrm>
            <a:off x="254325" y="122200"/>
            <a:ext cx="30117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DESPLIEGUE DE LA RED.</a:t>
            </a:r>
            <a:endParaRPr/>
          </a:p>
        </p:txBody>
      </p:sp>
      <p:sp>
        <p:nvSpPr>
          <p:cNvPr id="614" name="Google Shape;614;p41"/>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30</a:t>
            </a:fld>
            <a:endParaRPr/>
          </a:p>
        </p:txBody>
      </p:sp>
      <p:pic>
        <p:nvPicPr>
          <p:cNvPr id="615" name="Google Shape;615;p41"/>
          <p:cNvPicPr preferRelativeResize="0"/>
          <p:nvPr/>
        </p:nvPicPr>
        <p:blipFill>
          <a:blip r:embed="rId3">
            <a:alphaModFix/>
          </a:blip>
          <a:stretch>
            <a:fillRect/>
          </a:stretch>
        </p:blipFill>
        <p:spPr>
          <a:xfrm>
            <a:off x="1311475" y="601875"/>
            <a:ext cx="6521049" cy="437900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42"/>
          <p:cNvSpPr txBox="1">
            <a:spLocks noGrp="1"/>
          </p:cNvSpPr>
          <p:nvPr>
            <p:ph type="title"/>
          </p:nvPr>
        </p:nvSpPr>
        <p:spPr>
          <a:xfrm>
            <a:off x="254325" y="122200"/>
            <a:ext cx="3855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DESPLIEGUE DE LA RED.</a:t>
            </a:r>
            <a:endParaRPr/>
          </a:p>
        </p:txBody>
      </p:sp>
      <p:pic>
        <p:nvPicPr>
          <p:cNvPr id="621" name="Google Shape;621;p42"/>
          <p:cNvPicPr preferRelativeResize="0"/>
          <p:nvPr/>
        </p:nvPicPr>
        <p:blipFill>
          <a:blip r:embed="rId3">
            <a:alphaModFix/>
          </a:blip>
          <a:stretch>
            <a:fillRect/>
          </a:stretch>
        </p:blipFill>
        <p:spPr>
          <a:xfrm>
            <a:off x="954225" y="943075"/>
            <a:ext cx="7600950" cy="2524125"/>
          </a:xfrm>
          <a:prstGeom prst="rect">
            <a:avLst/>
          </a:prstGeom>
          <a:noFill/>
          <a:ln>
            <a:noFill/>
          </a:ln>
        </p:spPr>
      </p:pic>
      <p:sp>
        <p:nvSpPr>
          <p:cNvPr id="622" name="Google Shape;622;p42"/>
          <p:cNvSpPr txBox="1"/>
          <p:nvPr/>
        </p:nvSpPr>
        <p:spPr>
          <a:xfrm>
            <a:off x="1057750" y="3375525"/>
            <a:ext cx="59742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Montserrat"/>
                <a:ea typeface="Montserrat"/>
                <a:cs typeface="Montserrat"/>
                <a:sym typeface="Montserrat"/>
              </a:rPr>
              <a:t>De acuerdo a los precios en mercado facilitados por el fabricante.</a:t>
            </a:r>
            <a:endParaRPr>
              <a:latin typeface="Montserrat"/>
              <a:ea typeface="Montserrat"/>
              <a:cs typeface="Montserrat"/>
              <a:sym typeface="Montserrat"/>
            </a:endParaRPr>
          </a:p>
        </p:txBody>
      </p:sp>
      <p:sp>
        <p:nvSpPr>
          <p:cNvPr id="623" name="Google Shape;623;p42"/>
          <p:cNvSpPr txBox="1"/>
          <p:nvPr/>
        </p:nvSpPr>
        <p:spPr>
          <a:xfrm>
            <a:off x="1145624" y="760925"/>
            <a:ext cx="65640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i="1">
                <a:latin typeface="Montserrat Light"/>
                <a:ea typeface="Montserrat Light"/>
                <a:cs typeface="Montserrat Light"/>
                <a:sym typeface="Montserrat Light"/>
              </a:rPr>
              <a:t>Detalle de costos de equipos para la implementación del piloto TVWS.</a:t>
            </a:r>
            <a:endParaRPr sz="1300" i="1">
              <a:latin typeface="Montserrat Light"/>
              <a:ea typeface="Montserrat Light"/>
              <a:cs typeface="Montserrat Light"/>
              <a:sym typeface="Montserrat Light"/>
            </a:endParaRPr>
          </a:p>
        </p:txBody>
      </p:sp>
      <p:sp>
        <p:nvSpPr>
          <p:cNvPr id="624" name="Google Shape;624;p42"/>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31</a:t>
            </a:fld>
            <a:endParaRPr/>
          </a:p>
        </p:txBody>
      </p:sp>
      <p:grpSp>
        <p:nvGrpSpPr>
          <p:cNvPr id="625" name="Google Shape;625;p42"/>
          <p:cNvGrpSpPr/>
          <p:nvPr/>
        </p:nvGrpSpPr>
        <p:grpSpPr>
          <a:xfrm>
            <a:off x="7445671" y="173517"/>
            <a:ext cx="763752" cy="648572"/>
            <a:chOff x="4610450" y="3703750"/>
            <a:chExt cx="453050" cy="332175"/>
          </a:xfrm>
        </p:grpSpPr>
        <p:sp>
          <p:nvSpPr>
            <p:cNvPr id="626" name="Google Shape;626;p42"/>
            <p:cNvSpPr/>
            <p:nvPr/>
          </p:nvSpPr>
          <p:spPr>
            <a:xfrm>
              <a:off x="4610450" y="3703750"/>
              <a:ext cx="453050" cy="332175"/>
            </a:xfrm>
            <a:custGeom>
              <a:avLst/>
              <a:gdLst/>
              <a:ahLst/>
              <a:cxnLst/>
              <a:rect l="l" t="t" r="r" b="b"/>
              <a:pathLst>
                <a:path w="18122" h="13287" extrusionOk="0">
                  <a:moveTo>
                    <a:pt x="366" y="0"/>
                  </a:moveTo>
                  <a:lnTo>
                    <a:pt x="293" y="49"/>
                  </a:lnTo>
                  <a:lnTo>
                    <a:pt x="195" y="74"/>
                  </a:lnTo>
                  <a:lnTo>
                    <a:pt x="122" y="147"/>
                  </a:lnTo>
                  <a:lnTo>
                    <a:pt x="73" y="220"/>
                  </a:lnTo>
                  <a:lnTo>
                    <a:pt x="25" y="293"/>
                  </a:lnTo>
                  <a:lnTo>
                    <a:pt x="0" y="391"/>
                  </a:lnTo>
                  <a:lnTo>
                    <a:pt x="0" y="489"/>
                  </a:lnTo>
                  <a:lnTo>
                    <a:pt x="0" y="12798"/>
                  </a:lnTo>
                  <a:lnTo>
                    <a:pt x="0" y="12896"/>
                  </a:lnTo>
                  <a:lnTo>
                    <a:pt x="25" y="12993"/>
                  </a:lnTo>
                  <a:lnTo>
                    <a:pt x="73" y="13067"/>
                  </a:lnTo>
                  <a:lnTo>
                    <a:pt x="122" y="13140"/>
                  </a:lnTo>
                  <a:lnTo>
                    <a:pt x="195" y="13213"/>
                  </a:lnTo>
                  <a:lnTo>
                    <a:pt x="293" y="13238"/>
                  </a:lnTo>
                  <a:lnTo>
                    <a:pt x="366" y="13287"/>
                  </a:lnTo>
                  <a:lnTo>
                    <a:pt x="17756" y="13287"/>
                  </a:lnTo>
                  <a:lnTo>
                    <a:pt x="17829" y="13238"/>
                  </a:lnTo>
                  <a:lnTo>
                    <a:pt x="17927" y="13213"/>
                  </a:lnTo>
                  <a:lnTo>
                    <a:pt x="18000" y="13140"/>
                  </a:lnTo>
                  <a:lnTo>
                    <a:pt x="18049" y="13067"/>
                  </a:lnTo>
                  <a:lnTo>
                    <a:pt x="18098" y="12993"/>
                  </a:lnTo>
                  <a:lnTo>
                    <a:pt x="18122" y="12896"/>
                  </a:lnTo>
                  <a:lnTo>
                    <a:pt x="18122" y="12798"/>
                  </a:lnTo>
                  <a:lnTo>
                    <a:pt x="18122" y="12700"/>
                  </a:lnTo>
                  <a:lnTo>
                    <a:pt x="18098" y="12603"/>
                  </a:lnTo>
                  <a:lnTo>
                    <a:pt x="18049" y="12529"/>
                  </a:lnTo>
                  <a:lnTo>
                    <a:pt x="18000" y="12456"/>
                  </a:lnTo>
                  <a:lnTo>
                    <a:pt x="17927" y="12383"/>
                  </a:lnTo>
                  <a:lnTo>
                    <a:pt x="17829" y="12358"/>
                  </a:lnTo>
                  <a:lnTo>
                    <a:pt x="17756" y="12310"/>
                  </a:lnTo>
                  <a:lnTo>
                    <a:pt x="977" y="12310"/>
                  </a:lnTo>
                  <a:lnTo>
                    <a:pt x="977" y="489"/>
                  </a:lnTo>
                  <a:lnTo>
                    <a:pt x="953" y="391"/>
                  </a:lnTo>
                  <a:lnTo>
                    <a:pt x="928" y="293"/>
                  </a:lnTo>
                  <a:lnTo>
                    <a:pt x="879" y="220"/>
                  </a:lnTo>
                  <a:lnTo>
                    <a:pt x="830" y="147"/>
                  </a:lnTo>
                  <a:lnTo>
                    <a:pt x="757" y="74"/>
                  </a:lnTo>
                  <a:lnTo>
                    <a:pt x="660" y="49"/>
                  </a:lnTo>
                  <a:lnTo>
                    <a:pt x="5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2"/>
            <p:cNvSpPr/>
            <p:nvPr/>
          </p:nvSpPr>
          <p:spPr>
            <a:xfrm>
              <a:off x="4642200" y="3730000"/>
              <a:ext cx="389550" cy="249150"/>
            </a:xfrm>
            <a:custGeom>
              <a:avLst/>
              <a:gdLst/>
              <a:ahLst/>
              <a:cxnLst/>
              <a:rect l="l" t="t" r="r" b="b"/>
              <a:pathLst>
                <a:path w="15582" h="9966" extrusionOk="0">
                  <a:moveTo>
                    <a:pt x="14752" y="1"/>
                  </a:moveTo>
                  <a:lnTo>
                    <a:pt x="14629" y="49"/>
                  </a:lnTo>
                  <a:lnTo>
                    <a:pt x="14507" y="98"/>
                  </a:lnTo>
                  <a:lnTo>
                    <a:pt x="14410" y="196"/>
                  </a:lnTo>
                  <a:lnTo>
                    <a:pt x="14336" y="294"/>
                  </a:lnTo>
                  <a:lnTo>
                    <a:pt x="14263" y="416"/>
                  </a:lnTo>
                  <a:lnTo>
                    <a:pt x="14239" y="538"/>
                  </a:lnTo>
                  <a:lnTo>
                    <a:pt x="14214" y="684"/>
                  </a:lnTo>
                  <a:lnTo>
                    <a:pt x="14239" y="831"/>
                  </a:lnTo>
                  <a:lnTo>
                    <a:pt x="14288" y="1002"/>
                  </a:lnTo>
                  <a:lnTo>
                    <a:pt x="11308" y="4372"/>
                  </a:lnTo>
                  <a:lnTo>
                    <a:pt x="11161" y="4323"/>
                  </a:lnTo>
                  <a:lnTo>
                    <a:pt x="11015" y="4299"/>
                  </a:lnTo>
                  <a:lnTo>
                    <a:pt x="10844" y="4323"/>
                  </a:lnTo>
                  <a:lnTo>
                    <a:pt x="10087" y="3005"/>
                  </a:lnTo>
                  <a:lnTo>
                    <a:pt x="10160" y="2907"/>
                  </a:lnTo>
                  <a:lnTo>
                    <a:pt x="10209" y="2809"/>
                  </a:lnTo>
                  <a:lnTo>
                    <a:pt x="10233" y="2687"/>
                  </a:lnTo>
                  <a:lnTo>
                    <a:pt x="10233" y="2565"/>
                  </a:lnTo>
                  <a:lnTo>
                    <a:pt x="10233" y="2418"/>
                  </a:lnTo>
                  <a:lnTo>
                    <a:pt x="10184" y="2296"/>
                  </a:lnTo>
                  <a:lnTo>
                    <a:pt x="10136" y="2174"/>
                  </a:lnTo>
                  <a:lnTo>
                    <a:pt x="10038" y="2077"/>
                  </a:lnTo>
                  <a:lnTo>
                    <a:pt x="9940" y="2003"/>
                  </a:lnTo>
                  <a:lnTo>
                    <a:pt x="9818" y="1930"/>
                  </a:lnTo>
                  <a:lnTo>
                    <a:pt x="9696" y="1906"/>
                  </a:lnTo>
                  <a:lnTo>
                    <a:pt x="9549" y="1881"/>
                  </a:lnTo>
                  <a:lnTo>
                    <a:pt x="9427" y="1906"/>
                  </a:lnTo>
                  <a:lnTo>
                    <a:pt x="9281" y="1930"/>
                  </a:lnTo>
                  <a:lnTo>
                    <a:pt x="9183" y="2003"/>
                  </a:lnTo>
                  <a:lnTo>
                    <a:pt x="9085" y="2077"/>
                  </a:lnTo>
                  <a:lnTo>
                    <a:pt x="8988" y="2174"/>
                  </a:lnTo>
                  <a:lnTo>
                    <a:pt x="8939" y="2296"/>
                  </a:lnTo>
                  <a:lnTo>
                    <a:pt x="8890" y="2418"/>
                  </a:lnTo>
                  <a:lnTo>
                    <a:pt x="8866" y="2565"/>
                  </a:lnTo>
                  <a:lnTo>
                    <a:pt x="8890" y="2663"/>
                  </a:lnTo>
                  <a:lnTo>
                    <a:pt x="8914" y="2785"/>
                  </a:lnTo>
                  <a:lnTo>
                    <a:pt x="8939" y="2883"/>
                  </a:lnTo>
                  <a:lnTo>
                    <a:pt x="8988" y="2956"/>
                  </a:lnTo>
                  <a:lnTo>
                    <a:pt x="6521" y="6668"/>
                  </a:lnTo>
                  <a:lnTo>
                    <a:pt x="6399" y="6644"/>
                  </a:lnTo>
                  <a:lnTo>
                    <a:pt x="6130" y="6644"/>
                  </a:lnTo>
                  <a:lnTo>
                    <a:pt x="5959" y="6717"/>
                  </a:lnTo>
                  <a:lnTo>
                    <a:pt x="4714" y="5398"/>
                  </a:lnTo>
                  <a:lnTo>
                    <a:pt x="4763" y="5252"/>
                  </a:lnTo>
                  <a:lnTo>
                    <a:pt x="4763" y="5105"/>
                  </a:lnTo>
                  <a:lnTo>
                    <a:pt x="4763" y="4958"/>
                  </a:lnTo>
                  <a:lnTo>
                    <a:pt x="4714" y="4836"/>
                  </a:lnTo>
                  <a:lnTo>
                    <a:pt x="4665" y="4714"/>
                  </a:lnTo>
                  <a:lnTo>
                    <a:pt x="4567" y="4617"/>
                  </a:lnTo>
                  <a:lnTo>
                    <a:pt x="4470" y="4543"/>
                  </a:lnTo>
                  <a:lnTo>
                    <a:pt x="4347" y="4470"/>
                  </a:lnTo>
                  <a:lnTo>
                    <a:pt x="4225" y="4446"/>
                  </a:lnTo>
                  <a:lnTo>
                    <a:pt x="4079" y="4421"/>
                  </a:lnTo>
                  <a:lnTo>
                    <a:pt x="3957" y="4446"/>
                  </a:lnTo>
                  <a:lnTo>
                    <a:pt x="3810" y="4470"/>
                  </a:lnTo>
                  <a:lnTo>
                    <a:pt x="3712" y="4543"/>
                  </a:lnTo>
                  <a:lnTo>
                    <a:pt x="3615" y="4617"/>
                  </a:lnTo>
                  <a:lnTo>
                    <a:pt x="3517" y="4714"/>
                  </a:lnTo>
                  <a:lnTo>
                    <a:pt x="3468" y="4836"/>
                  </a:lnTo>
                  <a:lnTo>
                    <a:pt x="3419" y="4958"/>
                  </a:lnTo>
                  <a:lnTo>
                    <a:pt x="3395" y="5105"/>
                  </a:lnTo>
                  <a:lnTo>
                    <a:pt x="3419" y="5276"/>
                  </a:lnTo>
                  <a:lnTo>
                    <a:pt x="3493" y="5447"/>
                  </a:lnTo>
                  <a:lnTo>
                    <a:pt x="49" y="9574"/>
                  </a:lnTo>
                  <a:lnTo>
                    <a:pt x="0" y="9648"/>
                  </a:lnTo>
                  <a:lnTo>
                    <a:pt x="0" y="9745"/>
                  </a:lnTo>
                  <a:lnTo>
                    <a:pt x="25" y="9843"/>
                  </a:lnTo>
                  <a:lnTo>
                    <a:pt x="98" y="9916"/>
                  </a:lnTo>
                  <a:lnTo>
                    <a:pt x="171" y="9965"/>
                  </a:lnTo>
                  <a:lnTo>
                    <a:pt x="244" y="9965"/>
                  </a:lnTo>
                  <a:lnTo>
                    <a:pt x="342" y="9941"/>
                  </a:lnTo>
                  <a:lnTo>
                    <a:pt x="440" y="9892"/>
                  </a:lnTo>
                  <a:lnTo>
                    <a:pt x="3859" y="5740"/>
                  </a:lnTo>
                  <a:lnTo>
                    <a:pt x="3981" y="5789"/>
                  </a:lnTo>
                  <a:lnTo>
                    <a:pt x="4079" y="5789"/>
                  </a:lnTo>
                  <a:lnTo>
                    <a:pt x="4225" y="5764"/>
                  </a:lnTo>
                  <a:lnTo>
                    <a:pt x="4347" y="5740"/>
                  </a:lnTo>
                  <a:lnTo>
                    <a:pt x="5642" y="7083"/>
                  </a:lnTo>
                  <a:lnTo>
                    <a:pt x="5617" y="7205"/>
                  </a:lnTo>
                  <a:lnTo>
                    <a:pt x="5617" y="7328"/>
                  </a:lnTo>
                  <a:lnTo>
                    <a:pt x="5617" y="7450"/>
                  </a:lnTo>
                  <a:lnTo>
                    <a:pt x="5666" y="7572"/>
                  </a:lnTo>
                  <a:lnTo>
                    <a:pt x="5740" y="7694"/>
                  </a:lnTo>
                  <a:lnTo>
                    <a:pt x="5813" y="7792"/>
                  </a:lnTo>
                  <a:lnTo>
                    <a:pt x="5910" y="7889"/>
                  </a:lnTo>
                  <a:lnTo>
                    <a:pt x="6033" y="7938"/>
                  </a:lnTo>
                  <a:lnTo>
                    <a:pt x="6155" y="7987"/>
                  </a:lnTo>
                  <a:lnTo>
                    <a:pt x="6301" y="8011"/>
                  </a:lnTo>
                  <a:lnTo>
                    <a:pt x="6448" y="7987"/>
                  </a:lnTo>
                  <a:lnTo>
                    <a:pt x="6570" y="7938"/>
                  </a:lnTo>
                  <a:lnTo>
                    <a:pt x="6692" y="7889"/>
                  </a:lnTo>
                  <a:lnTo>
                    <a:pt x="6790" y="7792"/>
                  </a:lnTo>
                  <a:lnTo>
                    <a:pt x="6863" y="7694"/>
                  </a:lnTo>
                  <a:lnTo>
                    <a:pt x="6936" y="7572"/>
                  </a:lnTo>
                  <a:lnTo>
                    <a:pt x="6961" y="7450"/>
                  </a:lnTo>
                  <a:lnTo>
                    <a:pt x="6985" y="7328"/>
                  </a:lnTo>
                  <a:lnTo>
                    <a:pt x="6961" y="7132"/>
                  </a:lnTo>
                  <a:lnTo>
                    <a:pt x="6887" y="6986"/>
                  </a:lnTo>
                  <a:lnTo>
                    <a:pt x="9403" y="3224"/>
                  </a:lnTo>
                  <a:lnTo>
                    <a:pt x="9549" y="3249"/>
                  </a:lnTo>
                  <a:lnTo>
                    <a:pt x="9647" y="3249"/>
                  </a:lnTo>
                  <a:lnTo>
                    <a:pt x="10429" y="4617"/>
                  </a:lnTo>
                  <a:lnTo>
                    <a:pt x="10355" y="4788"/>
                  </a:lnTo>
                  <a:lnTo>
                    <a:pt x="10331" y="4885"/>
                  </a:lnTo>
                  <a:lnTo>
                    <a:pt x="10331" y="4983"/>
                  </a:lnTo>
                  <a:lnTo>
                    <a:pt x="10331" y="5129"/>
                  </a:lnTo>
                  <a:lnTo>
                    <a:pt x="10380" y="5252"/>
                  </a:lnTo>
                  <a:lnTo>
                    <a:pt x="10429" y="5374"/>
                  </a:lnTo>
                  <a:lnTo>
                    <a:pt x="10526" y="5471"/>
                  </a:lnTo>
                  <a:lnTo>
                    <a:pt x="10624" y="5569"/>
                  </a:lnTo>
                  <a:lnTo>
                    <a:pt x="10746" y="5618"/>
                  </a:lnTo>
                  <a:lnTo>
                    <a:pt x="10868" y="5667"/>
                  </a:lnTo>
                  <a:lnTo>
                    <a:pt x="11137" y="5667"/>
                  </a:lnTo>
                  <a:lnTo>
                    <a:pt x="11284" y="5618"/>
                  </a:lnTo>
                  <a:lnTo>
                    <a:pt x="11381" y="5569"/>
                  </a:lnTo>
                  <a:lnTo>
                    <a:pt x="11479" y="5471"/>
                  </a:lnTo>
                  <a:lnTo>
                    <a:pt x="11577" y="5374"/>
                  </a:lnTo>
                  <a:lnTo>
                    <a:pt x="11625" y="5252"/>
                  </a:lnTo>
                  <a:lnTo>
                    <a:pt x="11674" y="5129"/>
                  </a:lnTo>
                  <a:lnTo>
                    <a:pt x="11699" y="4983"/>
                  </a:lnTo>
                  <a:lnTo>
                    <a:pt x="11674" y="4861"/>
                  </a:lnTo>
                  <a:lnTo>
                    <a:pt x="11650" y="4739"/>
                  </a:lnTo>
                  <a:lnTo>
                    <a:pt x="14654" y="1319"/>
                  </a:lnTo>
                  <a:lnTo>
                    <a:pt x="14776" y="1344"/>
                  </a:lnTo>
                  <a:lnTo>
                    <a:pt x="14898" y="1368"/>
                  </a:lnTo>
                  <a:lnTo>
                    <a:pt x="15045" y="1344"/>
                  </a:lnTo>
                  <a:lnTo>
                    <a:pt x="15167" y="1295"/>
                  </a:lnTo>
                  <a:lnTo>
                    <a:pt x="15289" y="1246"/>
                  </a:lnTo>
                  <a:lnTo>
                    <a:pt x="15387" y="1148"/>
                  </a:lnTo>
                  <a:lnTo>
                    <a:pt x="15460" y="1051"/>
                  </a:lnTo>
                  <a:lnTo>
                    <a:pt x="15533" y="953"/>
                  </a:lnTo>
                  <a:lnTo>
                    <a:pt x="15558" y="807"/>
                  </a:lnTo>
                  <a:lnTo>
                    <a:pt x="15582" y="684"/>
                  </a:lnTo>
                  <a:lnTo>
                    <a:pt x="15558" y="538"/>
                  </a:lnTo>
                  <a:lnTo>
                    <a:pt x="15533" y="416"/>
                  </a:lnTo>
                  <a:lnTo>
                    <a:pt x="15460" y="294"/>
                  </a:lnTo>
                  <a:lnTo>
                    <a:pt x="15387" y="196"/>
                  </a:lnTo>
                  <a:lnTo>
                    <a:pt x="15289" y="98"/>
                  </a:lnTo>
                  <a:lnTo>
                    <a:pt x="15167" y="49"/>
                  </a:lnTo>
                  <a:lnTo>
                    <a:pt x="150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43"/>
          <p:cNvSpPr txBox="1">
            <a:spLocks noGrp="1"/>
          </p:cNvSpPr>
          <p:nvPr>
            <p:ph type="ctrTitle"/>
          </p:nvPr>
        </p:nvSpPr>
        <p:spPr>
          <a:xfrm>
            <a:off x="2027625" y="1629400"/>
            <a:ext cx="55821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accent2"/>
                </a:solidFill>
              </a:rPr>
              <a:t>4.</a:t>
            </a:r>
            <a:endParaRPr>
              <a:solidFill>
                <a:schemeClr val="accent2"/>
              </a:solidFill>
            </a:endParaRPr>
          </a:p>
          <a:p>
            <a:pPr marL="0" lvl="0" indent="0" algn="l" rtl="0">
              <a:spcBef>
                <a:spcPts val="0"/>
              </a:spcBef>
              <a:spcAft>
                <a:spcPts val="0"/>
              </a:spcAft>
              <a:buNone/>
            </a:pPr>
            <a:r>
              <a:rPr lang="en"/>
              <a:t>PROPUESTA DE MODELO DE PRUEBAS </a:t>
            </a:r>
            <a:endParaRPr/>
          </a:p>
        </p:txBody>
      </p:sp>
      <p:sp>
        <p:nvSpPr>
          <p:cNvPr id="633" name="Google Shape;633;p43"/>
          <p:cNvSpPr txBox="1">
            <a:spLocks noGrp="1"/>
          </p:cNvSpPr>
          <p:nvPr>
            <p:ph type="subTitle" idx="1"/>
          </p:nvPr>
        </p:nvSpPr>
        <p:spPr>
          <a:xfrm>
            <a:off x="2027625" y="2886100"/>
            <a:ext cx="5088600" cy="1735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Métricas.</a:t>
            </a:r>
            <a:endParaRPr/>
          </a:p>
          <a:p>
            <a:pPr marL="0" lvl="0" indent="0" algn="l" rtl="0">
              <a:spcBef>
                <a:spcPts val="0"/>
              </a:spcBef>
              <a:spcAft>
                <a:spcPts val="0"/>
              </a:spcAft>
              <a:buNone/>
            </a:pPr>
            <a:r>
              <a:rPr lang="en"/>
              <a:t>D-ITG.</a:t>
            </a:r>
            <a:endParaRPr/>
          </a:p>
          <a:p>
            <a:pPr marL="0" lvl="0" indent="0" algn="l" rtl="0">
              <a:spcBef>
                <a:spcPts val="0"/>
              </a:spcBef>
              <a:spcAft>
                <a:spcPts val="0"/>
              </a:spcAft>
              <a:buNone/>
            </a:pPr>
            <a:r>
              <a:rPr lang="en"/>
              <a:t>Diseño de la Aplicación.</a:t>
            </a:r>
            <a:endParaRPr/>
          </a:p>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44"/>
          <p:cNvSpPr txBox="1">
            <a:spLocks noGrp="1"/>
          </p:cNvSpPr>
          <p:nvPr>
            <p:ph type="title"/>
          </p:nvPr>
        </p:nvSpPr>
        <p:spPr>
          <a:xfrm>
            <a:off x="254325" y="122200"/>
            <a:ext cx="62778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MÉTRICAS QUE DEFINEN EL RENDIMIENTO DE UNA RED.</a:t>
            </a:r>
            <a:endParaRPr/>
          </a:p>
        </p:txBody>
      </p:sp>
      <p:sp>
        <p:nvSpPr>
          <p:cNvPr id="639" name="Google Shape;639;p44"/>
          <p:cNvSpPr txBox="1"/>
          <p:nvPr/>
        </p:nvSpPr>
        <p:spPr>
          <a:xfrm>
            <a:off x="1057753" y="4572175"/>
            <a:ext cx="53412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Montserrat"/>
                <a:ea typeface="Montserrat"/>
                <a:cs typeface="Montserrat"/>
                <a:sym typeface="Montserrat"/>
              </a:rPr>
              <a:t>Fuente:  </a:t>
            </a:r>
            <a:r>
              <a:rPr lang="en" sz="1300">
                <a:latin typeface="Montserrat"/>
                <a:ea typeface="Montserrat"/>
                <a:cs typeface="Montserrat"/>
                <a:sym typeface="Montserrat"/>
              </a:rPr>
              <a:t>Chen, Farley, &amp; Ye, 2004</a:t>
            </a:r>
            <a:endParaRPr>
              <a:latin typeface="Montserrat"/>
              <a:ea typeface="Montserrat"/>
              <a:cs typeface="Montserrat"/>
              <a:sym typeface="Montserrat"/>
            </a:endParaRPr>
          </a:p>
        </p:txBody>
      </p:sp>
      <p:sp>
        <p:nvSpPr>
          <p:cNvPr id="640" name="Google Shape;640;p44"/>
          <p:cNvSpPr txBox="1"/>
          <p:nvPr/>
        </p:nvSpPr>
        <p:spPr>
          <a:xfrm>
            <a:off x="1290000" y="760925"/>
            <a:ext cx="6564000" cy="7611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Light"/>
                <a:ea typeface="Montserrat Light"/>
                <a:cs typeface="Montserrat Light"/>
                <a:sym typeface="Montserrat Light"/>
              </a:rPr>
              <a:t>En redes de comunicaciones se tiene 4 atributos que representan las medidas de QoS y por lo tanto son una medida del rendimiento del proceso de comunicación de la red.</a:t>
            </a:r>
            <a:endParaRPr>
              <a:latin typeface="Montserrat Light"/>
              <a:ea typeface="Montserrat Light"/>
              <a:cs typeface="Montserrat Light"/>
              <a:sym typeface="Montserrat Light"/>
            </a:endParaRPr>
          </a:p>
          <a:p>
            <a:pPr marL="0" lvl="0" indent="0" algn="ctr" rtl="0">
              <a:spcBef>
                <a:spcPts val="0"/>
              </a:spcBef>
              <a:spcAft>
                <a:spcPts val="0"/>
              </a:spcAft>
              <a:buNone/>
            </a:pPr>
            <a:endParaRPr sz="1300">
              <a:latin typeface="Montserrat Light"/>
              <a:ea typeface="Montserrat Light"/>
              <a:cs typeface="Montserrat Light"/>
              <a:sym typeface="Montserrat Light"/>
            </a:endParaRPr>
          </a:p>
        </p:txBody>
      </p:sp>
      <p:pic>
        <p:nvPicPr>
          <p:cNvPr id="641" name="Google Shape;641;p44"/>
          <p:cNvPicPr preferRelativeResize="0"/>
          <p:nvPr/>
        </p:nvPicPr>
        <p:blipFill>
          <a:blip r:embed="rId3">
            <a:alphaModFix/>
          </a:blip>
          <a:stretch>
            <a:fillRect/>
          </a:stretch>
        </p:blipFill>
        <p:spPr>
          <a:xfrm>
            <a:off x="925875" y="1843498"/>
            <a:ext cx="7292250" cy="2728675"/>
          </a:xfrm>
          <a:prstGeom prst="rect">
            <a:avLst/>
          </a:prstGeom>
          <a:noFill/>
          <a:ln>
            <a:noFill/>
          </a:ln>
        </p:spPr>
      </p:pic>
      <p:sp>
        <p:nvSpPr>
          <p:cNvPr id="642" name="Google Shape;642;p4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33</a:t>
            </a:fld>
            <a:endParaRPr/>
          </a:p>
        </p:txBody>
      </p:sp>
      <p:sp>
        <p:nvSpPr>
          <p:cNvPr id="643" name="Google Shape;643;p44"/>
          <p:cNvSpPr txBox="1"/>
          <p:nvPr/>
        </p:nvSpPr>
        <p:spPr>
          <a:xfrm>
            <a:off x="1057749" y="1522025"/>
            <a:ext cx="65640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i="1">
                <a:latin typeface="Montserrat Light"/>
                <a:ea typeface="Montserrat Light"/>
                <a:cs typeface="Montserrat Light"/>
                <a:sym typeface="Montserrat Light"/>
              </a:rPr>
              <a:t>Métricas de QoS para distintas aplicaciones en Internet.</a:t>
            </a:r>
            <a:endParaRPr sz="1300" i="1">
              <a:latin typeface="Montserrat Light"/>
              <a:ea typeface="Montserrat Light"/>
              <a:cs typeface="Montserrat Light"/>
              <a:sym typeface="Montserrat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45"/>
          <p:cNvSpPr txBox="1">
            <a:spLocks noGrp="1"/>
          </p:cNvSpPr>
          <p:nvPr>
            <p:ph type="title"/>
          </p:nvPr>
        </p:nvSpPr>
        <p:spPr>
          <a:xfrm>
            <a:off x="254325" y="122200"/>
            <a:ext cx="40671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GENERADOR DE PAQUETES D-ITG.</a:t>
            </a:r>
            <a:endParaRPr/>
          </a:p>
        </p:txBody>
      </p:sp>
      <p:sp>
        <p:nvSpPr>
          <p:cNvPr id="649" name="Google Shape;649;p45"/>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34</a:t>
            </a:fld>
            <a:endParaRPr/>
          </a:p>
        </p:txBody>
      </p:sp>
      <p:sp>
        <p:nvSpPr>
          <p:cNvPr id="650" name="Google Shape;650;p45"/>
          <p:cNvSpPr txBox="1"/>
          <p:nvPr/>
        </p:nvSpPr>
        <p:spPr>
          <a:xfrm>
            <a:off x="1802049" y="624725"/>
            <a:ext cx="65640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i="1">
                <a:latin typeface="Montserrat Light"/>
                <a:ea typeface="Montserrat Light"/>
                <a:cs typeface="Montserrat Light"/>
                <a:sym typeface="Montserrat Light"/>
              </a:rPr>
              <a:t>Arquitectura del software D-ITG.</a:t>
            </a:r>
            <a:endParaRPr sz="1300" i="1">
              <a:latin typeface="Montserrat Light"/>
              <a:ea typeface="Montserrat Light"/>
              <a:cs typeface="Montserrat Light"/>
              <a:sym typeface="Montserrat Light"/>
            </a:endParaRPr>
          </a:p>
        </p:txBody>
      </p:sp>
      <p:pic>
        <p:nvPicPr>
          <p:cNvPr id="651" name="Google Shape;651;p45"/>
          <p:cNvPicPr preferRelativeResize="0"/>
          <p:nvPr/>
        </p:nvPicPr>
        <p:blipFill>
          <a:blip r:embed="rId3">
            <a:alphaModFix/>
          </a:blip>
          <a:stretch>
            <a:fillRect/>
          </a:stretch>
        </p:blipFill>
        <p:spPr>
          <a:xfrm>
            <a:off x="1764063" y="1034225"/>
            <a:ext cx="5615877" cy="3377450"/>
          </a:xfrm>
          <a:prstGeom prst="rect">
            <a:avLst/>
          </a:prstGeom>
          <a:noFill/>
          <a:ln>
            <a:noFill/>
          </a:ln>
        </p:spPr>
      </p:pic>
      <p:sp>
        <p:nvSpPr>
          <p:cNvPr id="652" name="Google Shape;652;p45"/>
          <p:cNvSpPr txBox="1"/>
          <p:nvPr/>
        </p:nvSpPr>
        <p:spPr>
          <a:xfrm>
            <a:off x="2413453" y="4473750"/>
            <a:ext cx="53412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Montserrat"/>
                <a:ea typeface="Montserrat"/>
                <a:cs typeface="Montserrat"/>
                <a:sym typeface="Montserrat"/>
              </a:rPr>
              <a:t>Fuente:</a:t>
            </a:r>
            <a:r>
              <a:rPr lang="en" sz="1300">
                <a:latin typeface="Montserrat"/>
                <a:ea typeface="Montserrat"/>
                <a:cs typeface="Montserrat"/>
                <a:sym typeface="Montserrat"/>
              </a:rPr>
              <a:t>  Botta, Dainotti, &amp; Pescapé,2012.</a:t>
            </a:r>
            <a:endParaRPr>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46"/>
          <p:cNvSpPr txBox="1">
            <a:spLocks noGrp="1"/>
          </p:cNvSpPr>
          <p:nvPr>
            <p:ph type="title"/>
          </p:nvPr>
        </p:nvSpPr>
        <p:spPr>
          <a:xfrm>
            <a:off x="254325" y="122200"/>
            <a:ext cx="55224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PROPUESTA PARA PRUEBAS DE ENLACES TVWS.</a:t>
            </a:r>
            <a:endParaRPr/>
          </a:p>
        </p:txBody>
      </p:sp>
      <p:sp>
        <p:nvSpPr>
          <p:cNvPr id="658" name="Google Shape;658;p46"/>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35</a:t>
            </a:fld>
            <a:endParaRPr/>
          </a:p>
        </p:txBody>
      </p:sp>
      <p:sp>
        <p:nvSpPr>
          <p:cNvPr id="659" name="Google Shape;659;p46"/>
          <p:cNvSpPr txBox="1"/>
          <p:nvPr/>
        </p:nvSpPr>
        <p:spPr>
          <a:xfrm>
            <a:off x="5208725" y="2577300"/>
            <a:ext cx="3711900" cy="2310900"/>
          </a:xfrm>
          <a:prstGeom prst="rect">
            <a:avLst/>
          </a:prstGeom>
          <a:noFill/>
          <a:ln>
            <a:noFill/>
          </a:ln>
        </p:spPr>
        <p:txBody>
          <a:bodyPr spcFirstLastPara="1" wrap="square" lIns="91425" tIns="91425" rIns="91425" bIns="91425" anchor="t" anchorCtr="0">
            <a:noAutofit/>
          </a:bodyPr>
          <a:lstStyle/>
          <a:p>
            <a:pPr marL="457200" lvl="0" indent="-311150" algn="just" rtl="0">
              <a:spcBef>
                <a:spcPts val="0"/>
              </a:spcBef>
              <a:spcAft>
                <a:spcPts val="0"/>
              </a:spcAft>
              <a:buSzPts val="1300"/>
              <a:buFont typeface="Montserrat Light"/>
              <a:buChar char="❖"/>
            </a:pPr>
            <a:r>
              <a:rPr lang="en" sz="1300">
                <a:latin typeface="Montserrat Light"/>
                <a:ea typeface="Montserrat Light"/>
                <a:cs typeface="Montserrat Light"/>
                <a:sym typeface="Montserrat Light"/>
              </a:rPr>
              <a:t>Interfaz gráfica amigable y fácil de utilizar.</a:t>
            </a:r>
            <a:endParaRPr sz="1300">
              <a:latin typeface="Montserrat Light"/>
              <a:ea typeface="Montserrat Light"/>
              <a:cs typeface="Montserrat Light"/>
              <a:sym typeface="Montserrat Light"/>
            </a:endParaRPr>
          </a:p>
          <a:p>
            <a:pPr marL="457200" lvl="0" indent="0" algn="l" rtl="0">
              <a:spcBef>
                <a:spcPts val="0"/>
              </a:spcBef>
              <a:spcAft>
                <a:spcPts val="0"/>
              </a:spcAft>
              <a:buNone/>
            </a:pPr>
            <a:endParaRPr sz="1300">
              <a:latin typeface="Montserrat Light"/>
              <a:ea typeface="Montserrat Light"/>
              <a:cs typeface="Montserrat Light"/>
              <a:sym typeface="Montserrat Light"/>
            </a:endParaRPr>
          </a:p>
          <a:p>
            <a:pPr marL="457200" lvl="0" indent="-311150" algn="just" rtl="0">
              <a:spcBef>
                <a:spcPts val="0"/>
              </a:spcBef>
              <a:spcAft>
                <a:spcPts val="0"/>
              </a:spcAft>
              <a:buSzPts val="1300"/>
              <a:buFont typeface="Montserrat Light"/>
              <a:buChar char="❖"/>
            </a:pPr>
            <a:r>
              <a:rPr lang="en" sz="1300">
                <a:latin typeface="Montserrat Light"/>
                <a:ea typeface="Montserrat Light"/>
                <a:cs typeface="Montserrat Light"/>
                <a:sym typeface="Montserrat Light"/>
              </a:rPr>
              <a:t>Facilite la realización de pruebas para comprobar el rendimiento de la red.</a:t>
            </a:r>
            <a:endParaRPr sz="1300">
              <a:latin typeface="Montserrat Light"/>
              <a:ea typeface="Montserrat Light"/>
              <a:cs typeface="Montserrat Light"/>
              <a:sym typeface="Montserrat Light"/>
            </a:endParaRPr>
          </a:p>
          <a:p>
            <a:pPr marL="457200" lvl="0" indent="0" algn="l" rtl="0">
              <a:spcBef>
                <a:spcPts val="0"/>
              </a:spcBef>
              <a:spcAft>
                <a:spcPts val="0"/>
              </a:spcAft>
              <a:buNone/>
            </a:pPr>
            <a:endParaRPr sz="1300">
              <a:latin typeface="Montserrat Light"/>
              <a:ea typeface="Montserrat Light"/>
              <a:cs typeface="Montserrat Light"/>
              <a:sym typeface="Montserrat Light"/>
            </a:endParaRPr>
          </a:p>
          <a:p>
            <a:pPr marL="457200" lvl="0" indent="-311150" algn="just" rtl="0">
              <a:spcBef>
                <a:spcPts val="0"/>
              </a:spcBef>
              <a:spcAft>
                <a:spcPts val="0"/>
              </a:spcAft>
              <a:buSzPts val="1300"/>
              <a:buFont typeface="Montserrat Light"/>
              <a:buChar char="❖"/>
            </a:pPr>
            <a:r>
              <a:rPr lang="en" sz="1300">
                <a:latin typeface="Montserrat Light"/>
                <a:ea typeface="Montserrat Light"/>
                <a:cs typeface="Montserrat Light"/>
                <a:sym typeface="Montserrat Light"/>
              </a:rPr>
              <a:t>Generar resultados y facilitar su interpretación.</a:t>
            </a:r>
            <a:endParaRPr sz="1300">
              <a:latin typeface="Montserrat Light"/>
              <a:ea typeface="Montserrat Light"/>
              <a:cs typeface="Montserrat Light"/>
              <a:sym typeface="Montserrat Light"/>
            </a:endParaRPr>
          </a:p>
          <a:p>
            <a:pPr marL="457200" lvl="0" indent="0" algn="l" rtl="0">
              <a:spcBef>
                <a:spcPts val="0"/>
              </a:spcBef>
              <a:spcAft>
                <a:spcPts val="0"/>
              </a:spcAft>
              <a:buNone/>
            </a:pPr>
            <a:endParaRPr sz="1300">
              <a:latin typeface="Montserrat Light"/>
              <a:ea typeface="Montserrat Light"/>
              <a:cs typeface="Montserrat Light"/>
              <a:sym typeface="Montserrat Light"/>
            </a:endParaRPr>
          </a:p>
          <a:p>
            <a:pPr marL="457200" lvl="0" indent="-311150" algn="just" rtl="0">
              <a:spcBef>
                <a:spcPts val="0"/>
              </a:spcBef>
              <a:spcAft>
                <a:spcPts val="0"/>
              </a:spcAft>
              <a:buSzPts val="1300"/>
              <a:buFont typeface="Montserrat Light"/>
              <a:buChar char="❖"/>
            </a:pPr>
            <a:r>
              <a:rPr lang="en" sz="1300">
                <a:latin typeface="Montserrat Light"/>
                <a:ea typeface="Montserrat Light"/>
                <a:cs typeface="Montserrat Light"/>
                <a:sym typeface="Montserrat Light"/>
              </a:rPr>
              <a:t>Adaptable a distintos escenarios.</a:t>
            </a:r>
            <a:endParaRPr sz="1300">
              <a:latin typeface="Montserrat Light"/>
              <a:ea typeface="Montserrat Light"/>
              <a:cs typeface="Montserrat Light"/>
              <a:sym typeface="Montserrat Light"/>
            </a:endParaRPr>
          </a:p>
        </p:txBody>
      </p:sp>
      <p:grpSp>
        <p:nvGrpSpPr>
          <p:cNvPr id="660" name="Google Shape;660;p46"/>
          <p:cNvGrpSpPr/>
          <p:nvPr/>
        </p:nvGrpSpPr>
        <p:grpSpPr>
          <a:xfrm>
            <a:off x="3206697" y="3214591"/>
            <a:ext cx="1888667" cy="1609930"/>
            <a:chOff x="5765597" y="3233953"/>
            <a:chExt cx="1888667" cy="1609930"/>
          </a:xfrm>
        </p:grpSpPr>
        <p:sp>
          <p:nvSpPr>
            <p:cNvPr id="661" name="Google Shape;661;p46"/>
            <p:cNvSpPr/>
            <p:nvPr/>
          </p:nvSpPr>
          <p:spPr>
            <a:xfrm>
              <a:off x="5765597" y="3233953"/>
              <a:ext cx="1888667" cy="1609930"/>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a:noFill/>
            </a:ln>
            <a:effectLst>
              <a:outerShdw blurRad="171450" dist="3810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2" name="Google Shape;662;p46"/>
            <p:cNvPicPr preferRelativeResize="0"/>
            <p:nvPr/>
          </p:nvPicPr>
          <p:blipFill rotWithShape="1">
            <a:blip r:embed="rId3">
              <a:alphaModFix/>
            </a:blip>
            <a:srcRect t="1658" b="1918"/>
            <a:stretch/>
          </p:blipFill>
          <p:spPr>
            <a:xfrm>
              <a:off x="6090124" y="3318271"/>
              <a:ext cx="1239637" cy="1176611"/>
            </a:xfrm>
            <a:prstGeom prst="rect">
              <a:avLst/>
            </a:prstGeom>
            <a:noFill/>
            <a:ln>
              <a:noFill/>
            </a:ln>
          </p:spPr>
        </p:pic>
      </p:grpSp>
      <p:grpSp>
        <p:nvGrpSpPr>
          <p:cNvPr id="663" name="Google Shape;663;p46"/>
          <p:cNvGrpSpPr/>
          <p:nvPr/>
        </p:nvGrpSpPr>
        <p:grpSpPr>
          <a:xfrm>
            <a:off x="698708" y="833128"/>
            <a:ext cx="3629927" cy="1533015"/>
            <a:chOff x="1168974" y="1623563"/>
            <a:chExt cx="7376402" cy="2216300"/>
          </a:xfrm>
        </p:grpSpPr>
        <p:sp>
          <p:nvSpPr>
            <p:cNvPr id="664" name="Google Shape;664;p46"/>
            <p:cNvSpPr/>
            <p:nvPr/>
          </p:nvSpPr>
          <p:spPr>
            <a:xfrm>
              <a:off x="1168974" y="2371325"/>
              <a:ext cx="3761625" cy="866751"/>
            </a:xfrm>
            <a:prstGeom prst="rect">
              <a:avLst/>
            </a:prstGeom>
          </p:spPr>
          <p:txBody>
            <a:bodyPr>
              <a:prstTxWarp prst="textPlain">
                <a:avLst/>
              </a:prstTxWarp>
            </a:bodyPr>
            <a:lstStyle/>
            <a:p>
              <a:pPr lvl="0" algn="ctr"/>
              <a:r>
                <a:rPr b="0" i="0">
                  <a:ln w="9525" cap="flat" cmpd="sng">
                    <a:solidFill>
                      <a:srgbClr val="595959"/>
                    </a:solidFill>
                    <a:prstDash val="solid"/>
                    <a:round/>
                    <a:headEnd type="none" w="sm" len="sm"/>
                    <a:tailEnd type="none" w="sm" len="sm"/>
                  </a:ln>
                  <a:solidFill>
                    <a:srgbClr val="FF0000"/>
                  </a:solidFill>
                  <a:latin typeface="Arial"/>
                </a:rPr>
                <a:t>D-ITG</a:t>
              </a:r>
            </a:p>
          </p:txBody>
        </p:sp>
        <p:pic>
          <p:nvPicPr>
            <p:cNvPr id="665" name="Google Shape;665;p46"/>
            <p:cNvPicPr preferRelativeResize="0"/>
            <p:nvPr/>
          </p:nvPicPr>
          <p:blipFill>
            <a:blip r:embed="rId4">
              <a:alphaModFix/>
            </a:blip>
            <a:stretch>
              <a:fillRect/>
            </a:stretch>
          </p:blipFill>
          <p:spPr>
            <a:xfrm>
              <a:off x="5328500" y="2321794"/>
              <a:ext cx="969825" cy="965806"/>
            </a:xfrm>
            <a:prstGeom prst="rect">
              <a:avLst/>
            </a:prstGeom>
            <a:noFill/>
            <a:ln>
              <a:noFill/>
            </a:ln>
          </p:spPr>
        </p:pic>
        <p:pic>
          <p:nvPicPr>
            <p:cNvPr id="666" name="Google Shape;666;p46"/>
            <p:cNvPicPr preferRelativeResize="0"/>
            <p:nvPr/>
          </p:nvPicPr>
          <p:blipFill rotWithShape="1">
            <a:blip r:embed="rId5">
              <a:alphaModFix/>
            </a:blip>
            <a:srcRect l="29178" r="28479"/>
            <a:stretch/>
          </p:blipFill>
          <p:spPr>
            <a:xfrm>
              <a:off x="6558125" y="1623563"/>
              <a:ext cx="1987250" cy="2216300"/>
            </a:xfrm>
            <a:prstGeom prst="rect">
              <a:avLst/>
            </a:prstGeom>
            <a:noFill/>
            <a:ln>
              <a:noFill/>
            </a:ln>
          </p:spPr>
        </p:pic>
      </p:grpSp>
      <p:pic>
        <p:nvPicPr>
          <p:cNvPr id="667" name="Google Shape;667;p46"/>
          <p:cNvPicPr preferRelativeResize="0"/>
          <p:nvPr/>
        </p:nvPicPr>
        <p:blipFill>
          <a:blip r:embed="rId6">
            <a:alphaModFix/>
          </a:blip>
          <a:stretch>
            <a:fillRect/>
          </a:stretch>
        </p:blipFill>
        <p:spPr>
          <a:xfrm>
            <a:off x="1918750" y="3500813"/>
            <a:ext cx="818600" cy="768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47"/>
          <p:cNvSpPr txBox="1">
            <a:spLocks noGrp="1"/>
          </p:cNvSpPr>
          <p:nvPr>
            <p:ph type="title"/>
          </p:nvPr>
        </p:nvSpPr>
        <p:spPr>
          <a:xfrm>
            <a:off x="254325" y="122200"/>
            <a:ext cx="55224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DISEÑO DE LA APLICACIÓN PARA PRUEBAS</a:t>
            </a:r>
            <a:endParaRPr/>
          </a:p>
        </p:txBody>
      </p:sp>
      <p:sp>
        <p:nvSpPr>
          <p:cNvPr id="673" name="Google Shape;673;p47"/>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36</a:t>
            </a:fld>
            <a:endParaRPr/>
          </a:p>
        </p:txBody>
      </p:sp>
      <p:pic>
        <p:nvPicPr>
          <p:cNvPr id="674" name="Google Shape;674;p47"/>
          <p:cNvPicPr preferRelativeResize="0"/>
          <p:nvPr/>
        </p:nvPicPr>
        <p:blipFill rotWithShape="1">
          <a:blip r:embed="rId3">
            <a:alphaModFix/>
          </a:blip>
          <a:srcRect l="4803" t="4387" r="8179" b="6263"/>
          <a:stretch/>
        </p:blipFill>
        <p:spPr>
          <a:xfrm>
            <a:off x="1347275" y="1111975"/>
            <a:ext cx="6234194" cy="3622100"/>
          </a:xfrm>
          <a:prstGeom prst="rect">
            <a:avLst/>
          </a:prstGeom>
          <a:noFill/>
          <a:ln w="28575" cap="flat" cmpd="sng">
            <a:solidFill>
              <a:srgbClr val="000000"/>
            </a:solidFill>
            <a:prstDash val="solid"/>
            <a:round/>
            <a:headEnd type="none" w="sm" len="sm"/>
            <a:tailEnd type="none" w="sm" len="sm"/>
          </a:ln>
        </p:spPr>
      </p:pic>
      <p:sp>
        <p:nvSpPr>
          <p:cNvPr id="675" name="Google Shape;675;p47"/>
          <p:cNvSpPr/>
          <p:nvPr/>
        </p:nvSpPr>
        <p:spPr>
          <a:xfrm rot="-894448">
            <a:off x="108996" y="652038"/>
            <a:ext cx="2296366" cy="1147790"/>
          </a:xfrm>
          <a:prstGeom prst="cloud">
            <a:avLst/>
          </a:prstGeom>
          <a:solidFill>
            <a:srgbClr val="CCCCCC"/>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El modelo sigue una serie de etapas de forma sucesiva.</a:t>
            </a:r>
            <a:endParaRPr/>
          </a:p>
        </p:txBody>
      </p:sp>
      <p:sp>
        <p:nvSpPr>
          <p:cNvPr id="676" name="Google Shape;676;p47"/>
          <p:cNvSpPr txBox="1"/>
          <p:nvPr/>
        </p:nvSpPr>
        <p:spPr>
          <a:xfrm>
            <a:off x="3089650" y="705800"/>
            <a:ext cx="3743700" cy="33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chemeClr val="dk1"/>
                </a:solidFill>
                <a:latin typeface="Montserrat"/>
                <a:ea typeface="Montserrat"/>
                <a:cs typeface="Montserrat"/>
                <a:sym typeface="Montserrat"/>
              </a:rPr>
              <a:t>Metodología de diseño tipo Cascada.</a:t>
            </a:r>
            <a:endParaRPr sz="1300" b="1">
              <a:solidFill>
                <a:schemeClr val="dk1"/>
              </a:solidFill>
              <a:latin typeface="Montserrat"/>
              <a:ea typeface="Montserrat"/>
              <a:cs typeface="Montserrat"/>
              <a:sym typeface="Montserrat"/>
            </a:endParaRPr>
          </a:p>
          <a:p>
            <a:pPr marL="0" lvl="0" indent="0" algn="l" rtl="0">
              <a:lnSpc>
                <a:spcPct val="115000"/>
              </a:lnSpc>
              <a:spcBef>
                <a:spcPts val="1600"/>
              </a:spcBef>
              <a:spcAft>
                <a:spcPts val="0"/>
              </a:spcAft>
              <a:buNone/>
            </a:pPr>
            <a:endParaRPr sz="1300">
              <a:solidFill>
                <a:schemeClr val="dk1"/>
              </a:solidFill>
              <a:latin typeface="Montserrat"/>
              <a:ea typeface="Montserrat"/>
              <a:cs typeface="Montserrat"/>
              <a:sym typeface="Montserrat"/>
            </a:endParaRPr>
          </a:p>
          <a:p>
            <a:pPr marL="0" lvl="0" indent="0" algn="l" rtl="0">
              <a:lnSpc>
                <a:spcPct val="115000"/>
              </a:lnSpc>
              <a:spcBef>
                <a:spcPts val="1600"/>
              </a:spcBef>
              <a:spcAft>
                <a:spcPts val="1600"/>
              </a:spcAft>
              <a:buNone/>
            </a:pPr>
            <a:endParaRPr sz="1600">
              <a:solidFill>
                <a:srgbClr val="000000"/>
              </a:solidFill>
              <a:latin typeface="Muli"/>
              <a:ea typeface="Muli"/>
              <a:cs typeface="Muli"/>
              <a:sym typeface="Mul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48"/>
          <p:cNvSpPr txBox="1">
            <a:spLocks noGrp="1"/>
          </p:cNvSpPr>
          <p:nvPr>
            <p:ph type="title"/>
          </p:nvPr>
        </p:nvSpPr>
        <p:spPr>
          <a:xfrm>
            <a:off x="254325" y="122200"/>
            <a:ext cx="32340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REQUERIMIENTOS</a:t>
            </a:r>
            <a:endParaRPr/>
          </a:p>
        </p:txBody>
      </p:sp>
      <p:sp>
        <p:nvSpPr>
          <p:cNvPr id="682" name="Google Shape;682;p48"/>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37</a:t>
            </a:fld>
            <a:endParaRPr/>
          </a:p>
        </p:txBody>
      </p:sp>
      <p:sp>
        <p:nvSpPr>
          <p:cNvPr id="683" name="Google Shape;683;p48"/>
          <p:cNvSpPr txBox="1"/>
          <p:nvPr/>
        </p:nvSpPr>
        <p:spPr>
          <a:xfrm>
            <a:off x="4308850" y="705800"/>
            <a:ext cx="3743700" cy="337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chemeClr val="dk1"/>
                </a:solidFill>
                <a:latin typeface="Montserrat"/>
                <a:ea typeface="Montserrat"/>
                <a:cs typeface="Montserrat"/>
                <a:sym typeface="Montserrat"/>
              </a:rPr>
              <a:t>Diagrama de requerimientos.</a:t>
            </a:r>
            <a:endParaRPr sz="1300" b="1">
              <a:solidFill>
                <a:schemeClr val="dk1"/>
              </a:solidFill>
              <a:latin typeface="Montserrat"/>
              <a:ea typeface="Montserrat"/>
              <a:cs typeface="Montserrat"/>
              <a:sym typeface="Montserrat"/>
            </a:endParaRPr>
          </a:p>
          <a:p>
            <a:pPr marL="0" lvl="0" indent="0" algn="l" rtl="0">
              <a:lnSpc>
                <a:spcPct val="115000"/>
              </a:lnSpc>
              <a:spcBef>
                <a:spcPts val="1600"/>
              </a:spcBef>
              <a:spcAft>
                <a:spcPts val="0"/>
              </a:spcAft>
              <a:buNone/>
            </a:pPr>
            <a:endParaRPr sz="1300">
              <a:solidFill>
                <a:schemeClr val="dk1"/>
              </a:solidFill>
              <a:latin typeface="Montserrat"/>
              <a:ea typeface="Montserrat"/>
              <a:cs typeface="Montserrat"/>
              <a:sym typeface="Montserrat"/>
            </a:endParaRPr>
          </a:p>
          <a:p>
            <a:pPr marL="0" lvl="0" indent="0" algn="l" rtl="0">
              <a:lnSpc>
                <a:spcPct val="115000"/>
              </a:lnSpc>
              <a:spcBef>
                <a:spcPts val="1600"/>
              </a:spcBef>
              <a:spcAft>
                <a:spcPts val="1600"/>
              </a:spcAft>
              <a:buNone/>
            </a:pPr>
            <a:endParaRPr sz="1600">
              <a:solidFill>
                <a:srgbClr val="000000"/>
              </a:solidFill>
              <a:latin typeface="Muli"/>
              <a:ea typeface="Muli"/>
              <a:cs typeface="Muli"/>
              <a:sym typeface="Muli"/>
            </a:endParaRPr>
          </a:p>
        </p:txBody>
      </p:sp>
      <p:pic>
        <p:nvPicPr>
          <p:cNvPr id="684" name="Google Shape;684;p48"/>
          <p:cNvPicPr preferRelativeResize="0"/>
          <p:nvPr/>
        </p:nvPicPr>
        <p:blipFill>
          <a:blip r:embed="rId3">
            <a:alphaModFix/>
          </a:blip>
          <a:stretch>
            <a:fillRect/>
          </a:stretch>
        </p:blipFill>
        <p:spPr>
          <a:xfrm>
            <a:off x="2561575" y="1117950"/>
            <a:ext cx="6154453" cy="3616124"/>
          </a:xfrm>
          <a:prstGeom prst="rect">
            <a:avLst/>
          </a:prstGeom>
          <a:noFill/>
          <a:ln>
            <a:noFill/>
          </a:ln>
        </p:spPr>
      </p:pic>
      <p:sp>
        <p:nvSpPr>
          <p:cNvPr id="685" name="Google Shape;685;p48"/>
          <p:cNvSpPr txBox="1"/>
          <p:nvPr/>
        </p:nvSpPr>
        <p:spPr>
          <a:xfrm>
            <a:off x="149575" y="1180375"/>
            <a:ext cx="2261100" cy="12081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300">
                <a:solidFill>
                  <a:schemeClr val="dk1"/>
                </a:solidFill>
                <a:latin typeface="Montserrat"/>
                <a:ea typeface="Montserrat"/>
                <a:cs typeface="Montserrat"/>
                <a:sym typeface="Montserrat"/>
              </a:rPr>
              <a:t>Se define todo lo que debe hacer el sistema y las características que tendrá en función de las necesidades.</a:t>
            </a:r>
            <a:endParaRPr sz="1300">
              <a:solidFill>
                <a:schemeClr val="dk1"/>
              </a:solidFill>
              <a:latin typeface="Montserrat"/>
              <a:ea typeface="Montserrat"/>
              <a:cs typeface="Montserrat"/>
              <a:sym typeface="Montserrat"/>
            </a:endParaRPr>
          </a:p>
          <a:p>
            <a:pPr marL="0" lvl="0" indent="0" algn="l" rtl="0">
              <a:lnSpc>
                <a:spcPct val="115000"/>
              </a:lnSpc>
              <a:spcBef>
                <a:spcPts val="1600"/>
              </a:spcBef>
              <a:spcAft>
                <a:spcPts val="0"/>
              </a:spcAft>
              <a:buNone/>
            </a:pP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A cada requerimiento se le asocia una palabra que lo describe para facilitar el proceso de diseño.</a:t>
            </a:r>
            <a:endParaRPr sz="1300">
              <a:solidFill>
                <a:schemeClr val="dk1"/>
              </a:solidFill>
              <a:latin typeface="Montserrat"/>
              <a:ea typeface="Montserrat"/>
              <a:cs typeface="Montserrat"/>
              <a:sym typeface="Montserrat"/>
            </a:endParaRPr>
          </a:p>
          <a:p>
            <a:pPr marL="0" lvl="0" indent="0" algn="l" rtl="0">
              <a:lnSpc>
                <a:spcPct val="115000"/>
              </a:lnSpc>
              <a:spcBef>
                <a:spcPts val="1600"/>
              </a:spcBef>
              <a:spcAft>
                <a:spcPts val="0"/>
              </a:spcAft>
              <a:buNone/>
            </a:pPr>
            <a:endParaRPr sz="1300">
              <a:solidFill>
                <a:schemeClr val="dk1"/>
              </a:solidFill>
              <a:latin typeface="Montserrat"/>
              <a:ea typeface="Montserrat"/>
              <a:cs typeface="Montserrat"/>
              <a:sym typeface="Montserrat"/>
            </a:endParaRPr>
          </a:p>
          <a:p>
            <a:pPr marL="0" lvl="0" indent="0" algn="l" rtl="0">
              <a:lnSpc>
                <a:spcPct val="115000"/>
              </a:lnSpc>
              <a:spcBef>
                <a:spcPts val="1600"/>
              </a:spcBef>
              <a:spcAft>
                <a:spcPts val="0"/>
              </a:spcAft>
              <a:buNone/>
            </a:pPr>
            <a:endParaRPr sz="1600">
              <a:latin typeface="Muli"/>
              <a:ea typeface="Muli"/>
              <a:cs typeface="Muli"/>
              <a:sym typeface="Muli"/>
            </a:endParaRPr>
          </a:p>
          <a:p>
            <a:pPr marL="0" lvl="0" indent="0" algn="l" rtl="0">
              <a:lnSpc>
                <a:spcPct val="115000"/>
              </a:lnSpc>
              <a:spcBef>
                <a:spcPts val="1600"/>
              </a:spcBef>
              <a:spcAft>
                <a:spcPts val="1600"/>
              </a:spcAft>
              <a:buNone/>
            </a:pPr>
            <a:endParaRPr sz="1600">
              <a:latin typeface="Muli"/>
              <a:ea typeface="Muli"/>
              <a:cs typeface="Muli"/>
              <a:sym typeface="Mul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49"/>
          <p:cNvSpPr txBox="1">
            <a:spLocks noGrp="1"/>
          </p:cNvSpPr>
          <p:nvPr>
            <p:ph type="title"/>
          </p:nvPr>
        </p:nvSpPr>
        <p:spPr>
          <a:xfrm>
            <a:off x="254325" y="122200"/>
            <a:ext cx="24120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DISEÑO</a:t>
            </a:r>
            <a:endParaRPr/>
          </a:p>
        </p:txBody>
      </p:sp>
      <p:sp>
        <p:nvSpPr>
          <p:cNvPr id="691" name="Google Shape;691;p49"/>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38</a:t>
            </a:fld>
            <a:endParaRPr/>
          </a:p>
        </p:txBody>
      </p:sp>
      <p:pic>
        <p:nvPicPr>
          <p:cNvPr id="692" name="Google Shape;692;p49"/>
          <p:cNvPicPr preferRelativeResize="0"/>
          <p:nvPr/>
        </p:nvPicPr>
        <p:blipFill>
          <a:blip r:embed="rId3">
            <a:alphaModFix/>
          </a:blip>
          <a:stretch>
            <a:fillRect/>
          </a:stretch>
        </p:blipFill>
        <p:spPr>
          <a:xfrm>
            <a:off x="158113" y="1076800"/>
            <a:ext cx="6197283" cy="3795398"/>
          </a:xfrm>
          <a:prstGeom prst="rect">
            <a:avLst/>
          </a:prstGeom>
          <a:noFill/>
          <a:ln>
            <a:noFill/>
          </a:ln>
        </p:spPr>
      </p:pic>
      <p:pic>
        <p:nvPicPr>
          <p:cNvPr id="693" name="Google Shape;693;p49"/>
          <p:cNvPicPr preferRelativeResize="0"/>
          <p:nvPr/>
        </p:nvPicPr>
        <p:blipFill>
          <a:blip r:embed="rId4">
            <a:alphaModFix/>
          </a:blip>
          <a:stretch>
            <a:fillRect/>
          </a:stretch>
        </p:blipFill>
        <p:spPr>
          <a:xfrm>
            <a:off x="6211725" y="122200"/>
            <a:ext cx="2743425" cy="1563151"/>
          </a:xfrm>
          <a:prstGeom prst="rect">
            <a:avLst/>
          </a:prstGeom>
          <a:noFill/>
          <a:ln>
            <a:noFill/>
          </a:ln>
        </p:spPr>
      </p:pic>
      <p:sp>
        <p:nvSpPr>
          <p:cNvPr id="694" name="Google Shape;694;p49"/>
          <p:cNvSpPr txBox="1"/>
          <p:nvPr/>
        </p:nvSpPr>
        <p:spPr>
          <a:xfrm>
            <a:off x="6543150" y="2446800"/>
            <a:ext cx="2412000" cy="1055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solidFill>
                  <a:schemeClr val="dk1"/>
                </a:solidFill>
                <a:latin typeface="Montserrat"/>
                <a:ea typeface="Montserrat"/>
                <a:cs typeface="Montserrat"/>
                <a:sym typeface="Montserrat"/>
              </a:rPr>
              <a:t>Uso de los componentes de software para cumplir con los requerimientos establecidos</a:t>
            </a:r>
            <a:endParaRPr sz="1300">
              <a:solidFill>
                <a:schemeClr val="dk1"/>
              </a:solidFill>
              <a:latin typeface="Montserrat"/>
              <a:ea typeface="Montserrat"/>
              <a:cs typeface="Montserrat"/>
              <a:sym typeface="Montserrat"/>
            </a:endParaRPr>
          </a:p>
          <a:p>
            <a:pPr marL="0" lvl="0" indent="0" algn="l" rtl="0">
              <a:lnSpc>
                <a:spcPct val="115000"/>
              </a:lnSpc>
              <a:spcBef>
                <a:spcPts val="1600"/>
              </a:spcBef>
              <a:spcAft>
                <a:spcPts val="0"/>
              </a:spcAft>
              <a:buNone/>
            </a:pPr>
            <a:endParaRPr sz="1300">
              <a:solidFill>
                <a:schemeClr val="dk1"/>
              </a:solidFill>
              <a:latin typeface="Montserrat"/>
              <a:ea typeface="Montserrat"/>
              <a:cs typeface="Montserrat"/>
              <a:sym typeface="Montserrat"/>
            </a:endParaRPr>
          </a:p>
          <a:p>
            <a:pPr marL="0" lvl="0" indent="0" algn="l" rtl="0">
              <a:lnSpc>
                <a:spcPct val="115000"/>
              </a:lnSpc>
              <a:spcBef>
                <a:spcPts val="1600"/>
              </a:spcBef>
              <a:spcAft>
                <a:spcPts val="1600"/>
              </a:spcAft>
              <a:buNone/>
            </a:pPr>
            <a:endParaRPr sz="1600">
              <a:solidFill>
                <a:srgbClr val="000000"/>
              </a:solidFill>
              <a:latin typeface="Muli"/>
              <a:ea typeface="Muli"/>
              <a:cs typeface="Muli"/>
              <a:sym typeface="Mul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pic>
        <p:nvPicPr>
          <p:cNvPr id="699" name="Google Shape;699;p50"/>
          <p:cNvPicPr preferRelativeResize="0"/>
          <p:nvPr/>
        </p:nvPicPr>
        <p:blipFill>
          <a:blip r:embed="rId3">
            <a:alphaModFix/>
          </a:blip>
          <a:stretch>
            <a:fillRect/>
          </a:stretch>
        </p:blipFill>
        <p:spPr>
          <a:xfrm>
            <a:off x="254325" y="688750"/>
            <a:ext cx="4351849" cy="4184471"/>
          </a:xfrm>
          <a:prstGeom prst="rect">
            <a:avLst/>
          </a:prstGeom>
          <a:noFill/>
          <a:ln>
            <a:noFill/>
          </a:ln>
        </p:spPr>
      </p:pic>
      <p:sp>
        <p:nvSpPr>
          <p:cNvPr id="700" name="Google Shape;700;p50"/>
          <p:cNvSpPr txBox="1"/>
          <p:nvPr/>
        </p:nvSpPr>
        <p:spPr>
          <a:xfrm>
            <a:off x="5226425" y="813775"/>
            <a:ext cx="3503100" cy="4088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Montserrat"/>
                <a:ea typeface="Montserrat"/>
                <a:cs typeface="Montserrat"/>
                <a:sym typeface="Montserrat"/>
              </a:rPr>
              <a:t>Consiste en la inyección de tráfico utilizando el protocolo TCP, se generan 1000 paquetes de 512 bytes cada uno durante aproximadamente 10 segundos, la finalidad de esta prueba es comprobar si existe conectividad entre los extremos del enlace.</a:t>
            </a: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0" lvl="0" indent="0" algn="just" rtl="0">
              <a:spcBef>
                <a:spcPts val="0"/>
              </a:spcBef>
              <a:spcAft>
                <a:spcPts val="0"/>
              </a:spcAft>
              <a:buNone/>
            </a:pPr>
            <a:r>
              <a:rPr lang="en">
                <a:latin typeface="Montserrat"/>
                <a:ea typeface="Montserrat"/>
                <a:cs typeface="Montserrat"/>
                <a:sym typeface="Montserrat"/>
              </a:rPr>
              <a:t>El resultado se  muestra encendiendo un indicador en la interfaz.</a:t>
            </a:r>
            <a:endParaRPr>
              <a:latin typeface="Montserrat"/>
              <a:ea typeface="Montserrat"/>
              <a:cs typeface="Montserrat"/>
              <a:sym typeface="Montserrat"/>
            </a:endParaRPr>
          </a:p>
        </p:txBody>
      </p:sp>
      <p:sp>
        <p:nvSpPr>
          <p:cNvPr id="701" name="Google Shape;701;p50"/>
          <p:cNvSpPr txBox="1">
            <a:spLocks noGrp="1"/>
          </p:cNvSpPr>
          <p:nvPr>
            <p:ph type="title"/>
          </p:nvPr>
        </p:nvSpPr>
        <p:spPr>
          <a:xfrm>
            <a:off x="254325" y="122200"/>
            <a:ext cx="24120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IMPLEMENTACIÓN</a:t>
            </a:r>
            <a:endParaRPr/>
          </a:p>
        </p:txBody>
      </p:sp>
      <p:sp>
        <p:nvSpPr>
          <p:cNvPr id="702" name="Google Shape;702;p50"/>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39</a:t>
            </a:fld>
            <a:endParaRPr/>
          </a:p>
        </p:txBody>
      </p:sp>
      <p:cxnSp>
        <p:nvCxnSpPr>
          <p:cNvPr id="703" name="Google Shape;703;p50"/>
          <p:cNvCxnSpPr/>
          <p:nvPr/>
        </p:nvCxnSpPr>
        <p:spPr>
          <a:xfrm>
            <a:off x="4429400" y="1966300"/>
            <a:ext cx="822000" cy="0"/>
          </a:xfrm>
          <a:prstGeom prst="straightConnector1">
            <a:avLst/>
          </a:prstGeom>
          <a:noFill/>
          <a:ln w="28575" cap="flat" cmpd="sng">
            <a:solidFill>
              <a:srgbClr val="000000"/>
            </a:solidFill>
            <a:prstDash val="solid"/>
            <a:round/>
            <a:headEnd type="none" w="med" len="med"/>
            <a:tailEnd type="triangle" w="med" len="med"/>
          </a:ln>
        </p:spPr>
      </p:cxnSp>
      <p:pic>
        <p:nvPicPr>
          <p:cNvPr id="704" name="Google Shape;704;p50"/>
          <p:cNvPicPr preferRelativeResize="0"/>
          <p:nvPr/>
        </p:nvPicPr>
        <p:blipFill>
          <a:blip r:embed="rId4">
            <a:alphaModFix/>
          </a:blip>
          <a:stretch>
            <a:fillRect/>
          </a:stretch>
        </p:blipFill>
        <p:spPr>
          <a:xfrm>
            <a:off x="7585075" y="4167725"/>
            <a:ext cx="476250" cy="476250"/>
          </a:xfrm>
          <a:prstGeom prst="rect">
            <a:avLst/>
          </a:prstGeom>
          <a:noFill/>
          <a:ln>
            <a:noFill/>
          </a:ln>
        </p:spPr>
      </p:pic>
      <p:pic>
        <p:nvPicPr>
          <p:cNvPr id="705" name="Google Shape;705;p50"/>
          <p:cNvPicPr preferRelativeResize="0"/>
          <p:nvPr/>
        </p:nvPicPr>
        <p:blipFill>
          <a:blip r:embed="rId5">
            <a:alphaModFix/>
          </a:blip>
          <a:stretch>
            <a:fillRect/>
          </a:stretch>
        </p:blipFill>
        <p:spPr>
          <a:xfrm>
            <a:off x="5748925" y="4224875"/>
            <a:ext cx="476250" cy="361950"/>
          </a:xfrm>
          <a:prstGeom prst="rect">
            <a:avLst/>
          </a:prstGeom>
          <a:noFill/>
          <a:ln>
            <a:noFill/>
          </a:ln>
        </p:spPr>
      </p:pic>
      <p:sp>
        <p:nvSpPr>
          <p:cNvPr id="706" name="Google Shape;706;p50"/>
          <p:cNvSpPr/>
          <p:nvPr/>
        </p:nvSpPr>
        <p:spPr>
          <a:xfrm>
            <a:off x="3954825" y="1785400"/>
            <a:ext cx="414600" cy="361800"/>
          </a:xfrm>
          <a:prstGeom prst="rect">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1</a:t>
            </a:r>
            <a:endParaRPr sz="1800" b="1"/>
          </a:p>
        </p:txBody>
      </p:sp>
      <p:sp>
        <p:nvSpPr>
          <p:cNvPr id="707" name="Google Shape;707;p50"/>
          <p:cNvSpPr/>
          <p:nvPr/>
        </p:nvSpPr>
        <p:spPr>
          <a:xfrm>
            <a:off x="3954825" y="2547400"/>
            <a:ext cx="414600" cy="36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2</a:t>
            </a:r>
            <a:endParaRPr sz="1800" b="1"/>
          </a:p>
        </p:txBody>
      </p:sp>
      <p:sp>
        <p:nvSpPr>
          <p:cNvPr id="708" name="Google Shape;708;p50"/>
          <p:cNvSpPr/>
          <p:nvPr/>
        </p:nvSpPr>
        <p:spPr>
          <a:xfrm>
            <a:off x="3954825" y="4372275"/>
            <a:ext cx="414600" cy="36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3</a:t>
            </a:r>
            <a:endParaRPr sz="1800" b="1"/>
          </a:p>
        </p:txBody>
      </p:sp>
      <p:sp>
        <p:nvSpPr>
          <p:cNvPr id="709" name="Google Shape;709;p50"/>
          <p:cNvSpPr txBox="1"/>
          <p:nvPr/>
        </p:nvSpPr>
        <p:spPr>
          <a:xfrm>
            <a:off x="5421225" y="3610450"/>
            <a:ext cx="1348800" cy="5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a:ea typeface="Montserrat"/>
                <a:cs typeface="Montserrat"/>
                <a:sym typeface="Montserrat"/>
              </a:rPr>
              <a:t>Existe conectividad</a:t>
            </a:r>
            <a:endParaRPr>
              <a:latin typeface="Montserrat"/>
              <a:ea typeface="Montserrat"/>
              <a:cs typeface="Montserrat"/>
              <a:sym typeface="Montserrat"/>
            </a:endParaRPr>
          </a:p>
        </p:txBody>
      </p:sp>
      <p:sp>
        <p:nvSpPr>
          <p:cNvPr id="710" name="Google Shape;710;p50"/>
          <p:cNvSpPr txBox="1"/>
          <p:nvPr/>
        </p:nvSpPr>
        <p:spPr>
          <a:xfrm>
            <a:off x="7079800" y="3610450"/>
            <a:ext cx="1348800" cy="55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a:ea typeface="Montserrat"/>
                <a:cs typeface="Montserrat"/>
                <a:sym typeface="Montserrat"/>
              </a:rPr>
              <a:t>No existe conectividad</a:t>
            </a:r>
            <a:endParaRPr>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15"/>
          <p:cNvSpPr txBox="1">
            <a:spLocks noGrp="1"/>
          </p:cNvSpPr>
          <p:nvPr>
            <p:ph type="ctrTitle"/>
          </p:nvPr>
        </p:nvSpPr>
        <p:spPr>
          <a:xfrm>
            <a:off x="2027625" y="1629397"/>
            <a:ext cx="50886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accent2"/>
                </a:solidFill>
              </a:rPr>
              <a:t>1.</a:t>
            </a:r>
            <a:endParaRPr>
              <a:solidFill>
                <a:schemeClr val="accent2"/>
              </a:solidFill>
            </a:endParaRPr>
          </a:p>
          <a:p>
            <a:pPr marL="0" lvl="0" indent="0" algn="l" rtl="0">
              <a:spcBef>
                <a:spcPts val="0"/>
              </a:spcBef>
              <a:spcAft>
                <a:spcPts val="0"/>
              </a:spcAft>
              <a:buNone/>
            </a:pPr>
            <a:r>
              <a:rPr lang="en"/>
              <a:t>INTRODUCCIÓN</a:t>
            </a:r>
            <a:endParaRPr/>
          </a:p>
        </p:txBody>
      </p:sp>
      <p:sp>
        <p:nvSpPr>
          <p:cNvPr id="343" name="Google Shape;343;p15"/>
          <p:cNvSpPr txBox="1">
            <a:spLocks noGrp="1"/>
          </p:cNvSpPr>
          <p:nvPr>
            <p:ph type="subTitle" idx="1"/>
          </p:nvPr>
        </p:nvSpPr>
        <p:spPr>
          <a:xfrm>
            <a:off x="2027625" y="2886101"/>
            <a:ext cx="5088600" cy="784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Proyecto piloto TVWS de Mintel en Cotopaxi.</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p51"/>
          <p:cNvPicPr preferRelativeResize="0"/>
          <p:nvPr/>
        </p:nvPicPr>
        <p:blipFill>
          <a:blip r:embed="rId3">
            <a:alphaModFix/>
          </a:blip>
          <a:stretch>
            <a:fillRect/>
          </a:stretch>
        </p:blipFill>
        <p:spPr>
          <a:xfrm>
            <a:off x="254325" y="688750"/>
            <a:ext cx="4351849" cy="4184471"/>
          </a:xfrm>
          <a:prstGeom prst="rect">
            <a:avLst/>
          </a:prstGeom>
          <a:noFill/>
          <a:ln>
            <a:noFill/>
          </a:ln>
        </p:spPr>
      </p:pic>
      <p:sp>
        <p:nvSpPr>
          <p:cNvPr id="716" name="Google Shape;716;p51"/>
          <p:cNvSpPr txBox="1"/>
          <p:nvPr/>
        </p:nvSpPr>
        <p:spPr>
          <a:xfrm>
            <a:off x="5226425" y="813775"/>
            <a:ext cx="3503100" cy="4088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Montserrat"/>
                <a:ea typeface="Montserrat"/>
                <a:cs typeface="Montserrat"/>
                <a:sym typeface="Montserrat"/>
              </a:rPr>
              <a:t>Consiste en la generación de flujos de paquetes para simular una videoconferencia.</a:t>
            </a: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0" lvl="0" indent="0" algn="just" rtl="0">
              <a:spcBef>
                <a:spcPts val="0"/>
              </a:spcBef>
              <a:spcAft>
                <a:spcPts val="0"/>
              </a:spcAft>
              <a:buNone/>
            </a:pPr>
            <a:r>
              <a:rPr lang="en">
                <a:latin typeface="Montserrat"/>
                <a:ea typeface="Montserrat"/>
                <a:cs typeface="Montserrat"/>
                <a:sym typeface="Montserrat"/>
              </a:rPr>
              <a:t>Se puede simular desde 1 a varios usuarios, por cada usuario se genera un flujo de paquetes de audio y un flujo de paquetes de video.</a:t>
            </a:r>
            <a:endParaRPr>
              <a:latin typeface="Montserrat"/>
              <a:ea typeface="Montserrat"/>
              <a:cs typeface="Montserrat"/>
              <a:sym typeface="Montserrat"/>
            </a:endParaRPr>
          </a:p>
        </p:txBody>
      </p:sp>
      <p:sp>
        <p:nvSpPr>
          <p:cNvPr id="717" name="Google Shape;717;p51"/>
          <p:cNvSpPr txBox="1">
            <a:spLocks noGrp="1"/>
          </p:cNvSpPr>
          <p:nvPr>
            <p:ph type="title"/>
          </p:nvPr>
        </p:nvSpPr>
        <p:spPr>
          <a:xfrm>
            <a:off x="254325" y="122200"/>
            <a:ext cx="24120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IMPLEMENTACIÓN</a:t>
            </a:r>
            <a:endParaRPr/>
          </a:p>
        </p:txBody>
      </p:sp>
      <p:sp>
        <p:nvSpPr>
          <p:cNvPr id="718" name="Google Shape;718;p51"/>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40</a:t>
            </a:fld>
            <a:endParaRPr/>
          </a:p>
        </p:txBody>
      </p:sp>
      <p:cxnSp>
        <p:nvCxnSpPr>
          <p:cNvPr id="719" name="Google Shape;719;p51"/>
          <p:cNvCxnSpPr/>
          <p:nvPr/>
        </p:nvCxnSpPr>
        <p:spPr>
          <a:xfrm>
            <a:off x="4429400" y="2728300"/>
            <a:ext cx="822000" cy="0"/>
          </a:xfrm>
          <a:prstGeom prst="straightConnector1">
            <a:avLst/>
          </a:prstGeom>
          <a:noFill/>
          <a:ln w="28575" cap="flat" cmpd="sng">
            <a:solidFill>
              <a:srgbClr val="000000"/>
            </a:solidFill>
            <a:prstDash val="solid"/>
            <a:round/>
            <a:headEnd type="none" w="med" len="med"/>
            <a:tailEnd type="triangle" w="med" len="med"/>
          </a:ln>
        </p:spPr>
      </p:cxnSp>
      <p:sp>
        <p:nvSpPr>
          <p:cNvPr id="720" name="Google Shape;720;p51"/>
          <p:cNvSpPr/>
          <p:nvPr/>
        </p:nvSpPr>
        <p:spPr>
          <a:xfrm>
            <a:off x="3954825" y="1785400"/>
            <a:ext cx="414600" cy="36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1</a:t>
            </a:r>
            <a:endParaRPr sz="1800" b="1"/>
          </a:p>
        </p:txBody>
      </p:sp>
      <p:sp>
        <p:nvSpPr>
          <p:cNvPr id="721" name="Google Shape;721;p51"/>
          <p:cNvSpPr/>
          <p:nvPr/>
        </p:nvSpPr>
        <p:spPr>
          <a:xfrm>
            <a:off x="3954825" y="2547400"/>
            <a:ext cx="414600" cy="361800"/>
          </a:xfrm>
          <a:prstGeom prst="rect">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2</a:t>
            </a:r>
            <a:endParaRPr sz="1800" b="1"/>
          </a:p>
        </p:txBody>
      </p:sp>
      <p:sp>
        <p:nvSpPr>
          <p:cNvPr id="722" name="Google Shape;722;p51"/>
          <p:cNvSpPr/>
          <p:nvPr/>
        </p:nvSpPr>
        <p:spPr>
          <a:xfrm>
            <a:off x="3954825" y="4372275"/>
            <a:ext cx="414600" cy="36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3</a:t>
            </a:r>
            <a:endParaRPr sz="1800" b="1"/>
          </a:p>
        </p:txBody>
      </p:sp>
      <p:pic>
        <p:nvPicPr>
          <p:cNvPr id="723" name="Google Shape;723;p51"/>
          <p:cNvPicPr preferRelativeResize="0"/>
          <p:nvPr/>
        </p:nvPicPr>
        <p:blipFill>
          <a:blip r:embed="rId4">
            <a:alphaModFix/>
          </a:blip>
          <a:stretch>
            <a:fillRect/>
          </a:stretch>
        </p:blipFill>
        <p:spPr>
          <a:xfrm>
            <a:off x="5547625" y="2788400"/>
            <a:ext cx="1253800" cy="1779050"/>
          </a:xfrm>
          <a:prstGeom prst="rect">
            <a:avLst/>
          </a:prstGeom>
          <a:noFill/>
          <a:ln>
            <a:noFill/>
          </a:ln>
        </p:spPr>
      </p:pic>
      <p:pic>
        <p:nvPicPr>
          <p:cNvPr id="724" name="Google Shape;724;p51"/>
          <p:cNvPicPr preferRelativeResize="0"/>
          <p:nvPr/>
        </p:nvPicPr>
        <p:blipFill>
          <a:blip r:embed="rId5">
            <a:alphaModFix/>
          </a:blip>
          <a:stretch>
            <a:fillRect/>
          </a:stretch>
        </p:blipFill>
        <p:spPr>
          <a:xfrm>
            <a:off x="7161575" y="2788400"/>
            <a:ext cx="1253800" cy="17790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729" name="Google Shape;729;p52"/>
          <p:cNvPicPr preferRelativeResize="0"/>
          <p:nvPr/>
        </p:nvPicPr>
        <p:blipFill>
          <a:blip r:embed="rId3">
            <a:alphaModFix/>
          </a:blip>
          <a:stretch>
            <a:fillRect/>
          </a:stretch>
        </p:blipFill>
        <p:spPr>
          <a:xfrm>
            <a:off x="254325" y="688750"/>
            <a:ext cx="4351849" cy="4184471"/>
          </a:xfrm>
          <a:prstGeom prst="rect">
            <a:avLst/>
          </a:prstGeom>
          <a:noFill/>
          <a:ln>
            <a:noFill/>
          </a:ln>
        </p:spPr>
      </p:pic>
      <p:sp>
        <p:nvSpPr>
          <p:cNvPr id="730" name="Google Shape;730;p52"/>
          <p:cNvSpPr txBox="1"/>
          <p:nvPr/>
        </p:nvSpPr>
        <p:spPr>
          <a:xfrm>
            <a:off x="5226425" y="813775"/>
            <a:ext cx="3503100" cy="4088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Montserrat"/>
                <a:ea typeface="Montserrat"/>
                <a:cs typeface="Montserrat"/>
                <a:sym typeface="Montserrat"/>
              </a:rPr>
              <a:t>Una vez terminada la simulación se muestran los resultados de las métricas y se pueden comparar con los requisitos recomendados.</a:t>
            </a: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0" lvl="0" indent="0" algn="just" rtl="0">
              <a:spcBef>
                <a:spcPts val="0"/>
              </a:spcBef>
              <a:spcAft>
                <a:spcPts val="0"/>
              </a:spcAft>
              <a:buNone/>
            </a:pPr>
            <a:r>
              <a:rPr lang="en">
                <a:latin typeface="Montserrat"/>
                <a:ea typeface="Montserrat"/>
                <a:cs typeface="Montserrat"/>
                <a:sym typeface="Montserrat"/>
              </a:rPr>
              <a:t>Al comparar los resultados con los requisitos recomendados el usuario puede concluir acerca de la calidad de su conexión.</a:t>
            </a:r>
            <a:endParaRPr>
              <a:latin typeface="Montserrat"/>
              <a:ea typeface="Montserrat"/>
              <a:cs typeface="Montserrat"/>
              <a:sym typeface="Montserrat"/>
            </a:endParaRPr>
          </a:p>
        </p:txBody>
      </p:sp>
      <p:sp>
        <p:nvSpPr>
          <p:cNvPr id="731" name="Google Shape;731;p52"/>
          <p:cNvSpPr txBox="1">
            <a:spLocks noGrp="1"/>
          </p:cNvSpPr>
          <p:nvPr>
            <p:ph type="title"/>
          </p:nvPr>
        </p:nvSpPr>
        <p:spPr>
          <a:xfrm>
            <a:off x="254325" y="122200"/>
            <a:ext cx="24120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IMPLEMENTACIÓN</a:t>
            </a:r>
            <a:endParaRPr/>
          </a:p>
        </p:txBody>
      </p:sp>
      <p:sp>
        <p:nvSpPr>
          <p:cNvPr id="732" name="Google Shape;732;p52"/>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41</a:t>
            </a:fld>
            <a:endParaRPr/>
          </a:p>
        </p:txBody>
      </p:sp>
      <p:cxnSp>
        <p:nvCxnSpPr>
          <p:cNvPr id="733" name="Google Shape;733;p52"/>
          <p:cNvCxnSpPr/>
          <p:nvPr/>
        </p:nvCxnSpPr>
        <p:spPr>
          <a:xfrm>
            <a:off x="4654700" y="3410475"/>
            <a:ext cx="596700" cy="3600"/>
          </a:xfrm>
          <a:prstGeom prst="straightConnector1">
            <a:avLst/>
          </a:prstGeom>
          <a:noFill/>
          <a:ln w="28575" cap="flat" cmpd="sng">
            <a:solidFill>
              <a:srgbClr val="000000"/>
            </a:solidFill>
            <a:prstDash val="solid"/>
            <a:round/>
            <a:headEnd type="none" w="med" len="med"/>
            <a:tailEnd type="triangle" w="med" len="med"/>
          </a:ln>
        </p:spPr>
      </p:cxnSp>
      <p:sp>
        <p:nvSpPr>
          <p:cNvPr id="734" name="Google Shape;734;p52"/>
          <p:cNvSpPr/>
          <p:nvPr/>
        </p:nvSpPr>
        <p:spPr>
          <a:xfrm>
            <a:off x="3954825" y="1785400"/>
            <a:ext cx="414600" cy="36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1</a:t>
            </a:r>
            <a:endParaRPr sz="1800" b="1"/>
          </a:p>
        </p:txBody>
      </p:sp>
      <p:sp>
        <p:nvSpPr>
          <p:cNvPr id="735" name="Google Shape;735;p52"/>
          <p:cNvSpPr/>
          <p:nvPr/>
        </p:nvSpPr>
        <p:spPr>
          <a:xfrm>
            <a:off x="3954825" y="2547400"/>
            <a:ext cx="414600" cy="361800"/>
          </a:xfrm>
          <a:prstGeom prst="rect">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2</a:t>
            </a:r>
            <a:endParaRPr sz="1800" b="1"/>
          </a:p>
        </p:txBody>
      </p:sp>
      <p:sp>
        <p:nvSpPr>
          <p:cNvPr id="736" name="Google Shape;736;p52"/>
          <p:cNvSpPr/>
          <p:nvPr/>
        </p:nvSpPr>
        <p:spPr>
          <a:xfrm>
            <a:off x="3954825" y="4372275"/>
            <a:ext cx="414600" cy="36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3</a:t>
            </a:r>
            <a:endParaRPr sz="1800" b="1"/>
          </a:p>
        </p:txBody>
      </p:sp>
      <p:sp>
        <p:nvSpPr>
          <p:cNvPr id="737" name="Google Shape;737;p52"/>
          <p:cNvSpPr/>
          <p:nvPr/>
        </p:nvSpPr>
        <p:spPr>
          <a:xfrm>
            <a:off x="2034525" y="3101000"/>
            <a:ext cx="2511300" cy="1033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8" name="Google Shape;738;p52"/>
          <p:cNvPicPr preferRelativeResize="0"/>
          <p:nvPr/>
        </p:nvPicPr>
        <p:blipFill rotWithShape="1">
          <a:blip r:embed="rId4">
            <a:alphaModFix/>
          </a:blip>
          <a:srcRect l="2389" t="58581" r="61732" b="16192"/>
          <a:stretch/>
        </p:blipFill>
        <p:spPr>
          <a:xfrm>
            <a:off x="5852863" y="1808613"/>
            <a:ext cx="2250225" cy="15262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53"/>
          <p:cNvSpPr txBox="1">
            <a:spLocks noGrp="1"/>
          </p:cNvSpPr>
          <p:nvPr>
            <p:ph type="title"/>
          </p:nvPr>
        </p:nvSpPr>
        <p:spPr>
          <a:xfrm>
            <a:off x="254325" y="122200"/>
            <a:ext cx="24120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IMPLEMENTACIÓN</a:t>
            </a:r>
            <a:endParaRPr/>
          </a:p>
        </p:txBody>
      </p:sp>
      <p:sp>
        <p:nvSpPr>
          <p:cNvPr id="744" name="Google Shape;744;p53"/>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42</a:t>
            </a:fld>
            <a:endParaRPr/>
          </a:p>
        </p:txBody>
      </p:sp>
      <p:sp>
        <p:nvSpPr>
          <p:cNvPr id="745" name="Google Shape;745;p53"/>
          <p:cNvSpPr txBox="1"/>
          <p:nvPr/>
        </p:nvSpPr>
        <p:spPr>
          <a:xfrm>
            <a:off x="1290000" y="4113725"/>
            <a:ext cx="6564000" cy="7611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Light"/>
                <a:ea typeface="Montserrat Light"/>
                <a:cs typeface="Montserrat Light"/>
                <a:sym typeface="Montserrat Light"/>
              </a:rPr>
              <a:t>Finalmente se despliega una ventana que contiene las gráficas de la evolución de las métricas throughput, delay, jitter y packetloss a lo largo de la simulación.</a:t>
            </a:r>
            <a:endParaRPr>
              <a:latin typeface="Montserrat Light"/>
              <a:ea typeface="Montserrat Light"/>
              <a:cs typeface="Montserrat Light"/>
              <a:sym typeface="Montserrat Light"/>
            </a:endParaRPr>
          </a:p>
          <a:p>
            <a:pPr marL="0" lvl="0" indent="0" algn="ctr" rtl="0">
              <a:spcBef>
                <a:spcPts val="0"/>
              </a:spcBef>
              <a:spcAft>
                <a:spcPts val="0"/>
              </a:spcAft>
              <a:buNone/>
            </a:pPr>
            <a:endParaRPr sz="1300">
              <a:latin typeface="Montserrat Light"/>
              <a:ea typeface="Montserrat Light"/>
              <a:cs typeface="Montserrat Light"/>
              <a:sym typeface="Montserrat Light"/>
            </a:endParaRPr>
          </a:p>
        </p:txBody>
      </p:sp>
      <p:pic>
        <p:nvPicPr>
          <p:cNvPr id="746" name="Google Shape;746;p53"/>
          <p:cNvPicPr preferRelativeResize="0"/>
          <p:nvPr/>
        </p:nvPicPr>
        <p:blipFill>
          <a:blip r:embed="rId3">
            <a:alphaModFix/>
          </a:blip>
          <a:stretch>
            <a:fillRect/>
          </a:stretch>
        </p:blipFill>
        <p:spPr>
          <a:xfrm>
            <a:off x="1566625" y="612100"/>
            <a:ext cx="6010741" cy="33492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pic>
        <p:nvPicPr>
          <p:cNvPr id="751" name="Google Shape;751;p54"/>
          <p:cNvPicPr preferRelativeResize="0"/>
          <p:nvPr/>
        </p:nvPicPr>
        <p:blipFill>
          <a:blip r:embed="rId3">
            <a:alphaModFix/>
          </a:blip>
          <a:stretch>
            <a:fillRect/>
          </a:stretch>
        </p:blipFill>
        <p:spPr>
          <a:xfrm>
            <a:off x="254325" y="688750"/>
            <a:ext cx="4351849" cy="4184471"/>
          </a:xfrm>
          <a:prstGeom prst="rect">
            <a:avLst/>
          </a:prstGeom>
          <a:noFill/>
          <a:ln>
            <a:noFill/>
          </a:ln>
        </p:spPr>
      </p:pic>
      <p:sp>
        <p:nvSpPr>
          <p:cNvPr id="752" name="Google Shape;752;p54"/>
          <p:cNvSpPr txBox="1"/>
          <p:nvPr/>
        </p:nvSpPr>
        <p:spPr>
          <a:xfrm>
            <a:off x="4926850" y="813825"/>
            <a:ext cx="3982500" cy="3920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Montserrat"/>
                <a:ea typeface="Montserrat"/>
                <a:cs typeface="Montserrat"/>
                <a:sym typeface="Montserrat"/>
              </a:rPr>
              <a:t>Esta prueba consiste en un proceso iterativo de generación de tráfico cuya tasa se ajusta automáticamente hasta encontrar la capacidad del canal.</a:t>
            </a:r>
            <a:endParaRPr>
              <a:latin typeface="Montserrat"/>
              <a:ea typeface="Montserrat"/>
              <a:cs typeface="Montserrat"/>
              <a:sym typeface="Montserrat"/>
            </a:endParaRPr>
          </a:p>
        </p:txBody>
      </p:sp>
      <p:sp>
        <p:nvSpPr>
          <p:cNvPr id="753" name="Google Shape;753;p54"/>
          <p:cNvSpPr txBox="1">
            <a:spLocks noGrp="1"/>
          </p:cNvSpPr>
          <p:nvPr>
            <p:ph type="title"/>
          </p:nvPr>
        </p:nvSpPr>
        <p:spPr>
          <a:xfrm>
            <a:off x="254325" y="122200"/>
            <a:ext cx="24120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IMPLEMENTACIÓN</a:t>
            </a:r>
            <a:endParaRPr/>
          </a:p>
        </p:txBody>
      </p:sp>
      <p:sp>
        <p:nvSpPr>
          <p:cNvPr id="754" name="Google Shape;754;p5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43</a:t>
            </a:fld>
            <a:endParaRPr/>
          </a:p>
        </p:txBody>
      </p:sp>
      <p:cxnSp>
        <p:nvCxnSpPr>
          <p:cNvPr id="755" name="Google Shape;755;p54"/>
          <p:cNvCxnSpPr>
            <a:stCxn id="756" idx="3"/>
          </p:cNvCxnSpPr>
          <p:nvPr/>
        </p:nvCxnSpPr>
        <p:spPr>
          <a:xfrm>
            <a:off x="4369425" y="4553175"/>
            <a:ext cx="518700" cy="12600"/>
          </a:xfrm>
          <a:prstGeom prst="straightConnector1">
            <a:avLst/>
          </a:prstGeom>
          <a:noFill/>
          <a:ln w="28575" cap="flat" cmpd="sng">
            <a:solidFill>
              <a:srgbClr val="000000"/>
            </a:solidFill>
            <a:prstDash val="solid"/>
            <a:round/>
            <a:headEnd type="none" w="med" len="med"/>
            <a:tailEnd type="triangle" w="med" len="med"/>
          </a:ln>
        </p:spPr>
      </p:cxnSp>
      <p:sp>
        <p:nvSpPr>
          <p:cNvPr id="757" name="Google Shape;757;p54"/>
          <p:cNvSpPr/>
          <p:nvPr/>
        </p:nvSpPr>
        <p:spPr>
          <a:xfrm>
            <a:off x="3954825" y="1785400"/>
            <a:ext cx="414600" cy="36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1</a:t>
            </a:r>
            <a:endParaRPr sz="1800" b="1"/>
          </a:p>
        </p:txBody>
      </p:sp>
      <p:sp>
        <p:nvSpPr>
          <p:cNvPr id="758" name="Google Shape;758;p54"/>
          <p:cNvSpPr/>
          <p:nvPr/>
        </p:nvSpPr>
        <p:spPr>
          <a:xfrm>
            <a:off x="3954825" y="2547400"/>
            <a:ext cx="414600" cy="361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2</a:t>
            </a:r>
            <a:endParaRPr sz="1800" b="1"/>
          </a:p>
        </p:txBody>
      </p:sp>
      <p:sp>
        <p:nvSpPr>
          <p:cNvPr id="756" name="Google Shape;756;p54"/>
          <p:cNvSpPr/>
          <p:nvPr/>
        </p:nvSpPr>
        <p:spPr>
          <a:xfrm>
            <a:off x="3954825" y="4372275"/>
            <a:ext cx="414600" cy="361800"/>
          </a:xfrm>
          <a:prstGeom prst="rect">
            <a:avLst/>
          </a:prstGeom>
          <a:solidFill>
            <a:schemeClr val="lt2"/>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3</a:t>
            </a:r>
            <a:endParaRPr sz="1800" b="1"/>
          </a:p>
        </p:txBody>
      </p:sp>
      <p:sp>
        <p:nvSpPr>
          <p:cNvPr id="759" name="Google Shape;759;p54"/>
          <p:cNvSpPr/>
          <p:nvPr/>
        </p:nvSpPr>
        <p:spPr>
          <a:xfrm>
            <a:off x="2810600" y="4657875"/>
            <a:ext cx="1066500" cy="168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0" name="Google Shape;760;p54"/>
          <p:cNvPicPr preferRelativeResize="0"/>
          <p:nvPr/>
        </p:nvPicPr>
        <p:blipFill>
          <a:blip r:embed="rId4">
            <a:alphaModFix/>
          </a:blip>
          <a:stretch>
            <a:fillRect/>
          </a:stretch>
        </p:blipFill>
        <p:spPr>
          <a:xfrm>
            <a:off x="5045075" y="2244025"/>
            <a:ext cx="3788200" cy="20600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55"/>
          <p:cNvSpPr txBox="1">
            <a:spLocks noGrp="1"/>
          </p:cNvSpPr>
          <p:nvPr>
            <p:ph type="title"/>
          </p:nvPr>
        </p:nvSpPr>
        <p:spPr>
          <a:xfrm>
            <a:off x="254325" y="122200"/>
            <a:ext cx="4044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VERIFICACIÓN Y MANTENIMIENTO</a:t>
            </a:r>
            <a:endParaRPr/>
          </a:p>
        </p:txBody>
      </p:sp>
      <p:sp>
        <p:nvSpPr>
          <p:cNvPr id="766" name="Google Shape;766;p55"/>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44</a:t>
            </a:fld>
            <a:endParaRPr/>
          </a:p>
        </p:txBody>
      </p:sp>
      <p:pic>
        <p:nvPicPr>
          <p:cNvPr id="767" name="Google Shape;767;p55"/>
          <p:cNvPicPr preferRelativeResize="0"/>
          <p:nvPr/>
        </p:nvPicPr>
        <p:blipFill>
          <a:blip r:embed="rId3">
            <a:alphaModFix/>
          </a:blip>
          <a:stretch>
            <a:fillRect/>
          </a:stretch>
        </p:blipFill>
        <p:spPr>
          <a:xfrm>
            <a:off x="2109788" y="767625"/>
            <a:ext cx="4924425" cy="2181225"/>
          </a:xfrm>
          <a:prstGeom prst="rect">
            <a:avLst/>
          </a:prstGeom>
          <a:noFill/>
          <a:ln w="28575" cap="flat" cmpd="sng">
            <a:solidFill>
              <a:srgbClr val="000000"/>
            </a:solidFill>
            <a:prstDash val="solid"/>
            <a:round/>
            <a:headEnd type="none" w="sm" len="sm"/>
            <a:tailEnd type="none" w="sm" len="sm"/>
          </a:ln>
        </p:spPr>
      </p:pic>
      <p:pic>
        <p:nvPicPr>
          <p:cNvPr id="768" name="Google Shape;768;p55"/>
          <p:cNvPicPr preferRelativeResize="0"/>
          <p:nvPr/>
        </p:nvPicPr>
        <p:blipFill>
          <a:blip r:embed="rId4">
            <a:alphaModFix/>
          </a:blip>
          <a:stretch>
            <a:fillRect/>
          </a:stretch>
        </p:blipFill>
        <p:spPr>
          <a:xfrm>
            <a:off x="1421975" y="3256775"/>
            <a:ext cx="1567051" cy="1511700"/>
          </a:xfrm>
          <a:prstGeom prst="rect">
            <a:avLst/>
          </a:prstGeom>
          <a:noFill/>
          <a:ln>
            <a:noFill/>
          </a:ln>
        </p:spPr>
      </p:pic>
      <p:cxnSp>
        <p:nvCxnSpPr>
          <p:cNvPr id="769" name="Google Shape;769;p55"/>
          <p:cNvCxnSpPr>
            <a:endCxn id="768" idx="0"/>
          </p:cNvCxnSpPr>
          <p:nvPr/>
        </p:nvCxnSpPr>
        <p:spPr>
          <a:xfrm flipH="1">
            <a:off x="2205500" y="2799575"/>
            <a:ext cx="749400" cy="457200"/>
          </a:xfrm>
          <a:prstGeom prst="straightConnector1">
            <a:avLst/>
          </a:prstGeom>
          <a:noFill/>
          <a:ln w="28575" cap="flat" cmpd="sng">
            <a:solidFill>
              <a:srgbClr val="000000"/>
            </a:solidFill>
            <a:prstDash val="solid"/>
            <a:round/>
            <a:headEnd type="none" w="med" len="med"/>
            <a:tailEnd type="triangle" w="med" len="med"/>
          </a:ln>
        </p:spPr>
      </p:cxnSp>
      <p:sp>
        <p:nvSpPr>
          <p:cNvPr id="770" name="Google Shape;770;p55"/>
          <p:cNvSpPr txBox="1"/>
          <p:nvPr/>
        </p:nvSpPr>
        <p:spPr>
          <a:xfrm>
            <a:off x="4622725" y="3508925"/>
            <a:ext cx="3342600" cy="1007400"/>
          </a:xfrm>
          <a:prstGeom prst="rect">
            <a:avLst/>
          </a:prstGeom>
          <a:solidFill>
            <a:srgbClr val="CCCC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Light"/>
                <a:ea typeface="Montserrat Light"/>
                <a:cs typeface="Montserrat Light"/>
                <a:sym typeface="Montserrat Light"/>
              </a:rPr>
              <a:t>Se observa el comportamiento del tráfico que se inyecta a la red y se compara con un transmisión de video en vivo.</a:t>
            </a:r>
            <a:endParaRPr sz="1300">
              <a:latin typeface="Montserrat Light"/>
              <a:ea typeface="Montserrat Light"/>
              <a:cs typeface="Montserrat Light"/>
              <a:sym typeface="Montserrat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56"/>
          <p:cNvSpPr txBox="1"/>
          <p:nvPr/>
        </p:nvSpPr>
        <p:spPr>
          <a:xfrm>
            <a:off x="177750" y="821500"/>
            <a:ext cx="2172600" cy="409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Montserrat"/>
                <a:ea typeface="Montserrat"/>
                <a:cs typeface="Montserrat"/>
                <a:sym typeface="Montserrat"/>
              </a:rPr>
              <a:t>Transmisión de video.</a:t>
            </a:r>
            <a:endParaRPr>
              <a:latin typeface="Montserrat"/>
              <a:ea typeface="Montserrat"/>
              <a:cs typeface="Montserrat"/>
              <a:sym typeface="Montserrat"/>
            </a:endParaRPr>
          </a:p>
        </p:txBody>
      </p:sp>
      <p:sp>
        <p:nvSpPr>
          <p:cNvPr id="776" name="Google Shape;776;p56"/>
          <p:cNvSpPr txBox="1">
            <a:spLocks noGrp="1"/>
          </p:cNvSpPr>
          <p:nvPr>
            <p:ph type="title"/>
          </p:nvPr>
        </p:nvSpPr>
        <p:spPr>
          <a:xfrm>
            <a:off x="254325" y="122200"/>
            <a:ext cx="4044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VERIFICACIÓN Y MANTENIMIENTO</a:t>
            </a:r>
            <a:endParaRPr/>
          </a:p>
        </p:txBody>
      </p:sp>
      <p:sp>
        <p:nvSpPr>
          <p:cNvPr id="777" name="Google Shape;777;p56"/>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45</a:t>
            </a:fld>
            <a:endParaRPr/>
          </a:p>
        </p:txBody>
      </p:sp>
      <p:cxnSp>
        <p:nvCxnSpPr>
          <p:cNvPr id="778" name="Google Shape;778;p56"/>
          <p:cNvCxnSpPr/>
          <p:nvPr/>
        </p:nvCxnSpPr>
        <p:spPr>
          <a:xfrm>
            <a:off x="2350400" y="1010500"/>
            <a:ext cx="518700" cy="12600"/>
          </a:xfrm>
          <a:prstGeom prst="straightConnector1">
            <a:avLst/>
          </a:prstGeom>
          <a:noFill/>
          <a:ln w="28575" cap="flat" cmpd="sng">
            <a:solidFill>
              <a:srgbClr val="000000"/>
            </a:solidFill>
            <a:prstDash val="solid"/>
            <a:round/>
            <a:headEnd type="none" w="med" len="med"/>
            <a:tailEnd type="triangle" w="med" len="med"/>
          </a:ln>
        </p:spPr>
      </p:cxnSp>
      <p:pic>
        <p:nvPicPr>
          <p:cNvPr id="779" name="Google Shape;779;p56"/>
          <p:cNvPicPr preferRelativeResize="0"/>
          <p:nvPr/>
        </p:nvPicPr>
        <p:blipFill>
          <a:blip r:embed="rId3">
            <a:alphaModFix/>
          </a:blip>
          <a:stretch>
            <a:fillRect/>
          </a:stretch>
        </p:blipFill>
        <p:spPr>
          <a:xfrm>
            <a:off x="2869100" y="566425"/>
            <a:ext cx="4402325" cy="1988650"/>
          </a:xfrm>
          <a:prstGeom prst="rect">
            <a:avLst/>
          </a:prstGeom>
          <a:noFill/>
          <a:ln>
            <a:noFill/>
          </a:ln>
        </p:spPr>
      </p:pic>
      <p:pic>
        <p:nvPicPr>
          <p:cNvPr id="780" name="Google Shape;780;p56"/>
          <p:cNvPicPr preferRelativeResize="0"/>
          <p:nvPr/>
        </p:nvPicPr>
        <p:blipFill>
          <a:blip r:embed="rId4">
            <a:alphaModFix/>
          </a:blip>
          <a:stretch>
            <a:fillRect/>
          </a:stretch>
        </p:blipFill>
        <p:spPr>
          <a:xfrm>
            <a:off x="3680050" y="2910425"/>
            <a:ext cx="4402325" cy="1988650"/>
          </a:xfrm>
          <a:prstGeom prst="rect">
            <a:avLst/>
          </a:prstGeom>
          <a:noFill/>
          <a:ln>
            <a:noFill/>
          </a:ln>
        </p:spPr>
      </p:pic>
      <p:sp>
        <p:nvSpPr>
          <p:cNvPr id="781" name="Google Shape;781;p56"/>
          <p:cNvSpPr txBox="1"/>
          <p:nvPr/>
        </p:nvSpPr>
        <p:spPr>
          <a:xfrm>
            <a:off x="511025" y="3107500"/>
            <a:ext cx="2677500" cy="409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Montserrat"/>
                <a:ea typeface="Montserrat"/>
                <a:cs typeface="Montserrat"/>
                <a:sym typeface="Montserrat"/>
              </a:rPr>
              <a:t>Simulación de la aplicación.</a:t>
            </a:r>
            <a:endParaRPr>
              <a:latin typeface="Montserrat"/>
              <a:ea typeface="Montserrat"/>
              <a:cs typeface="Montserrat"/>
              <a:sym typeface="Montserrat"/>
            </a:endParaRPr>
          </a:p>
        </p:txBody>
      </p:sp>
      <p:cxnSp>
        <p:nvCxnSpPr>
          <p:cNvPr id="782" name="Google Shape;782;p56"/>
          <p:cNvCxnSpPr/>
          <p:nvPr/>
        </p:nvCxnSpPr>
        <p:spPr>
          <a:xfrm>
            <a:off x="3188600" y="3296500"/>
            <a:ext cx="518700" cy="12600"/>
          </a:xfrm>
          <a:prstGeom prst="straightConnector1">
            <a:avLst/>
          </a:prstGeom>
          <a:noFill/>
          <a:ln w="28575" cap="flat" cmpd="sng">
            <a:solidFill>
              <a:srgbClr val="000000"/>
            </a:solidFill>
            <a:prstDash val="solid"/>
            <a:round/>
            <a:headEnd type="none" w="med" len="med"/>
            <a:tailEnd type="triangle" w="med" len="med"/>
          </a:ln>
        </p:spPr>
      </p:cxnSp>
      <p:sp>
        <p:nvSpPr>
          <p:cNvPr id="783" name="Google Shape;783;p56"/>
          <p:cNvSpPr txBox="1"/>
          <p:nvPr/>
        </p:nvSpPr>
        <p:spPr>
          <a:xfrm>
            <a:off x="256400" y="1202500"/>
            <a:ext cx="2287500" cy="409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Montserrat"/>
                <a:ea typeface="Montserrat"/>
                <a:cs typeface="Montserrat"/>
                <a:sym typeface="Montserrat"/>
              </a:rPr>
              <a:t>8.42 Mbps a 9.81 Mbps</a:t>
            </a:r>
            <a:endParaRPr>
              <a:latin typeface="Montserrat"/>
              <a:ea typeface="Montserrat"/>
              <a:cs typeface="Montserrat"/>
              <a:sym typeface="Montserrat"/>
            </a:endParaRPr>
          </a:p>
        </p:txBody>
      </p:sp>
      <p:sp>
        <p:nvSpPr>
          <p:cNvPr id="784" name="Google Shape;784;p56"/>
          <p:cNvSpPr txBox="1"/>
          <p:nvPr/>
        </p:nvSpPr>
        <p:spPr>
          <a:xfrm>
            <a:off x="799850" y="3564700"/>
            <a:ext cx="2236200" cy="409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Montserrat"/>
                <a:ea typeface="Montserrat"/>
                <a:cs typeface="Montserrat"/>
                <a:sym typeface="Montserrat"/>
              </a:rPr>
              <a:t>4.17 Mbps a 7.52 Mbps</a:t>
            </a:r>
            <a:endParaRPr>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57"/>
          <p:cNvSpPr txBox="1"/>
          <p:nvPr/>
        </p:nvSpPr>
        <p:spPr>
          <a:xfrm>
            <a:off x="126900" y="821500"/>
            <a:ext cx="2376000" cy="4095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Montserrat"/>
                <a:ea typeface="Montserrat"/>
                <a:cs typeface="Montserrat"/>
                <a:sym typeface="Montserrat"/>
              </a:rPr>
              <a:t>Cálculo de la capacidad.</a:t>
            </a:r>
            <a:endParaRPr>
              <a:latin typeface="Montserrat"/>
              <a:ea typeface="Montserrat"/>
              <a:cs typeface="Montserrat"/>
              <a:sym typeface="Montserrat"/>
            </a:endParaRPr>
          </a:p>
        </p:txBody>
      </p:sp>
      <p:sp>
        <p:nvSpPr>
          <p:cNvPr id="790" name="Google Shape;790;p57"/>
          <p:cNvSpPr txBox="1">
            <a:spLocks noGrp="1"/>
          </p:cNvSpPr>
          <p:nvPr>
            <p:ph type="title"/>
          </p:nvPr>
        </p:nvSpPr>
        <p:spPr>
          <a:xfrm>
            <a:off x="254325" y="122200"/>
            <a:ext cx="4044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VERIFICACIÓN Y MANTENIMIENTO</a:t>
            </a:r>
            <a:endParaRPr/>
          </a:p>
        </p:txBody>
      </p:sp>
      <p:sp>
        <p:nvSpPr>
          <p:cNvPr id="791" name="Google Shape;791;p57"/>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46</a:t>
            </a:fld>
            <a:endParaRPr/>
          </a:p>
        </p:txBody>
      </p:sp>
      <p:cxnSp>
        <p:nvCxnSpPr>
          <p:cNvPr id="792" name="Google Shape;792;p57"/>
          <p:cNvCxnSpPr>
            <a:stCxn id="789" idx="3"/>
          </p:cNvCxnSpPr>
          <p:nvPr/>
        </p:nvCxnSpPr>
        <p:spPr>
          <a:xfrm rot="10800000" flipH="1">
            <a:off x="2502900" y="1022950"/>
            <a:ext cx="442500" cy="3300"/>
          </a:xfrm>
          <a:prstGeom prst="straightConnector1">
            <a:avLst/>
          </a:prstGeom>
          <a:noFill/>
          <a:ln w="28575" cap="flat" cmpd="sng">
            <a:solidFill>
              <a:srgbClr val="000000"/>
            </a:solidFill>
            <a:prstDash val="solid"/>
            <a:round/>
            <a:headEnd type="none" w="med" len="med"/>
            <a:tailEnd type="triangle" w="med" len="med"/>
          </a:ln>
        </p:spPr>
      </p:cxnSp>
      <p:sp>
        <p:nvSpPr>
          <p:cNvPr id="793" name="Google Shape;793;p57"/>
          <p:cNvSpPr txBox="1"/>
          <p:nvPr/>
        </p:nvSpPr>
        <p:spPr>
          <a:xfrm>
            <a:off x="2762375" y="2913275"/>
            <a:ext cx="1270200" cy="409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a:t>3.74 Mbps</a:t>
            </a:r>
            <a:endParaRPr/>
          </a:p>
        </p:txBody>
      </p:sp>
      <p:pic>
        <p:nvPicPr>
          <p:cNvPr id="794" name="Google Shape;794;p57"/>
          <p:cNvPicPr preferRelativeResize="0"/>
          <p:nvPr/>
        </p:nvPicPr>
        <p:blipFill>
          <a:blip r:embed="rId3">
            <a:alphaModFix/>
          </a:blip>
          <a:stretch>
            <a:fillRect/>
          </a:stretch>
        </p:blipFill>
        <p:spPr>
          <a:xfrm>
            <a:off x="2942475" y="565900"/>
            <a:ext cx="6049123" cy="2070060"/>
          </a:xfrm>
          <a:prstGeom prst="rect">
            <a:avLst/>
          </a:prstGeom>
          <a:noFill/>
          <a:ln>
            <a:noFill/>
          </a:ln>
        </p:spPr>
      </p:pic>
      <p:sp>
        <p:nvSpPr>
          <p:cNvPr id="795" name="Google Shape;795;p57"/>
          <p:cNvSpPr/>
          <p:nvPr/>
        </p:nvSpPr>
        <p:spPr>
          <a:xfrm>
            <a:off x="3010550" y="3254950"/>
            <a:ext cx="322200" cy="1479000"/>
          </a:xfrm>
          <a:prstGeom prst="rect">
            <a:avLst/>
          </a:prstGeom>
          <a:gradFill>
            <a:gsLst>
              <a:gs pos="0">
                <a:srgbClr val="F5D0D0"/>
              </a:gs>
              <a:gs pos="100000">
                <a:srgbClr val="D96868"/>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7"/>
          <p:cNvSpPr txBox="1"/>
          <p:nvPr/>
        </p:nvSpPr>
        <p:spPr>
          <a:xfrm>
            <a:off x="279300" y="3640900"/>
            <a:ext cx="2223600" cy="6582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a:ea typeface="Montserrat"/>
                <a:cs typeface="Montserrat"/>
                <a:sym typeface="Montserrat"/>
              </a:rPr>
              <a:t>Adaptación de la</a:t>
            </a:r>
            <a:endParaRPr>
              <a:latin typeface="Montserrat"/>
              <a:ea typeface="Montserrat"/>
              <a:cs typeface="Montserrat"/>
              <a:sym typeface="Montserrat"/>
            </a:endParaRPr>
          </a:p>
          <a:p>
            <a:pPr marL="0" lvl="0" indent="0" algn="ctr" rtl="0">
              <a:spcBef>
                <a:spcPts val="0"/>
              </a:spcBef>
              <a:spcAft>
                <a:spcPts val="0"/>
              </a:spcAft>
              <a:buNone/>
            </a:pPr>
            <a:r>
              <a:rPr lang="en">
                <a:latin typeface="Montserrat"/>
                <a:ea typeface="Montserrat"/>
                <a:cs typeface="Montserrat"/>
                <a:sym typeface="Montserrat"/>
              </a:rPr>
              <a:t>tasa de transmisión.</a:t>
            </a:r>
            <a:endParaRPr>
              <a:latin typeface="Montserrat"/>
              <a:ea typeface="Montserrat"/>
              <a:cs typeface="Montserrat"/>
              <a:sym typeface="Montserrat"/>
            </a:endParaRPr>
          </a:p>
        </p:txBody>
      </p:sp>
      <p:sp>
        <p:nvSpPr>
          <p:cNvPr id="797" name="Google Shape;797;p57"/>
          <p:cNvSpPr txBox="1"/>
          <p:nvPr/>
        </p:nvSpPr>
        <p:spPr>
          <a:xfrm>
            <a:off x="3752975" y="3141875"/>
            <a:ext cx="1068300" cy="409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a:t>3.12 Mbps</a:t>
            </a:r>
            <a:endParaRPr/>
          </a:p>
        </p:txBody>
      </p:sp>
      <p:sp>
        <p:nvSpPr>
          <p:cNvPr id="798" name="Google Shape;798;p57"/>
          <p:cNvSpPr/>
          <p:nvPr/>
        </p:nvSpPr>
        <p:spPr>
          <a:xfrm>
            <a:off x="4001150" y="3432700"/>
            <a:ext cx="322200" cy="1301100"/>
          </a:xfrm>
          <a:prstGeom prst="rect">
            <a:avLst/>
          </a:prstGeom>
          <a:gradFill>
            <a:gsLst>
              <a:gs pos="0">
                <a:srgbClr val="F5D0D0"/>
              </a:gs>
              <a:gs pos="100000">
                <a:srgbClr val="D96868"/>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7"/>
          <p:cNvSpPr txBox="1"/>
          <p:nvPr/>
        </p:nvSpPr>
        <p:spPr>
          <a:xfrm>
            <a:off x="4667375" y="3294275"/>
            <a:ext cx="1068300" cy="409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a:t>2.8 Mbps</a:t>
            </a:r>
            <a:endParaRPr/>
          </a:p>
        </p:txBody>
      </p:sp>
      <p:sp>
        <p:nvSpPr>
          <p:cNvPr id="800" name="Google Shape;800;p57"/>
          <p:cNvSpPr/>
          <p:nvPr/>
        </p:nvSpPr>
        <p:spPr>
          <a:xfrm>
            <a:off x="4915550" y="3640900"/>
            <a:ext cx="322200" cy="1092900"/>
          </a:xfrm>
          <a:prstGeom prst="rect">
            <a:avLst/>
          </a:prstGeom>
          <a:gradFill>
            <a:gsLst>
              <a:gs pos="0">
                <a:srgbClr val="FDECDB"/>
              </a:gs>
              <a:gs pos="100000">
                <a:srgbClr val="F0A96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7"/>
          <p:cNvSpPr txBox="1"/>
          <p:nvPr/>
        </p:nvSpPr>
        <p:spPr>
          <a:xfrm>
            <a:off x="5505575" y="3446675"/>
            <a:ext cx="1068300" cy="409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a:t>2.06 Mbps</a:t>
            </a:r>
            <a:endParaRPr/>
          </a:p>
        </p:txBody>
      </p:sp>
      <p:sp>
        <p:nvSpPr>
          <p:cNvPr id="802" name="Google Shape;802;p57"/>
          <p:cNvSpPr/>
          <p:nvPr/>
        </p:nvSpPr>
        <p:spPr>
          <a:xfrm>
            <a:off x="5753750" y="3777075"/>
            <a:ext cx="322200" cy="956700"/>
          </a:xfrm>
          <a:prstGeom prst="rect">
            <a:avLst/>
          </a:prstGeom>
          <a:gradFill>
            <a:gsLst>
              <a:gs pos="0">
                <a:srgbClr val="FDECDB"/>
              </a:gs>
              <a:gs pos="100000">
                <a:srgbClr val="F0A96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7"/>
          <p:cNvSpPr txBox="1"/>
          <p:nvPr/>
        </p:nvSpPr>
        <p:spPr>
          <a:xfrm>
            <a:off x="6419975" y="3522875"/>
            <a:ext cx="1068300" cy="409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a:t>1.87 Mbps</a:t>
            </a:r>
            <a:endParaRPr/>
          </a:p>
        </p:txBody>
      </p:sp>
      <p:sp>
        <p:nvSpPr>
          <p:cNvPr id="804" name="Google Shape;804;p57"/>
          <p:cNvSpPr/>
          <p:nvPr/>
        </p:nvSpPr>
        <p:spPr>
          <a:xfrm>
            <a:off x="6668150" y="3856175"/>
            <a:ext cx="322200" cy="877500"/>
          </a:xfrm>
          <a:prstGeom prst="rect">
            <a:avLst/>
          </a:prstGeom>
          <a:gradFill>
            <a:gsLst>
              <a:gs pos="0">
                <a:srgbClr val="DCECD5"/>
              </a:gs>
              <a:gs pos="100000">
                <a:srgbClr val="93BC81"/>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7"/>
          <p:cNvSpPr txBox="1"/>
          <p:nvPr/>
        </p:nvSpPr>
        <p:spPr>
          <a:xfrm>
            <a:off x="6880650" y="2910663"/>
            <a:ext cx="1895400" cy="33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Capacidad del canal</a:t>
            </a:r>
            <a:endParaRPr/>
          </a:p>
        </p:txBody>
      </p:sp>
      <p:cxnSp>
        <p:nvCxnSpPr>
          <p:cNvPr id="806" name="Google Shape;806;p57"/>
          <p:cNvCxnSpPr>
            <a:stCxn id="803" idx="3"/>
            <a:endCxn id="805" idx="2"/>
          </p:cNvCxnSpPr>
          <p:nvPr/>
        </p:nvCxnSpPr>
        <p:spPr>
          <a:xfrm rot="10800000" flipH="1">
            <a:off x="7488275" y="3248225"/>
            <a:ext cx="340200" cy="479400"/>
          </a:xfrm>
          <a:prstGeom prst="bentConnector2">
            <a:avLst/>
          </a:prstGeom>
          <a:noFill/>
          <a:ln w="28575" cap="flat" cmpd="sng">
            <a:solidFill>
              <a:srgbClr val="000000"/>
            </a:solidFill>
            <a:prstDash val="solid"/>
            <a:round/>
            <a:headEnd type="none" w="med" len="med"/>
            <a:tailEnd type="stealth" w="med" len="med"/>
          </a:ln>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58"/>
          <p:cNvSpPr txBox="1">
            <a:spLocks noGrp="1"/>
          </p:cNvSpPr>
          <p:nvPr>
            <p:ph type="title"/>
          </p:nvPr>
        </p:nvSpPr>
        <p:spPr>
          <a:xfrm>
            <a:off x="254325" y="122200"/>
            <a:ext cx="24120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MODELO DE PRUEBAS</a:t>
            </a:r>
            <a:endParaRPr/>
          </a:p>
        </p:txBody>
      </p:sp>
      <p:pic>
        <p:nvPicPr>
          <p:cNvPr id="812" name="Google Shape;812;p58"/>
          <p:cNvPicPr preferRelativeResize="0"/>
          <p:nvPr/>
        </p:nvPicPr>
        <p:blipFill>
          <a:blip r:embed="rId3">
            <a:alphaModFix/>
          </a:blip>
          <a:stretch>
            <a:fillRect/>
          </a:stretch>
        </p:blipFill>
        <p:spPr>
          <a:xfrm>
            <a:off x="1995572" y="290225"/>
            <a:ext cx="5525276" cy="2884150"/>
          </a:xfrm>
          <a:prstGeom prst="rect">
            <a:avLst/>
          </a:prstGeom>
          <a:noFill/>
          <a:ln>
            <a:noFill/>
          </a:ln>
        </p:spPr>
      </p:pic>
      <p:sp>
        <p:nvSpPr>
          <p:cNvPr id="813" name="Google Shape;813;p58"/>
          <p:cNvSpPr txBox="1"/>
          <p:nvPr/>
        </p:nvSpPr>
        <p:spPr>
          <a:xfrm>
            <a:off x="-50475" y="3394525"/>
            <a:ext cx="3960900" cy="1288800"/>
          </a:xfrm>
          <a:prstGeom prst="rect">
            <a:avLst/>
          </a:prstGeom>
          <a:noFill/>
          <a:ln>
            <a:noFill/>
          </a:ln>
        </p:spPr>
        <p:txBody>
          <a:bodyPr spcFirstLastPara="1" wrap="square" lIns="91425" tIns="91425" rIns="91425" bIns="91425" anchor="t" anchorCtr="0">
            <a:noAutofit/>
          </a:bodyPr>
          <a:lstStyle/>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Dispositivo compacto dimensiones de 85mm x 53mm.</a:t>
            </a:r>
            <a:endParaRPr>
              <a:latin typeface="Montserrat"/>
              <a:ea typeface="Montserrat"/>
              <a:cs typeface="Montserrat"/>
              <a:sym typeface="Montserrat"/>
            </a:endParaRPr>
          </a:p>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Capacidad de funcionamiento por tiempo prolongado.</a:t>
            </a:r>
            <a:endParaRPr>
              <a:latin typeface="Montserrat"/>
              <a:ea typeface="Montserrat"/>
              <a:cs typeface="Montserrat"/>
              <a:sym typeface="Montserrat"/>
            </a:endParaRPr>
          </a:p>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Bajo consumo energético entre 1.2 W a 1.8 W</a:t>
            </a:r>
            <a:endParaRPr>
              <a:latin typeface="Montserrat"/>
              <a:ea typeface="Montserrat"/>
              <a:cs typeface="Montserrat"/>
              <a:sym typeface="Montserrat"/>
            </a:endParaRPr>
          </a:p>
        </p:txBody>
      </p:sp>
      <p:sp>
        <p:nvSpPr>
          <p:cNvPr id="814" name="Google Shape;814;p58"/>
          <p:cNvSpPr txBox="1"/>
          <p:nvPr/>
        </p:nvSpPr>
        <p:spPr>
          <a:xfrm>
            <a:off x="4292925" y="3394525"/>
            <a:ext cx="4149600" cy="1288800"/>
          </a:xfrm>
          <a:prstGeom prst="rect">
            <a:avLst/>
          </a:prstGeom>
          <a:noFill/>
          <a:ln>
            <a:noFill/>
          </a:ln>
        </p:spPr>
        <p:txBody>
          <a:bodyPr spcFirstLastPara="1" wrap="square" lIns="91425" tIns="91425" rIns="91425" bIns="91425" anchor="t" anchorCtr="0">
            <a:noAutofit/>
          </a:bodyPr>
          <a:lstStyle/>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Puerto RJ-45 para conectividad ethernet 10/100 Mbps.</a:t>
            </a:r>
            <a:endParaRPr>
              <a:latin typeface="Montserrat"/>
              <a:ea typeface="Montserrat"/>
              <a:cs typeface="Montserrat"/>
              <a:sym typeface="Montserrat"/>
            </a:endParaRPr>
          </a:p>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Sistema operativo linux, versátil y posible configuración remota.</a:t>
            </a:r>
            <a:endParaRPr>
              <a:latin typeface="Montserrat"/>
              <a:ea typeface="Montserrat"/>
              <a:cs typeface="Montserrat"/>
              <a:sym typeface="Montserrat"/>
            </a:endParaRPr>
          </a:p>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Portable, facilita la realización de las pruebas en distintos lugares.</a:t>
            </a:r>
            <a:endParaRPr>
              <a:latin typeface="Montserrat"/>
              <a:ea typeface="Montserrat"/>
              <a:cs typeface="Montserrat"/>
              <a:sym typeface="Montserrat"/>
            </a:endParaRPr>
          </a:p>
        </p:txBody>
      </p:sp>
      <p:sp>
        <p:nvSpPr>
          <p:cNvPr id="815" name="Google Shape;815;p58"/>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47</a:t>
            </a:fld>
            <a:endParaRPr/>
          </a:p>
        </p:txBody>
      </p:sp>
      <p:pic>
        <p:nvPicPr>
          <p:cNvPr id="816" name="Google Shape;816;p58"/>
          <p:cNvPicPr preferRelativeResize="0"/>
          <p:nvPr/>
        </p:nvPicPr>
        <p:blipFill>
          <a:blip r:embed="rId4">
            <a:alphaModFix/>
          </a:blip>
          <a:stretch>
            <a:fillRect/>
          </a:stretch>
        </p:blipFill>
        <p:spPr>
          <a:xfrm>
            <a:off x="7618500" y="1523823"/>
            <a:ext cx="1110899" cy="989527"/>
          </a:xfrm>
          <a:prstGeom prst="rect">
            <a:avLst/>
          </a:prstGeom>
          <a:noFill/>
          <a:ln>
            <a:noFill/>
          </a:ln>
        </p:spPr>
      </p:pic>
      <p:cxnSp>
        <p:nvCxnSpPr>
          <p:cNvPr id="817" name="Google Shape;817;p58"/>
          <p:cNvCxnSpPr>
            <a:endCxn id="816" idx="0"/>
          </p:cNvCxnSpPr>
          <p:nvPr/>
        </p:nvCxnSpPr>
        <p:spPr>
          <a:xfrm>
            <a:off x="7287450" y="1099623"/>
            <a:ext cx="886500" cy="424200"/>
          </a:xfrm>
          <a:prstGeom prst="straightConnector1">
            <a:avLst/>
          </a:prstGeom>
          <a:noFill/>
          <a:ln w="28575" cap="flat" cmpd="sng">
            <a:solidFill>
              <a:srgbClr val="000000"/>
            </a:solidFill>
            <a:prstDash val="solid"/>
            <a:round/>
            <a:headEnd type="none" w="med" len="med"/>
            <a:tailEnd type="triangle" w="med" len="med"/>
          </a:ln>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59"/>
          <p:cNvSpPr txBox="1">
            <a:spLocks noGrp="1"/>
          </p:cNvSpPr>
          <p:nvPr>
            <p:ph type="ctrTitle"/>
          </p:nvPr>
        </p:nvSpPr>
        <p:spPr>
          <a:xfrm>
            <a:off x="2027625" y="1629400"/>
            <a:ext cx="55821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accent2"/>
                </a:solidFill>
              </a:rPr>
              <a:t>5.</a:t>
            </a:r>
            <a:endParaRPr>
              <a:solidFill>
                <a:schemeClr val="accent2"/>
              </a:solidFill>
            </a:endParaRPr>
          </a:p>
          <a:p>
            <a:pPr marL="0" lvl="0" indent="0" algn="l" rtl="0">
              <a:spcBef>
                <a:spcPts val="0"/>
              </a:spcBef>
              <a:spcAft>
                <a:spcPts val="0"/>
              </a:spcAft>
              <a:buNone/>
            </a:pPr>
            <a:r>
              <a:rPr lang="en"/>
              <a:t>SIMULACIONES</a:t>
            </a:r>
            <a:endParaRPr/>
          </a:p>
        </p:txBody>
      </p:sp>
      <p:sp>
        <p:nvSpPr>
          <p:cNvPr id="823" name="Google Shape;823;p59"/>
          <p:cNvSpPr txBox="1">
            <a:spLocks noGrp="1"/>
          </p:cNvSpPr>
          <p:nvPr>
            <p:ph type="subTitle" idx="1"/>
          </p:nvPr>
        </p:nvSpPr>
        <p:spPr>
          <a:xfrm>
            <a:off x="2027625" y="2886100"/>
            <a:ext cx="5088600" cy="1735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Simulación de redes inalámbricas.</a:t>
            </a:r>
            <a:endParaRPr/>
          </a:p>
          <a:p>
            <a:pPr marL="0" lvl="0" indent="0" algn="l" rtl="0">
              <a:spcBef>
                <a:spcPts val="0"/>
              </a:spcBef>
              <a:spcAft>
                <a:spcPts val="0"/>
              </a:spcAft>
              <a:buNone/>
            </a:pPr>
            <a:r>
              <a:rPr lang="en"/>
              <a:t>Emulación de canal.</a:t>
            </a:r>
            <a:endParaRPr/>
          </a:p>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60"/>
          <p:cNvSpPr txBox="1">
            <a:spLocks noGrp="1"/>
          </p:cNvSpPr>
          <p:nvPr>
            <p:ph type="title"/>
          </p:nvPr>
        </p:nvSpPr>
        <p:spPr>
          <a:xfrm>
            <a:off x="254325" y="122200"/>
            <a:ext cx="31338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SIMULACIONES EN NS-3</a:t>
            </a:r>
            <a:endParaRPr/>
          </a:p>
        </p:txBody>
      </p:sp>
      <p:pic>
        <p:nvPicPr>
          <p:cNvPr id="829" name="Google Shape;829;p60"/>
          <p:cNvPicPr preferRelativeResize="0"/>
          <p:nvPr/>
        </p:nvPicPr>
        <p:blipFill>
          <a:blip r:embed="rId3">
            <a:alphaModFix/>
          </a:blip>
          <a:stretch>
            <a:fillRect/>
          </a:stretch>
        </p:blipFill>
        <p:spPr>
          <a:xfrm>
            <a:off x="3601050" y="231075"/>
            <a:ext cx="5425629" cy="4379000"/>
          </a:xfrm>
          <a:prstGeom prst="rect">
            <a:avLst/>
          </a:prstGeom>
          <a:noFill/>
          <a:ln>
            <a:noFill/>
          </a:ln>
        </p:spPr>
      </p:pic>
      <p:sp>
        <p:nvSpPr>
          <p:cNvPr id="830" name="Google Shape;830;p60"/>
          <p:cNvSpPr txBox="1"/>
          <p:nvPr/>
        </p:nvSpPr>
        <p:spPr>
          <a:xfrm>
            <a:off x="209775" y="817250"/>
            <a:ext cx="3222900" cy="20268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Montserrat"/>
                <a:ea typeface="Montserrat"/>
                <a:cs typeface="Montserrat"/>
                <a:sym typeface="Montserrat"/>
              </a:rPr>
              <a:t>Un dispositivo virtualizado consiste en una instancia aislada de un determinado sistema operativo que se ejecuta utilizando los recursos físicos del dispositivo anfitrión permitiendo de esta manera tener varias instancias en un mismo dispositivo físico.</a:t>
            </a: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p:txBody>
      </p:sp>
      <p:pic>
        <p:nvPicPr>
          <p:cNvPr id="831" name="Google Shape;831;p60"/>
          <p:cNvPicPr preferRelativeResize="0"/>
          <p:nvPr/>
        </p:nvPicPr>
        <p:blipFill>
          <a:blip r:embed="rId4">
            <a:alphaModFix/>
          </a:blip>
          <a:stretch>
            <a:fillRect/>
          </a:stretch>
        </p:blipFill>
        <p:spPr>
          <a:xfrm>
            <a:off x="280175" y="3321600"/>
            <a:ext cx="2930350" cy="1386325"/>
          </a:xfrm>
          <a:prstGeom prst="rect">
            <a:avLst/>
          </a:prstGeom>
          <a:noFill/>
          <a:ln>
            <a:noFill/>
          </a:ln>
        </p:spPr>
      </p:pic>
      <p:sp>
        <p:nvSpPr>
          <p:cNvPr id="832" name="Google Shape;832;p60"/>
          <p:cNvSpPr txBox="1"/>
          <p:nvPr/>
        </p:nvSpPr>
        <p:spPr>
          <a:xfrm>
            <a:off x="231725" y="3064500"/>
            <a:ext cx="38772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i="1">
                <a:latin typeface="Montserrat Light"/>
                <a:ea typeface="Montserrat Light"/>
                <a:cs typeface="Montserrat Light"/>
                <a:sym typeface="Montserrat Light"/>
              </a:rPr>
              <a:t>Parámetros de simulación configurados.</a:t>
            </a:r>
            <a:endParaRPr sz="1300" i="1">
              <a:latin typeface="Montserrat Light"/>
              <a:ea typeface="Montserrat Light"/>
              <a:cs typeface="Montserrat Light"/>
              <a:sym typeface="Montserrat Light"/>
            </a:endParaRPr>
          </a:p>
        </p:txBody>
      </p:sp>
      <p:sp>
        <p:nvSpPr>
          <p:cNvPr id="833" name="Google Shape;833;p60"/>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6"/>
          <p:cNvSpPr txBox="1">
            <a:spLocks noGrp="1"/>
          </p:cNvSpPr>
          <p:nvPr>
            <p:ph type="title"/>
          </p:nvPr>
        </p:nvSpPr>
        <p:spPr>
          <a:xfrm>
            <a:off x="254325" y="122200"/>
            <a:ext cx="29784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INTRODUCCIÓN.</a:t>
            </a:r>
            <a:endParaRPr/>
          </a:p>
        </p:txBody>
      </p:sp>
      <p:sp>
        <p:nvSpPr>
          <p:cNvPr id="349" name="Google Shape;349;p16"/>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a:t>
            </a:fld>
            <a:endParaRPr/>
          </a:p>
        </p:txBody>
      </p:sp>
      <p:pic>
        <p:nvPicPr>
          <p:cNvPr id="350" name="Google Shape;350;p16"/>
          <p:cNvPicPr preferRelativeResize="0"/>
          <p:nvPr/>
        </p:nvPicPr>
        <p:blipFill>
          <a:blip r:embed="rId3">
            <a:alphaModFix/>
          </a:blip>
          <a:stretch>
            <a:fillRect/>
          </a:stretch>
        </p:blipFill>
        <p:spPr>
          <a:xfrm>
            <a:off x="556934" y="853717"/>
            <a:ext cx="2247242" cy="1295675"/>
          </a:xfrm>
          <a:prstGeom prst="rect">
            <a:avLst/>
          </a:prstGeom>
          <a:noFill/>
          <a:ln>
            <a:noFill/>
          </a:ln>
        </p:spPr>
      </p:pic>
      <p:grpSp>
        <p:nvGrpSpPr>
          <p:cNvPr id="351" name="Google Shape;351;p16"/>
          <p:cNvGrpSpPr/>
          <p:nvPr/>
        </p:nvGrpSpPr>
        <p:grpSpPr>
          <a:xfrm>
            <a:off x="4413925" y="2474525"/>
            <a:ext cx="2503800" cy="1500250"/>
            <a:chOff x="4426875" y="2086399"/>
            <a:chExt cx="2503800" cy="1500250"/>
          </a:xfrm>
        </p:grpSpPr>
        <p:sp>
          <p:nvSpPr>
            <p:cNvPr id="352" name="Google Shape;352;p16"/>
            <p:cNvSpPr/>
            <p:nvPr/>
          </p:nvSpPr>
          <p:spPr>
            <a:xfrm>
              <a:off x="4849302" y="3079475"/>
              <a:ext cx="1958400" cy="13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3" name="Google Shape;353;p16"/>
            <p:cNvGrpSpPr/>
            <p:nvPr/>
          </p:nvGrpSpPr>
          <p:grpSpPr>
            <a:xfrm>
              <a:off x="4426875" y="2086399"/>
              <a:ext cx="2503800" cy="1500250"/>
              <a:chOff x="4426875" y="2086399"/>
              <a:chExt cx="2503800" cy="1500250"/>
            </a:xfrm>
          </p:grpSpPr>
          <p:grpSp>
            <p:nvGrpSpPr>
              <p:cNvPr id="354" name="Google Shape;354;p16"/>
              <p:cNvGrpSpPr/>
              <p:nvPr/>
            </p:nvGrpSpPr>
            <p:grpSpPr>
              <a:xfrm>
                <a:off x="4808316" y="2800065"/>
                <a:ext cx="92400" cy="411825"/>
                <a:chOff x="845575" y="2563700"/>
                <a:chExt cx="92400" cy="411825"/>
              </a:xfrm>
            </p:grpSpPr>
            <p:cxnSp>
              <p:nvCxnSpPr>
                <p:cNvPr id="355" name="Google Shape;355;p16"/>
                <p:cNvCxnSpPr/>
                <p:nvPr/>
              </p:nvCxnSpPr>
              <p:spPr>
                <a:xfrm>
                  <a:off x="891775" y="2616125"/>
                  <a:ext cx="0" cy="359400"/>
                </a:xfrm>
                <a:prstGeom prst="straightConnector1">
                  <a:avLst/>
                </a:prstGeom>
                <a:noFill/>
                <a:ln w="9525" cap="flat" cmpd="sng">
                  <a:solidFill>
                    <a:schemeClr val="dk2"/>
                  </a:solidFill>
                  <a:prstDash val="solid"/>
                  <a:round/>
                  <a:headEnd type="none" w="sm" len="sm"/>
                  <a:tailEnd type="none" w="sm" len="sm"/>
                </a:ln>
              </p:spPr>
            </p:cxnSp>
            <p:sp>
              <p:nvSpPr>
                <p:cNvPr id="356" name="Google Shape;356;p16"/>
                <p:cNvSpPr/>
                <p:nvPr/>
              </p:nvSpPr>
              <p:spPr>
                <a:xfrm>
                  <a:off x="845575" y="2563700"/>
                  <a:ext cx="92400" cy="92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16"/>
              <p:cNvSpPr txBox="1"/>
              <p:nvPr/>
            </p:nvSpPr>
            <p:spPr>
              <a:xfrm>
                <a:off x="4526675" y="3215249"/>
                <a:ext cx="11313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b="1">
                    <a:solidFill>
                      <a:schemeClr val="dk2"/>
                    </a:solidFill>
                    <a:latin typeface="Montserrat"/>
                    <a:ea typeface="Montserrat"/>
                    <a:cs typeface="Montserrat"/>
                    <a:sym typeface="Montserrat"/>
                  </a:rPr>
                  <a:t>Septiembre</a:t>
                </a:r>
                <a:endParaRPr sz="1200" b="1">
                  <a:solidFill>
                    <a:schemeClr val="dk2"/>
                  </a:solidFill>
                  <a:latin typeface="Montserrat"/>
                  <a:ea typeface="Montserrat"/>
                  <a:cs typeface="Montserrat"/>
                  <a:sym typeface="Montserrat"/>
                </a:endParaRPr>
              </a:p>
            </p:txBody>
          </p:sp>
          <p:sp>
            <p:nvSpPr>
              <p:cNvPr id="358" name="Google Shape;358;p16"/>
              <p:cNvSpPr txBox="1"/>
              <p:nvPr/>
            </p:nvSpPr>
            <p:spPr>
              <a:xfrm>
                <a:off x="4426875" y="2086399"/>
                <a:ext cx="2503800" cy="9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1"/>
                    </a:solidFill>
                    <a:latin typeface="Montserrat"/>
                    <a:ea typeface="Montserrat"/>
                    <a:cs typeface="Montserrat"/>
                    <a:sym typeface="Montserrat"/>
                  </a:rPr>
                  <a:t>Mediciones del espectro en puntos de interés de Cotopaxi.</a:t>
                </a:r>
                <a:endParaRPr sz="1300" b="1">
                  <a:solidFill>
                    <a:schemeClr val="dk1"/>
                  </a:solidFill>
                  <a:latin typeface="Montserrat"/>
                  <a:ea typeface="Montserrat"/>
                  <a:cs typeface="Montserrat"/>
                  <a:sym typeface="Montserrat"/>
                </a:endParaRPr>
              </a:p>
            </p:txBody>
          </p:sp>
        </p:grpSp>
      </p:grpSp>
      <p:grpSp>
        <p:nvGrpSpPr>
          <p:cNvPr id="359" name="Google Shape;359;p16"/>
          <p:cNvGrpSpPr/>
          <p:nvPr/>
        </p:nvGrpSpPr>
        <p:grpSpPr>
          <a:xfrm>
            <a:off x="6413675" y="3090725"/>
            <a:ext cx="2730324" cy="1735650"/>
            <a:chOff x="6426625" y="2702599"/>
            <a:chExt cx="2730324" cy="1735650"/>
          </a:xfrm>
        </p:grpSpPr>
        <p:sp>
          <p:nvSpPr>
            <p:cNvPr id="360" name="Google Shape;360;p16"/>
            <p:cNvSpPr/>
            <p:nvPr/>
          </p:nvSpPr>
          <p:spPr>
            <a:xfrm>
              <a:off x="6807650" y="3079475"/>
              <a:ext cx="2349300" cy="13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6"/>
            <p:cNvGrpSpPr/>
            <p:nvPr/>
          </p:nvGrpSpPr>
          <p:grpSpPr>
            <a:xfrm>
              <a:off x="6426625" y="2702599"/>
              <a:ext cx="2503800" cy="1735650"/>
              <a:chOff x="6426625" y="2702599"/>
              <a:chExt cx="2503800" cy="1735650"/>
            </a:xfrm>
          </p:grpSpPr>
          <p:grpSp>
            <p:nvGrpSpPr>
              <p:cNvPr id="362" name="Google Shape;362;p16"/>
              <p:cNvGrpSpPr/>
              <p:nvPr/>
            </p:nvGrpSpPr>
            <p:grpSpPr>
              <a:xfrm rot="10800000">
                <a:off x="6760035" y="3079467"/>
                <a:ext cx="92400" cy="411825"/>
                <a:chOff x="2070100" y="2563700"/>
                <a:chExt cx="92400" cy="411825"/>
              </a:xfrm>
            </p:grpSpPr>
            <p:cxnSp>
              <p:nvCxnSpPr>
                <p:cNvPr id="363" name="Google Shape;363;p16"/>
                <p:cNvCxnSpPr/>
                <p:nvPr/>
              </p:nvCxnSpPr>
              <p:spPr>
                <a:xfrm>
                  <a:off x="2116300" y="2616125"/>
                  <a:ext cx="0" cy="359400"/>
                </a:xfrm>
                <a:prstGeom prst="straightConnector1">
                  <a:avLst/>
                </a:prstGeom>
                <a:noFill/>
                <a:ln w="9525" cap="flat" cmpd="sng">
                  <a:solidFill>
                    <a:schemeClr val="dk1"/>
                  </a:solidFill>
                  <a:prstDash val="solid"/>
                  <a:round/>
                  <a:headEnd type="none" w="sm" len="sm"/>
                  <a:tailEnd type="none" w="sm" len="sm"/>
                </a:ln>
              </p:spPr>
            </p:cxnSp>
            <p:sp>
              <p:nvSpPr>
                <p:cNvPr id="364" name="Google Shape;364;p16"/>
                <p:cNvSpPr/>
                <p:nvPr/>
              </p:nvSpPr>
              <p:spPr>
                <a:xfrm>
                  <a:off x="2070100" y="2563700"/>
                  <a:ext cx="92400" cy="92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16"/>
              <p:cNvSpPr txBox="1"/>
              <p:nvPr/>
            </p:nvSpPr>
            <p:spPr>
              <a:xfrm>
                <a:off x="6435800" y="2702599"/>
                <a:ext cx="11973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b="1">
                    <a:solidFill>
                      <a:schemeClr val="dk1"/>
                    </a:solidFill>
                    <a:latin typeface="Montserrat"/>
                    <a:ea typeface="Montserrat"/>
                    <a:cs typeface="Montserrat"/>
                    <a:sym typeface="Montserrat"/>
                  </a:rPr>
                  <a:t>2020 - 2021</a:t>
                </a:r>
                <a:endParaRPr sz="1200" b="1">
                  <a:solidFill>
                    <a:schemeClr val="dk1"/>
                  </a:solidFill>
                  <a:latin typeface="Montserrat"/>
                  <a:ea typeface="Montserrat"/>
                  <a:cs typeface="Montserrat"/>
                  <a:sym typeface="Montserrat"/>
                </a:endParaRPr>
              </a:p>
            </p:txBody>
          </p:sp>
          <p:sp>
            <p:nvSpPr>
              <p:cNvPr id="366" name="Google Shape;366;p16"/>
              <p:cNvSpPr txBox="1"/>
              <p:nvPr/>
            </p:nvSpPr>
            <p:spPr>
              <a:xfrm>
                <a:off x="6426625" y="3494449"/>
                <a:ext cx="2503800" cy="9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sz="1300" b="1">
                    <a:solidFill>
                      <a:schemeClr val="dk1"/>
                    </a:solidFill>
                    <a:latin typeface="Montserrat"/>
                    <a:ea typeface="Montserrat"/>
                    <a:cs typeface="Montserrat"/>
                    <a:sym typeface="Montserrat"/>
                  </a:rPr>
                  <a:t>Importación de los equipos e implementación de piloto.</a:t>
                </a:r>
                <a:endParaRPr sz="1300" b="1">
                  <a:solidFill>
                    <a:schemeClr val="dk1"/>
                  </a:solidFill>
                  <a:latin typeface="Montserrat"/>
                  <a:ea typeface="Montserrat"/>
                  <a:cs typeface="Montserrat"/>
                  <a:sym typeface="Montserrat"/>
                </a:endParaRPr>
              </a:p>
            </p:txBody>
          </p:sp>
        </p:grpSp>
      </p:grpSp>
      <p:grpSp>
        <p:nvGrpSpPr>
          <p:cNvPr id="367" name="Google Shape;367;p16"/>
          <p:cNvGrpSpPr/>
          <p:nvPr/>
        </p:nvGrpSpPr>
        <p:grpSpPr>
          <a:xfrm>
            <a:off x="483041" y="2626925"/>
            <a:ext cx="2503759" cy="1347864"/>
            <a:chOff x="495991" y="2238799"/>
            <a:chExt cx="2503759" cy="1347864"/>
          </a:xfrm>
        </p:grpSpPr>
        <p:sp>
          <p:nvSpPr>
            <p:cNvPr id="368" name="Google Shape;368;p16"/>
            <p:cNvSpPr/>
            <p:nvPr/>
          </p:nvSpPr>
          <p:spPr>
            <a:xfrm>
              <a:off x="932600" y="3079475"/>
              <a:ext cx="1958400" cy="133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 name="Google Shape;369;p16"/>
            <p:cNvGrpSpPr/>
            <p:nvPr/>
          </p:nvGrpSpPr>
          <p:grpSpPr>
            <a:xfrm>
              <a:off x="495991" y="2238799"/>
              <a:ext cx="2503759" cy="1347864"/>
              <a:chOff x="495991" y="2238799"/>
              <a:chExt cx="2503759" cy="1347864"/>
            </a:xfrm>
          </p:grpSpPr>
          <p:sp>
            <p:nvSpPr>
              <p:cNvPr id="370" name="Google Shape;370;p16"/>
              <p:cNvSpPr txBox="1"/>
              <p:nvPr/>
            </p:nvSpPr>
            <p:spPr>
              <a:xfrm>
                <a:off x="495991" y="3215263"/>
                <a:ext cx="8712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b="1">
                    <a:solidFill>
                      <a:schemeClr val="accent6"/>
                    </a:solidFill>
                    <a:latin typeface="Montserrat"/>
                    <a:ea typeface="Montserrat"/>
                    <a:cs typeface="Montserrat"/>
                    <a:sym typeface="Montserrat"/>
                  </a:rPr>
                  <a:t>Abril</a:t>
                </a:r>
                <a:endParaRPr sz="1200" b="1">
                  <a:solidFill>
                    <a:schemeClr val="accent6"/>
                  </a:solidFill>
                  <a:latin typeface="Montserrat"/>
                  <a:ea typeface="Montserrat"/>
                  <a:cs typeface="Montserrat"/>
                  <a:sym typeface="Montserrat"/>
                </a:endParaRPr>
              </a:p>
            </p:txBody>
          </p:sp>
          <p:grpSp>
            <p:nvGrpSpPr>
              <p:cNvPr id="371" name="Google Shape;371;p16"/>
              <p:cNvGrpSpPr/>
              <p:nvPr/>
            </p:nvGrpSpPr>
            <p:grpSpPr>
              <a:xfrm>
                <a:off x="881025" y="2800065"/>
                <a:ext cx="92400" cy="411825"/>
                <a:chOff x="845575" y="2563700"/>
                <a:chExt cx="92400" cy="411825"/>
              </a:xfrm>
            </p:grpSpPr>
            <p:cxnSp>
              <p:nvCxnSpPr>
                <p:cNvPr id="372" name="Google Shape;372;p16"/>
                <p:cNvCxnSpPr/>
                <p:nvPr/>
              </p:nvCxnSpPr>
              <p:spPr>
                <a:xfrm>
                  <a:off x="891775" y="2616125"/>
                  <a:ext cx="0" cy="359400"/>
                </a:xfrm>
                <a:prstGeom prst="straightConnector1">
                  <a:avLst/>
                </a:prstGeom>
                <a:noFill/>
                <a:ln w="9525" cap="flat" cmpd="sng">
                  <a:solidFill>
                    <a:schemeClr val="accent6"/>
                  </a:solidFill>
                  <a:prstDash val="solid"/>
                  <a:round/>
                  <a:headEnd type="none" w="sm" len="sm"/>
                  <a:tailEnd type="none" w="sm" len="sm"/>
                </a:ln>
              </p:spPr>
            </p:cxnSp>
            <p:sp>
              <p:nvSpPr>
                <p:cNvPr id="373" name="Google Shape;373;p16"/>
                <p:cNvSpPr/>
                <p:nvPr/>
              </p:nvSpPr>
              <p:spPr>
                <a:xfrm>
                  <a:off x="845575" y="2563700"/>
                  <a:ext cx="924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16"/>
              <p:cNvSpPr txBox="1"/>
              <p:nvPr/>
            </p:nvSpPr>
            <p:spPr>
              <a:xfrm>
                <a:off x="595850" y="2238799"/>
                <a:ext cx="2403900" cy="53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1"/>
                    </a:solidFill>
                    <a:latin typeface="Montserrat"/>
                    <a:ea typeface="Montserrat"/>
                    <a:cs typeface="Montserrat"/>
                    <a:sym typeface="Montserrat"/>
                  </a:rPr>
                  <a:t>Estudio sobre las redes comunitarias.</a:t>
                </a:r>
                <a:endParaRPr sz="1300" b="1">
                  <a:solidFill>
                    <a:schemeClr val="dk1"/>
                  </a:solidFill>
                  <a:latin typeface="Montserrat"/>
                  <a:ea typeface="Montserrat"/>
                  <a:cs typeface="Montserrat"/>
                  <a:sym typeface="Montserrat"/>
                </a:endParaRPr>
              </a:p>
            </p:txBody>
          </p:sp>
        </p:grpSp>
      </p:grpSp>
      <p:grpSp>
        <p:nvGrpSpPr>
          <p:cNvPr id="375" name="Google Shape;375;p16"/>
          <p:cNvGrpSpPr/>
          <p:nvPr/>
        </p:nvGrpSpPr>
        <p:grpSpPr>
          <a:xfrm>
            <a:off x="2512651" y="3090725"/>
            <a:ext cx="2323752" cy="1735650"/>
            <a:chOff x="2525601" y="2702599"/>
            <a:chExt cx="2323752" cy="1735650"/>
          </a:xfrm>
        </p:grpSpPr>
        <p:sp>
          <p:nvSpPr>
            <p:cNvPr id="376" name="Google Shape;376;p16"/>
            <p:cNvSpPr/>
            <p:nvPr/>
          </p:nvSpPr>
          <p:spPr>
            <a:xfrm>
              <a:off x="2890952" y="3079475"/>
              <a:ext cx="1958400" cy="13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 name="Google Shape;377;p16"/>
            <p:cNvGrpSpPr/>
            <p:nvPr/>
          </p:nvGrpSpPr>
          <p:grpSpPr>
            <a:xfrm>
              <a:off x="2525601" y="2702599"/>
              <a:ext cx="2323749" cy="1735650"/>
              <a:chOff x="2525601" y="2702599"/>
              <a:chExt cx="2323749" cy="1735650"/>
            </a:xfrm>
          </p:grpSpPr>
          <p:sp>
            <p:nvSpPr>
              <p:cNvPr id="378" name="Google Shape;378;p16"/>
              <p:cNvSpPr txBox="1"/>
              <p:nvPr/>
            </p:nvSpPr>
            <p:spPr>
              <a:xfrm>
                <a:off x="2525601" y="2702599"/>
                <a:ext cx="853500" cy="37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200" b="1">
                    <a:solidFill>
                      <a:schemeClr val="accent1"/>
                    </a:solidFill>
                    <a:latin typeface="Montserrat"/>
                    <a:ea typeface="Montserrat"/>
                    <a:cs typeface="Montserrat"/>
                    <a:sym typeface="Montserrat"/>
                  </a:rPr>
                  <a:t>Agosto</a:t>
                </a:r>
                <a:endParaRPr sz="1200" b="1">
                  <a:solidFill>
                    <a:schemeClr val="accent1"/>
                  </a:solidFill>
                  <a:latin typeface="Montserrat"/>
                  <a:ea typeface="Montserrat"/>
                  <a:cs typeface="Montserrat"/>
                  <a:sym typeface="Montserrat"/>
                </a:endParaRPr>
              </a:p>
            </p:txBody>
          </p:sp>
          <p:grpSp>
            <p:nvGrpSpPr>
              <p:cNvPr id="379" name="Google Shape;379;p16"/>
              <p:cNvGrpSpPr/>
              <p:nvPr/>
            </p:nvGrpSpPr>
            <p:grpSpPr>
              <a:xfrm rot="10800000">
                <a:off x="2849073" y="3079467"/>
                <a:ext cx="92400" cy="411825"/>
                <a:chOff x="2070100" y="2563700"/>
                <a:chExt cx="92400" cy="411825"/>
              </a:xfrm>
            </p:grpSpPr>
            <p:cxnSp>
              <p:nvCxnSpPr>
                <p:cNvPr id="380" name="Google Shape;380;p16"/>
                <p:cNvCxnSpPr/>
                <p:nvPr/>
              </p:nvCxnSpPr>
              <p:spPr>
                <a:xfrm>
                  <a:off x="2116300" y="2616125"/>
                  <a:ext cx="0" cy="359400"/>
                </a:xfrm>
                <a:prstGeom prst="straightConnector1">
                  <a:avLst/>
                </a:prstGeom>
                <a:noFill/>
                <a:ln w="9525" cap="flat" cmpd="sng">
                  <a:solidFill>
                    <a:schemeClr val="accent1"/>
                  </a:solidFill>
                  <a:prstDash val="solid"/>
                  <a:round/>
                  <a:headEnd type="none" w="sm" len="sm"/>
                  <a:tailEnd type="none" w="sm" len="sm"/>
                </a:ln>
              </p:spPr>
            </p:cxnSp>
            <p:sp>
              <p:nvSpPr>
                <p:cNvPr id="381" name="Google Shape;381;p16"/>
                <p:cNvSpPr/>
                <p:nvPr/>
              </p:nvSpPr>
              <p:spPr>
                <a:xfrm>
                  <a:off x="2070100" y="2563700"/>
                  <a:ext cx="92400" cy="92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2" name="Google Shape;382;p16"/>
              <p:cNvSpPr txBox="1"/>
              <p:nvPr/>
            </p:nvSpPr>
            <p:spPr>
              <a:xfrm>
                <a:off x="2773350" y="3494449"/>
                <a:ext cx="2076000" cy="9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1"/>
                    </a:solidFill>
                    <a:latin typeface="Montserrat"/>
                    <a:ea typeface="Montserrat"/>
                    <a:cs typeface="Montserrat"/>
                    <a:sym typeface="Montserrat"/>
                  </a:rPr>
                  <a:t>Taller sobre aprovechamiento de TVWS.</a:t>
                </a:r>
                <a:endParaRPr sz="1300" b="1">
                  <a:solidFill>
                    <a:schemeClr val="dk1"/>
                  </a:solidFill>
                  <a:latin typeface="Montserrat"/>
                  <a:ea typeface="Montserrat"/>
                  <a:cs typeface="Montserrat"/>
                  <a:sym typeface="Montserrat"/>
                </a:endParaRPr>
              </a:p>
            </p:txBody>
          </p:sp>
        </p:grpSp>
      </p:grpSp>
      <p:sp>
        <p:nvSpPr>
          <p:cNvPr id="383" name="Google Shape;383;p16"/>
          <p:cNvSpPr txBox="1"/>
          <p:nvPr/>
        </p:nvSpPr>
        <p:spPr>
          <a:xfrm>
            <a:off x="0" y="3285725"/>
            <a:ext cx="1024200" cy="53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Light"/>
                <a:ea typeface="Montserrat Light"/>
                <a:cs typeface="Montserrat Light"/>
                <a:sym typeface="Montserrat Light"/>
              </a:rPr>
              <a:t>Año 2019</a:t>
            </a:r>
            <a:endParaRPr>
              <a:latin typeface="Montserrat Light"/>
              <a:ea typeface="Montserrat Light"/>
              <a:cs typeface="Montserrat Light"/>
              <a:sym typeface="Montserrat 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61"/>
          <p:cNvSpPr txBox="1">
            <a:spLocks noGrp="1"/>
          </p:cNvSpPr>
          <p:nvPr>
            <p:ph type="title"/>
          </p:nvPr>
        </p:nvSpPr>
        <p:spPr>
          <a:xfrm>
            <a:off x="254325" y="122200"/>
            <a:ext cx="31338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SIMULACIONES EN NS-3</a:t>
            </a:r>
            <a:endParaRPr/>
          </a:p>
        </p:txBody>
      </p:sp>
      <p:pic>
        <p:nvPicPr>
          <p:cNvPr id="839" name="Google Shape;839;p61"/>
          <p:cNvPicPr preferRelativeResize="0"/>
          <p:nvPr/>
        </p:nvPicPr>
        <p:blipFill>
          <a:blip r:embed="rId3">
            <a:alphaModFix/>
          </a:blip>
          <a:stretch>
            <a:fillRect/>
          </a:stretch>
        </p:blipFill>
        <p:spPr>
          <a:xfrm>
            <a:off x="398663" y="426275"/>
            <a:ext cx="5451074" cy="4641021"/>
          </a:xfrm>
          <a:prstGeom prst="rect">
            <a:avLst/>
          </a:prstGeom>
          <a:noFill/>
          <a:ln>
            <a:noFill/>
          </a:ln>
        </p:spPr>
      </p:pic>
      <p:pic>
        <p:nvPicPr>
          <p:cNvPr id="840" name="Google Shape;840;p61"/>
          <p:cNvPicPr preferRelativeResize="0"/>
          <p:nvPr/>
        </p:nvPicPr>
        <p:blipFill>
          <a:blip r:embed="rId4">
            <a:alphaModFix/>
          </a:blip>
          <a:stretch>
            <a:fillRect/>
          </a:stretch>
        </p:blipFill>
        <p:spPr>
          <a:xfrm>
            <a:off x="5520550" y="4154800"/>
            <a:ext cx="2311200" cy="503175"/>
          </a:xfrm>
          <a:prstGeom prst="rect">
            <a:avLst/>
          </a:prstGeom>
          <a:noFill/>
          <a:ln>
            <a:noFill/>
          </a:ln>
        </p:spPr>
      </p:pic>
      <p:sp>
        <p:nvSpPr>
          <p:cNvPr id="841" name="Google Shape;841;p61"/>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50</a:t>
            </a:fld>
            <a:endParaRPr/>
          </a:p>
        </p:txBody>
      </p:sp>
      <p:sp>
        <p:nvSpPr>
          <p:cNvPr id="842" name="Google Shape;842;p61"/>
          <p:cNvSpPr txBox="1"/>
          <p:nvPr/>
        </p:nvSpPr>
        <p:spPr>
          <a:xfrm>
            <a:off x="5286650" y="2003600"/>
            <a:ext cx="3222900" cy="9957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just" rtl="0">
              <a:spcBef>
                <a:spcPts val="0"/>
              </a:spcBef>
              <a:spcAft>
                <a:spcPts val="0"/>
              </a:spcAft>
              <a:buNone/>
            </a:pPr>
            <a:r>
              <a:rPr lang="en">
                <a:latin typeface="Montserrat"/>
                <a:ea typeface="Montserrat"/>
                <a:cs typeface="Montserrat"/>
                <a:sym typeface="Montserrat"/>
              </a:rPr>
              <a:t>Se ejecuta la aplicación en el nodo A, el tráfico generado pasa por el canal inalámbrico simulado en NS-3.</a:t>
            </a:r>
            <a:endParaRPr>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62"/>
          <p:cNvSpPr txBox="1">
            <a:spLocks noGrp="1"/>
          </p:cNvSpPr>
          <p:nvPr>
            <p:ph type="title"/>
          </p:nvPr>
        </p:nvSpPr>
        <p:spPr>
          <a:xfrm>
            <a:off x="254325" y="122200"/>
            <a:ext cx="31338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SIMULACIONES EN NS-3</a:t>
            </a:r>
            <a:endParaRPr/>
          </a:p>
        </p:txBody>
      </p:sp>
      <p:sp>
        <p:nvSpPr>
          <p:cNvPr id="848" name="Google Shape;848;p62"/>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51</a:t>
            </a:fld>
            <a:endParaRPr/>
          </a:p>
        </p:txBody>
      </p:sp>
      <p:sp>
        <p:nvSpPr>
          <p:cNvPr id="849" name="Google Shape;849;p62"/>
          <p:cNvSpPr txBox="1"/>
          <p:nvPr/>
        </p:nvSpPr>
        <p:spPr>
          <a:xfrm>
            <a:off x="967850" y="3802875"/>
            <a:ext cx="7341600" cy="10074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Light"/>
                <a:ea typeface="Montserrat Light"/>
                <a:cs typeface="Montserrat Light"/>
                <a:sym typeface="Montserrat Light"/>
              </a:rPr>
              <a:t>La tasa de transmisión alcanza un máximo de 175 kbps valor muy por debajo de lo necesitado para videoconferencia, se presentan intervalos de aproximadamente 35 segundos en los cuales hay una pérdida de paquetes en el rango de 1000 hasta 4000.</a:t>
            </a:r>
            <a:endParaRPr>
              <a:latin typeface="Montserrat Light"/>
              <a:ea typeface="Montserrat Light"/>
              <a:cs typeface="Montserrat Light"/>
              <a:sym typeface="Montserrat Light"/>
            </a:endParaRPr>
          </a:p>
          <a:p>
            <a:pPr marL="0" lvl="0" indent="0" algn="l" rtl="0">
              <a:spcBef>
                <a:spcPts val="0"/>
              </a:spcBef>
              <a:spcAft>
                <a:spcPts val="0"/>
              </a:spcAft>
              <a:buNone/>
            </a:pPr>
            <a:endParaRPr>
              <a:latin typeface="Montserrat Light"/>
              <a:ea typeface="Montserrat Light"/>
              <a:cs typeface="Montserrat Light"/>
              <a:sym typeface="Montserrat Light"/>
            </a:endParaRPr>
          </a:p>
        </p:txBody>
      </p:sp>
      <p:pic>
        <p:nvPicPr>
          <p:cNvPr id="850" name="Google Shape;850;p62"/>
          <p:cNvPicPr preferRelativeResize="0"/>
          <p:nvPr/>
        </p:nvPicPr>
        <p:blipFill>
          <a:blip r:embed="rId3">
            <a:alphaModFix/>
          </a:blip>
          <a:stretch>
            <a:fillRect/>
          </a:stretch>
        </p:blipFill>
        <p:spPr>
          <a:xfrm>
            <a:off x="338850" y="668587"/>
            <a:ext cx="3900525" cy="2925401"/>
          </a:xfrm>
          <a:prstGeom prst="rect">
            <a:avLst/>
          </a:prstGeom>
          <a:noFill/>
          <a:ln>
            <a:noFill/>
          </a:ln>
        </p:spPr>
      </p:pic>
      <p:pic>
        <p:nvPicPr>
          <p:cNvPr id="851" name="Google Shape;851;p62"/>
          <p:cNvPicPr preferRelativeResize="0"/>
          <p:nvPr/>
        </p:nvPicPr>
        <p:blipFill>
          <a:blip r:embed="rId4">
            <a:alphaModFix/>
          </a:blip>
          <a:stretch>
            <a:fillRect/>
          </a:stretch>
        </p:blipFill>
        <p:spPr>
          <a:xfrm>
            <a:off x="4734625" y="668588"/>
            <a:ext cx="3900525" cy="292539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63"/>
          <p:cNvSpPr txBox="1">
            <a:spLocks noGrp="1"/>
          </p:cNvSpPr>
          <p:nvPr>
            <p:ph type="title"/>
          </p:nvPr>
        </p:nvSpPr>
        <p:spPr>
          <a:xfrm>
            <a:off x="254325" y="122200"/>
            <a:ext cx="31338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SIMULACIONES EN NS-3</a:t>
            </a:r>
            <a:endParaRPr/>
          </a:p>
        </p:txBody>
      </p:sp>
      <p:sp>
        <p:nvSpPr>
          <p:cNvPr id="857" name="Google Shape;857;p63"/>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52</a:t>
            </a:fld>
            <a:endParaRPr/>
          </a:p>
        </p:txBody>
      </p:sp>
      <p:sp>
        <p:nvSpPr>
          <p:cNvPr id="858" name="Google Shape;858;p63"/>
          <p:cNvSpPr txBox="1"/>
          <p:nvPr/>
        </p:nvSpPr>
        <p:spPr>
          <a:xfrm>
            <a:off x="967850" y="3802875"/>
            <a:ext cx="7341600" cy="1173900"/>
          </a:xfrm>
          <a:prstGeom prst="rect">
            <a:avLst/>
          </a:prstGeom>
          <a:solidFill>
            <a:srgbClr val="CC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Montserrat Light"/>
                <a:ea typeface="Montserrat Light"/>
                <a:cs typeface="Montserrat Light"/>
                <a:sym typeface="Montserrat Light"/>
              </a:rPr>
              <a:t>Los periodos de 35 segundos de bajas de tasas de transmisión coinciden con periodos en los que el delay alcanza los 10ms, el tráfico de voz es sensible al delay y esto se refleja en la cantidad de paquetes perdidos, la gráfica del jitter nos muestra que estos valores de delay altos fueron una constante a lo largo de toda la transmisión.</a:t>
            </a:r>
            <a:endParaRPr>
              <a:latin typeface="Montserrat Light"/>
              <a:ea typeface="Montserrat Light"/>
              <a:cs typeface="Montserrat Light"/>
              <a:sym typeface="Montserrat Light"/>
            </a:endParaRPr>
          </a:p>
          <a:p>
            <a:pPr marL="0" lvl="0" indent="0" algn="ctr" rtl="0">
              <a:spcBef>
                <a:spcPts val="0"/>
              </a:spcBef>
              <a:spcAft>
                <a:spcPts val="0"/>
              </a:spcAft>
              <a:buNone/>
            </a:pPr>
            <a:endParaRPr>
              <a:latin typeface="Montserrat Light"/>
              <a:ea typeface="Montserrat Light"/>
              <a:cs typeface="Montserrat Light"/>
              <a:sym typeface="Montserrat Light"/>
            </a:endParaRPr>
          </a:p>
          <a:p>
            <a:pPr marL="0" lvl="0" indent="0" algn="l" rtl="0">
              <a:spcBef>
                <a:spcPts val="0"/>
              </a:spcBef>
              <a:spcAft>
                <a:spcPts val="0"/>
              </a:spcAft>
              <a:buNone/>
            </a:pPr>
            <a:endParaRPr>
              <a:latin typeface="Montserrat Light"/>
              <a:ea typeface="Montserrat Light"/>
              <a:cs typeface="Montserrat Light"/>
              <a:sym typeface="Montserrat Light"/>
            </a:endParaRPr>
          </a:p>
        </p:txBody>
      </p:sp>
      <p:pic>
        <p:nvPicPr>
          <p:cNvPr id="859" name="Google Shape;859;p63"/>
          <p:cNvPicPr preferRelativeResize="0"/>
          <p:nvPr/>
        </p:nvPicPr>
        <p:blipFill>
          <a:blip r:embed="rId3">
            <a:alphaModFix/>
          </a:blip>
          <a:stretch>
            <a:fillRect/>
          </a:stretch>
        </p:blipFill>
        <p:spPr>
          <a:xfrm>
            <a:off x="491725" y="716275"/>
            <a:ext cx="3773376" cy="2830032"/>
          </a:xfrm>
          <a:prstGeom prst="rect">
            <a:avLst/>
          </a:prstGeom>
          <a:noFill/>
          <a:ln>
            <a:noFill/>
          </a:ln>
        </p:spPr>
      </p:pic>
      <p:pic>
        <p:nvPicPr>
          <p:cNvPr id="860" name="Google Shape;860;p63"/>
          <p:cNvPicPr preferRelativeResize="0"/>
          <p:nvPr/>
        </p:nvPicPr>
        <p:blipFill>
          <a:blip r:embed="rId4">
            <a:alphaModFix/>
          </a:blip>
          <a:stretch>
            <a:fillRect/>
          </a:stretch>
        </p:blipFill>
        <p:spPr>
          <a:xfrm>
            <a:off x="4581600" y="716275"/>
            <a:ext cx="3773376" cy="283002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64"/>
          <p:cNvSpPr txBox="1">
            <a:spLocks noGrp="1"/>
          </p:cNvSpPr>
          <p:nvPr>
            <p:ph type="title"/>
          </p:nvPr>
        </p:nvSpPr>
        <p:spPr>
          <a:xfrm>
            <a:off x="254325" y="122200"/>
            <a:ext cx="36894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EMULACIÓN DE CANAL - NETEM</a:t>
            </a:r>
            <a:endParaRPr/>
          </a:p>
        </p:txBody>
      </p:sp>
      <p:sp>
        <p:nvSpPr>
          <p:cNvPr id="866" name="Google Shape;866;p64"/>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53</a:t>
            </a:fld>
            <a:endParaRPr/>
          </a:p>
        </p:txBody>
      </p:sp>
      <p:pic>
        <p:nvPicPr>
          <p:cNvPr id="867" name="Google Shape;867;p64"/>
          <p:cNvPicPr preferRelativeResize="0"/>
          <p:nvPr/>
        </p:nvPicPr>
        <p:blipFill>
          <a:blip r:embed="rId3">
            <a:alphaModFix/>
          </a:blip>
          <a:stretch>
            <a:fillRect/>
          </a:stretch>
        </p:blipFill>
        <p:spPr>
          <a:xfrm>
            <a:off x="725375" y="1974550"/>
            <a:ext cx="1567051" cy="1511700"/>
          </a:xfrm>
          <a:prstGeom prst="rect">
            <a:avLst/>
          </a:prstGeom>
          <a:noFill/>
          <a:ln>
            <a:noFill/>
          </a:ln>
        </p:spPr>
      </p:pic>
      <p:cxnSp>
        <p:nvCxnSpPr>
          <p:cNvPr id="868" name="Google Shape;868;p64"/>
          <p:cNvCxnSpPr>
            <a:endCxn id="867" idx="0"/>
          </p:cNvCxnSpPr>
          <p:nvPr/>
        </p:nvCxnSpPr>
        <p:spPr>
          <a:xfrm flipH="1">
            <a:off x="1508900" y="1517350"/>
            <a:ext cx="749400" cy="457200"/>
          </a:xfrm>
          <a:prstGeom prst="straightConnector1">
            <a:avLst/>
          </a:prstGeom>
          <a:noFill/>
          <a:ln w="28575" cap="flat" cmpd="sng">
            <a:solidFill>
              <a:srgbClr val="000000"/>
            </a:solidFill>
            <a:prstDash val="solid"/>
            <a:round/>
            <a:headEnd type="none" w="med" len="med"/>
            <a:tailEnd type="triangle" w="med" len="med"/>
          </a:ln>
        </p:spPr>
      </p:cxnSp>
      <p:pic>
        <p:nvPicPr>
          <p:cNvPr id="869" name="Google Shape;869;p64"/>
          <p:cNvPicPr preferRelativeResize="0"/>
          <p:nvPr/>
        </p:nvPicPr>
        <p:blipFill>
          <a:blip r:embed="rId4">
            <a:alphaModFix/>
          </a:blip>
          <a:stretch>
            <a:fillRect/>
          </a:stretch>
        </p:blipFill>
        <p:spPr>
          <a:xfrm>
            <a:off x="3352604" y="3257650"/>
            <a:ext cx="2776421" cy="1628825"/>
          </a:xfrm>
          <a:prstGeom prst="rect">
            <a:avLst/>
          </a:prstGeom>
          <a:noFill/>
          <a:ln>
            <a:noFill/>
          </a:ln>
        </p:spPr>
      </p:pic>
      <p:sp>
        <p:nvSpPr>
          <p:cNvPr id="870" name="Google Shape;870;p64"/>
          <p:cNvSpPr txBox="1"/>
          <p:nvPr/>
        </p:nvSpPr>
        <p:spPr>
          <a:xfrm>
            <a:off x="3262025" y="2970900"/>
            <a:ext cx="45633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i="1">
                <a:latin typeface="Montserrat Light"/>
                <a:ea typeface="Montserrat Light"/>
                <a:cs typeface="Montserrat Light"/>
                <a:sym typeface="Montserrat Light"/>
              </a:rPr>
              <a:t>Parámetros configurados en el canal.</a:t>
            </a:r>
            <a:endParaRPr sz="1300" i="1">
              <a:latin typeface="Montserrat Light"/>
              <a:ea typeface="Montserrat Light"/>
              <a:cs typeface="Montserrat Light"/>
              <a:sym typeface="Montserrat Light"/>
            </a:endParaRPr>
          </a:p>
        </p:txBody>
      </p:sp>
      <p:pic>
        <p:nvPicPr>
          <p:cNvPr id="871" name="Google Shape;871;p64"/>
          <p:cNvPicPr preferRelativeResize="0"/>
          <p:nvPr/>
        </p:nvPicPr>
        <p:blipFill>
          <a:blip r:embed="rId5">
            <a:alphaModFix/>
          </a:blip>
          <a:stretch>
            <a:fillRect/>
          </a:stretch>
        </p:blipFill>
        <p:spPr>
          <a:xfrm>
            <a:off x="1953501" y="508875"/>
            <a:ext cx="5630207" cy="2511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65"/>
          <p:cNvSpPr txBox="1">
            <a:spLocks noGrp="1"/>
          </p:cNvSpPr>
          <p:nvPr>
            <p:ph type="title"/>
          </p:nvPr>
        </p:nvSpPr>
        <p:spPr>
          <a:xfrm>
            <a:off x="254325" y="122200"/>
            <a:ext cx="36894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EMULACIÓN DE CANAL - NETEM</a:t>
            </a:r>
            <a:endParaRPr/>
          </a:p>
        </p:txBody>
      </p:sp>
      <p:pic>
        <p:nvPicPr>
          <p:cNvPr id="877" name="Google Shape;877;p65"/>
          <p:cNvPicPr preferRelativeResize="0"/>
          <p:nvPr/>
        </p:nvPicPr>
        <p:blipFill>
          <a:blip r:embed="rId3">
            <a:alphaModFix/>
          </a:blip>
          <a:stretch>
            <a:fillRect/>
          </a:stretch>
        </p:blipFill>
        <p:spPr>
          <a:xfrm>
            <a:off x="2118725" y="888275"/>
            <a:ext cx="5343525" cy="4000500"/>
          </a:xfrm>
          <a:prstGeom prst="rect">
            <a:avLst/>
          </a:prstGeom>
          <a:noFill/>
          <a:ln>
            <a:noFill/>
          </a:ln>
        </p:spPr>
      </p:pic>
      <p:sp>
        <p:nvSpPr>
          <p:cNvPr id="878" name="Google Shape;878;p65"/>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66"/>
          <p:cNvSpPr txBox="1">
            <a:spLocks noGrp="1"/>
          </p:cNvSpPr>
          <p:nvPr>
            <p:ph type="ctrTitle"/>
          </p:nvPr>
        </p:nvSpPr>
        <p:spPr>
          <a:xfrm>
            <a:off x="2027625" y="1629400"/>
            <a:ext cx="55821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accent2"/>
                </a:solidFill>
              </a:rPr>
              <a:t>5.</a:t>
            </a:r>
            <a:endParaRPr>
              <a:solidFill>
                <a:schemeClr val="accent2"/>
              </a:solidFill>
            </a:endParaRPr>
          </a:p>
          <a:p>
            <a:pPr marL="0" lvl="0" indent="0" algn="l" rtl="0">
              <a:spcBef>
                <a:spcPts val="0"/>
              </a:spcBef>
              <a:spcAft>
                <a:spcPts val="0"/>
              </a:spcAft>
              <a:buNone/>
            </a:pPr>
            <a:r>
              <a:rPr lang="en"/>
              <a:t>CONCLUSIONES Y RECOMENDACIONES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67"/>
          <p:cNvSpPr txBox="1">
            <a:spLocks noGrp="1"/>
          </p:cNvSpPr>
          <p:nvPr>
            <p:ph type="title"/>
          </p:nvPr>
        </p:nvSpPr>
        <p:spPr>
          <a:xfrm>
            <a:off x="254325" y="122200"/>
            <a:ext cx="36894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CONCLUSIONES</a:t>
            </a:r>
            <a:endParaRPr/>
          </a:p>
        </p:txBody>
      </p:sp>
      <p:sp>
        <p:nvSpPr>
          <p:cNvPr id="889" name="Google Shape;889;p67"/>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56</a:t>
            </a:fld>
            <a:endParaRPr/>
          </a:p>
        </p:txBody>
      </p:sp>
      <p:sp>
        <p:nvSpPr>
          <p:cNvPr id="890" name="Google Shape;890;p67"/>
          <p:cNvSpPr txBox="1"/>
          <p:nvPr/>
        </p:nvSpPr>
        <p:spPr>
          <a:xfrm>
            <a:off x="0" y="555450"/>
            <a:ext cx="8820600" cy="3754800"/>
          </a:xfrm>
          <a:prstGeom prst="rect">
            <a:avLst/>
          </a:prstGeom>
          <a:noFill/>
          <a:ln>
            <a:noFill/>
          </a:ln>
        </p:spPr>
        <p:txBody>
          <a:bodyPr spcFirstLastPara="1" wrap="square" lIns="91425" tIns="91425" rIns="91425" bIns="91425" anchor="t" anchorCtr="0">
            <a:noAutofit/>
          </a:bodyPr>
          <a:lstStyle/>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Se desarrolló una herramienta de software basada en las funciones del generador de tráfico D-ITG que permite realizar 3 pruebas en cualquier tipo de enlace siempre y cuando se tenga conectividad IP, la interfaz de la herramienta es sencilla y amigable para poder ser utilizada por cualquier persona con o sin conocimiento de redes ya que los procedimientos fueron automatizados y se ejecutan en segundo plano desplegando al usuario únicamente los datos útiles para realizar el diagnóstico de su conexión. </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A través del estudio del estado del arte se identificó las ventajas de la tecnología TVWS como solución para proveer acceso a internet en zonas rurales del Ecuador, se colaboró en las fases previas del proyecto piloto de TVWS del Ministerio de Telecomunicaciones gracias a lo que se pudo constatar la necesidad por parte de las comunidades de la provincia de Cotopaxi de contar con una solución de conectividad con estas características que como se recoge en este trabajo ha obtenido resultados positivos en implementaciones realizadas en países de la región.</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Con la revisión de los estándares en desarrollo para TVWS como 802.22 y 802.16af se constató que las tasas de transmisión que estos suponen, 24 Mbps y 54 Mbps respectivamente, son suficientes para proveer servicios como la teleeducación de acuerdo a los parámetros que se definieron, también se verificó que implementaciones TVWS de prueba en otras partes del mundo alcanzan tasas de transmisión suficientes.</a:t>
            </a:r>
            <a:endParaRPr>
              <a:latin typeface="Montserrat"/>
              <a:ea typeface="Montserrat"/>
              <a:cs typeface="Montserrat"/>
              <a:sym typeface="Montserra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68"/>
          <p:cNvSpPr txBox="1">
            <a:spLocks noGrp="1"/>
          </p:cNvSpPr>
          <p:nvPr>
            <p:ph type="title"/>
          </p:nvPr>
        </p:nvSpPr>
        <p:spPr>
          <a:xfrm>
            <a:off x="254325" y="122200"/>
            <a:ext cx="36894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CONCLUSIONES</a:t>
            </a:r>
            <a:endParaRPr/>
          </a:p>
        </p:txBody>
      </p:sp>
      <p:sp>
        <p:nvSpPr>
          <p:cNvPr id="896" name="Google Shape;896;p68"/>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57</a:t>
            </a:fld>
            <a:endParaRPr/>
          </a:p>
        </p:txBody>
      </p:sp>
      <p:sp>
        <p:nvSpPr>
          <p:cNvPr id="897" name="Google Shape;897;p68"/>
          <p:cNvSpPr txBox="1"/>
          <p:nvPr/>
        </p:nvSpPr>
        <p:spPr>
          <a:xfrm>
            <a:off x="0" y="555450"/>
            <a:ext cx="8820600" cy="2444400"/>
          </a:xfrm>
          <a:prstGeom prst="rect">
            <a:avLst/>
          </a:prstGeom>
          <a:noFill/>
          <a:ln>
            <a:noFill/>
          </a:ln>
        </p:spPr>
        <p:txBody>
          <a:bodyPr spcFirstLastPara="1" wrap="square" lIns="91425" tIns="91425" rIns="91425" bIns="91425" anchor="t" anchorCtr="0">
            <a:noAutofit/>
          </a:bodyPr>
          <a:lstStyle/>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Haciendo uso del simulador NS-3 se pudo verificar el funcionamiento de las pruebas diseñadas en un entorno de simulación y se observó como a través de los resultados y gráficas de la aplicación se puede hacer un diagnóstico rápido del estado de un enlace inalámbrico.</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Se generó un manual de usuario, en el cual se describe el procedimiento para instalación y uso de la aplicación con la finalidad de que estas pruebas sean replicables y se realicen en un futuro en una implementación real de TVWS en el Ecuador.</a:t>
            </a:r>
            <a:endParaRPr>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69"/>
          <p:cNvSpPr txBox="1">
            <a:spLocks noGrp="1"/>
          </p:cNvSpPr>
          <p:nvPr>
            <p:ph type="title"/>
          </p:nvPr>
        </p:nvSpPr>
        <p:spPr>
          <a:xfrm>
            <a:off x="254325" y="122200"/>
            <a:ext cx="36894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RECOMENDACIONES</a:t>
            </a:r>
            <a:endParaRPr/>
          </a:p>
        </p:txBody>
      </p:sp>
      <p:sp>
        <p:nvSpPr>
          <p:cNvPr id="903" name="Google Shape;903;p69"/>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58</a:t>
            </a:fld>
            <a:endParaRPr/>
          </a:p>
        </p:txBody>
      </p:sp>
      <p:sp>
        <p:nvSpPr>
          <p:cNvPr id="904" name="Google Shape;904;p69"/>
          <p:cNvSpPr txBox="1"/>
          <p:nvPr/>
        </p:nvSpPr>
        <p:spPr>
          <a:xfrm>
            <a:off x="0" y="555450"/>
            <a:ext cx="8820600" cy="3532800"/>
          </a:xfrm>
          <a:prstGeom prst="rect">
            <a:avLst/>
          </a:prstGeom>
          <a:noFill/>
          <a:ln>
            <a:noFill/>
          </a:ln>
        </p:spPr>
        <p:txBody>
          <a:bodyPr spcFirstLastPara="1" wrap="square" lIns="91425" tIns="91425" rIns="91425" bIns="91425" anchor="t" anchorCtr="0">
            <a:noAutofit/>
          </a:bodyPr>
          <a:lstStyle/>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Considerar que el software D-ITG no provee ningún tipo de sincronización entre el dispositivo que inyecta el tráfico y el dispositivo que lo recibe en la red, razón por la cual se debe sincronizar ambos dispositivos a un mismo servidor NTP (Network Time Protocol) o sincronizarlos uno al otro como se realizó en el presente trabajo de investigación, esto ya que por defecto el software utiliza el tipo de métrica one-way delay meter (owdm) que requiere sincronización de transmisor y receptor para obtener resultados precisos sobre delay. </a:t>
            </a: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Para poder utilizar todas las funcionalidades de la aplicación para generar tráfico es necesario asegurarse que los siguientes números de puertos se encuentren habilitados: puerto 22 para SSH debido a que la aplicación realiza una conexión SSH para ejecutar comandos NTP de manera remota, puerto 123 para la conexión con el servidor NTP, rango de puertos de 9003 al 10003 utilizados para la generación de los logs de D-ITG archivos que almacenan los resultados de las pruebas, puerto 9000 utilizado por D-ITG para sincronización, puerto 9001 utilizado por D-ITG para sincronización con servidor de logs remoto, puerto 8999 puerto por defecto utilizado por D-ITG como destino para la inyección de paquetes hacia el D-ITG Receiver. </a:t>
            </a: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70"/>
          <p:cNvSpPr txBox="1">
            <a:spLocks noGrp="1"/>
          </p:cNvSpPr>
          <p:nvPr>
            <p:ph type="title"/>
          </p:nvPr>
        </p:nvSpPr>
        <p:spPr>
          <a:xfrm>
            <a:off x="254325" y="122200"/>
            <a:ext cx="36894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RECOMENDACIONES</a:t>
            </a:r>
            <a:endParaRPr/>
          </a:p>
        </p:txBody>
      </p:sp>
      <p:sp>
        <p:nvSpPr>
          <p:cNvPr id="910" name="Google Shape;910;p70"/>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59</a:t>
            </a:fld>
            <a:endParaRPr/>
          </a:p>
        </p:txBody>
      </p:sp>
      <p:sp>
        <p:nvSpPr>
          <p:cNvPr id="911" name="Google Shape;911;p70"/>
          <p:cNvSpPr txBox="1"/>
          <p:nvPr/>
        </p:nvSpPr>
        <p:spPr>
          <a:xfrm>
            <a:off x="0" y="555450"/>
            <a:ext cx="8820600" cy="2444400"/>
          </a:xfrm>
          <a:prstGeom prst="rect">
            <a:avLst/>
          </a:prstGeom>
          <a:noFill/>
          <a:ln>
            <a:noFill/>
          </a:ln>
        </p:spPr>
        <p:txBody>
          <a:bodyPr spcFirstLastPara="1" wrap="square" lIns="91425" tIns="91425" rIns="91425" bIns="91425" anchor="t" anchorCtr="0">
            <a:noAutofit/>
          </a:bodyPr>
          <a:lstStyle/>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DITG contiene un archivo para realizar las gráficas de las principales métricas de rendimiento llamado ITGplot, se puede cambiar a conveniencia el formato en que se generan estos gráficos al sustituir el formato deseado en la línea de código graphicformat=”epsc2”, de igual manera es recomendable comentar las líneas de código que generan una leyenda en la parte derecha de cada gráfica para evitar que esta consuma el espacio destinado para las gráficas, ya que con un número de flujos de paquetes simultáneos mayor a 10 la leyenda se superpone sobre la gráfica dificultando la visualización de la misma.</a:t>
            </a: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a:p>
            <a:pPr marL="457200" lvl="0" indent="-317500" algn="just" rtl="0">
              <a:spcBef>
                <a:spcPts val="0"/>
              </a:spcBef>
              <a:spcAft>
                <a:spcPts val="0"/>
              </a:spcAft>
              <a:buSzPts val="1400"/>
              <a:buFont typeface="Montserrat"/>
              <a:buChar char="●"/>
            </a:pPr>
            <a:r>
              <a:rPr lang="en">
                <a:latin typeface="Montserrat"/>
                <a:ea typeface="Montserrat"/>
                <a:cs typeface="Montserrat"/>
                <a:sym typeface="Montserrat"/>
              </a:rPr>
              <a:t>Durante la realización de las mediciones del espectro para TVWS se debe tener en consideración que en zonas donde la utilización del espectro es media o alta es conveniente realizar pruebas con polarización horizontal y vertical, es recomendable utilizar una antena direccional y hacer barridos en tres diferentes azimuts, configurar el analizador de espectro para realizar dos trace simultáneos para poder visualizar el valor promedio y máximo del nivel de la señal, en zonas de utilización alta en las frecuencias de TVWS utilizar un SPAN más bajo que facilite la visualización.</a:t>
            </a:r>
            <a:endParaRPr>
              <a:latin typeface="Montserrat"/>
              <a:ea typeface="Montserrat"/>
              <a:cs typeface="Montserrat"/>
              <a:sym typeface="Montserrat"/>
            </a:endParaRPr>
          </a:p>
          <a:p>
            <a:pPr marL="0" lvl="0" indent="0" algn="just" rtl="0">
              <a:spcBef>
                <a:spcPts val="0"/>
              </a:spcBef>
              <a:spcAft>
                <a:spcPts val="0"/>
              </a:spcAft>
              <a:buNone/>
            </a:pPr>
            <a:endParaRPr>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7"/>
          <p:cNvSpPr txBox="1">
            <a:spLocks noGrp="1"/>
          </p:cNvSpPr>
          <p:nvPr>
            <p:ph type="ctrTitle"/>
          </p:nvPr>
        </p:nvSpPr>
        <p:spPr>
          <a:xfrm>
            <a:off x="2027625" y="1629397"/>
            <a:ext cx="50886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solidFill>
                  <a:schemeClr val="accent2"/>
                </a:solidFill>
              </a:rPr>
              <a:t>2.</a:t>
            </a:r>
            <a:endParaRPr>
              <a:solidFill>
                <a:schemeClr val="accent2"/>
              </a:solidFill>
            </a:endParaRPr>
          </a:p>
          <a:p>
            <a:pPr marL="0" lvl="0" indent="0" algn="l" rtl="0">
              <a:spcBef>
                <a:spcPts val="0"/>
              </a:spcBef>
              <a:spcAft>
                <a:spcPts val="0"/>
              </a:spcAft>
              <a:buNone/>
            </a:pPr>
            <a:r>
              <a:rPr lang="en"/>
              <a:t>TELEVISION WHITE SPACE</a:t>
            </a:r>
            <a:endParaRPr/>
          </a:p>
        </p:txBody>
      </p:sp>
      <p:sp>
        <p:nvSpPr>
          <p:cNvPr id="389" name="Google Shape;389;p17"/>
          <p:cNvSpPr txBox="1">
            <a:spLocks noGrp="1"/>
          </p:cNvSpPr>
          <p:nvPr>
            <p:ph type="subTitle" idx="1"/>
          </p:nvPr>
        </p:nvSpPr>
        <p:spPr>
          <a:xfrm>
            <a:off x="2027625" y="2886100"/>
            <a:ext cx="5088600" cy="1159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Defición.</a:t>
            </a:r>
            <a:endParaRPr/>
          </a:p>
          <a:p>
            <a:pPr marL="0" lvl="0" indent="0" algn="l" rtl="0">
              <a:spcBef>
                <a:spcPts val="0"/>
              </a:spcBef>
              <a:spcAft>
                <a:spcPts val="0"/>
              </a:spcAft>
              <a:buNone/>
            </a:pPr>
            <a:r>
              <a:rPr lang="en"/>
              <a:t>Estándares.</a:t>
            </a:r>
            <a:endParaRPr/>
          </a:p>
          <a:p>
            <a:pPr marL="0" lvl="0" indent="0" algn="l" rtl="0">
              <a:spcBef>
                <a:spcPts val="0"/>
              </a:spcBef>
              <a:spcAft>
                <a:spcPts val="0"/>
              </a:spcAft>
              <a:buNone/>
            </a:pPr>
            <a:r>
              <a:rPr lang="en"/>
              <a:t>Casos de éxito.</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71"/>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60</a:t>
            </a:fld>
            <a:endParaRPr/>
          </a:p>
        </p:txBody>
      </p:sp>
      <p:sp>
        <p:nvSpPr>
          <p:cNvPr id="917" name="Google Shape;917;p71"/>
          <p:cNvSpPr txBox="1">
            <a:spLocks noGrp="1"/>
          </p:cNvSpPr>
          <p:nvPr>
            <p:ph type="ctrTitle" idx="4294967295"/>
          </p:nvPr>
        </p:nvSpPr>
        <p:spPr>
          <a:xfrm>
            <a:off x="1313720" y="1167950"/>
            <a:ext cx="7162500" cy="861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800">
                <a:solidFill>
                  <a:schemeClr val="accent2"/>
                </a:solidFill>
              </a:rPr>
              <a:t>GRACIAS POR SU ATENCIÓN</a:t>
            </a:r>
            <a:endParaRPr sz="3800">
              <a:solidFill>
                <a:schemeClr val="accent2"/>
              </a:solidFill>
            </a:endParaRPr>
          </a:p>
        </p:txBody>
      </p:sp>
      <p:sp>
        <p:nvSpPr>
          <p:cNvPr id="918" name="Google Shape;918;p71"/>
          <p:cNvSpPr txBox="1">
            <a:spLocks noGrp="1"/>
          </p:cNvSpPr>
          <p:nvPr>
            <p:ph type="subTitle" idx="4294967295"/>
          </p:nvPr>
        </p:nvSpPr>
        <p:spPr>
          <a:xfrm>
            <a:off x="1356746" y="2229002"/>
            <a:ext cx="4725000" cy="2341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b="1">
                <a:latin typeface="Montserrat"/>
                <a:ea typeface="Montserrat"/>
                <a:cs typeface="Montserrat"/>
                <a:sym typeface="Montserrat"/>
              </a:rPr>
              <a:t>PREGUNTAS?</a:t>
            </a:r>
            <a:endParaRPr/>
          </a:p>
          <a:p>
            <a:pPr marL="457200" lvl="0" indent="-355600" algn="l" rtl="0">
              <a:spcBef>
                <a:spcPts val="600"/>
              </a:spcBef>
              <a:spcAft>
                <a:spcPts val="0"/>
              </a:spcAft>
              <a:buSzPts val="2000"/>
              <a:buChar char="❑"/>
            </a:pPr>
            <a:r>
              <a:rPr lang="en"/>
              <a:t>wdurbano@espe.edu.ec</a:t>
            </a:r>
            <a:endParaRPr/>
          </a:p>
          <a:p>
            <a:pPr marL="457200" lvl="0" indent="-355600" algn="l" rtl="0">
              <a:spcBef>
                <a:spcPts val="0"/>
              </a:spcBef>
              <a:spcAft>
                <a:spcPts val="0"/>
              </a:spcAft>
              <a:buSzPts val="2000"/>
              <a:buChar char="❑"/>
            </a:pPr>
            <a:r>
              <a:rPr lang="en"/>
              <a:t>0998683555</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72"/>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61</a:t>
            </a:fld>
            <a:endParaRPr/>
          </a:p>
        </p:txBody>
      </p:sp>
      <p:sp>
        <p:nvSpPr>
          <p:cNvPr id="924" name="Google Shape;924;p72"/>
          <p:cNvSpPr txBox="1">
            <a:spLocks noGrp="1"/>
          </p:cNvSpPr>
          <p:nvPr>
            <p:ph type="title" idx="4294967295"/>
          </p:nvPr>
        </p:nvSpPr>
        <p:spPr>
          <a:xfrm>
            <a:off x="254325" y="122200"/>
            <a:ext cx="52446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TRABAJOS CITADOS EN ESTA PRESENTACIÓN</a:t>
            </a:r>
            <a:endParaRPr/>
          </a:p>
        </p:txBody>
      </p:sp>
      <p:sp>
        <p:nvSpPr>
          <p:cNvPr id="925" name="Google Shape;925;p72"/>
          <p:cNvSpPr txBox="1"/>
          <p:nvPr/>
        </p:nvSpPr>
        <p:spPr>
          <a:xfrm>
            <a:off x="277800" y="566725"/>
            <a:ext cx="8588400" cy="42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ontserrat"/>
                <a:ea typeface="Montserrat"/>
                <a:cs typeface="Montserrat"/>
                <a:sym typeface="Montserrat"/>
              </a:rPr>
              <a:t>Carlson Wireless Technologies. (2014). Recuperado el 6 de Junio de 2019, de https://www.carlsonwireless.com/tv-white-space/</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Azad, S., Razzaque, A., Mehedi, M., Alamri, A., Tran, N., &amp; Fortino, G. (2017). Self- Coexistence among IEEE 802.22 Networks: Distributed Allocation of Power and Channel. Sensors, 17(2838).</a:t>
            </a:r>
            <a:endParaRPr>
              <a:latin typeface="Montserrat"/>
              <a:ea typeface="Montserrat"/>
              <a:cs typeface="Montserrat"/>
              <a:sym typeface="Montserrat"/>
            </a:endParaRPr>
          </a:p>
          <a:p>
            <a:pPr marL="0" lvl="0" indent="0" algn="l" rtl="0">
              <a:lnSpc>
                <a:spcPct val="115000"/>
              </a:lnSpc>
              <a:spcBef>
                <a:spcPts val="1200"/>
              </a:spcBef>
              <a:spcAft>
                <a:spcPts val="0"/>
              </a:spcAft>
              <a:buNone/>
            </a:pPr>
            <a:r>
              <a:rPr lang="en">
                <a:latin typeface="Montserrat"/>
                <a:ea typeface="Montserrat"/>
                <a:cs typeface="Montserrat"/>
                <a:sym typeface="Montserrat"/>
              </a:rPr>
              <a:t>Flores, A., Guerra, R., Knightly, E., Ecclesine, P., &amp; Pandey, S. (2013). IEEE 802.11af: A Stardard for White Space Spectrum Sharing. IEEE Communications Magazine, 92-100.</a:t>
            </a:r>
            <a:endParaRPr>
              <a:latin typeface="Montserrat"/>
              <a:ea typeface="Montserrat"/>
              <a:cs typeface="Montserrat"/>
              <a:sym typeface="Montserrat"/>
            </a:endParaRPr>
          </a:p>
          <a:p>
            <a:pPr marL="0" lvl="0" indent="0" algn="l" rtl="0">
              <a:lnSpc>
                <a:spcPct val="115000"/>
              </a:lnSpc>
              <a:spcBef>
                <a:spcPts val="1200"/>
              </a:spcBef>
              <a:spcAft>
                <a:spcPts val="0"/>
              </a:spcAft>
              <a:buNone/>
            </a:pPr>
            <a:r>
              <a:rPr lang="en">
                <a:latin typeface="Montserrat"/>
                <a:ea typeface="Montserrat"/>
                <a:cs typeface="Montserrat"/>
                <a:sym typeface="Montserrat"/>
              </a:rPr>
              <a:t>Adaptrum Inc. (2018). Adaptrum. Obtenido de https://www.adaptrum.com/Content/docs/Adaptrum-ACRS2-B2000-Datasheet-0518.pdf</a:t>
            </a:r>
            <a:endParaRPr>
              <a:latin typeface="Montserrat"/>
              <a:ea typeface="Montserrat"/>
              <a:cs typeface="Montserrat"/>
              <a:sym typeface="Montserrat"/>
            </a:endParaRPr>
          </a:p>
          <a:p>
            <a:pPr marL="0" lvl="0" indent="0" algn="l" rtl="0">
              <a:spcBef>
                <a:spcPts val="1200"/>
              </a:spcBef>
              <a:spcAft>
                <a:spcPts val="0"/>
              </a:spcAft>
              <a:buNone/>
            </a:pPr>
            <a:r>
              <a:rPr lang="en">
                <a:latin typeface="Montserrat"/>
                <a:ea typeface="Montserrat"/>
                <a:cs typeface="Montserrat"/>
                <a:sym typeface="Montserrat"/>
              </a:rPr>
              <a:t>Chen, Y., Farley, T., &amp; Ye, N. (2004). QoS Requirements of Network Applications on the Internet. Information Knowledge Systems Management, 4, 55-76.</a:t>
            </a:r>
            <a:endParaRPr>
              <a:latin typeface="Montserrat"/>
              <a:ea typeface="Montserrat"/>
              <a:cs typeface="Montserrat"/>
              <a:sym typeface="Montserrat"/>
            </a:endParaRPr>
          </a:p>
          <a:p>
            <a:pPr marL="0" lvl="0" indent="0" algn="l" rtl="0">
              <a:spcBef>
                <a:spcPts val="0"/>
              </a:spcBef>
              <a:spcAft>
                <a:spcPts val="0"/>
              </a:spcAft>
              <a:buNone/>
            </a:pPr>
            <a:endParaRPr>
              <a:latin typeface="Montserrat"/>
              <a:ea typeface="Montserrat"/>
              <a:cs typeface="Montserrat"/>
              <a:sym typeface="Montserrat"/>
            </a:endParaRPr>
          </a:p>
          <a:p>
            <a:pPr marL="0" lvl="0" indent="0" algn="l" rtl="0">
              <a:spcBef>
                <a:spcPts val="0"/>
              </a:spcBef>
              <a:spcAft>
                <a:spcPts val="0"/>
              </a:spcAft>
              <a:buNone/>
            </a:pPr>
            <a:r>
              <a:rPr lang="en">
                <a:latin typeface="Montserrat"/>
                <a:ea typeface="Montserrat"/>
                <a:cs typeface="Montserrat"/>
                <a:sym typeface="Montserrat"/>
              </a:rPr>
              <a:t>Botta, A., Dainotti, A., &amp; Pescapé, A. (2012). A tool for the generation of realistic network workload for emerging networking scenarios. Computer Networks, 56, 3531-3547.</a:t>
            </a:r>
            <a:endParaRPr>
              <a:latin typeface="Montserrat"/>
              <a:ea typeface="Montserrat"/>
              <a:cs typeface="Montserrat"/>
              <a:sym typeface="Montserrat"/>
            </a:endParaRPr>
          </a:p>
          <a:p>
            <a:pPr marL="457200" lvl="0" indent="0" algn="l" rtl="0">
              <a:spcBef>
                <a:spcPts val="0"/>
              </a:spcBef>
              <a:spcAft>
                <a:spcPts val="0"/>
              </a:spcAft>
              <a:buNone/>
            </a:pPr>
            <a:endParaRPr>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18"/>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7</a:t>
            </a:fld>
            <a:endParaRPr/>
          </a:p>
        </p:txBody>
      </p:sp>
      <p:sp>
        <p:nvSpPr>
          <p:cNvPr id="395" name="Google Shape;395;p18"/>
          <p:cNvSpPr txBox="1">
            <a:spLocks noGrp="1"/>
          </p:cNvSpPr>
          <p:nvPr>
            <p:ph type="title"/>
          </p:nvPr>
        </p:nvSpPr>
        <p:spPr>
          <a:xfrm>
            <a:off x="254325" y="122200"/>
            <a:ext cx="3855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TELEVISION WHITE SPACE - TVWS</a:t>
            </a:r>
            <a:endParaRPr/>
          </a:p>
        </p:txBody>
      </p:sp>
      <p:sp>
        <p:nvSpPr>
          <p:cNvPr id="396" name="Google Shape;396;p18"/>
          <p:cNvSpPr txBox="1"/>
          <p:nvPr/>
        </p:nvSpPr>
        <p:spPr>
          <a:xfrm>
            <a:off x="444375" y="514100"/>
            <a:ext cx="3476400" cy="1307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000000"/>
              </a:buClr>
              <a:buSzPts val="1800"/>
              <a:buFont typeface="Muli"/>
              <a:buChar char="-"/>
            </a:pPr>
            <a:r>
              <a:rPr lang="en" sz="1300">
                <a:solidFill>
                  <a:schemeClr val="dk1"/>
                </a:solidFill>
                <a:latin typeface="Montserrat"/>
                <a:ea typeface="Montserrat"/>
                <a:cs typeface="Montserrat"/>
                <a:sym typeface="Montserrat"/>
              </a:rPr>
              <a:t>Uso de canales no utilizados en la banda UHF.</a:t>
            </a:r>
            <a:endParaRPr sz="1300">
              <a:solidFill>
                <a:schemeClr val="dk1"/>
              </a:solidFill>
              <a:latin typeface="Montserrat"/>
              <a:ea typeface="Montserrat"/>
              <a:cs typeface="Montserrat"/>
              <a:sym typeface="Montserrat"/>
            </a:endParaRPr>
          </a:p>
          <a:p>
            <a:pPr marL="457200" lvl="0" indent="-342900" algn="l" rtl="0">
              <a:lnSpc>
                <a:spcPct val="115000"/>
              </a:lnSpc>
              <a:spcBef>
                <a:spcPts val="0"/>
              </a:spcBef>
              <a:spcAft>
                <a:spcPts val="0"/>
              </a:spcAft>
              <a:buClr>
                <a:srgbClr val="000000"/>
              </a:buClr>
              <a:buSzPts val="1800"/>
              <a:buFont typeface="Muli"/>
              <a:buChar char="-"/>
            </a:pPr>
            <a:r>
              <a:rPr lang="en" sz="1300">
                <a:solidFill>
                  <a:schemeClr val="dk1"/>
                </a:solidFill>
                <a:latin typeface="Montserrat"/>
                <a:ea typeface="Montserrat"/>
                <a:cs typeface="Montserrat"/>
                <a:sym typeface="Montserrat"/>
              </a:rPr>
              <a:t>Frecuencias normalmente asignadas a TV.</a:t>
            </a:r>
            <a:endParaRPr sz="1300">
              <a:solidFill>
                <a:schemeClr val="dk1"/>
              </a:solidFill>
              <a:latin typeface="Montserrat"/>
              <a:ea typeface="Montserrat"/>
              <a:cs typeface="Montserrat"/>
              <a:sym typeface="Montserrat"/>
            </a:endParaRPr>
          </a:p>
          <a:p>
            <a:pPr marL="0" lvl="0" indent="0" algn="l" rtl="0">
              <a:lnSpc>
                <a:spcPct val="115000"/>
              </a:lnSpc>
              <a:spcBef>
                <a:spcPts val="1600"/>
              </a:spcBef>
              <a:spcAft>
                <a:spcPts val="1600"/>
              </a:spcAft>
              <a:buNone/>
            </a:pPr>
            <a:endParaRPr sz="1600">
              <a:solidFill>
                <a:srgbClr val="000000"/>
              </a:solidFill>
              <a:latin typeface="Muli"/>
              <a:ea typeface="Muli"/>
              <a:cs typeface="Muli"/>
              <a:sym typeface="Muli"/>
            </a:endParaRPr>
          </a:p>
        </p:txBody>
      </p:sp>
      <p:pic>
        <p:nvPicPr>
          <p:cNvPr id="397" name="Google Shape;397;p18"/>
          <p:cNvPicPr preferRelativeResize="0"/>
          <p:nvPr/>
        </p:nvPicPr>
        <p:blipFill>
          <a:blip r:embed="rId3">
            <a:alphaModFix/>
          </a:blip>
          <a:stretch>
            <a:fillRect/>
          </a:stretch>
        </p:blipFill>
        <p:spPr>
          <a:xfrm>
            <a:off x="1820738" y="1821800"/>
            <a:ext cx="5357475" cy="2657975"/>
          </a:xfrm>
          <a:prstGeom prst="rect">
            <a:avLst/>
          </a:prstGeom>
          <a:noFill/>
          <a:ln>
            <a:noFill/>
          </a:ln>
        </p:spPr>
      </p:pic>
      <p:sp>
        <p:nvSpPr>
          <p:cNvPr id="398" name="Google Shape;398;p18"/>
          <p:cNvSpPr txBox="1"/>
          <p:nvPr/>
        </p:nvSpPr>
        <p:spPr>
          <a:xfrm>
            <a:off x="4018650" y="514100"/>
            <a:ext cx="4080000" cy="1307700"/>
          </a:xfrm>
          <a:prstGeom prst="rect">
            <a:avLst/>
          </a:prstGeom>
          <a:noFill/>
          <a:ln>
            <a:noFill/>
          </a:ln>
        </p:spPr>
        <p:txBody>
          <a:bodyPr spcFirstLastPara="1" wrap="square" lIns="91425" tIns="91425" rIns="91425" bIns="91425" anchor="t" anchorCtr="0">
            <a:noAutofit/>
          </a:bodyPr>
          <a:lstStyle/>
          <a:p>
            <a:pPr marL="457200" lvl="0" indent="-330200" algn="l" rtl="0">
              <a:lnSpc>
                <a:spcPct val="115000"/>
              </a:lnSpc>
              <a:spcBef>
                <a:spcPts val="0"/>
              </a:spcBef>
              <a:spcAft>
                <a:spcPts val="0"/>
              </a:spcAft>
              <a:buClr>
                <a:srgbClr val="000000"/>
              </a:buClr>
              <a:buSzPts val="1600"/>
              <a:buFont typeface="Muli"/>
              <a:buChar char="-"/>
            </a:pPr>
            <a:r>
              <a:rPr lang="en" sz="1300">
                <a:solidFill>
                  <a:schemeClr val="dk1"/>
                </a:solidFill>
                <a:latin typeface="Montserrat"/>
                <a:ea typeface="Montserrat"/>
                <a:cs typeface="Montserrat"/>
                <a:sym typeface="Montserrat"/>
              </a:rPr>
              <a:t>Amplia zona de cobertura y buena penetración de obstáculos.</a:t>
            </a:r>
            <a:endParaRPr sz="1300">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rgbClr val="000000"/>
              </a:buClr>
              <a:buSzPts val="1600"/>
              <a:buFont typeface="Muli"/>
              <a:buChar char="-"/>
            </a:pPr>
            <a:r>
              <a:rPr lang="en" sz="1300">
                <a:solidFill>
                  <a:schemeClr val="dk1"/>
                </a:solidFill>
                <a:latin typeface="Montserrat"/>
                <a:ea typeface="Montserrat"/>
                <a:cs typeface="Montserrat"/>
                <a:sym typeface="Montserrat"/>
              </a:rPr>
              <a:t>Puede operar en ambientes NLoS</a:t>
            </a:r>
            <a:endParaRPr sz="1300">
              <a:solidFill>
                <a:schemeClr val="dk1"/>
              </a:solidFill>
              <a:latin typeface="Montserrat"/>
              <a:ea typeface="Montserrat"/>
              <a:cs typeface="Montserrat"/>
              <a:sym typeface="Montserrat"/>
            </a:endParaRPr>
          </a:p>
        </p:txBody>
      </p:sp>
      <p:sp>
        <p:nvSpPr>
          <p:cNvPr id="399" name="Google Shape;399;p18"/>
          <p:cNvSpPr txBox="1"/>
          <p:nvPr/>
        </p:nvSpPr>
        <p:spPr>
          <a:xfrm>
            <a:off x="1331025" y="4436100"/>
            <a:ext cx="6336900" cy="5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Montserrat"/>
                <a:ea typeface="Montserrat"/>
                <a:cs typeface="Montserrat"/>
                <a:sym typeface="Montserrat"/>
              </a:rPr>
              <a:t>Fuente: </a:t>
            </a:r>
            <a:r>
              <a:rPr lang="en" sz="1300">
                <a:latin typeface="Montserrat"/>
                <a:ea typeface="Montserrat"/>
                <a:cs typeface="Montserrat"/>
                <a:sym typeface="Montserrat"/>
              </a:rPr>
              <a:t>DSA. Taller sobre aprovechamiento y uso dinámico del espectro. Quito 21 de agosto de 2019.</a:t>
            </a:r>
            <a:endParaRPr sz="1300">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9"/>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8</a:t>
            </a:fld>
            <a:endParaRPr/>
          </a:p>
        </p:txBody>
      </p:sp>
      <p:sp>
        <p:nvSpPr>
          <p:cNvPr id="405" name="Google Shape;405;p19"/>
          <p:cNvSpPr txBox="1">
            <a:spLocks noGrp="1"/>
          </p:cNvSpPr>
          <p:nvPr>
            <p:ph type="title"/>
          </p:nvPr>
        </p:nvSpPr>
        <p:spPr>
          <a:xfrm>
            <a:off x="254325" y="122200"/>
            <a:ext cx="3855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TELEVISION WHITE SPACE - TVWS</a:t>
            </a:r>
            <a:endParaRPr/>
          </a:p>
        </p:txBody>
      </p:sp>
      <p:sp>
        <p:nvSpPr>
          <p:cNvPr id="406" name="Google Shape;406;p19"/>
          <p:cNvSpPr txBox="1"/>
          <p:nvPr/>
        </p:nvSpPr>
        <p:spPr>
          <a:xfrm>
            <a:off x="1161825" y="4553075"/>
            <a:ext cx="6675300" cy="5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Montserrat"/>
                <a:ea typeface="Montserrat"/>
                <a:cs typeface="Montserrat"/>
                <a:sym typeface="Montserrat"/>
              </a:rPr>
              <a:t>Fuente: </a:t>
            </a:r>
            <a:r>
              <a:rPr lang="en" sz="1300">
                <a:latin typeface="Montserrat"/>
                <a:ea typeface="Montserrat"/>
                <a:cs typeface="Montserrat"/>
                <a:sym typeface="Montserrat"/>
              </a:rPr>
              <a:t>Carlson Wireless Technologies. Componentes implementación TVWS.</a:t>
            </a:r>
            <a:endParaRPr sz="1300">
              <a:latin typeface="Montserrat"/>
              <a:ea typeface="Montserrat"/>
              <a:cs typeface="Montserrat"/>
              <a:sym typeface="Montserrat"/>
            </a:endParaRPr>
          </a:p>
        </p:txBody>
      </p:sp>
      <p:pic>
        <p:nvPicPr>
          <p:cNvPr id="407" name="Google Shape;407;p19"/>
          <p:cNvPicPr preferRelativeResize="0"/>
          <p:nvPr/>
        </p:nvPicPr>
        <p:blipFill>
          <a:blip r:embed="rId3">
            <a:alphaModFix/>
          </a:blip>
          <a:stretch>
            <a:fillRect/>
          </a:stretch>
        </p:blipFill>
        <p:spPr>
          <a:xfrm>
            <a:off x="588775" y="686575"/>
            <a:ext cx="8042973" cy="387085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0"/>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9</a:t>
            </a:fld>
            <a:endParaRPr/>
          </a:p>
        </p:txBody>
      </p:sp>
      <p:sp>
        <p:nvSpPr>
          <p:cNvPr id="413" name="Google Shape;413;p20"/>
          <p:cNvSpPr txBox="1">
            <a:spLocks noGrp="1"/>
          </p:cNvSpPr>
          <p:nvPr>
            <p:ph type="title"/>
          </p:nvPr>
        </p:nvSpPr>
        <p:spPr>
          <a:xfrm>
            <a:off x="254325" y="122200"/>
            <a:ext cx="3855900" cy="337500"/>
          </a:xfrm>
          <a:prstGeom prst="rect">
            <a:avLst/>
          </a:prstGeom>
          <a:ln w="9525" cap="flat" cmpd="sng">
            <a:solidFill>
              <a:srgbClr val="000000"/>
            </a:solidFill>
            <a:prstDash val="solid"/>
            <a:round/>
            <a:headEnd type="none" w="sm" len="sm"/>
            <a:tailEnd type="none" w="sm" len="sm"/>
          </a:ln>
        </p:spPr>
        <p:txBody>
          <a:bodyPr spcFirstLastPara="1" wrap="square" lIns="0" tIns="0" rIns="0" bIns="0" anchor="b" anchorCtr="0">
            <a:noAutofit/>
          </a:bodyPr>
          <a:lstStyle/>
          <a:p>
            <a:pPr marL="0" lvl="0" indent="0" algn="ctr" rtl="0">
              <a:spcBef>
                <a:spcPts val="0"/>
              </a:spcBef>
              <a:spcAft>
                <a:spcPts val="0"/>
              </a:spcAft>
              <a:buNone/>
            </a:pPr>
            <a:r>
              <a:rPr lang="en"/>
              <a:t>ESTÁNDARES - TVWS</a:t>
            </a:r>
            <a:endParaRPr/>
          </a:p>
        </p:txBody>
      </p:sp>
      <p:sp>
        <p:nvSpPr>
          <p:cNvPr id="414" name="Google Shape;414;p20"/>
          <p:cNvSpPr txBox="1"/>
          <p:nvPr/>
        </p:nvSpPr>
        <p:spPr>
          <a:xfrm>
            <a:off x="25725" y="623675"/>
            <a:ext cx="3173700" cy="2953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 sz="1300" u="sng">
                <a:solidFill>
                  <a:schemeClr val="dk1"/>
                </a:solidFill>
                <a:latin typeface="Montserrat"/>
                <a:ea typeface="Montserrat"/>
                <a:cs typeface="Montserrat"/>
                <a:sym typeface="Montserrat"/>
              </a:rPr>
              <a:t>IEEE 802.22</a:t>
            </a:r>
            <a:endParaRPr sz="1300" u="sng">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Frecuencias en el rango 54 a 862 MHz.</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Tasa de transmisión máxima 24 Mbps.</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Esquema punto a multipunto WRAN.</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r>
              <a:rPr lang="en" sz="1300">
                <a:solidFill>
                  <a:schemeClr val="dk1"/>
                </a:solidFill>
                <a:latin typeface="Montserrat"/>
                <a:ea typeface="Montserrat"/>
                <a:cs typeface="Montserrat"/>
                <a:sym typeface="Montserrat"/>
              </a:rPr>
              <a:t>Mecanismos de sensado y control para minimizar interferencia.</a:t>
            </a: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0"/>
              </a:spcAft>
              <a:buNone/>
            </a:pPr>
            <a:endParaRPr sz="1300">
              <a:solidFill>
                <a:schemeClr val="dk1"/>
              </a:solidFill>
              <a:latin typeface="Montserrat"/>
              <a:ea typeface="Montserrat"/>
              <a:cs typeface="Montserrat"/>
              <a:sym typeface="Montserrat"/>
            </a:endParaRPr>
          </a:p>
          <a:p>
            <a:pPr marL="0" lvl="0" indent="0" algn="just" rtl="0">
              <a:lnSpc>
                <a:spcPct val="115000"/>
              </a:lnSpc>
              <a:spcBef>
                <a:spcPts val="1600"/>
              </a:spcBef>
              <a:spcAft>
                <a:spcPts val="1600"/>
              </a:spcAft>
              <a:buNone/>
            </a:pPr>
            <a:endParaRPr sz="1600">
              <a:solidFill>
                <a:srgbClr val="000000"/>
              </a:solidFill>
              <a:latin typeface="Muli"/>
              <a:ea typeface="Muli"/>
              <a:cs typeface="Muli"/>
              <a:sym typeface="Muli"/>
            </a:endParaRPr>
          </a:p>
        </p:txBody>
      </p:sp>
      <p:sp>
        <p:nvSpPr>
          <p:cNvPr id="415" name="Google Shape;415;p20"/>
          <p:cNvSpPr txBox="1"/>
          <p:nvPr/>
        </p:nvSpPr>
        <p:spPr>
          <a:xfrm>
            <a:off x="3577400" y="4619975"/>
            <a:ext cx="5543700" cy="5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a:latin typeface="Montserrat"/>
                <a:ea typeface="Montserrat"/>
                <a:cs typeface="Montserrat"/>
                <a:sym typeface="Montserrat"/>
              </a:rPr>
              <a:t>Fuente: </a:t>
            </a:r>
            <a:r>
              <a:rPr lang="en" sz="1300">
                <a:latin typeface="Montserrat"/>
                <a:ea typeface="Montserrat"/>
                <a:cs typeface="Montserrat"/>
                <a:sym typeface="Montserrat"/>
              </a:rPr>
              <a:t>(Azad, y otros, 2017)</a:t>
            </a:r>
            <a:r>
              <a:rPr lang="en" sz="1300" b="1">
                <a:latin typeface="Montserrat"/>
                <a:ea typeface="Montserrat"/>
                <a:cs typeface="Montserrat"/>
                <a:sym typeface="Montserrat"/>
              </a:rPr>
              <a:t>.</a:t>
            </a:r>
            <a:endParaRPr sz="1300">
              <a:latin typeface="Montserrat"/>
              <a:ea typeface="Montserrat"/>
              <a:cs typeface="Montserrat"/>
              <a:sym typeface="Montserrat"/>
            </a:endParaRPr>
          </a:p>
        </p:txBody>
      </p:sp>
      <p:pic>
        <p:nvPicPr>
          <p:cNvPr id="416" name="Google Shape;416;p20"/>
          <p:cNvPicPr preferRelativeResize="0"/>
          <p:nvPr/>
        </p:nvPicPr>
        <p:blipFill>
          <a:blip r:embed="rId3">
            <a:alphaModFix/>
          </a:blip>
          <a:stretch>
            <a:fillRect/>
          </a:stretch>
        </p:blipFill>
        <p:spPr>
          <a:xfrm>
            <a:off x="3707500" y="564363"/>
            <a:ext cx="4728975" cy="4036448"/>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2735</Words>
  <Application>Microsoft Office PowerPoint</Application>
  <PresentationFormat>Presentación en pantalla (16:9)</PresentationFormat>
  <Paragraphs>360</Paragraphs>
  <Slides>61</Slides>
  <Notes>61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61</vt:i4>
      </vt:variant>
    </vt:vector>
  </HeadingPairs>
  <TitlesOfParts>
    <vt:vector size="67" baseType="lpstr">
      <vt:lpstr>Arial</vt:lpstr>
      <vt:lpstr>Montserrat</vt:lpstr>
      <vt:lpstr>Poppins</vt:lpstr>
      <vt:lpstr>Montserrat Light</vt:lpstr>
      <vt:lpstr>Muli</vt:lpstr>
      <vt:lpstr>Volsce template</vt:lpstr>
      <vt:lpstr>Diapositiva 1</vt:lpstr>
      <vt:lpstr>TABLA DE CONTENIDOS</vt:lpstr>
      <vt:lpstr>OBJETIVOS.</vt:lpstr>
      <vt:lpstr>1. INTRODUCCIÓN</vt:lpstr>
      <vt:lpstr>INTRODUCCIÓN.</vt:lpstr>
      <vt:lpstr>2. TELEVISION WHITE SPACE</vt:lpstr>
      <vt:lpstr>TELEVISION WHITE SPACE - TVWS</vt:lpstr>
      <vt:lpstr>TELEVISION WHITE SPACE - TVWS</vt:lpstr>
      <vt:lpstr>ESTÁNDARES - TVWS</vt:lpstr>
      <vt:lpstr>ESTÁNDARES - TVWS</vt:lpstr>
      <vt:lpstr>ESTÁNDARES - TVWS</vt:lpstr>
      <vt:lpstr>IMPLEMENTACIONES - TVWS</vt:lpstr>
      <vt:lpstr>IMPLEMENTACIONES - TVWS</vt:lpstr>
      <vt:lpstr>IMPLEMENTACIONES - TVWS</vt:lpstr>
      <vt:lpstr>3. PROCESO DE DESPLIEGUE DE TVWS </vt:lpstr>
      <vt:lpstr>IDENTIFICAR LA NECESIDAD.</vt:lpstr>
      <vt:lpstr>IDENTIFICAR LA NECESIDAD.</vt:lpstr>
      <vt:lpstr>PROBAR EL ESPECTRO.</vt:lpstr>
      <vt:lpstr>PROBAR EL ESPECTRO.</vt:lpstr>
      <vt:lpstr>PROBAR EL ESPECTRO.</vt:lpstr>
      <vt:lpstr>Cobertura nodo CNT en Cerro Guango.</vt:lpstr>
      <vt:lpstr>Cobertura nodo CNT en Chugchilan.</vt:lpstr>
      <vt:lpstr>Cobertura nodo CNT en Pastocalle.</vt:lpstr>
      <vt:lpstr>Ocupación de frecuencias en Pastocalle.</vt:lpstr>
      <vt:lpstr>Ocupación de frecuencias en Chugchilan.</vt:lpstr>
      <vt:lpstr>Ubicación de la estación base TVWS.</vt:lpstr>
      <vt:lpstr>Unidades educativas en Chugchilan.</vt:lpstr>
      <vt:lpstr>Perfil topográfico favorable.</vt:lpstr>
      <vt:lpstr>DISEÑO DE LA RED.</vt:lpstr>
      <vt:lpstr>DESPLIEGUE DE LA RED.</vt:lpstr>
      <vt:lpstr>DESPLIEGUE DE LA RED.</vt:lpstr>
      <vt:lpstr>4. PROPUESTA DE MODELO DE PRUEBAS </vt:lpstr>
      <vt:lpstr>MÉTRICAS QUE DEFINEN EL RENDIMIENTO DE UNA RED.</vt:lpstr>
      <vt:lpstr>GENERADOR DE PAQUETES D-ITG.</vt:lpstr>
      <vt:lpstr>PROPUESTA PARA PRUEBAS DE ENLACES TVWS.</vt:lpstr>
      <vt:lpstr>DISEÑO DE LA APLICACIÓN PARA PRUEBAS</vt:lpstr>
      <vt:lpstr>REQUERIMIENTOS</vt:lpstr>
      <vt:lpstr>DISEÑO</vt:lpstr>
      <vt:lpstr>IMPLEMENTACIÓN</vt:lpstr>
      <vt:lpstr>IMPLEMENTACIÓN</vt:lpstr>
      <vt:lpstr>IMPLEMENTACIÓN</vt:lpstr>
      <vt:lpstr>IMPLEMENTACIÓN</vt:lpstr>
      <vt:lpstr>IMPLEMENTACIÓN</vt:lpstr>
      <vt:lpstr>VERIFICACIÓN Y MANTENIMIENTO</vt:lpstr>
      <vt:lpstr>VERIFICACIÓN Y MANTENIMIENTO</vt:lpstr>
      <vt:lpstr>VERIFICACIÓN Y MANTENIMIENTO</vt:lpstr>
      <vt:lpstr>MODELO DE PRUEBAS</vt:lpstr>
      <vt:lpstr>5. SIMULACIONES</vt:lpstr>
      <vt:lpstr>SIMULACIONES EN NS-3</vt:lpstr>
      <vt:lpstr>SIMULACIONES EN NS-3</vt:lpstr>
      <vt:lpstr>SIMULACIONES EN NS-3</vt:lpstr>
      <vt:lpstr>SIMULACIONES EN NS-3</vt:lpstr>
      <vt:lpstr>EMULACIÓN DE CANAL - NETEM</vt:lpstr>
      <vt:lpstr>EMULACIÓN DE CANAL - NETEM</vt:lpstr>
      <vt:lpstr>5. CONCLUSIONES Y RECOMENDACIONES</vt:lpstr>
      <vt:lpstr>CONCLUSIONES</vt:lpstr>
      <vt:lpstr>CONCLUSIONES</vt:lpstr>
      <vt:lpstr>RECOMENDACIONES</vt:lpstr>
      <vt:lpstr>RECOMENDACIONES</vt:lpstr>
      <vt:lpstr>GRACIAS POR SU ATENCIÓN</vt:lpstr>
      <vt:lpstr>TRABAJOS CITADOS EN ESTA PRESENTACIÓN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cp:lastModifiedBy>Usuario</cp:lastModifiedBy>
  <cp:revision>1</cp:revision>
  <dcterms:modified xsi:type="dcterms:W3CDTF">2020-09-28T17:36:41Z</dcterms:modified>
</cp:coreProperties>
</file>