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4.jpg" ContentType="image/png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29" r:id="rId4"/>
    <p:sldId id="328" r:id="rId5"/>
    <p:sldId id="331" r:id="rId6"/>
    <p:sldId id="333" r:id="rId7"/>
    <p:sldId id="330" r:id="rId8"/>
    <p:sldId id="361" r:id="rId9"/>
    <p:sldId id="327" r:id="rId10"/>
    <p:sldId id="360" r:id="rId11"/>
    <p:sldId id="334" r:id="rId12"/>
    <p:sldId id="335" r:id="rId13"/>
    <p:sldId id="337" r:id="rId14"/>
    <p:sldId id="339" r:id="rId15"/>
    <p:sldId id="341" r:id="rId16"/>
    <p:sldId id="362" r:id="rId17"/>
    <p:sldId id="343" r:id="rId18"/>
    <p:sldId id="363" r:id="rId19"/>
    <p:sldId id="354" r:id="rId20"/>
    <p:sldId id="342" r:id="rId21"/>
    <p:sldId id="346" r:id="rId22"/>
    <p:sldId id="355" r:id="rId23"/>
    <p:sldId id="356" r:id="rId24"/>
    <p:sldId id="364" r:id="rId25"/>
    <p:sldId id="358" r:id="rId26"/>
    <p:sldId id="365" r:id="rId27"/>
    <p:sldId id="357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E164-48D1-1B4F-B128-3DBFE629C59D}" type="datetimeFigureOut">
              <a:rPr lang="es-ES" smtClean="0"/>
              <a:t>24/08/2020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Haga clic para modificar el estilo de texto del patrón</a:t>
            </a:r>
          </a:p>
          <a:p>
            <a:pPr lvl="1"/>
            <a:r>
              <a:rPr lang="fr-FR"/>
              <a:t>Segundo nivel</a:t>
            </a:r>
          </a:p>
          <a:p>
            <a:pPr lvl="2"/>
            <a:r>
              <a:rPr lang="fr-FR"/>
              <a:t>Tercer nivel</a:t>
            </a:r>
          </a:p>
          <a:p>
            <a:pPr lvl="3"/>
            <a:r>
              <a:rPr lang="fr-FR"/>
              <a:t>Cuarto nivel</a:t>
            </a:r>
          </a:p>
          <a:p>
            <a:pPr lvl="4"/>
            <a:r>
              <a:rPr lang="fr-FR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D893-CBF0-4641-A92E-95D488BFBE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57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17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4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36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90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Precisión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52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08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90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15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023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524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65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80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279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36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733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621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774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EBD7-E3C7-4330-8056-6994263DA075}" type="datetimeFigureOut">
              <a:rPr lang="es-EC" smtClean="0"/>
              <a:t>24/8/2020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BBFD-BAC1-4326-89F9-197B87EDCC0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70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4.emf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5.png"/><Relationship Id="rId12" Type="http://schemas.openxmlformats.org/officeDocument/2006/relationships/image" Target="../media/image58.sv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1.png"/><Relationship Id="rId10" Type="http://schemas.openxmlformats.org/officeDocument/2006/relationships/image" Target="../media/image43.svg"/><Relationship Id="rId4" Type="http://schemas.openxmlformats.org/officeDocument/2006/relationships/image" Target="../media/image53.emf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png"/><Relationship Id="rId11" Type="http://schemas.openxmlformats.org/officeDocument/2006/relationships/image" Target="../media/image63.e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65.jpeg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70.jpe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6.png"/><Relationship Id="rId10" Type="http://schemas.openxmlformats.org/officeDocument/2006/relationships/image" Target="../media/image69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png"/><Relationship Id="rId7" Type="http://schemas.openxmlformats.org/officeDocument/2006/relationships/image" Target="../media/image79.jpg"/><Relationship Id="rId12" Type="http://schemas.openxmlformats.org/officeDocument/2006/relationships/image" Target="../media/image8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g"/><Relationship Id="rId11" Type="http://schemas.openxmlformats.org/officeDocument/2006/relationships/image" Target="../media/image83.jpg"/><Relationship Id="rId5" Type="http://schemas.openxmlformats.org/officeDocument/2006/relationships/image" Target="../media/image77.jpg"/><Relationship Id="rId10" Type="http://schemas.openxmlformats.org/officeDocument/2006/relationships/image" Target="../media/image82.jpg"/><Relationship Id="rId4" Type="http://schemas.openxmlformats.org/officeDocument/2006/relationships/image" Target="../media/image76.png"/><Relationship Id="rId9" Type="http://schemas.openxmlformats.org/officeDocument/2006/relationships/image" Target="../media/image8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88.svg"/><Relationship Id="rId12" Type="http://schemas.openxmlformats.org/officeDocument/2006/relationships/image" Target="../media/image92.png"/><Relationship Id="rId17" Type="http://schemas.openxmlformats.org/officeDocument/2006/relationships/image" Target="../media/image9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2.jpeg"/><Relationship Id="rId5" Type="http://schemas.openxmlformats.org/officeDocument/2006/relationships/image" Target="../media/image86.svg"/><Relationship Id="rId15" Type="http://schemas.openxmlformats.org/officeDocument/2006/relationships/image" Target="../media/image93.jpeg"/><Relationship Id="rId10" Type="http://schemas.openxmlformats.org/officeDocument/2006/relationships/image" Target="../media/image91.gif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5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99.jpeg"/><Relationship Id="rId5" Type="http://schemas.openxmlformats.org/officeDocument/2006/relationships/image" Target="../media/image97.svg"/><Relationship Id="rId10" Type="http://schemas.openxmlformats.org/officeDocument/2006/relationships/image" Target="../media/image58.svg"/><Relationship Id="rId4" Type="http://schemas.openxmlformats.org/officeDocument/2006/relationships/image" Target="../media/image96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jpeg"/><Relationship Id="rId7" Type="http://schemas.openxmlformats.org/officeDocument/2006/relationships/image" Target="../media/image105.svg"/><Relationship Id="rId12" Type="http://schemas.openxmlformats.org/officeDocument/2006/relationships/image" Target="../media/image110.svg"/><Relationship Id="rId2" Type="http://schemas.openxmlformats.org/officeDocument/2006/relationships/image" Target="../media/image1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7058" y="1950468"/>
            <a:ext cx="9429044" cy="2387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Y LA AGRICULTURA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PROYECTO DE TITULACIÓN PREVIO A LA OBTENCIÓN DEL TÍTULO DE INGENIERÍA EN BIOTECNOLOGÍA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MADURACIÓN Y ACTIVACIÓN DE CÉLULAS DENDRÍTICAS DE MÉDULA ÓSEA DE RATÓN (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Mus </a:t>
            </a:r>
            <a:r>
              <a:rPr lang="es-E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) MEDIANTE EL USO DE NANOPARTÍCULAS DE SÍNTESIS QUÍMICA.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9580" y="4533614"/>
            <a:ext cx="9144000" cy="2238531"/>
          </a:xfrm>
        </p:spPr>
        <p:txBody>
          <a:bodyPr>
            <a:noAutofit/>
          </a:bodyPr>
          <a:lstStyle/>
          <a:p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ALUISA CHALÁ, ANDREA CAROLINA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TORRES ARIAS, MARBEL </a:t>
            </a:r>
            <a:r>
              <a:rPr lang="es-EC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AGOSTO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" y="118727"/>
            <a:ext cx="4762500" cy="103209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5898" y="1209426"/>
            <a:ext cx="70833" cy="54928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006731" y="1209426"/>
            <a:ext cx="72000" cy="54928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10" descr="41494_100001626365356_214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577" y="0"/>
            <a:ext cx="1266423" cy="12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mmtorres\AppData\Local\Microsoft\Windows\INetCache\Content.Word\logo final laboratori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56" y="63769"/>
            <a:ext cx="3448584" cy="114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36" y="5770476"/>
            <a:ext cx="1225691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FCC6E62-3C29-4B76-AE5E-284F91CEB36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C634F64-9C0E-4B92-B9B5-A40752488606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556241C-7505-4EE8-9FE8-31FA1CD3B77F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711ECD2-C1C3-4946-93A2-3BEB8B69D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0DB28D8-B30A-4A92-AE71-1C8E3AD49176}"/>
              </a:ext>
            </a:extLst>
          </p:cNvPr>
          <p:cNvGrpSpPr/>
          <p:nvPr/>
        </p:nvGrpSpPr>
        <p:grpSpPr>
          <a:xfrm>
            <a:off x="436074" y="1191567"/>
            <a:ext cx="11319851" cy="4080808"/>
            <a:chOff x="524656" y="2144169"/>
            <a:chExt cx="11319851" cy="4080808"/>
          </a:xfrm>
        </p:grpSpPr>
        <p:sp>
          <p:nvSpPr>
            <p:cNvPr id="7" name="Rectangle 32">
              <a:extLst>
                <a:ext uri="{FF2B5EF4-FFF2-40B4-BE49-F238E27FC236}">
                  <a16:creationId xmlns:a16="http://schemas.microsoft.com/office/drawing/2014/main" id="{0E6133F5-5896-44DA-99E5-5368475A7A4B}"/>
                </a:ext>
              </a:extLst>
            </p:cNvPr>
            <p:cNvSpPr/>
            <p:nvPr/>
          </p:nvSpPr>
          <p:spPr>
            <a:xfrm>
              <a:off x="524656" y="2144169"/>
              <a:ext cx="11317574" cy="1704770"/>
            </a:xfrm>
            <a:prstGeom prst="rect">
              <a:avLst/>
            </a:prstGeom>
            <a:solidFill>
              <a:srgbClr val="06395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27432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cap="all" dirty="0">
                  <a:solidFill>
                    <a:prstClr val="white"/>
                  </a:solidFill>
                  <a:latin typeface="Calibri" panose="020F0502020204030204"/>
                </a:rPr>
                <a:t>OBJETIVOS ESPECÍFICOS</a:t>
              </a:r>
              <a:endParaRPr kumimoji="0" lang="en-US" sz="40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BD5BDF2-138F-49FB-96FC-F9114A663994}"/>
                </a:ext>
              </a:extLst>
            </p:cNvPr>
            <p:cNvGrpSpPr/>
            <p:nvPr/>
          </p:nvGrpSpPr>
          <p:grpSpPr>
            <a:xfrm>
              <a:off x="525478" y="3074939"/>
              <a:ext cx="2726009" cy="3150038"/>
              <a:chOff x="572430" y="3056859"/>
              <a:chExt cx="2711514" cy="3150038"/>
            </a:xfrm>
          </p:grpSpPr>
          <p:sp>
            <p:nvSpPr>
              <p:cNvPr id="22" name="Rectangle 34">
                <a:extLst>
                  <a:ext uri="{FF2B5EF4-FFF2-40B4-BE49-F238E27FC236}">
                    <a16:creationId xmlns:a16="http://schemas.microsoft.com/office/drawing/2014/main" id="{4C58506E-CA0B-4899-9C52-413F64845202}"/>
                  </a:ext>
                </a:extLst>
              </p:cNvPr>
              <p:cNvSpPr/>
              <p:nvPr/>
            </p:nvSpPr>
            <p:spPr>
              <a:xfrm>
                <a:off x="572430" y="4087339"/>
                <a:ext cx="2711514" cy="2119558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137160" rIns="137160" bIns="182880" rtlCol="0" anchor="b"/>
              <a:lstStyle/>
              <a:p>
                <a:pPr algn="ctr"/>
                <a:r>
                  <a:rPr lang="es-EC" sz="1600" dirty="0"/>
                  <a:t>Determinar la concentración de nanopartículas empleadas para la maduración y activación de células dendríticas</a:t>
                </a:r>
                <a:r>
                  <a:rPr kumimoji="0" lang="en-US" sz="16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90B1C946-0F06-4201-8A23-D7D5BEEDE328}"/>
                  </a:ext>
                </a:extLst>
              </p:cNvPr>
              <p:cNvSpPr/>
              <p:nvPr/>
            </p:nvSpPr>
            <p:spPr>
              <a:xfrm>
                <a:off x="1138869" y="3056859"/>
                <a:ext cx="1582343" cy="1548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01600" dist="635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D8B14D3-126B-4AA3-B189-4B474B898296}"/>
                </a:ext>
              </a:extLst>
            </p:cNvPr>
            <p:cNvGrpSpPr/>
            <p:nvPr/>
          </p:nvGrpSpPr>
          <p:grpSpPr>
            <a:xfrm>
              <a:off x="3390627" y="3074939"/>
              <a:ext cx="2725200" cy="3132800"/>
              <a:chOff x="3600508" y="3074939"/>
              <a:chExt cx="2725200" cy="3132800"/>
            </a:xfrm>
          </p:grpSpPr>
          <p:sp>
            <p:nvSpPr>
              <p:cNvPr id="20" name="Rectangle 37">
                <a:extLst>
                  <a:ext uri="{FF2B5EF4-FFF2-40B4-BE49-F238E27FC236}">
                    <a16:creationId xmlns:a16="http://schemas.microsoft.com/office/drawing/2014/main" id="{7FA64BCA-CD9A-4F9B-B80B-39D49F2D0215}"/>
                  </a:ext>
                </a:extLst>
              </p:cNvPr>
              <p:cNvSpPr/>
              <p:nvPr/>
            </p:nvSpPr>
            <p:spPr>
              <a:xfrm>
                <a:off x="3600508" y="4087339"/>
                <a:ext cx="2725200" cy="2120400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137160" rIns="137160" bIns="182880" rtlCol="0" anchor="b"/>
              <a:lstStyle/>
              <a:p>
                <a:pPr lvl="0" algn="ctr"/>
                <a:r>
                  <a:rPr lang="es-EC" sz="1600" dirty="0"/>
                  <a:t>Obtener células mononucleares viables derivadas de médula ósea de ratón (</a:t>
                </a:r>
                <a:r>
                  <a:rPr lang="es-EC" sz="1600" i="1" dirty="0"/>
                  <a:t>Mus </a:t>
                </a:r>
                <a:r>
                  <a:rPr lang="es-EC" sz="1600" i="1" dirty="0" err="1"/>
                  <a:t>musculus</a:t>
                </a:r>
                <a:r>
                  <a:rPr lang="es-EC" sz="1600" dirty="0"/>
                  <a:t>) (</a:t>
                </a:r>
                <a:r>
                  <a:rPr lang="es-EC" sz="1600" dirty="0" err="1"/>
                  <a:t>bmDC</a:t>
                </a:r>
                <a:r>
                  <a:rPr lang="es-EC" sz="1600" dirty="0"/>
                  <a:t>)</a:t>
                </a:r>
                <a:r>
                  <a:rPr lang="en-US" sz="1600" noProof="1"/>
                  <a:t>.</a:t>
                </a:r>
              </a:p>
            </p:txBody>
          </p:sp>
          <p:sp>
            <p:nvSpPr>
              <p:cNvPr id="21" name="Oval 38">
                <a:extLst>
                  <a:ext uri="{FF2B5EF4-FFF2-40B4-BE49-F238E27FC236}">
                    <a16:creationId xmlns:a16="http://schemas.microsoft.com/office/drawing/2014/main" id="{A23AA3C8-84DD-48AE-B395-B1C4A7BF91AF}"/>
                  </a:ext>
                </a:extLst>
              </p:cNvPr>
              <p:cNvSpPr/>
              <p:nvPr/>
            </p:nvSpPr>
            <p:spPr>
              <a:xfrm>
                <a:off x="4102447" y="3074939"/>
                <a:ext cx="1582343" cy="1548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01600" dist="635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0899FEFE-AF08-4B4D-8421-5027777FCAB6}"/>
                </a:ext>
              </a:extLst>
            </p:cNvPr>
            <p:cNvGrpSpPr/>
            <p:nvPr/>
          </p:nvGrpSpPr>
          <p:grpSpPr>
            <a:xfrm>
              <a:off x="6254967" y="3074939"/>
              <a:ext cx="2725200" cy="3149286"/>
              <a:chOff x="8127599" y="3058453"/>
              <a:chExt cx="2725200" cy="3149286"/>
            </a:xfrm>
          </p:grpSpPr>
          <p:sp>
            <p:nvSpPr>
              <p:cNvPr id="18" name="Rectangle 40">
                <a:extLst>
                  <a:ext uri="{FF2B5EF4-FFF2-40B4-BE49-F238E27FC236}">
                    <a16:creationId xmlns:a16="http://schemas.microsoft.com/office/drawing/2014/main" id="{C2F5CB3C-B11B-49B2-AE3E-EBB2F0190C0D}"/>
                  </a:ext>
                </a:extLst>
              </p:cNvPr>
              <p:cNvSpPr/>
              <p:nvPr/>
            </p:nvSpPr>
            <p:spPr>
              <a:xfrm>
                <a:off x="8127599" y="4087339"/>
                <a:ext cx="2725200" cy="21204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37160" rIns="137160" bIns="182880" rtlCol="0" anchor="b"/>
              <a:lstStyle/>
              <a:p>
                <a:pPr lvl="0" algn="ctr"/>
                <a:r>
                  <a:rPr lang="es-EC" sz="1600" dirty="0"/>
                  <a:t>Estimular la maduración de células dendríticas mediante diferentes factores de estimulación y nanopartículas.</a:t>
                </a:r>
                <a:endParaRPr lang="es-ES_tradnl" sz="1600" dirty="0"/>
              </a:p>
            </p:txBody>
          </p:sp>
          <p:sp>
            <p:nvSpPr>
              <p:cNvPr id="19" name="Oval 41">
                <a:extLst>
                  <a:ext uri="{FF2B5EF4-FFF2-40B4-BE49-F238E27FC236}">
                    <a16:creationId xmlns:a16="http://schemas.microsoft.com/office/drawing/2014/main" id="{EADFA101-C8D2-44B6-A82C-E1B0FBD99B28}"/>
                  </a:ext>
                </a:extLst>
              </p:cNvPr>
              <p:cNvSpPr/>
              <p:nvPr/>
            </p:nvSpPr>
            <p:spPr>
              <a:xfrm>
                <a:off x="8701798" y="3058453"/>
                <a:ext cx="1582343" cy="1548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01600" dist="635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3A1FE2A-EA6A-4712-B68D-FC28F3482928}"/>
                </a:ext>
              </a:extLst>
            </p:cNvPr>
            <p:cNvGrpSpPr/>
            <p:nvPr/>
          </p:nvGrpSpPr>
          <p:grpSpPr>
            <a:xfrm>
              <a:off x="9119307" y="3074939"/>
              <a:ext cx="2725200" cy="3149286"/>
              <a:chOff x="8127599" y="3058453"/>
              <a:chExt cx="2725200" cy="3149286"/>
            </a:xfrm>
          </p:grpSpPr>
          <p:sp>
            <p:nvSpPr>
              <p:cNvPr id="16" name="Rectangle 40">
                <a:extLst>
                  <a:ext uri="{FF2B5EF4-FFF2-40B4-BE49-F238E27FC236}">
                    <a16:creationId xmlns:a16="http://schemas.microsoft.com/office/drawing/2014/main" id="{0BDFABDF-AE83-425F-BEEF-D8D1E64C8015}"/>
                  </a:ext>
                </a:extLst>
              </p:cNvPr>
              <p:cNvSpPr/>
              <p:nvPr/>
            </p:nvSpPr>
            <p:spPr>
              <a:xfrm>
                <a:off x="8127599" y="4087339"/>
                <a:ext cx="2725200" cy="2120400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37160" rIns="137160" bIns="182880" rtlCol="0" anchor="b"/>
              <a:lstStyle/>
              <a:p>
                <a:pPr algn="ctr"/>
                <a:r>
                  <a:rPr lang="es-EC" sz="1550" dirty="0"/>
                  <a:t>Caracterizar la activación de células dendríticas mediante RT-PCR identificando MHC – II y/o factores de </a:t>
                </a:r>
                <a:r>
                  <a:rPr lang="es-EC" sz="1550" dirty="0" err="1"/>
                  <a:t>coestimulación</a:t>
                </a:r>
                <a:r>
                  <a:rPr lang="es-EC" sz="1550" dirty="0"/>
                  <a:t> y microscopía electrónica de barrido.</a:t>
                </a:r>
                <a:r>
                  <a:rPr lang="es-ES_tradnl" sz="1550" dirty="0"/>
                  <a:t> </a:t>
                </a:r>
                <a:endParaRPr lang="es-ES" sz="1550" dirty="0"/>
              </a:p>
            </p:txBody>
          </p:sp>
          <p:sp>
            <p:nvSpPr>
              <p:cNvPr id="17" name="Oval 41">
                <a:extLst>
                  <a:ext uri="{FF2B5EF4-FFF2-40B4-BE49-F238E27FC236}">
                    <a16:creationId xmlns:a16="http://schemas.microsoft.com/office/drawing/2014/main" id="{DAEAD06C-7B6D-4BB2-86AD-82A292B176B2}"/>
                  </a:ext>
                </a:extLst>
              </p:cNvPr>
              <p:cNvSpPr/>
              <p:nvPr/>
            </p:nvSpPr>
            <p:spPr>
              <a:xfrm>
                <a:off x="8701798" y="3058453"/>
                <a:ext cx="1582343" cy="1548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01600" dist="635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Gráfico 11" descr="Rata">
              <a:extLst>
                <a:ext uri="{FF2B5EF4-FFF2-40B4-BE49-F238E27FC236}">
                  <a16:creationId xmlns:a16="http://schemas.microsoft.com/office/drawing/2014/main" id="{57B16D63-D7CE-424B-94AA-972200A7E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8400" y="3403142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Vaso de precipitado">
              <a:extLst>
                <a:ext uri="{FF2B5EF4-FFF2-40B4-BE49-F238E27FC236}">
                  <a16:creationId xmlns:a16="http://schemas.microsoft.com/office/drawing/2014/main" id="{2CA67C55-1ADC-42F3-BD5A-0392BDCDB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5618" y="3328550"/>
              <a:ext cx="914400" cy="914400"/>
            </a:xfrm>
            <a:prstGeom prst="rect">
              <a:avLst/>
            </a:prstGeom>
          </p:spPr>
        </p:pic>
        <p:pic>
          <p:nvPicPr>
            <p:cNvPr id="14" name="Gráfico 13" descr="ADN">
              <a:extLst>
                <a:ext uri="{FF2B5EF4-FFF2-40B4-BE49-F238E27FC236}">
                  <a16:creationId xmlns:a16="http://schemas.microsoft.com/office/drawing/2014/main" id="{249CC95E-10B1-40AA-A4BB-A5679ADA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6150" y="3403142"/>
              <a:ext cx="914400" cy="914400"/>
            </a:xfrm>
            <a:prstGeom prst="rect">
              <a:avLst/>
            </a:prstGeom>
          </p:spPr>
        </p:pic>
        <p:pic>
          <p:nvPicPr>
            <p:cNvPr id="15" name="Gráfico 14" descr="Científico">
              <a:extLst>
                <a:ext uri="{FF2B5EF4-FFF2-40B4-BE49-F238E27FC236}">
                  <a16:creationId xmlns:a16="http://schemas.microsoft.com/office/drawing/2014/main" id="{C2E55D1E-B643-455D-A612-AF552DD3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69002" y="3384496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Gráfico 23" descr="Microscopio">
            <a:extLst>
              <a:ext uri="{FF2B5EF4-FFF2-40B4-BE49-F238E27FC236}">
                <a16:creationId xmlns:a16="http://schemas.microsoft.com/office/drawing/2014/main" id="{25E9C551-572F-45F9-9026-90B2DC8402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744099">
            <a:off x="11050355" y="-2404"/>
            <a:ext cx="1046910" cy="1046910"/>
          </a:xfrm>
          <a:prstGeom prst="rect">
            <a:avLst/>
          </a:prstGeom>
        </p:spPr>
      </p:pic>
      <p:pic>
        <p:nvPicPr>
          <p:cNvPr id="25" name="Gráfico 24" descr="Microscopio">
            <a:extLst>
              <a:ext uri="{FF2B5EF4-FFF2-40B4-BE49-F238E27FC236}">
                <a16:creationId xmlns:a16="http://schemas.microsoft.com/office/drawing/2014/main" id="{2575122A-ACFF-43B1-B728-5F5B1BB395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499197" flipH="1">
            <a:off x="84520" y="14815"/>
            <a:ext cx="1046910" cy="10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6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D8B1979-B3A2-435B-B0CC-7EB386281752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9273835-2FC3-456E-B0E3-D15F6C8BB05B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FF9D154-D5D2-4E5B-95C7-D92FB8C30FA4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804885D-F832-4BBE-B13B-BB586E89C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C21F5846-F1DF-4F04-B2F6-882908C0F0DF}"/>
              </a:ext>
            </a:extLst>
          </p:cNvPr>
          <p:cNvSpPr txBox="1">
            <a:spLocks/>
          </p:cNvSpPr>
          <p:nvPr/>
        </p:nvSpPr>
        <p:spPr>
          <a:xfrm>
            <a:off x="838200" y="179093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5416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42B14C8-E03C-4680-A320-C3A062D42B55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3A3C031-F3F5-4278-8069-31D05B20073B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2481B03-AD8D-43E2-8D1D-CB18207E1896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BA11191-D9CF-4C1E-97D5-10C84016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50E7598-DBFB-4CF4-83C2-23A5F1AC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4" y="600861"/>
            <a:ext cx="10363200" cy="61150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FA5F72-E32F-4F92-94C8-ECD33CF3AD95}"/>
              </a:ext>
            </a:extLst>
          </p:cNvPr>
          <p:cNvSpPr txBox="1"/>
          <p:nvPr/>
        </p:nvSpPr>
        <p:spPr>
          <a:xfrm>
            <a:off x="116244" y="123808"/>
            <a:ext cx="11711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OBTENCIÓN DE CÉLULAS MONONUCLEARES DERIVADAS DE MÉDULA ÓSEA DE RATÓN</a:t>
            </a:r>
          </a:p>
        </p:txBody>
      </p:sp>
    </p:spTree>
    <p:extLst>
      <p:ext uri="{BB962C8B-B14F-4D97-AF65-F5344CB8AC3E}">
        <p14:creationId xmlns:p14="http://schemas.microsoft.com/office/powerpoint/2010/main" val="34670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57C0B79-E84F-4831-929E-6017B2F2C242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17F840B-95DF-4EA4-A725-9EFF5FEDC1A0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A2CE3BF-ECA9-49E4-AC08-DA670837B93F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D17A798-E30A-4D8A-B8E9-3D6B54883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A5005F7-03D6-4A56-B013-A3E83BB12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 b="9739"/>
          <a:stretch/>
        </p:blipFill>
        <p:spPr>
          <a:xfrm>
            <a:off x="1226635" y="696328"/>
            <a:ext cx="10281773" cy="58133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435584-D768-40A1-B6D7-FF4B81AD271B}"/>
              </a:ext>
            </a:extLst>
          </p:cNvPr>
          <p:cNvSpPr txBox="1"/>
          <p:nvPr/>
        </p:nvSpPr>
        <p:spPr>
          <a:xfrm>
            <a:off x="116244" y="123808"/>
            <a:ext cx="11711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REACCIÓN EN CADENA DE LA POLIMERASA (PCR) Y ELECTROFORESIS EN GEL DE AGAROSA</a:t>
            </a:r>
          </a:p>
        </p:txBody>
      </p:sp>
    </p:spTree>
    <p:extLst>
      <p:ext uri="{BB962C8B-B14F-4D97-AF65-F5344CB8AC3E}">
        <p14:creationId xmlns:p14="http://schemas.microsoft.com/office/powerpoint/2010/main" val="52834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B26F1D-D79F-4C62-8F6B-C7DB0F6A6051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B671095-CF6D-459D-BC6D-BE08AA502542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5B53FAB-666A-44BC-9B2E-E275697A66F8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5E3E4E1-A5BC-4402-93AA-20492C09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8699AD4-9490-40E7-A257-591070F05A79}"/>
              </a:ext>
            </a:extLst>
          </p:cNvPr>
          <p:cNvGrpSpPr/>
          <p:nvPr/>
        </p:nvGrpSpPr>
        <p:grpSpPr>
          <a:xfrm>
            <a:off x="1371677" y="478717"/>
            <a:ext cx="10717291" cy="6252286"/>
            <a:chOff x="1643072" y="593021"/>
            <a:chExt cx="10445895" cy="5916623"/>
          </a:xfrm>
        </p:grpSpPr>
        <p:pic>
          <p:nvPicPr>
            <p:cNvPr id="9" name="Imagen 8" descr="Imagen que contiene mapa, cuarto&#10;&#10;Descripción generada automáticamente">
              <a:extLst>
                <a:ext uri="{FF2B5EF4-FFF2-40B4-BE49-F238E27FC236}">
                  <a16:creationId xmlns:a16="http://schemas.microsoft.com/office/drawing/2014/main" id="{F7D32BBB-516D-40EB-9FDC-EA1C9C0B5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72" y="593021"/>
              <a:ext cx="10445895" cy="5916623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1352588-ED09-4B99-974A-BC0480814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4022" y="2695949"/>
              <a:ext cx="1260047" cy="94340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9A157E1-2600-4496-A3BD-8120B2C42B03}"/>
              </a:ext>
            </a:extLst>
          </p:cNvPr>
          <p:cNvSpPr txBox="1"/>
          <p:nvPr/>
        </p:nvSpPr>
        <p:spPr>
          <a:xfrm>
            <a:off x="116244" y="-33360"/>
            <a:ext cx="11711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/>
              <a:t>OBSERVACIÓN DE CÉLULAS DENDRÍTICAS EN MICROSCOPÍA ELECTRÓNICA DE BARRIDO (SEM) Y CONFOCAL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333C729-F2DC-41FF-8B5A-E8C26489228D}"/>
              </a:ext>
            </a:extLst>
          </p:cNvPr>
          <p:cNvSpPr/>
          <p:nvPr/>
        </p:nvSpPr>
        <p:spPr>
          <a:xfrm>
            <a:off x="206708" y="888495"/>
            <a:ext cx="1164969" cy="414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SEM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29F2024-17F3-4B1B-A2BE-F09EFB399CD1}"/>
              </a:ext>
            </a:extLst>
          </p:cNvPr>
          <p:cNvSpPr/>
          <p:nvPr/>
        </p:nvSpPr>
        <p:spPr>
          <a:xfrm>
            <a:off x="44804" y="4319588"/>
            <a:ext cx="1345899" cy="414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CONFOCAL</a:t>
            </a:r>
          </a:p>
        </p:txBody>
      </p:sp>
      <p:pic>
        <p:nvPicPr>
          <p:cNvPr id="13" name="Gráfico 12" descr="Flecha curva en el sentido contrario a las agujas del reloj">
            <a:extLst>
              <a:ext uri="{FF2B5EF4-FFF2-40B4-BE49-F238E27FC236}">
                <a16:creationId xmlns:a16="http://schemas.microsoft.com/office/drawing/2014/main" id="{1A62597D-CFB4-4869-84B9-07EACE14A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32515" flipH="1" flipV="1">
            <a:off x="432081" y="1318920"/>
            <a:ext cx="914400" cy="914400"/>
          </a:xfrm>
          <a:prstGeom prst="rect">
            <a:avLst/>
          </a:prstGeom>
        </p:spPr>
      </p:pic>
      <p:pic>
        <p:nvPicPr>
          <p:cNvPr id="18" name="Gráfico 17" descr="Flecha curva en el sentido contrario a las agujas del reloj">
            <a:extLst>
              <a:ext uri="{FF2B5EF4-FFF2-40B4-BE49-F238E27FC236}">
                <a16:creationId xmlns:a16="http://schemas.microsoft.com/office/drawing/2014/main" id="{9F0CD6B4-129D-43EE-AA21-41377EB9B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32515" flipH="1" flipV="1">
            <a:off x="510356" y="4704189"/>
            <a:ext cx="914400" cy="914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567F15-CCC1-4D21-8988-6C9DAC062C03}"/>
              </a:ext>
            </a:extLst>
          </p:cNvPr>
          <p:cNvSpPr txBox="1"/>
          <p:nvPr/>
        </p:nvSpPr>
        <p:spPr>
          <a:xfrm>
            <a:off x="3896751" y="6565916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633nm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29CA1D-B2BB-4E9D-B221-BFB874D98F8E}"/>
              </a:ext>
            </a:extLst>
          </p:cNvPr>
          <p:cNvSpPr txBox="1"/>
          <p:nvPr/>
        </p:nvSpPr>
        <p:spPr>
          <a:xfrm>
            <a:off x="6342190" y="6591704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341nm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DEE72CD-B89F-4975-B65B-26C12E85DC26}"/>
              </a:ext>
            </a:extLst>
          </p:cNvPr>
          <p:cNvSpPr txBox="1"/>
          <p:nvPr/>
        </p:nvSpPr>
        <p:spPr>
          <a:xfrm>
            <a:off x="10141515" y="4472316"/>
            <a:ext cx="135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458 multi </a:t>
            </a:r>
            <a:r>
              <a:rPr lang="es-EC" sz="1400" dirty="0" err="1"/>
              <a:t>Argon</a:t>
            </a:r>
            <a:endParaRPr lang="es-EC" sz="1400" dirty="0"/>
          </a:p>
          <a:p>
            <a:r>
              <a:rPr lang="es-EC" sz="1400" dirty="0"/>
              <a:t>635 LD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979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B92969E-D841-4026-98C0-7F9649FEC5E7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664616F-8BB1-4252-A560-312E0439EB81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1109784-25FB-4128-88F2-FB26E7B3B309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E000EA2-5DFA-4093-BD5B-602C301E3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9D5E924A-C1D5-489F-9529-5B647007E81E}"/>
              </a:ext>
            </a:extLst>
          </p:cNvPr>
          <p:cNvSpPr txBox="1">
            <a:spLocks/>
          </p:cNvSpPr>
          <p:nvPr/>
        </p:nvSpPr>
        <p:spPr>
          <a:xfrm>
            <a:off x="2127455" y="1772037"/>
            <a:ext cx="7937089" cy="724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198972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5BB94E-6073-417C-B2FE-E94BA7B6B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98784"/>
              </p:ext>
            </p:extLst>
          </p:nvPr>
        </p:nvGraphicFramePr>
        <p:xfrm>
          <a:off x="941177" y="498990"/>
          <a:ext cx="5435650" cy="315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Prism 6" r:id="rId4" imgW="5177311" imgH="3000443" progId="Prism6.Document">
                  <p:embed/>
                </p:oleObj>
              </mc:Choice>
              <mc:Fallback>
                <p:oleObj name="Prism 6" r:id="rId4" imgW="5177311" imgH="300044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177" y="498990"/>
                        <a:ext cx="5435650" cy="3150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2F91B44E-A399-48FA-9068-C81907BB578E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5DD6F68-6D1A-458D-BEFF-3BBD437B9033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309008B-36FA-452D-9ABD-9BB1DA6FDDE5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362B3C9-AA00-48C1-87DC-3CD76A59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A79E54-559F-4D22-B936-88AD7C6EAC4D}"/>
              </a:ext>
            </a:extLst>
          </p:cNvPr>
          <p:cNvSpPr txBox="1"/>
          <p:nvPr/>
        </p:nvSpPr>
        <p:spPr>
          <a:xfrm>
            <a:off x="116244" y="123808"/>
            <a:ext cx="1171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Determinación de celularidad</a:t>
            </a:r>
          </a:p>
        </p:txBody>
      </p:sp>
      <p:pic>
        <p:nvPicPr>
          <p:cNvPr id="13" name="Picture 2" descr="000651 - BALB/cJ">
            <a:extLst>
              <a:ext uri="{FF2B5EF4-FFF2-40B4-BE49-F238E27FC236}">
                <a16:creationId xmlns:a16="http://schemas.microsoft.com/office/drawing/2014/main" id="{CFFFC17D-0B29-430D-97E0-9F5ADBFC8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6720" b="18168"/>
          <a:stretch/>
        </p:blipFill>
        <p:spPr bwMode="auto">
          <a:xfrm>
            <a:off x="7833163" y="150529"/>
            <a:ext cx="3236038" cy="114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D0A2AD7-A0B0-4F7C-B47D-F25CAB7DDC52}"/>
              </a:ext>
            </a:extLst>
          </p:cNvPr>
          <p:cNvSpPr/>
          <p:nvPr/>
        </p:nvSpPr>
        <p:spPr>
          <a:xfrm>
            <a:off x="7729378" y="1318446"/>
            <a:ext cx="324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530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±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millones células/animal</a:t>
            </a:r>
            <a:endParaRPr lang="es-EC" dirty="0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255CB0C4-CD40-4036-9B9D-CD48D9AA4574}"/>
              </a:ext>
            </a:extLst>
          </p:cNvPr>
          <p:cNvSpPr/>
          <p:nvPr/>
        </p:nvSpPr>
        <p:spPr>
          <a:xfrm>
            <a:off x="9185714" y="1684712"/>
            <a:ext cx="335974" cy="41985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B7FB3E3-7FE1-4D87-8300-B2EF3CBC5C23}"/>
              </a:ext>
            </a:extLst>
          </p:cNvPr>
          <p:cNvGrpSpPr/>
          <p:nvPr/>
        </p:nvGrpSpPr>
        <p:grpSpPr>
          <a:xfrm>
            <a:off x="7233511" y="2210053"/>
            <a:ext cx="4394663" cy="2096087"/>
            <a:chOff x="7446810" y="2450184"/>
            <a:chExt cx="3840315" cy="156291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7E7FE35-49D1-48D8-9421-3C53FBB7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46810" y="2450184"/>
              <a:ext cx="3827049" cy="1562910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28E5EED-36B6-4512-9069-365093C6E09E}"/>
                </a:ext>
              </a:extLst>
            </p:cNvPr>
            <p:cNvSpPr/>
            <p:nvPr/>
          </p:nvSpPr>
          <p:spPr>
            <a:xfrm>
              <a:off x="10526330" y="2938996"/>
              <a:ext cx="760795" cy="1471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00A4C9A-F867-438C-A20F-872CB5B94727}"/>
                </a:ext>
              </a:extLst>
            </p:cNvPr>
            <p:cNvSpPr/>
            <p:nvPr/>
          </p:nvSpPr>
          <p:spPr>
            <a:xfrm>
              <a:off x="10506096" y="3609967"/>
              <a:ext cx="760795" cy="1471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107" name="Picture 11" descr="CellXVivo Mouse Dendritic Cell Differentiation Kit CDK008: R&amp;D Systems">
            <a:extLst>
              <a:ext uri="{FF2B5EF4-FFF2-40B4-BE49-F238E27FC236}">
                <a16:creationId xmlns:a16="http://schemas.microsoft.com/office/drawing/2014/main" id="{BE4359F5-5349-40A2-B379-4ED66B16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66" y="4392336"/>
            <a:ext cx="29241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702BDD8-BC53-4B99-B8FB-789AB09D327D}"/>
              </a:ext>
            </a:extLst>
          </p:cNvPr>
          <p:cNvSpPr/>
          <p:nvPr/>
        </p:nvSpPr>
        <p:spPr>
          <a:xfrm>
            <a:off x="9347067" y="5098232"/>
            <a:ext cx="430439" cy="2925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CB8085E-AF7A-4D40-B7E3-6D47DDD64D62}"/>
              </a:ext>
            </a:extLst>
          </p:cNvPr>
          <p:cNvSpPr/>
          <p:nvPr/>
        </p:nvSpPr>
        <p:spPr>
          <a:xfrm>
            <a:off x="9901838" y="4921357"/>
            <a:ext cx="1983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≈ 2.5x10</a:t>
            </a:r>
            <a:r>
              <a:rPr lang="es-EC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3.5x10</a:t>
            </a:r>
            <a:r>
              <a:rPr lang="es-EC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animal </a:t>
            </a:r>
            <a:endParaRPr lang="es-EC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375189-23A5-4F26-88D2-B14A77BC8726}"/>
              </a:ext>
            </a:extLst>
          </p:cNvPr>
          <p:cNvSpPr/>
          <p:nvPr/>
        </p:nvSpPr>
        <p:spPr>
          <a:xfrm>
            <a:off x="4575071" y="1426576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3.05x10</a:t>
            </a:r>
            <a:r>
              <a:rPr lang="es-EC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células /mL </a:t>
            </a:r>
            <a:endParaRPr lang="es-EC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C839D9-0647-4C0E-B776-42ACB014E229}"/>
              </a:ext>
            </a:extLst>
          </p:cNvPr>
          <p:cNvSpPr/>
          <p:nvPr/>
        </p:nvSpPr>
        <p:spPr>
          <a:xfrm>
            <a:off x="9478484" y="15054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BALB/c</a:t>
            </a:r>
            <a:endParaRPr lang="es-EC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F98F97E-728C-4178-9EC6-99E04E113756}"/>
              </a:ext>
            </a:extLst>
          </p:cNvPr>
          <p:cNvSpPr/>
          <p:nvPr/>
        </p:nvSpPr>
        <p:spPr>
          <a:xfrm>
            <a:off x="-2" y="6516992"/>
            <a:ext cx="346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(Colvin et al., 2004), </a:t>
            </a:r>
            <a:r>
              <a:rPr lang="es-EC" sz="1600" dirty="0"/>
              <a:t>(Wang et al., 2016)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2C56A6E-967C-4EE9-B3BA-05187CF175F6}"/>
              </a:ext>
            </a:extLst>
          </p:cNvPr>
          <p:cNvGrpSpPr/>
          <p:nvPr/>
        </p:nvGrpSpPr>
        <p:grpSpPr>
          <a:xfrm>
            <a:off x="1664737" y="3596977"/>
            <a:ext cx="3426955" cy="2883136"/>
            <a:chOff x="1664737" y="3596977"/>
            <a:chExt cx="3426955" cy="2883136"/>
          </a:xfrm>
        </p:grpSpPr>
        <p:pic>
          <p:nvPicPr>
            <p:cNvPr id="40" name="Imagen 39" descr="Imagen que contiene naturaleza, lluvia, elefante, exterior&#10;&#10;Descripción generada automáticamente">
              <a:extLst>
                <a:ext uri="{FF2B5EF4-FFF2-40B4-BE49-F238E27FC236}">
                  <a16:creationId xmlns:a16="http://schemas.microsoft.com/office/drawing/2014/main" id="{A2BC1197-4F78-4380-8894-A1B6C8EB176D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737" y="3596977"/>
              <a:ext cx="3426955" cy="2528382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183FD17-2A3F-4D78-B134-5A764946BCC4}"/>
                </a:ext>
              </a:extLst>
            </p:cNvPr>
            <p:cNvSpPr/>
            <p:nvPr/>
          </p:nvSpPr>
          <p:spPr>
            <a:xfrm>
              <a:off x="2299594" y="6177783"/>
              <a:ext cx="2235794" cy="302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/>
                <a:t>Magnificación: 400X</a:t>
              </a:r>
            </a:p>
          </p:txBody>
        </p:sp>
        <p:grpSp>
          <p:nvGrpSpPr>
            <p:cNvPr id="4097" name="Grupo 4096">
              <a:extLst>
                <a:ext uri="{FF2B5EF4-FFF2-40B4-BE49-F238E27FC236}">
                  <a16:creationId xmlns:a16="http://schemas.microsoft.com/office/drawing/2014/main" id="{627EC27A-C5F1-41D7-94D8-6377D9FCC8C8}"/>
                </a:ext>
              </a:extLst>
            </p:cNvPr>
            <p:cNvGrpSpPr/>
            <p:nvPr/>
          </p:nvGrpSpPr>
          <p:grpSpPr>
            <a:xfrm>
              <a:off x="1900719" y="5692346"/>
              <a:ext cx="398875" cy="71455"/>
              <a:chOff x="707626" y="5743719"/>
              <a:chExt cx="298673" cy="50544"/>
            </a:xfrm>
          </p:grpSpPr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99650AB9-AE72-4E14-9FF6-9A6D9C785AD1}"/>
                  </a:ext>
                </a:extLst>
              </p:cNvPr>
              <p:cNvCxnSpPr/>
              <p:nvPr/>
            </p:nvCxnSpPr>
            <p:spPr>
              <a:xfrm>
                <a:off x="712221" y="5785073"/>
                <a:ext cx="29407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AE2FF317-EAC9-4344-8BC0-B617D29DE184}"/>
                  </a:ext>
                </a:extLst>
              </p:cNvPr>
              <p:cNvCxnSpPr/>
              <p:nvPr/>
            </p:nvCxnSpPr>
            <p:spPr>
              <a:xfrm>
                <a:off x="707626" y="5748314"/>
                <a:ext cx="0" cy="4594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DEAA8A86-79D2-4425-9C6A-4772EEC50C40}"/>
                  </a:ext>
                </a:extLst>
              </p:cNvPr>
              <p:cNvCxnSpPr/>
              <p:nvPr/>
            </p:nvCxnSpPr>
            <p:spPr>
              <a:xfrm>
                <a:off x="1006299" y="5743719"/>
                <a:ext cx="0" cy="4135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9D052866-EC32-42B0-90BD-9621775E6B0C}"/>
                </a:ext>
              </a:extLst>
            </p:cNvPr>
            <p:cNvCxnSpPr/>
            <p:nvPr/>
          </p:nvCxnSpPr>
          <p:spPr>
            <a:xfrm flipV="1">
              <a:off x="3024562" y="4700452"/>
              <a:ext cx="137795" cy="1638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92D91164-5FCB-483A-B2FB-1159892D91C1}"/>
                </a:ext>
              </a:extLst>
            </p:cNvPr>
            <p:cNvCxnSpPr/>
            <p:nvPr/>
          </p:nvCxnSpPr>
          <p:spPr>
            <a:xfrm flipV="1">
              <a:off x="3817019" y="4588941"/>
              <a:ext cx="137795" cy="1638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F2E87E36-8502-4FD1-8A9C-7D6DCCD74687}"/>
                </a:ext>
              </a:extLst>
            </p:cNvPr>
            <p:cNvCxnSpPr/>
            <p:nvPr/>
          </p:nvCxnSpPr>
          <p:spPr>
            <a:xfrm>
              <a:off x="3901419" y="4112712"/>
              <a:ext cx="188595" cy="14414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F9992E4D-10BC-4546-B279-4AA902DFBBE0}"/>
                </a:ext>
              </a:extLst>
            </p:cNvPr>
            <p:cNvCxnSpPr/>
            <p:nvPr/>
          </p:nvCxnSpPr>
          <p:spPr>
            <a:xfrm flipH="1">
              <a:off x="2366669" y="5164513"/>
              <a:ext cx="259080" cy="4508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3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 animBg="1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FA78487-01E5-4F8A-9D56-DF3ECC13D42F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8E02952-166F-457D-A814-66AFA5D79C17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8C25DE5-9D10-4B78-9209-630FCDE629C0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3B1204D-7AA9-49B1-9044-71622589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574D921A-72AE-4CDE-A1B9-14AEE6549D88}"/>
              </a:ext>
            </a:extLst>
          </p:cNvPr>
          <p:cNvSpPr/>
          <p:nvPr/>
        </p:nvSpPr>
        <p:spPr>
          <a:xfrm>
            <a:off x="5750845" y="1035614"/>
            <a:ext cx="1563756" cy="47795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s-EC" dirty="0"/>
              <a:t>12 días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9FCEF816-6AAA-47FD-AAA0-8F3AF69BDD3F}"/>
              </a:ext>
            </a:extLst>
          </p:cNvPr>
          <p:cNvGrpSpPr/>
          <p:nvPr/>
        </p:nvGrpSpPr>
        <p:grpSpPr>
          <a:xfrm>
            <a:off x="229548" y="492528"/>
            <a:ext cx="5473842" cy="3115122"/>
            <a:chOff x="277674" y="1234971"/>
            <a:chExt cx="5473842" cy="3115122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A6775459-28C2-4963-B403-04899F0AE7D5}"/>
                </a:ext>
              </a:extLst>
            </p:cNvPr>
            <p:cNvSpPr/>
            <p:nvPr/>
          </p:nvSpPr>
          <p:spPr>
            <a:xfrm>
              <a:off x="1282104" y="4148063"/>
              <a:ext cx="1819303" cy="2020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/>
                <a:t>GM-CSF 100X</a:t>
              </a:r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A43E5D2D-1009-4EBF-A400-F0239BBF87A5}"/>
                </a:ext>
              </a:extLst>
            </p:cNvPr>
            <p:cNvGrpSpPr/>
            <p:nvPr/>
          </p:nvGrpSpPr>
          <p:grpSpPr>
            <a:xfrm>
              <a:off x="277674" y="1234971"/>
              <a:ext cx="5473842" cy="2871124"/>
              <a:chOff x="225213" y="2906784"/>
              <a:chExt cx="5473842" cy="2871124"/>
            </a:xfrm>
          </p:grpSpPr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F02B93FB-66EC-43FE-A7C5-667CDCB06791}"/>
                  </a:ext>
                </a:extLst>
              </p:cNvPr>
              <p:cNvGrpSpPr/>
              <p:nvPr/>
            </p:nvGrpSpPr>
            <p:grpSpPr>
              <a:xfrm>
                <a:off x="225213" y="2906784"/>
                <a:ext cx="5473842" cy="2871124"/>
                <a:chOff x="296057" y="2981413"/>
                <a:chExt cx="5473842" cy="2871124"/>
              </a:xfrm>
            </p:grpSpPr>
            <p:pic>
              <p:nvPicPr>
                <p:cNvPr id="15" name="Imagen 14" descr="Imagen que contiene naturaleza, lluvia, firmar, edificio&#10;&#10;Descripción generada automáticamente">
                  <a:extLst>
                    <a:ext uri="{FF2B5EF4-FFF2-40B4-BE49-F238E27FC236}">
                      <a16:creationId xmlns:a16="http://schemas.microsoft.com/office/drawing/2014/main" id="{F8BBBDC7-7A6E-4ED1-9C5C-73698FEA26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057" y="2981413"/>
                  <a:ext cx="3828165" cy="2871124"/>
                </a:xfrm>
                <a:prstGeom prst="rect">
                  <a:avLst/>
                </a:prstGeom>
              </p:spPr>
            </p:pic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28240268-ED7F-4107-B8D9-0415CA22A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98987" y="4092696"/>
                  <a:ext cx="1370912" cy="1599995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9033139D-8D62-4C43-B3E1-AFA43EFA74B5}"/>
                    </a:ext>
                  </a:extLst>
                </p:cNvPr>
                <p:cNvSpPr/>
                <p:nvPr/>
              </p:nvSpPr>
              <p:spPr>
                <a:xfrm>
                  <a:off x="296057" y="4416975"/>
                  <a:ext cx="780575" cy="95143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1380E0F8-5C40-46A0-A75A-BAB25526D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6632" y="4092695"/>
                  <a:ext cx="3322355" cy="3095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cto 20">
                  <a:extLst>
                    <a:ext uri="{FF2B5EF4-FFF2-40B4-BE49-F238E27FC236}">
                      <a16:creationId xmlns:a16="http://schemas.microsoft.com/office/drawing/2014/main" id="{2054B745-4ADD-46DC-BC5F-1BE5F2EF4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6632" y="5368413"/>
                  <a:ext cx="3322355" cy="3242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D7892EA9-4D54-4B2D-9E6F-FDCC02B4C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3827" y="4643936"/>
                <a:ext cx="0" cy="26547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2D08C986-DE5F-4078-BB9A-54F4CC1B4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3666" y="4194866"/>
                <a:ext cx="130884" cy="19447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de flecha 33">
                <a:extLst>
                  <a:ext uri="{FF2B5EF4-FFF2-40B4-BE49-F238E27FC236}">
                    <a16:creationId xmlns:a16="http://schemas.microsoft.com/office/drawing/2014/main" id="{B4FF67D6-0E40-4508-8C99-493238CE86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3891" y="5292404"/>
                <a:ext cx="211395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E7EE2A1-C519-4E6F-AF49-64142F59904F}"/>
              </a:ext>
            </a:extLst>
          </p:cNvPr>
          <p:cNvSpPr txBox="1"/>
          <p:nvPr/>
        </p:nvSpPr>
        <p:spPr>
          <a:xfrm>
            <a:off x="116244" y="11514"/>
            <a:ext cx="797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Diferenciación y maduración de Células Dendríticas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068F111-9F68-4438-A33A-651128309703}"/>
              </a:ext>
            </a:extLst>
          </p:cNvPr>
          <p:cNvSpPr/>
          <p:nvPr/>
        </p:nvSpPr>
        <p:spPr>
          <a:xfrm>
            <a:off x="-2" y="6513423"/>
            <a:ext cx="6821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(Allen &amp; Walker, 2013), 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Madaan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2014), (Lutz et al., 1999), (Jin et al., 2020)</a:t>
            </a:r>
            <a:endParaRPr lang="es-EC" sz="1600" dirty="0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5ABC3495-5C88-4DC3-8476-DC4976922547}"/>
              </a:ext>
            </a:extLst>
          </p:cNvPr>
          <p:cNvSpPr/>
          <p:nvPr/>
        </p:nvSpPr>
        <p:spPr>
          <a:xfrm>
            <a:off x="191451" y="4021128"/>
            <a:ext cx="1413489" cy="41793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dirty="0"/>
              <a:t>3 días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90B0C933-DD5B-4F57-8BDB-9B24492CDDF5}"/>
              </a:ext>
            </a:extLst>
          </p:cNvPr>
          <p:cNvSpPr/>
          <p:nvPr/>
        </p:nvSpPr>
        <p:spPr>
          <a:xfrm>
            <a:off x="898195" y="4673255"/>
            <a:ext cx="1413489" cy="41793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dirty="0"/>
              <a:t>6 días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45A6493-94B9-49E8-A536-81207C76D7C6}"/>
              </a:ext>
            </a:extLst>
          </p:cNvPr>
          <p:cNvGrpSpPr/>
          <p:nvPr/>
        </p:nvGrpSpPr>
        <p:grpSpPr>
          <a:xfrm>
            <a:off x="1601639" y="5318885"/>
            <a:ext cx="2609385" cy="960668"/>
            <a:chOff x="1601639" y="5318885"/>
            <a:chExt cx="2609385" cy="960668"/>
          </a:xfrm>
        </p:grpSpPr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BCE34203-7FBE-4300-9CC3-B9CA885172CD}"/>
                </a:ext>
              </a:extLst>
            </p:cNvPr>
            <p:cNvSpPr/>
            <p:nvPr/>
          </p:nvSpPr>
          <p:spPr>
            <a:xfrm>
              <a:off x="2199586" y="5318885"/>
              <a:ext cx="1413489" cy="417937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10 días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0A53D506-92CA-4D98-8207-8A657C70E7F0}"/>
                </a:ext>
              </a:extLst>
            </p:cNvPr>
            <p:cNvSpPr/>
            <p:nvPr/>
          </p:nvSpPr>
          <p:spPr>
            <a:xfrm>
              <a:off x="1601639" y="5971013"/>
              <a:ext cx="2609385" cy="3085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Diferenciación parcial</a:t>
              </a: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D740325-AA79-4AA3-8D4E-8205E742B4D5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>
              <a:off x="2906331" y="5736822"/>
              <a:ext cx="1" cy="23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8207EAB2-D6BB-4798-93A6-CE61DD7FF58B}"/>
              </a:ext>
            </a:extLst>
          </p:cNvPr>
          <p:cNvGrpSpPr/>
          <p:nvPr/>
        </p:nvGrpSpPr>
        <p:grpSpPr>
          <a:xfrm>
            <a:off x="4533363" y="3313700"/>
            <a:ext cx="5992967" cy="3128739"/>
            <a:chOff x="4533363" y="3408608"/>
            <a:chExt cx="5992967" cy="3128739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7AB8B4BF-4189-40DE-AF8C-BC17643CA03F}"/>
                </a:ext>
              </a:extLst>
            </p:cNvPr>
            <p:cNvGrpSpPr/>
            <p:nvPr/>
          </p:nvGrpSpPr>
          <p:grpSpPr>
            <a:xfrm>
              <a:off x="4533363" y="3408608"/>
              <a:ext cx="5992967" cy="3128739"/>
              <a:chOff x="4109192" y="760958"/>
              <a:chExt cx="6417138" cy="3330584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DDA3558-A794-481D-BF42-73BB86E69B96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9192" y="760958"/>
                <a:ext cx="6417138" cy="3056350"/>
              </a:xfrm>
              <a:prstGeom prst="rect">
                <a:avLst/>
              </a:prstGeom>
              <a:noFill/>
            </p:spPr>
          </p:pic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BC14168-B154-426E-8A4C-098B8EA86691}"/>
                  </a:ext>
                </a:extLst>
              </p:cNvPr>
              <p:cNvSpPr/>
              <p:nvPr/>
            </p:nvSpPr>
            <p:spPr>
              <a:xfrm>
                <a:off x="4882155" y="3868347"/>
                <a:ext cx="1948070" cy="2231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/>
                  <a:t>25 </a:t>
                </a:r>
                <a:r>
                  <a:rPr lang="es-EC" sz="1400" dirty="0" err="1"/>
                  <a:t>ug</a:t>
                </a:r>
                <a:r>
                  <a:rPr lang="es-EC" sz="1400" dirty="0"/>
                  <a:t>/mL 100X</a:t>
                </a:r>
              </a:p>
            </p:txBody>
          </p:sp>
        </p:grp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BDDF27C5-EE2D-4096-ABE2-85B2CEC97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02631" y="4426232"/>
              <a:ext cx="320242" cy="24671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18F7BAB-65F1-4F94-88AB-2DA590E5EFE7}"/>
              </a:ext>
            </a:extLst>
          </p:cNvPr>
          <p:cNvGrpSpPr/>
          <p:nvPr/>
        </p:nvGrpSpPr>
        <p:grpSpPr>
          <a:xfrm>
            <a:off x="10214534" y="440252"/>
            <a:ext cx="1861222" cy="2566608"/>
            <a:chOff x="10251266" y="636906"/>
            <a:chExt cx="1861222" cy="256660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4FE1121-C7F3-4CB5-B262-ABE943FE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1266" y="1076018"/>
              <a:ext cx="1861222" cy="1788942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A2BBF4E-8226-4ED6-986A-506D6E2E25A7}"/>
                </a:ext>
              </a:extLst>
            </p:cNvPr>
            <p:cNvSpPr/>
            <p:nvPr/>
          </p:nvSpPr>
          <p:spPr>
            <a:xfrm>
              <a:off x="10459605" y="2864960"/>
              <a:ext cx="15028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(Jin et al., 2020)</a:t>
              </a:r>
              <a:endParaRPr lang="es-EC" sz="1600" dirty="0"/>
            </a:p>
          </p:txBody>
        </p:sp>
        <p:sp>
          <p:nvSpPr>
            <p:cNvPr id="26" name="Flecha: hacia abajo 25">
              <a:extLst>
                <a:ext uri="{FF2B5EF4-FFF2-40B4-BE49-F238E27FC236}">
                  <a16:creationId xmlns:a16="http://schemas.microsoft.com/office/drawing/2014/main" id="{9AA29D4F-91A9-497F-AF64-391F3465523E}"/>
                </a:ext>
              </a:extLst>
            </p:cNvPr>
            <p:cNvSpPr/>
            <p:nvPr/>
          </p:nvSpPr>
          <p:spPr>
            <a:xfrm>
              <a:off x="11069053" y="636906"/>
              <a:ext cx="224589" cy="32562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3206278-48BC-4E3A-B83A-6934CD6CA723}"/>
              </a:ext>
            </a:extLst>
          </p:cNvPr>
          <p:cNvGrpSpPr/>
          <p:nvPr/>
        </p:nvGrpSpPr>
        <p:grpSpPr>
          <a:xfrm>
            <a:off x="8046963" y="298802"/>
            <a:ext cx="2069734" cy="2956030"/>
            <a:chOff x="8083695" y="495456"/>
            <a:chExt cx="2069734" cy="295603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58E39BA-9106-4C45-8B62-A15ADBAE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9599" y="495456"/>
              <a:ext cx="1798891" cy="2612544"/>
            </a:xfrm>
            <a:prstGeom prst="rect">
              <a:avLst/>
            </a:prstGeom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51977F57-E673-45F0-8D37-6D6EC65B9B04}"/>
                </a:ext>
              </a:extLst>
            </p:cNvPr>
            <p:cNvSpPr/>
            <p:nvPr/>
          </p:nvSpPr>
          <p:spPr>
            <a:xfrm>
              <a:off x="8083695" y="3112932"/>
              <a:ext cx="20697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(Steinman et al., 2020)</a:t>
              </a:r>
              <a:endParaRPr lang="es-EC" sz="1600" dirty="0"/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CB07F00E-2EBA-4345-AE1F-F3F78F660DF9}"/>
                </a:ext>
              </a:extLst>
            </p:cNvPr>
            <p:cNvCxnSpPr/>
            <p:nvPr/>
          </p:nvCxnSpPr>
          <p:spPr>
            <a:xfrm flipV="1">
              <a:off x="8963694" y="1202875"/>
              <a:ext cx="175349" cy="28904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D2394468-2348-48EB-AD7D-D6DBAFB91650}"/>
                </a:ext>
              </a:extLst>
            </p:cNvPr>
            <p:cNvCxnSpPr>
              <a:cxnSpLocks/>
            </p:cNvCxnSpPr>
            <p:nvPr/>
          </p:nvCxnSpPr>
          <p:spPr>
            <a:xfrm>
              <a:off x="9103200" y="2247461"/>
              <a:ext cx="216535" cy="17472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09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78AEDC44-C23E-4F8D-AB1F-9F0F3AB3A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95065"/>
              </p:ext>
            </p:extLst>
          </p:nvPr>
        </p:nvGraphicFramePr>
        <p:xfrm>
          <a:off x="158029" y="660306"/>
          <a:ext cx="5651946" cy="378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Prism 6" r:id="rId3" imgW="5058466" imgH="3384728" progId="Prism6.Document">
                  <p:embed/>
                </p:oleObj>
              </mc:Choice>
              <mc:Fallback>
                <p:oleObj name="Prism 6" r:id="rId3" imgW="5058466" imgH="3384728" progId="Prism6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1B848B4-F1E9-471B-BFFF-780480EA5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029" y="660306"/>
                        <a:ext cx="5651946" cy="378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03D4A235-182D-4087-B035-D04A12BD6BBA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CF829AD-53D0-4CC4-BDA1-110C708DF782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C854795-A643-4761-8BBC-272B0448B4A5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5898D09-71F4-4675-A230-A66F842D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B9754FE0-A5F8-440A-B683-1039E3A8E3C0}"/>
              </a:ext>
            </a:extLst>
          </p:cNvPr>
          <p:cNvSpPr txBox="1"/>
          <p:nvPr/>
        </p:nvSpPr>
        <p:spPr>
          <a:xfrm>
            <a:off x="116244" y="123808"/>
            <a:ext cx="120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Ensayo de viabilidad de Células Dendríticas derivadas de médula ósea murinas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7C4E898-2DD0-4F05-81EA-45FA7BE1FB7F}"/>
              </a:ext>
            </a:extLst>
          </p:cNvPr>
          <p:cNvSpPr/>
          <p:nvPr/>
        </p:nvSpPr>
        <p:spPr>
          <a:xfrm>
            <a:off x="275483" y="4171634"/>
            <a:ext cx="1857963" cy="578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p_valor</a:t>
            </a:r>
            <a:r>
              <a:rPr lang="es-EC" dirty="0"/>
              <a:t> &lt; 0.05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C2ED568-F579-4D96-9474-891AA27CE662}"/>
              </a:ext>
            </a:extLst>
          </p:cNvPr>
          <p:cNvSpPr/>
          <p:nvPr/>
        </p:nvSpPr>
        <p:spPr>
          <a:xfrm>
            <a:off x="-2" y="6529852"/>
            <a:ext cx="4866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(Lutz et al., 1999), 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Niikura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2013), </a:t>
            </a:r>
            <a:r>
              <a:rPr lang="es-EC" sz="1600" dirty="0"/>
              <a:t>(Jia et al., 2017)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6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8476147-45AA-4422-906A-1D77C1D1D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152" y="3821694"/>
            <a:ext cx="2719918" cy="21990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AB339A-66E5-4966-BE1C-B18701BC7A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143" b="9595"/>
          <a:stretch/>
        </p:blipFill>
        <p:spPr>
          <a:xfrm>
            <a:off x="6746874" y="1162922"/>
            <a:ext cx="5038725" cy="157997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6CA0E419-E5AD-4F1C-B662-085477D41470}"/>
              </a:ext>
            </a:extLst>
          </p:cNvPr>
          <p:cNvSpPr/>
          <p:nvPr/>
        </p:nvSpPr>
        <p:spPr>
          <a:xfrm>
            <a:off x="6310020" y="752484"/>
            <a:ext cx="1338903" cy="3430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CARGA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DC5891D-19D6-4D2F-A1B9-D746433AB13F}"/>
              </a:ext>
            </a:extLst>
          </p:cNvPr>
          <p:cNvSpPr/>
          <p:nvPr/>
        </p:nvSpPr>
        <p:spPr>
          <a:xfrm>
            <a:off x="10106285" y="5087332"/>
            <a:ext cx="1338903" cy="72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Inhibe proliferación celular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DD8697B-F08B-4A6F-81FB-4F473C8C1832}"/>
              </a:ext>
            </a:extLst>
          </p:cNvPr>
          <p:cNvCxnSpPr>
            <a:cxnSpLocks/>
          </p:cNvCxnSpPr>
          <p:nvPr/>
        </p:nvCxnSpPr>
        <p:spPr>
          <a:xfrm>
            <a:off x="9567746" y="4973343"/>
            <a:ext cx="452324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3B453EC-3DC9-4633-85B1-498A49614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1885" y="2812584"/>
            <a:ext cx="3295650" cy="904875"/>
          </a:xfrm>
          <a:prstGeom prst="rect">
            <a:avLst/>
          </a:prstGeom>
        </p:spPr>
      </p:pic>
      <p:pic>
        <p:nvPicPr>
          <p:cNvPr id="28" name="Gráfico 27" descr="Flecha curva en el sentido contrario a las agujas del reloj">
            <a:extLst>
              <a:ext uri="{FF2B5EF4-FFF2-40B4-BE49-F238E27FC236}">
                <a16:creationId xmlns:a16="http://schemas.microsoft.com/office/drawing/2014/main" id="{2E3B0BC8-3B30-4E82-8ED7-AD56F879C0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795" flipH="1" flipV="1">
            <a:off x="7143558" y="3096719"/>
            <a:ext cx="698933" cy="698933"/>
          </a:xfrm>
          <a:prstGeom prst="rect">
            <a:avLst/>
          </a:prstGeom>
        </p:spPr>
      </p:pic>
      <p:pic>
        <p:nvPicPr>
          <p:cNvPr id="34" name="Gráfico 33" descr="Flecha curva en el sentido de las agujas del reloj">
            <a:extLst>
              <a:ext uri="{FF2B5EF4-FFF2-40B4-BE49-F238E27FC236}">
                <a16:creationId xmlns:a16="http://schemas.microsoft.com/office/drawing/2014/main" id="{0CC2848B-77D8-4412-A990-635D04D949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4745560">
            <a:off x="10987989" y="2573279"/>
            <a:ext cx="914400" cy="91440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CEB0C3DD-6A21-408A-B483-53DF603EA69F}"/>
              </a:ext>
            </a:extLst>
          </p:cNvPr>
          <p:cNvGrpSpPr/>
          <p:nvPr/>
        </p:nvGrpSpPr>
        <p:grpSpPr>
          <a:xfrm>
            <a:off x="1254362" y="4973343"/>
            <a:ext cx="5150832" cy="1283416"/>
            <a:chOff x="1254362" y="4973343"/>
            <a:chExt cx="5150832" cy="128341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8B7AAD7-966F-4FCD-B32C-1D2EEEE6B72C}"/>
                </a:ext>
              </a:extLst>
            </p:cNvPr>
            <p:cNvGrpSpPr/>
            <p:nvPr/>
          </p:nvGrpSpPr>
          <p:grpSpPr>
            <a:xfrm>
              <a:off x="1254362" y="4973343"/>
              <a:ext cx="5150832" cy="1283416"/>
              <a:chOff x="1254362" y="4973343"/>
              <a:chExt cx="5150832" cy="1283416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39EF3BE5-CAA5-4220-B42E-49A82942A672}"/>
                  </a:ext>
                </a:extLst>
              </p:cNvPr>
              <p:cNvGrpSpPr/>
              <p:nvPr/>
            </p:nvGrpSpPr>
            <p:grpSpPr>
              <a:xfrm>
                <a:off x="1254362" y="4973343"/>
                <a:ext cx="4711880" cy="369332"/>
                <a:chOff x="6903515" y="676222"/>
                <a:chExt cx="4711880" cy="369332"/>
              </a:xfrm>
            </p:grpSpPr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7CBA1EDD-FF9F-4C3B-A838-0F05DD3FED20}"/>
                    </a:ext>
                  </a:extLst>
                </p:cNvPr>
                <p:cNvSpPr/>
                <p:nvPr/>
              </p:nvSpPr>
              <p:spPr>
                <a:xfrm>
                  <a:off x="6903515" y="676222"/>
                  <a:ext cx="2060179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s-EC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5.0x10</a:t>
                  </a:r>
                  <a:r>
                    <a:rPr lang="es-EC" baseline="300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  <a:r>
                    <a:rPr lang="es-EC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células /mL </a:t>
                  </a:r>
                  <a:endParaRPr lang="es-EC" dirty="0"/>
                </a:p>
              </p:txBody>
            </p:sp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FF8B4F66-619D-485E-B967-62509CB49286}"/>
                    </a:ext>
                  </a:extLst>
                </p:cNvPr>
                <p:cNvSpPr/>
                <p:nvPr/>
              </p:nvSpPr>
              <p:spPr>
                <a:xfrm>
                  <a:off x="9608175" y="676222"/>
                  <a:ext cx="2007220" cy="369332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/>
                    <a:t>70 % pureza</a:t>
                  </a:r>
                </a:p>
              </p:txBody>
            </p:sp>
            <p:cxnSp>
              <p:nvCxnSpPr>
                <p:cNvPr id="19" name="Conector recto de flecha 18">
                  <a:extLst>
                    <a:ext uri="{FF2B5EF4-FFF2-40B4-BE49-F238E27FC236}">
                      <a16:creationId xmlns:a16="http://schemas.microsoft.com/office/drawing/2014/main" id="{1424951C-66F5-4939-9D53-34E97B3B9742}"/>
                    </a:ext>
                  </a:extLst>
                </p:cNvPr>
                <p:cNvCxnSpPr>
                  <a:stCxn id="14" idx="3"/>
                  <a:endCxn id="17" idx="1"/>
                </p:cNvCxnSpPr>
                <p:nvPr/>
              </p:nvCxnSpPr>
              <p:spPr>
                <a:xfrm>
                  <a:off x="8963694" y="860888"/>
                  <a:ext cx="64448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93410D1-A3E5-4036-B948-D337B40ABE44}"/>
                  </a:ext>
                </a:extLst>
              </p:cNvPr>
              <p:cNvSpPr/>
              <p:nvPr/>
            </p:nvSpPr>
            <p:spPr>
              <a:xfrm>
                <a:off x="3303063" y="5887427"/>
                <a:ext cx="3102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1.39x10</a:t>
                </a:r>
                <a:r>
                  <a:rPr lang="es-EC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s-EC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2.7x10</a:t>
                </a:r>
                <a:r>
                  <a:rPr lang="es-EC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s-EC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células/mL </a:t>
                </a:r>
                <a:endParaRPr lang="es-EC" dirty="0"/>
              </a:p>
            </p:txBody>
          </p:sp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1C7CAC8-484D-4343-B20B-B9EA6E3804C3}"/>
                  </a:ext>
                </a:extLst>
              </p:cNvPr>
              <p:cNvSpPr/>
              <p:nvPr/>
            </p:nvSpPr>
            <p:spPr>
              <a:xfrm>
                <a:off x="1847108" y="5932856"/>
                <a:ext cx="1125416" cy="27847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NP</a:t>
                </a:r>
              </a:p>
            </p:txBody>
          </p:sp>
          <p:cxnSp>
            <p:nvCxnSpPr>
              <p:cNvPr id="12" name="Conector recto de flecha 11">
                <a:extLst>
                  <a:ext uri="{FF2B5EF4-FFF2-40B4-BE49-F238E27FC236}">
                    <a16:creationId xmlns:a16="http://schemas.microsoft.com/office/drawing/2014/main" id="{B98FBC95-0820-49E6-A20D-B8CED905C54E}"/>
                  </a:ext>
                </a:extLst>
              </p:cNvPr>
              <p:cNvCxnSpPr>
                <a:stCxn id="2" idx="3"/>
                <a:endCxn id="20" idx="1"/>
              </p:cNvCxnSpPr>
              <p:nvPr/>
            </p:nvCxnSpPr>
            <p:spPr>
              <a:xfrm>
                <a:off x="2972524" y="6072093"/>
                <a:ext cx="33053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B2C17F65-FC12-4321-8D64-7A3D2847DF40}"/>
                </a:ext>
              </a:extLst>
            </p:cNvPr>
            <p:cNvSpPr/>
            <p:nvPr/>
          </p:nvSpPr>
          <p:spPr>
            <a:xfrm>
              <a:off x="3303063" y="5452200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5.6x10</a:t>
              </a:r>
              <a:r>
                <a:rPr lang="es-EC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células/mL </a:t>
              </a:r>
              <a:endParaRPr lang="es-EC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90FF312D-D0AB-4F55-854E-43CE43799A09}"/>
                </a:ext>
              </a:extLst>
            </p:cNvPr>
            <p:cNvSpPr/>
            <p:nvPr/>
          </p:nvSpPr>
          <p:spPr>
            <a:xfrm>
              <a:off x="1847108" y="5497629"/>
              <a:ext cx="1125416" cy="2784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GM-CSF</a:t>
              </a:r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F148626E-0F72-4D11-91FC-624605A04FF1}"/>
                </a:ext>
              </a:extLst>
            </p:cNvPr>
            <p:cNvCxnSpPr>
              <a:stCxn id="30" idx="3"/>
              <a:endCxn id="29" idx="1"/>
            </p:cNvCxnSpPr>
            <p:nvPr/>
          </p:nvCxnSpPr>
          <p:spPr>
            <a:xfrm>
              <a:off x="2972524" y="5636866"/>
              <a:ext cx="3305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2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4B916678-A239-4BAE-A033-E12024B22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" y="581456"/>
            <a:ext cx="4847336" cy="2771648"/>
          </a:xfrm>
          <a:prstGeom prst="rect">
            <a:avLst/>
          </a:prstGeom>
        </p:spPr>
      </p:pic>
      <p:pic>
        <p:nvPicPr>
          <p:cNvPr id="35" name="Imagen 34" descr="Imagen que contiene computadora, reloj&#10;&#10;Descripción generada automáticamente">
            <a:extLst>
              <a:ext uri="{FF2B5EF4-FFF2-40B4-BE49-F238E27FC236}">
                <a16:creationId xmlns:a16="http://schemas.microsoft.com/office/drawing/2014/main" id="{709F0D35-FADB-4349-8252-70F11DD10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19" y="531846"/>
            <a:ext cx="4232501" cy="292532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00D7DF-2C94-4506-B700-9BDDC29AA4AB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895B605-1AB9-4959-BFD5-AA41F859DA0D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8513078-537B-4340-87AF-050B6DD8F9F5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AE470A6-CCB0-41AC-A9D0-DCB0190C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86E6F51-9A41-4577-BB90-7AE1708155F1}"/>
              </a:ext>
            </a:extLst>
          </p:cNvPr>
          <p:cNvSpPr/>
          <p:nvPr/>
        </p:nvSpPr>
        <p:spPr>
          <a:xfrm>
            <a:off x="86991" y="2961954"/>
            <a:ext cx="945396" cy="2753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121 </a:t>
            </a:r>
            <a:r>
              <a:rPr lang="es-ES" dirty="0" err="1"/>
              <a:t>pb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4375A69-DC7B-4585-99B7-8B34D971B168}"/>
              </a:ext>
            </a:extLst>
          </p:cNvPr>
          <p:cNvSpPr/>
          <p:nvPr/>
        </p:nvSpPr>
        <p:spPr>
          <a:xfrm>
            <a:off x="4956200" y="3009813"/>
            <a:ext cx="945396" cy="2753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514 pb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0909E1-E5F2-4FC0-B337-62EB2F5BF8DC}"/>
              </a:ext>
            </a:extLst>
          </p:cNvPr>
          <p:cNvSpPr txBox="1"/>
          <p:nvPr/>
        </p:nvSpPr>
        <p:spPr>
          <a:xfrm>
            <a:off x="116244" y="18532"/>
            <a:ext cx="1171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Caracterización de células dendríticas murinas maduras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BAB09FB-99C1-4049-899E-2785E990FCC0}"/>
              </a:ext>
            </a:extLst>
          </p:cNvPr>
          <p:cNvGrpSpPr/>
          <p:nvPr/>
        </p:nvGrpSpPr>
        <p:grpSpPr>
          <a:xfrm>
            <a:off x="464820" y="3762225"/>
            <a:ext cx="2932996" cy="1889337"/>
            <a:chOff x="9155971" y="827870"/>
            <a:chExt cx="2932996" cy="188933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5258C234-8F19-4EA7-94A9-DB62EBC686B3}"/>
                </a:ext>
              </a:extLst>
            </p:cNvPr>
            <p:cNvSpPr/>
            <p:nvPr/>
          </p:nvSpPr>
          <p:spPr>
            <a:xfrm>
              <a:off x="9155971" y="827870"/>
              <a:ext cx="1384638" cy="5232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β – actina 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28071A1-3624-4556-9201-2DEF7ED57A37}"/>
                </a:ext>
              </a:extLst>
            </p:cNvPr>
            <p:cNvSpPr/>
            <p:nvPr/>
          </p:nvSpPr>
          <p:spPr>
            <a:xfrm>
              <a:off x="10080702" y="1518367"/>
              <a:ext cx="200826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División celular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A5E9327-AC4B-4A9A-BD94-45B88F456542}"/>
                </a:ext>
              </a:extLst>
            </p:cNvPr>
            <p:cNvSpPr/>
            <p:nvPr/>
          </p:nvSpPr>
          <p:spPr>
            <a:xfrm>
              <a:off x="10080701" y="2193987"/>
              <a:ext cx="200826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Expresión génica</a:t>
              </a:r>
            </a:p>
          </p:txBody>
        </p:sp>
        <p:cxnSp>
          <p:nvCxnSpPr>
            <p:cNvPr id="9" name="Conector: angular 8">
              <a:extLst>
                <a:ext uri="{FF2B5EF4-FFF2-40B4-BE49-F238E27FC236}">
                  <a16:creationId xmlns:a16="http://schemas.microsoft.com/office/drawing/2014/main" id="{12A8D161-FD87-416C-B868-DF31BE1B2558}"/>
                </a:ext>
              </a:extLst>
            </p:cNvPr>
            <p:cNvCxnSpPr>
              <a:stCxn id="6" idx="2"/>
              <a:endCxn id="21" idx="1"/>
            </p:cNvCxnSpPr>
            <p:nvPr/>
          </p:nvCxnSpPr>
          <p:spPr>
            <a:xfrm rot="16200000" flipH="1">
              <a:off x="9412242" y="1787137"/>
              <a:ext cx="1104507" cy="232411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: angular 21">
              <a:extLst>
                <a:ext uri="{FF2B5EF4-FFF2-40B4-BE49-F238E27FC236}">
                  <a16:creationId xmlns:a16="http://schemas.microsoft.com/office/drawing/2014/main" id="{932091E8-FEBD-4BD7-B9B3-CDC8690F7BBA}"/>
                </a:ext>
              </a:extLst>
            </p:cNvPr>
            <p:cNvCxnSpPr>
              <a:stCxn id="6" idx="2"/>
              <a:endCxn id="7" idx="1"/>
            </p:cNvCxnSpPr>
            <p:nvPr/>
          </p:nvCxnSpPr>
          <p:spPr>
            <a:xfrm rot="16200000" flipH="1">
              <a:off x="9750053" y="1449327"/>
              <a:ext cx="428887" cy="23241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C6B97C4-F871-4872-A20B-1DDC882BFC8C}"/>
              </a:ext>
            </a:extLst>
          </p:cNvPr>
          <p:cNvGrpSpPr/>
          <p:nvPr/>
        </p:nvGrpSpPr>
        <p:grpSpPr>
          <a:xfrm>
            <a:off x="9209725" y="1125838"/>
            <a:ext cx="2965080" cy="1868889"/>
            <a:chOff x="9123886" y="3385211"/>
            <a:chExt cx="2965080" cy="1868889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7AEC2225-D6D2-4CBC-9DE9-14695C12565C}"/>
                </a:ext>
              </a:extLst>
            </p:cNvPr>
            <p:cNvSpPr/>
            <p:nvPr/>
          </p:nvSpPr>
          <p:spPr>
            <a:xfrm>
              <a:off x="9123886" y="3385211"/>
              <a:ext cx="1384638" cy="5232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 53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F95F24F-3861-4E80-889A-515AC11165C9}"/>
                </a:ext>
              </a:extLst>
            </p:cNvPr>
            <p:cNvSpPr/>
            <p:nvPr/>
          </p:nvSpPr>
          <p:spPr>
            <a:xfrm>
              <a:off x="10080701" y="4075708"/>
              <a:ext cx="2008265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Apoptosis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AB784D5B-D752-48CF-AB76-52616B9323AE}"/>
                </a:ext>
              </a:extLst>
            </p:cNvPr>
            <p:cNvSpPr/>
            <p:nvPr/>
          </p:nvSpPr>
          <p:spPr>
            <a:xfrm>
              <a:off x="10080699" y="4730880"/>
              <a:ext cx="2008265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Etapa senescencia</a:t>
              </a:r>
            </a:p>
          </p:txBody>
        </p:sp>
        <p:cxnSp>
          <p:nvCxnSpPr>
            <p:cNvPr id="27" name="Conector: angular 26">
              <a:extLst>
                <a:ext uri="{FF2B5EF4-FFF2-40B4-BE49-F238E27FC236}">
                  <a16:creationId xmlns:a16="http://schemas.microsoft.com/office/drawing/2014/main" id="{6E4336F7-B883-42AA-BBE3-EABDAC2FCD98}"/>
                </a:ext>
              </a:extLst>
            </p:cNvPr>
            <p:cNvCxnSpPr>
              <a:stCxn id="24" idx="2"/>
              <a:endCxn id="26" idx="1"/>
            </p:cNvCxnSpPr>
            <p:nvPr/>
          </p:nvCxnSpPr>
          <p:spPr>
            <a:xfrm rot="16200000" flipH="1">
              <a:off x="9406423" y="4318213"/>
              <a:ext cx="1084059" cy="264494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: angular 27">
              <a:extLst>
                <a:ext uri="{FF2B5EF4-FFF2-40B4-BE49-F238E27FC236}">
                  <a16:creationId xmlns:a16="http://schemas.microsoft.com/office/drawing/2014/main" id="{D6E55DBF-6344-482D-B292-66A9E645FCBE}"/>
                </a:ext>
              </a:extLst>
            </p:cNvPr>
            <p:cNvCxnSpPr>
              <a:stCxn id="24" idx="2"/>
              <a:endCxn id="25" idx="1"/>
            </p:cNvCxnSpPr>
            <p:nvPr/>
          </p:nvCxnSpPr>
          <p:spPr>
            <a:xfrm rot="16200000" flipH="1">
              <a:off x="9734010" y="3990626"/>
              <a:ext cx="428887" cy="26449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8B7EE86-BB59-44A8-8D7A-9C7FE95F454A}"/>
              </a:ext>
            </a:extLst>
          </p:cNvPr>
          <p:cNvSpPr/>
          <p:nvPr/>
        </p:nvSpPr>
        <p:spPr>
          <a:xfrm>
            <a:off x="-2" y="6515185"/>
            <a:ext cx="378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Bunnell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2011), 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Wawryk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2014)</a:t>
            </a:r>
            <a:endParaRPr lang="es-EC" sz="16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881C3A4-C9DC-4315-AD2B-963D1CBA2024}"/>
              </a:ext>
            </a:extLst>
          </p:cNvPr>
          <p:cNvGrpSpPr/>
          <p:nvPr/>
        </p:nvGrpSpPr>
        <p:grpSpPr>
          <a:xfrm>
            <a:off x="4864314" y="3348143"/>
            <a:ext cx="4374369" cy="3128122"/>
            <a:chOff x="4864314" y="3348143"/>
            <a:chExt cx="4374369" cy="3128122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AA302B92-C9D3-4C3C-9E83-1B64542EA7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0447454"/>
                </p:ext>
              </p:extLst>
            </p:nvPr>
          </p:nvGraphicFramePr>
          <p:xfrm>
            <a:off x="4864314" y="3348143"/>
            <a:ext cx="4374369" cy="3128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0" name="Prism 6" r:id="rId6" imgW="4719939" imgH="3375724" progId="Prism6.Document">
                    <p:embed/>
                  </p:oleObj>
                </mc:Choice>
                <mc:Fallback>
                  <p:oleObj name="Prism 6" r:id="rId6" imgW="4719939" imgH="3375724" progId="Prism6.Document">
                    <p:embed/>
                    <p:pic>
                      <p:nvPicPr>
                        <p:cNvPr id="2" name="Objeto 1">
                          <a:extLst>
                            <a:ext uri="{FF2B5EF4-FFF2-40B4-BE49-F238E27FC236}">
                              <a16:creationId xmlns:a16="http://schemas.microsoft.com/office/drawing/2014/main" id="{59994BD6-77BB-4D27-ACEF-1312124DBE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64314" y="3348143"/>
                          <a:ext cx="4374369" cy="31281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FAAE69D2-5E7D-4915-95A9-E4271922B17C}"/>
                </a:ext>
              </a:extLst>
            </p:cNvPr>
            <p:cNvCxnSpPr/>
            <p:nvPr/>
          </p:nvCxnSpPr>
          <p:spPr>
            <a:xfrm>
              <a:off x="5430129" y="5156478"/>
              <a:ext cx="2602523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562BB0B2-32B3-4668-AF4B-E31FDCD29B2F}"/>
                </a:ext>
              </a:extLst>
            </p:cNvPr>
            <p:cNvCxnSpPr/>
            <p:nvPr/>
          </p:nvCxnSpPr>
          <p:spPr>
            <a:xfrm>
              <a:off x="5441849" y="4591420"/>
              <a:ext cx="2602523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31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>
            <a:norm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0996"/>
            <a:ext cx="10515600" cy="4351338"/>
          </a:xfrm>
        </p:spPr>
        <p:txBody>
          <a:bodyPr>
            <a:noAutofit/>
          </a:bodyPr>
          <a:lstStyle/>
          <a:p>
            <a:r>
              <a:rPr lang="es-EC" sz="3200" b="1" dirty="0">
                <a:solidFill>
                  <a:srgbClr val="1F4E79"/>
                </a:solidFill>
              </a:rPr>
              <a:t>Introducción </a:t>
            </a:r>
          </a:p>
          <a:p>
            <a:pPr marL="0" indent="0">
              <a:buNone/>
            </a:pPr>
            <a:endParaRPr lang="es-EC" sz="3200" b="1" dirty="0">
              <a:solidFill>
                <a:srgbClr val="1F4E79"/>
              </a:solidFill>
            </a:endParaRPr>
          </a:p>
          <a:p>
            <a:r>
              <a:rPr lang="es-EC" sz="3200" b="1" dirty="0">
                <a:solidFill>
                  <a:schemeClr val="accent1">
                    <a:lumMod val="50000"/>
                  </a:schemeClr>
                </a:solidFill>
              </a:rPr>
              <a:t>Materiales y Métodos </a:t>
            </a:r>
          </a:p>
          <a:p>
            <a:pPr marL="0" indent="0">
              <a:buNone/>
            </a:pP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sz="3200" b="1" dirty="0">
                <a:solidFill>
                  <a:srgbClr val="1F4E79"/>
                </a:solidFill>
              </a:rPr>
              <a:t>Resultados y Discusión</a:t>
            </a:r>
          </a:p>
          <a:p>
            <a:pPr marL="0" indent="0">
              <a:buNone/>
            </a:pPr>
            <a:endParaRPr lang="es-EC" sz="3200" b="1" dirty="0">
              <a:solidFill>
                <a:srgbClr val="1F4E79"/>
              </a:solidFill>
            </a:endParaRPr>
          </a:p>
          <a:p>
            <a:r>
              <a:rPr lang="es-EC" sz="3200" b="1" dirty="0">
                <a:solidFill>
                  <a:srgbClr val="1F4E79"/>
                </a:solidFill>
              </a:rPr>
              <a:t>Conclusiones y Recomendaciones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9680FA-9A23-4097-85BC-1EE633DCDFA3}"/>
              </a:ext>
            </a:extLst>
          </p:cNvPr>
          <p:cNvGrpSpPr/>
          <p:nvPr/>
        </p:nvGrpSpPr>
        <p:grpSpPr>
          <a:xfrm>
            <a:off x="-2" y="5858548"/>
            <a:ext cx="12088969" cy="724975"/>
            <a:chOff x="-2" y="5858548"/>
            <a:chExt cx="12088969" cy="724975"/>
          </a:xfrm>
        </p:grpSpPr>
        <p:sp>
          <p:nvSpPr>
            <p:cNvPr id="4" name="Rectángulo 3"/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5" name="Rectángulo 4"/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ED71841E-E4DF-4837-AC28-D37A519F51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2749" y="163597"/>
            <a:ext cx="2592451" cy="50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CDCA1BA6-B584-4B50-9831-4831E4726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5" y="767996"/>
            <a:ext cx="4113911" cy="2412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E5F9655-F27E-40D2-B99D-DB2D00B88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" y="770047"/>
            <a:ext cx="4166277" cy="2412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C6014AD-54E1-4ED6-BE18-3E7F73AD1795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E81FDF5-98D3-4B6F-B069-2C7007C0D3CB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3427408-6DCD-47B2-B681-778E8E8C1DC7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1FECB25-B81A-4EC5-92DB-CB4B313D6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15DF42E-2481-4B83-8C65-91D52FE1D392}"/>
              </a:ext>
            </a:extLst>
          </p:cNvPr>
          <p:cNvSpPr/>
          <p:nvPr/>
        </p:nvSpPr>
        <p:spPr>
          <a:xfrm>
            <a:off x="4281233" y="2732502"/>
            <a:ext cx="887896" cy="32150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139 pb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3B8AD8C-297A-4527-B0F6-ACD0BBBCC6F9}"/>
              </a:ext>
            </a:extLst>
          </p:cNvPr>
          <p:cNvSpPr/>
          <p:nvPr/>
        </p:nvSpPr>
        <p:spPr>
          <a:xfrm>
            <a:off x="27701" y="2708566"/>
            <a:ext cx="859885" cy="3693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381 pb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9D81C8E-D16C-4B35-92DC-940F7B47377A}"/>
              </a:ext>
            </a:extLst>
          </p:cNvPr>
          <p:cNvSpPr txBox="1"/>
          <p:nvPr/>
        </p:nvSpPr>
        <p:spPr>
          <a:xfrm>
            <a:off x="27701" y="12334"/>
            <a:ext cx="1171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Caracterización de células dendríticas murinas maduras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495F9E5-AF66-4AB1-9897-EDD3621D875E}"/>
              </a:ext>
            </a:extLst>
          </p:cNvPr>
          <p:cNvSpPr/>
          <p:nvPr/>
        </p:nvSpPr>
        <p:spPr>
          <a:xfrm>
            <a:off x="2916804" y="5796921"/>
            <a:ext cx="1857963" cy="369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p_valor</a:t>
            </a:r>
            <a:r>
              <a:rPr lang="es-EC" dirty="0"/>
              <a:t> &lt; 0.05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7F74F7-FA6F-42AD-A19A-B640DDF50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571" y="1185307"/>
            <a:ext cx="3627961" cy="175121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331F80B-DB6D-406C-85AF-A7E5CC37986D}"/>
              </a:ext>
            </a:extLst>
          </p:cNvPr>
          <p:cNvSpPr/>
          <p:nvPr/>
        </p:nvSpPr>
        <p:spPr>
          <a:xfrm>
            <a:off x="8401050" y="2210041"/>
            <a:ext cx="742950" cy="100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D0A52A3-1014-47DC-9C35-0F41E112F51E}"/>
              </a:ext>
            </a:extLst>
          </p:cNvPr>
          <p:cNvSpPr/>
          <p:nvPr/>
        </p:nvSpPr>
        <p:spPr>
          <a:xfrm>
            <a:off x="11266297" y="2244431"/>
            <a:ext cx="742950" cy="100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3DFB73-47E5-4963-A515-66BAAD303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164" y="3938341"/>
            <a:ext cx="2296774" cy="149069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3D5D2BF-F7DF-4D64-B117-7CFCFD9AB2F2}"/>
              </a:ext>
            </a:extLst>
          </p:cNvPr>
          <p:cNvSpPr/>
          <p:nvPr/>
        </p:nvSpPr>
        <p:spPr>
          <a:xfrm>
            <a:off x="9786936" y="3881372"/>
            <a:ext cx="471488" cy="244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9331E3D-B61D-4286-B063-13DF552A603E}"/>
              </a:ext>
            </a:extLst>
          </p:cNvPr>
          <p:cNvSpPr/>
          <p:nvPr/>
        </p:nvSpPr>
        <p:spPr>
          <a:xfrm>
            <a:off x="9651205" y="607008"/>
            <a:ext cx="1214438" cy="309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MHC - II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CB327BA-EC1E-4329-AD50-F88F21F2D2AC}"/>
              </a:ext>
            </a:extLst>
          </p:cNvPr>
          <p:cNvSpPr/>
          <p:nvPr/>
        </p:nvSpPr>
        <p:spPr>
          <a:xfrm>
            <a:off x="8899299" y="3007962"/>
            <a:ext cx="2730726" cy="261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Macrófagos, CD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E2671D6-E8D6-4641-8341-C41457234155}"/>
              </a:ext>
            </a:extLst>
          </p:cNvPr>
          <p:cNvSpPr/>
          <p:nvPr/>
        </p:nvSpPr>
        <p:spPr>
          <a:xfrm>
            <a:off x="9651205" y="3429076"/>
            <a:ext cx="1214438" cy="309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CD40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22036BA-2A85-4B76-9B23-E7962C772961}"/>
              </a:ext>
            </a:extLst>
          </p:cNvPr>
          <p:cNvSpPr/>
          <p:nvPr/>
        </p:nvSpPr>
        <p:spPr>
          <a:xfrm>
            <a:off x="7735205" y="5486679"/>
            <a:ext cx="2422109" cy="2868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Presentación antígenos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E873DFF-B2F9-4A78-8C24-E22E8131104F}"/>
              </a:ext>
            </a:extLst>
          </p:cNvPr>
          <p:cNvSpPr/>
          <p:nvPr/>
        </p:nvSpPr>
        <p:spPr>
          <a:xfrm>
            <a:off x="10312617" y="5486005"/>
            <a:ext cx="1798384" cy="2868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Regulación +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5691791-F5A1-416B-8C8B-1D0125E506ED}"/>
              </a:ext>
            </a:extLst>
          </p:cNvPr>
          <p:cNvSpPr/>
          <p:nvPr/>
        </p:nvSpPr>
        <p:spPr>
          <a:xfrm>
            <a:off x="11266297" y="791672"/>
            <a:ext cx="656894" cy="369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50 %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818893B-83BE-45C2-85D4-B50CDA459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38315"/>
              </p:ext>
            </p:extLst>
          </p:nvPr>
        </p:nvGraphicFramePr>
        <p:xfrm>
          <a:off x="-12967" y="3179996"/>
          <a:ext cx="4485836" cy="319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Prism 6" r:id="rId8" imgW="4848147" imgH="3448835" progId="Prism6.Document">
                  <p:embed/>
                </p:oleObj>
              </mc:Choice>
              <mc:Fallback>
                <p:oleObj name="Prism 6" r:id="rId8" imgW="4848147" imgH="3448835" progId="Prism6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4FFD92B-B109-44D6-812C-7FC3AC548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2967" y="3179996"/>
                        <a:ext cx="4485836" cy="3190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EEFEC352-A15A-4BE6-AAC3-B84D6FEEA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56006"/>
              </p:ext>
            </p:extLst>
          </p:nvPr>
        </p:nvGraphicFramePr>
        <p:xfrm>
          <a:off x="4308893" y="3161585"/>
          <a:ext cx="4352903" cy="31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Prism 6" r:id="rId10" imgW="4784043" imgH="3448835" progId="Prism6.Document">
                  <p:embed/>
                </p:oleObj>
              </mc:Choice>
              <mc:Fallback>
                <p:oleObj name="Prism 6" r:id="rId10" imgW="4784043" imgH="3448835" progId="Prism6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74C358F-A623-4E3B-8F22-6700CFC69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08893" y="3161585"/>
                        <a:ext cx="4352903" cy="313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3FFA22EA-5E2F-4C7E-8476-5F2F54637324}"/>
              </a:ext>
            </a:extLst>
          </p:cNvPr>
          <p:cNvSpPr/>
          <p:nvPr/>
        </p:nvSpPr>
        <p:spPr>
          <a:xfrm>
            <a:off x="-12967" y="6507112"/>
            <a:ext cx="3230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(Castro et al., 2019), </a:t>
            </a:r>
            <a:r>
              <a:rPr lang="es-EC" sz="1600" dirty="0"/>
              <a:t>(Jin et al., 2020)</a:t>
            </a:r>
          </a:p>
        </p:txBody>
      </p:sp>
    </p:spTree>
    <p:extLst>
      <p:ext uri="{BB962C8B-B14F-4D97-AF65-F5344CB8AC3E}">
        <p14:creationId xmlns:p14="http://schemas.microsoft.com/office/powerpoint/2010/main" val="1505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9" grpId="0" animBg="1"/>
      <p:bldP spid="9" grpId="0" animBg="1"/>
      <p:bldP spid="10" grpId="0" animBg="1"/>
      <p:bldP spid="12" grpId="0" animBg="1"/>
      <p:bldP spid="25" grpId="0" animBg="1"/>
      <p:bldP spid="26" grpId="0" animBg="1"/>
      <p:bldP spid="2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D795882-5916-4D84-AD37-6B1FC0B19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" y="576194"/>
            <a:ext cx="4309937" cy="2521501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65A5B7C-145C-4307-88A1-95AA465FF681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22F9160-73E2-45A1-88EE-1652A61F48F6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BB15CB2-7BB9-4852-9DAD-84A9A51D8EEB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433272A-69C9-4C6C-ABF9-518B1A1D9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3ADBE4-4930-4F98-AC26-039F07A51703}"/>
              </a:ext>
            </a:extLst>
          </p:cNvPr>
          <p:cNvSpPr/>
          <p:nvPr/>
        </p:nvSpPr>
        <p:spPr>
          <a:xfrm>
            <a:off x="191527" y="2597101"/>
            <a:ext cx="901484" cy="3693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388 pb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3A2F9A-6308-4EEE-845F-9AD97D276916}"/>
              </a:ext>
            </a:extLst>
          </p:cNvPr>
          <p:cNvSpPr txBox="1"/>
          <p:nvPr/>
        </p:nvSpPr>
        <p:spPr>
          <a:xfrm>
            <a:off x="116244" y="-4528"/>
            <a:ext cx="1171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Caracterización de células dendríticas murinas maduras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453CFE-5A62-4F95-AA53-F8CB9A25D03B}"/>
              </a:ext>
            </a:extLst>
          </p:cNvPr>
          <p:cNvSpPr/>
          <p:nvPr/>
        </p:nvSpPr>
        <p:spPr>
          <a:xfrm>
            <a:off x="3241699" y="5820269"/>
            <a:ext cx="1857963" cy="369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p_valor</a:t>
            </a:r>
            <a:r>
              <a:rPr lang="es-EC" dirty="0"/>
              <a:t> &lt; 0.05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C640993-DED5-4EB6-A9E7-3AFA3B2F2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529" y="4205489"/>
            <a:ext cx="3798471" cy="183351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CABE05F-0EAC-4715-9D8F-606D36D2B73D}"/>
              </a:ext>
            </a:extLst>
          </p:cNvPr>
          <p:cNvSpPr/>
          <p:nvPr/>
        </p:nvSpPr>
        <p:spPr>
          <a:xfrm>
            <a:off x="11384319" y="5689341"/>
            <a:ext cx="461314" cy="100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0F903F-C189-4C50-ACFC-095415B6B359}"/>
              </a:ext>
            </a:extLst>
          </p:cNvPr>
          <p:cNvSpPr/>
          <p:nvPr/>
        </p:nvSpPr>
        <p:spPr>
          <a:xfrm>
            <a:off x="11253977" y="4301705"/>
            <a:ext cx="1019175" cy="1009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00A56CC-143A-4DF9-8EE7-32869E7B6C0E}"/>
              </a:ext>
            </a:extLst>
          </p:cNvPr>
          <p:cNvSpPr/>
          <p:nvPr/>
        </p:nvSpPr>
        <p:spPr>
          <a:xfrm>
            <a:off x="0" y="6517244"/>
            <a:ext cx="4835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(Castro et al., 2019), </a:t>
            </a:r>
            <a:r>
              <a:rPr lang="es-EC" sz="1600" dirty="0"/>
              <a:t>(Jin et al., 2020), (</a:t>
            </a:r>
            <a:r>
              <a:rPr lang="es-EC" sz="1600" dirty="0" err="1"/>
              <a:t>Helft</a:t>
            </a:r>
            <a:r>
              <a:rPr lang="es-EC" sz="1600" dirty="0"/>
              <a:t> et al., 2015)</a:t>
            </a:r>
          </a:p>
        </p:txBody>
      </p: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AA15327-59FE-47D6-B3F8-B13077773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58878"/>
              </p:ext>
            </p:extLst>
          </p:nvPr>
        </p:nvGraphicFramePr>
        <p:xfrm>
          <a:off x="132251" y="3273679"/>
          <a:ext cx="4278384" cy="304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Prism 6" r:id="rId6" imgW="4848147" imgH="3448835" progId="Prism6.Document">
                  <p:embed/>
                </p:oleObj>
              </mc:Choice>
              <mc:Fallback>
                <p:oleObj name="Prism 6" r:id="rId6" imgW="4848147" imgH="3448835" progId="Prism6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67490CA-0474-42C9-95CE-F95B9B1EA7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251" y="3273679"/>
                        <a:ext cx="4278384" cy="304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n 28" descr="Imagen que contiene captura de pantalla, computadora&#10;&#10;Descripción generada automáticamente">
            <a:extLst>
              <a:ext uri="{FF2B5EF4-FFF2-40B4-BE49-F238E27FC236}">
                <a16:creationId xmlns:a16="http://schemas.microsoft.com/office/drawing/2014/main" id="{FD7A0841-300F-4748-A3C6-F653A00260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17" y="580308"/>
            <a:ext cx="4677236" cy="2480733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CFE7AACF-DC83-4CB2-97E2-AA6ACDC2DE3D}"/>
              </a:ext>
            </a:extLst>
          </p:cNvPr>
          <p:cNvSpPr/>
          <p:nvPr/>
        </p:nvSpPr>
        <p:spPr>
          <a:xfrm>
            <a:off x="4445192" y="2557728"/>
            <a:ext cx="901484" cy="3693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138 pb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B05EA08-B3AB-46F0-A824-62BA7A97D88B}"/>
              </a:ext>
            </a:extLst>
          </p:cNvPr>
          <p:cNvGrpSpPr/>
          <p:nvPr/>
        </p:nvGrpSpPr>
        <p:grpSpPr>
          <a:xfrm>
            <a:off x="9356611" y="995691"/>
            <a:ext cx="2732356" cy="1780126"/>
            <a:chOff x="8899299" y="827870"/>
            <a:chExt cx="2928024" cy="1780126"/>
          </a:xfrm>
        </p:grpSpPr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F54381CA-46A4-466A-8FC0-46357F016FB2}"/>
                </a:ext>
              </a:extLst>
            </p:cNvPr>
            <p:cNvSpPr/>
            <p:nvPr/>
          </p:nvSpPr>
          <p:spPr>
            <a:xfrm>
              <a:off x="8899299" y="827870"/>
              <a:ext cx="1384638" cy="5232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Clec9A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C5DF445-6950-4E8D-8ABD-B0C9CDCC3CB6}"/>
                </a:ext>
              </a:extLst>
            </p:cNvPr>
            <p:cNvSpPr/>
            <p:nvPr/>
          </p:nvSpPr>
          <p:spPr>
            <a:xfrm>
              <a:off x="10080703" y="1518367"/>
              <a:ext cx="1485860" cy="41400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cDC1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B6422DF-2CD1-4C0F-8BF9-D98E9BC8CD85}"/>
                </a:ext>
              </a:extLst>
            </p:cNvPr>
            <p:cNvSpPr/>
            <p:nvPr/>
          </p:nvSpPr>
          <p:spPr>
            <a:xfrm>
              <a:off x="10080701" y="2233713"/>
              <a:ext cx="1746622" cy="37428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No activación</a:t>
              </a:r>
            </a:p>
          </p:txBody>
        </p:sp>
        <p:cxnSp>
          <p:nvCxnSpPr>
            <p:cNvPr id="37" name="Conector: angular 36">
              <a:extLst>
                <a:ext uri="{FF2B5EF4-FFF2-40B4-BE49-F238E27FC236}">
                  <a16:creationId xmlns:a16="http://schemas.microsoft.com/office/drawing/2014/main" id="{A5F1A178-40B2-40E2-88F1-1BA71D0E04E8}"/>
                </a:ext>
              </a:extLst>
            </p:cNvPr>
            <p:cNvCxnSpPr>
              <a:cxnSpLocks/>
              <a:stCxn id="34" idx="2"/>
              <a:endCxn id="36" idx="1"/>
            </p:cNvCxnSpPr>
            <p:nvPr/>
          </p:nvCxnSpPr>
          <p:spPr>
            <a:xfrm rot="16200000" flipH="1">
              <a:off x="9301277" y="1641430"/>
              <a:ext cx="1069765" cy="48908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: angular 37">
              <a:extLst>
                <a:ext uri="{FF2B5EF4-FFF2-40B4-BE49-F238E27FC236}">
                  <a16:creationId xmlns:a16="http://schemas.microsoft.com/office/drawing/2014/main" id="{7A16CD04-3F26-478D-8590-7FDC0E1CB87A}"/>
                </a:ext>
              </a:extLst>
            </p:cNvPr>
            <p:cNvCxnSpPr>
              <a:cxnSpLocks/>
              <a:stCxn id="34" idx="2"/>
              <a:endCxn id="35" idx="1"/>
            </p:cNvCxnSpPr>
            <p:nvPr/>
          </p:nvCxnSpPr>
          <p:spPr>
            <a:xfrm rot="16200000" flipH="1">
              <a:off x="9649019" y="1293688"/>
              <a:ext cx="374282" cy="489085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2F0B654-487F-4F22-B4C9-725712958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81424"/>
              </p:ext>
            </p:extLst>
          </p:nvPr>
        </p:nvGraphicFramePr>
        <p:xfrm>
          <a:off x="4310088" y="3160845"/>
          <a:ext cx="4531249" cy="311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Prism 6" r:id="rId9" imgW="4848147" imgH="3448835" progId="Prism6.Document">
                  <p:embed/>
                </p:oleObj>
              </mc:Choice>
              <mc:Fallback>
                <p:oleObj name="Prism 6" r:id="rId9" imgW="4848147" imgH="3448835" progId="Prism6.Document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FAF33311-5134-483B-9743-2C25A5D8E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088" y="3160845"/>
                        <a:ext cx="4531249" cy="3116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ángulo 39">
            <a:extLst>
              <a:ext uri="{FF2B5EF4-FFF2-40B4-BE49-F238E27FC236}">
                <a16:creationId xmlns:a16="http://schemas.microsoft.com/office/drawing/2014/main" id="{AC7CEAA3-7060-46C6-B969-5D1BC468A632}"/>
              </a:ext>
            </a:extLst>
          </p:cNvPr>
          <p:cNvSpPr/>
          <p:nvPr/>
        </p:nvSpPr>
        <p:spPr>
          <a:xfrm>
            <a:off x="8456144" y="5661204"/>
            <a:ext cx="461314" cy="100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6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32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4820339-3802-4ADE-92B7-F2183F067FF8}"/>
              </a:ext>
            </a:extLst>
          </p:cNvPr>
          <p:cNvGrpSpPr/>
          <p:nvPr/>
        </p:nvGrpSpPr>
        <p:grpSpPr>
          <a:xfrm>
            <a:off x="-2" y="609746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3EFAB17-92F9-4BE5-B6AC-DF7B0740CDF9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30C91A4-E26A-4D90-8CD0-A3F94EB57C08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E347123-1AFC-42DA-B7D7-E4FCB943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FA8EC18-DD14-403C-89A3-D7D62541D257}"/>
              </a:ext>
            </a:extLst>
          </p:cNvPr>
          <p:cNvSpPr txBox="1"/>
          <p:nvPr/>
        </p:nvSpPr>
        <p:spPr>
          <a:xfrm>
            <a:off x="103886" y="48466"/>
            <a:ext cx="1208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/>
              <a:t>Observación de células dendríticas en Microscopía Electrónica de Barrido (SEM)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E1E95C-16A5-46DC-8A70-C8618DF3DCD0}"/>
              </a:ext>
            </a:extLst>
          </p:cNvPr>
          <p:cNvSpPr/>
          <p:nvPr/>
        </p:nvSpPr>
        <p:spPr>
          <a:xfrm>
            <a:off x="87793" y="6564868"/>
            <a:ext cx="3425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(Wang et al., 2016) 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Quéré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2013)</a:t>
            </a:r>
            <a:endParaRPr lang="es-EC" sz="16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B6C9831-B009-49F9-BE57-E25B9BA29F2B}"/>
              </a:ext>
            </a:extLst>
          </p:cNvPr>
          <p:cNvGrpSpPr/>
          <p:nvPr/>
        </p:nvGrpSpPr>
        <p:grpSpPr>
          <a:xfrm>
            <a:off x="4245729" y="689012"/>
            <a:ext cx="7895949" cy="5113488"/>
            <a:chOff x="429792" y="696623"/>
            <a:chExt cx="7510539" cy="5801886"/>
          </a:xfrm>
        </p:grpSpPr>
        <p:pic>
          <p:nvPicPr>
            <p:cNvPr id="13" name="Imagen 12" descr="Imagen que contiene foto, viendo, hombre, parado&#10;&#10;Descripción generada automáticamente">
              <a:extLst>
                <a:ext uri="{FF2B5EF4-FFF2-40B4-BE49-F238E27FC236}">
                  <a16:creationId xmlns:a16="http://schemas.microsoft.com/office/drawing/2014/main" id="{33F8B3BA-DC32-4950-BB90-74ACBC970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23" y="696623"/>
              <a:ext cx="3766708" cy="5403656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396AE00-30E2-43BD-9591-D16AD7CF9982}"/>
                </a:ext>
              </a:extLst>
            </p:cNvPr>
            <p:cNvSpPr/>
            <p:nvPr/>
          </p:nvSpPr>
          <p:spPr>
            <a:xfrm>
              <a:off x="429792" y="6202691"/>
              <a:ext cx="3280024" cy="2958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Control positivo (20 ng/mL GM – CSF)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628EA67-E0B1-4C34-AC9B-2CB34BF78DAF}"/>
                </a:ext>
              </a:extLst>
            </p:cNvPr>
            <p:cNvSpPr/>
            <p:nvPr/>
          </p:nvSpPr>
          <p:spPr>
            <a:xfrm>
              <a:off x="4661100" y="6227853"/>
              <a:ext cx="2972725" cy="2622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12.5 </a:t>
              </a:r>
              <a:r>
                <a:rPr lang="es-EC" sz="1600" dirty="0" err="1"/>
                <a:t>ug</a:t>
              </a:r>
              <a:r>
                <a:rPr lang="es-EC" sz="1600" dirty="0"/>
                <a:t>/mL Nanopartículas de Oro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B9D56A41-401C-4A4B-807A-60907372A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77" y="689012"/>
            <a:ext cx="3960000" cy="4762508"/>
          </a:xfrm>
          <a:prstGeom prst="rect">
            <a:avLst/>
          </a:prstGeom>
        </p:spPr>
      </p:pic>
      <p:pic>
        <p:nvPicPr>
          <p:cNvPr id="15" name="Imagen 14" descr="Imagen que contiene coliflor, tabla, pastel, foto&#10;&#10;Descripción generada automáticamente">
            <a:extLst>
              <a:ext uri="{FF2B5EF4-FFF2-40B4-BE49-F238E27FC236}">
                <a16:creationId xmlns:a16="http://schemas.microsoft.com/office/drawing/2014/main" id="{FE6B3E90-200D-488A-8426-FC1A8B2E70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" y="679113"/>
            <a:ext cx="3960000" cy="476250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3062BE0-0E0C-4768-88F6-16D20DA386A3}"/>
              </a:ext>
            </a:extLst>
          </p:cNvPr>
          <p:cNvSpPr/>
          <p:nvPr/>
        </p:nvSpPr>
        <p:spPr>
          <a:xfrm>
            <a:off x="206883" y="5526069"/>
            <a:ext cx="3448341" cy="260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Control negativo</a:t>
            </a:r>
          </a:p>
        </p:txBody>
      </p:sp>
    </p:spTree>
    <p:extLst>
      <p:ext uri="{BB962C8B-B14F-4D97-AF65-F5344CB8AC3E}">
        <p14:creationId xmlns:p14="http://schemas.microsoft.com/office/powerpoint/2010/main" val="25931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BC41C89-E5A2-4431-ADB8-7CD9532CBCAC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B738D29-22E9-4C3B-A1C4-C8592F495A8D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07D1D2F-E739-4E2C-BE9D-5989E14F1436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0E2B7FE-C241-4324-B727-12136B3B2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CA41D35-1C0B-49F0-BBF8-82210B4B9639}"/>
              </a:ext>
            </a:extLst>
          </p:cNvPr>
          <p:cNvSpPr txBox="1"/>
          <p:nvPr/>
        </p:nvSpPr>
        <p:spPr>
          <a:xfrm>
            <a:off x="129204" y="71998"/>
            <a:ext cx="1171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Observación de células dendríticas en Microscopía </a:t>
            </a:r>
            <a:r>
              <a:rPr lang="es-EC" sz="2800" b="1" i="1" dirty="0" err="1"/>
              <a:t>Confocal</a:t>
            </a:r>
            <a:endParaRPr lang="es-EC" sz="2800" b="1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2431B5-832F-430C-9655-A2B4D6DF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819" y="640948"/>
            <a:ext cx="4280317" cy="277398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0514CC99-8168-4A37-9003-CBDD4A093603}"/>
              </a:ext>
            </a:extLst>
          </p:cNvPr>
          <p:cNvSpPr/>
          <p:nvPr/>
        </p:nvSpPr>
        <p:spPr>
          <a:xfrm>
            <a:off x="7982023" y="1434457"/>
            <a:ext cx="861979" cy="8023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122E05-A030-4AEE-A5A3-6F557E6310EB}"/>
              </a:ext>
            </a:extLst>
          </p:cNvPr>
          <p:cNvSpPr/>
          <p:nvPr/>
        </p:nvSpPr>
        <p:spPr>
          <a:xfrm>
            <a:off x="6261811" y="5992654"/>
            <a:ext cx="1746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Ðokic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2014)</a:t>
            </a:r>
            <a:endParaRPr lang="es-EC" sz="16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17F0F4-60E1-4748-A419-DBDAF661E22C}"/>
              </a:ext>
            </a:extLst>
          </p:cNvPr>
          <p:cNvSpPr/>
          <p:nvPr/>
        </p:nvSpPr>
        <p:spPr>
          <a:xfrm>
            <a:off x="3098404" y="5476147"/>
            <a:ext cx="1967935" cy="231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Magnificación: 600X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FDE100-33D6-45BD-8932-4D6ED62CE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661" y="3465456"/>
            <a:ext cx="3355499" cy="337058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236FA46-03C0-4939-9C1B-77FA9F26451A}"/>
              </a:ext>
            </a:extLst>
          </p:cNvPr>
          <p:cNvSpPr/>
          <p:nvPr/>
        </p:nvSpPr>
        <p:spPr>
          <a:xfrm>
            <a:off x="-64395" y="6524392"/>
            <a:ext cx="18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(Ahmad et al., 2017)</a:t>
            </a:r>
            <a:endParaRPr lang="es-EC" sz="1600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6F13FB-CDD3-4599-8A04-818AA2A955FA}"/>
              </a:ext>
            </a:extLst>
          </p:cNvPr>
          <p:cNvGrpSpPr/>
          <p:nvPr/>
        </p:nvGrpSpPr>
        <p:grpSpPr>
          <a:xfrm>
            <a:off x="-129393" y="953802"/>
            <a:ext cx="8122897" cy="4390670"/>
            <a:chOff x="-129393" y="461428"/>
            <a:chExt cx="8122897" cy="439067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ADA7F16-09E5-4FFB-A189-7B1721397A5A}"/>
                </a:ext>
              </a:extLst>
            </p:cNvPr>
            <p:cNvGrpSpPr/>
            <p:nvPr/>
          </p:nvGrpSpPr>
          <p:grpSpPr>
            <a:xfrm>
              <a:off x="-129393" y="461428"/>
              <a:ext cx="8122897" cy="4390670"/>
              <a:chOff x="1329447" y="450368"/>
              <a:chExt cx="9609478" cy="5061903"/>
            </a:xfrm>
          </p:grpSpPr>
          <p:pic>
            <p:nvPicPr>
              <p:cNvPr id="16" name="Imagen 15" descr="Imagen que contiene estrella, computer, cielo, luz&#10;&#10;Descripción generada automáticamente">
                <a:extLst>
                  <a:ext uri="{FF2B5EF4-FFF2-40B4-BE49-F238E27FC236}">
                    <a16:creationId xmlns:a16="http://schemas.microsoft.com/office/drawing/2014/main" id="{14C80A81-1D19-4120-B9DF-455373B1C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1113" y="990600"/>
                <a:ext cx="2214596" cy="2214596"/>
              </a:xfrm>
              <a:prstGeom prst="rect">
                <a:avLst/>
              </a:prstGeom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EBBF41AE-6005-4292-9A67-F294F2BE9525}"/>
                  </a:ext>
                </a:extLst>
              </p:cNvPr>
              <p:cNvSpPr/>
              <p:nvPr/>
            </p:nvSpPr>
            <p:spPr>
              <a:xfrm>
                <a:off x="2455430" y="621268"/>
                <a:ext cx="843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C" dirty="0"/>
                  <a:t>Núcleo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A6D7197C-A3BB-49A5-A71B-64A6071BE971}"/>
                  </a:ext>
                </a:extLst>
              </p:cNvPr>
              <p:cNvSpPr/>
              <p:nvPr/>
            </p:nvSpPr>
            <p:spPr>
              <a:xfrm>
                <a:off x="7119996" y="621268"/>
                <a:ext cx="690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C" dirty="0"/>
                  <a:t>NPAu</a:t>
                </a: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47645EEA-A352-4F0F-979E-8894BCFCAEC5}"/>
                  </a:ext>
                </a:extLst>
              </p:cNvPr>
              <p:cNvSpPr/>
              <p:nvPr/>
            </p:nvSpPr>
            <p:spPr>
              <a:xfrm>
                <a:off x="4554328" y="621268"/>
                <a:ext cx="1227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C" dirty="0"/>
                  <a:t>Citoplasma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015BC8F4-29F7-4EDC-AC10-CE2CDC8811DC}"/>
                  </a:ext>
                </a:extLst>
              </p:cNvPr>
              <p:cNvSpPr/>
              <p:nvPr/>
            </p:nvSpPr>
            <p:spPr>
              <a:xfrm>
                <a:off x="8627532" y="450368"/>
                <a:ext cx="2300876" cy="603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1400" dirty="0"/>
                  <a:t>Sobreposición de imágenes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DA3CD6FB-A0A3-4B80-A8D7-8913885E1BDC}"/>
                  </a:ext>
                </a:extLst>
              </p:cNvPr>
              <p:cNvSpPr/>
              <p:nvPr/>
            </p:nvSpPr>
            <p:spPr>
              <a:xfrm>
                <a:off x="1329448" y="1616180"/>
                <a:ext cx="461665" cy="908839"/>
              </a:xfrm>
              <a:prstGeom prst="rect">
                <a:avLst/>
              </a:prstGeom>
            </p:spPr>
            <p:txBody>
              <a:bodyPr vert="vert270" wrap="none">
                <a:spAutoFit/>
              </a:bodyPr>
              <a:lstStyle/>
              <a:p>
                <a:r>
                  <a:rPr lang="es-EC" dirty="0"/>
                  <a:t>Control -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28963E1A-3832-4836-B605-15007B474FB4}"/>
                  </a:ext>
                </a:extLst>
              </p:cNvPr>
              <p:cNvSpPr/>
              <p:nvPr/>
            </p:nvSpPr>
            <p:spPr>
              <a:xfrm>
                <a:off x="1329447" y="3779369"/>
                <a:ext cx="461665" cy="1107226"/>
              </a:xfrm>
              <a:prstGeom prst="rect">
                <a:avLst/>
              </a:prstGeom>
            </p:spPr>
            <p:txBody>
              <a:bodyPr vert="vert270" wrap="none">
                <a:spAutoFit/>
              </a:bodyPr>
              <a:lstStyle/>
              <a:p>
                <a:r>
                  <a:rPr lang="es-EC" dirty="0"/>
                  <a:t>100 </a:t>
                </a:r>
                <a:r>
                  <a:rPr lang="es-EC" dirty="0" err="1"/>
                  <a:t>ug</a:t>
                </a:r>
                <a:r>
                  <a:rPr lang="es-EC" dirty="0"/>
                  <a:t>/mL</a:t>
                </a:r>
              </a:p>
            </p:txBody>
          </p:sp>
          <p:pic>
            <p:nvPicPr>
              <p:cNvPr id="23" name="Imagen 22" descr="Imagen que contiene oscuro, estrella, fuegos artificiales, parada&#10;&#10;Descripción generada automáticamente">
                <a:extLst>
                  <a:ext uri="{FF2B5EF4-FFF2-40B4-BE49-F238E27FC236}">
                    <a16:creationId xmlns:a16="http://schemas.microsoft.com/office/drawing/2014/main" id="{617D3BB8-AC99-46DA-8016-A38F901C0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118" y="990600"/>
                <a:ext cx="2214596" cy="2214596"/>
              </a:xfrm>
              <a:prstGeom prst="rect">
                <a:avLst/>
              </a:prstGeom>
            </p:spPr>
          </p:pic>
          <p:pic>
            <p:nvPicPr>
              <p:cNvPr id="24" name="Imagen 23" descr="Imagen que contiene luz, oscuro, pantalla, tráfico&#10;&#10;Descripción generada automáticamente">
                <a:extLst>
                  <a:ext uri="{FF2B5EF4-FFF2-40B4-BE49-F238E27FC236}">
                    <a16:creationId xmlns:a16="http://schemas.microsoft.com/office/drawing/2014/main" id="{4F3B987E-DC9E-4842-92A4-1DC26827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2128" y="990600"/>
                <a:ext cx="2214596" cy="2214596"/>
              </a:xfrm>
              <a:prstGeom prst="rect">
                <a:avLst/>
              </a:prstGeom>
            </p:spPr>
          </p:pic>
          <p:pic>
            <p:nvPicPr>
              <p:cNvPr id="25" name="Imagen 24" descr="Imagen que contiene cielo, computer, estrella, flor&#10;&#10;Descripción generada automáticamente">
                <a:extLst>
                  <a:ext uri="{FF2B5EF4-FFF2-40B4-BE49-F238E27FC236}">
                    <a16:creationId xmlns:a16="http://schemas.microsoft.com/office/drawing/2014/main" id="{DF3E5E1F-AC47-4E8E-9275-C42C14253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5123" y="990600"/>
                <a:ext cx="2214596" cy="2214596"/>
              </a:xfrm>
              <a:prstGeom prst="rect">
                <a:avLst/>
              </a:prstGeom>
            </p:spPr>
          </p:pic>
          <p:pic>
            <p:nvPicPr>
              <p:cNvPr id="26" name="Imagen 25" descr="Imagen que contiene estrella, cielo&#10;&#10;Descripción generada automáticamente">
                <a:extLst>
                  <a:ext uri="{FF2B5EF4-FFF2-40B4-BE49-F238E27FC236}">
                    <a16:creationId xmlns:a16="http://schemas.microsoft.com/office/drawing/2014/main" id="{9E7E91B0-5199-446A-A0EB-5E2B8808C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4328" y="3257400"/>
                <a:ext cx="2214596" cy="2214596"/>
              </a:xfrm>
              <a:prstGeom prst="rect">
                <a:avLst/>
              </a:prstGeom>
            </p:spPr>
          </p:pic>
          <p:pic>
            <p:nvPicPr>
              <p:cNvPr id="27" name="Imagen 26" descr="Imagen que contiene estrella, fuegos artificiales, oscuro, computer&#10;&#10;Descripción generada automáticamente">
                <a:extLst>
                  <a:ext uri="{FF2B5EF4-FFF2-40B4-BE49-F238E27FC236}">
                    <a16:creationId xmlns:a16="http://schemas.microsoft.com/office/drawing/2014/main" id="{10DBD0FB-E3BF-421D-A841-FC565474A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4328" y="3297674"/>
                <a:ext cx="2214597" cy="2214596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oscuro, fuegos artificiales, calle, estrella&#10;&#10;Descripción generada automáticamente">
                <a:extLst>
                  <a:ext uri="{FF2B5EF4-FFF2-40B4-BE49-F238E27FC236}">
                    <a16:creationId xmlns:a16="http://schemas.microsoft.com/office/drawing/2014/main" id="{1D3EB8B7-1D56-410E-8A1B-1CF2DE508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4328" y="3297675"/>
                <a:ext cx="2214596" cy="2214596"/>
              </a:xfrm>
              <a:prstGeom prst="rect">
                <a:avLst/>
              </a:prstGeom>
            </p:spPr>
          </p:pic>
          <p:pic>
            <p:nvPicPr>
              <p:cNvPr id="29" name="Imagen 28" descr="Imagen que contiene estrella, cielo&#10;&#10;Descripción generada automáticamente">
                <a:extLst>
                  <a:ext uri="{FF2B5EF4-FFF2-40B4-BE49-F238E27FC236}">
                    <a16:creationId xmlns:a16="http://schemas.microsoft.com/office/drawing/2014/main" id="{9AF9981F-57EA-497E-880E-2CAB5BC73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1112" y="3297675"/>
                <a:ext cx="2214596" cy="2214596"/>
              </a:xfrm>
              <a:prstGeom prst="rect">
                <a:avLst/>
              </a:prstGeom>
            </p:spPr>
          </p:pic>
        </p:grp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C5308F6B-4F4B-439A-9F7B-2F95CC86CEC8}"/>
                </a:ext>
              </a:extLst>
            </p:cNvPr>
            <p:cNvCxnSpPr/>
            <p:nvPr/>
          </p:nvCxnSpPr>
          <p:spPr>
            <a:xfrm flipH="1">
              <a:off x="5190978" y="3643532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4AE1685C-7E61-4F85-9A9F-4934FBEAFA62}"/>
                </a:ext>
              </a:extLst>
            </p:cNvPr>
            <p:cNvCxnSpPr/>
            <p:nvPr/>
          </p:nvCxnSpPr>
          <p:spPr>
            <a:xfrm flipH="1">
              <a:off x="3634275" y="2061747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0ECA1F72-CDCA-4E96-8D24-17C8FC9BA8E1}"/>
                </a:ext>
              </a:extLst>
            </p:cNvPr>
            <p:cNvCxnSpPr/>
            <p:nvPr/>
          </p:nvCxnSpPr>
          <p:spPr>
            <a:xfrm flipH="1">
              <a:off x="3036510" y="1218058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42403DCA-D137-456D-B242-12C439D7AD82}"/>
                </a:ext>
              </a:extLst>
            </p:cNvPr>
            <p:cNvCxnSpPr/>
            <p:nvPr/>
          </p:nvCxnSpPr>
          <p:spPr>
            <a:xfrm flipH="1">
              <a:off x="3365070" y="3579739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8D1EF1C7-65D5-49B0-8826-74DF6A4E6265}"/>
                </a:ext>
              </a:extLst>
            </p:cNvPr>
            <p:cNvCxnSpPr/>
            <p:nvPr/>
          </p:nvCxnSpPr>
          <p:spPr>
            <a:xfrm flipH="1">
              <a:off x="1055692" y="1375138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5BA25A3B-0D42-44A9-8AF7-182E939BCA7F}"/>
                </a:ext>
              </a:extLst>
            </p:cNvPr>
            <p:cNvCxnSpPr/>
            <p:nvPr/>
          </p:nvCxnSpPr>
          <p:spPr>
            <a:xfrm flipH="1">
              <a:off x="1616544" y="2174288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083FA9E1-7F35-4E2F-80F4-A8D5990B8BC2}"/>
                </a:ext>
              </a:extLst>
            </p:cNvPr>
            <p:cNvCxnSpPr/>
            <p:nvPr/>
          </p:nvCxnSpPr>
          <p:spPr>
            <a:xfrm flipH="1">
              <a:off x="1296302" y="3598365"/>
              <a:ext cx="157856" cy="225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C6869AB9-EC58-4F84-A8AD-D46A8AF74D98}"/>
              </a:ext>
            </a:extLst>
          </p:cNvPr>
          <p:cNvCxnSpPr>
            <a:cxnSpLocks/>
          </p:cNvCxnSpPr>
          <p:nvPr/>
        </p:nvCxnSpPr>
        <p:spPr>
          <a:xfrm>
            <a:off x="10860258" y="5430129"/>
            <a:ext cx="407964" cy="21101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57CB2478-9FB3-4EFE-8044-576A4BDA8508}"/>
              </a:ext>
            </a:extLst>
          </p:cNvPr>
          <p:cNvCxnSpPr>
            <a:cxnSpLocks/>
          </p:cNvCxnSpPr>
          <p:nvPr/>
        </p:nvCxnSpPr>
        <p:spPr>
          <a:xfrm>
            <a:off x="8787730" y="5456780"/>
            <a:ext cx="407964" cy="21101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B92969E-D841-4026-98C0-7F9649FEC5E7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664616F-8BB1-4252-A560-312E0439EB81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1109784-25FB-4128-88F2-FB26E7B3B309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E000EA2-5DFA-4093-BD5B-602C301E3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9D5E924A-C1D5-489F-9529-5B647007E81E}"/>
              </a:ext>
            </a:extLst>
          </p:cNvPr>
          <p:cNvSpPr txBox="1">
            <a:spLocks/>
          </p:cNvSpPr>
          <p:nvPr/>
        </p:nvSpPr>
        <p:spPr>
          <a:xfrm>
            <a:off x="680346" y="1814900"/>
            <a:ext cx="10831308" cy="724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98069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72">
            <a:extLst>
              <a:ext uri="{FF2B5EF4-FFF2-40B4-BE49-F238E27FC236}">
                <a16:creationId xmlns:a16="http://schemas.microsoft.com/office/drawing/2014/main" id="{FD99805D-DA9F-44A5-B5EB-B6532FFD8056}"/>
              </a:ext>
            </a:extLst>
          </p:cNvPr>
          <p:cNvGrpSpPr/>
          <p:nvPr/>
        </p:nvGrpSpPr>
        <p:grpSpPr>
          <a:xfrm>
            <a:off x="148039" y="2542523"/>
            <a:ext cx="6993529" cy="1169551"/>
            <a:chOff x="838200" y="1492481"/>
            <a:chExt cx="10515600" cy="1453552"/>
          </a:xfrm>
        </p:grpSpPr>
        <p:sp>
          <p:nvSpPr>
            <p:cNvPr id="103" name="Rectangle: Rounded Corners 73">
              <a:extLst>
                <a:ext uri="{FF2B5EF4-FFF2-40B4-BE49-F238E27FC236}">
                  <a16:creationId xmlns:a16="http://schemas.microsoft.com/office/drawing/2014/main" id="{15BDC5E2-69DE-44CD-A123-6D1ED149A197}"/>
                </a:ext>
              </a:extLst>
            </p:cNvPr>
            <p:cNvSpPr/>
            <p:nvPr/>
          </p:nvSpPr>
          <p:spPr>
            <a:xfrm>
              <a:off x="838200" y="1499118"/>
              <a:ext cx="10515600" cy="12129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4" name="Rectangle 74">
              <a:extLst>
                <a:ext uri="{FF2B5EF4-FFF2-40B4-BE49-F238E27FC236}">
                  <a16:creationId xmlns:a16="http://schemas.microsoft.com/office/drawing/2014/main" id="{3C30FE02-9C50-4AB9-A9BC-40D81D607C9A}"/>
                </a:ext>
              </a:extLst>
            </p:cNvPr>
            <p:cNvSpPr/>
            <p:nvPr/>
          </p:nvSpPr>
          <p:spPr>
            <a:xfrm rot="10800000">
              <a:off x="3037081" y="1499118"/>
              <a:ext cx="483575" cy="12129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5" name="Rectangle 75">
              <a:extLst>
                <a:ext uri="{FF2B5EF4-FFF2-40B4-BE49-F238E27FC236}">
                  <a16:creationId xmlns:a16="http://schemas.microsoft.com/office/drawing/2014/main" id="{10FD521B-E2A9-4595-B7EE-8A82BC8934CD}"/>
                </a:ext>
              </a:extLst>
            </p:cNvPr>
            <p:cNvSpPr/>
            <p:nvPr/>
          </p:nvSpPr>
          <p:spPr>
            <a:xfrm>
              <a:off x="1695853" y="1499118"/>
              <a:ext cx="483575" cy="12129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6" name="Rectangle 76">
              <a:extLst>
                <a:ext uri="{FF2B5EF4-FFF2-40B4-BE49-F238E27FC236}">
                  <a16:creationId xmlns:a16="http://schemas.microsoft.com/office/drawing/2014/main" id="{7673FDDE-E490-4988-8726-D47D4F9D744D}"/>
                </a:ext>
              </a:extLst>
            </p:cNvPr>
            <p:cNvSpPr/>
            <p:nvPr/>
          </p:nvSpPr>
          <p:spPr>
            <a:xfrm>
              <a:off x="2054352" y="1499118"/>
              <a:ext cx="1127449" cy="121298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02</a:t>
              </a:r>
            </a:p>
          </p:txBody>
        </p:sp>
        <p:sp>
          <p:nvSpPr>
            <p:cNvPr id="107" name="Rectangle 77">
              <a:extLst>
                <a:ext uri="{FF2B5EF4-FFF2-40B4-BE49-F238E27FC236}">
                  <a16:creationId xmlns:a16="http://schemas.microsoft.com/office/drawing/2014/main" id="{18A79FBF-F3D1-4F72-8AB7-61EB2CEF00FD}"/>
                </a:ext>
              </a:extLst>
            </p:cNvPr>
            <p:cNvSpPr/>
            <p:nvPr/>
          </p:nvSpPr>
          <p:spPr>
            <a:xfrm>
              <a:off x="6108145" y="1492481"/>
              <a:ext cx="5234108" cy="14535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s-ES" sz="1400" dirty="0"/>
                <a:t>1.8x10</a:t>
              </a:r>
              <a:r>
                <a:rPr lang="es-ES" sz="1400" baseline="30000" dirty="0"/>
                <a:t>7</a:t>
              </a:r>
              <a:r>
                <a:rPr lang="es-ES" sz="1400" dirty="0"/>
                <a:t> células mononucleares/mL en promedio por c/ratón.</a:t>
              </a:r>
            </a:p>
            <a:p>
              <a:pPr marL="285750" indent="-285750" algn="just">
                <a:buFontTx/>
                <a:buChar char="-"/>
              </a:pPr>
              <a:r>
                <a:rPr lang="es-ES" sz="1400" noProof="1">
                  <a:solidFill>
                    <a:schemeClr val="bg2">
                      <a:lumMod val="10000"/>
                    </a:schemeClr>
                  </a:solidFill>
                </a:rPr>
                <a:t>Mayor densidad celular en ratones con 15 semanas de edad. </a:t>
              </a:r>
            </a:p>
            <a:p>
              <a:pPr marL="285750" indent="-285750" algn="just">
                <a:buFontTx/>
                <a:buChar char="-"/>
              </a:pPr>
              <a:endParaRPr lang="en-US" sz="1400" noProof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8" name="Rectangle 78">
              <a:extLst>
                <a:ext uri="{FF2B5EF4-FFF2-40B4-BE49-F238E27FC236}">
                  <a16:creationId xmlns:a16="http://schemas.microsoft.com/office/drawing/2014/main" id="{810E8EC7-F3DC-45D0-9ACC-10FD7D7FD1D7}"/>
                </a:ext>
              </a:extLst>
            </p:cNvPr>
            <p:cNvSpPr/>
            <p:nvPr/>
          </p:nvSpPr>
          <p:spPr>
            <a:xfrm>
              <a:off x="4039455" y="1876099"/>
              <a:ext cx="1179121" cy="45901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b="1" cap="all" dirty="0">
                  <a:solidFill>
                    <a:schemeClr val="bg2">
                      <a:lumMod val="10000"/>
                    </a:schemeClr>
                  </a:solidFill>
                </a:rPr>
                <a:t>BMDC</a:t>
              </a:r>
            </a:p>
          </p:txBody>
        </p:sp>
      </p:grpSp>
      <p:grpSp>
        <p:nvGrpSpPr>
          <p:cNvPr id="109" name="Group 79">
            <a:extLst>
              <a:ext uri="{FF2B5EF4-FFF2-40B4-BE49-F238E27FC236}">
                <a16:creationId xmlns:a16="http://schemas.microsoft.com/office/drawing/2014/main" id="{4B3A1A6C-5A59-43B2-AF50-47FD13A7308B}"/>
              </a:ext>
            </a:extLst>
          </p:cNvPr>
          <p:cNvGrpSpPr/>
          <p:nvPr/>
        </p:nvGrpSpPr>
        <p:grpSpPr>
          <a:xfrm>
            <a:off x="148039" y="3760263"/>
            <a:ext cx="6993529" cy="975983"/>
            <a:chOff x="838200" y="1499118"/>
            <a:chExt cx="10515600" cy="1212980"/>
          </a:xfrm>
        </p:grpSpPr>
        <p:sp>
          <p:nvSpPr>
            <p:cNvPr id="110" name="Rectangle: Rounded Corners 80">
              <a:extLst>
                <a:ext uri="{FF2B5EF4-FFF2-40B4-BE49-F238E27FC236}">
                  <a16:creationId xmlns:a16="http://schemas.microsoft.com/office/drawing/2014/main" id="{A199EC9F-454A-4FAF-82EE-23C7F67CB86F}"/>
                </a:ext>
              </a:extLst>
            </p:cNvPr>
            <p:cNvSpPr/>
            <p:nvPr/>
          </p:nvSpPr>
          <p:spPr>
            <a:xfrm>
              <a:off x="838200" y="1499118"/>
              <a:ext cx="10515600" cy="121298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1" name="Rectangle 81">
              <a:extLst>
                <a:ext uri="{FF2B5EF4-FFF2-40B4-BE49-F238E27FC236}">
                  <a16:creationId xmlns:a16="http://schemas.microsoft.com/office/drawing/2014/main" id="{DDDDF3FB-36B6-4EA4-8E38-6F5965C12D78}"/>
                </a:ext>
              </a:extLst>
            </p:cNvPr>
            <p:cNvSpPr/>
            <p:nvPr/>
          </p:nvSpPr>
          <p:spPr>
            <a:xfrm rot="10800000">
              <a:off x="3037081" y="1499118"/>
              <a:ext cx="483575" cy="12129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2" name="Rectangle 82">
              <a:extLst>
                <a:ext uri="{FF2B5EF4-FFF2-40B4-BE49-F238E27FC236}">
                  <a16:creationId xmlns:a16="http://schemas.microsoft.com/office/drawing/2014/main" id="{3060B191-180C-42AC-8C9A-CDD58671E394}"/>
                </a:ext>
              </a:extLst>
            </p:cNvPr>
            <p:cNvSpPr/>
            <p:nvPr/>
          </p:nvSpPr>
          <p:spPr>
            <a:xfrm>
              <a:off x="1695853" y="1499118"/>
              <a:ext cx="483575" cy="12129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3" name="Rectangle 83">
              <a:extLst>
                <a:ext uri="{FF2B5EF4-FFF2-40B4-BE49-F238E27FC236}">
                  <a16:creationId xmlns:a16="http://schemas.microsoft.com/office/drawing/2014/main" id="{445FBA88-7E0F-4709-81A2-634A52D36D56}"/>
                </a:ext>
              </a:extLst>
            </p:cNvPr>
            <p:cNvSpPr/>
            <p:nvPr/>
          </p:nvSpPr>
          <p:spPr>
            <a:xfrm>
              <a:off x="2054352" y="1499118"/>
              <a:ext cx="1127449" cy="121298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03</a:t>
              </a:r>
            </a:p>
          </p:txBody>
        </p:sp>
        <p:sp>
          <p:nvSpPr>
            <p:cNvPr id="114" name="Rectangle 84">
              <a:extLst>
                <a:ext uri="{FF2B5EF4-FFF2-40B4-BE49-F238E27FC236}">
                  <a16:creationId xmlns:a16="http://schemas.microsoft.com/office/drawing/2014/main" id="{D3EE0333-088C-4FE3-B87C-D6B6580FF1F6}"/>
                </a:ext>
              </a:extLst>
            </p:cNvPr>
            <p:cNvSpPr/>
            <p:nvPr/>
          </p:nvSpPr>
          <p:spPr>
            <a:xfrm>
              <a:off x="6085230" y="1512715"/>
              <a:ext cx="4867275" cy="11857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1400" noProof="1">
                  <a:solidFill>
                    <a:schemeClr val="bg2">
                      <a:lumMod val="10000"/>
                    </a:schemeClr>
                  </a:solidFill>
                </a:rPr>
                <a:t>GM- CSF + </a:t>
              </a:r>
              <a:r>
                <a:rPr lang="en-US" sz="1400" i="1" noProof="1">
                  <a:solidFill>
                    <a:schemeClr val="bg2">
                      <a:lumMod val="10000"/>
                    </a:schemeClr>
                  </a:solidFill>
                </a:rPr>
                <a:t>E. coli</a:t>
              </a:r>
              <a:r>
                <a:rPr lang="en-US" sz="1400" noProof="1">
                  <a:solidFill>
                    <a:schemeClr val="bg2">
                      <a:lumMod val="10000"/>
                    </a:schemeClr>
                  </a:solidFill>
                </a:rPr>
                <a:t> como control positivo. 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1400" noProof="1">
                  <a:solidFill>
                    <a:schemeClr val="bg2">
                      <a:lumMod val="10000"/>
                    </a:schemeClr>
                  </a:solidFill>
                </a:rPr>
                <a:t>AuNP de 5 a 200 ug/mL para tratamientos.</a:t>
              </a:r>
            </a:p>
          </p:txBody>
        </p:sp>
        <p:sp>
          <p:nvSpPr>
            <p:cNvPr id="115" name="Rectangle 85">
              <a:extLst>
                <a:ext uri="{FF2B5EF4-FFF2-40B4-BE49-F238E27FC236}">
                  <a16:creationId xmlns:a16="http://schemas.microsoft.com/office/drawing/2014/main" id="{2A6A1069-F3EB-4F48-B09F-AD39E977ABF1}"/>
                </a:ext>
              </a:extLst>
            </p:cNvPr>
            <p:cNvSpPr/>
            <p:nvPr/>
          </p:nvSpPr>
          <p:spPr>
            <a:xfrm>
              <a:off x="3406250" y="1876099"/>
              <a:ext cx="2486761" cy="45901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b="1" cap="all" dirty="0" err="1">
                  <a:solidFill>
                    <a:schemeClr val="bg2">
                      <a:lumMod val="10000"/>
                    </a:schemeClr>
                  </a:solidFill>
                </a:rPr>
                <a:t>Estimulación</a:t>
              </a:r>
              <a:endParaRPr lang="en-US" b="1" cap="all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16" name="Group 86">
            <a:extLst>
              <a:ext uri="{FF2B5EF4-FFF2-40B4-BE49-F238E27FC236}">
                <a16:creationId xmlns:a16="http://schemas.microsoft.com/office/drawing/2014/main" id="{B71EC929-4547-4111-B31E-7D0A92A7497C}"/>
              </a:ext>
            </a:extLst>
          </p:cNvPr>
          <p:cNvGrpSpPr/>
          <p:nvPr/>
        </p:nvGrpSpPr>
        <p:grpSpPr>
          <a:xfrm>
            <a:off x="148039" y="4972660"/>
            <a:ext cx="6993529" cy="975983"/>
            <a:chOff x="838200" y="1499118"/>
            <a:chExt cx="10515600" cy="1212980"/>
          </a:xfrm>
        </p:grpSpPr>
        <p:sp>
          <p:nvSpPr>
            <p:cNvPr id="117" name="Rectangle: Rounded Corners 87">
              <a:extLst>
                <a:ext uri="{FF2B5EF4-FFF2-40B4-BE49-F238E27FC236}">
                  <a16:creationId xmlns:a16="http://schemas.microsoft.com/office/drawing/2014/main" id="{7579E0C3-D26D-4308-9152-129624D940A6}"/>
                </a:ext>
              </a:extLst>
            </p:cNvPr>
            <p:cNvSpPr/>
            <p:nvPr/>
          </p:nvSpPr>
          <p:spPr>
            <a:xfrm>
              <a:off x="838200" y="1499118"/>
              <a:ext cx="10515600" cy="121298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8" name="Rectangle 88">
              <a:extLst>
                <a:ext uri="{FF2B5EF4-FFF2-40B4-BE49-F238E27FC236}">
                  <a16:creationId xmlns:a16="http://schemas.microsoft.com/office/drawing/2014/main" id="{7F78B162-FFE8-4180-8956-761354834623}"/>
                </a:ext>
              </a:extLst>
            </p:cNvPr>
            <p:cNvSpPr/>
            <p:nvPr/>
          </p:nvSpPr>
          <p:spPr>
            <a:xfrm rot="10800000">
              <a:off x="3037081" y="1499118"/>
              <a:ext cx="483575" cy="12129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3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9" name="Rectangle 89">
              <a:extLst>
                <a:ext uri="{FF2B5EF4-FFF2-40B4-BE49-F238E27FC236}">
                  <a16:creationId xmlns:a16="http://schemas.microsoft.com/office/drawing/2014/main" id="{0CB64CB8-BC3A-44AC-B0F9-B1A7B9B56CB6}"/>
                </a:ext>
              </a:extLst>
            </p:cNvPr>
            <p:cNvSpPr/>
            <p:nvPr/>
          </p:nvSpPr>
          <p:spPr>
            <a:xfrm>
              <a:off x="1695853" y="1499118"/>
              <a:ext cx="483575" cy="12129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7400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0" name="Rectangle 90">
              <a:extLst>
                <a:ext uri="{FF2B5EF4-FFF2-40B4-BE49-F238E27FC236}">
                  <a16:creationId xmlns:a16="http://schemas.microsoft.com/office/drawing/2014/main" id="{3C1E1624-D39C-4F16-B863-3C5062D36173}"/>
                </a:ext>
              </a:extLst>
            </p:cNvPr>
            <p:cNvSpPr/>
            <p:nvPr/>
          </p:nvSpPr>
          <p:spPr>
            <a:xfrm>
              <a:off x="2054352" y="1499118"/>
              <a:ext cx="1127449" cy="1212980"/>
            </a:xfrm>
            <a:prstGeom prst="rect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04</a:t>
              </a:r>
            </a:p>
          </p:txBody>
        </p:sp>
        <p:sp>
          <p:nvSpPr>
            <p:cNvPr id="121" name="Rectangle 91">
              <a:extLst>
                <a:ext uri="{FF2B5EF4-FFF2-40B4-BE49-F238E27FC236}">
                  <a16:creationId xmlns:a16="http://schemas.microsoft.com/office/drawing/2014/main" id="{7FFCA6DD-FD14-417A-AB49-6312D10402FC}"/>
                </a:ext>
              </a:extLst>
            </p:cNvPr>
            <p:cNvSpPr/>
            <p:nvPr/>
          </p:nvSpPr>
          <p:spPr>
            <a:xfrm>
              <a:off x="6025086" y="1512713"/>
              <a:ext cx="4867275" cy="11857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1400" noProof="1"/>
                <a:t>Presencia de células dendríticas cCD1 (CLEC9A).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1400" noProof="1"/>
                <a:t>Células dendríticas maduras (MHC–II, CD40, CD86 y CD11c). </a:t>
              </a:r>
            </a:p>
          </p:txBody>
        </p:sp>
        <p:sp>
          <p:nvSpPr>
            <p:cNvPr id="122" name="Rectangle 92">
              <a:extLst>
                <a:ext uri="{FF2B5EF4-FFF2-40B4-BE49-F238E27FC236}">
                  <a16:creationId xmlns:a16="http://schemas.microsoft.com/office/drawing/2014/main" id="{8FD218F8-0B7E-4FB5-BF1D-D6B00E4D71F4}"/>
                </a:ext>
              </a:extLst>
            </p:cNvPr>
            <p:cNvSpPr/>
            <p:nvPr/>
          </p:nvSpPr>
          <p:spPr>
            <a:xfrm>
              <a:off x="3181802" y="1703969"/>
              <a:ext cx="2907737" cy="8032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b="1" cap="all" dirty="0" err="1"/>
                <a:t>Diferenciación</a:t>
              </a:r>
              <a:r>
                <a:rPr lang="en-US" b="1" cap="all" dirty="0"/>
                <a:t> y </a:t>
              </a:r>
              <a:r>
                <a:rPr lang="en-US" b="1" cap="all" dirty="0" err="1"/>
                <a:t>maduración</a:t>
              </a:r>
              <a:endParaRPr lang="en-US" b="1" cap="all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9A017DD-3365-4972-A4A2-36AC08C6A617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08BF149-068A-4DC3-915C-D0AA0C5334EE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295AFE7-9753-48FC-80E7-C40F01F737B8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589CFCC-CACE-465B-AF27-5ED741A28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53CCFDF2-53C1-4E7D-ABD0-9D55F2A1A6A4}"/>
              </a:ext>
            </a:extLst>
          </p:cNvPr>
          <p:cNvSpPr/>
          <p:nvPr/>
        </p:nvSpPr>
        <p:spPr>
          <a:xfrm>
            <a:off x="480881" y="163257"/>
            <a:ext cx="503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CB06A12-B2AD-4F2F-8BF4-95658FF6700C}"/>
              </a:ext>
            </a:extLst>
          </p:cNvPr>
          <p:cNvGrpSpPr/>
          <p:nvPr/>
        </p:nvGrpSpPr>
        <p:grpSpPr>
          <a:xfrm>
            <a:off x="148039" y="1335467"/>
            <a:ext cx="7049863" cy="975983"/>
            <a:chOff x="148039" y="1335467"/>
            <a:chExt cx="7049863" cy="975983"/>
          </a:xfrm>
        </p:grpSpPr>
        <p:grpSp>
          <p:nvGrpSpPr>
            <p:cNvPr id="95" name="Group 6">
              <a:extLst>
                <a:ext uri="{FF2B5EF4-FFF2-40B4-BE49-F238E27FC236}">
                  <a16:creationId xmlns:a16="http://schemas.microsoft.com/office/drawing/2014/main" id="{3FE5A13D-338B-4FC0-88D5-EF356E7F2B06}"/>
                </a:ext>
              </a:extLst>
            </p:cNvPr>
            <p:cNvGrpSpPr/>
            <p:nvPr/>
          </p:nvGrpSpPr>
          <p:grpSpPr>
            <a:xfrm>
              <a:off x="148039" y="1335467"/>
              <a:ext cx="7049863" cy="975983"/>
              <a:chOff x="838200" y="1499118"/>
              <a:chExt cx="10600304" cy="1212980"/>
            </a:xfrm>
          </p:grpSpPr>
          <p:sp>
            <p:nvSpPr>
              <p:cNvPr id="96" name="Rectangle: Rounded Corners 2">
                <a:extLst>
                  <a:ext uri="{FF2B5EF4-FFF2-40B4-BE49-F238E27FC236}">
                    <a16:creationId xmlns:a16="http://schemas.microsoft.com/office/drawing/2014/main" id="{7E2ECD83-F912-4571-A3A8-A246117EACCC}"/>
                  </a:ext>
                </a:extLst>
              </p:cNvPr>
              <p:cNvSpPr/>
              <p:nvPr/>
            </p:nvSpPr>
            <p:spPr>
              <a:xfrm>
                <a:off x="838200" y="1499118"/>
                <a:ext cx="10515600" cy="121298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7" name="Rectangle 37">
                <a:extLst>
                  <a:ext uri="{FF2B5EF4-FFF2-40B4-BE49-F238E27FC236}">
                    <a16:creationId xmlns:a16="http://schemas.microsoft.com/office/drawing/2014/main" id="{EE85002F-0B89-4152-A8DE-27B681B3B6E8}"/>
                  </a:ext>
                </a:extLst>
              </p:cNvPr>
              <p:cNvSpPr/>
              <p:nvPr/>
            </p:nvSpPr>
            <p:spPr>
              <a:xfrm rot="10800000">
                <a:off x="3037081" y="1499118"/>
                <a:ext cx="483575" cy="121298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74000">
                    <a:schemeClr val="tx1">
                      <a:alpha val="3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8" name="Rectangle 36">
                <a:extLst>
                  <a:ext uri="{FF2B5EF4-FFF2-40B4-BE49-F238E27FC236}">
                    <a16:creationId xmlns:a16="http://schemas.microsoft.com/office/drawing/2014/main" id="{82C823BD-D4EB-4D76-AC40-B8B9A579AB96}"/>
                  </a:ext>
                </a:extLst>
              </p:cNvPr>
              <p:cNvSpPr/>
              <p:nvPr/>
            </p:nvSpPr>
            <p:spPr>
              <a:xfrm>
                <a:off x="1695853" y="1499118"/>
                <a:ext cx="483575" cy="121298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7400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9" name="Rectangle 33">
                <a:extLst>
                  <a:ext uri="{FF2B5EF4-FFF2-40B4-BE49-F238E27FC236}">
                    <a16:creationId xmlns:a16="http://schemas.microsoft.com/office/drawing/2014/main" id="{F3D27005-B889-4A99-B173-964645613D2B}"/>
                  </a:ext>
                </a:extLst>
              </p:cNvPr>
              <p:cNvSpPr/>
              <p:nvPr/>
            </p:nvSpPr>
            <p:spPr>
              <a:xfrm>
                <a:off x="2054352" y="1499118"/>
                <a:ext cx="1127449" cy="1212980"/>
              </a:xfrm>
              <a:prstGeom prst="rect">
                <a:avLst/>
              </a:prstGeom>
              <a:solidFill>
                <a:srgbClr val="F1EF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bg2">
                        <a:lumMod val="10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100" name="Rectangle 3">
                <a:extLst>
                  <a:ext uri="{FF2B5EF4-FFF2-40B4-BE49-F238E27FC236}">
                    <a16:creationId xmlns:a16="http://schemas.microsoft.com/office/drawing/2014/main" id="{C9D71970-C330-417E-9C52-52C386B2222A}"/>
                  </a:ext>
                </a:extLst>
              </p:cNvPr>
              <p:cNvSpPr/>
              <p:nvPr/>
            </p:nvSpPr>
            <p:spPr>
              <a:xfrm>
                <a:off x="6089536" y="1512715"/>
                <a:ext cx="5348968" cy="118579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285750" indent="-285750" algn="just">
                  <a:buFontTx/>
                  <a:buChar char="-"/>
                </a:pPr>
                <a:r>
                  <a:rPr lang="en-US" sz="1400" b="1" noProof="1">
                    <a:solidFill>
                      <a:schemeClr val="bg2">
                        <a:lumMod val="10000"/>
                      </a:schemeClr>
                    </a:solidFill>
                  </a:rPr>
                  <a:t>NO </a:t>
                </a:r>
                <a:r>
                  <a:rPr lang="en-US" sz="1400" noProof="1">
                    <a:solidFill>
                      <a:schemeClr val="bg2">
                        <a:lumMod val="10000"/>
                      </a:schemeClr>
                    </a:solidFill>
                  </a:rPr>
                  <a:t>tóxicas </a:t>
                </a:r>
                <a:r>
                  <a:rPr lang="en-US" sz="1400" noProof="1">
                    <a:solidFill>
                      <a:schemeClr val="bg2">
                        <a:lumMod val="10000"/>
                      </a:schemeClr>
                    </a:solidFill>
                    <a:sym typeface="Wingdings" panose="05000000000000000000" pitchFamily="2" charset="2"/>
                  </a:rPr>
                  <a:t>incluyendo altas concentraciones.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1400" noProof="1">
                    <a:solidFill>
                      <a:schemeClr val="bg2">
                        <a:lumMod val="10000"/>
                      </a:schemeClr>
                    </a:solidFill>
                    <a:sym typeface="Wingdings" panose="05000000000000000000" pitchFamily="2" charset="2"/>
                  </a:rPr>
                  <a:t>Generan estimulación y maduración de CD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1400" noProof="1">
                    <a:solidFill>
                      <a:schemeClr val="bg2">
                        <a:lumMod val="10000"/>
                      </a:schemeClr>
                    </a:solidFill>
                    <a:sym typeface="Wingdings" panose="05000000000000000000" pitchFamily="2" charset="2"/>
                  </a:rPr>
                  <a:t>[ ] ideal = 12.5 ug/mL.</a:t>
                </a:r>
              </a:p>
            </p:txBody>
          </p:sp>
          <p:sp>
            <p:nvSpPr>
              <p:cNvPr id="101" name="Rectangle 5">
                <a:extLst>
                  <a:ext uri="{FF2B5EF4-FFF2-40B4-BE49-F238E27FC236}">
                    <a16:creationId xmlns:a16="http://schemas.microsoft.com/office/drawing/2014/main" id="{CACFDA5A-D3D2-4124-AAAD-17F23126AD60}"/>
                  </a:ext>
                </a:extLst>
              </p:cNvPr>
              <p:cNvSpPr/>
              <p:nvPr/>
            </p:nvSpPr>
            <p:spPr>
              <a:xfrm>
                <a:off x="3276898" y="1720906"/>
                <a:ext cx="2936507" cy="80327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b="1" cap="all" dirty="0" err="1">
                    <a:solidFill>
                      <a:schemeClr val="bg2">
                        <a:lumMod val="10000"/>
                      </a:schemeClr>
                    </a:solidFill>
                  </a:rPr>
                  <a:t>Nanopartículas</a:t>
                </a:r>
                <a:r>
                  <a:rPr lang="en-US" b="1" cap="all" dirty="0">
                    <a:solidFill>
                      <a:schemeClr val="bg2">
                        <a:lumMod val="10000"/>
                      </a:schemeClr>
                    </a:solidFill>
                  </a:rPr>
                  <a:t> de </a:t>
                </a:r>
                <a:r>
                  <a:rPr lang="en-US" b="1" cap="all" dirty="0" err="1">
                    <a:solidFill>
                      <a:schemeClr val="bg2">
                        <a:lumMod val="10000"/>
                      </a:schemeClr>
                    </a:solidFill>
                  </a:rPr>
                  <a:t>oro</a:t>
                </a:r>
                <a:endParaRPr lang="en-US" b="1" cap="all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43" name="Trapezoid 28">
              <a:extLst>
                <a:ext uri="{FF2B5EF4-FFF2-40B4-BE49-F238E27FC236}">
                  <a16:creationId xmlns:a16="http://schemas.microsoft.com/office/drawing/2014/main" id="{96D9544C-41C8-4A41-AD70-7AC546502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674" y="1490845"/>
              <a:ext cx="493239" cy="64751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44" name="Gráfico 43" descr="Rata">
            <a:extLst>
              <a:ext uri="{FF2B5EF4-FFF2-40B4-BE49-F238E27FC236}">
                <a16:creationId xmlns:a16="http://schemas.microsoft.com/office/drawing/2014/main" id="{A7568066-B02B-422A-8A2C-3E78BFF40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784" y="2650006"/>
            <a:ext cx="709253" cy="768287"/>
          </a:xfrm>
          <a:prstGeom prst="rect">
            <a:avLst/>
          </a:prstGeom>
        </p:spPr>
      </p:pic>
      <p:pic>
        <p:nvPicPr>
          <p:cNvPr id="46" name="Gráfico 45" descr="Hueso">
            <a:extLst>
              <a:ext uri="{FF2B5EF4-FFF2-40B4-BE49-F238E27FC236}">
                <a16:creationId xmlns:a16="http://schemas.microsoft.com/office/drawing/2014/main" id="{F980528E-94C0-4F76-A250-401FF7499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344" y="3944882"/>
            <a:ext cx="548793" cy="594471"/>
          </a:xfrm>
          <a:prstGeom prst="rect">
            <a:avLst/>
          </a:prstGeom>
        </p:spPr>
      </p:pic>
      <p:pic>
        <p:nvPicPr>
          <p:cNvPr id="48" name="Gráfico 47" descr="Microscopio">
            <a:extLst>
              <a:ext uri="{FF2B5EF4-FFF2-40B4-BE49-F238E27FC236}">
                <a16:creationId xmlns:a16="http://schemas.microsoft.com/office/drawing/2014/main" id="{2FA040C0-B022-4598-97E2-7D820ADE5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345" y="5098013"/>
            <a:ext cx="588366" cy="637338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32E04463-5CCA-406B-9E96-9E3AC5E47A49}"/>
              </a:ext>
            </a:extLst>
          </p:cNvPr>
          <p:cNvGrpSpPr/>
          <p:nvPr/>
        </p:nvGrpSpPr>
        <p:grpSpPr>
          <a:xfrm>
            <a:off x="9710080" y="941758"/>
            <a:ext cx="2413968" cy="1890573"/>
            <a:chOff x="8899299" y="3606280"/>
            <a:chExt cx="2451215" cy="1837454"/>
          </a:xfrm>
        </p:grpSpPr>
        <p:pic>
          <p:nvPicPr>
            <p:cNvPr id="10242" name="Picture 2" descr="Senescent cells could be influencing heart diseases - Mind The Graph">
              <a:extLst>
                <a:ext uri="{FF2B5EF4-FFF2-40B4-BE49-F238E27FC236}">
                  <a16:creationId xmlns:a16="http://schemas.microsoft.com/office/drawing/2014/main" id="{5630CBD5-531C-4857-8155-D92708B6E9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9299" y="3606280"/>
              <a:ext cx="2451215" cy="183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38C059CC-296A-498C-8F1D-BF27C330CC53}"/>
                </a:ext>
              </a:extLst>
            </p:cNvPr>
            <p:cNvSpPr/>
            <p:nvPr/>
          </p:nvSpPr>
          <p:spPr>
            <a:xfrm>
              <a:off x="10701338" y="5102049"/>
              <a:ext cx="628650" cy="327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87" name="Picture 2" descr="000651 - BALB/cJ">
            <a:extLst>
              <a:ext uri="{FF2B5EF4-FFF2-40B4-BE49-F238E27FC236}">
                <a16:creationId xmlns:a16="http://schemas.microsoft.com/office/drawing/2014/main" id="{95934D4A-2EC3-441B-9801-BBB784067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6720" b="18168"/>
          <a:stretch/>
        </p:blipFill>
        <p:spPr bwMode="auto">
          <a:xfrm>
            <a:off x="7266891" y="2451516"/>
            <a:ext cx="2881999" cy="10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B66A6FD8-22CB-44A6-BC38-148BBBE8DE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522" y="174736"/>
            <a:ext cx="1863539" cy="1894215"/>
          </a:xfrm>
          <a:prstGeom prst="rect">
            <a:avLst/>
          </a:prstGeom>
        </p:spPr>
      </p:pic>
      <p:pic>
        <p:nvPicPr>
          <p:cNvPr id="17" name="Gráfico 16" descr="Flecha curva en el sentido de las agujas del reloj">
            <a:extLst>
              <a:ext uri="{FF2B5EF4-FFF2-40B4-BE49-F238E27FC236}">
                <a16:creationId xmlns:a16="http://schemas.microsoft.com/office/drawing/2014/main" id="{1E352286-24ED-4BF0-89F5-DD6B2754E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461872">
            <a:off x="6124844" y="287080"/>
            <a:ext cx="914400" cy="1403014"/>
          </a:xfrm>
          <a:prstGeom prst="rect">
            <a:avLst/>
          </a:prstGeom>
        </p:spPr>
      </p:pic>
      <p:pic>
        <p:nvPicPr>
          <p:cNvPr id="35" name="Imagen 34" descr="Imagen que contiene foto, viendo, hombre, parado&#10;&#10;Descripción generada automáticamente">
            <a:extLst>
              <a:ext uri="{FF2B5EF4-FFF2-40B4-BE49-F238E27FC236}">
                <a16:creationId xmlns:a16="http://schemas.microsoft.com/office/drawing/2014/main" id="{A0E37486-7666-4420-A9BD-B2F0069DA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40" y="3797728"/>
            <a:ext cx="2388658" cy="2781189"/>
          </a:xfrm>
          <a:prstGeom prst="rect">
            <a:avLst/>
          </a:prstGeom>
        </p:spPr>
      </p:pic>
      <p:pic>
        <p:nvPicPr>
          <p:cNvPr id="142" name="Gráfico 141" descr="Flecha curva en el sentido de las agujas del reloj">
            <a:extLst>
              <a:ext uri="{FF2B5EF4-FFF2-40B4-BE49-F238E27FC236}">
                <a16:creationId xmlns:a16="http://schemas.microsoft.com/office/drawing/2014/main" id="{AEB575BB-C09B-40A6-B7AB-A1A240F553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667307" flipV="1">
            <a:off x="6363756" y="5497621"/>
            <a:ext cx="914400" cy="1403014"/>
          </a:xfrm>
          <a:prstGeom prst="rect">
            <a:avLst/>
          </a:prstGeom>
        </p:spPr>
      </p:pic>
      <p:pic>
        <p:nvPicPr>
          <p:cNvPr id="19" name="Imagen 18" descr="Imagen que contiene objeto, oscuro, estrella, luz&#10;&#10;Descripción generada automáticamente">
            <a:extLst>
              <a:ext uri="{FF2B5EF4-FFF2-40B4-BE49-F238E27FC236}">
                <a16:creationId xmlns:a16="http://schemas.microsoft.com/office/drawing/2014/main" id="{CBC8DCC6-A1EB-4D8C-87CF-83C9E39187E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r="15706"/>
          <a:stretch/>
        </p:blipFill>
        <p:spPr>
          <a:xfrm>
            <a:off x="10250153" y="4784450"/>
            <a:ext cx="1778550" cy="1901801"/>
          </a:xfrm>
          <a:prstGeom prst="rect">
            <a:avLst/>
          </a:prstGeom>
        </p:spPr>
      </p:pic>
      <p:pic>
        <p:nvPicPr>
          <p:cNvPr id="143" name="Gráfico 142" descr="Flecha curva en el sentido de las agujas del reloj">
            <a:extLst>
              <a:ext uri="{FF2B5EF4-FFF2-40B4-BE49-F238E27FC236}">
                <a16:creationId xmlns:a16="http://schemas.microsoft.com/office/drawing/2014/main" id="{0FB65AB4-81CE-410A-A976-5F348C5058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8170738">
            <a:off x="10287275" y="3320554"/>
            <a:ext cx="914400" cy="140301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C956C64-1123-4201-A9D9-1798AA7F2D8E}"/>
              </a:ext>
            </a:extLst>
          </p:cNvPr>
          <p:cNvSpPr/>
          <p:nvPr/>
        </p:nvSpPr>
        <p:spPr>
          <a:xfrm>
            <a:off x="9187783" y="41119"/>
            <a:ext cx="2302087" cy="702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30 nm</a:t>
            </a:r>
          </a:p>
          <a:p>
            <a:pPr algn="ctr"/>
            <a:r>
              <a:rPr lang="es-EC" sz="1600" dirty="0"/>
              <a:t>Síntesis química: citrato</a:t>
            </a:r>
          </a:p>
          <a:p>
            <a:pPr algn="ctr"/>
            <a:r>
              <a:rPr lang="es-EC" sz="1600" dirty="0"/>
              <a:t>Carga -</a:t>
            </a:r>
          </a:p>
        </p:txBody>
      </p:sp>
      <p:pic>
        <p:nvPicPr>
          <p:cNvPr id="144" name="Gráfico 143" descr="Flecha curva en el sentido de las agujas del reloj">
            <a:extLst>
              <a:ext uri="{FF2B5EF4-FFF2-40B4-BE49-F238E27FC236}">
                <a16:creationId xmlns:a16="http://schemas.microsoft.com/office/drawing/2014/main" id="{2B6E6B2F-FAB9-4AF1-A79F-EC77D9152D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461872">
            <a:off x="8428493" y="-25851"/>
            <a:ext cx="558797" cy="857393"/>
          </a:xfrm>
          <a:prstGeom prst="rect">
            <a:avLst/>
          </a:prstGeom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FB6CCD99-B33A-4C05-97A6-ADC6AA81260B}"/>
              </a:ext>
            </a:extLst>
          </p:cNvPr>
          <p:cNvGrpSpPr/>
          <p:nvPr/>
        </p:nvGrpSpPr>
        <p:grpSpPr>
          <a:xfrm>
            <a:off x="1888186" y="909357"/>
            <a:ext cx="8976264" cy="5713392"/>
            <a:chOff x="1347102" y="1030951"/>
            <a:chExt cx="8976264" cy="5713392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EAB49A87-0099-44FE-AEFD-EE0F03D25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102" y="2376596"/>
              <a:ext cx="8976264" cy="436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Gráfico 61" descr="Flecha curva en el sentido de las agujas del reloj">
              <a:extLst>
                <a:ext uri="{FF2B5EF4-FFF2-40B4-BE49-F238E27FC236}">
                  <a16:creationId xmlns:a16="http://schemas.microsoft.com/office/drawing/2014/main" id="{C7EBFC59-21FA-4CB4-A43D-9F119B916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398523">
              <a:off x="8744087" y="1030951"/>
              <a:ext cx="914400" cy="1403014"/>
            </a:xfrm>
            <a:prstGeom prst="rect">
              <a:avLst/>
            </a:prstGeom>
          </p:spPr>
        </p:pic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8F706ADE-AD0F-4776-A8C2-6063969B4AEB}"/>
                </a:ext>
              </a:extLst>
            </p:cNvPr>
            <p:cNvSpPr/>
            <p:nvPr/>
          </p:nvSpPr>
          <p:spPr>
            <a:xfrm>
              <a:off x="8294580" y="2412738"/>
              <a:ext cx="1968561" cy="1212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D8A1B89B-C3D5-4EF9-B208-5671F9C604DC}"/>
                </a:ext>
              </a:extLst>
            </p:cNvPr>
            <p:cNvSpPr txBox="1"/>
            <p:nvPr/>
          </p:nvSpPr>
          <p:spPr>
            <a:xfrm>
              <a:off x="4510265" y="5623388"/>
              <a:ext cx="1793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Terapia Autóloga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4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C21401C-80C3-418F-81EA-A11D37D6F656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7208BD6-A30A-41D9-8521-BFBC4DA79590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45E2AA8-4113-4CB5-A1C8-30CEE5D5E4E9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7052C3E-74F0-4706-8B9F-C91897D4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7" name="Freeform: Shape 33">
            <a:extLst>
              <a:ext uri="{FF2B5EF4-FFF2-40B4-BE49-F238E27FC236}">
                <a16:creationId xmlns:a16="http://schemas.microsoft.com/office/drawing/2014/main" id="{805A84B5-7C5F-4E27-93F8-5D6CBABF0328}"/>
              </a:ext>
            </a:extLst>
          </p:cNvPr>
          <p:cNvSpPr>
            <a:spLocks/>
          </p:cNvSpPr>
          <p:nvPr/>
        </p:nvSpPr>
        <p:spPr bwMode="auto">
          <a:xfrm>
            <a:off x="4744956" y="2953077"/>
            <a:ext cx="2445546" cy="3032750"/>
          </a:xfrm>
          <a:custGeom>
            <a:avLst/>
            <a:gdLst>
              <a:gd name="connsiteX0" fmla="*/ 1666141 w 2982347"/>
              <a:gd name="connsiteY0" fmla="*/ 239 h 3514622"/>
              <a:gd name="connsiteX1" fmla="*/ 2799671 w 2982347"/>
              <a:gd name="connsiteY1" fmla="*/ 661872 h 3514622"/>
              <a:gd name="connsiteX2" fmla="*/ 2980634 w 2982347"/>
              <a:gd name="connsiteY2" fmla="*/ 1420167 h 3514622"/>
              <a:gd name="connsiteX3" fmla="*/ 2708614 w 2982347"/>
              <a:gd name="connsiteY3" fmla="*/ 2261436 h 3514622"/>
              <a:gd name="connsiteX4" fmla="*/ 2539322 w 2982347"/>
              <a:gd name="connsiteY4" fmla="*/ 3264838 h 3514622"/>
              <a:gd name="connsiteX5" fmla="*/ 2563883 w 2982347"/>
              <a:gd name="connsiteY5" fmla="*/ 3514622 h 3514622"/>
              <a:gd name="connsiteX6" fmla="*/ 1051857 w 2982347"/>
              <a:gd name="connsiteY6" fmla="*/ 3514622 h 3514622"/>
              <a:gd name="connsiteX7" fmla="*/ 1055745 w 2982347"/>
              <a:gd name="connsiteY7" fmla="*/ 3424232 h 3514622"/>
              <a:gd name="connsiteX8" fmla="*/ 1045372 w 2982347"/>
              <a:gd name="connsiteY8" fmla="*/ 3265198 h 3514622"/>
              <a:gd name="connsiteX9" fmla="*/ 732433 w 2982347"/>
              <a:gd name="connsiteY9" fmla="*/ 3165513 h 3514622"/>
              <a:gd name="connsiteX10" fmla="*/ 348032 w 2982347"/>
              <a:gd name="connsiteY10" fmla="*/ 2997259 h 3514622"/>
              <a:gd name="connsiteX11" fmla="*/ 308266 w 2982347"/>
              <a:gd name="connsiteY11" fmla="*/ 2759860 h 3514622"/>
              <a:gd name="connsiteX12" fmla="*/ 300198 w 2982347"/>
              <a:gd name="connsiteY12" fmla="*/ 2441791 h 3514622"/>
              <a:gd name="connsiteX13" fmla="*/ 300198 w 2982347"/>
              <a:gd name="connsiteY13" fmla="*/ 2439486 h 3514622"/>
              <a:gd name="connsiteX14" fmla="*/ 18380 w 2982347"/>
              <a:gd name="connsiteY14" fmla="*/ 2276418 h 3514622"/>
              <a:gd name="connsiteX15" fmla="*/ 100793 w 2982347"/>
              <a:gd name="connsiteY15" fmla="*/ 1943368 h 3514622"/>
              <a:gd name="connsiteX16" fmla="*/ 288671 w 2982347"/>
              <a:gd name="connsiteY16" fmla="*/ 1478941 h 3514622"/>
              <a:gd name="connsiteX17" fmla="*/ 385492 w 2982347"/>
              <a:gd name="connsiteY17" fmla="*/ 979365 h 3514622"/>
              <a:gd name="connsiteX18" fmla="*/ 1468386 w 2982347"/>
              <a:gd name="connsiteY18" fmla="*/ 11329 h 3514622"/>
              <a:gd name="connsiteX19" fmla="*/ 1666141 w 2982347"/>
              <a:gd name="connsiteY19" fmla="*/ 239 h 35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82347" h="3514622">
                <a:moveTo>
                  <a:pt x="1666141" y="239"/>
                </a:moveTo>
                <a:cubicBezTo>
                  <a:pt x="2126276" y="8952"/>
                  <a:pt x="2568209" y="256003"/>
                  <a:pt x="2799671" y="661872"/>
                </a:cubicBezTo>
                <a:cubicBezTo>
                  <a:pt x="2929918" y="890628"/>
                  <a:pt x="2993889" y="1157414"/>
                  <a:pt x="2980634" y="1420167"/>
                </a:cubicBezTo>
                <a:cubicBezTo>
                  <a:pt x="2965073" y="1723255"/>
                  <a:pt x="2826182" y="1987736"/>
                  <a:pt x="2708614" y="2261436"/>
                </a:cubicBezTo>
                <a:cubicBezTo>
                  <a:pt x="2569146" y="2587284"/>
                  <a:pt x="2521744" y="2926241"/>
                  <a:pt x="2539322" y="3264838"/>
                </a:cubicBezTo>
                <a:lnTo>
                  <a:pt x="2563883" y="3514622"/>
                </a:lnTo>
                <a:lnTo>
                  <a:pt x="1051857" y="3514622"/>
                </a:lnTo>
                <a:lnTo>
                  <a:pt x="1055745" y="3424232"/>
                </a:lnTo>
                <a:cubicBezTo>
                  <a:pt x="1057330" y="3369204"/>
                  <a:pt x="1056034" y="3314464"/>
                  <a:pt x="1045372" y="3265198"/>
                </a:cubicBezTo>
                <a:cubicBezTo>
                  <a:pt x="1018285" y="3139007"/>
                  <a:pt x="832712" y="3166089"/>
                  <a:pt x="732433" y="3165513"/>
                </a:cubicBezTo>
                <a:cubicBezTo>
                  <a:pt x="579710" y="3163784"/>
                  <a:pt x="425834" y="3147650"/>
                  <a:pt x="348032" y="2997259"/>
                </a:cubicBezTo>
                <a:cubicBezTo>
                  <a:pt x="309995" y="2924080"/>
                  <a:pt x="310571" y="2839953"/>
                  <a:pt x="308266" y="2759860"/>
                </a:cubicBezTo>
                <a:cubicBezTo>
                  <a:pt x="305384" y="2653837"/>
                  <a:pt x="300774" y="2547814"/>
                  <a:pt x="300198" y="2441791"/>
                </a:cubicBezTo>
                <a:cubicBezTo>
                  <a:pt x="300198" y="2440638"/>
                  <a:pt x="300198" y="2440062"/>
                  <a:pt x="300198" y="2439486"/>
                </a:cubicBezTo>
                <a:cubicBezTo>
                  <a:pt x="159001" y="2407218"/>
                  <a:pt x="74859" y="2369764"/>
                  <a:pt x="18380" y="2276418"/>
                </a:cubicBezTo>
                <a:cubicBezTo>
                  <a:pt x="-36370" y="2185377"/>
                  <a:pt x="43162" y="2064948"/>
                  <a:pt x="100793" y="1943368"/>
                </a:cubicBezTo>
                <a:cubicBezTo>
                  <a:pt x="174561" y="1786638"/>
                  <a:pt x="226429" y="1641432"/>
                  <a:pt x="288671" y="1478941"/>
                </a:cubicBezTo>
                <a:cubicBezTo>
                  <a:pt x="350337" y="1318754"/>
                  <a:pt x="342845" y="1144162"/>
                  <a:pt x="385492" y="979365"/>
                </a:cubicBezTo>
                <a:cubicBezTo>
                  <a:pt x="515163" y="478637"/>
                  <a:pt x="954314" y="79322"/>
                  <a:pt x="1468386" y="11329"/>
                </a:cubicBezTo>
                <a:cubicBezTo>
                  <a:pt x="1534302" y="2614"/>
                  <a:pt x="1600407" y="-1006"/>
                  <a:pt x="1666141" y="23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8" name="Graphic 34" descr="Lightbulb">
            <a:extLst>
              <a:ext uri="{FF2B5EF4-FFF2-40B4-BE49-F238E27FC236}">
                <a16:creationId xmlns:a16="http://schemas.microsoft.com/office/drawing/2014/main" id="{74C0A1B6-2B78-4063-B954-D32CAE665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0101" y="3641844"/>
            <a:ext cx="1142519" cy="1202275"/>
          </a:xfrm>
          <a:prstGeom prst="rect">
            <a:avLst/>
          </a:prstGeom>
        </p:spPr>
      </p:pic>
      <p:grpSp>
        <p:nvGrpSpPr>
          <p:cNvPr id="9" name="Group 83">
            <a:extLst>
              <a:ext uri="{FF2B5EF4-FFF2-40B4-BE49-F238E27FC236}">
                <a16:creationId xmlns:a16="http://schemas.microsoft.com/office/drawing/2014/main" id="{16B6CDFF-22F8-4CDE-AA9A-4AE98967F88E}"/>
              </a:ext>
            </a:extLst>
          </p:cNvPr>
          <p:cNvGrpSpPr/>
          <p:nvPr/>
        </p:nvGrpSpPr>
        <p:grpSpPr>
          <a:xfrm>
            <a:off x="5381523" y="3280410"/>
            <a:ext cx="1399674" cy="681931"/>
            <a:chOff x="2949244" y="1769606"/>
            <a:chExt cx="3109912" cy="1439863"/>
          </a:xfrm>
          <a:solidFill>
            <a:schemeClr val="accent4"/>
          </a:solidFill>
        </p:grpSpPr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CC11629B-515B-45A1-B93F-6A64D074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556" y="1863269"/>
              <a:ext cx="255588" cy="561975"/>
            </a:xfrm>
            <a:custGeom>
              <a:avLst/>
              <a:gdLst>
                <a:gd name="T0" fmla="*/ 450 w 644"/>
                <a:gd name="T1" fmla="*/ 65 h 1418"/>
                <a:gd name="T2" fmla="*/ 458 w 644"/>
                <a:gd name="T3" fmla="*/ 47 h 1418"/>
                <a:gd name="T4" fmla="*/ 485 w 644"/>
                <a:gd name="T5" fmla="*/ 18 h 1418"/>
                <a:gd name="T6" fmla="*/ 520 w 644"/>
                <a:gd name="T7" fmla="*/ 1 h 1418"/>
                <a:gd name="T8" fmla="*/ 559 w 644"/>
                <a:gd name="T9" fmla="*/ 0 h 1418"/>
                <a:gd name="T10" fmla="*/ 578 w 644"/>
                <a:gd name="T11" fmla="*/ 5 h 1418"/>
                <a:gd name="T12" fmla="*/ 597 w 644"/>
                <a:gd name="T13" fmla="*/ 13 h 1418"/>
                <a:gd name="T14" fmla="*/ 626 w 644"/>
                <a:gd name="T15" fmla="*/ 40 h 1418"/>
                <a:gd name="T16" fmla="*/ 642 w 644"/>
                <a:gd name="T17" fmla="*/ 75 h 1418"/>
                <a:gd name="T18" fmla="*/ 644 w 644"/>
                <a:gd name="T19" fmla="*/ 114 h 1418"/>
                <a:gd name="T20" fmla="*/ 638 w 644"/>
                <a:gd name="T21" fmla="*/ 134 h 1418"/>
                <a:gd name="T22" fmla="*/ 195 w 644"/>
                <a:gd name="T23" fmla="*/ 1352 h 1418"/>
                <a:gd name="T24" fmla="*/ 187 w 644"/>
                <a:gd name="T25" fmla="*/ 1370 h 1418"/>
                <a:gd name="T26" fmla="*/ 160 w 644"/>
                <a:gd name="T27" fmla="*/ 1399 h 1418"/>
                <a:gd name="T28" fmla="*/ 126 w 644"/>
                <a:gd name="T29" fmla="*/ 1416 h 1418"/>
                <a:gd name="T30" fmla="*/ 86 w 644"/>
                <a:gd name="T31" fmla="*/ 1418 h 1418"/>
                <a:gd name="T32" fmla="*/ 66 w 644"/>
                <a:gd name="T33" fmla="*/ 1412 h 1418"/>
                <a:gd name="T34" fmla="*/ 48 w 644"/>
                <a:gd name="T35" fmla="*/ 1404 h 1418"/>
                <a:gd name="T36" fmla="*/ 20 w 644"/>
                <a:gd name="T37" fmla="*/ 1377 h 1418"/>
                <a:gd name="T38" fmla="*/ 3 w 644"/>
                <a:gd name="T39" fmla="*/ 1342 h 1418"/>
                <a:gd name="T40" fmla="*/ 0 w 644"/>
                <a:gd name="T41" fmla="*/ 1303 h 1418"/>
                <a:gd name="T42" fmla="*/ 7 w 644"/>
                <a:gd name="T43" fmla="*/ 1283 h 1418"/>
                <a:gd name="T44" fmla="*/ 450 w 644"/>
                <a:gd name="T45" fmla="*/ 6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418">
                  <a:moveTo>
                    <a:pt x="450" y="65"/>
                  </a:moveTo>
                  <a:lnTo>
                    <a:pt x="458" y="47"/>
                  </a:lnTo>
                  <a:lnTo>
                    <a:pt x="485" y="18"/>
                  </a:lnTo>
                  <a:lnTo>
                    <a:pt x="520" y="1"/>
                  </a:lnTo>
                  <a:lnTo>
                    <a:pt x="559" y="0"/>
                  </a:lnTo>
                  <a:lnTo>
                    <a:pt x="578" y="5"/>
                  </a:lnTo>
                  <a:lnTo>
                    <a:pt x="597" y="13"/>
                  </a:lnTo>
                  <a:lnTo>
                    <a:pt x="626" y="40"/>
                  </a:lnTo>
                  <a:lnTo>
                    <a:pt x="642" y="75"/>
                  </a:lnTo>
                  <a:lnTo>
                    <a:pt x="644" y="114"/>
                  </a:lnTo>
                  <a:lnTo>
                    <a:pt x="638" y="134"/>
                  </a:lnTo>
                  <a:lnTo>
                    <a:pt x="195" y="1352"/>
                  </a:lnTo>
                  <a:lnTo>
                    <a:pt x="187" y="1370"/>
                  </a:lnTo>
                  <a:lnTo>
                    <a:pt x="160" y="1399"/>
                  </a:lnTo>
                  <a:lnTo>
                    <a:pt x="126" y="1416"/>
                  </a:lnTo>
                  <a:lnTo>
                    <a:pt x="86" y="1418"/>
                  </a:lnTo>
                  <a:lnTo>
                    <a:pt x="66" y="1412"/>
                  </a:lnTo>
                  <a:lnTo>
                    <a:pt x="48" y="1404"/>
                  </a:lnTo>
                  <a:lnTo>
                    <a:pt x="20" y="1377"/>
                  </a:lnTo>
                  <a:lnTo>
                    <a:pt x="3" y="1342"/>
                  </a:lnTo>
                  <a:lnTo>
                    <a:pt x="0" y="1303"/>
                  </a:lnTo>
                  <a:lnTo>
                    <a:pt x="7" y="1283"/>
                  </a:lnTo>
                  <a:lnTo>
                    <a:pt x="45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AA7C5E1D-B7B8-457D-B6E1-7FC77E7A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531" y="2129969"/>
              <a:ext cx="409575" cy="473075"/>
            </a:xfrm>
            <a:custGeom>
              <a:avLst/>
              <a:gdLst>
                <a:gd name="T0" fmla="*/ 855 w 1033"/>
                <a:gd name="T1" fmla="*/ 36 h 1193"/>
                <a:gd name="T2" fmla="*/ 869 w 1033"/>
                <a:gd name="T3" fmla="*/ 20 h 1193"/>
                <a:gd name="T4" fmla="*/ 904 w 1033"/>
                <a:gd name="T5" fmla="*/ 3 h 1193"/>
                <a:gd name="T6" fmla="*/ 943 w 1033"/>
                <a:gd name="T7" fmla="*/ 0 h 1193"/>
                <a:gd name="T8" fmla="*/ 981 w 1033"/>
                <a:gd name="T9" fmla="*/ 11 h 1193"/>
                <a:gd name="T10" fmla="*/ 998 w 1033"/>
                <a:gd name="T11" fmla="*/ 23 h 1193"/>
                <a:gd name="T12" fmla="*/ 1012 w 1033"/>
                <a:gd name="T13" fmla="*/ 37 h 1193"/>
                <a:gd name="T14" fmla="*/ 1030 w 1033"/>
                <a:gd name="T15" fmla="*/ 72 h 1193"/>
                <a:gd name="T16" fmla="*/ 1033 w 1033"/>
                <a:gd name="T17" fmla="*/ 111 h 1193"/>
                <a:gd name="T18" fmla="*/ 1022 w 1033"/>
                <a:gd name="T19" fmla="*/ 149 h 1193"/>
                <a:gd name="T20" fmla="*/ 1009 w 1033"/>
                <a:gd name="T21" fmla="*/ 164 h 1193"/>
                <a:gd name="T22" fmla="*/ 177 w 1033"/>
                <a:gd name="T23" fmla="*/ 1157 h 1193"/>
                <a:gd name="T24" fmla="*/ 163 w 1033"/>
                <a:gd name="T25" fmla="*/ 1173 h 1193"/>
                <a:gd name="T26" fmla="*/ 128 w 1033"/>
                <a:gd name="T27" fmla="*/ 1191 h 1193"/>
                <a:gd name="T28" fmla="*/ 89 w 1033"/>
                <a:gd name="T29" fmla="*/ 1193 h 1193"/>
                <a:gd name="T30" fmla="*/ 52 w 1033"/>
                <a:gd name="T31" fmla="*/ 1182 h 1193"/>
                <a:gd name="T32" fmla="*/ 35 w 1033"/>
                <a:gd name="T33" fmla="*/ 1170 h 1193"/>
                <a:gd name="T34" fmla="*/ 20 w 1033"/>
                <a:gd name="T35" fmla="*/ 1156 h 1193"/>
                <a:gd name="T36" fmla="*/ 2 w 1033"/>
                <a:gd name="T37" fmla="*/ 1121 h 1193"/>
                <a:gd name="T38" fmla="*/ 0 w 1033"/>
                <a:gd name="T39" fmla="*/ 1083 h 1193"/>
                <a:gd name="T40" fmla="*/ 10 w 1033"/>
                <a:gd name="T41" fmla="*/ 1046 h 1193"/>
                <a:gd name="T42" fmla="*/ 23 w 1033"/>
                <a:gd name="T43" fmla="*/ 1029 h 1193"/>
                <a:gd name="T44" fmla="*/ 855 w 1033"/>
                <a:gd name="T45" fmla="*/ 3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3" h="1193">
                  <a:moveTo>
                    <a:pt x="855" y="36"/>
                  </a:moveTo>
                  <a:lnTo>
                    <a:pt x="869" y="20"/>
                  </a:lnTo>
                  <a:lnTo>
                    <a:pt x="904" y="3"/>
                  </a:lnTo>
                  <a:lnTo>
                    <a:pt x="943" y="0"/>
                  </a:lnTo>
                  <a:lnTo>
                    <a:pt x="981" y="11"/>
                  </a:lnTo>
                  <a:lnTo>
                    <a:pt x="998" y="23"/>
                  </a:lnTo>
                  <a:lnTo>
                    <a:pt x="1012" y="37"/>
                  </a:lnTo>
                  <a:lnTo>
                    <a:pt x="1030" y="72"/>
                  </a:lnTo>
                  <a:lnTo>
                    <a:pt x="1033" y="111"/>
                  </a:lnTo>
                  <a:lnTo>
                    <a:pt x="1022" y="149"/>
                  </a:lnTo>
                  <a:lnTo>
                    <a:pt x="1009" y="164"/>
                  </a:lnTo>
                  <a:lnTo>
                    <a:pt x="177" y="1157"/>
                  </a:lnTo>
                  <a:lnTo>
                    <a:pt x="163" y="1173"/>
                  </a:lnTo>
                  <a:lnTo>
                    <a:pt x="128" y="1191"/>
                  </a:lnTo>
                  <a:lnTo>
                    <a:pt x="89" y="1193"/>
                  </a:lnTo>
                  <a:lnTo>
                    <a:pt x="52" y="1182"/>
                  </a:lnTo>
                  <a:lnTo>
                    <a:pt x="35" y="1170"/>
                  </a:lnTo>
                  <a:lnTo>
                    <a:pt x="20" y="1156"/>
                  </a:lnTo>
                  <a:lnTo>
                    <a:pt x="2" y="1121"/>
                  </a:lnTo>
                  <a:lnTo>
                    <a:pt x="0" y="1083"/>
                  </a:lnTo>
                  <a:lnTo>
                    <a:pt x="10" y="1046"/>
                  </a:lnTo>
                  <a:lnTo>
                    <a:pt x="23" y="1029"/>
                  </a:lnTo>
                  <a:lnTo>
                    <a:pt x="85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E8E54E17-538C-47D6-BAEF-51C7F7D6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131" y="2537956"/>
              <a:ext cx="523875" cy="338138"/>
            </a:xfrm>
            <a:custGeom>
              <a:avLst/>
              <a:gdLst>
                <a:gd name="T0" fmla="*/ 1173 w 1324"/>
                <a:gd name="T1" fmla="*/ 14 h 850"/>
                <a:gd name="T2" fmla="*/ 1191 w 1324"/>
                <a:gd name="T3" fmla="*/ 5 h 850"/>
                <a:gd name="T4" fmla="*/ 1230 w 1324"/>
                <a:gd name="T5" fmla="*/ 0 h 850"/>
                <a:gd name="T6" fmla="*/ 1268 w 1324"/>
                <a:gd name="T7" fmla="*/ 10 h 850"/>
                <a:gd name="T8" fmla="*/ 1299 w 1324"/>
                <a:gd name="T9" fmla="*/ 34 h 850"/>
                <a:gd name="T10" fmla="*/ 1311 w 1324"/>
                <a:gd name="T11" fmla="*/ 51 h 850"/>
                <a:gd name="T12" fmla="*/ 1320 w 1324"/>
                <a:gd name="T13" fmla="*/ 69 h 850"/>
                <a:gd name="T14" fmla="*/ 1324 w 1324"/>
                <a:gd name="T15" fmla="*/ 108 h 850"/>
                <a:gd name="T16" fmla="*/ 1315 w 1324"/>
                <a:gd name="T17" fmla="*/ 145 h 850"/>
                <a:gd name="T18" fmla="*/ 1291 w 1324"/>
                <a:gd name="T19" fmla="*/ 176 h 850"/>
                <a:gd name="T20" fmla="*/ 1273 w 1324"/>
                <a:gd name="T21" fmla="*/ 188 h 850"/>
                <a:gd name="T22" fmla="*/ 152 w 1324"/>
                <a:gd name="T23" fmla="*/ 836 h 850"/>
                <a:gd name="T24" fmla="*/ 132 w 1324"/>
                <a:gd name="T25" fmla="*/ 845 h 850"/>
                <a:gd name="T26" fmla="*/ 94 w 1324"/>
                <a:gd name="T27" fmla="*/ 850 h 850"/>
                <a:gd name="T28" fmla="*/ 57 w 1324"/>
                <a:gd name="T29" fmla="*/ 840 h 850"/>
                <a:gd name="T30" fmla="*/ 26 w 1324"/>
                <a:gd name="T31" fmla="*/ 817 h 850"/>
                <a:gd name="T32" fmla="*/ 14 w 1324"/>
                <a:gd name="T33" fmla="*/ 800 h 850"/>
                <a:gd name="T34" fmla="*/ 5 w 1324"/>
                <a:gd name="T35" fmla="*/ 780 h 850"/>
                <a:gd name="T36" fmla="*/ 0 w 1324"/>
                <a:gd name="T37" fmla="*/ 742 h 850"/>
                <a:gd name="T38" fmla="*/ 11 w 1324"/>
                <a:gd name="T39" fmla="*/ 705 h 850"/>
                <a:gd name="T40" fmla="*/ 34 w 1324"/>
                <a:gd name="T41" fmla="*/ 674 h 850"/>
                <a:gd name="T42" fmla="*/ 51 w 1324"/>
                <a:gd name="T43" fmla="*/ 662 h 850"/>
                <a:gd name="T44" fmla="*/ 1173 w 1324"/>
                <a:gd name="T45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4" h="850">
                  <a:moveTo>
                    <a:pt x="1173" y="14"/>
                  </a:moveTo>
                  <a:lnTo>
                    <a:pt x="1191" y="5"/>
                  </a:lnTo>
                  <a:lnTo>
                    <a:pt x="1230" y="0"/>
                  </a:lnTo>
                  <a:lnTo>
                    <a:pt x="1268" y="10"/>
                  </a:lnTo>
                  <a:lnTo>
                    <a:pt x="1299" y="34"/>
                  </a:lnTo>
                  <a:lnTo>
                    <a:pt x="1311" y="51"/>
                  </a:lnTo>
                  <a:lnTo>
                    <a:pt x="1320" y="69"/>
                  </a:lnTo>
                  <a:lnTo>
                    <a:pt x="1324" y="108"/>
                  </a:lnTo>
                  <a:lnTo>
                    <a:pt x="1315" y="145"/>
                  </a:lnTo>
                  <a:lnTo>
                    <a:pt x="1291" y="176"/>
                  </a:lnTo>
                  <a:lnTo>
                    <a:pt x="1273" y="188"/>
                  </a:lnTo>
                  <a:lnTo>
                    <a:pt x="152" y="836"/>
                  </a:lnTo>
                  <a:lnTo>
                    <a:pt x="132" y="845"/>
                  </a:lnTo>
                  <a:lnTo>
                    <a:pt x="94" y="850"/>
                  </a:lnTo>
                  <a:lnTo>
                    <a:pt x="57" y="840"/>
                  </a:lnTo>
                  <a:lnTo>
                    <a:pt x="26" y="817"/>
                  </a:lnTo>
                  <a:lnTo>
                    <a:pt x="14" y="800"/>
                  </a:lnTo>
                  <a:lnTo>
                    <a:pt x="5" y="780"/>
                  </a:lnTo>
                  <a:lnTo>
                    <a:pt x="0" y="742"/>
                  </a:lnTo>
                  <a:lnTo>
                    <a:pt x="11" y="705"/>
                  </a:lnTo>
                  <a:lnTo>
                    <a:pt x="34" y="674"/>
                  </a:lnTo>
                  <a:lnTo>
                    <a:pt x="51" y="662"/>
                  </a:lnTo>
                  <a:lnTo>
                    <a:pt x="117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820EE7AB-F376-420A-9C89-C4172968C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781" y="3039606"/>
              <a:ext cx="587375" cy="169863"/>
            </a:xfrm>
            <a:custGeom>
              <a:avLst/>
              <a:gdLst>
                <a:gd name="T0" fmla="*/ 1361 w 1479"/>
                <a:gd name="T1" fmla="*/ 2 h 428"/>
                <a:gd name="T2" fmla="*/ 1381 w 1479"/>
                <a:gd name="T3" fmla="*/ 0 h 428"/>
                <a:gd name="T4" fmla="*/ 1420 w 1479"/>
                <a:gd name="T5" fmla="*/ 9 h 428"/>
                <a:gd name="T6" fmla="*/ 1451 w 1479"/>
                <a:gd name="T7" fmla="*/ 31 h 428"/>
                <a:gd name="T8" fmla="*/ 1473 w 1479"/>
                <a:gd name="T9" fmla="*/ 65 h 428"/>
                <a:gd name="T10" fmla="*/ 1477 w 1479"/>
                <a:gd name="T11" fmla="*/ 84 h 428"/>
                <a:gd name="T12" fmla="*/ 1479 w 1479"/>
                <a:gd name="T13" fmla="*/ 105 h 428"/>
                <a:gd name="T14" fmla="*/ 1470 w 1479"/>
                <a:gd name="T15" fmla="*/ 142 h 428"/>
                <a:gd name="T16" fmla="*/ 1448 w 1479"/>
                <a:gd name="T17" fmla="*/ 175 h 428"/>
                <a:gd name="T18" fmla="*/ 1416 w 1479"/>
                <a:gd name="T19" fmla="*/ 196 h 428"/>
                <a:gd name="T20" fmla="*/ 1395 w 1479"/>
                <a:gd name="T21" fmla="*/ 201 h 428"/>
                <a:gd name="T22" fmla="*/ 119 w 1479"/>
                <a:gd name="T23" fmla="*/ 425 h 428"/>
                <a:gd name="T24" fmla="*/ 99 w 1479"/>
                <a:gd name="T25" fmla="*/ 428 h 428"/>
                <a:gd name="T26" fmla="*/ 60 w 1479"/>
                <a:gd name="T27" fmla="*/ 419 h 428"/>
                <a:gd name="T28" fmla="*/ 29 w 1479"/>
                <a:gd name="T29" fmla="*/ 397 h 428"/>
                <a:gd name="T30" fmla="*/ 8 w 1479"/>
                <a:gd name="T31" fmla="*/ 364 h 428"/>
                <a:gd name="T32" fmla="*/ 3 w 1479"/>
                <a:gd name="T33" fmla="*/ 343 h 428"/>
                <a:gd name="T34" fmla="*/ 0 w 1479"/>
                <a:gd name="T35" fmla="*/ 324 h 428"/>
                <a:gd name="T36" fmla="*/ 9 w 1479"/>
                <a:gd name="T37" fmla="*/ 285 h 428"/>
                <a:gd name="T38" fmla="*/ 31 w 1479"/>
                <a:gd name="T39" fmla="*/ 254 h 428"/>
                <a:gd name="T40" fmla="*/ 65 w 1479"/>
                <a:gd name="T41" fmla="*/ 232 h 428"/>
                <a:gd name="T42" fmla="*/ 84 w 1479"/>
                <a:gd name="T43" fmla="*/ 228 h 428"/>
                <a:gd name="T44" fmla="*/ 1361 w 1479"/>
                <a:gd name="T45" fmla="*/ 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9" h="428">
                  <a:moveTo>
                    <a:pt x="1361" y="2"/>
                  </a:moveTo>
                  <a:lnTo>
                    <a:pt x="1381" y="0"/>
                  </a:lnTo>
                  <a:lnTo>
                    <a:pt x="1420" y="9"/>
                  </a:lnTo>
                  <a:lnTo>
                    <a:pt x="1451" y="31"/>
                  </a:lnTo>
                  <a:lnTo>
                    <a:pt x="1473" y="65"/>
                  </a:lnTo>
                  <a:lnTo>
                    <a:pt x="1477" y="84"/>
                  </a:lnTo>
                  <a:lnTo>
                    <a:pt x="1479" y="105"/>
                  </a:lnTo>
                  <a:lnTo>
                    <a:pt x="1470" y="142"/>
                  </a:lnTo>
                  <a:lnTo>
                    <a:pt x="1448" y="175"/>
                  </a:lnTo>
                  <a:lnTo>
                    <a:pt x="1416" y="196"/>
                  </a:lnTo>
                  <a:lnTo>
                    <a:pt x="1395" y="201"/>
                  </a:lnTo>
                  <a:lnTo>
                    <a:pt x="119" y="425"/>
                  </a:lnTo>
                  <a:lnTo>
                    <a:pt x="99" y="428"/>
                  </a:lnTo>
                  <a:lnTo>
                    <a:pt x="60" y="419"/>
                  </a:lnTo>
                  <a:lnTo>
                    <a:pt x="29" y="397"/>
                  </a:lnTo>
                  <a:lnTo>
                    <a:pt x="8" y="364"/>
                  </a:lnTo>
                  <a:lnTo>
                    <a:pt x="3" y="343"/>
                  </a:lnTo>
                  <a:lnTo>
                    <a:pt x="0" y="324"/>
                  </a:lnTo>
                  <a:lnTo>
                    <a:pt x="9" y="285"/>
                  </a:lnTo>
                  <a:lnTo>
                    <a:pt x="31" y="254"/>
                  </a:lnTo>
                  <a:lnTo>
                    <a:pt x="65" y="232"/>
                  </a:lnTo>
                  <a:lnTo>
                    <a:pt x="84" y="228"/>
                  </a:lnTo>
                  <a:lnTo>
                    <a:pt x="136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81996F48-0C20-416E-8D63-5A16A9003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719" y="1769606"/>
              <a:ext cx="79375" cy="593725"/>
            </a:xfrm>
            <a:custGeom>
              <a:avLst/>
              <a:gdLst>
                <a:gd name="T0" fmla="*/ 0 w 202"/>
                <a:gd name="T1" fmla="*/ 102 h 1498"/>
                <a:gd name="T2" fmla="*/ 1 w 202"/>
                <a:gd name="T3" fmla="*/ 81 h 1498"/>
                <a:gd name="T4" fmla="*/ 16 w 202"/>
                <a:gd name="T5" fmla="*/ 45 h 1498"/>
                <a:gd name="T6" fmla="*/ 44 w 202"/>
                <a:gd name="T7" fmla="*/ 17 h 1498"/>
                <a:gd name="T8" fmla="*/ 80 w 202"/>
                <a:gd name="T9" fmla="*/ 2 h 1498"/>
                <a:gd name="T10" fmla="*/ 101 w 202"/>
                <a:gd name="T11" fmla="*/ 0 h 1498"/>
                <a:gd name="T12" fmla="*/ 121 w 202"/>
                <a:gd name="T13" fmla="*/ 2 h 1498"/>
                <a:gd name="T14" fmla="*/ 158 w 202"/>
                <a:gd name="T15" fmla="*/ 17 h 1498"/>
                <a:gd name="T16" fmla="*/ 185 w 202"/>
                <a:gd name="T17" fmla="*/ 45 h 1498"/>
                <a:gd name="T18" fmla="*/ 200 w 202"/>
                <a:gd name="T19" fmla="*/ 81 h 1498"/>
                <a:gd name="T20" fmla="*/ 202 w 202"/>
                <a:gd name="T21" fmla="*/ 102 h 1498"/>
                <a:gd name="T22" fmla="*/ 202 w 202"/>
                <a:gd name="T23" fmla="*/ 1398 h 1498"/>
                <a:gd name="T24" fmla="*/ 200 w 202"/>
                <a:gd name="T25" fmla="*/ 1417 h 1498"/>
                <a:gd name="T26" fmla="*/ 185 w 202"/>
                <a:gd name="T27" fmla="*/ 1454 h 1498"/>
                <a:gd name="T28" fmla="*/ 158 w 202"/>
                <a:gd name="T29" fmla="*/ 1481 h 1498"/>
                <a:gd name="T30" fmla="*/ 121 w 202"/>
                <a:gd name="T31" fmla="*/ 1496 h 1498"/>
                <a:gd name="T32" fmla="*/ 101 w 202"/>
                <a:gd name="T33" fmla="*/ 1498 h 1498"/>
                <a:gd name="T34" fmla="*/ 80 w 202"/>
                <a:gd name="T35" fmla="*/ 1496 h 1498"/>
                <a:gd name="T36" fmla="*/ 44 w 202"/>
                <a:gd name="T37" fmla="*/ 1481 h 1498"/>
                <a:gd name="T38" fmla="*/ 16 w 202"/>
                <a:gd name="T39" fmla="*/ 1454 h 1498"/>
                <a:gd name="T40" fmla="*/ 1 w 202"/>
                <a:gd name="T41" fmla="*/ 1417 h 1498"/>
                <a:gd name="T42" fmla="*/ 0 w 202"/>
                <a:gd name="T43" fmla="*/ 1398 h 1498"/>
                <a:gd name="T44" fmla="*/ 0 w 202"/>
                <a:gd name="T45" fmla="*/ 102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1498">
                  <a:moveTo>
                    <a:pt x="0" y="102"/>
                  </a:moveTo>
                  <a:lnTo>
                    <a:pt x="1" y="81"/>
                  </a:lnTo>
                  <a:lnTo>
                    <a:pt x="16" y="45"/>
                  </a:lnTo>
                  <a:lnTo>
                    <a:pt x="44" y="17"/>
                  </a:lnTo>
                  <a:lnTo>
                    <a:pt x="80" y="2"/>
                  </a:lnTo>
                  <a:lnTo>
                    <a:pt x="101" y="0"/>
                  </a:lnTo>
                  <a:lnTo>
                    <a:pt x="121" y="2"/>
                  </a:lnTo>
                  <a:lnTo>
                    <a:pt x="158" y="17"/>
                  </a:lnTo>
                  <a:lnTo>
                    <a:pt x="185" y="45"/>
                  </a:lnTo>
                  <a:lnTo>
                    <a:pt x="200" y="81"/>
                  </a:lnTo>
                  <a:lnTo>
                    <a:pt x="202" y="102"/>
                  </a:lnTo>
                  <a:lnTo>
                    <a:pt x="202" y="1398"/>
                  </a:lnTo>
                  <a:lnTo>
                    <a:pt x="200" y="1417"/>
                  </a:lnTo>
                  <a:lnTo>
                    <a:pt x="185" y="1454"/>
                  </a:lnTo>
                  <a:lnTo>
                    <a:pt x="158" y="1481"/>
                  </a:lnTo>
                  <a:lnTo>
                    <a:pt x="121" y="1496"/>
                  </a:lnTo>
                  <a:lnTo>
                    <a:pt x="101" y="1498"/>
                  </a:lnTo>
                  <a:lnTo>
                    <a:pt x="80" y="1496"/>
                  </a:lnTo>
                  <a:lnTo>
                    <a:pt x="44" y="1481"/>
                  </a:lnTo>
                  <a:lnTo>
                    <a:pt x="16" y="1454"/>
                  </a:lnTo>
                  <a:lnTo>
                    <a:pt x="1" y="1417"/>
                  </a:lnTo>
                  <a:lnTo>
                    <a:pt x="0" y="1398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AA28D688-73F2-4F5D-A1AF-2108C2B79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256" y="1863269"/>
              <a:ext cx="255588" cy="561975"/>
            </a:xfrm>
            <a:custGeom>
              <a:avLst/>
              <a:gdLst>
                <a:gd name="T0" fmla="*/ 6 w 644"/>
                <a:gd name="T1" fmla="*/ 134 h 1418"/>
                <a:gd name="T2" fmla="*/ 0 w 644"/>
                <a:gd name="T3" fmla="*/ 114 h 1418"/>
                <a:gd name="T4" fmla="*/ 2 w 644"/>
                <a:gd name="T5" fmla="*/ 75 h 1418"/>
                <a:gd name="T6" fmla="*/ 18 w 644"/>
                <a:gd name="T7" fmla="*/ 40 h 1418"/>
                <a:gd name="T8" fmla="*/ 48 w 644"/>
                <a:gd name="T9" fmla="*/ 13 h 1418"/>
                <a:gd name="T10" fmla="*/ 66 w 644"/>
                <a:gd name="T11" fmla="*/ 5 h 1418"/>
                <a:gd name="T12" fmla="*/ 85 w 644"/>
                <a:gd name="T13" fmla="*/ 0 h 1418"/>
                <a:gd name="T14" fmla="*/ 124 w 644"/>
                <a:gd name="T15" fmla="*/ 1 h 1418"/>
                <a:gd name="T16" fmla="*/ 159 w 644"/>
                <a:gd name="T17" fmla="*/ 18 h 1418"/>
                <a:gd name="T18" fmla="*/ 186 w 644"/>
                <a:gd name="T19" fmla="*/ 47 h 1418"/>
                <a:gd name="T20" fmla="*/ 194 w 644"/>
                <a:gd name="T21" fmla="*/ 65 h 1418"/>
                <a:gd name="T22" fmla="*/ 638 w 644"/>
                <a:gd name="T23" fmla="*/ 1283 h 1418"/>
                <a:gd name="T24" fmla="*/ 644 w 644"/>
                <a:gd name="T25" fmla="*/ 1303 h 1418"/>
                <a:gd name="T26" fmla="*/ 641 w 644"/>
                <a:gd name="T27" fmla="*/ 1342 h 1418"/>
                <a:gd name="T28" fmla="*/ 625 w 644"/>
                <a:gd name="T29" fmla="*/ 1377 h 1418"/>
                <a:gd name="T30" fmla="*/ 596 w 644"/>
                <a:gd name="T31" fmla="*/ 1404 h 1418"/>
                <a:gd name="T32" fmla="*/ 578 w 644"/>
                <a:gd name="T33" fmla="*/ 1412 h 1418"/>
                <a:gd name="T34" fmla="*/ 558 w 644"/>
                <a:gd name="T35" fmla="*/ 1418 h 1418"/>
                <a:gd name="T36" fmla="*/ 518 w 644"/>
                <a:gd name="T37" fmla="*/ 1416 h 1418"/>
                <a:gd name="T38" fmla="*/ 483 w 644"/>
                <a:gd name="T39" fmla="*/ 1399 h 1418"/>
                <a:gd name="T40" fmla="*/ 457 w 644"/>
                <a:gd name="T41" fmla="*/ 1370 h 1418"/>
                <a:gd name="T42" fmla="*/ 450 w 644"/>
                <a:gd name="T43" fmla="*/ 1352 h 1418"/>
                <a:gd name="T44" fmla="*/ 6 w 644"/>
                <a:gd name="T45" fmla="*/ 13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418">
                  <a:moveTo>
                    <a:pt x="6" y="134"/>
                  </a:moveTo>
                  <a:lnTo>
                    <a:pt x="0" y="114"/>
                  </a:lnTo>
                  <a:lnTo>
                    <a:pt x="2" y="75"/>
                  </a:lnTo>
                  <a:lnTo>
                    <a:pt x="18" y="40"/>
                  </a:lnTo>
                  <a:lnTo>
                    <a:pt x="48" y="13"/>
                  </a:lnTo>
                  <a:lnTo>
                    <a:pt x="66" y="5"/>
                  </a:lnTo>
                  <a:lnTo>
                    <a:pt x="85" y="0"/>
                  </a:lnTo>
                  <a:lnTo>
                    <a:pt x="124" y="1"/>
                  </a:lnTo>
                  <a:lnTo>
                    <a:pt x="159" y="18"/>
                  </a:lnTo>
                  <a:lnTo>
                    <a:pt x="186" y="47"/>
                  </a:lnTo>
                  <a:lnTo>
                    <a:pt x="194" y="65"/>
                  </a:lnTo>
                  <a:lnTo>
                    <a:pt x="638" y="1283"/>
                  </a:lnTo>
                  <a:lnTo>
                    <a:pt x="644" y="1303"/>
                  </a:lnTo>
                  <a:lnTo>
                    <a:pt x="641" y="1342"/>
                  </a:lnTo>
                  <a:lnTo>
                    <a:pt x="625" y="1377"/>
                  </a:lnTo>
                  <a:lnTo>
                    <a:pt x="596" y="1404"/>
                  </a:lnTo>
                  <a:lnTo>
                    <a:pt x="578" y="1412"/>
                  </a:lnTo>
                  <a:lnTo>
                    <a:pt x="558" y="1418"/>
                  </a:lnTo>
                  <a:lnTo>
                    <a:pt x="518" y="1416"/>
                  </a:lnTo>
                  <a:lnTo>
                    <a:pt x="483" y="1399"/>
                  </a:lnTo>
                  <a:lnTo>
                    <a:pt x="457" y="1370"/>
                  </a:lnTo>
                  <a:lnTo>
                    <a:pt x="450" y="1352"/>
                  </a:lnTo>
                  <a:lnTo>
                    <a:pt x="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72C37D8C-F6BA-44B9-B688-BA3FF10E6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706" y="2129969"/>
              <a:ext cx="411163" cy="473075"/>
            </a:xfrm>
            <a:custGeom>
              <a:avLst/>
              <a:gdLst>
                <a:gd name="T0" fmla="*/ 25 w 1035"/>
                <a:gd name="T1" fmla="*/ 164 h 1193"/>
                <a:gd name="T2" fmla="*/ 12 w 1035"/>
                <a:gd name="T3" fmla="*/ 149 h 1193"/>
                <a:gd name="T4" fmla="*/ 0 w 1035"/>
                <a:gd name="T5" fmla="*/ 111 h 1193"/>
                <a:gd name="T6" fmla="*/ 4 w 1035"/>
                <a:gd name="T7" fmla="*/ 72 h 1193"/>
                <a:gd name="T8" fmla="*/ 22 w 1035"/>
                <a:gd name="T9" fmla="*/ 37 h 1193"/>
                <a:gd name="T10" fmla="*/ 36 w 1035"/>
                <a:gd name="T11" fmla="*/ 23 h 1193"/>
                <a:gd name="T12" fmla="*/ 53 w 1035"/>
                <a:gd name="T13" fmla="*/ 11 h 1193"/>
                <a:gd name="T14" fmla="*/ 91 w 1035"/>
                <a:gd name="T15" fmla="*/ 0 h 1193"/>
                <a:gd name="T16" fmla="*/ 130 w 1035"/>
                <a:gd name="T17" fmla="*/ 3 h 1193"/>
                <a:gd name="T18" fmla="*/ 165 w 1035"/>
                <a:gd name="T19" fmla="*/ 20 h 1193"/>
                <a:gd name="T20" fmla="*/ 179 w 1035"/>
                <a:gd name="T21" fmla="*/ 36 h 1193"/>
                <a:gd name="T22" fmla="*/ 1011 w 1035"/>
                <a:gd name="T23" fmla="*/ 1029 h 1193"/>
                <a:gd name="T24" fmla="*/ 1023 w 1035"/>
                <a:gd name="T25" fmla="*/ 1046 h 1193"/>
                <a:gd name="T26" fmla="*/ 1035 w 1035"/>
                <a:gd name="T27" fmla="*/ 1083 h 1193"/>
                <a:gd name="T28" fmla="*/ 1032 w 1035"/>
                <a:gd name="T29" fmla="*/ 1121 h 1193"/>
                <a:gd name="T30" fmla="*/ 1014 w 1035"/>
                <a:gd name="T31" fmla="*/ 1156 h 1193"/>
                <a:gd name="T32" fmla="*/ 998 w 1035"/>
                <a:gd name="T33" fmla="*/ 1170 h 1193"/>
                <a:gd name="T34" fmla="*/ 983 w 1035"/>
                <a:gd name="T35" fmla="*/ 1182 h 1193"/>
                <a:gd name="T36" fmla="*/ 945 w 1035"/>
                <a:gd name="T37" fmla="*/ 1193 h 1193"/>
                <a:gd name="T38" fmla="*/ 906 w 1035"/>
                <a:gd name="T39" fmla="*/ 1191 h 1193"/>
                <a:gd name="T40" fmla="*/ 871 w 1035"/>
                <a:gd name="T41" fmla="*/ 1173 h 1193"/>
                <a:gd name="T42" fmla="*/ 857 w 1035"/>
                <a:gd name="T43" fmla="*/ 1157 h 1193"/>
                <a:gd name="T44" fmla="*/ 25 w 1035"/>
                <a:gd name="T45" fmla="*/ 164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5" h="1193">
                  <a:moveTo>
                    <a:pt x="25" y="164"/>
                  </a:moveTo>
                  <a:lnTo>
                    <a:pt x="12" y="149"/>
                  </a:lnTo>
                  <a:lnTo>
                    <a:pt x="0" y="111"/>
                  </a:lnTo>
                  <a:lnTo>
                    <a:pt x="4" y="72"/>
                  </a:lnTo>
                  <a:lnTo>
                    <a:pt x="22" y="37"/>
                  </a:lnTo>
                  <a:lnTo>
                    <a:pt x="36" y="23"/>
                  </a:lnTo>
                  <a:lnTo>
                    <a:pt x="53" y="11"/>
                  </a:lnTo>
                  <a:lnTo>
                    <a:pt x="91" y="0"/>
                  </a:lnTo>
                  <a:lnTo>
                    <a:pt x="130" y="3"/>
                  </a:lnTo>
                  <a:lnTo>
                    <a:pt x="165" y="20"/>
                  </a:lnTo>
                  <a:lnTo>
                    <a:pt x="179" y="36"/>
                  </a:lnTo>
                  <a:lnTo>
                    <a:pt x="1011" y="1029"/>
                  </a:lnTo>
                  <a:lnTo>
                    <a:pt x="1023" y="1046"/>
                  </a:lnTo>
                  <a:lnTo>
                    <a:pt x="1035" y="1083"/>
                  </a:lnTo>
                  <a:lnTo>
                    <a:pt x="1032" y="1121"/>
                  </a:lnTo>
                  <a:lnTo>
                    <a:pt x="1014" y="1156"/>
                  </a:lnTo>
                  <a:lnTo>
                    <a:pt x="998" y="1170"/>
                  </a:lnTo>
                  <a:lnTo>
                    <a:pt x="983" y="1182"/>
                  </a:lnTo>
                  <a:lnTo>
                    <a:pt x="945" y="1193"/>
                  </a:lnTo>
                  <a:lnTo>
                    <a:pt x="906" y="1191"/>
                  </a:lnTo>
                  <a:lnTo>
                    <a:pt x="871" y="1173"/>
                  </a:lnTo>
                  <a:lnTo>
                    <a:pt x="857" y="1157"/>
                  </a:lnTo>
                  <a:lnTo>
                    <a:pt x="2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94D7A798-FC1F-4C5D-8E5F-F462C5F07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06" y="2537956"/>
              <a:ext cx="525463" cy="338138"/>
            </a:xfrm>
            <a:custGeom>
              <a:avLst/>
              <a:gdLst>
                <a:gd name="T0" fmla="*/ 50 w 1323"/>
                <a:gd name="T1" fmla="*/ 188 h 850"/>
                <a:gd name="T2" fmla="*/ 32 w 1323"/>
                <a:gd name="T3" fmla="*/ 176 h 850"/>
                <a:gd name="T4" fmla="*/ 9 w 1323"/>
                <a:gd name="T5" fmla="*/ 145 h 850"/>
                <a:gd name="T6" fmla="*/ 0 w 1323"/>
                <a:gd name="T7" fmla="*/ 108 h 850"/>
                <a:gd name="T8" fmla="*/ 3 w 1323"/>
                <a:gd name="T9" fmla="*/ 69 h 850"/>
                <a:gd name="T10" fmla="*/ 13 w 1323"/>
                <a:gd name="T11" fmla="*/ 51 h 850"/>
                <a:gd name="T12" fmla="*/ 24 w 1323"/>
                <a:gd name="T13" fmla="*/ 34 h 850"/>
                <a:gd name="T14" fmla="*/ 55 w 1323"/>
                <a:gd name="T15" fmla="*/ 10 h 850"/>
                <a:gd name="T16" fmla="*/ 93 w 1323"/>
                <a:gd name="T17" fmla="*/ 0 h 850"/>
                <a:gd name="T18" fmla="*/ 132 w 1323"/>
                <a:gd name="T19" fmla="*/ 5 h 850"/>
                <a:gd name="T20" fmla="*/ 150 w 1323"/>
                <a:gd name="T21" fmla="*/ 14 h 850"/>
                <a:gd name="T22" fmla="*/ 1273 w 1323"/>
                <a:gd name="T23" fmla="*/ 662 h 850"/>
                <a:gd name="T24" fmla="*/ 1289 w 1323"/>
                <a:gd name="T25" fmla="*/ 674 h 850"/>
                <a:gd name="T26" fmla="*/ 1313 w 1323"/>
                <a:gd name="T27" fmla="*/ 705 h 850"/>
                <a:gd name="T28" fmla="*/ 1323 w 1323"/>
                <a:gd name="T29" fmla="*/ 742 h 850"/>
                <a:gd name="T30" fmla="*/ 1318 w 1323"/>
                <a:gd name="T31" fmla="*/ 780 h 850"/>
                <a:gd name="T32" fmla="*/ 1309 w 1323"/>
                <a:gd name="T33" fmla="*/ 800 h 850"/>
                <a:gd name="T34" fmla="*/ 1297 w 1323"/>
                <a:gd name="T35" fmla="*/ 817 h 850"/>
                <a:gd name="T36" fmla="*/ 1266 w 1323"/>
                <a:gd name="T37" fmla="*/ 840 h 850"/>
                <a:gd name="T38" fmla="*/ 1230 w 1323"/>
                <a:gd name="T39" fmla="*/ 850 h 850"/>
                <a:gd name="T40" fmla="*/ 1191 w 1323"/>
                <a:gd name="T41" fmla="*/ 845 h 850"/>
                <a:gd name="T42" fmla="*/ 1171 w 1323"/>
                <a:gd name="T43" fmla="*/ 836 h 850"/>
                <a:gd name="T44" fmla="*/ 50 w 1323"/>
                <a:gd name="T45" fmla="*/ 18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3" h="850">
                  <a:moveTo>
                    <a:pt x="50" y="188"/>
                  </a:moveTo>
                  <a:lnTo>
                    <a:pt x="32" y="176"/>
                  </a:lnTo>
                  <a:lnTo>
                    <a:pt x="9" y="145"/>
                  </a:lnTo>
                  <a:lnTo>
                    <a:pt x="0" y="108"/>
                  </a:lnTo>
                  <a:lnTo>
                    <a:pt x="3" y="69"/>
                  </a:lnTo>
                  <a:lnTo>
                    <a:pt x="13" y="51"/>
                  </a:lnTo>
                  <a:lnTo>
                    <a:pt x="24" y="34"/>
                  </a:lnTo>
                  <a:lnTo>
                    <a:pt x="55" y="10"/>
                  </a:lnTo>
                  <a:lnTo>
                    <a:pt x="93" y="0"/>
                  </a:lnTo>
                  <a:lnTo>
                    <a:pt x="132" y="5"/>
                  </a:lnTo>
                  <a:lnTo>
                    <a:pt x="150" y="14"/>
                  </a:lnTo>
                  <a:lnTo>
                    <a:pt x="1273" y="662"/>
                  </a:lnTo>
                  <a:lnTo>
                    <a:pt x="1289" y="674"/>
                  </a:lnTo>
                  <a:lnTo>
                    <a:pt x="1313" y="705"/>
                  </a:lnTo>
                  <a:lnTo>
                    <a:pt x="1323" y="742"/>
                  </a:lnTo>
                  <a:lnTo>
                    <a:pt x="1318" y="780"/>
                  </a:lnTo>
                  <a:lnTo>
                    <a:pt x="1309" y="800"/>
                  </a:lnTo>
                  <a:lnTo>
                    <a:pt x="1297" y="817"/>
                  </a:lnTo>
                  <a:lnTo>
                    <a:pt x="1266" y="840"/>
                  </a:lnTo>
                  <a:lnTo>
                    <a:pt x="1230" y="850"/>
                  </a:lnTo>
                  <a:lnTo>
                    <a:pt x="1191" y="845"/>
                  </a:lnTo>
                  <a:lnTo>
                    <a:pt x="1171" y="836"/>
                  </a:lnTo>
                  <a:lnTo>
                    <a:pt x="5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4CA63D9-8A96-4743-A0BD-C9878CEF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244" y="3039606"/>
              <a:ext cx="585788" cy="169863"/>
            </a:xfrm>
            <a:custGeom>
              <a:avLst/>
              <a:gdLst>
                <a:gd name="T0" fmla="*/ 84 w 1479"/>
                <a:gd name="T1" fmla="*/ 201 h 428"/>
                <a:gd name="T2" fmla="*/ 64 w 1479"/>
                <a:gd name="T3" fmla="*/ 196 h 428"/>
                <a:gd name="T4" fmla="*/ 31 w 1479"/>
                <a:gd name="T5" fmla="*/ 175 h 428"/>
                <a:gd name="T6" fmla="*/ 9 w 1479"/>
                <a:gd name="T7" fmla="*/ 142 h 428"/>
                <a:gd name="T8" fmla="*/ 0 w 1479"/>
                <a:gd name="T9" fmla="*/ 105 h 428"/>
                <a:gd name="T10" fmla="*/ 3 w 1479"/>
                <a:gd name="T11" fmla="*/ 84 h 428"/>
                <a:gd name="T12" fmla="*/ 7 w 1479"/>
                <a:gd name="T13" fmla="*/ 65 h 428"/>
                <a:gd name="T14" fmla="*/ 29 w 1479"/>
                <a:gd name="T15" fmla="*/ 31 h 428"/>
                <a:gd name="T16" fmla="*/ 60 w 1479"/>
                <a:gd name="T17" fmla="*/ 9 h 428"/>
                <a:gd name="T18" fmla="*/ 99 w 1479"/>
                <a:gd name="T19" fmla="*/ 0 h 428"/>
                <a:gd name="T20" fmla="*/ 118 w 1479"/>
                <a:gd name="T21" fmla="*/ 2 h 428"/>
                <a:gd name="T22" fmla="*/ 1395 w 1479"/>
                <a:gd name="T23" fmla="*/ 228 h 428"/>
                <a:gd name="T24" fmla="*/ 1414 w 1479"/>
                <a:gd name="T25" fmla="*/ 232 h 428"/>
                <a:gd name="T26" fmla="*/ 1448 w 1479"/>
                <a:gd name="T27" fmla="*/ 254 h 428"/>
                <a:gd name="T28" fmla="*/ 1470 w 1479"/>
                <a:gd name="T29" fmla="*/ 285 h 428"/>
                <a:gd name="T30" fmla="*/ 1479 w 1479"/>
                <a:gd name="T31" fmla="*/ 324 h 428"/>
                <a:gd name="T32" fmla="*/ 1477 w 1479"/>
                <a:gd name="T33" fmla="*/ 343 h 428"/>
                <a:gd name="T34" fmla="*/ 1471 w 1479"/>
                <a:gd name="T35" fmla="*/ 364 h 428"/>
                <a:gd name="T36" fmla="*/ 1451 w 1479"/>
                <a:gd name="T37" fmla="*/ 397 h 428"/>
                <a:gd name="T38" fmla="*/ 1420 w 1479"/>
                <a:gd name="T39" fmla="*/ 419 h 428"/>
                <a:gd name="T40" fmla="*/ 1381 w 1479"/>
                <a:gd name="T41" fmla="*/ 428 h 428"/>
                <a:gd name="T42" fmla="*/ 1360 w 1479"/>
                <a:gd name="T43" fmla="*/ 425 h 428"/>
                <a:gd name="T44" fmla="*/ 84 w 1479"/>
                <a:gd name="T45" fmla="*/ 20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9" h="428">
                  <a:moveTo>
                    <a:pt x="84" y="201"/>
                  </a:moveTo>
                  <a:lnTo>
                    <a:pt x="64" y="196"/>
                  </a:lnTo>
                  <a:lnTo>
                    <a:pt x="31" y="175"/>
                  </a:lnTo>
                  <a:lnTo>
                    <a:pt x="9" y="142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7" y="65"/>
                  </a:lnTo>
                  <a:lnTo>
                    <a:pt x="29" y="31"/>
                  </a:lnTo>
                  <a:lnTo>
                    <a:pt x="60" y="9"/>
                  </a:lnTo>
                  <a:lnTo>
                    <a:pt x="99" y="0"/>
                  </a:lnTo>
                  <a:lnTo>
                    <a:pt x="118" y="2"/>
                  </a:lnTo>
                  <a:lnTo>
                    <a:pt x="1395" y="228"/>
                  </a:lnTo>
                  <a:lnTo>
                    <a:pt x="1414" y="232"/>
                  </a:lnTo>
                  <a:lnTo>
                    <a:pt x="1448" y="254"/>
                  </a:lnTo>
                  <a:lnTo>
                    <a:pt x="1470" y="285"/>
                  </a:lnTo>
                  <a:lnTo>
                    <a:pt x="1479" y="324"/>
                  </a:lnTo>
                  <a:lnTo>
                    <a:pt x="1477" y="343"/>
                  </a:lnTo>
                  <a:lnTo>
                    <a:pt x="1471" y="364"/>
                  </a:lnTo>
                  <a:lnTo>
                    <a:pt x="1451" y="397"/>
                  </a:lnTo>
                  <a:lnTo>
                    <a:pt x="1420" y="419"/>
                  </a:lnTo>
                  <a:lnTo>
                    <a:pt x="1381" y="428"/>
                  </a:lnTo>
                  <a:lnTo>
                    <a:pt x="1360" y="425"/>
                  </a:lnTo>
                  <a:lnTo>
                    <a:pt x="8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Freeform 139">
            <a:extLst>
              <a:ext uri="{FF2B5EF4-FFF2-40B4-BE49-F238E27FC236}">
                <a16:creationId xmlns:a16="http://schemas.microsoft.com/office/drawing/2014/main" id="{F80219DA-1BBD-4EC4-A182-0A2D893B91D5}"/>
              </a:ext>
            </a:extLst>
          </p:cNvPr>
          <p:cNvSpPr>
            <a:spLocks/>
          </p:cNvSpPr>
          <p:nvPr/>
        </p:nvSpPr>
        <p:spPr bwMode="auto">
          <a:xfrm>
            <a:off x="2472350" y="3125584"/>
            <a:ext cx="1579243" cy="1237516"/>
          </a:xfrm>
          <a:custGeom>
            <a:avLst/>
            <a:gdLst>
              <a:gd name="T0" fmla="*/ 2722 w 2821"/>
              <a:gd name="T1" fmla="*/ 170 h 1620"/>
              <a:gd name="T2" fmla="*/ 2722 w 2821"/>
              <a:gd name="T3" fmla="*/ 159 h 1620"/>
              <a:gd name="T4" fmla="*/ 2697 w 2821"/>
              <a:gd name="T5" fmla="*/ 131 h 1620"/>
              <a:gd name="T6" fmla="*/ 2517 w 2821"/>
              <a:gd name="T7" fmla="*/ 106 h 1620"/>
              <a:gd name="T8" fmla="*/ 1863 w 2821"/>
              <a:gd name="T9" fmla="*/ 42 h 1620"/>
              <a:gd name="T10" fmla="*/ 1206 w 2821"/>
              <a:gd name="T11" fmla="*/ 7 h 1620"/>
              <a:gd name="T12" fmla="*/ 548 w 2821"/>
              <a:gd name="T13" fmla="*/ 0 h 1620"/>
              <a:gd name="T14" fmla="*/ 55 w 2821"/>
              <a:gd name="T15" fmla="*/ 17 h 1620"/>
              <a:gd name="T16" fmla="*/ 30 w 2821"/>
              <a:gd name="T17" fmla="*/ 25 h 1620"/>
              <a:gd name="T18" fmla="*/ 16 w 2821"/>
              <a:gd name="T19" fmla="*/ 75 h 1620"/>
              <a:gd name="T20" fmla="*/ 46 w 2821"/>
              <a:gd name="T21" fmla="*/ 100 h 1620"/>
              <a:gd name="T22" fmla="*/ 217 w 2821"/>
              <a:gd name="T23" fmla="*/ 93 h 1620"/>
              <a:gd name="T24" fmla="*/ 865 w 2821"/>
              <a:gd name="T25" fmla="*/ 84 h 1620"/>
              <a:gd name="T26" fmla="*/ 1511 w 2821"/>
              <a:gd name="T27" fmla="*/ 104 h 1620"/>
              <a:gd name="T28" fmla="*/ 2157 w 2821"/>
              <a:gd name="T29" fmla="*/ 150 h 1620"/>
              <a:gd name="T30" fmla="*/ 2640 w 2821"/>
              <a:gd name="T31" fmla="*/ 205 h 1620"/>
              <a:gd name="T32" fmla="*/ 2639 w 2821"/>
              <a:gd name="T33" fmla="*/ 482 h 1620"/>
              <a:gd name="T34" fmla="*/ 2614 w 2821"/>
              <a:gd name="T35" fmla="*/ 989 h 1620"/>
              <a:gd name="T36" fmla="*/ 2591 w 2821"/>
              <a:gd name="T37" fmla="*/ 1336 h 1620"/>
              <a:gd name="T38" fmla="*/ 2587 w 2821"/>
              <a:gd name="T39" fmla="*/ 1336 h 1620"/>
              <a:gd name="T40" fmla="*/ 2573 w 2821"/>
              <a:gd name="T41" fmla="*/ 1335 h 1620"/>
              <a:gd name="T42" fmla="*/ 1635 w 2821"/>
              <a:gd name="T43" fmla="*/ 1371 h 1620"/>
              <a:gd name="T44" fmla="*/ 1019 w 2821"/>
              <a:gd name="T45" fmla="*/ 1378 h 1620"/>
              <a:gd name="T46" fmla="*/ 263 w 2821"/>
              <a:gd name="T47" fmla="*/ 1374 h 1620"/>
              <a:gd name="T48" fmla="*/ 113 w 2821"/>
              <a:gd name="T49" fmla="*/ 1369 h 1620"/>
              <a:gd name="T50" fmla="*/ 97 w 2821"/>
              <a:gd name="T51" fmla="*/ 1327 h 1620"/>
              <a:gd name="T52" fmla="*/ 90 w 2821"/>
              <a:gd name="T53" fmla="*/ 1139 h 1620"/>
              <a:gd name="T54" fmla="*/ 91 w 2821"/>
              <a:gd name="T55" fmla="*/ 909 h 1620"/>
              <a:gd name="T56" fmla="*/ 91 w 2821"/>
              <a:gd name="T57" fmla="*/ 596 h 1620"/>
              <a:gd name="T58" fmla="*/ 77 w 2821"/>
              <a:gd name="T59" fmla="*/ 136 h 1620"/>
              <a:gd name="T60" fmla="*/ 64 w 2821"/>
              <a:gd name="T61" fmla="*/ 118 h 1620"/>
              <a:gd name="T62" fmla="*/ 38 w 2821"/>
              <a:gd name="T63" fmla="*/ 128 h 1620"/>
              <a:gd name="T64" fmla="*/ 24 w 2821"/>
              <a:gd name="T65" fmla="*/ 316 h 1620"/>
              <a:gd name="T66" fmla="*/ 17 w 2821"/>
              <a:gd name="T67" fmla="*/ 855 h 1620"/>
              <a:gd name="T68" fmla="*/ 16 w 2821"/>
              <a:gd name="T69" fmla="*/ 1194 h 1620"/>
              <a:gd name="T70" fmla="*/ 16 w 2821"/>
              <a:gd name="T71" fmla="*/ 1296 h 1620"/>
              <a:gd name="T72" fmla="*/ 27 w 2821"/>
              <a:gd name="T73" fmla="*/ 1354 h 1620"/>
              <a:gd name="T74" fmla="*/ 1 w 2821"/>
              <a:gd name="T75" fmla="*/ 1386 h 1620"/>
              <a:gd name="T76" fmla="*/ 4 w 2821"/>
              <a:gd name="T77" fmla="*/ 1428 h 1620"/>
              <a:gd name="T78" fmla="*/ 47 w 2821"/>
              <a:gd name="T79" fmla="*/ 1518 h 1620"/>
              <a:gd name="T80" fmla="*/ 125 w 2821"/>
              <a:gd name="T81" fmla="*/ 1576 h 1620"/>
              <a:gd name="T82" fmla="*/ 248 w 2821"/>
              <a:gd name="T83" fmla="*/ 1612 h 1620"/>
              <a:gd name="T84" fmla="*/ 396 w 2821"/>
              <a:gd name="T85" fmla="*/ 1620 h 1620"/>
              <a:gd name="T86" fmla="*/ 883 w 2821"/>
              <a:gd name="T87" fmla="*/ 1594 h 1620"/>
              <a:gd name="T88" fmla="*/ 1480 w 2821"/>
              <a:gd name="T89" fmla="*/ 1561 h 1620"/>
              <a:gd name="T90" fmla="*/ 2694 w 2821"/>
              <a:gd name="T91" fmla="*/ 1505 h 1620"/>
              <a:gd name="T92" fmla="*/ 2743 w 2821"/>
              <a:gd name="T93" fmla="*/ 1489 h 1620"/>
              <a:gd name="T94" fmla="*/ 2780 w 2821"/>
              <a:gd name="T95" fmla="*/ 1435 h 1620"/>
              <a:gd name="T96" fmla="*/ 2800 w 2821"/>
              <a:gd name="T97" fmla="*/ 1125 h 1620"/>
              <a:gd name="T98" fmla="*/ 2821 w 2821"/>
              <a:gd name="T99" fmla="*/ 249 h 1620"/>
              <a:gd name="T100" fmla="*/ 2802 w 2821"/>
              <a:gd name="T101" fmla="*/ 194 h 1620"/>
              <a:gd name="T102" fmla="*/ 2740 w 2821"/>
              <a:gd name="T103" fmla="*/ 169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21" h="1620">
                <a:moveTo>
                  <a:pt x="2722" y="171"/>
                </a:moveTo>
                <a:lnTo>
                  <a:pt x="2722" y="170"/>
                </a:lnTo>
                <a:lnTo>
                  <a:pt x="2722" y="169"/>
                </a:lnTo>
                <a:lnTo>
                  <a:pt x="2722" y="159"/>
                </a:lnTo>
                <a:lnTo>
                  <a:pt x="2716" y="145"/>
                </a:lnTo>
                <a:lnTo>
                  <a:pt x="2697" y="131"/>
                </a:lnTo>
                <a:lnTo>
                  <a:pt x="2681" y="127"/>
                </a:lnTo>
                <a:lnTo>
                  <a:pt x="2517" y="106"/>
                </a:lnTo>
                <a:lnTo>
                  <a:pt x="2191" y="70"/>
                </a:lnTo>
                <a:lnTo>
                  <a:pt x="1863" y="42"/>
                </a:lnTo>
                <a:lnTo>
                  <a:pt x="1535" y="19"/>
                </a:lnTo>
                <a:lnTo>
                  <a:pt x="1206" y="7"/>
                </a:lnTo>
                <a:lnTo>
                  <a:pt x="878" y="0"/>
                </a:lnTo>
                <a:lnTo>
                  <a:pt x="548" y="0"/>
                </a:lnTo>
                <a:lnTo>
                  <a:pt x="219" y="9"/>
                </a:lnTo>
                <a:lnTo>
                  <a:pt x="55" y="17"/>
                </a:lnTo>
                <a:lnTo>
                  <a:pt x="46" y="17"/>
                </a:lnTo>
                <a:lnTo>
                  <a:pt x="30" y="25"/>
                </a:lnTo>
                <a:lnTo>
                  <a:pt x="16" y="44"/>
                </a:lnTo>
                <a:lnTo>
                  <a:pt x="16" y="75"/>
                </a:lnTo>
                <a:lnTo>
                  <a:pt x="30" y="93"/>
                </a:lnTo>
                <a:lnTo>
                  <a:pt x="46" y="100"/>
                </a:lnTo>
                <a:lnTo>
                  <a:pt x="55" y="100"/>
                </a:lnTo>
                <a:lnTo>
                  <a:pt x="217" y="93"/>
                </a:lnTo>
                <a:lnTo>
                  <a:pt x="541" y="86"/>
                </a:lnTo>
                <a:lnTo>
                  <a:pt x="865" y="84"/>
                </a:lnTo>
                <a:lnTo>
                  <a:pt x="1187" y="91"/>
                </a:lnTo>
                <a:lnTo>
                  <a:pt x="1511" y="104"/>
                </a:lnTo>
                <a:lnTo>
                  <a:pt x="1834" y="124"/>
                </a:lnTo>
                <a:lnTo>
                  <a:pt x="2157" y="150"/>
                </a:lnTo>
                <a:lnTo>
                  <a:pt x="2480" y="184"/>
                </a:lnTo>
                <a:lnTo>
                  <a:pt x="2640" y="205"/>
                </a:lnTo>
                <a:lnTo>
                  <a:pt x="2642" y="344"/>
                </a:lnTo>
                <a:lnTo>
                  <a:pt x="2639" y="482"/>
                </a:lnTo>
                <a:lnTo>
                  <a:pt x="2625" y="735"/>
                </a:lnTo>
                <a:lnTo>
                  <a:pt x="2614" y="989"/>
                </a:lnTo>
                <a:lnTo>
                  <a:pt x="2603" y="1163"/>
                </a:lnTo>
                <a:lnTo>
                  <a:pt x="2591" y="1336"/>
                </a:lnTo>
                <a:lnTo>
                  <a:pt x="2589" y="1336"/>
                </a:lnTo>
                <a:lnTo>
                  <a:pt x="2587" y="1336"/>
                </a:lnTo>
                <a:lnTo>
                  <a:pt x="2581" y="1335"/>
                </a:lnTo>
                <a:lnTo>
                  <a:pt x="2573" y="1335"/>
                </a:lnTo>
                <a:lnTo>
                  <a:pt x="2261" y="1351"/>
                </a:lnTo>
                <a:lnTo>
                  <a:pt x="1635" y="1371"/>
                </a:lnTo>
                <a:lnTo>
                  <a:pt x="1321" y="1377"/>
                </a:lnTo>
                <a:lnTo>
                  <a:pt x="1019" y="1378"/>
                </a:lnTo>
                <a:lnTo>
                  <a:pt x="565" y="1373"/>
                </a:lnTo>
                <a:lnTo>
                  <a:pt x="263" y="1374"/>
                </a:lnTo>
                <a:lnTo>
                  <a:pt x="113" y="1378"/>
                </a:lnTo>
                <a:lnTo>
                  <a:pt x="113" y="1369"/>
                </a:lnTo>
                <a:lnTo>
                  <a:pt x="110" y="1360"/>
                </a:lnTo>
                <a:lnTo>
                  <a:pt x="97" y="1327"/>
                </a:lnTo>
                <a:lnTo>
                  <a:pt x="87" y="1255"/>
                </a:lnTo>
                <a:lnTo>
                  <a:pt x="90" y="1139"/>
                </a:lnTo>
                <a:lnTo>
                  <a:pt x="92" y="1067"/>
                </a:lnTo>
                <a:lnTo>
                  <a:pt x="91" y="909"/>
                </a:lnTo>
                <a:lnTo>
                  <a:pt x="91" y="750"/>
                </a:lnTo>
                <a:lnTo>
                  <a:pt x="91" y="596"/>
                </a:lnTo>
                <a:lnTo>
                  <a:pt x="86" y="289"/>
                </a:lnTo>
                <a:lnTo>
                  <a:pt x="77" y="136"/>
                </a:lnTo>
                <a:lnTo>
                  <a:pt x="75" y="128"/>
                </a:lnTo>
                <a:lnTo>
                  <a:pt x="64" y="118"/>
                </a:lnTo>
                <a:lnTo>
                  <a:pt x="49" y="118"/>
                </a:lnTo>
                <a:lnTo>
                  <a:pt x="38" y="128"/>
                </a:lnTo>
                <a:lnTo>
                  <a:pt x="36" y="136"/>
                </a:lnTo>
                <a:lnTo>
                  <a:pt x="24" y="316"/>
                </a:lnTo>
                <a:lnTo>
                  <a:pt x="17" y="677"/>
                </a:lnTo>
                <a:lnTo>
                  <a:pt x="17" y="855"/>
                </a:lnTo>
                <a:lnTo>
                  <a:pt x="16" y="1025"/>
                </a:lnTo>
                <a:lnTo>
                  <a:pt x="16" y="1194"/>
                </a:lnTo>
                <a:lnTo>
                  <a:pt x="16" y="1234"/>
                </a:lnTo>
                <a:lnTo>
                  <a:pt x="16" y="1296"/>
                </a:lnTo>
                <a:lnTo>
                  <a:pt x="22" y="1336"/>
                </a:lnTo>
                <a:lnTo>
                  <a:pt x="27" y="1354"/>
                </a:lnTo>
                <a:lnTo>
                  <a:pt x="16" y="1362"/>
                </a:lnTo>
                <a:lnTo>
                  <a:pt x="1" y="1386"/>
                </a:lnTo>
                <a:lnTo>
                  <a:pt x="0" y="1400"/>
                </a:lnTo>
                <a:lnTo>
                  <a:pt x="4" y="1428"/>
                </a:lnTo>
                <a:lnTo>
                  <a:pt x="20" y="1478"/>
                </a:lnTo>
                <a:lnTo>
                  <a:pt x="47" y="1518"/>
                </a:lnTo>
                <a:lnTo>
                  <a:pt x="82" y="1551"/>
                </a:lnTo>
                <a:lnTo>
                  <a:pt x="125" y="1576"/>
                </a:lnTo>
                <a:lnTo>
                  <a:pt x="171" y="1594"/>
                </a:lnTo>
                <a:lnTo>
                  <a:pt x="248" y="1612"/>
                </a:lnTo>
                <a:lnTo>
                  <a:pt x="300" y="1616"/>
                </a:lnTo>
                <a:lnTo>
                  <a:pt x="396" y="1620"/>
                </a:lnTo>
                <a:lnTo>
                  <a:pt x="590" y="1615"/>
                </a:lnTo>
                <a:lnTo>
                  <a:pt x="883" y="1594"/>
                </a:lnTo>
                <a:lnTo>
                  <a:pt x="1076" y="1581"/>
                </a:lnTo>
                <a:lnTo>
                  <a:pt x="1480" y="1561"/>
                </a:lnTo>
                <a:lnTo>
                  <a:pt x="2289" y="1518"/>
                </a:lnTo>
                <a:lnTo>
                  <a:pt x="2694" y="1505"/>
                </a:lnTo>
                <a:lnTo>
                  <a:pt x="2712" y="1504"/>
                </a:lnTo>
                <a:lnTo>
                  <a:pt x="2743" y="1489"/>
                </a:lnTo>
                <a:lnTo>
                  <a:pt x="2766" y="1466"/>
                </a:lnTo>
                <a:lnTo>
                  <a:pt x="2780" y="1435"/>
                </a:lnTo>
                <a:lnTo>
                  <a:pt x="2782" y="1417"/>
                </a:lnTo>
                <a:lnTo>
                  <a:pt x="2800" y="1125"/>
                </a:lnTo>
                <a:lnTo>
                  <a:pt x="2817" y="541"/>
                </a:lnTo>
                <a:lnTo>
                  <a:pt x="2821" y="249"/>
                </a:lnTo>
                <a:lnTo>
                  <a:pt x="2818" y="227"/>
                </a:lnTo>
                <a:lnTo>
                  <a:pt x="2802" y="194"/>
                </a:lnTo>
                <a:lnTo>
                  <a:pt x="2774" y="175"/>
                </a:lnTo>
                <a:lnTo>
                  <a:pt x="2740" y="169"/>
                </a:lnTo>
                <a:lnTo>
                  <a:pt x="2722" y="17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: Shape 39">
            <a:extLst>
              <a:ext uri="{FF2B5EF4-FFF2-40B4-BE49-F238E27FC236}">
                <a16:creationId xmlns:a16="http://schemas.microsoft.com/office/drawing/2014/main" id="{1EBCE283-4334-48B8-82A8-1EB4834F6840}"/>
              </a:ext>
            </a:extLst>
          </p:cNvPr>
          <p:cNvSpPr>
            <a:spLocks/>
          </p:cNvSpPr>
          <p:nvPr/>
        </p:nvSpPr>
        <p:spPr bwMode="auto">
          <a:xfrm>
            <a:off x="5703493" y="892891"/>
            <a:ext cx="1872139" cy="1074232"/>
          </a:xfrm>
          <a:custGeom>
            <a:avLst/>
            <a:gdLst>
              <a:gd name="connsiteX0" fmla="*/ 40085 w 665163"/>
              <a:gd name="connsiteY0" fmla="*/ 28575 h 619125"/>
              <a:gd name="connsiteX1" fmla="*/ 41672 w 665163"/>
              <a:gd name="connsiteY1" fmla="*/ 55145 h 619125"/>
              <a:gd name="connsiteX2" fmla="*/ 38100 w 665163"/>
              <a:gd name="connsiteY2" fmla="*/ 108682 h 619125"/>
              <a:gd name="connsiteX3" fmla="*/ 36116 w 665163"/>
              <a:gd name="connsiteY3" fmla="*/ 134855 h 619125"/>
              <a:gd name="connsiteX4" fmla="*/ 32941 w 665163"/>
              <a:gd name="connsiteY4" fmla="*/ 197117 h 619125"/>
              <a:gd name="connsiteX5" fmla="*/ 30560 w 665163"/>
              <a:gd name="connsiteY5" fmla="*/ 259378 h 619125"/>
              <a:gd name="connsiteX6" fmla="*/ 28178 w 665163"/>
              <a:gd name="connsiteY6" fmla="*/ 321243 h 619125"/>
              <a:gd name="connsiteX7" fmla="*/ 25797 w 665163"/>
              <a:gd name="connsiteY7" fmla="*/ 445765 h 619125"/>
              <a:gd name="connsiteX8" fmla="*/ 22225 w 665163"/>
              <a:gd name="connsiteY8" fmla="*/ 508026 h 619125"/>
              <a:gd name="connsiteX9" fmla="*/ 24606 w 665163"/>
              <a:gd name="connsiteY9" fmla="*/ 508820 h 619125"/>
              <a:gd name="connsiteX10" fmla="*/ 28178 w 665163"/>
              <a:gd name="connsiteY10" fmla="*/ 512785 h 619125"/>
              <a:gd name="connsiteX11" fmla="*/ 28972 w 665163"/>
              <a:gd name="connsiteY11" fmla="*/ 516354 h 619125"/>
              <a:gd name="connsiteX12" fmla="*/ 30560 w 665163"/>
              <a:gd name="connsiteY12" fmla="*/ 521510 h 619125"/>
              <a:gd name="connsiteX13" fmla="*/ 32147 w 665163"/>
              <a:gd name="connsiteY13" fmla="*/ 526665 h 619125"/>
              <a:gd name="connsiteX14" fmla="*/ 98822 w 665163"/>
              <a:gd name="connsiteY14" fmla="*/ 533010 h 619125"/>
              <a:gd name="connsiteX15" fmla="*/ 232172 w 665163"/>
              <a:gd name="connsiteY15" fmla="*/ 541338 h 619125"/>
              <a:gd name="connsiteX16" fmla="*/ 298847 w 665163"/>
              <a:gd name="connsiteY16" fmla="*/ 541338 h 619125"/>
              <a:gd name="connsiteX17" fmla="*/ 371872 w 665163"/>
              <a:gd name="connsiteY17" fmla="*/ 539752 h 619125"/>
              <a:gd name="connsiteX18" fmla="*/ 444897 w 665163"/>
              <a:gd name="connsiteY18" fmla="*/ 535390 h 619125"/>
              <a:gd name="connsiteX19" fmla="*/ 477838 w 665163"/>
              <a:gd name="connsiteY19" fmla="*/ 531424 h 619125"/>
              <a:gd name="connsiteX20" fmla="*/ 529035 w 665163"/>
              <a:gd name="connsiteY20" fmla="*/ 525475 h 619125"/>
              <a:gd name="connsiteX21" fmla="*/ 562372 w 665163"/>
              <a:gd name="connsiteY21" fmla="*/ 523889 h 619125"/>
              <a:gd name="connsiteX22" fmla="*/ 578247 w 665163"/>
              <a:gd name="connsiteY22" fmla="*/ 525079 h 619125"/>
              <a:gd name="connsiteX23" fmla="*/ 577056 w 665163"/>
              <a:gd name="connsiteY23" fmla="*/ 361296 h 619125"/>
              <a:gd name="connsiteX24" fmla="*/ 578644 w 665163"/>
              <a:gd name="connsiteY24" fmla="*/ 197910 h 619125"/>
              <a:gd name="connsiteX25" fmla="*/ 577850 w 665163"/>
              <a:gd name="connsiteY25" fmla="*/ 160632 h 619125"/>
              <a:gd name="connsiteX26" fmla="*/ 576263 w 665163"/>
              <a:gd name="connsiteY26" fmla="*/ 100751 h 619125"/>
              <a:gd name="connsiteX27" fmla="*/ 578247 w 665163"/>
              <a:gd name="connsiteY27" fmla="*/ 62283 h 619125"/>
              <a:gd name="connsiteX28" fmla="*/ 581025 w 665163"/>
              <a:gd name="connsiteY28" fmla="*/ 43645 h 619125"/>
              <a:gd name="connsiteX29" fmla="*/ 579835 w 665163"/>
              <a:gd name="connsiteY29" fmla="*/ 39679 h 619125"/>
              <a:gd name="connsiteX30" fmla="*/ 579835 w 665163"/>
              <a:gd name="connsiteY30" fmla="*/ 35713 h 619125"/>
              <a:gd name="connsiteX31" fmla="*/ 512366 w 665163"/>
              <a:gd name="connsiteY31" fmla="*/ 35713 h 619125"/>
              <a:gd name="connsiteX32" fmla="*/ 377825 w 665163"/>
              <a:gd name="connsiteY32" fmla="*/ 30558 h 619125"/>
              <a:gd name="connsiteX33" fmla="*/ 310356 w 665163"/>
              <a:gd name="connsiteY33" fmla="*/ 29368 h 619125"/>
              <a:gd name="connsiteX34" fmla="*/ 175022 w 665163"/>
              <a:gd name="connsiteY34" fmla="*/ 29368 h 619125"/>
              <a:gd name="connsiteX35" fmla="*/ 239713 w 665163"/>
              <a:gd name="connsiteY35" fmla="*/ 0 h 619125"/>
              <a:gd name="connsiteX36" fmla="*/ 311150 w 665163"/>
              <a:gd name="connsiteY36" fmla="*/ 0 h 619125"/>
              <a:gd name="connsiteX37" fmla="*/ 381397 w 665163"/>
              <a:gd name="connsiteY37" fmla="*/ 0 h 619125"/>
              <a:gd name="connsiteX38" fmla="*/ 488951 w 665163"/>
              <a:gd name="connsiteY38" fmla="*/ 1192 h 619125"/>
              <a:gd name="connsiteX39" fmla="*/ 559991 w 665163"/>
              <a:gd name="connsiteY39" fmla="*/ 4371 h 619125"/>
              <a:gd name="connsiteX40" fmla="*/ 595710 w 665163"/>
              <a:gd name="connsiteY40" fmla="*/ 7948 h 619125"/>
              <a:gd name="connsiteX41" fmla="*/ 599282 w 665163"/>
              <a:gd name="connsiteY41" fmla="*/ 8743 h 619125"/>
              <a:gd name="connsiteX42" fmla="*/ 602060 w 665163"/>
              <a:gd name="connsiteY42" fmla="*/ 10332 h 619125"/>
              <a:gd name="connsiteX43" fmla="*/ 608013 w 665163"/>
              <a:gd name="connsiteY43" fmla="*/ 9537 h 619125"/>
              <a:gd name="connsiteX44" fmla="*/ 618729 w 665163"/>
              <a:gd name="connsiteY44" fmla="*/ 13114 h 619125"/>
              <a:gd name="connsiteX45" fmla="*/ 623491 w 665163"/>
              <a:gd name="connsiteY45" fmla="*/ 18280 h 619125"/>
              <a:gd name="connsiteX46" fmla="*/ 633016 w 665163"/>
              <a:gd name="connsiteY46" fmla="*/ 30996 h 619125"/>
              <a:gd name="connsiteX47" fmla="*/ 646907 w 665163"/>
              <a:gd name="connsiteY47" fmla="*/ 57621 h 619125"/>
              <a:gd name="connsiteX48" fmla="*/ 656829 w 665163"/>
              <a:gd name="connsiteY48" fmla="*/ 87027 h 619125"/>
              <a:gd name="connsiteX49" fmla="*/ 661988 w 665163"/>
              <a:gd name="connsiteY49" fmla="*/ 117228 h 619125"/>
              <a:gd name="connsiteX50" fmla="*/ 665163 w 665163"/>
              <a:gd name="connsiteY50" fmla="*/ 163722 h 619125"/>
              <a:gd name="connsiteX51" fmla="*/ 662782 w 665163"/>
              <a:gd name="connsiteY51" fmla="*/ 226907 h 619125"/>
              <a:gd name="connsiteX52" fmla="*/ 661194 w 665163"/>
              <a:gd name="connsiteY52" fmla="*/ 257108 h 619125"/>
              <a:gd name="connsiteX53" fmla="*/ 656829 w 665163"/>
              <a:gd name="connsiteY53" fmla="*/ 417254 h 619125"/>
              <a:gd name="connsiteX54" fmla="*/ 651273 w 665163"/>
              <a:gd name="connsiteY54" fmla="*/ 578195 h 619125"/>
              <a:gd name="connsiteX55" fmla="*/ 650479 w 665163"/>
              <a:gd name="connsiteY55" fmla="*/ 583758 h 619125"/>
              <a:gd name="connsiteX56" fmla="*/ 646113 w 665163"/>
              <a:gd name="connsiteY56" fmla="*/ 594090 h 619125"/>
              <a:gd name="connsiteX57" fmla="*/ 638176 w 665163"/>
              <a:gd name="connsiteY57" fmla="*/ 602038 h 619125"/>
              <a:gd name="connsiteX58" fmla="*/ 627460 w 665163"/>
              <a:gd name="connsiteY58" fmla="*/ 606806 h 619125"/>
              <a:gd name="connsiteX59" fmla="*/ 621904 w 665163"/>
              <a:gd name="connsiteY59" fmla="*/ 607204 h 619125"/>
              <a:gd name="connsiteX60" fmla="*/ 424260 w 665163"/>
              <a:gd name="connsiteY60" fmla="*/ 612370 h 619125"/>
              <a:gd name="connsiteX61" fmla="*/ 226616 w 665163"/>
              <a:gd name="connsiteY61" fmla="*/ 617138 h 619125"/>
              <a:gd name="connsiteX62" fmla="*/ 198835 w 665163"/>
              <a:gd name="connsiteY62" fmla="*/ 618330 h 619125"/>
              <a:gd name="connsiteX63" fmla="*/ 148035 w 665163"/>
              <a:gd name="connsiteY63" fmla="*/ 619125 h 619125"/>
              <a:gd name="connsiteX64" fmla="*/ 113110 w 665163"/>
              <a:gd name="connsiteY64" fmla="*/ 617138 h 619125"/>
              <a:gd name="connsiteX65" fmla="*/ 79772 w 665163"/>
              <a:gd name="connsiteY65" fmla="*/ 611972 h 619125"/>
              <a:gd name="connsiteX66" fmla="*/ 49610 w 665163"/>
              <a:gd name="connsiteY66" fmla="*/ 601640 h 619125"/>
              <a:gd name="connsiteX67" fmla="*/ 31353 w 665163"/>
              <a:gd name="connsiteY67" fmla="*/ 589321 h 619125"/>
              <a:gd name="connsiteX68" fmla="*/ 21432 w 665163"/>
              <a:gd name="connsiteY68" fmla="*/ 579387 h 619125"/>
              <a:gd name="connsiteX69" fmla="*/ 13891 w 665163"/>
              <a:gd name="connsiteY69" fmla="*/ 567068 h 619125"/>
              <a:gd name="connsiteX70" fmla="*/ 7938 w 665163"/>
              <a:gd name="connsiteY70" fmla="*/ 552762 h 619125"/>
              <a:gd name="connsiteX71" fmla="*/ 6350 w 665163"/>
              <a:gd name="connsiteY71" fmla="*/ 544417 h 619125"/>
              <a:gd name="connsiteX72" fmla="*/ 3572 w 665163"/>
              <a:gd name="connsiteY72" fmla="*/ 542827 h 619125"/>
              <a:gd name="connsiteX73" fmla="*/ 397 w 665163"/>
              <a:gd name="connsiteY73" fmla="*/ 537661 h 619125"/>
              <a:gd name="connsiteX74" fmla="*/ 0 w 665163"/>
              <a:gd name="connsiteY74" fmla="*/ 531701 h 619125"/>
              <a:gd name="connsiteX75" fmla="*/ 2778 w 665163"/>
              <a:gd name="connsiteY75" fmla="*/ 526535 h 619125"/>
              <a:gd name="connsiteX76" fmla="*/ 5557 w 665163"/>
              <a:gd name="connsiteY76" fmla="*/ 525342 h 619125"/>
              <a:gd name="connsiteX77" fmla="*/ 5557 w 665163"/>
              <a:gd name="connsiteY77" fmla="*/ 522958 h 619125"/>
              <a:gd name="connsiteX78" fmla="*/ 5953 w 665163"/>
              <a:gd name="connsiteY78" fmla="*/ 520176 h 619125"/>
              <a:gd name="connsiteX79" fmla="*/ 5953 w 665163"/>
              <a:gd name="connsiteY79" fmla="*/ 518587 h 619125"/>
              <a:gd name="connsiteX80" fmla="*/ 6350 w 665163"/>
              <a:gd name="connsiteY80" fmla="*/ 517395 h 619125"/>
              <a:gd name="connsiteX81" fmla="*/ 6350 w 665163"/>
              <a:gd name="connsiteY81" fmla="*/ 516600 h 619125"/>
              <a:gd name="connsiteX82" fmla="*/ 3969 w 665163"/>
              <a:gd name="connsiteY82" fmla="*/ 484809 h 619125"/>
              <a:gd name="connsiteX83" fmla="*/ 1588 w 665163"/>
              <a:gd name="connsiteY83" fmla="*/ 420433 h 619125"/>
              <a:gd name="connsiteX84" fmla="*/ 1985 w 665163"/>
              <a:gd name="connsiteY84" fmla="*/ 323471 h 619125"/>
              <a:gd name="connsiteX85" fmla="*/ 3969 w 665163"/>
              <a:gd name="connsiteY85" fmla="*/ 259890 h 619125"/>
              <a:gd name="connsiteX86" fmla="*/ 5953 w 665163"/>
              <a:gd name="connsiteY86" fmla="*/ 197500 h 619125"/>
              <a:gd name="connsiteX87" fmla="*/ 9128 w 665163"/>
              <a:gd name="connsiteY87" fmla="*/ 135111 h 619125"/>
              <a:gd name="connsiteX88" fmla="*/ 10319 w 665163"/>
              <a:gd name="connsiteY88" fmla="*/ 107691 h 619125"/>
              <a:gd name="connsiteX89" fmla="*/ 12700 w 665163"/>
              <a:gd name="connsiteY89" fmla="*/ 65966 h 619125"/>
              <a:gd name="connsiteX90" fmla="*/ 16272 w 665163"/>
              <a:gd name="connsiteY90" fmla="*/ 38546 h 619125"/>
              <a:gd name="connsiteX91" fmla="*/ 19844 w 665163"/>
              <a:gd name="connsiteY91" fmla="*/ 25830 h 619125"/>
              <a:gd name="connsiteX92" fmla="*/ 18257 w 665163"/>
              <a:gd name="connsiteY92" fmla="*/ 23843 h 619125"/>
              <a:gd name="connsiteX93" fmla="*/ 17463 w 665163"/>
              <a:gd name="connsiteY93" fmla="*/ 18677 h 619125"/>
              <a:gd name="connsiteX94" fmla="*/ 19050 w 665163"/>
              <a:gd name="connsiteY94" fmla="*/ 13511 h 619125"/>
              <a:gd name="connsiteX95" fmla="*/ 23019 w 665163"/>
              <a:gd name="connsiteY95" fmla="*/ 10332 h 619125"/>
              <a:gd name="connsiteX96" fmla="*/ 26194 w 665163"/>
              <a:gd name="connsiteY96" fmla="*/ 9935 h 619125"/>
              <a:gd name="connsiteX97" fmla="*/ 97235 w 665163"/>
              <a:gd name="connsiteY97" fmla="*/ 4371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5163" h="619125">
                <a:moveTo>
                  <a:pt x="40085" y="28575"/>
                </a:moveTo>
                <a:lnTo>
                  <a:pt x="41672" y="55145"/>
                </a:lnTo>
                <a:lnTo>
                  <a:pt x="38100" y="108682"/>
                </a:lnTo>
                <a:lnTo>
                  <a:pt x="36116" y="134855"/>
                </a:lnTo>
                <a:lnTo>
                  <a:pt x="32941" y="197117"/>
                </a:lnTo>
                <a:lnTo>
                  <a:pt x="30560" y="259378"/>
                </a:lnTo>
                <a:lnTo>
                  <a:pt x="28178" y="321243"/>
                </a:lnTo>
                <a:lnTo>
                  <a:pt x="25797" y="445765"/>
                </a:lnTo>
                <a:lnTo>
                  <a:pt x="22225" y="508026"/>
                </a:lnTo>
                <a:lnTo>
                  <a:pt x="24606" y="508820"/>
                </a:lnTo>
                <a:lnTo>
                  <a:pt x="28178" y="512785"/>
                </a:lnTo>
                <a:lnTo>
                  <a:pt x="28972" y="516354"/>
                </a:lnTo>
                <a:lnTo>
                  <a:pt x="30560" y="521510"/>
                </a:lnTo>
                <a:lnTo>
                  <a:pt x="32147" y="526665"/>
                </a:lnTo>
                <a:lnTo>
                  <a:pt x="98822" y="533010"/>
                </a:lnTo>
                <a:lnTo>
                  <a:pt x="232172" y="541338"/>
                </a:lnTo>
                <a:lnTo>
                  <a:pt x="298847" y="541338"/>
                </a:lnTo>
                <a:lnTo>
                  <a:pt x="371872" y="539752"/>
                </a:lnTo>
                <a:lnTo>
                  <a:pt x="444897" y="535390"/>
                </a:lnTo>
                <a:lnTo>
                  <a:pt x="477838" y="531424"/>
                </a:lnTo>
                <a:lnTo>
                  <a:pt x="529035" y="525475"/>
                </a:lnTo>
                <a:lnTo>
                  <a:pt x="562372" y="523889"/>
                </a:lnTo>
                <a:lnTo>
                  <a:pt x="578247" y="525079"/>
                </a:lnTo>
                <a:lnTo>
                  <a:pt x="577056" y="361296"/>
                </a:lnTo>
                <a:lnTo>
                  <a:pt x="578644" y="197910"/>
                </a:lnTo>
                <a:lnTo>
                  <a:pt x="577850" y="160632"/>
                </a:lnTo>
                <a:lnTo>
                  <a:pt x="576263" y="100751"/>
                </a:lnTo>
                <a:lnTo>
                  <a:pt x="578247" y="62283"/>
                </a:lnTo>
                <a:lnTo>
                  <a:pt x="581025" y="43645"/>
                </a:lnTo>
                <a:lnTo>
                  <a:pt x="579835" y="39679"/>
                </a:lnTo>
                <a:lnTo>
                  <a:pt x="579835" y="35713"/>
                </a:lnTo>
                <a:lnTo>
                  <a:pt x="512366" y="35713"/>
                </a:lnTo>
                <a:lnTo>
                  <a:pt x="377825" y="30558"/>
                </a:lnTo>
                <a:lnTo>
                  <a:pt x="310356" y="29368"/>
                </a:lnTo>
                <a:lnTo>
                  <a:pt x="175022" y="29368"/>
                </a:lnTo>
                <a:close/>
                <a:moveTo>
                  <a:pt x="239713" y="0"/>
                </a:moveTo>
                <a:lnTo>
                  <a:pt x="311150" y="0"/>
                </a:lnTo>
                <a:lnTo>
                  <a:pt x="381397" y="0"/>
                </a:lnTo>
                <a:lnTo>
                  <a:pt x="488951" y="1192"/>
                </a:lnTo>
                <a:lnTo>
                  <a:pt x="559991" y="4371"/>
                </a:lnTo>
                <a:lnTo>
                  <a:pt x="595710" y="7948"/>
                </a:lnTo>
                <a:lnTo>
                  <a:pt x="599282" y="8743"/>
                </a:lnTo>
                <a:lnTo>
                  <a:pt x="602060" y="10332"/>
                </a:lnTo>
                <a:lnTo>
                  <a:pt x="608013" y="9537"/>
                </a:lnTo>
                <a:lnTo>
                  <a:pt x="618729" y="13114"/>
                </a:lnTo>
                <a:lnTo>
                  <a:pt x="623491" y="18280"/>
                </a:lnTo>
                <a:lnTo>
                  <a:pt x="633016" y="30996"/>
                </a:lnTo>
                <a:lnTo>
                  <a:pt x="646907" y="57621"/>
                </a:lnTo>
                <a:lnTo>
                  <a:pt x="656829" y="87027"/>
                </a:lnTo>
                <a:lnTo>
                  <a:pt x="661988" y="117228"/>
                </a:lnTo>
                <a:lnTo>
                  <a:pt x="665163" y="163722"/>
                </a:lnTo>
                <a:lnTo>
                  <a:pt x="662782" y="226907"/>
                </a:lnTo>
                <a:lnTo>
                  <a:pt x="661194" y="257108"/>
                </a:lnTo>
                <a:lnTo>
                  <a:pt x="656829" y="417254"/>
                </a:lnTo>
                <a:lnTo>
                  <a:pt x="651273" y="578195"/>
                </a:lnTo>
                <a:lnTo>
                  <a:pt x="650479" y="583758"/>
                </a:lnTo>
                <a:lnTo>
                  <a:pt x="646113" y="594090"/>
                </a:lnTo>
                <a:lnTo>
                  <a:pt x="638176" y="602038"/>
                </a:lnTo>
                <a:lnTo>
                  <a:pt x="627460" y="606806"/>
                </a:lnTo>
                <a:lnTo>
                  <a:pt x="621904" y="607204"/>
                </a:lnTo>
                <a:lnTo>
                  <a:pt x="424260" y="612370"/>
                </a:lnTo>
                <a:lnTo>
                  <a:pt x="226616" y="617138"/>
                </a:lnTo>
                <a:lnTo>
                  <a:pt x="198835" y="618330"/>
                </a:lnTo>
                <a:lnTo>
                  <a:pt x="148035" y="619125"/>
                </a:lnTo>
                <a:lnTo>
                  <a:pt x="113110" y="617138"/>
                </a:lnTo>
                <a:lnTo>
                  <a:pt x="79772" y="611972"/>
                </a:lnTo>
                <a:lnTo>
                  <a:pt x="49610" y="601640"/>
                </a:lnTo>
                <a:lnTo>
                  <a:pt x="31353" y="589321"/>
                </a:lnTo>
                <a:lnTo>
                  <a:pt x="21432" y="579387"/>
                </a:lnTo>
                <a:lnTo>
                  <a:pt x="13891" y="567068"/>
                </a:lnTo>
                <a:lnTo>
                  <a:pt x="7938" y="552762"/>
                </a:lnTo>
                <a:lnTo>
                  <a:pt x="6350" y="544417"/>
                </a:lnTo>
                <a:lnTo>
                  <a:pt x="3572" y="542827"/>
                </a:lnTo>
                <a:lnTo>
                  <a:pt x="397" y="537661"/>
                </a:lnTo>
                <a:lnTo>
                  <a:pt x="0" y="531701"/>
                </a:lnTo>
                <a:lnTo>
                  <a:pt x="2778" y="526535"/>
                </a:lnTo>
                <a:lnTo>
                  <a:pt x="5557" y="525342"/>
                </a:lnTo>
                <a:lnTo>
                  <a:pt x="5557" y="522958"/>
                </a:lnTo>
                <a:lnTo>
                  <a:pt x="5953" y="520176"/>
                </a:lnTo>
                <a:lnTo>
                  <a:pt x="5953" y="518587"/>
                </a:lnTo>
                <a:lnTo>
                  <a:pt x="6350" y="517395"/>
                </a:lnTo>
                <a:lnTo>
                  <a:pt x="6350" y="516600"/>
                </a:lnTo>
                <a:lnTo>
                  <a:pt x="3969" y="484809"/>
                </a:lnTo>
                <a:lnTo>
                  <a:pt x="1588" y="420433"/>
                </a:lnTo>
                <a:lnTo>
                  <a:pt x="1985" y="323471"/>
                </a:lnTo>
                <a:lnTo>
                  <a:pt x="3969" y="259890"/>
                </a:lnTo>
                <a:lnTo>
                  <a:pt x="5953" y="197500"/>
                </a:lnTo>
                <a:lnTo>
                  <a:pt x="9128" y="135111"/>
                </a:lnTo>
                <a:lnTo>
                  <a:pt x="10319" y="107691"/>
                </a:lnTo>
                <a:lnTo>
                  <a:pt x="12700" y="65966"/>
                </a:lnTo>
                <a:lnTo>
                  <a:pt x="16272" y="38546"/>
                </a:lnTo>
                <a:lnTo>
                  <a:pt x="19844" y="25830"/>
                </a:lnTo>
                <a:lnTo>
                  <a:pt x="18257" y="23843"/>
                </a:lnTo>
                <a:lnTo>
                  <a:pt x="17463" y="18677"/>
                </a:lnTo>
                <a:lnTo>
                  <a:pt x="19050" y="13511"/>
                </a:lnTo>
                <a:lnTo>
                  <a:pt x="23019" y="10332"/>
                </a:lnTo>
                <a:lnTo>
                  <a:pt x="26194" y="9935"/>
                </a:lnTo>
                <a:lnTo>
                  <a:pt x="97235" y="43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204">
            <a:extLst>
              <a:ext uri="{FF2B5EF4-FFF2-40B4-BE49-F238E27FC236}">
                <a16:creationId xmlns:a16="http://schemas.microsoft.com/office/drawing/2014/main" id="{D7793EF9-413F-4E3C-9F33-936046C2E368}"/>
              </a:ext>
            </a:extLst>
          </p:cNvPr>
          <p:cNvSpPr>
            <a:spLocks/>
          </p:cNvSpPr>
          <p:nvPr/>
        </p:nvSpPr>
        <p:spPr bwMode="auto">
          <a:xfrm>
            <a:off x="8667981" y="3225799"/>
            <a:ext cx="2284614" cy="1088518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284">
            <a:extLst>
              <a:ext uri="{FF2B5EF4-FFF2-40B4-BE49-F238E27FC236}">
                <a16:creationId xmlns:a16="http://schemas.microsoft.com/office/drawing/2014/main" id="{AA258BF4-C956-44FD-911C-5A164CC7977E}"/>
              </a:ext>
            </a:extLst>
          </p:cNvPr>
          <p:cNvSpPr>
            <a:spLocks/>
          </p:cNvSpPr>
          <p:nvPr/>
        </p:nvSpPr>
        <p:spPr bwMode="auto">
          <a:xfrm rot="400977">
            <a:off x="6357884" y="1930089"/>
            <a:ext cx="322714" cy="1256079"/>
          </a:xfrm>
          <a:custGeom>
            <a:avLst/>
            <a:gdLst>
              <a:gd name="T0" fmla="*/ 303 w 530"/>
              <a:gd name="T1" fmla="*/ 2004 h 2263"/>
              <a:gd name="T2" fmla="*/ 303 w 530"/>
              <a:gd name="T3" fmla="*/ 1995 h 2263"/>
              <a:gd name="T4" fmla="*/ 298 w 530"/>
              <a:gd name="T5" fmla="*/ 1978 h 2263"/>
              <a:gd name="T6" fmla="*/ 291 w 530"/>
              <a:gd name="T7" fmla="*/ 1970 h 2263"/>
              <a:gd name="T8" fmla="*/ 255 w 530"/>
              <a:gd name="T9" fmla="*/ 1934 h 2263"/>
              <a:gd name="T10" fmla="*/ 215 w 530"/>
              <a:gd name="T11" fmla="*/ 1904 h 2263"/>
              <a:gd name="T12" fmla="*/ 252 w 530"/>
              <a:gd name="T13" fmla="*/ 1790 h 2263"/>
              <a:gd name="T14" fmla="*/ 321 w 530"/>
              <a:gd name="T15" fmla="*/ 1559 h 2263"/>
              <a:gd name="T16" fmla="*/ 381 w 530"/>
              <a:gd name="T17" fmla="*/ 1326 h 2263"/>
              <a:gd name="T18" fmla="*/ 433 w 530"/>
              <a:gd name="T19" fmla="*/ 1089 h 2263"/>
              <a:gd name="T20" fmla="*/ 474 w 530"/>
              <a:gd name="T21" fmla="*/ 850 h 2263"/>
              <a:gd name="T22" fmla="*/ 505 w 530"/>
              <a:gd name="T23" fmla="*/ 612 h 2263"/>
              <a:gd name="T24" fmla="*/ 523 w 530"/>
              <a:gd name="T25" fmla="*/ 373 h 2263"/>
              <a:gd name="T26" fmla="*/ 530 w 530"/>
              <a:gd name="T27" fmla="*/ 136 h 2263"/>
              <a:gd name="T28" fmla="*/ 527 w 530"/>
              <a:gd name="T29" fmla="*/ 18 h 2263"/>
              <a:gd name="T30" fmla="*/ 526 w 530"/>
              <a:gd name="T31" fmla="*/ 9 h 2263"/>
              <a:gd name="T32" fmla="*/ 515 w 530"/>
              <a:gd name="T33" fmla="*/ 0 h 2263"/>
              <a:gd name="T34" fmla="*/ 503 w 530"/>
              <a:gd name="T35" fmla="*/ 0 h 2263"/>
              <a:gd name="T36" fmla="*/ 491 w 530"/>
              <a:gd name="T37" fmla="*/ 9 h 2263"/>
              <a:gd name="T38" fmla="*/ 490 w 530"/>
              <a:gd name="T39" fmla="*/ 18 h 2263"/>
              <a:gd name="T40" fmla="*/ 457 w 530"/>
              <a:gd name="T41" fmla="*/ 301 h 2263"/>
              <a:gd name="T42" fmla="*/ 404 w 530"/>
              <a:gd name="T43" fmla="*/ 722 h 2263"/>
              <a:gd name="T44" fmla="*/ 359 w 530"/>
              <a:gd name="T45" fmla="*/ 1003 h 2263"/>
              <a:gd name="T46" fmla="*/ 330 w 530"/>
              <a:gd name="T47" fmla="*/ 1143 h 2263"/>
              <a:gd name="T48" fmla="*/ 290 w 530"/>
              <a:gd name="T49" fmla="*/ 1325 h 2263"/>
              <a:gd name="T50" fmla="*/ 194 w 530"/>
              <a:gd name="T51" fmla="*/ 1682 h 2263"/>
              <a:gd name="T52" fmla="*/ 138 w 530"/>
              <a:gd name="T53" fmla="*/ 1859 h 2263"/>
              <a:gd name="T54" fmla="*/ 118 w 530"/>
              <a:gd name="T55" fmla="*/ 1849 h 2263"/>
              <a:gd name="T56" fmla="*/ 97 w 530"/>
              <a:gd name="T57" fmla="*/ 1842 h 2263"/>
              <a:gd name="T58" fmla="*/ 89 w 530"/>
              <a:gd name="T59" fmla="*/ 1839 h 2263"/>
              <a:gd name="T60" fmla="*/ 72 w 530"/>
              <a:gd name="T61" fmla="*/ 1842 h 2263"/>
              <a:gd name="T62" fmla="*/ 58 w 530"/>
              <a:gd name="T63" fmla="*/ 1849 h 2263"/>
              <a:gd name="T64" fmla="*/ 48 w 530"/>
              <a:gd name="T65" fmla="*/ 1862 h 2263"/>
              <a:gd name="T66" fmla="*/ 45 w 530"/>
              <a:gd name="T67" fmla="*/ 1870 h 2263"/>
              <a:gd name="T68" fmla="*/ 28 w 530"/>
              <a:gd name="T69" fmla="*/ 1997 h 2263"/>
              <a:gd name="T70" fmla="*/ 13 w 530"/>
              <a:gd name="T71" fmla="*/ 2123 h 2263"/>
              <a:gd name="T72" fmla="*/ 11 w 530"/>
              <a:gd name="T73" fmla="*/ 2136 h 2263"/>
              <a:gd name="T74" fmla="*/ 10 w 530"/>
              <a:gd name="T75" fmla="*/ 2150 h 2263"/>
              <a:gd name="T76" fmla="*/ 9 w 530"/>
              <a:gd name="T77" fmla="*/ 2153 h 2263"/>
              <a:gd name="T78" fmla="*/ 6 w 530"/>
              <a:gd name="T79" fmla="*/ 2155 h 2263"/>
              <a:gd name="T80" fmla="*/ 0 w 530"/>
              <a:gd name="T81" fmla="*/ 2170 h 2263"/>
              <a:gd name="T82" fmla="*/ 7 w 530"/>
              <a:gd name="T83" fmla="*/ 2196 h 2263"/>
              <a:gd name="T84" fmla="*/ 18 w 530"/>
              <a:gd name="T85" fmla="*/ 2203 h 2263"/>
              <a:gd name="T86" fmla="*/ 19 w 530"/>
              <a:gd name="T87" fmla="*/ 2205 h 2263"/>
              <a:gd name="T88" fmla="*/ 19 w 530"/>
              <a:gd name="T89" fmla="*/ 2205 h 2263"/>
              <a:gd name="T90" fmla="*/ 16 w 530"/>
              <a:gd name="T91" fmla="*/ 2215 h 2263"/>
              <a:gd name="T92" fmla="*/ 18 w 530"/>
              <a:gd name="T93" fmla="*/ 2224 h 2263"/>
              <a:gd name="T94" fmla="*/ 18 w 530"/>
              <a:gd name="T95" fmla="*/ 2233 h 2263"/>
              <a:gd name="T96" fmla="*/ 26 w 530"/>
              <a:gd name="T97" fmla="*/ 2250 h 2263"/>
              <a:gd name="T98" fmla="*/ 40 w 530"/>
              <a:gd name="T99" fmla="*/ 2262 h 2263"/>
              <a:gd name="T100" fmla="*/ 58 w 530"/>
              <a:gd name="T101" fmla="*/ 2263 h 2263"/>
              <a:gd name="T102" fmla="*/ 68 w 530"/>
              <a:gd name="T103" fmla="*/ 2258 h 2263"/>
              <a:gd name="T104" fmla="*/ 106 w 530"/>
              <a:gd name="T105" fmla="*/ 2236 h 2263"/>
              <a:gd name="T106" fmla="*/ 177 w 530"/>
              <a:gd name="T107" fmla="*/ 2188 h 2263"/>
              <a:gd name="T108" fmla="*/ 211 w 530"/>
              <a:gd name="T109" fmla="*/ 2162 h 2263"/>
              <a:gd name="T110" fmla="*/ 242 w 530"/>
              <a:gd name="T111" fmla="*/ 2137 h 2263"/>
              <a:gd name="T112" fmla="*/ 289 w 530"/>
              <a:gd name="T113" fmla="*/ 2094 h 2263"/>
              <a:gd name="T114" fmla="*/ 313 w 530"/>
              <a:gd name="T115" fmla="*/ 2061 h 2263"/>
              <a:gd name="T116" fmla="*/ 321 w 530"/>
              <a:gd name="T117" fmla="*/ 2043 h 2263"/>
              <a:gd name="T118" fmla="*/ 322 w 530"/>
              <a:gd name="T119" fmla="*/ 2031 h 2263"/>
              <a:gd name="T120" fmla="*/ 312 w 530"/>
              <a:gd name="T121" fmla="*/ 2010 h 2263"/>
              <a:gd name="T122" fmla="*/ 303 w 530"/>
              <a:gd name="T123" fmla="*/ 2004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0" h="2263">
                <a:moveTo>
                  <a:pt x="303" y="2004"/>
                </a:moveTo>
                <a:lnTo>
                  <a:pt x="303" y="1995"/>
                </a:lnTo>
                <a:lnTo>
                  <a:pt x="298" y="1978"/>
                </a:lnTo>
                <a:lnTo>
                  <a:pt x="291" y="1970"/>
                </a:lnTo>
                <a:lnTo>
                  <a:pt x="255" y="1934"/>
                </a:lnTo>
                <a:lnTo>
                  <a:pt x="215" y="1904"/>
                </a:lnTo>
                <a:lnTo>
                  <a:pt x="252" y="1790"/>
                </a:lnTo>
                <a:lnTo>
                  <a:pt x="321" y="1559"/>
                </a:lnTo>
                <a:lnTo>
                  <a:pt x="381" y="1326"/>
                </a:lnTo>
                <a:lnTo>
                  <a:pt x="433" y="1089"/>
                </a:lnTo>
                <a:lnTo>
                  <a:pt x="474" y="850"/>
                </a:lnTo>
                <a:lnTo>
                  <a:pt x="505" y="612"/>
                </a:lnTo>
                <a:lnTo>
                  <a:pt x="523" y="373"/>
                </a:lnTo>
                <a:lnTo>
                  <a:pt x="530" y="136"/>
                </a:lnTo>
                <a:lnTo>
                  <a:pt x="527" y="18"/>
                </a:lnTo>
                <a:lnTo>
                  <a:pt x="526" y="9"/>
                </a:lnTo>
                <a:lnTo>
                  <a:pt x="515" y="0"/>
                </a:lnTo>
                <a:lnTo>
                  <a:pt x="503" y="0"/>
                </a:lnTo>
                <a:lnTo>
                  <a:pt x="491" y="9"/>
                </a:lnTo>
                <a:lnTo>
                  <a:pt x="490" y="18"/>
                </a:lnTo>
                <a:lnTo>
                  <a:pt x="457" y="301"/>
                </a:lnTo>
                <a:lnTo>
                  <a:pt x="404" y="722"/>
                </a:lnTo>
                <a:lnTo>
                  <a:pt x="359" y="1003"/>
                </a:lnTo>
                <a:lnTo>
                  <a:pt x="330" y="1143"/>
                </a:lnTo>
                <a:lnTo>
                  <a:pt x="290" y="1325"/>
                </a:lnTo>
                <a:lnTo>
                  <a:pt x="194" y="1682"/>
                </a:lnTo>
                <a:lnTo>
                  <a:pt x="138" y="1859"/>
                </a:lnTo>
                <a:lnTo>
                  <a:pt x="118" y="1849"/>
                </a:lnTo>
                <a:lnTo>
                  <a:pt x="97" y="1842"/>
                </a:lnTo>
                <a:lnTo>
                  <a:pt x="89" y="1839"/>
                </a:lnTo>
                <a:lnTo>
                  <a:pt x="72" y="1842"/>
                </a:lnTo>
                <a:lnTo>
                  <a:pt x="58" y="1849"/>
                </a:lnTo>
                <a:lnTo>
                  <a:pt x="48" y="1862"/>
                </a:lnTo>
                <a:lnTo>
                  <a:pt x="45" y="1870"/>
                </a:lnTo>
                <a:lnTo>
                  <a:pt x="28" y="1997"/>
                </a:lnTo>
                <a:lnTo>
                  <a:pt x="13" y="2123"/>
                </a:lnTo>
                <a:lnTo>
                  <a:pt x="11" y="2136"/>
                </a:lnTo>
                <a:lnTo>
                  <a:pt x="10" y="2150"/>
                </a:lnTo>
                <a:lnTo>
                  <a:pt x="9" y="2153"/>
                </a:lnTo>
                <a:lnTo>
                  <a:pt x="6" y="2155"/>
                </a:lnTo>
                <a:lnTo>
                  <a:pt x="0" y="2170"/>
                </a:lnTo>
                <a:lnTo>
                  <a:pt x="7" y="2196"/>
                </a:lnTo>
                <a:lnTo>
                  <a:pt x="18" y="2203"/>
                </a:lnTo>
                <a:lnTo>
                  <a:pt x="19" y="2205"/>
                </a:lnTo>
                <a:lnTo>
                  <a:pt x="19" y="2205"/>
                </a:lnTo>
                <a:lnTo>
                  <a:pt x="16" y="2215"/>
                </a:lnTo>
                <a:lnTo>
                  <a:pt x="18" y="2224"/>
                </a:lnTo>
                <a:lnTo>
                  <a:pt x="18" y="2233"/>
                </a:lnTo>
                <a:lnTo>
                  <a:pt x="26" y="2250"/>
                </a:lnTo>
                <a:lnTo>
                  <a:pt x="40" y="2262"/>
                </a:lnTo>
                <a:lnTo>
                  <a:pt x="58" y="2263"/>
                </a:lnTo>
                <a:lnTo>
                  <a:pt x="68" y="2258"/>
                </a:lnTo>
                <a:lnTo>
                  <a:pt x="106" y="2236"/>
                </a:lnTo>
                <a:lnTo>
                  <a:pt x="177" y="2188"/>
                </a:lnTo>
                <a:lnTo>
                  <a:pt x="211" y="2162"/>
                </a:lnTo>
                <a:lnTo>
                  <a:pt x="242" y="2137"/>
                </a:lnTo>
                <a:lnTo>
                  <a:pt x="289" y="2094"/>
                </a:lnTo>
                <a:lnTo>
                  <a:pt x="313" y="2061"/>
                </a:lnTo>
                <a:lnTo>
                  <a:pt x="321" y="2043"/>
                </a:lnTo>
                <a:lnTo>
                  <a:pt x="322" y="2031"/>
                </a:lnTo>
                <a:lnTo>
                  <a:pt x="312" y="2010"/>
                </a:lnTo>
                <a:lnTo>
                  <a:pt x="303" y="200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85">
            <a:extLst>
              <a:ext uri="{FF2B5EF4-FFF2-40B4-BE49-F238E27FC236}">
                <a16:creationId xmlns:a16="http://schemas.microsoft.com/office/drawing/2014/main" id="{159FCE91-74AA-422C-9824-D27CC1B1BB2B}"/>
              </a:ext>
            </a:extLst>
          </p:cNvPr>
          <p:cNvSpPr>
            <a:spLocks/>
          </p:cNvSpPr>
          <p:nvPr/>
        </p:nvSpPr>
        <p:spPr bwMode="auto">
          <a:xfrm rot="2964512">
            <a:off x="7476652" y="3397003"/>
            <a:ext cx="847317" cy="1315231"/>
          </a:xfrm>
          <a:custGeom>
            <a:avLst/>
            <a:gdLst>
              <a:gd name="T0" fmla="*/ 2278 w 2278"/>
              <a:gd name="T1" fmla="*/ 11 h 4638"/>
              <a:gd name="T2" fmla="*/ 2259 w 2278"/>
              <a:gd name="T3" fmla="*/ 0 h 4638"/>
              <a:gd name="T4" fmla="*/ 2247 w 2278"/>
              <a:gd name="T5" fmla="*/ 12 h 4638"/>
              <a:gd name="T6" fmla="*/ 2107 w 2278"/>
              <a:gd name="T7" fmla="*/ 737 h 4638"/>
              <a:gd name="T8" fmla="*/ 1956 w 2278"/>
              <a:gd name="T9" fmla="*/ 1330 h 4638"/>
              <a:gd name="T10" fmla="*/ 1803 w 2278"/>
              <a:gd name="T11" fmla="*/ 1797 h 4638"/>
              <a:gd name="T12" fmla="*/ 1714 w 2278"/>
              <a:gd name="T13" fmla="*/ 2028 h 4638"/>
              <a:gd name="T14" fmla="*/ 1516 w 2278"/>
              <a:gd name="T15" fmla="*/ 2480 h 4638"/>
              <a:gd name="T16" fmla="*/ 1289 w 2278"/>
              <a:gd name="T17" fmla="*/ 2918 h 4638"/>
              <a:gd name="T18" fmla="*/ 1035 w 2278"/>
              <a:gd name="T19" fmla="*/ 3342 h 4638"/>
              <a:gd name="T20" fmla="*/ 828 w 2278"/>
              <a:gd name="T21" fmla="*/ 3648 h 4638"/>
              <a:gd name="T22" fmla="*/ 615 w 2278"/>
              <a:gd name="T23" fmla="*/ 3930 h 4638"/>
              <a:gd name="T24" fmla="*/ 234 w 2278"/>
              <a:gd name="T25" fmla="*/ 4379 h 4638"/>
              <a:gd name="T26" fmla="*/ 202 w 2278"/>
              <a:gd name="T27" fmla="*/ 4352 h 4638"/>
              <a:gd name="T28" fmla="*/ 201 w 2278"/>
              <a:gd name="T29" fmla="*/ 4350 h 4638"/>
              <a:gd name="T30" fmla="*/ 193 w 2278"/>
              <a:gd name="T31" fmla="*/ 4328 h 4638"/>
              <a:gd name="T32" fmla="*/ 163 w 2278"/>
              <a:gd name="T33" fmla="*/ 4322 h 4638"/>
              <a:gd name="T34" fmla="*/ 140 w 2278"/>
              <a:gd name="T35" fmla="*/ 4333 h 4638"/>
              <a:gd name="T36" fmla="*/ 83 w 2278"/>
              <a:gd name="T37" fmla="*/ 4415 h 4638"/>
              <a:gd name="T38" fmla="*/ 48 w 2278"/>
              <a:gd name="T39" fmla="*/ 4486 h 4638"/>
              <a:gd name="T40" fmla="*/ 2 w 2278"/>
              <a:gd name="T41" fmla="*/ 4602 h 4638"/>
              <a:gd name="T42" fmla="*/ 7 w 2278"/>
              <a:gd name="T43" fmla="*/ 4628 h 4638"/>
              <a:gd name="T44" fmla="*/ 41 w 2278"/>
              <a:gd name="T45" fmla="*/ 4637 h 4638"/>
              <a:gd name="T46" fmla="*/ 63 w 2278"/>
              <a:gd name="T47" fmla="*/ 4637 h 4638"/>
              <a:gd name="T48" fmla="*/ 136 w 2278"/>
              <a:gd name="T49" fmla="*/ 4622 h 4638"/>
              <a:gd name="T50" fmla="*/ 241 w 2278"/>
              <a:gd name="T51" fmla="*/ 4587 h 4638"/>
              <a:gd name="T52" fmla="*/ 326 w 2278"/>
              <a:gd name="T53" fmla="*/ 4559 h 4638"/>
              <a:gd name="T54" fmla="*/ 347 w 2278"/>
              <a:gd name="T55" fmla="*/ 4530 h 4638"/>
              <a:gd name="T56" fmla="*/ 342 w 2278"/>
              <a:gd name="T57" fmla="*/ 4503 h 4638"/>
              <a:gd name="T58" fmla="*/ 294 w 2278"/>
              <a:gd name="T59" fmla="*/ 4438 h 4638"/>
              <a:gd name="T60" fmla="*/ 530 w 2278"/>
              <a:gd name="T61" fmla="*/ 4173 h 4638"/>
              <a:gd name="T62" fmla="*/ 825 w 2278"/>
              <a:gd name="T63" fmla="*/ 3799 h 4638"/>
              <a:gd name="T64" fmla="*/ 1096 w 2278"/>
              <a:gd name="T65" fmla="*/ 3407 h 4638"/>
              <a:gd name="T66" fmla="*/ 1343 w 2278"/>
              <a:gd name="T67" fmla="*/ 2997 h 4638"/>
              <a:gd name="T68" fmla="*/ 1563 w 2278"/>
              <a:gd name="T69" fmla="*/ 2572 h 4638"/>
              <a:gd name="T70" fmla="*/ 1757 w 2278"/>
              <a:gd name="T71" fmla="*/ 2136 h 4638"/>
              <a:gd name="T72" fmla="*/ 1924 w 2278"/>
              <a:gd name="T73" fmla="*/ 1691 h 4638"/>
              <a:gd name="T74" fmla="*/ 2064 w 2278"/>
              <a:gd name="T75" fmla="*/ 1238 h 4638"/>
              <a:gd name="T76" fmla="*/ 2129 w 2278"/>
              <a:gd name="T77" fmla="*/ 987 h 4638"/>
              <a:gd name="T78" fmla="*/ 2237 w 2278"/>
              <a:gd name="T79" fmla="*/ 436 h 4638"/>
              <a:gd name="T80" fmla="*/ 2278 w 2278"/>
              <a:gd name="T81" fmla="*/ 16 h 4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78" h="4638">
                <a:moveTo>
                  <a:pt x="2278" y="16"/>
                </a:moveTo>
                <a:lnTo>
                  <a:pt x="2278" y="11"/>
                </a:lnTo>
                <a:lnTo>
                  <a:pt x="2271" y="2"/>
                </a:lnTo>
                <a:lnTo>
                  <a:pt x="2259" y="0"/>
                </a:lnTo>
                <a:lnTo>
                  <a:pt x="2250" y="6"/>
                </a:lnTo>
                <a:lnTo>
                  <a:pt x="2247" y="12"/>
                </a:lnTo>
                <a:lnTo>
                  <a:pt x="2204" y="255"/>
                </a:lnTo>
                <a:lnTo>
                  <a:pt x="2107" y="737"/>
                </a:lnTo>
                <a:lnTo>
                  <a:pt x="2020" y="1093"/>
                </a:lnTo>
                <a:lnTo>
                  <a:pt x="1956" y="1330"/>
                </a:lnTo>
                <a:lnTo>
                  <a:pt x="1883" y="1565"/>
                </a:lnTo>
                <a:lnTo>
                  <a:pt x="1803" y="1797"/>
                </a:lnTo>
                <a:lnTo>
                  <a:pt x="1760" y="1912"/>
                </a:lnTo>
                <a:lnTo>
                  <a:pt x="1714" y="2028"/>
                </a:lnTo>
                <a:lnTo>
                  <a:pt x="1619" y="2256"/>
                </a:lnTo>
                <a:lnTo>
                  <a:pt x="1516" y="2480"/>
                </a:lnTo>
                <a:lnTo>
                  <a:pt x="1406" y="2700"/>
                </a:lnTo>
                <a:lnTo>
                  <a:pt x="1289" y="2918"/>
                </a:lnTo>
                <a:lnTo>
                  <a:pt x="1165" y="3132"/>
                </a:lnTo>
                <a:lnTo>
                  <a:pt x="1035" y="3342"/>
                </a:lnTo>
                <a:lnTo>
                  <a:pt x="898" y="3548"/>
                </a:lnTo>
                <a:lnTo>
                  <a:pt x="828" y="3648"/>
                </a:lnTo>
                <a:lnTo>
                  <a:pt x="758" y="3744"/>
                </a:lnTo>
                <a:lnTo>
                  <a:pt x="615" y="3930"/>
                </a:lnTo>
                <a:lnTo>
                  <a:pt x="391" y="4204"/>
                </a:lnTo>
                <a:lnTo>
                  <a:pt x="234" y="4379"/>
                </a:lnTo>
                <a:lnTo>
                  <a:pt x="219" y="4365"/>
                </a:lnTo>
                <a:lnTo>
                  <a:pt x="202" y="4352"/>
                </a:lnTo>
                <a:lnTo>
                  <a:pt x="202" y="4350"/>
                </a:lnTo>
                <a:lnTo>
                  <a:pt x="201" y="4350"/>
                </a:lnTo>
                <a:lnTo>
                  <a:pt x="201" y="4341"/>
                </a:lnTo>
                <a:lnTo>
                  <a:pt x="193" y="4328"/>
                </a:lnTo>
                <a:lnTo>
                  <a:pt x="179" y="4322"/>
                </a:lnTo>
                <a:lnTo>
                  <a:pt x="163" y="4322"/>
                </a:lnTo>
                <a:lnTo>
                  <a:pt x="155" y="4324"/>
                </a:lnTo>
                <a:lnTo>
                  <a:pt x="140" y="4333"/>
                </a:lnTo>
                <a:lnTo>
                  <a:pt x="112" y="4362"/>
                </a:lnTo>
                <a:lnTo>
                  <a:pt x="83" y="4415"/>
                </a:lnTo>
                <a:lnTo>
                  <a:pt x="67" y="4450"/>
                </a:lnTo>
                <a:lnTo>
                  <a:pt x="48" y="4486"/>
                </a:lnTo>
                <a:lnTo>
                  <a:pt x="15" y="4563"/>
                </a:lnTo>
                <a:lnTo>
                  <a:pt x="2" y="4602"/>
                </a:lnTo>
                <a:lnTo>
                  <a:pt x="0" y="4612"/>
                </a:lnTo>
                <a:lnTo>
                  <a:pt x="7" y="4628"/>
                </a:lnTo>
                <a:lnTo>
                  <a:pt x="23" y="4638"/>
                </a:lnTo>
                <a:lnTo>
                  <a:pt x="41" y="4637"/>
                </a:lnTo>
                <a:lnTo>
                  <a:pt x="49" y="4632"/>
                </a:lnTo>
                <a:lnTo>
                  <a:pt x="63" y="4637"/>
                </a:lnTo>
                <a:lnTo>
                  <a:pt x="92" y="4637"/>
                </a:lnTo>
                <a:lnTo>
                  <a:pt x="136" y="4622"/>
                </a:lnTo>
                <a:lnTo>
                  <a:pt x="164" y="4612"/>
                </a:lnTo>
                <a:lnTo>
                  <a:pt x="241" y="4587"/>
                </a:lnTo>
                <a:lnTo>
                  <a:pt x="317" y="4563"/>
                </a:lnTo>
                <a:lnTo>
                  <a:pt x="326" y="4559"/>
                </a:lnTo>
                <a:lnTo>
                  <a:pt x="339" y="4547"/>
                </a:lnTo>
                <a:lnTo>
                  <a:pt x="347" y="4530"/>
                </a:lnTo>
                <a:lnTo>
                  <a:pt x="346" y="4512"/>
                </a:lnTo>
                <a:lnTo>
                  <a:pt x="342" y="4503"/>
                </a:lnTo>
                <a:lnTo>
                  <a:pt x="320" y="4470"/>
                </a:lnTo>
                <a:lnTo>
                  <a:pt x="294" y="4438"/>
                </a:lnTo>
                <a:lnTo>
                  <a:pt x="374" y="4352"/>
                </a:lnTo>
                <a:lnTo>
                  <a:pt x="530" y="4173"/>
                </a:lnTo>
                <a:lnTo>
                  <a:pt x="680" y="3989"/>
                </a:lnTo>
                <a:lnTo>
                  <a:pt x="825" y="3799"/>
                </a:lnTo>
                <a:lnTo>
                  <a:pt x="964" y="3605"/>
                </a:lnTo>
                <a:lnTo>
                  <a:pt x="1096" y="3407"/>
                </a:lnTo>
                <a:lnTo>
                  <a:pt x="1222" y="3203"/>
                </a:lnTo>
                <a:lnTo>
                  <a:pt x="1343" y="2997"/>
                </a:lnTo>
                <a:lnTo>
                  <a:pt x="1455" y="2786"/>
                </a:lnTo>
                <a:lnTo>
                  <a:pt x="1563" y="2572"/>
                </a:lnTo>
                <a:lnTo>
                  <a:pt x="1664" y="2356"/>
                </a:lnTo>
                <a:lnTo>
                  <a:pt x="1757" y="2136"/>
                </a:lnTo>
                <a:lnTo>
                  <a:pt x="1844" y="1915"/>
                </a:lnTo>
                <a:lnTo>
                  <a:pt x="1924" y="1691"/>
                </a:lnTo>
                <a:lnTo>
                  <a:pt x="1998" y="1465"/>
                </a:lnTo>
                <a:lnTo>
                  <a:pt x="2064" y="1238"/>
                </a:lnTo>
                <a:lnTo>
                  <a:pt x="2094" y="1123"/>
                </a:lnTo>
                <a:lnTo>
                  <a:pt x="2129" y="987"/>
                </a:lnTo>
                <a:lnTo>
                  <a:pt x="2189" y="712"/>
                </a:lnTo>
                <a:lnTo>
                  <a:pt x="2237" y="436"/>
                </a:lnTo>
                <a:lnTo>
                  <a:pt x="2269" y="157"/>
                </a:lnTo>
                <a:lnTo>
                  <a:pt x="2278" y="1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99">
            <a:extLst>
              <a:ext uri="{FF2B5EF4-FFF2-40B4-BE49-F238E27FC236}">
                <a16:creationId xmlns:a16="http://schemas.microsoft.com/office/drawing/2014/main" id="{84D75D8B-4A17-433F-9214-F4C0A7758066}"/>
              </a:ext>
            </a:extLst>
          </p:cNvPr>
          <p:cNvSpPr>
            <a:spLocks/>
          </p:cNvSpPr>
          <p:nvPr/>
        </p:nvSpPr>
        <p:spPr bwMode="auto">
          <a:xfrm rot="18769945">
            <a:off x="4036790" y="3212856"/>
            <a:ext cx="1008757" cy="708585"/>
          </a:xfrm>
          <a:custGeom>
            <a:avLst/>
            <a:gdLst>
              <a:gd name="T0" fmla="*/ 2126 w 2209"/>
              <a:gd name="T1" fmla="*/ 4181 h 4506"/>
              <a:gd name="T2" fmla="*/ 2074 w 2209"/>
              <a:gd name="T3" fmla="*/ 4062 h 4506"/>
              <a:gd name="T4" fmla="*/ 1984 w 2209"/>
              <a:gd name="T5" fmla="*/ 3599 h 4506"/>
              <a:gd name="T6" fmla="*/ 1860 w 2209"/>
              <a:gd name="T7" fmla="*/ 3145 h 4506"/>
              <a:gd name="T8" fmla="*/ 1707 w 2209"/>
              <a:gd name="T9" fmla="*/ 2700 h 4506"/>
              <a:gd name="T10" fmla="*/ 1480 w 2209"/>
              <a:gd name="T11" fmla="*/ 2155 h 4506"/>
              <a:gd name="T12" fmla="*/ 1051 w 2209"/>
              <a:gd name="T13" fmla="*/ 1311 h 4506"/>
              <a:gd name="T14" fmla="*/ 696 w 2209"/>
              <a:gd name="T15" fmla="*/ 700 h 4506"/>
              <a:gd name="T16" fmla="*/ 533 w 2209"/>
              <a:gd name="T17" fmla="*/ 444 h 4506"/>
              <a:gd name="T18" fmla="*/ 381 w 2209"/>
              <a:gd name="T19" fmla="*/ 255 h 4506"/>
              <a:gd name="T20" fmla="*/ 202 w 2209"/>
              <a:gd name="T21" fmla="*/ 94 h 4506"/>
              <a:gd name="T22" fmla="*/ 43 w 2209"/>
              <a:gd name="T23" fmla="*/ 4 h 4506"/>
              <a:gd name="T24" fmla="*/ 12 w 2209"/>
              <a:gd name="T25" fmla="*/ 7 h 4506"/>
              <a:gd name="T26" fmla="*/ 5 w 2209"/>
              <a:gd name="T27" fmla="*/ 44 h 4506"/>
              <a:gd name="T28" fmla="*/ 78 w 2209"/>
              <a:gd name="T29" fmla="*/ 90 h 4506"/>
              <a:gd name="T30" fmla="*/ 296 w 2209"/>
              <a:gd name="T31" fmla="*/ 278 h 4506"/>
              <a:gd name="T32" fmla="*/ 516 w 2209"/>
              <a:gd name="T33" fmla="*/ 567 h 4506"/>
              <a:gd name="T34" fmla="*/ 738 w 2209"/>
              <a:gd name="T35" fmla="*/ 943 h 4506"/>
              <a:gd name="T36" fmla="*/ 1112 w 2209"/>
              <a:gd name="T37" fmla="*/ 1619 h 4506"/>
              <a:gd name="T38" fmla="*/ 1320 w 2209"/>
              <a:gd name="T39" fmla="*/ 2033 h 4506"/>
              <a:gd name="T40" fmla="*/ 1495 w 2209"/>
              <a:gd name="T41" fmla="*/ 2420 h 4506"/>
              <a:gd name="T42" fmla="*/ 1698 w 2209"/>
              <a:gd name="T43" fmla="*/ 2948 h 4506"/>
              <a:gd name="T44" fmla="*/ 1861 w 2209"/>
              <a:gd name="T45" fmla="*/ 3489 h 4506"/>
              <a:gd name="T46" fmla="*/ 1978 w 2209"/>
              <a:gd name="T47" fmla="*/ 4042 h 4506"/>
              <a:gd name="T48" fmla="*/ 1949 w 2209"/>
              <a:gd name="T49" fmla="*/ 4187 h 4506"/>
              <a:gd name="T50" fmla="*/ 1894 w 2209"/>
              <a:gd name="T51" fmla="*/ 4199 h 4506"/>
              <a:gd name="T52" fmla="*/ 1870 w 2209"/>
              <a:gd name="T53" fmla="*/ 4225 h 4506"/>
              <a:gd name="T54" fmla="*/ 1870 w 2209"/>
              <a:gd name="T55" fmla="*/ 4251 h 4506"/>
              <a:gd name="T56" fmla="*/ 1916 w 2209"/>
              <a:gd name="T57" fmla="*/ 4352 h 4506"/>
              <a:gd name="T58" fmla="*/ 2003 w 2209"/>
              <a:gd name="T59" fmla="*/ 4470 h 4506"/>
              <a:gd name="T60" fmla="*/ 2038 w 2209"/>
              <a:gd name="T61" fmla="*/ 4502 h 4506"/>
              <a:gd name="T62" fmla="*/ 2071 w 2209"/>
              <a:gd name="T63" fmla="*/ 4502 h 4506"/>
              <a:gd name="T64" fmla="*/ 2088 w 2209"/>
              <a:gd name="T65" fmla="*/ 4486 h 4506"/>
              <a:gd name="T66" fmla="*/ 2141 w 2209"/>
              <a:gd name="T67" fmla="*/ 4409 h 4506"/>
              <a:gd name="T68" fmla="*/ 2183 w 2209"/>
              <a:gd name="T69" fmla="*/ 4312 h 4506"/>
              <a:gd name="T70" fmla="*/ 2209 w 2209"/>
              <a:gd name="T71" fmla="*/ 4232 h 4506"/>
              <a:gd name="T72" fmla="*/ 2191 w 2209"/>
              <a:gd name="T73" fmla="*/ 4197 h 4506"/>
              <a:gd name="T74" fmla="*/ 2162 w 2209"/>
              <a:gd name="T75" fmla="*/ 4185 h 4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9" h="4506">
                <a:moveTo>
                  <a:pt x="2162" y="4185"/>
                </a:moveTo>
                <a:lnTo>
                  <a:pt x="2126" y="4181"/>
                </a:lnTo>
                <a:lnTo>
                  <a:pt x="2089" y="4180"/>
                </a:lnTo>
                <a:lnTo>
                  <a:pt x="2074" y="4062"/>
                </a:lnTo>
                <a:lnTo>
                  <a:pt x="2034" y="3830"/>
                </a:lnTo>
                <a:lnTo>
                  <a:pt x="1984" y="3599"/>
                </a:lnTo>
                <a:lnTo>
                  <a:pt x="1926" y="3371"/>
                </a:lnTo>
                <a:lnTo>
                  <a:pt x="1860" y="3145"/>
                </a:lnTo>
                <a:lnTo>
                  <a:pt x="1787" y="2921"/>
                </a:lnTo>
                <a:lnTo>
                  <a:pt x="1707" y="2700"/>
                </a:lnTo>
                <a:lnTo>
                  <a:pt x="1620" y="2480"/>
                </a:lnTo>
                <a:lnTo>
                  <a:pt x="1480" y="2155"/>
                </a:lnTo>
                <a:lnTo>
                  <a:pt x="1274" y="1729"/>
                </a:lnTo>
                <a:lnTo>
                  <a:pt x="1051" y="1311"/>
                </a:lnTo>
                <a:lnTo>
                  <a:pt x="817" y="902"/>
                </a:lnTo>
                <a:lnTo>
                  <a:pt x="696" y="700"/>
                </a:lnTo>
                <a:lnTo>
                  <a:pt x="634" y="597"/>
                </a:lnTo>
                <a:lnTo>
                  <a:pt x="533" y="444"/>
                </a:lnTo>
                <a:lnTo>
                  <a:pt x="460" y="347"/>
                </a:lnTo>
                <a:lnTo>
                  <a:pt x="381" y="255"/>
                </a:lnTo>
                <a:lnTo>
                  <a:pt x="296" y="171"/>
                </a:lnTo>
                <a:lnTo>
                  <a:pt x="202" y="94"/>
                </a:lnTo>
                <a:lnTo>
                  <a:pt x="99" y="31"/>
                </a:lnTo>
                <a:lnTo>
                  <a:pt x="43" y="4"/>
                </a:lnTo>
                <a:lnTo>
                  <a:pt x="31" y="0"/>
                </a:lnTo>
                <a:lnTo>
                  <a:pt x="12" y="7"/>
                </a:lnTo>
                <a:lnTo>
                  <a:pt x="0" y="24"/>
                </a:lnTo>
                <a:lnTo>
                  <a:pt x="5" y="44"/>
                </a:lnTo>
                <a:lnTo>
                  <a:pt x="14" y="52"/>
                </a:lnTo>
                <a:lnTo>
                  <a:pt x="78" y="90"/>
                </a:lnTo>
                <a:lnTo>
                  <a:pt x="193" y="179"/>
                </a:lnTo>
                <a:lnTo>
                  <a:pt x="296" y="278"/>
                </a:lnTo>
                <a:lnTo>
                  <a:pt x="390" y="389"/>
                </a:lnTo>
                <a:lnTo>
                  <a:pt x="516" y="567"/>
                </a:lnTo>
                <a:lnTo>
                  <a:pt x="666" y="819"/>
                </a:lnTo>
                <a:lnTo>
                  <a:pt x="738" y="943"/>
                </a:lnTo>
                <a:lnTo>
                  <a:pt x="892" y="1210"/>
                </a:lnTo>
                <a:lnTo>
                  <a:pt x="1112" y="1619"/>
                </a:lnTo>
                <a:lnTo>
                  <a:pt x="1252" y="1893"/>
                </a:lnTo>
                <a:lnTo>
                  <a:pt x="1320" y="2033"/>
                </a:lnTo>
                <a:lnTo>
                  <a:pt x="1380" y="2162"/>
                </a:lnTo>
                <a:lnTo>
                  <a:pt x="1495" y="2420"/>
                </a:lnTo>
                <a:lnTo>
                  <a:pt x="1601" y="2683"/>
                </a:lnTo>
                <a:lnTo>
                  <a:pt x="1698" y="2948"/>
                </a:lnTo>
                <a:lnTo>
                  <a:pt x="1785" y="3217"/>
                </a:lnTo>
                <a:lnTo>
                  <a:pt x="1861" y="3489"/>
                </a:lnTo>
                <a:lnTo>
                  <a:pt x="1926" y="3764"/>
                </a:lnTo>
                <a:lnTo>
                  <a:pt x="1978" y="4042"/>
                </a:lnTo>
                <a:lnTo>
                  <a:pt x="1999" y="4182"/>
                </a:lnTo>
                <a:lnTo>
                  <a:pt x="1949" y="4187"/>
                </a:lnTo>
                <a:lnTo>
                  <a:pt x="1902" y="4197"/>
                </a:lnTo>
                <a:lnTo>
                  <a:pt x="1894" y="4199"/>
                </a:lnTo>
                <a:lnTo>
                  <a:pt x="1879" y="4210"/>
                </a:lnTo>
                <a:lnTo>
                  <a:pt x="1870" y="4225"/>
                </a:lnTo>
                <a:lnTo>
                  <a:pt x="1868" y="4242"/>
                </a:lnTo>
                <a:lnTo>
                  <a:pt x="1870" y="4251"/>
                </a:lnTo>
                <a:lnTo>
                  <a:pt x="1883" y="4286"/>
                </a:lnTo>
                <a:lnTo>
                  <a:pt x="1916" y="4352"/>
                </a:lnTo>
                <a:lnTo>
                  <a:pt x="1956" y="4413"/>
                </a:lnTo>
                <a:lnTo>
                  <a:pt x="2003" y="4470"/>
                </a:lnTo>
                <a:lnTo>
                  <a:pt x="2029" y="4496"/>
                </a:lnTo>
                <a:lnTo>
                  <a:pt x="2038" y="4502"/>
                </a:lnTo>
                <a:lnTo>
                  <a:pt x="2054" y="4506"/>
                </a:lnTo>
                <a:lnTo>
                  <a:pt x="2071" y="4502"/>
                </a:lnTo>
                <a:lnTo>
                  <a:pt x="2084" y="4492"/>
                </a:lnTo>
                <a:lnTo>
                  <a:pt x="2088" y="4486"/>
                </a:lnTo>
                <a:lnTo>
                  <a:pt x="2110" y="4464"/>
                </a:lnTo>
                <a:lnTo>
                  <a:pt x="2141" y="4409"/>
                </a:lnTo>
                <a:lnTo>
                  <a:pt x="2154" y="4379"/>
                </a:lnTo>
                <a:lnTo>
                  <a:pt x="2183" y="4312"/>
                </a:lnTo>
                <a:lnTo>
                  <a:pt x="2206" y="4242"/>
                </a:lnTo>
                <a:lnTo>
                  <a:pt x="2209" y="4232"/>
                </a:lnTo>
                <a:lnTo>
                  <a:pt x="2204" y="4212"/>
                </a:lnTo>
                <a:lnTo>
                  <a:pt x="2191" y="4197"/>
                </a:lnTo>
                <a:lnTo>
                  <a:pt x="2172" y="4187"/>
                </a:lnTo>
                <a:lnTo>
                  <a:pt x="2162" y="41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93">
            <a:extLst>
              <a:ext uri="{FF2B5EF4-FFF2-40B4-BE49-F238E27FC236}">
                <a16:creationId xmlns:a16="http://schemas.microsoft.com/office/drawing/2014/main" id="{475908B5-59F0-4F56-A915-DAB49AF4442F}"/>
              </a:ext>
            </a:extLst>
          </p:cNvPr>
          <p:cNvSpPr/>
          <p:nvPr/>
        </p:nvSpPr>
        <p:spPr>
          <a:xfrm>
            <a:off x="8413970" y="1203362"/>
            <a:ext cx="1872139" cy="4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94">
            <a:extLst>
              <a:ext uri="{FF2B5EF4-FFF2-40B4-BE49-F238E27FC236}">
                <a16:creationId xmlns:a16="http://schemas.microsoft.com/office/drawing/2014/main" id="{123B4390-722C-4D1D-B853-7FC954F830E5}"/>
              </a:ext>
            </a:extLst>
          </p:cNvPr>
          <p:cNvSpPr/>
          <p:nvPr/>
        </p:nvSpPr>
        <p:spPr>
          <a:xfrm>
            <a:off x="8847431" y="3291614"/>
            <a:ext cx="192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Probar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células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dendríticas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modelos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</a:rPr>
              <a:t>animales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4" name="Rectangle 97">
            <a:extLst>
              <a:ext uri="{FF2B5EF4-FFF2-40B4-BE49-F238E27FC236}">
                <a16:creationId xmlns:a16="http://schemas.microsoft.com/office/drawing/2014/main" id="{3022E145-D21A-4F70-9F24-684615AFA155}"/>
              </a:ext>
            </a:extLst>
          </p:cNvPr>
          <p:cNvSpPr/>
          <p:nvPr/>
        </p:nvSpPr>
        <p:spPr>
          <a:xfrm>
            <a:off x="2517877" y="3280632"/>
            <a:ext cx="1381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Citometría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flujo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99">
            <a:extLst>
              <a:ext uri="{FF2B5EF4-FFF2-40B4-BE49-F238E27FC236}">
                <a16:creationId xmlns:a16="http://schemas.microsoft.com/office/drawing/2014/main" id="{D498CE84-8CCF-4F73-9444-7AD02BB0109F}"/>
              </a:ext>
            </a:extLst>
          </p:cNvPr>
          <p:cNvSpPr/>
          <p:nvPr/>
        </p:nvSpPr>
        <p:spPr>
          <a:xfrm>
            <a:off x="5715752" y="892891"/>
            <a:ext cx="1718306" cy="96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Análisis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comportamiento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de AuNP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durante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ensayos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in vitro.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5C5B76A-06D9-45DA-B3E7-9A6BEDCF2F71}"/>
              </a:ext>
            </a:extLst>
          </p:cNvPr>
          <p:cNvSpPr/>
          <p:nvPr/>
        </p:nvSpPr>
        <p:spPr>
          <a:xfrm>
            <a:off x="75964" y="200528"/>
            <a:ext cx="6229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RECOMENDACIONES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43AB1FF-C4EF-4762-BBA9-A021BBB40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42678">
            <a:off x="513229" y="1372393"/>
            <a:ext cx="1733913" cy="195162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CAE4C0F-734F-4808-9B2D-D803898DD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9" y="4019144"/>
            <a:ext cx="1863539" cy="1894215"/>
          </a:xfrm>
          <a:prstGeom prst="rect">
            <a:avLst/>
          </a:prstGeom>
        </p:spPr>
      </p:pic>
      <p:pic>
        <p:nvPicPr>
          <p:cNvPr id="10242" name="Picture 2" descr="Inmuno - Julkaisut | Facebook">
            <a:extLst>
              <a:ext uri="{FF2B5EF4-FFF2-40B4-BE49-F238E27FC236}">
                <a16:creationId xmlns:a16="http://schemas.microsoft.com/office/drawing/2014/main" id="{471E4141-20DD-46AA-A024-DD745E33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460" y="774024"/>
            <a:ext cx="2110380" cy="204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8CB6C4D8-B0AC-42D0-ADC0-926B41055EA5}"/>
              </a:ext>
            </a:extLst>
          </p:cNvPr>
          <p:cNvSpPr/>
          <p:nvPr/>
        </p:nvSpPr>
        <p:spPr>
          <a:xfrm>
            <a:off x="10210250" y="4363100"/>
            <a:ext cx="1819803" cy="108851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/>
              <a:t>- Administración</a:t>
            </a:r>
          </a:p>
          <a:p>
            <a:r>
              <a:rPr lang="es-EC" dirty="0"/>
              <a:t>- Distribución</a:t>
            </a:r>
          </a:p>
          <a:p>
            <a:r>
              <a:rPr lang="es-EC" dirty="0"/>
              <a:t>- Metabolismo</a:t>
            </a:r>
          </a:p>
          <a:p>
            <a:r>
              <a:rPr lang="es-EC" dirty="0"/>
              <a:t>- Excreción 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213BF7F0-7166-45E6-9986-D56008966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96" y="30493"/>
            <a:ext cx="1047588" cy="1064833"/>
          </a:xfrm>
          <a:prstGeom prst="rect">
            <a:avLst/>
          </a:prstGeom>
        </p:spPr>
      </p:pic>
      <p:pic>
        <p:nvPicPr>
          <p:cNvPr id="42" name="Gráfico 41" descr="Flecha curva en el sentido de las agujas del reloj">
            <a:extLst>
              <a:ext uri="{FF2B5EF4-FFF2-40B4-BE49-F238E27FC236}">
                <a16:creationId xmlns:a16="http://schemas.microsoft.com/office/drawing/2014/main" id="{3E6DFBD4-3C1E-48FF-B976-19C1366EB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514806">
            <a:off x="9317372" y="380506"/>
            <a:ext cx="490201" cy="752143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8BE9FFC-1225-438A-AE43-9F1CD82BFEA1}"/>
              </a:ext>
            </a:extLst>
          </p:cNvPr>
          <p:cNvSpPr/>
          <p:nvPr/>
        </p:nvSpPr>
        <p:spPr>
          <a:xfrm>
            <a:off x="6910450" y="2175795"/>
            <a:ext cx="1330364" cy="934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C" sz="1400" dirty="0">
                <a:solidFill>
                  <a:schemeClr val="tx1"/>
                </a:solidFill>
              </a:rPr>
              <a:t>Agregación</a:t>
            </a:r>
          </a:p>
          <a:p>
            <a:pPr marL="285750" indent="-285750">
              <a:buFontTx/>
              <a:buChar char="-"/>
            </a:pPr>
            <a:r>
              <a:rPr lang="es-EC" sz="1400" dirty="0">
                <a:solidFill>
                  <a:schemeClr val="tx1"/>
                </a:solidFill>
              </a:rPr>
              <a:t>Carga</a:t>
            </a:r>
          </a:p>
          <a:p>
            <a:pPr marL="285750" indent="-285750">
              <a:buFontTx/>
              <a:buChar char="-"/>
            </a:pPr>
            <a:r>
              <a:rPr lang="es-EC" sz="1400" dirty="0">
                <a:solidFill>
                  <a:schemeClr val="tx1"/>
                </a:solidFill>
              </a:rPr>
              <a:t>Forma </a:t>
            </a:r>
          </a:p>
          <a:p>
            <a:pPr marL="285750" indent="-285750">
              <a:buFontTx/>
              <a:buChar char="-"/>
            </a:pPr>
            <a:r>
              <a:rPr lang="es-EC" sz="1400" dirty="0">
                <a:solidFill>
                  <a:schemeClr val="tx1"/>
                </a:solidFill>
              </a:rPr>
              <a:t>Tamaño </a:t>
            </a:r>
          </a:p>
        </p:txBody>
      </p:sp>
      <p:pic>
        <p:nvPicPr>
          <p:cNvPr id="43" name="Picture 4" descr="La FDA lanza la &quot;Etiqueta de Información Nutricional Virtual&quot;: una ...">
            <a:extLst>
              <a:ext uri="{FF2B5EF4-FFF2-40B4-BE49-F238E27FC236}">
                <a16:creationId xmlns:a16="http://schemas.microsoft.com/office/drawing/2014/main" id="{7FF26FB8-16EE-4B0B-BF66-1E1A38A9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95" y="1242548"/>
            <a:ext cx="1027306" cy="4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áfico 43" descr="Flecha curva en el sentido de las agujas del reloj">
            <a:extLst>
              <a:ext uri="{FF2B5EF4-FFF2-40B4-BE49-F238E27FC236}">
                <a16:creationId xmlns:a16="http://schemas.microsoft.com/office/drawing/2014/main" id="{95641F16-03B2-48CD-AB06-8120CCD5A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112749">
            <a:off x="4978487" y="928268"/>
            <a:ext cx="553926" cy="849920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5CCA957B-0B5B-4ECB-97F7-351807A52489}"/>
              </a:ext>
            </a:extLst>
          </p:cNvPr>
          <p:cNvSpPr/>
          <p:nvPr/>
        </p:nvSpPr>
        <p:spPr>
          <a:xfrm>
            <a:off x="7805568" y="4423096"/>
            <a:ext cx="1882039" cy="47838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Terapia </a:t>
            </a:r>
            <a:r>
              <a:rPr lang="es-EC" sz="1600" dirty="0" err="1"/>
              <a:t>Inmunomoduladora</a:t>
            </a:r>
            <a:endParaRPr lang="es-EC" sz="1600" dirty="0"/>
          </a:p>
        </p:txBody>
      </p:sp>
      <p:sp>
        <p:nvSpPr>
          <p:cNvPr id="22" name="Signo más 21">
            <a:extLst>
              <a:ext uri="{FF2B5EF4-FFF2-40B4-BE49-F238E27FC236}">
                <a16:creationId xmlns:a16="http://schemas.microsoft.com/office/drawing/2014/main" id="{1A25FD4E-11F0-4300-9E4F-6B66B1DD5F33}"/>
              </a:ext>
            </a:extLst>
          </p:cNvPr>
          <p:cNvSpPr/>
          <p:nvPr/>
        </p:nvSpPr>
        <p:spPr>
          <a:xfrm>
            <a:off x="9835606" y="4678430"/>
            <a:ext cx="251129" cy="3047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BCDA3885-9218-4049-AB17-216BBD6B41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24048" r="45990" b="31833"/>
          <a:stretch/>
        </p:blipFill>
        <p:spPr>
          <a:xfrm>
            <a:off x="7241007" y="4996613"/>
            <a:ext cx="2459548" cy="18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72D13F0-6B82-4B65-8711-5705151E8079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971E0E5-0189-4F87-AD76-9D7251FED9BA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757D84B-37AC-4A16-9082-6ECDF8786111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1A9A02-336B-45C8-B01F-DD819A6C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B5A20237-7548-4797-89E5-68FEC0DA7F33}"/>
              </a:ext>
            </a:extLst>
          </p:cNvPr>
          <p:cNvSpPr/>
          <p:nvPr/>
        </p:nvSpPr>
        <p:spPr>
          <a:xfrm>
            <a:off x="364518" y="90058"/>
            <a:ext cx="6010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7" name="Picture 3" descr="C:\Users\arizquierdo\AppData\Local\Temp\LOGO CENCINAT 2014.jpg">
            <a:extLst>
              <a:ext uri="{FF2B5EF4-FFF2-40B4-BE49-F238E27FC236}">
                <a16:creationId xmlns:a16="http://schemas.microsoft.com/office/drawing/2014/main" id="{2E5074C9-E4CF-45D3-B6D4-A270BD7C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40" y="3812167"/>
            <a:ext cx="2941529" cy="9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9A9F91-56FC-4004-95E0-F176FF520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4" r="20010"/>
          <a:stretch/>
        </p:blipFill>
        <p:spPr bwMode="auto">
          <a:xfrm>
            <a:off x="208226" y="843547"/>
            <a:ext cx="1641462" cy="173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A49F2FA-A660-4BF8-BBA6-3E599EAC5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4" r="2599"/>
          <a:stretch/>
        </p:blipFill>
        <p:spPr bwMode="auto">
          <a:xfrm>
            <a:off x="2155405" y="916329"/>
            <a:ext cx="3145258" cy="172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CuadroTexto">
            <a:extLst>
              <a:ext uri="{FF2B5EF4-FFF2-40B4-BE49-F238E27FC236}">
                <a16:creationId xmlns:a16="http://schemas.microsoft.com/office/drawing/2014/main" id="{08E09AC1-D5BF-4529-905A-A62BEF42C7F3}"/>
              </a:ext>
            </a:extLst>
          </p:cNvPr>
          <p:cNvSpPr txBox="1"/>
          <p:nvPr/>
        </p:nvSpPr>
        <p:spPr>
          <a:xfrm>
            <a:off x="1983230" y="2688553"/>
            <a:ext cx="24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Marbel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Torres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Rachid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Seqqat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Ligia Ayala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21FD0D9B-3E41-4615-B66B-0CEBEE542985}"/>
              </a:ext>
            </a:extLst>
          </p:cNvPr>
          <p:cNvSpPr/>
          <p:nvPr/>
        </p:nvSpPr>
        <p:spPr>
          <a:xfrm>
            <a:off x="832804" y="4737388"/>
            <a:ext cx="4190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Laboratorio de Microscopía Electrónica </a:t>
            </a: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Dr. Alexis Debut</a:t>
            </a: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Ing. Karla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Vizuete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BEE38DB2-D6CD-453D-8D67-1F82C7DEA551}"/>
              </a:ext>
            </a:extLst>
          </p:cNvPr>
          <p:cNvSpPr txBox="1"/>
          <p:nvPr/>
        </p:nvSpPr>
        <p:spPr>
          <a:xfrm>
            <a:off x="3769991" y="5424073"/>
            <a:ext cx="386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Familia </a:t>
            </a: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Amigos </a:t>
            </a:r>
          </a:p>
        </p:txBody>
      </p:sp>
      <p:pic>
        <p:nvPicPr>
          <p:cNvPr id="14" name="Gráfico 13" descr="Birrete">
            <a:extLst>
              <a:ext uri="{FF2B5EF4-FFF2-40B4-BE49-F238E27FC236}">
                <a16:creationId xmlns:a16="http://schemas.microsoft.com/office/drawing/2014/main" id="{8AC887BD-FD42-4D55-AC26-8C97C0E23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63983">
            <a:off x="198283" y="5350731"/>
            <a:ext cx="914400" cy="91440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78F9896B-D652-41D5-BCF5-515E72D4953B}"/>
              </a:ext>
            </a:extLst>
          </p:cNvPr>
          <p:cNvGrpSpPr/>
          <p:nvPr/>
        </p:nvGrpSpPr>
        <p:grpSpPr>
          <a:xfrm>
            <a:off x="5414500" y="1135385"/>
            <a:ext cx="6613687" cy="4284930"/>
            <a:chOff x="5810445" y="1171490"/>
            <a:chExt cx="5932629" cy="3774852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42BE4BC-D45B-47CA-82B4-2E9691AA5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6" t="3250" r="6194"/>
            <a:stretch/>
          </p:blipFill>
          <p:spPr>
            <a:xfrm>
              <a:off x="5810445" y="1171491"/>
              <a:ext cx="5932629" cy="377485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636FD8D-59C2-4AA7-BBF0-7E855B5D2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7" t="3890" r="76933" b="63152"/>
            <a:stretch/>
          </p:blipFill>
          <p:spPr>
            <a:xfrm>
              <a:off x="5810445" y="1171490"/>
              <a:ext cx="352199" cy="1198806"/>
            </a:xfrm>
            <a:prstGeom prst="rect">
              <a:avLst/>
            </a:prstGeom>
          </p:spPr>
        </p:pic>
      </p:grpSp>
      <p:pic>
        <p:nvPicPr>
          <p:cNvPr id="22" name="Gráfico 21" descr="Microscopio">
            <a:extLst>
              <a:ext uri="{FF2B5EF4-FFF2-40B4-BE49-F238E27FC236}">
                <a16:creationId xmlns:a16="http://schemas.microsoft.com/office/drawing/2014/main" id="{3ECF9D29-54B0-493A-8362-915B0A020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50682" flipH="1">
            <a:off x="6355218" y="171890"/>
            <a:ext cx="914400" cy="914400"/>
          </a:xfrm>
          <a:prstGeom prst="rect">
            <a:avLst/>
          </a:prstGeom>
        </p:spPr>
      </p:pic>
      <p:pic>
        <p:nvPicPr>
          <p:cNvPr id="24" name="Gráfico 23" descr="Probeta">
            <a:extLst>
              <a:ext uri="{FF2B5EF4-FFF2-40B4-BE49-F238E27FC236}">
                <a16:creationId xmlns:a16="http://schemas.microsoft.com/office/drawing/2014/main" id="{48C320E1-788E-4140-92E9-D0AEC42E4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6387" y="5402059"/>
            <a:ext cx="914400" cy="914400"/>
          </a:xfrm>
          <a:prstGeom prst="rect">
            <a:avLst/>
          </a:prstGeom>
        </p:spPr>
      </p:pic>
      <p:pic>
        <p:nvPicPr>
          <p:cNvPr id="26" name="Gráfico 25" descr="ADN">
            <a:extLst>
              <a:ext uri="{FF2B5EF4-FFF2-40B4-BE49-F238E27FC236}">
                <a16:creationId xmlns:a16="http://schemas.microsoft.com/office/drawing/2014/main" id="{C74DE6DA-B151-4A57-AD09-A463629907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774973">
            <a:off x="10903262" y="119785"/>
            <a:ext cx="914400" cy="914400"/>
          </a:xfrm>
          <a:prstGeom prst="rect">
            <a:avLst/>
          </a:prstGeom>
        </p:spPr>
      </p:pic>
      <p:pic>
        <p:nvPicPr>
          <p:cNvPr id="28" name="Gráfico 27" descr="Rata">
            <a:extLst>
              <a:ext uri="{FF2B5EF4-FFF2-40B4-BE49-F238E27FC236}">
                <a16:creationId xmlns:a16="http://schemas.microsoft.com/office/drawing/2014/main" id="{271A3655-C058-4688-9FCD-ECF9A7FACA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9919606">
            <a:off x="449624" y="27778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0A5B502-1458-4CFB-AF37-23DEB1FAF7A5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9F69F23-AEE7-4E80-AA4F-A4FC183DF0C7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9E2C0C9-E325-4AF9-AE4D-057E306FE163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0D57D8A-2A8D-48E7-BE96-DCE6C0CBB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AF12BED0-F154-4F92-8CA5-9A143D7350EE}"/>
              </a:ext>
            </a:extLst>
          </p:cNvPr>
          <p:cNvSpPr txBox="1">
            <a:spLocks/>
          </p:cNvSpPr>
          <p:nvPr/>
        </p:nvSpPr>
        <p:spPr>
          <a:xfrm>
            <a:off x="838200" y="25368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18859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8F33B9B-E4FD-49EF-A371-AA8A73D70A73}"/>
              </a:ext>
            </a:extLst>
          </p:cNvPr>
          <p:cNvGrpSpPr/>
          <p:nvPr/>
        </p:nvGrpSpPr>
        <p:grpSpPr>
          <a:xfrm>
            <a:off x="-2" y="6006028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67CDCE-A03F-4167-80DE-727F339B3488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FDB9C39-4C1C-48FF-8C13-F111785745CE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EE5CE2E-82E5-4A6A-B714-1D226F9E7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959ED-8E4D-41AB-839E-FA332F9F852B}"/>
              </a:ext>
            </a:extLst>
          </p:cNvPr>
          <p:cNvSpPr txBox="1"/>
          <p:nvPr/>
        </p:nvSpPr>
        <p:spPr>
          <a:xfrm>
            <a:off x="276212" y="78965"/>
            <a:ext cx="621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SISTEMA INMUNOLÓGICO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37828E7-E365-4831-8B0F-3519DD365C2E}"/>
              </a:ext>
            </a:extLst>
          </p:cNvPr>
          <p:cNvGrpSpPr/>
          <p:nvPr/>
        </p:nvGrpSpPr>
        <p:grpSpPr>
          <a:xfrm>
            <a:off x="1800958" y="353377"/>
            <a:ext cx="7595813" cy="857442"/>
            <a:chOff x="1577684" y="669537"/>
            <a:chExt cx="7595813" cy="85744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4DC8F36-93CF-4CC1-8A91-58FA35D9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725" y="669537"/>
              <a:ext cx="1153772" cy="857442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4C75937-FD0B-4E14-87DA-5A60D71F4476}"/>
                </a:ext>
              </a:extLst>
            </p:cNvPr>
            <p:cNvSpPr/>
            <p:nvPr/>
          </p:nvSpPr>
          <p:spPr>
            <a:xfrm>
              <a:off x="1577684" y="936999"/>
              <a:ext cx="2077722" cy="3225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Moléculas y células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80CEF4C-AF38-465A-99C0-2A0202A1A7F4}"/>
                </a:ext>
              </a:extLst>
            </p:cNvPr>
            <p:cNvSpPr/>
            <p:nvPr/>
          </p:nvSpPr>
          <p:spPr>
            <a:xfrm>
              <a:off x="4798704" y="836649"/>
              <a:ext cx="2077722" cy="52321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Respuesta conjunta y coordinada</a:t>
              </a:r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8F2BB5E2-59D9-4EB2-85A7-39413C586A92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3655406" y="1098259"/>
              <a:ext cx="114329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57EFCC12-559C-42BA-90A1-2D6B40D06AA8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 flipV="1">
              <a:off x="6876426" y="1098258"/>
              <a:ext cx="114329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E690631-6074-4B6C-8434-FEF1365DC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58" y="1830171"/>
            <a:ext cx="3705225" cy="43053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E3B24D7-9BB1-4F1C-910D-3B8071E0BAF0}"/>
              </a:ext>
            </a:extLst>
          </p:cNvPr>
          <p:cNvSpPr/>
          <p:nvPr/>
        </p:nvSpPr>
        <p:spPr>
          <a:xfrm>
            <a:off x="0" y="6488668"/>
            <a:ext cx="354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Institutes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2003)</a:t>
            </a:r>
            <a:endParaRPr lang="es-EC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610CEE2-2ED8-4BFE-98E6-6E660D45110C}"/>
              </a:ext>
            </a:extLst>
          </p:cNvPr>
          <p:cNvSpPr/>
          <p:nvPr/>
        </p:nvSpPr>
        <p:spPr>
          <a:xfrm>
            <a:off x="2851609" y="1307424"/>
            <a:ext cx="2077722" cy="353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ÓRGANOS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EADD601-2B1D-47CE-BAC3-1C6FC1EEB968}"/>
              </a:ext>
            </a:extLst>
          </p:cNvPr>
          <p:cNvSpPr/>
          <p:nvPr/>
        </p:nvSpPr>
        <p:spPr>
          <a:xfrm>
            <a:off x="8057412" y="1307424"/>
            <a:ext cx="2077722" cy="353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CÉLULAS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9DF46DF-D4DF-4FF2-9ECE-09630CEEE092}"/>
              </a:ext>
            </a:extLst>
          </p:cNvPr>
          <p:cNvSpPr/>
          <p:nvPr/>
        </p:nvSpPr>
        <p:spPr>
          <a:xfrm>
            <a:off x="153991" y="2275460"/>
            <a:ext cx="1801194" cy="11838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Órganos linfáticos primarios o centrales.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9D83758-55B2-4382-95F1-F491FBACF242}"/>
              </a:ext>
            </a:extLst>
          </p:cNvPr>
          <p:cNvSpPr/>
          <p:nvPr/>
        </p:nvSpPr>
        <p:spPr>
          <a:xfrm>
            <a:off x="153991" y="4351326"/>
            <a:ext cx="1801194" cy="880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Órganos secundarios o periféricos.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D082B1B6-0254-47D4-944F-D4EDFC1EE854}"/>
              </a:ext>
            </a:extLst>
          </p:cNvPr>
          <p:cNvSpPr/>
          <p:nvPr/>
        </p:nvSpPr>
        <p:spPr>
          <a:xfrm>
            <a:off x="3181815" y="5309692"/>
            <a:ext cx="472437" cy="48964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D0AF0EC-7DDE-4765-BE3F-8230A77704FD}"/>
              </a:ext>
            </a:extLst>
          </p:cNvPr>
          <p:cNvSpPr/>
          <p:nvPr/>
        </p:nvSpPr>
        <p:spPr>
          <a:xfrm>
            <a:off x="3654252" y="3298536"/>
            <a:ext cx="472437" cy="48964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CC241A2-E666-4BA2-B181-DC267D2D7A7E}"/>
              </a:ext>
            </a:extLst>
          </p:cNvPr>
          <p:cNvSpPr/>
          <p:nvPr/>
        </p:nvSpPr>
        <p:spPr>
          <a:xfrm>
            <a:off x="3028433" y="3578955"/>
            <a:ext cx="405092" cy="42809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EBB05E4-4C4E-4401-A118-43155943DD94}"/>
              </a:ext>
            </a:extLst>
          </p:cNvPr>
          <p:cNvSpPr/>
          <p:nvPr/>
        </p:nvSpPr>
        <p:spPr>
          <a:xfrm>
            <a:off x="3890470" y="5437805"/>
            <a:ext cx="405092" cy="42809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858FF21-E08D-4D75-BFA6-502FFC6B4EF1}"/>
              </a:ext>
            </a:extLst>
          </p:cNvPr>
          <p:cNvSpPr/>
          <p:nvPr/>
        </p:nvSpPr>
        <p:spPr>
          <a:xfrm>
            <a:off x="3507272" y="6488668"/>
            <a:ext cx="219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Cruvinel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2010)</a:t>
            </a:r>
            <a:endParaRPr lang="es-EC" dirty="0"/>
          </a:p>
        </p:txBody>
      </p:sp>
      <p:pic>
        <p:nvPicPr>
          <p:cNvPr id="29" name="Picture 2" descr="Welcome! | Lara's little B cells">
            <a:extLst>
              <a:ext uri="{FF2B5EF4-FFF2-40B4-BE49-F238E27FC236}">
                <a16:creationId xmlns:a16="http://schemas.microsoft.com/office/drawing/2014/main" id="{34315130-0C49-4968-960A-D413DB63A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4749" r="3564" b="11332"/>
          <a:stretch/>
        </p:blipFill>
        <p:spPr bwMode="auto">
          <a:xfrm>
            <a:off x="6284187" y="1830171"/>
            <a:ext cx="5907813" cy="35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DAC8317D-286F-43C5-A273-7F05FA746CEE}"/>
              </a:ext>
            </a:extLst>
          </p:cNvPr>
          <p:cNvSpPr/>
          <p:nvPr/>
        </p:nvSpPr>
        <p:spPr>
          <a:xfrm>
            <a:off x="6176881" y="1741998"/>
            <a:ext cx="1300551" cy="45687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852E288-971C-428B-B50B-D7E18627C54C}"/>
              </a:ext>
            </a:extLst>
          </p:cNvPr>
          <p:cNvSpPr/>
          <p:nvPr/>
        </p:nvSpPr>
        <p:spPr>
          <a:xfrm>
            <a:off x="6406348" y="5369153"/>
            <a:ext cx="2077722" cy="5771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Síntesis de citocinas y quimiocinas.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A049B76-A38E-4AB0-9872-C564CC5BA9B6}"/>
              </a:ext>
            </a:extLst>
          </p:cNvPr>
          <p:cNvSpPr/>
          <p:nvPr/>
        </p:nvSpPr>
        <p:spPr>
          <a:xfrm>
            <a:off x="8979831" y="5369153"/>
            <a:ext cx="3096922" cy="5771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Activación de células especializadas.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1717F73-B43B-491C-AAE1-1B6BE0B2791B}"/>
              </a:ext>
            </a:extLst>
          </p:cNvPr>
          <p:cNvSpPr/>
          <p:nvPr/>
        </p:nvSpPr>
        <p:spPr>
          <a:xfrm>
            <a:off x="8658408" y="1780387"/>
            <a:ext cx="1476726" cy="379787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49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34" grpId="0" animBg="1"/>
      <p:bldP spid="35" grpId="0" animBg="1"/>
      <p:bldP spid="36" grpId="0" animBg="1"/>
      <p:bldP spid="37" grpId="0" animBg="1"/>
      <p:bldP spid="31" grpId="0" animBg="1"/>
      <p:bldP spid="33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 descr="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028952F7-9811-41D3-800E-F10D76EBD9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14" y="3031173"/>
            <a:ext cx="5447093" cy="3175202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9871D29F-3A11-4128-8B81-7D7EFECDC0C9}"/>
              </a:ext>
            </a:extLst>
          </p:cNvPr>
          <p:cNvGrpSpPr/>
          <p:nvPr/>
        </p:nvGrpSpPr>
        <p:grpSpPr>
          <a:xfrm>
            <a:off x="-2" y="6102430"/>
            <a:ext cx="12088969" cy="724975"/>
            <a:chOff x="-2" y="5858548"/>
            <a:chExt cx="12088969" cy="724975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77EEE499-0E74-4369-B994-53EC388A2536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620CD55C-CC08-42A0-8796-640945F7407D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DF0E6A98-6ECD-46A6-B83D-4F3A1237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A99C54F-A6D3-4B84-9B1C-6C2E236C2081}"/>
              </a:ext>
            </a:extLst>
          </p:cNvPr>
          <p:cNvSpPr txBox="1"/>
          <p:nvPr/>
        </p:nvSpPr>
        <p:spPr>
          <a:xfrm>
            <a:off x="116244" y="20572"/>
            <a:ext cx="404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CÉLULAS DENDRÍTICAS</a:t>
            </a:r>
          </a:p>
        </p:txBody>
      </p:sp>
      <p:sp>
        <p:nvSpPr>
          <p:cNvPr id="3093" name="Rectángulo 3092">
            <a:extLst>
              <a:ext uri="{FF2B5EF4-FFF2-40B4-BE49-F238E27FC236}">
                <a16:creationId xmlns:a16="http://schemas.microsoft.com/office/drawing/2014/main" id="{6F41323C-2B4B-4299-A475-F1E9B55EA84C}"/>
              </a:ext>
            </a:extLst>
          </p:cNvPr>
          <p:cNvSpPr/>
          <p:nvPr/>
        </p:nvSpPr>
        <p:spPr>
          <a:xfrm>
            <a:off x="-64395" y="6561751"/>
            <a:ext cx="7592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(Vázquez, Sureda, &amp; Rebollo, 2012), (Mokhtar &amp; Hussein, 2019), </a:t>
            </a: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(Flórez-Grau et al., 2018)</a:t>
            </a:r>
            <a:endParaRPr lang="es-EC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1A8B321-15A2-4147-8053-883C050E498B}"/>
              </a:ext>
            </a:extLst>
          </p:cNvPr>
          <p:cNvGrpSpPr/>
          <p:nvPr/>
        </p:nvGrpSpPr>
        <p:grpSpPr>
          <a:xfrm>
            <a:off x="6693198" y="210742"/>
            <a:ext cx="4565263" cy="2340858"/>
            <a:chOff x="6763949" y="395425"/>
            <a:chExt cx="4565263" cy="2340858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AAA3129B-0767-4BA8-959C-34D181AFDC77}"/>
                </a:ext>
              </a:extLst>
            </p:cNvPr>
            <p:cNvSpPr/>
            <p:nvPr/>
          </p:nvSpPr>
          <p:spPr>
            <a:xfrm>
              <a:off x="10099616" y="395425"/>
              <a:ext cx="1229593" cy="2967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Piel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94CB13C-6D42-4BE6-8394-E91D1F65F1EC}"/>
                </a:ext>
              </a:extLst>
            </p:cNvPr>
            <p:cNvGrpSpPr/>
            <p:nvPr/>
          </p:nvGrpSpPr>
          <p:grpSpPr>
            <a:xfrm>
              <a:off x="6763949" y="543792"/>
              <a:ext cx="4565263" cy="2192491"/>
              <a:chOff x="1244761" y="533987"/>
              <a:chExt cx="4565263" cy="2192491"/>
            </a:xfrm>
          </p:grpSpPr>
          <p:pic>
            <p:nvPicPr>
              <p:cNvPr id="3074" name="Picture 2" descr="Inmuno - Julkaisut | Facebook">
                <a:extLst>
                  <a:ext uri="{FF2B5EF4-FFF2-40B4-BE49-F238E27FC236}">
                    <a16:creationId xmlns:a16="http://schemas.microsoft.com/office/drawing/2014/main" id="{12887D0B-0CCE-48EB-B64A-43A08F698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339" y="895114"/>
                <a:ext cx="1375608" cy="133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2E063D1C-A2D1-40FF-9C75-2375043E7A55}"/>
                  </a:ext>
                </a:extLst>
              </p:cNvPr>
              <p:cNvSpPr/>
              <p:nvPr/>
            </p:nvSpPr>
            <p:spPr>
              <a:xfrm>
                <a:off x="1244761" y="598381"/>
                <a:ext cx="1229593" cy="4235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Capturar</a:t>
                </a: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100FEE82-0DEA-4867-B920-D820E83D08FB}"/>
                  </a:ext>
                </a:extLst>
              </p:cNvPr>
              <p:cNvSpPr/>
              <p:nvPr/>
            </p:nvSpPr>
            <p:spPr>
              <a:xfrm>
                <a:off x="1244761" y="1351794"/>
                <a:ext cx="1229593" cy="4235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Procesar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FC87AAD7-2358-42C5-8655-2317DEF2C69D}"/>
                  </a:ext>
                </a:extLst>
              </p:cNvPr>
              <p:cNvSpPr/>
              <p:nvPr/>
            </p:nvSpPr>
            <p:spPr>
              <a:xfrm>
                <a:off x="1244761" y="2134703"/>
                <a:ext cx="1229593" cy="4235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Exponer</a:t>
                </a:r>
              </a:p>
            </p:txBody>
          </p:sp>
          <p:cxnSp>
            <p:nvCxnSpPr>
              <p:cNvPr id="3076" name="Conector: angular 3075">
                <a:extLst>
                  <a:ext uri="{FF2B5EF4-FFF2-40B4-BE49-F238E27FC236}">
                    <a16:creationId xmlns:a16="http://schemas.microsoft.com/office/drawing/2014/main" id="{9A269A51-1BC9-4B2D-A12D-578ED55C5DD4}"/>
                  </a:ext>
                </a:extLst>
              </p:cNvPr>
              <p:cNvCxnSpPr>
                <a:stCxn id="3074" idx="0"/>
                <a:endCxn id="14" idx="3"/>
              </p:cNvCxnSpPr>
              <p:nvPr/>
            </p:nvCxnSpPr>
            <p:spPr>
              <a:xfrm rot="16200000" flipV="1">
                <a:off x="2965783" y="318753"/>
                <a:ext cx="84933" cy="106778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9" name="Conector: angular 3078">
                <a:extLst>
                  <a:ext uri="{FF2B5EF4-FFF2-40B4-BE49-F238E27FC236}">
                    <a16:creationId xmlns:a16="http://schemas.microsoft.com/office/drawing/2014/main" id="{B0B4E849-6B05-4E87-A7C6-D24B53E1418C}"/>
                  </a:ext>
                </a:extLst>
              </p:cNvPr>
              <p:cNvCxnSpPr>
                <a:stCxn id="3074" idx="2"/>
                <a:endCxn id="16" idx="3"/>
              </p:cNvCxnSpPr>
              <p:nvPr/>
            </p:nvCxnSpPr>
            <p:spPr>
              <a:xfrm rot="5400000">
                <a:off x="2949242" y="1753601"/>
                <a:ext cx="118015" cy="106778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1" name="Conector recto de flecha 3080">
                <a:extLst>
                  <a:ext uri="{FF2B5EF4-FFF2-40B4-BE49-F238E27FC236}">
                    <a16:creationId xmlns:a16="http://schemas.microsoft.com/office/drawing/2014/main" id="{733E464A-6DCD-41D0-BEBF-060E047FD96E}"/>
                  </a:ext>
                </a:extLst>
              </p:cNvPr>
              <p:cNvCxnSpPr>
                <a:stCxn id="3074" idx="1"/>
                <a:endCxn id="15" idx="3"/>
              </p:cNvCxnSpPr>
              <p:nvPr/>
            </p:nvCxnSpPr>
            <p:spPr>
              <a:xfrm flipH="1">
                <a:off x="2474354" y="1561801"/>
                <a:ext cx="379985" cy="17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7D20136B-2FF8-4770-8645-1F0FFF482DA2}"/>
                  </a:ext>
                </a:extLst>
              </p:cNvPr>
              <p:cNvSpPr/>
              <p:nvPr/>
            </p:nvSpPr>
            <p:spPr>
              <a:xfrm>
                <a:off x="4580431" y="891917"/>
                <a:ext cx="1229593" cy="29673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Epitelios</a:t>
                </a:r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54674EEA-AE0F-4D2A-8475-9A637602587A}"/>
                  </a:ext>
                </a:extLst>
              </p:cNvPr>
              <p:cNvSpPr/>
              <p:nvPr/>
            </p:nvSpPr>
            <p:spPr>
              <a:xfrm>
                <a:off x="4580431" y="1287271"/>
                <a:ext cx="1229593" cy="5338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Tejidos periféricos</a:t>
                </a:r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8187A4EE-6ADC-4F4D-B7A6-CD1BEBB2FA6A}"/>
                  </a:ext>
                </a:extLst>
              </p:cNvPr>
              <p:cNvSpPr/>
              <p:nvPr/>
            </p:nvSpPr>
            <p:spPr>
              <a:xfrm>
                <a:off x="4580430" y="1919732"/>
                <a:ext cx="1229593" cy="29673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Bazo</a:t>
                </a:r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D7C164FA-A7AB-411E-BF31-0CDB498F9ADC}"/>
                  </a:ext>
                </a:extLst>
              </p:cNvPr>
              <p:cNvSpPr/>
              <p:nvPr/>
            </p:nvSpPr>
            <p:spPr>
              <a:xfrm>
                <a:off x="4580429" y="2310875"/>
                <a:ext cx="1229593" cy="29673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Intestino</a:t>
                </a:r>
              </a:p>
            </p:txBody>
          </p:sp>
          <p:cxnSp>
            <p:nvCxnSpPr>
              <p:cNvPr id="3084" name="Conector recto de flecha 3083">
                <a:extLst>
                  <a:ext uri="{FF2B5EF4-FFF2-40B4-BE49-F238E27FC236}">
                    <a16:creationId xmlns:a16="http://schemas.microsoft.com/office/drawing/2014/main" id="{179E0DA9-3E39-4E37-808E-E465535929FB}"/>
                  </a:ext>
                </a:extLst>
              </p:cNvPr>
              <p:cNvCxnSpPr>
                <a:cxnSpLocks/>
                <a:stCxn id="3074" idx="3"/>
                <a:endCxn id="43" idx="1"/>
              </p:cNvCxnSpPr>
              <p:nvPr/>
            </p:nvCxnSpPr>
            <p:spPr>
              <a:xfrm flipV="1">
                <a:off x="4229947" y="533987"/>
                <a:ext cx="350481" cy="10278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6" name="Conector recto de flecha 3085">
                <a:extLst>
                  <a:ext uri="{FF2B5EF4-FFF2-40B4-BE49-F238E27FC236}">
                    <a16:creationId xmlns:a16="http://schemas.microsoft.com/office/drawing/2014/main" id="{7D189399-82CB-48BE-8105-D29E1F2B14FD}"/>
                  </a:ext>
                </a:extLst>
              </p:cNvPr>
              <p:cNvCxnSpPr>
                <a:stCxn id="3074" idx="3"/>
                <a:endCxn id="44" idx="1"/>
              </p:cNvCxnSpPr>
              <p:nvPr/>
            </p:nvCxnSpPr>
            <p:spPr>
              <a:xfrm flipV="1">
                <a:off x="4229947" y="1040284"/>
                <a:ext cx="350484" cy="521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8" name="Conector recto de flecha 3087">
                <a:extLst>
                  <a:ext uri="{FF2B5EF4-FFF2-40B4-BE49-F238E27FC236}">
                    <a16:creationId xmlns:a16="http://schemas.microsoft.com/office/drawing/2014/main" id="{84919404-7CDD-4F94-84AA-9E9DF8C107E3}"/>
                  </a:ext>
                </a:extLst>
              </p:cNvPr>
              <p:cNvCxnSpPr>
                <a:stCxn id="3074" idx="3"/>
                <a:endCxn id="45" idx="1"/>
              </p:cNvCxnSpPr>
              <p:nvPr/>
            </p:nvCxnSpPr>
            <p:spPr>
              <a:xfrm flipV="1">
                <a:off x="4229947" y="1554191"/>
                <a:ext cx="350484" cy="76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0" name="Conector recto de flecha 3089">
                <a:extLst>
                  <a:ext uri="{FF2B5EF4-FFF2-40B4-BE49-F238E27FC236}">
                    <a16:creationId xmlns:a16="http://schemas.microsoft.com/office/drawing/2014/main" id="{18992FDA-3E01-4A3C-8695-1ADBCE73A33C}"/>
                  </a:ext>
                </a:extLst>
              </p:cNvPr>
              <p:cNvCxnSpPr>
                <a:stCxn id="3074" idx="3"/>
                <a:endCxn id="46" idx="1"/>
              </p:cNvCxnSpPr>
              <p:nvPr/>
            </p:nvCxnSpPr>
            <p:spPr>
              <a:xfrm>
                <a:off x="4229947" y="1561801"/>
                <a:ext cx="350483" cy="5062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2" name="Conector recto de flecha 3091">
                <a:extLst>
                  <a:ext uri="{FF2B5EF4-FFF2-40B4-BE49-F238E27FC236}">
                    <a16:creationId xmlns:a16="http://schemas.microsoft.com/office/drawing/2014/main" id="{18118039-F766-4E30-B8BE-264CFD11904A}"/>
                  </a:ext>
                </a:extLst>
              </p:cNvPr>
              <p:cNvCxnSpPr>
                <a:stCxn id="3074" idx="3"/>
                <a:endCxn id="47" idx="1"/>
              </p:cNvCxnSpPr>
              <p:nvPr/>
            </p:nvCxnSpPr>
            <p:spPr>
              <a:xfrm>
                <a:off x="4229947" y="1561801"/>
                <a:ext cx="350482" cy="8974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95" name="Rectángulo: esquinas redondeadas 3094">
                <a:extLst>
                  <a:ext uri="{FF2B5EF4-FFF2-40B4-BE49-F238E27FC236}">
                    <a16:creationId xmlns:a16="http://schemas.microsoft.com/office/drawing/2014/main" id="{FD0AF667-4683-46F8-87FF-0FBFC51F0B5A}"/>
                  </a:ext>
                </a:extLst>
              </p:cNvPr>
              <p:cNvSpPr/>
              <p:nvPr/>
            </p:nvSpPr>
            <p:spPr>
              <a:xfrm>
                <a:off x="3121286" y="2429745"/>
                <a:ext cx="841713" cy="29673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2%</a:t>
                </a:r>
              </a:p>
            </p:txBody>
          </p:sp>
        </p:grpSp>
      </p:grp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4E8A124F-043A-4591-9A63-358626AFB3FC}"/>
              </a:ext>
            </a:extLst>
          </p:cNvPr>
          <p:cNvSpPr/>
          <p:nvPr/>
        </p:nvSpPr>
        <p:spPr>
          <a:xfrm>
            <a:off x="5811230" y="2637909"/>
            <a:ext cx="1916313" cy="4235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Morfología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4C097261-B918-4ED2-90B8-C505A43B64B2}"/>
              </a:ext>
            </a:extLst>
          </p:cNvPr>
          <p:cNvSpPr/>
          <p:nvPr/>
        </p:nvSpPr>
        <p:spPr>
          <a:xfrm>
            <a:off x="6411687" y="5401412"/>
            <a:ext cx="1302602" cy="220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Tolerogénicas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77D14B9F-2643-4D4D-B12F-E462CB2F69E9}"/>
              </a:ext>
            </a:extLst>
          </p:cNvPr>
          <p:cNvSpPr/>
          <p:nvPr/>
        </p:nvSpPr>
        <p:spPr>
          <a:xfrm>
            <a:off x="10488343" y="5291088"/>
            <a:ext cx="1685828" cy="2206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Inmunoestimulantes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8382F07-1F01-4908-B781-D8F43793E846}"/>
              </a:ext>
            </a:extLst>
          </p:cNvPr>
          <p:cNvPicPr/>
          <p:nvPr/>
        </p:nvPicPr>
        <p:blipFill rotWithShape="1">
          <a:blip r:embed="rId6"/>
          <a:srcRect l="2346"/>
          <a:stretch/>
        </p:blipFill>
        <p:spPr bwMode="auto">
          <a:xfrm>
            <a:off x="891717" y="494943"/>
            <a:ext cx="4302083" cy="556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1266F95F-6925-46E3-B2D0-6ED308C155C8}"/>
              </a:ext>
            </a:extLst>
          </p:cNvPr>
          <p:cNvSpPr/>
          <p:nvPr/>
        </p:nvSpPr>
        <p:spPr>
          <a:xfrm>
            <a:off x="50004" y="528850"/>
            <a:ext cx="2304805" cy="5232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Origen y Desarrollo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53BE155-4B70-46AE-89C4-6181337FD681}"/>
              </a:ext>
            </a:extLst>
          </p:cNvPr>
          <p:cNvSpPr/>
          <p:nvPr/>
        </p:nvSpPr>
        <p:spPr>
          <a:xfrm>
            <a:off x="710156" y="5980654"/>
            <a:ext cx="1857541" cy="51404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Linfoides</a:t>
            </a:r>
          </a:p>
          <a:p>
            <a:pPr algn="ctr"/>
            <a:r>
              <a:rPr lang="es-EC" sz="1600" dirty="0"/>
              <a:t>(CD11c</a:t>
            </a:r>
            <a:r>
              <a:rPr lang="es-EC" sz="1600" baseline="30000" dirty="0"/>
              <a:t>- </a:t>
            </a:r>
            <a:r>
              <a:rPr lang="es-EC" sz="1600" dirty="0"/>
              <a:t>CD123</a:t>
            </a:r>
            <a:r>
              <a:rPr lang="es-EC" sz="1600" baseline="30000" dirty="0"/>
              <a:t>+</a:t>
            </a:r>
            <a:r>
              <a:rPr lang="es-EC" sz="1600" dirty="0"/>
              <a:t>)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C8F689E-D897-4909-8E63-60C1575BF112}"/>
              </a:ext>
            </a:extLst>
          </p:cNvPr>
          <p:cNvSpPr/>
          <p:nvPr/>
        </p:nvSpPr>
        <p:spPr>
          <a:xfrm>
            <a:off x="3163161" y="5970759"/>
            <a:ext cx="1725060" cy="53384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Mieloides</a:t>
            </a:r>
          </a:p>
          <a:p>
            <a:pPr algn="ctr"/>
            <a:r>
              <a:rPr lang="es-EC" sz="1600" dirty="0"/>
              <a:t>CD11c</a:t>
            </a:r>
            <a:r>
              <a:rPr lang="es-EC" sz="1600" baseline="30000" dirty="0"/>
              <a:t>+</a:t>
            </a:r>
            <a:r>
              <a:rPr lang="es-EC" sz="1600" dirty="0"/>
              <a:t> CD123</a:t>
            </a:r>
            <a:r>
              <a:rPr lang="es-EC" sz="1600" baseline="30000" dirty="0"/>
              <a:t>-</a:t>
            </a:r>
            <a:endParaRPr lang="es-EC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2F392AE-08D1-4730-BD2E-B260E3AAC605}"/>
              </a:ext>
            </a:extLst>
          </p:cNvPr>
          <p:cNvSpPr/>
          <p:nvPr/>
        </p:nvSpPr>
        <p:spPr>
          <a:xfrm>
            <a:off x="8774941" y="4966304"/>
            <a:ext cx="1026284" cy="220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MHC – II 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B869F7D-F8B9-4384-B66D-7CF69CC5741D}"/>
              </a:ext>
            </a:extLst>
          </p:cNvPr>
          <p:cNvSpPr/>
          <p:nvPr/>
        </p:nvSpPr>
        <p:spPr>
          <a:xfrm>
            <a:off x="8774941" y="5276962"/>
            <a:ext cx="1026284" cy="220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CD40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4EC2202-44CA-47CC-9B50-8E7C1C8AF82E}"/>
              </a:ext>
            </a:extLst>
          </p:cNvPr>
          <p:cNvSpPr/>
          <p:nvPr/>
        </p:nvSpPr>
        <p:spPr>
          <a:xfrm>
            <a:off x="8774941" y="5587620"/>
            <a:ext cx="1026284" cy="220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CD86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18D1B38-F06F-4916-A4AC-4970BDBA34A4}"/>
              </a:ext>
            </a:extLst>
          </p:cNvPr>
          <p:cNvSpPr/>
          <p:nvPr/>
        </p:nvSpPr>
        <p:spPr>
          <a:xfrm>
            <a:off x="8770419" y="5896866"/>
            <a:ext cx="1026284" cy="220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CD11c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BDCC28A-00CC-48FE-9BBC-E6FC22F994FA}"/>
              </a:ext>
            </a:extLst>
          </p:cNvPr>
          <p:cNvSpPr/>
          <p:nvPr/>
        </p:nvSpPr>
        <p:spPr>
          <a:xfrm>
            <a:off x="3163161" y="1013772"/>
            <a:ext cx="322989" cy="163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45C2BD4C-CB1D-4237-89F0-27B4C1F09101}"/>
              </a:ext>
            </a:extLst>
          </p:cNvPr>
          <p:cNvSpPr/>
          <p:nvPr/>
        </p:nvSpPr>
        <p:spPr>
          <a:xfrm>
            <a:off x="2244708" y="1613933"/>
            <a:ext cx="469917" cy="27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29BAB0AA-142A-4278-A0FE-AE872392F75D}"/>
              </a:ext>
            </a:extLst>
          </p:cNvPr>
          <p:cNvSpPr/>
          <p:nvPr/>
        </p:nvSpPr>
        <p:spPr>
          <a:xfrm>
            <a:off x="1319867" y="4447082"/>
            <a:ext cx="1759194" cy="136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EEC8D5D7-8B80-43CD-B895-855BAB9A0244}"/>
              </a:ext>
            </a:extLst>
          </p:cNvPr>
          <p:cNvSpPr/>
          <p:nvPr/>
        </p:nvSpPr>
        <p:spPr>
          <a:xfrm>
            <a:off x="3402428" y="1600515"/>
            <a:ext cx="687805" cy="292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2B981DD-95C8-4696-870C-4A3446B75810}"/>
              </a:ext>
            </a:extLst>
          </p:cNvPr>
          <p:cNvSpPr/>
          <p:nvPr/>
        </p:nvSpPr>
        <p:spPr>
          <a:xfrm>
            <a:off x="3351903" y="2587445"/>
            <a:ext cx="448572" cy="178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D35A3B8-1C66-445C-9301-8CBE586395D0}"/>
              </a:ext>
            </a:extLst>
          </p:cNvPr>
          <p:cNvSpPr/>
          <p:nvPr/>
        </p:nvSpPr>
        <p:spPr>
          <a:xfrm>
            <a:off x="4435360" y="2602365"/>
            <a:ext cx="448572" cy="163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7A4FC54-2FBE-4F32-AFEC-F8DF627CD4AE}"/>
              </a:ext>
            </a:extLst>
          </p:cNvPr>
          <p:cNvSpPr/>
          <p:nvPr/>
        </p:nvSpPr>
        <p:spPr>
          <a:xfrm>
            <a:off x="3767054" y="4445293"/>
            <a:ext cx="1572297" cy="1574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8E28E7-5A1C-4700-AFE5-5D06B4E8C95C}"/>
              </a:ext>
            </a:extLst>
          </p:cNvPr>
          <p:cNvSpPr/>
          <p:nvPr/>
        </p:nvSpPr>
        <p:spPr>
          <a:xfrm>
            <a:off x="5223235" y="4333223"/>
            <a:ext cx="696162" cy="408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6381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38" grpId="0" animBg="1"/>
      <p:bldP spid="39" grpId="0" animBg="1"/>
      <p:bldP spid="9" grpId="0" animBg="1"/>
      <p:bldP spid="49" grpId="0" animBg="1"/>
      <p:bldP spid="50" grpId="0" animBg="1"/>
      <p:bldP spid="51" grpId="0" animBg="1"/>
      <p:bldP spid="1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12AA4DC-773A-44EC-96CD-6642B0838923}"/>
              </a:ext>
            </a:extLst>
          </p:cNvPr>
          <p:cNvGrpSpPr/>
          <p:nvPr/>
        </p:nvGrpSpPr>
        <p:grpSpPr>
          <a:xfrm>
            <a:off x="-2" y="6035524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F700E7-30B9-47B3-95C2-C6AD1C81ADC7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D8BF245-6D1F-41CA-8F97-4379A02226C7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149AA35-FE61-4062-A4DA-EB0FC91ED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778F6DE-6586-4626-A79A-C5D768C7B297}"/>
              </a:ext>
            </a:extLst>
          </p:cNvPr>
          <p:cNvSpPr txBox="1"/>
          <p:nvPr/>
        </p:nvSpPr>
        <p:spPr>
          <a:xfrm>
            <a:off x="116243" y="123808"/>
            <a:ext cx="1219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CÉLULAS DERIVADAS DE MÉDULA ÓSEA DE RATÓN (Mus </a:t>
            </a:r>
            <a:r>
              <a:rPr lang="es-EC" sz="2800" b="1" i="1" dirty="0" err="1"/>
              <a:t>musculus</a:t>
            </a:r>
            <a:r>
              <a:rPr lang="es-EC" sz="2800" b="1" i="1" dirty="0"/>
              <a:t>)</a:t>
            </a:r>
          </a:p>
        </p:txBody>
      </p:sp>
      <p:pic>
        <p:nvPicPr>
          <p:cNvPr id="3074" name="Picture 2" descr="000651 - BALB/cJ">
            <a:extLst>
              <a:ext uri="{FF2B5EF4-FFF2-40B4-BE49-F238E27FC236}">
                <a16:creationId xmlns:a16="http://schemas.microsoft.com/office/drawing/2014/main" id="{42E28B58-59F2-4143-8D87-4D2737BB9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6720" b="18168"/>
          <a:stretch/>
        </p:blipFill>
        <p:spPr bwMode="auto">
          <a:xfrm>
            <a:off x="3037017" y="562785"/>
            <a:ext cx="3236038" cy="114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pping Distinct Bone Marrow Niche Populations and Their ...">
            <a:extLst>
              <a:ext uri="{FF2B5EF4-FFF2-40B4-BE49-F238E27FC236}">
                <a16:creationId xmlns:a16="http://schemas.microsoft.com/office/drawing/2014/main" id="{DAA664F2-172A-4F80-8FB2-AC126D05F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6055" r="52440" b="66725"/>
          <a:stretch/>
        </p:blipFill>
        <p:spPr bwMode="auto">
          <a:xfrm>
            <a:off x="7297590" y="709412"/>
            <a:ext cx="1821384" cy="10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EB8D5C-AFD0-48D7-A869-6AA66E61A9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24" y="1968415"/>
            <a:ext cx="6131339" cy="401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14B1F4C-7CE1-462D-9BE2-D49350065657}"/>
              </a:ext>
            </a:extLst>
          </p:cNvPr>
          <p:cNvSpPr/>
          <p:nvPr/>
        </p:nvSpPr>
        <p:spPr>
          <a:xfrm>
            <a:off x="103033" y="6529612"/>
            <a:ext cx="1955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Tibúrcio</a:t>
            </a: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2019)</a:t>
            </a:r>
            <a:endParaRPr lang="es-EC" sz="1600" dirty="0"/>
          </a:p>
        </p:txBody>
      </p:sp>
      <p:pic>
        <p:nvPicPr>
          <p:cNvPr id="13" name="Gráfico 12" descr="Flecha recta">
            <a:extLst>
              <a:ext uri="{FF2B5EF4-FFF2-40B4-BE49-F238E27FC236}">
                <a16:creationId xmlns:a16="http://schemas.microsoft.com/office/drawing/2014/main" id="{49B391B2-557A-4C45-9D61-7E0B51F54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898024" y="800942"/>
            <a:ext cx="1096307" cy="9144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B5396B4-9309-4297-B4B8-930B9BC38DFF}"/>
              </a:ext>
            </a:extLst>
          </p:cNvPr>
          <p:cNvGrpSpPr/>
          <p:nvPr/>
        </p:nvGrpSpPr>
        <p:grpSpPr>
          <a:xfrm>
            <a:off x="640824" y="1849883"/>
            <a:ext cx="5081551" cy="957942"/>
            <a:chOff x="560240" y="921826"/>
            <a:chExt cx="5081551" cy="957942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12D8EFC-7606-4F4A-869B-DABB6F77C45B}"/>
                </a:ext>
              </a:extLst>
            </p:cNvPr>
            <p:cNvSpPr/>
            <p:nvPr/>
          </p:nvSpPr>
          <p:spPr>
            <a:xfrm>
              <a:off x="560240" y="921826"/>
              <a:ext cx="2834591" cy="9579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/>
                <a:t>Factor Estimulante de Colonias de Macrófagos y Granulocitos (GM-CSF)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91F5F46-05DB-44C5-A51E-615857148A5E}"/>
                </a:ext>
              </a:extLst>
            </p:cNvPr>
            <p:cNvSpPr/>
            <p:nvPr/>
          </p:nvSpPr>
          <p:spPr>
            <a:xfrm>
              <a:off x="3777341" y="1010561"/>
              <a:ext cx="1864450" cy="7804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Factor de crecimiento </a:t>
              </a:r>
              <a:r>
                <a:rPr lang="es-EC" dirty="0" err="1"/>
                <a:t>mielopoyético</a:t>
              </a:r>
              <a:endParaRPr lang="es-EC" dirty="0"/>
            </a:p>
          </p:txBody>
        </p: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43D2649C-C162-4FC6-B5F9-AD9D71B5F7CF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3394831" y="1400797"/>
              <a:ext cx="3825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96A7F13-FB6C-44DA-A6E1-F815D726A3AA}"/>
              </a:ext>
            </a:extLst>
          </p:cNvPr>
          <p:cNvGrpSpPr/>
          <p:nvPr/>
        </p:nvGrpSpPr>
        <p:grpSpPr>
          <a:xfrm>
            <a:off x="640824" y="2328853"/>
            <a:ext cx="5081551" cy="3668376"/>
            <a:chOff x="632229" y="1347302"/>
            <a:chExt cx="5081551" cy="366837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492CB36-4DDB-487F-8DE2-97C9BCE4D25C}"/>
                </a:ext>
              </a:extLst>
            </p:cNvPr>
            <p:cNvSpPr/>
            <p:nvPr/>
          </p:nvSpPr>
          <p:spPr>
            <a:xfrm>
              <a:off x="829507" y="2833820"/>
              <a:ext cx="2198915" cy="464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Efectos pleiotrópicos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9D69490-CDD5-4800-9142-10A3959D1834}"/>
                </a:ext>
              </a:extLst>
            </p:cNvPr>
            <p:cNvSpPr/>
            <p:nvPr/>
          </p:nvSpPr>
          <p:spPr>
            <a:xfrm>
              <a:off x="829507" y="4387606"/>
              <a:ext cx="2198915" cy="6280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Células mieloides maduras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BD87E001-B676-420F-87DF-FFC79C6A149C}"/>
                </a:ext>
              </a:extLst>
            </p:cNvPr>
            <p:cNvSpPr/>
            <p:nvPr/>
          </p:nvSpPr>
          <p:spPr>
            <a:xfrm>
              <a:off x="3483429" y="1932124"/>
              <a:ext cx="2230351" cy="7804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Precursores inmaduros de neutrófilos (PMN)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5C2ACC5A-3D2E-4E42-9FB4-B181BC59BF4E}"/>
                </a:ext>
              </a:extLst>
            </p:cNvPr>
            <p:cNvSpPr/>
            <p:nvPr/>
          </p:nvSpPr>
          <p:spPr>
            <a:xfrm>
              <a:off x="3483428" y="2833819"/>
              <a:ext cx="2230351" cy="46478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Monocitos / Macrófagos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E625C15-C7C8-4D72-8447-1F82100B4E94}"/>
                </a:ext>
              </a:extLst>
            </p:cNvPr>
            <p:cNvSpPr/>
            <p:nvPr/>
          </p:nvSpPr>
          <p:spPr>
            <a:xfrm>
              <a:off x="3483429" y="3519123"/>
              <a:ext cx="2230350" cy="46478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Células dendríticas</a:t>
              </a:r>
            </a:p>
          </p:txBody>
        </p:sp>
        <p:cxnSp>
          <p:nvCxnSpPr>
            <p:cNvPr id="26" name="Conector: angular 25">
              <a:extLst>
                <a:ext uri="{FF2B5EF4-FFF2-40B4-BE49-F238E27FC236}">
                  <a16:creationId xmlns:a16="http://schemas.microsoft.com/office/drawing/2014/main" id="{487E4FC6-4E23-428B-9799-D5ECA4BA9BE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 flipV="1">
              <a:off x="3028422" y="2322360"/>
              <a:ext cx="455007" cy="74385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: angular 26">
              <a:extLst>
                <a:ext uri="{FF2B5EF4-FFF2-40B4-BE49-F238E27FC236}">
                  <a16:creationId xmlns:a16="http://schemas.microsoft.com/office/drawing/2014/main" id="{2DDAA541-DA5B-497E-BE1D-65B7F507390A}"/>
                </a:ext>
              </a:extLst>
            </p:cNvPr>
            <p:cNvCxnSpPr>
              <a:cxnSpLocks/>
              <a:stCxn id="21" idx="3"/>
              <a:endCxn id="25" idx="1"/>
            </p:cNvCxnSpPr>
            <p:nvPr/>
          </p:nvCxnSpPr>
          <p:spPr>
            <a:xfrm>
              <a:off x="3028422" y="3066213"/>
              <a:ext cx="455007" cy="68530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A1BAA695-F5F6-4AD9-9182-DFE5746724DF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3028422" y="3066213"/>
              <a:ext cx="4550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: angular 28">
              <a:extLst>
                <a:ext uri="{FF2B5EF4-FFF2-40B4-BE49-F238E27FC236}">
                  <a16:creationId xmlns:a16="http://schemas.microsoft.com/office/drawing/2014/main" id="{4A44256B-FA76-4DB1-86E5-CAB60D9C1703}"/>
                </a:ext>
              </a:extLst>
            </p:cNvPr>
            <p:cNvCxnSpPr>
              <a:cxnSpLocks/>
              <a:stCxn id="17" idx="1"/>
              <a:endCxn id="22" idx="1"/>
            </p:cNvCxnSpPr>
            <p:nvPr/>
          </p:nvCxnSpPr>
          <p:spPr>
            <a:xfrm rot="10800000" flipH="1" flipV="1">
              <a:off x="632229" y="1347302"/>
              <a:ext cx="197278" cy="3354339"/>
            </a:xfrm>
            <a:prstGeom prst="bentConnector3">
              <a:avLst>
                <a:gd name="adj1" fmla="val -11587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: angular 29">
              <a:extLst>
                <a:ext uri="{FF2B5EF4-FFF2-40B4-BE49-F238E27FC236}">
                  <a16:creationId xmlns:a16="http://schemas.microsoft.com/office/drawing/2014/main" id="{C665E57E-6173-43E3-8FD4-351880888F58}"/>
                </a:ext>
              </a:extLst>
            </p:cNvPr>
            <p:cNvCxnSpPr>
              <a:cxnSpLocks/>
              <a:stCxn id="17" idx="1"/>
              <a:endCxn id="21" idx="1"/>
            </p:cNvCxnSpPr>
            <p:nvPr/>
          </p:nvCxnSpPr>
          <p:spPr>
            <a:xfrm rot="10800000" flipH="1" flipV="1">
              <a:off x="632229" y="1347303"/>
              <a:ext cx="197278" cy="1718910"/>
            </a:xfrm>
            <a:prstGeom prst="bentConnector3">
              <a:avLst>
                <a:gd name="adj1" fmla="val -11587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D2D06EDF-A5FF-4AD4-A890-8948AA26B043}"/>
              </a:ext>
            </a:extLst>
          </p:cNvPr>
          <p:cNvSpPr/>
          <p:nvPr/>
        </p:nvSpPr>
        <p:spPr>
          <a:xfrm>
            <a:off x="11101388" y="2328853"/>
            <a:ext cx="449788" cy="200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86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E4129EF-E894-4288-9DF4-1C8D36247531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EE9D5C2-1011-44A1-991E-A5308A440746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91BFF62-3BBF-49CA-A811-8F6E8D7287A4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53C887B-A35A-4139-B800-B039429A2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6B34746-B9F4-4BD1-B98E-96E425BF5C41}"/>
              </a:ext>
            </a:extLst>
          </p:cNvPr>
          <p:cNvSpPr txBox="1"/>
          <p:nvPr/>
        </p:nvSpPr>
        <p:spPr>
          <a:xfrm>
            <a:off x="261698" y="35423"/>
            <a:ext cx="26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/>
              <a:t>NANOMEDICINA</a:t>
            </a:r>
          </a:p>
        </p:txBody>
      </p:sp>
      <p:grpSp>
        <p:nvGrpSpPr>
          <p:cNvPr id="2049" name="Grupo 2048">
            <a:extLst>
              <a:ext uri="{FF2B5EF4-FFF2-40B4-BE49-F238E27FC236}">
                <a16:creationId xmlns:a16="http://schemas.microsoft.com/office/drawing/2014/main" id="{14DC4711-7BCC-4935-A6AD-DC7032940C8F}"/>
              </a:ext>
            </a:extLst>
          </p:cNvPr>
          <p:cNvGrpSpPr/>
          <p:nvPr/>
        </p:nvGrpSpPr>
        <p:grpSpPr>
          <a:xfrm>
            <a:off x="118839" y="602456"/>
            <a:ext cx="3347884" cy="2744691"/>
            <a:chOff x="-32950" y="626271"/>
            <a:chExt cx="3739683" cy="3072479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39D1370-DA03-4A8D-9267-FE5D7D77D99C}"/>
                </a:ext>
              </a:extLst>
            </p:cNvPr>
            <p:cNvGrpSpPr/>
            <p:nvPr/>
          </p:nvGrpSpPr>
          <p:grpSpPr>
            <a:xfrm>
              <a:off x="-32950" y="626271"/>
              <a:ext cx="3739683" cy="3072479"/>
              <a:chOff x="-32950" y="626271"/>
              <a:chExt cx="3739683" cy="3072479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C9B57F8D-C91E-4059-9078-CBD2F6A1B3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3576" y="892429"/>
                <a:ext cx="2632145" cy="2503299"/>
                <a:chOff x="3173414" y="2023537"/>
                <a:chExt cx="4363867" cy="4150251"/>
              </a:xfrm>
            </p:grpSpPr>
            <p:sp>
              <p:nvSpPr>
                <p:cNvPr id="19" name="Freeform 1304">
                  <a:extLst>
                    <a:ext uri="{FF2B5EF4-FFF2-40B4-BE49-F238E27FC236}">
                      <a16:creationId xmlns:a16="http://schemas.microsoft.com/office/drawing/2014/main" id="{26FDB727-9774-40F6-8BE6-A511EEA7B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2431" y="2023537"/>
                  <a:ext cx="2737336" cy="3887809"/>
                </a:xfrm>
                <a:custGeom>
                  <a:avLst/>
                  <a:gdLst>
                    <a:gd name="T0" fmla="*/ 15113 w 19737"/>
                    <a:gd name="T1" fmla="*/ 27405 h 28043"/>
                    <a:gd name="T2" fmla="*/ 10907 w 19737"/>
                    <a:gd name="T3" fmla="*/ 25848 h 28043"/>
                    <a:gd name="T4" fmla="*/ 1035 w 19737"/>
                    <a:gd name="T5" fmla="*/ 8750 h 28043"/>
                    <a:gd name="T6" fmla="*/ 9122 w 19737"/>
                    <a:gd name="T7" fmla="*/ 4080 h 28043"/>
                    <a:gd name="T8" fmla="*/ 18994 w 19737"/>
                    <a:gd name="T9" fmla="*/ 21178 h 28043"/>
                    <a:gd name="T10" fmla="*/ 18372 w 19737"/>
                    <a:gd name="T11" fmla="*/ 25346 h 28043"/>
                    <a:gd name="T12" fmla="*/ 18877 w 19737"/>
                    <a:gd name="T13" fmla="*/ 25720 h 28043"/>
                    <a:gd name="T14" fmla="*/ 19615 w 19737"/>
                    <a:gd name="T15" fmla="*/ 21139 h 28043"/>
                    <a:gd name="T16" fmla="*/ 9468 w 19737"/>
                    <a:gd name="T17" fmla="*/ 3563 h 28043"/>
                    <a:gd name="T18" fmla="*/ 414 w 19737"/>
                    <a:gd name="T19" fmla="*/ 8789 h 28043"/>
                    <a:gd name="T20" fmla="*/ 10561 w 19737"/>
                    <a:gd name="T21" fmla="*/ 26365 h 28043"/>
                    <a:gd name="T22" fmla="*/ 15234 w 19737"/>
                    <a:gd name="T23" fmla="*/ 28022 h 28043"/>
                    <a:gd name="T24" fmla="*/ 15113 w 19737"/>
                    <a:gd name="T25" fmla="*/ 27405 h 28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737" h="28043">
                      <a:moveTo>
                        <a:pt x="15113" y="27405"/>
                      </a:moveTo>
                      <a:cubicBezTo>
                        <a:pt x="13906" y="27397"/>
                        <a:pt x="12476" y="26895"/>
                        <a:pt x="10907" y="25848"/>
                      </a:cubicBezTo>
                      <a:cubicBezTo>
                        <a:pt x="5857" y="22481"/>
                        <a:pt x="1426" y="14808"/>
                        <a:pt x="1035" y="8750"/>
                      </a:cubicBezTo>
                      <a:cubicBezTo>
                        <a:pt x="654" y="2856"/>
                        <a:pt x="4207" y="803"/>
                        <a:pt x="9122" y="4080"/>
                      </a:cubicBezTo>
                      <a:cubicBezTo>
                        <a:pt x="14172" y="7447"/>
                        <a:pt x="18603" y="15120"/>
                        <a:pt x="18994" y="21178"/>
                      </a:cubicBezTo>
                      <a:cubicBezTo>
                        <a:pt x="19106" y="22913"/>
                        <a:pt x="18877" y="24315"/>
                        <a:pt x="18372" y="25346"/>
                      </a:cubicBezTo>
                      <a:cubicBezTo>
                        <a:pt x="18558" y="25447"/>
                        <a:pt x="18727" y="25573"/>
                        <a:pt x="18877" y="25720"/>
                      </a:cubicBezTo>
                      <a:cubicBezTo>
                        <a:pt x="19462" y="24579"/>
                        <a:pt x="19737" y="23036"/>
                        <a:pt x="19615" y="21139"/>
                      </a:cubicBezTo>
                      <a:cubicBezTo>
                        <a:pt x="19211" y="14888"/>
                        <a:pt x="14679" y="7038"/>
                        <a:pt x="9468" y="3563"/>
                      </a:cubicBezTo>
                      <a:cubicBezTo>
                        <a:pt x="4124" y="0"/>
                        <a:pt x="0" y="2378"/>
                        <a:pt x="414" y="8789"/>
                      </a:cubicBezTo>
                      <a:cubicBezTo>
                        <a:pt x="817" y="15040"/>
                        <a:pt x="5349" y="22890"/>
                        <a:pt x="10561" y="26365"/>
                      </a:cubicBezTo>
                      <a:cubicBezTo>
                        <a:pt x="12282" y="27513"/>
                        <a:pt x="13877" y="28043"/>
                        <a:pt x="15234" y="28022"/>
                      </a:cubicBezTo>
                      <a:cubicBezTo>
                        <a:pt x="15166" y="27827"/>
                        <a:pt x="15124" y="27620"/>
                        <a:pt x="15113" y="2740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320">
                  <a:extLst>
                    <a:ext uri="{FF2B5EF4-FFF2-40B4-BE49-F238E27FC236}">
                      <a16:creationId xmlns:a16="http://schemas.microsoft.com/office/drawing/2014/main" id="{0F74155F-89F1-461A-8253-F2F000514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474" y="3158753"/>
                  <a:ext cx="2062919" cy="1876769"/>
                </a:xfrm>
                <a:custGeom>
                  <a:avLst/>
                  <a:gdLst>
                    <a:gd name="T0" fmla="*/ 3718 w 14871"/>
                    <a:gd name="T1" fmla="*/ 330 h 13540"/>
                    <a:gd name="T2" fmla="*/ 11152 w 14871"/>
                    <a:gd name="T3" fmla="*/ 329 h 13540"/>
                    <a:gd name="T4" fmla="*/ 14871 w 14871"/>
                    <a:gd name="T5" fmla="*/ 6771 h 13540"/>
                    <a:gd name="T6" fmla="*/ 11153 w 14871"/>
                    <a:gd name="T7" fmla="*/ 13210 h 13540"/>
                    <a:gd name="T8" fmla="*/ 3719 w 14871"/>
                    <a:gd name="T9" fmla="*/ 13210 h 13540"/>
                    <a:gd name="T10" fmla="*/ 0 w 14871"/>
                    <a:gd name="T11" fmla="*/ 6769 h 13540"/>
                    <a:gd name="T12" fmla="*/ 3718 w 14871"/>
                    <a:gd name="T13" fmla="*/ 330 h 13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71" h="13540">
                      <a:moveTo>
                        <a:pt x="3718" y="330"/>
                      </a:moveTo>
                      <a:cubicBezTo>
                        <a:pt x="6148" y="0"/>
                        <a:pt x="8723" y="0"/>
                        <a:pt x="11152" y="329"/>
                      </a:cubicBezTo>
                      <a:cubicBezTo>
                        <a:pt x="12653" y="2269"/>
                        <a:pt x="13941" y="4501"/>
                        <a:pt x="14871" y="6771"/>
                      </a:cubicBezTo>
                      <a:cubicBezTo>
                        <a:pt x="13941" y="9040"/>
                        <a:pt x="12653" y="11271"/>
                        <a:pt x="11153" y="13210"/>
                      </a:cubicBezTo>
                      <a:cubicBezTo>
                        <a:pt x="8723" y="13540"/>
                        <a:pt x="6148" y="13540"/>
                        <a:pt x="3719" y="13210"/>
                      </a:cubicBezTo>
                      <a:cubicBezTo>
                        <a:pt x="2218" y="11270"/>
                        <a:pt x="930" y="9039"/>
                        <a:pt x="0" y="6769"/>
                      </a:cubicBezTo>
                      <a:cubicBezTo>
                        <a:pt x="930" y="4500"/>
                        <a:pt x="2218" y="2269"/>
                        <a:pt x="3718" y="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404">
                  <a:extLst>
                    <a:ext uri="{FF2B5EF4-FFF2-40B4-BE49-F238E27FC236}">
                      <a16:creationId xmlns:a16="http://schemas.microsoft.com/office/drawing/2014/main" id="{40979839-3640-42C6-BDA3-F4B80DEB6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445" y="2536215"/>
                  <a:ext cx="418078" cy="41807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accent2"/>
                      </a:solidFill>
                    </a:rPr>
                    <a:t>01</a:t>
                  </a:r>
                  <a:endParaRPr lang="en-US" sz="20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2" name="Freeform 1405">
                  <a:extLst>
                    <a:ext uri="{FF2B5EF4-FFF2-40B4-BE49-F238E27FC236}">
                      <a16:creationId xmlns:a16="http://schemas.microsoft.com/office/drawing/2014/main" id="{8E412EA0-E546-4304-8B93-425CDD304A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34929" y="2505699"/>
                  <a:ext cx="482162" cy="479111"/>
                </a:xfrm>
                <a:custGeom>
                  <a:avLst/>
                  <a:gdLst>
                    <a:gd name="T0" fmla="*/ 1737 w 3474"/>
                    <a:gd name="T1" fmla="*/ 224 h 3474"/>
                    <a:gd name="T2" fmla="*/ 225 w 3474"/>
                    <a:gd name="T3" fmla="*/ 1737 h 3474"/>
                    <a:gd name="T4" fmla="*/ 1737 w 3474"/>
                    <a:gd name="T5" fmla="*/ 3249 h 3474"/>
                    <a:gd name="T6" fmla="*/ 3250 w 3474"/>
                    <a:gd name="T7" fmla="*/ 1737 h 3474"/>
                    <a:gd name="T8" fmla="*/ 1737 w 3474"/>
                    <a:gd name="T9" fmla="*/ 224 h 3474"/>
                    <a:gd name="T10" fmla="*/ 1737 w 3474"/>
                    <a:gd name="T11" fmla="*/ 0 h 3474"/>
                    <a:gd name="T12" fmla="*/ 3474 w 3474"/>
                    <a:gd name="T13" fmla="*/ 1737 h 3474"/>
                    <a:gd name="T14" fmla="*/ 1737 w 3474"/>
                    <a:gd name="T15" fmla="*/ 3474 h 3474"/>
                    <a:gd name="T16" fmla="*/ 0 w 3474"/>
                    <a:gd name="T17" fmla="*/ 1737 h 3474"/>
                    <a:gd name="T18" fmla="*/ 1737 w 3474"/>
                    <a:gd name="T19" fmla="*/ 0 h 3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74" h="3474">
                      <a:moveTo>
                        <a:pt x="1737" y="224"/>
                      </a:moveTo>
                      <a:cubicBezTo>
                        <a:pt x="902" y="224"/>
                        <a:pt x="225" y="901"/>
                        <a:pt x="225" y="1737"/>
                      </a:cubicBezTo>
                      <a:cubicBezTo>
                        <a:pt x="225" y="2572"/>
                        <a:pt x="902" y="3249"/>
                        <a:pt x="1737" y="3249"/>
                      </a:cubicBezTo>
                      <a:cubicBezTo>
                        <a:pt x="2573" y="3249"/>
                        <a:pt x="3250" y="2572"/>
                        <a:pt x="3250" y="1737"/>
                      </a:cubicBezTo>
                      <a:cubicBezTo>
                        <a:pt x="3250" y="901"/>
                        <a:pt x="2573" y="224"/>
                        <a:pt x="1737" y="224"/>
                      </a:cubicBezTo>
                      <a:close/>
                      <a:moveTo>
                        <a:pt x="1737" y="0"/>
                      </a:moveTo>
                      <a:cubicBezTo>
                        <a:pt x="2697" y="0"/>
                        <a:pt x="3474" y="777"/>
                        <a:pt x="3474" y="1737"/>
                      </a:cubicBezTo>
                      <a:cubicBezTo>
                        <a:pt x="3474" y="2696"/>
                        <a:pt x="2697" y="3474"/>
                        <a:pt x="1737" y="3474"/>
                      </a:cubicBezTo>
                      <a:cubicBezTo>
                        <a:pt x="778" y="3474"/>
                        <a:pt x="0" y="2696"/>
                        <a:pt x="0" y="1737"/>
                      </a:cubicBezTo>
                      <a:cubicBezTo>
                        <a:pt x="0" y="777"/>
                        <a:pt x="778" y="0"/>
                        <a:pt x="17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1406">
                  <a:extLst>
                    <a:ext uri="{FF2B5EF4-FFF2-40B4-BE49-F238E27FC236}">
                      <a16:creationId xmlns:a16="http://schemas.microsoft.com/office/drawing/2014/main" id="{F23F53C2-52F2-464A-84FF-B62041D54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3931" y="3933873"/>
                  <a:ext cx="329579" cy="329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900" b="1" dirty="0">
                      <a:solidFill>
                        <a:schemeClr val="accent1"/>
                      </a:solidFill>
                    </a:rPr>
                    <a:t>03</a:t>
                  </a:r>
                </a:p>
              </p:txBody>
            </p:sp>
            <p:sp>
              <p:nvSpPr>
                <p:cNvPr id="24" name="Freeform 1407">
                  <a:extLst>
                    <a:ext uri="{FF2B5EF4-FFF2-40B4-BE49-F238E27FC236}">
                      <a16:creationId xmlns:a16="http://schemas.microsoft.com/office/drawing/2014/main" id="{C9C46916-BB9D-4548-9BB9-D07CB3072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3414" y="3903357"/>
                  <a:ext cx="390612" cy="390612"/>
                </a:xfrm>
                <a:custGeom>
                  <a:avLst/>
                  <a:gdLst>
                    <a:gd name="T0" fmla="*/ 1409 w 2818"/>
                    <a:gd name="T1" fmla="*/ 224 h 2818"/>
                    <a:gd name="T2" fmla="*/ 224 w 2818"/>
                    <a:gd name="T3" fmla="*/ 1409 h 2818"/>
                    <a:gd name="T4" fmla="*/ 1409 w 2818"/>
                    <a:gd name="T5" fmla="*/ 2593 h 2818"/>
                    <a:gd name="T6" fmla="*/ 2593 w 2818"/>
                    <a:gd name="T7" fmla="*/ 1409 h 2818"/>
                    <a:gd name="T8" fmla="*/ 1409 w 2818"/>
                    <a:gd name="T9" fmla="*/ 224 h 2818"/>
                    <a:gd name="T10" fmla="*/ 1409 w 2818"/>
                    <a:gd name="T11" fmla="*/ 0 h 2818"/>
                    <a:gd name="T12" fmla="*/ 2818 w 2818"/>
                    <a:gd name="T13" fmla="*/ 1409 h 2818"/>
                    <a:gd name="T14" fmla="*/ 1409 w 2818"/>
                    <a:gd name="T15" fmla="*/ 2818 h 2818"/>
                    <a:gd name="T16" fmla="*/ 0 w 2818"/>
                    <a:gd name="T17" fmla="*/ 1409 h 2818"/>
                    <a:gd name="T18" fmla="*/ 1409 w 2818"/>
                    <a:gd name="T19" fmla="*/ 0 h 2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18" h="2818">
                      <a:moveTo>
                        <a:pt x="1409" y="224"/>
                      </a:moveTo>
                      <a:cubicBezTo>
                        <a:pt x="754" y="224"/>
                        <a:pt x="224" y="755"/>
                        <a:pt x="224" y="1409"/>
                      </a:cubicBezTo>
                      <a:cubicBezTo>
                        <a:pt x="224" y="2063"/>
                        <a:pt x="754" y="2593"/>
                        <a:pt x="1409" y="2593"/>
                      </a:cubicBezTo>
                      <a:cubicBezTo>
                        <a:pt x="2063" y="2593"/>
                        <a:pt x="2593" y="2063"/>
                        <a:pt x="2593" y="1409"/>
                      </a:cubicBezTo>
                      <a:cubicBezTo>
                        <a:pt x="2593" y="755"/>
                        <a:pt x="2063" y="224"/>
                        <a:pt x="1409" y="224"/>
                      </a:cubicBezTo>
                      <a:close/>
                      <a:moveTo>
                        <a:pt x="1409" y="0"/>
                      </a:moveTo>
                      <a:cubicBezTo>
                        <a:pt x="2187" y="0"/>
                        <a:pt x="2818" y="631"/>
                        <a:pt x="2818" y="1409"/>
                      </a:cubicBezTo>
                      <a:cubicBezTo>
                        <a:pt x="2818" y="2187"/>
                        <a:pt x="2187" y="2818"/>
                        <a:pt x="1409" y="2818"/>
                      </a:cubicBezTo>
                      <a:cubicBezTo>
                        <a:pt x="631" y="2818"/>
                        <a:pt x="0" y="2187"/>
                        <a:pt x="0" y="1409"/>
                      </a:cubicBezTo>
                      <a:cubicBezTo>
                        <a:pt x="0" y="631"/>
                        <a:pt x="631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1408">
                  <a:extLst>
                    <a:ext uri="{FF2B5EF4-FFF2-40B4-BE49-F238E27FC236}">
                      <a16:creationId xmlns:a16="http://schemas.microsoft.com/office/drawing/2014/main" id="{28E57310-14C4-4491-81B5-4F434D061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69434" y="5532940"/>
                  <a:ext cx="552351" cy="54929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409">
                  <a:extLst>
                    <a:ext uri="{FF2B5EF4-FFF2-40B4-BE49-F238E27FC236}">
                      <a16:creationId xmlns:a16="http://schemas.microsoft.com/office/drawing/2014/main" id="{CE9AE694-1373-4882-8CAA-FCD7B8046F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38917" y="5502424"/>
                  <a:ext cx="613384" cy="613384"/>
                </a:xfrm>
                <a:custGeom>
                  <a:avLst/>
                  <a:gdLst>
                    <a:gd name="T0" fmla="*/ 2212 w 4423"/>
                    <a:gd name="T1" fmla="*/ 224 h 4423"/>
                    <a:gd name="T2" fmla="*/ 225 w 4423"/>
                    <a:gd name="T3" fmla="*/ 2212 h 4423"/>
                    <a:gd name="T4" fmla="*/ 2212 w 4423"/>
                    <a:gd name="T5" fmla="*/ 4198 h 4423"/>
                    <a:gd name="T6" fmla="*/ 4199 w 4423"/>
                    <a:gd name="T7" fmla="*/ 2212 h 4423"/>
                    <a:gd name="T8" fmla="*/ 2212 w 4423"/>
                    <a:gd name="T9" fmla="*/ 224 h 4423"/>
                    <a:gd name="T10" fmla="*/ 2212 w 4423"/>
                    <a:gd name="T11" fmla="*/ 0 h 4423"/>
                    <a:gd name="T12" fmla="*/ 4423 w 4423"/>
                    <a:gd name="T13" fmla="*/ 2212 h 4423"/>
                    <a:gd name="T14" fmla="*/ 2212 w 4423"/>
                    <a:gd name="T15" fmla="*/ 4423 h 4423"/>
                    <a:gd name="T16" fmla="*/ 0 w 4423"/>
                    <a:gd name="T17" fmla="*/ 2212 h 4423"/>
                    <a:gd name="T18" fmla="*/ 2212 w 4423"/>
                    <a:gd name="T19" fmla="*/ 0 h 4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23" h="4423">
                      <a:moveTo>
                        <a:pt x="2212" y="224"/>
                      </a:moveTo>
                      <a:cubicBezTo>
                        <a:pt x="1115" y="224"/>
                        <a:pt x="225" y="1114"/>
                        <a:pt x="225" y="2212"/>
                      </a:cubicBezTo>
                      <a:cubicBezTo>
                        <a:pt x="225" y="3309"/>
                        <a:pt x="1115" y="4198"/>
                        <a:pt x="2212" y="4198"/>
                      </a:cubicBezTo>
                      <a:cubicBezTo>
                        <a:pt x="3309" y="4198"/>
                        <a:pt x="4199" y="3309"/>
                        <a:pt x="4199" y="2212"/>
                      </a:cubicBezTo>
                      <a:cubicBezTo>
                        <a:pt x="4199" y="1114"/>
                        <a:pt x="3309" y="224"/>
                        <a:pt x="2212" y="224"/>
                      </a:cubicBezTo>
                      <a:close/>
                      <a:moveTo>
                        <a:pt x="2212" y="0"/>
                      </a:moveTo>
                      <a:cubicBezTo>
                        <a:pt x="3433" y="0"/>
                        <a:pt x="4423" y="990"/>
                        <a:pt x="4423" y="2212"/>
                      </a:cubicBezTo>
                      <a:cubicBezTo>
                        <a:pt x="4423" y="3433"/>
                        <a:pt x="3433" y="4423"/>
                        <a:pt x="2212" y="4423"/>
                      </a:cubicBezTo>
                      <a:cubicBezTo>
                        <a:pt x="991" y="4423"/>
                        <a:pt x="0" y="3433"/>
                        <a:pt x="0" y="2212"/>
                      </a:cubicBezTo>
                      <a:cubicBezTo>
                        <a:pt x="0" y="990"/>
                        <a:pt x="991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accent4"/>
                      </a:solidFill>
                    </a:rPr>
                    <a:t>02</a:t>
                  </a:r>
                  <a:endParaRPr lang="en-US" sz="2000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27" name="Freeform 1555">
                  <a:extLst>
                    <a:ext uri="{FF2B5EF4-FFF2-40B4-BE49-F238E27FC236}">
                      <a16:creationId xmlns:a16="http://schemas.microsoft.com/office/drawing/2014/main" id="{EF0B69E9-41E7-4459-9AF9-10DC18BD7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2431" y="2200533"/>
                  <a:ext cx="2728180" cy="3973255"/>
                </a:xfrm>
                <a:custGeom>
                  <a:avLst/>
                  <a:gdLst>
                    <a:gd name="T0" fmla="*/ 18980 w 19660"/>
                    <a:gd name="T1" fmla="*/ 5674 h 28648"/>
                    <a:gd name="T2" fmla="*/ 18994 w 19660"/>
                    <a:gd name="T3" fmla="*/ 7474 h 28648"/>
                    <a:gd name="T4" fmla="*/ 9122 w 19660"/>
                    <a:gd name="T5" fmla="*/ 24572 h 28648"/>
                    <a:gd name="T6" fmla="*/ 1035 w 19660"/>
                    <a:gd name="T7" fmla="*/ 19902 h 28648"/>
                    <a:gd name="T8" fmla="*/ 10907 w 19660"/>
                    <a:gd name="T9" fmla="*/ 2803 h 28648"/>
                    <a:gd name="T10" fmla="*/ 17911 w 19660"/>
                    <a:gd name="T11" fmla="*/ 2562 h 28648"/>
                    <a:gd name="T12" fmla="*/ 18468 w 19660"/>
                    <a:gd name="T13" fmla="*/ 2274 h 28648"/>
                    <a:gd name="T14" fmla="*/ 10561 w 19660"/>
                    <a:gd name="T15" fmla="*/ 2287 h 28648"/>
                    <a:gd name="T16" fmla="*/ 414 w 19660"/>
                    <a:gd name="T17" fmla="*/ 19863 h 28648"/>
                    <a:gd name="T18" fmla="*/ 9468 w 19660"/>
                    <a:gd name="T19" fmla="*/ 25089 h 28648"/>
                    <a:gd name="T20" fmla="*/ 19615 w 19660"/>
                    <a:gd name="T21" fmla="*/ 7513 h 28648"/>
                    <a:gd name="T22" fmla="*/ 19592 w 19660"/>
                    <a:gd name="T23" fmla="*/ 5560 h 28648"/>
                    <a:gd name="T24" fmla="*/ 18980 w 19660"/>
                    <a:gd name="T25" fmla="*/ 5674 h 28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660" h="28648">
                      <a:moveTo>
                        <a:pt x="18980" y="5674"/>
                      </a:moveTo>
                      <a:cubicBezTo>
                        <a:pt x="19030" y="6226"/>
                        <a:pt x="19036" y="6827"/>
                        <a:pt x="18994" y="7474"/>
                      </a:cubicBezTo>
                      <a:cubicBezTo>
                        <a:pt x="18603" y="13532"/>
                        <a:pt x="14173" y="21204"/>
                        <a:pt x="9122" y="24572"/>
                      </a:cubicBezTo>
                      <a:cubicBezTo>
                        <a:pt x="4209" y="27848"/>
                        <a:pt x="654" y="25792"/>
                        <a:pt x="1035" y="19902"/>
                      </a:cubicBezTo>
                      <a:cubicBezTo>
                        <a:pt x="1426" y="13843"/>
                        <a:pt x="5856" y="6172"/>
                        <a:pt x="10907" y="2803"/>
                      </a:cubicBezTo>
                      <a:cubicBezTo>
                        <a:pt x="13987" y="750"/>
                        <a:pt x="16534" y="792"/>
                        <a:pt x="17911" y="2562"/>
                      </a:cubicBezTo>
                      <a:cubicBezTo>
                        <a:pt x="18076" y="2434"/>
                        <a:pt x="18264" y="2336"/>
                        <a:pt x="18468" y="2274"/>
                      </a:cubicBezTo>
                      <a:cubicBezTo>
                        <a:pt x="16920" y="166"/>
                        <a:pt x="13990" y="0"/>
                        <a:pt x="10561" y="2287"/>
                      </a:cubicBezTo>
                      <a:cubicBezTo>
                        <a:pt x="5351" y="5762"/>
                        <a:pt x="818" y="13613"/>
                        <a:pt x="414" y="19863"/>
                      </a:cubicBezTo>
                      <a:cubicBezTo>
                        <a:pt x="0" y="26267"/>
                        <a:pt x="4130" y="28648"/>
                        <a:pt x="9468" y="25089"/>
                      </a:cubicBezTo>
                      <a:cubicBezTo>
                        <a:pt x="14679" y="21614"/>
                        <a:pt x="19211" y="13763"/>
                        <a:pt x="19615" y="7513"/>
                      </a:cubicBezTo>
                      <a:cubicBezTo>
                        <a:pt x="19660" y="6813"/>
                        <a:pt x="19651" y="6161"/>
                        <a:pt x="19592" y="5560"/>
                      </a:cubicBezTo>
                      <a:cubicBezTo>
                        <a:pt x="19402" y="5632"/>
                        <a:pt x="19195" y="5673"/>
                        <a:pt x="18980" y="56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556">
                  <a:extLst>
                    <a:ext uri="{FF2B5EF4-FFF2-40B4-BE49-F238E27FC236}">
                      <a16:creationId xmlns:a16="http://schemas.microsoft.com/office/drawing/2014/main" id="{29F802E0-B296-4123-ACBA-6F2B4FDAF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5667" y="2987860"/>
                  <a:ext cx="4171614" cy="2218554"/>
                </a:xfrm>
                <a:custGeom>
                  <a:avLst/>
                  <a:gdLst>
                    <a:gd name="T0" fmla="*/ 24334 w 30074"/>
                    <a:gd name="T1" fmla="*/ 2776 h 16006"/>
                    <a:gd name="T2" fmla="*/ 4040 w 30074"/>
                    <a:gd name="T3" fmla="*/ 2776 h 16006"/>
                    <a:gd name="T4" fmla="*/ 0 w 30074"/>
                    <a:gd name="T5" fmla="*/ 6596 h 16006"/>
                    <a:gd name="T6" fmla="*/ 35 w 30074"/>
                    <a:gd name="T7" fmla="*/ 6594 h 16006"/>
                    <a:gd name="T8" fmla="*/ 620 w 30074"/>
                    <a:gd name="T9" fmla="*/ 6723 h 16006"/>
                    <a:gd name="T10" fmla="*/ 4315 w 30074"/>
                    <a:gd name="T11" fmla="*/ 3334 h 16006"/>
                    <a:gd name="T12" fmla="*/ 24059 w 30074"/>
                    <a:gd name="T13" fmla="*/ 3334 h 16006"/>
                    <a:gd name="T14" fmla="*/ 24059 w 30074"/>
                    <a:gd name="T15" fmla="*/ 12672 h 16006"/>
                    <a:gd name="T16" fmla="*/ 4315 w 30074"/>
                    <a:gd name="T17" fmla="*/ 12672 h 16006"/>
                    <a:gd name="T18" fmla="*/ 620 w 30074"/>
                    <a:gd name="T19" fmla="*/ 9284 h 16006"/>
                    <a:gd name="T20" fmla="*/ 35 w 30074"/>
                    <a:gd name="T21" fmla="*/ 9412 h 16006"/>
                    <a:gd name="T22" fmla="*/ 0 w 30074"/>
                    <a:gd name="T23" fmla="*/ 9410 h 16006"/>
                    <a:gd name="T24" fmla="*/ 4040 w 30074"/>
                    <a:gd name="T25" fmla="*/ 13230 h 16006"/>
                    <a:gd name="T26" fmla="*/ 24334 w 30074"/>
                    <a:gd name="T27" fmla="*/ 13230 h 16006"/>
                    <a:gd name="T28" fmla="*/ 24334 w 30074"/>
                    <a:gd name="T29" fmla="*/ 2776 h 16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074" h="16006">
                      <a:moveTo>
                        <a:pt x="24334" y="2776"/>
                      </a:moveTo>
                      <a:cubicBezTo>
                        <a:pt x="18719" y="0"/>
                        <a:pt x="9656" y="0"/>
                        <a:pt x="4040" y="2776"/>
                      </a:cubicBezTo>
                      <a:cubicBezTo>
                        <a:pt x="1881" y="3843"/>
                        <a:pt x="534" y="5185"/>
                        <a:pt x="0" y="6596"/>
                      </a:cubicBezTo>
                      <a:cubicBezTo>
                        <a:pt x="11" y="6595"/>
                        <a:pt x="23" y="6594"/>
                        <a:pt x="35" y="6594"/>
                      </a:cubicBezTo>
                      <a:cubicBezTo>
                        <a:pt x="244" y="6594"/>
                        <a:pt x="442" y="6641"/>
                        <a:pt x="620" y="6723"/>
                      </a:cubicBezTo>
                      <a:cubicBezTo>
                        <a:pt x="1120" y="5487"/>
                        <a:pt x="2352" y="4304"/>
                        <a:pt x="4315" y="3334"/>
                      </a:cubicBezTo>
                      <a:cubicBezTo>
                        <a:pt x="9761" y="642"/>
                        <a:pt x="18614" y="642"/>
                        <a:pt x="24059" y="3334"/>
                      </a:cubicBezTo>
                      <a:cubicBezTo>
                        <a:pt x="29329" y="5939"/>
                        <a:pt x="29329" y="10067"/>
                        <a:pt x="24059" y="12672"/>
                      </a:cubicBezTo>
                      <a:cubicBezTo>
                        <a:pt x="18614" y="15364"/>
                        <a:pt x="9761" y="15364"/>
                        <a:pt x="4315" y="12672"/>
                      </a:cubicBezTo>
                      <a:cubicBezTo>
                        <a:pt x="2352" y="11702"/>
                        <a:pt x="1120" y="10520"/>
                        <a:pt x="620" y="9284"/>
                      </a:cubicBezTo>
                      <a:cubicBezTo>
                        <a:pt x="442" y="9365"/>
                        <a:pt x="244" y="9412"/>
                        <a:pt x="35" y="9412"/>
                      </a:cubicBezTo>
                      <a:cubicBezTo>
                        <a:pt x="23" y="9412"/>
                        <a:pt x="11" y="9411"/>
                        <a:pt x="0" y="9410"/>
                      </a:cubicBezTo>
                      <a:cubicBezTo>
                        <a:pt x="534" y="10821"/>
                        <a:pt x="1881" y="12163"/>
                        <a:pt x="4040" y="13230"/>
                      </a:cubicBezTo>
                      <a:cubicBezTo>
                        <a:pt x="9656" y="16006"/>
                        <a:pt x="18719" y="16006"/>
                        <a:pt x="24334" y="13230"/>
                      </a:cubicBezTo>
                      <a:cubicBezTo>
                        <a:pt x="30074" y="10393"/>
                        <a:pt x="30074" y="5613"/>
                        <a:pt x="24334" y="277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7">
                <a:extLst>
                  <a:ext uri="{FF2B5EF4-FFF2-40B4-BE49-F238E27FC236}">
                    <a16:creationId xmlns:a16="http://schemas.microsoft.com/office/drawing/2014/main" id="{8D3AE043-7961-492A-B6FC-CDCFE07CF7EE}"/>
                  </a:ext>
                </a:extLst>
              </p:cNvPr>
              <p:cNvGrpSpPr/>
              <p:nvPr/>
            </p:nvGrpSpPr>
            <p:grpSpPr>
              <a:xfrm>
                <a:off x="1037062" y="626271"/>
                <a:ext cx="2669671" cy="3072479"/>
                <a:chOff x="-761549" y="1951491"/>
                <a:chExt cx="2742082" cy="2992362"/>
              </a:xfrm>
            </p:grpSpPr>
            <p:sp>
              <p:nvSpPr>
                <p:cNvPr id="34" name="Rectangle 22">
                  <a:extLst>
                    <a:ext uri="{FF2B5EF4-FFF2-40B4-BE49-F238E27FC236}">
                      <a16:creationId xmlns:a16="http://schemas.microsoft.com/office/drawing/2014/main" id="{2E74313F-8332-42E9-BCBF-958E42A0D49D}"/>
                    </a:ext>
                  </a:extLst>
                </p:cNvPr>
                <p:cNvSpPr/>
                <p:nvPr/>
              </p:nvSpPr>
              <p:spPr>
                <a:xfrm>
                  <a:off x="-761549" y="1951491"/>
                  <a:ext cx="2584432" cy="436213"/>
                </a:xfrm>
                <a:prstGeom prst="rect">
                  <a:avLst/>
                </a:prstGeom>
              </p:spPr>
              <p:txBody>
                <a:bodyPr wrap="square" anchor="b">
                  <a:spAutoFit/>
                </a:bodyPr>
                <a:lstStyle/>
                <a:p>
                  <a:pPr algn="r"/>
                  <a:r>
                    <a:rPr lang="da-DK" sz="2000" b="1" dirty="0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Nanotecnología</a:t>
                  </a:r>
                  <a:endParaRPr lang="en-US" sz="20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2" name="Rectangle 20">
                  <a:extLst>
                    <a:ext uri="{FF2B5EF4-FFF2-40B4-BE49-F238E27FC236}">
                      <a16:creationId xmlns:a16="http://schemas.microsoft.com/office/drawing/2014/main" id="{E8D1B538-AAA1-4F4C-9EF9-678354BC1634}"/>
                    </a:ext>
                  </a:extLst>
                </p:cNvPr>
                <p:cNvSpPr/>
                <p:nvPr/>
              </p:nvSpPr>
              <p:spPr>
                <a:xfrm>
                  <a:off x="-44455" y="4541196"/>
                  <a:ext cx="2024988" cy="402657"/>
                </a:xfrm>
                <a:prstGeom prst="rect">
                  <a:avLst/>
                </a:prstGeom>
              </p:spPr>
              <p:txBody>
                <a:bodyPr wrap="square" anchor="b">
                  <a:spAutoFit/>
                </a:bodyPr>
                <a:lstStyle/>
                <a:p>
                  <a:pPr algn="r"/>
                  <a:r>
                    <a:rPr lang="da-DK" b="1" dirty="0">
                      <a:solidFill>
                        <a:schemeClr val="accent4"/>
                      </a:solidFill>
                      <a:latin typeface="arial" panose="020B0604020202020204" pitchFamily="34" charset="0"/>
                    </a:rPr>
                    <a:t>Nanociencia</a:t>
                  </a:r>
                  <a:endParaRPr lang="en-US" sz="2000" b="1" dirty="0">
                    <a:solidFill>
                      <a:schemeClr val="accent4"/>
                    </a:solidFill>
                  </a:endParaRPr>
                </a:p>
              </p:txBody>
            </p:sp>
          </p:grpSp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D17A25A3-7A38-4961-9501-DAA3319C1DCE}"/>
                  </a:ext>
                </a:extLst>
              </p:cNvPr>
              <p:cNvSpPr/>
              <p:nvPr/>
            </p:nvSpPr>
            <p:spPr>
              <a:xfrm>
                <a:off x="-32950" y="1507796"/>
                <a:ext cx="1238989" cy="37898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da-DK" sz="1600" b="1" dirty="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Medicina</a:t>
                </a:r>
                <a:endParaRPr lang="en-US" sz="1600" b="1" dirty="0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2048" name="Gráfico 2047" descr="Aguja">
              <a:extLst>
                <a:ext uri="{FF2B5EF4-FFF2-40B4-BE49-F238E27FC236}">
                  <a16:creationId xmlns:a16="http://schemas.microsoft.com/office/drawing/2014/main" id="{66735FE7-44FD-4D03-8A5B-5934D1D92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172277">
              <a:off x="1477234" y="1931390"/>
              <a:ext cx="495254" cy="495254"/>
            </a:xfrm>
            <a:prstGeom prst="rect">
              <a:avLst/>
            </a:prstGeom>
          </p:spPr>
        </p:pic>
        <p:sp>
          <p:nvSpPr>
            <p:cNvPr id="41" name="Oval 25">
              <a:extLst>
                <a:ext uri="{FF2B5EF4-FFF2-40B4-BE49-F238E27FC236}">
                  <a16:creationId xmlns:a16="http://schemas.microsoft.com/office/drawing/2014/main" id="{2089E5AF-C54C-41A4-87B2-E46DA31C8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227" y="1661317"/>
              <a:ext cx="443276" cy="443881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Trapezoid 28">
              <a:extLst>
                <a:ext uri="{FF2B5EF4-FFF2-40B4-BE49-F238E27FC236}">
                  <a16:creationId xmlns:a16="http://schemas.microsoft.com/office/drawing/2014/main" id="{03E521FC-1C8F-4D4D-975B-89DF677F5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366" y="2218260"/>
              <a:ext cx="333161" cy="403758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51" name="Rectángulo 2050">
            <a:extLst>
              <a:ext uri="{FF2B5EF4-FFF2-40B4-BE49-F238E27FC236}">
                <a16:creationId xmlns:a16="http://schemas.microsoft.com/office/drawing/2014/main" id="{9A8E78B6-F71C-428E-B0A9-C8F7F28D5501}"/>
              </a:ext>
            </a:extLst>
          </p:cNvPr>
          <p:cNvSpPr/>
          <p:nvPr/>
        </p:nvSpPr>
        <p:spPr>
          <a:xfrm>
            <a:off x="-42264" y="6518970"/>
            <a:ext cx="2534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Fornaguera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García, 2017)</a:t>
            </a:r>
            <a:endParaRPr lang="es-EC" sz="1600" dirty="0"/>
          </a:p>
        </p:txBody>
      </p:sp>
      <p:pic>
        <p:nvPicPr>
          <p:cNvPr id="2052" name="Imagen 2051">
            <a:extLst>
              <a:ext uri="{FF2B5EF4-FFF2-40B4-BE49-F238E27FC236}">
                <a16:creationId xmlns:a16="http://schemas.microsoft.com/office/drawing/2014/main" id="{43EB45E9-0EEB-456D-8006-AFDF229E5B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74"/>
          <a:stretch/>
        </p:blipFill>
        <p:spPr>
          <a:xfrm>
            <a:off x="-11710" y="3760922"/>
            <a:ext cx="4013464" cy="223750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123644C-CC67-4786-BCDE-59CA3BACEC42}"/>
              </a:ext>
            </a:extLst>
          </p:cNvPr>
          <p:cNvGrpSpPr/>
          <p:nvPr/>
        </p:nvGrpSpPr>
        <p:grpSpPr>
          <a:xfrm>
            <a:off x="3402240" y="622010"/>
            <a:ext cx="3560414" cy="2805780"/>
            <a:chOff x="6896120" y="214971"/>
            <a:chExt cx="4897744" cy="2805780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2637CD95-B81E-4D55-9A82-A21788590F9F}"/>
                </a:ext>
              </a:extLst>
            </p:cNvPr>
            <p:cNvSpPr/>
            <p:nvPr/>
          </p:nvSpPr>
          <p:spPr>
            <a:xfrm>
              <a:off x="8374609" y="1253629"/>
              <a:ext cx="2489574" cy="45557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/>
                <a:t>NANOPARTÍCULAS</a:t>
              </a: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38E02543-38C8-426D-836C-217093A7FB2E}"/>
                </a:ext>
              </a:extLst>
            </p:cNvPr>
            <p:cNvSpPr/>
            <p:nvPr/>
          </p:nvSpPr>
          <p:spPr>
            <a:xfrm>
              <a:off x="8996176" y="223071"/>
              <a:ext cx="1246440" cy="5026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Forma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FEA48533-97BD-413F-9F56-A5A4E0D34BBD}"/>
                </a:ext>
              </a:extLst>
            </p:cNvPr>
            <p:cNvSpPr/>
            <p:nvPr/>
          </p:nvSpPr>
          <p:spPr>
            <a:xfrm>
              <a:off x="6896120" y="214971"/>
              <a:ext cx="1816584" cy="50264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Carga superficial</a:t>
              </a:r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AE857DA7-0BEA-460C-B862-C801EAED9B82}"/>
                </a:ext>
              </a:extLst>
            </p:cNvPr>
            <p:cNvSpPr/>
            <p:nvPr/>
          </p:nvSpPr>
          <p:spPr>
            <a:xfrm>
              <a:off x="10526088" y="223787"/>
              <a:ext cx="1161850" cy="5026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Tamaño</a:t>
              </a: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859172E4-6EAE-4E53-A21E-19C761D09E10}"/>
                </a:ext>
              </a:extLst>
            </p:cNvPr>
            <p:cNvSpPr/>
            <p:nvPr/>
          </p:nvSpPr>
          <p:spPr>
            <a:xfrm>
              <a:off x="9744930" y="2518108"/>
              <a:ext cx="2048934" cy="5026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Químicamente inertes</a:t>
              </a: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2D7F4135-8C27-49B8-ADFE-D6E59A5FFD7C}"/>
                </a:ext>
              </a:extLst>
            </p:cNvPr>
            <p:cNvSpPr/>
            <p:nvPr/>
          </p:nvSpPr>
          <p:spPr>
            <a:xfrm>
              <a:off x="7525109" y="2518108"/>
              <a:ext cx="2048934" cy="5026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Químicamente activas</a:t>
              </a:r>
            </a:p>
          </p:txBody>
        </p:sp>
        <p:cxnSp>
          <p:nvCxnSpPr>
            <p:cNvPr id="2064" name="Conector: angular 2063">
              <a:extLst>
                <a:ext uri="{FF2B5EF4-FFF2-40B4-BE49-F238E27FC236}">
                  <a16:creationId xmlns:a16="http://schemas.microsoft.com/office/drawing/2014/main" id="{3FEC15CF-65CE-4535-88B4-7AED9C4A6D3A}"/>
                </a:ext>
              </a:extLst>
            </p:cNvPr>
            <p:cNvCxnSpPr>
              <a:cxnSpLocks/>
              <a:stCxn id="52" idx="2"/>
              <a:endCxn id="61" idx="0"/>
            </p:cNvCxnSpPr>
            <p:nvPr/>
          </p:nvCxnSpPr>
          <p:spPr>
            <a:xfrm rot="16200000" flipH="1">
              <a:off x="9789944" y="1538655"/>
              <a:ext cx="808904" cy="115000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2" name="Conector: angular 2071">
              <a:extLst>
                <a:ext uri="{FF2B5EF4-FFF2-40B4-BE49-F238E27FC236}">
                  <a16:creationId xmlns:a16="http://schemas.microsoft.com/office/drawing/2014/main" id="{66513CF6-4720-4DAE-B208-DF4125CB2970}"/>
                </a:ext>
              </a:extLst>
            </p:cNvPr>
            <p:cNvCxnSpPr>
              <a:cxnSpLocks/>
              <a:stCxn id="52" idx="2"/>
              <a:endCxn id="62" idx="0"/>
            </p:cNvCxnSpPr>
            <p:nvPr/>
          </p:nvCxnSpPr>
          <p:spPr>
            <a:xfrm rot="5400000">
              <a:off x="8680034" y="1578746"/>
              <a:ext cx="808904" cy="1069821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4" name="Conector: angular 2073">
              <a:extLst>
                <a:ext uri="{FF2B5EF4-FFF2-40B4-BE49-F238E27FC236}">
                  <a16:creationId xmlns:a16="http://schemas.microsoft.com/office/drawing/2014/main" id="{DC723C45-707C-4AFD-A0B3-C91176741F5E}"/>
                </a:ext>
              </a:extLst>
            </p:cNvPr>
            <p:cNvCxnSpPr>
              <a:cxnSpLocks/>
              <a:stCxn id="52" idx="0"/>
              <a:endCxn id="60" idx="2"/>
            </p:cNvCxnSpPr>
            <p:nvPr/>
          </p:nvCxnSpPr>
          <p:spPr>
            <a:xfrm rot="5400000" flipH="1" flipV="1">
              <a:off x="10099605" y="246222"/>
              <a:ext cx="527199" cy="148761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6" name="Conector: angular 2075">
              <a:extLst>
                <a:ext uri="{FF2B5EF4-FFF2-40B4-BE49-F238E27FC236}">
                  <a16:creationId xmlns:a16="http://schemas.microsoft.com/office/drawing/2014/main" id="{ED91E82E-F1F2-4F67-90B4-1856666949C7}"/>
                </a:ext>
              </a:extLst>
            </p:cNvPr>
            <p:cNvCxnSpPr>
              <a:cxnSpLocks/>
              <a:stCxn id="52" idx="0"/>
              <a:endCxn id="59" idx="2"/>
            </p:cNvCxnSpPr>
            <p:nvPr/>
          </p:nvCxnSpPr>
          <p:spPr>
            <a:xfrm rot="16200000" flipV="1">
              <a:off x="8443897" y="78130"/>
              <a:ext cx="536015" cy="18149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67C9C462-1C68-4E5A-A14D-49E303460276}"/>
                </a:ext>
              </a:extLst>
            </p:cNvPr>
            <p:cNvCxnSpPr>
              <a:cxnSpLocks/>
              <a:stCxn id="52" idx="0"/>
              <a:endCxn id="58" idx="2"/>
            </p:cNvCxnSpPr>
            <p:nvPr/>
          </p:nvCxnSpPr>
          <p:spPr>
            <a:xfrm flipV="1">
              <a:off x="9619396" y="725714"/>
              <a:ext cx="0" cy="5279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DEE01F9-5A67-4673-970B-169ED590EEA9}"/>
              </a:ext>
            </a:extLst>
          </p:cNvPr>
          <p:cNvSpPr/>
          <p:nvPr/>
        </p:nvSpPr>
        <p:spPr>
          <a:xfrm>
            <a:off x="2330447" y="6516869"/>
            <a:ext cx="2024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Sokolova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2018)</a:t>
            </a:r>
            <a:endParaRPr lang="es-EC" sz="1600" dirty="0"/>
          </a:p>
        </p:txBody>
      </p:sp>
      <p:grpSp>
        <p:nvGrpSpPr>
          <p:cNvPr id="2055" name="Grupo 2054">
            <a:extLst>
              <a:ext uri="{FF2B5EF4-FFF2-40B4-BE49-F238E27FC236}">
                <a16:creationId xmlns:a16="http://schemas.microsoft.com/office/drawing/2014/main" id="{AB1B75F6-0AE2-4247-901E-92B0BFDADF39}"/>
              </a:ext>
            </a:extLst>
          </p:cNvPr>
          <p:cNvGrpSpPr/>
          <p:nvPr/>
        </p:nvGrpSpPr>
        <p:grpSpPr>
          <a:xfrm>
            <a:off x="3827464" y="3706419"/>
            <a:ext cx="3328601" cy="2580262"/>
            <a:chOff x="4053974" y="4059390"/>
            <a:chExt cx="4004206" cy="2580262"/>
          </a:xfrm>
        </p:grpSpPr>
        <p:pic>
          <p:nvPicPr>
            <p:cNvPr id="48" name="Picture 4" descr="La FDA lanza la &quot;Etiqueta de Información Nutricional Virtual&quot;: una ...">
              <a:extLst>
                <a:ext uri="{FF2B5EF4-FFF2-40B4-BE49-F238E27FC236}">
                  <a16:creationId xmlns:a16="http://schemas.microsoft.com/office/drawing/2014/main" id="{8F03011E-8770-4AAC-BC96-DF59813BD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85" y="4059390"/>
              <a:ext cx="1027306" cy="41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835AB02-3EF4-4193-8771-B6884BAD91F7}"/>
                </a:ext>
              </a:extLst>
            </p:cNvPr>
            <p:cNvSpPr/>
            <p:nvPr/>
          </p:nvSpPr>
          <p:spPr>
            <a:xfrm>
              <a:off x="5000651" y="4674435"/>
              <a:ext cx="2110853" cy="4146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Propiedades únicas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2A22E232-87A7-49A6-8F88-FFC613597672}"/>
                </a:ext>
              </a:extLst>
            </p:cNvPr>
            <p:cNvSpPr/>
            <p:nvPr/>
          </p:nvSpPr>
          <p:spPr>
            <a:xfrm>
              <a:off x="5253833" y="5213906"/>
              <a:ext cx="1622650" cy="4146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ESTABILIDAD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FC451097-A3A1-4658-A18A-B8C57A9E0997}"/>
                </a:ext>
              </a:extLst>
            </p:cNvPr>
            <p:cNvSpPr/>
            <p:nvPr/>
          </p:nvSpPr>
          <p:spPr>
            <a:xfrm>
              <a:off x="4053974" y="5758753"/>
              <a:ext cx="4004206" cy="8808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dirty="0"/>
                <a:t>Tamaño, forma, potencial zeta, agregación, degradación, interacción, cambios de estado.</a:t>
              </a:r>
            </a:p>
          </p:txBody>
        </p:sp>
        <p:cxnSp>
          <p:nvCxnSpPr>
            <p:cNvPr id="16" name="Conector: angular 15">
              <a:extLst>
                <a:ext uri="{FF2B5EF4-FFF2-40B4-BE49-F238E27FC236}">
                  <a16:creationId xmlns:a16="http://schemas.microsoft.com/office/drawing/2014/main" id="{DEAB0E1A-69BD-4B3A-AA18-646E945BB97E}"/>
                </a:ext>
              </a:extLst>
            </p:cNvPr>
            <p:cNvCxnSpPr>
              <a:stCxn id="48" idx="2"/>
              <a:endCxn id="11" idx="1"/>
            </p:cNvCxnSpPr>
            <p:nvPr/>
          </p:nvCxnSpPr>
          <p:spPr>
            <a:xfrm rot="16200000" flipH="1">
              <a:off x="4593239" y="4474356"/>
              <a:ext cx="407711" cy="40711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5D9029DC-325E-4183-B8A9-51F76BB631DC}"/>
                </a:ext>
              </a:extLst>
            </p:cNvPr>
            <p:cNvCxnSpPr>
              <a:cxnSpLocks/>
              <a:stCxn id="11" idx="2"/>
              <a:endCxn id="50" idx="0"/>
            </p:cNvCxnSpPr>
            <p:nvPr/>
          </p:nvCxnSpPr>
          <p:spPr>
            <a:xfrm>
              <a:off x="6056078" y="5089103"/>
              <a:ext cx="9080" cy="1248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0" name="Conector recto de flecha 2049">
              <a:extLst>
                <a:ext uri="{FF2B5EF4-FFF2-40B4-BE49-F238E27FC236}">
                  <a16:creationId xmlns:a16="http://schemas.microsoft.com/office/drawing/2014/main" id="{B40426B7-0C17-44AF-AA5C-2110A7412C77}"/>
                </a:ext>
              </a:extLst>
            </p:cNvPr>
            <p:cNvCxnSpPr>
              <a:cxnSpLocks/>
              <a:stCxn id="50" idx="2"/>
              <a:endCxn id="53" idx="0"/>
            </p:cNvCxnSpPr>
            <p:nvPr/>
          </p:nvCxnSpPr>
          <p:spPr>
            <a:xfrm flipH="1">
              <a:off x="6056078" y="5628574"/>
              <a:ext cx="9080" cy="1301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Imagen 75">
            <a:extLst>
              <a:ext uri="{FF2B5EF4-FFF2-40B4-BE49-F238E27FC236}">
                <a16:creationId xmlns:a16="http://schemas.microsoft.com/office/drawing/2014/main" id="{F4285D0F-12F8-4F9A-8808-026D1E8A8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013" y="1854462"/>
            <a:ext cx="4930954" cy="3674201"/>
          </a:xfrm>
          <a:prstGeom prst="rect">
            <a:avLst/>
          </a:prstGeom>
        </p:spPr>
      </p:pic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3947EB90-3B8E-4B8E-A444-E41A293065DA}"/>
              </a:ext>
            </a:extLst>
          </p:cNvPr>
          <p:cNvSpPr/>
          <p:nvPr/>
        </p:nvSpPr>
        <p:spPr>
          <a:xfrm>
            <a:off x="8485789" y="231295"/>
            <a:ext cx="2473708" cy="40533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Nanopartículas de Oro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2A3FEC02-28CC-4879-B3A3-02183460D3E2}"/>
              </a:ext>
            </a:extLst>
          </p:cNvPr>
          <p:cNvSpPr/>
          <p:nvPr/>
        </p:nvSpPr>
        <p:spPr>
          <a:xfrm>
            <a:off x="7392202" y="1031601"/>
            <a:ext cx="2063262" cy="454214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s-EC" dirty="0"/>
              <a:t>Versátiles</a:t>
            </a: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78DE6C7A-EDC7-4DAA-8BF8-F0741E695407}"/>
              </a:ext>
            </a:extLst>
          </p:cNvPr>
          <p:cNvSpPr/>
          <p:nvPr/>
        </p:nvSpPr>
        <p:spPr>
          <a:xfrm>
            <a:off x="7662445" y="5562014"/>
            <a:ext cx="2142737" cy="405338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s-EC" dirty="0"/>
              <a:t>Propiedades ópticas</a:t>
            </a: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00613433-4D8E-4E47-8A2B-35CAF703B7AB}"/>
              </a:ext>
            </a:extLst>
          </p:cNvPr>
          <p:cNvSpPr/>
          <p:nvPr/>
        </p:nvSpPr>
        <p:spPr>
          <a:xfrm>
            <a:off x="10024728" y="5562014"/>
            <a:ext cx="2075258" cy="405338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s-EC" dirty="0"/>
              <a:t>Estabilidad coloidal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34CDF49C-11BD-4958-AD30-AC2D3FA0F2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4801" y="699539"/>
            <a:ext cx="2090968" cy="1206908"/>
          </a:xfrm>
          <a:prstGeom prst="rect">
            <a:avLst/>
          </a:prstGeom>
        </p:spPr>
      </p:pic>
      <p:sp>
        <p:nvSpPr>
          <p:cNvPr id="82" name="Flecha: doblada 81">
            <a:extLst>
              <a:ext uri="{FF2B5EF4-FFF2-40B4-BE49-F238E27FC236}">
                <a16:creationId xmlns:a16="http://schemas.microsoft.com/office/drawing/2014/main" id="{1E9FAE86-D9E6-4761-B2B0-18DECEEDCEA4}"/>
              </a:ext>
            </a:extLst>
          </p:cNvPr>
          <p:cNvSpPr/>
          <p:nvPr/>
        </p:nvSpPr>
        <p:spPr>
          <a:xfrm>
            <a:off x="9606010" y="1249256"/>
            <a:ext cx="418718" cy="488954"/>
          </a:xfrm>
          <a:prstGeom prst="bentArrow">
            <a:avLst>
              <a:gd name="adj1" fmla="val 17628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4" descr="Nanoparticles for dendritic cell-based immunotherapy - ScienceDirect">
            <a:extLst>
              <a:ext uri="{FF2B5EF4-FFF2-40B4-BE49-F238E27FC236}">
                <a16:creationId xmlns:a16="http://schemas.microsoft.com/office/drawing/2014/main" id="{1C376555-9441-49BD-BD52-97C6773F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36" y="436270"/>
            <a:ext cx="4657163" cy="24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42B14C8-E03C-4680-A320-C3A062D42B55}"/>
              </a:ext>
            </a:extLst>
          </p:cNvPr>
          <p:cNvGrpSpPr/>
          <p:nvPr/>
        </p:nvGrpSpPr>
        <p:grpSpPr>
          <a:xfrm>
            <a:off x="-2" y="6020776"/>
            <a:ext cx="12088969" cy="724975"/>
            <a:chOff x="-2" y="5858548"/>
            <a:chExt cx="12088969" cy="7249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3A3C031-F3F5-4278-8069-31D05B20073B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2481B03-AD8D-43E2-8D1D-CB18207E1896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BA11191-D9CF-4C1E-97D5-10C84016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5C6E77D6-E047-4ECB-B270-293CC1BEAC59}"/>
              </a:ext>
            </a:extLst>
          </p:cNvPr>
          <p:cNvSpPr txBox="1">
            <a:spLocks/>
          </p:cNvSpPr>
          <p:nvPr/>
        </p:nvSpPr>
        <p:spPr>
          <a:xfrm>
            <a:off x="61589" y="39578"/>
            <a:ext cx="5257800" cy="525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pic>
        <p:nvPicPr>
          <p:cNvPr id="2050" name="Picture 2" descr="Dendritic cells in cancer immunotherapy | Nature Materials">
            <a:extLst>
              <a:ext uri="{FF2B5EF4-FFF2-40B4-BE49-F238E27FC236}">
                <a16:creationId xmlns:a16="http://schemas.microsoft.com/office/drawing/2014/main" id="{D22F4C1A-BAB1-4B28-8E03-85D169A1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0" y="2401672"/>
            <a:ext cx="6034411" cy="3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69C8215-D573-4F9A-845E-69CE22DA8870}"/>
              </a:ext>
            </a:extLst>
          </p:cNvPr>
          <p:cNvSpPr/>
          <p:nvPr/>
        </p:nvSpPr>
        <p:spPr>
          <a:xfrm>
            <a:off x="1751438" y="776451"/>
            <a:ext cx="2654709" cy="525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Sistema Inmunológico ineficiente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79A1B1-C32F-4E95-95F8-E061EFC0B5AA}"/>
              </a:ext>
            </a:extLst>
          </p:cNvPr>
          <p:cNvSpPr/>
          <p:nvPr/>
        </p:nvSpPr>
        <p:spPr>
          <a:xfrm>
            <a:off x="61589" y="1799303"/>
            <a:ext cx="1746708" cy="4719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Presentación antígenos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E2B6A2-46FA-48F0-9D6B-3E72833044F4}"/>
              </a:ext>
            </a:extLst>
          </p:cNvPr>
          <p:cNvSpPr/>
          <p:nvPr/>
        </p:nvSpPr>
        <p:spPr>
          <a:xfrm>
            <a:off x="2205439" y="1794065"/>
            <a:ext cx="1746708" cy="4719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Migración restringida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D1DFCDD-AF33-4175-A355-A7693857AEAB}"/>
              </a:ext>
            </a:extLst>
          </p:cNvPr>
          <p:cNvSpPr/>
          <p:nvPr/>
        </p:nvSpPr>
        <p:spPr>
          <a:xfrm>
            <a:off x="4349292" y="1794065"/>
            <a:ext cx="1746708" cy="4719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Baja producción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DAE01F2-3DBA-4C22-962B-A356DDE04BA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3078793" y="1302409"/>
            <a:ext cx="0" cy="491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F7A3A2F1-7A7A-4783-BEA4-EF3262D12056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5400000">
            <a:off x="1758421" y="478931"/>
            <a:ext cx="496894" cy="21438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4D38D459-6BF0-4AFD-9B40-C3F49BB27CEC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rot="16200000" flipH="1">
            <a:off x="3904891" y="476310"/>
            <a:ext cx="491656" cy="214385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F27587-40C9-4EDB-BF6F-DAD05948147F}"/>
              </a:ext>
            </a:extLst>
          </p:cNvPr>
          <p:cNvSpPr/>
          <p:nvPr/>
        </p:nvSpPr>
        <p:spPr>
          <a:xfrm>
            <a:off x="1830139" y="5927374"/>
            <a:ext cx="4566432" cy="380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Dirección de antígenos e </a:t>
            </a:r>
            <a:r>
              <a:rPr lang="es-EC" dirty="0" err="1"/>
              <a:t>inmunoestimuladores</a:t>
            </a:r>
            <a:endParaRPr lang="es-EC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05F7ABA-E0ED-483A-92B6-8BC4CEE47B66}"/>
              </a:ext>
            </a:extLst>
          </p:cNvPr>
          <p:cNvSpPr/>
          <p:nvPr/>
        </p:nvSpPr>
        <p:spPr>
          <a:xfrm>
            <a:off x="8272987" y="2865539"/>
            <a:ext cx="2353166" cy="4159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Nanopartículas de Oro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980F37D-30A6-412A-AF9D-2DD88988EEB8}"/>
              </a:ext>
            </a:extLst>
          </p:cNvPr>
          <p:cNvSpPr/>
          <p:nvPr/>
        </p:nvSpPr>
        <p:spPr>
          <a:xfrm>
            <a:off x="10313847" y="3420944"/>
            <a:ext cx="1574800" cy="259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Carga -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0FEC30F-D680-4CFB-AC18-7DFBEFD1A1E1}"/>
              </a:ext>
            </a:extLst>
          </p:cNvPr>
          <p:cNvSpPr/>
          <p:nvPr/>
        </p:nvSpPr>
        <p:spPr>
          <a:xfrm>
            <a:off x="10147435" y="4157610"/>
            <a:ext cx="1914939" cy="4191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es-EC" b="1" dirty="0"/>
              <a:t>Síntesis</a:t>
            </a:r>
            <a:r>
              <a:rPr lang="es-EC" sz="2800" dirty="0">
                <a:solidFill>
                  <a:schemeClr val="tx1"/>
                </a:solidFill>
              </a:rPr>
              <a:t> </a:t>
            </a:r>
            <a:r>
              <a:rPr lang="es-EC" b="1" dirty="0"/>
              <a:t>Química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42C50A9-2236-4BFC-8716-C4FA3B724454}"/>
              </a:ext>
            </a:extLst>
          </p:cNvPr>
          <p:cNvSpPr/>
          <p:nvPr/>
        </p:nvSpPr>
        <p:spPr>
          <a:xfrm>
            <a:off x="10118567" y="4764898"/>
            <a:ext cx="1970400" cy="502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Tamaño y forma variable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FA6EC26-9458-4DC9-A78F-0ADC909C4ABD}"/>
              </a:ext>
            </a:extLst>
          </p:cNvPr>
          <p:cNvSpPr/>
          <p:nvPr/>
        </p:nvSpPr>
        <p:spPr>
          <a:xfrm>
            <a:off x="10180362" y="5451647"/>
            <a:ext cx="1841770" cy="399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Baja toxicidad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5DF585B-4279-44B0-941B-24B591A72D64}"/>
              </a:ext>
            </a:extLst>
          </p:cNvPr>
          <p:cNvSpPr/>
          <p:nvPr/>
        </p:nvSpPr>
        <p:spPr>
          <a:xfrm>
            <a:off x="8272987" y="126928"/>
            <a:ext cx="2134621" cy="361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Nanopartículas</a:t>
            </a:r>
          </a:p>
        </p:txBody>
      </p:sp>
      <p:sp>
        <p:nvSpPr>
          <p:cNvPr id="2069" name="Rectángulo 2068">
            <a:extLst>
              <a:ext uri="{FF2B5EF4-FFF2-40B4-BE49-F238E27FC236}">
                <a16:creationId xmlns:a16="http://schemas.microsoft.com/office/drawing/2014/main" id="{CB8C7F76-96A4-4D70-899F-B2BEE77E83CE}"/>
              </a:ext>
            </a:extLst>
          </p:cNvPr>
          <p:cNvSpPr/>
          <p:nvPr/>
        </p:nvSpPr>
        <p:spPr>
          <a:xfrm>
            <a:off x="-64395" y="6488668"/>
            <a:ext cx="5065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Niikura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2013), (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Jazayeri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2016)</a:t>
            </a:r>
            <a:endParaRPr lang="es-EC" sz="1600" dirty="0"/>
          </a:p>
        </p:txBody>
      </p:sp>
      <p:sp>
        <p:nvSpPr>
          <p:cNvPr id="2070" name="Rectángulo 2069">
            <a:extLst>
              <a:ext uri="{FF2B5EF4-FFF2-40B4-BE49-F238E27FC236}">
                <a16:creationId xmlns:a16="http://schemas.microsoft.com/office/drawing/2014/main" id="{560DC7AC-2524-416B-93D9-84CDE042B1B1}"/>
              </a:ext>
            </a:extLst>
          </p:cNvPr>
          <p:cNvSpPr/>
          <p:nvPr/>
        </p:nvSpPr>
        <p:spPr>
          <a:xfrm>
            <a:off x="3376364" y="6488668"/>
            <a:ext cx="5438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(Yen et al., 2009)                                                     (Aguirre, 2020)</a:t>
            </a:r>
            <a:endParaRPr lang="es-EC" sz="16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B63D2F2-5E8D-4661-92D1-D9E3AB54295D}"/>
              </a:ext>
            </a:extLst>
          </p:cNvPr>
          <p:cNvSpPr/>
          <p:nvPr/>
        </p:nvSpPr>
        <p:spPr>
          <a:xfrm>
            <a:off x="12922" y="5927374"/>
            <a:ext cx="1467979" cy="380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Aumento CD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70FE04F-F853-4679-B202-38FD4D0B08DF}"/>
              </a:ext>
            </a:extLst>
          </p:cNvPr>
          <p:cNvCxnSpPr>
            <a:stCxn id="35" idx="3"/>
            <a:endCxn id="20" idx="1"/>
          </p:cNvCxnSpPr>
          <p:nvPr/>
        </p:nvCxnSpPr>
        <p:spPr>
          <a:xfrm>
            <a:off x="1480901" y="6117819"/>
            <a:ext cx="3492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4F4DE066-F142-4F59-B28A-F7DD3F00F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285" y="3336148"/>
            <a:ext cx="3629025" cy="2857500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97C6EBF5-9297-4B6B-BFCF-EEFD0AFC0543}"/>
              </a:ext>
            </a:extLst>
          </p:cNvPr>
          <p:cNvSpPr/>
          <p:nvPr/>
        </p:nvSpPr>
        <p:spPr>
          <a:xfrm>
            <a:off x="10313847" y="3759121"/>
            <a:ext cx="1574800" cy="259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30 nm</a:t>
            </a:r>
          </a:p>
        </p:txBody>
      </p:sp>
    </p:spTree>
    <p:extLst>
      <p:ext uri="{BB962C8B-B14F-4D97-AF65-F5344CB8AC3E}">
        <p14:creationId xmlns:p14="http://schemas.microsoft.com/office/powerpoint/2010/main" val="29568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7" grpId="0" animBg="1"/>
      <p:bldP spid="45" grpId="0" animBg="1"/>
      <p:bldP spid="47" grpId="0" animBg="1"/>
      <p:bldP spid="48" grpId="0" animBg="1"/>
      <p:bldP spid="53" grpId="0" animBg="1"/>
      <p:bldP spid="35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32">
            <a:extLst>
              <a:ext uri="{FF2B5EF4-FFF2-40B4-BE49-F238E27FC236}">
                <a16:creationId xmlns:a16="http://schemas.microsoft.com/office/drawing/2014/main" id="{5A72965F-ABDC-4DDE-B071-4E0D2DDEB822}"/>
              </a:ext>
            </a:extLst>
          </p:cNvPr>
          <p:cNvSpPr/>
          <p:nvPr/>
        </p:nvSpPr>
        <p:spPr>
          <a:xfrm>
            <a:off x="4318410" y="528223"/>
            <a:ext cx="6753945" cy="260949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cap="all" dirty="0">
                <a:solidFill>
                  <a:prstClr val="white"/>
                </a:solidFill>
                <a:latin typeface="Calibri" panose="020F0502020204030204"/>
              </a:rPr>
              <a:t>OBJETIVO GENERAL</a:t>
            </a:r>
          </a:p>
          <a:p>
            <a:pPr lvl="0" algn="ctr"/>
            <a:r>
              <a:rPr lang="es-ES" sz="2100" dirty="0">
                <a:solidFill>
                  <a:schemeClr val="bg1"/>
                </a:solidFill>
              </a:rPr>
              <a:t>Madurar y activar células dendríticas de médula ósea de ratón (</a:t>
            </a:r>
            <a:r>
              <a:rPr lang="es-ES" sz="2100" i="1" dirty="0">
                <a:solidFill>
                  <a:schemeClr val="bg1"/>
                </a:solidFill>
              </a:rPr>
              <a:t>Mus </a:t>
            </a:r>
            <a:r>
              <a:rPr lang="es-ES" sz="2100" i="1" dirty="0" err="1">
                <a:solidFill>
                  <a:schemeClr val="bg1"/>
                </a:solidFill>
              </a:rPr>
              <a:t>musculus</a:t>
            </a:r>
            <a:r>
              <a:rPr lang="es-ES" sz="2100" dirty="0">
                <a:solidFill>
                  <a:schemeClr val="bg1"/>
                </a:solidFill>
              </a:rPr>
              <a:t>) mediante el uso de nanopartículas de síntesis química.</a:t>
            </a:r>
            <a:endParaRPr kumimoji="0" lang="en-US" sz="210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2363DEE-B332-4DF2-B25F-3A9F400A3A04}"/>
              </a:ext>
            </a:extLst>
          </p:cNvPr>
          <p:cNvSpPr txBox="1">
            <a:spLocks/>
          </p:cNvSpPr>
          <p:nvPr/>
        </p:nvSpPr>
        <p:spPr>
          <a:xfrm>
            <a:off x="528621" y="29177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AEBDAB3-154F-40C8-A93B-BADBCCFF0151}"/>
              </a:ext>
            </a:extLst>
          </p:cNvPr>
          <p:cNvGrpSpPr/>
          <p:nvPr/>
        </p:nvGrpSpPr>
        <p:grpSpPr>
          <a:xfrm>
            <a:off x="2288" y="6109602"/>
            <a:ext cx="12088969" cy="724975"/>
            <a:chOff x="-2" y="5858548"/>
            <a:chExt cx="12088969" cy="724975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1097EDD-98F9-42E7-B164-A797225BEDAF}"/>
                </a:ext>
              </a:extLst>
            </p:cNvPr>
            <p:cNvSpPr/>
            <p:nvPr/>
          </p:nvSpPr>
          <p:spPr>
            <a:xfrm flipH="1">
              <a:off x="-2" y="6168980"/>
              <a:ext cx="8899301" cy="100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EBE8E1AA-5CD2-4522-A906-5E963D298BA0}"/>
                </a:ext>
              </a:extLst>
            </p:cNvPr>
            <p:cNvSpPr/>
            <p:nvPr/>
          </p:nvSpPr>
          <p:spPr>
            <a:xfrm flipH="1">
              <a:off x="-1" y="6269330"/>
              <a:ext cx="8899301" cy="928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67D8D32D-B6AE-48C8-A41D-6FC9E249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94" y="5858548"/>
              <a:ext cx="3125273" cy="724975"/>
            </a:xfrm>
            <a:prstGeom prst="rect">
              <a:avLst/>
            </a:prstGeom>
          </p:spPr>
        </p:pic>
      </p:grpSp>
      <p:pic>
        <p:nvPicPr>
          <p:cNvPr id="144" name="Imagen 143" descr="Captura de Pantalla 2019-07-31 a la(s) 19.16.37.png">
            <a:extLst>
              <a:ext uri="{FF2B5EF4-FFF2-40B4-BE49-F238E27FC236}">
                <a16:creationId xmlns:a16="http://schemas.microsoft.com/office/drawing/2014/main" id="{D1811A75-0EA6-4D28-AEEB-A21B192F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089" y="3420517"/>
            <a:ext cx="5928941" cy="26686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DAEF6A-FD46-4A6F-B1BA-D9DA4DFD6D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380267" y="1285459"/>
            <a:ext cx="3377477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0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10591</TotalTime>
  <Words>1080</Words>
  <Application>Microsoft Office PowerPoint</Application>
  <PresentationFormat>Panorámica</PresentationFormat>
  <Paragraphs>240</Paragraphs>
  <Slides>27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Times New Roman</vt:lpstr>
      <vt:lpstr>Tema de Office</vt:lpstr>
      <vt:lpstr>Prism 6</vt:lpstr>
      <vt:lpstr>UNIVERSIDAD DE LAS FUERZAS ARMADAS - ESPE DEPARTAMENTO CIENCIAS DE LA VIDA Y LA AGRICULTURA CARRERA DE INGENIERÍA EN BIOTECNOLOGÍA  PROYECTO DE TITULACIÓN PREVIO A LA OBTENCIÓN DEL TÍTULO DE INGENIERÍA EN BIOTECNOLOGÍA   “MADURACIÓN Y ACTIVACIÓN DE CÉLULAS DENDRÍTICAS DE MÉDULA ÓSEA DE RATÓN (Mus musculus) MEDIANTE EL USO DE NANOPARTÍCULAS DE SÍNTESIS QUÍMICA.” 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</dc:title>
  <dc:creator>Tephy Espín Arroba</dc:creator>
  <cp:lastModifiedBy>AnDy Aluisa</cp:lastModifiedBy>
  <cp:revision>494</cp:revision>
  <dcterms:created xsi:type="dcterms:W3CDTF">2019-06-12T16:22:44Z</dcterms:created>
  <dcterms:modified xsi:type="dcterms:W3CDTF">2020-08-25T00:03:55Z</dcterms:modified>
</cp:coreProperties>
</file>