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312" r:id="rId10"/>
    <p:sldId id="297" r:id="rId11"/>
    <p:sldId id="267" r:id="rId12"/>
    <p:sldId id="271" r:id="rId13"/>
    <p:sldId id="274" r:id="rId14"/>
    <p:sldId id="275" r:id="rId15"/>
    <p:sldId id="272" r:id="rId16"/>
    <p:sldId id="278" r:id="rId17"/>
    <p:sldId id="284" r:id="rId18"/>
    <p:sldId id="283" r:id="rId19"/>
    <p:sldId id="282" r:id="rId20"/>
    <p:sldId id="285" r:id="rId21"/>
    <p:sldId id="287" r:id="rId22"/>
    <p:sldId id="290" r:id="rId23"/>
    <p:sldId id="291" r:id="rId24"/>
    <p:sldId id="309" r:id="rId25"/>
    <p:sldId id="310" r:id="rId26"/>
    <p:sldId id="311" r:id="rId27"/>
    <p:sldId id="314" r:id="rId28"/>
    <p:sldId id="295" r:id="rId29"/>
    <p:sldId id="305" r:id="rId30"/>
    <p:sldId id="301" r:id="rId3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E1EDF7"/>
    <a:srgbClr val="7EBB59"/>
    <a:srgbClr val="FFCD2D"/>
    <a:srgbClr val="C5E0B4"/>
    <a:srgbClr val="BDD7EE"/>
    <a:srgbClr val="990099"/>
    <a:srgbClr val="CC3399"/>
    <a:srgbClr val="BFB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8DA813-AE05-4A40-8CBA-FA5E6CC169D6}" v="103" dt="2020-08-25T14:41:56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6005" autoAdjust="0"/>
  </p:normalViewPr>
  <p:slideViewPr>
    <p:cSldViewPr snapToGrid="0">
      <p:cViewPr varScale="1">
        <p:scale>
          <a:sx n="109" d="100"/>
          <a:sy n="109" d="100"/>
        </p:scale>
        <p:origin x="49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David Domínguez Salazar" userId="d5bb7b2967d70a54" providerId="LiveId" clId="{79CFC50E-5D6E-4BDE-AD6A-E45D00AD00BA}"/>
    <pc:docChg chg="delSld">
      <pc:chgData name="Luis David Domínguez Salazar" userId="d5bb7b2967d70a54" providerId="LiveId" clId="{79CFC50E-5D6E-4BDE-AD6A-E45D00AD00BA}" dt="2020-08-25T20:54:57.660" v="0" actId="47"/>
      <pc:docMkLst>
        <pc:docMk/>
      </pc:docMkLst>
      <pc:sldChg chg="del">
        <pc:chgData name="Luis David Domínguez Salazar" userId="d5bb7b2967d70a54" providerId="LiveId" clId="{79CFC50E-5D6E-4BDE-AD6A-E45D00AD00BA}" dt="2020-08-25T20:54:57.660" v="0" actId="47"/>
        <pc:sldMkLst>
          <pc:docMk/>
          <pc:sldMk cId="3734332619" sldId="31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cap="none" dirty="0" err="1">
                <a:solidFill>
                  <a:schemeClr val="tx1"/>
                </a:solidFill>
              </a:rPr>
              <a:t>Muertes</a:t>
            </a:r>
            <a:r>
              <a:rPr lang="en-US" sz="1600" b="0" cap="none" dirty="0">
                <a:solidFill>
                  <a:schemeClr val="tx1"/>
                </a:solidFill>
              </a:rPr>
              <a:t> por </a:t>
            </a:r>
            <a:r>
              <a:rPr lang="en-US" sz="1600" b="0" cap="none" dirty="0" err="1">
                <a:solidFill>
                  <a:schemeClr val="tx1"/>
                </a:solidFill>
              </a:rPr>
              <a:t>grupo</a:t>
            </a:r>
            <a:r>
              <a:rPr lang="en-US" sz="1600" b="0" cap="none" dirty="0">
                <a:solidFill>
                  <a:schemeClr val="tx1"/>
                </a:solidFill>
              </a:rPr>
              <a:t> </a:t>
            </a:r>
            <a:r>
              <a:rPr lang="en-US" sz="1600" b="0" cap="none" dirty="0" err="1">
                <a:solidFill>
                  <a:schemeClr val="tx1"/>
                </a:solidFill>
              </a:rPr>
              <a:t>etario</a:t>
            </a:r>
            <a:r>
              <a:rPr lang="en-US" sz="1600" b="0" cap="none" baseline="0" dirty="0">
                <a:solidFill>
                  <a:schemeClr val="tx1"/>
                </a:solidFill>
              </a:rPr>
              <a:t> </a:t>
            </a:r>
            <a:r>
              <a:rPr lang="en-US" sz="1600" b="0" cap="none" dirty="0" err="1">
                <a:solidFill>
                  <a:schemeClr val="tx1"/>
                </a:solidFill>
              </a:rPr>
              <a:t>en</a:t>
            </a:r>
            <a:r>
              <a:rPr lang="en-US" sz="1600" b="0" cap="none" dirty="0">
                <a:solidFill>
                  <a:schemeClr val="tx1"/>
                </a:solidFill>
              </a:rPr>
              <a:t> Ecuador</a:t>
            </a:r>
          </a:p>
        </c:rich>
      </c:tx>
      <c:layout>
        <c:manualLayout>
          <c:xMode val="edge"/>
          <c:yMode val="edge"/>
          <c:x val="0.1991791862307046"/>
          <c:y val="5.1667928115370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71148058770344E-2"/>
          <c:y val="0.26509323986450684"/>
          <c:w val="0.481002441726195"/>
          <c:h val="0.675088804543652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Muertes</c:v>
                </c:pt>
              </c:strCache>
            </c:strRef>
          </c:tx>
          <c:explosion val="3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359F-4A64-9B48-25BD32A779B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359F-4A64-9B48-25BD32A779B6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6-359F-4A64-9B48-25BD32A779B6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359F-4A64-9B48-25BD32A779B6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359F-4A64-9B48-25BD32A779B6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359F-4A64-9B48-25BD32A779B6}"/>
              </c:ext>
            </c:extLst>
          </c:dPt>
          <c:dLbls>
            <c:dLbl>
              <c:idx val="0"/>
              <c:layout>
                <c:manualLayout>
                  <c:x val="-8.3435106882502164E-2"/>
                  <c:y val="0.146619539747147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9F-4A64-9B48-25BD32A779B6}"/>
                </c:ext>
              </c:extLst>
            </c:dLbl>
            <c:dLbl>
              <c:idx val="1"/>
              <c:layout>
                <c:manualLayout>
                  <c:x val="-6.1153621241311958E-3"/>
                  <c:y val="-9.4174029430120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9F-4A64-9B48-25BD32A779B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359F-4A64-9B48-25BD32A779B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59F-4A64-9B48-25BD32A779B6}"/>
                </c:ext>
              </c:extLst>
            </c:dLbl>
            <c:dLbl>
              <c:idx val="4"/>
              <c:layout>
                <c:manualLayout>
                  <c:x val="0.17322636460221341"/>
                  <c:y val="-0.160154333465477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9F-4A64-9B48-25BD32A779B6}"/>
                </c:ext>
              </c:extLst>
            </c:dLbl>
            <c:dLbl>
              <c:idx val="5"/>
              <c:layout>
                <c:manualLayout>
                  <c:x val="1.6066843617938507E-2"/>
                  <c:y val="9.10300542051159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9F-4A64-9B48-25BD32A77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 4 años</c:v>
                </c:pt>
                <c:pt idx="1">
                  <c:v>5-14 años</c:v>
                </c:pt>
                <c:pt idx="2">
                  <c:v>15-49 años</c:v>
                </c:pt>
                <c:pt idx="3">
                  <c:v>50-64 años</c:v>
                </c:pt>
                <c:pt idx="4">
                  <c:v>65 años y más</c:v>
                </c:pt>
                <c:pt idx="5">
                  <c:v>Edad ignorada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1144</c:v>
                </c:pt>
                <c:pt idx="1">
                  <c:v>240</c:v>
                </c:pt>
                <c:pt idx="2">
                  <c:v>917</c:v>
                </c:pt>
                <c:pt idx="3">
                  <c:v>760</c:v>
                </c:pt>
                <c:pt idx="4">
                  <c:v>6902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9F-4A64-9B48-25BD32A77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7015548350849"/>
          <c:y val="0.30657958260883211"/>
          <c:w val="0.37622970739836609"/>
          <c:h val="0.61205543758561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image" Target="../media/image118.png"/><Relationship Id="rId4" Type="http://schemas.openxmlformats.org/officeDocument/2006/relationships/image" Target="../media/image12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image" Target="../media/image1200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image" Target="../media/image125.png"/><Relationship Id="rId4" Type="http://schemas.openxmlformats.org/officeDocument/2006/relationships/image" Target="../media/image1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image" Target="../media/image118.png"/><Relationship Id="rId4" Type="http://schemas.openxmlformats.org/officeDocument/2006/relationships/image" Target="../media/image1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image" Target="../media/image125.png"/><Relationship Id="rId4" Type="http://schemas.openxmlformats.org/officeDocument/2006/relationships/image" Target="../media/image1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23D1E-C61E-964D-AF7C-9E5DB88D3414}" type="doc">
      <dgm:prSet loTypeId="urn:microsoft.com/office/officeart/2005/8/layout/vList4" loCatId="list" qsTypeId="urn:microsoft.com/office/officeart/2005/8/quickstyle/simple3" qsCatId="simple" csTypeId="urn:microsoft.com/office/officeart/2005/8/colors/colorful5" csCatId="colorful" phldr="1"/>
      <dgm:spPr/>
    </dgm:pt>
    <dgm:pt modelId="{39E72676-616E-C24F-9260-9050B617C973}">
      <dgm:prSet phldrT="[Texto]" custT="1"/>
      <dgm:spPr/>
      <dgm:t>
        <a:bodyPr/>
        <a:lstStyle/>
        <a:p>
          <a:r>
            <a:rPr lang="es-419" sz="2400" dirty="0"/>
            <a:t>Obtener secuencias conservadas de ADN de la cepa bacteriana </a:t>
          </a:r>
          <a:r>
            <a:rPr lang="es-419" sz="2400" i="1" dirty="0" err="1"/>
            <a:t>Streptococcus</a:t>
          </a:r>
          <a:r>
            <a:rPr lang="es-419" sz="2400" i="1" dirty="0"/>
            <a:t> </a:t>
          </a:r>
          <a:r>
            <a:rPr lang="es-419" sz="2400" i="1" dirty="0" err="1"/>
            <a:t>pneumoniae</a:t>
          </a:r>
          <a:r>
            <a:rPr lang="es-419" sz="2400" i="1" dirty="0"/>
            <a:t>.</a:t>
          </a:r>
          <a:endParaRPr lang="es-ES" sz="2400" dirty="0"/>
        </a:p>
      </dgm:t>
    </dgm:pt>
    <dgm:pt modelId="{D178B417-CF3C-2E47-9ABE-83513D150441}" type="parTrans" cxnId="{1A98B9AF-10D1-4340-B0B6-10DCA4ADE03B}">
      <dgm:prSet/>
      <dgm:spPr/>
      <dgm:t>
        <a:bodyPr/>
        <a:lstStyle/>
        <a:p>
          <a:endParaRPr lang="es-ES" sz="2400"/>
        </a:p>
      </dgm:t>
    </dgm:pt>
    <dgm:pt modelId="{B1D5DE63-6902-6442-9D43-A713CD000A4C}" type="sibTrans" cxnId="{1A98B9AF-10D1-4340-B0B6-10DCA4ADE03B}">
      <dgm:prSet/>
      <dgm:spPr/>
      <dgm:t>
        <a:bodyPr/>
        <a:lstStyle/>
        <a:p>
          <a:endParaRPr lang="es-ES" sz="2400"/>
        </a:p>
      </dgm:t>
    </dgm:pt>
    <dgm:pt modelId="{750A5BCF-83B1-0D41-BD9C-E3A4A6316055}">
      <dgm:prSet phldrT="[Texto]" custT="1"/>
      <dgm:spPr/>
      <dgm:t>
        <a:bodyPr/>
        <a:lstStyle/>
        <a:p>
          <a:r>
            <a:rPr lang="es-419" sz="2400" dirty="0"/>
            <a:t>Diseñar una PCR continua en chip de microfluídica para secuencias conservadas de ADN.</a:t>
          </a:r>
          <a:endParaRPr lang="es-ES" sz="2400" dirty="0"/>
        </a:p>
      </dgm:t>
    </dgm:pt>
    <dgm:pt modelId="{040F9032-095F-B748-BAEB-7BE2350781C6}" type="parTrans" cxnId="{540874F3-0405-224F-B973-8F0FC6EA69DD}">
      <dgm:prSet/>
      <dgm:spPr/>
      <dgm:t>
        <a:bodyPr/>
        <a:lstStyle/>
        <a:p>
          <a:endParaRPr lang="es-ES" sz="2400"/>
        </a:p>
      </dgm:t>
    </dgm:pt>
    <dgm:pt modelId="{57AF7365-2754-9D4B-8252-705EA337E3A4}" type="sibTrans" cxnId="{540874F3-0405-224F-B973-8F0FC6EA69DD}">
      <dgm:prSet/>
      <dgm:spPr/>
      <dgm:t>
        <a:bodyPr/>
        <a:lstStyle/>
        <a:p>
          <a:endParaRPr lang="es-ES" sz="2400"/>
        </a:p>
      </dgm:t>
    </dgm:pt>
    <dgm:pt modelId="{FCBB1384-D24B-9D45-895D-CDB9B9844728}">
      <dgm:prSet phldrT="[Texto]" custT="1"/>
      <dgm:spPr/>
      <dgm:t>
        <a:bodyPr/>
        <a:lstStyle/>
        <a:p>
          <a:r>
            <a:rPr lang="es-419" sz="2400" dirty="0"/>
            <a:t>Construir un circuito electrónico para el control del </a:t>
          </a:r>
          <a:r>
            <a:rPr lang="es-419" sz="2400" dirty="0" err="1"/>
            <a:t>termociclado</a:t>
          </a:r>
          <a:r>
            <a:rPr lang="es-419" sz="2400" dirty="0"/>
            <a:t> de la PCR continua.</a:t>
          </a:r>
          <a:endParaRPr lang="es-ES" sz="2400" dirty="0"/>
        </a:p>
      </dgm:t>
    </dgm:pt>
    <dgm:pt modelId="{CFDC297D-1F05-1D46-BE9B-60CC4C797947}" type="parTrans" cxnId="{70774A04-0705-E545-9B3A-8046A58A1A1A}">
      <dgm:prSet/>
      <dgm:spPr/>
      <dgm:t>
        <a:bodyPr/>
        <a:lstStyle/>
        <a:p>
          <a:endParaRPr lang="es-ES" sz="2400"/>
        </a:p>
      </dgm:t>
    </dgm:pt>
    <dgm:pt modelId="{B9730CFD-54CE-BB45-A18E-B5C50BAEAFFD}" type="sibTrans" cxnId="{70774A04-0705-E545-9B3A-8046A58A1A1A}">
      <dgm:prSet/>
      <dgm:spPr/>
      <dgm:t>
        <a:bodyPr/>
        <a:lstStyle/>
        <a:p>
          <a:endParaRPr lang="es-ES" sz="2400"/>
        </a:p>
      </dgm:t>
    </dgm:pt>
    <dgm:pt modelId="{D5AF9006-0338-4C9B-AD1C-D5DBC2831B0D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419" sz="2400" dirty="0"/>
            <a:t>Diseñar el método de diagnóstico por flujo lateral.</a:t>
          </a:r>
          <a:endParaRPr lang="es-ES" sz="2400" dirty="0"/>
        </a:p>
      </dgm:t>
    </dgm:pt>
    <dgm:pt modelId="{41BCF9FA-D9F8-4097-BD08-9FEA895FD603}" type="parTrans" cxnId="{77A936D1-9F3B-405B-8778-BD38170C2861}">
      <dgm:prSet/>
      <dgm:spPr/>
      <dgm:t>
        <a:bodyPr/>
        <a:lstStyle/>
        <a:p>
          <a:endParaRPr lang="en-US"/>
        </a:p>
      </dgm:t>
    </dgm:pt>
    <dgm:pt modelId="{B9FE0FD0-B3D8-407A-891B-BB8CD178699C}" type="sibTrans" cxnId="{77A936D1-9F3B-405B-8778-BD38170C2861}">
      <dgm:prSet/>
      <dgm:spPr/>
      <dgm:t>
        <a:bodyPr/>
        <a:lstStyle/>
        <a:p>
          <a:endParaRPr lang="en-US"/>
        </a:p>
      </dgm:t>
    </dgm:pt>
    <dgm:pt modelId="{CAFF6A1B-2975-413F-A4A0-8C12484AF219}" type="pres">
      <dgm:prSet presAssocID="{38023D1E-C61E-964D-AF7C-9E5DB88D3414}" presName="linear" presStyleCnt="0">
        <dgm:presLayoutVars>
          <dgm:dir/>
          <dgm:resizeHandles val="exact"/>
        </dgm:presLayoutVars>
      </dgm:prSet>
      <dgm:spPr/>
    </dgm:pt>
    <dgm:pt modelId="{B2C361FC-1E2E-4F06-9E81-F0A1BDB3C183}" type="pres">
      <dgm:prSet presAssocID="{39E72676-616E-C24F-9260-9050B617C973}" presName="comp" presStyleCnt="0"/>
      <dgm:spPr/>
    </dgm:pt>
    <dgm:pt modelId="{9802C423-C343-42C6-8046-7D3F990B4662}" type="pres">
      <dgm:prSet presAssocID="{39E72676-616E-C24F-9260-9050B617C973}" presName="box" presStyleLbl="node1" presStyleIdx="0" presStyleCnt="4"/>
      <dgm:spPr/>
    </dgm:pt>
    <dgm:pt modelId="{4F5C78E0-B5B0-4894-B627-65C8F344045E}" type="pres">
      <dgm:prSet presAssocID="{39E72676-616E-C24F-9260-9050B617C973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422E6C69-61B4-47C2-A146-6C05CC4FFF06}" type="pres">
      <dgm:prSet presAssocID="{39E72676-616E-C24F-9260-9050B617C973}" presName="text" presStyleLbl="node1" presStyleIdx="0" presStyleCnt="4">
        <dgm:presLayoutVars>
          <dgm:bulletEnabled val="1"/>
        </dgm:presLayoutVars>
      </dgm:prSet>
      <dgm:spPr/>
    </dgm:pt>
    <dgm:pt modelId="{0EFFBA69-CFC8-46C2-A377-065316D5C630}" type="pres">
      <dgm:prSet presAssocID="{B1D5DE63-6902-6442-9D43-A713CD000A4C}" presName="spacer" presStyleCnt="0"/>
      <dgm:spPr/>
    </dgm:pt>
    <dgm:pt modelId="{A2DA5CDC-08F6-4CFF-AAAD-CA49C87718C8}" type="pres">
      <dgm:prSet presAssocID="{750A5BCF-83B1-0D41-BD9C-E3A4A6316055}" presName="comp" presStyleCnt="0"/>
      <dgm:spPr/>
    </dgm:pt>
    <dgm:pt modelId="{87DB534F-71C5-4F3F-AC64-DCB1FAB3245D}" type="pres">
      <dgm:prSet presAssocID="{750A5BCF-83B1-0D41-BD9C-E3A4A6316055}" presName="box" presStyleLbl="node1" presStyleIdx="1" presStyleCnt="4"/>
      <dgm:spPr/>
    </dgm:pt>
    <dgm:pt modelId="{CEEE27AE-4D67-49A9-808B-D77A851AB885}" type="pres">
      <dgm:prSet presAssocID="{750A5BCF-83B1-0D41-BD9C-E3A4A6316055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25000" b="-25000"/>
          </a:stretch>
        </a:blipFill>
      </dgm:spPr>
    </dgm:pt>
    <dgm:pt modelId="{D94CB59B-86D8-4CE7-B940-C480DA62DEFF}" type="pres">
      <dgm:prSet presAssocID="{750A5BCF-83B1-0D41-BD9C-E3A4A6316055}" presName="text" presStyleLbl="node1" presStyleIdx="1" presStyleCnt="4">
        <dgm:presLayoutVars>
          <dgm:bulletEnabled val="1"/>
        </dgm:presLayoutVars>
      </dgm:prSet>
      <dgm:spPr/>
    </dgm:pt>
    <dgm:pt modelId="{C31120DA-96B2-4CB1-982E-236801213D50}" type="pres">
      <dgm:prSet presAssocID="{57AF7365-2754-9D4B-8252-705EA337E3A4}" presName="spacer" presStyleCnt="0"/>
      <dgm:spPr/>
    </dgm:pt>
    <dgm:pt modelId="{84CB3492-D23F-4C8F-BB97-D15EB982BA75}" type="pres">
      <dgm:prSet presAssocID="{FCBB1384-D24B-9D45-895D-CDB9B9844728}" presName="comp" presStyleCnt="0"/>
      <dgm:spPr/>
    </dgm:pt>
    <dgm:pt modelId="{424FDDCD-0D1B-4C8E-84AB-5F0663A15474}" type="pres">
      <dgm:prSet presAssocID="{FCBB1384-D24B-9D45-895D-CDB9B9844728}" presName="box" presStyleLbl="node1" presStyleIdx="2" presStyleCnt="4"/>
      <dgm:spPr/>
    </dgm:pt>
    <dgm:pt modelId="{073CFE21-23C9-4F1B-BF1C-DEE7BEC2CE31}" type="pres">
      <dgm:prSet presAssocID="{FCBB1384-D24B-9D45-895D-CDB9B9844728}" presName="img" presStyleLbl="fgImgPlace1" presStyleIdx="2" presStyleCnt="4"/>
      <dgm:spPr>
        <a:blipFill dpi="0" rotWithShape="1">
          <a:blip xmlns:r="http://schemas.openxmlformats.org/officeDocument/2006/relationships" r:embed="rId3"/>
          <a:srcRect/>
          <a:stretch>
            <a:fillRect l="404" t="-87641" r="44" b="-77168"/>
          </a:stretch>
        </a:blipFill>
      </dgm:spPr>
    </dgm:pt>
    <dgm:pt modelId="{A5357F7D-ED54-4922-AD2E-CB0AB000F972}" type="pres">
      <dgm:prSet presAssocID="{FCBB1384-D24B-9D45-895D-CDB9B9844728}" presName="text" presStyleLbl="node1" presStyleIdx="2" presStyleCnt="4">
        <dgm:presLayoutVars>
          <dgm:bulletEnabled val="1"/>
        </dgm:presLayoutVars>
      </dgm:prSet>
      <dgm:spPr/>
    </dgm:pt>
    <dgm:pt modelId="{894FBAB6-58A4-4463-82F0-731C615585CE}" type="pres">
      <dgm:prSet presAssocID="{B9730CFD-54CE-BB45-A18E-B5C50BAEAFFD}" presName="spacer" presStyleCnt="0"/>
      <dgm:spPr/>
    </dgm:pt>
    <dgm:pt modelId="{E89F1B22-5F01-4277-8595-F4272C13118B}" type="pres">
      <dgm:prSet presAssocID="{D5AF9006-0338-4C9B-AD1C-D5DBC2831B0D}" presName="comp" presStyleCnt="0"/>
      <dgm:spPr/>
    </dgm:pt>
    <dgm:pt modelId="{7E866A91-CDBA-4B09-B8F9-5B814ADDDFF0}" type="pres">
      <dgm:prSet presAssocID="{D5AF9006-0338-4C9B-AD1C-D5DBC2831B0D}" presName="box" presStyleLbl="node1" presStyleIdx="3" presStyleCnt="4"/>
      <dgm:spPr/>
    </dgm:pt>
    <dgm:pt modelId="{0D54037F-1219-45B1-AA42-5124277C0E63}" type="pres">
      <dgm:prSet presAssocID="{D5AF9006-0338-4C9B-AD1C-D5DBC2831B0D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1000" b="-1000"/>
          </a:stretch>
        </a:blipFill>
      </dgm:spPr>
    </dgm:pt>
    <dgm:pt modelId="{61455265-FFE2-4869-AA5D-3D9F0A83415C}" type="pres">
      <dgm:prSet presAssocID="{D5AF9006-0338-4C9B-AD1C-D5DBC2831B0D}" presName="text" presStyleLbl="node1" presStyleIdx="3" presStyleCnt="4">
        <dgm:presLayoutVars>
          <dgm:bulletEnabled val="1"/>
        </dgm:presLayoutVars>
      </dgm:prSet>
      <dgm:spPr/>
    </dgm:pt>
  </dgm:ptLst>
  <dgm:cxnLst>
    <dgm:cxn modelId="{70774A04-0705-E545-9B3A-8046A58A1A1A}" srcId="{38023D1E-C61E-964D-AF7C-9E5DB88D3414}" destId="{FCBB1384-D24B-9D45-895D-CDB9B9844728}" srcOrd="2" destOrd="0" parTransId="{CFDC297D-1F05-1D46-BE9B-60CC4C797947}" sibTransId="{B9730CFD-54CE-BB45-A18E-B5C50BAEAFFD}"/>
    <dgm:cxn modelId="{CADC2D68-F893-44F7-9B0C-B447A0197D8F}" type="presOf" srcId="{39E72676-616E-C24F-9260-9050B617C973}" destId="{422E6C69-61B4-47C2-A146-6C05CC4FFF06}" srcOrd="1" destOrd="0" presId="urn:microsoft.com/office/officeart/2005/8/layout/vList4"/>
    <dgm:cxn modelId="{76A9FB7E-D032-4F3B-8695-F015259033FA}" type="presOf" srcId="{750A5BCF-83B1-0D41-BD9C-E3A4A6316055}" destId="{D94CB59B-86D8-4CE7-B940-C480DA62DEFF}" srcOrd="1" destOrd="0" presId="urn:microsoft.com/office/officeart/2005/8/layout/vList4"/>
    <dgm:cxn modelId="{66FFC78C-3B14-4B7C-876D-32D815153996}" type="presOf" srcId="{39E72676-616E-C24F-9260-9050B617C973}" destId="{9802C423-C343-42C6-8046-7D3F990B4662}" srcOrd="0" destOrd="0" presId="urn:microsoft.com/office/officeart/2005/8/layout/vList4"/>
    <dgm:cxn modelId="{1A98B9AF-10D1-4340-B0B6-10DCA4ADE03B}" srcId="{38023D1E-C61E-964D-AF7C-9E5DB88D3414}" destId="{39E72676-616E-C24F-9260-9050B617C973}" srcOrd="0" destOrd="0" parTransId="{D178B417-CF3C-2E47-9ABE-83513D150441}" sibTransId="{B1D5DE63-6902-6442-9D43-A713CD000A4C}"/>
    <dgm:cxn modelId="{1C5A63B8-813D-46D3-9F58-45BF1089D9CF}" type="presOf" srcId="{D5AF9006-0338-4C9B-AD1C-D5DBC2831B0D}" destId="{7E866A91-CDBA-4B09-B8F9-5B814ADDDFF0}" srcOrd="0" destOrd="0" presId="urn:microsoft.com/office/officeart/2005/8/layout/vList4"/>
    <dgm:cxn modelId="{B8896DBE-1532-4D22-9E4C-C649CE22D009}" type="presOf" srcId="{FCBB1384-D24B-9D45-895D-CDB9B9844728}" destId="{A5357F7D-ED54-4922-AD2E-CB0AB000F972}" srcOrd="1" destOrd="0" presId="urn:microsoft.com/office/officeart/2005/8/layout/vList4"/>
    <dgm:cxn modelId="{77A936D1-9F3B-405B-8778-BD38170C2861}" srcId="{38023D1E-C61E-964D-AF7C-9E5DB88D3414}" destId="{D5AF9006-0338-4C9B-AD1C-D5DBC2831B0D}" srcOrd="3" destOrd="0" parTransId="{41BCF9FA-D9F8-4097-BD08-9FEA895FD603}" sibTransId="{B9FE0FD0-B3D8-407A-891B-BB8CD178699C}"/>
    <dgm:cxn modelId="{4A6AF7D4-3438-48F1-855E-5378F14DB7FE}" type="presOf" srcId="{750A5BCF-83B1-0D41-BD9C-E3A4A6316055}" destId="{87DB534F-71C5-4F3F-AC64-DCB1FAB3245D}" srcOrd="0" destOrd="0" presId="urn:microsoft.com/office/officeart/2005/8/layout/vList4"/>
    <dgm:cxn modelId="{4D8B4CEC-54FC-4B9F-986F-93C4400B720F}" type="presOf" srcId="{D5AF9006-0338-4C9B-AD1C-D5DBC2831B0D}" destId="{61455265-FFE2-4869-AA5D-3D9F0A83415C}" srcOrd="1" destOrd="0" presId="urn:microsoft.com/office/officeart/2005/8/layout/vList4"/>
    <dgm:cxn modelId="{155652ED-179F-417F-903B-E62528C6515B}" type="presOf" srcId="{38023D1E-C61E-964D-AF7C-9E5DB88D3414}" destId="{CAFF6A1B-2975-413F-A4A0-8C12484AF219}" srcOrd="0" destOrd="0" presId="urn:microsoft.com/office/officeart/2005/8/layout/vList4"/>
    <dgm:cxn modelId="{540874F3-0405-224F-B973-8F0FC6EA69DD}" srcId="{38023D1E-C61E-964D-AF7C-9E5DB88D3414}" destId="{750A5BCF-83B1-0D41-BD9C-E3A4A6316055}" srcOrd="1" destOrd="0" parTransId="{040F9032-095F-B748-BAEB-7BE2350781C6}" sibTransId="{57AF7365-2754-9D4B-8252-705EA337E3A4}"/>
    <dgm:cxn modelId="{E65345F5-3620-4751-96B2-2CCE108C5EF9}" type="presOf" srcId="{FCBB1384-D24B-9D45-895D-CDB9B9844728}" destId="{424FDDCD-0D1B-4C8E-84AB-5F0663A15474}" srcOrd="0" destOrd="0" presId="urn:microsoft.com/office/officeart/2005/8/layout/vList4"/>
    <dgm:cxn modelId="{281BA410-785E-4BD7-8940-65C0A59CC022}" type="presParOf" srcId="{CAFF6A1B-2975-413F-A4A0-8C12484AF219}" destId="{B2C361FC-1E2E-4F06-9E81-F0A1BDB3C183}" srcOrd="0" destOrd="0" presId="urn:microsoft.com/office/officeart/2005/8/layout/vList4"/>
    <dgm:cxn modelId="{3E1932AE-EE5E-498C-B361-E3BF773FB187}" type="presParOf" srcId="{B2C361FC-1E2E-4F06-9E81-F0A1BDB3C183}" destId="{9802C423-C343-42C6-8046-7D3F990B4662}" srcOrd="0" destOrd="0" presId="urn:microsoft.com/office/officeart/2005/8/layout/vList4"/>
    <dgm:cxn modelId="{1D5DE776-34BA-4D94-9759-05D5B1AC3D41}" type="presParOf" srcId="{B2C361FC-1E2E-4F06-9E81-F0A1BDB3C183}" destId="{4F5C78E0-B5B0-4894-B627-65C8F344045E}" srcOrd="1" destOrd="0" presId="urn:microsoft.com/office/officeart/2005/8/layout/vList4"/>
    <dgm:cxn modelId="{18728232-1721-4007-B1CB-84C5F263FD42}" type="presParOf" srcId="{B2C361FC-1E2E-4F06-9E81-F0A1BDB3C183}" destId="{422E6C69-61B4-47C2-A146-6C05CC4FFF06}" srcOrd="2" destOrd="0" presId="urn:microsoft.com/office/officeart/2005/8/layout/vList4"/>
    <dgm:cxn modelId="{0E95BCEA-B30A-41CF-A344-EC367A35D850}" type="presParOf" srcId="{CAFF6A1B-2975-413F-A4A0-8C12484AF219}" destId="{0EFFBA69-CFC8-46C2-A377-065316D5C630}" srcOrd="1" destOrd="0" presId="urn:microsoft.com/office/officeart/2005/8/layout/vList4"/>
    <dgm:cxn modelId="{CD8FA81C-0077-4733-A700-8843D15DB154}" type="presParOf" srcId="{CAFF6A1B-2975-413F-A4A0-8C12484AF219}" destId="{A2DA5CDC-08F6-4CFF-AAAD-CA49C87718C8}" srcOrd="2" destOrd="0" presId="urn:microsoft.com/office/officeart/2005/8/layout/vList4"/>
    <dgm:cxn modelId="{51BA11EF-7C55-4D2F-8132-FB7E76BE94E8}" type="presParOf" srcId="{A2DA5CDC-08F6-4CFF-AAAD-CA49C87718C8}" destId="{87DB534F-71C5-4F3F-AC64-DCB1FAB3245D}" srcOrd="0" destOrd="0" presId="urn:microsoft.com/office/officeart/2005/8/layout/vList4"/>
    <dgm:cxn modelId="{4F386273-9E5E-49C0-9699-1183758C6A6C}" type="presParOf" srcId="{A2DA5CDC-08F6-4CFF-AAAD-CA49C87718C8}" destId="{CEEE27AE-4D67-49A9-808B-D77A851AB885}" srcOrd="1" destOrd="0" presId="urn:microsoft.com/office/officeart/2005/8/layout/vList4"/>
    <dgm:cxn modelId="{B4CCF3F0-017F-4514-83B4-4D094504DE00}" type="presParOf" srcId="{A2DA5CDC-08F6-4CFF-AAAD-CA49C87718C8}" destId="{D94CB59B-86D8-4CE7-B940-C480DA62DEFF}" srcOrd="2" destOrd="0" presId="urn:microsoft.com/office/officeart/2005/8/layout/vList4"/>
    <dgm:cxn modelId="{07C791A0-8026-469E-9B7C-362E34A3789A}" type="presParOf" srcId="{CAFF6A1B-2975-413F-A4A0-8C12484AF219}" destId="{C31120DA-96B2-4CB1-982E-236801213D50}" srcOrd="3" destOrd="0" presId="urn:microsoft.com/office/officeart/2005/8/layout/vList4"/>
    <dgm:cxn modelId="{815A28B8-DD2F-4A7F-8E4D-8A84B4E4D599}" type="presParOf" srcId="{CAFF6A1B-2975-413F-A4A0-8C12484AF219}" destId="{84CB3492-D23F-4C8F-BB97-D15EB982BA75}" srcOrd="4" destOrd="0" presId="urn:microsoft.com/office/officeart/2005/8/layout/vList4"/>
    <dgm:cxn modelId="{3E68A8F7-8CD5-441F-BF22-6925887EC0F9}" type="presParOf" srcId="{84CB3492-D23F-4C8F-BB97-D15EB982BA75}" destId="{424FDDCD-0D1B-4C8E-84AB-5F0663A15474}" srcOrd="0" destOrd="0" presId="urn:microsoft.com/office/officeart/2005/8/layout/vList4"/>
    <dgm:cxn modelId="{EDD9D644-D558-4C80-B0D6-D6D065BF37F5}" type="presParOf" srcId="{84CB3492-D23F-4C8F-BB97-D15EB982BA75}" destId="{073CFE21-23C9-4F1B-BF1C-DEE7BEC2CE31}" srcOrd="1" destOrd="0" presId="urn:microsoft.com/office/officeart/2005/8/layout/vList4"/>
    <dgm:cxn modelId="{06737BFF-09ED-44F8-8C68-3842C3727CCE}" type="presParOf" srcId="{84CB3492-D23F-4C8F-BB97-D15EB982BA75}" destId="{A5357F7D-ED54-4922-AD2E-CB0AB000F972}" srcOrd="2" destOrd="0" presId="urn:microsoft.com/office/officeart/2005/8/layout/vList4"/>
    <dgm:cxn modelId="{A74D71F6-693B-48B2-A8B6-C04D0E5048CA}" type="presParOf" srcId="{CAFF6A1B-2975-413F-A4A0-8C12484AF219}" destId="{894FBAB6-58A4-4463-82F0-731C615585CE}" srcOrd="5" destOrd="0" presId="urn:microsoft.com/office/officeart/2005/8/layout/vList4"/>
    <dgm:cxn modelId="{6FF0DADC-52B2-4F5E-8D3E-DCFCB3DCC019}" type="presParOf" srcId="{CAFF6A1B-2975-413F-A4A0-8C12484AF219}" destId="{E89F1B22-5F01-4277-8595-F4272C13118B}" srcOrd="6" destOrd="0" presId="urn:microsoft.com/office/officeart/2005/8/layout/vList4"/>
    <dgm:cxn modelId="{174DEF40-5D3F-4BCA-85F8-8C2CC3734264}" type="presParOf" srcId="{E89F1B22-5F01-4277-8595-F4272C13118B}" destId="{7E866A91-CDBA-4B09-B8F9-5B814ADDDFF0}" srcOrd="0" destOrd="0" presId="urn:microsoft.com/office/officeart/2005/8/layout/vList4"/>
    <dgm:cxn modelId="{0C1CE7B1-5C17-45DE-896B-B24D903A408D}" type="presParOf" srcId="{E89F1B22-5F01-4277-8595-F4272C13118B}" destId="{0D54037F-1219-45B1-AA42-5124277C0E63}" srcOrd="1" destOrd="0" presId="urn:microsoft.com/office/officeart/2005/8/layout/vList4"/>
    <dgm:cxn modelId="{2269FC69-BEE0-4576-B0D5-011964DDFDFB}" type="presParOf" srcId="{E89F1B22-5F01-4277-8595-F4272C13118B}" destId="{61455265-FFE2-4869-AA5D-3D9F0A83415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242DD0-2FF7-4C34-9F15-15201F065940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12C2432-0663-41FA-A78C-E003E04213F2}">
      <dgm:prSet phldrT="[Text]" custT="1"/>
      <dgm:spPr/>
      <dgm:t>
        <a:bodyPr/>
        <a:lstStyle/>
        <a:p>
          <a:pPr algn="l"/>
          <a:r>
            <a:rPr lang="es-EC" sz="1800" dirty="0"/>
            <a:t>El gen </a:t>
          </a:r>
          <a:r>
            <a:rPr lang="es-EC" sz="1800" dirty="0" err="1"/>
            <a:t>lytA</a:t>
          </a:r>
          <a:r>
            <a:rPr lang="es-EC" sz="1800" dirty="0"/>
            <a:t> es un gen conservado de la cepa bacteriana </a:t>
          </a:r>
          <a:r>
            <a:rPr lang="es-EC" sz="1800" i="1" dirty="0" err="1"/>
            <a:t>Streptococcus</a:t>
          </a:r>
          <a:r>
            <a:rPr lang="es-EC" sz="1800" i="1" dirty="0"/>
            <a:t> </a:t>
          </a:r>
          <a:r>
            <a:rPr lang="es-EC" sz="1800" i="1" dirty="0" err="1"/>
            <a:t>pneumoniae</a:t>
          </a:r>
          <a:r>
            <a:rPr lang="es-EC" sz="1800" i="1" dirty="0"/>
            <a:t>, </a:t>
          </a:r>
          <a:r>
            <a:rPr lang="es-EC" sz="1800" i="0" dirty="0"/>
            <a:t>generando un amplicón </a:t>
          </a:r>
          <a:r>
            <a:rPr lang="es-419" sz="1800" i="0" dirty="0"/>
            <a:t>de 75 pares de bases</a:t>
          </a:r>
          <a:r>
            <a:rPr lang="es-EC" sz="1800" i="1" dirty="0"/>
            <a:t>.</a:t>
          </a:r>
          <a:endParaRPr lang="en-US" sz="1800" dirty="0"/>
        </a:p>
      </dgm:t>
    </dgm:pt>
    <dgm:pt modelId="{21B826D3-BCF5-4036-BE13-CE003BCD3DEE}" type="parTrans" cxnId="{7E5D7640-81FC-47F4-BDC5-85840A8278E9}">
      <dgm:prSet/>
      <dgm:spPr/>
      <dgm:t>
        <a:bodyPr/>
        <a:lstStyle/>
        <a:p>
          <a:pPr algn="l"/>
          <a:endParaRPr lang="en-US" sz="1200"/>
        </a:p>
      </dgm:t>
    </dgm:pt>
    <dgm:pt modelId="{BCB79B21-7582-436F-B892-0DC7D74AB6A5}" type="sibTrans" cxnId="{7E5D7640-81FC-47F4-BDC5-85840A8278E9}">
      <dgm:prSet/>
      <dgm:spPr/>
      <dgm:t>
        <a:bodyPr/>
        <a:lstStyle/>
        <a:p>
          <a:pPr algn="l"/>
          <a:endParaRPr lang="en-US" sz="1200"/>
        </a:p>
      </dgm:t>
    </dgm:pt>
    <dgm:pt modelId="{99A6F745-8C1C-467A-9118-3F1CCE13CB39}">
      <dgm:prSet phldrT="[Text]" custT="1"/>
      <dgm:spPr/>
      <dgm:t>
        <a:bodyPr/>
        <a:lstStyle/>
        <a:p>
          <a:pPr algn="l"/>
          <a:r>
            <a:rPr lang="es-419" sz="1800" dirty="0"/>
            <a:t>El diseño y parámetros de impresión del modelo de una PCR continua microfluídica construido por estereolitografía cumple las condiciones de un estado </a:t>
          </a:r>
          <a:r>
            <a:rPr lang="es-419" sz="1800" dirty="0" err="1"/>
            <a:t>microfluídico</a:t>
          </a:r>
          <a:r>
            <a:rPr lang="es-419" sz="1800" dirty="0"/>
            <a:t>. </a:t>
          </a:r>
          <a:endParaRPr lang="en-US" sz="1800" dirty="0"/>
        </a:p>
      </dgm:t>
    </dgm:pt>
    <dgm:pt modelId="{54AC71FD-81EB-4439-9160-3A873BFEE605}" type="parTrans" cxnId="{9238006F-3E0E-4EBB-A6B8-3B2F240D0286}">
      <dgm:prSet/>
      <dgm:spPr/>
      <dgm:t>
        <a:bodyPr/>
        <a:lstStyle/>
        <a:p>
          <a:pPr algn="l"/>
          <a:endParaRPr lang="en-US" sz="1200"/>
        </a:p>
      </dgm:t>
    </dgm:pt>
    <dgm:pt modelId="{C523FD52-C7C6-4B28-A2F0-45AE2F541BCD}" type="sibTrans" cxnId="{9238006F-3E0E-4EBB-A6B8-3B2F240D0286}">
      <dgm:prSet/>
      <dgm:spPr/>
      <dgm:t>
        <a:bodyPr/>
        <a:lstStyle/>
        <a:p>
          <a:pPr algn="l"/>
          <a:endParaRPr lang="en-US" sz="1200"/>
        </a:p>
      </dgm:t>
    </dgm:pt>
    <mc:AlternateContent xmlns:mc="http://schemas.openxmlformats.org/markup-compatibility/2006" xmlns:a14="http://schemas.microsoft.com/office/drawing/2010/main">
      <mc:Choice Requires="a14">
        <dgm:pt modelId="{DD33F522-9EF1-4978-9CD8-43ABD4DD6B21}">
          <dgm:prSet phldrT="[Text]" custT="1"/>
          <dgm:spPr/>
          <dgm:t>
            <a:bodyPr/>
            <a:lstStyle/>
            <a:p>
              <a:pPr algn="l"/>
              <a:r>
                <a:rPr lang="es-419" sz="1800" dirty="0"/>
                <a:t>Circuito, a base de celdas </a:t>
              </a:r>
              <a:r>
                <a:rPr lang="es-419" sz="1800" dirty="0" err="1"/>
                <a:t>Peltier</a:t>
              </a:r>
              <a:r>
                <a:rPr lang="es-419" sz="1800" dirty="0"/>
                <a:t>, capaz de controlar la temperatura del </a:t>
              </a:r>
              <a:r>
                <a:rPr lang="es-419" sz="1800" dirty="0" err="1"/>
                <a:t>termociclado</a:t>
              </a:r>
              <a:r>
                <a:rPr lang="es-419" sz="1800" dirty="0"/>
                <a:t> a través de PWM con una precisión de </a:t>
              </a:r>
              <a14:m>
                <m:oMath xmlns:m="http://schemas.openxmlformats.org/officeDocument/2006/math">
                  <m:r>
                    <a:rPr lang="es-419" sz="180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±</m:t>
                  </m:r>
                </m:oMath>
              </a14:m>
              <a:r>
                <a:rPr lang="es-419" sz="1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1°C</a:t>
              </a:r>
              <a:r>
                <a:rPr lang="es-419" sz="1800" dirty="0"/>
                <a:t>.</a:t>
              </a:r>
              <a:endParaRPr lang="en-US" sz="1800" dirty="0"/>
            </a:p>
          </dgm:t>
        </dgm:pt>
      </mc:Choice>
      <mc:Fallback xmlns="">
        <dgm:pt modelId="{DD33F522-9EF1-4978-9CD8-43ABD4DD6B21}">
          <dgm:prSet phldrT="[Text]" custT="1"/>
          <dgm:spPr/>
          <dgm:t>
            <a:bodyPr/>
            <a:lstStyle/>
            <a:p>
              <a:pPr algn="l"/>
              <a:r>
                <a:rPr lang="es-419" sz="1800" dirty="0"/>
                <a:t>Circuito, a base de celdas </a:t>
              </a:r>
              <a:r>
                <a:rPr lang="es-419" sz="1800" dirty="0" err="1"/>
                <a:t>Peltier</a:t>
              </a:r>
              <a:r>
                <a:rPr lang="es-419" sz="1800" dirty="0"/>
                <a:t>, capaz de controlar la temperatura del </a:t>
              </a:r>
              <a:r>
                <a:rPr lang="es-419" sz="1800" dirty="0" err="1"/>
                <a:t>termociclado</a:t>
              </a:r>
              <a:r>
                <a:rPr lang="es-419" sz="1800" dirty="0"/>
                <a:t> a través de PWM con una precisión de </a:t>
              </a:r>
              <a:r>
                <a:rPr lang="es-419" sz="1800" i="0">
                  <a:latin typeface="Cambria Math" panose="02040503050406030204" pitchFamily="18" charset="0"/>
                  <a:ea typeface="Cambria Math" panose="02040503050406030204" pitchFamily="18" charset="0"/>
                </a:rPr>
                <a:t>±</a:t>
              </a:r>
              <a:r>
                <a:rPr lang="es-419" sz="1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1°C</a:t>
              </a:r>
              <a:r>
                <a:rPr lang="es-419" sz="1800" dirty="0"/>
                <a:t>.</a:t>
              </a:r>
              <a:endParaRPr lang="en-US" sz="1800" dirty="0"/>
            </a:p>
          </dgm:t>
        </dgm:pt>
      </mc:Fallback>
    </mc:AlternateContent>
    <dgm:pt modelId="{A3EC8806-0EE3-4E54-8D7F-31AFE176C962}" type="parTrans" cxnId="{7ECA9077-BC05-4CC3-AC7E-D5E078E325B7}">
      <dgm:prSet/>
      <dgm:spPr/>
      <dgm:t>
        <a:bodyPr/>
        <a:lstStyle/>
        <a:p>
          <a:pPr algn="l"/>
          <a:endParaRPr lang="en-US" sz="1200"/>
        </a:p>
      </dgm:t>
    </dgm:pt>
    <dgm:pt modelId="{23A4527F-7BC0-4C72-A9A9-F59C84B08384}" type="sibTrans" cxnId="{7ECA9077-BC05-4CC3-AC7E-D5E078E325B7}">
      <dgm:prSet/>
      <dgm:spPr/>
      <dgm:t>
        <a:bodyPr/>
        <a:lstStyle/>
        <a:p>
          <a:pPr algn="l"/>
          <a:endParaRPr lang="en-US" sz="1200"/>
        </a:p>
      </dgm:t>
    </dgm:pt>
    <dgm:pt modelId="{32DA48DD-5E9E-45F2-829C-B121D23EAC43}">
      <dgm:prSet phldrT="[Text]" custT="1"/>
      <dgm:spPr/>
      <dgm:t>
        <a:bodyPr/>
        <a:lstStyle/>
        <a:p>
          <a:pPr algn="l"/>
          <a:r>
            <a:rPr lang="es-419" sz="1800" dirty="0"/>
            <a:t>Diseño de la prueba de flujo lateral considerando los cebadores del gen </a:t>
          </a:r>
          <a:r>
            <a:rPr lang="es-419" sz="1800" dirty="0" err="1"/>
            <a:t>lytA</a:t>
          </a:r>
          <a:r>
            <a:rPr lang="es-419" sz="1800" dirty="0"/>
            <a:t>.</a:t>
          </a:r>
          <a:br>
            <a:rPr lang="es-419" sz="1800" dirty="0"/>
          </a:br>
          <a:r>
            <a:rPr lang="es-419" sz="1800" dirty="0"/>
            <a:t>Detección mínima de prueba de flujo lateral de 10 bacterias.</a:t>
          </a:r>
          <a:endParaRPr lang="en-US" sz="1800" dirty="0"/>
        </a:p>
      </dgm:t>
    </dgm:pt>
    <dgm:pt modelId="{3B875A3B-0DFA-4078-9B7E-32703F507EA9}" type="parTrans" cxnId="{962C3A5A-8D35-4934-9A9A-0441F72D3584}">
      <dgm:prSet/>
      <dgm:spPr/>
      <dgm:t>
        <a:bodyPr/>
        <a:lstStyle/>
        <a:p>
          <a:pPr algn="l"/>
          <a:endParaRPr lang="en-US" sz="1200"/>
        </a:p>
      </dgm:t>
    </dgm:pt>
    <dgm:pt modelId="{4C1927CC-6BD6-4D83-93EB-685159655A3A}" type="sibTrans" cxnId="{962C3A5A-8D35-4934-9A9A-0441F72D3584}">
      <dgm:prSet/>
      <dgm:spPr/>
      <dgm:t>
        <a:bodyPr/>
        <a:lstStyle/>
        <a:p>
          <a:pPr algn="l"/>
          <a:endParaRPr lang="en-US" sz="1200"/>
        </a:p>
      </dgm:t>
    </dgm:pt>
    <dgm:pt modelId="{1B4FCD94-00AD-47B7-9147-12D4AD150ACB}" type="pres">
      <dgm:prSet presAssocID="{E5242DD0-2FF7-4C34-9F15-15201F065940}" presName="linearFlow" presStyleCnt="0">
        <dgm:presLayoutVars>
          <dgm:dir/>
          <dgm:resizeHandles val="exact"/>
        </dgm:presLayoutVars>
      </dgm:prSet>
      <dgm:spPr/>
    </dgm:pt>
    <dgm:pt modelId="{7E02024C-06C4-4F1A-8697-CFDDABA33B3C}" type="pres">
      <dgm:prSet presAssocID="{E12C2432-0663-41FA-A78C-E003E04213F2}" presName="composite" presStyleCnt="0"/>
      <dgm:spPr/>
    </dgm:pt>
    <dgm:pt modelId="{1AB75172-F63B-437A-9C35-1D71180D8CAE}" type="pres">
      <dgm:prSet presAssocID="{E12C2432-0663-41FA-A78C-E003E04213F2}" presName="imgShp" presStyleLbl="fgImgPlace1" presStyleIdx="0" presStyleCnt="4" custLinFactNeighborX="0" custLinFactNeighborY="2043"/>
      <dgm:spPr>
        <a:blipFill dpi="0" rotWithShape="1">
          <a:blip xmlns:r="http://schemas.openxmlformats.org/officeDocument/2006/relationships" r:embed="rId1"/>
          <a:srcRect/>
          <a:stretch>
            <a:fillRect l="21445" t="-9109" r="17293" b="-15865"/>
          </a:stretch>
        </a:blipFill>
      </dgm:spPr>
    </dgm:pt>
    <dgm:pt modelId="{B67E9BF8-66A3-4F87-A405-1330A899C7CA}" type="pres">
      <dgm:prSet presAssocID="{E12C2432-0663-41FA-A78C-E003E04213F2}" presName="txShp" presStyleLbl="node1" presStyleIdx="0" presStyleCnt="4" custScaleY="151415">
        <dgm:presLayoutVars>
          <dgm:bulletEnabled val="1"/>
        </dgm:presLayoutVars>
      </dgm:prSet>
      <dgm:spPr/>
    </dgm:pt>
    <dgm:pt modelId="{37B41444-F065-4284-96F3-795EB05AE347}" type="pres">
      <dgm:prSet presAssocID="{BCB79B21-7582-436F-B892-0DC7D74AB6A5}" presName="spacing" presStyleCnt="0"/>
      <dgm:spPr/>
    </dgm:pt>
    <dgm:pt modelId="{A2CF7E22-529D-4649-938E-B1C3575991FC}" type="pres">
      <dgm:prSet presAssocID="{99A6F745-8C1C-467A-9118-3F1CCE13CB39}" presName="composite" presStyleCnt="0"/>
      <dgm:spPr/>
    </dgm:pt>
    <dgm:pt modelId="{97B8DFC9-517D-4B4D-8233-9636C3D62570}" type="pres">
      <dgm:prSet presAssocID="{99A6F745-8C1C-467A-9118-3F1CCE13CB39}" presName="imgShp" presStyleLbl="fgImgPlace1" presStyleIdx="1" presStyleCnt="4"/>
      <dgm:spPr>
        <a:blipFill dpi="0" rotWithShape="1">
          <a:blip xmlns:r="http://schemas.openxmlformats.org/officeDocument/2006/relationships" r:embed="rId2"/>
          <a:srcRect/>
          <a:stretch>
            <a:fillRect l="5489" t="18381" r="10144" b="19584"/>
          </a:stretch>
        </a:blipFill>
      </dgm:spPr>
    </dgm:pt>
    <dgm:pt modelId="{B37F93B1-BF98-4CCD-B4F5-28B736EEE0F2}" type="pres">
      <dgm:prSet presAssocID="{99A6F745-8C1C-467A-9118-3F1CCE13CB39}" presName="txShp" presStyleLbl="node1" presStyleIdx="1" presStyleCnt="4" custScaleY="140515">
        <dgm:presLayoutVars>
          <dgm:bulletEnabled val="1"/>
        </dgm:presLayoutVars>
      </dgm:prSet>
      <dgm:spPr/>
    </dgm:pt>
    <dgm:pt modelId="{F72FFBBB-FBFF-48A3-80B8-9B740AB39361}" type="pres">
      <dgm:prSet presAssocID="{C523FD52-C7C6-4B28-A2F0-45AE2F541BCD}" presName="spacing" presStyleCnt="0"/>
      <dgm:spPr/>
    </dgm:pt>
    <dgm:pt modelId="{5084E61F-B9F1-4F81-90B8-0EAB824A9DA0}" type="pres">
      <dgm:prSet presAssocID="{DD33F522-9EF1-4978-9CD8-43ABD4DD6B21}" presName="composite" presStyleCnt="0"/>
      <dgm:spPr/>
    </dgm:pt>
    <dgm:pt modelId="{60ADE577-E74D-4F40-9740-DAB507A2466C}" type="pres">
      <dgm:prSet presAssocID="{DD33F522-9EF1-4978-9CD8-43ABD4DD6B21}" presName="imgShp" presStyleLbl="fgImgPlace1" presStyleIdx="2" presStyleCnt="4"/>
      <dgm:spPr>
        <a:blipFill dpi="0" rotWithShape="1">
          <a:blip xmlns:r="http://schemas.openxmlformats.org/officeDocument/2006/relationships" r:embed="rId3"/>
          <a:srcRect/>
          <a:stretch>
            <a:fillRect l="8191" t="-11748" r="-10191" b="11748"/>
          </a:stretch>
        </a:blipFill>
      </dgm:spPr>
    </dgm:pt>
    <dgm:pt modelId="{84751BFE-CF0E-44AB-B6D4-47281DC89201}" type="pres">
      <dgm:prSet presAssocID="{DD33F522-9EF1-4978-9CD8-43ABD4DD6B21}" presName="txShp" presStyleLbl="node1" presStyleIdx="2" presStyleCnt="4" custScaleY="129533" custLinFactNeighborX="200">
        <dgm:presLayoutVars>
          <dgm:bulletEnabled val="1"/>
        </dgm:presLayoutVars>
      </dgm:prSet>
      <dgm:spPr/>
    </dgm:pt>
    <dgm:pt modelId="{96DC08AF-DA70-4B57-9AD0-412F804E02EF}" type="pres">
      <dgm:prSet presAssocID="{23A4527F-7BC0-4C72-A9A9-F59C84B08384}" presName="spacing" presStyleCnt="0"/>
      <dgm:spPr/>
    </dgm:pt>
    <dgm:pt modelId="{EF8E75E5-F50E-423C-AD27-629C56E62C72}" type="pres">
      <dgm:prSet presAssocID="{32DA48DD-5E9E-45F2-829C-B121D23EAC43}" presName="composite" presStyleCnt="0"/>
      <dgm:spPr/>
    </dgm:pt>
    <dgm:pt modelId="{8CAE788B-39F5-43BE-9AE7-DC85537F28E1}" type="pres">
      <dgm:prSet presAssocID="{32DA48DD-5E9E-45F2-829C-B121D23EAC43}" presName="imgShp" presStyleLbl="fgImgPlace1" presStyleIdx="3" presStyleCnt="4"/>
      <dgm:spPr>
        <a:blipFill dpi="0" rotWithShape="1">
          <a:blip xmlns:r="http://schemas.openxmlformats.org/officeDocument/2006/relationships" r:embed="rId4"/>
          <a:srcRect/>
          <a:stretch>
            <a:fillRect l="26552" t="-25406" r="25799" b="9143"/>
          </a:stretch>
        </a:blipFill>
      </dgm:spPr>
    </dgm:pt>
    <dgm:pt modelId="{ACFE1AC1-ED5D-45B8-A645-95B44C813FA4}" type="pres">
      <dgm:prSet presAssocID="{32DA48DD-5E9E-45F2-829C-B121D23EAC43}" presName="txShp" presStyleLbl="node1" presStyleIdx="3" presStyleCnt="4" custScaleY="155402">
        <dgm:presLayoutVars>
          <dgm:bulletEnabled val="1"/>
        </dgm:presLayoutVars>
      </dgm:prSet>
      <dgm:spPr/>
    </dgm:pt>
  </dgm:ptLst>
  <dgm:cxnLst>
    <dgm:cxn modelId="{659DD534-A262-4121-92A3-3E080574CBC0}" type="presOf" srcId="{E5242DD0-2FF7-4C34-9F15-15201F065940}" destId="{1B4FCD94-00AD-47B7-9147-12D4AD150ACB}" srcOrd="0" destOrd="0" presId="urn:microsoft.com/office/officeart/2005/8/layout/vList3"/>
    <dgm:cxn modelId="{7E5D7640-81FC-47F4-BDC5-85840A8278E9}" srcId="{E5242DD0-2FF7-4C34-9F15-15201F065940}" destId="{E12C2432-0663-41FA-A78C-E003E04213F2}" srcOrd="0" destOrd="0" parTransId="{21B826D3-BCF5-4036-BE13-CE003BCD3DEE}" sibTransId="{BCB79B21-7582-436F-B892-0DC7D74AB6A5}"/>
    <dgm:cxn modelId="{AC971D5D-E813-47D4-83C3-E46762E7B988}" type="presOf" srcId="{E12C2432-0663-41FA-A78C-E003E04213F2}" destId="{B67E9BF8-66A3-4F87-A405-1330A899C7CA}" srcOrd="0" destOrd="0" presId="urn:microsoft.com/office/officeart/2005/8/layout/vList3"/>
    <dgm:cxn modelId="{9235BE4E-81B5-4EE6-8901-9DF91DB7440A}" type="presOf" srcId="{DD33F522-9EF1-4978-9CD8-43ABD4DD6B21}" destId="{84751BFE-CF0E-44AB-B6D4-47281DC89201}" srcOrd="0" destOrd="0" presId="urn:microsoft.com/office/officeart/2005/8/layout/vList3"/>
    <dgm:cxn modelId="{9238006F-3E0E-4EBB-A6B8-3B2F240D0286}" srcId="{E5242DD0-2FF7-4C34-9F15-15201F065940}" destId="{99A6F745-8C1C-467A-9118-3F1CCE13CB39}" srcOrd="1" destOrd="0" parTransId="{54AC71FD-81EB-4439-9160-3A873BFEE605}" sibTransId="{C523FD52-C7C6-4B28-A2F0-45AE2F541BCD}"/>
    <dgm:cxn modelId="{7ECA9077-BC05-4CC3-AC7E-D5E078E325B7}" srcId="{E5242DD0-2FF7-4C34-9F15-15201F065940}" destId="{DD33F522-9EF1-4978-9CD8-43ABD4DD6B21}" srcOrd="2" destOrd="0" parTransId="{A3EC8806-0EE3-4E54-8D7F-31AFE176C962}" sibTransId="{23A4527F-7BC0-4C72-A9A9-F59C84B08384}"/>
    <dgm:cxn modelId="{962C3A5A-8D35-4934-9A9A-0441F72D3584}" srcId="{E5242DD0-2FF7-4C34-9F15-15201F065940}" destId="{32DA48DD-5E9E-45F2-829C-B121D23EAC43}" srcOrd="3" destOrd="0" parTransId="{3B875A3B-0DFA-4078-9B7E-32703F507EA9}" sibTransId="{4C1927CC-6BD6-4D83-93EB-685159655A3A}"/>
    <dgm:cxn modelId="{B28DE6BC-103A-43A9-92CA-6726F26F0476}" type="presOf" srcId="{99A6F745-8C1C-467A-9118-3F1CCE13CB39}" destId="{B37F93B1-BF98-4CCD-B4F5-28B736EEE0F2}" srcOrd="0" destOrd="0" presId="urn:microsoft.com/office/officeart/2005/8/layout/vList3"/>
    <dgm:cxn modelId="{CA8C07E9-4653-48DE-91BF-1DFC5CA223CC}" type="presOf" srcId="{32DA48DD-5E9E-45F2-829C-B121D23EAC43}" destId="{ACFE1AC1-ED5D-45B8-A645-95B44C813FA4}" srcOrd="0" destOrd="0" presId="urn:microsoft.com/office/officeart/2005/8/layout/vList3"/>
    <dgm:cxn modelId="{EFEFC757-E492-4574-8887-1957D9E2A761}" type="presParOf" srcId="{1B4FCD94-00AD-47B7-9147-12D4AD150ACB}" destId="{7E02024C-06C4-4F1A-8697-CFDDABA33B3C}" srcOrd="0" destOrd="0" presId="urn:microsoft.com/office/officeart/2005/8/layout/vList3"/>
    <dgm:cxn modelId="{DFF56B29-05D8-4452-A867-64B9CC6065EB}" type="presParOf" srcId="{7E02024C-06C4-4F1A-8697-CFDDABA33B3C}" destId="{1AB75172-F63B-437A-9C35-1D71180D8CAE}" srcOrd="0" destOrd="0" presId="urn:microsoft.com/office/officeart/2005/8/layout/vList3"/>
    <dgm:cxn modelId="{4649E187-0B42-41AF-A0BB-E5780E578CAB}" type="presParOf" srcId="{7E02024C-06C4-4F1A-8697-CFDDABA33B3C}" destId="{B67E9BF8-66A3-4F87-A405-1330A899C7CA}" srcOrd="1" destOrd="0" presId="urn:microsoft.com/office/officeart/2005/8/layout/vList3"/>
    <dgm:cxn modelId="{01C805FD-303F-4484-9C0B-0C0E7769895E}" type="presParOf" srcId="{1B4FCD94-00AD-47B7-9147-12D4AD150ACB}" destId="{37B41444-F065-4284-96F3-795EB05AE347}" srcOrd="1" destOrd="0" presId="urn:microsoft.com/office/officeart/2005/8/layout/vList3"/>
    <dgm:cxn modelId="{A9C93405-CA8C-4853-9190-459108663DEC}" type="presParOf" srcId="{1B4FCD94-00AD-47B7-9147-12D4AD150ACB}" destId="{A2CF7E22-529D-4649-938E-B1C3575991FC}" srcOrd="2" destOrd="0" presId="urn:microsoft.com/office/officeart/2005/8/layout/vList3"/>
    <dgm:cxn modelId="{8418B8C8-CA3D-4E9D-B391-9760E12589E0}" type="presParOf" srcId="{A2CF7E22-529D-4649-938E-B1C3575991FC}" destId="{97B8DFC9-517D-4B4D-8233-9636C3D62570}" srcOrd="0" destOrd="0" presId="urn:microsoft.com/office/officeart/2005/8/layout/vList3"/>
    <dgm:cxn modelId="{36563582-08C6-4B99-891F-37C96BFBE5D0}" type="presParOf" srcId="{A2CF7E22-529D-4649-938E-B1C3575991FC}" destId="{B37F93B1-BF98-4CCD-B4F5-28B736EEE0F2}" srcOrd="1" destOrd="0" presId="urn:microsoft.com/office/officeart/2005/8/layout/vList3"/>
    <dgm:cxn modelId="{5DEF17E9-C055-48A3-95AE-087E65D1BDEA}" type="presParOf" srcId="{1B4FCD94-00AD-47B7-9147-12D4AD150ACB}" destId="{F72FFBBB-FBFF-48A3-80B8-9B740AB39361}" srcOrd="3" destOrd="0" presId="urn:microsoft.com/office/officeart/2005/8/layout/vList3"/>
    <dgm:cxn modelId="{591EFAAF-8E65-4826-911F-3B7244872499}" type="presParOf" srcId="{1B4FCD94-00AD-47B7-9147-12D4AD150ACB}" destId="{5084E61F-B9F1-4F81-90B8-0EAB824A9DA0}" srcOrd="4" destOrd="0" presId="urn:microsoft.com/office/officeart/2005/8/layout/vList3"/>
    <dgm:cxn modelId="{567177A1-194F-422B-BE69-553B0F97BB5A}" type="presParOf" srcId="{5084E61F-B9F1-4F81-90B8-0EAB824A9DA0}" destId="{60ADE577-E74D-4F40-9740-DAB507A2466C}" srcOrd="0" destOrd="0" presId="urn:microsoft.com/office/officeart/2005/8/layout/vList3"/>
    <dgm:cxn modelId="{9E2885AE-CE9E-49E5-91E6-7E02288097BD}" type="presParOf" srcId="{5084E61F-B9F1-4F81-90B8-0EAB824A9DA0}" destId="{84751BFE-CF0E-44AB-B6D4-47281DC89201}" srcOrd="1" destOrd="0" presId="urn:microsoft.com/office/officeart/2005/8/layout/vList3"/>
    <dgm:cxn modelId="{6CB10FEC-05B6-40CE-9B78-950994DFC9AA}" type="presParOf" srcId="{1B4FCD94-00AD-47B7-9147-12D4AD150ACB}" destId="{96DC08AF-DA70-4B57-9AD0-412F804E02EF}" srcOrd="5" destOrd="0" presId="urn:microsoft.com/office/officeart/2005/8/layout/vList3"/>
    <dgm:cxn modelId="{920FA405-4307-468D-AA39-3ECB5DF99B08}" type="presParOf" srcId="{1B4FCD94-00AD-47B7-9147-12D4AD150ACB}" destId="{EF8E75E5-F50E-423C-AD27-629C56E62C72}" srcOrd="6" destOrd="0" presId="urn:microsoft.com/office/officeart/2005/8/layout/vList3"/>
    <dgm:cxn modelId="{CB4E3EDA-8918-4FF1-906C-B8C464417C6D}" type="presParOf" srcId="{EF8E75E5-F50E-423C-AD27-629C56E62C72}" destId="{8CAE788B-39F5-43BE-9AE7-DC85537F28E1}" srcOrd="0" destOrd="0" presId="urn:microsoft.com/office/officeart/2005/8/layout/vList3"/>
    <dgm:cxn modelId="{8F6AF60B-20B1-4AEF-BB3C-CEEDA3E72D3F}" type="presParOf" srcId="{EF8E75E5-F50E-423C-AD27-629C56E62C72}" destId="{ACFE1AC1-ED5D-45B8-A645-95B44C813FA4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242DD0-2FF7-4C34-9F15-15201F065940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12C2432-0663-41FA-A78C-E003E04213F2}">
      <dgm:prSet phldrT="[Text]" custT="1"/>
      <dgm:spPr/>
      <dgm:t>
        <a:bodyPr/>
        <a:lstStyle/>
        <a:p>
          <a:pPr algn="l"/>
          <a:r>
            <a:rPr lang="es-EC" sz="1800" dirty="0"/>
            <a:t>El gen </a:t>
          </a:r>
          <a:r>
            <a:rPr lang="es-EC" sz="1800" dirty="0" err="1"/>
            <a:t>lytA</a:t>
          </a:r>
          <a:r>
            <a:rPr lang="es-EC" sz="1800" dirty="0"/>
            <a:t> es un gen conservado de la cepa bacteriana </a:t>
          </a:r>
          <a:r>
            <a:rPr lang="es-EC" sz="1800" i="1" dirty="0" err="1"/>
            <a:t>Streptococcus</a:t>
          </a:r>
          <a:r>
            <a:rPr lang="es-EC" sz="1800" i="1" dirty="0"/>
            <a:t> </a:t>
          </a:r>
          <a:r>
            <a:rPr lang="es-EC" sz="1800" i="1" dirty="0" err="1"/>
            <a:t>pneumoniae</a:t>
          </a:r>
          <a:r>
            <a:rPr lang="es-EC" sz="1800" i="1" dirty="0"/>
            <a:t>, </a:t>
          </a:r>
          <a:r>
            <a:rPr lang="es-EC" sz="1800" i="0" dirty="0"/>
            <a:t>generando un amplicón </a:t>
          </a:r>
          <a:r>
            <a:rPr lang="es-419" sz="1800" i="0" dirty="0"/>
            <a:t>de 75 pares de bases</a:t>
          </a:r>
          <a:r>
            <a:rPr lang="es-EC" sz="1800" i="1" dirty="0"/>
            <a:t>.</a:t>
          </a:r>
          <a:endParaRPr lang="en-US" sz="1800" dirty="0"/>
        </a:p>
      </dgm:t>
    </dgm:pt>
    <dgm:pt modelId="{21B826D3-BCF5-4036-BE13-CE003BCD3DEE}" type="parTrans" cxnId="{7E5D7640-81FC-47F4-BDC5-85840A8278E9}">
      <dgm:prSet/>
      <dgm:spPr/>
      <dgm:t>
        <a:bodyPr/>
        <a:lstStyle/>
        <a:p>
          <a:pPr algn="l"/>
          <a:endParaRPr lang="en-US" sz="1200"/>
        </a:p>
      </dgm:t>
    </dgm:pt>
    <dgm:pt modelId="{BCB79B21-7582-436F-B892-0DC7D74AB6A5}" type="sibTrans" cxnId="{7E5D7640-81FC-47F4-BDC5-85840A8278E9}">
      <dgm:prSet/>
      <dgm:spPr/>
      <dgm:t>
        <a:bodyPr/>
        <a:lstStyle/>
        <a:p>
          <a:pPr algn="l"/>
          <a:endParaRPr lang="en-US" sz="1200"/>
        </a:p>
      </dgm:t>
    </dgm:pt>
    <dgm:pt modelId="{99A6F745-8C1C-467A-9118-3F1CCE13CB39}">
      <dgm:prSet phldrT="[Text]" custT="1"/>
      <dgm:spPr/>
      <dgm:t>
        <a:bodyPr/>
        <a:lstStyle/>
        <a:p>
          <a:pPr algn="l"/>
          <a:r>
            <a:rPr lang="es-419" sz="1800" dirty="0"/>
            <a:t>El diseño y parámetros de impresión del modelo de una PCR continua microfluídica construido por estereolitografía cumple las condiciones de un estado </a:t>
          </a:r>
          <a:r>
            <a:rPr lang="es-419" sz="1800" dirty="0" err="1"/>
            <a:t>microfluídico</a:t>
          </a:r>
          <a:r>
            <a:rPr lang="es-419" sz="1800" dirty="0"/>
            <a:t>. </a:t>
          </a:r>
          <a:endParaRPr lang="en-US" sz="1800" dirty="0"/>
        </a:p>
      </dgm:t>
    </dgm:pt>
    <dgm:pt modelId="{54AC71FD-81EB-4439-9160-3A873BFEE605}" type="parTrans" cxnId="{9238006F-3E0E-4EBB-A6B8-3B2F240D0286}">
      <dgm:prSet/>
      <dgm:spPr/>
      <dgm:t>
        <a:bodyPr/>
        <a:lstStyle/>
        <a:p>
          <a:pPr algn="l"/>
          <a:endParaRPr lang="en-US" sz="1200"/>
        </a:p>
      </dgm:t>
    </dgm:pt>
    <dgm:pt modelId="{C523FD52-C7C6-4B28-A2F0-45AE2F541BCD}" type="sibTrans" cxnId="{9238006F-3E0E-4EBB-A6B8-3B2F240D0286}">
      <dgm:prSet/>
      <dgm:spPr/>
      <dgm:t>
        <a:bodyPr/>
        <a:lstStyle/>
        <a:p>
          <a:pPr algn="l"/>
          <a:endParaRPr lang="en-US" sz="1200"/>
        </a:p>
      </dgm:t>
    </dgm:pt>
    <dgm:pt modelId="{DD33F522-9EF1-4978-9CD8-43ABD4DD6B21}">
      <dgm:prSet phldrT="[Text]" custT="1"/>
      <dgm:spPr>
        <a:blipFill>
          <a:blip xmlns:r="http://schemas.openxmlformats.org/officeDocument/2006/relationships" r:embed="rId1"/>
          <a:stretch>
            <a:fillRect r="-252"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A3EC8806-0EE3-4E54-8D7F-31AFE176C962}" type="parTrans" cxnId="{7ECA9077-BC05-4CC3-AC7E-D5E078E325B7}">
      <dgm:prSet/>
      <dgm:spPr/>
      <dgm:t>
        <a:bodyPr/>
        <a:lstStyle/>
        <a:p>
          <a:pPr algn="l"/>
          <a:endParaRPr lang="en-US" sz="1200"/>
        </a:p>
      </dgm:t>
    </dgm:pt>
    <dgm:pt modelId="{23A4527F-7BC0-4C72-A9A9-F59C84B08384}" type="sibTrans" cxnId="{7ECA9077-BC05-4CC3-AC7E-D5E078E325B7}">
      <dgm:prSet/>
      <dgm:spPr/>
      <dgm:t>
        <a:bodyPr/>
        <a:lstStyle/>
        <a:p>
          <a:pPr algn="l"/>
          <a:endParaRPr lang="en-US" sz="1200"/>
        </a:p>
      </dgm:t>
    </dgm:pt>
    <dgm:pt modelId="{32DA48DD-5E9E-45F2-829C-B121D23EAC43}">
      <dgm:prSet phldrT="[Text]" custT="1"/>
      <dgm:spPr/>
      <dgm:t>
        <a:bodyPr/>
        <a:lstStyle/>
        <a:p>
          <a:pPr algn="l"/>
          <a:r>
            <a:rPr lang="es-419" sz="1800" dirty="0"/>
            <a:t>Diseño de la prueba de flujo lateral considerando los cebadores del gen </a:t>
          </a:r>
          <a:r>
            <a:rPr lang="es-419" sz="1800" dirty="0" err="1"/>
            <a:t>lytA</a:t>
          </a:r>
          <a:r>
            <a:rPr lang="es-419" sz="1800" dirty="0"/>
            <a:t>.</a:t>
          </a:r>
          <a:br>
            <a:rPr lang="es-419" sz="1800" dirty="0"/>
          </a:br>
          <a:r>
            <a:rPr lang="es-419" sz="1800" dirty="0"/>
            <a:t>Detección mínima de prueba de flujo lateral de 10 bacterias.</a:t>
          </a:r>
          <a:endParaRPr lang="en-US" sz="1800" dirty="0"/>
        </a:p>
      </dgm:t>
    </dgm:pt>
    <dgm:pt modelId="{3B875A3B-0DFA-4078-9B7E-32703F507EA9}" type="parTrans" cxnId="{962C3A5A-8D35-4934-9A9A-0441F72D3584}">
      <dgm:prSet/>
      <dgm:spPr/>
      <dgm:t>
        <a:bodyPr/>
        <a:lstStyle/>
        <a:p>
          <a:pPr algn="l"/>
          <a:endParaRPr lang="en-US" sz="1200"/>
        </a:p>
      </dgm:t>
    </dgm:pt>
    <dgm:pt modelId="{4C1927CC-6BD6-4D83-93EB-685159655A3A}" type="sibTrans" cxnId="{962C3A5A-8D35-4934-9A9A-0441F72D3584}">
      <dgm:prSet/>
      <dgm:spPr/>
      <dgm:t>
        <a:bodyPr/>
        <a:lstStyle/>
        <a:p>
          <a:pPr algn="l"/>
          <a:endParaRPr lang="en-US" sz="1200"/>
        </a:p>
      </dgm:t>
    </dgm:pt>
    <dgm:pt modelId="{1B4FCD94-00AD-47B7-9147-12D4AD150ACB}" type="pres">
      <dgm:prSet presAssocID="{E5242DD0-2FF7-4C34-9F15-15201F065940}" presName="linearFlow" presStyleCnt="0">
        <dgm:presLayoutVars>
          <dgm:dir/>
          <dgm:resizeHandles val="exact"/>
        </dgm:presLayoutVars>
      </dgm:prSet>
      <dgm:spPr/>
    </dgm:pt>
    <dgm:pt modelId="{7E02024C-06C4-4F1A-8697-CFDDABA33B3C}" type="pres">
      <dgm:prSet presAssocID="{E12C2432-0663-41FA-A78C-E003E04213F2}" presName="composite" presStyleCnt="0"/>
      <dgm:spPr/>
    </dgm:pt>
    <dgm:pt modelId="{1AB75172-F63B-437A-9C35-1D71180D8CAE}" type="pres">
      <dgm:prSet presAssocID="{E12C2432-0663-41FA-A78C-E003E04213F2}" presName="imgShp" presStyleLbl="fgImgPlace1" presStyleIdx="0" presStyleCnt="4" custLinFactNeighborX="0" custLinFactNeighborY="2043"/>
      <dgm:spPr>
        <a:blipFill dpi="0" rotWithShape="1">
          <a:blip xmlns:r="http://schemas.openxmlformats.org/officeDocument/2006/relationships" r:embed="rId2"/>
          <a:srcRect/>
          <a:stretch>
            <a:fillRect l="21445" t="-9109" r="17293" b="-15865"/>
          </a:stretch>
        </a:blipFill>
      </dgm:spPr>
    </dgm:pt>
    <dgm:pt modelId="{B67E9BF8-66A3-4F87-A405-1330A899C7CA}" type="pres">
      <dgm:prSet presAssocID="{E12C2432-0663-41FA-A78C-E003E04213F2}" presName="txShp" presStyleLbl="node1" presStyleIdx="0" presStyleCnt="4" custScaleY="151415">
        <dgm:presLayoutVars>
          <dgm:bulletEnabled val="1"/>
        </dgm:presLayoutVars>
      </dgm:prSet>
      <dgm:spPr/>
    </dgm:pt>
    <dgm:pt modelId="{37B41444-F065-4284-96F3-795EB05AE347}" type="pres">
      <dgm:prSet presAssocID="{BCB79B21-7582-436F-B892-0DC7D74AB6A5}" presName="spacing" presStyleCnt="0"/>
      <dgm:spPr/>
    </dgm:pt>
    <dgm:pt modelId="{A2CF7E22-529D-4649-938E-B1C3575991FC}" type="pres">
      <dgm:prSet presAssocID="{99A6F745-8C1C-467A-9118-3F1CCE13CB39}" presName="composite" presStyleCnt="0"/>
      <dgm:spPr/>
    </dgm:pt>
    <dgm:pt modelId="{97B8DFC9-517D-4B4D-8233-9636C3D62570}" type="pres">
      <dgm:prSet presAssocID="{99A6F745-8C1C-467A-9118-3F1CCE13CB39}" presName="imgShp" presStyleLbl="fgImgPlace1" presStyleIdx="1" presStyleCnt="4"/>
      <dgm:spPr>
        <a:blipFill dpi="0" rotWithShape="1">
          <a:blip xmlns:r="http://schemas.openxmlformats.org/officeDocument/2006/relationships" r:embed="rId3"/>
          <a:srcRect/>
          <a:stretch>
            <a:fillRect l="5489" t="18381" r="10144" b="19584"/>
          </a:stretch>
        </a:blipFill>
      </dgm:spPr>
    </dgm:pt>
    <dgm:pt modelId="{B37F93B1-BF98-4CCD-B4F5-28B736EEE0F2}" type="pres">
      <dgm:prSet presAssocID="{99A6F745-8C1C-467A-9118-3F1CCE13CB39}" presName="txShp" presStyleLbl="node1" presStyleIdx="1" presStyleCnt="4" custScaleY="140515">
        <dgm:presLayoutVars>
          <dgm:bulletEnabled val="1"/>
        </dgm:presLayoutVars>
      </dgm:prSet>
      <dgm:spPr/>
    </dgm:pt>
    <dgm:pt modelId="{F72FFBBB-FBFF-48A3-80B8-9B740AB39361}" type="pres">
      <dgm:prSet presAssocID="{C523FD52-C7C6-4B28-A2F0-45AE2F541BCD}" presName="spacing" presStyleCnt="0"/>
      <dgm:spPr/>
    </dgm:pt>
    <dgm:pt modelId="{5084E61F-B9F1-4F81-90B8-0EAB824A9DA0}" type="pres">
      <dgm:prSet presAssocID="{DD33F522-9EF1-4978-9CD8-43ABD4DD6B21}" presName="composite" presStyleCnt="0"/>
      <dgm:spPr/>
    </dgm:pt>
    <dgm:pt modelId="{60ADE577-E74D-4F40-9740-DAB507A2466C}" type="pres">
      <dgm:prSet presAssocID="{DD33F522-9EF1-4978-9CD8-43ABD4DD6B21}" presName="imgShp" presStyleLbl="fgImgPlace1" presStyleIdx="2" presStyleCnt="4"/>
      <dgm:spPr>
        <a:blipFill dpi="0" rotWithShape="1">
          <a:blip xmlns:r="http://schemas.openxmlformats.org/officeDocument/2006/relationships" r:embed="rId4"/>
          <a:srcRect/>
          <a:stretch>
            <a:fillRect l="8191" t="-11748" r="-10191" b="11748"/>
          </a:stretch>
        </a:blipFill>
      </dgm:spPr>
    </dgm:pt>
    <dgm:pt modelId="{84751BFE-CF0E-44AB-B6D4-47281DC89201}" type="pres">
      <dgm:prSet presAssocID="{DD33F522-9EF1-4978-9CD8-43ABD4DD6B21}" presName="txShp" presStyleLbl="node1" presStyleIdx="2" presStyleCnt="4" custScaleY="129533" custLinFactNeighborX="200">
        <dgm:presLayoutVars>
          <dgm:bulletEnabled val="1"/>
        </dgm:presLayoutVars>
      </dgm:prSet>
      <dgm:spPr/>
    </dgm:pt>
    <dgm:pt modelId="{96DC08AF-DA70-4B57-9AD0-412F804E02EF}" type="pres">
      <dgm:prSet presAssocID="{23A4527F-7BC0-4C72-A9A9-F59C84B08384}" presName="spacing" presStyleCnt="0"/>
      <dgm:spPr/>
    </dgm:pt>
    <dgm:pt modelId="{EF8E75E5-F50E-423C-AD27-629C56E62C72}" type="pres">
      <dgm:prSet presAssocID="{32DA48DD-5E9E-45F2-829C-B121D23EAC43}" presName="composite" presStyleCnt="0"/>
      <dgm:spPr/>
    </dgm:pt>
    <dgm:pt modelId="{8CAE788B-39F5-43BE-9AE7-DC85537F28E1}" type="pres">
      <dgm:prSet presAssocID="{32DA48DD-5E9E-45F2-829C-B121D23EAC43}" presName="imgShp" presStyleLbl="fgImgPlace1" presStyleIdx="3" presStyleCnt="4"/>
      <dgm:spPr>
        <a:blipFill dpi="0" rotWithShape="1">
          <a:blip xmlns:r="http://schemas.openxmlformats.org/officeDocument/2006/relationships" r:embed="rId5"/>
          <a:srcRect/>
          <a:stretch>
            <a:fillRect l="26552" t="-25406" r="25799" b="9143"/>
          </a:stretch>
        </a:blipFill>
      </dgm:spPr>
    </dgm:pt>
    <dgm:pt modelId="{ACFE1AC1-ED5D-45B8-A645-95B44C813FA4}" type="pres">
      <dgm:prSet presAssocID="{32DA48DD-5E9E-45F2-829C-B121D23EAC43}" presName="txShp" presStyleLbl="node1" presStyleIdx="3" presStyleCnt="4" custScaleY="155402">
        <dgm:presLayoutVars>
          <dgm:bulletEnabled val="1"/>
        </dgm:presLayoutVars>
      </dgm:prSet>
      <dgm:spPr/>
    </dgm:pt>
  </dgm:ptLst>
  <dgm:cxnLst>
    <dgm:cxn modelId="{659DD534-A262-4121-92A3-3E080574CBC0}" type="presOf" srcId="{E5242DD0-2FF7-4C34-9F15-15201F065940}" destId="{1B4FCD94-00AD-47B7-9147-12D4AD150ACB}" srcOrd="0" destOrd="0" presId="urn:microsoft.com/office/officeart/2005/8/layout/vList3"/>
    <dgm:cxn modelId="{7E5D7640-81FC-47F4-BDC5-85840A8278E9}" srcId="{E5242DD0-2FF7-4C34-9F15-15201F065940}" destId="{E12C2432-0663-41FA-A78C-E003E04213F2}" srcOrd="0" destOrd="0" parTransId="{21B826D3-BCF5-4036-BE13-CE003BCD3DEE}" sibTransId="{BCB79B21-7582-436F-B892-0DC7D74AB6A5}"/>
    <dgm:cxn modelId="{AC971D5D-E813-47D4-83C3-E46762E7B988}" type="presOf" srcId="{E12C2432-0663-41FA-A78C-E003E04213F2}" destId="{B67E9BF8-66A3-4F87-A405-1330A899C7CA}" srcOrd="0" destOrd="0" presId="urn:microsoft.com/office/officeart/2005/8/layout/vList3"/>
    <dgm:cxn modelId="{9235BE4E-81B5-4EE6-8901-9DF91DB7440A}" type="presOf" srcId="{DD33F522-9EF1-4978-9CD8-43ABD4DD6B21}" destId="{84751BFE-CF0E-44AB-B6D4-47281DC89201}" srcOrd="0" destOrd="0" presId="urn:microsoft.com/office/officeart/2005/8/layout/vList3"/>
    <dgm:cxn modelId="{9238006F-3E0E-4EBB-A6B8-3B2F240D0286}" srcId="{E5242DD0-2FF7-4C34-9F15-15201F065940}" destId="{99A6F745-8C1C-467A-9118-3F1CCE13CB39}" srcOrd="1" destOrd="0" parTransId="{54AC71FD-81EB-4439-9160-3A873BFEE605}" sibTransId="{C523FD52-C7C6-4B28-A2F0-45AE2F541BCD}"/>
    <dgm:cxn modelId="{7ECA9077-BC05-4CC3-AC7E-D5E078E325B7}" srcId="{E5242DD0-2FF7-4C34-9F15-15201F065940}" destId="{DD33F522-9EF1-4978-9CD8-43ABD4DD6B21}" srcOrd="2" destOrd="0" parTransId="{A3EC8806-0EE3-4E54-8D7F-31AFE176C962}" sibTransId="{23A4527F-7BC0-4C72-A9A9-F59C84B08384}"/>
    <dgm:cxn modelId="{962C3A5A-8D35-4934-9A9A-0441F72D3584}" srcId="{E5242DD0-2FF7-4C34-9F15-15201F065940}" destId="{32DA48DD-5E9E-45F2-829C-B121D23EAC43}" srcOrd="3" destOrd="0" parTransId="{3B875A3B-0DFA-4078-9B7E-32703F507EA9}" sibTransId="{4C1927CC-6BD6-4D83-93EB-685159655A3A}"/>
    <dgm:cxn modelId="{B28DE6BC-103A-43A9-92CA-6726F26F0476}" type="presOf" srcId="{99A6F745-8C1C-467A-9118-3F1CCE13CB39}" destId="{B37F93B1-BF98-4CCD-B4F5-28B736EEE0F2}" srcOrd="0" destOrd="0" presId="urn:microsoft.com/office/officeart/2005/8/layout/vList3"/>
    <dgm:cxn modelId="{CA8C07E9-4653-48DE-91BF-1DFC5CA223CC}" type="presOf" srcId="{32DA48DD-5E9E-45F2-829C-B121D23EAC43}" destId="{ACFE1AC1-ED5D-45B8-A645-95B44C813FA4}" srcOrd="0" destOrd="0" presId="urn:microsoft.com/office/officeart/2005/8/layout/vList3"/>
    <dgm:cxn modelId="{EFEFC757-E492-4574-8887-1957D9E2A761}" type="presParOf" srcId="{1B4FCD94-00AD-47B7-9147-12D4AD150ACB}" destId="{7E02024C-06C4-4F1A-8697-CFDDABA33B3C}" srcOrd="0" destOrd="0" presId="urn:microsoft.com/office/officeart/2005/8/layout/vList3"/>
    <dgm:cxn modelId="{DFF56B29-05D8-4452-A867-64B9CC6065EB}" type="presParOf" srcId="{7E02024C-06C4-4F1A-8697-CFDDABA33B3C}" destId="{1AB75172-F63B-437A-9C35-1D71180D8CAE}" srcOrd="0" destOrd="0" presId="urn:microsoft.com/office/officeart/2005/8/layout/vList3"/>
    <dgm:cxn modelId="{4649E187-0B42-41AF-A0BB-E5780E578CAB}" type="presParOf" srcId="{7E02024C-06C4-4F1A-8697-CFDDABA33B3C}" destId="{B67E9BF8-66A3-4F87-A405-1330A899C7CA}" srcOrd="1" destOrd="0" presId="urn:microsoft.com/office/officeart/2005/8/layout/vList3"/>
    <dgm:cxn modelId="{01C805FD-303F-4484-9C0B-0C0E7769895E}" type="presParOf" srcId="{1B4FCD94-00AD-47B7-9147-12D4AD150ACB}" destId="{37B41444-F065-4284-96F3-795EB05AE347}" srcOrd="1" destOrd="0" presId="urn:microsoft.com/office/officeart/2005/8/layout/vList3"/>
    <dgm:cxn modelId="{A9C93405-CA8C-4853-9190-459108663DEC}" type="presParOf" srcId="{1B4FCD94-00AD-47B7-9147-12D4AD150ACB}" destId="{A2CF7E22-529D-4649-938E-B1C3575991FC}" srcOrd="2" destOrd="0" presId="urn:microsoft.com/office/officeart/2005/8/layout/vList3"/>
    <dgm:cxn modelId="{8418B8C8-CA3D-4E9D-B391-9760E12589E0}" type="presParOf" srcId="{A2CF7E22-529D-4649-938E-B1C3575991FC}" destId="{97B8DFC9-517D-4B4D-8233-9636C3D62570}" srcOrd="0" destOrd="0" presId="urn:microsoft.com/office/officeart/2005/8/layout/vList3"/>
    <dgm:cxn modelId="{36563582-08C6-4B99-891F-37C96BFBE5D0}" type="presParOf" srcId="{A2CF7E22-529D-4649-938E-B1C3575991FC}" destId="{B37F93B1-BF98-4CCD-B4F5-28B736EEE0F2}" srcOrd="1" destOrd="0" presId="urn:microsoft.com/office/officeart/2005/8/layout/vList3"/>
    <dgm:cxn modelId="{5DEF17E9-C055-48A3-95AE-087E65D1BDEA}" type="presParOf" srcId="{1B4FCD94-00AD-47B7-9147-12D4AD150ACB}" destId="{F72FFBBB-FBFF-48A3-80B8-9B740AB39361}" srcOrd="3" destOrd="0" presId="urn:microsoft.com/office/officeart/2005/8/layout/vList3"/>
    <dgm:cxn modelId="{591EFAAF-8E65-4826-911F-3B7244872499}" type="presParOf" srcId="{1B4FCD94-00AD-47B7-9147-12D4AD150ACB}" destId="{5084E61F-B9F1-4F81-90B8-0EAB824A9DA0}" srcOrd="4" destOrd="0" presId="urn:microsoft.com/office/officeart/2005/8/layout/vList3"/>
    <dgm:cxn modelId="{567177A1-194F-422B-BE69-553B0F97BB5A}" type="presParOf" srcId="{5084E61F-B9F1-4F81-90B8-0EAB824A9DA0}" destId="{60ADE577-E74D-4F40-9740-DAB507A2466C}" srcOrd="0" destOrd="0" presId="urn:microsoft.com/office/officeart/2005/8/layout/vList3"/>
    <dgm:cxn modelId="{9E2885AE-CE9E-49E5-91E6-7E02288097BD}" type="presParOf" srcId="{5084E61F-B9F1-4F81-90B8-0EAB824A9DA0}" destId="{84751BFE-CF0E-44AB-B6D4-47281DC89201}" srcOrd="1" destOrd="0" presId="urn:microsoft.com/office/officeart/2005/8/layout/vList3"/>
    <dgm:cxn modelId="{6CB10FEC-05B6-40CE-9B78-950994DFC9AA}" type="presParOf" srcId="{1B4FCD94-00AD-47B7-9147-12D4AD150ACB}" destId="{96DC08AF-DA70-4B57-9AD0-412F804E02EF}" srcOrd="5" destOrd="0" presId="urn:microsoft.com/office/officeart/2005/8/layout/vList3"/>
    <dgm:cxn modelId="{920FA405-4307-468D-AA39-3ECB5DF99B08}" type="presParOf" srcId="{1B4FCD94-00AD-47B7-9147-12D4AD150ACB}" destId="{EF8E75E5-F50E-423C-AD27-629C56E62C72}" srcOrd="6" destOrd="0" presId="urn:microsoft.com/office/officeart/2005/8/layout/vList3"/>
    <dgm:cxn modelId="{CB4E3EDA-8918-4FF1-906C-B8C464417C6D}" type="presParOf" srcId="{EF8E75E5-F50E-423C-AD27-629C56E62C72}" destId="{8CAE788B-39F5-43BE-9AE7-DC85537F28E1}" srcOrd="0" destOrd="0" presId="urn:microsoft.com/office/officeart/2005/8/layout/vList3"/>
    <dgm:cxn modelId="{8F6AF60B-20B1-4AEF-BB3C-CEEDA3E72D3F}" type="presParOf" srcId="{EF8E75E5-F50E-423C-AD27-629C56E62C72}" destId="{ACFE1AC1-ED5D-45B8-A645-95B44C813FA4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5BD716-1FE5-4838-9C14-900ECD3EA388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32EAEDA-FE23-420B-B082-C84EF7BDC0CC}">
      <dgm:prSet/>
      <dgm:spPr/>
      <dgm:t>
        <a:bodyPr/>
        <a:lstStyle/>
        <a:p>
          <a:r>
            <a:rPr lang="es-EC" dirty="0"/>
            <a:t>Cebadores marcados para facilitar la adhesión a una matriz de nitrocelulosa.</a:t>
          </a:r>
          <a:endParaRPr lang="en-US" dirty="0"/>
        </a:p>
      </dgm:t>
    </dgm:pt>
    <dgm:pt modelId="{BB066D3A-1389-400D-8E92-BB46887F8581}" type="parTrans" cxnId="{2D322C81-76D2-437D-963E-35360245DE6F}">
      <dgm:prSet/>
      <dgm:spPr/>
      <dgm:t>
        <a:bodyPr/>
        <a:lstStyle/>
        <a:p>
          <a:endParaRPr lang="en-US"/>
        </a:p>
      </dgm:t>
    </dgm:pt>
    <dgm:pt modelId="{2F5BDE3F-C5BA-477B-BF45-C96A5B57E9CC}" type="sibTrans" cxnId="{2D322C81-76D2-437D-963E-35360245DE6F}">
      <dgm:prSet/>
      <dgm:spPr/>
      <dgm:t>
        <a:bodyPr/>
        <a:lstStyle/>
        <a:p>
          <a:endParaRPr lang="en-US"/>
        </a:p>
      </dgm:t>
    </dgm:pt>
    <dgm:pt modelId="{913BFFD5-E70A-456D-85AC-4FA907D5A268}">
      <dgm:prSet/>
      <dgm:spPr/>
      <dgm:t>
        <a:bodyPr/>
        <a:lstStyle/>
        <a:p>
          <a:r>
            <a:rPr lang="es-EC" dirty="0"/>
            <a:t>Se recomienda probar el sistema para las especies </a:t>
          </a:r>
          <a:r>
            <a:rPr lang="es-EC" i="1" dirty="0" err="1"/>
            <a:t>Klebsiella</a:t>
          </a:r>
          <a:r>
            <a:rPr lang="es-EC" i="1" dirty="0"/>
            <a:t> </a:t>
          </a:r>
          <a:r>
            <a:rPr lang="es-EC" i="1" dirty="0" err="1"/>
            <a:t>pneumoniae</a:t>
          </a:r>
          <a:r>
            <a:rPr lang="es-EC" i="1" dirty="0"/>
            <a:t>, </a:t>
          </a:r>
          <a:r>
            <a:rPr lang="es-EC" i="1" dirty="0" err="1"/>
            <a:t>Mycoplasma</a:t>
          </a:r>
          <a:r>
            <a:rPr lang="es-EC" i="1" dirty="0"/>
            <a:t> </a:t>
          </a:r>
          <a:r>
            <a:rPr lang="es-EC" i="1" dirty="0" err="1"/>
            <a:t>pneumoniae</a:t>
          </a:r>
          <a:r>
            <a:rPr lang="es-EC" i="1" dirty="0"/>
            <a:t> y </a:t>
          </a:r>
          <a:r>
            <a:rPr lang="es-EC" i="1" dirty="0" err="1"/>
            <a:t>Chlamydophila</a:t>
          </a:r>
          <a:r>
            <a:rPr lang="es-EC" i="1" dirty="0"/>
            <a:t> </a:t>
          </a:r>
          <a:r>
            <a:rPr lang="es-EC" i="1" dirty="0" err="1"/>
            <a:t>pneumoniae</a:t>
          </a:r>
          <a:endParaRPr lang="en-US" dirty="0"/>
        </a:p>
      </dgm:t>
    </dgm:pt>
    <dgm:pt modelId="{57A4E051-6119-4E65-AA26-0CEB8EFE510E}" type="parTrans" cxnId="{570394D7-ADA4-4CEB-B48D-7816CC2FA44F}">
      <dgm:prSet/>
      <dgm:spPr/>
      <dgm:t>
        <a:bodyPr/>
        <a:lstStyle/>
        <a:p>
          <a:endParaRPr lang="en-US"/>
        </a:p>
      </dgm:t>
    </dgm:pt>
    <dgm:pt modelId="{2BB5934F-48B2-47CC-A6F8-828FBBC2218F}" type="sibTrans" cxnId="{570394D7-ADA4-4CEB-B48D-7816CC2FA44F}">
      <dgm:prSet/>
      <dgm:spPr/>
      <dgm:t>
        <a:bodyPr/>
        <a:lstStyle/>
        <a:p>
          <a:endParaRPr lang="en-US"/>
        </a:p>
      </dgm:t>
    </dgm:pt>
    <dgm:pt modelId="{D451E0BC-E600-44C7-BD44-3A17174A4259}">
      <dgm:prSet/>
      <dgm:spPr/>
      <dgm:t>
        <a:bodyPr/>
        <a:lstStyle/>
        <a:p>
          <a:r>
            <a:rPr lang="es-EC" dirty="0"/>
            <a:t>Realizar pruebas de sensibilidad del prototipo de diagnóstico rápido.</a:t>
          </a:r>
          <a:endParaRPr lang="en-US" dirty="0"/>
        </a:p>
      </dgm:t>
    </dgm:pt>
    <dgm:pt modelId="{8D5C4DDE-0549-4712-A418-C29CADF2DBE2}" type="parTrans" cxnId="{F2CE37E4-D045-4EA4-8581-0A46D8CC594B}">
      <dgm:prSet/>
      <dgm:spPr/>
      <dgm:t>
        <a:bodyPr/>
        <a:lstStyle/>
        <a:p>
          <a:endParaRPr lang="en-US"/>
        </a:p>
      </dgm:t>
    </dgm:pt>
    <dgm:pt modelId="{8DD6B371-D09D-4616-B243-E91200F209B2}" type="sibTrans" cxnId="{F2CE37E4-D045-4EA4-8581-0A46D8CC594B}">
      <dgm:prSet/>
      <dgm:spPr/>
      <dgm:t>
        <a:bodyPr/>
        <a:lstStyle/>
        <a:p>
          <a:endParaRPr lang="en-US"/>
        </a:p>
      </dgm:t>
    </dgm:pt>
    <dgm:pt modelId="{8329ED15-79AF-4B36-844A-CFCF11583847}">
      <dgm:prSet/>
      <dgm:spPr/>
      <dgm:t>
        <a:bodyPr/>
        <a:lstStyle/>
        <a:p>
          <a:r>
            <a:rPr lang="es-419" dirty="0"/>
            <a:t>Se recomienda el uso de FDM de alta calidad para mejorar el tiempo de impresión de la placa de PCR continua microfluídica</a:t>
          </a:r>
          <a:endParaRPr lang="en-US" dirty="0"/>
        </a:p>
      </dgm:t>
    </dgm:pt>
    <dgm:pt modelId="{A1E552B0-7361-4630-B92D-921B07A7A78D}" type="parTrans" cxnId="{391D54CD-88E4-4FDF-9C07-0C85FE8B569E}">
      <dgm:prSet/>
      <dgm:spPr/>
      <dgm:t>
        <a:bodyPr/>
        <a:lstStyle/>
        <a:p>
          <a:endParaRPr lang="en-US"/>
        </a:p>
      </dgm:t>
    </dgm:pt>
    <dgm:pt modelId="{DB50D8BA-3554-466D-87A3-D92281001E22}" type="sibTrans" cxnId="{391D54CD-88E4-4FDF-9C07-0C85FE8B569E}">
      <dgm:prSet/>
      <dgm:spPr/>
      <dgm:t>
        <a:bodyPr/>
        <a:lstStyle/>
        <a:p>
          <a:endParaRPr lang="en-US"/>
        </a:p>
      </dgm:t>
    </dgm:pt>
    <dgm:pt modelId="{5767A7AC-9DD4-4BB9-A18A-23DAD98EC81F}" type="pres">
      <dgm:prSet presAssocID="{1B5BD716-1FE5-4838-9C14-900ECD3EA388}" presName="Name0" presStyleCnt="0">
        <dgm:presLayoutVars>
          <dgm:dir/>
          <dgm:resizeHandles val="exact"/>
        </dgm:presLayoutVars>
      </dgm:prSet>
      <dgm:spPr/>
    </dgm:pt>
    <dgm:pt modelId="{98F6B174-A4B6-4989-869B-355DB287E502}" type="pres">
      <dgm:prSet presAssocID="{1B5BD716-1FE5-4838-9C14-900ECD3EA388}" presName="fgShape" presStyleLbl="fgShp" presStyleIdx="0" presStyleCnt="1"/>
      <dgm:spPr/>
    </dgm:pt>
    <dgm:pt modelId="{CBFD09CB-4037-4320-8B48-01FE7A2B57BC}" type="pres">
      <dgm:prSet presAssocID="{1B5BD716-1FE5-4838-9C14-900ECD3EA388}" presName="linComp" presStyleCnt="0"/>
      <dgm:spPr/>
    </dgm:pt>
    <dgm:pt modelId="{A7A138A9-7179-48CB-9800-E56C30B08E2B}" type="pres">
      <dgm:prSet presAssocID="{332EAEDA-FE23-420B-B082-C84EF7BDC0CC}" presName="compNode" presStyleCnt="0"/>
      <dgm:spPr/>
    </dgm:pt>
    <dgm:pt modelId="{8C7BC903-BB36-4D9B-B9A4-0412FAB9643F}" type="pres">
      <dgm:prSet presAssocID="{332EAEDA-FE23-420B-B082-C84EF7BDC0CC}" presName="bkgdShape" presStyleLbl="node1" presStyleIdx="0" presStyleCnt="4"/>
      <dgm:spPr/>
    </dgm:pt>
    <dgm:pt modelId="{71020A81-77B5-4AC3-BEAE-DBC14D2DD2F8}" type="pres">
      <dgm:prSet presAssocID="{332EAEDA-FE23-420B-B082-C84EF7BDC0CC}" presName="nodeTx" presStyleLbl="node1" presStyleIdx="0" presStyleCnt="4">
        <dgm:presLayoutVars>
          <dgm:bulletEnabled val="1"/>
        </dgm:presLayoutVars>
      </dgm:prSet>
      <dgm:spPr/>
    </dgm:pt>
    <dgm:pt modelId="{6CABFF84-E29D-4853-B674-618C5F9E5F65}" type="pres">
      <dgm:prSet presAssocID="{332EAEDA-FE23-420B-B082-C84EF7BDC0CC}" presName="invisiNode" presStyleLbl="node1" presStyleIdx="0" presStyleCnt="4"/>
      <dgm:spPr/>
    </dgm:pt>
    <dgm:pt modelId="{3A254114-5A04-418D-A447-98E970E0A4DC}" type="pres">
      <dgm:prSet presAssocID="{332EAEDA-FE23-420B-B082-C84EF7BDC0CC}" presName="imagNode" presStyleLbl="fgImgPlace1" presStyleIdx="0" presStyleCnt="4"/>
      <dgm:spPr>
        <a:blipFill dpi="0" rotWithShape="1">
          <a:blip xmlns:r="http://schemas.openxmlformats.org/officeDocument/2006/relationships" r:embed="rId1"/>
          <a:srcRect/>
          <a:stretch>
            <a:fillRect l="10260" t="3270" r="6968" b="8992"/>
          </a:stretch>
        </a:blipFill>
      </dgm:spPr>
    </dgm:pt>
    <dgm:pt modelId="{B89224EB-41E8-4342-A14C-1C27C310C41D}" type="pres">
      <dgm:prSet presAssocID="{2F5BDE3F-C5BA-477B-BF45-C96A5B57E9CC}" presName="sibTrans" presStyleLbl="sibTrans2D1" presStyleIdx="0" presStyleCnt="0"/>
      <dgm:spPr/>
    </dgm:pt>
    <dgm:pt modelId="{E4E209A1-5318-4F10-9FCE-76AF9C69996A}" type="pres">
      <dgm:prSet presAssocID="{913BFFD5-E70A-456D-85AC-4FA907D5A268}" presName="compNode" presStyleCnt="0"/>
      <dgm:spPr/>
    </dgm:pt>
    <dgm:pt modelId="{5FF6A3E2-E574-4A50-815F-D163585DE600}" type="pres">
      <dgm:prSet presAssocID="{913BFFD5-E70A-456D-85AC-4FA907D5A268}" presName="bkgdShape" presStyleLbl="node1" presStyleIdx="1" presStyleCnt="4"/>
      <dgm:spPr/>
    </dgm:pt>
    <dgm:pt modelId="{358F88C0-E27D-4149-83CB-E99CD08CEB7C}" type="pres">
      <dgm:prSet presAssocID="{913BFFD5-E70A-456D-85AC-4FA907D5A268}" presName="nodeTx" presStyleLbl="node1" presStyleIdx="1" presStyleCnt="4">
        <dgm:presLayoutVars>
          <dgm:bulletEnabled val="1"/>
        </dgm:presLayoutVars>
      </dgm:prSet>
      <dgm:spPr/>
    </dgm:pt>
    <dgm:pt modelId="{04CFF88E-BC69-41E6-8119-E65319D64E73}" type="pres">
      <dgm:prSet presAssocID="{913BFFD5-E70A-456D-85AC-4FA907D5A268}" presName="invisiNode" presStyleLbl="node1" presStyleIdx="1" presStyleCnt="4"/>
      <dgm:spPr/>
    </dgm:pt>
    <dgm:pt modelId="{6FB1EFE7-FA7A-47E6-A01E-14DFA4F1B6E2}" type="pres">
      <dgm:prSet presAssocID="{913BFFD5-E70A-456D-85AC-4FA907D5A268}" presName="imagNode" presStyleLbl="fgImgPlace1" presStyleIdx="1" presStyleCnt="4" custLinFactNeighborY="-2280"/>
      <dgm:spPr>
        <a:blipFill dpi="0" rotWithShape="1">
          <a:blip xmlns:r="http://schemas.openxmlformats.org/officeDocument/2006/relationships" r:embed="rId2"/>
          <a:srcRect/>
          <a:stretch>
            <a:fillRect l="4311" t="15785" r="1519" b="8272"/>
          </a:stretch>
        </a:blipFill>
      </dgm:spPr>
    </dgm:pt>
    <dgm:pt modelId="{68B5ED18-1FA2-4F38-9623-A51E5AE4BA9A}" type="pres">
      <dgm:prSet presAssocID="{2BB5934F-48B2-47CC-A6F8-828FBBC2218F}" presName="sibTrans" presStyleLbl="sibTrans2D1" presStyleIdx="0" presStyleCnt="0"/>
      <dgm:spPr/>
    </dgm:pt>
    <dgm:pt modelId="{40949FCC-C13A-4425-8BDA-1C5423507B04}" type="pres">
      <dgm:prSet presAssocID="{8329ED15-79AF-4B36-844A-CFCF11583847}" presName="compNode" presStyleCnt="0"/>
      <dgm:spPr/>
    </dgm:pt>
    <dgm:pt modelId="{DB2F7B6D-DBE6-4F6C-8C17-9C7A07A423DB}" type="pres">
      <dgm:prSet presAssocID="{8329ED15-79AF-4B36-844A-CFCF11583847}" presName="bkgdShape" presStyleLbl="node1" presStyleIdx="2" presStyleCnt="4"/>
      <dgm:spPr/>
    </dgm:pt>
    <dgm:pt modelId="{3259AF59-A18D-4C76-B789-5ECB0C876FEB}" type="pres">
      <dgm:prSet presAssocID="{8329ED15-79AF-4B36-844A-CFCF11583847}" presName="nodeTx" presStyleLbl="node1" presStyleIdx="2" presStyleCnt="4">
        <dgm:presLayoutVars>
          <dgm:bulletEnabled val="1"/>
        </dgm:presLayoutVars>
      </dgm:prSet>
      <dgm:spPr/>
    </dgm:pt>
    <dgm:pt modelId="{98CFE1D4-C295-4B07-97EB-103E813A6D03}" type="pres">
      <dgm:prSet presAssocID="{8329ED15-79AF-4B36-844A-CFCF11583847}" presName="invisiNode" presStyleLbl="node1" presStyleIdx="2" presStyleCnt="4"/>
      <dgm:spPr/>
    </dgm:pt>
    <dgm:pt modelId="{9AED1AA5-9EC7-4C8A-9B1D-33FFF73107B1}" type="pres">
      <dgm:prSet presAssocID="{8329ED15-79AF-4B36-844A-CFCF11583847}" presName="imagNode" presStyleLbl="fgImgPlace1" presStyleIdx="2" presStyleCnt="4"/>
      <dgm:spPr>
        <a:blipFill dpi="0" rotWithShape="1">
          <a:blip xmlns:r="http://schemas.openxmlformats.org/officeDocument/2006/relationships" r:embed="rId3"/>
          <a:srcRect/>
          <a:stretch>
            <a:fillRect l="5427" t="19467" r="9103" b="11605"/>
          </a:stretch>
        </a:blipFill>
      </dgm:spPr>
    </dgm:pt>
    <dgm:pt modelId="{809192FD-B0D4-4093-9BF5-8D6CBDD62863}" type="pres">
      <dgm:prSet presAssocID="{DB50D8BA-3554-466D-87A3-D92281001E22}" presName="sibTrans" presStyleLbl="sibTrans2D1" presStyleIdx="0" presStyleCnt="0"/>
      <dgm:spPr/>
    </dgm:pt>
    <dgm:pt modelId="{D8DA5F8B-80FE-4ED1-B76E-F3277E6F8682}" type="pres">
      <dgm:prSet presAssocID="{D451E0BC-E600-44C7-BD44-3A17174A4259}" presName="compNode" presStyleCnt="0"/>
      <dgm:spPr/>
    </dgm:pt>
    <dgm:pt modelId="{633EE81C-FA87-4AB4-8A99-C934BCD8D724}" type="pres">
      <dgm:prSet presAssocID="{D451E0BC-E600-44C7-BD44-3A17174A4259}" presName="bkgdShape" presStyleLbl="node1" presStyleIdx="3" presStyleCnt="4"/>
      <dgm:spPr/>
    </dgm:pt>
    <dgm:pt modelId="{CCE45EA2-14D9-4B4E-9B21-ED343D0D5F14}" type="pres">
      <dgm:prSet presAssocID="{D451E0BC-E600-44C7-BD44-3A17174A4259}" presName="nodeTx" presStyleLbl="node1" presStyleIdx="3" presStyleCnt="4">
        <dgm:presLayoutVars>
          <dgm:bulletEnabled val="1"/>
        </dgm:presLayoutVars>
      </dgm:prSet>
      <dgm:spPr/>
    </dgm:pt>
    <dgm:pt modelId="{F71822B8-7220-484C-B331-917553DB72DA}" type="pres">
      <dgm:prSet presAssocID="{D451E0BC-E600-44C7-BD44-3A17174A4259}" presName="invisiNode" presStyleLbl="node1" presStyleIdx="3" presStyleCnt="4"/>
      <dgm:spPr/>
    </dgm:pt>
    <dgm:pt modelId="{455383DE-5890-49AA-9B0D-E8786F5D5044}" type="pres">
      <dgm:prSet presAssocID="{D451E0BC-E600-44C7-BD44-3A17174A4259}" presName="imagNode" presStyleLbl="fgImgPlace1" presStyleIdx="3" presStyleCnt="4"/>
      <dgm:spPr>
        <a:blipFill dpi="0" rotWithShape="1">
          <a:blip xmlns:r="http://schemas.openxmlformats.org/officeDocument/2006/relationships" r:embed="rId4"/>
          <a:srcRect/>
          <a:stretch>
            <a:fillRect t="29917" b="29917"/>
          </a:stretch>
        </a:blipFill>
      </dgm:spPr>
    </dgm:pt>
  </dgm:ptLst>
  <dgm:cxnLst>
    <dgm:cxn modelId="{055F670F-CED7-4FBA-B204-8523CC4661BA}" type="presOf" srcId="{332EAEDA-FE23-420B-B082-C84EF7BDC0CC}" destId="{8C7BC903-BB36-4D9B-B9A4-0412FAB9643F}" srcOrd="0" destOrd="0" presId="urn:microsoft.com/office/officeart/2005/8/layout/hList7"/>
    <dgm:cxn modelId="{6FF7A539-8B92-449B-AA8C-92D3B97B8F71}" type="presOf" srcId="{DB50D8BA-3554-466D-87A3-D92281001E22}" destId="{809192FD-B0D4-4093-9BF5-8D6CBDD62863}" srcOrd="0" destOrd="0" presId="urn:microsoft.com/office/officeart/2005/8/layout/hList7"/>
    <dgm:cxn modelId="{42C1FC44-501C-4287-BFA3-E6133DB61A4A}" type="presOf" srcId="{332EAEDA-FE23-420B-B082-C84EF7BDC0CC}" destId="{71020A81-77B5-4AC3-BEAE-DBC14D2DD2F8}" srcOrd="1" destOrd="0" presId="urn:microsoft.com/office/officeart/2005/8/layout/hList7"/>
    <dgm:cxn modelId="{AB043269-3524-4EAF-B8D2-9F0AD981279E}" type="presOf" srcId="{D451E0BC-E600-44C7-BD44-3A17174A4259}" destId="{CCE45EA2-14D9-4B4E-9B21-ED343D0D5F14}" srcOrd="1" destOrd="0" presId="urn:microsoft.com/office/officeart/2005/8/layout/hList7"/>
    <dgm:cxn modelId="{51D47256-573D-44F0-AD6F-0DCB7FB6BB89}" type="presOf" srcId="{913BFFD5-E70A-456D-85AC-4FA907D5A268}" destId="{358F88C0-E27D-4149-83CB-E99CD08CEB7C}" srcOrd="1" destOrd="0" presId="urn:microsoft.com/office/officeart/2005/8/layout/hList7"/>
    <dgm:cxn modelId="{2D322C81-76D2-437D-963E-35360245DE6F}" srcId="{1B5BD716-1FE5-4838-9C14-900ECD3EA388}" destId="{332EAEDA-FE23-420B-B082-C84EF7BDC0CC}" srcOrd="0" destOrd="0" parTransId="{BB066D3A-1389-400D-8E92-BB46887F8581}" sibTransId="{2F5BDE3F-C5BA-477B-BF45-C96A5B57E9CC}"/>
    <dgm:cxn modelId="{D9E4938A-F3B3-432D-9239-191EEC459F24}" type="presOf" srcId="{8329ED15-79AF-4B36-844A-CFCF11583847}" destId="{3259AF59-A18D-4C76-B789-5ECB0C876FEB}" srcOrd="1" destOrd="0" presId="urn:microsoft.com/office/officeart/2005/8/layout/hList7"/>
    <dgm:cxn modelId="{80E10290-75BA-4729-A30C-FC0DE7D67B06}" type="presOf" srcId="{8329ED15-79AF-4B36-844A-CFCF11583847}" destId="{DB2F7B6D-DBE6-4F6C-8C17-9C7A07A423DB}" srcOrd="0" destOrd="0" presId="urn:microsoft.com/office/officeart/2005/8/layout/hList7"/>
    <dgm:cxn modelId="{71F5DA9F-6BE4-4266-AF7F-05BA48003E61}" type="presOf" srcId="{2F5BDE3F-C5BA-477B-BF45-C96A5B57E9CC}" destId="{B89224EB-41E8-4342-A14C-1C27C310C41D}" srcOrd="0" destOrd="0" presId="urn:microsoft.com/office/officeart/2005/8/layout/hList7"/>
    <dgm:cxn modelId="{391D54CD-88E4-4FDF-9C07-0C85FE8B569E}" srcId="{1B5BD716-1FE5-4838-9C14-900ECD3EA388}" destId="{8329ED15-79AF-4B36-844A-CFCF11583847}" srcOrd="2" destOrd="0" parTransId="{A1E552B0-7361-4630-B92D-921B07A7A78D}" sibTransId="{DB50D8BA-3554-466D-87A3-D92281001E22}"/>
    <dgm:cxn modelId="{B9E799D4-897A-477F-BC30-2FC21C026937}" type="presOf" srcId="{913BFFD5-E70A-456D-85AC-4FA907D5A268}" destId="{5FF6A3E2-E574-4A50-815F-D163585DE600}" srcOrd="0" destOrd="0" presId="urn:microsoft.com/office/officeart/2005/8/layout/hList7"/>
    <dgm:cxn modelId="{570394D7-ADA4-4CEB-B48D-7816CC2FA44F}" srcId="{1B5BD716-1FE5-4838-9C14-900ECD3EA388}" destId="{913BFFD5-E70A-456D-85AC-4FA907D5A268}" srcOrd="1" destOrd="0" parTransId="{57A4E051-6119-4E65-AA26-0CEB8EFE510E}" sibTransId="{2BB5934F-48B2-47CC-A6F8-828FBBC2218F}"/>
    <dgm:cxn modelId="{F2CE37E4-D045-4EA4-8581-0A46D8CC594B}" srcId="{1B5BD716-1FE5-4838-9C14-900ECD3EA388}" destId="{D451E0BC-E600-44C7-BD44-3A17174A4259}" srcOrd="3" destOrd="0" parTransId="{8D5C4DDE-0549-4712-A418-C29CADF2DBE2}" sibTransId="{8DD6B371-D09D-4616-B243-E91200F209B2}"/>
    <dgm:cxn modelId="{495643E8-04BF-46C0-ADA0-D94140A44302}" type="presOf" srcId="{1B5BD716-1FE5-4838-9C14-900ECD3EA388}" destId="{5767A7AC-9DD4-4BB9-A18A-23DAD98EC81F}" srcOrd="0" destOrd="0" presId="urn:microsoft.com/office/officeart/2005/8/layout/hList7"/>
    <dgm:cxn modelId="{5592D9F2-114A-4D90-81FC-6C6687BCEF9F}" type="presOf" srcId="{D451E0BC-E600-44C7-BD44-3A17174A4259}" destId="{633EE81C-FA87-4AB4-8A99-C934BCD8D724}" srcOrd="0" destOrd="0" presId="urn:microsoft.com/office/officeart/2005/8/layout/hList7"/>
    <dgm:cxn modelId="{5A7DE0F9-7EB7-4E44-8F80-3F91039EB90C}" type="presOf" srcId="{2BB5934F-48B2-47CC-A6F8-828FBBC2218F}" destId="{68B5ED18-1FA2-4F38-9623-A51E5AE4BA9A}" srcOrd="0" destOrd="0" presId="urn:microsoft.com/office/officeart/2005/8/layout/hList7"/>
    <dgm:cxn modelId="{988B20D9-AF5C-4B22-9D1C-55F4BF20BD0D}" type="presParOf" srcId="{5767A7AC-9DD4-4BB9-A18A-23DAD98EC81F}" destId="{98F6B174-A4B6-4989-869B-355DB287E502}" srcOrd="0" destOrd="0" presId="urn:microsoft.com/office/officeart/2005/8/layout/hList7"/>
    <dgm:cxn modelId="{6C863646-BAE8-47CA-8A94-AF428D793B09}" type="presParOf" srcId="{5767A7AC-9DD4-4BB9-A18A-23DAD98EC81F}" destId="{CBFD09CB-4037-4320-8B48-01FE7A2B57BC}" srcOrd="1" destOrd="0" presId="urn:microsoft.com/office/officeart/2005/8/layout/hList7"/>
    <dgm:cxn modelId="{28540DA0-E293-4693-9FDD-B9AC16113AA7}" type="presParOf" srcId="{CBFD09CB-4037-4320-8B48-01FE7A2B57BC}" destId="{A7A138A9-7179-48CB-9800-E56C30B08E2B}" srcOrd="0" destOrd="0" presId="urn:microsoft.com/office/officeart/2005/8/layout/hList7"/>
    <dgm:cxn modelId="{215A2FF7-995B-4E52-A131-91DCF1B6B8C6}" type="presParOf" srcId="{A7A138A9-7179-48CB-9800-E56C30B08E2B}" destId="{8C7BC903-BB36-4D9B-B9A4-0412FAB9643F}" srcOrd="0" destOrd="0" presId="urn:microsoft.com/office/officeart/2005/8/layout/hList7"/>
    <dgm:cxn modelId="{7C259518-DBBE-46FC-BC36-4A78ED343148}" type="presParOf" srcId="{A7A138A9-7179-48CB-9800-E56C30B08E2B}" destId="{71020A81-77B5-4AC3-BEAE-DBC14D2DD2F8}" srcOrd="1" destOrd="0" presId="urn:microsoft.com/office/officeart/2005/8/layout/hList7"/>
    <dgm:cxn modelId="{6AA7FE88-F915-42ED-A569-3E3AB939A736}" type="presParOf" srcId="{A7A138A9-7179-48CB-9800-E56C30B08E2B}" destId="{6CABFF84-E29D-4853-B674-618C5F9E5F65}" srcOrd="2" destOrd="0" presId="urn:microsoft.com/office/officeart/2005/8/layout/hList7"/>
    <dgm:cxn modelId="{360E8882-4C6A-4094-B16C-6F0F6C192AA0}" type="presParOf" srcId="{A7A138A9-7179-48CB-9800-E56C30B08E2B}" destId="{3A254114-5A04-418D-A447-98E970E0A4DC}" srcOrd="3" destOrd="0" presId="urn:microsoft.com/office/officeart/2005/8/layout/hList7"/>
    <dgm:cxn modelId="{8AC21786-53CA-48BD-A234-38FE554C2F6B}" type="presParOf" srcId="{CBFD09CB-4037-4320-8B48-01FE7A2B57BC}" destId="{B89224EB-41E8-4342-A14C-1C27C310C41D}" srcOrd="1" destOrd="0" presId="urn:microsoft.com/office/officeart/2005/8/layout/hList7"/>
    <dgm:cxn modelId="{C63EA791-347F-4FFA-8533-2B1505B62F4D}" type="presParOf" srcId="{CBFD09CB-4037-4320-8B48-01FE7A2B57BC}" destId="{E4E209A1-5318-4F10-9FCE-76AF9C69996A}" srcOrd="2" destOrd="0" presId="urn:microsoft.com/office/officeart/2005/8/layout/hList7"/>
    <dgm:cxn modelId="{4DB8107B-70BC-49FD-AD79-58F8BF91032D}" type="presParOf" srcId="{E4E209A1-5318-4F10-9FCE-76AF9C69996A}" destId="{5FF6A3E2-E574-4A50-815F-D163585DE600}" srcOrd="0" destOrd="0" presId="urn:microsoft.com/office/officeart/2005/8/layout/hList7"/>
    <dgm:cxn modelId="{A99C6F19-61BE-4D4A-B2E5-236166A82E00}" type="presParOf" srcId="{E4E209A1-5318-4F10-9FCE-76AF9C69996A}" destId="{358F88C0-E27D-4149-83CB-E99CD08CEB7C}" srcOrd="1" destOrd="0" presId="urn:microsoft.com/office/officeart/2005/8/layout/hList7"/>
    <dgm:cxn modelId="{E35B1D85-3C5D-4287-BDE7-9E474EF59A2E}" type="presParOf" srcId="{E4E209A1-5318-4F10-9FCE-76AF9C69996A}" destId="{04CFF88E-BC69-41E6-8119-E65319D64E73}" srcOrd="2" destOrd="0" presId="urn:microsoft.com/office/officeart/2005/8/layout/hList7"/>
    <dgm:cxn modelId="{55043601-9F40-4299-9E98-BBA03B1CF3B1}" type="presParOf" srcId="{E4E209A1-5318-4F10-9FCE-76AF9C69996A}" destId="{6FB1EFE7-FA7A-47E6-A01E-14DFA4F1B6E2}" srcOrd="3" destOrd="0" presId="urn:microsoft.com/office/officeart/2005/8/layout/hList7"/>
    <dgm:cxn modelId="{4AC6D8E8-ED07-480D-85F5-55070C9A5C4D}" type="presParOf" srcId="{CBFD09CB-4037-4320-8B48-01FE7A2B57BC}" destId="{68B5ED18-1FA2-4F38-9623-A51E5AE4BA9A}" srcOrd="3" destOrd="0" presId="urn:microsoft.com/office/officeart/2005/8/layout/hList7"/>
    <dgm:cxn modelId="{9CBFDBC9-0459-4717-840D-D2F90EAF9A78}" type="presParOf" srcId="{CBFD09CB-4037-4320-8B48-01FE7A2B57BC}" destId="{40949FCC-C13A-4425-8BDA-1C5423507B04}" srcOrd="4" destOrd="0" presId="urn:microsoft.com/office/officeart/2005/8/layout/hList7"/>
    <dgm:cxn modelId="{BD4DE6E1-7BDC-41AB-95CD-DE016C6019A2}" type="presParOf" srcId="{40949FCC-C13A-4425-8BDA-1C5423507B04}" destId="{DB2F7B6D-DBE6-4F6C-8C17-9C7A07A423DB}" srcOrd="0" destOrd="0" presId="urn:microsoft.com/office/officeart/2005/8/layout/hList7"/>
    <dgm:cxn modelId="{007332C0-25AD-4598-9E7C-D763F8915C52}" type="presParOf" srcId="{40949FCC-C13A-4425-8BDA-1C5423507B04}" destId="{3259AF59-A18D-4C76-B789-5ECB0C876FEB}" srcOrd="1" destOrd="0" presId="urn:microsoft.com/office/officeart/2005/8/layout/hList7"/>
    <dgm:cxn modelId="{96C93F80-0BFA-48EA-B08D-4313435F7CD6}" type="presParOf" srcId="{40949FCC-C13A-4425-8BDA-1C5423507B04}" destId="{98CFE1D4-C295-4B07-97EB-103E813A6D03}" srcOrd="2" destOrd="0" presId="urn:microsoft.com/office/officeart/2005/8/layout/hList7"/>
    <dgm:cxn modelId="{C35CB953-5673-456E-BE7D-57D28BD8DA21}" type="presParOf" srcId="{40949FCC-C13A-4425-8BDA-1C5423507B04}" destId="{9AED1AA5-9EC7-4C8A-9B1D-33FFF73107B1}" srcOrd="3" destOrd="0" presId="urn:microsoft.com/office/officeart/2005/8/layout/hList7"/>
    <dgm:cxn modelId="{DDF5B887-998D-4DDC-946D-869B1C7936E2}" type="presParOf" srcId="{CBFD09CB-4037-4320-8B48-01FE7A2B57BC}" destId="{809192FD-B0D4-4093-9BF5-8D6CBDD62863}" srcOrd="5" destOrd="0" presId="urn:microsoft.com/office/officeart/2005/8/layout/hList7"/>
    <dgm:cxn modelId="{AD6C4FF6-102F-40B7-A8F8-47F9CA8CC306}" type="presParOf" srcId="{CBFD09CB-4037-4320-8B48-01FE7A2B57BC}" destId="{D8DA5F8B-80FE-4ED1-B76E-F3277E6F8682}" srcOrd="6" destOrd="0" presId="urn:microsoft.com/office/officeart/2005/8/layout/hList7"/>
    <dgm:cxn modelId="{0A69CC41-6C72-4E5A-85F8-5A035F8626A7}" type="presParOf" srcId="{D8DA5F8B-80FE-4ED1-B76E-F3277E6F8682}" destId="{633EE81C-FA87-4AB4-8A99-C934BCD8D724}" srcOrd="0" destOrd="0" presId="urn:microsoft.com/office/officeart/2005/8/layout/hList7"/>
    <dgm:cxn modelId="{7CED1C53-3296-4353-92ED-EE526D661D6A}" type="presParOf" srcId="{D8DA5F8B-80FE-4ED1-B76E-F3277E6F8682}" destId="{CCE45EA2-14D9-4B4E-9B21-ED343D0D5F14}" srcOrd="1" destOrd="0" presId="urn:microsoft.com/office/officeart/2005/8/layout/hList7"/>
    <dgm:cxn modelId="{5565B4BA-582F-4D49-AB8F-954CD9757B20}" type="presParOf" srcId="{D8DA5F8B-80FE-4ED1-B76E-F3277E6F8682}" destId="{F71822B8-7220-484C-B331-917553DB72DA}" srcOrd="2" destOrd="0" presId="urn:microsoft.com/office/officeart/2005/8/layout/hList7"/>
    <dgm:cxn modelId="{EEDB73BA-808B-443E-AD53-0B3BE38AFB11}" type="presParOf" srcId="{D8DA5F8B-80FE-4ED1-B76E-F3277E6F8682}" destId="{455383DE-5890-49AA-9B0D-E8786F5D504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2C423-C343-42C6-8046-7D3F990B4662}">
      <dsp:nvSpPr>
        <dsp:cNvPr id="0" name=""/>
        <dsp:cNvSpPr/>
      </dsp:nvSpPr>
      <dsp:spPr>
        <a:xfrm>
          <a:off x="0" y="0"/>
          <a:ext cx="8899301" cy="892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/>
            <a:t>Obtener secuencias conservadas de ADN de la cepa bacteriana </a:t>
          </a:r>
          <a:r>
            <a:rPr lang="es-419" sz="2400" i="1" kern="1200" dirty="0" err="1"/>
            <a:t>Streptococcus</a:t>
          </a:r>
          <a:r>
            <a:rPr lang="es-419" sz="2400" i="1" kern="1200" dirty="0"/>
            <a:t> </a:t>
          </a:r>
          <a:r>
            <a:rPr lang="es-419" sz="2400" i="1" kern="1200" dirty="0" err="1"/>
            <a:t>pneumoniae</a:t>
          </a:r>
          <a:r>
            <a:rPr lang="es-419" sz="2400" i="1" kern="1200" dirty="0"/>
            <a:t>.</a:t>
          </a:r>
          <a:endParaRPr lang="es-ES" sz="2400" kern="1200" dirty="0"/>
        </a:p>
      </dsp:txBody>
      <dsp:txXfrm>
        <a:off x="1869109" y="0"/>
        <a:ext cx="7030191" cy="892490"/>
      </dsp:txXfrm>
    </dsp:sp>
    <dsp:sp modelId="{4F5C78E0-B5B0-4894-B627-65C8F344045E}">
      <dsp:nvSpPr>
        <dsp:cNvPr id="0" name=""/>
        <dsp:cNvSpPr/>
      </dsp:nvSpPr>
      <dsp:spPr>
        <a:xfrm>
          <a:off x="89249" y="89249"/>
          <a:ext cx="1779860" cy="7139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DB534F-71C5-4F3F-AC64-DCB1FAB3245D}">
      <dsp:nvSpPr>
        <dsp:cNvPr id="0" name=""/>
        <dsp:cNvSpPr/>
      </dsp:nvSpPr>
      <dsp:spPr>
        <a:xfrm>
          <a:off x="0" y="981739"/>
          <a:ext cx="8899301" cy="892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/>
            <a:t>Diseñar una PCR continua en chip de microfluídica para secuencias conservadas de ADN.</a:t>
          </a:r>
          <a:endParaRPr lang="es-ES" sz="2400" kern="1200" dirty="0"/>
        </a:p>
      </dsp:txBody>
      <dsp:txXfrm>
        <a:off x="1869109" y="981739"/>
        <a:ext cx="7030191" cy="892490"/>
      </dsp:txXfrm>
    </dsp:sp>
    <dsp:sp modelId="{CEEE27AE-4D67-49A9-808B-D77A851AB885}">
      <dsp:nvSpPr>
        <dsp:cNvPr id="0" name=""/>
        <dsp:cNvSpPr/>
      </dsp:nvSpPr>
      <dsp:spPr>
        <a:xfrm>
          <a:off x="89249" y="1070988"/>
          <a:ext cx="1779860" cy="7139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25000" b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4FDDCD-0D1B-4C8E-84AB-5F0663A15474}">
      <dsp:nvSpPr>
        <dsp:cNvPr id="0" name=""/>
        <dsp:cNvSpPr/>
      </dsp:nvSpPr>
      <dsp:spPr>
        <a:xfrm>
          <a:off x="0" y="1963479"/>
          <a:ext cx="8899301" cy="892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 dirty="0"/>
            <a:t>Construir un circuito electrónico para el control del </a:t>
          </a:r>
          <a:r>
            <a:rPr lang="es-419" sz="2400" kern="1200" dirty="0" err="1"/>
            <a:t>termociclado</a:t>
          </a:r>
          <a:r>
            <a:rPr lang="es-419" sz="2400" kern="1200" dirty="0"/>
            <a:t> de la PCR continua.</a:t>
          </a:r>
          <a:endParaRPr lang="es-ES" sz="2400" kern="1200" dirty="0"/>
        </a:p>
      </dsp:txBody>
      <dsp:txXfrm>
        <a:off x="1869109" y="1963479"/>
        <a:ext cx="7030191" cy="892490"/>
      </dsp:txXfrm>
    </dsp:sp>
    <dsp:sp modelId="{073CFE21-23C9-4F1B-BF1C-DEE7BEC2CE31}">
      <dsp:nvSpPr>
        <dsp:cNvPr id="0" name=""/>
        <dsp:cNvSpPr/>
      </dsp:nvSpPr>
      <dsp:spPr>
        <a:xfrm>
          <a:off x="89249" y="2052728"/>
          <a:ext cx="1779860" cy="71399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/>
          <a:srcRect/>
          <a:stretch>
            <a:fillRect l="404" t="-87641" r="44" b="-77168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866A91-CDBA-4B09-B8F9-5B814ADDDFF0}">
      <dsp:nvSpPr>
        <dsp:cNvPr id="0" name=""/>
        <dsp:cNvSpPr/>
      </dsp:nvSpPr>
      <dsp:spPr>
        <a:xfrm>
          <a:off x="0" y="2945218"/>
          <a:ext cx="8899301" cy="892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419" sz="2400" kern="1200" dirty="0"/>
            <a:t>Diseñar el método de diagnóstico por flujo lateral.</a:t>
          </a:r>
          <a:endParaRPr lang="es-ES" sz="2400" kern="1200" dirty="0"/>
        </a:p>
      </dsp:txBody>
      <dsp:txXfrm>
        <a:off x="1869109" y="2945218"/>
        <a:ext cx="7030191" cy="892490"/>
      </dsp:txXfrm>
    </dsp:sp>
    <dsp:sp modelId="{0D54037F-1219-45B1-AA42-5124277C0E63}">
      <dsp:nvSpPr>
        <dsp:cNvPr id="0" name=""/>
        <dsp:cNvSpPr/>
      </dsp:nvSpPr>
      <dsp:spPr>
        <a:xfrm>
          <a:off x="89249" y="3034467"/>
          <a:ext cx="1779860" cy="7139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000" b="-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E9BF8-66A3-4F87-A405-1330A899C7CA}">
      <dsp:nvSpPr>
        <dsp:cNvPr id="0" name=""/>
        <dsp:cNvSpPr/>
      </dsp:nvSpPr>
      <dsp:spPr>
        <a:xfrm rot="10800000">
          <a:off x="1997800" y="1995"/>
          <a:ext cx="7250907" cy="103836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0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El gen </a:t>
          </a:r>
          <a:r>
            <a:rPr lang="es-EC" sz="1800" kern="1200" dirty="0" err="1"/>
            <a:t>lytA</a:t>
          </a:r>
          <a:r>
            <a:rPr lang="es-EC" sz="1800" kern="1200" dirty="0"/>
            <a:t> es un gen conservado de la cepa bacteriana </a:t>
          </a:r>
          <a:r>
            <a:rPr lang="es-EC" sz="1800" i="1" kern="1200" dirty="0" err="1"/>
            <a:t>Streptococcus</a:t>
          </a:r>
          <a:r>
            <a:rPr lang="es-EC" sz="1800" i="1" kern="1200" dirty="0"/>
            <a:t> </a:t>
          </a:r>
          <a:r>
            <a:rPr lang="es-EC" sz="1800" i="1" kern="1200" dirty="0" err="1"/>
            <a:t>pneumoniae</a:t>
          </a:r>
          <a:r>
            <a:rPr lang="es-EC" sz="1800" i="1" kern="1200" dirty="0"/>
            <a:t>, </a:t>
          </a:r>
          <a:r>
            <a:rPr lang="es-EC" sz="1800" i="0" kern="1200" dirty="0"/>
            <a:t>generando un amplicón </a:t>
          </a:r>
          <a:r>
            <a:rPr lang="es-419" sz="1800" i="0" kern="1200" dirty="0"/>
            <a:t>de 75 pares de bases</a:t>
          </a:r>
          <a:r>
            <a:rPr lang="es-EC" sz="1800" i="1" kern="1200" dirty="0"/>
            <a:t>.</a:t>
          </a:r>
          <a:endParaRPr lang="en-US" sz="1800" kern="1200" dirty="0"/>
        </a:p>
      </dsp:txBody>
      <dsp:txXfrm rot="10800000">
        <a:off x="2257391" y="1995"/>
        <a:ext cx="6991316" cy="1038366"/>
      </dsp:txXfrm>
    </dsp:sp>
    <dsp:sp modelId="{1AB75172-F63B-437A-9C35-1D71180D8CAE}">
      <dsp:nvSpPr>
        <dsp:cNvPr id="0" name=""/>
        <dsp:cNvSpPr/>
      </dsp:nvSpPr>
      <dsp:spPr>
        <a:xfrm>
          <a:off x="1654912" y="192301"/>
          <a:ext cx="685775" cy="685775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21445" t="-9109" r="17293" b="-15865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F93B1-BF98-4CCD-B4F5-28B736EEE0F2}">
      <dsp:nvSpPr>
        <dsp:cNvPr id="0" name=""/>
        <dsp:cNvSpPr/>
      </dsp:nvSpPr>
      <dsp:spPr>
        <a:xfrm rot="10800000">
          <a:off x="1997800" y="1245071"/>
          <a:ext cx="7250907" cy="96361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0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dirty="0"/>
            <a:t>El diseño y parámetros de impresión del modelo de una PCR continua microfluídica construido por estereolitografía cumple las condiciones de un estado </a:t>
          </a:r>
          <a:r>
            <a:rPr lang="es-419" sz="1800" kern="1200" dirty="0" err="1"/>
            <a:t>microfluídico</a:t>
          </a:r>
          <a:r>
            <a:rPr lang="es-419" sz="1800" kern="1200" dirty="0"/>
            <a:t>. </a:t>
          </a:r>
          <a:endParaRPr lang="en-US" sz="1800" kern="1200" dirty="0"/>
        </a:p>
      </dsp:txBody>
      <dsp:txXfrm rot="10800000">
        <a:off x="2238704" y="1245071"/>
        <a:ext cx="7010003" cy="963617"/>
      </dsp:txXfrm>
    </dsp:sp>
    <dsp:sp modelId="{97B8DFC9-517D-4B4D-8233-9636C3D62570}">
      <dsp:nvSpPr>
        <dsp:cNvPr id="0" name=""/>
        <dsp:cNvSpPr/>
      </dsp:nvSpPr>
      <dsp:spPr>
        <a:xfrm>
          <a:off x="1654912" y="1383992"/>
          <a:ext cx="685775" cy="685775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5489" t="18381" r="10144" b="19584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51BFE-CF0E-44AB-B6D4-47281DC89201}">
      <dsp:nvSpPr>
        <dsp:cNvPr id="0" name=""/>
        <dsp:cNvSpPr/>
      </dsp:nvSpPr>
      <dsp:spPr>
        <a:xfrm rot="10800000">
          <a:off x="2012302" y="2413398"/>
          <a:ext cx="7250907" cy="88830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0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dirty="0"/>
            <a:t>Circuito, a base de celdas </a:t>
          </a:r>
          <a:r>
            <a:rPr lang="es-419" sz="1800" kern="1200" dirty="0" err="1"/>
            <a:t>Peltier</a:t>
          </a:r>
          <a:r>
            <a:rPr lang="es-419" sz="1800" kern="1200" dirty="0"/>
            <a:t>, capaz de controlar la temperatura del </a:t>
          </a:r>
          <a:r>
            <a:rPr lang="es-419" sz="1800" kern="1200" dirty="0" err="1"/>
            <a:t>termociclado</a:t>
          </a:r>
          <a:r>
            <a:rPr lang="es-419" sz="1800" kern="1200" dirty="0"/>
            <a:t> a través de PWM con una precisión de </a:t>
          </a:r>
          <a14:m xmlns:a14="http://schemas.microsoft.com/office/drawing/2010/main">
            <m:oMath xmlns:m="http://schemas.openxmlformats.org/officeDocument/2006/math">
              <m:r>
                <a:rPr lang="es-419" sz="18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±</m:t>
              </m:r>
            </m:oMath>
          </a14:m>
          <a:r>
            <a:rPr lang="es-419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1°C</a:t>
          </a:r>
          <a:r>
            <a:rPr lang="es-419" sz="1800" kern="1200" dirty="0"/>
            <a:t>.</a:t>
          </a:r>
          <a:endParaRPr lang="en-US" sz="1800" kern="1200" dirty="0"/>
        </a:p>
      </dsp:txBody>
      <dsp:txXfrm rot="10800000">
        <a:off x="2234378" y="2413398"/>
        <a:ext cx="7028831" cy="888305"/>
      </dsp:txXfrm>
    </dsp:sp>
    <dsp:sp modelId="{60ADE577-E74D-4F40-9740-DAB507A2466C}">
      <dsp:nvSpPr>
        <dsp:cNvPr id="0" name=""/>
        <dsp:cNvSpPr/>
      </dsp:nvSpPr>
      <dsp:spPr>
        <a:xfrm>
          <a:off x="1654912" y="2514663"/>
          <a:ext cx="685775" cy="685775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8191" t="-11748" r="-10191" b="11748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E1AC1-ED5D-45B8-A645-95B44C813FA4}">
      <dsp:nvSpPr>
        <dsp:cNvPr id="0" name=""/>
        <dsp:cNvSpPr/>
      </dsp:nvSpPr>
      <dsp:spPr>
        <a:xfrm rot="10800000">
          <a:off x="1997800" y="3506412"/>
          <a:ext cx="7250907" cy="106570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0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dirty="0"/>
            <a:t>Diseño de la prueba de flujo lateral considerando los cebadores del gen </a:t>
          </a:r>
          <a:r>
            <a:rPr lang="es-419" sz="1800" kern="1200" dirty="0" err="1"/>
            <a:t>lytA</a:t>
          </a:r>
          <a:r>
            <a:rPr lang="es-419" sz="1800" kern="1200" dirty="0"/>
            <a:t>.</a:t>
          </a:r>
          <a:br>
            <a:rPr lang="es-419" sz="1800" kern="1200" dirty="0"/>
          </a:br>
          <a:r>
            <a:rPr lang="es-419" sz="1800" kern="1200" dirty="0"/>
            <a:t>Detección mínima de prueba de flujo lateral de 10 bacterias.</a:t>
          </a:r>
          <a:endParaRPr lang="en-US" sz="1800" kern="1200" dirty="0"/>
        </a:p>
      </dsp:txBody>
      <dsp:txXfrm rot="10800000">
        <a:off x="2264227" y="3506412"/>
        <a:ext cx="6984480" cy="1065708"/>
      </dsp:txXfrm>
    </dsp:sp>
    <dsp:sp modelId="{8CAE788B-39F5-43BE-9AE7-DC85537F28E1}">
      <dsp:nvSpPr>
        <dsp:cNvPr id="0" name=""/>
        <dsp:cNvSpPr/>
      </dsp:nvSpPr>
      <dsp:spPr>
        <a:xfrm>
          <a:off x="1654912" y="3696379"/>
          <a:ext cx="685775" cy="685775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l="26552" t="-25406" r="25799" b="9143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BC903-BB36-4D9B-B9A4-0412FAB9643F}">
      <dsp:nvSpPr>
        <dsp:cNvPr id="0" name=""/>
        <dsp:cNvSpPr/>
      </dsp:nvSpPr>
      <dsp:spPr>
        <a:xfrm>
          <a:off x="2600" y="0"/>
          <a:ext cx="2725812" cy="50181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Cebadores marcados para facilitar la adhesión a una matriz de nitrocelulosa.</a:t>
          </a:r>
          <a:endParaRPr lang="en-US" sz="1800" kern="1200" dirty="0"/>
        </a:p>
      </dsp:txBody>
      <dsp:txXfrm>
        <a:off x="2600" y="2007276"/>
        <a:ext cx="2725812" cy="2007276"/>
      </dsp:txXfrm>
    </dsp:sp>
    <dsp:sp modelId="{3A254114-5A04-418D-A447-98E970E0A4DC}">
      <dsp:nvSpPr>
        <dsp:cNvPr id="0" name=""/>
        <dsp:cNvSpPr/>
      </dsp:nvSpPr>
      <dsp:spPr>
        <a:xfrm>
          <a:off x="529977" y="301091"/>
          <a:ext cx="1671057" cy="1671057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10260" t="3270" r="6968" b="8992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6A3E2-E574-4A50-815F-D163585DE600}">
      <dsp:nvSpPr>
        <dsp:cNvPr id="0" name=""/>
        <dsp:cNvSpPr/>
      </dsp:nvSpPr>
      <dsp:spPr>
        <a:xfrm>
          <a:off x="2810187" y="0"/>
          <a:ext cx="2725812" cy="50181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Se recomienda probar el sistema para las especies </a:t>
          </a:r>
          <a:r>
            <a:rPr lang="es-EC" sz="1800" i="1" kern="1200" dirty="0" err="1"/>
            <a:t>Klebsiella</a:t>
          </a:r>
          <a:r>
            <a:rPr lang="es-EC" sz="1800" i="1" kern="1200" dirty="0"/>
            <a:t> </a:t>
          </a:r>
          <a:r>
            <a:rPr lang="es-EC" sz="1800" i="1" kern="1200" dirty="0" err="1"/>
            <a:t>pneumoniae</a:t>
          </a:r>
          <a:r>
            <a:rPr lang="es-EC" sz="1800" i="1" kern="1200" dirty="0"/>
            <a:t>, </a:t>
          </a:r>
          <a:r>
            <a:rPr lang="es-EC" sz="1800" i="1" kern="1200" dirty="0" err="1"/>
            <a:t>Mycoplasma</a:t>
          </a:r>
          <a:r>
            <a:rPr lang="es-EC" sz="1800" i="1" kern="1200" dirty="0"/>
            <a:t> </a:t>
          </a:r>
          <a:r>
            <a:rPr lang="es-EC" sz="1800" i="1" kern="1200" dirty="0" err="1"/>
            <a:t>pneumoniae</a:t>
          </a:r>
          <a:r>
            <a:rPr lang="es-EC" sz="1800" i="1" kern="1200" dirty="0"/>
            <a:t> y </a:t>
          </a:r>
          <a:r>
            <a:rPr lang="es-EC" sz="1800" i="1" kern="1200" dirty="0" err="1"/>
            <a:t>Chlamydophila</a:t>
          </a:r>
          <a:r>
            <a:rPr lang="es-EC" sz="1800" i="1" kern="1200" dirty="0"/>
            <a:t> </a:t>
          </a:r>
          <a:r>
            <a:rPr lang="es-EC" sz="1800" i="1" kern="1200" dirty="0" err="1"/>
            <a:t>pneumoniae</a:t>
          </a:r>
          <a:endParaRPr lang="en-US" sz="1800" kern="1200" dirty="0"/>
        </a:p>
      </dsp:txBody>
      <dsp:txXfrm>
        <a:off x="2810187" y="2007276"/>
        <a:ext cx="2725812" cy="2007276"/>
      </dsp:txXfrm>
    </dsp:sp>
    <dsp:sp modelId="{6FB1EFE7-FA7A-47E6-A01E-14DFA4F1B6E2}">
      <dsp:nvSpPr>
        <dsp:cNvPr id="0" name=""/>
        <dsp:cNvSpPr/>
      </dsp:nvSpPr>
      <dsp:spPr>
        <a:xfrm>
          <a:off x="3337564" y="262991"/>
          <a:ext cx="1671057" cy="1671057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4311" t="15785" r="1519" b="8272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F7B6D-DBE6-4F6C-8C17-9C7A07A423DB}">
      <dsp:nvSpPr>
        <dsp:cNvPr id="0" name=""/>
        <dsp:cNvSpPr/>
      </dsp:nvSpPr>
      <dsp:spPr>
        <a:xfrm>
          <a:off x="5617774" y="0"/>
          <a:ext cx="2725812" cy="50181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 dirty="0"/>
            <a:t>Se recomienda el uso de FDM de alta calidad para mejorar el tiempo de impresión de la placa de PCR continua microfluídica</a:t>
          </a:r>
          <a:endParaRPr lang="en-US" sz="1800" kern="1200" dirty="0"/>
        </a:p>
      </dsp:txBody>
      <dsp:txXfrm>
        <a:off x="5617774" y="2007276"/>
        <a:ext cx="2725812" cy="2007276"/>
      </dsp:txXfrm>
    </dsp:sp>
    <dsp:sp modelId="{9AED1AA5-9EC7-4C8A-9B1D-33FFF73107B1}">
      <dsp:nvSpPr>
        <dsp:cNvPr id="0" name=""/>
        <dsp:cNvSpPr/>
      </dsp:nvSpPr>
      <dsp:spPr>
        <a:xfrm>
          <a:off x="6145152" y="301091"/>
          <a:ext cx="1671057" cy="1671057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5427" t="19467" r="9103" b="11605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EE81C-FA87-4AB4-8A99-C934BCD8D724}">
      <dsp:nvSpPr>
        <dsp:cNvPr id="0" name=""/>
        <dsp:cNvSpPr/>
      </dsp:nvSpPr>
      <dsp:spPr>
        <a:xfrm>
          <a:off x="8425361" y="0"/>
          <a:ext cx="2725812" cy="50181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Realizar pruebas de sensibilidad del prototipo de diagnóstico rápido.</a:t>
          </a:r>
          <a:endParaRPr lang="en-US" sz="1800" kern="1200" dirty="0"/>
        </a:p>
      </dsp:txBody>
      <dsp:txXfrm>
        <a:off x="8425361" y="2007276"/>
        <a:ext cx="2725812" cy="2007276"/>
      </dsp:txXfrm>
    </dsp:sp>
    <dsp:sp modelId="{455383DE-5890-49AA-9B0D-E8786F5D5044}">
      <dsp:nvSpPr>
        <dsp:cNvPr id="0" name=""/>
        <dsp:cNvSpPr/>
      </dsp:nvSpPr>
      <dsp:spPr>
        <a:xfrm>
          <a:off x="8952739" y="301091"/>
          <a:ext cx="1671057" cy="1671057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t="29917" b="29917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6B174-A4B6-4989-869B-355DB287E502}">
      <dsp:nvSpPr>
        <dsp:cNvPr id="0" name=""/>
        <dsp:cNvSpPr/>
      </dsp:nvSpPr>
      <dsp:spPr>
        <a:xfrm>
          <a:off x="446150" y="4014553"/>
          <a:ext cx="10261473" cy="752728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BE164-48D1-1B4F-B128-3DBFE629C59D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Haga clic para modificar el estilo de texto del patrón</a:t>
            </a:r>
          </a:p>
          <a:p>
            <a:pPr lvl="1"/>
            <a:r>
              <a:rPr lang="fr-FR"/>
              <a:t>Segundo nivel</a:t>
            </a:r>
          </a:p>
          <a:p>
            <a:pPr lvl="2"/>
            <a:r>
              <a:rPr lang="fr-FR"/>
              <a:t>Tercer nivel</a:t>
            </a:r>
          </a:p>
          <a:p>
            <a:pPr lvl="3"/>
            <a:r>
              <a:rPr lang="fr-FR"/>
              <a:t>Cuarto nivel</a:t>
            </a:r>
          </a:p>
          <a:p>
            <a:pPr lvl="4"/>
            <a:r>
              <a:rPr lang="fr-FR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D893-CBF0-4641-A92E-95D488BFBED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57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593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068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940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722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434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98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5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68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01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18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749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113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902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747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D893-CBF0-4641-A92E-95D488BFBED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70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25/8/2020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590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25/8/2020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5159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25/8/2020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6023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25/8/2020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4524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25/8/2020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658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25/8/2020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7803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25/8/2020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4279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25/8/2020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36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25/8/2020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7733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25/8/2020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3621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EBD7-E3C7-4330-8056-6994263DA075}" type="datetimeFigureOut">
              <a:rPr lang="es-EC" smtClean="0"/>
              <a:t>25/8/2020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BFD-BAC1-4326-89F9-197B87EDCC02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7774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9EBD7-E3C7-4330-8056-6994263DA075}" type="datetimeFigureOut">
              <a:rPr lang="es-EC" smtClean="0"/>
              <a:t>25/8/2020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BBFD-BAC1-4326-89F9-197B87EDCC02}" type="slidenum">
              <a:rPr lang="es-EC" smtClean="0"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4704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11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10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0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png"/><Relationship Id="rId7" Type="http://schemas.openxmlformats.org/officeDocument/2006/relationships/image" Target="../media/image9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jpeg"/><Relationship Id="rId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6.png"/><Relationship Id="rId7" Type="http://schemas.openxmlformats.org/officeDocument/2006/relationships/image" Target="../media/image1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05.png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20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20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123.png"/><Relationship Id="rId10" Type="http://schemas.openxmlformats.org/officeDocument/2006/relationships/diagramLayout" Target="../diagrams/layout20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122.jpe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microsoft.com/office/2007/relationships/hdphoto" Target="../media/hdphoto1.wdp"/><Relationship Id="rId4" Type="http://schemas.openxmlformats.org/officeDocument/2006/relationships/chart" Target="../charts/chart1.xml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0986" y="1683409"/>
            <a:ext cx="9144000" cy="2387600"/>
          </a:xfrm>
        </p:spPr>
        <p:txBody>
          <a:bodyPr>
            <a:noAutofit/>
          </a:bodyPr>
          <a:lstStyle/>
          <a:p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DEPARTAMENTO CIENCIAS DE LA VIDA Y LA AGRICULTURA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CARRERA DE INGENIERÍA EN BIOTECNOLOGÍA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PROYECTO DE TITULACIÓN PREVIO A LA OBTENCIÓN DEL TÍTULO DE INGENIERÍA EN BIOTECNOLOGÍA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“DISEÑO DE UN PROTOTIPO DE DIAGNÓSTICO RÁPIDO PARA LA BACTERIA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Streptococcus pneumoniae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MEDIANTE SECUENCIAS CONSERVADAS DE ADN” 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10986" y="4248971"/>
            <a:ext cx="9144000" cy="2238531"/>
          </a:xfrm>
        </p:spPr>
        <p:txBody>
          <a:bodyPr>
            <a:noAutofit/>
          </a:bodyPr>
          <a:lstStyle/>
          <a:p>
            <a: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  <a:t>DOMÍNGUEZ SALAZAR, LUIS DAVID</a:t>
            </a:r>
          </a:p>
          <a:p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DIRECTORA: </a:t>
            </a:r>
            <a: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  <a:t>TORRES ARIAS, MARBEL PhD.</a:t>
            </a:r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AGOSTO, 2020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" y="118727"/>
            <a:ext cx="4762500" cy="103209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35898" y="1209426"/>
            <a:ext cx="70833" cy="54928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1006731" y="1209426"/>
            <a:ext cx="72000" cy="549283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1" name="Imagen 10" descr="41494_100001626365356_2142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457" y="4355602"/>
            <a:ext cx="1266423" cy="124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mmtorres\AppData\Local\Microsoft\Windows\INetCache\Content.Word\logo final laboratori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872" y="-28124"/>
            <a:ext cx="3448584" cy="114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136" y="5711483"/>
            <a:ext cx="1225691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8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01836"/>
            <a:ext cx="10515600" cy="1325563"/>
          </a:xfrm>
        </p:spPr>
        <p:txBody>
          <a:bodyPr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</p:txBody>
      </p:sp>
      <p:sp>
        <p:nvSpPr>
          <p:cNvPr id="8" name="Rectángulo 7"/>
          <p:cNvSpPr/>
          <p:nvPr/>
        </p:nvSpPr>
        <p:spPr>
          <a:xfrm flipH="1">
            <a:off x="-2" y="6168980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58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H="1">
            <a:off x="-2" y="6496638"/>
            <a:ext cx="9675845" cy="9708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 flipH="1">
            <a:off x="-1" y="6596742"/>
            <a:ext cx="9675845" cy="898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339" y="6299477"/>
            <a:ext cx="2301466" cy="53387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33821" y="185495"/>
            <a:ext cx="11893089" cy="710974"/>
          </a:xfrm>
        </p:spPr>
        <p:txBody>
          <a:bodyPr>
            <a:normAutofit/>
          </a:bodyPr>
          <a:lstStyle/>
          <a:p>
            <a:r>
              <a:rPr lang="es-EC" sz="3600" b="1" dirty="0">
                <a:latin typeface="+mn-lt"/>
                <a:cs typeface="Arial" panose="020B0604020202020204" pitchFamily="34" charset="0"/>
              </a:rPr>
              <a:t>Cultivo de </a:t>
            </a:r>
            <a:r>
              <a:rPr lang="es-EC" sz="3600" b="1" i="1" dirty="0" err="1">
                <a:latin typeface="+mn-lt"/>
                <a:cs typeface="Arial" panose="020B0604020202020204" pitchFamily="34" charset="0"/>
              </a:rPr>
              <a:t>Streptococcus</a:t>
            </a:r>
            <a:r>
              <a:rPr lang="es-EC" sz="3600" b="1" i="1" dirty="0">
                <a:latin typeface="+mn-lt"/>
                <a:cs typeface="Arial" panose="020B0604020202020204" pitchFamily="34" charset="0"/>
              </a:rPr>
              <a:t> </a:t>
            </a:r>
            <a:r>
              <a:rPr lang="es-EC" sz="3600" b="1" i="1" dirty="0" err="1">
                <a:latin typeface="+mn-lt"/>
                <a:cs typeface="Arial" panose="020B0604020202020204" pitchFamily="34" charset="0"/>
              </a:rPr>
              <a:t>pneumoniae</a:t>
            </a:r>
            <a:r>
              <a:rPr lang="es-EC" sz="3600" b="1" i="1" dirty="0">
                <a:latin typeface="+mn-lt"/>
                <a:cs typeface="Arial" panose="020B0604020202020204" pitchFamily="34" charset="0"/>
              </a:rPr>
              <a:t> y </a:t>
            </a:r>
            <a:r>
              <a:rPr lang="es-EC" sz="3600" b="1" i="1" dirty="0" err="1">
                <a:latin typeface="+mn-lt"/>
                <a:cs typeface="Arial" panose="020B0604020202020204" pitchFamily="34" charset="0"/>
              </a:rPr>
              <a:t>colony</a:t>
            </a:r>
            <a:r>
              <a:rPr lang="es-EC" sz="3600" b="1" i="1" dirty="0">
                <a:latin typeface="+mn-lt"/>
                <a:cs typeface="Arial" panose="020B0604020202020204" pitchFamily="34" charset="0"/>
              </a:rPr>
              <a:t> PCR</a:t>
            </a:r>
            <a:endParaRPr lang="es-EC" sz="36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B40912-5BB0-437F-9B4D-8E7469EA3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8" y="1002279"/>
            <a:ext cx="2002971" cy="2305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36C0EE-214A-4B5B-9500-9968C55ED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058" y="1295012"/>
            <a:ext cx="2857035" cy="1720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004004-E59D-4683-8838-3F1EFF0995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4919" y="888984"/>
            <a:ext cx="1193620" cy="25322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27764E-3184-4C68-97A8-A8EEB1FE671B}"/>
              </a:ext>
            </a:extLst>
          </p:cNvPr>
          <p:cNvSpPr txBox="1"/>
          <p:nvPr/>
        </p:nvSpPr>
        <p:spPr>
          <a:xfrm>
            <a:off x="3099530" y="3002680"/>
            <a:ext cx="3476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/>
              <a:t>Agar sangre </a:t>
            </a:r>
            <a:br>
              <a:rPr lang="es-419" sz="1600" dirty="0"/>
            </a:br>
            <a:r>
              <a:rPr lang="es-419" sz="1600" dirty="0"/>
              <a:t>(5% sangre +5</a:t>
            </a:r>
            <a:r>
              <a:rPr lang="el-GR" sz="1600" dirty="0"/>
              <a:t>μ</a:t>
            </a:r>
            <a:r>
              <a:rPr lang="es-419" sz="1600" dirty="0"/>
              <a:t>L/mL Anfotericina B + Cristal violeta 1:500 000)</a:t>
            </a:r>
            <a:endParaRPr lang="en-US" sz="1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EB4743-D96B-4FF1-815E-3271B06D764E}"/>
              </a:ext>
            </a:extLst>
          </p:cNvPr>
          <p:cNvCxnSpPr>
            <a:cxnSpLocks/>
          </p:cNvCxnSpPr>
          <p:nvPr/>
        </p:nvCxnSpPr>
        <p:spPr>
          <a:xfrm flipV="1">
            <a:off x="5916168" y="2155114"/>
            <a:ext cx="1666107" cy="150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5DC788-F4ED-4666-9A8B-2E8D579D68C7}"/>
              </a:ext>
            </a:extLst>
          </p:cNvPr>
          <p:cNvCxnSpPr>
            <a:cxnSpLocks/>
          </p:cNvCxnSpPr>
          <p:nvPr/>
        </p:nvCxnSpPr>
        <p:spPr>
          <a:xfrm>
            <a:off x="2438400" y="2155114"/>
            <a:ext cx="10334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E044E91-1D7E-4E4F-97DB-D17625F85DC4}"/>
              </a:ext>
            </a:extLst>
          </p:cNvPr>
          <p:cNvSpPr txBox="1"/>
          <p:nvPr/>
        </p:nvSpPr>
        <p:spPr>
          <a:xfrm>
            <a:off x="5469156" y="2170171"/>
            <a:ext cx="2577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/>
              <a:t>Incubación a 35°C</a:t>
            </a:r>
            <a:br>
              <a:rPr lang="es-419" sz="1600" dirty="0"/>
            </a:br>
            <a:r>
              <a:rPr lang="es-419" sz="1600" dirty="0"/>
              <a:t>5% CO2</a:t>
            </a:r>
          </a:p>
          <a:p>
            <a:pPr algn="ctr"/>
            <a:r>
              <a:rPr lang="es-419" sz="1600" dirty="0"/>
              <a:t>Condiciones anaerobias</a:t>
            </a:r>
            <a:endParaRPr lang="en-US" sz="1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C18E45-02A5-4960-9CCE-19780A8DC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6971" y="1286446"/>
            <a:ext cx="759828" cy="1737337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DD126E-0BEF-4F06-AE94-C89D747D986B}"/>
              </a:ext>
            </a:extLst>
          </p:cNvPr>
          <p:cNvCxnSpPr>
            <a:cxnSpLocks/>
          </p:cNvCxnSpPr>
          <p:nvPr/>
        </p:nvCxnSpPr>
        <p:spPr>
          <a:xfrm>
            <a:off x="9211192" y="2155114"/>
            <a:ext cx="12195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6790999-5226-49D6-B347-14E49362B2D9}"/>
              </a:ext>
            </a:extLst>
          </p:cNvPr>
          <p:cNvSpPr txBox="1"/>
          <p:nvPr/>
        </p:nvSpPr>
        <p:spPr>
          <a:xfrm>
            <a:off x="8694242" y="1545176"/>
            <a:ext cx="213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/>
              <a:t>Suspensión de colonia en buffer lisis</a:t>
            </a:r>
            <a:endParaRPr lang="en-US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C1DA32-6C38-4283-8AF0-49A94EBFEFA3}"/>
              </a:ext>
            </a:extLst>
          </p:cNvPr>
          <p:cNvSpPr txBox="1"/>
          <p:nvPr/>
        </p:nvSpPr>
        <p:spPr>
          <a:xfrm>
            <a:off x="10376603" y="3041780"/>
            <a:ext cx="154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 err="1"/>
              <a:t>Template</a:t>
            </a:r>
            <a:r>
              <a:rPr lang="es-419" sz="1600" dirty="0"/>
              <a:t> para PCR</a:t>
            </a:r>
            <a:endParaRPr lang="en-US" sz="16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57C84F5-ED92-40CE-8214-7CE800B0E6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821" y="3969648"/>
            <a:ext cx="3794782" cy="202362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6C8236-B520-4C58-BFA3-D4587B030072}"/>
              </a:ext>
            </a:extLst>
          </p:cNvPr>
          <p:cNvCxnSpPr>
            <a:cxnSpLocks/>
          </p:cNvCxnSpPr>
          <p:nvPr/>
        </p:nvCxnSpPr>
        <p:spPr>
          <a:xfrm>
            <a:off x="4128603" y="5182455"/>
            <a:ext cx="8000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65FA55BA-409C-4E89-8D3A-B77D96EAAE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8234" y="3729486"/>
            <a:ext cx="2577421" cy="2504043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970768E-6144-47EB-82D8-A4F84B7DFBDD}"/>
              </a:ext>
            </a:extLst>
          </p:cNvPr>
          <p:cNvCxnSpPr>
            <a:cxnSpLocks/>
          </p:cNvCxnSpPr>
          <p:nvPr/>
        </p:nvCxnSpPr>
        <p:spPr>
          <a:xfrm>
            <a:off x="8046577" y="4982203"/>
            <a:ext cx="12195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634D540-3F5F-4946-859E-8326176BB3D2}"/>
              </a:ext>
            </a:extLst>
          </p:cNvPr>
          <p:cNvSpPr txBox="1"/>
          <p:nvPr/>
        </p:nvSpPr>
        <p:spPr>
          <a:xfrm>
            <a:off x="7876076" y="5059041"/>
            <a:ext cx="154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/>
              <a:t>Electroforesis horizontal</a:t>
            </a:r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52C39EF-D7F6-4014-A829-0C20730ADDE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2912"/>
          <a:stretch/>
        </p:blipFill>
        <p:spPr>
          <a:xfrm>
            <a:off x="10907690" y="4657725"/>
            <a:ext cx="935835" cy="14116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D66DAC-B41F-4E74-87FC-98AAAAB3C3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418" y="3877686"/>
            <a:ext cx="1255473" cy="14552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AD683A0-644C-4819-98A7-A9B1E9AD7528}"/>
              </a:ext>
            </a:extLst>
          </p:cNvPr>
          <p:cNvSpPr txBox="1"/>
          <p:nvPr/>
        </p:nvSpPr>
        <p:spPr>
          <a:xfrm>
            <a:off x="9675843" y="5450448"/>
            <a:ext cx="130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/>
              <a:t>Gel de agarosa al 3%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441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B13FB2-6FDF-4F6E-A3B0-1B9E1297C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57745"/>
              </p:ext>
            </p:extLst>
          </p:nvPr>
        </p:nvGraphicFramePr>
        <p:xfrm>
          <a:off x="1322363" y="3108512"/>
          <a:ext cx="9355356" cy="3183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8452">
                  <a:extLst>
                    <a:ext uri="{9D8B030D-6E8A-4147-A177-3AD203B41FA5}">
                      <a16:colId xmlns:a16="http://schemas.microsoft.com/office/drawing/2014/main" val="929906995"/>
                    </a:ext>
                  </a:extLst>
                </a:gridCol>
                <a:gridCol w="3859715">
                  <a:extLst>
                    <a:ext uri="{9D8B030D-6E8A-4147-A177-3AD203B41FA5}">
                      <a16:colId xmlns:a16="http://schemas.microsoft.com/office/drawing/2014/main" val="1274633712"/>
                    </a:ext>
                  </a:extLst>
                </a:gridCol>
                <a:gridCol w="2377189">
                  <a:extLst>
                    <a:ext uri="{9D8B030D-6E8A-4147-A177-3AD203B41FA5}">
                      <a16:colId xmlns:a16="http://schemas.microsoft.com/office/drawing/2014/main" val="2411582644"/>
                    </a:ext>
                  </a:extLst>
                </a:gridCol>
              </a:tblGrid>
              <a:tr h="335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Ecuación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Objetivo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386110"/>
                  </a:ext>
                </a:extLst>
              </a:tr>
              <a:tr h="466868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Ecuaciones Refutas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419" dirty="0"/>
                        <a:t>Cálculo de la viscosidad del fluido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112663"/>
                  </a:ext>
                </a:extLst>
              </a:tr>
              <a:tr h="430564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Regla de Kern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7853464"/>
                  </a:ext>
                </a:extLst>
              </a:tr>
              <a:tr h="578678">
                <a:tc>
                  <a:txBody>
                    <a:bodyPr/>
                    <a:lstStyle/>
                    <a:p>
                      <a:pPr algn="ctr"/>
                      <a:r>
                        <a:rPr lang="es-419" dirty="0" err="1"/>
                        <a:t>Ec</a:t>
                      </a:r>
                      <a:r>
                        <a:rPr lang="es-419" dirty="0"/>
                        <a:t>. de Einstein para mezclas heterogéneas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133210"/>
                  </a:ext>
                </a:extLst>
              </a:tr>
              <a:tr h="578678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Número de Reynolds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Determinación de régimen del flujo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724951"/>
                  </a:ext>
                </a:extLst>
              </a:tr>
              <a:tr h="578678">
                <a:tc>
                  <a:txBody>
                    <a:bodyPr/>
                    <a:lstStyle/>
                    <a:p>
                      <a:pPr algn="ctr"/>
                      <a:r>
                        <a:rPr lang="es-419" dirty="0" err="1"/>
                        <a:t>Ec</a:t>
                      </a:r>
                      <a:r>
                        <a:rPr lang="es-419" dirty="0"/>
                        <a:t>. de conducción de Fourier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Cálculo de la distancia del canal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1457991"/>
                  </a:ext>
                </a:extLst>
              </a:tr>
            </a:tbl>
          </a:graphicData>
        </a:graphic>
      </p:graphicFrame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7616" y="69154"/>
            <a:ext cx="12192002" cy="428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3600" b="1" dirty="0">
                <a:cs typeface="Arial" panose="020B0604020202020204" pitchFamily="34" charset="0"/>
              </a:rPr>
              <a:t>Diseño 3D de la placa de microfluídica</a:t>
            </a:r>
          </a:p>
        </p:txBody>
      </p:sp>
      <p:sp>
        <p:nvSpPr>
          <p:cNvPr id="8" name="Rectángulo 7"/>
          <p:cNvSpPr/>
          <p:nvPr/>
        </p:nvSpPr>
        <p:spPr>
          <a:xfrm flipH="1">
            <a:off x="-2" y="6447610"/>
            <a:ext cx="10640093" cy="126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 flipH="1">
            <a:off x="0" y="6583748"/>
            <a:ext cx="10640093" cy="1173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094" y="6482058"/>
            <a:ext cx="1452379" cy="336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6F1E7B-5908-47BA-B020-93A8F2625EDB}"/>
                  </a:ext>
                </a:extLst>
              </p:cNvPr>
              <p:cNvSpPr txBox="1"/>
              <p:nvPr/>
            </p:nvSpPr>
            <p:spPr>
              <a:xfrm>
                <a:off x="5027165" y="4452261"/>
                <a:ext cx="1969433" cy="474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i="0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1+0.5</m:t>
                          </m:r>
                          <m:r>
                            <m:rPr>
                              <m:sty m:val="p"/>
                            </m:rPr>
                            <a:rPr lang="en-US" sz="1200" i="0">
                              <a:latin typeface="Cambria Math" panose="02040503050406030204" pitchFamily="18" charset="0"/>
                            </a:rPr>
                            <m:t>ϕ</m:t>
                          </m:r>
                        </m:num>
                        <m:den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 i="0">
                                      <a:latin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6F1E7B-5908-47BA-B020-93A8F2625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65" y="4452261"/>
                <a:ext cx="1969433" cy="474104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9D25B8-D4E0-4FC8-BE45-561310E1213B}"/>
                  </a:ext>
                </a:extLst>
              </p:cNvPr>
              <p:cNvSpPr txBox="1"/>
              <p:nvPr/>
            </p:nvSpPr>
            <p:spPr>
              <a:xfrm>
                <a:off x="5061601" y="3946437"/>
                <a:ext cx="2057076" cy="417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𝑠𝑜𝑙</m:t>
                                  </m:r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≤2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30%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9D25B8-D4E0-4FC8-BE45-561310E12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601" y="3946437"/>
                <a:ext cx="2057076" cy="417615"/>
              </a:xfrm>
              <a:prstGeom prst="rect">
                <a:avLst/>
              </a:prstGeom>
              <a:blipFill>
                <a:blip r:embed="rId5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B43A2F-A9D3-444E-8D9D-FE27C6A7E587}"/>
                  </a:ext>
                </a:extLst>
              </p:cNvPr>
              <p:cNvSpPr txBox="1"/>
              <p:nvPr/>
            </p:nvSpPr>
            <p:spPr>
              <a:xfrm>
                <a:off x="5255967" y="5125936"/>
                <a:ext cx="1508613" cy="555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ρωυ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η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B43A2F-A9D3-444E-8D9D-FE27C6A7E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967" y="5125936"/>
                <a:ext cx="1508613" cy="555986"/>
              </a:xfrm>
              <a:prstGeom prst="rect">
                <a:avLst/>
              </a:prstGeom>
              <a:blipFill>
                <a:blip r:embed="rId6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8880B3-2F94-4F8C-B818-61DF27C19A5B}"/>
                  </a:ext>
                </a:extLst>
              </p:cNvPr>
              <p:cNvSpPr txBox="1"/>
              <p:nvPr/>
            </p:nvSpPr>
            <p:spPr>
              <a:xfrm>
                <a:off x="5255967" y="5728463"/>
                <a:ext cx="1740631" cy="559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panose="02040503050406030204" pitchFamily="18" charset="0"/>
                        </a:rPr>
                        <m:t>kdA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dt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dx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8880B3-2F94-4F8C-B818-61DF27C19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967" y="5728463"/>
                <a:ext cx="1740631" cy="559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2D54BE-7AD7-4FC5-96A5-56C8AE21126A}"/>
                  </a:ext>
                </a:extLst>
              </p:cNvPr>
              <p:cNvSpPr txBox="1"/>
              <p:nvPr/>
            </p:nvSpPr>
            <p:spPr>
              <a:xfrm>
                <a:off x="4324346" y="3446223"/>
                <a:ext cx="3760178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i="0">
                              <a:latin typeface="Cambria Math" panose="02040503050406030204" pitchFamily="18" charset="0"/>
                            </a:rPr>
                            <m:t>mixture</m:t>
                          </m:r>
                        </m:sub>
                      </m:sSub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i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i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i="0">
                                              <a:latin typeface="Cambria Math" panose="02040503050406030204" pitchFamily="18" charset="0"/>
                                            </a:rPr>
                                            <m:t>VB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200" i="0">
                                                  <a:latin typeface="Cambria Math" panose="02040503050406030204" pitchFamily="18" charset="0"/>
                                                </a:rPr>
                                                <m:t>N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200" i="0">
                                                  <a:latin typeface="Cambria Math" panose="02040503050406030204" pitchFamily="18" charset="0"/>
                                                </a:rPr>
                                                <m:t>mixture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200" i="0">
                                              <a:latin typeface="Cambria Math" panose="02040503050406030204" pitchFamily="18" charset="0"/>
                                            </a:rPr>
                                            <m:t>−10.975</m:t>
                                          </m:r>
                                        </m:num>
                                        <m:den>
                                          <m:r>
                                            <a:rPr lang="en-US" sz="1200" i="0">
                                              <a:latin typeface="Cambria Math" panose="02040503050406030204" pitchFamily="18" charset="0"/>
                                            </a:rPr>
                                            <m:t>14.534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sz="1200" i="0">
                          <a:latin typeface="Cambria Math" panose="02040503050406030204" pitchFamily="18" charset="0"/>
                        </a:rPr>
                        <m:t>−0.8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2D54BE-7AD7-4FC5-96A5-56C8AE211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346" y="3446223"/>
                <a:ext cx="3760178" cy="5073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BA5E3A2D-1B6A-4201-97CB-B1DA129A76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5852" y="644403"/>
            <a:ext cx="3248396" cy="24392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9D24F5C-C8B8-46E3-82F4-FCCA709B2BAD}"/>
              </a:ext>
            </a:extLst>
          </p:cNvPr>
          <p:cNvSpPr txBox="1"/>
          <p:nvPr/>
        </p:nvSpPr>
        <p:spPr>
          <a:xfrm>
            <a:off x="5620074" y="1385898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2000" dirty="0"/>
              <a:t>Software para el diseño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sz="2000" dirty="0" err="1"/>
              <a:t>Rhinoceros</a:t>
            </a:r>
            <a:r>
              <a:rPr lang="es-419" sz="2000" dirty="0"/>
              <a:t> 5.0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sz="2000" dirty="0" err="1"/>
              <a:t>Autocad</a:t>
            </a:r>
            <a:r>
              <a:rPr lang="es-419" sz="2000" dirty="0"/>
              <a:t> 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5169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 flipH="1">
            <a:off x="-1" y="6408194"/>
            <a:ext cx="9935307" cy="765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 flipH="1">
            <a:off x="0" y="6506765"/>
            <a:ext cx="9935307" cy="708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308" y="6299390"/>
            <a:ext cx="2153661" cy="49958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76775" y="10918"/>
            <a:ext cx="111697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>
                <a:cs typeface="Arial" panose="020B0604020202020204" pitchFamily="34" charset="0"/>
              </a:rPr>
              <a:t>Impresión 3D, lavado, fortalecimiento y tratamiento de termorresistencia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02C31D-2A08-4B3E-A1D5-0AA6E7E74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21" y="1277108"/>
            <a:ext cx="1109816" cy="1721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BBE44B-6205-46A7-B6C3-402F63FEA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237" y="1482511"/>
            <a:ext cx="592595" cy="1478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A067D-A0C9-4EEC-8649-D6E3D742B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130" y="1193068"/>
            <a:ext cx="1404643" cy="180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03CADD-EB9F-4123-8F27-3D240CF4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0721" y="860935"/>
            <a:ext cx="1377969" cy="1821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71F80A-44E0-4C97-8880-EA50BCD75C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7676" y="888744"/>
            <a:ext cx="1556020" cy="17656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B98CD-888A-4ABD-B69E-C2BE385561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5340" y="1097665"/>
            <a:ext cx="2089174" cy="1347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E12F8-858B-4434-A99B-147276CD2B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599" y="3695395"/>
            <a:ext cx="1787163" cy="15662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73C274-D13A-4DFF-96E3-ABBA113961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4417" y="3614287"/>
            <a:ext cx="3409807" cy="17942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984936-03DB-45F3-92F9-1E1CDFCFA1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87878" y="3664993"/>
            <a:ext cx="1279445" cy="16059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27E5506-94C0-4F84-A59C-B9F04D066064}"/>
              </a:ext>
            </a:extLst>
          </p:cNvPr>
          <p:cNvSpPr txBox="1"/>
          <p:nvPr/>
        </p:nvSpPr>
        <p:spPr>
          <a:xfrm>
            <a:off x="721066" y="2892901"/>
            <a:ext cx="3409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/>
              <a:t>Impresión en </a:t>
            </a:r>
            <a:r>
              <a:rPr lang="es-419" dirty="0" err="1"/>
              <a:t>Anycubic</a:t>
            </a:r>
            <a:r>
              <a:rPr lang="es-419" dirty="0"/>
              <a:t> </a:t>
            </a:r>
            <a:r>
              <a:rPr lang="es-419" dirty="0" err="1"/>
              <a:t>Photon</a:t>
            </a:r>
            <a:br>
              <a:rPr lang="es-419" dirty="0"/>
            </a:br>
            <a:r>
              <a:rPr lang="es-419" dirty="0"/>
              <a:t>Resina </a:t>
            </a:r>
            <a:r>
              <a:rPr lang="es-419" dirty="0" err="1"/>
              <a:t>Elegoo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CD7A95-E927-4667-B2AC-96218EA865DC}"/>
              </a:ext>
            </a:extLst>
          </p:cNvPr>
          <p:cNvCxnSpPr>
            <a:cxnSpLocks/>
          </p:cNvCxnSpPr>
          <p:nvPr/>
        </p:nvCxnSpPr>
        <p:spPr>
          <a:xfrm>
            <a:off x="8331559" y="2221757"/>
            <a:ext cx="12195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89194B-FC4B-4F19-AB11-D0D5D2EC2A49}"/>
              </a:ext>
            </a:extLst>
          </p:cNvPr>
          <p:cNvCxnSpPr>
            <a:cxnSpLocks/>
          </p:cNvCxnSpPr>
          <p:nvPr/>
        </p:nvCxnSpPr>
        <p:spPr>
          <a:xfrm>
            <a:off x="4407259" y="2221757"/>
            <a:ext cx="10334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0B3845-943C-4874-BBDC-2D93BD2B7473}"/>
              </a:ext>
            </a:extLst>
          </p:cNvPr>
          <p:cNvSpPr txBox="1"/>
          <p:nvPr/>
        </p:nvSpPr>
        <p:spPr>
          <a:xfrm>
            <a:off x="5135465" y="2710017"/>
            <a:ext cx="1683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/>
              <a:t>3 Lavados con alcohol al 99%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0ACB46-1340-41B7-9AE4-C03C8DF2D141}"/>
              </a:ext>
            </a:extLst>
          </p:cNvPr>
          <p:cNvSpPr txBox="1"/>
          <p:nvPr/>
        </p:nvSpPr>
        <p:spPr>
          <a:xfrm>
            <a:off x="7011808" y="2710017"/>
            <a:ext cx="195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/>
              <a:t>3 Lavados con agua destilada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F78D484-947F-4194-9E1C-5195AE462B0D}"/>
              </a:ext>
            </a:extLst>
          </p:cNvPr>
          <p:cNvCxnSpPr>
            <a:cxnSpLocks/>
          </p:cNvCxnSpPr>
          <p:nvPr/>
        </p:nvCxnSpPr>
        <p:spPr>
          <a:xfrm>
            <a:off x="6504145" y="2221757"/>
            <a:ext cx="6757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68751F8-AA03-4FC5-BAE3-8E65207F7615}"/>
              </a:ext>
            </a:extLst>
          </p:cNvPr>
          <p:cNvSpPr txBox="1"/>
          <p:nvPr/>
        </p:nvSpPr>
        <p:spPr>
          <a:xfrm>
            <a:off x="9817727" y="2710017"/>
            <a:ext cx="189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/>
              <a:t>Fortalecimiento</a:t>
            </a:r>
            <a:br>
              <a:rPr lang="es-419" dirty="0"/>
            </a:br>
            <a:r>
              <a:rPr lang="es-419" dirty="0"/>
              <a:t>1h en UV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355F004-A25C-4912-8477-5D4F9E3480AD}"/>
              </a:ext>
            </a:extLst>
          </p:cNvPr>
          <p:cNvCxnSpPr>
            <a:cxnSpLocks/>
          </p:cNvCxnSpPr>
          <p:nvPr/>
        </p:nvCxnSpPr>
        <p:spPr>
          <a:xfrm>
            <a:off x="3007802" y="4788461"/>
            <a:ext cx="12195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CC0DE0-89FB-414F-A6DF-787EEA6898D9}"/>
              </a:ext>
            </a:extLst>
          </p:cNvPr>
          <p:cNvSpPr txBox="1"/>
          <p:nvPr/>
        </p:nvSpPr>
        <p:spPr>
          <a:xfrm>
            <a:off x="619077" y="5171807"/>
            <a:ext cx="31064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Termorresistencia</a:t>
            </a:r>
            <a:endParaRPr lang="en-US" sz="1600" dirty="0"/>
          </a:p>
          <a:p>
            <a:r>
              <a:rPr lang="en-US" sz="1600" dirty="0"/>
              <a:t>-20 min de </a:t>
            </a:r>
            <a:r>
              <a:rPr lang="en-US" sz="1600" dirty="0" err="1"/>
              <a:t>calor</a:t>
            </a:r>
            <a:r>
              <a:rPr lang="en-US" sz="1600" dirty="0"/>
              <a:t> a:</a:t>
            </a:r>
          </a:p>
          <a:p>
            <a:r>
              <a:rPr lang="en-US" sz="1600" dirty="0"/>
              <a:t>50°C, 65°C, 75°C, 85°C, 90°C, 95°C.</a:t>
            </a:r>
          </a:p>
          <a:p>
            <a:r>
              <a:rPr lang="en-US" sz="1600" dirty="0"/>
              <a:t>-</a:t>
            </a:r>
            <a:r>
              <a:rPr lang="en-US" sz="1600" dirty="0" err="1"/>
              <a:t>Enfriar</a:t>
            </a:r>
            <a:r>
              <a:rPr lang="en-US" sz="1600" dirty="0"/>
              <a:t> entre </a:t>
            </a:r>
            <a:r>
              <a:rPr lang="en-US" sz="1600" dirty="0" err="1"/>
              <a:t>cambios</a:t>
            </a:r>
            <a:r>
              <a:rPr lang="en-US" sz="1600" dirty="0"/>
              <a:t> de </a:t>
            </a:r>
            <a:r>
              <a:rPr lang="en-US" sz="1600" dirty="0" err="1"/>
              <a:t>temperatura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9ED7AD-FCC9-42CF-8215-7D1DF51739EA}"/>
              </a:ext>
            </a:extLst>
          </p:cNvPr>
          <p:cNvSpPr txBox="1"/>
          <p:nvPr/>
        </p:nvSpPr>
        <p:spPr>
          <a:xfrm>
            <a:off x="5300482" y="5583021"/>
            <a:ext cx="2294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Sellado</a:t>
            </a:r>
            <a:r>
              <a:rPr lang="en-US" dirty="0"/>
              <a:t> con </a:t>
            </a:r>
            <a:r>
              <a:rPr lang="en-US" dirty="0" err="1"/>
              <a:t>MicroAmp</a:t>
            </a:r>
            <a:r>
              <a:rPr lang="en-US" dirty="0"/>
              <a:t> Optical Adhesive Film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2B96FE2-4384-4EEE-99DF-7AA0FCE439A8}"/>
              </a:ext>
            </a:extLst>
          </p:cNvPr>
          <p:cNvCxnSpPr>
            <a:cxnSpLocks/>
          </p:cNvCxnSpPr>
          <p:nvPr/>
        </p:nvCxnSpPr>
        <p:spPr>
          <a:xfrm>
            <a:off x="8391264" y="4776682"/>
            <a:ext cx="12195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9E67DD9-81F7-45E0-9411-9E26C4D86E02}"/>
              </a:ext>
            </a:extLst>
          </p:cNvPr>
          <p:cNvSpPr txBox="1"/>
          <p:nvPr/>
        </p:nvSpPr>
        <p:spPr>
          <a:xfrm>
            <a:off x="9511159" y="5492276"/>
            <a:ext cx="2294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Verificación</a:t>
            </a:r>
            <a:r>
              <a:rPr lang="en-US" dirty="0"/>
              <a:t> de </a:t>
            </a:r>
            <a:r>
              <a:rPr lang="en-US" dirty="0" err="1"/>
              <a:t>integridad</a:t>
            </a:r>
            <a:r>
              <a:rPr lang="en-US" dirty="0"/>
              <a:t> de </a:t>
            </a:r>
            <a:r>
              <a:rPr lang="en-US" dirty="0" err="1"/>
              <a:t>canales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1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5673" y="360815"/>
            <a:ext cx="11380304" cy="5316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C" sz="3600" b="1" dirty="0"/>
              <a:t>Control de temperatura y flujo</a:t>
            </a:r>
          </a:p>
        </p:txBody>
      </p:sp>
      <p:sp>
        <p:nvSpPr>
          <p:cNvPr id="2" name="Rectángulo 5">
            <a:extLst>
              <a:ext uri="{FF2B5EF4-FFF2-40B4-BE49-F238E27FC236}">
                <a16:creationId xmlns:a16="http://schemas.microsoft.com/office/drawing/2014/main" id="{C57025FF-C527-49CB-864F-E3DB28F0F6E6}"/>
              </a:ext>
            </a:extLst>
          </p:cNvPr>
          <p:cNvSpPr/>
          <p:nvPr/>
        </p:nvSpPr>
        <p:spPr>
          <a:xfrm flipH="1" flipV="1">
            <a:off x="-1" y="6692641"/>
            <a:ext cx="10474035" cy="783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 6">
            <a:extLst>
              <a:ext uri="{FF2B5EF4-FFF2-40B4-BE49-F238E27FC236}">
                <a16:creationId xmlns:a16="http://schemas.microsoft.com/office/drawing/2014/main" id="{EBB73127-6BD5-4D6D-A8CD-F1564F949AED}"/>
              </a:ext>
            </a:extLst>
          </p:cNvPr>
          <p:cNvSpPr/>
          <p:nvPr/>
        </p:nvSpPr>
        <p:spPr>
          <a:xfrm flipH="1" flipV="1">
            <a:off x="0" y="6785476"/>
            <a:ext cx="10474035" cy="725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A090318-3188-4C18-A149-8AFC9A61D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174" y="6610006"/>
            <a:ext cx="1170115" cy="271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9DC046-02CB-4F1A-A669-9242F5F32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499" y="859070"/>
            <a:ext cx="5063676" cy="5873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F45091-390F-4824-BFE1-E1834A920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636" y="830597"/>
            <a:ext cx="4934863" cy="590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4932ECF-2A25-4BAC-9E30-7F2C69B6B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057" y="818095"/>
            <a:ext cx="1644209" cy="18225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7F1F3AF-DC8A-4A49-B327-59EE31165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474" y="945668"/>
            <a:ext cx="1507309" cy="156741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FF50811-A133-4438-B27F-9B68B7C25597}"/>
              </a:ext>
            </a:extLst>
          </p:cNvPr>
          <p:cNvSpPr/>
          <p:nvPr/>
        </p:nvSpPr>
        <p:spPr>
          <a:xfrm flipH="1">
            <a:off x="-1" y="6495309"/>
            <a:ext cx="9937482" cy="11482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E7C2C1-60A6-4AC1-8AB8-5D9D2B36E1F0}"/>
              </a:ext>
            </a:extLst>
          </p:cNvPr>
          <p:cNvSpPr/>
          <p:nvPr/>
        </p:nvSpPr>
        <p:spPr>
          <a:xfrm flipH="1">
            <a:off x="0" y="6596743"/>
            <a:ext cx="9937482" cy="1062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2B0FB40C-4E11-498D-9DF1-AE5073E72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15" y="6296616"/>
            <a:ext cx="2255521" cy="5232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BB57F3-8419-40E8-A481-68A252DF7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017" y="3808081"/>
            <a:ext cx="1518888" cy="15622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C6FC9-5C4D-4B2E-8878-4893A1183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429" y="3620679"/>
            <a:ext cx="2037779" cy="17093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FE4BD2-E95A-4F80-AF22-E5D209D60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0629" y="3974827"/>
            <a:ext cx="1825815" cy="12993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78462B-1C04-4D26-930C-3723B72FB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89" y="1324641"/>
            <a:ext cx="1759773" cy="12560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9598A2-F66D-41AF-AB93-28F8FDFE87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660" y="1260247"/>
            <a:ext cx="813838" cy="10083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7A4BC7-763F-4078-8C5D-917B54A31E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8038" y="945668"/>
            <a:ext cx="1265042" cy="15674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16D1C8-BE1B-42BC-8808-DA35E3102A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827" y="3728926"/>
            <a:ext cx="1075503" cy="13325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4D7493A-4E67-4860-91A0-76C79A3A4B9D}"/>
              </a:ext>
            </a:extLst>
          </p:cNvPr>
          <p:cNvSpPr txBox="1"/>
          <p:nvPr/>
        </p:nvSpPr>
        <p:spPr>
          <a:xfrm>
            <a:off x="340055" y="2633381"/>
            <a:ext cx="137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/>
              <a:t>Lavado con agua destilada</a:t>
            </a:r>
            <a:endParaRPr lang="en-US" sz="16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FDBE60-C929-4F78-AFD1-15EB8E1A4ECB}"/>
              </a:ext>
            </a:extLst>
          </p:cNvPr>
          <p:cNvCxnSpPr>
            <a:cxnSpLocks/>
          </p:cNvCxnSpPr>
          <p:nvPr/>
        </p:nvCxnSpPr>
        <p:spPr>
          <a:xfrm>
            <a:off x="1493062" y="1729377"/>
            <a:ext cx="9127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99FE6E6-4A4C-4DFD-B03A-8F8AC7FB1469}"/>
              </a:ext>
            </a:extLst>
          </p:cNvPr>
          <p:cNvSpPr txBox="1"/>
          <p:nvPr/>
        </p:nvSpPr>
        <p:spPr>
          <a:xfrm>
            <a:off x="1283688" y="1835331"/>
            <a:ext cx="1100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100" dirty="0"/>
              <a:t>Secado a T </a:t>
            </a:r>
            <a:r>
              <a:rPr lang="es-419" sz="1100" dirty="0" err="1"/>
              <a:t>amb</a:t>
            </a:r>
            <a:br>
              <a:rPr lang="es-419" sz="1100" dirty="0"/>
            </a:br>
            <a:r>
              <a:rPr lang="es-419" sz="1100" dirty="0"/>
              <a:t>30 min</a:t>
            </a:r>
            <a:endParaRPr lang="en-US" sz="12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C31FCB6-F57F-432A-8085-E4327F1AA528}"/>
              </a:ext>
            </a:extLst>
          </p:cNvPr>
          <p:cNvCxnSpPr>
            <a:cxnSpLocks/>
          </p:cNvCxnSpPr>
          <p:nvPr/>
        </p:nvCxnSpPr>
        <p:spPr>
          <a:xfrm>
            <a:off x="4296161" y="1729377"/>
            <a:ext cx="6725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6CB81DF-0914-4063-9CB9-B05F7471BD43}"/>
              </a:ext>
            </a:extLst>
          </p:cNvPr>
          <p:cNvSpPr txBox="1"/>
          <p:nvPr/>
        </p:nvSpPr>
        <p:spPr>
          <a:xfrm>
            <a:off x="8062285" y="1871277"/>
            <a:ext cx="10591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100" dirty="0"/>
              <a:t>Secado a 80°C</a:t>
            </a:r>
            <a:br>
              <a:rPr lang="es-419" sz="1100" dirty="0"/>
            </a:br>
            <a:r>
              <a:rPr lang="es-419" sz="1100" dirty="0"/>
              <a:t>30min</a:t>
            </a:r>
            <a:endParaRPr lang="en-US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F6D4BE-8D3F-4095-AF91-C9F1BCAD7809}"/>
              </a:ext>
            </a:extLst>
          </p:cNvPr>
          <p:cNvSpPr txBox="1"/>
          <p:nvPr/>
        </p:nvSpPr>
        <p:spPr>
          <a:xfrm>
            <a:off x="2458208" y="2633381"/>
            <a:ext cx="1514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/>
              <a:t>Tratamiento UV</a:t>
            </a:r>
          </a:p>
          <a:p>
            <a:pPr algn="ctr"/>
            <a:r>
              <a:rPr lang="es-419" sz="1600" dirty="0"/>
              <a:t>15 min c/lado</a:t>
            </a:r>
            <a:endParaRPr lang="en-US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33FB67-4BE5-48E4-8294-84F6A2A4C57F}"/>
              </a:ext>
            </a:extLst>
          </p:cNvPr>
          <p:cNvSpPr txBox="1"/>
          <p:nvPr/>
        </p:nvSpPr>
        <p:spPr>
          <a:xfrm>
            <a:off x="4704555" y="2633381"/>
            <a:ext cx="203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/>
              <a:t>Activación</a:t>
            </a:r>
          </a:p>
          <a:p>
            <a:pPr algn="ctr"/>
            <a:r>
              <a:rPr lang="es-419" sz="1600" dirty="0"/>
              <a:t>Agitación, 1min, 60°C</a:t>
            </a:r>
            <a:endParaRPr lang="en-US" sz="16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C264520-B573-42D4-84AE-19FD718191A8}"/>
              </a:ext>
            </a:extLst>
          </p:cNvPr>
          <p:cNvCxnSpPr>
            <a:cxnSpLocks/>
          </p:cNvCxnSpPr>
          <p:nvPr/>
        </p:nvCxnSpPr>
        <p:spPr>
          <a:xfrm>
            <a:off x="6625753" y="1729377"/>
            <a:ext cx="510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9D68047-EC38-4E8E-813D-6F10331BD138}"/>
              </a:ext>
            </a:extLst>
          </p:cNvPr>
          <p:cNvSpPr txBox="1"/>
          <p:nvPr/>
        </p:nvSpPr>
        <p:spPr>
          <a:xfrm>
            <a:off x="6880797" y="2633381"/>
            <a:ext cx="1501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/>
              <a:t>Lavado con agua destilada</a:t>
            </a:r>
            <a:endParaRPr lang="en-US" sz="16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D49A04E-20AC-4E95-AE1A-594C1A112813}"/>
              </a:ext>
            </a:extLst>
          </p:cNvPr>
          <p:cNvCxnSpPr>
            <a:cxnSpLocks/>
          </p:cNvCxnSpPr>
          <p:nvPr/>
        </p:nvCxnSpPr>
        <p:spPr>
          <a:xfrm>
            <a:off x="7990060" y="1729377"/>
            <a:ext cx="120362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2249814-C467-48BD-91D4-82A77C9838BF}"/>
              </a:ext>
            </a:extLst>
          </p:cNvPr>
          <p:cNvSpPr txBox="1"/>
          <p:nvPr/>
        </p:nvSpPr>
        <p:spPr>
          <a:xfrm>
            <a:off x="9336005" y="2633381"/>
            <a:ext cx="185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/>
              <a:t>Modificación</a:t>
            </a:r>
          </a:p>
          <a:p>
            <a:pPr algn="ctr"/>
            <a:r>
              <a:rPr lang="es-419" sz="1600" dirty="0"/>
              <a:t>Agitación, 1h, 25°C</a:t>
            </a:r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0CDE3D-6F18-4F2A-95E3-8CA4E5CF173A}"/>
              </a:ext>
            </a:extLst>
          </p:cNvPr>
          <p:cNvSpPr txBox="1"/>
          <p:nvPr/>
        </p:nvSpPr>
        <p:spPr>
          <a:xfrm>
            <a:off x="58943" y="5383672"/>
            <a:ext cx="160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/>
              <a:t>Lavado con agua destilada</a:t>
            </a:r>
            <a:endParaRPr lang="en-US" sz="1600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3274C71-D6CC-43F1-BF0E-EB73BD36D6CF}"/>
              </a:ext>
            </a:extLst>
          </p:cNvPr>
          <p:cNvCxnSpPr>
            <a:cxnSpLocks/>
          </p:cNvCxnSpPr>
          <p:nvPr/>
        </p:nvCxnSpPr>
        <p:spPr>
          <a:xfrm flipV="1">
            <a:off x="1343892" y="4457790"/>
            <a:ext cx="8394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AF25097-6E9C-457A-B8B1-D98FD11420D6}"/>
              </a:ext>
            </a:extLst>
          </p:cNvPr>
          <p:cNvSpPr txBox="1"/>
          <p:nvPr/>
        </p:nvSpPr>
        <p:spPr>
          <a:xfrm>
            <a:off x="1189654" y="4575553"/>
            <a:ext cx="10591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100" dirty="0"/>
              <a:t>Secado a 55°C</a:t>
            </a:r>
            <a:br>
              <a:rPr lang="es-419" sz="1100" dirty="0"/>
            </a:br>
            <a:r>
              <a:rPr lang="es-419" sz="1100" dirty="0"/>
              <a:t>1h</a:t>
            </a:r>
            <a:endParaRPr lang="en-US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B44C9A0-E61A-4DD4-8C59-37A07DF9FF39}"/>
              </a:ext>
            </a:extLst>
          </p:cNvPr>
          <p:cNvSpPr txBox="1"/>
          <p:nvPr/>
        </p:nvSpPr>
        <p:spPr>
          <a:xfrm>
            <a:off x="2030451" y="5383672"/>
            <a:ext cx="1942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Almacenamiento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desecador</a:t>
            </a:r>
            <a:r>
              <a:rPr lang="en-US" sz="1600" dirty="0"/>
              <a:t> 1 </a:t>
            </a:r>
            <a:r>
              <a:rPr lang="en-US" sz="1600" dirty="0" err="1"/>
              <a:t>semana</a:t>
            </a:r>
            <a:endParaRPr lang="en-US" sz="1600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8551A49-80D1-433B-A978-2ADE2B92AB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5123" y="3480274"/>
            <a:ext cx="1664820" cy="2067599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7839CE8-CB7E-4918-9A28-A3CC9A7A9F0F}"/>
              </a:ext>
            </a:extLst>
          </p:cNvPr>
          <p:cNvCxnSpPr>
            <a:cxnSpLocks/>
          </p:cNvCxnSpPr>
          <p:nvPr/>
        </p:nvCxnSpPr>
        <p:spPr>
          <a:xfrm>
            <a:off x="3575905" y="4503222"/>
            <a:ext cx="685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A0676F3-D7A0-44E5-9749-00744F5726B8}"/>
              </a:ext>
            </a:extLst>
          </p:cNvPr>
          <p:cNvSpPr txBox="1"/>
          <p:nvPr/>
        </p:nvSpPr>
        <p:spPr>
          <a:xfrm>
            <a:off x="4167418" y="5383672"/>
            <a:ext cx="1790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Fijación</a:t>
            </a:r>
            <a:r>
              <a:rPr lang="en-US" sz="1600" dirty="0"/>
              <a:t> de </a:t>
            </a:r>
            <a:r>
              <a:rPr lang="en-US" sz="1600" dirty="0" err="1"/>
              <a:t>cebadores</a:t>
            </a:r>
            <a:endParaRPr lang="en-US" sz="16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59AAD72-2629-4166-A1A7-D5A7BCA826D8}"/>
              </a:ext>
            </a:extLst>
          </p:cNvPr>
          <p:cNvSpPr txBox="1"/>
          <p:nvPr/>
        </p:nvSpPr>
        <p:spPr>
          <a:xfrm>
            <a:off x="6773478" y="5383672"/>
            <a:ext cx="1514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/>
              <a:t>Tratamiento UV</a:t>
            </a:r>
          </a:p>
          <a:p>
            <a:pPr algn="ctr"/>
            <a:r>
              <a:rPr lang="es-419" sz="1600" dirty="0"/>
              <a:t>1 min</a:t>
            </a:r>
            <a:endParaRPr lang="en-US" sz="1600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C8B2251-71C4-4621-AC5E-61C0A45C62CA}"/>
              </a:ext>
            </a:extLst>
          </p:cNvPr>
          <p:cNvCxnSpPr>
            <a:cxnSpLocks/>
          </p:cNvCxnSpPr>
          <p:nvPr/>
        </p:nvCxnSpPr>
        <p:spPr>
          <a:xfrm>
            <a:off x="5494649" y="4490823"/>
            <a:ext cx="685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7AAA46A-D315-45C2-801F-307A790274C9}"/>
              </a:ext>
            </a:extLst>
          </p:cNvPr>
          <p:cNvCxnSpPr>
            <a:cxnSpLocks/>
          </p:cNvCxnSpPr>
          <p:nvPr/>
        </p:nvCxnSpPr>
        <p:spPr>
          <a:xfrm>
            <a:off x="8382522" y="4478241"/>
            <a:ext cx="9127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20F75B40-3031-4036-86F1-E831D1CF453D}"/>
              </a:ext>
            </a:extLst>
          </p:cNvPr>
          <p:cNvSpPr txBox="1"/>
          <p:nvPr/>
        </p:nvSpPr>
        <p:spPr>
          <a:xfrm>
            <a:off x="8276830" y="4623334"/>
            <a:ext cx="10591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100" dirty="0"/>
              <a:t>Secado a 80°C</a:t>
            </a:r>
            <a:br>
              <a:rPr lang="es-419" sz="1100" dirty="0"/>
            </a:br>
            <a:r>
              <a:rPr lang="es-419" sz="1100" dirty="0"/>
              <a:t>30min</a:t>
            </a:r>
            <a:endParaRPr lang="en-US" sz="12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AF864BA-A55B-4120-9B65-EBDE7EFE9B25}"/>
              </a:ext>
            </a:extLst>
          </p:cNvPr>
          <p:cNvSpPr txBox="1"/>
          <p:nvPr/>
        </p:nvSpPr>
        <p:spPr>
          <a:xfrm>
            <a:off x="9258681" y="5594397"/>
            <a:ext cx="185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/>
              <a:t>Bloqueo</a:t>
            </a:r>
          </a:p>
          <a:p>
            <a:pPr algn="ctr"/>
            <a:r>
              <a:rPr lang="es-419" sz="1600" dirty="0"/>
              <a:t>Agitación, 24h, 25°C</a:t>
            </a:r>
            <a:endParaRPr lang="en-US" sz="1600" dirty="0"/>
          </a:p>
        </p:txBody>
      </p:sp>
      <p:pic>
        <p:nvPicPr>
          <p:cNvPr id="70" name="Graphic 69" descr="Back">
            <a:extLst>
              <a:ext uri="{FF2B5EF4-FFF2-40B4-BE49-F238E27FC236}">
                <a16:creationId xmlns:a16="http://schemas.microsoft.com/office/drawing/2014/main" id="{2933805B-361A-43D1-AF8D-2F490B16BF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213443">
            <a:off x="10825992" y="4156574"/>
            <a:ext cx="541918" cy="541918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F2C5A00D-A593-4718-AA35-E67BB1116BDB}"/>
              </a:ext>
            </a:extLst>
          </p:cNvPr>
          <p:cNvSpPr txBox="1"/>
          <p:nvPr/>
        </p:nvSpPr>
        <p:spPr>
          <a:xfrm>
            <a:off x="10927554" y="4591875"/>
            <a:ext cx="13497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100" dirty="0"/>
              <a:t>Secado a 55°C</a:t>
            </a:r>
            <a:br>
              <a:rPr lang="es-419" sz="1100" dirty="0"/>
            </a:br>
            <a:r>
              <a:rPr lang="es-419" sz="1100" dirty="0"/>
              <a:t>90min</a:t>
            </a:r>
            <a:endParaRPr lang="en-US" sz="1200" dirty="0"/>
          </a:p>
          <a:p>
            <a:pPr algn="ctr"/>
            <a:r>
              <a:rPr lang="en-US" sz="1200" dirty="0" err="1"/>
              <a:t>Almacenamiento</a:t>
            </a:r>
            <a:r>
              <a:rPr lang="en-US" sz="1200" dirty="0"/>
              <a:t> </a:t>
            </a:r>
            <a:r>
              <a:rPr lang="en-US" sz="1200" dirty="0" err="1"/>
              <a:t>desecador</a:t>
            </a:r>
            <a:endParaRPr lang="es-419" sz="1100" dirty="0"/>
          </a:p>
        </p:txBody>
      </p: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9848883C-5104-485B-9F3F-4B3E5965AC0D}"/>
              </a:ext>
            </a:extLst>
          </p:cNvPr>
          <p:cNvSpPr txBox="1">
            <a:spLocks/>
          </p:cNvSpPr>
          <p:nvPr/>
        </p:nvSpPr>
        <p:spPr>
          <a:xfrm>
            <a:off x="340055" y="154137"/>
            <a:ext cx="10309188" cy="120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3600" b="1" dirty="0">
                <a:cs typeface="Arial" panose="020B0604020202020204" pitchFamily="34" charset="0"/>
              </a:rPr>
              <a:t>Tratamiento de membrana </a:t>
            </a:r>
            <a:r>
              <a:rPr lang="es-EC" sz="3600" b="1" dirty="0" err="1">
                <a:cs typeface="Arial" panose="020B0604020202020204" pitchFamily="34" charset="0"/>
              </a:rPr>
              <a:t>denitrocelulosa</a:t>
            </a:r>
            <a:r>
              <a:rPr lang="es-EC" sz="3600" b="1" dirty="0">
                <a:cs typeface="Arial" panose="020B0604020202020204" pitchFamily="34" charset="0"/>
              </a:rPr>
              <a:t> para prueba flujo lateral</a:t>
            </a:r>
          </a:p>
        </p:txBody>
      </p:sp>
    </p:spTree>
    <p:extLst>
      <p:ext uri="{BB962C8B-B14F-4D97-AF65-F5344CB8AC3E}">
        <p14:creationId xmlns:p14="http://schemas.microsoft.com/office/powerpoint/2010/main" val="143155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29827"/>
            <a:ext cx="10515600" cy="1325563"/>
          </a:xfrm>
        </p:spPr>
        <p:txBody>
          <a:bodyPr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8" name="Rectángulo 7"/>
          <p:cNvSpPr/>
          <p:nvPr/>
        </p:nvSpPr>
        <p:spPr>
          <a:xfrm flipH="1">
            <a:off x="-2" y="6168980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62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9EA1306-8FCC-42E1-B2E1-833487055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255" y="765074"/>
            <a:ext cx="4184984" cy="3955993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75358" y="208841"/>
            <a:ext cx="11414893" cy="62618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C" sz="3600" b="1" dirty="0"/>
              <a:t>Reacción en cadena de la polimerasa</a:t>
            </a:r>
            <a:endParaRPr lang="en-US" sz="3600" b="1" dirty="0"/>
          </a:p>
        </p:txBody>
      </p:sp>
      <p:sp>
        <p:nvSpPr>
          <p:cNvPr id="6" name="Rectángulo 5"/>
          <p:cNvSpPr/>
          <p:nvPr/>
        </p:nvSpPr>
        <p:spPr>
          <a:xfrm flipH="1">
            <a:off x="-1" y="6459228"/>
            <a:ext cx="10652373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 flipH="1">
            <a:off x="0" y="6552062"/>
            <a:ext cx="10652373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374" y="6450816"/>
            <a:ext cx="1526714" cy="35415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8F3A675-DE45-4BD4-B31B-C0D97C52546E}"/>
              </a:ext>
            </a:extLst>
          </p:cNvPr>
          <p:cNvSpPr txBox="1"/>
          <p:nvPr/>
        </p:nvSpPr>
        <p:spPr>
          <a:xfrm>
            <a:off x="8672387" y="6564473"/>
            <a:ext cx="17675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Hoorfar</a:t>
            </a:r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Cook, 2003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1E03CE-1020-43BA-A1B5-D9413710E702}"/>
              </a:ext>
            </a:extLst>
          </p:cNvPr>
          <p:cNvSpPr txBox="1"/>
          <p:nvPr/>
        </p:nvSpPr>
        <p:spPr>
          <a:xfrm>
            <a:off x="6473306" y="6551971"/>
            <a:ext cx="2199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Bergkessel</a:t>
            </a:r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Guthrie, 2013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B95645-3F2F-438B-BE30-B9AC812FB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42" y="1246596"/>
            <a:ext cx="3531376" cy="31881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4A5A34-8622-4657-BCC3-546619E7CF39}"/>
              </a:ext>
            </a:extLst>
          </p:cNvPr>
          <p:cNvSpPr/>
          <p:nvPr/>
        </p:nvSpPr>
        <p:spPr>
          <a:xfrm>
            <a:off x="348205" y="949131"/>
            <a:ext cx="3545613" cy="2241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22601A-3C91-42E1-BAD7-A72680A90CCB}"/>
              </a:ext>
            </a:extLst>
          </p:cNvPr>
          <p:cNvGrpSpPr>
            <a:grpSpLocks noChangeAspect="1"/>
          </p:cNvGrpSpPr>
          <p:nvPr/>
        </p:nvGrpSpPr>
        <p:grpSpPr>
          <a:xfrm>
            <a:off x="3941958" y="881186"/>
            <a:ext cx="3560680" cy="3550125"/>
            <a:chOff x="9010714" y="-47218"/>
            <a:chExt cx="3051424" cy="30423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4D751-74FD-4E82-AB2F-76081CB6C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10714" y="251961"/>
              <a:ext cx="3051424" cy="27432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48C16C0-0A7C-46FD-A4B3-BE7D78DC4ED2}"/>
                </a:ext>
              </a:extLst>
            </p:cNvPr>
            <p:cNvSpPr/>
            <p:nvPr/>
          </p:nvSpPr>
          <p:spPr>
            <a:xfrm>
              <a:off x="9010714" y="9610"/>
              <a:ext cx="3038512" cy="199543"/>
            </a:xfrm>
            <a:prstGeom prst="roundRect">
              <a:avLst/>
            </a:prstGeom>
            <a:solidFill>
              <a:srgbClr val="BFB9DB"/>
            </a:solidFill>
            <a:ln>
              <a:solidFill>
                <a:srgbClr val="7030A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AD7CA9-55CB-4A15-AB9A-E01BC84BC57D}"/>
                </a:ext>
              </a:extLst>
            </p:cNvPr>
            <p:cNvSpPr txBox="1"/>
            <p:nvPr/>
          </p:nvSpPr>
          <p:spPr>
            <a:xfrm>
              <a:off x="10118518" y="-47218"/>
              <a:ext cx="1285453" cy="316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dirty="0"/>
                <a:t>Programa 2</a:t>
              </a:r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E6068A6-8917-43E4-9D35-5D7EFD24E342}"/>
              </a:ext>
            </a:extLst>
          </p:cNvPr>
          <p:cNvSpPr txBox="1"/>
          <p:nvPr/>
        </p:nvSpPr>
        <p:spPr>
          <a:xfrm>
            <a:off x="1475768" y="891704"/>
            <a:ext cx="146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Programa 1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686ED6-E48D-49B7-A330-5FCE820AA310}"/>
              </a:ext>
            </a:extLst>
          </p:cNvPr>
          <p:cNvSpPr txBox="1"/>
          <p:nvPr/>
        </p:nvSpPr>
        <p:spPr>
          <a:xfrm>
            <a:off x="423048" y="4604476"/>
            <a:ext cx="7079590" cy="7078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419" sz="2000" dirty="0"/>
              <a:t>Variación de tiempos en cada etapa para facilidad de diseño de PCR continua microfluídica</a:t>
            </a:r>
            <a:endParaRPr lang="en-US" sz="2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E74D63-3DB3-4EA8-80E0-363256B6B189}"/>
              </a:ext>
            </a:extLst>
          </p:cNvPr>
          <p:cNvSpPr txBox="1"/>
          <p:nvPr/>
        </p:nvSpPr>
        <p:spPr>
          <a:xfrm>
            <a:off x="2183341" y="5416615"/>
            <a:ext cx="8606640" cy="83099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2400" dirty="0"/>
              <a:t>Las colonias tienen respuesta autolítica mediada por el gen </a:t>
            </a:r>
            <a:r>
              <a:rPr lang="es-419" sz="2400" dirty="0" err="1"/>
              <a:t>lytA</a:t>
            </a:r>
            <a:r>
              <a:rPr lang="es-419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2400" dirty="0"/>
              <a:t>El gen </a:t>
            </a:r>
            <a:r>
              <a:rPr lang="es-419" sz="2400" dirty="0" err="1"/>
              <a:t>lytA</a:t>
            </a:r>
            <a:r>
              <a:rPr lang="es-419" sz="2400" dirty="0"/>
              <a:t> es conservado y contribuye a la virulencia.</a:t>
            </a:r>
          </a:p>
        </p:txBody>
      </p:sp>
    </p:spTree>
    <p:extLst>
      <p:ext uri="{BB962C8B-B14F-4D97-AF65-F5344CB8AC3E}">
        <p14:creationId xmlns:p14="http://schemas.microsoft.com/office/powerpoint/2010/main" val="374882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 flipH="1">
            <a:off x="-2" y="6168980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Rectángulo 17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002" y="6062938"/>
            <a:ext cx="3125273" cy="724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1ABDD-FAA2-4D4B-B08D-255B7667B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141" y="527602"/>
            <a:ext cx="7694497" cy="1962562"/>
          </a:xfrm>
          <a:prstGeom prst="rect">
            <a:avLst/>
          </a:prstGeom>
        </p:spPr>
      </p:pic>
      <p:sp>
        <p:nvSpPr>
          <p:cNvPr id="6" name="CuadroTexto 25">
            <a:extLst>
              <a:ext uri="{FF2B5EF4-FFF2-40B4-BE49-F238E27FC236}">
                <a16:creationId xmlns:a16="http://schemas.microsoft.com/office/drawing/2014/main" id="{E0EE7AD8-D379-41B3-AC52-C6874776705F}"/>
              </a:ext>
            </a:extLst>
          </p:cNvPr>
          <p:cNvSpPr txBox="1"/>
          <p:nvPr/>
        </p:nvSpPr>
        <p:spPr>
          <a:xfrm>
            <a:off x="463093" y="853389"/>
            <a:ext cx="2333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Viscosidad del fluido</a:t>
            </a:r>
            <a:endParaRPr lang="es-EC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889F8A77-44F6-4015-A25E-5F77029017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5115266"/>
                  </p:ext>
                </p:extLst>
              </p:nvPr>
            </p:nvGraphicFramePr>
            <p:xfrm>
              <a:off x="783766" y="2569414"/>
              <a:ext cx="10584372" cy="2220981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620611">
                      <a:extLst>
                        <a:ext uri="{9D8B030D-6E8A-4147-A177-3AD203B41FA5}">
                          <a16:colId xmlns:a16="http://schemas.microsoft.com/office/drawing/2014/main" val="1474669892"/>
                        </a:ext>
                      </a:extLst>
                    </a:gridCol>
                    <a:gridCol w="1343025">
                      <a:extLst>
                        <a:ext uri="{9D8B030D-6E8A-4147-A177-3AD203B41FA5}">
                          <a16:colId xmlns:a16="http://schemas.microsoft.com/office/drawing/2014/main" val="1458625637"/>
                        </a:ext>
                      </a:extLst>
                    </a:gridCol>
                    <a:gridCol w="1628775">
                      <a:extLst>
                        <a:ext uri="{9D8B030D-6E8A-4147-A177-3AD203B41FA5}">
                          <a16:colId xmlns:a16="http://schemas.microsoft.com/office/drawing/2014/main" val="2938915824"/>
                        </a:ext>
                      </a:extLst>
                    </a:gridCol>
                    <a:gridCol w="1543050">
                      <a:extLst>
                        <a:ext uri="{9D8B030D-6E8A-4147-A177-3AD203B41FA5}">
                          <a16:colId xmlns:a16="http://schemas.microsoft.com/office/drawing/2014/main" val="4099491649"/>
                        </a:ext>
                      </a:extLst>
                    </a:gridCol>
                    <a:gridCol w="1724025">
                      <a:extLst>
                        <a:ext uri="{9D8B030D-6E8A-4147-A177-3AD203B41FA5}">
                          <a16:colId xmlns:a16="http://schemas.microsoft.com/office/drawing/2014/main" val="3051493406"/>
                        </a:ext>
                      </a:extLst>
                    </a:gridCol>
                    <a:gridCol w="2724886">
                      <a:extLst>
                        <a:ext uri="{9D8B030D-6E8A-4147-A177-3AD203B41FA5}">
                          <a16:colId xmlns:a16="http://schemas.microsoft.com/office/drawing/2014/main" val="792153728"/>
                        </a:ext>
                      </a:extLst>
                    </a:gridCol>
                  </a:tblGrid>
                  <a:tr h="629099">
                    <a:tc>
                      <a:txBody>
                        <a:bodyPr/>
                        <a:lstStyle/>
                        <a:p>
                          <a:r>
                            <a:rPr lang="es-419" b="1" dirty="0">
                              <a:solidFill>
                                <a:schemeClr val="tx1"/>
                              </a:solidFill>
                            </a:rPr>
                            <a:t>Volumen (</a:t>
                          </a:r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μ</a:t>
                          </a:r>
                          <a:r>
                            <a:rPr lang="es-419" b="1" dirty="0">
                              <a:solidFill>
                                <a:schemeClr val="tx1"/>
                              </a:solidFill>
                            </a:rPr>
                            <a:t>L)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2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rgbClr val="AC0000">
                            <a:alpha val="1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2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rgbClr val="FFCD2D">
                            <a:alpha val="1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12.5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rgbClr val="7EBB59">
                            <a:alpha val="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8.5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  <a:alpha val="1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25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rgbClr val="990099">
                            <a:alpha val="1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74746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419" dirty="0">
                              <a:solidFill>
                                <a:sysClr val="windowText" lastClr="000000"/>
                              </a:solidFill>
                            </a:rPr>
                            <a:t>Fracción Volumétrica</a:t>
                          </a:r>
                          <a:endParaRPr 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0.08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rgbClr val="AC0000">
                            <a:alpha val="1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0.08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rgbClr val="FFCD2D">
                            <a:alpha val="1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0.5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rgbClr val="7EBB59">
                            <a:alpha val="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0.34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  <a:alpha val="1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rgbClr val="990099">
                            <a:alpha val="1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1243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419" dirty="0">
                              <a:solidFill>
                                <a:sysClr val="windowText" lastClr="000000"/>
                              </a:solidFill>
                            </a:rPr>
                            <a:t>Viscosidad cinemática </a:t>
                          </a:r>
                          <a:br>
                            <a:rPr lang="es-419" dirty="0">
                              <a:solidFill>
                                <a:sysClr val="windowText" lastClr="000000"/>
                              </a:solidFill>
                            </a:rPr>
                          </a:br>
                          <a:r>
                            <a:rPr lang="es-419" dirty="0">
                              <a:solidFill>
                                <a:sysClr val="windowText" lastClr="00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skw"/>
                                  <m:ctrlPr>
                                    <a:rPr lang="es-419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419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419" b="1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es-419" b="1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419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den>
                              </m:f>
                            </m:oMath>
                          </a14:m>
                          <a:r>
                            <a:rPr lang="es-419" dirty="0">
                              <a:solidFill>
                                <a:sysClr val="windowText" lastClr="000000"/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000" dirty="0"/>
                            <a:t>0.9207</a:t>
                          </a:r>
                          <a:endParaRPr lang="en-US" sz="2000" dirty="0"/>
                        </a:p>
                      </a:txBody>
                      <a:tcPr anchor="ctr">
                        <a:solidFill>
                          <a:srgbClr val="AC0000">
                            <a:alpha val="1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000" dirty="0"/>
                            <a:t>1.7324x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419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endParaRPr lang="en-US" sz="2000" dirty="0"/>
                        </a:p>
                      </a:txBody>
                      <a:tcPr anchor="ctr">
                        <a:solidFill>
                          <a:srgbClr val="FFCD2D">
                            <a:alpha val="1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000" dirty="0"/>
                            <a:t>1.7854x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419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endParaRPr lang="en-US" sz="2000" dirty="0"/>
                        </a:p>
                      </a:txBody>
                      <a:tcPr anchor="ctr">
                        <a:solidFill>
                          <a:srgbClr val="7EBB59">
                            <a:alpha val="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000" dirty="0"/>
                            <a:t>8.9268x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419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</m:oMath>
                          </a14:m>
                          <a:endParaRPr lang="en-US" sz="2000" dirty="0"/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  <a:alpha val="1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000" dirty="0"/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es-419" sz="2000" b="0" i="0" smtClean="0">
                                  <a:latin typeface="Cambria Math" panose="02040503050406030204" pitchFamily="18" charset="0"/>
                                </a:rPr>
                                <m:t>.9076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anchor="ctr">
                        <a:solidFill>
                          <a:srgbClr val="990099">
                            <a:alpha val="1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2685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889F8A77-44F6-4015-A25E-5F77029017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5115266"/>
                  </p:ext>
                </p:extLst>
              </p:nvPr>
            </p:nvGraphicFramePr>
            <p:xfrm>
              <a:off x="783766" y="2569414"/>
              <a:ext cx="10584372" cy="2220981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620611">
                      <a:extLst>
                        <a:ext uri="{9D8B030D-6E8A-4147-A177-3AD203B41FA5}">
                          <a16:colId xmlns:a16="http://schemas.microsoft.com/office/drawing/2014/main" val="1474669892"/>
                        </a:ext>
                      </a:extLst>
                    </a:gridCol>
                    <a:gridCol w="1343025">
                      <a:extLst>
                        <a:ext uri="{9D8B030D-6E8A-4147-A177-3AD203B41FA5}">
                          <a16:colId xmlns:a16="http://schemas.microsoft.com/office/drawing/2014/main" val="1458625637"/>
                        </a:ext>
                      </a:extLst>
                    </a:gridCol>
                    <a:gridCol w="1628775">
                      <a:extLst>
                        <a:ext uri="{9D8B030D-6E8A-4147-A177-3AD203B41FA5}">
                          <a16:colId xmlns:a16="http://schemas.microsoft.com/office/drawing/2014/main" val="2938915824"/>
                        </a:ext>
                      </a:extLst>
                    </a:gridCol>
                    <a:gridCol w="1543050">
                      <a:extLst>
                        <a:ext uri="{9D8B030D-6E8A-4147-A177-3AD203B41FA5}">
                          <a16:colId xmlns:a16="http://schemas.microsoft.com/office/drawing/2014/main" val="4099491649"/>
                        </a:ext>
                      </a:extLst>
                    </a:gridCol>
                    <a:gridCol w="1724025">
                      <a:extLst>
                        <a:ext uri="{9D8B030D-6E8A-4147-A177-3AD203B41FA5}">
                          <a16:colId xmlns:a16="http://schemas.microsoft.com/office/drawing/2014/main" val="3051493406"/>
                        </a:ext>
                      </a:extLst>
                    </a:gridCol>
                    <a:gridCol w="2724886">
                      <a:extLst>
                        <a:ext uri="{9D8B030D-6E8A-4147-A177-3AD203B41FA5}">
                          <a16:colId xmlns:a16="http://schemas.microsoft.com/office/drawing/2014/main" val="792153728"/>
                        </a:ext>
                      </a:extLst>
                    </a:gridCol>
                  </a:tblGrid>
                  <a:tr h="629099">
                    <a:tc>
                      <a:txBody>
                        <a:bodyPr/>
                        <a:lstStyle/>
                        <a:p>
                          <a:r>
                            <a:rPr lang="es-419" b="1" dirty="0">
                              <a:solidFill>
                                <a:schemeClr val="tx1"/>
                              </a:solidFill>
                            </a:rPr>
                            <a:t>Volumen (</a:t>
                          </a:r>
                          <a:r>
                            <a:rPr lang="el-GR" b="1" dirty="0">
                              <a:solidFill>
                                <a:schemeClr val="tx1"/>
                              </a:solidFill>
                            </a:rPr>
                            <a:t>μ</a:t>
                          </a:r>
                          <a:r>
                            <a:rPr lang="es-419" b="1" dirty="0">
                              <a:solidFill>
                                <a:schemeClr val="tx1"/>
                              </a:solidFill>
                            </a:rPr>
                            <a:t>L)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2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rgbClr val="AC0000">
                            <a:alpha val="1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2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rgbClr val="FFCD2D">
                            <a:alpha val="1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12.5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rgbClr val="7EBB59">
                            <a:alpha val="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8.5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  <a:alpha val="1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25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rgbClr val="990099">
                            <a:alpha val="1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74746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s-419" dirty="0">
                              <a:solidFill>
                                <a:sysClr val="windowText" lastClr="000000"/>
                              </a:solidFill>
                            </a:rPr>
                            <a:t>Fracción Volumétrica</a:t>
                          </a:r>
                          <a:endParaRPr 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0.08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rgbClr val="AC0000">
                            <a:alpha val="1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0.08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rgbClr val="FFCD2D">
                            <a:alpha val="1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0.5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rgbClr val="7EBB59">
                            <a:alpha val="9804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0.34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chemeClr val="accent1">
                            <a:lumMod val="50000"/>
                            <a:alpha val="10196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400" dirty="0"/>
                            <a:t>1</a:t>
                          </a:r>
                          <a:endParaRPr lang="en-US" sz="2400" dirty="0"/>
                        </a:p>
                      </a:txBody>
                      <a:tcPr anchor="ctr">
                        <a:solidFill>
                          <a:srgbClr val="990099">
                            <a:alpha val="1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1243293"/>
                      </a:ext>
                    </a:extLst>
                  </a:tr>
                  <a:tr h="951802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76" t="-134615" r="-553759" b="-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sz="2000" dirty="0"/>
                            <a:t>0.9207</a:t>
                          </a:r>
                          <a:endParaRPr lang="en-US" sz="2000" dirty="0"/>
                        </a:p>
                      </a:txBody>
                      <a:tcPr anchor="ctr">
                        <a:solidFill>
                          <a:srgbClr val="AC0000">
                            <a:alpha val="1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81716" t="-134615" r="-367537" b="-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98419" t="-134615" r="-289328" b="-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56184" t="-134615" r="-158657" b="-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88814" t="-134615" r="-447" b="-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2685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E2A5F5E-2FD6-42C7-8884-D6063FDA50ED}"/>
              </a:ext>
            </a:extLst>
          </p:cNvPr>
          <p:cNvSpPr txBox="1"/>
          <p:nvPr/>
        </p:nvSpPr>
        <p:spPr>
          <a:xfrm>
            <a:off x="514349" y="4891366"/>
            <a:ext cx="11329307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Mezclas complejas </a:t>
            </a:r>
            <a:r>
              <a:rPr lang="es-419" dirty="0">
                <a:sym typeface="Wingdings" panose="05000000000000000000" pitchFamily="2" charset="2"/>
              </a:rPr>
              <a:t> Valores de viscosidad complicado de determinar, composición de enzima es restringida.</a:t>
            </a:r>
            <a:endParaRPr lang="es-419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Valores experimentales, teóricos y aproximaciones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s-419" dirty="0">
                <a:sym typeface="Wingdings" panose="05000000000000000000" pitchFamily="2" charset="2"/>
              </a:rPr>
              <a:t>Ecuaciones Refutas, </a:t>
            </a:r>
            <a:r>
              <a:rPr lang="es-419" dirty="0" err="1">
                <a:sym typeface="Wingdings" panose="05000000000000000000" pitchFamily="2" charset="2"/>
              </a:rPr>
              <a:t>Ec</a:t>
            </a:r>
            <a:r>
              <a:rPr lang="es-419" dirty="0">
                <a:sym typeface="Wingdings" panose="05000000000000000000" pitchFamily="2" charset="2"/>
              </a:rPr>
              <a:t>. Einstein para mezclas heterogéneas y Regla de Kern.</a:t>
            </a:r>
            <a:endParaRPr lang="es-419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Aproximaciones desfavorables </a:t>
            </a:r>
            <a:r>
              <a:rPr lang="es-419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s-EC" dirty="0">
                <a:sym typeface="Wingdings" panose="05000000000000000000" pitchFamily="2" charset="2"/>
              </a:rPr>
              <a:t>Buffer lisis usa </a:t>
            </a:r>
            <a:r>
              <a:rPr lang="es-EC" dirty="0" err="1">
                <a:sym typeface="Wingdings" panose="05000000000000000000" pitchFamily="2" charset="2"/>
              </a:rPr>
              <a:t>Triton</a:t>
            </a:r>
            <a:r>
              <a:rPr lang="es-EC" dirty="0">
                <a:sym typeface="Wingdings" panose="05000000000000000000" pitchFamily="2" charset="2"/>
              </a:rPr>
              <a:t> X100 como base.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93557D-C334-4E6E-BD8A-8A4F68434701}"/>
              </a:ext>
            </a:extLst>
          </p:cNvPr>
          <p:cNvSpPr txBox="1"/>
          <p:nvPr/>
        </p:nvSpPr>
        <p:spPr>
          <a:xfrm>
            <a:off x="85725" y="6374206"/>
            <a:ext cx="2193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Chevalier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 al., 1988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D7D776-D3D2-4BFE-86C0-9BE3C0A2EB04}"/>
              </a:ext>
            </a:extLst>
          </p:cNvPr>
          <p:cNvSpPr txBox="1"/>
          <p:nvPr/>
        </p:nvSpPr>
        <p:spPr>
          <a:xfrm>
            <a:off x="2419350" y="6374206"/>
            <a:ext cx="1419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Zhmud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80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 flipH="1">
            <a:off x="-3" y="6273691"/>
            <a:ext cx="9653955" cy="13439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 flipH="1">
            <a:off x="-2" y="6390216"/>
            <a:ext cx="9653955" cy="957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54" y="6231761"/>
            <a:ext cx="2538044" cy="5887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938B64-10AB-41E7-91DB-B1494B423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12"/>
          <a:stretch/>
        </p:blipFill>
        <p:spPr>
          <a:xfrm>
            <a:off x="870857" y="829065"/>
            <a:ext cx="7708893" cy="204850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F46E7D-1EAA-4735-A724-FB5B936D6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404" y="843587"/>
            <a:ext cx="3057291" cy="322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D9D26D-21C2-4489-84D6-67AD62B36CF4}"/>
              </a:ext>
            </a:extLst>
          </p:cNvPr>
          <p:cNvSpPr txBox="1"/>
          <p:nvPr/>
        </p:nvSpPr>
        <p:spPr>
          <a:xfrm>
            <a:off x="8596897" y="4131197"/>
            <a:ext cx="3436634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600" dirty="0"/>
              <a:t>Limitaciones altura 0.01-0.20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600" dirty="0"/>
              <a:t>Dimensiones de impresión 115x65x155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600" dirty="0"/>
              <a:t>Capas de 20 </a:t>
            </a:r>
            <a:r>
              <a:rPr lang="el-GR" sz="1600" dirty="0"/>
              <a:t>μ</a:t>
            </a:r>
            <a:r>
              <a:rPr lang="es-419" sz="1600" dirty="0"/>
              <a:t>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600" dirty="0"/>
              <a:t>Canal de 500 </a:t>
            </a:r>
            <a:r>
              <a:rPr lang="el-GR" sz="1600" dirty="0"/>
              <a:t>μ</a:t>
            </a:r>
            <a:r>
              <a:rPr lang="es-419" sz="1600" dirty="0"/>
              <a:t>m x 800 </a:t>
            </a:r>
            <a:r>
              <a:rPr lang="el-GR" sz="1600" dirty="0"/>
              <a:t>μ</a:t>
            </a:r>
            <a:r>
              <a:rPr lang="es-419" sz="1600" dirty="0"/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600" dirty="0"/>
              <a:t>Impresión a 67° (literal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600" dirty="0"/>
              <a:t>Tiempo de impresión 30 horas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Menor</a:t>
            </a:r>
            <a:r>
              <a:rPr lang="en-US" sz="1600" dirty="0"/>
              <a:t> </a:t>
            </a:r>
            <a:r>
              <a:rPr lang="en-US" sz="1600" dirty="0" err="1"/>
              <a:t>cantidad</a:t>
            </a:r>
            <a:r>
              <a:rPr lang="en-US" sz="1600" dirty="0"/>
              <a:t> de </a:t>
            </a:r>
            <a:r>
              <a:rPr lang="en-US" sz="1600" dirty="0" err="1"/>
              <a:t>soportes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79D4A-34A0-4106-82A8-D6EE7CCFA361}"/>
              </a:ext>
            </a:extLst>
          </p:cNvPr>
          <p:cNvSpPr txBox="1"/>
          <p:nvPr/>
        </p:nvSpPr>
        <p:spPr>
          <a:xfrm>
            <a:off x="0" y="6460401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Martinez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 al., 2017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D4DF82-6ED4-4067-B4ED-8472D228B889}"/>
              </a:ext>
            </a:extLst>
          </p:cNvPr>
          <p:cNvSpPr txBox="1"/>
          <p:nvPr/>
        </p:nvSpPr>
        <p:spPr>
          <a:xfrm>
            <a:off x="2133600" y="6462937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Martinez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 al., 2017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662549-91D3-40A1-99A8-6805D5BEA3F4}"/>
              </a:ext>
            </a:extLst>
          </p:cNvPr>
          <p:cNvSpPr txBox="1"/>
          <p:nvPr/>
        </p:nvSpPr>
        <p:spPr>
          <a:xfrm>
            <a:off x="4279976" y="6460401"/>
            <a:ext cx="181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Wang et al., 2016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91401A-4E6B-42B7-84C9-1D6EF905281D}"/>
              </a:ext>
            </a:extLst>
          </p:cNvPr>
          <p:cNvSpPr txBox="1"/>
          <p:nvPr/>
        </p:nvSpPr>
        <p:spPr>
          <a:xfrm>
            <a:off x="878072" y="4752901"/>
            <a:ext cx="770889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Modelos a y b </a:t>
            </a:r>
            <a:r>
              <a:rPr lang="es-419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Canales </a:t>
            </a:r>
            <a:r>
              <a:rPr lang="en-US" dirty="0" err="1">
                <a:sym typeface="Wingdings" panose="05000000000000000000" pitchFamily="2" charset="2"/>
              </a:rPr>
              <a:t>cerrados</a:t>
            </a:r>
            <a:r>
              <a:rPr lang="en-US" dirty="0">
                <a:sym typeface="Wingdings" panose="05000000000000000000" pitchFamily="2" charset="2"/>
              </a:rPr>
              <a:t> o </a:t>
            </a:r>
            <a:r>
              <a:rPr lang="en-US" dirty="0" err="1">
                <a:sym typeface="Wingdings" panose="05000000000000000000" pitchFamily="2" charset="2"/>
              </a:rPr>
              <a:t>superficiales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Modelo</a:t>
            </a:r>
            <a:r>
              <a:rPr lang="en-US" dirty="0">
                <a:sym typeface="Wingdings" panose="05000000000000000000" pitchFamily="2" charset="2"/>
              </a:rPr>
              <a:t> c  </a:t>
            </a:r>
            <a:r>
              <a:rPr lang="es-419" dirty="0">
                <a:sym typeface="Wingdings" panose="05000000000000000000" pitchFamily="2" charset="2"/>
              </a:rPr>
              <a:t>Mejor resolución de canal, aumenta tiempo de impresión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Modelo</a:t>
            </a:r>
            <a:r>
              <a:rPr lang="en-US" dirty="0">
                <a:sym typeface="Wingdings" panose="05000000000000000000" pitchFamily="2" charset="2"/>
              </a:rPr>
              <a:t> d  </a:t>
            </a:r>
            <a:r>
              <a:rPr lang="en-US" dirty="0" err="1">
                <a:sym typeface="Wingdings" panose="05000000000000000000" pitchFamily="2" charset="2"/>
              </a:rPr>
              <a:t>Soportes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comprometen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integridad</a:t>
            </a:r>
            <a:r>
              <a:rPr lang="en-US" dirty="0">
                <a:sym typeface="Wingdings" panose="05000000000000000000" pitchFamily="2" charset="2"/>
              </a:rPr>
              <a:t> de canal, </a:t>
            </a:r>
            <a:r>
              <a:rPr lang="en-US" dirty="0" err="1">
                <a:sym typeface="Wingdings" panose="05000000000000000000" pitchFamily="2" charset="2"/>
              </a:rPr>
              <a:t>interferencia</a:t>
            </a:r>
            <a:r>
              <a:rPr lang="en-US" dirty="0">
                <a:sym typeface="Wingdings" panose="05000000000000000000" pitchFamily="2" charset="2"/>
              </a:rPr>
              <a:t> con </a:t>
            </a:r>
            <a:r>
              <a:rPr lang="en-US" dirty="0" err="1">
                <a:sym typeface="Wingdings" panose="05000000000000000000" pitchFamily="2" charset="2"/>
              </a:rPr>
              <a:t>dise</a:t>
            </a:r>
            <a:r>
              <a:rPr lang="es-419" dirty="0" err="1">
                <a:sym typeface="Wingdings" panose="05000000000000000000" pitchFamily="2" charset="2"/>
              </a:rPr>
              <a:t>ño</a:t>
            </a:r>
            <a:r>
              <a:rPr lang="es-419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ym typeface="Wingdings" panose="05000000000000000000" pitchFamily="2" charset="2"/>
              </a:rPr>
              <a:t>Modelo e  Errores en impresión, disminuye área para soportes.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A2D4F1-DAC0-49B9-A9AD-6276B15112C7}"/>
              </a:ext>
            </a:extLst>
          </p:cNvPr>
          <p:cNvSpPr/>
          <p:nvPr/>
        </p:nvSpPr>
        <p:spPr>
          <a:xfrm>
            <a:off x="3959035" y="823559"/>
            <a:ext cx="1510949" cy="2028224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AE42F1C-3C61-4E22-A063-F41443DFC1CE}"/>
              </a:ext>
            </a:extLst>
          </p:cNvPr>
          <p:cNvGrpSpPr/>
          <p:nvPr/>
        </p:nvGrpSpPr>
        <p:grpSpPr>
          <a:xfrm>
            <a:off x="870857" y="2925587"/>
            <a:ext cx="7691804" cy="1811061"/>
            <a:chOff x="97573" y="2970269"/>
            <a:chExt cx="8465088" cy="2102144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3A9A67D1-CE4A-4172-8377-4B5C974C5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1" t="15085" r="13406" b="25298"/>
            <a:stretch/>
          </p:blipFill>
          <p:spPr>
            <a:xfrm>
              <a:off x="1789990" y="3314366"/>
              <a:ext cx="1670698" cy="1645920"/>
            </a:xfrm>
            <a:prstGeom prst="ellipse">
              <a:avLst/>
            </a:prstGeom>
          </p:spPr>
        </p:pic>
        <p:pic>
          <p:nvPicPr>
            <p:cNvPr id="7" name="Picture 6" descr="A picture containing indoor, dark, sitting, light&#10;&#10;Description automatically generated">
              <a:extLst>
                <a:ext uri="{FF2B5EF4-FFF2-40B4-BE49-F238E27FC236}">
                  <a16:creationId xmlns:a16="http://schemas.microsoft.com/office/drawing/2014/main" id="{750A6091-6F07-4613-A735-308C14008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4" t="14774" r="10886" b="25381"/>
            <a:stretch/>
          </p:blipFill>
          <p:spPr>
            <a:xfrm>
              <a:off x="5320539" y="3267851"/>
              <a:ext cx="1650158" cy="1645920"/>
            </a:xfrm>
            <a:prstGeom prst="ellipse">
              <a:avLst/>
            </a:prstGeom>
          </p:spPr>
        </p:pic>
        <p:pic>
          <p:nvPicPr>
            <p:cNvPr id="9" name="Picture 8" descr="A picture containing building, sitting, photo, open&#10;&#10;Description automatically generated">
              <a:extLst>
                <a:ext uri="{FF2B5EF4-FFF2-40B4-BE49-F238E27FC236}">
                  <a16:creationId xmlns:a16="http://schemas.microsoft.com/office/drawing/2014/main" id="{C42EEC67-FBB3-44AE-BBAD-91FF3E9BA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1" t="14644" r="18433" b="11706"/>
            <a:stretch/>
          </p:blipFill>
          <p:spPr>
            <a:xfrm>
              <a:off x="421382" y="3000627"/>
              <a:ext cx="1328240" cy="1959659"/>
            </a:xfrm>
            <a:prstGeom prst="rect">
              <a:avLst/>
            </a:prstGeom>
          </p:spPr>
        </p:pic>
        <p:pic>
          <p:nvPicPr>
            <p:cNvPr id="11" name="Picture 10" descr="A picture containing indoor, sitting, hanging, light&#10;&#10;Description automatically generated">
              <a:extLst>
                <a:ext uri="{FF2B5EF4-FFF2-40B4-BE49-F238E27FC236}">
                  <a16:creationId xmlns:a16="http://schemas.microsoft.com/office/drawing/2014/main" id="{D783CDF5-4BC9-440A-803C-ABB7637EB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53" t="40245" r="29947" b="13194"/>
            <a:stretch/>
          </p:blipFill>
          <p:spPr>
            <a:xfrm>
              <a:off x="7130754" y="3056827"/>
              <a:ext cx="1271850" cy="190345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6CE78B-3FA6-4AA9-8351-51DBE5F66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7828" t="41260" r="12627" b="5792"/>
            <a:stretch/>
          </p:blipFill>
          <p:spPr>
            <a:xfrm>
              <a:off x="3541424" y="3314366"/>
              <a:ext cx="1617642" cy="1645920"/>
            </a:xfrm>
            <a:prstGeom prst="ellipse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C85821-3A6B-4A53-A7F8-F43C76C15B37}"/>
                </a:ext>
              </a:extLst>
            </p:cNvPr>
            <p:cNvSpPr txBox="1"/>
            <p:nvPr/>
          </p:nvSpPr>
          <p:spPr>
            <a:xfrm>
              <a:off x="97573" y="2998091"/>
              <a:ext cx="398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b="1" dirty="0"/>
                <a:t>a)</a:t>
              </a:r>
              <a:endParaRPr lang="en-US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6EC43A-0C1B-4569-8EF1-CDE06F8AEE27}"/>
                </a:ext>
              </a:extLst>
            </p:cNvPr>
            <p:cNvSpPr txBox="1"/>
            <p:nvPr/>
          </p:nvSpPr>
          <p:spPr>
            <a:xfrm>
              <a:off x="1769220" y="2998091"/>
              <a:ext cx="398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b="1" dirty="0"/>
                <a:t>b)</a:t>
              </a:r>
              <a:endParaRPr lang="en-US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CDAE4F-D5EF-4FED-A11B-B35E389C858E}"/>
                </a:ext>
              </a:extLst>
            </p:cNvPr>
            <p:cNvSpPr txBox="1"/>
            <p:nvPr/>
          </p:nvSpPr>
          <p:spPr>
            <a:xfrm>
              <a:off x="3416680" y="2998091"/>
              <a:ext cx="398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b="1" dirty="0"/>
                <a:t>c)</a:t>
              </a:r>
              <a:endParaRPr lang="en-US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C9FA45-5E8F-4F42-A7A7-85B0A1FDA4E6}"/>
                </a:ext>
              </a:extLst>
            </p:cNvPr>
            <p:cNvSpPr txBox="1"/>
            <p:nvPr/>
          </p:nvSpPr>
          <p:spPr>
            <a:xfrm>
              <a:off x="5231498" y="2996645"/>
              <a:ext cx="398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b="1" dirty="0"/>
                <a:t>d)</a:t>
              </a:r>
              <a:endParaRPr lang="en-US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529792-1236-414F-831F-EFF7D758874D}"/>
                </a:ext>
              </a:extLst>
            </p:cNvPr>
            <p:cNvSpPr txBox="1"/>
            <p:nvPr/>
          </p:nvSpPr>
          <p:spPr>
            <a:xfrm>
              <a:off x="6743499" y="3053393"/>
              <a:ext cx="398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b="1" dirty="0"/>
                <a:t>e)</a:t>
              </a:r>
              <a:endParaRPr lang="en-US" b="1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4E634A3-29B6-4D57-B91D-451B98804B7F}"/>
                </a:ext>
              </a:extLst>
            </p:cNvPr>
            <p:cNvSpPr/>
            <p:nvPr/>
          </p:nvSpPr>
          <p:spPr>
            <a:xfrm>
              <a:off x="130669" y="2970269"/>
              <a:ext cx="8431992" cy="2092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8D53E00-4148-4746-B6AD-D227D61B6055}"/>
                </a:ext>
              </a:extLst>
            </p:cNvPr>
            <p:cNvSpPr/>
            <p:nvPr/>
          </p:nvSpPr>
          <p:spPr>
            <a:xfrm>
              <a:off x="3440866" y="3207337"/>
              <a:ext cx="1829147" cy="1865076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uadroTexto 25"/>
          <p:cNvSpPr txBox="1"/>
          <p:nvPr/>
        </p:nvSpPr>
        <p:spPr>
          <a:xfrm>
            <a:off x="992739" y="-54102"/>
            <a:ext cx="11927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cs typeface="Arial" panose="020B0604020202020204" pitchFamily="34" charset="0"/>
              </a:rPr>
              <a:t>Diseño en 3D de una PCR continua microfluídica para impresión 3D por estereolitografía</a:t>
            </a:r>
            <a:endParaRPr lang="es-EC" sz="2800" b="1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3112" y="80826"/>
            <a:ext cx="3915510" cy="1325563"/>
          </a:xfrm>
        </p:spPr>
        <p:txBody>
          <a:bodyPr>
            <a:normAutofit/>
          </a:bodyPr>
          <a:lstStyle/>
          <a:p>
            <a:r>
              <a:rPr lang="es-EC" sz="4800" dirty="0">
                <a:latin typeface="+mn-lt"/>
              </a:rPr>
              <a:t>Contenidos</a:t>
            </a:r>
          </a:p>
        </p:txBody>
      </p:sp>
      <p:sp>
        <p:nvSpPr>
          <p:cNvPr id="4" name="Rectángulo 3"/>
          <p:cNvSpPr/>
          <p:nvPr/>
        </p:nvSpPr>
        <p:spPr>
          <a:xfrm flipH="1">
            <a:off x="95146" y="6419627"/>
            <a:ext cx="9823689" cy="1545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 flipH="1">
            <a:off x="95147" y="6524038"/>
            <a:ext cx="9823689" cy="1430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837" y="6269329"/>
            <a:ext cx="2273163" cy="52731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C6E4A59-AEA9-4CA1-BCF4-3B3C678FA312}"/>
              </a:ext>
            </a:extLst>
          </p:cNvPr>
          <p:cNvGrpSpPr/>
          <p:nvPr/>
        </p:nvGrpSpPr>
        <p:grpSpPr>
          <a:xfrm>
            <a:off x="6096000" y="914782"/>
            <a:ext cx="5383988" cy="914978"/>
            <a:chOff x="1848112" y="1575921"/>
            <a:chExt cx="5383988" cy="914978"/>
          </a:xfrm>
        </p:grpSpPr>
        <p:sp>
          <p:nvSpPr>
            <p:cNvPr id="29" name="TextBox 22">
              <a:extLst>
                <a:ext uri="{FF2B5EF4-FFF2-40B4-BE49-F238E27FC236}">
                  <a16:creationId xmlns:a16="http://schemas.microsoft.com/office/drawing/2014/main" id="{00CC8245-E1D9-4350-91A9-6F24EBC928C5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3">
              <a:extLst>
                <a:ext uri="{FF2B5EF4-FFF2-40B4-BE49-F238E27FC236}">
                  <a16:creationId xmlns:a16="http://schemas.microsoft.com/office/drawing/2014/main" id="{A3815DCD-66ED-4CCC-BBBC-B171F4A770B6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Introducción</a:t>
              </a:r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	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55CC0EF1-5580-433B-81DC-E9ECDFBC7552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4ACFD22-2F9D-476F-A5B7-25518628E8CF}"/>
              </a:ext>
            </a:extLst>
          </p:cNvPr>
          <p:cNvGrpSpPr/>
          <p:nvPr/>
        </p:nvGrpSpPr>
        <p:grpSpPr>
          <a:xfrm>
            <a:off x="6096000" y="2032093"/>
            <a:ext cx="5383988" cy="914978"/>
            <a:chOff x="1848112" y="1575921"/>
            <a:chExt cx="5383988" cy="914978"/>
          </a:xfrm>
        </p:grpSpPr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7AA74643-8D3E-4D3A-BAA4-E1FB3236EDB8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3DBDF8DE-F271-4D90-821D-7810345F5B8F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Materiales</a:t>
              </a:r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</a:t>
              </a:r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métodos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28">
              <a:extLst>
                <a:ext uri="{FF2B5EF4-FFF2-40B4-BE49-F238E27FC236}">
                  <a16:creationId xmlns:a16="http://schemas.microsoft.com/office/drawing/2014/main" id="{4B79AEFA-79C6-4DFC-A639-24A4FEB35526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D767A4-F356-401E-BC90-C78A285A1B3C}"/>
              </a:ext>
            </a:extLst>
          </p:cNvPr>
          <p:cNvGrpSpPr/>
          <p:nvPr/>
        </p:nvGrpSpPr>
        <p:grpSpPr>
          <a:xfrm>
            <a:off x="6096000" y="3167071"/>
            <a:ext cx="5383988" cy="914978"/>
            <a:chOff x="1848112" y="1575921"/>
            <a:chExt cx="5383988" cy="914978"/>
          </a:xfrm>
        </p:grpSpPr>
        <p:sp>
          <p:nvSpPr>
            <p:cNvPr id="39" name="TextBox 30">
              <a:extLst>
                <a:ext uri="{FF2B5EF4-FFF2-40B4-BE49-F238E27FC236}">
                  <a16:creationId xmlns:a16="http://schemas.microsoft.com/office/drawing/2014/main" id="{33359589-CAD0-48C3-BA1B-6EB97FAE0AD7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1">
              <a:extLst>
                <a:ext uri="{FF2B5EF4-FFF2-40B4-BE49-F238E27FC236}">
                  <a16:creationId xmlns:a16="http://schemas.microsoft.com/office/drawing/2014/main" id="{5EE2EAAA-AFD7-4888-81DE-08FB073590DE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Resultados</a:t>
              </a:r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</a:t>
              </a:r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discusión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591147A4-839A-4EEA-978F-7F097763F4C2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EDADBC6-9D7A-4CEC-9F83-31CEAC063DC4}"/>
              </a:ext>
            </a:extLst>
          </p:cNvPr>
          <p:cNvGrpSpPr/>
          <p:nvPr/>
        </p:nvGrpSpPr>
        <p:grpSpPr>
          <a:xfrm>
            <a:off x="6096000" y="4302048"/>
            <a:ext cx="5799992" cy="914978"/>
            <a:chOff x="1848112" y="1575921"/>
            <a:chExt cx="5799992" cy="914978"/>
          </a:xfrm>
        </p:grpSpPr>
        <p:sp>
          <p:nvSpPr>
            <p:cNvPr id="44" name="TextBox 34">
              <a:extLst>
                <a:ext uri="{FF2B5EF4-FFF2-40B4-BE49-F238E27FC236}">
                  <a16:creationId xmlns:a16="http://schemas.microsoft.com/office/drawing/2014/main" id="{665E3070-59E1-419E-AC0C-A558DDC08856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35">
              <a:extLst>
                <a:ext uri="{FF2B5EF4-FFF2-40B4-BE49-F238E27FC236}">
                  <a16:creationId xmlns:a16="http://schemas.microsoft.com/office/drawing/2014/main" id="{0AC7D72B-11CA-4AA0-9E13-5BC2B080E171}"/>
                </a:ext>
              </a:extLst>
            </p:cNvPr>
            <p:cNvSpPr txBox="1"/>
            <p:nvPr/>
          </p:nvSpPr>
          <p:spPr>
            <a:xfrm>
              <a:off x="2705936" y="1789403"/>
              <a:ext cx="4942168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Conclusiones</a:t>
              </a:r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</a:t>
              </a:r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recomendaciones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36">
              <a:extLst>
                <a:ext uri="{FF2B5EF4-FFF2-40B4-BE49-F238E27FC236}">
                  <a16:creationId xmlns:a16="http://schemas.microsoft.com/office/drawing/2014/main" id="{E0330A6E-B5AC-4833-8254-360C6351413E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19B0DC-C115-4685-9FA0-7A29DBA79EBE}"/>
              </a:ext>
            </a:extLst>
          </p:cNvPr>
          <p:cNvGrpSpPr/>
          <p:nvPr/>
        </p:nvGrpSpPr>
        <p:grpSpPr>
          <a:xfrm rot="20673209">
            <a:off x="360684" y="320664"/>
            <a:ext cx="2466798" cy="3159966"/>
            <a:chOff x="5094895" y="2639865"/>
            <a:chExt cx="2149967" cy="2641726"/>
          </a:xfrm>
          <a:solidFill>
            <a:srgbClr val="92D050">
              <a:alpha val="50000"/>
            </a:srgbClr>
          </a:solidFill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993DA50-38E6-4E23-B9CF-5D99BA80C994}"/>
                </a:ext>
              </a:extLst>
            </p:cNvPr>
            <p:cNvGrpSpPr/>
            <p:nvPr/>
          </p:nvGrpSpPr>
          <p:grpSpPr>
            <a:xfrm>
              <a:off x="5094895" y="3711725"/>
              <a:ext cx="2113260" cy="1375670"/>
              <a:chOff x="5094895" y="3711725"/>
              <a:chExt cx="2113260" cy="1375670"/>
            </a:xfrm>
            <a:grpFill/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E959A7F3-64FE-45D8-890A-2A6D6F96D71D}"/>
                  </a:ext>
                </a:extLst>
              </p:cNvPr>
              <p:cNvGrpSpPr/>
              <p:nvPr/>
            </p:nvGrpSpPr>
            <p:grpSpPr>
              <a:xfrm>
                <a:off x="5094895" y="3711725"/>
                <a:ext cx="2113260" cy="628134"/>
                <a:chOff x="5094895" y="3711725"/>
                <a:chExt cx="2113260" cy="628134"/>
              </a:xfrm>
              <a:grpFill/>
            </p:grpSpPr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701C5C13-D9B0-488F-B6D8-A2EAA300F346}"/>
                    </a:ext>
                  </a:extLst>
                </p:cNvPr>
                <p:cNvSpPr/>
                <p:nvPr/>
              </p:nvSpPr>
              <p:spPr>
                <a:xfrm>
                  <a:off x="5094895" y="3863696"/>
                  <a:ext cx="336036" cy="476163"/>
                </a:xfrm>
                <a:custGeom>
                  <a:avLst/>
                  <a:gdLst>
                    <a:gd name="connsiteX0" fmla="*/ 218675 w 336036"/>
                    <a:gd name="connsiteY0" fmla="*/ 0 h 476163"/>
                    <a:gd name="connsiteX1" fmla="*/ 336036 w 336036"/>
                    <a:gd name="connsiteY1" fmla="*/ 0 h 476163"/>
                    <a:gd name="connsiteX2" fmla="*/ 336036 w 336036"/>
                    <a:gd name="connsiteY2" fmla="*/ 476163 h 476163"/>
                    <a:gd name="connsiteX3" fmla="*/ 218675 w 336036"/>
                    <a:gd name="connsiteY3" fmla="*/ 476163 h 476163"/>
                    <a:gd name="connsiteX4" fmla="*/ 218675 w 336036"/>
                    <a:gd name="connsiteY4" fmla="*/ 375461 h 476163"/>
                    <a:gd name="connsiteX5" fmla="*/ 0 w 336036"/>
                    <a:gd name="connsiteY5" fmla="*/ 375461 h 476163"/>
                    <a:gd name="connsiteX6" fmla="*/ 0 w 336036"/>
                    <a:gd name="connsiteY6" fmla="*/ 96603 h 476163"/>
                    <a:gd name="connsiteX7" fmla="*/ 218675 w 336036"/>
                    <a:gd name="connsiteY7" fmla="*/ 96603 h 476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036" h="476163">
                      <a:moveTo>
                        <a:pt x="218675" y="0"/>
                      </a:moveTo>
                      <a:lnTo>
                        <a:pt x="336036" y="0"/>
                      </a:lnTo>
                      <a:lnTo>
                        <a:pt x="336036" y="476163"/>
                      </a:lnTo>
                      <a:lnTo>
                        <a:pt x="218675" y="476163"/>
                      </a:lnTo>
                      <a:lnTo>
                        <a:pt x="218675" y="375461"/>
                      </a:lnTo>
                      <a:lnTo>
                        <a:pt x="0" y="375461"/>
                      </a:lnTo>
                      <a:lnTo>
                        <a:pt x="0" y="96603"/>
                      </a:lnTo>
                      <a:lnTo>
                        <a:pt x="218675" y="9660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973DBFE9-A14C-4781-9A1C-7CBF10FC5D4B}"/>
                    </a:ext>
                  </a:extLst>
                </p:cNvPr>
                <p:cNvSpPr/>
                <p:nvPr/>
              </p:nvSpPr>
              <p:spPr>
                <a:xfrm>
                  <a:off x="5477203" y="3837325"/>
                  <a:ext cx="1730952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426A2C0D-D59E-4DE7-8C44-D85504088C98}"/>
                    </a:ext>
                  </a:extLst>
                </p:cNvPr>
                <p:cNvSpPr/>
                <p:nvPr/>
              </p:nvSpPr>
              <p:spPr>
                <a:xfrm>
                  <a:off x="6157841" y="3711725"/>
                  <a:ext cx="300038" cy="442408"/>
                </a:xfrm>
                <a:custGeom>
                  <a:avLst/>
                  <a:gdLst>
                    <a:gd name="connsiteX0" fmla="*/ 53611 w 300038"/>
                    <a:gd name="connsiteY0" fmla="*/ 0 h 442408"/>
                    <a:gd name="connsiteX1" fmla="*/ 246428 w 300038"/>
                    <a:gd name="connsiteY1" fmla="*/ 0 h 442408"/>
                    <a:gd name="connsiteX2" fmla="*/ 246428 w 300038"/>
                    <a:gd name="connsiteY2" fmla="*/ 239398 h 442408"/>
                    <a:gd name="connsiteX3" fmla="*/ 248641 w 300038"/>
                    <a:gd name="connsiteY3" fmla="*/ 239398 h 442408"/>
                    <a:gd name="connsiteX4" fmla="*/ 300038 w 300038"/>
                    <a:gd name="connsiteY4" fmla="*/ 391590 h 442408"/>
                    <a:gd name="connsiteX5" fmla="*/ 201048 w 300038"/>
                    <a:gd name="connsiteY5" fmla="*/ 391590 h 442408"/>
                    <a:gd name="connsiteX6" fmla="*/ 201048 w 300038"/>
                    <a:gd name="connsiteY6" fmla="*/ 408574 h 442408"/>
                    <a:gd name="connsiteX7" fmla="*/ 167214 w 300038"/>
                    <a:gd name="connsiteY7" fmla="*/ 442408 h 442408"/>
                    <a:gd name="connsiteX8" fmla="*/ 132826 w 300038"/>
                    <a:gd name="connsiteY8" fmla="*/ 442408 h 442408"/>
                    <a:gd name="connsiteX9" fmla="*/ 98992 w 300038"/>
                    <a:gd name="connsiteY9" fmla="*/ 408574 h 442408"/>
                    <a:gd name="connsiteX10" fmla="*/ 98992 w 300038"/>
                    <a:gd name="connsiteY10" fmla="*/ 391590 h 442408"/>
                    <a:gd name="connsiteX11" fmla="*/ 0 w 300038"/>
                    <a:gd name="connsiteY11" fmla="*/ 391590 h 442408"/>
                    <a:gd name="connsiteX12" fmla="*/ 51397 w 300038"/>
                    <a:gd name="connsiteY12" fmla="*/ 239398 h 442408"/>
                    <a:gd name="connsiteX13" fmla="*/ 53611 w 300038"/>
                    <a:gd name="connsiteY13" fmla="*/ 239398 h 44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0038" h="442408">
                      <a:moveTo>
                        <a:pt x="53611" y="0"/>
                      </a:moveTo>
                      <a:lnTo>
                        <a:pt x="246428" y="0"/>
                      </a:lnTo>
                      <a:lnTo>
                        <a:pt x="246428" y="239398"/>
                      </a:lnTo>
                      <a:lnTo>
                        <a:pt x="248641" y="239398"/>
                      </a:lnTo>
                      <a:lnTo>
                        <a:pt x="300038" y="391590"/>
                      </a:lnTo>
                      <a:lnTo>
                        <a:pt x="201048" y="391590"/>
                      </a:lnTo>
                      <a:lnTo>
                        <a:pt x="201048" y="408574"/>
                      </a:lnTo>
                      <a:cubicBezTo>
                        <a:pt x="201048" y="427260"/>
                        <a:pt x="185900" y="442408"/>
                        <a:pt x="167214" y="442408"/>
                      </a:cubicBezTo>
                      <a:lnTo>
                        <a:pt x="132826" y="442408"/>
                      </a:lnTo>
                      <a:cubicBezTo>
                        <a:pt x="114140" y="442408"/>
                        <a:pt x="98992" y="427260"/>
                        <a:pt x="98992" y="408574"/>
                      </a:cubicBezTo>
                      <a:lnTo>
                        <a:pt x="98992" y="391590"/>
                      </a:lnTo>
                      <a:lnTo>
                        <a:pt x="0" y="391590"/>
                      </a:lnTo>
                      <a:lnTo>
                        <a:pt x="51397" y="239398"/>
                      </a:lnTo>
                      <a:lnTo>
                        <a:pt x="53611" y="2393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85" name="Rectangle: Top Corners Rounded 84">
                <a:extLst>
                  <a:ext uri="{FF2B5EF4-FFF2-40B4-BE49-F238E27FC236}">
                    <a16:creationId xmlns:a16="http://schemas.microsoft.com/office/drawing/2014/main" id="{5AFF8D4E-5F54-4D3D-9C61-AF742A4B24FA}"/>
                  </a:ext>
                </a:extLst>
              </p:cNvPr>
              <p:cNvSpPr/>
              <p:nvPr/>
            </p:nvSpPr>
            <p:spPr>
              <a:xfrm rot="10800000">
                <a:off x="5773715" y="4944366"/>
                <a:ext cx="1128366" cy="45719"/>
              </a:xfrm>
              <a:prstGeom prst="round2SameRect">
                <a:avLst>
                  <a:gd name="adj1" fmla="val 33152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3057D9A-73FB-4F24-9783-AA71B90A4582}"/>
                  </a:ext>
                </a:extLst>
              </p:cNvPr>
              <p:cNvSpPr/>
              <p:nvPr/>
            </p:nvSpPr>
            <p:spPr>
              <a:xfrm>
                <a:off x="6164691" y="4965793"/>
                <a:ext cx="346413" cy="12160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CF8AFAF-C91E-4A23-8CFF-99AAE1234B80}"/>
                </a:ext>
              </a:extLst>
            </p:cNvPr>
            <p:cNvGrpSpPr/>
            <p:nvPr/>
          </p:nvGrpSpPr>
          <p:grpSpPr>
            <a:xfrm>
              <a:off x="5176309" y="2639865"/>
              <a:ext cx="1156513" cy="1833233"/>
              <a:chOff x="5176309" y="2639865"/>
              <a:chExt cx="1156513" cy="1833233"/>
            </a:xfrm>
            <a:grpFill/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CF4291F-752A-47BD-B086-10CEFC52EFAB}"/>
                  </a:ext>
                </a:extLst>
              </p:cNvPr>
              <p:cNvSpPr/>
              <p:nvPr/>
            </p:nvSpPr>
            <p:spPr>
              <a:xfrm>
                <a:off x="5176309" y="3763758"/>
                <a:ext cx="194549" cy="709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1" name="Block Arc 80">
                <a:extLst>
                  <a:ext uri="{FF2B5EF4-FFF2-40B4-BE49-F238E27FC236}">
                    <a16:creationId xmlns:a16="http://schemas.microsoft.com/office/drawing/2014/main" id="{E3DF2CC5-2361-485B-BB7A-58A11B9B486D}"/>
                  </a:ext>
                </a:extLst>
              </p:cNvPr>
              <p:cNvSpPr/>
              <p:nvPr/>
            </p:nvSpPr>
            <p:spPr>
              <a:xfrm>
                <a:off x="5333128" y="2639865"/>
                <a:ext cx="999694" cy="999694"/>
              </a:xfrm>
              <a:prstGeom prst="blockArc">
                <a:avLst>
                  <a:gd name="adj1" fmla="val 10800000"/>
                  <a:gd name="adj2" fmla="val 21545197"/>
                  <a:gd name="adj3" fmla="val 36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99F6779-616B-42DD-AD7F-16453845523A}"/>
                  </a:ext>
                </a:extLst>
              </p:cNvPr>
              <p:cNvSpPr/>
              <p:nvPr/>
            </p:nvSpPr>
            <p:spPr>
              <a:xfrm>
                <a:off x="5334282" y="3118735"/>
                <a:ext cx="36576" cy="709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BFA6468-D799-43A5-B649-358DD2B956DB}"/>
                  </a:ext>
                </a:extLst>
              </p:cNvPr>
              <p:cNvSpPr/>
              <p:nvPr/>
            </p:nvSpPr>
            <p:spPr>
              <a:xfrm>
                <a:off x="6296246" y="3118317"/>
                <a:ext cx="36576" cy="6155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1E8D991-4E68-4C31-92E0-F2588975DB71}"/>
                </a:ext>
              </a:extLst>
            </p:cNvPr>
            <p:cNvGrpSpPr/>
            <p:nvPr/>
          </p:nvGrpSpPr>
          <p:grpSpPr>
            <a:xfrm>
              <a:off x="5981094" y="4134870"/>
              <a:ext cx="733628" cy="784146"/>
              <a:chOff x="5724251" y="3033712"/>
              <a:chExt cx="733628" cy="784146"/>
            </a:xfrm>
            <a:grpFill/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62DE5C6-6D36-4110-8D3B-3DAD8E87220D}"/>
                  </a:ext>
                </a:extLst>
              </p:cNvPr>
              <p:cNvSpPr/>
              <p:nvPr/>
            </p:nvSpPr>
            <p:spPr>
              <a:xfrm>
                <a:off x="5731996" y="3033712"/>
                <a:ext cx="600075" cy="342900"/>
              </a:xfrm>
              <a:custGeom>
                <a:avLst/>
                <a:gdLst>
                  <a:gd name="connsiteX0" fmla="*/ 562124 w 600075"/>
                  <a:gd name="connsiteY0" fmla="*/ 244793 h 342900"/>
                  <a:gd name="connsiteX1" fmla="*/ 503069 w 600075"/>
                  <a:gd name="connsiteY1" fmla="*/ 225743 h 342900"/>
                  <a:gd name="connsiteX2" fmla="*/ 55394 w 600075"/>
                  <a:gd name="connsiteY2" fmla="*/ 226695 h 342900"/>
                  <a:gd name="connsiteX3" fmla="*/ 149 w 600075"/>
                  <a:gd name="connsiteY3" fmla="*/ 173355 h 342900"/>
                  <a:gd name="connsiteX4" fmla="*/ 81112 w 600075"/>
                  <a:gd name="connsiteY4" fmla="*/ 93345 h 342900"/>
                  <a:gd name="connsiteX5" fmla="*/ 252562 w 600075"/>
                  <a:gd name="connsiteY5" fmla="*/ 94298 h 342900"/>
                  <a:gd name="connsiteX6" fmla="*/ 290662 w 600075"/>
                  <a:gd name="connsiteY6" fmla="*/ 57150 h 342900"/>
                  <a:gd name="connsiteX7" fmla="*/ 290662 w 600075"/>
                  <a:gd name="connsiteY7" fmla="*/ 28575 h 342900"/>
                  <a:gd name="connsiteX8" fmla="*/ 317332 w 600075"/>
                  <a:gd name="connsiteY8" fmla="*/ 0 h 342900"/>
                  <a:gd name="connsiteX9" fmla="*/ 343049 w 600075"/>
                  <a:gd name="connsiteY9" fmla="*/ 28575 h 342900"/>
                  <a:gd name="connsiteX10" fmla="*/ 343049 w 600075"/>
                  <a:gd name="connsiteY10" fmla="*/ 114300 h 342900"/>
                  <a:gd name="connsiteX11" fmla="*/ 294472 w 600075"/>
                  <a:gd name="connsiteY11" fmla="*/ 146685 h 342900"/>
                  <a:gd name="connsiteX12" fmla="*/ 84922 w 600075"/>
                  <a:gd name="connsiteY12" fmla="*/ 146685 h 342900"/>
                  <a:gd name="connsiteX13" fmla="*/ 52537 w 600075"/>
                  <a:gd name="connsiteY13" fmla="*/ 161925 h 342900"/>
                  <a:gd name="connsiteX14" fmla="*/ 85874 w 600075"/>
                  <a:gd name="connsiteY14" fmla="*/ 176213 h 342900"/>
                  <a:gd name="connsiteX15" fmla="*/ 547837 w 600075"/>
                  <a:gd name="connsiteY15" fmla="*/ 175260 h 342900"/>
                  <a:gd name="connsiteX16" fmla="*/ 604987 w 600075"/>
                  <a:gd name="connsiteY16" fmla="*/ 232410 h 342900"/>
                  <a:gd name="connsiteX17" fmla="*/ 548789 w 600075"/>
                  <a:gd name="connsiteY17" fmla="*/ 294323 h 342900"/>
                  <a:gd name="connsiteX18" fmla="*/ 467827 w 600075"/>
                  <a:gd name="connsiteY18" fmla="*/ 293370 h 342900"/>
                  <a:gd name="connsiteX19" fmla="*/ 409724 w 600075"/>
                  <a:gd name="connsiteY19" fmla="*/ 331470 h 342900"/>
                  <a:gd name="connsiteX20" fmla="*/ 372577 w 600075"/>
                  <a:gd name="connsiteY20" fmla="*/ 343853 h 342900"/>
                  <a:gd name="connsiteX21" fmla="*/ 364957 w 600075"/>
                  <a:gd name="connsiteY21" fmla="*/ 266700 h 342900"/>
                  <a:gd name="connsiteX22" fmla="*/ 404962 w 600075"/>
                  <a:gd name="connsiteY22" fmla="*/ 243840 h 342900"/>
                  <a:gd name="connsiteX23" fmla="*/ 562124 w 600075"/>
                  <a:gd name="connsiteY23" fmla="*/ 24479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0075" h="342900">
                    <a:moveTo>
                      <a:pt x="562124" y="244793"/>
                    </a:moveTo>
                    <a:cubicBezTo>
                      <a:pt x="537359" y="219075"/>
                      <a:pt x="519262" y="226695"/>
                      <a:pt x="503069" y="225743"/>
                    </a:cubicBezTo>
                    <a:cubicBezTo>
                      <a:pt x="353527" y="224790"/>
                      <a:pt x="204937" y="223838"/>
                      <a:pt x="55394" y="226695"/>
                    </a:cubicBezTo>
                    <a:cubicBezTo>
                      <a:pt x="14437" y="227648"/>
                      <a:pt x="-1756" y="216218"/>
                      <a:pt x="149" y="173355"/>
                    </a:cubicBezTo>
                    <a:cubicBezTo>
                      <a:pt x="2054" y="93345"/>
                      <a:pt x="149" y="93345"/>
                      <a:pt x="81112" y="93345"/>
                    </a:cubicBezTo>
                    <a:cubicBezTo>
                      <a:pt x="138262" y="93345"/>
                      <a:pt x="195412" y="92393"/>
                      <a:pt x="252562" y="94298"/>
                    </a:cubicBezTo>
                    <a:cubicBezTo>
                      <a:pt x="280184" y="95250"/>
                      <a:pt x="295424" y="88583"/>
                      <a:pt x="290662" y="57150"/>
                    </a:cubicBezTo>
                    <a:cubicBezTo>
                      <a:pt x="289709" y="47625"/>
                      <a:pt x="289709" y="38100"/>
                      <a:pt x="290662" y="28575"/>
                    </a:cubicBezTo>
                    <a:cubicBezTo>
                      <a:pt x="292567" y="12383"/>
                      <a:pt x="300187" y="0"/>
                      <a:pt x="317332" y="0"/>
                    </a:cubicBezTo>
                    <a:cubicBezTo>
                      <a:pt x="334477" y="0"/>
                      <a:pt x="343049" y="13335"/>
                      <a:pt x="343049" y="28575"/>
                    </a:cubicBezTo>
                    <a:cubicBezTo>
                      <a:pt x="344002" y="57150"/>
                      <a:pt x="344954" y="85725"/>
                      <a:pt x="343049" y="114300"/>
                    </a:cubicBezTo>
                    <a:cubicBezTo>
                      <a:pt x="341144" y="143828"/>
                      <a:pt x="318284" y="146685"/>
                      <a:pt x="294472" y="146685"/>
                    </a:cubicBezTo>
                    <a:cubicBezTo>
                      <a:pt x="224939" y="146685"/>
                      <a:pt x="154454" y="146685"/>
                      <a:pt x="84922" y="146685"/>
                    </a:cubicBezTo>
                    <a:cubicBezTo>
                      <a:pt x="72539" y="146685"/>
                      <a:pt x="51584" y="140018"/>
                      <a:pt x="52537" y="161925"/>
                    </a:cubicBezTo>
                    <a:cubicBezTo>
                      <a:pt x="53489" y="183833"/>
                      <a:pt x="73492" y="176213"/>
                      <a:pt x="85874" y="176213"/>
                    </a:cubicBezTo>
                    <a:cubicBezTo>
                      <a:pt x="240179" y="177165"/>
                      <a:pt x="393532" y="178118"/>
                      <a:pt x="547837" y="175260"/>
                    </a:cubicBezTo>
                    <a:cubicBezTo>
                      <a:pt x="592604" y="174308"/>
                      <a:pt x="605939" y="188595"/>
                      <a:pt x="604987" y="232410"/>
                    </a:cubicBezTo>
                    <a:cubicBezTo>
                      <a:pt x="604034" y="274320"/>
                      <a:pt x="598319" y="300038"/>
                      <a:pt x="548789" y="294323"/>
                    </a:cubicBezTo>
                    <a:cubicBezTo>
                      <a:pt x="522119" y="291465"/>
                      <a:pt x="494497" y="294323"/>
                      <a:pt x="467827" y="293370"/>
                    </a:cubicBezTo>
                    <a:cubicBezTo>
                      <a:pt x="440204" y="293370"/>
                      <a:pt x="410677" y="285750"/>
                      <a:pt x="409724" y="331470"/>
                    </a:cubicBezTo>
                    <a:cubicBezTo>
                      <a:pt x="409724" y="349568"/>
                      <a:pt x="384959" y="356235"/>
                      <a:pt x="372577" y="343853"/>
                    </a:cubicBezTo>
                    <a:cubicBezTo>
                      <a:pt x="352574" y="321945"/>
                      <a:pt x="362099" y="292418"/>
                      <a:pt x="364957" y="266700"/>
                    </a:cubicBezTo>
                    <a:cubicBezTo>
                      <a:pt x="366862" y="242888"/>
                      <a:pt x="387817" y="243840"/>
                      <a:pt x="404962" y="243840"/>
                    </a:cubicBezTo>
                    <a:cubicBezTo>
                      <a:pt x="454492" y="244793"/>
                      <a:pt x="503069" y="244793"/>
                      <a:pt x="562124" y="2447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8DC6056-3AD8-41E0-9F52-18164F94811A}"/>
                  </a:ext>
                </a:extLst>
              </p:cNvPr>
              <p:cNvSpPr/>
              <p:nvPr/>
            </p:nvSpPr>
            <p:spPr>
              <a:xfrm>
                <a:off x="5724251" y="3427333"/>
                <a:ext cx="285750" cy="390525"/>
              </a:xfrm>
              <a:custGeom>
                <a:avLst/>
                <a:gdLst>
                  <a:gd name="connsiteX0" fmla="*/ 2179 w 285750"/>
                  <a:gd name="connsiteY0" fmla="*/ 302657 h 390525"/>
                  <a:gd name="connsiteX1" fmla="*/ 126004 w 285750"/>
                  <a:gd name="connsiteY1" fmla="*/ 326469 h 390525"/>
                  <a:gd name="connsiteX2" fmla="*/ 190774 w 285750"/>
                  <a:gd name="connsiteY2" fmla="*/ 276939 h 390525"/>
                  <a:gd name="connsiteX3" fmla="*/ 130767 w 285750"/>
                  <a:gd name="connsiteY3" fmla="*/ 222647 h 390525"/>
                  <a:gd name="connsiteX4" fmla="*/ 92667 w 285750"/>
                  <a:gd name="connsiteY4" fmla="*/ 221694 h 390525"/>
                  <a:gd name="connsiteX5" fmla="*/ 67902 w 285750"/>
                  <a:gd name="connsiteY5" fmla="*/ 192167 h 390525"/>
                  <a:gd name="connsiteX6" fmla="*/ 92667 w 285750"/>
                  <a:gd name="connsiteY6" fmla="*/ 156924 h 390525"/>
                  <a:gd name="connsiteX7" fmla="*/ 140292 w 285750"/>
                  <a:gd name="connsiteY7" fmla="*/ 155019 h 390525"/>
                  <a:gd name="connsiteX8" fmla="*/ 182202 w 285750"/>
                  <a:gd name="connsiteY8" fmla="*/ 112157 h 390525"/>
                  <a:gd name="connsiteX9" fmla="*/ 141244 w 285750"/>
                  <a:gd name="connsiteY9" fmla="*/ 68342 h 390525"/>
                  <a:gd name="connsiteX10" fmla="*/ 25039 w 285750"/>
                  <a:gd name="connsiteY10" fmla="*/ 81677 h 390525"/>
                  <a:gd name="connsiteX11" fmla="*/ 84094 w 285750"/>
                  <a:gd name="connsiteY11" fmla="*/ 1667 h 390525"/>
                  <a:gd name="connsiteX12" fmla="*/ 187917 w 285750"/>
                  <a:gd name="connsiteY12" fmla="*/ 2619 h 390525"/>
                  <a:gd name="connsiteX13" fmla="*/ 277452 w 285750"/>
                  <a:gd name="connsiteY13" fmla="*/ 73104 h 390525"/>
                  <a:gd name="connsiteX14" fmla="*/ 221254 w 285750"/>
                  <a:gd name="connsiteY14" fmla="*/ 178832 h 390525"/>
                  <a:gd name="connsiteX15" fmla="*/ 285072 w 285750"/>
                  <a:gd name="connsiteY15" fmla="*/ 245507 h 390525"/>
                  <a:gd name="connsiteX16" fmla="*/ 216492 w 285750"/>
                  <a:gd name="connsiteY16" fmla="*/ 378857 h 390525"/>
                  <a:gd name="connsiteX17" fmla="*/ 25039 w 285750"/>
                  <a:gd name="connsiteY17" fmla="*/ 380762 h 390525"/>
                  <a:gd name="connsiteX18" fmla="*/ 2179 w 285750"/>
                  <a:gd name="connsiteY18" fmla="*/ 30265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5750" h="390525">
                    <a:moveTo>
                      <a:pt x="2179" y="302657"/>
                    </a:moveTo>
                    <a:cubicBezTo>
                      <a:pt x="45994" y="316944"/>
                      <a:pt x="84094" y="331232"/>
                      <a:pt x="126004" y="326469"/>
                    </a:cubicBezTo>
                    <a:cubicBezTo>
                      <a:pt x="157437" y="322659"/>
                      <a:pt x="187917" y="315039"/>
                      <a:pt x="190774" y="276939"/>
                    </a:cubicBezTo>
                    <a:cubicBezTo>
                      <a:pt x="193632" y="236934"/>
                      <a:pt x="160294" y="229314"/>
                      <a:pt x="130767" y="222647"/>
                    </a:cubicBezTo>
                    <a:cubicBezTo>
                      <a:pt x="118384" y="219789"/>
                      <a:pt x="105049" y="220742"/>
                      <a:pt x="92667" y="221694"/>
                    </a:cubicBezTo>
                    <a:cubicBezTo>
                      <a:pt x="69807" y="223599"/>
                      <a:pt x="66949" y="210264"/>
                      <a:pt x="67902" y="192167"/>
                    </a:cubicBezTo>
                    <a:cubicBezTo>
                      <a:pt x="68854" y="175022"/>
                      <a:pt x="64092" y="155972"/>
                      <a:pt x="92667" y="156924"/>
                    </a:cubicBezTo>
                    <a:cubicBezTo>
                      <a:pt x="108859" y="157877"/>
                      <a:pt x="124099" y="156924"/>
                      <a:pt x="140292" y="155019"/>
                    </a:cubicBezTo>
                    <a:cubicBezTo>
                      <a:pt x="165057" y="152162"/>
                      <a:pt x="182202" y="139779"/>
                      <a:pt x="182202" y="112157"/>
                    </a:cubicBezTo>
                    <a:cubicBezTo>
                      <a:pt x="182202" y="85487"/>
                      <a:pt x="166009" y="72152"/>
                      <a:pt x="141244" y="68342"/>
                    </a:cubicBezTo>
                    <a:cubicBezTo>
                      <a:pt x="101239" y="61674"/>
                      <a:pt x="63139" y="71199"/>
                      <a:pt x="25039" y="81677"/>
                    </a:cubicBezTo>
                    <a:cubicBezTo>
                      <a:pt x="14562" y="9287"/>
                      <a:pt x="16467" y="6429"/>
                      <a:pt x="84094" y="1667"/>
                    </a:cubicBezTo>
                    <a:cubicBezTo>
                      <a:pt x="118384" y="-238"/>
                      <a:pt x="153627" y="-1191"/>
                      <a:pt x="187917" y="2619"/>
                    </a:cubicBezTo>
                    <a:cubicBezTo>
                      <a:pt x="230779" y="7382"/>
                      <a:pt x="267927" y="24527"/>
                      <a:pt x="277452" y="73104"/>
                    </a:cubicBezTo>
                    <a:cubicBezTo>
                      <a:pt x="286977" y="122634"/>
                      <a:pt x="273642" y="148352"/>
                      <a:pt x="221254" y="178832"/>
                    </a:cubicBezTo>
                    <a:cubicBezTo>
                      <a:pt x="248877" y="195977"/>
                      <a:pt x="275547" y="212169"/>
                      <a:pt x="285072" y="245507"/>
                    </a:cubicBezTo>
                    <a:cubicBezTo>
                      <a:pt x="301264" y="303609"/>
                      <a:pt x="274594" y="358854"/>
                      <a:pt x="216492" y="378857"/>
                    </a:cubicBezTo>
                    <a:cubicBezTo>
                      <a:pt x="152674" y="400764"/>
                      <a:pt x="87904" y="397907"/>
                      <a:pt x="25039" y="380762"/>
                    </a:cubicBezTo>
                    <a:cubicBezTo>
                      <a:pt x="-17823" y="369332"/>
                      <a:pt x="8847" y="332184"/>
                      <a:pt x="2179" y="3026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796AA58-CCB6-401F-9641-6358A50A17E5}"/>
                  </a:ext>
                </a:extLst>
              </p:cNvPr>
              <p:cNvSpPr/>
              <p:nvPr/>
            </p:nvSpPr>
            <p:spPr>
              <a:xfrm>
                <a:off x="6105454" y="3430840"/>
                <a:ext cx="352425" cy="381000"/>
              </a:xfrm>
              <a:custGeom>
                <a:avLst/>
                <a:gdLst>
                  <a:gd name="connsiteX0" fmla="*/ 199143 w 352425"/>
                  <a:gd name="connsiteY0" fmla="*/ 7684 h 381000"/>
                  <a:gd name="connsiteX1" fmla="*/ 32456 w 352425"/>
                  <a:gd name="connsiteY1" fmla="*/ 65 h 381000"/>
                  <a:gd name="connsiteX2" fmla="*/ 71 w 352425"/>
                  <a:gd name="connsiteY2" fmla="*/ 33402 h 381000"/>
                  <a:gd name="connsiteX3" fmla="*/ 71 w 352425"/>
                  <a:gd name="connsiteY3" fmla="*/ 190565 h 381000"/>
                  <a:gd name="connsiteX4" fmla="*/ 71 w 352425"/>
                  <a:gd name="connsiteY4" fmla="*/ 352489 h 381000"/>
                  <a:gd name="connsiteX5" fmla="*/ 30551 w 352425"/>
                  <a:gd name="connsiteY5" fmla="*/ 382970 h 381000"/>
                  <a:gd name="connsiteX6" fmla="*/ 192476 w 352425"/>
                  <a:gd name="connsiteY6" fmla="*/ 379160 h 381000"/>
                  <a:gd name="connsiteX7" fmla="*/ 358211 w 352425"/>
                  <a:gd name="connsiteY7" fmla="*/ 199137 h 381000"/>
                  <a:gd name="connsiteX8" fmla="*/ 199143 w 352425"/>
                  <a:gd name="connsiteY8" fmla="*/ 7684 h 381000"/>
                  <a:gd name="connsiteX9" fmla="*/ 257246 w 352425"/>
                  <a:gd name="connsiteY9" fmla="*/ 210567 h 381000"/>
                  <a:gd name="connsiteX10" fmla="*/ 119133 w 352425"/>
                  <a:gd name="connsiteY10" fmla="*/ 307722 h 381000"/>
                  <a:gd name="connsiteX11" fmla="*/ 96273 w 352425"/>
                  <a:gd name="connsiteY11" fmla="*/ 279147 h 381000"/>
                  <a:gd name="connsiteX12" fmla="*/ 96273 w 352425"/>
                  <a:gd name="connsiteY12" fmla="*/ 189612 h 381000"/>
                  <a:gd name="connsiteX13" fmla="*/ 95321 w 352425"/>
                  <a:gd name="connsiteY13" fmla="*/ 127699 h 381000"/>
                  <a:gd name="connsiteX14" fmla="*/ 150566 w 352425"/>
                  <a:gd name="connsiteY14" fmla="*/ 75312 h 381000"/>
                  <a:gd name="connsiteX15" fmla="*/ 257246 w 352425"/>
                  <a:gd name="connsiteY15" fmla="*/ 210567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2425" h="381000">
                    <a:moveTo>
                      <a:pt x="199143" y="7684"/>
                    </a:moveTo>
                    <a:cubicBezTo>
                      <a:pt x="143898" y="-888"/>
                      <a:pt x="88653" y="1970"/>
                      <a:pt x="32456" y="65"/>
                    </a:cubicBezTo>
                    <a:cubicBezTo>
                      <a:pt x="7691" y="-888"/>
                      <a:pt x="-882" y="8637"/>
                      <a:pt x="71" y="33402"/>
                    </a:cubicBezTo>
                    <a:cubicBezTo>
                      <a:pt x="1023" y="85790"/>
                      <a:pt x="71" y="138177"/>
                      <a:pt x="71" y="190565"/>
                    </a:cubicBezTo>
                    <a:cubicBezTo>
                      <a:pt x="71" y="244857"/>
                      <a:pt x="1023" y="298197"/>
                      <a:pt x="71" y="352489"/>
                    </a:cubicBezTo>
                    <a:cubicBezTo>
                      <a:pt x="71" y="374397"/>
                      <a:pt x="7691" y="383922"/>
                      <a:pt x="30551" y="382970"/>
                    </a:cubicBezTo>
                    <a:cubicBezTo>
                      <a:pt x="84843" y="381064"/>
                      <a:pt x="139136" y="383922"/>
                      <a:pt x="192476" y="379160"/>
                    </a:cubicBezTo>
                    <a:cubicBezTo>
                      <a:pt x="293441" y="370587"/>
                      <a:pt x="356306" y="300102"/>
                      <a:pt x="358211" y="199137"/>
                    </a:cubicBezTo>
                    <a:cubicBezTo>
                      <a:pt x="359163" y="90552"/>
                      <a:pt x="302013" y="23877"/>
                      <a:pt x="199143" y="7684"/>
                    </a:cubicBezTo>
                    <a:close/>
                    <a:moveTo>
                      <a:pt x="257246" y="210567"/>
                    </a:moveTo>
                    <a:cubicBezTo>
                      <a:pt x="248673" y="278195"/>
                      <a:pt x="190571" y="318199"/>
                      <a:pt x="119133" y="307722"/>
                    </a:cubicBezTo>
                    <a:cubicBezTo>
                      <a:pt x="100083" y="304864"/>
                      <a:pt x="96273" y="295339"/>
                      <a:pt x="96273" y="279147"/>
                    </a:cubicBezTo>
                    <a:cubicBezTo>
                      <a:pt x="96273" y="249620"/>
                      <a:pt x="96273" y="219139"/>
                      <a:pt x="96273" y="189612"/>
                    </a:cubicBezTo>
                    <a:cubicBezTo>
                      <a:pt x="96273" y="168657"/>
                      <a:pt x="99131" y="148654"/>
                      <a:pt x="95321" y="127699"/>
                    </a:cubicBezTo>
                    <a:cubicBezTo>
                      <a:pt x="88653" y="81979"/>
                      <a:pt x="108656" y="70549"/>
                      <a:pt x="150566" y="75312"/>
                    </a:cubicBezTo>
                    <a:cubicBezTo>
                      <a:pt x="224861" y="84837"/>
                      <a:pt x="266771" y="136272"/>
                      <a:pt x="257246" y="2105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BFB0F6A-FA82-4101-ACEE-6FECFDCCCF91}"/>
                </a:ext>
              </a:extLst>
            </p:cNvPr>
            <p:cNvGrpSpPr/>
            <p:nvPr/>
          </p:nvGrpSpPr>
          <p:grpSpPr>
            <a:xfrm>
              <a:off x="5430933" y="3429000"/>
              <a:ext cx="1813929" cy="1852591"/>
              <a:chOff x="5430933" y="3429000"/>
              <a:chExt cx="1813929" cy="1852591"/>
            </a:xfrm>
            <a:grpFill/>
          </p:grpSpPr>
          <p:sp>
            <p:nvSpPr>
              <p:cNvPr id="74" name="Frame 73">
                <a:extLst>
                  <a:ext uri="{FF2B5EF4-FFF2-40B4-BE49-F238E27FC236}">
                    <a16:creationId xmlns:a16="http://schemas.microsoft.com/office/drawing/2014/main" id="{4CDCB169-9BCC-4567-B000-8D3FD9F92FFD}"/>
                  </a:ext>
                </a:extLst>
              </p:cNvPr>
              <p:cNvSpPr/>
              <p:nvPr/>
            </p:nvSpPr>
            <p:spPr>
              <a:xfrm>
                <a:off x="5430933" y="3429000"/>
                <a:ext cx="1813929" cy="1752653"/>
              </a:xfrm>
              <a:prstGeom prst="frame">
                <a:avLst>
                  <a:gd name="adj1" fmla="val 75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C02CA69-0F88-424D-84CC-39E1CB0226B3}"/>
                  </a:ext>
                </a:extLst>
              </p:cNvPr>
              <p:cNvSpPr/>
              <p:nvPr/>
            </p:nvSpPr>
            <p:spPr>
              <a:xfrm>
                <a:off x="5430933" y="5181653"/>
                <a:ext cx="225668" cy="999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A2CBA03-1714-46F2-AF85-0FBDE4DECC7C}"/>
                  </a:ext>
                </a:extLst>
              </p:cNvPr>
              <p:cNvSpPr/>
              <p:nvPr/>
            </p:nvSpPr>
            <p:spPr>
              <a:xfrm>
                <a:off x="7019194" y="5181653"/>
                <a:ext cx="225668" cy="999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4EA83C08-95E6-4038-B8DB-B7710BB8478A}"/>
              </a:ext>
            </a:extLst>
          </p:cNvPr>
          <p:cNvSpPr/>
          <p:nvPr/>
        </p:nvSpPr>
        <p:spPr>
          <a:xfrm rot="1620938" flipH="1">
            <a:off x="4044184" y="1327620"/>
            <a:ext cx="1653530" cy="2252659"/>
          </a:xfrm>
          <a:custGeom>
            <a:avLst/>
            <a:gdLst>
              <a:gd name="connsiteX0" fmla="*/ 1759294 w 4022581"/>
              <a:gd name="connsiteY0" fmla="*/ 3774190 h 5586511"/>
              <a:gd name="connsiteX1" fmla="*/ 2712181 w 4022581"/>
              <a:gd name="connsiteY1" fmla="*/ 3774190 h 5586511"/>
              <a:gd name="connsiteX2" fmla="*/ 2733706 w 4022581"/>
              <a:gd name="connsiteY2" fmla="*/ 3795715 h 5586511"/>
              <a:gd name="connsiteX3" fmla="*/ 2712706 w 4022581"/>
              <a:gd name="connsiteY3" fmla="*/ 3817241 h 5586511"/>
              <a:gd name="connsiteX4" fmla="*/ 1759294 w 4022581"/>
              <a:gd name="connsiteY4" fmla="*/ 3817241 h 5586511"/>
              <a:gd name="connsiteX5" fmla="*/ 1737769 w 4022581"/>
              <a:gd name="connsiteY5" fmla="*/ 3795715 h 5586511"/>
              <a:gd name="connsiteX6" fmla="*/ 1759294 w 4022581"/>
              <a:gd name="connsiteY6" fmla="*/ 3774190 h 5586511"/>
              <a:gd name="connsiteX7" fmla="*/ 43050 w 4022581"/>
              <a:gd name="connsiteY7" fmla="*/ 3774190 h 5586511"/>
              <a:gd name="connsiteX8" fmla="*/ 1169189 w 4022581"/>
              <a:gd name="connsiteY8" fmla="*/ 3774190 h 5586511"/>
              <a:gd name="connsiteX9" fmla="*/ 1190714 w 4022581"/>
              <a:gd name="connsiteY9" fmla="*/ 3795715 h 5586511"/>
              <a:gd name="connsiteX10" fmla="*/ 1169189 w 4022581"/>
              <a:gd name="connsiteY10" fmla="*/ 3817241 h 5586511"/>
              <a:gd name="connsiteX11" fmla="*/ 43050 w 4022581"/>
              <a:gd name="connsiteY11" fmla="*/ 3817241 h 5586511"/>
              <a:gd name="connsiteX12" fmla="*/ 21525 w 4022581"/>
              <a:gd name="connsiteY12" fmla="*/ 3795715 h 5586511"/>
              <a:gd name="connsiteX13" fmla="*/ 43050 w 4022581"/>
              <a:gd name="connsiteY13" fmla="*/ 3774190 h 5586511"/>
              <a:gd name="connsiteX14" fmla="*/ 1205938 w 4022581"/>
              <a:gd name="connsiteY14" fmla="*/ 3529537 h 5586511"/>
              <a:gd name="connsiteX15" fmla="*/ 1708369 w 4022581"/>
              <a:gd name="connsiteY15" fmla="*/ 3529537 h 5586511"/>
              <a:gd name="connsiteX16" fmla="*/ 1710470 w 4022581"/>
              <a:gd name="connsiteY16" fmla="*/ 3535837 h 5586511"/>
              <a:gd name="connsiteX17" fmla="*/ 1668469 w 4022581"/>
              <a:gd name="connsiteY17" fmla="*/ 3562613 h 5586511"/>
              <a:gd name="connsiteX18" fmla="*/ 1273664 w 4022581"/>
              <a:gd name="connsiteY18" fmla="*/ 3572589 h 5586511"/>
              <a:gd name="connsiteX19" fmla="*/ 1224838 w 4022581"/>
              <a:gd name="connsiteY19" fmla="*/ 3550012 h 5586511"/>
              <a:gd name="connsiteX20" fmla="*/ 1205938 w 4022581"/>
              <a:gd name="connsiteY20" fmla="*/ 3529537 h 5586511"/>
              <a:gd name="connsiteX21" fmla="*/ 1710469 w 4022581"/>
              <a:gd name="connsiteY21" fmla="*/ 2010171 h 5586511"/>
              <a:gd name="connsiteX22" fmla="*/ 1632243 w 4022581"/>
              <a:gd name="connsiteY22" fmla="*/ 2088397 h 5586511"/>
              <a:gd name="connsiteX23" fmla="*/ 1710469 w 4022581"/>
              <a:gd name="connsiteY23" fmla="*/ 2166623 h 5586511"/>
              <a:gd name="connsiteX24" fmla="*/ 1788695 w 4022581"/>
              <a:gd name="connsiteY24" fmla="*/ 2088397 h 5586511"/>
              <a:gd name="connsiteX25" fmla="*/ 1710469 w 4022581"/>
              <a:gd name="connsiteY25" fmla="*/ 2010171 h 5586511"/>
              <a:gd name="connsiteX26" fmla="*/ 1710469 w 4022581"/>
              <a:gd name="connsiteY26" fmla="*/ 1933520 h 5586511"/>
              <a:gd name="connsiteX27" fmla="*/ 1865345 w 4022581"/>
              <a:gd name="connsiteY27" fmla="*/ 2088397 h 5586511"/>
              <a:gd name="connsiteX28" fmla="*/ 1710469 w 4022581"/>
              <a:gd name="connsiteY28" fmla="*/ 2243273 h 5586511"/>
              <a:gd name="connsiteX29" fmla="*/ 1555592 w 4022581"/>
              <a:gd name="connsiteY29" fmla="*/ 2088397 h 5586511"/>
              <a:gd name="connsiteX30" fmla="*/ 1710469 w 4022581"/>
              <a:gd name="connsiteY30" fmla="*/ 1933520 h 5586511"/>
              <a:gd name="connsiteX31" fmla="*/ 1710470 w 4022581"/>
              <a:gd name="connsiteY31" fmla="*/ 1845319 h 5586511"/>
              <a:gd name="connsiteX32" fmla="*/ 1467392 w 4022581"/>
              <a:gd name="connsiteY32" fmla="*/ 2088396 h 5586511"/>
              <a:gd name="connsiteX33" fmla="*/ 1710470 w 4022581"/>
              <a:gd name="connsiteY33" fmla="*/ 2331474 h 5586511"/>
              <a:gd name="connsiteX34" fmla="*/ 1953547 w 4022581"/>
              <a:gd name="connsiteY34" fmla="*/ 2088396 h 5586511"/>
              <a:gd name="connsiteX35" fmla="*/ 1710470 w 4022581"/>
              <a:gd name="connsiteY35" fmla="*/ 1845319 h 5586511"/>
              <a:gd name="connsiteX36" fmla="*/ 1202263 w 4022581"/>
              <a:gd name="connsiteY36" fmla="*/ 167400 h 5586511"/>
              <a:gd name="connsiteX37" fmla="*/ 1738820 w 4022581"/>
              <a:gd name="connsiteY37" fmla="*/ 167400 h 5586511"/>
              <a:gd name="connsiteX38" fmla="*/ 1744070 w 4022581"/>
              <a:gd name="connsiteY38" fmla="*/ 1336588 h 5586511"/>
              <a:gd name="connsiteX39" fmla="*/ 1955122 w 4022581"/>
              <a:gd name="connsiteY39" fmla="*/ 1631116 h 5586511"/>
              <a:gd name="connsiteX40" fmla="*/ 2234426 w 4022581"/>
              <a:gd name="connsiteY40" fmla="*/ 1630066 h 5586511"/>
              <a:gd name="connsiteX41" fmla="*/ 2258576 w 4022581"/>
              <a:gd name="connsiteY41" fmla="*/ 1653167 h 5586511"/>
              <a:gd name="connsiteX42" fmla="*/ 2258576 w 4022581"/>
              <a:gd name="connsiteY42" fmla="*/ 1713542 h 5586511"/>
              <a:gd name="connsiteX43" fmla="*/ 2280101 w 4022581"/>
              <a:gd name="connsiteY43" fmla="*/ 1736642 h 5586511"/>
              <a:gd name="connsiteX44" fmla="*/ 2678055 w 4022581"/>
              <a:gd name="connsiteY44" fmla="*/ 1749243 h 5586511"/>
              <a:gd name="connsiteX45" fmla="*/ 3728592 w 4022581"/>
              <a:gd name="connsiteY45" fmla="*/ 3139458 h 5586511"/>
              <a:gd name="connsiteX46" fmla="*/ 3981120 w 4022581"/>
              <a:gd name="connsiteY46" fmla="*/ 3625088 h 5586511"/>
              <a:gd name="connsiteX47" fmla="*/ 4002120 w 4022581"/>
              <a:gd name="connsiteY47" fmla="*/ 4043518 h 5586511"/>
              <a:gd name="connsiteX48" fmla="*/ 3678191 w 4022581"/>
              <a:gd name="connsiteY48" fmla="*/ 4530724 h 5586511"/>
              <a:gd name="connsiteX49" fmla="*/ 3216186 w 4022581"/>
              <a:gd name="connsiteY49" fmla="*/ 4718676 h 5586511"/>
              <a:gd name="connsiteX50" fmla="*/ 3216186 w 4022581"/>
              <a:gd name="connsiteY50" fmla="*/ 5032629 h 5586511"/>
              <a:gd name="connsiteX51" fmla="*/ 3979020 w 4022581"/>
              <a:gd name="connsiteY51" fmla="*/ 5038929 h 5586511"/>
              <a:gd name="connsiteX52" fmla="*/ 3979020 w 4022581"/>
              <a:gd name="connsiteY52" fmla="*/ 5586511 h 5586511"/>
              <a:gd name="connsiteX53" fmla="*/ 0 w 4022581"/>
              <a:gd name="connsiteY53" fmla="*/ 5586511 h 5586511"/>
              <a:gd name="connsiteX54" fmla="*/ 0 w 4022581"/>
              <a:gd name="connsiteY54" fmla="*/ 5037879 h 5586511"/>
              <a:gd name="connsiteX55" fmla="*/ 405829 w 4022581"/>
              <a:gd name="connsiteY55" fmla="*/ 5028954 h 5586511"/>
              <a:gd name="connsiteX56" fmla="*/ 405829 w 4022581"/>
              <a:gd name="connsiteY56" fmla="*/ 4847827 h 5586511"/>
              <a:gd name="connsiteX57" fmla="*/ 933460 w 4022581"/>
              <a:gd name="connsiteY57" fmla="*/ 4842052 h 5586511"/>
              <a:gd name="connsiteX58" fmla="*/ 1391791 w 4022581"/>
              <a:gd name="connsiteY58" fmla="*/ 4577974 h 5586511"/>
              <a:gd name="connsiteX59" fmla="*/ 1426967 w 4022581"/>
              <a:gd name="connsiteY59" fmla="*/ 4577449 h 5586511"/>
              <a:gd name="connsiteX60" fmla="*/ 1822821 w 4022581"/>
              <a:gd name="connsiteY60" fmla="*/ 4773801 h 5586511"/>
              <a:gd name="connsiteX61" fmla="*/ 1812321 w 4022581"/>
              <a:gd name="connsiteY61" fmla="*/ 4347496 h 5586511"/>
              <a:gd name="connsiteX62" fmla="*/ 746558 w 4022581"/>
              <a:gd name="connsiteY62" fmla="*/ 4336471 h 5586511"/>
              <a:gd name="connsiteX63" fmla="*/ 738683 w 4022581"/>
              <a:gd name="connsiteY63" fmla="*/ 4018843 h 5586511"/>
              <a:gd name="connsiteX64" fmla="*/ 47251 w 4022581"/>
              <a:gd name="connsiteY64" fmla="*/ 4008868 h 5586511"/>
              <a:gd name="connsiteX65" fmla="*/ 22050 w 4022581"/>
              <a:gd name="connsiteY65" fmla="*/ 4008868 h 5586511"/>
              <a:gd name="connsiteX66" fmla="*/ 22050 w 4022581"/>
              <a:gd name="connsiteY66" fmla="*/ 3859241 h 5586511"/>
              <a:gd name="connsiteX67" fmla="*/ 2680155 w 4022581"/>
              <a:gd name="connsiteY67" fmla="*/ 3859241 h 5586511"/>
              <a:gd name="connsiteX68" fmla="*/ 2735281 w 4022581"/>
              <a:gd name="connsiteY68" fmla="*/ 4002567 h 5586511"/>
              <a:gd name="connsiteX69" fmla="*/ 3160011 w 4022581"/>
              <a:gd name="connsiteY69" fmla="*/ 3584138 h 5586511"/>
              <a:gd name="connsiteX70" fmla="*/ 3134286 w 4022581"/>
              <a:gd name="connsiteY70" fmla="*/ 3287510 h 5586511"/>
              <a:gd name="connsiteX71" fmla="*/ 2877558 w 4022581"/>
              <a:gd name="connsiteY71" fmla="*/ 2957806 h 5586511"/>
              <a:gd name="connsiteX72" fmla="*/ 2569379 w 4022581"/>
              <a:gd name="connsiteY72" fmla="*/ 2858055 h 5586511"/>
              <a:gd name="connsiteX73" fmla="*/ 1834896 w 4022581"/>
              <a:gd name="connsiteY73" fmla="*/ 2850180 h 5586511"/>
              <a:gd name="connsiteX74" fmla="*/ 1819671 w 4022581"/>
              <a:gd name="connsiteY74" fmla="*/ 3051257 h 5586511"/>
              <a:gd name="connsiteX75" fmla="*/ 1737770 w 4022581"/>
              <a:gd name="connsiteY75" fmla="*/ 3109008 h 5586511"/>
              <a:gd name="connsiteX76" fmla="*/ 1726745 w 4022581"/>
              <a:gd name="connsiteY76" fmla="*/ 3494362 h 5586511"/>
              <a:gd name="connsiteX77" fmla="*/ 1191238 w 4022581"/>
              <a:gd name="connsiteY77" fmla="*/ 3497512 h 5586511"/>
              <a:gd name="connsiteX78" fmla="*/ 1185463 w 4022581"/>
              <a:gd name="connsiteY78" fmla="*/ 3135258 h 5586511"/>
              <a:gd name="connsiteX79" fmla="*/ 937660 w 4022581"/>
              <a:gd name="connsiteY79" fmla="*/ 3013457 h 5586511"/>
              <a:gd name="connsiteX80" fmla="*/ 936085 w 4022581"/>
              <a:gd name="connsiteY80" fmla="*/ 3013457 h 5586511"/>
              <a:gd name="connsiteX81" fmla="*/ 824784 w 4022581"/>
              <a:gd name="connsiteY81" fmla="*/ 3290660 h 5586511"/>
              <a:gd name="connsiteX82" fmla="*/ 737633 w 4022581"/>
              <a:gd name="connsiteY82" fmla="*/ 3265459 h 5586511"/>
              <a:gd name="connsiteX83" fmla="*/ 660457 w 4022581"/>
              <a:gd name="connsiteY83" fmla="*/ 3297485 h 5586511"/>
              <a:gd name="connsiteX84" fmla="*/ 352279 w 4022581"/>
              <a:gd name="connsiteY84" fmla="*/ 3164658 h 5586511"/>
              <a:gd name="connsiteX85" fmla="*/ 525006 w 4022581"/>
              <a:gd name="connsiteY85" fmla="*/ 2749904 h 5586511"/>
              <a:gd name="connsiteX86" fmla="*/ 536556 w 4022581"/>
              <a:gd name="connsiteY86" fmla="*/ 2717353 h 5586511"/>
              <a:gd name="connsiteX87" fmla="*/ 514506 w 4022581"/>
              <a:gd name="connsiteY87" fmla="*/ 2660653 h 5586511"/>
              <a:gd name="connsiteX88" fmla="*/ 498230 w 4022581"/>
              <a:gd name="connsiteY88" fmla="*/ 2602902 h 5586511"/>
              <a:gd name="connsiteX89" fmla="*/ 592206 w 4022581"/>
              <a:gd name="connsiteY89" fmla="*/ 2387650 h 5586511"/>
              <a:gd name="connsiteX90" fmla="*/ 998561 w 4022581"/>
              <a:gd name="connsiteY90" fmla="*/ 2551976 h 5586511"/>
              <a:gd name="connsiteX91" fmla="*/ 1003286 w 4022581"/>
              <a:gd name="connsiteY91" fmla="*/ 1752393 h 5586511"/>
              <a:gd name="connsiteX92" fmla="*/ 1190188 w 4022581"/>
              <a:gd name="connsiteY92" fmla="*/ 1599091 h 5586511"/>
              <a:gd name="connsiteX93" fmla="*/ 1202263 w 4022581"/>
              <a:gd name="connsiteY93" fmla="*/ 167400 h 5586511"/>
              <a:gd name="connsiteX94" fmla="*/ 1169095 w 4022581"/>
              <a:gd name="connsiteY94" fmla="*/ 0 h 5586511"/>
              <a:gd name="connsiteX95" fmla="*/ 1766794 w 4022581"/>
              <a:gd name="connsiteY95" fmla="*/ 0 h 5586511"/>
              <a:gd name="connsiteX96" fmla="*/ 1827246 w 4022581"/>
              <a:gd name="connsiteY96" fmla="*/ 60452 h 5586511"/>
              <a:gd name="connsiteX97" fmla="*/ 1827245 w 4022581"/>
              <a:gd name="connsiteY97" fmla="*/ 60452 h 5586511"/>
              <a:gd name="connsiteX98" fmla="*/ 1766793 w 4022581"/>
              <a:gd name="connsiteY98" fmla="*/ 120904 h 5586511"/>
              <a:gd name="connsiteX99" fmla="*/ 1169095 w 4022581"/>
              <a:gd name="connsiteY99" fmla="*/ 120903 h 5586511"/>
              <a:gd name="connsiteX100" fmla="*/ 1113394 w 4022581"/>
              <a:gd name="connsiteY100" fmla="*/ 83982 h 5586511"/>
              <a:gd name="connsiteX101" fmla="*/ 1108643 w 4022581"/>
              <a:gd name="connsiteY101" fmla="*/ 60452 h 5586511"/>
              <a:gd name="connsiteX102" fmla="*/ 1113394 w 4022581"/>
              <a:gd name="connsiteY102" fmla="*/ 36921 h 5586511"/>
              <a:gd name="connsiteX103" fmla="*/ 1169095 w 4022581"/>
              <a:gd name="connsiteY103" fmla="*/ 0 h 55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22581" h="5586511">
                <a:moveTo>
                  <a:pt x="1759294" y="3774190"/>
                </a:moveTo>
                <a:lnTo>
                  <a:pt x="2712181" y="3774190"/>
                </a:lnTo>
                <a:cubicBezTo>
                  <a:pt x="2723731" y="3774190"/>
                  <a:pt x="2733706" y="3783640"/>
                  <a:pt x="2733706" y="3795715"/>
                </a:cubicBezTo>
                <a:cubicBezTo>
                  <a:pt x="2733706" y="3807791"/>
                  <a:pt x="2724256" y="3817241"/>
                  <a:pt x="2712706" y="3817241"/>
                </a:cubicBezTo>
                <a:lnTo>
                  <a:pt x="1759294" y="3817241"/>
                </a:lnTo>
                <a:cubicBezTo>
                  <a:pt x="1747744" y="3817241"/>
                  <a:pt x="1737769" y="3807791"/>
                  <a:pt x="1737769" y="3795715"/>
                </a:cubicBezTo>
                <a:cubicBezTo>
                  <a:pt x="1737769" y="3784165"/>
                  <a:pt x="1747219" y="3774190"/>
                  <a:pt x="1759294" y="3774190"/>
                </a:cubicBezTo>
                <a:close/>
                <a:moveTo>
                  <a:pt x="43050" y="3774190"/>
                </a:moveTo>
                <a:lnTo>
                  <a:pt x="1169189" y="3774190"/>
                </a:lnTo>
                <a:cubicBezTo>
                  <a:pt x="1180739" y="3774190"/>
                  <a:pt x="1190714" y="3783640"/>
                  <a:pt x="1190714" y="3795715"/>
                </a:cubicBezTo>
                <a:cubicBezTo>
                  <a:pt x="1190714" y="3807791"/>
                  <a:pt x="1180739" y="3817241"/>
                  <a:pt x="1169189" y="3817241"/>
                </a:cubicBezTo>
                <a:lnTo>
                  <a:pt x="43050" y="3817241"/>
                </a:lnTo>
                <a:cubicBezTo>
                  <a:pt x="31500" y="3817241"/>
                  <a:pt x="21525" y="3807791"/>
                  <a:pt x="21525" y="3795715"/>
                </a:cubicBezTo>
                <a:cubicBezTo>
                  <a:pt x="21525" y="3784165"/>
                  <a:pt x="30975" y="3774190"/>
                  <a:pt x="43050" y="3774190"/>
                </a:cubicBezTo>
                <a:close/>
                <a:moveTo>
                  <a:pt x="1205938" y="3529537"/>
                </a:moveTo>
                <a:cubicBezTo>
                  <a:pt x="1378665" y="3529537"/>
                  <a:pt x="1543518" y="3529537"/>
                  <a:pt x="1708369" y="3529537"/>
                </a:cubicBezTo>
                <a:cubicBezTo>
                  <a:pt x="1708894" y="3531637"/>
                  <a:pt x="1709945" y="3533737"/>
                  <a:pt x="1710470" y="3535837"/>
                </a:cubicBezTo>
                <a:cubicBezTo>
                  <a:pt x="1696294" y="3544762"/>
                  <a:pt x="1683169" y="3554738"/>
                  <a:pt x="1668469" y="3562613"/>
                </a:cubicBezTo>
                <a:cubicBezTo>
                  <a:pt x="1538793" y="3632439"/>
                  <a:pt x="1406491" y="3629814"/>
                  <a:pt x="1273664" y="3572589"/>
                </a:cubicBezTo>
                <a:cubicBezTo>
                  <a:pt x="1257389" y="3565764"/>
                  <a:pt x="1240588" y="3558938"/>
                  <a:pt x="1224838" y="3550012"/>
                </a:cubicBezTo>
                <a:cubicBezTo>
                  <a:pt x="1218013" y="3546337"/>
                  <a:pt x="1213813" y="3538462"/>
                  <a:pt x="1205938" y="3529537"/>
                </a:cubicBezTo>
                <a:close/>
                <a:moveTo>
                  <a:pt x="1710469" y="2010171"/>
                </a:moveTo>
                <a:cubicBezTo>
                  <a:pt x="1667418" y="2010171"/>
                  <a:pt x="1632243" y="2045346"/>
                  <a:pt x="1632243" y="2088397"/>
                </a:cubicBezTo>
                <a:cubicBezTo>
                  <a:pt x="1632243" y="2131447"/>
                  <a:pt x="1667418" y="2166623"/>
                  <a:pt x="1710469" y="2166623"/>
                </a:cubicBezTo>
                <a:cubicBezTo>
                  <a:pt x="1754044" y="2166623"/>
                  <a:pt x="1788695" y="2131447"/>
                  <a:pt x="1788695" y="2088397"/>
                </a:cubicBezTo>
                <a:cubicBezTo>
                  <a:pt x="1788695" y="2045346"/>
                  <a:pt x="1753519" y="2010171"/>
                  <a:pt x="1710469" y="2010171"/>
                </a:cubicBezTo>
                <a:close/>
                <a:moveTo>
                  <a:pt x="1710469" y="1933520"/>
                </a:moveTo>
                <a:cubicBezTo>
                  <a:pt x="1796045" y="1933520"/>
                  <a:pt x="1865345" y="2002821"/>
                  <a:pt x="1865345" y="2088397"/>
                </a:cubicBezTo>
                <a:cubicBezTo>
                  <a:pt x="1865345" y="2173973"/>
                  <a:pt x="1796045" y="2243273"/>
                  <a:pt x="1710469" y="2243273"/>
                </a:cubicBezTo>
                <a:cubicBezTo>
                  <a:pt x="1624893" y="2243273"/>
                  <a:pt x="1555592" y="2173973"/>
                  <a:pt x="1555592" y="2088397"/>
                </a:cubicBezTo>
                <a:cubicBezTo>
                  <a:pt x="1555592" y="2002821"/>
                  <a:pt x="1624893" y="1933520"/>
                  <a:pt x="1710469" y="1933520"/>
                </a:cubicBezTo>
                <a:close/>
                <a:moveTo>
                  <a:pt x="1710470" y="1845319"/>
                </a:moveTo>
                <a:cubicBezTo>
                  <a:pt x="1576068" y="1845319"/>
                  <a:pt x="1467392" y="1953995"/>
                  <a:pt x="1467392" y="2088396"/>
                </a:cubicBezTo>
                <a:cubicBezTo>
                  <a:pt x="1467392" y="2222798"/>
                  <a:pt x="1576068" y="2331474"/>
                  <a:pt x="1710470" y="2331474"/>
                </a:cubicBezTo>
                <a:cubicBezTo>
                  <a:pt x="1844871" y="2331474"/>
                  <a:pt x="1953547" y="2222798"/>
                  <a:pt x="1953547" y="2088396"/>
                </a:cubicBezTo>
                <a:cubicBezTo>
                  <a:pt x="1953547" y="1953995"/>
                  <a:pt x="1844871" y="1845319"/>
                  <a:pt x="1710470" y="1845319"/>
                </a:cubicBezTo>
                <a:close/>
                <a:moveTo>
                  <a:pt x="1202263" y="167400"/>
                </a:moveTo>
                <a:cubicBezTo>
                  <a:pt x="1380766" y="167400"/>
                  <a:pt x="1558218" y="167400"/>
                  <a:pt x="1738820" y="167400"/>
                </a:cubicBezTo>
                <a:cubicBezTo>
                  <a:pt x="1738820" y="174750"/>
                  <a:pt x="1741970" y="954384"/>
                  <a:pt x="1744070" y="1336588"/>
                </a:cubicBezTo>
                <a:cubicBezTo>
                  <a:pt x="1744070" y="1349188"/>
                  <a:pt x="1935697" y="1631116"/>
                  <a:pt x="1955122" y="1631116"/>
                </a:cubicBezTo>
                <a:cubicBezTo>
                  <a:pt x="2048574" y="1630066"/>
                  <a:pt x="2141499" y="1631116"/>
                  <a:pt x="2234426" y="1630066"/>
                </a:cubicBezTo>
                <a:cubicBezTo>
                  <a:pt x="2252801" y="1629541"/>
                  <a:pt x="2259101" y="1635316"/>
                  <a:pt x="2258576" y="1653167"/>
                </a:cubicBezTo>
                <a:cubicBezTo>
                  <a:pt x="2257526" y="1673117"/>
                  <a:pt x="2259101" y="1693592"/>
                  <a:pt x="2258576" y="1713542"/>
                </a:cubicBezTo>
                <a:cubicBezTo>
                  <a:pt x="2258051" y="1729817"/>
                  <a:pt x="2262251" y="1736117"/>
                  <a:pt x="2280101" y="1736642"/>
                </a:cubicBezTo>
                <a:cubicBezTo>
                  <a:pt x="2412928" y="1739793"/>
                  <a:pt x="2545229" y="1744518"/>
                  <a:pt x="2678055" y="1749243"/>
                </a:cubicBezTo>
                <a:cubicBezTo>
                  <a:pt x="2686981" y="1749768"/>
                  <a:pt x="3500739" y="2793479"/>
                  <a:pt x="3728592" y="3139458"/>
                </a:cubicBezTo>
                <a:cubicBezTo>
                  <a:pt x="3837793" y="3301685"/>
                  <a:pt x="3907094" y="3431886"/>
                  <a:pt x="3981120" y="3625088"/>
                </a:cubicBezTo>
                <a:cubicBezTo>
                  <a:pt x="4046745" y="3853991"/>
                  <a:pt x="4018920" y="3983143"/>
                  <a:pt x="4002120" y="4043518"/>
                </a:cubicBezTo>
                <a:cubicBezTo>
                  <a:pt x="3978495" y="4145894"/>
                  <a:pt x="3899219" y="4389497"/>
                  <a:pt x="3678191" y="4530724"/>
                </a:cubicBezTo>
                <a:cubicBezTo>
                  <a:pt x="3613616" y="4563799"/>
                  <a:pt x="3479214" y="4637825"/>
                  <a:pt x="3216186" y="4718676"/>
                </a:cubicBezTo>
                <a:cubicBezTo>
                  <a:pt x="3216186" y="4822627"/>
                  <a:pt x="3216186" y="4925003"/>
                  <a:pt x="3216186" y="5032629"/>
                </a:cubicBezTo>
                <a:cubicBezTo>
                  <a:pt x="3471864" y="5034729"/>
                  <a:pt x="3724917" y="5036829"/>
                  <a:pt x="3979020" y="5038929"/>
                </a:cubicBezTo>
                <a:cubicBezTo>
                  <a:pt x="3979020" y="5223206"/>
                  <a:pt x="3979020" y="5404333"/>
                  <a:pt x="3979020" y="5586511"/>
                </a:cubicBezTo>
                <a:cubicBezTo>
                  <a:pt x="2652855" y="5586511"/>
                  <a:pt x="1327216" y="5586511"/>
                  <a:pt x="0" y="5586511"/>
                </a:cubicBezTo>
                <a:cubicBezTo>
                  <a:pt x="0" y="5404858"/>
                  <a:pt x="0" y="5223731"/>
                  <a:pt x="0" y="5037879"/>
                </a:cubicBezTo>
                <a:cubicBezTo>
                  <a:pt x="134926" y="5035254"/>
                  <a:pt x="269328" y="5032104"/>
                  <a:pt x="405829" y="5028954"/>
                </a:cubicBezTo>
                <a:cubicBezTo>
                  <a:pt x="405829" y="4969103"/>
                  <a:pt x="405829" y="4909778"/>
                  <a:pt x="405829" y="4847827"/>
                </a:cubicBezTo>
                <a:cubicBezTo>
                  <a:pt x="416330" y="4847827"/>
                  <a:pt x="765983" y="4844677"/>
                  <a:pt x="933460" y="4842052"/>
                </a:cubicBezTo>
                <a:cubicBezTo>
                  <a:pt x="945535" y="4841527"/>
                  <a:pt x="1251089" y="4662500"/>
                  <a:pt x="1391791" y="4577974"/>
                </a:cubicBezTo>
                <a:cubicBezTo>
                  <a:pt x="1404391" y="4570099"/>
                  <a:pt x="1413842" y="4570624"/>
                  <a:pt x="1426967" y="4577449"/>
                </a:cubicBezTo>
                <a:cubicBezTo>
                  <a:pt x="1544568" y="4638350"/>
                  <a:pt x="1806546" y="4768026"/>
                  <a:pt x="1822821" y="4773801"/>
                </a:cubicBezTo>
                <a:cubicBezTo>
                  <a:pt x="1819146" y="4628900"/>
                  <a:pt x="1815996" y="4489248"/>
                  <a:pt x="1812321" y="4347496"/>
                </a:cubicBezTo>
                <a:cubicBezTo>
                  <a:pt x="1457417" y="4343821"/>
                  <a:pt x="1103562" y="4340146"/>
                  <a:pt x="746558" y="4336471"/>
                </a:cubicBezTo>
                <a:cubicBezTo>
                  <a:pt x="743933" y="4230420"/>
                  <a:pt x="741308" y="4126469"/>
                  <a:pt x="738683" y="4018843"/>
                </a:cubicBezTo>
                <a:cubicBezTo>
                  <a:pt x="720308" y="4017268"/>
                  <a:pt x="259353" y="4010443"/>
                  <a:pt x="47251" y="4008868"/>
                </a:cubicBezTo>
                <a:cubicBezTo>
                  <a:pt x="39375" y="4008868"/>
                  <a:pt x="31500" y="4008868"/>
                  <a:pt x="22050" y="4008868"/>
                </a:cubicBezTo>
                <a:cubicBezTo>
                  <a:pt x="22050" y="3958992"/>
                  <a:pt x="22050" y="3910167"/>
                  <a:pt x="22050" y="3859241"/>
                </a:cubicBezTo>
                <a:cubicBezTo>
                  <a:pt x="28875" y="3859241"/>
                  <a:pt x="1800771" y="3859241"/>
                  <a:pt x="2680155" y="3859241"/>
                </a:cubicBezTo>
                <a:cubicBezTo>
                  <a:pt x="2715856" y="3859241"/>
                  <a:pt x="2730556" y="3966867"/>
                  <a:pt x="2735281" y="4002567"/>
                </a:cubicBezTo>
                <a:cubicBezTo>
                  <a:pt x="2954734" y="3954267"/>
                  <a:pt x="3116435" y="3816190"/>
                  <a:pt x="3160011" y="3584138"/>
                </a:cubicBezTo>
                <a:cubicBezTo>
                  <a:pt x="3178911" y="3484912"/>
                  <a:pt x="3160536" y="3385686"/>
                  <a:pt x="3134286" y="3287510"/>
                </a:cubicBezTo>
                <a:cubicBezTo>
                  <a:pt x="3094910" y="3140508"/>
                  <a:pt x="2999359" y="3036032"/>
                  <a:pt x="2877558" y="2957806"/>
                </a:cubicBezTo>
                <a:cubicBezTo>
                  <a:pt x="2786206" y="2898480"/>
                  <a:pt x="2683305" y="2858580"/>
                  <a:pt x="2569379" y="2858055"/>
                </a:cubicBezTo>
                <a:cubicBezTo>
                  <a:pt x="2329977" y="2855955"/>
                  <a:pt x="1841721" y="2849655"/>
                  <a:pt x="1834896" y="2850180"/>
                </a:cubicBezTo>
                <a:cubicBezTo>
                  <a:pt x="1833321" y="2885355"/>
                  <a:pt x="1825446" y="3018707"/>
                  <a:pt x="1819671" y="3051257"/>
                </a:cubicBezTo>
                <a:cubicBezTo>
                  <a:pt x="1811796" y="3093258"/>
                  <a:pt x="1747220" y="3107958"/>
                  <a:pt x="1737770" y="3109008"/>
                </a:cubicBezTo>
                <a:cubicBezTo>
                  <a:pt x="1734095" y="3236584"/>
                  <a:pt x="1730420" y="3364161"/>
                  <a:pt x="1726745" y="3494362"/>
                </a:cubicBezTo>
                <a:cubicBezTo>
                  <a:pt x="1547193" y="3490687"/>
                  <a:pt x="1388116" y="3501187"/>
                  <a:pt x="1191238" y="3497512"/>
                </a:cubicBezTo>
                <a:cubicBezTo>
                  <a:pt x="1191238" y="3488062"/>
                  <a:pt x="1186513" y="3242884"/>
                  <a:pt x="1185463" y="3135258"/>
                </a:cubicBezTo>
                <a:cubicBezTo>
                  <a:pt x="1185463" y="3123183"/>
                  <a:pt x="1015361" y="3045482"/>
                  <a:pt x="937660" y="3013457"/>
                </a:cubicBezTo>
                <a:cubicBezTo>
                  <a:pt x="936610" y="3012932"/>
                  <a:pt x="934510" y="3013457"/>
                  <a:pt x="936085" y="3013457"/>
                </a:cubicBezTo>
                <a:cubicBezTo>
                  <a:pt x="898810" y="3105858"/>
                  <a:pt x="862059" y="3197209"/>
                  <a:pt x="824784" y="3290660"/>
                </a:cubicBezTo>
                <a:cubicBezTo>
                  <a:pt x="794859" y="3281735"/>
                  <a:pt x="766508" y="3273859"/>
                  <a:pt x="737633" y="3265459"/>
                </a:cubicBezTo>
                <a:cubicBezTo>
                  <a:pt x="701408" y="3254959"/>
                  <a:pt x="662557" y="3294860"/>
                  <a:pt x="660457" y="3297485"/>
                </a:cubicBezTo>
                <a:cubicBezTo>
                  <a:pt x="558606" y="3253384"/>
                  <a:pt x="457805" y="3209809"/>
                  <a:pt x="352279" y="3164658"/>
                </a:cubicBezTo>
                <a:cubicBezTo>
                  <a:pt x="365404" y="3128958"/>
                  <a:pt x="481430" y="2849655"/>
                  <a:pt x="525006" y="2749904"/>
                </a:cubicBezTo>
                <a:cubicBezTo>
                  <a:pt x="529206" y="2739404"/>
                  <a:pt x="533931" y="2728378"/>
                  <a:pt x="536556" y="2717353"/>
                </a:cubicBezTo>
                <a:cubicBezTo>
                  <a:pt x="543906" y="2689003"/>
                  <a:pt x="538656" y="2676928"/>
                  <a:pt x="514506" y="2660653"/>
                </a:cubicBezTo>
                <a:cubicBezTo>
                  <a:pt x="483530" y="2639653"/>
                  <a:pt x="483005" y="2637027"/>
                  <a:pt x="498230" y="2602902"/>
                </a:cubicBezTo>
                <a:cubicBezTo>
                  <a:pt x="527631" y="2535176"/>
                  <a:pt x="589581" y="2392900"/>
                  <a:pt x="592206" y="2387650"/>
                </a:cubicBezTo>
                <a:cubicBezTo>
                  <a:pt x="726608" y="2441725"/>
                  <a:pt x="859959" y="2495801"/>
                  <a:pt x="998561" y="2551976"/>
                </a:cubicBezTo>
                <a:cubicBezTo>
                  <a:pt x="998561" y="2537276"/>
                  <a:pt x="1001711" y="2008595"/>
                  <a:pt x="1003286" y="1752393"/>
                </a:cubicBezTo>
                <a:cubicBezTo>
                  <a:pt x="1003286" y="1738217"/>
                  <a:pt x="1190188" y="1605391"/>
                  <a:pt x="1190188" y="1599091"/>
                </a:cubicBezTo>
                <a:cubicBezTo>
                  <a:pt x="1191763" y="1514040"/>
                  <a:pt x="1202263" y="174750"/>
                  <a:pt x="1202263" y="167400"/>
                </a:cubicBezTo>
                <a:close/>
                <a:moveTo>
                  <a:pt x="1169095" y="0"/>
                </a:moveTo>
                <a:lnTo>
                  <a:pt x="1766794" y="0"/>
                </a:lnTo>
                <a:cubicBezTo>
                  <a:pt x="1800181" y="0"/>
                  <a:pt x="1827246" y="27065"/>
                  <a:pt x="1827246" y="60452"/>
                </a:cubicBezTo>
                <a:lnTo>
                  <a:pt x="1827245" y="60452"/>
                </a:lnTo>
                <a:cubicBezTo>
                  <a:pt x="1827245" y="93839"/>
                  <a:pt x="1800180" y="120904"/>
                  <a:pt x="1766793" y="120904"/>
                </a:cubicBezTo>
                <a:lnTo>
                  <a:pt x="1169095" y="120903"/>
                </a:lnTo>
                <a:cubicBezTo>
                  <a:pt x="1144055" y="120903"/>
                  <a:pt x="1122571" y="105679"/>
                  <a:pt x="1113394" y="83982"/>
                </a:cubicBezTo>
                <a:lnTo>
                  <a:pt x="1108643" y="60452"/>
                </a:lnTo>
                <a:lnTo>
                  <a:pt x="1113394" y="36921"/>
                </a:lnTo>
                <a:cubicBezTo>
                  <a:pt x="1122571" y="15224"/>
                  <a:pt x="1144055" y="0"/>
                  <a:pt x="1169095" y="0"/>
                </a:cubicBez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E565F64-F4B6-4347-9C54-714D35C2C958}"/>
              </a:ext>
            </a:extLst>
          </p:cNvPr>
          <p:cNvGrpSpPr>
            <a:grpSpLocks noChangeAspect="1"/>
          </p:cNvGrpSpPr>
          <p:nvPr/>
        </p:nvGrpSpPr>
        <p:grpSpPr>
          <a:xfrm rot="5625416">
            <a:off x="9623414" y="92593"/>
            <a:ext cx="2524229" cy="2439443"/>
            <a:chOff x="-116763" y="950878"/>
            <a:chExt cx="6261877" cy="5934031"/>
          </a:xfrm>
          <a:solidFill>
            <a:srgbClr val="AC0000">
              <a:alpha val="50000"/>
            </a:srgbClr>
          </a:solidFill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CAE2E1D-2DC3-4EC3-AC6D-DD7EA54D080D}"/>
                </a:ext>
              </a:extLst>
            </p:cNvPr>
            <p:cNvGrpSpPr/>
            <p:nvPr/>
          </p:nvGrpSpPr>
          <p:grpSpPr>
            <a:xfrm rot="532827">
              <a:off x="-116763" y="3488412"/>
              <a:ext cx="3619070" cy="3396497"/>
              <a:chOff x="509678" y="1797347"/>
              <a:chExt cx="2339381" cy="2195507"/>
            </a:xfrm>
            <a:grpFill/>
          </p:grpSpPr>
          <p:sp>
            <p:nvSpPr>
              <p:cNvPr id="174" name="Rounded Rectangle 41">
                <a:extLst>
                  <a:ext uri="{FF2B5EF4-FFF2-40B4-BE49-F238E27FC236}">
                    <a16:creationId xmlns:a16="http://schemas.microsoft.com/office/drawing/2014/main" id="{CDACF69A-0CD1-4C53-B333-FFEAF0695D81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75" name="Rounded Rectangle 62">
                <a:extLst>
                  <a:ext uri="{FF2B5EF4-FFF2-40B4-BE49-F238E27FC236}">
                    <a16:creationId xmlns:a16="http://schemas.microsoft.com/office/drawing/2014/main" id="{7CBB027A-50B5-4050-A159-EC79E7C18C88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76" name="Rounded Rectangle 63">
                <a:extLst>
                  <a:ext uri="{FF2B5EF4-FFF2-40B4-BE49-F238E27FC236}">
                    <a16:creationId xmlns:a16="http://schemas.microsoft.com/office/drawing/2014/main" id="{0A48288C-AE9A-4790-B545-0C2463AA6209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77" name="Rounded Rectangle 64">
                <a:extLst>
                  <a:ext uri="{FF2B5EF4-FFF2-40B4-BE49-F238E27FC236}">
                    <a16:creationId xmlns:a16="http://schemas.microsoft.com/office/drawing/2014/main" id="{965EEE72-5EC5-4E0E-A251-71AB4EDBD4C8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78" name="Rounded Rectangle 65">
                <a:extLst>
                  <a:ext uri="{FF2B5EF4-FFF2-40B4-BE49-F238E27FC236}">
                    <a16:creationId xmlns:a16="http://schemas.microsoft.com/office/drawing/2014/main" id="{A3EBF6CD-23D4-4F8B-AAB4-D608E1BE6436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79" name="Rounded Rectangle 66">
                <a:extLst>
                  <a:ext uri="{FF2B5EF4-FFF2-40B4-BE49-F238E27FC236}">
                    <a16:creationId xmlns:a16="http://schemas.microsoft.com/office/drawing/2014/main" id="{22604CCE-D678-4E3A-9E61-6851CE685400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80" name="Rounded Rectangle 67">
                <a:extLst>
                  <a:ext uri="{FF2B5EF4-FFF2-40B4-BE49-F238E27FC236}">
                    <a16:creationId xmlns:a16="http://schemas.microsoft.com/office/drawing/2014/main" id="{2999BCFC-0B4D-4B01-BAD5-E199B1E796BB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81" name="Rounded Rectangle 68">
                <a:extLst>
                  <a:ext uri="{FF2B5EF4-FFF2-40B4-BE49-F238E27FC236}">
                    <a16:creationId xmlns:a16="http://schemas.microsoft.com/office/drawing/2014/main" id="{E5E4B481-CCE5-4FEB-A104-5999B0F427D3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82" name="Rounded Rectangle 69">
                <a:extLst>
                  <a:ext uri="{FF2B5EF4-FFF2-40B4-BE49-F238E27FC236}">
                    <a16:creationId xmlns:a16="http://schemas.microsoft.com/office/drawing/2014/main" id="{1F752DDA-5851-4E82-B683-2D0D9317F00E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83" name="Oval 39">
                <a:extLst>
                  <a:ext uri="{FF2B5EF4-FFF2-40B4-BE49-F238E27FC236}">
                    <a16:creationId xmlns:a16="http://schemas.microsoft.com/office/drawing/2014/main" id="{A7872EBE-0D55-451F-B059-6158220A699F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84" name="Oval 39">
                <a:extLst>
                  <a:ext uri="{FF2B5EF4-FFF2-40B4-BE49-F238E27FC236}">
                    <a16:creationId xmlns:a16="http://schemas.microsoft.com/office/drawing/2014/main" id="{4B4CA86F-69EA-4661-9036-B3F3119C6C0F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1173BDDB-F7FA-4D96-A3BF-B21C758136E1}"/>
                </a:ext>
              </a:extLst>
            </p:cNvPr>
            <p:cNvGrpSpPr/>
            <p:nvPr/>
          </p:nvGrpSpPr>
          <p:grpSpPr>
            <a:xfrm rot="532827">
              <a:off x="2526043" y="950878"/>
              <a:ext cx="3619071" cy="3396497"/>
              <a:chOff x="509678" y="1797347"/>
              <a:chExt cx="2339381" cy="2195507"/>
            </a:xfrm>
            <a:grpFill/>
          </p:grpSpPr>
          <p:sp>
            <p:nvSpPr>
              <p:cNvPr id="162" name="Rounded Rectangle 16">
                <a:extLst>
                  <a:ext uri="{FF2B5EF4-FFF2-40B4-BE49-F238E27FC236}">
                    <a16:creationId xmlns:a16="http://schemas.microsoft.com/office/drawing/2014/main" id="{8C00CE7D-7CAE-4550-84AA-3D35FD5FF59D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63" name="Rounded Rectangle 17">
                <a:extLst>
                  <a:ext uri="{FF2B5EF4-FFF2-40B4-BE49-F238E27FC236}">
                    <a16:creationId xmlns:a16="http://schemas.microsoft.com/office/drawing/2014/main" id="{A47953A3-29C2-4F70-9167-D13CE64B2D60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64" name="Rounded Rectangle 18">
                <a:extLst>
                  <a:ext uri="{FF2B5EF4-FFF2-40B4-BE49-F238E27FC236}">
                    <a16:creationId xmlns:a16="http://schemas.microsoft.com/office/drawing/2014/main" id="{569A8A81-F048-4B41-AC8B-BD5E3AE85E38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65" name="Rounded Rectangle 19">
                <a:extLst>
                  <a:ext uri="{FF2B5EF4-FFF2-40B4-BE49-F238E27FC236}">
                    <a16:creationId xmlns:a16="http://schemas.microsoft.com/office/drawing/2014/main" id="{37908779-5FFC-4E79-96CE-2E549234C50F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66" name="Rounded Rectangle 20">
                <a:extLst>
                  <a:ext uri="{FF2B5EF4-FFF2-40B4-BE49-F238E27FC236}">
                    <a16:creationId xmlns:a16="http://schemas.microsoft.com/office/drawing/2014/main" id="{3F930AEB-03AE-4D9F-9A6D-5894030EF1CF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67" name="Rounded Rectangle 21">
                <a:extLst>
                  <a:ext uri="{FF2B5EF4-FFF2-40B4-BE49-F238E27FC236}">
                    <a16:creationId xmlns:a16="http://schemas.microsoft.com/office/drawing/2014/main" id="{D5E853D9-4652-4B0C-9D36-7BBC4AD26DFE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/>
              </a:p>
            </p:txBody>
          </p:sp>
          <p:sp>
            <p:nvSpPr>
              <p:cNvPr id="168" name="Rounded Rectangle 22">
                <a:extLst>
                  <a:ext uri="{FF2B5EF4-FFF2-40B4-BE49-F238E27FC236}">
                    <a16:creationId xmlns:a16="http://schemas.microsoft.com/office/drawing/2014/main" id="{C72F9CAC-902E-4393-8D0C-1EE7D240A4BC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69" name="Rounded Rectangle 23">
                <a:extLst>
                  <a:ext uri="{FF2B5EF4-FFF2-40B4-BE49-F238E27FC236}">
                    <a16:creationId xmlns:a16="http://schemas.microsoft.com/office/drawing/2014/main" id="{B8FA927A-D74D-4BD6-AC38-64F17A550947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70" name="Rounded Rectangle 24">
                <a:extLst>
                  <a:ext uri="{FF2B5EF4-FFF2-40B4-BE49-F238E27FC236}">
                    <a16:creationId xmlns:a16="http://schemas.microsoft.com/office/drawing/2014/main" id="{53D96309-78AF-4296-B68F-09529D24C986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71" name="Oval 39">
                <a:extLst>
                  <a:ext uri="{FF2B5EF4-FFF2-40B4-BE49-F238E27FC236}">
                    <a16:creationId xmlns:a16="http://schemas.microsoft.com/office/drawing/2014/main" id="{4E3DC587-A947-467B-82DD-45B00977AD7F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72" name="Oval 39">
                <a:extLst>
                  <a:ext uri="{FF2B5EF4-FFF2-40B4-BE49-F238E27FC236}">
                    <a16:creationId xmlns:a16="http://schemas.microsoft.com/office/drawing/2014/main" id="{C986887A-C8D1-4D28-8AF9-358317BC2BBB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173" name="Rounded Rectangle 21">
                <a:extLst>
                  <a:ext uri="{FF2B5EF4-FFF2-40B4-BE49-F238E27FC236}">
                    <a16:creationId xmlns:a16="http://schemas.microsoft.com/office/drawing/2014/main" id="{1FA569E5-2B11-484E-8FA5-73E9466DC295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88" name="Trapezoid 13">
            <a:extLst>
              <a:ext uri="{FF2B5EF4-FFF2-40B4-BE49-F238E27FC236}">
                <a16:creationId xmlns:a16="http://schemas.microsoft.com/office/drawing/2014/main" id="{9A1FB22B-4E5B-40ED-B59C-548CB2BDB4C5}"/>
              </a:ext>
            </a:extLst>
          </p:cNvPr>
          <p:cNvSpPr/>
          <p:nvPr/>
        </p:nvSpPr>
        <p:spPr>
          <a:xfrm>
            <a:off x="2119471" y="3854278"/>
            <a:ext cx="2215809" cy="186649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9233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 flipH="1">
            <a:off x="-2" y="6168980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4" name="Rectángulo 23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E26D3A-55E0-4127-B8F5-AD10630AC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066" y="944969"/>
            <a:ext cx="6026738" cy="1935567"/>
          </a:xfrm>
          <a:prstGeom prst="rect">
            <a:avLst/>
          </a:prstGeom>
        </p:spPr>
      </p:pic>
      <p:sp>
        <p:nvSpPr>
          <p:cNvPr id="2" name="CuadroTexto 25">
            <a:extLst>
              <a:ext uri="{FF2B5EF4-FFF2-40B4-BE49-F238E27FC236}">
                <a16:creationId xmlns:a16="http://schemas.microsoft.com/office/drawing/2014/main" id="{8D59A176-6940-47BE-B2B1-4F0EFEB116B0}"/>
              </a:ext>
            </a:extLst>
          </p:cNvPr>
          <p:cNvSpPr txBox="1"/>
          <p:nvPr/>
        </p:nvSpPr>
        <p:spPr>
          <a:xfrm>
            <a:off x="841828" y="233867"/>
            <a:ext cx="889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cs typeface="Arial" panose="020B0604020202020204" pitchFamily="34" charset="0"/>
              </a:rPr>
              <a:t>Diseño de canales y chip de microfluídica</a:t>
            </a:r>
            <a:endParaRPr lang="es-EC" sz="3200" b="1" i="1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89F74-C1B6-4A0B-9ED7-9CE01143A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78" y="2919720"/>
            <a:ext cx="7588672" cy="317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F90CD-A785-4CA9-B342-482FD265148D}"/>
              </a:ext>
            </a:extLst>
          </p:cNvPr>
          <p:cNvSpPr txBox="1"/>
          <p:nvPr/>
        </p:nvSpPr>
        <p:spPr>
          <a:xfrm>
            <a:off x="950578" y="1093493"/>
            <a:ext cx="4650122" cy="175432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Canales abiertos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Tiempos iguales </a:t>
            </a:r>
            <a:r>
              <a:rPr lang="es-419" dirty="0">
                <a:sym typeface="Wingdings" panose="05000000000000000000" pitchFamily="2" charset="2"/>
              </a:rPr>
              <a:t> Canales/Etapas de la misma distancia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ym typeface="Wingdings" panose="05000000000000000000" pitchFamily="2" charset="2"/>
              </a:rPr>
              <a:t>Pérdida y ganancia de calor 3°C/s </a:t>
            </a:r>
            <a:r>
              <a:rPr lang="en-US" dirty="0">
                <a:sym typeface="Wingdings" panose="05000000000000000000" pitchFamily="2" charset="2"/>
              </a:rPr>
              <a:t> Ec. De </a:t>
            </a:r>
            <a:r>
              <a:rPr lang="en-US" dirty="0" err="1">
                <a:sym typeface="Wingdings" panose="05000000000000000000" pitchFamily="2" charset="2"/>
              </a:rPr>
              <a:t>conducción</a:t>
            </a:r>
            <a:r>
              <a:rPr lang="es-419" dirty="0">
                <a:sym typeface="Wingdings" panose="05000000000000000000" pitchFamily="2" charset="2"/>
              </a:rPr>
              <a:t> de Fourier.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ym typeface="Wingdings" panose="05000000000000000000" pitchFamily="2" charset="2"/>
              </a:rPr>
              <a:t>Áreas de enfriamiento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02C9E6-8BAB-423B-85F9-C51963E4FB18}"/>
                  </a:ext>
                </a:extLst>
              </p:cNvPr>
              <p:cNvSpPr txBox="1"/>
              <p:nvPr/>
            </p:nvSpPr>
            <p:spPr>
              <a:xfrm>
                <a:off x="6346599" y="3610781"/>
                <a:ext cx="5105400" cy="2062103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419" dirty="0"/>
                  <a:t>Longitud final = 4673.75 mm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419" dirty="0"/>
                  <a:t>Longitud canal </a:t>
                </a:r>
                <a:r>
                  <a:rPr lang="en-US" dirty="0"/>
                  <a:t>= 170 mm</a:t>
                </a:r>
                <a:endParaRPr lang="es-419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419" dirty="0"/>
                  <a:t>Volumen </a:t>
                </a:r>
                <a:r>
                  <a:rPr lang="en-US" dirty="0"/>
                  <a:t>=</a:t>
                </a:r>
                <a:r>
                  <a:rPr lang="es-419" dirty="0"/>
                  <a:t> 1.74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419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419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s-419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419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Área</a:t>
                </a:r>
                <a:r>
                  <a:rPr lang="en-US" dirty="0"/>
                  <a:t> transversal = 0.0037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Caudal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6 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en-US" dirty="0"/>
                  <a:t> - 60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Reynolds &lt; 100 → </a:t>
                </a:r>
                <a:r>
                  <a:rPr lang="es-419" dirty="0"/>
                  <a:t>Régimen laminar para el rango de velocidad.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02C9E6-8BAB-423B-85F9-C51963E4F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599" y="3610781"/>
                <a:ext cx="5105400" cy="2062103"/>
              </a:xfrm>
              <a:prstGeom prst="rect">
                <a:avLst/>
              </a:prstGeom>
              <a:blipFill>
                <a:blip r:embed="rId6"/>
                <a:stretch>
                  <a:fillRect l="-595" t="-1173" r="-357" b="-14076"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9079336-3CF4-4A3E-A4A1-AAC095AEE45D}"/>
              </a:ext>
            </a:extLst>
          </p:cNvPr>
          <p:cNvSpPr txBox="1"/>
          <p:nvPr/>
        </p:nvSpPr>
        <p:spPr>
          <a:xfrm>
            <a:off x="103033" y="6362164"/>
            <a:ext cx="1906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Crews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 al., 2008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7595AB-F5D2-4BE6-AD88-F829AE676C9A}"/>
              </a:ext>
            </a:extLst>
          </p:cNvPr>
          <p:cNvSpPr txBox="1"/>
          <p:nvPr/>
        </p:nvSpPr>
        <p:spPr>
          <a:xfrm>
            <a:off x="2063997" y="6362164"/>
            <a:ext cx="1774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Kopp et al., 1998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5624E1-D22A-4BDF-9978-05C574160DA3}"/>
              </a:ext>
            </a:extLst>
          </p:cNvPr>
          <p:cNvSpPr txBox="1"/>
          <p:nvPr/>
        </p:nvSpPr>
        <p:spPr>
          <a:xfrm>
            <a:off x="3974853" y="6362164"/>
            <a:ext cx="1540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 et al.,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61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 flipH="1" flipV="1">
            <a:off x="-3" y="6518058"/>
            <a:ext cx="10277477" cy="45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1" name="Rectángulo 30"/>
          <p:cNvSpPr/>
          <p:nvPr/>
        </p:nvSpPr>
        <p:spPr>
          <a:xfrm flipH="1" flipV="1">
            <a:off x="-2" y="6610892"/>
            <a:ext cx="10277477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5" y="6412038"/>
            <a:ext cx="1811492" cy="4202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F95F9C-7750-4637-BBC8-D98B5A5A5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2" y="1226492"/>
            <a:ext cx="4321757" cy="5097090"/>
          </a:xfrm>
          <a:prstGeom prst="rect">
            <a:avLst/>
          </a:prstGeom>
        </p:spPr>
      </p:pic>
      <p:pic>
        <p:nvPicPr>
          <p:cNvPr id="2" name="Picture 1" descr="A picture containing bench, walking, standing, horse&#10;&#10;Description automatically generated">
            <a:extLst>
              <a:ext uri="{FF2B5EF4-FFF2-40B4-BE49-F238E27FC236}">
                <a16:creationId xmlns:a16="http://schemas.microsoft.com/office/drawing/2014/main" id="{3D58BFC3-7444-484D-8AD1-3B6C292B4A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4700" r="16138" b="31750"/>
          <a:stretch/>
        </p:blipFill>
        <p:spPr>
          <a:xfrm rot="5400000">
            <a:off x="4030152" y="2380099"/>
            <a:ext cx="4967481" cy="2558799"/>
          </a:xfrm>
          <a:prstGeom prst="rect">
            <a:avLst/>
          </a:prstGeom>
        </p:spPr>
      </p:pic>
      <p:sp>
        <p:nvSpPr>
          <p:cNvPr id="4" name="CuadroTexto 25">
            <a:extLst>
              <a:ext uri="{FF2B5EF4-FFF2-40B4-BE49-F238E27FC236}">
                <a16:creationId xmlns:a16="http://schemas.microsoft.com/office/drawing/2014/main" id="{789EEA1E-8954-4A47-A562-6FB696F1AA9F}"/>
              </a:ext>
            </a:extLst>
          </p:cNvPr>
          <p:cNvSpPr txBox="1"/>
          <p:nvPr/>
        </p:nvSpPr>
        <p:spPr>
          <a:xfrm>
            <a:off x="667655" y="217714"/>
            <a:ext cx="7324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Impresión 3D de placa de PCR continua microfluídica</a:t>
            </a:r>
            <a:endParaRPr lang="es-EC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FCDD6-FA0A-4FB8-A185-55A72A4E746E}"/>
              </a:ext>
            </a:extLst>
          </p:cNvPr>
          <p:cNvSpPr txBox="1"/>
          <p:nvPr/>
        </p:nvSpPr>
        <p:spPr>
          <a:xfrm>
            <a:off x="8079611" y="511256"/>
            <a:ext cx="4009356" cy="92333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Impresión a 67° de inclinación.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Sellado de la placa con película adhesiva </a:t>
            </a:r>
            <a:r>
              <a:rPr lang="es-419" dirty="0" err="1"/>
              <a:t>MicroAmp</a:t>
            </a:r>
            <a:r>
              <a:rPr lang="es-419" dirty="0"/>
              <a:t> </a:t>
            </a:r>
            <a:r>
              <a:rPr lang="es-419" dirty="0" err="1"/>
              <a:t>Optical</a:t>
            </a:r>
            <a:r>
              <a:rPr lang="es-419" dirty="0"/>
              <a:t> </a:t>
            </a:r>
            <a:r>
              <a:rPr lang="es-419" dirty="0" err="1"/>
              <a:t>Adhesive</a:t>
            </a:r>
            <a:r>
              <a:rPr lang="es-419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0698D8-BC99-4AE5-90F9-D57D197F8090}"/>
              </a:ext>
            </a:extLst>
          </p:cNvPr>
          <p:cNvSpPr txBox="1"/>
          <p:nvPr/>
        </p:nvSpPr>
        <p:spPr>
          <a:xfrm>
            <a:off x="0" y="6574589"/>
            <a:ext cx="2100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Wang et al. 2016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806B4-BC61-494B-A576-501FDE558A22}"/>
              </a:ext>
            </a:extLst>
          </p:cNvPr>
          <p:cNvSpPr txBox="1"/>
          <p:nvPr/>
        </p:nvSpPr>
        <p:spPr>
          <a:xfrm>
            <a:off x="8079610" y="1596812"/>
            <a:ext cx="4009357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Entrada adaptada para inyección convencional.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EE648A-0732-42BE-B712-CB31F1F07A96}"/>
              </a:ext>
            </a:extLst>
          </p:cNvPr>
          <p:cNvSpPr/>
          <p:nvPr/>
        </p:nvSpPr>
        <p:spPr>
          <a:xfrm>
            <a:off x="5138735" y="1085387"/>
            <a:ext cx="2513128" cy="8032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D71A5D-6DE9-4398-8BA0-6C49DDC0561D}"/>
              </a:ext>
            </a:extLst>
          </p:cNvPr>
          <p:cNvSpPr/>
          <p:nvPr/>
        </p:nvSpPr>
        <p:spPr>
          <a:xfrm>
            <a:off x="3282789" y="4265654"/>
            <a:ext cx="409575" cy="4811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FDB4F-8754-43B2-AEEC-60349F9C499B}"/>
              </a:ext>
            </a:extLst>
          </p:cNvPr>
          <p:cNvSpPr txBox="1"/>
          <p:nvPr/>
        </p:nvSpPr>
        <p:spPr>
          <a:xfrm>
            <a:off x="8076923" y="2349163"/>
            <a:ext cx="4009357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Salida en la parte posterior de la placa.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F6254B-CCBC-46A4-B27E-D30B27EB3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371" y="4313928"/>
            <a:ext cx="4171950" cy="202848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B96392C-849B-4A2E-81D1-6C76F45B44DA}"/>
              </a:ext>
            </a:extLst>
          </p:cNvPr>
          <p:cNvSpPr/>
          <p:nvPr/>
        </p:nvSpPr>
        <p:spPr>
          <a:xfrm>
            <a:off x="9067800" y="5883029"/>
            <a:ext cx="409575" cy="4811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B0F033-E353-4D5A-A273-B56D83A7F2F1}"/>
              </a:ext>
            </a:extLst>
          </p:cNvPr>
          <p:cNvSpPr/>
          <p:nvPr/>
        </p:nvSpPr>
        <p:spPr>
          <a:xfrm>
            <a:off x="6715763" y="5689900"/>
            <a:ext cx="981075" cy="427166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FD51F5-B757-48EE-9AC4-ADE04A44231B}"/>
              </a:ext>
            </a:extLst>
          </p:cNvPr>
          <p:cNvSpPr/>
          <p:nvPr/>
        </p:nvSpPr>
        <p:spPr>
          <a:xfrm>
            <a:off x="1895438" y="2261686"/>
            <a:ext cx="409575" cy="481188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644F90-FEF7-4586-8D65-37011FFCD8EA}"/>
              </a:ext>
            </a:extLst>
          </p:cNvPr>
          <p:cNvSpPr/>
          <p:nvPr/>
        </p:nvSpPr>
        <p:spPr>
          <a:xfrm>
            <a:off x="10877550" y="4265654"/>
            <a:ext cx="409575" cy="481188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7CDC47-77EC-4AD7-A72E-8D99FB242E1F}"/>
              </a:ext>
            </a:extLst>
          </p:cNvPr>
          <p:cNvSpPr/>
          <p:nvPr/>
        </p:nvSpPr>
        <p:spPr>
          <a:xfrm>
            <a:off x="2579020" y="4073334"/>
            <a:ext cx="228600" cy="240594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258959-3810-416F-B3E5-8A091191EFE1}"/>
              </a:ext>
            </a:extLst>
          </p:cNvPr>
          <p:cNvSpPr/>
          <p:nvPr/>
        </p:nvSpPr>
        <p:spPr>
          <a:xfrm>
            <a:off x="6787199" y="3462399"/>
            <a:ext cx="419101" cy="907506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4BBCD72-3DED-4BB7-A20A-17ED12415892}"/>
              </a:ext>
            </a:extLst>
          </p:cNvPr>
          <p:cNvSpPr/>
          <p:nvPr/>
        </p:nvSpPr>
        <p:spPr>
          <a:xfrm>
            <a:off x="10773646" y="5261188"/>
            <a:ext cx="409575" cy="301412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6A386D-923C-478E-B2B0-0172D7A3C753}"/>
              </a:ext>
            </a:extLst>
          </p:cNvPr>
          <p:cNvSpPr txBox="1"/>
          <p:nvPr/>
        </p:nvSpPr>
        <p:spPr>
          <a:xfrm>
            <a:off x="8076923" y="3139234"/>
            <a:ext cx="4009357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Orificios en la placa para facilitar la adhesión de la película a la placa.</a:t>
            </a:r>
          </a:p>
        </p:txBody>
      </p:sp>
    </p:spTree>
    <p:extLst>
      <p:ext uri="{BB962C8B-B14F-4D97-AF65-F5344CB8AC3E}">
        <p14:creationId xmlns:p14="http://schemas.microsoft.com/office/powerpoint/2010/main" val="151918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21" grpId="0" animBg="1"/>
      <p:bldP spid="25" grpId="0" animBg="1"/>
      <p:bldP spid="27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72025" y="462187"/>
            <a:ext cx="11619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Verificación de integridad de canales</a:t>
            </a:r>
          </a:p>
        </p:txBody>
      </p:sp>
      <p:sp>
        <p:nvSpPr>
          <p:cNvPr id="9" name="Rectángulo 8"/>
          <p:cNvSpPr/>
          <p:nvPr/>
        </p:nvSpPr>
        <p:spPr>
          <a:xfrm flipH="1">
            <a:off x="-2" y="6168980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793442" y="956605"/>
            <a:ext cx="1961438" cy="47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D9534B-E835-48DF-BF15-F811867B6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71" y="1189447"/>
            <a:ext cx="3951877" cy="4033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4F444F-1490-4673-B581-56863FC0B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8649" y="1214594"/>
            <a:ext cx="3863784" cy="4071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BD609A-A987-4DB0-9CD2-94A41F1B70E9}"/>
              </a:ext>
            </a:extLst>
          </p:cNvPr>
          <p:cNvSpPr txBox="1"/>
          <p:nvPr/>
        </p:nvSpPr>
        <p:spPr>
          <a:xfrm>
            <a:off x="4517934" y="2190751"/>
            <a:ext cx="2992429" cy="175432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Verificación en microscopio óptico de campo claro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Error de impresión </a:t>
            </a:r>
            <a:r>
              <a:rPr lang="en-US" b="1" dirty="0"/>
              <a:t>&lt; 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Medici</a:t>
            </a:r>
            <a:r>
              <a:rPr lang="es-419" dirty="0" err="1"/>
              <a:t>ón</a:t>
            </a:r>
            <a:r>
              <a:rPr lang="es-419" dirty="0"/>
              <a:t> en </a:t>
            </a:r>
            <a:r>
              <a:rPr lang="es-419" dirty="0" err="1"/>
              <a:t>AutoCad</a:t>
            </a:r>
            <a:r>
              <a:rPr lang="es-419" dirty="0"/>
              <a:t> 2018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777A5-4B27-4A77-A365-B886EC997697}"/>
              </a:ext>
            </a:extLst>
          </p:cNvPr>
          <p:cNvSpPr txBox="1"/>
          <p:nvPr/>
        </p:nvSpPr>
        <p:spPr>
          <a:xfrm>
            <a:off x="1996958" y="5392115"/>
            <a:ext cx="561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40X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181E3-FC0A-4DDE-9C67-B90EF6F7857C}"/>
              </a:ext>
            </a:extLst>
          </p:cNvPr>
          <p:cNvSpPr txBox="1"/>
          <p:nvPr/>
        </p:nvSpPr>
        <p:spPr>
          <a:xfrm>
            <a:off x="9593923" y="5353914"/>
            <a:ext cx="731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55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81062" y="263663"/>
            <a:ext cx="10987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Diseño de una prueba de flujo lateral basada en secuencias conservadas de ADN</a:t>
            </a:r>
            <a:endParaRPr lang="es-EC" sz="2800" b="1" i="1" dirty="0"/>
          </a:p>
        </p:txBody>
      </p:sp>
      <p:sp>
        <p:nvSpPr>
          <p:cNvPr id="10" name="Rectángulo 9"/>
          <p:cNvSpPr/>
          <p:nvPr/>
        </p:nvSpPr>
        <p:spPr>
          <a:xfrm flipH="1">
            <a:off x="-2" y="6168980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477" y="6124172"/>
            <a:ext cx="3125273" cy="7249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A0EF08-E148-409A-AB77-AAD222428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" y="1351136"/>
            <a:ext cx="2909672" cy="22768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33E6D4-747B-49CE-AF6B-5559F8FAF1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9" t="28330" r="32155" b="32892"/>
          <a:stretch/>
        </p:blipFill>
        <p:spPr bwMode="auto">
          <a:xfrm rot="16200000">
            <a:off x="4664902" y="677048"/>
            <a:ext cx="2213024" cy="35227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EF7C8B-CA0F-435F-9DCC-239DE835DE52}"/>
              </a:ext>
            </a:extLst>
          </p:cNvPr>
          <p:cNvSpPr txBox="1"/>
          <p:nvPr/>
        </p:nvSpPr>
        <p:spPr>
          <a:xfrm>
            <a:off x="0" y="6378094"/>
            <a:ext cx="1762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 al., 2016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2B5F20-1E9A-41F4-AD62-92AB9A84F4BF}"/>
              </a:ext>
            </a:extLst>
          </p:cNvPr>
          <p:cNvSpPr txBox="1"/>
          <p:nvPr/>
        </p:nvSpPr>
        <p:spPr>
          <a:xfrm>
            <a:off x="2279128" y="6388623"/>
            <a:ext cx="1578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 et al., 2016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3765F2-3CC7-403F-9F6C-2DB25C454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14" y="3820236"/>
            <a:ext cx="6345632" cy="2199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103BB3-7874-4F07-81C3-EAE995F46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2793" y="1273497"/>
            <a:ext cx="4659208" cy="2546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3486DF-7AD9-41F4-A3BF-7E750D0D3747}"/>
              </a:ext>
            </a:extLst>
          </p:cNvPr>
          <p:cNvSpPr txBox="1"/>
          <p:nvPr/>
        </p:nvSpPr>
        <p:spPr>
          <a:xfrm>
            <a:off x="7117884" y="3760681"/>
            <a:ext cx="5045166" cy="2308324"/>
          </a:xfrm>
          <a:prstGeom prst="rect">
            <a:avLst/>
          </a:prstGeom>
          <a:noFill/>
          <a:ln>
            <a:solidFill>
              <a:srgbClr val="7EBB5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Entrada en la parte inferior de la cubierta para facilitar la entrada del flujo de la placa de microfluídica.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Impresión de cubierta en estereolitografía.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Primer forward fijado en membrana de nitrocelulosa.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Primer reverse marcado y fijado en almohadilla de conjugado.</a:t>
            </a:r>
          </a:p>
        </p:txBody>
      </p:sp>
    </p:spTree>
    <p:extLst>
      <p:ext uri="{BB962C8B-B14F-4D97-AF65-F5344CB8AC3E}">
        <p14:creationId xmlns:p14="http://schemas.microsoft.com/office/powerpoint/2010/main" val="35096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2012" y="278177"/>
            <a:ext cx="11636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cs typeface="Arial" panose="020B0604020202020204" pitchFamily="34" charset="0"/>
              </a:rPr>
              <a:t>Control de flujo para el paso a través de la placa de microfluídica</a:t>
            </a:r>
            <a:endParaRPr lang="es-EC" sz="3200" b="1" i="1" dirty="0"/>
          </a:p>
        </p:txBody>
      </p:sp>
      <p:sp>
        <p:nvSpPr>
          <p:cNvPr id="10" name="Rectángulo 9"/>
          <p:cNvSpPr/>
          <p:nvPr/>
        </p:nvSpPr>
        <p:spPr>
          <a:xfrm flipH="1">
            <a:off x="-2" y="6168980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F719F-9C3F-47EA-8809-65808B04295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2270" y="1103482"/>
            <a:ext cx="4967967" cy="4199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8DAFD0-F420-4A9D-A60D-EDEE959A84D6}"/>
                  </a:ext>
                </a:extLst>
              </p:cNvPr>
              <p:cNvSpPr/>
              <p:nvPr/>
            </p:nvSpPr>
            <p:spPr>
              <a:xfrm>
                <a:off x="1138561" y="5328580"/>
                <a:ext cx="9044527" cy="434286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s-419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Velocidad del motor de la bomba para alcanzar el caudal de 6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419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μ</m:t>
                        </m:r>
                        <m:r>
                          <a:rPr lang="es-419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s-419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es-419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s-419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1.265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419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𝑟𝑒𝑣</m:t>
                        </m:r>
                      </m:num>
                      <m:den>
                        <m:r>
                          <a:rPr lang="es-419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es-419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8DAFD0-F420-4A9D-A60D-EDEE959A8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61" y="5328580"/>
                <a:ext cx="9044527" cy="434286"/>
              </a:xfrm>
              <a:prstGeom prst="rect">
                <a:avLst/>
              </a:prstGeom>
              <a:blipFill>
                <a:blip r:embed="rId5"/>
                <a:stretch>
                  <a:fillRect l="-673" t="-143836" r="-2424" b="-217808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7FAD7DDF-3140-488A-B18C-8B8BDB49DF8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950857" y="1103482"/>
            <a:ext cx="4833257" cy="41992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745A6A-BFE7-471F-BFC8-BD69A4C3343A}"/>
              </a:ext>
            </a:extLst>
          </p:cNvPr>
          <p:cNvSpPr txBox="1"/>
          <p:nvPr/>
        </p:nvSpPr>
        <p:spPr>
          <a:xfrm>
            <a:off x="180307" y="6398857"/>
            <a:ext cx="1505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Bártolo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2011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791BD4-7E93-4D0B-943E-97B483CEDBE1}"/>
              </a:ext>
            </a:extLst>
          </p:cNvPr>
          <p:cNvSpPr txBox="1"/>
          <p:nvPr/>
        </p:nvSpPr>
        <p:spPr>
          <a:xfrm>
            <a:off x="2038446" y="6413821"/>
            <a:ext cx="1505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Negrier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60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2512" y="33754"/>
            <a:ext cx="11636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cs typeface="Arial" panose="020B0604020202020204" pitchFamily="34" charset="0"/>
              </a:rPr>
              <a:t>Control de temperatura de la PCR continua</a:t>
            </a:r>
            <a:endParaRPr lang="es-EC" sz="3200" b="1" i="1" dirty="0"/>
          </a:p>
        </p:txBody>
      </p:sp>
      <p:sp>
        <p:nvSpPr>
          <p:cNvPr id="10" name="Rectángulo 9"/>
          <p:cNvSpPr/>
          <p:nvPr/>
        </p:nvSpPr>
        <p:spPr>
          <a:xfrm flipH="1">
            <a:off x="-2" y="6502802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 flipH="1">
            <a:off x="-1" y="6603152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857" y="5987562"/>
            <a:ext cx="2569110" cy="595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C26949-972C-4CFC-B65F-99476FE22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77" y="693944"/>
            <a:ext cx="8407003" cy="5797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9FB976-6DB0-4F65-BF2A-0A5FE79717EB}"/>
              </a:ext>
            </a:extLst>
          </p:cNvPr>
          <p:cNvSpPr txBox="1"/>
          <p:nvPr/>
        </p:nvSpPr>
        <p:spPr>
          <a:xfrm>
            <a:off x="8924774" y="883745"/>
            <a:ext cx="256911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Diseño en base a las celdas termoeléctricas </a:t>
            </a:r>
            <a:r>
              <a:rPr lang="es-419" dirty="0" err="1"/>
              <a:t>Peltier</a:t>
            </a:r>
            <a:r>
              <a:rPr lang="es-419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536D4-0EEC-4E3B-A434-EAEC444E7175}"/>
              </a:ext>
            </a:extLst>
          </p:cNvPr>
          <p:cNvSpPr txBox="1"/>
          <p:nvPr/>
        </p:nvSpPr>
        <p:spPr>
          <a:xfrm>
            <a:off x="10223989" y="6536096"/>
            <a:ext cx="1647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Cui et al., 2018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29DF3B-495C-4661-A1A8-4B1BE45944A2}"/>
              </a:ext>
            </a:extLst>
          </p:cNvPr>
          <p:cNvSpPr txBox="1"/>
          <p:nvPr/>
        </p:nvSpPr>
        <p:spPr>
          <a:xfrm>
            <a:off x="8944034" y="1878148"/>
            <a:ext cx="254985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Corriente directa y bajo efecto de ondulaciones residuales en la corriente.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5197DA-15A1-4B50-8D87-9896964B6487}"/>
              </a:ext>
            </a:extLst>
          </p:cNvPr>
          <p:cNvSpPr txBox="1"/>
          <p:nvPr/>
        </p:nvSpPr>
        <p:spPr>
          <a:xfrm>
            <a:off x="8944034" y="4253892"/>
            <a:ext cx="254985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Control por PWM mediado por </a:t>
            </a:r>
            <a:r>
              <a:rPr lang="es-419" dirty="0" err="1"/>
              <a:t>mosfets</a:t>
            </a:r>
            <a:r>
              <a:rPr lang="es-419" dirty="0"/>
              <a:t> IRFZ44N.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5C34F0-40C3-4024-B74A-1B3906F5ECC2}"/>
              </a:ext>
            </a:extLst>
          </p:cNvPr>
          <p:cNvSpPr txBox="1"/>
          <p:nvPr/>
        </p:nvSpPr>
        <p:spPr>
          <a:xfrm>
            <a:off x="8944034" y="5295342"/>
            <a:ext cx="25498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Microcontrolador ESP32.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71CDE3-B003-4B04-A7E2-A42B86BAD02D}"/>
              </a:ext>
            </a:extLst>
          </p:cNvPr>
          <p:cNvSpPr txBox="1"/>
          <p:nvPr/>
        </p:nvSpPr>
        <p:spPr>
          <a:xfrm>
            <a:off x="8944034" y="3445957"/>
            <a:ext cx="25498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Sensores digitales de temperatura.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ED08EA2-0656-42B3-8853-08127B4CC790}"/>
              </a:ext>
            </a:extLst>
          </p:cNvPr>
          <p:cNvSpPr/>
          <p:nvPr/>
        </p:nvSpPr>
        <p:spPr>
          <a:xfrm>
            <a:off x="3318187" y="798490"/>
            <a:ext cx="666750" cy="6471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47EA88-2CDA-4A30-B04E-8379E583B2F4}"/>
              </a:ext>
            </a:extLst>
          </p:cNvPr>
          <p:cNvSpPr/>
          <p:nvPr/>
        </p:nvSpPr>
        <p:spPr>
          <a:xfrm>
            <a:off x="3318187" y="1709370"/>
            <a:ext cx="666750" cy="6471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33AE36-FBDE-44E9-AA02-F1B16218EE64}"/>
              </a:ext>
            </a:extLst>
          </p:cNvPr>
          <p:cNvSpPr/>
          <p:nvPr/>
        </p:nvSpPr>
        <p:spPr>
          <a:xfrm>
            <a:off x="3318187" y="2662204"/>
            <a:ext cx="666750" cy="6471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1D8B71-B5AE-4723-AAE0-817609A90E56}"/>
              </a:ext>
            </a:extLst>
          </p:cNvPr>
          <p:cNvSpPr/>
          <p:nvPr/>
        </p:nvSpPr>
        <p:spPr>
          <a:xfrm>
            <a:off x="555863" y="990258"/>
            <a:ext cx="2520711" cy="260223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E88C4E-FEAE-47D7-8E65-539D409B8B37}"/>
              </a:ext>
            </a:extLst>
          </p:cNvPr>
          <p:cNvSpPr/>
          <p:nvPr/>
        </p:nvSpPr>
        <p:spPr>
          <a:xfrm>
            <a:off x="5428565" y="878442"/>
            <a:ext cx="942977" cy="897679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77F59A8-168D-4C47-BEC6-0E6354FDAC68}"/>
              </a:ext>
            </a:extLst>
          </p:cNvPr>
          <p:cNvSpPr/>
          <p:nvPr/>
        </p:nvSpPr>
        <p:spPr>
          <a:xfrm>
            <a:off x="5453435" y="1816256"/>
            <a:ext cx="942976" cy="921648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6DE67A7-CD9D-40C0-9B00-FD15F0CBFAF8}"/>
              </a:ext>
            </a:extLst>
          </p:cNvPr>
          <p:cNvSpPr/>
          <p:nvPr/>
        </p:nvSpPr>
        <p:spPr>
          <a:xfrm>
            <a:off x="5461119" y="2766249"/>
            <a:ext cx="942976" cy="921648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A1B4A4-422E-442B-AD50-F7A783FF19F2}"/>
              </a:ext>
            </a:extLst>
          </p:cNvPr>
          <p:cNvSpPr/>
          <p:nvPr/>
        </p:nvSpPr>
        <p:spPr>
          <a:xfrm>
            <a:off x="2799028" y="3960837"/>
            <a:ext cx="738017" cy="647164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CEF231B-4108-4E56-83D3-3FB399B7E1BF}"/>
              </a:ext>
            </a:extLst>
          </p:cNvPr>
          <p:cNvSpPr/>
          <p:nvPr/>
        </p:nvSpPr>
        <p:spPr>
          <a:xfrm>
            <a:off x="2824330" y="4763474"/>
            <a:ext cx="738017" cy="647164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865BAD-5AE3-4AE3-89E2-9B5DD5DFEB85}"/>
              </a:ext>
            </a:extLst>
          </p:cNvPr>
          <p:cNvSpPr/>
          <p:nvPr/>
        </p:nvSpPr>
        <p:spPr>
          <a:xfrm>
            <a:off x="2824330" y="5436931"/>
            <a:ext cx="738017" cy="647164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99ED302-84ED-4C68-81FA-9B43162FBF72}"/>
              </a:ext>
            </a:extLst>
          </p:cNvPr>
          <p:cNvSpPr/>
          <p:nvPr/>
        </p:nvSpPr>
        <p:spPr>
          <a:xfrm>
            <a:off x="734403" y="3599671"/>
            <a:ext cx="1653686" cy="2675044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7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 flipH="1">
            <a:off x="-1" y="6581494"/>
            <a:ext cx="10323517" cy="1044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 flipH="1">
            <a:off x="0" y="6682154"/>
            <a:ext cx="10323517" cy="966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518" y="6393866"/>
            <a:ext cx="1868482" cy="4334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B5C827F-C4F5-4C47-8F24-0043F798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1" y="129735"/>
            <a:ext cx="10515600" cy="1325563"/>
          </a:xfrm>
        </p:spPr>
        <p:txBody>
          <a:bodyPr/>
          <a:lstStyle/>
          <a:p>
            <a:r>
              <a:rPr lang="es-419" b="1" dirty="0"/>
              <a:t>PCR continua microfluídica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588D9-17BD-4252-8160-D9DB30ECA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2926"/>
            <a:ext cx="9425357" cy="47509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E0CC33-E49A-4F49-92DA-F6F7480D9FA5}"/>
              </a:ext>
            </a:extLst>
          </p:cNvPr>
          <p:cNvSpPr/>
          <p:nvPr/>
        </p:nvSpPr>
        <p:spPr>
          <a:xfrm>
            <a:off x="501162" y="1960685"/>
            <a:ext cx="8352692" cy="7473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49A3D6-3259-46E4-ACFA-1F5BB26D0B85}"/>
              </a:ext>
            </a:extLst>
          </p:cNvPr>
          <p:cNvSpPr/>
          <p:nvPr/>
        </p:nvSpPr>
        <p:spPr>
          <a:xfrm>
            <a:off x="781783" y="3429929"/>
            <a:ext cx="8352692" cy="747346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19636C-B684-4447-A17E-9FA6363D27B2}"/>
              </a:ext>
            </a:extLst>
          </p:cNvPr>
          <p:cNvSpPr/>
          <p:nvPr/>
        </p:nvSpPr>
        <p:spPr>
          <a:xfrm>
            <a:off x="781783" y="4949997"/>
            <a:ext cx="8352692" cy="747346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D295E2-BD84-4D93-B870-94EDCEBA6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320" y="1763412"/>
            <a:ext cx="1487487" cy="11520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35B8BB-153E-4D4B-8EC2-04373A70D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9320" y="5008984"/>
            <a:ext cx="1487487" cy="8607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9276E8-57BB-4395-9575-03528C66C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9320" y="3419936"/>
            <a:ext cx="1577416" cy="10451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83B497-A9D3-4EDD-9ACF-DBDD6C1250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70" t="3671" r="26068" b="50000"/>
          <a:stretch/>
        </p:blipFill>
        <p:spPr>
          <a:xfrm>
            <a:off x="4190999" y="1905653"/>
            <a:ext cx="5234357" cy="43702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E88FF63-59E9-4088-906C-C3E0D7067B61}"/>
              </a:ext>
            </a:extLst>
          </p:cNvPr>
          <p:cNvSpPr txBox="1"/>
          <p:nvPr/>
        </p:nvSpPr>
        <p:spPr>
          <a:xfrm>
            <a:off x="5092944" y="1981933"/>
            <a:ext cx="75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91°C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61C80E-A048-4348-BD24-5C8E41E8EAEE}"/>
              </a:ext>
            </a:extLst>
          </p:cNvPr>
          <p:cNvSpPr txBox="1"/>
          <p:nvPr/>
        </p:nvSpPr>
        <p:spPr>
          <a:xfrm>
            <a:off x="5092944" y="3506209"/>
            <a:ext cx="75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72°C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4BCF56-9A44-4DA4-A924-7482E531D9DC}"/>
              </a:ext>
            </a:extLst>
          </p:cNvPr>
          <p:cNvSpPr txBox="1"/>
          <p:nvPr/>
        </p:nvSpPr>
        <p:spPr>
          <a:xfrm>
            <a:off x="5092944" y="4990160"/>
            <a:ext cx="75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59°C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5E6033-A21A-466E-B8FC-0BF4F44B5E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1160657"/>
            <a:ext cx="12192000" cy="47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29827"/>
            <a:ext cx="10515600" cy="1325563"/>
          </a:xfrm>
        </p:spPr>
        <p:txBody>
          <a:bodyPr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</a:p>
        </p:txBody>
      </p:sp>
      <p:sp>
        <p:nvSpPr>
          <p:cNvPr id="8" name="Rectángulo 7"/>
          <p:cNvSpPr/>
          <p:nvPr/>
        </p:nvSpPr>
        <p:spPr>
          <a:xfrm flipH="1">
            <a:off x="-2" y="6168980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92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3" y="-72570"/>
            <a:ext cx="10515600" cy="1325563"/>
          </a:xfrm>
        </p:spPr>
        <p:txBody>
          <a:bodyPr/>
          <a:lstStyle/>
          <a:p>
            <a:r>
              <a:rPr lang="es-EC" dirty="0">
                <a:latin typeface="+mn-lt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8" name="Rectángulo 7"/>
          <p:cNvSpPr/>
          <p:nvPr/>
        </p:nvSpPr>
        <p:spPr>
          <a:xfrm flipH="1">
            <a:off x="-2" y="6168980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963" y="6048354"/>
            <a:ext cx="3125273" cy="724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 2">
                <a:extLst>
                  <a:ext uri="{FF2B5EF4-FFF2-40B4-BE49-F238E27FC236}">
                    <a16:creationId xmlns:a16="http://schemas.microsoft.com/office/drawing/2014/main" id="{2CF53B52-8711-4D2A-B787-C419B36651B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98079875"/>
                  </p:ext>
                </p:extLst>
              </p:nvPr>
            </p:nvGraphicFramePr>
            <p:xfrm>
              <a:off x="-921659" y="1099606"/>
              <a:ext cx="10903621" cy="457411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3" name="Diagram 2">
                <a:extLst>
                  <a:ext uri="{FF2B5EF4-FFF2-40B4-BE49-F238E27FC236}">
                    <a16:creationId xmlns:a16="http://schemas.microsoft.com/office/drawing/2014/main" id="{2CF53B52-8711-4D2A-B787-C419B36651B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98079875"/>
                  </p:ext>
                </p:extLst>
              </p:nvPr>
            </p:nvGraphicFramePr>
            <p:xfrm>
              <a:off x="-921659" y="1099606"/>
              <a:ext cx="10903621" cy="457411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553A5EA7-301E-4AD7-85F9-E286AD0A05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52189" y="2036494"/>
            <a:ext cx="2529064" cy="1291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936B62-32F5-48BE-82DD-F4878D392CD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9" t="24996" r="32155" b="27902"/>
          <a:stretch/>
        </p:blipFill>
        <p:spPr bwMode="auto">
          <a:xfrm rot="16200000">
            <a:off x="9999683" y="4105526"/>
            <a:ext cx="1219595" cy="23581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2FC7B3-83F6-447E-8FAA-3F7E9AD930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00625" y="3386664"/>
            <a:ext cx="2426842" cy="121845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4" name="Picture 3" descr="A picture containing food, indoor, cup, bowl&#10;&#10;Description automatically generated">
            <a:extLst>
              <a:ext uri="{FF2B5EF4-FFF2-40B4-BE49-F238E27FC236}">
                <a16:creationId xmlns:a16="http://schemas.microsoft.com/office/drawing/2014/main" id="{948F96AF-064B-4051-BB12-7E77D9D3810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9" t="667" r="781" b="15573"/>
          <a:stretch/>
        </p:blipFill>
        <p:spPr>
          <a:xfrm>
            <a:off x="8446366" y="773377"/>
            <a:ext cx="1434854" cy="1436169"/>
          </a:xfrm>
          <a:prstGeom prst="ellipse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94850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flipH="1">
            <a:off x="-2" y="6168980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855328" y="172682"/>
            <a:ext cx="4776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>
                <a:cs typeface="Arial" panose="020B0604020202020204" pitchFamily="34" charset="0"/>
              </a:rPr>
              <a:t>Recomendaciones</a:t>
            </a:r>
            <a:endParaRPr lang="es-EC" sz="36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B1A49A-D49B-4DA3-8A59-27453F33A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435291"/>
              </p:ext>
            </p:extLst>
          </p:nvPr>
        </p:nvGraphicFramePr>
        <p:xfrm>
          <a:off x="628650" y="753958"/>
          <a:ext cx="11153775" cy="501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1173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80537"/>
            <a:ext cx="10515600" cy="1325563"/>
          </a:xfrm>
        </p:spPr>
        <p:txBody>
          <a:bodyPr/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Introducción </a:t>
            </a:r>
          </a:p>
        </p:txBody>
      </p:sp>
      <p:sp>
        <p:nvSpPr>
          <p:cNvPr id="10" name="Rectángulo 9"/>
          <p:cNvSpPr/>
          <p:nvPr/>
        </p:nvSpPr>
        <p:spPr>
          <a:xfrm flipH="1">
            <a:off x="-2" y="6168980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 flipH="1">
            <a:off x="-1" y="626933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5858548"/>
            <a:ext cx="3125273" cy="72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86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H="1">
            <a:off x="-2" y="6406370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 flipH="1">
            <a:off x="-1" y="6506720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6095938"/>
            <a:ext cx="3125273" cy="72497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35397" y="-11127"/>
            <a:ext cx="10515600" cy="787724"/>
          </a:xfrm>
        </p:spPr>
        <p:txBody>
          <a:bodyPr>
            <a:normAutofit/>
          </a:bodyPr>
          <a:lstStyle/>
          <a:p>
            <a:r>
              <a:rPr lang="es-EC" sz="3200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</a:p>
        </p:txBody>
      </p:sp>
      <p:pic>
        <p:nvPicPr>
          <p:cNvPr id="12" name="Imagen 11" descr="C:\Users\mmtorres\AppData\Local\Microsoft\Windows\INetCache\Content.Word\logo final laboratori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10" y="655457"/>
            <a:ext cx="2977284" cy="156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CC2E964-2A1B-4EAB-B6AC-6E98E7C7B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t="6657" r="7558" b="2957"/>
          <a:stretch/>
        </p:blipFill>
        <p:spPr>
          <a:xfrm>
            <a:off x="135397" y="1436449"/>
            <a:ext cx="6108685" cy="39698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70C3CD-1F6A-4FC2-8B23-77B3F2A3F5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36" t="4170" r="4155" b="4304"/>
          <a:stretch/>
        </p:blipFill>
        <p:spPr>
          <a:xfrm>
            <a:off x="6965016" y="2575447"/>
            <a:ext cx="1588294" cy="1543050"/>
          </a:xfrm>
          <a:prstGeom prst="ellipse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44FBDD1-D69C-4E8E-B0D6-960692A94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49" y="4386006"/>
            <a:ext cx="1606942" cy="16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DE5C8A-B900-4FD4-BD8D-A08548B39108}"/>
              </a:ext>
            </a:extLst>
          </p:cNvPr>
          <p:cNvSpPr txBox="1"/>
          <p:nvPr/>
        </p:nvSpPr>
        <p:spPr>
          <a:xfrm>
            <a:off x="9517893" y="1153155"/>
            <a:ext cx="275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Ligia Ayala, </a:t>
            </a:r>
            <a:r>
              <a:rPr lang="es-419" sz="2400" dirty="0" err="1"/>
              <a:t>Ph.D</a:t>
            </a:r>
            <a:r>
              <a:rPr lang="es-419" sz="2400" dirty="0"/>
              <a:t>.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79177-CF5C-4E97-B3B9-50E07EFA6240}"/>
              </a:ext>
            </a:extLst>
          </p:cNvPr>
          <p:cNvSpPr txBox="1"/>
          <p:nvPr/>
        </p:nvSpPr>
        <p:spPr>
          <a:xfrm>
            <a:off x="9451219" y="569156"/>
            <a:ext cx="2892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Marbel Torres, </a:t>
            </a:r>
            <a:r>
              <a:rPr lang="es-419" sz="2400" dirty="0" err="1"/>
              <a:t>Ph.D</a:t>
            </a:r>
            <a:r>
              <a:rPr lang="es-419" sz="2400" dirty="0"/>
              <a:t>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7616B-C5E2-485B-85CB-1D5EED2753B6}"/>
              </a:ext>
            </a:extLst>
          </p:cNvPr>
          <p:cNvSpPr txBox="1"/>
          <p:nvPr/>
        </p:nvSpPr>
        <p:spPr>
          <a:xfrm>
            <a:off x="9491582" y="1765227"/>
            <a:ext cx="311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Rachid </a:t>
            </a:r>
            <a:r>
              <a:rPr lang="es-419" sz="2400" dirty="0" err="1"/>
              <a:t>Seqqat</a:t>
            </a:r>
            <a:r>
              <a:rPr lang="es-419" sz="2400" dirty="0"/>
              <a:t>, </a:t>
            </a:r>
            <a:r>
              <a:rPr lang="es-419" sz="2400" dirty="0" err="1"/>
              <a:t>Ph.D</a:t>
            </a:r>
            <a:r>
              <a:rPr lang="es-419" sz="2400" dirty="0"/>
              <a:t>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64A6A3-F5F0-484A-8A9D-76EE066BDB83}"/>
              </a:ext>
            </a:extLst>
          </p:cNvPr>
          <p:cNvSpPr txBox="1"/>
          <p:nvPr/>
        </p:nvSpPr>
        <p:spPr>
          <a:xfrm>
            <a:off x="9398594" y="3185126"/>
            <a:ext cx="2520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Ing. Rafael Vargas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60D61-BB2D-41E0-85ED-83F42D9BE44D}"/>
              </a:ext>
            </a:extLst>
          </p:cNvPr>
          <p:cNvSpPr txBox="1"/>
          <p:nvPr/>
        </p:nvSpPr>
        <p:spPr>
          <a:xfrm>
            <a:off x="9398594" y="4944638"/>
            <a:ext cx="201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Álvaro Cadena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101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FE9D9D7-4017-4CDE-8854-BBB8213A1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313" y="3335089"/>
            <a:ext cx="1769678" cy="1614729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7016C1C0-989A-4719-AF7D-18FD65983C0B}"/>
              </a:ext>
            </a:extLst>
          </p:cNvPr>
          <p:cNvSpPr/>
          <p:nvPr/>
        </p:nvSpPr>
        <p:spPr>
          <a:xfrm>
            <a:off x="1740645" y="3068137"/>
            <a:ext cx="1997130" cy="19634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 flipH="1">
            <a:off x="0" y="6408185"/>
            <a:ext cx="10855748" cy="1029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 flipH="1">
            <a:off x="-1" y="6511101"/>
            <a:ext cx="10855747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747" y="6474097"/>
            <a:ext cx="1326791" cy="30777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85903" y="124448"/>
            <a:ext cx="531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/>
              <a:t>Introducción</a:t>
            </a:r>
            <a:r>
              <a:rPr lang="es-419" sz="3600" b="1" dirty="0"/>
              <a:t> - </a:t>
            </a:r>
            <a:r>
              <a:rPr lang="es-EC" sz="3600" b="1" dirty="0"/>
              <a:t>Neumonía</a:t>
            </a:r>
            <a:endParaRPr lang="es-EC" sz="3600" b="1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DEA561-0571-412E-BB14-FB06AB798882}"/>
              </a:ext>
            </a:extLst>
          </p:cNvPr>
          <p:cNvSpPr txBox="1"/>
          <p:nvPr/>
        </p:nvSpPr>
        <p:spPr>
          <a:xfrm>
            <a:off x="-29546" y="6562686"/>
            <a:ext cx="26415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Ramamoorthy</a:t>
            </a:r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</a:t>
            </a:r>
            <a:r>
              <a:rPr lang="es-419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Sundaram</a:t>
            </a:r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2018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F28D0C-E86D-4C5D-989C-552AF4613A4A}"/>
              </a:ext>
            </a:extLst>
          </p:cNvPr>
          <p:cNvSpPr txBox="1"/>
          <p:nvPr/>
        </p:nvSpPr>
        <p:spPr>
          <a:xfrm>
            <a:off x="2602244" y="6559258"/>
            <a:ext cx="14462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Shah</a:t>
            </a:r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 al., 2017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03C897-E5A4-4CA5-B118-F7FC53CB2F3F}"/>
              </a:ext>
            </a:extLst>
          </p:cNvPr>
          <p:cNvSpPr txBox="1"/>
          <p:nvPr/>
        </p:nvSpPr>
        <p:spPr>
          <a:xfrm>
            <a:off x="3917216" y="6559583"/>
            <a:ext cx="23156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Martínez-Vernaza et al., 2018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E0C865-28E9-4068-919B-D182FD4F7769}"/>
              </a:ext>
            </a:extLst>
          </p:cNvPr>
          <p:cNvSpPr txBox="1"/>
          <p:nvPr/>
        </p:nvSpPr>
        <p:spPr>
          <a:xfrm>
            <a:off x="6232850" y="6559257"/>
            <a:ext cx="10170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File, 2003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9043D-19C6-4755-B47F-A48382FC04F7}"/>
              </a:ext>
            </a:extLst>
          </p:cNvPr>
          <p:cNvSpPr txBox="1"/>
          <p:nvPr/>
        </p:nvSpPr>
        <p:spPr>
          <a:xfrm>
            <a:off x="7041096" y="6548608"/>
            <a:ext cx="2242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Rodríguez &amp; </a:t>
            </a:r>
            <a:r>
              <a:rPr lang="es-419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Grunauer</a:t>
            </a:r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2013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BB4341-E04A-4E97-809E-A838773304E2}"/>
              </a:ext>
            </a:extLst>
          </p:cNvPr>
          <p:cNvSpPr txBox="1"/>
          <p:nvPr/>
        </p:nvSpPr>
        <p:spPr>
          <a:xfrm>
            <a:off x="9157579" y="6558960"/>
            <a:ext cx="15043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Abbas et al., 2015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D4401-A34C-484F-9E70-DEE5C6B129D6}"/>
              </a:ext>
            </a:extLst>
          </p:cNvPr>
          <p:cNvSpPr txBox="1"/>
          <p:nvPr/>
        </p:nvSpPr>
        <p:spPr>
          <a:xfrm>
            <a:off x="1226532" y="5090788"/>
            <a:ext cx="2564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/>
              <a:t>Daño alveolar e inflación del parénquima del pulmón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7179D69-B495-4837-A8F7-5535C9BD6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114" y="905909"/>
            <a:ext cx="4150997" cy="46810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AC8174-FA31-4FB2-9120-50EB51B55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029" y="4092198"/>
            <a:ext cx="3123247" cy="7808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17C135-5853-46C0-B155-2A715B760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3234" y="844723"/>
            <a:ext cx="2960338" cy="21448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2360D9-C00E-4B83-85AD-FFB925CE51E0}"/>
              </a:ext>
            </a:extLst>
          </p:cNvPr>
          <p:cNvSpPr txBox="1"/>
          <p:nvPr/>
        </p:nvSpPr>
        <p:spPr>
          <a:xfrm>
            <a:off x="3754573" y="878232"/>
            <a:ext cx="1849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/>
              <a:t>Vías de ingreso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C0AF4-B1E4-4BC4-BBF4-76065BC5C78D}"/>
              </a:ext>
            </a:extLst>
          </p:cNvPr>
          <p:cNvSpPr txBox="1"/>
          <p:nvPr/>
        </p:nvSpPr>
        <p:spPr>
          <a:xfrm>
            <a:off x="558591" y="904455"/>
            <a:ext cx="2272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/>
              <a:t>Vías de transmisión</a:t>
            </a:r>
            <a:endParaRPr lang="en-US" sz="2000" dirty="0"/>
          </a:p>
        </p:txBody>
      </p:sp>
      <p:pic>
        <p:nvPicPr>
          <p:cNvPr id="32" name="Graphic 31" descr="Back">
            <a:extLst>
              <a:ext uri="{FF2B5EF4-FFF2-40B4-BE49-F238E27FC236}">
                <a16:creationId xmlns:a16="http://schemas.microsoft.com/office/drawing/2014/main" id="{E56A439F-5BD9-4DC5-8BEC-831347027C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26475" y="4219421"/>
            <a:ext cx="871367" cy="87136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96D8876-E358-467F-84D4-CB6451039597}"/>
              </a:ext>
            </a:extLst>
          </p:cNvPr>
          <p:cNvSpPr txBox="1"/>
          <p:nvPr/>
        </p:nvSpPr>
        <p:spPr>
          <a:xfrm>
            <a:off x="8738988" y="4919331"/>
            <a:ext cx="3278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NO </a:t>
            </a:r>
            <a:r>
              <a:rPr lang="en-US" dirty="0" err="1"/>
              <a:t>intercambio</a:t>
            </a:r>
            <a:r>
              <a:rPr lang="en-US" dirty="0"/>
              <a:t> </a:t>
            </a:r>
            <a:r>
              <a:rPr lang="en-US" dirty="0" err="1"/>
              <a:t>gaseoso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Disminución</a:t>
            </a:r>
            <a:r>
              <a:rPr lang="en-US" dirty="0"/>
              <a:t> de O2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sangre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Infección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torrente</a:t>
            </a:r>
            <a:r>
              <a:rPr lang="en-US" dirty="0"/>
              <a:t> </a:t>
            </a:r>
            <a:r>
              <a:rPr lang="en-US" dirty="0" err="1"/>
              <a:t>sanguíneo</a:t>
            </a:r>
            <a:endParaRPr lang="en-US" dirty="0"/>
          </a:p>
          <a:p>
            <a:r>
              <a:rPr lang="en-US" dirty="0"/>
              <a:t>-Sepsis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A6F067-3659-4F76-9017-8CF4CB302DBD}"/>
              </a:ext>
            </a:extLst>
          </p:cNvPr>
          <p:cNvSpPr txBox="1"/>
          <p:nvPr/>
        </p:nvSpPr>
        <p:spPr>
          <a:xfrm>
            <a:off x="7612108" y="2178912"/>
            <a:ext cx="1337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Influenza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C74B4E8-558C-40D7-BCB7-201CC985F1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5152" y="1021715"/>
            <a:ext cx="1280367" cy="12803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3956066-5D5D-42AB-9BB1-950A6A088A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9494" y="1048347"/>
            <a:ext cx="941758" cy="114848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A162978-186A-4A5F-902A-72881D241535}"/>
              </a:ext>
            </a:extLst>
          </p:cNvPr>
          <p:cNvSpPr txBox="1"/>
          <p:nvPr/>
        </p:nvSpPr>
        <p:spPr>
          <a:xfrm>
            <a:off x="8949959" y="2199457"/>
            <a:ext cx="1486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Plasmodium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2E00FF2-93E6-413B-872C-9ECF6B4E53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19867" y="1121883"/>
            <a:ext cx="1072225" cy="102457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3E76790-81A4-4D44-B49C-12FF5C014948}"/>
              </a:ext>
            </a:extLst>
          </p:cNvPr>
          <p:cNvSpPr txBox="1"/>
          <p:nvPr/>
        </p:nvSpPr>
        <p:spPr>
          <a:xfrm>
            <a:off x="10445415" y="2234006"/>
            <a:ext cx="1633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Coccidioides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2C72817-919A-4AE2-9F34-5668D4F3D1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1251" y="2664524"/>
            <a:ext cx="4395168" cy="112685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1B142A4-9798-4C91-953D-F7537C12C214}"/>
              </a:ext>
            </a:extLst>
          </p:cNvPr>
          <p:cNvSpPr txBox="1"/>
          <p:nvPr/>
        </p:nvSpPr>
        <p:spPr>
          <a:xfrm>
            <a:off x="7423086" y="595899"/>
            <a:ext cx="462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Patógenos causantes de neumonía</a:t>
            </a:r>
            <a:endParaRPr lang="en-US" sz="24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849BFF0-041B-4BC7-B452-717DFDA931F6}"/>
              </a:ext>
            </a:extLst>
          </p:cNvPr>
          <p:cNvSpPr/>
          <p:nvPr/>
        </p:nvSpPr>
        <p:spPr>
          <a:xfrm>
            <a:off x="5146047" y="4449442"/>
            <a:ext cx="280731" cy="31617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5BAB7ED-2635-478E-AD07-70F991B4FDEB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3120507" y="3138347"/>
            <a:ext cx="2165906" cy="131109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B6DAABB-49A8-494D-BC3E-A8C4922B5EE7}"/>
              </a:ext>
            </a:extLst>
          </p:cNvPr>
          <p:cNvCxnSpPr>
            <a:cxnSpLocks/>
            <a:stCxn id="48" idx="4"/>
            <a:endCxn id="50" idx="4"/>
          </p:cNvCxnSpPr>
          <p:nvPr/>
        </p:nvCxnSpPr>
        <p:spPr>
          <a:xfrm flipV="1">
            <a:off x="2739210" y="4765616"/>
            <a:ext cx="2547203" cy="2660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36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" grpId="0"/>
      <p:bldP spid="14" grpId="0"/>
      <p:bldP spid="11" grpId="0"/>
      <p:bldP spid="34" grpId="0"/>
      <p:bldP spid="36" grpId="0"/>
      <p:bldP spid="40" grpId="0"/>
      <p:bldP spid="43" grpId="0"/>
      <p:bldP spid="47" grpId="0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220188B3-A77B-4C7F-818D-6C2BE93C5786}"/>
              </a:ext>
            </a:extLst>
          </p:cNvPr>
          <p:cNvGrpSpPr>
            <a:grpSpLocks noChangeAspect="1"/>
          </p:cNvGrpSpPr>
          <p:nvPr/>
        </p:nvGrpSpPr>
        <p:grpSpPr>
          <a:xfrm>
            <a:off x="4926618" y="3794785"/>
            <a:ext cx="2050771" cy="2050381"/>
            <a:chOff x="9854190" y="1911762"/>
            <a:chExt cx="1574798" cy="157449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DDB992E-6695-4BD2-85FD-480EDCF2395A}"/>
                </a:ext>
              </a:extLst>
            </p:cNvPr>
            <p:cNvSpPr/>
            <p:nvPr/>
          </p:nvSpPr>
          <p:spPr>
            <a:xfrm>
              <a:off x="9854190" y="1911762"/>
              <a:ext cx="1574798" cy="157449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B20EBE3-5040-415C-AE77-D4DDDD3B37DF}"/>
                </a:ext>
              </a:extLst>
            </p:cNvPr>
            <p:cNvSpPr/>
            <p:nvPr/>
          </p:nvSpPr>
          <p:spPr>
            <a:xfrm>
              <a:off x="9906716" y="1955378"/>
              <a:ext cx="1469745" cy="1469513"/>
            </a:xfrm>
            <a:custGeom>
              <a:avLst/>
              <a:gdLst>
                <a:gd name="connsiteX0" fmla="*/ 0 w 1469745"/>
                <a:gd name="connsiteY0" fmla="*/ 734757 h 1469513"/>
                <a:gd name="connsiteX1" fmla="*/ 734873 w 1469745"/>
                <a:gd name="connsiteY1" fmla="*/ 0 h 1469513"/>
                <a:gd name="connsiteX2" fmla="*/ 1469746 w 1469745"/>
                <a:gd name="connsiteY2" fmla="*/ 734757 h 1469513"/>
                <a:gd name="connsiteX3" fmla="*/ 734873 w 1469745"/>
                <a:gd name="connsiteY3" fmla="*/ 1469514 h 1469513"/>
                <a:gd name="connsiteX4" fmla="*/ 0 w 1469745"/>
                <a:gd name="connsiteY4" fmla="*/ 734757 h 146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45" h="1469513">
                  <a:moveTo>
                    <a:pt x="0" y="734757"/>
                  </a:moveTo>
                  <a:cubicBezTo>
                    <a:pt x="0" y="328962"/>
                    <a:pt x="329014" y="0"/>
                    <a:pt x="734873" y="0"/>
                  </a:cubicBezTo>
                  <a:cubicBezTo>
                    <a:pt x="1140732" y="0"/>
                    <a:pt x="1469746" y="328962"/>
                    <a:pt x="1469746" y="734757"/>
                  </a:cubicBezTo>
                  <a:cubicBezTo>
                    <a:pt x="1469746" y="1140552"/>
                    <a:pt x="1140732" y="1469514"/>
                    <a:pt x="734873" y="1469514"/>
                  </a:cubicBezTo>
                  <a:cubicBezTo>
                    <a:pt x="329014" y="1469514"/>
                    <a:pt x="0" y="1140552"/>
                    <a:pt x="0" y="734757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2017" tIns="251880" rIns="252016" bIns="25188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300" kern="1200"/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CFD777B7-E4F2-4701-8082-F469D283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360" y="3942519"/>
            <a:ext cx="1764481" cy="1826513"/>
          </a:xfrm>
          <a:prstGeom prst="ellipse">
            <a:avLst/>
          </a:prstGeom>
        </p:spPr>
      </p:pic>
      <p:sp>
        <p:nvSpPr>
          <p:cNvPr id="60" name="Teardrop 59">
            <a:extLst>
              <a:ext uri="{FF2B5EF4-FFF2-40B4-BE49-F238E27FC236}">
                <a16:creationId xmlns:a16="http://schemas.microsoft.com/office/drawing/2014/main" id="{3A65CED2-CE15-4DC6-BF31-BA903A2647C4}"/>
              </a:ext>
            </a:extLst>
          </p:cNvPr>
          <p:cNvSpPr>
            <a:spLocks noChangeAspect="1"/>
          </p:cNvSpPr>
          <p:nvPr/>
        </p:nvSpPr>
        <p:spPr>
          <a:xfrm rot="13357537">
            <a:off x="7494595" y="3777048"/>
            <a:ext cx="2177682" cy="2102129"/>
          </a:xfrm>
          <a:prstGeom prst="teardrop">
            <a:avLst>
              <a:gd name="adj" fmla="val 10056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B004E62-7BC5-46D3-92D8-CEA3CE0C63CB}"/>
              </a:ext>
            </a:extLst>
          </p:cNvPr>
          <p:cNvSpPr>
            <a:spLocks noChangeAspect="1"/>
          </p:cNvSpPr>
          <p:nvPr/>
        </p:nvSpPr>
        <p:spPr>
          <a:xfrm rot="9691895">
            <a:off x="7785471" y="3854228"/>
            <a:ext cx="1773789" cy="1838390"/>
          </a:xfrm>
          <a:custGeom>
            <a:avLst/>
            <a:gdLst>
              <a:gd name="connsiteX0" fmla="*/ 0 w 1469745"/>
              <a:gd name="connsiteY0" fmla="*/ 734757 h 1469513"/>
              <a:gd name="connsiteX1" fmla="*/ 734873 w 1469745"/>
              <a:gd name="connsiteY1" fmla="*/ 0 h 1469513"/>
              <a:gd name="connsiteX2" fmla="*/ 1469746 w 1469745"/>
              <a:gd name="connsiteY2" fmla="*/ 734757 h 1469513"/>
              <a:gd name="connsiteX3" fmla="*/ 734873 w 1469745"/>
              <a:gd name="connsiteY3" fmla="*/ 1469514 h 1469513"/>
              <a:gd name="connsiteX4" fmla="*/ 0 w 1469745"/>
              <a:gd name="connsiteY4" fmla="*/ 734757 h 146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745" h="1469513">
                <a:moveTo>
                  <a:pt x="0" y="734757"/>
                </a:moveTo>
                <a:cubicBezTo>
                  <a:pt x="0" y="328962"/>
                  <a:pt x="329014" y="0"/>
                  <a:pt x="734873" y="0"/>
                </a:cubicBezTo>
                <a:cubicBezTo>
                  <a:pt x="1140732" y="0"/>
                  <a:pt x="1469746" y="328962"/>
                  <a:pt x="1469746" y="734757"/>
                </a:cubicBezTo>
                <a:cubicBezTo>
                  <a:pt x="1469746" y="1140552"/>
                  <a:pt x="1140732" y="1469514"/>
                  <a:pt x="734873" y="1469514"/>
                </a:cubicBezTo>
                <a:cubicBezTo>
                  <a:pt x="329014" y="1469514"/>
                  <a:pt x="0" y="1140552"/>
                  <a:pt x="0" y="73475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2017" tIns="251880" rIns="252016" bIns="25188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300" kern="1200" dirty="0"/>
          </a:p>
        </p:txBody>
      </p:sp>
      <p:sp>
        <p:nvSpPr>
          <p:cNvPr id="54" name="Teardrop 53">
            <a:extLst>
              <a:ext uri="{FF2B5EF4-FFF2-40B4-BE49-F238E27FC236}">
                <a16:creationId xmlns:a16="http://schemas.microsoft.com/office/drawing/2014/main" id="{2183D3C9-88CF-477C-ADBD-D5A0EFE31D6D}"/>
              </a:ext>
            </a:extLst>
          </p:cNvPr>
          <p:cNvSpPr>
            <a:spLocks noChangeAspect="1"/>
          </p:cNvSpPr>
          <p:nvPr/>
        </p:nvSpPr>
        <p:spPr>
          <a:xfrm rot="11312450">
            <a:off x="9750583" y="2633974"/>
            <a:ext cx="2113814" cy="2040477"/>
          </a:xfrm>
          <a:prstGeom prst="teardrop">
            <a:avLst>
              <a:gd name="adj" fmla="val 10056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6138CF3-535F-4208-80C2-52A03D89120F}"/>
              </a:ext>
            </a:extLst>
          </p:cNvPr>
          <p:cNvSpPr>
            <a:spLocks noChangeAspect="1"/>
          </p:cNvSpPr>
          <p:nvPr/>
        </p:nvSpPr>
        <p:spPr>
          <a:xfrm rot="7646808">
            <a:off x="9914090" y="2730792"/>
            <a:ext cx="1784448" cy="1849437"/>
          </a:xfrm>
          <a:custGeom>
            <a:avLst/>
            <a:gdLst>
              <a:gd name="connsiteX0" fmla="*/ 0 w 1469745"/>
              <a:gd name="connsiteY0" fmla="*/ 734757 h 1469513"/>
              <a:gd name="connsiteX1" fmla="*/ 734873 w 1469745"/>
              <a:gd name="connsiteY1" fmla="*/ 0 h 1469513"/>
              <a:gd name="connsiteX2" fmla="*/ 1469746 w 1469745"/>
              <a:gd name="connsiteY2" fmla="*/ 734757 h 1469513"/>
              <a:gd name="connsiteX3" fmla="*/ 734873 w 1469745"/>
              <a:gd name="connsiteY3" fmla="*/ 1469514 h 1469513"/>
              <a:gd name="connsiteX4" fmla="*/ 0 w 1469745"/>
              <a:gd name="connsiteY4" fmla="*/ 734757 h 146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745" h="1469513">
                <a:moveTo>
                  <a:pt x="0" y="734757"/>
                </a:moveTo>
                <a:cubicBezTo>
                  <a:pt x="0" y="328962"/>
                  <a:pt x="329014" y="0"/>
                  <a:pt x="734873" y="0"/>
                </a:cubicBezTo>
                <a:cubicBezTo>
                  <a:pt x="1140732" y="0"/>
                  <a:pt x="1469746" y="328962"/>
                  <a:pt x="1469746" y="734757"/>
                </a:cubicBezTo>
                <a:cubicBezTo>
                  <a:pt x="1469746" y="1140552"/>
                  <a:pt x="1140732" y="1469514"/>
                  <a:pt x="734873" y="1469514"/>
                </a:cubicBezTo>
                <a:cubicBezTo>
                  <a:pt x="329014" y="1469514"/>
                  <a:pt x="0" y="1140552"/>
                  <a:pt x="0" y="73475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2017" tIns="251880" rIns="252016" bIns="25188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300" kern="1200" dirty="0"/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id="{857382BD-23E0-43A3-B5B9-5303504E53CA}"/>
              </a:ext>
            </a:extLst>
          </p:cNvPr>
          <p:cNvSpPr>
            <a:spLocks noChangeAspect="1"/>
          </p:cNvSpPr>
          <p:nvPr/>
        </p:nvSpPr>
        <p:spPr>
          <a:xfrm rot="5906078">
            <a:off x="8274181" y="754504"/>
            <a:ext cx="2029613" cy="2040477"/>
          </a:xfrm>
          <a:prstGeom prst="teardrop">
            <a:avLst>
              <a:gd name="adj" fmla="val 98122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F3D5A99-038A-42BA-9A2E-F3F466C86540}"/>
              </a:ext>
            </a:extLst>
          </p:cNvPr>
          <p:cNvSpPr>
            <a:spLocks noChangeAspect="1"/>
          </p:cNvSpPr>
          <p:nvPr/>
        </p:nvSpPr>
        <p:spPr>
          <a:xfrm rot="3206078">
            <a:off x="8348863" y="799589"/>
            <a:ext cx="1830096" cy="1896747"/>
          </a:xfrm>
          <a:custGeom>
            <a:avLst/>
            <a:gdLst>
              <a:gd name="connsiteX0" fmla="*/ 0 w 1469745"/>
              <a:gd name="connsiteY0" fmla="*/ 734757 h 1469513"/>
              <a:gd name="connsiteX1" fmla="*/ 734873 w 1469745"/>
              <a:gd name="connsiteY1" fmla="*/ 0 h 1469513"/>
              <a:gd name="connsiteX2" fmla="*/ 1469746 w 1469745"/>
              <a:gd name="connsiteY2" fmla="*/ 734757 h 1469513"/>
              <a:gd name="connsiteX3" fmla="*/ 734873 w 1469745"/>
              <a:gd name="connsiteY3" fmla="*/ 1469514 h 1469513"/>
              <a:gd name="connsiteX4" fmla="*/ 0 w 1469745"/>
              <a:gd name="connsiteY4" fmla="*/ 734757 h 146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745" h="1469513">
                <a:moveTo>
                  <a:pt x="0" y="734757"/>
                </a:moveTo>
                <a:cubicBezTo>
                  <a:pt x="0" y="328962"/>
                  <a:pt x="329014" y="0"/>
                  <a:pt x="734873" y="0"/>
                </a:cubicBezTo>
                <a:cubicBezTo>
                  <a:pt x="1140732" y="0"/>
                  <a:pt x="1469746" y="328962"/>
                  <a:pt x="1469746" y="734757"/>
                </a:cubicBezTo>
                <a:cubicBezTo>
                  <a:pt x="1469746" y="1140552"/>
                  <a:pt x="1140732" y="1469514"/>
                  <a:pt x="734873" y="1469514"/>
                </a:cubicBezTo>
                <a:cubicBezTo>
                  <a:pt x="329014" y="1469514"/>
                  <a:pt x="0" y="1140552"/>
                  <a:pt x="0" y="73475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2017" tIns="251880" rIns="252016" bIns="25188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300" kern="1200" dirty="0"/>
          </a:p>
        </p:txBody>
      </p:sp>
      <p:sp>
        <p:nvSpPr>
          <p:cNvPr id="45" name="Teardrop 44">
            <a:extLst>
              <a:ext uri="{FF2B5EF4-FFF2-40B4-BE49-F238E27FC236}">
                <a16:creationId xmlns:a16="http://schemas.microsoft.com/office/drawing/2014/main" id="{68058205-517F-4872-8FFC-090DB9D0915C}"/>
              </a:ext>
            </a:extLst>
          </p:cNvPr>
          <p:cNvSpPr>
            <a:spLocks noChangeAspect="1"/>
          </p:cNvSpPr>
          <p:nvPr/>
        </p:nvSpPr>
        <p:spPr>
          <a:xfrm rot="2700000">
            <a:off x="5647047" y="712800"/>
            <a:ext cx="2264085" cy="2181398"/>
          </a:xfrm>
          <a:prstGeom prst="teardrop">
            <a:avLst>
              <a:gd name="adj" fmla="val 8980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7" name="Teardrop 36">
            <a:extLst>
              <a:ext uri="{FF2B5EF4-FFF2-40B4-BE49-F238E27FC236}">
                <a16:creationId xmlns:a16="http://schemas.microsoft.com/office/drawing/2014/main" id="{CDC7AF73-6C20-4C80-ADAB-6ED5C9115F2E}"/>
              </a:ext>
            </a:extLst>
          </p:cNvPr>
          <p:cNvSpPr>
            <a:spLocks noChangeAspect="1"/>
          </p:cNvSpPr>
          <p:nvPr/>
        </p:nvSpPr>
        <p:spPr>
          <a:xfrm rot="2700000">
            <a:off x="2898949" y="662837"/>
            <a:ext cx="2252090" cy="2173955"/>
          </a:xfrm>
          <a:prstGeom prst="teardrop">
            <a:avLst>
              <a:gd name="adj" fmla="val 10056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14719A2-9BC9-4724-B9B0-AE2E3AD1D2BC}"/>
              </a:ext>
            </a:extLst>
          </p:cNvPr>
          <p:cNvSpPr>
            <a:spLocks noChangeAspect="1"/>
          </p:cNvSpPr>
          <p:nvPr/>
        </p:nvSpPr>
        <p:spPr>
          <a:xfrm>
            <a:off x="3076768" y="725770"/>
            <a:ext cx="1916967" cy="1986782"/>
          </a:xfrm>
          <a:custGeom>
            <a:avLst/>
            <a:gdLst>
              <a:gd name="connsiteX0" fmla="*/ 0 w 1469745"/>
              <a:gd name="connsiteY0" fmla="*/ 734757 h 1469513"/>
              <a:gd name="connsiteX1" fmla="*/ 734873 w 1469745"/>
              <a:gd name="connsiteY1" fmla="*/ 0 h 1469513"/>
              <a:gd name="connsiteX2" fmla="*/ 1469746 w 1469745"/>
              <a:gd name="connsiteY2" fmla="*/ 734757 h 1469513"/>
              <a:gd name="connsiteX3" fmla="*/ 734873 w 1469745"/>
              <a:gd name="connsiteY3" fmla="*/ 1469514 h 1469513"/>
              <a:gd name="connsiteX4" fmla="*/ 0 w 1469745"/>
              <a:gd name="connsiteY4" fmla="*/ 734757 h 146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745" h="1469513">
                <a:moveTo>
                  <a:pt x="0" y="734757"/>
                </a:moveTo>
                <a:cubicBezTo>
                  <a:pt x="0" y="328962"/>
                  <a:pt x="329014" y="0"/>
                  <a:pt x="734873" y="0"/>
                </a:cubicBezTo>
                <a:cubicBezTo>
                  <a:pt x="1140732" y="0"/>
                  <a:pt x="1469746" y="328962"/>
                  <a:pt x="1469746" y="734757"/>
                </a:cubicBezTo>
                <a:cubicBezTo>
                  <a:pt x="1469746" y="1140552"/>
                  <a:pt x="1140732" y="1469514"/>
                  <a:pt x="734873" y="1469514"/>
                </a:cubicBezTo>
                <a:cubicBezTo>
                  <a:pt x="329014" y="1469514"/>
                  <a:pt x="0" y="1140552"/>
                  <a:pt x="0" y="73475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2017" tIns="251880" rIns="252016" bIns="25188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300" kern="1200" dirty="0"/>
          </a:p>
        </p:txBody>
      </p:sp>
      <p:sp>
        <p:nvSpPr>
          <p:cNvPr id="7" name="Rectángulo 6"/>
          <p:cNvSpPr/>
          <p:nvPr/>
        </p:nvSpPr>
        <p:spPr>
          <a:xfrm flipH="1">
            <a:off x="-4" y="6416615"/>
            <a:ext cx="10552922" cy="10695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10A88EF-5606-4EEB-9256-67AD8431DBDB}"/>
              </a:ext>
            </a:extLst>
          </p:cNvPr>
          <p:cNvSpPr>
            <a:spLocks noChangeAspect="1"/>
          </p:cNvSpPr>
          <p:nvPr/>
        </p:nvSpPr>
        <p:spPr>
          <a:xfrm>
            <a:off x="5779740" y="747359"/>
            <a:ext cx="1952899" cy="2024023"/>
          </a:xfrm>
          <a:custGeom>
            <a:avLst/>
            <a:gdLst>
              <a:gd name="connsiteX0" fmla="*/ 0 w 1469745"/>
              <a:gd name="connsiteY0" fmla="*/ 734757 h 1469513"/>
              <a:gd name="connsiteX1" fmla="*/ 734873 w 1469745"/>
              <a:gd name="connsiteY1" fmla="*/ 0 h 1469513"/>
              <a:gd name="connsiteX2" fmla="*/ 1469746 w 1469745"/>
              <a:gd name="connsiteY2" fmla="*/ 734757 h 1469513"/>
              <a:gd name="connsiteX3" fmla="*/ 734873 w 1469745"/>
              <a:gd name="connsiteY3" fmla="*/ 1469514 h 1469513"/>
              <a:gd name="connsiteX4" fmla="*/ 0 w 1469745"/>
              <a:gd name="connsiteY4" fmla="*/ 734757 h 146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745" h="1469513">
                <a:moveTo>
                  <a:pt x="0" y="734757"/>
                </a:moveTo>
                <a:cubicBezTo>
                  <a:pt x="0" y="328962"/>
                  <a:pt x="329014" y="0"/>
                  <a:pt x="734873" y="0"/>
                </a:cubicBezTo>
                <a:cubicBezTo>
                  <a:pt x="1140732" y="0"/>
                  <a:pt x="1469746" y="328962"/>
                  <a:pt x="1469746" y="734757"/>
                </a:cubicBezTo>
                <a:cubicBezTo>
                  <a:pt x="1469746" y="1140552"/>
                  <a:pt x="1140732" y="1469514"/>
                  <a:pt x="734873" y="1469514"/>
                </a:cubicBezTo>
                <a:cubicBezTo>
                  <a:pt x="329014" y="1469514"/>
                  <a:pt x="0" y="1140552"/>
                  <a:pt x="0" y="73475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2017" tIns="251880" rIns="252016" bIns="25188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300" kern="1200" dirty="0"/>
          </a:p>
        </p:txBody>
      </p:sp>
      <p:sp>
        <p:nvSpPr>
          <p:cNvPr id="8" name="Rectángulo 7"/>
          <p:cNvSpPr/>
          <p:nvPr/>
        </p:nvSpPr>
        <p:spPr>
          <a:xfrm flipH="1">
            <a:off x="-3" y="6516965"/>
            <a:ext cx="10552922" cy="1069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22" y="6465441"/>
            <a:ext cx="1639078" cy="38022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02973" y="-26163"/>
            <a:ext cx="7927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/>
              <a:t>Introducción - Diagnóstico y tratamiento</a:t>
            </a:r>
            <a:endParaRPr lang="es-EC" sz="3600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BD617D-C448-4979-8EDD-3CDD7269801E}"/>
              </a:ext>
            </a:extLst>
          </p:cNvPr>
          <p:cNvSpPr txBox="1"/>
          <p:nvPr/>
        </p:nvSpPr>
        <p:spPr>
          <a:xfrm>
            <a:off x="-4" y="6590126"/>
            <a:ext cx="15838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Metlay</a:t>
            </a:r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 al., 1997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A257CF-87BE-4088-B6B0-B2011350B733}"/>
              </a:ext>
            </a:extLst>
          </p:cNvPr>
          <p:cNvSpPr txBox="1"/>
          <p:nvPr/>
        </p:nvSpPr>
        <p:spPr>
          <a:xfrm>
            <a:off x="1583867" y="6587709"/>
            <a:ext cx="1474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Gupta et al., 2012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4376C8-0173-4BD0-B56D-F6F028316468}"/>
              </a:ext>
            </a:extLst>
          </p:cNvPr>
          <p:cNvSpPr txBox="1"/>
          <p:nvPr/>
        </p:nvSpPr>
        <p:spPr>
          <a:xfrm>
            <a:off x="3057881" y="6587708"/>
            <a:ext cx="15838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Pereda et al., 2015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87FF3B-0ABF-43F4-A79F-CA911EC737C5}"/>
              </a:ext>
            </a:extLst>
          </p:cNvPr>
          <p:cNvSpPr txBox="1"/>
          <p:nvPr/>
        </p:nvSpPr>
        <p:spPr>
          <a:xfrm>
            <a:off x="4636148" y="6570379"/>
            <a:ext cx="19384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Chalén</a:t>
            </a:r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Eduardo, 2018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61AAEB-959D-4245-9A04-13B437DBCE95}"/>
              </a:ext>
            </a:extLst>
          </p:cNvPr>
          <p:cNvSpPr txBox="1"/>
          <p:nvPr/>
        </p:nvSpPr>
        <p:spPr>
          <a:xfrm>
            <a:off x="6675210" y="6565418"/>
            <a:ext cx="16390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Ferreira et al., 2011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1F2A0-F7EC-4E3D-8850-6E82B0186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06" y="3920978"/>
            <a:ext cx="3895164" cy="2154404"/>
          </a:xfrm>
          <a:prstGeom prst="rect">
            <a:avLst/>
          </a:prstGeom>
        </p:spPr>
      </p:pic>
      <p:pic>
        <p:nvPicPr>
          <p:cNvPr id="43" name="Picture 42" descr="Imagen radiográfica de pulmones con neumonía">
            <a:extLst>
              <a:ext uri="{FF2B5EF4-FFF2-40B4-BE49-F238E27FC236}">
                <a16:creationId xmlns:a16="http://schemas.microsoft.com/office/drawing/2014/main" id="{E2F78557-D807-41EE-A1FF-842C407E1B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" t="-8272" r="-1" b="6221"/>
          <a:stretch/>
        </p:blipFill>
        <p:spPr bwMode="auto">
          <a:xfrm>
            <a:off x="5827141" y="1094277"/>
            <a:ext cx="1896592" cy="1437152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E3C4BB-254B-40AE-8C37-933983FFE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5235" y="1291471"/>
            <a:ext cx="1367570" cy="10585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7CD2BAF-F3E5-4E89-949E-77D1F9CE0D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5401" y="894697"/>
            <a:ext cx="1620938" cy="1689801"/>
          </a:xfrm>
          <a:prstGeom prst="ellipse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38D87BF-2BB3-4008-9FD0-DB40BA8353DC}"/>
              </a:ext>
            </a:extLst>
          </p:cNvPr>
          <p:cNvGrpSpPr/>
          <p:nvPr/>
        </p:nvGrpSpPr>
        <p:grpSpPr>
          <a:xfrm>
            <a:off x="182229" y="614073"/>
            <a:ext cx="2225261" cy="2243745"/>
            <a:chOff x="-949" y="309340"/>
            <a:chExt cx="2979245" cy="2979245"/>
          </a:xfrm>
        </p:grpSpPr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395366D7-00B9-41E6-9C90-1DD524D36B2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-949" y="309340"/>
              <a:ext cx="2979245" cy="2979245"/>
            </a:xfrm>
            <a:prstGeom prst="teardrop">
              <a:avLst>
                <a:gd name="adj" fmla="val 10056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56652C8-CDEC-47E7-8C16-BFD3023F38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109" y="398860"/>
              <a:ext cx="2798912" cy="2800204"/>
            </a:xfrm>
            <a:custGeom>
              <a:avLst/>
              <a:gdLst>
                <a:gd name="connsiteX0" fmla="*/ 0 w 1469745"/>
                <a:gd name="connsiteY0" fmla="*/ 734757 h 1469513"/>
                <a:gd name="connsiteX1" fmla="*/ 734873 w 1469745"/>
                <a:gd name="connsiteY1" fmla="*/ 0 h 1469513"/>
                <a:gd name="connsiteX2" fmla="*/ 1469746 w 1469745"/>
                <a:gd name="connsiteY2" fmla="*/ 734757 h 1469513"/>
                <a:gd name="connsiteX3" fmla="*/ 734873 w 1469745"/>
                <a:gd name="connsiteY3" fmla="*/ 1469514 h 1469513"/>
                <a:gd name="connsiteX4" fmla="*/ 0 w 1469745"/>
                <a:gd name="connsiteY4" fmla="*/ 734757 h 146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45" h="1469513">
                  <a:moveTo>
                    <a:pt x="0" y="734757"/>
                  </a:moveTo>
                  <a:cubicBezTo>
                    <a:pt x="0" y="328962"/>
                    <a:pt x="329014" y="0"/>
                    <a:pt x="734873" y="0"/>
                  </a:cubicBezTo>
                  <a:cubicBezTo>
                    <a:pt x="1140732" y="0"/>
                    <a:pt x="1469746" y="328962"/>
                    <a:pt x="1469746" y="734757"/>
                  </a:cubicBezTo>
                  <a:cubicBezTo>
                    <a:pt x="1469746" y="1140552"/>
                    <a:pt x="1140732" y="1469514"/>
                    <a:pt x="734873" y="1469514"/>
                  </a:cubicBezTo>
                  <a:cubicBezTo>
                    <a:pt x="329014" y="1469514"/>
                    <a:pt x="0" y="1140552"/>
                    <a:pt x="0" y="734757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2017" tIns="251880" rIns="252016" bIns="25188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300" kern="1200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CC25A54-A74D-4235-BBB0-5AE4E3022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0721" y="1134810"/>
              <a:ext cx="2207684" cy="1517376"/>
            </a:xfrm>
            <a:prstGeom prst="rect">
              <a:avLst/>
            </a:prstGeom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34B4C921-8736-4513-AF14-7AF73612CB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4437" y="3069978"/>
            <a:ext cx="1696469" cy="1130979"/>
          </a:xfrm>
          <a:prstGeom prst="ellipse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8362B63-3337-40F1-BF20-5CEE81CB37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082898">
            <a:off x="7870903" y="4344988"/>
            <a:ext cx="1603594" cy="86712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3F69D94-3F39-4F3A-89A9-3985C1B95C7B}"/>
              </a:ext>
            </a:extLst>
          </p:cNvPr>
          <p:cNvSpPr txBox="1"/>
          <p:nvPr/>
        </p:nvSpPr>
        <p:spPr>
          <a:xfrm>
            <a:off x="318875" y="2861312"/>
            <a:ext cx="195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Examen físico</a:t>
            </a:r>
            <a:endParaRPr lang="en-US" sz="2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018D3F7-0BBE-4E94-9C35-6455CCA9A32C}"/>
              </a:ext>
            </a:extLst>
          </p:cNvPr>
          <p:cNvSpPr txBox="1"/>
          <p:nvPr/>
        </p:nvSpPr>
        <p:spPr>
          <a:xfrm>
            <a:off x="2777877" y="2861312"/>
            <a:ext cx="262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Antibióticos preventivos</a:t>
            </a:r>
            <a:endParaRPr lang="en-US" sz="2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D7B9518-0E38-4F2B-BFEA-D74ACAC2E9E3}"/>
              </a:ext>
            </a:extLst>
          </p:cNvPr>
          <p:cNvSpPr txBox="1"/>
          <p:nvPr/>
        </p:nvSpPr>
        <p:spPr>
          <a:xfrm>
            <a:off x="5686859" y="2846490"/>
            <a:ext cx="2253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Radiografía de tórax</a:t>
            </a:r>
            <a:endParaRPr lang="en-US" sz="24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4CB944-3CCC-4D8A-9A90-931A3B6EE97E}"/>
              </a:ext>
            </a:extLst>
          </p:cNvPr>
          <p:cNvSpPr txBox="1"/>
          <p:nvPr/>
        </p:nvSpPr>
        <p:spPr>
          <a:xfrm>
            <a:off x="9781618" y="4694864"/>
            <a:ext cx="2370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Cultivo selectivo a partir de esputo</a:t>
            </a:r>
            <a:endParaRPr lang="en-US" sz="24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9BEDB8-D553-4697-87DD-7DE0C84DE894}"/>
              </a:ext>
            </a:extLst>
          </p:cNvPr>
          <p:cNvSpPr txBox="1"/>
          <p:nvPr/>
        </p:nvSpPr>
        <p:spPr>
          <a:xfrm>
            <a:off x="7119384" y="5864394"/>
            <a:ext cx="364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Técnicas moleculares</a:t>
            </a:r>
            <a:endParaRPr lang="en-US" sz="2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496EA93-7968-4336-93CB-94D6FDB5FAF3}"/>
              </a:ext>
            </a:extLst>
          </p:cNvPr>
          <p:cNvSpPr txBox="1"/>
          <p:nvPr/>
        </p:nvSpPr>
        <p:spPr>
          <a:xfrm>
            <a:off x="4837747" y="5840125"/>
            <a:ext cx="2139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Tratamiento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59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54" grpId="0" animBg="1"/>
      <p:bldP spid="56" grpId="0" animBg="1"/>
      <p:bldP spid="50" grpId="0" animBg="1"/>
      <p:bldP spid="52" grpId="0" animBg="1"/>
      <p:bldP spid="45" grpId="0" animBg="1"/>
      <p:bldP spid="37" grpId="0" animBg="1"/>
      <p:bldP spid="39" grpId="0" animBg="1"/>
      <p:bldP spid="47" grpId="0" animBg="1"/>
      <p:bldP spid="66" grpId="0"/>
      <p:bldP spid="68" grpId="0"/>
      <p:bldP spid="70" grpId="0"/>
      <p:bldP spid="72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flipH="1">
            <a:off x="-3" y="6529820"/>
            <a:ext cx="10983830" cy="477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 flipH="1">
            <a:off x="-3" y="6600914"/>
            <a:ext cx="10983830" cy="477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828" y="6543572"/>
            <a:ext cx="1237510" cy="28706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8054" y="-14002"/>
            <a:ext cx="902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/>
              <a:t>Introducción - </a:t>
            </a:r>
            <a:r>
              <a:rPr lang="es-EC" sz="3600" b="1" i="1" dirty="0" err="1"/>
              <a:t>Streptococcus</a:t>
            </a:r>
            <a:r>
              <a:rPr lang="es-EC" sz="3600" b="1" i="1" dirty="0"/>
              <a:t> </a:t>
            </a:r>
            <a:r>
              <a:rPr lang="es-EC" sz="3600" b="1" i="1" dirty="0" err="1"/>
              <a:t>pneumoniae</a:t>
            </a:r>
            <a:endParaRPr lang="es-EC" sz="36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605676-8F4F-4EE2-B82B-9D7B860472ED}"/>
              </a:ext>
            </a:extLst>
          </p:cNvPr>
          <p:cNvSpPr txBox="1"/>
          <p:nvPr/>
        </p:nvSpPr>
        <p:spPr>
          <a:xfrm>
            <a:off x="-2" y="6575539"/>
            <a:ext cx="22463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Arushothy</a:t>
            </a:r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 al., 2019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CC3998-B79B-4A3F-B812-48BE7CE511EE}"/>
              </a:ext>
            </a:extLst>
          </p:cNvPr>
          <p:cNvSpPr txBox="1"/>
          <p:nvPr/>
        </p:nvSpPr>
        <p:spPr>
          <a:xfrm>
            <a:off x="1675059" y="6572120"/>
            <a:ext cx="19384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Cilloniz</a:t>
            </a:r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 al., 2016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CD25BD-2C2D-44F2-8694-1AA6234FE4E5}"/>
              </a:ext>
            </a:extLst>
          </p:cNvPr>
          <p:cNvSpPr txBox="1"/>
          <p:nvPr/>
        </p:nvSpPr>
        <p:spPr>
          <a:xfrm>
            <a:off x="3133803" y="6572119"/>
            <a:ext cx="17331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Chalmers et al., 2016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5E6211-3F01-4074-8107-887067C55C74}"/>
              </a:ext>
            </a:extLst>
          </p:cNvPr>
          <p:cNvSpPr txBox="1"/>
          <p:nvPr/>
        </p:nvSpPr>
        <p:spPr>
          <a:xfrm>
            <a:off x="4756605" y="6594394"/>
            <a:ext cx="2451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Henriques</a:t>
            </a:r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419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Normark</a:t>
            </a:r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 al., 2019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887A16-855D-466D-9107-48F74EC9B7C3}"/>
              </a:ext>
            </a:extLst>
          </p:cNvPr>
          <p:cNvSpPr txBox="1"/>
          <p:nvPr/>
        </p:nvSpPr>
        <p:spPr>
          <a:xfrm>
            <a:off x="7137398" y="6609376"/>
            <a:ext cx="1042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WHO, 2019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0AD036-81E7-4DBE-A797-5DE78344C6B4}"/>
              </a:ext>
            </a:extLst>
          </p:cNvPr>
          <p:cNvSpPr txBox="1"/>
          <p:nvPr/>
        </p:nvSpPr>
        <p:spPr>
          <a:xfrm>
            <a:off x="8098592" y="6580547"/>
            <a:ext cx="1471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Feikin</a:t>
            </a:r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 al., 2000</a:t>
            </a:r>
            <a:endParaRPr lang="en-US" sz="14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5F18547-B422-45E1-9303-FB9435D4A5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962972"/>
              </p:ext>
            </p:extLst>
          </p:nvPr>
        </p:nvGraphicFramePr>
        <p:xfrm>
          <a:off x="5319648" y="3250586"/>
          <a:ext cx="4224588" cy="3231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1961F2A-C93A-4DE6-B676-BAA860DA412D}"/>
              </a:ext>
            </a:extLst>
          </p:cNvPr>
          <p:cNvSpPr txBox="1"/>
          <p:nvPr/>
        </p:nvSpPr>
        <p:spPr>
          <a:xfrm>
            <a:off x="9478657" y="6597935"/>
            <a:ext cx="9988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INEC, 2011</a:t>
            </a:r>
            <a:endParaRPr lang="en-US" sz="1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08910B-A3B6-4D3A-A962-B692FE9D6BB6}"/>
              </a:ext>
            </a:extLst>
          </p:cNvPr>
          <p:cNvGrpSpPr/>
          <p:nvPr/>
        </p:nvGrpSpPr>
        <p:grpSpPr>
          <a:xfrm>
            <a:off x="423142" y="609133"/>
            <a:ext cx="4162950" cy="2819867"/>
            <a:chOff x="204788" y="411187"/>
            <a:chExt cx="4845173" cy="3441676"/>
          </a:xfrm>
        </p:grpSpPr>
        <p:pic>
          <p:nvPicPr>
            <p:cNvPr id="29" name="Picture 28" descr="A picture containing food, indoor, cup, bowl&#10;&#10;Description automatically generated">
              <a:extLst>
                <a:ext uri="{FF2B5EF4-FFF2-40B4-BE49-F238E27FC236}">
                  <a16:creationId xmlns:a16="http://schemas.microsoft.com/office/drawing/2014/main" id="{B71084C9-AF50-4B8B-BFB6-320A5D677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59" t="667" r="781" b="15573"/>
            <a:stretch/>
          </p:blipFill>
          <p:spPr>
            <a:xfrm>
              <a:off x="204788" y="411187"/>
              <a:ext cx="3438525" cy="3441676"/>
            </a:xfrm>
            <a:prstGeom prst="ellipse">
              <a:avLst/>
            </a:prstGeom>
            <a:ln w="28575">
              <a:solidFill>
                <a:srgbClr val="002060"/>
              </a:solidFill>
            </a:ln>
          </p:spPr>
        </p:pic>
        <p:pic>
          <p:nvPicPr>
            <p:cNvPr id="24" name="Picture 23" descr="A picture containing food, indoor, cup, bowl&#10;&#10;Description automatically generated">
              <a:extLst>
                <a:ext uri="{FF2B5EF4-FFF2-40B4-BE49-F238E27FC236}">
                  <a16:creationId xmlns:a16="http://schemas.microsoft.com/office/drawing/2014/main" id="{F8A4D673-4FCD-4DD8-9867-BC1922D3C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24" t="38673" r="57656" b="45678"/>
            <a:stretch/>
          </p:blipFill>
          <p:spPr>
            <a:xfrm>
              <a:off x="3819435" y="1630253"/>
              <a:ext cx="1230526" cy="1203960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F55FD1F-A4F0-4BAA-8CC9-E42E6F21F59D}"/>
                </a:ext>
              </a:extLst>
            </p:cNvPr>
            <p:cNvSpPr/>
            <p:nvPr/>
          </p:nvSpPr>
          <p:spPr>
            <a:xfrm>
              <a:off x="1047750" y="2036101"/>
              <a:ext cx="576263" cy="549937"/>
            </a:xfrm>
            <a:prstGeom prst="ellipse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4AACA60-48DD-4ED5-868D-CF529F80785B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1335882" y="1611201"/>
              <a:ext cx="3098816" cy="42490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2648A0-25A7-4659-85A9-A9DE2397C693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1335882" y="2586038"/>
              <a:ext cx="3098816" cy="267223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A21D7A-9968-4599-A72C-D5738D423E63}"/>
              </a:ext>
            </a:extLst>
          </p:cNvPr>
          <p:cNvCxnSpPr>
            <a:cxnSpLocks/>
          </p:cNvCxnSpPr>
          <p:nvPr/>
        </p:nvCxnSpPr>
        <p:spPr>
          <a:xfrm flipH="1" flipV="1">
            <a:off x="3959577" y="2414726"/>
            <a:ext cx="238797" cy="3702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A04B8F-B3E0-4A15-B93A-B4883482666C}"/>
              </a:ext>
            </a:extLst>
          </p:cNvPr>
          <p:cNvSpPr txBox="1"/>
          <p:nvPr/>
        </p:nvSpPr>
        <p:spPr>
          <a:xfrm>
            <a:off x="4106876" y="2784928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es-419" dirty="0"/>
              <a:t> hemólisis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D6106D-D58E-41E6-8A39-97A747B6E072}"/>
              </a:ext>
            </a:extLst>
          </p:cNvPr>
          <p:cNvSpPr txBox="1"/>
          <p:nvPr/>
        </p:nvSpPr>
        <p:spPr>
          <a:xfrm>
            <a:off x="3292662" y="748063"/>
            <a:ext cx="1781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/>
              <a:t>Colonias circulares y cóncavas</a:t>
            </a:r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6684A79-D00E-4D37-9914-A59451A55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3" y="3864486"/>
            <a:ext cx="3246612" cy="219846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41AD535-DFCB-4AD8-AB1C-D45A4866B3C4}"/>
              </a:ext>
            </a:extLst>
          </p:cNvPr>
          <p:cNvSpPr/>
          <p:nvPr/>
        </p:nvSpPr>
        <p:spPr>
          <a:xfrm>
            <a:off x="7081246" y="2946724"/>
            <a:ext cx="2606803" cy="373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2000" dirty="0"/>
              <a:t>Mortalidad en Ecuador</a:t>
            </a:r>
            <a:endParaRPr lang="en-US" sz="20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B3E3CD-1E39-4EC1-BD7D-D56C193AFE29}"/>
              </a:ext>
            </a:extLst>
          </p:cNvPr>
          <p:cNvCxnSpPr>
            <a:cxnSpLocks/>
          </p:cNvCxnSpPr>
          <p:nvPr/>
        </p:nvCxnSpPr>
        <p:spPr>
          <a:xfrm>
            <a:off x="5397580" y="519948"/>
            <a:ext cx="0" cy="5962372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4FB559A8-4D4A-4297-AE71-5E5CD537D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290" y="961089"/>
            <a:ext cx="3182661" cy="1842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AE63AA4-F28B-42CA-8B6B-51D1406662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5208" y="1023334"/>
            <a:ext cx="3007329" cy="180258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F9DBB84-323E-45B5-910F-6788D72C3345}"/>
              </a:ext>
            </a:extLst>
          </p:cNvPr>
          <p:cNvSpPr txBox="1"/>
          <p:nvPr/>
        </p:nvSpPr>
        <p:spPr>
          <a:xfrm>
            <a:off x="3945124" y="4797872"/>
            <a:ext cx="142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Diplococos</a:t>
            </a:r>
          </a:p>
          <a:p>
            <a:r>
              <a:rPr lang="es-419" dirty="0"/>
              <a:t>1.2 a 1.8 </a:t>
            </a:r>
            <a:r>
              <a:rPr lang="es-419" dirty="0" err="1"/>
              <a:t>μm</a:t>
            </a:r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A027453-74C5-47E8-86FB-F37BB00B7842}"/>
              </a:ext>
            </a:extLst>
          </p:cNvPr>
          <p:cNvGrpSpPr/>
          <p:nvPr/>
        </p:nvGrpSpPr>
        <p:grpSpPr>
          <a:xfrm>
            <a:off x="8902440" y="3016861"/>
            <a:ext cx="3415008" cy="3587011"/>
            <a:chOff x="3372551" y="1397991"/>
            <a:chExt cx="4761041" cy="4761041"/>
          </a:xfrm>
        </p:grpSpPr>
        <p:pic>
          <p:nvPicPr>
            <p:cNvPr id="1028" name="Picture 4" descr="Ecuador, Mapa, Bandera De Ecuador imagen png - imagen transparente ...">
              <a:extLst>
                <a:ext uri="{FF2B5EF4-FFF2-40B4-BE49-F238E27FC236}">
                  <a16:creationId xmlns:a16="http://schemas.microsoft.com/office/drawing/2014/main" id="{DFFC0612-50F1-474D-B2D2-7050FC1FF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89" b="97000" l="7667" r="92333">
                          <a14:foregroundMark x1="23000" y1="9444" x2="30222" y2="9000"/>
                          <a14:foregroundMark x1="30222" y1="9000" x2="36778" y2="6667"/>
                          <a14:foregroundMark x1="36778" y1="6667" x2="46556" y2="10000"/>
                          <a14:foregroundMark x1="39889" y1="2889" x2="38889" y2="3222"/>
                          <a14:foregroundMark x1="20556" y1="64333" x2="18333" y2="67222"/>
                          <a14:foregroundMark x1="30444" y1="90111" x2="37556" y2="88889"/>
                          <a14:foregroundMark x1="37556" y1="88889" x2="24889" y2="90000"/>
                          <a14:foregroundMark x1="33778" y1="93333" x2="34333" y2="97111"/>
                          <a14:foregroundMark x1="92111" y1="34333" x2="92444" y2="31667"/>
                          <a14:foregroundMark x1="7667" y1="57333" x2="10556" y2="5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551" y="1397991"/>
              <a:ext cx="4761041" cy="4761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71DF069-6B83-471A-9B70-62A8EDC09B6C}"/>
                </a:ext>
              </a:extLst>
            </p:cNvPr>
            <p:cNvSpPr txBox="1"/>
            <p:nvPr/>
          </p:nvSpPr>
          <p:spPr>
            <a:xfrm>
              <a:off x="5714930" y="4689896"/>
              <a:ext cx="2276001" cy="1266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400" b="1" dirty="0"/>
                <a:t>3041 Muertes por neumonía </a:t>
              </a:r>
              <a:br>
                <a:rPr lang="es-419" sz="1400" b="1" dirty="0"/>
              </a:br>
              <a:r>
                <a:rPr lang="es-419" sz="1400" b="1" i="1" dirty="0" err="1"/>
                <a:t>Streptococcus</a:t>
              </a:r>
              <a:r>
                <a:rPr lang="es-419" sz="1400" b="1" i="1" dirty="0"/>
                <a:t> </a:t>
              </a:r>
              <a:r>
                <a:rPr lang="es-419" sz="1400" b="1" i="1" dirty="0" err="1"/>
                <a:t>pneumoniae</a:t>
              </a:r>
              <a:endParaRPr lang="en-US" sz="1400" b="1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8B200FA-847D-4ED8-98B1-AB43B4D31DD6}"/>
                </a:ext>
              </a:extLst>
            </p:cNvPr>
            <p:cNvSpPr txBox="1"/>
            <p:nvPr/>
          </p:nvSpPr>
          <p:spPr>
            <a:xfrm>
              <a:off x="5057176" y="2553997"/>
              <a:ext cx="1166219" cy="980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400" dirty="0"/>
                <a:t>Quito</a:t>
              </a:r>
              <a:br>
                <a:rPr lang="es-419" sz="1400" dirty="0"/>
              </a:br>
              <a:r>
                <a:rPr lang="es-419" sz="1400" dirty="0"/>
                <a:t>226 casos</a:t>
              </a:r>
              <a:endParaRPr lang="en-US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F53EB44-2A82-4702-A918-3651BB44B274}"/>
                </a:ext>
              </a:extLst>
            </p:cNvPr>
            <p:cNvSpPr txBox="1"/>
            <p:nvPr/>
          </p:nvSpPr>
          <p:spPr>
            <a:xfrm>
              <a:off x="3823761" y="3405951"/>
              <a:ext cx="1406824" cy="694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400" dirty="0"/>
                <a:t>Guayaquil</a:t>
              </a:r>
              <a:br>
                <a:rPr lang="es-419" sz="1400" dirty="0"/>
              </a:br>
              <a:r>
                <a:rPr lang="es-419" sz="1400" dirty="0"/>
                <a:t>641 casos</a:t>
              </a:r>
              <a:endParaRPr lang="en-US" sz="1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74C840-48A0-4954-9496-E6427DFB0B62}"/>
                </a:ext>
              </a:extLst>
            </p:cNvPr>
            <p:cNvSpPr txBox="1"/>
            <p:nvPr/>
          </p:nvSpPr>
          <p:spPr>
            <a:xfrm>
              <a:off x="4727873" y="3941275"/>
              <a:ext cx="1166219" cy="694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400" dirty="0"/>
                <a:t>Cuenca</a:t>
              </a:r>
              <a:br>
                <a:rPr lang="es-419" sz="1400" dirty="0"/>
              </a:br>
              <a:r>
                <a:rPr lang="es-419" sz="1400" dirty="0"/>
                <a:t>86 casos</a:t>
              </a:r>
              <a:endParaRPr lang="en-US" sz="1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C6E1CC7-DEE1-429F-AA9A-721ED34D9EB0}"/>
                </a:ext>
              </a:extLst>
            </p:cNvPr>
            <p:cNvSpPr txBox="1"/>
            <p:nvPr/>
          </p:nvSpPr>
          <p:spPr>
            <a:xfrm>
              <a:off x="4165308" y="4770394"/>
              <a:ext cx="1166219" cy="694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400" dirty="0"/>
                <a:t>Machala</a:t>
              </a:r>
              <a:br>
                <a:rPr lang="es-419" sz="1400" dirty="0"/>
              </a:br>
              <a:r>
                <a:rPr lang="es-419" sz="1400" dirty="0"/>
                <a:t>58 casos</a:t>
              </a:r>
              <a:endParaRPr lang="en-US" sz="1400" dirty="0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CC3D30D-2CAE-4661-832A-0C293099E7C2}"/>
              </a:ext>
            </a:extLst>
          </p:cNvPr>
          <p:cNvSpPr/>
          <p:nvPr/>
        </p:nvSpPr>
        <p:spPr>
          <a:xfrm>
            <a:off x="6795397" y="560353"/>
            <a:ext cx="3182661" cy="38813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2000" dirty="0"/>
              <a:t>Incidencia a Nivel Mundial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305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41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31482" y="132879"/>
            <a:ext cx="649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>
                <a:cs typeface="Arial" panose="020B0604020202020204" pitchFamily="34" charset="0"/>
              </a:rPr>
              <a:t>Introducción - Técnicas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3B4E8F4-F56F-4430-81F1-18EEE4A8CC9E}"/>
              </a:ext>
            </a:extLst>
          </p:cNvPr>
          <p:cNvSpPr txBox="1"/>
          <p:nvPr/>
        </p:nvSpPr>
        <p:spPr>
          <a:xfrm>
            <a:off x="2669335" y="6619685"/>
            <a:ext cx="1215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Stroock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2008</a:t>
            </a:r>
            <a:endParaRPr lang="en-US" sz="12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2D35C9A-1865-46A7-B08C-F83C570941EA}"/>
              </a:ext>
            </a:extLst>
          </p:cNvPr>
          <p:cNvSpPr txBox="1"/>
          <p:nvPr/>
        </p:nvSpPr>
        <p:spPr>
          <a:xfrm>
            <a:off x="7303744" y="6598245"/>
            <a:ext cx="1471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Wang et al., 2016</a:t>
            </a:r>
            <a:endParaRPr lang="en-US" sz="12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4008C33-1C35-41D2-A57B-81D07B39B7F1}"/>
              </a:ext>
            </a:extLst>
          </p:cNvPr>
          <p:cNvSpPr txBox="1"/>
          <p:nvPr/>
        </p:nvSpPr>
        <p:spPr>
          <a:xfrm>
            <a:off x="8465204" y="6586621"/>
            <a:ext cx="11521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Jacobs, 1992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F929E1-B21F-4593-BCCC-8337143382FE}"/>
              </a:ext>
            </a:extLst>
          </p:cNvPr>
          <p:cNvSpPr txBox="1"/>
          <p:nvPr/>
        </p:nvSpPr>
        <p:spPr>
          <a:xfrm>
            <a:off x="-41188" y="6619686"/>
            <a:ext cx="20877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Koczula</a:t>
            </a:r>
            <a:r>
              <a:rPr lang="es-419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</a:t>
            </a:r>
            <a:r>
              <a:rPr lang="es-419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Gallotta</a:t>
            </a:r>
            <a:r>
              <a:rPr lang="es-419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2016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CB531-B0BF-4D78-943B-4526F010DB3E}"/>
              </a:ext>
            </a:extLst>
          </p:cNvPr>
          <p:cNvSpPr txBox="1"/>
          <p:nvPr/>
        </p:nvSpPr>
        <p:spPr>
          <a:xfrm>
            <a:off x="1680322" y="6619685"/>
            <a:ext cx="1268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 et al., 2016</a:t>
            </a: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054F86-0088-4937-BFBE-FF4D341F0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292" y="1249141"/>
            <a:ext cx="3295650" cy="12733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3BD10-F60B-4C21-924E-522333738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039" y="3779030"/>
            <a:ext cx="1510654" cy="1394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6A05F-031E-4C75-9BEE-7C300C514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095" y="5278219"/>
            <a:ext cx="3075887" cy="113099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F658DF-82BC-462D-A7F7-2CD9B0B1AE6B}"/>
              </a:ext>
            </a:extLst>
          </p:cNvPr>
          <p:cNvCxnSpPr>
            <a:cxnSpLocks/>
          </p:cNvCxnSpPr>
          <p:nvPr/>
        </p:nvCxnSpPr>
        <p:spPr>
          <a:xfrm>
            <a:off x="8741292" y="566281"/>
            <a:ext cx="0" cy="5931381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0B375C0-D242-48BE-96D4-B5FB42391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864" y="1043115"/>
            <a:ext cx="1900260" cy="1471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D4AB0A-D62A-41A1-85D0-BC7D65679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007" y="2602187"/>
            <a:ext cx="1900260" cy="109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1651EF-C60E-4F9B-985A-0F39DAC614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864" y="3695380"/>
            <a:ext cx="1889874" cy="12521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29A893-CBFD-4A77-8A3D-B58C42987C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150" y="5007950"/>
            <a:ext cx="1900260" cy="133897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417945-E41F-4DA5-8F74-37ECB8A2503C}"/>
              </a:ext>
            </a:extLst>
          </p:cNvPr>
          <p:cNvCxnSpPr>
            <a:cxnSpLocks/>
          </p:cNvCxnSpPr>
          <p:nvPr/>
        </p:nvCxnSpPr>
        <p:spPr>
          <a:xfrm>
            <a:off x="2523999" y="717763"/>
            <a:ext cx="0" cy="5807348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67E9C71-D4CF-462B-AC49-2DB48A9BD2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7142" y="805499"/>
            <a:ext cx="4029875" cy="317044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79A493-553F-4D6F-869C-59F182A9B762}"/>
              </a:ext>
            </a:extLst>
          </p:cNvPr>
          <p:cNvCxnSpPr>
            <a:cxnSpLocks/>
          </p:cNvCxnSpPr>
          <p:nvPr/>
        </p:nvCxnSpPr>
        <p:spPr>
          <a:xfrm>
            <a:off x="2596360" y="4015618"/>
            <a:ext cx="6060676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FCBFA77E-5F1A-4D0E-AD86-13209F53F4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2001" y="4350121"/>
            <a:ext cx="4910452" cy="18953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A2C0BD4-444B-412A-AF85-3407E71A8A52}"/>
              </a:ext>
            </a:extLst>
          </p:cNvPr>
          <p:cNvSpPr txBox="1"/>
          <p:nvPr/>
        </p:nvSpPr>
        <p:spPr>
          <a:xfrm>
            <a:off x="8807095" y="695143"/>
            <a:ext cx="323263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Prueba de flujo lateral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B0EA6E-767E-4AA3-81ED-4270FE7312D1}"/>
              </a:ext>
            </a:extLst>
          </p:cNvPr>
          <p:cNvSpPr txBox="1"/>
          <p:nvPr/>
        </p:nvSpPr>
        <p:spPr>
          <a:xfrm>
            <a:off x="291951" y="717763"/>
            <a:ext cx="207026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PCR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88F08B-8654-45D2-842F-EDC771115434}"/>
              </a:ext>
            </a:extLst>
          </p:cNvPr>
          <p:cNvSpPr txBox="1"/>
          <p:nvPr/>
        </p:nvSpPr>
        <p:spPr>
          <a:xfrm>
            <a:off x="2589034" y="717763"/>
            <a:ext cx="604173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Microfluídica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AF19E6-839E-4122-8D7E-75CCE159E157}"/>
              </a:ext>
            </a:extLst>
          </p:cNvPr>
          <p:cNvSpPr txBox="1"/>
          <p:nvPr/>
        </p:nvSpPr>
        <p:spPr>
          <a:xfrm>
            <a:off x="2596360" y="4063342"/>
            <a:ext cx="6041735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1600" dirty="0"/>
              <a:t>Impresión 3D por estereolitografía</a:t>
            </a:r>
            <a:endParaRPr 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991291-39D3-45F5-BC58-4788F2A20581}"/>
              </a:ext>
            </a:extLst>
          </p:cNvPr>
          <p:cNvSpPr txBox="1"/>
          <p:nvPr/>
        </p:nvSpPr>
        <p:spPr>
          <a:xfrm>
            <a:off x="2405132" y="6173234"/>
            <a:ext cx="601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/>
              <a:t>Solidificación de resina líquida por capas micrométricas usando radiación ultravioleta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5F2BD-6682-4EDA-8220-3D7DAC2601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1191" y="2418108"/>
            <a:ext cx="1706349" cy="1499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3878C8-5716-4903-B156-61E96D939824}"/>
              </a:ext>
            </a:extLst>
          </p:cNvPr>
          <p:cNvSpPr txBox="1"/>
          <p:nvPr/>
        </p:nvSpPr>
        <p:spPr>
          <a:xfrm>
            <a:off x="6660159" y="1210572"/>
            <a:ext cx="217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/>
              <a:t>Condiciones normales.</a:t>
            </a:r>
            <a:br>
              <a:rPr lang="es-419" sz="1600" dirty="0"/>
            </a:br>
            <a:r>
              <a:rPr lang="es-419" sz="1600" dirty="0"/>
              <a:t>El flujo depende de todas las fuerzas.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C251AB-40D2-4A08-B0EF-D4F3C3CD94DC}"/>
              </a:ext>
            </a:extLst>
          </p:cNvPr>
          <p:cNvSpPr txBox="1"/>
          <p:nvPr/>
        </p:nvSpPr>
        <p:spPr>
          <a:xfrm>
            <a:off x="6501853" y="2662663"/>
            <a:ext cx="2426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/>
              <a:t>Régimen </a:t>
            </a:r>
            <a:r>
              <a:rPr lang="es-419" sz="1600" dirty="0" err="1"/>
              <a:t>microfluídico</a:t>
            </a:r>
            <a:r>
              <a:rPr lang="es-419" sz="1600" dirty="0"/>
              <a:t>.</a:t>
            </a:r>
          </a:p>
          <a:p>
            <a:r>
              <a:rPr lang="es-419" sz="1600" dirty="0"/>
              <a:t>Gravedad y tensión superficial despreciables.</a:t>
            </a:r>
          </a:p>
          <a:p>
            <a:r>
              <a:rPr lang="es-419" sz="1600" dirty="0"/>
              <a:t>Flujo depende de la viscosidad.</a:t>
            </a:r>
            <a:endParaRPr lang="en-US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2E9D02-1C52-4A43-8F61-6B1BEB26FDBA}"/>
              </a:ext>
            </a:extLst>
          </p:cNvPr>
          <p:cNvSpPr/>
          <p:nvPr/>
        </p:nvSpPr>
        <p:spPr>
          <a:xfrm>
            <a:off x="3276936" y="2470058"/>
            <a:ext cx="2882899" cy="63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E9EB7C-C6B1-4421-A251-54F075A1B5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55949" y="1195090"/>
            <a:ext cx="4412560" cy="27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7" grpId="0" animBg="1"/>
      <p:bldP spid="30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H="1">
            <a:off x="-1" y="6506074"/>
            <a:ext cx="10058399" cy="15279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 flipH="1">
            <a:off x="0" y="6610350"/>
            <a:ext cx="10058399" cy="1413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5" y="6367888"/>
            <a:ext cx="2066925" cy="479468"/>
          </a:xfrm>
          <a:prstGeom prst="rect">
            <a:avLst/>
          </a:prstGeom>
        </p:spPr>
      </p:pic>
      <p:sp>
        <p:nvSpPr>
          <p:cNvPr id="3" name="CuadroTexto 6">
            <a:extLst>
              <a:ext uri="{FF2B5EF4-FFF2-40B4-BE49-F238E27FC236}">
                <a16:creationId xmlns:a16="http://schemas.microsoft.com/office/drawing/2014/main" id="{C8640757-7C91-447D-A28F-3DE7D7C36CA0}"/>
              </a:ext>
            </a:extLst>
          </p:cNvPr>
          <p:cNvSpPr txBox="1"/>
          <p:nvPr/>
        </p:nvSpPr>
        <p:spPr>
          <a:xfrm>
            <a:off x="392275" y="126764"/>
            <a:ext cx="425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>
                <a:cs typeface="Arial" panose="020B0604020202020204" pitchFamily="34" charset="0"/>
              </a:rPr>
              <a:t>Justificación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2112589-57A0-472E-9929-2F71E6066A20}"/>
              </a:ext>
            </a:extLst>
          </p:cNvPr>
          <p:cNvSpPr txBox="1"/>
          <p:nvPr/>
        </p:nvSpPr>
        <p:spPr>
          <a:xfrm>
            <a:off x="931706" y="5092523"/>
            <a:ext cx="2447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6FD3775D-676B-43D3-89A2-E89239769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7037"/>
            <a:ext cx="5204405" cy="344791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04D2CFFB-42B9-4CAC-B798-4CE911E4B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341" y="1200404"/>
            <a:ext cx="2931659" cy="2288348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988FA530-3F5D-48C2-A492-1B624389FEF1}"/>
              </a:ext>
            </a:extLst>
          </p:cNvPr>
          <p:cNvSpPr txBox="1"/>
          <p:nvPr/>
        </p:nvSpPr>
        <p:spPr>
          <a:xfrm>
            <a:off x="9497203" y="559344"/>
            <a:ext cx="242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dirty="0"/>
              <a:t>Diagnóstico basado en microfluídica</a:t>
            </a:r>
            <a:endParaRPr lang="en-US" sz="2000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3665D8E-DEBD-4223-B985-2E3AB20496D5}"/>
              </a:ext>
            </a:extLst>
          </p:cNvPr>
          <p:cNvCxnSpPr/>
          <p:nvPr/>
        </p:nvCxnSpPr>
        <p:spPr>
          <a:xfrm>
            <a:off x="5204404" y="377360"/>
            <a:ext cx="0" cy="6128714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134">
            <a:extLst>
              <a:ext uri="{FF2B5EF4-FFF2-40B4-BE49-F238E27FC236}">
                <a16:creationId xmlns:a16="http://schemas.microsoft.com/office/drawing/2014/main" id="{385A5084-8190-41D7-B3CC-84B3525051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8981"/>
          <a:stretch/>
        </p:blipFill>
        <p:spPr>
          <a:xfrm>
            <a:off x="9307935" y="3519032"/>
            <a:ext cx="2836469" cy="1389240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127DBC9-4F3E-434F-8452-964DE65D8450}"/>
              </a:ext>
            </a:extLst>
          </p:cNvPr>
          <p:cNvCxnSpPr/>
          <p:nvPr/>
        </p:nvCxnSpPr>
        <p:spPr>
          <a:xfrm>
            <a:off x="9260341" y="377360"/>
            <a:ext cx="0" cy="6128714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" name="Picture 139">
            <a:extLst>
              <a:ext uri="{FF2B5EF4-FFF2-40B4-BE49-F238E27FC236}">
                <a16:creationId xmlns:a16="http://schemas.microsoft.com/office/drawing/2014/main" id="{C9147CB2-4E32-4453-A082-55B654A79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101" y="4397300"/>
            <a:ext cx="1917602" cy="2015940"/>
          </a:xfrm>
          <a:prstGeom prst="rect">
            <a:avLst/>
          </a:prstGeom>
        </p:spPr>
      </p:pic>
      <p:pic>
        <p:nvPicPr>
          <p:cNvPr id="17" name="Picture 134">
            <a:extLst>
              <a:ext uri="{FF2B5EF4-FFF2-40B4-BE49-F238E27FC236}">
                <a16:creationId xmlns:a16="http://schemas.microsoft.com/office/drawing/2014/main" id="{1E9741A6-442D-4255-B700-FFC289A690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047"/>
          <a:stretch/>
        </p:blipFill>
        <p:spPr>
          <a:xfrm>
            <a:off x="9387916" y="4787550"/>
            <a:ext cx="2836469" cy="1556366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D4F59B60-07F7-40FD-BD9C-70C652E71289}"/>
              </a:ext>
            </a:extLst>
          </p:cNvPr>
          <p:cNvSpPr txBox="1"/>
          <p:nvPr/>
        </p:nvSpPr>
        <p:spPr>
          <a:xfrm>
            <a:off x="2798585" y="4860120"/>
            <a:ext cx="2104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dirty="0"/>
              <a:t>Antibióticos como medidas paliativas para la neumonía.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F7B4C8-7658-4D6F-A5C1-B5765F2942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1265" y="412486"/>
            <a:ext cx="3684906" cy="2929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8C8A1-3525-42B4-82B1-E1F951A23A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7579" y="3423309"/>
            <a:ext cx="3562781" cy="30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4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427" y="248403"/>
            <a:ext cx="10515600" cy="664870"/>
          </a:xfrm>
        </p:spPr>
        <p:txBody>
          <a:bodyPr>
            <a:noAutofit/>
          </a:bodyPr>
          <a:lstStyle/>
          <a:p>
            <a:r>
              <a:rPr lang="es-EC" sz="3600" b="1" dirty="0">
                <a:latin typeface="+mn-lt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8" name="Rectángulo 7"/>
          <p:cNvSpPr/>
          <p:nvPr/>
        </p:nvSpPr>
        <p:spPr>
          <a:xfrm flipH="1">
            <a:off x="-2" y="6373203"/>
            <a:ext cx="8899301" cy="1003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 flipH="1">
            <a:off x="-1" y="6473553"/>
            <a:ext cx="8899301" cy="928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4" y="6062771"/>
            <a:ext cx="3125273" cy="7249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37191" y="436258"/>
            <a:ext cx="88993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Diseñar un prototipo de diagnóstico rápido para la bacteria </a:t>
            </a:r>
            <a:r>
              <a:rPr lang="es-E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Streptococcus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pneumoniae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mediante secuencias conservadas de ADN.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263277A6-22C3-144C-AD8F-4C00043F1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504766"/>
              </p:ext>
            </p:extLst>
          </p:nvPr>
        </p:nvGraphicFramePr>
        <p:xfrm>
          <a:off x="2642410" y="2061029"/>
          <a:ext cx="8899301" cy="3839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CFE93E79-D307-D54B-B08F-F6102307327A}"/>
              </a:ext>
            </a:extLst>
          </p:cNvPr>
          <p:cNvSpPr/>
          <p:nvPr/>
        </p:nvSpPr>
        <p:spPr>
          <a:xfrm>
            <a:off x="435427" y="2424595"/>
            <a:ext cx="2375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  <a:t>Específicos: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6B5096B-4BF5-AD46-8D9C-F23EEFA2BD6A}"/>
              </a:ext>
            </a:extLst>
          </p:cNvPr>
          <p:cNvSpPr/>
          <p:nvPr/>
        </p:nvSpPr>
        <p:spPr>
          <a:xfrm>
            <a:off x="435427" y="1128314"/>
            <a:ext cx="1625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58604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10087</TotalTime>
  <Words>1585</Words>
  <Application>Microsoft Office PowerPoint</Application>
  <PresentationFormat>Widescreen</PresentationFormat>
  <Paragraphs>289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Symbol</vt:lpstr>
      <vt:lpstr>Tema de Office</vt:lpstr>
      <vt:lpstr> DEPARTAMENTO CIENCIAS DE LA VIDA Y LA AGRICULTURA CARRERA DE INGENIERÍA EN BIOTECNOLOGÍA  PROYECTO DE TITULACIÓN PREVIO A LA OBTENCIÓN DEL TÍTULO DE INGENIERÍA EN BIOTECNOLOGÍA  “DISEÑO DE UN PROTOTIPO DE DIAGNÓSTICO RÁPIDO PARA LA BACTERIA Streptococcus pneumoniae MEDIANTE SECUENCIAS CONSERVADAS DE ADN” </vt:lpstr>
      <vt:lpstr>Contenidos</vt:lpstr>
      <vt:lpstr>Introducción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Objetivos</vt:lpstr>
      <vt:lpstr>Materiales y Métodos</vt:lpstr>
      <vt:lpstr>Cultivo de Streptococcus pneumoniae y colony PCR</vt:lpstr>
      <vt:lpstr>PowerPoint Presentation</vt:lpstr>
      <vt:lpstr>PowerPoint Presentation</vt:lpstr>
      <vt:lpstr>PowerPoint Presentation</vt:lpstr>
      <vt:lpstr>PowerPoint Presentation</vt:lpstr>
      <vt:lpstr>Resultados y Discusión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PCR continua microfluídica</vt:lpstr>
      <vt:lpstr>Conclusiones y Recomendaciones</vt:lpstr>
      <vt:lpstr>Conclusiones</vt:lpstr>
      <vt:lpstr>PowerPoint Presentation</vt:lpstr>
      <vt:lpstr>Agradecimientos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ESPE</dc:title>
  <dc:creator>Luis David Domínguez Salazar</dc:creator>
  <cp:lastModifiedBy>Luis David Domínguez Salazar</cp:lastModifiedBy>
  <cp:revision>345</cp:revision>
  <dcterms:created xsi:type="dcterms:W3CDTF">2019-06-12T16:22:44Z</dcterms:created>
  <dcterms:modified xsi:type="dcterms:W3CDTF">2020-08-25T20:55:00Z</dcterms:modified>
</cp:coreProperties>
</file>