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544" r:id="rId4"/>
    <p:sldId id="545" r:id="rId5"/>
    <p:sldId id="546" r:id="rId6"/>
    <p:sldId id="547" r:id="rId7"/>
    <p:sldId id="548" r:id="rId8"/>
    <p:sldId id="549" r:id="rId9"/>
    <p:sldId id="550" r:id="rId10"/>
    <p:sldId id="551" r:id="rId11"/>
    <p:sldId id="552" r:id="rId12"/>
    <p:sldId id="553" r:id="rId13"/>
    <p:sldId id="554" r:id="rId14"/>
    <p:sldId id="555" r:id="rId15"/>
    <p:sldId id="556" r:id="rId16"/>
    <p:sldId id="557" r:id="rId17"/>
    <p:sldId id="558" r:id="rId18"/>
    <p:sldId id="559" r:id="rId19"/>
    <p:sldId id="560" r:id="rId20"/>
    <p:sldId id="561" r:id="rId21"/>
    <p:sldId id="562" r:id="rId22"/>
    <p:sldId id="563" r:id="rId23"/>
    <p:sldId id="564" r:id="rId24"/>
    <p:sldId id="565" r:id="rId25"/>
    <p:sldId id="566" r:id="rId26"/>
    <p:sldId id="567" r:id="rId27"/>
    <p:sldId id="568" r:id="rId28"/>
    <p:sldId id="514" r:id="rId29"/>
    <p:sldId id="515" r:id="rId30"/>
    <p:sldId id="516" r:id="rId31"/>
    <p:sldId id="517" r:id="rId32"/>
    <p:sldId id="518" r:id="rId33"/>
    <p:sldId id="519" r:id="rId34"/>
    <p:sldId id="520" r:id="rId35"/>
    <p:sldId id="521" r:id="rId36"/>
    <p:sldId id="522" r:id="rId37"/>
    <p:sldId id="523" r:id="rId38"/>
    <p:sldId id="524" r:id="rId39"/>
    <p:sldId id="525" r:id="rId40"/>
    <p:sldId id="526" r:id="rId41"/>
    <p:sldId id="527" r:id="rId42"/>
    <p:sldId id="528" r:id="rId43"/>
    <p:sldId id="529" r:id="rId44"/>
    <p:sldId id="530" r:id="rId45"/>
    <p:sldId id="531" r:id="rId46"/>
    <p:sldId id="532" r:id="rId47"/>
    <p:sldId id="533" r:id="rId48"/>
    <p:sldId id="534" r:id="rId49"/>
    <p:sldId id="535" r:id="rId50"/>
    <p:sldId id="537" r:id="rId51"/>
    <p:sldId id="536" r:id="rId52"/>
    <p:sldId id="538" r:id="rId53"/>
    <p:sldId id="540" r:id="rId54"/>
    <p:sldId id="539" r:id="rId55"/>
    <p:sldId id="541" r:id="rId56"/>
    <p:sldId id="542" r:id="rId57"/>
    <p:sldId id="543" r:id="rId58"/>
    <p:sldId id="512" r:id="rId5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7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Fli@.%20Vill@vicencio-Sol@no\1.-%20S@NTI@GO%20VILLAVICENCIO\10.-%20CEMA%2070\3.%20Presencial\0.%20Maestria\10.%20Prospectiva%20Estrategica%20PhD%20David%20Villacis\Trabajo%20Inclusion%20de%20la%20Mujer\Matriz%20IG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25400" cap="rnd">
              <a:noFill/>
              <a:round/>
            </a:ln>
            <a:effectLst>
              <a:outerShdw blurRad="40000" dist="23000" dir="5400000" rotWithShape="0">
                <a:srgbClr val="000000">
                  <a:alpha val="35000"/>
                </a:srgbClr>
              </a:outerShdw>
            </a:effectLst>
          </c:spPr>
          <c:marker>
            <c:symbol val="circle"/>
            <c:size val="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xVal>
            <c:numRef>
              <c:f>IGO!$G$2:$G$18</c:f>
              <c:numCache>
                <c:formatCode>General</c:formatCode>
                <c:ptCount val="17"/>
                <c:pt idx="0">
                  <c:v>5</c:v>
                </c:pt>
                <c:pt idx="1">
                  <c:v>1</c:v>
                </c:pt>
                <c:pt idx="2">
                  <c:v>5</c:v>
                </c:pt>
                <c:pt idx="3">
                  <c:v>3</c:v>
                </c:pt>
                <c:pt idx="4">
                  <c:v>5</c:v>
                </c:pt>
                <c:pt idx="5">
                  <c:v>3</c:v>
                </c:pt>
                <c:pt idx="6">
                  <c:v>1</c:v>
                </c:pt>
                <c:pt idx="7">
                  <c:v>1</c:v>
                </c:pt>
                <c:pt idx="8">
                  <c:v>1</c:v>
                </c:pt>
                <c:pt idx="9">
                  <c:v>3</c:v>
                </c:pt>
                <c:pt idx="10">
                  <c:v>5</c:v>
                </c:pt>
                <c:pt idx="11">
                  <c:v>3</c:v>
                </c:pt>
                <c:pt idx="12">
                  <c:v>3</c:v>
                </c:pt>
                <c:pt idx="13">
                  <c:v>1</c:v>
                </c:pt>
                <c:pt idx="14">
                  <c:v>3</c:v>
                </c:pt>
                <c:pt idx="15">
                  <c:v>3</c:v>
                </c:pt>
                <c:pt idx="16">
                  <c:v>3</c:v>
                </c:pt>
              </c:numCache>
            </c:numRef>
          </c:xVal>
          <c:yVal>
            <c:numRef>
              <c:f>IGO!$F$2:$F$18</c:f>
              <c:numCache>
                <c:formatCode>General</c:formatCode>
                <c:ptCount val="17"/>
                <c:pt idx="0">
                  <c:v>20</c:v>
                </c:pt>
                <c:pt idx="1">
                  <c:v>15</c:v>
                </c:pt>
                <c:pt idx="2">
                  <c:v>10</c:v>
                </c:pt>
                <c:pt idx="3">
                  <c:v>20</c:v>
                </c:pt>
                <c:pt idx="4">
                  <c:v>20</c:v>
                </c:pt>
                <c:pt idx="5">
                  <c:v>10</c:v>
                </c:pt>
                <c:pt idx="6">
                  <c:v>10</c:v>
                </c:pt>
                <c:pt idx="7">
                  <c:v>5</c:v>
                </c:pt>
                <c:pt idx="8">
                  <c:v>10</c:v>
                </c:pt>
                <c:pt idx="9">
                  <c:v>10</c:v>
                </c:pt>
                <c:pt idx="10">
                  <c:v>20</c:v>
                </c:pt>
                <c:pt idx="11">
                  <c:v>5</c:v>
                </c:pt>
                <c:pt idx="12">
                  <c:v>10</c:v>
                </c:pt>
                <c:pt idx="13">
                  <c:v>5</c:v>
                </c:pt>
                <c:pt idx="14">
                  <c:v>15</c:v>
                </c:pt>
                <c:pt idx="15">
                  <c:v>10</c:v>
                </c:pt>
                <c:pt idx="16">
                  <c:v>10</c:v>
                </c:pt>
              </c:numCache>
            </c:numRef>
          </c:yVal>
          <c:smooth val="0"/>
          <c:extLst>
            <c:ext xmlns:c16="http://schemas.microsoft.com/office/drawing/2014/chart" uri="{C3380CC4-5D6E-409C-BE32-E72D297353CC}">
              <c16:uniqueId val="{00000000-C641-4670-B1E2-BF12FC94E0F0}"/>
            </c:ext>
          </c:extLst>
        </c:ser>
        <c:dLbls>
          <c:dLblPos val="ctr"/>
          <c:showLegendKey val="0"/>
          <c:showVal val="1"/>
          <c:showCatName val="0"/>
          <c:showSerName val="0"/>
          <c:showPercent val="0"/>
          <c:showBubbleSize val="0"/>
        </c:dLbls>
        <c:axId val="163963456"/>
        <c:axId val="163964032"/>
      </c:scatterChart>
      <c:valAx>
        <c:axId val="163963456"/>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GOBERNABILIDAD</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63964032"/>
        <c:crosses val="autoZero"/>
        <c:crossBetween val="midCat"/>
      </c:valAx>
      <c:valAx>
        <c:axId val="16396403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IMPORTANCIA</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6396345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diagrams/_rels/data2.xml.rels><?xml version="1.0" encoding="UTF-8" standalone="yes"?>
<Relationships xmlns="http://schemas.openxmlformats.org/package/2006/relationships"><Relationship Id="rId8" Type="http://schemas.openxmlformats.org/officeDocument/2006/relationships/hyperlink" Target="http://tecnologamilitar.blogspot.mx/2012/05/el-comando-sur-del-ejercito.html" TargetMode="External"/><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hyperlink" Target="http://ruuu.tistory.com/166" TargetMode="External"/><Relationship Id="rId1" Type="http://schemas.openxmlformats.org/officeDocument/2006/relationships/image" Target="../media/image22.jpeg"/><Relationship Id="rId6" Type="http://schemas.openxmlformats.org/officeDocument/2006/relationships/hyperlink" Target="https://en.wikipedia.org/wiki/Ecuadorian_Army" TargetMode="External"/><Relationship Id="rId5" Type="http://schemas.openxmlformats.org/officeDocument/2006/relationships/image" Target="../media/image24.png"/><Relationship Id="rId4" Type="http://schemas.openxmlformats.org/officeDocument/2006/relationships/hyperlink" Target="http://halabedi.eus/2016/12/12/iritzia-alvaro-castillo-euskal-gizarte-segurantza-eta-pentsio-sistema/" TargetMode="External"/></Relationships>
</file>

<file path=ppt/diagrams/_rels/drawing2.xml.rels><?xml version="1.0" encoding="UTF-8" standalone="yes"?>
<Relationships xmlns="http://schemas.openxmlformats.org/package/2006/relationships"><Relationship Id="rId8" Type="http://schemas.openxmlformats.org/officeDocument/2006/relationships/hyperlink" Target="http://tecnologamilitar.blogspot.mx/2012/05/el-comando-sur-del-ejercito.html" TargetMode="External"/><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hyperlink" Target="http://ruuu.tistory.com/166" TargetMode="External"/><Relationship Id="rId1" Type="http://schemas.openxmlformats.org/officeDocument/2006/relationships/image" Target="../media/image22.jpeg"/><Relationship Id="rId6" Type="http://schemas.openxmlformats.org/officeDocument/2006/relationships/hyperlink" Target="https://en.wikipedia.org/wiki/Ecuadorian_Army" TargetMode="External"/><Relationship Id="rId5" Type="http://schemas.openxmlformats.org/officeDocument/2006/relationships/image" Target="../media/image24.png"/><Relationship Id="rId4" Type="http://schemas.openxmlformats.org/officeDocument/2006/relationships/hyperlink" Target="http://halabedi.eus/2016/12/12/iritzia-alvaro-castillo-euskal-gizarte-segurantza-eta-pentsio-sistema/"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4C1709-CD46-4C25-B194-C27AD7A557C9}"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es-ES"/>
        </a:p>
      </dgm:t>
    </dgm:pt>
    <dgm:pt modelId="{53D1E0A4-94B8-4FD9-AAED-FC62CF5E20E0}">
      <dgm:prSet phldrT="[Texto]" custT="1"/>
      <dgm:spPr/>
      <dgm:t>
        <a:bodyPr/>
        <a:lstStyle/>
        <a:p>
          <a:r>
            <a:rPr lang="es-ES" sz="2200" b="0" dirty="0">
              <a:solidFill>
                <a:schemeClr val="tx1"/>
              </a:solidFill>
              <a:latin typeface="Arial" panose="020B0604020202020204" pitchFamily="34" charset="0"/>
              <a:cs typeface="Arial" panose="020B0604020202020204" pitchFamily="34" charset="0"/>
            </a:rPr>
            <a:t>Métodos de investigación: </a:t>
          </a:r>
        </a:p>
        <a:p>
          <a:r>
            <a:rPr lang="es-ES" sz="2200" b="0" dirty="0">
              <a:solidFill>
                <a:schemeClr val="tx1"/>
              </a:solidFill>
              <a:latin typeface="Arial" panose="020B0604020202020204" pitchFamily="34" charset="0"/>
              <a:cs typeface="Arial" panose="020B0604020202020204" pitchFamily="34" charset="0"/>
            </a:rPr>
            <a:t>Histórica-deductiva registros similares en otros países</a:t>
          </a:r>
        </a:p>
      </dgm:t>
    </dgm:pt>
    <dgm:pt modelId="{6A9DB3DA-476F-4C3A-A2B1-C1DBD1F4FFFB}" type="parTrans" cxnId="{F8AF3DAF-A67D-4EB8-847C-86227F267A8B}">
      <dgm:prSet/>
      <dgm:spPr/>
      <dgm:t>
        <a:bodyPr/>
        <a:lstStyle/>
        <a:p>
          <a:endParaRPr lang="es-ES"/>
        </a:p>
      </dgm:t>
    </dgm:pt>
    <dgm:pt modelId="{1B24E128-EBFC-4807-9C0F-78DFCA24CBDF}" type="sibTrans" cxnId="{F8AF3DAF-A67D-4EB8-847C-86227F267A8B}">
      <dgm:prSet/>
      <dgm:spPr/>
      <dgm:t>
        <a:bodyPr/>
        <a:lstStyle/>
        <a:p>
          <a:endParaRPr lang="es-ES"/>
        </a:p>
      </dgm:t>
    </dgm:pt>
    <dgm:pt modelId="{5BB4FF27-CC2B-4663-A98B-EC84CF235F51}">
      <dgm:prSet phldrT="[Texto]" custT="1"/>
      <dgm:spPr>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dgm:spPr>
      <dgm:t>
        <a:bodyPr/>
        <a:lstStyle/>
        <a:p>
          <a:r>
            <a:rPr lang="es-ES" sz="2200" dirty="0">
              <a:solidFill>
                <a:schemeClr val="tx1"/>
              </a:solidFill>
              <a:latin typeface="Arial" panose="020B0604020202020204" pitchFamily="34" charset="0"/>
              <a:cs typeface="Arial" panose="020B0604020202020204" pitchFamily="34" charset="0"/>
            </a:rPr>
            <a:t>Instrumentos: Encuesta, entrevista y revisión bibliográfica</a:t>
          </a:r>
        </a:p>
      </dgm:t>
    </dgm:pt>
    <dgm:pt modelId="{E23C5A04-7E52-4B92-B212-2279D942D79D}" type="parTrans" cxnId="{6AC08C8A-3574-4B6F-840B-2E7CBA26613F}">
      <dgm:prSet/>
      <dgm:spPr/>
      <dgm:t>
        <a:bodyPr/>
        <a:lstStyle/>
        <a:p>
          <a:endParaRPr lang="es-ES"/>
        </a:p>
      </dgm:t>
    </dgm:pt>
    <dgm:pt modelId="{4E828ADA-AB0B-4D9D-B4E3-10F0B34ECAB6}" type="sibTrans" cxnId="{6AC08C8A-3574-4B6F-840B-2E7CBA26613F}">
      <dgm:prSet/>
      <dgm:spPr/>
      <dgm:t>
        <a:bodyPr/>
        <a:lstStyle/>
        <a:p>
          <a:endParaRPr lang="es-ES"/>
        </a:p>
      </dgm:t>
    </dgm:pt>
    <dgm:pt modelId="{7CC3098A-7F15-4894-AD95-FC97A6637401}">
      <dgm:prSet phldrT="[Texto]" custT="1"/>
      <dgm:spPr/>
      <dgm:t>
        <a:bodyPr/>
        <a:lstStyle/>
        <a:p>
          <a:r>
            <a:rPr lang="es-ES" sz="2200" dirty="0">
              <a:solidFill>
                <a:schemeClr val="tx1"/>
              </a:solidFill>
              <a:latin typeface="Arial" panose="020B0604020202020204" pitchFamily="34" charset="0"/>
              <a:cs typeface="Arial" panose="020B0604020202020204" pitchFamily="34" charset="0"/>
            </a:rPr>
            <a:t>Validez y confiabilidad: nivel de variables, formulación de hipótesis e interés del investigador </a:t>
          </a:r>
        </a:p>
      </dgm:t>
    </dgm:pt>
    <dgm:pt modelId="{E0D2767F-3DD8-4942-AF1F-8CAC7D9EC002}" type="parTrans" cxnId="{A005E541-5588-464F-A9C7-29EE861E9C57}">
      <dgm:prSet/>
      <dgm:spPr/>
      <dgm:t>
        <a:bodyPr/>
        <a:lstStyle/>
        <a:p>
          <a:endParaRPr lang="es-ES"/>
        </a:p>
      </dgm:t>
    </dgm:pt>
    <dgm:pt modelId="{A6EFE3CC-7466-4AB2-BE32-48DFA813956B}" type="sibTrans" cxnId="{A005E541-5588-464F-A9C7-29EE861E9C57}">
      <dgm:prSet/>
      <dgm:spPr/>
      <dgm:t>
        <a:bodyPr/>
        <a:lstStyle/>
        <a:p>
          <a:endParaRPr lang="es-ES"/>
        </a:p>
      </dgm:t>
    </dgm:pt>
    <dgm:pt modelId="{E440B267-D7BD-4FF1-8B56-FE6171F7D5B1}">
      <dgm:prSet custT="1"/>
      <dgm:spPr>
        <a:solidFill>
          <a:srgbClr val="F38545"/>
        </a:solidFill>
      </dgm:spPr>
      <dgm:t>
        <a:bodyPr/>
        <a:lstStyle/>
        <a:p>
          <a:r>
            <a:rPr lang="es-ES" sz="2200" b="0" dirty="0">
              <a:solidFill>
                <a:schemeClr val="tx1"/>
              </a:solidFill>
              <a:latin typeface="Arial" panose="020B0604020202020204" pitchFamily="34" charset="0"/>
              <a:cs typeface="Arial" panose="020B0604020202020204" pitchFamily="34" charset="0"/>
            </a:rPr>
            <a:t>Técnicas de recolección de datos: </a:t>
          </a:r>
        </a:p>
      </dgm:t>
    </dgm:pt>
    <dgm:pt modelId="{7DB912B2-D0A6-454E-A449-22E6C38A64F2}" type="sibTrans" cxnId="{BDDDDC1A-489D-494A-90D6-5F1461972190}">
      <dgm:prSet/>
      <dgm:spPr/>
      <dgm:t>
        <a:bodyPr/>
        <a:lstStyle/>
        <a:p>
          <a:endParaRPr lang="es-ES"/>
        </a:p>
      </dgm:t>
    </dgm:pt>
    <dgm:pt modelId="{1727A300-D7AC-4CB3-AD98-FABF61121D44}" type="parTrans" cxnId="{BDDDDC1A-489D-494A-90D6-5F1461972190}">
      <dgm:prSet/>
      <dgm:spPr/>
      <dgm:t>
        <a:bodyPr/>
        <a:lstStyle/>
        <a:p>
          <a:endParaRPr lang="es-ES"/>
        </a:p>
      </dgm:t>
    </dgm:pt>
    <dgm:pt modelId="{F5776708-5934-4B76-9933-5B46534D81B0}" type="pres">
      <dgm:prSet presAssocID="{424C1709-CD46-4C25-B194-C27AD7A557C9}" presName="linear" presStyleCnt="0">
        <dgm:presLayoutVars>
          <dgm:dir/>
          <dgm:animLvl val="lvl"/>
          <dgm:resizeHandles val="exact"/>
        </dgm:presLayoutVars>
      </dgm:prSet>
      <dgm:spPr/>
    </dgm:pt>
    <dgm:pt modelId="{ABAEDEFC-FC86-48EB-BADE-5E00A3BE193F}" type="pres">
      <dgm:prSet presAssocID="{53D1E0A4-94B8-4FD9-AAED-FC62CF5E20E0}" presName="parentLin" presStyleCnt="0"/>
      <dgm:spPr/>
    </dgm:pt>
    <dgm:pt modelId="{D15EF36F-51A6-4707-AF96-D1609091D710}" type="pres">
      <dgm:prSet presAssocID="{53D1E0A4-94B8-4FD9-AAED-FC62CF5E20E0}" presName="parentLeftMargin" presStyleLbl="node1" presStyleIdx="0" presStyleCnt="4"/>
      <dgm:spPr/>
    </dgm:pt>
    <dgm:pt modelId="{FADD8B3B-AC31-461F-AC09-CFE133735324}" type="pres">
      <dgm:prSet presAssocID="{53D1E0A4-94B8-4FD9-AAED-FC62CF5E20E0}" presName="parentText" presStyleLbl="node1" presStyleIdx="0" presStyleCnt="4" custLinFactNeighborX="-100000" custLinFactNeighborY="1314">
        <dgm:presLayoutVars>
          <dgm:chMax val="0"/>
          <dgm:bulletEnabled val="1"/>
        </dgm:presLayoutVars>
      </dgm:prSet>
      <dgm:spPr/>
    </dgm:pt>
    <dgm:pt modelId="{41B975BA-E4BB-452F-9289-4EC7E256ABAA}" type="pres">
      <dgm:prSet presAssocID="{53D1E0A4-94B8-4FD9-AAED-FC62CF5E20E0}" presName="negativeSpace" presStyleCnt="0"/>
      <dgm:spPr/>
    </dgm:pt>
    <dgm:pt modelId="{CC2DE8C7-6D87-4795-924A-7812822DE1C2}" type="pres">
      <dgm:prSet presAssocID="{53D1E0A4-94B8-4FD9-AAED-FC62CF5E20E0}" presName="childText" presStyleLbl="conFgAcc1" presStyleIdx="0" presStyleCnt="4" custLinFactY="163648" custLinFactNeighborY="200000">
        <dgm:presLayoutVars>
          <dgm:bulletEnabled val="1"/>
        </dgm:presLayoutVars>
      </dgm:prSet>
      <dgm:spPr/>
    </dgm:pt>
    <dgm:pt modelId="{5E9618A8-72B4-4708-9D97-A2CC5D27AFCF}" type="pres">
      <dgm:prSet presAssocID="{1B24E128-EBFC-4807-9C0F-78DFCA24CBDF}" presName="spaceBetweenRectangles" presStyleCnt="0"/>
      <dgm:spPr/>
    </dgm:pt>
    <dgm:pt modelId="{71D400C0-2E1D-456E-B99D-0537C5893B19}" type="pres">
      <dgm:prSet presAssocID="{E440B267-D7BD-4FF1-8B56-FE6171F7D5B1}" presName="parentLin" presStyleCnt="0"/>
      <dgm:spPr/>
    </dgm:pt>
    <dgm:pt modelId="{96474594-6B03-4F80-9BBD-60C8572A0BAB}" type="pres">
      <dgm:prSet presAssocID="{E440B267-D7BD-4FF1-8B56-FE6171F7D5B1}" presName="parentLeftMargin" presStyleLbl="node1" presStyleIdx="0" presStyleCnt="4"/>
      <dgm:spPr/>
    </dgm:pt>
    <dgm:pt modelId="{ED3CAF8E-DA48-4B7E-B66B-4459A0159DAE}" type="pres">
      <dgm:prSet presAssocID="{E440B267-D7BD-4FF1-8B56-FE6171F7D5B1}" presName="parentText" presStyleLbl="node1" presStyleIdx="1" presStyleCnt="4" custLinFactNeighborX="-100000" custLinFactNeighborY="-23995">
        <dgm:presLayoutVars>
          <dgm:chMax val="0"/>
          <dgm:bulletEnabled val="1"/>
        </dgm:presLayoutVars>
      </dgm:prSet>
      <dgm:spPr/>
    </dgm:pt>
    <dgm:pt modelId="{FA2DD022-749F-48B0-8583-D89584203A87}" type="pres">
      <dgm:prSet presAssocID="{E440B267-D7BD-4FF1-8B56-FE6171F7D5B1}" presName="negativeSpace" presStyleCnt="0"/>
      <dgm:spPr/>
    </dgm:pt>
    <dgm:pt modelId="{4E6BE936-F085-439D-8CD6-A1326DA5EEBB}" type="pres">
      <dgm:prSet presAssocID="{E440B267-D7BD-4FF1-8B56-FE6171F7D5B1}" presName="childText" presStyleLbl="conFgAcc1" presStyleIdx="1" presStyleCnt="4" custLinFactY="329668" custLinFactNeighborX="-12103" custLinFactNeighborY="400000">
        <dgm:presLayoutVars>
          <dgm:bulletEnabled val="1"/>
        </dgm:presLayoutVars>
      </dgm:prSet>
      <dgm:spPr/>
    </dgm:pt>
    <dgm:pt modelId="{4687CB42-6A4A-4F56-A0FF-3F58916A80BC}" type="pres">
      <dgm:prSet presAssocID="{7DB912B2-D0A6-454E-A449-22E6C38A64F2}" presName="spaceBetweenRectangles" presStyleCnt="0"/>
      <dgm:spPr/>
    </dgm:pt>
    <dgm:pt modelId="{6A4330E5-62E4-4AB0-980D-7D402D4F48A6}" type="pres">
      <dgm:prSet presAssocID="{5BB4FF27-CC2B-4663-A98B-EC84CF235F51}" presName="parentLin" presStyleCnt="0"/>
      <dgm:spPr/>
    </dgm:pt>
    <dgm:pt modelId="{B1E3650C-7CB1-4A12-9945-294900F4D0C0}" type="pres">
      <dgm:prSet presAssocID="{5BB4FF27-CC2B-4663-A98B-EC84CF235F51}" presName="parentLeftMargin" presStyleLbl="node1" presStyleIdx="1" presStyleCnt="4"/>
      <dgm:spPr/>
    </dgm:pt>
    <dgm:pt modelId="{BB995465-7FB2-4F36-8274-150E0F66FFA4}" type="pres">
      <dgm:prSet presAssocID="{5BB4FF27-CC2B-4663-A98B-EC84CF235F51}" presName="parentText" presStyleLbl="node1" presStyleIdx="2" presStyleCnt="4" custScaleX="111058" custLinFactNeighborY="-62105">
        <dgm:presLayoutVars>
          <dgm:chMax val="0"/>
          <dgm:bulletEnabled val="1"/>
        </dgm:presLayoutVars>
      </dgm:prSet>
      <dgm:spPr/>
    </dgm:pt>
    <dgm:pt modelId="{70E66106-3840-4C8D-9559-2CA07B47F034}" type="pres">
      <dgm:prSet presAssocID="{5BB4FF27-CC2B-4663-A98B-EC84CF235F51}" presName="negativeSpace" presStyleCnt="0"/>
      <dgm:spPr/>
    </dgm:pt>
    <dgm:pt modelId="{04811B64-3663-4B89-BA70-A7424B358B3F}" type="pres">
      <dgm:prSet presAssocID="{5BB4FF27-CC2B-4663-A98B-EC84CF235F51}" presName="childText" presStyleLbl="conFgAcc1" presStyleIdx="2" presStyleCnt="4" custLinFactNeighborX="471" custLinFactNeighborY="23387">
        <dgm:presLayoutVars>
          <dgm:bulletEnabled val="1"/>
        </dgm:presLayoutVars>
      </dgm:prSet>
      <dgm:spPr/>
    </dgm:pt>
    <dgm:pt modelId="{2ACDFA23-F784-4FBA-BCFC-E98CB4EB268D}" type="pres">
      <dgm:prSet presAssocID="{4E828ADA-AB0B-4D9D-B4E3-10F0B34ECAB6}" presName="spaceBetweenRectangles" presStyleCnt="0"/>
      <dgm:spPr/>
    </dgm:pt>
    <dgm:pt modelId="{091543EF-4002-48E4-B74B-92A36F0D7396}" type="pres">
      <dgm:prSet presAssocID="{7CC3098A-7F15-4894-AD95-FC97A6637401}" presName="parentLin" presStyleCnt="0"/>
      <dgm:spPr/>
    </dgm:pt>
    <dgm:pt modelId="{1DB30DCC-7FA7-4FC6-AFDE-80DFF9353C68}" type="pres">
      <dgm:prSet presAssocID="{7CC3098A-7F15-4894-AD95-FC97A6637401}" presName="parentLeftMargin" presStyleLbl="node1" presStyleIdx="2" presStyleCnt="4" custScaleX="111058" custLinFactNeighborY="-34935"/>
      <dgm:spPr/>
    </dgm:pt>
    <dgm:pt modelId="{479D98C0-EC46-44A3-BE33-4D03AB47B8C3}" type="pres">
      <dgm:prSet presAssocID="{7CC3098A-7F15-4894-AD95-FC97A6637401}" presName="parentText" presStyleLbl="node1" presStyleIdx="3" presStyleCnt="4" custScaleX="110276" custLinFactNeighborX="-7924" custLinFactNeighborY="-94148">
        <dgm:presLayoutVars>
          <dgm:chMax val="0"/>
          <dgm:bulletEnabled val="1"/>
        </dgm:presLayoutVars>
      </dgm:prSet>
      <dgm:spPr/>
    </dgm:pt>
    <dgm:pt modelId="{54E29C96-421F-4A80-8A0E-2247758A4C62}" type="pres">
      <dgm:prSet presAssocID="{7CC3098A-7F15-4894-AD95-FC97A6637401}" presName="negativeSpace" presStyleCnt="0"/>
      <dgm:spPr/>
    </dgm:pt>
    <dgm:pt modelId="{574535ED-D95A-405A-A3AF-1991C94F44B6}" type="pres">
      <dgm:prSet presAssocID="{7CC3098A-7F15-4894-AD95-FC97A6637401}" presName="childText" presStyleLbl="conFgAcc1" presStyleIdx="3" presStyleCnt="4" custAng="0" custScaleX="100000" custLinFactNeighborX="-561" custLinFactNeighborY="3904">
        <dgm:presLayoutVars>
          <dgm:bulletEnabled val="1"/>
        </dgm:presLayoutVars>
      </dgm:prSet>
      <dgm:spPr/>
    </dgm:pt>
  </dgm:ptLst>
  <dgm:cxnLst>
    <dgm:cxn modelId="{AFB4F108-287F-4AC7-B549-B9302B7F4FEE}" type="presOf" srcId="{7CC3098A-7F15-4894-AD95-FC97A6637401}" destId="{479D98C0-EC46-44A3-BE33-4D03AB47B8C3}" srcOrd="1" destOrd="0" presId="urn:microsoft.com/office/officeart/2005/8/layout/list1"/>
    <dgm:cxn modelId="{BDDDDC1A-489D-494A-90D6-5F1461972190}" srcId="{424C1709-CD46-4C25-B194-C27AD7A557C9}" destId="{E440B267-D7BD-4FF1-8B56-FE6171F7D5B1}" srcOrd="1" destOrd="0" parTransId="{1727A300-D7AC-4CB3-AD98-FABF61121D44}" sibTransId="{7DB912B2-D0A6-454E-A449-22E6C38A64F2}"/>
    <dgm:cxn modelId="{B4A03D1D-46A9-4CE4-BE43-D508B2D3497E}" type="presOf" srcId="{E440B267-D7BD-4FF1-8B56-FE6171F7D5B1}" destId="{96474594-6B03-4F80-9BBD-60C8572A0BAB}" srcOrd="0" destOrd="0" presId="urn:microsoft.com/office/officeart/2005/8/layout/list1"/>
    <dgm:cxn modelId="{AE0C1A24-0BC5-45BB-B35A-97E44C7699B8}" type="presOf" srcId="{424C1709-CD46-4C25-B194-C27AD7A557C9}" destId="{F5776708-5934-4B76-9933-5B46534D81B0}" srcOrd="0" destOrd="0" presId="urn:microsoft.com/office/officeart/2005/8/layout/list1"/>
    <dgm:cxn modelId="{90482F2A-C698-423A-B202-429FA0093B08}" type="presOf" srcId="{5BB4FF27-CC2B-4663-A98B-EC84CF235F51}" destId="{BB995465-7FB2-4F36-8274-150E0F66FFA4}" srcOrd="1" destOrd="0" presId="urn:microsoft.com/office/officeart/2005/8/layout/list1"/>
    <dgm:cxn modelId="{F5931C31-994C-490A-8AF3-B2452F0F9AED}" type="presOf" srcId="{53D1E0A4-94B8-4FD9-AAED-FC62CF5E20E0}" destId="{D15EF36F-51A6-4707-AF96-D1609091D710}" srcOrd="0" destOrd="0" presId="urn:microsoft.com/office/officeart/2005/8/layout/list1"/>
    <dgm:cxn modelId="{A005E541-5588-464F-A9C7-29EE861E9C57}" srcId="{424C1709-CD46-4C25-B194-C27AD7A557C9}" destId="{7CC3098A-7F15-4894-AD95-FC97A6637401}" srcOrd="3" destOrd="0" parTransId="{E0D2767F-3DD8-4942-AF1F-8CAC7D9EC002}" sibTransId="{A6EFE3CC-7466-4AB2-BE32-48DFA813956B}"/>
    <dgm:cxn modelId="{B402D086-6BCA-4D06-9FD2-B67FFC355DF3}" type="presOf" srcId="{7CC3098A-7F15-4894-AD95-FC97A6637401}" destId="{1DB30DCC-7FA7-4FC6-AFDE-80DFF9353C68}" srcOrd="0" destOrd="0" presId="urn:microsoft.com/office/officeart/2005/8/layout/list1"/>
    <dgm:cxn modelId="{6AC08C8A-3574-4B6F-840B-2E7CBA26613F}" srcId="{424C1709-CD46-4C25-B194-C27AD7A557C9}" destId="{5BB4FF27-CC2B-4663-A98B-EC84CF235F51}" srcOrd="2" destOrd="0" parTransId="{E23C5A04-7E52-4B92-B212-2279D942D79D}" sibTransId="{4E828ADA-AB0B-4D9D-B4E3-10F0B34ECAB6}"/>
    <dgm:cxn modelId="{4B6F98A6-B298-46DE-A16A-5E66E3AA0495}" type="presOf" srcId="{5BB4FF27-CC2B-4663-A98B-EC84CF235F51}" destId="{B1E3650C-7CB1-4A12-9945-294900F4D0C0}" srcOrd="0" destOrd="0" presId="urn:microsoft.com/office/officeart/2005/8/layout/list1"/>
    <dgm:cxn modelId="{F8AF3DAF-A67D-4EB8-847C-86227F267A8B}" srcId="{424C1709-CD46-4C25-B194-C27AD7A557C9}" destId="{53D1E0A4-94B8-4FD9-AAED-FC62CF5E20E0}" srcOrd="0" destOrd="0" parTransId="{6A9DB3DA-476F-4C3A-A2B1-C1DBD1F4FFFB}" sibTransId="{1B24E128-EBFC-4807-9C0F-78DFCA24CBDF}"/>
    <dgm:cxn modelId="{2D1267B3-4A29-4C41-AF5A-E41646B67626}" type="presOf" srcId="{53D1E0A4-94B8-4FD9-AAED-FC62CF5E20E0}" destId="{FADD8B3B-AC31-461F-AC09-CFE133735324}" srcOrd="1" destOrd="0" presId="urn:microsoft.com/office/officeart/2005/8/layout/list1"/>
    <dgm:cxn modelId="{875491E9-14F4-4124-BD53-6AC357B78BDC}" type="presOf" srcId="{E440B267-D7BD-4FF1-8B56-FE6171F7D5B1}" destId="{ED3CAF8E-DA48-4B7E-B66B-4459A0159DAE}" srcOrd="1" destOrd="0" presId="urn:microsoft.com/office/officeart/2005/8/layout/list1"/>
    <dgm:cxn modelId="{8057B641-4D11-4D0D-A870-6CE936A8F238}" type="presParOf" srcId="{F5776708-5934-4B76-9933-5B46534D81B0}" destId="{ABAEDEFC-FC86-48EB-BADE-5E00A3BE193F}" srcOrd="0" destOrd="0" presId="urn:microsoft.com/office/officeart/2005/8/layout/list1"/>
    <dgm:cxn modelId="{5C0CD0DB-01F8-4D63-A408-F143ACDABD55}" type="presParOf" srcId="{ABAEDEFC-FC86-48EB-BADE-5E00A3BE193F}" destId="{D15EF36F-51A6-4707-AF96-D1609091D710}" srcOrd="0" destOrd="0" presId="urn:microsoft.com/office/officeart/2005/8/layout/list1"/>
    <dgm:cxn modelId="{AB56A8D4-6F54-4188-9257-4E545FB8F9AA}" type="presParOf" srcId="{ABAEDEFC-FC86-48EB-BADE-5E00A3BE193F}" destId="{FADD8B3B-AC31-461F-AC09-CFE133735324}" srcOrd="1" destOrd="0" presId="urn:microsoft.com/office/officeart/2005/8/layout/list1"/>
    <dgm:cxn modelId="{A4D5F33F-2AB5-45A1-8C3C-D8A435BDFDA4}" type="presParOf" srcId="{F5776708-5934-4B76-9933-5B46534D81B0}" destId="{41B975BA-E4BB-452F-9289-4EC7E256ABAA}" srcOrd="1" destOrd="0" presId="urn:microsoft.com/office/officeart/2005/8/layout/list1"/>
    <dgm:cxn modelId="{094B5349-2B8E-4D2D-83C1-03798AF38057}" type="presParOf" srcId="{F5776708-5934-4B76-9933-5B46534D81B0}" destId="{CC2DE8C7-6D87-4795-924A-7812822DE1C2}" srcOrd="2" destOrd="0" presId="urn:microsoft.com/office/officeart/2005/8/layout/list1"/>
    <dgm:cxn modelId="{B9D0DBD9-D54B-4632-88B8-0BFD00504735}" type="presParOf" srcId="{F5776708-5934-4B76-9933-5B46534D81B0}" destId="{5E9618A8-72B4-4708-9D97-A2CC5D27AFCF}" srcOrd="3" destOrd="0" presId="urn:microsoft.com/office/officeart/2005/8/layout/list1"/>
    <dgm:cxn modelId="{A26FFC6B-235A-411B-AC23-FD6B28A43515}" type="presParOf" srcId="{F5776708-5934-4B76-9933-5B46534D81B0}" destId="{71D400C0-2E1D-456E-B99D-0537C5893B19}" srcOrd="4" destOrd="0" presId="urn:microsoft.com/office/officeart/2005/8/layout/list1"/>
    <dgm:cxn modelId="{453C97D8-A6F9-4365-941D-46EAF286D70F}" type="presParOf" srcId="{71D400C0-2E1D-456E-B99D-0537C5893B19}" destId="{96474594-6B03-4F80-9BBD-60C8572A0BAB}" srcOrd="0" destOrd="0" presId="urn:microsoft.com/office/officeart/2005/8/layout/list1"/>
    <dgm:cxn modelId="{D646D95C-1ED2-4ED3-A806-9343BA860F4D}" type="presParOf" srcId="{71D400C0-2E1D-456E-B99D-0537C5893B19}" destId="{ED3CAF8E-DA48-4B7E-B66B-4459A0159DAE}" srcOrd="1" destOrd="0" presId="urn:microsoft.com/office/officeart/2005/8/layout/list1"/>
    <dgm:cxn modelId="{AEBD45C0-1D6D-4EF6-BBD7-91A5E60C8572}" type="presParOf" srcId="{F5776708-5934-4B76-9933-5B46534D81B0}" destId="{FA2DD022-749F-48B0-8583-D89584203A87}" srcOrd="5" destOrd="0" presId="urn:microsoft.com/office/officeart/2005/8/layout/list1"/>
    <dgm:cxn modelId="{67ACAAB3-F7CE-4FBE-9D04-A990726F2991}" type="presParOf" srcId="{F5776708-5934-4B76-9933-5B46534D81B0}" destId="{4E6BE936-F085-439D-8CD6-A1326DA5EEBB}" srcOrd="6" destOrd="0" presId="urn:microsoft.com/office/officeart/2005/8/layout/list1"/>
    <dgm:cxn modelId="{CF6A574A-2EC5-4A1A-864A-7E317EEE08C9}" type="presParOf" srcId="{F5776708-5934-4B76-9933-5B46534D81B0}" destId="{4687CB42-6A4A-4F56-A0FF-3F58916A80BC}" srcOrd="7" destOrd="0" presId="urn:microsoft.com/office/officeart/2005/8/layout/list1"/>
    <dgm:cxn modelId="{AD7F66E7-09FB-42DA-AB97-EDCF3A716F3D}" type="presParOf" srcId="{F5776708-5934-4B76-9933-5B46534D81B0}" destId="{6A4330E5-62E4-4AB0-980D-7D402D4F48A6}" srcOrd="8" destOrd="0" presId="urn:microsoft.com/office/officeart/2005/8/layout/list1"/>
    <dgm:cxn modelId="{9314AEA8-B1E3-4F92-AC7E-9FBC5ABA2E1D}" type="presParOf" srcId="{6A4330E5-62E4-4AB0-980D-7D402D4F48A6}" destId="{B1E3650C-7CB1-4A12-9945-294900F4D0C0}" srcOrd="0" destOrd="0" presId="urn:microsoft.com/office/officeart/2005/8/layout/list1"/>
    <dgm:cxn modelId="{B77C33E4-773D-4E11-8487-52EB542EA20C}" type="presParOf" srcId="{6A4330E5-62E4-4AB0-980D-7D402D4F48A6}" destId="{BB995465-7FB2-4F36-8274-150E0F66FFA4}" srcOrd="1" destOrd="0" presId="urn:microsoft.com/office/officeart/2005/8/layout/list1"/>
    <dgm:cxn modelId="{CCE055B6-ABCF-4289-8A44-61E9C89C90F2}" type="presParOf" srcId="{F5776708-5934-4B76-9933-5B46534D81B0}" destId="{70E66106-3840-4C8D-9559-2CA07B47F034}" srcOrd="9" destOrd="0" presId="urn:microsoft.com/office/officeart/2005/8/layout/list1"/>
    <dgm:cxn modelId="{0C00670E-43DB-4FD0-A370-4168E931DA3B}" type="presParOf" srcId="{F5776708-5934-4B76-9933-5B46534D81B0}" destId="{04811B64-3663-4B89-BA70-A7424B358B3F}" srcOrd="10" destOrd="0" presId="urn:microsoft.com/office/officeart/2005/8/layout/list1"/>
    <dgm:cxn modelId="{98883395-3B20-4953-B6CF-977612E17AB7}" type="presParOf" srcId="{F5776708-5934-4B76-9933-5B46534D81B0}" destId="{2ACDFA23-F784-4FBA-BCFC-E98CB4EB268D}" srcOrd="11" destOrd="0" presId="urn:microsoft.com/office/officeart/2005/8/layout/list1"/>
    <dgm:cxn modelId="{814BE9EA-B019-437E-A4AF-67E30F176F89}" type="presParOf" srcId="{F5776708-5934-4B76-9933-5B46534D81B0}" destId="{091543EF-4002-48E4-B74B-92A36F0D7396}" srcOrd="12" destOrd="0" presId="urn:microsoft.com/office/officeart/2005/8/layout/list1"/>
    <dgm:cxn modelId="{87872E1B-49BB-4BCA-9C00-70C4910A1B7D}" type="presParOf" srcId="{091543EF-4002-48E4-B74B-92A36F0D7396}" destId="{1DB30DCC-7FA7-4FC6-AFDE-80DFF9353C68}" srcOrd="0" destOrd="0" presId="urn:microsoft.com/office/officeart/2005/8/layout/list1"/>
    <dgm:cxn modelId="{F4535F82-8D93-487C-8AE0-AB61D5324C60}" type="presParOf" srcId="{091543EF-4002-48E4-B74B-92A36F0D7396}" destId="{479D98C0-EC46-44A3-BE33-4D03AB47B8C3}" srcOrd="1" destOrd="0" presId="urn:microsoft.com/office/officeart/2005/8/layout/list1"/>
    <dgm:cxn modelId="{EDEE861C-42E0-4909-B276-95A6369BC9EB}" type="presParOf" srcId="{F5776708-5934-4B76-9933-5B46534D81B0}" destId="{54E29C96-421F-4A80-8A0E-2247758A4C62}" srcOrd="13" destOrd="0" presId="urn:microsoft.com/office/officeart/2005/8/layout/list1"/>
    <dgm:cxn modelId="{5E4CC116-10B9-45D9-813A-791A12848635}" type="presParOf" srcId="{F5776708-5934-4B76-9933-5B46534D81B0}" destId="{574535ED-D95A-405A-A3AF-1991C94F44B6}" srcOrd="14" destOrd="0" presId="urn:microsoft.com/office/officeart/2005/8/layout/list1"/>
  </dgm:cxnLst>
  <dgm:bg>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702A85-C4EE-4DAC-AC6F-DAF30C83DEF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C"/>
        </a:p>
      </dgm:t>
    </dgm:pt>
    <dgm:pt modelId="{E293D822-8993-4EDB-9A73-CD480220F933}">
      <dgm:prSet phldrT="[Texto]"/>
      <dgm:spPr>
        <a:xfrm>
          <a:off x="0" y="2466920"/>
          <a:ext cx="6096000" cy="1121327"/>
        </a:xfrm>
        <a:prstGeom prst="roundRect">
          <a:avLst>
            <a:gd name="adj" fmla="val 10000"/>
          </a:avLst>
        </a:prstGeom>
        <a:solidFill>
          <a:srgbClr val="C00000"/>
        </a:solidFill>
        <a:ln w="25400" cap="flat" cmpd="sng" algn="ctr">
          <a:solidFill>
            <a:sysClr val="window" lastClr="FFFFFF">
              <a:hueOff val="0"/>
              <a:satOff val="0"/>
              <a:lumOff val="0"/>
              <a:alphaOff val="0"/>
            </a:sysClr>
          </a:solidFill>
          <a:prstDash val="solid"/>
        </a:ln>
        <a:effectLst/>
      </dgm:spPr>
      <dgm:t>
        <a:bodyPr/>
        <a:lstStyle/>
        <a:p>
          <a:pPr algn="just" rtl="0">
            <a:buNone/>
          </a:pPr>
          <a:r>
            <a:rPr lang="es-EC" b="1" i="0" u="none" strike="noStrike" dirty="0">
              <a:solidFill>
                <a:sysClr val="window" lastClr="FFFFFF"/>
              </a:solidFill>
              <a:effectLst/>
              <a:latin typeface="Arial" panose="020B0604020202020204" pitchFamily="34" charset="0"/>
              <a:ea typeface="+mn-ea"/>
              <a:cs typeface="+mn-cs"/>
            </a:rPr>
            <a:t>Recomendar un sistema de ingreso y permanencia de soldados contratados.</a:t>
          </a:r>
          <a:endParaRPr lang="es-EC" b="1" dirty="0">
            <a:solidFill>
              <a:sysClr val="window" lastClr="FFFFFF"/>
            </a:solidFill>
            <a:latin typeface="Calibri"/>
            <a:ea typeface="+mn-ea"/>
            <a:cs typeface="+mn-cs"/>
          </a:endParaRPr>
        </a:p>
      </dgm:t>
    </dgm:pt>
    <dgm:pt modelId="{499F9D78-89AF-45FE-8655-B949A99A0293}" type="parTrans" cxnId="{BD6D501F-23D1-4771-9EAD-2416A429EA54}">
      <dgm:prSet/>
      <dgm:spPr/>
      <dgm:t>
        <a:bodyPr/>
        <a:lstStyle/>
        <a:p>
          <a:endParaRPr lang="es-EC"/>
        </a:p>
      </dgm:t>
    </dgm:pt>
    <dgm:pt modelId="{0786021F-3693-4AA7-B746-87C57411C8FA}" type="sibTrans" cxnId="{BD6D501F-23D1-4771-9EAD-2416A429EA54}">
      <dgm:prSet/>
      <dgm:spPr/>
      <dgm:t>
        <a:bodyPr/>
        <a:lstStyle/>
        <a:p>
          <a:endParaRPr lang="es-EC"/>
        </a:p>
      </dgm:t>
    </dgm:pt>
    <dgm:pt modelId="{4ABB0842-8CD2-4047-B54A-729EE3188200}">
      <dgm:prSet/>
      <dgm:spPr>
        <a:xfrm>
          <a:off x="0" y="0"/>
          <a:ext cx="6096000" cy="1121327"/>
        </a:xfrm>
        <a:prstGeom prst="roundRect">
          <a:avLst>
            <a:gd name="adj" fmla="val 10000"/>
          </a:avLst>
        </a:prstGeom>
        <a:solidFill>
          <a:srgbClr val="FFFF00"/>
        </a:solidFill>
        <a:ln w="25400" cap="flat" cmpd="sng" algn="ctr">
          <a:solidFill>
            <a:sysClr val="window" lastClr="FFFFFF">
              <a:hueOff val="0"/>
              <a:satOff val="0"/>
              <a:lumOff val="0"/>
              <a:alphaOff val="0"/>
            </a:sysClr>
          </a:solidFill>
          <a:prstDash val="solid"/>
        </a:ln>
        <a:effectLst/>
      </dgm:spPr>
      <dgm:t>
        <a:bodyPr/>
        <a:lstStyle/>
        <a:p>
          <a:pPr algn="just" rtl="0">
            <a:buNone/>
          </a:pPr>
          <a:r>
            <a:rPr lang="es-EC" b="1" i="0" u="none" strike="noStrike" dirty="0">
              <a:solidFill>
                <a:sysClr val="windowText" lastClr="000000"/>
              </a:solidFill>
              <a:effectLst/>
              <a:latin typeface="Arial" panose="020B0604020202020204" pitchFamily="34" charset="0"/>
              <a:ea typeface="+mn-ea"/>
              <a:cs typeface="+mn-cs"/>
            </a:rPr>
            <a:t>Recomendar la reforma necesaria en el marco legal para dar viabilidad a la propuesta de contratación de militares no permanentes. </a:t>
          </a:r>
        </a:p>
      </dgm:t>
    </dgm:pt>
    <dgm:pt modelId="{C118AF68-A38E-41BC-91A2-1C03A447D8E3}" type="parTrans" cxnId="{E0D25FB9-9D50-4F3F-B75E-E5AC410ED296}">
      <dgm:prSet/>
      <dgm:spPr/>
      <dgm:t>
        <a:bodyPr/>
        <a:lstStyle/>
        <a:p>
          <a:endParaRPr lang="es-EC"/>
        </a:p>
      </dgm:t>
    </dgm:pt>
    <dgm:pt modelId="{CCAE3F72-25B3-4680-98B4-EE4594B67C87}" type="sibTrans" cxnId="{E0D25FB9-9D50-4F3F-B75E-E5AC410ED296}">
      <dgm:prSet/>
      <dgm:spPr/>
      <dgm:t>
        <a:bodyPr/>
        <a:lstStyle/>
        <a:p>
          <a:endParaRPr lang="es-EC"/>
        </a:p>
      </dgm:t>
    </dgm:pt>
    <dgm:pt modelId="{C965363F-D764-40CB-A068-1812BAD4C0C2}">
      <dgm:prSet/>
      <dgm:spPr>
        <a:xfrm>
          <a:off x="0" y="1296142"/>
          <a:ext cx="6096000" cy="1121327"/>
        </a:xfrm>
        <a:prstGeom prst="roundRect">
          <a:avLst>
            <a:gd name="adj" fmla="val 10000"/>
          </a:avLst>
        </a:prstGeom>
        <a:solidFill>
          <a:srgbClr val="00FF00"/>
        </a:solidFill>
        <a:ln w="25400" cap="flat" cmpd="sng" algn="ctr">
          <a:solidFill>
            <a:sysClr val="window" lastClr="FFFFFF">
              <a:hueOff val="0"/>
              <a:satOff val="0"/>
              <a:lumOff val="0"/>
              <a:alphaOff val="0"/>
            </a:sysClr>
          </a:solidFill>
          <a:prstDash val="solid"/>
        </a:ln>
        <a:effectLst/>
      </dgm:spPr>
      <dgm:t>
        <a:bodyPr/>
        <a:lstStyle/>
        <a:p>
          <a:pPr algn="just" rtl="0">
            <a:buNone/>
          </a:pPr>
          <a:r>
            <a:rPr lang="es-EC" b="1" i="0" u="none" strike="noStrike" dirty="0">
              <a:solidFill>
                <a:srgbClr val="000000"/>
              </a:solidFill>
              <a:effectLst/>
              <a:latin typeface="Arial" panose="020B0604020202020204" pitchFamily="34" charset="0"/>
              <a:ea typeface="+mn-ea"/>
              <a:cs typeface="+mn-cs"/>
            </a:rPr>
            <a:t>Reconocer los beneficios institucionales que se obtiene una vez que este personal contratado en forma temporal pase a conformar las reservas militares.</a:t>
          </a:r>
        </a:p>
      </dgm:t>
    </dgm:pt>
    <dgm:pt modelId="{3B071253-50A8-4012-AD61-817829FDAD35}" type="parTrans" cxnId="{664A712A-0F23-4A08-B2C9-8F7B2F981554}">
      <dgm:prSet/>
      <dgm:spPr/>
      <dgm:t>
        <a:bodyPr/>
        <a:lstStyle/>
        <a:p>
          <a:endParaRPr lang="es-EC"/>
        </a:p>
      </dgm:t>
    </dgm:pt>
    <dgm:pt modelId="{6D0EE0D3-67FF-408B-9AEE-FA21BA2FB4D9}" type="sibTrans" cxnId="{664A712A-0F23-4A08-B2C9-8F7B2F981554}">
      <dgm:prSet/>
      <dgm:spPr/>
      <dgm:t>
        <a:bodyPr/>
        <a:lstStyle/>
        <a:p>
          <a:endParaRPr lang="es-EC"/>
        </a:p>
      </dgm:t>
    </dgm:pt>
    <dgm:pt modelId="{E481A151-DC86-43D3-BCB7-51E1E89476CB}">
      <dgm:prSet/>
      <dgm:spPr>
        <a:xfrm>
          <a:off x="0" y="3693788"/>
          <a:ext cx="6096000" cy="1121327"/>
        </a:xfrm>
        <a:prstGeom prst="roundRect">
          <a:avLst>
            <a:gd name="adj" fmla="val 10000"/>
          </a:avLst>
        </a:prstGeom>
        <a:solidFill>
          <a:srgbClr val="00B0F0"/>
        </a:solidFill>
        <a:ln w="25400" cap="flat" cmpd="sng" algn="ctr">
          <a:solidFill>
            <a:sysClr val="window" lastClr="FFFFFF">
              <a:hueOff val="0"/>
              <a:satOff val="0"/>
              <a:lumOff val="0"/>
              <a:alphaOff val="0"/>
            </a:sysClr>
          </a:solidFill>
          <a:prstDash val="solid"/>
        </a:ln>
        <a:effectLst/>
      </dgm:spPr>
      <dgm:t>
        <a:bodyPr/>
        <a:lstStyle/>
        <a:p>
          <a:pPr algn="just" rtl="0">
            <a:buNone/>
          </a:pPr>
          <a:r>
            <a:rPr lang="es-EC" b="1" i="0" u="none" strike="noStrike" dirty="0">
              <a:solidFill>
                <a:sysClr val="windowText" lastClr="000000"/>
              </a:solidFill>
              <a:effectLst/>
              <a:latin typeface="Arial" panose="020B0604020202020204" pitchFamily="34" charset="0"/>
              <a:ea typeface="+mn-ea"/>
              <a:cs typeface="+mn-cs"/>
            </a:rPr>
            <a:t>Plantear los lineamientos estratégicos, para incrementar la capacidad operativa del Ejército y mejorar el sistema de reservas militares.</a:t>
          </a:r>
          <a:endParaRPr lang="es-EC" b="1" i="0" u="none" strike="noStrike" baseline="0" dirty="0">
            <a:solidFill>
              <a:sysClr val="windowText" lastClr="000000"/>
            </a:solidFill>
            <a:effectLst/>
            <a:latin typeface="Arial" panose="020B0604020202020204" pitchFamily="34" charset="0"/>
            <a:ea typeface="+mn-ea"/>
            <a:cs typeface="+mn-cs"/>
          </a:endParaRPr>
        </a:p>
      </dgm:t>
    </dgm:pt>
    <dgm:pt modelId="{69C462A5-B854-4C61-8589-33BA21A5AE26}" type="parTrans" cxnId="{6C1C4384-71FF-485D-B8BA-5C80D107EF9E}">
      <dgm:prSet/>
      <dgm:spPr/>
      <dgm:t>
        <a:bodyPr/>
        <a:lstStyle/>
        <a:p>
          <a:endParaRPr lang="es-EC"/>
        </a:p>
      </dgm:t>
    </dgm:pt>
    <dgm:pt modelId="{C64F4BA2-F581-4557-AA3C-35F262D35837}" type="sibTrans" cxnId="{6C1C4384-71FF-485D-B8BA-5C80D107EF9E}">
      <dgm:prSet/>
      <dgm:spPr/>
      <dgm:t>
        <a:bodyPr/>
        <a:lstStyle/>
        <a:p>
          <a:endParaRPr lang="es-EC"/>
        </a:p>
      </dgm:t>
    </dgm:pt>
    <dgm:pt modelId="{86D97AE3-3A73-403C-A887-8C41084827C8}" type="pres">
      <dgm:prSet presAssocID="{1B702A85-C4EE-4DAC-AC6F-DAF30C83DEF6}" presName="linear" presStyleCnt="0">
        <dgm:presLayoutVars>
          <dgm:dir/>
          <dgm:resizeHandles val="exact"/>
        </dgm:presLayoutVars>
      </dgm:prSet>
      <dgm:spPr/>
    </dgm:pt>
    <dgm:pt modelId="{D02C64D7-E04D-4FA0-8FAF-0748E4D883D5}" type="pres">
      <dgm:prSet presAssocID="{4ABB0842-8CD2-4047-B54A-729EE3188200}" presName="comp" presStyleCnt="0"/>
      <dgm:spPr/>
    </dgm:pt>
    <dgm:pt modelId="{E9FCA3F0-469D-48F4-A847-A86FEC354B88}" type="pres">
      <dgm:prSet presAssocID="{4ABB0842-8CD2-4047-B54A-729EE3188200}" presName="box" presStyleLbl="node1" presStyleIdx="0" presStyleCnt="4"/>
      <dgm:spPr/>
    </dgm:pt>
    <dgm:pt modelId="{D76118CE-6832-48F2-93FA-C6843DAD4E0D}" type="pres">
      <dgm:prSet presAssocID="{4ABB0842-8CD2-4047-B54A-729EE3188200}" presName="img" presStyleLbl="fgImgPlace1" presStyleIdx="0" presStyleCnt="4" custScaleX="82415"/>
      <dgm:spPr>
        <a:xfrm>
          <a:off x="219330" y="112132"/>
          <a:ext cx="1004803" cy="89706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4000" b="-4000"/>
          </a:stretch>
        </a:blipFill>
        <a:ln w="25400" cap="flat" cmpd="sng" algn="ctr">
          <a:solidFill>
            <a:sysClr val="window" lastClr="FFFFFF">
              <a:hueOff val="0"/>
              <a:satOff val="0"/>
              <a:lumOff val="0"/>
              <a:alphaOff val="0"/>
            </a:sysClr>
          </a:solidFill>
          <a:prstDash val="solid"/>
        </a:ln>
        <a:effectLst/>
      </dgm:spPr>
    </dgm:pt>
    <dgm:pt modelId="{92938466-C6C7-44CD-873D-7AA721539E0C}" type="pres">
      <dgm:prSet presAssocID="{4ABB0842-8CD2-4047-B54A-729EE3188200}" presName="text" presStyleLbl="node1" presStyleIdx="0" presStyleCnt="4">
        <dgm:presLayoutVars>
          <dgm:bulletEnabled val="1"/>
        </dgm:presLayoutVars>
      </dgm:prSet>
      <dgm:spPr/>
    </dgm:pt>
    <dgm:pt modelId="{4ED2187F-6A2D-4F17-83A1-13077198287D}" type="pres">
      <dgm:prSet presAssocID="{CCAE3F72-25B3-4680-98B4-EE4594B67C87}" presName="spacer" presStyleCnt="0"/>
      <dgm:spPr/>
    </dgm:pt>
    <dgm:pt modelId="{952DBF04-C41D-4AA9-B01C-DB12639A6FEC}" type="pres">
      <dgm:prSet presAssocID="{C965363F-D764-40CB-A068-1812BAD4C0C2}" presName="comp" presStyleCnt="0"/>
      <dgm:spPr/>
    </dgm:pt>
    <dgm:pt modelId="{645CF0A9-DDE0-4A71-8F8C-18DDC514F08D}" type="pres">
      <dgm:prSet presAssocID="{C965363F-D764-40CB-A068-1812BAD4C0C2}" presName="box" presStyleLbl="node1" presStyleIdx="1" presStyleCnt="4" custLinFactNeighborY="5590"/>
      <dgm:spPr/>
    </dgm:pt>
    <dgm:pt modelId="{687A336F-7CA1-4492-B94F-D46738408E88}" type="pres">
      <dgm:prSet presAssocID="{C965363F-D764-40CB-A068-1812BAD4C0C2}" presName="img" presStyleLbl="fgImgPlace1" presStyleIdx="1" presStyleCnt="4" custScaleX="82415"/>
      <dgm:spPr>
        <a:xfrm>
          <a:off x="219330" y="1345593"/>
          <a:ext cx="1004803" cy="897062"/>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4000" b="-4000"/>
          </a:stretch>
        </a:blipFill>
        <a:ln w="25400" cap="flat" cmpd="sng" algn="ctr">
          <a:solidFill>
            <a:sysClr val="window" lastClr="FFFFFF">
              <a:hueOff val="0"/>
              <a:satOff val="0"/>
              <a:lumOff val="0"/>
              <a:alphaOff val="0"/>
            </a:sysClr>
          </a:solidFill>
          <a:prstDash val="solid"/>
        </a:ln>
        <a:effectLst/>
      </dgm:spPr>
    </dgm:pt>
    <dgm:pt modelId="{F05A2C7E-AA7D-424F-9D39-0DE88F38F11E}" type="pres">
      <dgm:prSet presAssocID="{C965363F-D764-40CB-A068-1812BAD4C0C2}" presName="text" presStyleLbl="node1" presStyleIdx="1" presStyleCnt="4">
        <dgm:presLayoutVars>
          <dgm:bulletEnabled val="1"/>
        </dgm:presLayoutVars>
      </dgm:prSet>
      <dgm:spPr/>
    </dgm:pt>
    <dgm:pt modelId="{8856F4AB-916B-4020-AD9B-8AD833006069}" type="pres">
      <dgm:prSet presAssocID="{6D0EE0D3-67FF-408B-9AEE-FA21BA2FB4D9}" presName="spacer" presStyleCnt="0"/>
      <dgm:spPr/>
    </dgm:pt>
    <dgm:pt modelId="{17AA408E-EE00-413F-90D4-32A726834E7A}" type="pres">
      <dgm:prSet presAssocID="{E293D822-8993-4EDB-9A73-CD480220F933}" presName="comp" presStyleCnt="0"/>
      <dgm:spPr/>
    </dgm:pt>
    <dgm:pt modelId="{5993BA3C-D00D-459F-A9F2-B66BCB727C01}" type="pres">
      <dgm:prSet presAssocID="{E293D822-8993-4EDB-9A73-CD480220F933}" presName="box" presStyleLbl="node1" presStyleIdx="2" presStyleCnt="4"/>
      <dgm:spPr/>
    </dgm:pt>
    <dgm:pt modelId="{3EEBE950-2649-4E91-87EB-6F6139DD8FB6}" type="pres">
      <dgm:prSet presAssocID="{E293D822-8993-4EDB-9A73-CD480220F933}" presName="img" presStyleLbl="fgImgPlace1" presStyleIdx="2" presStyleCnt="4" custScaleX="79623" custScaleY="120124" custLinFactNeighborX="1396" custLinFactNeighborY="3084"/>
      <dgm:spPr>
        <a:xfrm>
          <a:off x="253370" y="2606719"/>
          <a:ext cx="970763" cy="897062"/>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27000" b="-27000"/>
          </a:stretch>
        </a:blipFill>
        <a:ln w="25400" cap="flat" cmpd="sng" algn="ctr">
          <a:solidFill>
            <a:sysClr val="window" lastClr="FFFFFF">
              <a:hueOff val="0"/>
              <a:satOff val="0"/>
              <a:lumOff val="0"/>
              <a:alphaOff val="0"/>
            </a:sysClr>
          </a:solidFill>
          <a:prstDash val="solid"/>
        </a:ln>
        <a:effectLst/>
      </dgm:spPr>
    </dgm:pt>
    <dgm:pt modelId="{D7ABA135-E84D-4CDB-85FB-EA12497E9D02}" type="pres">
      <dgm:prSet presAssocID="{E293D822-8993-4EDB-9A73-CD480220F933}" presName="text" presStyleLbl="node1" presStyleIdx="2" presStyleCnt="4">
        <dgm:presLayoutVars>
          <dgm:bulletEnabled val="1"/>
        </dgm:presLayoutVars>
      </dgm:prSet>
      <dgm:spPr/>
    </dgm:pt>
    <dgm:pt modelId="{B5E43B96-39D4-4953-B375-4EC6C5B4B27C}" type="pres">
      <dgm:prSet presAssocID="{0786021F-3693-4AA7-B746-87C57411C8FA}" presName="spacer" presStyleCnt="0"/>
      <dgm:spPr/>
    </dgm:pt>
    <dgm:pt modelId="{69EFC5DA-C78F-4850-B2B5-5C6C66673CC9}" type="pres">
      <dgm:prSet presAssocID="{E481A151-DC86-43D3-BCB7-51E1E89476CB}" presName="comp" presStyleCnt="0"/>
      <dgm:spPr/>
    </dgm:pt>
    <dgm:pt modelId="{F5452278-9B15-476F-BE9A-B2E4D67507F7}" type="pres">
      <dgm:prSet presAssocID="{E481A151-DC86-43D3-BCB7-51E1E89476CB}" presName="box" presStyleLbl="node1" presStyleIdx="3" presStyleCnt="4" custLinFactNeighborY="-588"/>
      <dgm:spPr/>
    </dgm:pt>
    <dgm:pt modelId="{B7397BFE-F06D-4F99-8F77-7675D013BA18}" type="pres">
      <dgm:prSet presAssocID="{E481A151-DC86-43D3-BCB7-51E1E89476CB}" presName="img" presStyleLbl="fgImgPlace1" presStyleIdx="3" presStyleCnt="4" custScaleX="82415"/>
      <dgm:spPr>
        <a:xfrm>
          <a:off x="219330" y="3812514"/>
          <a:ext cx="1004803" cy="897062"/>
        </a:xfrm>
        <a:prstGeom prst="roundRect">
          <a:avLst>
            <a:gd name="adj" fmla="val 10000"/>
          </a:avLst>
        </a:prstGeom>
        <a:blipFill>
          <a:blip xmlns:r="http://schemas.openxmlformats.org/officeDocument/2006/relationships"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2000" r="-2000"/>
          </a:stretch>
        </a:blipFill>
        <a:ln w="25400" cap="flat" cmpd="sng" algn="ctr">
          <a:solidFill>
            <a:sysClr val="window" lastClr="FFFFFF">
              <a:hueOff val="0"/>
              <a:satOff val="0"/>
              <a:lumOff val="0"/>
              <a:alphaOff val="0"/>
            </a:sysClr>
          </a:solidFill>
          <a:prstDash val="solid"/>
        </a:ln>
        <a:effectLst/>
      </dgm:spPr>
    </dgm:pt>
    <dgm:pt modelId="{48254CBF-6659-4370-A0B1-F87EDA3A32D2}" type="pres">
      <dgm:prSet presAssocID="{E481A151-DC86-43D3-BCB7-51E1E89476CB}" presName="text" presStyleLbl="node1" presStyleIdx="3" presStyleCnt="4">
        <dgm:presLayoutVars>
          <dgm:bulletEnabled val="1"/>
        </dgm:presLayoutVars>
      </dgm:prSet>
      <dgm:spPr/>
    </dgm:pt>
  </dgm:ptLst>
  <dgm:cxnLst>
    <dgm:cxn modelId="{BD6D501F-23D1-4771-9EAD-2416A429EA54}" srcId="{1B702A85-C4EE-4DAC-AC6F-DAF30C83DEF6}" destId="{E293D822-8993-4EDB-9A73-CD480220F933}" srcOrd="2" destOrd="0" parTransId="{499F9D78-89AF-45FE-8655-B949A99A0293}" sibTransId="{0786021F-3693-4AA7-B746-87C57411C8FA}"/>
    <dgm:cxn modelId="{AE49F522-E488-4529-BCDF-BB5A94DBC791}" type="presOf" srcId="{1B702A85-C4EE-4DAC-AC6F-DAF30C83DEF6}" destId="{86D97AE3-3A73-403C-A887-8C41084827C8}" srcOrd="0" destOrd="0" presId="urn:microsoft.com/office/officeart/2005/8/layout/vList4"/>
    <dgm:cxn modelId="{664A712A-0F23-4A08-B2C9-8F7B2F981554}" srcId="{1B702A85-C4EE-4DAC-AC6F-DAF30C83DEF6}" destId="{C965363F-D764-40CB-A068-1812BAD4C0C2}" srcOrd="1" destOrd="0" parTransId="{3B071253-50A8-4012-AD61-817829FDAD35}" sibTransId="{6D0EE0D3-67FF-408B-9AEE-FA21BA2FB4D9}"/>
    <dgm:cxn modelId="{7610E34C-36B3-4B10-9D11-486C7A06D99E}" type="presOf" srcId="{E293D822-8993-4EDB-9A73-CD480220F933}" destId="{D7ABA135-E84D-4CDB-85FB-EA12497E9D02}" srcOrd="1" destOrd="0" presId="urn:microsoft.com/office/officeart/2005/8/layout/vList4"/>
    <dgm:cxn modelId="{1182E852-8713-4F2B-9E0C-1530382DEBA6}" type="presOf" srcId="{E481A151-DC86-43D3-BCB7-51E1E89476CB}" destId="{F5452278-9B15-476F-BE9A-B2E4D67507F7}" srcOrd="0" destOrd="0" presId="urn:microsoft.com/office/officeart/2005/8/layout/vList4"/>
    <dgm:cxn modelId="{8AF4B873-5156-467A-A18A-DF3A540550A7}" type="presOf" srcId="{E293D822-8993-4EDB-9A73-CD480220F933}" destId="{5993BA3C-D00D-459F-A9F2-B66BCB727C01}" srcOrd="0" destOrd="0" presId="urn:microsoft.com/office/officeart/2005/8/layout/vList4"/>
    <dgm:cxn modelId="{6C1C4384-71FF-485D-B8BA-5C80D107EF9E}" srcId="{1B702A85-C4EE-4DAC-AC6F-DAF30C83DEF6}" destId="{E481A151-DC86-43D3-BCB7-51E1E89476CB}" srcOrd="3" destOrd="0" parTransId="{69C462A5-B854-4C61-8589-33BA21A5AE26}" sibTransId="{C64F4BA2-F581-4557-AA3C-35F262D35837}"/>
    <dgm:cxn modelId="{BAF7478C-7B3B-4D3B-B842-E02D0916B8C2}" type="presOf" srcId="{C965363F-D764-40CB-A068-1812BAD4C0C2}" destId="{645CF0A9-DDE0-4A71-8F8C-18DDC514F08D}" srcOrd="0" destOrd="0" presId="urn:microsoft.com/office/officeart/2005/8/layout/vList4"/>
    <dgm:cxn modelId="{B934EB92-DF83-42D8-B079-BDCD72EA1468}" type="presOf" srcId="{C965363F-D764-40CB-A068-1812BAD4C0C2}" destId="{F05A2C7E-AA7D-424F-9D39-0DE88F38F11E}" srcOrd="1" destOrd="0" presId="urn:microsoft.com/office/officeart/2005/8/layout/vList4"/>
    <dgm:cxn modelId="{E0D25FB9-9D50-4F3F-B75E-E5AC410ED296}" srcId="{1B702A85-C4EE-4DAC-AC6F-DAF30C83DEF6}" destId="{4ABB0842-8CD2-4047-B54A-729EE3188200}" srcOrd="0" destOrd="0" parTransId="{C118AF68-A38E-41BC-91A2-1C03A447D8E3}" sibTransId="{CCAE3F72-25B3-4680-98B4-EE4594B67C87}"/>
    <dgm:cxn modelId="{B1AE1FBC-D648-491C-8F2C-8A3FA5E68DB6}" type="presOf" srcId="{4ABB0842-8CD2-4047-B54A-729EE3188200}" destId="{E9FCA3F0-469D-48F4-A847-A86FEC354B88}" srcOrd="0" destOrd="0" presId="urn:microsoft.com/office/officeart/2005/8/layout/vList4"/>
    <dgm:cxn modelId="{77A8F2C7-9A53-4469-A6C7-5276C0250F46}" type="presOf" srcId="{4ABB0842-8CD2-4047-B54A-729EE3188200}" destId="{92938466-C6C7-44CD-873D-7AA721539E0C}" srcOrd="1" destOrd="0" presId="urn:microsoft.com/office/officeart/2005/8/layout/vList4"/>
    <dgm:cxn modelId="{F87081F1-DA90-4326-96E6-32777714979B}" type="presOf" srcId="{E481A151-DC86-43D3-BCB7-51E1E89476CB}" destId="{48254CBF-6659-4370-A0B1-F87EDA3A32D2}" srcOrd="1" destOrd="0" presId="urn:microsoft.com/office/officeart/2005/8/layout/vList4"/>
    <dgm:cxn modelId="{58BD4CD0-B0B7-4BF7-94F8-FC00A7C6D397}" type="presParOf" srcId="{86D97AE3-3A73-403C-A887-8C41084827C8}" destId="{D02C64D7-E04D-4FA0-8FAF-0748E4D883D5}" srcOrd="0" destOrd="0" presId="urn:microsoft.com/office/officeart/2005/8/layout/vList4"/>
    <dgm:cxn modelId="{63735300-71A8-467D-8255-E349E673802E}" type="presParOf" srcId="{D02C64D7-E04D-4FA0-8FAF-0748E4D883D5}" destId="{E9FCA3F0-469D-48F4-A847-A86FEC354B88}" srcOrd="0" destOrd="0" presId="urn:microsoft.com/office/officeart/2005/8/layout/vList4"/>
    <dgm:cxn modelId="{93E4FE7F-62BF-4043-8F07-26DF9F90BE9B}" type="presParOf" srcId="{D02C64D7-E04D-4FA0-8FAF-0748E4D883D5}" destId="{D76118CE-6832-48F2-93FA-C6843DAD4E0D}" srcOrd="1" destOrd="0" presId="urn:microsoft.com/office/officeart/2005/8/layout/vList4"/>
    <dgm:cxn modelId="{6773DA34-7566-4FE3-A5DE-6B0AB16A6889}" type="presParOf" srcId="{D02C64D7-E04D-4FA0-8FAF-0748E4D883D5}" destId="{92938466-C6C7-44CD-873D-7AA721539E0C}" srcOrd="2" destOrd="0" presId="urn:microsoft.com/office/officeart/2005/8/layout/vList4"/>
    <dgm:cxn modelId="{CD446E46-8472-4DDC-AB84-238565138AEB}" type="presParOf" srcId="{86D97AE3-3A73-403C-A887-8C41084827C8}" destId="{4ED2187F-6A2D-4F17-83A1-13077198287D}" srcOrd="1" destOrd="0" presId="urn:microsoft.com/office/officeart/2005/8/layout/vList4"/>
    <dgm:cxn modelId="{DD82083C-78EC-4243-B1DE-0EDBF93F9461}" type="presParOf" srcId="{86D97AE3-3A73-403C-A887-8C41084827C8}" destId="{952DBF04-C41D-4AA9-B01C-DB12639A6FEC}" srcOrd="2" destOrd="0" presId="urn:microsoft.com/office/officeart/2005/8/layout/vList4"/>
    <dgm:cxn modelId="{2866418D-359E-4BFF-BBEC-9FCC96DA3567}" type="presParOf" srcId="{952DBF04-C41D-4AA9-B01C-DB12639A6FEC}" destId="{645CF0A9-DDE0-4A71-8F8C-18DDC514F08D}" srcOrd="0" destOrd="0" presId="urn:microsoft.com/office/officeart/2005/8/layout/vList4"/>
    <dgm:cxn modelId="{101CF4DF-DCEF-422A-8DE4-07BD87066D62}" type="presParOf" srcId="{952DBF04-C41D-4AA9-B01C-DB12639A6FEC}" destId="{687A336F-7CA1-4492-B94F-D46738408E88}" srcOrd="1" destOrd="0" presId="urn:microsoft.com/office/officeart/2005/8/layout/vList4"/>
    <dgm:cxn modelId="{4271A09A-B09F-43EA-9462-1ECBCCE2107C}" type="presParOf" srcId="{952DBF04-C41D-4AA9-B01C-DB12639A6FEC}" destId="{F05A2C7E-AA7D-424F-9D39-0DE88F38F11E}" srcOrd="2" destOrd="0" presId="urn:microsoft.com/office/officeart/2005/8/layout/vList4"/>
    <dgm:cxn modelId="{826A1A36-88F9-40DA-9700-9B01BBD6FE93}" type="presParOf" srcId="{86D97AE3-3A73-403C-A887-8C41084827C8}" destId="{8856F4AB-916B-4020-AD9B-8AD833006069}" srcOrd="3" destOrd="0" presId="urn:microsoft.com/office/officeart/2005/8/layout/vList4"/>
    <dgm:cxn modelId="{D46D609F-7DDC-49B0-8F3F-8D8EFEC6DB9C}" type="presParOf" srcId="{86D97AE3-3A73-403C-A887-8C41084827C8}" destId="{17AA408E-EE00-413F-90D4-32A726834E7A}" srcOrd="4" destOrd="0" presId="urn:microsoft.com/office/officeart/2005/8/layout/vList4"/>
    <dgm:cxn modelId="{6A2ACEA8-E9E9-4DC2-B146-E007B1755EFE}" type="presParOf" srcId="{17AA408E-EE00-413F-90D4-32A726834E7A}" destId="{5993BA3C-D00D-459F-A9F2-B66BCB727C01}" srcOrd="0" destOrd="0" presId="urn:microsoft.com/office/officeart/2005/8/layout/vList4"/>
    <dgm:cxn modelId="{248D3359-9E06-4BB3-8FC4-4F24ADAECE48}" type="presParOf" srcId="{17AA408E-EE00-413F-90D4-32A726834E7A}" destId="{3EEBE950-2649-4E91-87EB-6F6139DD8FB6}" srcOrd="1" destOrd="0" presId="urn:microsoft.com/office/officeart/2005/8/layout/vList4"/>
    <dgm:cxn modelId="{9D290942-E400-4C98-99D1-A5531351FDE9}" type="presParOf" srcId="{17AA408E-EE00-413F-90D4-32A726834E7A}" destId="{D7ABA135-E84D-4CDB-85FB-EA12497E9D02}" srcOrd="2" destOrd="0" presId="urn:microsoft.com/office/officeart/2005/8/layout/vList4"/>
    <dgm:cxn modelId="{96159212-BABE-4BE9-84CF-71B62339DEB6}" type="presParOf" srcId="{86D97AE3-3A73-403C-A887-8C41084827C8}" destId="{B5E43B96-39D4-4953-B375-4EC6C5B4B27C}" srcOrd="5" destOrd="0" presId="urn:microsoft.com/office/officeart/2005/8/layout/vList4"/>
    <dgm:cxn modelId="{12ED3D74-57A7-4291-B52B-882599C71C89}" type="presParOf" srcId="{86D97AE3-3A73-403C-A887-8C41084827C8}" destId="{69EFC5DA-C78F-4850-B2B5-5C6C66673CC9}" srcOrd="6" destOrd="0" presId="urn:microsoft.com/office/officeart/2005/8/layout/vList4"/>
    <dgm:cxn modelId="{1498F704-D6DB-48B9-921B-D915E12E150F}" type="presParOf" srcId="{69EFC5DA-C78F-4850-B2B5-5C6C66673CC9}" destId="{F5452278-9B15-476F-BE9A-B2E4D67507F7}" srcOrd="0" destOrd="0" presId="urn:microsoft.com/office/officeart/2005/8/layout/vList4"/>
    <dgm:cxn modelId="{D873B8A2-DFA6-42C8-BA05-675E8C77CE52}" type="presParOf" srcId="{69EFC5DA-C78F-4850-B2B5-5C6C66673CC9}" destId="{B7397BFE-F06D-4F99-8F77-7675D013BA18}" srcOrd="1" destOrd="0" presId="urn:microsoft.com/office/officeart/2005/8/layout/vList4"/>
    <dgm:cxn modelId="{1796C162-439C-4FC9-911C-35E4CED85E95}" type="presParOf" srcId="{69EFC5DA-C78F-4850-B2B5-5C6C66673CC9}" destId="{48254CBF-6659-4370-A0B1-F87EDA3A32D2}" srcOrd="2" destOrd="0" presId="urn:microsoft.com/office/officeart/2005/8/layout/vList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DE8C7-6D87-4795-924A-7812822DE1C2}">
      <dsp:nvSpPr>
        <dsp:cNvPr id="0" name=""/>
        <dsp:cNvSpPr/>
      </dsp:nvSpPr>
      <dsp:spPr>
        <a:xfrm>
          <a:off x="0" y="2223390"/>
          <a:ext cx="10704936" cy="8316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ADD8B3B-AC31-461F-AC09-CFE133735324}">
      <dsp:nvSpPr>
        <dsp:cNvPr id="0" name=""/>
        <dsp:cNvSpPr/>
      </dsp:nvSpPr>
      <dsp:spPr>
        <a:xfrm>
          <a:off x="0" y="31813"/>
          <a:ext cx="7493455" cy="9741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3235" tIns="0" rIns="283235" bIns="0" numCol="1" spcCol="1270" anchor="ctr" anchorCtr="0">
          <a:noAutofit/>
        </a:bodyPr>
        <a:lstStyle/>
        <a:p>
          <a:pPr marL="0" lvl="0" indent="0" algn="l" defTabSz="977900">
            <a:lnSpc>
              <a:spcPct val="90000"/>
            </a:lnSpc>
            <a:spcBef>
              <a:spcPct val="0"/>
            </a:spcBef>
            <a:spcAft>
              <a:spcPct val="35000"/>
            </a:spcAft>
            <a:buNone/>
          </a:pPr>
          <a:r>
            <a:rPr lang="es-ES" sz="2200" b="0" kern="1200" dirty="0">
              <a:solidFill>
                <a:schemeClr val="tx1"/>
              </a:solidFill>
              <a:latin typeface="Arial" panose="020B0604020202020204" pitchFamily="34" charset="0"/>
              <a:cs typeface="Arial" panose="020B0604020202020204" pitchFamily="34" charset="0"/>
            </a:rPr>
            <a:t>Métodos de investigación: </a:t>
          </a:r>
        </a:p>
        <a:p>
          <a:pPr marL="0" lvl="0" indent="0" algn="l" defTabSz="977900">
            <a:lnSpc>
              <a:spcPct val="90000"/>
            </a:lnSpc>
            <a:spcBef>
              <a:spcPct val="0"/>
            </a:spcBef>
            <a:spcAft>
              <a:spcPct val="35000"/>
            </a:spcAft>
            <a:buNone/>
          </a:pPr>
          <a:r>
            <a:rPr lang="es-ES" sz="2200" b="0" kern="1200" dirty="0">
              <a:solidFill>
                <a:schemeClr val="tx1"/>
              </a:solidFill>
              <a:latin typeface="Arial" panose="020B0604020202020204" pitchFamily="34" charset="0"/>
              <a:cs typeface="Arial" panose="020B0604020202020204" pitchFamily="34" charset="0"/>
            </a:rPr>
            <a:t>Histórica-deductiva registros similares en otros países</a:t>
          </a:r>
        </a:p>
      </dsp:txBody>
      <dsp:txXfrm>
        <a:off x="47555" y="79368"/>
        <a:ext cx="7398345" cy="879050"/>
      </dsp:txXfrm>
    </dsp:sp>
    <dsp:sp modelId="{4E6BE936-F085-439D-8CD6-A1326DA5EEBB}">
      <dsp:nvSpPr>
        <dsp:cNvPr id="0" name=""/>
        <dsp:cNvSpPr/>
      </dsp:nvSpPr>
      <dsp:spPr>
        <a:xfrm>
          <a:off x="0" y="5015747"/>
          <a:ext cx="10704936" cy="831600"/>
        </a:xfrm>
        <a:prstGeom prst="rect">
          <a:avLst/>
        </a:prstGeom>
        <a:solidFill>
          <a:schemeClr val="lt1">
            <a:alpha val="90000"/>
            <a:hueOff val="0"/>
            <a:satOff val="0"/>
            <a:lumOff val="0"/>
            <a:alphaOff val="0"/>
          </a:schemeClr>
        </a:solidFill>
        <a:ln w="6350" cap="flat" cmpd="sng" algn="ctr">
          <a:solidFill>
            <a:schemeClr val="accent2">
              <a:hueOff val="-485121"/>
              <a:satOff val="-27976"/>
              <a:lumOff val="2876"/>
              <a:alphaOff val="0"/>
            </a:schemeClr>
          </a:solidFill>
          <a:prstDash val="solid"/>
          <a:miter lim="800000"/>
        </a:ln>
        <a:effectLst/>
      </dsp:spPr>
      <dsp:style>
        <a:lnRef idx="1">
          <a:scrgbClr r="0" g="0" b="0"/>
        </a:lnRef>
        <a:fillRef idx="1">
          <a:scrgbClr r="0" g="0" b="0"/>
        </a:fillRef>
        <a:effectRef idx="2">
          <a:scrgbClr r="0" g="0" b="0"/>
        </a:effectRef>
        <a:fontRef idx="minor"/>
      </dsp:style>
    </dsp:sp>
    <dsp:sp modelId="{ED3CAF8E-DA48-4B7E-B66B-4459A0159DAE}">
      <dsp:nvSpPr>
        <dsp:cNvPr id="0" name=""/>
        <dsp:cNvSpPr/>
      </dsp:nvSpPr>
      <dsp:spPr>
        <a:xfrm>
          <a:off x="0" y="1282143"/>
          <a:ext cx="7493455" cy="974160"/>
        </a:xfrm>
        <a:prstGeom prst="roundRect">
          <a:avLst/>
        </a:prstGeom>
        <a:solidFill>
          <a:srgbClr val="F3854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3235" tIns="0" rIns="283235" bIns="0" numCol="1" spcCol="1270" anchor="ctr" anchorCtr="0">
          <a:noAutofit/>
        </a:bodyPr>
        <a:lstStyle/>
        <a:p>
          <a:pPr marL="0" lvl="0" indent="0" algn="l" defTabSz="977900">
            <a:lnSpc>
              <a:spcPct val="90000"/>
            </a:lnSpc>
            <a:spcBef>
              <a:spcPct val="0"/>
            </a:spcBef>
            <a:spcAft>
              <a:spcPct val="35000"/>
            </a:spcAft>
            <a:buNone/>
          </a:pPr>
          <a:r>
            <a:rPr lang="es-ES" sz="2200" b="0" kern="1200" dirty="0">
              <a:solidFill>
                <a:schemeClr val="tx1"/>
              </a:solidFill>
              <a:latin typeface="Arial" panose="020B0604020202020204" pitchFamily="34" charset="0"/>
              <a:cs typeface="Arial" panose="020B0604020202020204" pitchFamily="34" charset="0"/>
            </a:rPr>
            <a:t>Técnicas de recolección de datos: </a:t>
          </a:r>
        </a:p>
      </dsp:txBody>
      <dsp:txXfrm>
        <a:off x="47555" y="1329698"/>
        <a:ext cx="7398345" cy="879050"/>
      </dsp:txXfrm>
    </dsp:sp>
    <dsp:sp modelId="{04811B64-3663-4B89-BA70-A7424B358B3F}">
      <dsp:nvSpPr>
        <dsp:cNvPr id="0" name=""/>
        <dsp:cNvSpPr/>
      </dsp:nvSpPr>
      <dsp:spPr>
        <a:xfrm>
          <a:off x="0" y="3541529"/>
          <a:ext cx="10704936" cy="831600"/>
        </a:xfrm>
        <a:prstGeom prst="rect">
          <a:avLst/>
        </a:prstGeom>
        <a:solidFill>
          <a:schemeClr val="lt1">
            <a:alpha val="90000"/>
            <a:hueOff val="0"/>
            <a:satOff val="0"/>
            <a:lumOff val="0"/>
            <a:alphaOff val="0"/>
          </a:schemeClr>
        </a:solidFill>
        <a:ln w="6350" cap="flat" cmpd="sng" algn="ctr">
          <a:solidFill>
            <a:schemeClr val="accent2">
              <a:hueOff val="-970242"/>
              <a:satOff val="-55952"/>
              <a:lumOff val="5752"/>
              <a:alphaOff val="0"/>
            </a:schemeClr>
          </a:solidFill>
          <a:prstDash val="solid"/>
          <a:miter lim="800000"/>
        </a:ln>
        <a:effectLst/>
      </dsp:spPr>
      <dsp:style>
        <a:lnRef idx="1">
          <a:scrgbClr r="0" g="0" b="0"/>
        </a:lnRef>
        <a:fillRef idx="1">
          <a:scrgbClr r="0" g="0" b="0"/>
        </a:fillRef>
        <a:effectRef idx="2">
          <a:scrgbClr r="0" g="0" b="0"/>
        </a:effectRef>
        <a:fontRef idx="minor"/>
      </dsp:style>
    </dsp:sp>
    <dsp:sp modelId="{BB995465-7FB2-4F36-8274-150E0F66FFA4}">
      <dsp:nvSpPr>
        <dsp:cNvPr id="0" name=""/>
        <dsp:cNvSpPr/>
      </dsp:nvSpPr>
      <dsp:spPr>
        <a:xfrm>
          <a:off x="535246" y="2407771"/>
          <a:ext cx="8322081" cy="97416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3235" tIns="0" rIns="283235" bIns="0" numCol="1" spcCol="1270" anchor="ctr" anchorCtr="0">
          <a:noAutofit/>
        </a:bodyPr>
        <a:lstStyle/>
        <a:p>
          <a:pPr marL="0" lvl="0" indent="0" algn="l" defTabSz="977900">
            <a:lnSpc>
              <a:spcPct val="90000"/>
            </a:lnSpc>
            <a:spcBef>
              <a:spcPct val="0"/>
            </a:spcBef>
            <a:spcAft>
              <a:spcPct val="35000"/>
            </a:spcAft>
            <a:buNone/>
          </a:pPr>
          <a:r>
            <a:rPr lang="es-ES" sz="2200" kern="1200" dirty="0">
              <a:solidFill>
                <a:schemeClr val="tx1"/>
              </a:solidFill>
              <a:latin typeface="Arial" panose="020B0604020202020204" pitchFamily="34" charset="0"/>
              <a:cs typeface="Arial" panose="020B0604020202020204" pitchFamily="34" charset="0"/>
            </a:rPr>
            <a:t>Instrumentos: Encuesta, entrevista y revisión bibliográfica</a:t>
          </a:r>
        </a:p>
      </dsp:txBody>
      <dsp:txXfrm>
        <a:off x="582801" y="2455326"/>
        <a:ext cx="8226971" cy="879050"/>
      </dsp:txXfrm>
    </dsp:sp>
    <dsp:sp modelId="{574535ED-D95A-405A-A3AF-1991C94F44B6}">
      <dsp:nvSpPr>
        <dsp:cNvPr id="0" name=""/>
        <dsp:cNvSpPr/>
      </dsp:nvSpPr>
      <dsp:spPr>
        <a:xfrm>
          <a:off x="0" y="5015747"/>
          <a:ext cx="10704936" cy="83160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2">
          <a:scrgbClr r="0" g="0" b="0"/>
        </a:effectRef>
        <a:fontRef idx="minor"/>
      </dsp:style>
    </dsp:sp>
    <dsp:sp modelId="{479D98C0-EC46-44A3-BE33-4D03AB47B8C3}">
      <dsp:nvSpPr>
        <dsp:cNvPr id="0" name=""/>
        <dsp:cNvSpPr/>
      </dsp:nvSpPr>
      <dsp:spPr>
        <a:xfrm>
          <a:off x="552021" y="3592501"/>
          <a:ext cx="8263482" cy="97416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3235" tIns="0" rIns="283235" bIns="0" numCol="1" spcCol="1270" anchor="ctr" anchorCtr="0">
          <a:noAutofit/>
        </a:bodyPr>
        <a:lstStyle/>
        <a:p>
          <a:pPr marL="0" lvl="0" indent="0" algn="l" defTabSz="977900">
            <a:lnSpc>
              <a:spcPct val="90000"/>
            </a:lnSpc>
            <a:spcBef>
              <a:spcPct val="0"/>
            </a:spcBef>
            <a:spcAft>
              <a:spcPct val="35000"/>
            </a:spcAft>
            <a:buNone/>
          </a:pPr>
          <a:r>
            <a:rPr lang="es-ES" sz="2200" kern="1200" dirty="0">
              <a:solidFill>
                <a:schemeClr val="tx1"/>
              </a:solidFill>
              <a:latin typeface="Arial" panose="020B0604020202020204" pitchFamily="34" charset="0"/>
              <a:cs typeface="Arial" panose="020B0604020202020204" pitchFamily="34" charset="0"/>
            </a:rPr>
            <a:t>Validez y confiabilidad: nivel de variables, formulación de hipótesis e interés del investigador </a:t>
          </a:r>
        </a:p>
      </dsp:txBody>
      <dsp:txXfrm>
        <a:off x="599576" y="3640056"/>
        <a:ext cx="8168372" cy="879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CA3F0-469D-48F4-A847-A86FEC354B88}">
      <dsp:nvSpPr>
        <dsp:cNvPr id="0" name=""/>
        <dsp:cNvSpPr/>
      </dsp:nvSpPr>
      <dsp:spPr>
        <a:xfrm>
          <a:off x="0" y="0"/>
          <a:ext cx="7872882" cy="1121327"/>
        </a:xfrm>
        <a:prstGeom prst="roundRect">
          <a:avLst>
            <a:gd name="adj" fmla="val 10000"/>
          </a:avLst>
        </a:prstGeom>
        <a:solidFill>
          <a:srgbClr val="FFFF0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just" defTabSz="755650" rtl="0">
            <a:lnSpc>
              <a:spcPct val="90000"/>
            </a:lnSpc>
            <a:spcBef>
              <a:spcPct val="0"/>
            </a:spcBef>
            <a:spcAft>
              <a:spcPct val="35000"/>
            </a:spcAft>
            <a:buNone/>
          </a:pPr>
          <a:r>
            <a:rPr lang="es-EC" sz="1700" b="1" i="0" u="none" strike="noStrike" kern="1200" dirty="0">
              <a:solidFill>
                <a:sysClr val="windowText" lastClr="000000"/>
              </a:solidFill>
              <a:effectLst/>
              <a:latin typeface="Arial" panose="020B0604020202020204" pitchFamily="34" charset="0"/>
              <a:ea typeface="+mn-ea"/>
              <a:cs typeface="+mn-cs"/>
            </a:rPr>
            <a:t>Recomendar la reforma necesaria en el marco legal para dar viabilidad a la propuesta de contratación de militares no permanentes. </a:t>
          </a:r>
        </a:p>
      </dsp:txBody>
      <dsp:txXfrm>
        <a:off x="1719552" y="32843"/>
        <a:ext cx="6120486" cy="1055641"/>
      </dsp:txXfrm>
    </dsp:sp>
    <dsp:sp modelId="{D76118CE-6832-48F2-93FA-C6843DAD4E0D}">
      <dsp:nvSpPr>
        <dsp:cNvPr id="0" name=""/>
        <dsp:cNvSpPr/>
      </dsp:nvSpPr>
      <dsp:spPr>
        <a:xfrm>
          <a:off x="250577" y="112132"/>
          <a:ext cx="1297687" cy="89706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4000" b="-4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45CF0A9-DDE0-4A71-8F8C-18DDC514F08D}">
      <dsp:nvSpPr>
        <dsp:cNvPr id="0" name=""/>
        <dsp:cNvSpPr/>
      </dsp:nvSpPr>
      <dsp:spPr>
        <a:xfrm>
          <a:off x="0" y="1296142"/>
          <a:ext cx="7872882" cy="1121327"/>
        </a:xfrm>
        <a:prstGeom prst="roundRect">
          <a:avLst>
            <a:gd name="adj" fmla="val 10000"/>
          </a:avLst>
        </a:prstGeom>
        <a:solidFill>
          <a:srgbClr val="00FF0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just" defTabSz="755650" rtl="0">
            <a:lnSpc>
              <a:spcPct val="90000"/>
            </a:lnSpc>
            <a:spcBef>
              <a:spcPct val="0"/>
            </a:spcBef>
            <a:spcAft>
              <a:spcPct val="35000"/>
            </a:spcAft>
            <a:buNone/>
          </a:pPr>
          <a:r>
            <a:rPr lang="es-EC" sz="1700" b="1" i="0" u="none" strike="noStrike" kern="1200" dirty="0">
              <a:solidFill>
                <a:srgbClr val="000000"/>
              </a:solidFill>
              <a:effectLst/>
              <a:latin typeface="Arial" panose="020B0604020202020204" pitchFamily="34" charset="0"/>
              <a:ea typeface="+mn-ea"/>
              <a:cs typeface="+mn-cs"/>
            </a:rPr>
            <a:t>Reconocer los beneficios institucionales que se obtiene una vez que este personal contratado en forma temporal pase a conformar las reservas militares.</a:t>
          </a:r>
        </a:p>
      </dsp:txBody>
      <dsp:txXfrm>
        <a:off x="1719552" y="1328985"/>
        <a:ext cx="6120486" cy="1055641"/>
      </dsp:txXfrm>
    </dsp:sp>
    <dsp:sp modelId="{687A336F-7CA1-4492-B94F-D46738408E88}">
      <dsp:nvSpPr>
        <dsp:cNvPr id="0" name=""/>
        <dsp:cNvSpPr/>
      </dsp:nvSpPr>
      <dsp:spPr>
        <a:xfrm>
          <a:off x="250577" y="1345593"/>
          <a:ext cx="1297687" cy="897062"/>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4000" b="-4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5993BA3C-D00D-459F-A9F2-B66BCB727C01}">
      <dsp:nvSpPr>
        <dsp:cNvPr id="0" name=""/>
        <dsp:cNvSpPr/>
      </dsp:nvSpPr>
      <dsp:spPr>
        <a:xfrm>
          <a:off x="0" y="2466920"/>
          <a:ext cx="7872882" cy="1121327"/>
        </a:xfrm>
        <a:prstGeom prst="roundRect">
          <a:avLst>
            <a:gd name="adj" fmla="val 10000"/>
          </a:avLst>
        </a:prstGeom>
        <a:solidFill>
          <a:srgbClr val="C0000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just" defTabSz="755650" rtl="0">
            <a:lnSpc>
              <a:spcPct val="90000"/>
            </a:lnSpc>
            <a:spcBef>
              <a:spcPct val="0"/>
            </a:spcBef>
            <a:spcAft>
              <a:spcPct val="35000"/>
            </a:spcAft>
            <a:buNone/>
          </a:pPr>
          <a:r>
            <a:rPr lang="es-EC" sz="1700" b="1" i="0" u="none" strike="noStrike" kern="1200" dirty="0">
              <a:solidFill>
                <a:sysClr val="window" lastClr="FFFFFF"/>
              </a:solidFill>
              <a:effectLst/>
              <a:latin typeface="Arial" panose="020B0604020202020204" pitchFamily="34" charset="0"/>
              <a:ea typeface="+mn-ea"/>
              <a:cs typeface="+mn-cs"/>
            </a:rPr>
            <a:t>Recomendar un sistema de ingreso y permanencia de soldados contratados.</a:t>
          </a:r>
          <a:endParaRPr lang="es-EC" sz="1700" b="1" kern="1200" dirty="0">
            <a:solidFill>
              <a:sysClr val="window" lastClr="FFFFFF"/>
            </a:solidFill>
            <a:latin typeface="Calibri"/>
            <a:ea typeface="+mn-ea"/>
            <a:cs typeface="+mn-cs"/>
          </a:endParaRPr>
        </a:p>
      </dsp:txBody>
      <dsp:txXfrm>
        <a:off x="1719552" y="2499763"/>
        <a:ext cx="6120486" cy="1055641"/>
      </dsp:txXfrm>
    </dsp:sp>
    <dsp:sp modelId="{3EEBE950-2649-4E91-87EB-6F6139DD8FB6}">
      <dsp:nvSpPr>
        <dsp:cNvPr id="0" name=""/>
        <dsp:cNvSpPr/>
      </dsp:nvSpPr>
      <dsp:spPr>
        <a:xfrm>
          <a:off x="294539" y="2516456"/>
          <a:ext cx="1253724" cy="107758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27000" b="-27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5452278-9B15-476F-BE9A-B2E4D67507F7}">
      <dsp:nvSpPr>
        <dsp:cNvPr id="0" name=""/>
        <dsp:cNvSpPr/>
      </dsp:nvSpPr>
      <dsp:spPr>
        <a:xfrm>
          <a:off x="0" y="3693788"/>
          <a:ext cx="7872882" cy="1121327"/>
        </a:xfrm>
        <a:prstGeom prst="roundRect">
          <a:avLst>
            <a:gd name="adj" fmla="val 10000"/>
          </a:avLst>
        </a:prstGeom>
        <a:solidFill>
          <a:srgbClr val="00B0F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just" defTabSz="755650" rtl="0">
            <a:lnSpc>
              <a:spcPct val="90000"/>
            </a:lnSpc>
            <a:spcBef>
              <a:spcPct val="0"/>
            </a:spcBef>
            <a:spcAft>
              <a:spcPct val="35000"/>
            </a:spcAft>
            <a:buNone/>
          </a:pPr>
          <a:r>
            <a:rPr lang="es-EC" sz="1700" b="1" i="0" u="none" strike="noStrike" kern="1200" dirty="0">
              <a:solidFill>
                <a:sysClr val="windowText" lastClr="000000"/>
              </a:solidFill>
              <a:effectLst/>
              <a:latin typeface="Arial" panose="020B0604020202020204" pitchFamily="34" charset="0"/>
              <a:ea typeface="+mn-ea"/>
              <a:cs typeface="+mn-cs"/>
            </a:rPr>
            <a:t>Plantear los lineamientos estratégicos, para incrementar la capacidad operativa del Ejército y mejorar el sistema de reservas militares.</a:t>
          </a:r>
          <a:endParaRPr lang="es-EC" sz="1700" b="1" i="0" u="none" strike="noStrike" kern="1200" baseline="0" dirty="0">
            <a:solidFill>
              <a:sysClr val="windowText" lastClr="000000"/>
            </a:solidFill>
            <a:effectLst/>
            <a:latin typeface="Arial" panose="020B0604020202020204" pitchFamily="34" charset="0"/>
            <a:ea typeface="+mn-ea"/>
            <a:cs typeface="+mn-cs"/>
          </a:endParaRPr>
        </a:p>
      </dsp:txBody>
      <dsp:txXfrm>
        <a:off x="1719552" y="3726631"/>
        <a:ext cx="6120486" cy="1055641"/>
      </dsp:txXfrm>
    </dsp:sp>
    <dsp:sp modelId="{B7397BFE-F06D-4F99-8F77-7675D013BA18}">
      <dsp:nvSpPr>
        <dsp:cNvPr id="0" name=""/>
        <dsp:cNvSpPr/>
      </dsp:nvSpPr>
      <dsp:spPr>
        <a:xfrm>
          <a:off x="250577" y="3812514"/>
          <a:ext cx="1297687" cy="897062"/>
        </a:xfrm>
        <a:prstGeom prst="roundRect">
          <a:avLst>
            <a:gd name="adj" fmla="val 10000"/>
          </a:avLst>
        </a:prstGeom>
        <a:blipFill>
          <a:blip xmlns:r="http://schemas.openxmlformats.org/officeDocument/2006/relationships"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2000" r="-2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A39CF2-07CF-C944-B8B2-FDFA615ECB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875B6215-8CFA-C14E-A274-62A60F4AF2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1FD39560-E7E9-C64A-BC8D-A84DFC30D7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1769E16C-FF33-C748-B920-040B63746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BCA12FA0-F7EB-E447-90BA-F67ACFEA69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05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1CD155-7D56-234C-AAFF-16320F1BC0E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ADA342E9-56C6-B04B-AE96-5F19625AE8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2B9D136-F28B-EB49-9304-3A0D85C840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F00433CD-94F3-314D-9BCA-9A12B82A37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2D2A2F02-9307-2846-8987-C06F814B8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37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212CDF2-1852-8C4E-B50C-30A45BB13C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240C232E-6C03-0C47-A2EE-04DB3FDB581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4F1BD305-C252-5E49-86EE-EE88D8B421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DF41ED35-5991-214E-9F04-D952D3F2A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463F95CA-8A1B-9C44-9703-D64415A059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976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01326-6597-D94C-9CE2-5D385756511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8C168C83-F8CA-5048-A954-3437E067741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4D30857F-3CD0-1247-A95A-219C8BB39F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F9E1468C-4D70-2C47-9F53-33AD928B5B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81AB3EA0-56C7-E544-A920-DE9C3C554F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465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22451E-F6BA-964D-942E-3A269417543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0B98B182-43AD-EB44-97B5-847C7867AE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F84EF59-D283-AA4B-91EE-C1C780D61E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BB04FF48-4252-684C-B6AA-8755BE58D1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99B53F34-A70F-C044-9ACE-E3B617E6B7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27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B603C3-C482-2A4A-A0B4-1F0CDB6D067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E72438E8-96A0-854E-AA9E-79FF067F2E6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564C1BA2-C490-AE4E-AD81-4F70E875514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0A6CCD44-7B3A-0C4E-903E-8A380E9E68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6D89298D-0D0B-234C-AB52-E7DA52121C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B03DC63B-26CF-A94E-A018-0000DE3D0E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104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EAA371-FBB7-B441-97DB-D80F7CA10AF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116AC16D-BF7C-4645-BB5A-4D3D8709B6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507B89A-6D01-1A49-9622-169182F474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BFBBB904-3002-CF4C-80E4-E500036D8C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2CD1188-D647-5A43-8041-F28703308BC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AE47BC2F-B3C1-DD47-BD12-A093E8F826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23E770EB-1360-0642-A60E-51ACB7BFD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BEB7D974-499F-7142-989B-7605603BE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225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2F863-32B5-E043-8B29-B2B42B09E94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7503C7F0-236D-1F41-A743-89B5BE352E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408A0E5D-EDA8-E640-A4F0-7E5583224C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A30AA488-FC1E-F649-9ADD-2417DE8A9B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192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318E160-FA5B-2244-8810-AD04240FE7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BC21AB13-2DEF-0344-B1D7-B1F4AB601B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C863795B-19D2-AD43-9863-9B05A8A1C7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2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C95D86-35BD-8545-A3E0-41C64631F6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DF3A1EC2-4C7C-9F48-830A-C3B6272AE6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A82F7240-2900-D84E-BA26-4FC9FE1EC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36B5B85-161C-904E-9207-186EBB251B3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2469783A-774F-9244-97A8-8183B2FC78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CDBEA04C-078E-9748-B3E9-0DC63A14A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371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17830F-4AFE-D44A-87AB-12F61982504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D0E74663-3C3B-9C46-B131-4E9190302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AC53015C-D6A5-4346-B392-3224F1038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08FAE1-2E88-494E-974B-BF126FE935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47C9DE75-F967-4240-90C9-45FDD881D1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5C47412B-6343-E341-80F0-3B42EF51B2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017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5341551-D91D-DD4C-9019-575BBC73A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290A3BEC-0F0A-2945-922F-1288E89F01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220204C7-0270-EA43-8408-ABA143116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16/9/2020</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09078A95-3068-B648-A44E-9FF31274D7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C894070A-9262-3E42-9371-AEF9FDA0F4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436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21.png"/><Relationship Id="rId4" Type="http://schemas.openxmlformats.org/officeDocument/2006/relationships/image" Target="../media/image11.jpeg"/><Relationship Id="rId9" Type="http://schemas.openxmlformats.org/officeDocument/2006/relationships/image" Target="../media/image20.png"/></Relationships>
</file>

<file path=ppt/slides/_rels/slide32.xml.rels><?xml version="1.0" encoding="UTF-8" standalone="yes"?>
<Relationships xmlns="http://schemas.openxmlformats.org/package/2006/relationships"><Relationship Id="rId8" Type="http://schemas.openxmlformats.org/officeDocument/2006/relationships/image" Target="../media/image15.jpeg"/><Relationship Id="rId13" Type="http://schemas.microsoft.com/office/2007/relationships/diagramDrawing" Target="../diagrams/drawing2.xml"/><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diagramQuickStyle" Target="../diagrams/quickStyle2.xml"/><Relationship Id="rId5" Type="http://schemas.openxmlformats.org/officeDocument/2006/relationships/image" Target="../media/image12.jpeg"/><Relationship Id="rId10" Type="http://schemas.openxmlformats.org/officeDocument/2006/relationships/diagramLayout" Target="../diagrams/layout2.xml"/><Relationship Id="rId4" Type="http://schemas.openxmlformats.org/officeDocument/2006/relationships/image" Target="../media/image11.jpeg"/><Relationship Id="rId9"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28.png"/><Relationship Id="rId5" Type="http://schemas.openxmlformats.org/officeDocument/2006/relationships/image" Target="../media/image12.jpeg"/><Relationship Id="rId10" Type="http://schemas.openxmlformats.org/officeDocument/2006/relationships/image" Target="../media/image27.png"/><Relationship Id="rId4" Type="http://schemas.openxmlformats.org/officeDocument/2006/relationships/image" Target="../media/image11.jpe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chart" Target="../charts/chart1.xml"/></Relationships>
</file>

<file path=ppt/slides/_rels/slide4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29.png"/></Relationships>
</file>

<file path=ppt/slides/_rels/slide4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31.png"/><Relationship Id="rId4" Type="http://schemas.openxmlformats.org/officeDocument/2006/relationships/image" Target="../media/image11.jpeg"/><Relationship Id="rId9" Type="http://schemas.openxmlformats.org/officeDocument/2006/relationships/image" Target="../media/image30.png"/></Relationships>
</file>

<file path=ppt/slides/_rels/slide4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32.png"/></Relationships>
</file>

<file path=ppt/slides/_rels/slide4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34.png"/><Relationship Id="rId4" Type="http://schemas.openxmlformats.org/officeDocument/2006/relationships/image" Target="../media/image11.jpeg"/><Relationship Id="rId9" Type="http://schemas.openxmlformats.org/officeDocument/2006/relationships/image" Target="../media/image33.png"/></Relationships>
</file>

<file path=ppt/slides/_rels/slide4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36.png"/><Relationship Id="rId4" Type="http://schemas.openxmlformats.org/officeDocument/2006/relationships/image" Target="../media/image11.jpeg"/><Relationship Id="rId9" Type="http://schemas.openxmlformats.org/officeDocument/2006/relationships/image" Target="../media/image35.png"/></Relationships>
</file>

<file path=ppt/slides/_rels/slide4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38.png"/><Relationship Id="rId4" Type="http://schemas.openxmlformats.org/officeDocument/2006/relationships/image" Target="../media/image11.jpeg"/><Relationship Id="rId9" Type="http://schemas.openxmlformats.org/officeDocument/2006/relationships/image" Target="../media/image37.png"/></Relationships>
</file>

<file path=ppt/slides/_rels/slide4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40.png"/><Relationship Id="rId4" Type="http://schemas.openxmlformats.org/officeDocument/2006/relationships/image" Target="../media/image11.jpe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42.png"/><Relationship Id="rId4" Type="http://schemas.openxmlformats.org/officeDocument/2006/relationships/image" Target="../media/image11.jpeg"/><Relationship Id="rId9" Type="http://schemas.openxmlformats.org/officeDocument/2006/relationships/image" Target="../media/image41.png"/></Relationships>
</file>

<file path=ppt/slides/_rels/slide5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44.png"/><Relationship Id="rId4" Type="http://schemas.openxmlformats.org/officeDocument/2006/relationships/image" Target="../media/image11.jpeg"/><Relationship Id="rId9" Type="http://schemas.openxmlformats.org/officeDocument/2006/relationships/image" Target="../media/image43.png"/></Relationships>
</file>

<file path=ppt/slides/_rels/slide5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46.png"/><Relationship Id="rId4" Type="http://schemas.openxmlformats.org/officeDocument/2006/relationships/image" Target="../media/image11.jpeg"/><Relationship Id="rId9"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C5C8CE6-F51C-0649-93D3-8129F63B15DD}"/>
              </a:ext>
            </a:extLst>
          </p:cNvPr>
          <p:cNvSpPr/>
          <p:nvPr/>
        </p:nvSpPr>
        <p:spPr>
          <a:xfrm>
            <a:off x="1922322" y="2080205"/>
            <a:ext cx="9322179" cy="1938992"/>
          </a:xfrm>
          <a:prstGeom prst="rect">
            <a:avLst/>
          </a:prstGeom>
        </p:spPr>
        <p:txBody>
          <a:bodyPr wrap="square">
            <a:spAutoFit/>
          </a:bodyPr>
          <a:lstStyle/>
          <a:p>
            <a:pPr lvl="0" algn="just">
              <a:defRPr/>
            </a:pPr>
            <a:r>
              <a:rPr kumimoji="0" lang="es-EC"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TEMA: ESTUDIO DE </a:t>
            </a:r>
            <a:r>
              <a:rPr lang="es-EC" sz="2400" b="1" dirty="0">
                <a:solidFill>
                  <a:prstClr val="black"/>
                </a:solidFill>
                <a:latin typeface="Arial" panose="020B0604020202020204" pitchFamily="34" charset="0"/>
                <a:cs typeface="Arial" panose="020B0604020202020204" pitchFamily="34" charset="0"/>
              </a:rPr>
              <a:t>ESTABLECER LOS LINEAMIENTOS ESTRATEGICOS PARA LA IMPLEMENTACIÓN DE UN SISTEMA DE RECLUTAMIENTO DE SOLDADOS CONTRATADOS PARA MEJORAR LA CAPACIDAD OPERATIVA DEL EJÉRCITO Y FORTALECER EL SISTEMA DE RESERVAS.</a:t>
            </a:r>
            <a:endParaRPr kumimoji="0" lang="es-EC"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9" name="Conector recto 8">
            <a:extLst>
              <a:ext uri="{FF2B5EF4-FFF2-40B4-BE49-F238E27FC236}">
                <a16:creationId xmlns:a16="http://schemas.microsoft.com/office/drawing/2014/main" id="{BCE7088B-96EC-8841-A837-F44032347E3E}"/>
              </a:ext>
            </a:extLst>
          </p:cNvPr>
          <p:cNvCxnSpPr/>
          <p:nvPr/>
        </p:nvCxnSpPr>
        <p:spPr>
          <a:xfrm>
            <a:off x="1485900" y="1984669"/>
            <a:ext cx="10195023" cy="2021"/>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0" name="Conector recto 9">
            <a:extLst>
              <a:ext uri="{FF2B5EF4-FFF2-40B4-BE49-F238E27FC236}">
                <a16:creationId xmlns:a16="http://schemas.microsoft.com/office/drawing/2014/main" id="{F24E8BE2-0783-824A-A337-74107E91AF45}"/>
              </a:ext>
            </a:extLst>
          </p:cNvPr>
          <p:cNvCxnSpPr/>
          <p:nvPr/>
        </p:nvCxnSpPr>
        <p:spPr>
          <a:xfrm>
            <a:off x="1485900" y="4059129"/>
            <a:ext cx="10195023" cy="2021"/>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2" name="CuadroTexto 1">
            <a:extLst>
              <a:ext uri="{FF2B5EF4-FFF2-40B4-BE49-F238E27FC236}">
                <a16:creationId xmlns:a16="http://schemas.microsoft.com/office/drawing/2014/main" id="{3818474D-A86F-C244-AA31-418253F2C546}"/>
              </a:ext>
            </a:extLst>
          </p:cNvPr>
          <p:cNvSpPr txBox="1"/>
          <p:nvPr/>
        </p:nvSpPr>
        <p:spPr>
          <a:xfrm>
            <a:off x="2635399" y="1367742"/>
            <a:ext cx="74652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MAESTRÍA EN ESTRATEGIA MILITAR TERRESTRE</a:t>
            </a:r>
          </a:p>
        </p:txBody>
      </p:sp>
      <p:sp>
        <p:nvSpPr>
          <p:cNvPr id="11" name="CuadroTexto 10">
            <a:extLst>
              <a:ext uri="{FF2B5EF4-FFF2-40B4-BE49-F238E27FC236}">
                <a16:creationId xmlns:a16="http://schemas.microsoft.com/office/drawing/2014/main" id="{4D62C163-8FCA-404B-839C-BEA41DD0379B}"/>
              </a:ext>
            </a:extLst>
          </p:cNvPr>
          <p:cNvSpPr txBox="1"/>
          <p:nvPr/>
        </p:nvSpPr>
        <p:spPr>
          <a:xfrm>
            <a:off x="1426153" y="4277918"/>
            <a:ext cx="10314555"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TCRN. DE E.M </a:t>
            </a:r>
            <a:r>
              <a:rPr lang="es-EC" sz="2400" dirty="0">
                <a:solidFill>
                  <a:prstClr val="black"/>
                </a:solidFill>
                <a:latin typeface="Arial" panose="020B0604020202020204" pitchFamily="34" charset="0"/>
                <a:cs typeface="Arial" panose="020B0604020202020204" pitchFamily="34" charset="0"/>
              </a:rPr>
              <a:t> JACK MONTAÑO</a:t>
            </a:r>
            <a:r>
              <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TCRN DE E.M  JORGE VILLACRES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 CRNL. </a:t>
            </a:r>
            <a:r>
              <a:rPr lang="es-EC" sz="2400" dirty="0">
                <a:solidFill>
                  <a:prstClr val="black"/>
                </a:solidFill>
                <a:latin typeface="Arial" panose="020B0604020202020204" pitchFamily="34" charset="0"/>
                <a:cs typeface="Arial" panose="020B0604020202020204" pitchFamily="34" charset="0"/>
              </a:rPr>
              <a:t>E.M</a:t>
            </a:r>
            <a:r>
              <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DÍAZ RÓMULO T.</a:t>
            </a:r>
          </a:p>
        </p:txBody>
      </p:sp>
    </p:spTree>
    <p:extLst>
      <p:ext uri="{BB962C8B-B14F-4D97-AF65-F5344CB8AC3E}">
        <p14:creationId xmlns:p14="http://schemas.microsoft.com/office/powerpoint/2010/main" val="1449344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113452" y="782263"/>
            <a:ext cx="63642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ANTECEDENTES INVESTIGATIVOS</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3" name="Grupo 2"/>
          <p:cNvGrpSpPr/>
          <p:nvPr/>
        </p:nvGrpSpPr>
        <p:grpSpPr>
          <a:xfrm>
            <a:off x="2290173" y="2145726"/>
            <a:ext cx="8010800" cy="3216616"/>
            <a:chOff x="5428759" y="2300539"/>
            <a:chExt cx="5839115" cy="3216616"/>
          </a:xfrm>
        </p:grpSpPr>
        <p:grpSp>
          <p:nvGrpSpPr>
            <p:cNvPr id="8" name="Grupo 7"/>
            <p:cNvGrpSpPr/>
            <p:nvPr/>
          </p:nvGrpSpPr>
          <p:grpSpPr>
            <a:xfrm>
              <a:off x="5428760" y="2300539"/>
              <a:ext cx="5839114" cy="2550872"/>
              <a:chOff x="5541054" y="1771153"/>
              <a:chExt cx="5839114" cy="2550872"/>
            </a:xfrm>
          </p:grpSpPr>
          <p:sp>
            <p:nvSpPr>
              <p:cNvPr id="5" name="AutoShape 10"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873896B2-1C1D-4D64-8D19-D1A9ECD637B5}"/>
                  </a:ext>
                </a:extLst>
              </p:cNvPr>
              <p:cNvSpPr>
                <a:spLocks noChangeAspect="1" noChangeArrowheads="1"/>
              </p:cNvSpPr>
              <p:nvPr/>
            </p:nvSpPr>
            <p:spPr bwMode="auto">
              <a:xfrm>
                <a:off x="5541054" y="1771153"/>
                <a:ext cx="4741935" cy="430887"/>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Seguridad y desarrollo</a:t>
                </a:r>
              </a:p>
            </p:txBody>
          </p:sp>
          <p:sp>
            <p:nvSpPr>
              <p:cNvPr id="14" name="AutoShape 10"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873896B2-1C1D-4D64-8D19-D1A9ECD637B5}"/>
                  </a:ext>
                </a:extLst>
              </p:cNvPr>
              <p:cNvSpPr>
                <a:spLocks noChangeAspect="1" noChangeArrowheads="1"/>
              </p:cNvSpPr>
              <p:nvPr/>
            </p:nvSpPr>
            <p:spPr bwMode="auto">
              <a:xfrm>
                <a:off x="5541054" y="2591911"/>
                <a:ext cx="4741935" cy="430887"/>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Optimizar el recurso económico asignado a la F.T</a:t>
                </a:r>
              </a:p>
            </p:txBody>
          </p:sp>
          <p:sp>
            <p:nvSpPr>
              <p:cNvPr id="17" name="AutoShape 10"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873896B2-1C1D-4D64-8D19-D1A9ECD637B5}"/>
                  </a:ext>
                </a:extLst>
              </p:cNvPr>
              <p:cNvSpPr>
                <a:spLocks noChangeAspect="1" noChangeArrowheads="1"/>
              </p:cNvSpPr>
              <p:nvPr/>
            </p:nvSpPr>
            <p:spPr bwMode="auto">
              <a:xfrm>
                <a:off x="5549075" y="3225394"/>
                <a:ext cx="5831093" cy="430887"/>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Recurso humano capacitado en corto tiempo</a:t>
                </a:r>
              </a:p>
            </p:txBody>
          </p:sp>
          <p:sp>
            <p:nvSpPr>
              <p:cNvPr id="19" name="AutoShape 10"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873896B2-1C1D-4D64-8D19-D1A9ECD637B5}"/>
                  </a:ext>
                </a:extLst>
              </p:cNvPr>
              <p:cNvSpPr>
                <a:spLocks noChangeAspect="1" noChangeArrowheads="1"/>
              </p:cNvSpPr>
              <p:nvPr/>
            </p:nvSpPr>
            <p:spPr bwMode="auto">
              <a:xfrm>
                <a:off x="5541055" y="3891138"/>
                <a:ext cx="5720503" cy="430887"/>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Movilización militar</a:t>
                </a:r>
              </a:p>
            </p:txBody>
          </p:sp>
        </p:grpSp>
        <p:sp>
          <p:nvSpPr>
            <p:cNvPr id="21" name="AutoShape 10"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873896B2-1C1D-4D64-8D19-D1A9ECD637B5}"/>
                </a:ext>
              </a:extLst>
            </p:cNvPr>
            <p:cNvSpPr>
              <a:spLocks noChangeAspect="1" noChangeArrowheads="1"/>
            </p:cNvSpPr>
            <p:nvPr/>
          </p:nvSpPr>
          <p:spPr bwMode="auto">
            <a:xfrm>
              <a:off x="5428759" y="5086268"/>
              <a:ext cx="5720503" cy="430887"/>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Facultad constitucional de FF.AA para organizar las reservas</a:t>
              </a:r>
            </a:p>
          </p:txBody>
        </p:sp>
      </p:grpSp>
    </p:spTree>
    <p:extLst>
      <p:ext uri="{BB962C8B-B14F-4D97-AF65-F5344CB8AC3E}">
        <p14:creationId xmlns:p14="http://schemas.microsoft.com/office/powerpoint/2010/main" val="91090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113452" y="613822"/>
            <a:ext cx="590257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FUNDAMENTACIÓN TEÓRICA</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sp>
        <p:nvSpPr>
          <p:cNvPr id="5" name="AutoShape 10"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873896B2-1C1D-4D64-8D19-D1A9ECD637B5}"/>
              </a:ext>
            </a:extLst>
          </p:cNvPr>
          <p:cNvSpPr>
            <a:spLocks noChangeAspect="1" noChangeArrowheads="1"/>
          </p:cNvSpPr>
          <p:nvPr/>
        </p:nvSpPr>
        <p:spPr bwMode="auto">
          <a:xfrm>
            <a:off x="1173018" y="3203699"/>
            <a:ext cx="3480870" cy="830997"/>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Antecedentes de la investigación</a:t>
            </a:r>
          </a:p>
        </p:txBody>
      </p:sp>
      <p:sp>
        <p:nvSpPr>
          <p:cNvPr id="12"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5392854" y="2143281"/>
            <a:ext cx="5002430" cy="600164"/>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Cambio vertiginoso de las amenazas</a:t>
            </a:r>
            <a:endParaRPr kumimoji="0" lang="es-EC"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5400876" y="3017571"/>
            <a:ext cx="3615154" cy="600164"/>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Redefinir el rol de FF. AA</a:t>
            </a:r>
            <a:endParaRPr kumimoji="0" lang="es-EC"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5384835" y="3891863"/>
            <a:ext cx="6406112" cy="1107996"/>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sociedad exige la activación todos los recursos del Estado en casos de emergencia nacional</a:t>
            </a:r>
            <a:endParaRPr kumimoji="0" lang="es-EC"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7916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113452" y="180688"/>
            <a:ext cx="668324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FUNDAMENTACIÓN CONCEPTUAL</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sp>
        <p:nvSpPr>
          <p:cNvPr id="5" name="AutoShape 10"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873896B2-1C1D-4D64-8D19-D1A9ECD637B5}"/>
              </a:ext>
            </a:extLst>
          </p:cNvPr>
          <p:cNvSpPr>
            <a:spLocks noChangeAspect="1" noChangeArrowheads="1"/>
          </p:cNvSpPr>
          <p:nvPr/>
        </p:nvSpPr>
        <p:spPr bwMode="auto">
          <a:xfrm>
            <a:off x="532561" y="953357"/>
            <a:ext cx="2571586"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Bases teóricas</a:t>
            </a:r>
          </a:p>
        </p:txBody>
      </p:sp>
      <p:sp>
        <p:nvSpPr>
          <p:cNvPr id="12"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532560" y="1697325"/>
            <a:ext cx="11306513" cy="1107996"/>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Seguridad Nacional: Identidad del Estado coherente, firme equilibrado entre el Poder Nacional, alto patriotismo y unidad </a:t>
            </a:r>
            <a:endParaRPr kumimoji="0" lang="es-EC"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532561" y="2943260"/>
            <a:ext cx="11306512" cy="1107996"/>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Defensa Nacional: Preparación, prevención, disuasión, defensa y cooperación internacional   </a:t>
            </a:r>
            <a:endParaRPr kumimoji="0" lang="es-EC"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532559" y="4189195"/>
            <a:ext cx="11306513" cy="1107996"/>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sociedad exige la activación todos los recursos del Estado en casos de emergencia nacional</a:t>
            </a:r>
            <a:endParaRPr kumimoji="0" lang="es-EC"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532558" y="5438425"/>
            <a:ext cx="11306513" cy="1107996"/>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 Nacional de Desarrollo: Políticas, programas y proyectos públicos, ejecución del presupuesto del Estado</a:t>
            </a:r>
            <a:endParaRPr kumimoji="0" lang="es-EC"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24803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113452" y="108499"/>
            <a:ext cx="668324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FUNDAMENTACIÓN CONCEPTUAL</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sp>
        <p:nvSpPr>
          <p:cNvPr id="5" name="AutoShape 10"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873896B2-1C1D-4D64-8D19-D1A9ECD637B5}"/>
              </a:ext>
            </a:extLst>
          </p:cNvPr>
          <p:cNvSpPr>
            <a:spLocks noChangeAspect="1" noChangeArrowheads="1"/>
          </p:cNvSpPr>
          <p:nvPr/>
        </p:nvSpPr>
        <p:spPr bwMode="auto">
          <a:xfrm>
            <a:off x="267868" y="857105"/>
            <a:ext cx="2571586"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Bases teóricas</a:t>
            </a:r>
          </a:p>
        </p:txBody>
      </p:sp>
      <p:sp>
        <p:nvSpPr>
          <p:cNvPr id="12"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245234" y="1456695"/>
            <a:ext cx="11738220" cy="600164"/>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Capacidad de FF.AA: Capacidades vitales para el cumplimiento de las misiones asignadas.</a:t>
            </a:r>
            <a:endParaRPr kumimoji="0" lang="es-EC"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245234" y="2245433"/>
            <a:ext cx="11738219" cy="1107996"/>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Movilización Militar: FF.AA llevadas a un estado de preparación para la guerra o  emergencia nacional.</a:t>
            </a:r>
            <a:endParaRPr kumimoji="0" lang="es-EC"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245233" y="3491368"/>
            <a:ext cx="11738220" cy="1107996"/>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C"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Reservas Militares: Grupo humano que se encuentra en licencia temporal hasta los 55 años de edad.</a:t>
            </a:r>
          </a:p>
        </p:txBody>
      </p:sp>
      <p:sp>
        <p:nvSpPr>
          <p:cNvPr id="9"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245232" y="4740598"/>
            <a:ext cx="11738220" cy="600164"/>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Soldados Contratados: Individuo alistado voluntariamente en forma temporal</a:t>
            </a:r>
            <a:endParaRPr kumimoji="0" lang="es-EC"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245233" y="5488601"/>
            <a:ext cx="11738220" cy="1045223"/>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Sistema de Soldados Contratados: Normas y procedimientos para el alistamiento, formación y campo ocupacional de los soldados contratados.</a:t>
            </a:r>
            <a:endParaRPr kumimoji="0" lang="es-EC"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954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113452" y="469444"/>
            <a:ext cx="530946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FUNDAMENTACIÓN LEGAL</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sp>
        <p:nvSpPr>
          <p:cNvPr id="14"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1828761" y="1655763"/>
            <a:ext cx="9071850" cy="3816429"/>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439738" marR="0" lvl="2"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Art. 158 Constitución Política de la República del Ecuador, 2008</a:t>
            </a:r>
          </a:p>
          <a:p>
            <a:pPr marL="439738" marR="0" lvl="2"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Art. 26 Ley Orgánica de la Defensa Nacional 10-ENE-2007</a:t>
            </a:r>
          </a:p>
          <a:p>
            <a:pPr marL="439738" marR="0" lvl="2"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Art. 3 Ley de Seguridad Pública y del Estado SEP-2009</a:t>
            </a:r>
          </a:p>
          <a:p>
            <a:pPr marL="439738" marR="0" lvl="2"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Art. 4 Ley Orgánica de la Defensa Nacional</a:t>
            </a:r>
          </a:p>
          <a:p>
            <a:pPr marL="439738" marR="0" lvl="2"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Política de la Defensa Nacional</a:t>
            </a:r>
          </a:p>
          <a:p>
            <a:pPr marL="96838" marR="0" lvl="2" indent="0" algn="l"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3780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784285" y="908122"/>
            <a:ext cx="455926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SISTEMA DE VARIABLES</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sp>
        <p:nvSpPr>
          <p:cNvPr id="14"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577516" y="2112961"/>
            <a:ext cx="10972800" cy="430887"/>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96838" marR="0" lvl="2"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Defensa del territorio nacional e integridad territorial y apoyo a entidades del Estado</a:t>
            </a:r>
          </a:p>
        </p:txBody>
      </p:sp>
      <p:sp>
        <p:nvSpPr>
          <p:cNvPr id="7"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577515" y="2795039"/>
            <a:ext cx="10972800" cy="430887"/>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96838" marR="0" lvl="2"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Dificultades en el empleo de los medios y capacidades del Ejército Ecuatoriano</a:t>
            </a:r>
          </a:p>
        </p:txBody>
      </p:sp>
      <p:sp>
        <p:nvSpPr>
          <p:cNvPr id="8" name="Rectángulo 7">
            <a:extLst>
              <a:ext uri="{FF2B5EF4-FFF2-40B4-BE49-F238E27FC236}">
                <a16:creationId xmlns:a16="http://schemas.microsoft.com/office/drawing/2014/main" id="{1D776E55-A348-455E-ABE7-2C3F00CC0286}"/>
              </a:ext>
            </a:extLst>
          </p:cNvPr>
          <p:cNvSpPr/>
          <p:nvPr/>
        </p:nvSpPr>
        <p:spPr>
          <a:xfrm>
            <a:off x="5014589" y="3783975"/>
            <a:ext cx="209865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HIPÓTESIS</a:t>
            </a:r>
          </a:p>
        </p:txBody>
      </p:sp>
      <p:sp>
        <p:nvSpPr>
          <p:cNvPr id="9"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603250" y="4711355"/>
            <a:ext cx="10972800" cy="769441"/>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sistema de reclutamiento de soldados contratados, será una alternativa para mejorar la capacidad operativa del Ejército y fortalecer el sistema de reservas?</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1664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1 Rectángulo redondeado"/>
          <p:cNvSpPr/>
          <p:nvPr/>
        </p:nvSpPr>
        <p:spPr bwMode="auto">
          <a:xfrm>
            <a:off x="4230688" y="1216758"/>
            <a:ext cx="3878596" cy="763229"/>
          </a:xfrm>
          <a:prstGeom prst="roundRect">
            <a:avLst>
              <a:gd name="adj" fmla="val 50000"/>
            </a:avLst>
          </a:prstGeom>
          <a:solidFill>
            <a:srgbClr val="FFFF00"/>
          </a:solidFill>
          <a:ln w="76200" cap="flat" cmpd="tri" algn="ctr">
            <a:solidFill>
              <a:schemeClr val="tx1"/>
            </a:solidFill>
            <a:prstDash val="solid"/>
            <a:round/>
            <a:headEnd type="none" w="med" len="med"/>
            <a:tailEnd type="none" w="med" len="med"/>
          </a:ln>
          <a:effectLst/>
          <a:scene3d>
            <a:camera prst="orthographicFront"/>
            <a:lightRig rig="soft" dir="t">
              <a:rot lat="0" lon="0" rev="10800000"/>
            </a:lightRig>
          </a:scene3d>
          <a:sp3d prstMaterial="flat"/>
        </p:spPr>
        <p:txBody>
          <a:bodyPr/>
          <a:lstStyle/>
          <a:p>
            <a:pPr marL="0" marR="0" lvl="3"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272" normalizeH="0" baseline="0" noProof="0" dirty="0">
                <a:ln>
                  <a:noFill/>
                </a:ln>
                <a:solidFill>
                  <a:sysClr val="windowText" lastClr="000000"/>
                </a:solidFill>
                <a:effectLst>
                  <a:glow rad="139700">
                    <a:srgbClr val="FFFF99"/>
                  </a:glow>
                </a:effectLst>
                <a:uLnTx/>
                <a:uFillTx/>
                <a:latin typeface="Arial Black" pitchFamily="34" charset="0"/>
                <a:ea typeface="+mn-ea"/>
                <a:cs typeface="Arial"/>
              </a:rPr>
              <a:t>METODOLOGÍA</a:t>
            </a:r>
          </a:p>
        </p:txBody>
      </p:sp>
      <p:sp>
        <p:nvSpPr>
          <p:cNvPr id="7" name="3 CuadroTexto">
            <a:extLst>
              <a:ext uri="{FF2B5EF4-FFF2-40B4-BE49-F238E27FC236}">
                <a16:creationId xmlns:a16="http://schemas.microsoft.com/office/drawing/2014/main" id="{668EA47A-1F39-40BB-B9D4-D144AA6DF67E}"/>
              </a:ext>
            </a:extLst>
          </p:cNvPr>
          <p:cNvSpPr txBox="1"/>
          <p:nvPr/>
        </p:nvSpPr>
        <p:spPr>
          <a:xfrm>
            <a:off x="2075396" y="123248"/>
            <a:ext cx="8041208" cy="584775"/>
          </a:xfrm>
          <a:prstGeom prst="rect">
            <a:avLst/>
          </a:prstGeom>
        </p:spPr>
        <p:txBody>
          <a:bodyPr vert="horz" lIns="91440" tIns="45720" rIns="91440" bIns="45720" rtlCol="0">
            <a:noAutofit/>
          </a:bodyPr>
          <a:lstStyle>
            <a:defPPr>
              <a:defRPr lang="es-EC"/>
            </a:defPPr>
            <a:lvl1pPr indent="0" algn="ctr">
              <a:spcBef>
                <a:spcPct val="20000"/>
              </a:spcBef>
              <a:buFont typeface="Arial" panose="020B0604020202020204" pitchFamily="34" charset="0"/>
              <a:buNone/>
              <a:defRPr sz="320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defRPr>
            </a:lvl1pPr>
            <a:lvl2pPr indent="0" algn="ctr">
              <a:spcBef>
                <a:spcPct val="20000"/>
              </a:spcBef>
              <a:buFont typeface="Arial" panose="020B0604020202020204" pitchFamily="34" charset="0"/>
              <a:buNone/>
              <a:defRPr sz="2800">
                <a:solidFill>
                  <a:schemeClr val="tx1">
                    <a:tint val="75000"/>
                  </a:schemeClr>
                </a:solidFill>
              </a:defRPr>
            </a:lvl2pPr>
            <a:lvl3pPr indent="0" algn="ctr">
              <a:spcBef>
                <a:spcPct val="20000"/>
              </a:spcBef>
              <a:buFont typeface="Arial" panose="020B0604020202020204" pitchFamily="34" charset="0"/>
              <a:buNone/>
              <a:defRPr sz="2400">
                <a:solidFill>
                  <a:schemeClr val="tx1">
                    <a:tint val="75000"/>
                  </a:schemeClr>
                </a:solidFill>
              </a:defRPr>
            </a:lvl3pPr>
            <a:lvl4pPr indent="0" algn="ctr">
              <a:spcBef>
                <a:spcPct val="20000"/>
              </a:spcBef>
              <a:buFont typeface="Arial" panose="020B0604020202020204" pitchFamily="34" charset="0"/>
              <a:buNone/>
              <a:defRPr sz="2000">
                <a:solidFill>
                  <a:schemeClr val="tx1">
                    <a:tint val="75000"/>
                  </a:schemeClr>
                </a:solidFill>
              </a:defRPr>
            </a:lvl4pPr>
            <a:lvl5pPr indent="0" algn="ctr">
              <a:spcBef>
                <a:spcPct val="20000"/>
              </a:spcBef>
              <a:buFont typeface="Arial" panose="020B0604020202020204" pitchFamily="34" charset="0"/>
              <a:buNone/>
              <a:defRPr sz="2000">
                <a:solidFill>
                  <a:schemeClr val="tx1">
                    <a:tint val="75000"/>
                  </a:schemeClr>
                </a:solidFill>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j-ea"/>
                <a:cs typeface="Aharoni" panose="02010803020104030203" pitchFamily="2" charset="-79"/>
              </a:rPr>
              <a:t>CAPITULO III</a:t>
            </a:r>
          </a:p>
        </p:txBody>
      </p:sp>
      <p:pic>
        <p:nvPicPr>
          <p:cNvPr id="3" name="Imagen 2">
            <a:extLst>
              <a:ext uri="{FF2B5EF4-FFF2-40B4-BE49-F238E27FC236}">
                <a16:creationId xmlns:a16="http://schemas.microsoft.com/office/drawing/2014/main" id="{83CF0B8F-5B5C-4877-9191-78B19F9FA14C}"/>
              </a:ext>
            </a:extLst>
          </p:cNvPr>
          <p:cNvPicPr>
            <a:picLocks noChangeAspect="1"/>
          </p:cNvPicPr>
          <p:nvPr/>
        </p:nvPicPr>
        <p:blipFill>
          <a:blip r:embed="rId2"/>
          <a:stretch>
            <a:fillRect/>
          </a:stretch>
        </p:blipFill>
        <p:spPr>
          <a:xfrm>
            <a:off x="4669593" y="2488722"/>
            <a:ext cx="2852813" cy="2852813"/>
          </a:xfrm>
          <a:prstGeom prst="rect">
            <a:avLst/>
          </a:prstGeom>
        </p:spPr>
      </p:pic>
      <p:pic>
        <p:nvPicPr>
          <p:cNvPr id="10" name="Imagen 9">
            <a:extLst>
              <a:ext uri="{FF2B5EF4-FFF2-40B4-BE49-F238E27FC236}">
                <a16:creationId xmlns:a16="http://schemas.microsoft.com/office/drawing/2014/main" id="{B8AD0F14-2184-4460-A750-6B29E7DD7CB1}"/>
              </a:ext>
            </a:extLst>
          </p:cNvPr>
          <p:cNvPicPr>
            <a:picLocks noChangeAspect="1"/>
          </p:cNvPicPr>
          <p:nvPr/>
        </p:nvPicPr>
        <p:blipFill>
          <a:blip r:embed="rId3"/>
          <a:stretch>
            <a:fillRect/>
          </a:stretch>
        </p:blipFill>
        <p:spPr>
          <a:xfrm>
            <a:off x="245233" y="131237"/>
            <a:ext cx="1104043" cy="284399"/>
          </a:xfrm>
          <a:prstGeom prst="rect">
            <a:avLst/>
          </a:prstGeom>
        </p:spPr>
      </p:pic>
    </p:spTree>
    <p:extLst>
      <p:ext uri="{BB962C8B-B14F-4D97-AF65-F5344CB8AC3E}">
        <p14:creationId xmlns:p14="http://schemas.microsoft.com/office/powerpoint/2010/main" val="3977011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4100041" y="415636"/>
            <a:ext cx="311014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METODOLOGÍA</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8" name="Grupo 7"/>
          <p:cNvGrpSpPr/>
          <p:nvPr/>
        </p:nvGrpSpPr>
        <p:grpSpPr>
          <a:xfrm>
            <a:off x="1280044" y="1846365"/>
            <a:ext cx="3845409" cy="869174"/>
            <a:chOff x="1280044" y="2062936"/>
            <a:chExt cx="3845409" cy="869174"/>
          </a:xfrm>
        </p:grpSpPr>
        <p:sp>
          <p:nvSpPr>
            <p:cNvPr id="10" name="Rectangle 15">
              <a:extLst>
                <a:ext uri="{FF2B5EF4-FFF2-40B4-BE49-F238E27FC236}">
                  <a16:creationId xmlns:a16="http://schemas.microsoft.com/office/drawing/2014/main" id="{54429A39-3A24-4251-8F6F-5B4F5E450925}"/>
                </a:ext>
              </a:extLst>
            </p:cNvPr>
            <p:cNvSpPr>
              <a:spLocks noChangeArrowheads="1"/>
            </p:cNvSpPr>
            <p:nvPr/>
          </p:nvSpPr>
          <p:spPr bwMode="auto">
            <a:xfrm>
              <a:off x="1280044" y="2062936"/>
              <a:ext cx="3845409" cy="869174"/>
            </a:xfrm>
            <a:prstGeom prst="round2DiagRect">
              <a:avLst>
                <a:gd name="adj1" fmla="val 0"/>
                <a:gd name="adj2" fmla="val 50000"/>
              </a:avLst>
            </a:prstGeom>
            <a:solidFill>
              <a:srgbClr val="EEECE1"/>
            </a:solidFill>
            <a:ln w="38100">
              <a:noFill/>
            </a:ln>
            <a:effectLst>
              <a:softEdge rad="0"/>
            </a:effectLst>
            <a:scene3d>
              <a:camera prst="orthographicFront"/>
              <a:lightRig rig="balanced" dir="t">
                <a:rot lat="0" lon="0" rev="2400000"/>
              </a:lightRig>
            </a:scene3d>
            <a:sp3d>
              <a:bevelT/>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 name="CuadroTexto 5"/>
            <p:cNvSpPr txBox="1"/>
            <p:nvPr/>
          </p:nvSpPr>
          <p:spPr>
            <a:xfrm>
              <a:off x="1541780" y="2082929"/>
              <a:ext cx="31264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Modalidad de 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investigación</a:t>
              </a:r>
            </a:p>
          </p:txBody>
        </p:sp>
      </p:grpSp>
      <p:sp>
        <p:nvSpPr>
          <p:cNvPr id="14" name="46 Flecha abajo">
            <a:extLst>
              <a:ext uri="{FF2B5EF4-FFF2-40B4-BE49-F238E27FC236}">
                <a16:creationId xmlns:a16="http://schemas.microsoft.com/office/drawing/2014/main" id="{1DC528C8-71B3-4658-914A-87EF7D4220E2}"/>
              </a:ext>
            </a:extLst>
          </p:cNvPr>
          <p:cNvSpPr/>
          <p:nvPr/>
        </p:nvSpPr>
        <p:spPr>
          <a:xfrm rot="5400000" flipH="1" flipV="1">
            <a:off x="5523117" y="1896260"/>
            <a:ext cx="353154" cy="769389"/>
          </a:xfrm>
          <a:prstGeom prst="downArrow">
            <a:avLst>
              <a:gd name="adj1" fmla="val 52706"/>
              <a:gd name="adj2" fmla="val 57491"/>
            </a:avLst>
          </a:prstGeom>
          <a:gradFill flip="none" rotWithShape="1">
            <a:gsLst>
              <a:gs pos="0">
                <a:sysClr val="windowText" lastClr="000000">
                  <a:alpha val="1000"/>
                </a:sysClr>
              </a:gs>
              <a:gs pos="50000">
                <a:sysClr val="windowText" lastClr="000000">
                  <a:alpha val="18000"/>
                </a:sysClr>
              </a:gs>
              <a:gs pos="100000">
                <a:sysClr val="windowText" lastClr="000000">
                  <a:alpha val="45000"/>
                </a:sysClr>
              </a:gs>
            </a:gsLst>
            <a:lin ang="5400000" scaled="1"/>
            <a:tileRect/>
          </a:gradFill>
          <a:ln w="9525" cap="flat" cmpd="sng" algn="ctr">
            <a:noFill/>
            <a:prstDash val="solid"/>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CuadroTexto 6"/>
          <p:cNvSpPr txBox="1"/>
          <p:nvPr/>
        </p:nvSpPr>
        <p:spPr>
          <a:xfrm>
            <a:off x="6400802" y="1894782"/>
            <a:ext cx="4981074" cy="769441"/>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Cuantitativa y cualitativa (proyectar el empleo del soldado contratado)</a:t>
            </a:r>
          </a:p>
        </p:txBody>
      </p:sp>
      <p:grpSp>
        <p:nvGrpSpPr>
          <p:cNvPr id="16" name="Grupo 15"/>
          <p:cNvGrpSpPr/>
          <p:nvPr/>
        </p:nvGrpSpPr>
        <p:grpSpPr>
          <a:xfrm>
            <a:off x="1332683" y="3367989"/>
            <a:ext cx="3845409" cy="869174"/>
            <a:chOff x="1280044" y="2062936"/>
            <a:chExt cx="3845409" cy="869174"/>
          </a:xfrm>
        </p:grpSpPr>
        <p:sp>
          <p:nvSpPr>
            <p:cNvPr id="17" name="Rectangle 15">
              <a:extLst>
                <a:ext uri="{FF2B5EF4-FFF2-40B4-BE49-F238E27FC236}">
                  <a16:creationId xmlns:a16="http://schemas.microsoft.com/office/drawing/2014/main" id="{54429A39-3A24-4251-8F6F-5B4F5E450925}"/>
                </a:ext>
              </a:extLst>
            </p:cNvPr>
            <p:cNvSpPr>
              <a:spLocks noChangeArrowheads="1"/>
            </p:cNvSpPr>
            <p:nvPr/>
          </p:nvSpPr>
          <p:spPr bwMode="auto">
            <a:xfrm>
              <a:off x="1280044" y="2062936"/>
              <a:ext cx="3845409" cy="869174"/>
            </a:xfrm>
            <a:prstGeom prst="round2DiagRect">
              <a:avLst>
                <a:gd name="adj1" fmla="val 0"/>
                <a:gd name="adj2" fmla="val 50000"/>
              </a:avLst>
            </a:prstGeom>
            <a:solidFill>
              <a:srgbClr val="EEECE1"/>
            </a:solidFill>
            <a:ln w="38100">
              <a:noFill/>
            </a:ln>
            <a:effectLst>
              <a:softEdge rad="0"/>
            </a:effectLst>
            <a:scene3d>
              <a:camera prst="orthographicFront"/>
              <a:lightRig rig="balanced" dir="t">
                <a:rot lat="0" lon="0" rev="2400000"/>
              </a:lightRig>
            </a:scene3d>
            <a:sp3d>
              <a:bevelT/>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CuadroTexto 17"/>
            <p:cNvSpPr txBox="1"/>
            <p:nvPr/>
          </p:nvSpPr>
          <p:spPr>
            <a:xfrm>
              <a:off x="1541780" y="2082929"/>
              <a:ext cx="31264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Tipos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investigación</a:t>
              </a:r>
            </a:p>
          </p:txBody>
        </p:sp>
      </p:grpSp>
      <p:sp>
        <p:nvSpPr>
          <p:cNvPr id="19" name="46 Flecha abajo">
            <a:extLst>
              <a:ext uri="{FF2B5EF4-FFF2-40B4-BE49-F238E27FC236}">
                <a16:creationId xmlns:a16="http://schemas.microsoft.com/office/drawing/2014/main" id="{1DC528C8-71B3-4658-914A-87EF7D4220E2}"/>
              </a:ext>
            </a:extLst>
          </p:cNvPr>
          <p:cNvSpPr/>
          <p:nvPr/>
        </p:nvSpPr>
        <p:spPr>
          <a:xfrm rot="5400000" flipH="1" flipV="1">
            <a:off x="5627391" y="3372133"/>
            <a:ext cx="353154" cy="769389"/>
          </a:xfrm>
          <a:prstGeom prst="downArrow">
            <a:avLst>
              <a:gd name="adj1" fmla="val 52706"/>
              <a:gd name="adj2" fmla="val 57491"/>
            </a:avLst>
          </a:prstGeom>
          <a:gradFill flip="none" rotWithShape="1">
            <a:gsLst>
              <a:gs pos="0">
                <a:sysClr val="windowText" lastClr="000000">
                  <a:alpha val="1000"/>
                </a:sysClr>
              </a:gs>
              <a:gs pos="50000">
                <a:sysClr val="windowText" lastClr="000000">
                  <a:alpha val="18000"/>
                </a:sysClr>
              </a:gs>
              <a:gs pos="100000">
                <a:sysClr val="windowText" lastClr="000000">
                  <a:alpha val="45000"/>
                </a:sysClr>
              </a:gs>
            </a:gsLst>
            <a:lin ang="5400000" scaled="1"/>
            <a:tileRect/>
          </a:gradFill>
          <a:ln w="9525" cap="flat" cmpd="sng" algn="ctr">
            <a:noFill/>
            <a:prstDash val="solid"/>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 name="CuadroTexto 19"/>
          <p:cNvSpPr txBox="1"/>
          <p:nvPr/>
        </p:nvSpPr>
        <p:spPr>
          <a:xfrm>
            <a:off x="6505076" y="3201378"/>
            <a:ext cx="4981074" cy="1107996"/>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Estudios descriptivos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Análisis de la estructura orgánica y funcional del Ejército</a:t>
            </a:r>
          </a:p>
        </p:txBody>
      </p:sp>
      <p:grpSp>
        <p:nvGrpSpPr>
          <p:cNvPr id="21" name="Grupo 20"/>
          <p:cNvGrpSpPr/>
          <p:nvPr/>
        </p:nvGrpSpPr>
        <p:grpSpPr>
          <a:xfrm>
            <a:off x="1316642" y="4771676"/>
            <a:ext cx="3845409" cy="869174"/>
            <a:chOff x="1280044" y="2062936"/>
            <a:chExt cx="3845409" cy="869174"/>
          </a:xfrm>
        </p:grpSpPr>
        <p:sp>
          <p:nvSpPr>
            <p:cNvPr id="22" name="Rectangle 15">
              <a:extLst>
                <a:ext uri="{FF2B5EF4-FFF2-40B4-BE49-F238E27FC236}">
                  <a16:creationId xmlns:a16="http://schemas.microsoft.com/office/drawing/2014/main" id="{54429A39-3A24-4251-8F6F-5B4F5E450925}"/>
                </a:ext>
              </a:extLst>
            </p:cNvPr>
            <p:cNvSpPr>
              <a:spLocks noChangeArrowheads="1"/>
            </p:cNvSpPr>
            <p:nvPr/>
          </p:nvSpPr>
          <p:spPr bwMode="auto">
            <a:xfrm>
              <a:off x="1280044" y="2062936"/>
              <a:ext cx="3845409" cy="869174"/>
            </a:xfrm>
            <a:prstGeom prst="round2DiagRect">
              <a:avLst>
                <a:gd name="adj1" fmla="val 0"/>
                <a:gd name="adj2" fmla="val 50000"/>
              </a:avLst>
            </a:prstGeom>
            <a:solidFill>
              <a:srgbClr val="EEECE1"/>
            </a:solidFill>
            <a:ln w="38100">
              <a:noFill/>
            </a:ln>
            <a:effectLst>
              <a:softEdge rad="0"/>
            </a:effectLst>
            <a:scene3d>
              <a:camera prst="orthographicFront"/>
              <a:lightRig rig="balanced" dir="t">
                <a:rot lat="0" lon="0" rev="2400000"/>
              </a:lightRig>
            </a:scene3d>
            <a:sp3d>
              <a:bevelT/>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3" name="CuadroTexto 22"/>
            <p:cNvSpPr txBox="1"/>
            <p:nvPr/>
          </p:nvSpPr>
          <p:spPr>
            <a:xfrm>
              <a:off x="1541780" y="2082929"/>
              <a:ext cx="31264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Diseño de la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investigación</a:t>
              </a:r>
            </a:p>
          </p:txBody>
        </p:sp>
      </p:grpSp>
      <p:sp>
        <p:nvSpPr>
          <p:cNvPr id="24" name="46 Flecha abajo">
            <a:extLst>
              <a:ext uri="{FF2B5EF4-FFF2-40B4-BE49-F238E27FC236}">
                <a16:creationId xmlns:a16="http://schemas.microsoft.com/office/drawing/2014/main" id="{1DC528C8-71B3-4658-914A-87EF7D4220E2}"/>
              </a:ext>
            </a:extLst>
          </p:cNvPr>
          <p:cNvSpPr/>
          <p:nvPr/>
        </p:nvSpPr>
        <p:spPr>
          <a:xfrm rot="5400000" flipH="1" flipV="1">
            <a:off x="5611350" y="4775820"/>
            <a:ext cx="353154" cy="769389"/>
          </a:xfrm>
          <a:prstGeom prst="downArrow">
            <a:avLst>
              <a:gd name="adj1" fmla="val 52706"/>
              <a:gd name="adj2" fmla="val 57491"/>
            </a:avLst>
          </a:prstGeom>
          <a:gradFill flip="none" rotWithShape="1">
            <a:gsLst>
              <a:gs pos="0">
                <a:sysClr val="windowText" lastClr="000000">
                  <a:alpha val="1000"/>
                </a:sysClr>
              </a:gs>
              <a:gs pos="50000">
                <a:sysClr val="windowText" lastClr="000000">
                  <a:alpha val="18000"/>
                </a:sysClr>
              </a:gs>
              <a:gs pos="100000">
                <a:sysClr val="windowText" lastClr="000000">
                  <a:alpha val="45000"/>
                </a:sysClr>
              </a:gs>
            </a:gsLst>
            <a:lin ang="5400000" scaled="1"/>
            <a:tileRect/>
          </a:gradFill>
          <a:ln w="9525" cap="flat" cmpd="sng" algn="ctr">
            <a:noFill/>
            <a:prstDash val="solid"/>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5" name="CuadroTexto 24"/>
          <p:cNvSpPr txBox="1"/>
          <p:nvPr/>
        </p:nvSpPr>
        <p:spPr>
          <a:xfrm>
            <a:off x="6489035" y="4774342"/>
            <a:ext cx="4981074" cy="769441"/>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experimental, de carácter transversal </a:t>
            </a:r>
          </a:p>
        </p:txBody>
      </p:sp>
    </p:spTree>
    <p:extLst>
      <p:ext uri="{BB962C8B-B14F-4D97-AF65-F5344CB8AC3E}">
        <p14:creationId xmlns:p14="http://schemas.microsoft.com/office/powerpoint/2010/main" val="3172282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354083" y="384450"/>
            <a:ext cx="47660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POBLACIÓN Y MUESTRA</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8" name="Grupo 7"/>
          <p:cNvGrpSpPr/>
          <p:nvPr/>
        </p:nvGrpSpPr>
        <p:grpSpPr>
          <a:xfrm>
            <a:off x="785163" y="2380740"/>
            <a:ext cx="3908104" cy="1051700"/>
            <a:chOff x="1280044" y="2062936"/>
            <a:chExt cx="3845409" cy="869174"/>
          </a:xfrm>
        </p:grpSpPr>
        <p:sp>
          <p:nvSpPr>
            <p:cNvPr id="10" name="Rectangle 15">
              <a:extLst>
                <a:ext uri="{FF2B5EF4-FFF2-40B4-BE49-F238E27FC236}">
                  <a16:creationId xmlns:a16="http://schemas.microsoft.com/office/drawing/2014/main" id="{54429A39-3A24-4251-8F6F-5B4F5E450925}"/>
                </a:ext>
              </a:extLst>
            </p:cNvPr>
            <p:cNvSpPr>
              <a:spLocks noChangeArrowheads="1"/>
            </p:cNvSpPr>
            <p:nvPr/>
          </p:nvSpPr>
          <p:spPr bwMode="auto">
            <a:xfrm>
              <a:off x="1280044" y="2062936"/>
              <a:ext cx="3845409" cy="869174"/>
            </a:xfrm>
            <a:prstGeom prst="round2DiagRect">
              <a:avLst>
                <a:gd name="adj1" fmla="val 0"/>
                <a:gd name="adj2" fmla="val 50000"/>
              </a:avLst>
            </a:prstGeom>
            <a:solidFill>
              <a:srgbClr val="EEECE1"/>
            </a:solidFill>
            <a:ln w="38100">
              <a:noFill/>
            </a:ln>
            <a:effectLst>
              <a:softEdge rad="0"/>
            </a:effectLst>
            <a:scene3d>
              <a:camera prst="orthographicFront"/>
              <a:lightRig rig="balanced" dir="t">
                <a:rot lat="0" lon="0" rev="2400000"/>
              </a:lightRig>
            </a:scene3d>
            <a:sp3d>
              <a:bevelT/>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 name="CuadroTexto 5"/>
            <p:cNvSpPr txBox="1"/>
            <p:nvPr/>
          </p:nvSpPr>
          <p:spPr>
            <a:xfrm>
              <a:off x="1489193" y="2109694"/>
              <a:ext cx="35602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Población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Especificaciones comunes</a:t>
              </a:r>
            </a:p>
          </p:txBody>
        </p:sp>
      </p:grpSp>
      <p:sp>
        <p:nvSpPr>
          <p:cNvPr id="7" name="CuadroTexto 6"/>
          <p:cNvSpPr txBox="1"/>
          <p:nvPr/>
        </p:nvSpPr>
        <p:spPr>
          <a:xfrm>
            <a:off x="5742541" y="2029978"/>
            <a:ext cx="6371674" cy="1750326"/>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141 personas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Oficiales de Ejércitos amigos (Brasil – Argentina)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Alumnos 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Oficiales DGTHE</a:t>
            </a:r>
          </a:p>
        </p:txBody>
      </p:sp>
      <p:grpSp>
        <p:nvGrpSpPr>
          <p:cNvPr id="16" name="Grupo 15"/>
          <p:cNvGrpSpPr/>
          <p:nvPr/>
        </p:nvGrpSpPr>
        <p:grpSpPr>
          <a:xfrm>
            <a:off x="884164" y="4467780"/>
            <a:ext cx="3845409" cy="1051700"/>
            <a:chOff x="1280044" y="2062936"/>
            <a:chExt cx="3845409" cy="869174"/>
          </a:xfrm>
        </p:grpSpPr>
        <p:sp>
          <p:nvSpPr>
            <p:cNvPr id="17" name="Rectangle 15">
              <a:extLst>
                <a:ext uri="{FF2B5EF4-FFF2-40B4-BE49-F238E27FC236}">
                  <a16:creationId xmlns:a16="http://schemas.microsoft.com/office/drawing/2014/main" id="{54429A39-3A24-4251-8F6F-5B4F5E450925}"/>
                </a:ext>
              </a:extLst>
            </p:cNvPr>
            <p:cNvSpPr>
              <a:spLocks noChangeArrowheads="1"/>
            </p:cNvSpPr>
            <p:nvPr/>
          </p:nvSpPr>
          <p:spPr bwMode="auto">
            <a:xfrm>
              <a:off x="1280044" y="2062936"/>
              <a:ext cx="3845409" cy="869174"/>
            </a:xfrm>
            <a:prstGeom prst="round2DiagRect">
              <a:avLst>
                <a:gd name="adj1" fmla="val 0"/>
                <a:gd name="adj2" fmla="val 50000"/>
              </a:avLst>
            </a:prstGeom>
            <a:solidFill>
              <a:srgbClr val="EEECE1"/>
            </a:solidFill>
            <a:ln w="38100">
              <a:noFill/>
            </a:ln>
            <a:effectLst>
              <a:softEdge rad="0"/>
            </a:effectLst>
            <a:scene3d>
              <a:camera prst="orthographicFront"/>
              <a:lightRig rig="balanced" dir="t">
                <a:rot lat="0" lon="0" rev="2400000"/>
              </a:lightRig>
            </a:scene3d>
            <a:sp3d>
              <a:bevelT/>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CuadroTexto 17"/>
            <p:cNvSpPr txBox="1"/>
            <p:nvPr/>
          </p:nvSpPr>
          <p:spPr>
            <a:xfrm>
              <a:off x="1373339" y="2106992"/>
              <a:ext cx="37434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Muestra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Delimitación de la población</a:t>
              </a:r>
            </a:p>
          </p:txBody>
        </p:sp>
      </p:grpSp>
      <p:sp>
        <p:nvSpPr>
          <p:cNvPr id="19" name="46 Flecha abajo">
            <a:extLst>
              <a:ext uri="{FF2B5EF4-FFF2-40B4-BE49-F238E27FC236}">
                <a16:creationId xmlns:a16="http://schemas.microsoft.com/office/drawing/2014/main" id="{1DC528C8-71B3-4658-914A-87EF7D4220E2}"/>
              </a:ext>
            </a:extLst>
          </p:cNvPr>
          <p:cNvSpPr/>
          <p:nvPr/>
        </p:nvSpPr>
        <p:spPr>
          <a:xfrm rot="5400000" flipH="1" flipV="1">
            <a:off x="5097483" y="4528148"/>
            <a:ext cx="353154" cy="930962"/>
          </a:xfrm>
          <a:prstGeom prst="downArrow">
            <a:avLst>
              <a:gd name="adj1" fmla="val 52706"/>
              <a:gd name="adj2" fmla="val 57491"/>
            </a:avLst>
          </a:prstGeom>
          <a:gradFill flip="none" rotWithShape="1">
            <a:gsLst>
              <a:gs pos="0">
                <a:sysClr val="windowText" lastClr="000000">
                  <a:alpha val="1000"/>
                </a:sysClr>
              </a:gs>
              <a:gs pos="50000">
                <a:sysClr val="windowText" lastClr="000000">
                  <a:alpha val="18000"/>
                </a:sysClr>
              </a:gs>
              <a:gs pos="100000">
                <a:sysClr val="windowText" lastClr="000000">
                  <a:alpha val="45000"/>
                </a:sysClr>
              </a:gs>
            </a:gsLst>
            <a:lin ang="5400000" scaled="1"/>
            <a:tileRect/>
          </a:gradFill>
          <a:ln w="9525" cap="flat" cmpd="sng" algn="ctr">
            <a:noFill/>
            <a:prstDash val="solid"/>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 name="CuadroTexto 19"/>
          <p:cNvSpPr txBox="1"/>
          <p:nvPr/>
        </p:nvSpPr>
        <p:spPr>
          <a:xfrm>
            <a:off x="5818547" y="4270354"/>
            <a:ext cx="6295668" cy="1446550"/>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125 personas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Especialistas en derecho (Patrocinio F.T – asesoría jurídica de la DGTHE)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confianza 3% de error</a:t>
            </a:r>
          </a:p>
        </p:txBody>
      </p:sp>
      <p:sp>
        <p:nvSpPr>
          <p:cNvPr id="26" name="46 Flecha abajo">
            <a:extLst>
              <a:ext uri="{FF2B5EF4-FFF2-40B4-BE49-F238E27FC236}">
                <a16:creationId xmlns:a16="http://schemas.microsoft.com/office/drawing/2014/main" id="{1DC528C8-71B3-4658-914A-87EF7D4220E2}"/>
              </a:ext>
            </a:extLst>
          </p:cNvPr>
          <p:cNvSpPr/>
          <p:nvPr/>
        </p:nvSpPr>
        <p:spPr>
          <a:xfrm rot="5400000" flipH="1" flipV="1">
            <a:off x="4937691" y="2472582"/>
            <a:ext cx="353154" cy="930962"/>
          </a:xfrm>
          <a:prstGeom prst="downArrow">
            <a:avLst>
              <a:gd name="adj1" fmla="val 52706"/>
              <a:gd name="adj2" fmla="val 57491"/>
            </a:avLst>
          </a:prstGeom>
          <a:gradFill flip="none" rotWithShape="1">
            <a:gsLst>
              <a:gs pos="0">
                <a:sysClr val="windowText" lastClr="000000">
                  <a:alpha val="1000"/>
                </a:sysClr>
              </a:gs>
              <a:gs pos="50000">
                <a:sysClr val="windowText" lastClr="000000">
                  <a:alpha val="18000"/>
                </a:sysClr>
              </a:gs>
              <a:gs pos="100000">
                <a:sysClr val="windowText" lastClr="000000">
                  <a:alpha val="45000"/>
                </a:sysClr>
              </a:gs>
            </a:gsLst>
            <a:lin ang="5400000" scaled="1"/>
            <a:tileRect/>
          </a:gradFill>
          <a:ln w="9525" cap="flat" cmpd="sng" algn="ctr">
            <a:noFill/>
            <a:prstDash val="solid"/>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879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aphicFrame>
        <p:nvGraphicFramePr>
          <p:cNvPr id="9" name="Diagrama 8"/>
          <p:cNvGraphicFramePr/>
          <p:nvPr>
            <p:extLst>
              <p:ext uri="{D42A27DB-BD31-4B8C-83A1-F6EECF244321}">
                <p14:modId xmlns:p14="http://schemas.microsoft.com/office/powerpoint/2010/main" val="1554441911"/>
              </p:ext>
            </p:extLst>
          </p:nvPr>
        </p:nvGraphicFramePr>
        <p:xfrm>
          <a:off x="1406848" y="697832"/>
          <a:ext cx="10704936" cy="5847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1" name="Grupo 20"/>
          <p:cNvGrpSpPr/>
          <p:nvPr/>
        </p:nvGrpSpPr>
        <p:grpSpPr>
          <a:xfrm>
            <a:off x="1406848" y="5511979"/>
            <a:ext cx="8689647" cy="1033200"/>
            <a:chOff x="535246" y="2859539"/>
            <a:chExt cx="8322081" cy="1033200"/>
          </a:xfrm>
          <a:solidFill>
            <a:srgbClr val="EC721E"/>
          </a:solidFill>
        </p:grpSpPr>
        <p:sp>
          <p:nvSpPr>
            <p:cNvPr id="22" name="Rectángulo redondeado 21"/>
            <p:cNvSpPr/>
            <p:nvPr/>
          </p:nvSpPr>
          <p:spPr>
            <a:xfrm>
              <a:off x="535246" y="2859539"/>
              <a:ext cx="8322081" cy="1033200"/>
            </a:xfrm>
            <a:prstGeom prst="roundRect">
              <a:avLst/>
            </a:prstGeom>
            <a:grpFill/>
          </p:spPr>
          <p:style>
            <a:lnRef idx="0">
              <a:schemeClr val="lt1">
                <a:hueOff val="0"/>
                <a:satOff val="0"/>
                <a:lumOff val="0"/>
                <a:alphaOff val="0"/>
              </a:schemeClr>
            </a:lnRef>
            <a:fillRef idx="3">
              <a:schemeClr val="accent2">
                <a:hueOff val="-1455363"/>
                <a:satOff val="-83928"/>
                <a:lumOff val="8628"/>
                <a:alphaOff val="0"/>
              </a:schemeClr>
            </a:fillRef>
            <a:effectRef idx="3">
              <a:schemeClr val="accent2">
                <a:hueOff val="-1455363"/>
                <a:satOff val="-83928"/>
                <a:lumOff val="8628"/>
                <a:alphaOff val="0"/>
              </a:schemeClr>
            </a:effectRef>
            <a:fontRef idx="minor">
              <a:schemeClr val="lt1"/>
            </a:fontRef>
          </p:style>
        </p:sp>
        <p:sp>
          <p:nvSpPr>
            <p:cNvPr id="23" name="CuadroTexto 22"/>
            <p:cNvSpPr txBox="1"/>
            <p:nvPr/>
          </p:nvSpPr>
          <p:spPr>
            <a:xfrm>
              <a:off x="585683" y="2909976"/>
              <a:ext cx="8221207" cy="8080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83235" tIns="0" rIns="283235" bIns="0"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Técnicas de comprobación de hipótesis: Estadística descriptiva e inferencia con variables cuantitativas y cualitativas </a:t>
              </a:r>
            </a:p>
          </p:txBody>
        </p:sp>
      </p:grpSp>
    </p:spTree>
    <p:extLst>
      <p:ext uri="{BB962C8B-B14F-4D97-AF65-F5344CB8AC3E}">
        <p14:creationId xmlns:p14="http://schemas.microsoft.com/office/powerpoint/2010/main" val="3856178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F3E3CE28-1FC8-8E46-A07E-10CC378E0146}"/>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TEMARIO</a:t>
            </a:r>
          </a:p>
        </p:txBody>
      </p:sp>
      <p:sp>
        <p:nvSpPr>
          <p:cNvPr id="5" name="CuadroTexto 4">
            <a:extLst>
              <a:ext uri="{FF2B5EF4-FFF2-40B4-BE49-F238E27FC236}">
                <a16:creationId xmlns:a16="http://schemas.microsoft.com/office/drawing/2014/main" id="{1AC222EB-CE0E-1D4E-BA24-831B2CB3AD74}"/>
              </a:ext>
            </a:extLst>
          </p:cNvPr>
          <p:cNvSpPr txBox="1"/>
          <p:nvPr/>
        </p:nvSpPr>
        <p:spPr>
          <a:xfrm>
            <a:off x="3437503" y="1277699"/>
            <a:ext cx="6922233" cy="4451924"/>
          </a:xfrm>
          <a:prstGeom prst="rect">
            <a:avLst/>
          </a:prstGeom>
          <a:noFill/>
        </p:spPr>
        <p:txBody>
          <a:bodyPr wrap="square" rtlCol="0">
            <a:spAutoFit/>
          </a:bodyPr>
          <a:lstStyle/>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PLANTEAMIENTO DEL PROBLEMA</a:t>
            </a: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ENUNCIADO DEL PROBLEMA</a:t>
            </a:r>
            <a:endPar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PREGUNTAS DE INVESTIGACIÓN</a:t>
            </a:r>
            <a:endPar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JUSTIFICACIÓN DE LA INVESTIGACIÓN</a:t>
            </a:r>
            <a:endPar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OBJETIVO GENERAL</a:t>
            </a: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MARCO TEÓRICO</a:t>
            </a:r>
            <a:endPar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HIPÓTESIS</a:t>
            </a:r>
            <a:endPar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METODOLOGÍA DE LA INVESTIGACIÓN</a:t>
            </a:r>
            <a:endPar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ANÁLISIS E INTERPRETACIÓN DE RESULTADOS</a:t>
            </a:r>
          </a:p>
          <a:p>
            <a:pPr marL="457200" marR="0" lvl="0" indent="-457200" algn="l" defTabSz="914400" rtl="0" eaLnBrk="1" fontAlgn="auto" latinLnBrk="0" hangingPunct="1">
              <a:lnSpc>
                <a:spcPct val="130000"/>
              </a:lnSpc>
              <a:spcBef>
                <a:spcPts val="0"/>
              </a:spcBef>
              <a:spcAft>
                <a:spcPts val="0"/>
              </a:spcAft>
              <a:buClrTx/>
              <a:buSzTx/>
              <a:buFont typeface="+mj-lt"/>
              <a:buAutoNum type="arabicPeriod" startAt="14"/>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PROPUESTA</a:t>
            </a:r>
          </a:p>
          <a:p>
            <a:pPr marL="457200" marR="0" lvl="0" indent="-457200" algn="l" defTabSz="914400" rtl="0" eaLnBrk="1" fontAlgn="auto" latinLnBrk="0" hangingPunct="1">
              <a:lnSpc>
                <a:spcPct val="130000"/>
              </a:lnSpc>
              <a:spcBef>
                <a:spcPts val="0"/>
              </a:spcBef>
              <a:spcAft>
                <a:spcPts val="0"/>
              </a:spcAft>
              <a:buClrTx/>
              <a:buSzTx/>
              <a:buFontTx/>
              <a:buAutoNum type="arabicPeriod" startAt="14"/>
              <a:tabLst/>
              <a:defRPr/>
            </a:pPr>
            <a:r>
              <a:rPr kumimoji="0" lang="es-EC"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CONCLUSIONES Y RECOMENDACIONES</a:t>
            </a:r>
            <a:endPar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4075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1 Rectángulo redondeado"/>
          <p:cNvSpPr/>
          <p:nvPr/>
        </p:nvSpPr>
        <p:spPr bwMode="auto">
          <a:xfrm>
            <a:off x="1627908" y="1216758"/>
            <a:ext cx="8936182" cy="1100415"/>
          </a:xfrm>
          <a:prstGeom prst="roundRect">
            <a:avLst>
              <a:gd name="adj" fmla="val 50000"/>
            </a:avLst>
          </a:prstGeom>
          <a:solidFill>
            <a:srgbClr val="FFFF00"/>
          </a:solidFill>
          <a:ln w="76200" cap="flat" cmpd="tri" algn="ctr">
            <a:solidFill>
              <a:schemeClr val="tx1"/>
            </a:solidFill>
            <a:prstDash val="solid"/>
            <a:round/>
            <a:headEnd type="none" w="med" len="med"/>
            <a:tailEnd type="none" w="med" len="med"/>
          </a:ln>
          <a:effectLst/>
          <a:scene3d>
            <a:camera prst="orthographicFront"/>
            <a:lightRig rig="soft" dir="t">
              <a:rot lat="0" lon="0" rev="10800000"/>
            </a:lightRig>
          </a:scene3d>
          <a:sp3d prstMaterial="flat"/>
        </p:spPr>
        <p:txBody>
          <a:bodyPr/>
          <a:lstStyle/>
          <a:p>
            <a:pPr marL="0" marR="0" lvl="3"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272" normalizeH="0" baseline="0" noProof="0" dirty="0">
                <a:ln>
                  <a:noFill/>
                </a:ln>
                <a:solidFill>
                  <a:sysClr val="windowText" lastClr="000000"/>
                </a:solidFill>
                <a:effectLst>
                  <a:glow rad="139700">
                    <a:srgbClr val="FFFF99"/>
                  </a:glow>
                </a:effectLst>
                <a:uLnTx/>
                <a:uFillTx/>
                <a:latin typeface="Arial Black" pitchFamily="34" charset="0"/>
                <a:ea typeface="+mn-ea"/>
                <a:cs typeface="Arial"/>
              </a:rPr>
              <a:t>ANÁLISIS E INTERPRETACIÓN DE RESULTADOS</a:t>
            </a:r>
          </a:p>
        </p:txBody>
      </p:sp>
      <p:sp>
        <p:nvSpPr>
          <p:cNvPr id="7" name="3 CuadroTexto">
            <a:extLst>
              <a:ext uri="{FF2B5EF4-FFF2-40B4-BE49-F238E27FC236}">
                <a16:creationId xmlns:a16="http://schemas.microsoft.com/office/drawing/2014/main" id="{668EA47A-1F39-40BB-B9D4-D144AA6DF67E}"/>
              </a:ext>
            </a:extLst>
          </p:cNvPr>
          <p:cNvSpPr txBox="1"/>
          <p:nvPr/>
        </p:nvSpPr>
        <p:spPr>
          <a:xfrm>
            <a:off x="2075396" y="123248"/>
            <a:ext cx="8041208" cy="584775"/>
          </a:xfrm>
          <a:prstGeom prst="rect">
            <a:avLst/>
          </a:prstGeom>
        </p:spPr>
        <p:txBody>
          <a:bodyPr vert="horz" lIns="91440" tIns="45720" rIns="91440" bIns="45720" rtlCol="0">
            <a:noAutofit/>
          </a:bodyPr>
          <a:lstStyle>
            <a:defPPr>
              <a:defRPr lang="es-EC"/>
            </a:defPPr>
            <a:lvl1pPr indent="0" algn="ctr">
              <a:spcBef>
                <a:spcPct val="20000"/>
              </a:spcBef>
              <a:buFont typeface="Arial" panose="020B0604020202020204" pitchFamily="34" charset="0"/>
              <a:buNone/>
              <a:defRPr sz="320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defRPr>
            </a:lvl1pPr>
            <a:lvl2pPr indent="0" algn="ctr">
              <a:spcBef>
                <a:spcPct val="20000"/>
              </a:spcBef>
              <a:buFont typeface="Arial" panose="020B0604020202020204" pitchFamily="34" charset="0"/>
              <a:buNone/>
              <a:defRPr sz="2800">
                <a:solidFill>
                  <a:schemeClr val="tx1">
                    <a:tint val="75000"/>
                  </a:schemeClr>
                </a:solidFill>
              </a:defRPr>
            </a:lvl2pPr>
            <a:lvl3pPr indent="0" algn="ctr">
              <a:spcBef>
                <a:spcPct val="20000"/>
              </a:spcBef>
              <a:buFont typeface="Arial" panose="020B0604020202020204" pitchFamily="34" charset="0"/>
              <a:buNone/>
              <a:defRPr sz="2400">
                <a:solidFill>
                  <a:schemeClr val="tx1">
                    <a:tint val="75000"/>
                  </a:schemeClr>
                </a:solidFill>
              </a:defRPr>
            </a:lvl3pPr>
            <a:lvl4pPr indent="0" algn="ctr">
              <a:spcBef>
                <a:spcPct val="20000"/>
              </a:spcBef>
              <a:buFont typeface="Arial" panose="020B0604020202020204" pitchFamily="34" charset="0"/>
              <a:buNone/>
              <a:defRPr sz="2000">
                <a:solidFill>
                  <a:schemeClr val="tx1">
                    <a:tint val="75000"/>
                  </a:schemeClr>
                </a:solidFill>
              </a:defRPr>
            </a:lvl4pPr>
            <a:lvl5pPr indent="0" algn="ctr">
              <a:spcBef>
                <a:spcPct val="20000"/>
              </a:spcBef>
              <a:buFont typeface="Arial" panose="020B0604020202020204" pitchFamily="34" charset="0"/>
              <a:buNone/>
              <a:defRPr sz="2000">
                <a:solidFill>
                  <a:schemeClr val="tx1">
                    <a:tint val="75000"/>
                  </a:schemeClr>
                </a:solidFill>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j-ea"/>
                <a:cs typeface="Aharoni" panose="02010803020104030203" pitchFamily="2" charset="-79"/>
              </a:rPr>
              <a:t>CAPITULO IV</a:t>
            </a:r>
          </a:p>
        </p:txBody>
      </p:sp>
      <p:pic>
        <p:nvPicPr>
          <p:cNvPr id="3" name="Imagen 2">
            <a:extLst>
              <a:ext uri="{FF2B5EF4-FFF2-40B4-BE49-F238E27FC236}">
                <a16:creationId xmlns:a16="http://schemas.microsoft.com/office/drawing/2014/main" id="{83CF0B8F-5B5C-4877-9191-78B19F9FA14C}"/>
              </a:ext>
            </a:extLst>
          </p:cNvPr>
          <p:cNvPicPr>
            <a:picLocks noChangeAspect="1"/>
          </p:cNvPicPr>
          <p:nvPr/>
        </p:nvPicPr>
        <p:blipFill>
          <a:blip r:embed="rId2"/>
          <a:stretch>
            <a:fillRect/>
          </a:stretch>
        </p:blipFill>
        <p:spPr>
          <a:xfrm>
            <a:off x="4669593" y="2488722"/>
            <a:ext cx="2852813" cy="2852813"/>
          </a:xfrm>
          <a:prstGeom prst="rect">
            <a:avLst/>
          </a:prstGeom>
        </p:spPr>
      </p:pic>
      <p:pic>
        <p:nvPicPr>
          <p:cNvPr id="10" name="Imagen 9">
            <a:extLst>
              <a:ext uri="{FF2B5EF4-FFF2-40B4-BE49-F238E27FC236}">
                <a16:creationId xmlns:a16="http://schemas.microsoft.com/office/drawing/2014/main" id="{B8AD0F14-2184-4460-A750-6B29E7DD7CB1}"/>
              </a:ext>
            </a:extLst>
          </p:cNvPr>
          <p:cNvPicPr>
            <a:picLocks noChangeAspect="1"/>
          </p:cNvPicPr>
          <p:nvPr/>
        </p:nvPicPr>
        <p:blipFill>
          <a:blip r:embed="rId3"/>
          <a:stretch>
            <a:fillRect/>
          </a:stretch>
        </p:blipFill>
        <p:spPr>
          <a:xfrm>
            <a:off x="245233" y="131237"/>
            <a:ext cx="1104043" cy="284399"/>
          </a:xfrm>
          <a:prstGeom prst="rect">
            <a:avLst/>
          </a:prstGeom>
        </p:spPr>
      </p:pic>
    </p:spTree>
    <p:extLst>
      <p:ext uri="{BB962C8B-B14F-4D97-AF65-F5344CB8AC3E}">
        <p14:creationId xmlns:p14="http://schemas.microsoft.com/office/powerpoint/2010/main" val="198775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1743638" y="415636"/>
            <a:ext cx="887133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ANÁLISIS E INTERPRETACIÓN DE RESULTADOS</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sp>
        <p:nvSpPr>
          <p:cNvPr id="7" name="CuadroTexto 6"/>
          <p:cNvSpPr txBox="1"/>
          <p:nvPr/>
        </p:nvSpPr>
        <p:spPr>
          <a:xfrm>
            <a:off x="1349276" y="1915539"/>
            <a:ext cx="10297292" cy="769441"/>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¿Cree usted que se debería contratar personal militar profesional de forma temporal para la Fuerza Terrestre?</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CuadroTexto 14"/>
          <p:cNvSpPr txBox="1"/>
          <p:nvPr/>
        </p:nvSpPr>
        <p:spPr>
          <a:xfrm>
            <a:off x="1349276" y="2901620"/>
            <a:ext cx="8436864" cy="430887"/>
          </a:xfrm>
          <a:prstGeom prst="rect">
            <a:avLst/>
          </a:prstGeom>
          <a:gradFill>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97%  Afirmaciones</a:t>
            </a: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Negativos - neutrales</a:t>
            </a:r>
            <a:endPar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CuadroTexto 20"/>
          <p:cNvSpPr txBox="1"/>
          <p:nvPr/>
        </p:nvSpPr>
        <p:spPr>
          <a:xfrm>
            <a:off x="1349274" y="3918610"/>
            <a:ext cx="10297293" cy="769441"/>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ser positiva la respuesta, que tiempo considera usted que debería ser contratado este personal en la institución?	</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CuadroTexto 21"/>
          <p:cNvSpPr txBox="1"/>
          <p:nvPr/>
        </p:nvSpPr>
        <p:spPr>
          <a:xfrm>
            <a:off x="1349276" y="4904618"/>
            <a:ext cx="8436864" cy="1107996"/>
          </a:xfrm>
          <a:prstGeom prst="rect">
            <a:avLst/>
          </a:prstGeom>
          <a:gradFill>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 4 años   22,4%,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años  39,2%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Mas de 5 años 18,4% </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7234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1743638" y="415636"/>
            <a:ext cx="887133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ANÁLISIS E INTERPRETACIÓN DE RESULTADOS</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sp>
        <p:nvSpPr>
          <p:cNvPr id="7" name="CuadroTexto 6"/>
          <p:cNvSpPr txBox="1"/>
          <p:nvPr/>
        </p:nvSpPr>
        <p:spPr>
          <a:xfrm>
            <a:off x="1349276" y="1168750"/>
            <a:ext cx="10489798" cy="1107996"/>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¿Considera pertinente la reducción de personal militar profesional permanente, para contratar personal militar profesional e incrementar la capacidad operativa de la institución?</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CuadroTexto 14"/>
          <p:cNvSpPr txBox="1"/>
          <p:nvPr/>
        </p:nvSpPr>
        <p:spPr>
          <a:xfrm>
            <a:off x="1349276" y="2299137"/>
            <a:ext cx="8436864" cy="1785104"/>
          </a:xfrm>
          <a:prstGeom prst="rect">
            <a:avLst/>
          </a:prstGeom>
          <a:gradFill>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 está de acuerdo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31% en desacuerdo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 muy de acuerdo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 están muy en desacuerdo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neutrales.</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CuadroTexto 20"/>
          <p:cNvSpPr txBox="1"/>
          <p:nvPr/>
        </p:nvSpPr>
        <p:spPr>
          <a:xfrm>
            <a:off x="1349276" y="4423933"/>
            <a:ext cx="10297292" cy="769441"/>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¿Considera usted que se debería modificar la organización estructural de la institución, para reducir su personal orgánico?</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CuadroTexto 21"/>
          <p:cNvSpPr txBox="1"/>
          <p:nvPr/>
        </p:nvSpPr>
        <p:spPr>
          <a:xfrm>
            <a:off x="1349276" y="5409941"/>
            <a:ext cx="8436864" cy="1107996"/>
          </a:xfrm>
          <a:prstGeom prst="rect">
            <a:avLst/>
          </a:prstGeom>
          <a:gradFill>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51% afirmaciones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46% negativos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neutral</a:t>
            </a:r>
          </a:p>
        </p:txBody>
      </p:sp>
    </p:spTree>
    <p:extLst>
      <p:ext uri="{BB962C8B-B14F-4D97-AF65-F5344CB8AC3E}">
        <p14:creationId xmlns:p14="http://schemas.microsoft.com/office/powerpoint/2010/main" val="4200369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1743638" y="415636"/>
            <a:ext cx="887133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ANÁLISIS E INTERPRETACIÓN DE RESULTADOS</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sp>
        <p:nvSpPr>
          <p:cNvPr id="7" name="CuadroTexto 6"/>
          <p:cNvSpPr txBox="1"/>
          <p:nvPr/>
        </p:nvSpPr>
        <p:spPr>
          <a:xfrm>
            <a:off x="1349276" y="1338027"/>
            <a:ext cx="10489798" cy="769441"/>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¿Como considera usted que se encuentra la capacidad operativa de la institución?	</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CuadroTexto 14"/>
          <p:cNvSpPr txBox="1"/>
          <p:nvPr/>
        </p:nvSpPr>
        <p:spPr>
          <a:xfrm>
            <a:off x="1349276" y="2397061"/>
            <a:ext cx="8436864" cy="1107996"/>
          </a:xfrm>
          <a:prstGeom prst="rect">
            <a:avLst/>
          </a:prstGeom>
          <a:gradFill>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Baja 82,40%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 15,20%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Alta 2,40%</a:t>
            </a:r>
          </a:p>
        </p:txBody>
      </p:sp>
      <p:sp>
        <p:nvSpPr>
          <p:cNvPr id="21" name="CuadroTexto 20"/>
          <p:cNvSpPr txBox="1"/>
          <p:nvPr/>
        </p:nvSpPr>
        <p:spPr>
          <a:xfrm>
            <a:off x="1349276" y="4423933"/>
            <a:ext cx="10297292" cy="769441"/>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¿Cuenta la institución con el presupuesto necesarios para cumplir las tareas de seguridad y defensa asignadas por parte del Estado?</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CuadroTexto 21"/>
          <p:cNvSpPr txBox="1"/>
          <p:nvPr/>
        </p:nvSpPr>
        <p:spPr>
          <a:xfrm>
            <a:off x="1349276" y="5579218"/>
            <a:ext cx="8436864" cy="769441"/>
          </a:xfrm>
          <a:prstGeom prst="rect">
            <a:avLst/>
          </a:prstGeom>
          <a:gradFill>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97,60% Negativo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2,40% Afirmativo</a:t>
            </a:r>
          </a:p>
        </p:txBody>
      </p:sp>
    </p:spTree>
    <p:extLst>
      <p:ext uri="{BB962C8B-B14F-4D97-AF65-F5344CB8AC3E}">
        <p14:creationId xmlns:p14="http://schemas.microsoft.com/office/powerpoint/2010/main" val="407161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1743638" y="415636"/>
            <a:ext cx="887133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ANÁLISIS E INTERPRETACIÓN DE RESULTADOS</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sp>
        <p:nvSpPr>
          <p:cNvPr id="7" name="CuadroTexto 6"/>
          <p:cNvSpPr txBox="1"/>
          <p:nvPr/>
        </p:nvSpPr>
        <p:spPr>
          <a:xfrm>
            <a:off x="1349276" y="1338027"/>
            <a:ext cx="10489798" cy="769441"/>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¿Cree usted que el gasto corriente asignado al presupuesto para remuneraciones al personal profesional militar es?</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CuadroTexto 14"/>
          <p:cNvSpPr txBox="1"/>
          <p:nvPr/>
        </p:nvSpPr>
        <p:spPr>
          <a:xfrm>
            <a:off x="1349276" y="2397061"/>
            <a:ext cx="8436864" cy="1107996"/>
          </a:xfrm>
          <a:prstGeom prst="rect">
            <a:avLst/>
          </a:prstGeom>
          <a:gradFill>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 49,60%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Baja 19,20%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Alta 2,40%</a:t>
            </a:r>
          </a:p>
        </p:txBody>
      </p:sp>
      <p:sp>
        <p:nvSpPr>
          <p:cNvPr id="21" name="CuadroTexto 20"/>
          <p:cNvSpPr txBox="1"/>
          <p:nvPr/>
        </p:nvSpPr>
        <p:spPr>
          <a:xfrm>
            <a:off x="1349276" y="4038089"/>
            <a:ext cx="10297292" cy="1107996"/>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¿Considera usted que, disminuyendo el gasto en remuneración del personal militar, se logrará incrementar el gasto en inversión para aumentar la capacidad operativa de la institución?</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CuadroTexto 21"/>
          <p:cNvSpPr txBox="1"/>
          <p:nvPr/>
        </p:nvSpPr>
        <p:spPr>
          <a:xfrm>
            <a:off x="1349276" y="5409941"/>
            <a:ext cx="8436864" cy="1107996"/>
          </a:xfrm>
          <a:prstGeom prst="rect">
            <a:avLst/>
          </a:prstGeom>
          <a:gradFill>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disminuirá el gasto 73,60%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 disminuirá el gasto 24,00%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Neutral 2,40%</a:t>
            </a:r>
          </a:p>
        </p:txBody>
      </p:sp>
    </p:spTree>
    <p:extLst>
      <p:ext uri="{BB962C8B-B14F-4D97-AF65-F5344CB8AC3E}">
        <p14:creationId xmlns:p14="http://schemas.microsoft.com/office/powerpoint/2010/main" val="2352729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1743638" y="415636"/>
            <a:ext cx="887133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ANÁLISIS E INTERPRETACIÓN DE RESULTADOS</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sp>
        <p:nvSpPr>
          <p:cNvPr id="7" name="CuadroTexto 6"/>
          <p:cNvSpPr txBox="1"/>
          <p:nvPr/>
        </p:nvSpPr>
        <p:spPr>
          <a:xfrm>
            <a:off x="1349276" y="1357329"/>
            <a:ext cx="10297292" cy="769441"/>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qué campo ocupacional podría prestar servicios este personal militar temporal?</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CuadroTexto 14"/>
          <p:cNvSpPr txBox="1"/>
          <p:nvPr/>
        </p:nvSpPr>
        <p:spPr>
          <a:xfrm>
            <a:off x="1349276" y="2397061"/>
            <a:ext cx="8436864" cy="1107996"/>
          </a:xfrm>
          <a:prstGeom prst="rect">
            <a:avLst/>
          </a:prstGeom>
          <a:gradFill>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Medio 58,40%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Bajo 20,80%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Alto 6,40%</a:t>
            </a:r>
          </a:p>
        </p:txBody>
      </p:sp>
      <p:sp>
        <p:nvSpPr>
          <p:cNvPr id="21" name="CuadroTexto 20"/>
          <p:cNvSpPr txBox="1"/>
          <p:nvPr/>
        </p:nvSpPr>
        <p:spPr>
          <a:xfrm>
            <a:off x="1349274" y="3966736"/>
            <a:ext cx="10297293" cy="769441"/>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¿Cree usted que, al contratar soldados temporales, posteriormente mejorará el sistema de reservas militares?</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CuadroTexto 21"/>
          <p:cNvSpPr txBox="1"/>
          <p:nvPr/>
        </p:nvSpPr>
        <p:spPr>
          <a:xfrm>
            <a:off x="1349276" y="4830757"/>
            <a:ext cx="8436864" cy="1785104"/>
          </a:xfrm>
          <a:prstGeom prst="rect">
            <a:avLst/>
          </a:prstGeom>
          <a:gradFill>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acuerdo 49,60%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Muy de acuerdo 21,60%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Desacuerdo 10,40%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Muy en desacuerdo 5,60%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Neutral 9,60% </a:t>
            </a:r>
          </a:p>
        </p:txBody>
      </p:sp>
    </p:spTree>
    <p:extLst>
      <p:ext uri="{BB962C8B-B14F-4D97-AF65-F5344CB8AC3E}">
        <p14:creationId xmlns:p14="http://schemas.microsoft.com/office/powerpoint/2010/main" val="3026254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1743638" y="415636"/>
            <a:ext cx="887133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ANÁLISIS E INTERPRETACIÓN DE RESULTADOS</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sp>
        <p:nvSpPr>
          <p:cNvPr id="7" name="CuadroTexto 6"/>
          <p:cNvSpPr txBox="1"/>
          <p:nvPr/>
        </p:nvSpPr>
        <p:spPr>
          <a:xfrm>
            <a:off x="1349276" y="2542219"/>
            <a:ext cx="10297292" cy="769441"/>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¿Considera usted que las reservas militares existentes podrían ser contratados como soldados temporales?	</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CuadroTexto 14"/>
          <p:cNvSpPr txBox="1"/>
          <p:nvPr/>
        </p:nvSpPr>
        <p:spPr>
          <a:xfrm>
            <a:off x="1349276" y="3572715"/>
            <a:ext cx="8436864" cy="1107996"/>
          </a:xfrm>
          <a:prstGeom prst="rect">
            <a:avLst/>
          </a:prstGeom>
          <a:gradFill>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 66,40%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30,00%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Neutral 3,20%</a:t>
            </a:r>
          </a:p>
        </p:txBody>
      </p:sp>
    </p:spTree>
    <p:extLst>
      <p:ext uri="{BB962C8B-B14F-4D97-AF65-F5344CB8AC3E}">
        <p14:creationId xmlns:p14="http://schemas.microsoft.com/office/powerpoint/2010/main" val="1675731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4235452" y="739374"/>
            <a:ext cx="266451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ENTREVISTAS</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sp>
        <p:nvSpPr>
          <p:cNvPr id="7" name="CuadroTexto 6"/>
          <p:cNvSpPr txBox="1"/>
          <p:nvPr/>
        </p:nvSpPr>
        <p:spPr>
          <a:xfrm>
            <a:off x="1349276" y="2031930"/>
            <a:ext cx="10297292" cy="430887"/>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Oficiales de patrocinio de la Fuerza Terrestre y Asesoría Jurídica de la DGTHE</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CuadroTexto 14"/>
          <p:cNvSpPr txBox="1"/>
          <p:nvPr/>
        </p:nvSpPr>
        <p:spPr>
          <a:xfrm>
            <a:off x="1349274" y="2946338"/>
            <a:ext cx="10297293" cy="2800767"/>
          </a:xfrm>
          <a:prstGeom prst="rect">
            <a:avLst/>
          </a:prstGeom>
          <a:gradFill>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nchor="ctr" anchorCtr="0">
            <a:spAutoFit/>
          </a:bodyPr>
          <a:lstStyle>
            <a:defPPr>
              <a:defRPr lang="es-EC"/>
            </a:defPPr>
            <a:lvl1pPr algn="ctr">
              <a:defRPr sz="2200">
                <a:latin typeface="Arial" panose="020B0604020202020204" pitchFamily="34" charset="0"/>
                <a:cs typeface="Arial" panose="020B0604020202020204" pitchFamily="34" charset="0"/>
              </a:defRPr>
            </a:lvl1p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Existe la posibilidad de contratar soldados temporales sin afectación a la actual estructura de la Fuerza,</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mejor opción de empleo del personal contratado es en actividades administrativas y seguridad.</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Para dar viabilidad al proyecto es necesario realizar reformas legales debido al control constitucional que esto requiere.</a:t>
            </a:r>
          </a:p>
        </p:txBody>
      </p:sp>
    </p:spTree>
    <p:extLst>
      <p:ext uri="{BB962C8B-B14F-4D97-AF65-F5344CB8AC3E}">
        <p14:creationId xmlns:p14="http://schemas.microsoft.com/office/powerpoint/2010/main" val="4003493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1 Rectángulo redondeado"/>
          <p:cNvSpPr/>
          <p:nvPr/>
        </p:nvSpPr>
        <p:spPr bwMode="auto">
          <a:xfrm>
            <a:off x="4230688" y="1216758"/>
            <a:ext cx="3730624" cy="763229"/>
          </a:xfrm>
          <a:prstGeom prst="roundRect">
            <a:avLst>
              <a:gd name="adj" fmla="val 50000"/>
            </a:avLst>
          </a:prstGeom>
          <a:solidFill>
            <a:srgbClr val="FFFF00"/>
          </a:solidFill>
          <a:ln w="76200" cap="flat" cmpd="tri" algn="ctr">
            <a:solidFill>
              <a:schemeClr val="tx1"/>
            </a:solidFill>
            <a:prstDash val="solid"/>
            <a:round/>
            <a:headEnd type="none" w="med" len="med"/>
            <a:tailEnd type="none" w="med" len="med"/>
          </a:ln>
          <a:effectLst/>
          <a:scene3d>
            <a:camera prst="orthographicFront"/>
            <a:lightRig rig="soft" dir="t">
              <a:rot lat="0" lon="0" rev="10800000"/>
            </a:lightRig>
          </a:scene3d>
          <a:sp3d prstMaterial="flat"/>
        </p:spPr>
        <p:txBody>
          <a:bodyPr/>
          <a:lstStyle/>
          <a:p>
            <a:pPr marL="0" marR="0" lvl="3"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272" normalizeH="0" baseline="0" noProof="0" dirty="0">
                <a:ln>
                  <a:noFill/>
                </a:ln>
                <a:solidFill>
                  <a:sysClr val="windowText" lastClr="000000"/>
                </a:solidFill>
                <a:effectLst>
                  <a:glow rad="139700">
                    <a:srgbClr val="FFFF99"/>
                  </a:glow>
                </a:effectLst>
                <a:uLnTx/>
                <a:uFillTx/>
                <a:latin typeface="Arial Black" pitchFamily="34" charset="0"/>
                <a:ea typeface="+mn-ea"/>
                <a:cs typeface="Arial"/>
              </a:rPr>
              <a:t>PROPUESTA</a:t>
            </a:r>
          </a:p>
        </p:txBody>
      </p:sp>
      <p:sp>
        <p:nvSpPr>
          <p:cNvPr id="7" name="3 CuadroTexto">
            <a:extLst>
              <a:ext uri="{FF2B5EF4-FFF2-40B4-BE49-F238E27FC236}">
                <a16:creationId xmlns:a16="http://schemas.microsoft.com/office/drawing/2014/main" id="{668EA47A-1F39-40BB-B9D4-D144AA6DF67E}"/>
              </a:ext>
            </a:extLst>
          </p:cNvPr>
          <p:cNvSpPr txBox="1"/>
          <p:nvPr/>
        </p:nvSpPr>
        <p:spPr>
          <a:xfrm>
            <a:off x="2075396" y="123248"/>
            <a:ext cx="8041208" cy="584775"/>
          </a:xfrm>
          <a:prstGeom prst="rect">
            <a:avLst/>
          </a:prstGeom>
        </p:spPr>
        <p:txBody>
          <a:bodyPr vert="horz" lIns="91440" tIns="45720" rIns="91440" bIns="45720" rtlCol="0">
            <a:noAutofit/>
          </a:bodyPr>
          <a:lstStyle>
            <a:defPPr>
              <a:defRPr lang="es-EC"/>
            </a:defPPr>
            <a:lvl1pPr indent="0" algn="ctr">
              <a:spcBef>
                <a:spcPct val="20000"/>
              </a:spcBef>
              <a:buFont typeface="Arial" panose="020B0604020202020204" pitchFamily="34" charset="0"/>
              <a:buNone/>
              <a:defRPr sz="320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defRPr>
            </a:lvl1pPr>
            <a:lvl2pPr indent="0" algn="ctr">
              <a:spcBef>
                <a:spcPct val="20000"/>
              </a:spcBef>
              <a:buFont typeface="Arial" panose="020B0604020202020204" pitchFamily="34" charset="0"/>
              <a:buNone/>
              <a:defRPr sz="2800">
                <a:solidFill>
                  <a:schemeClr val="tx1">
                    <a:tint val="75000"/>
                  </a:schemeClr>
                </a:solidFill>
              </a:defRPr>
            </a:lvl2pPr>
            <a:lvl3pPr indent="0" algn="ctr">
              <a:spcBef>
                <a:spcPct val="20000"/>
              </a:spcBef>
              <a:buFont typeface="Arial" panose="020B0604020202020204" pitchFamily="34" charset="0"/>
              <a:buNone/>
              <a:defRPr sz="2400">
                <a:solidFill>
                  <a:schemeClr val="tx1">
                    <a:tint val="75000"/>
                  </a:schemeClr>
                </a:solidFill>
              </a:defRPr>
            </a:lvl3pPr>
            <a:lvl4pPr indent="0" algn="ctr">
              <a:spcBef>
                <a:spcPct val="20000"/>
              </a:spcBef>
              <a:buFont typeface="Arial" panose="020B0604020202020204" pitchFamily="34" charset="0"/>
              <a:buNone/>
              <a:defRPr sz="2000">
                <a:solidFill>
                  <a:schemeClr val="tx1">
                    <a:tint val="75000"/>
                  </a:schemeClr>
                </a:solidFill>
              </a:defRPr>
            </a:lvl4pPr>
            <a:lvl5pPr indent="0" algn="ctr">
              <a:spcBef>
                <a:spcPct val="20000"/>
              </a:spcBef>
              <a:buFont typeface="Arial" panose="020B0604020202020204" pitchFamily="34" charset="0"/>
              <a:buNone/>
              <a:defRPr sz="2000">
                <a:solidFill>
                  <a:schemeClr val="tx1">
                    <a:tint val="75000"/>
                  </a:schemeClr>
                </a:solidFill>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j-ea"/>
                <a:cs typeface="Aharoni" panose="02010803020104030203" pitchFamily="2" charset="-79"/>
              </a:rPr>
              <a:t>CAPITULO V</a:t>
            </a:r>
          </a:p>
        </p:txBody>
      </p:sp>
      <p:pic>
        <p:nvPicPr>
          <p:cNvPr id="3" name="Imagen 2">
            <a:extLst>
              <a:ext uri="{FF2B5EF4-FFF2-40B4-BE49-F238E27FC236}">
                <a16:creationId xmlns:a16="http://schemas.microsoft.com/office/drawing/2014/main" id="{83CF0B8F-5B5C-4877-9191-78B19F9FA14C}"/>
              </a:ext>
            </a:extLst>
          </p:cNvPr>
          <p:cNvPicPr>
            <a:picLocks noChangeAspect="1"/>
          </p:cNvPicPr>
          <p:nvPr/>
        </p:nvPicPr>
        <p:blipFill>
          <a:blip r:embed="rId2"/>
          <a:stretch>
            <a:fillRect/>
          </a:stretch>
        </p:blipFill>
        <p:spPr>
          <a:xfrm>
            <a:off x="4669593" y="2488722"/>
            <a:ext cx="2852813" cy="2852813"/>
          </a:xfrm>
          <a:prstGeom prst="rect">
            <a:avLst/>
          </a:prstGeom>
        </p:spPr>
      </p:pic>
      <p:pic>
        <p:nvPicPr>
          <p:cNvPr id="10" name="Imagen 9">
            <a:extLst>
              <a:ext uri="{FF2B5EF4-FFF2-40B4-BE49-F238E27FC236}">
                <a16:creationId xmlns:a16="http://schemas.microsoft.com/office/drawing/2014/main" id="{B8AD0F14-2184-4460-A750-6B29E7DD7CB1}"/>
              </a:ext>
            </a:extLst>
          </p:cNvPr>
          <p:cNvPicPr>
            <a:picLocks noChangeAspect="1"/>
          </p:cNvPicPr>
          <p:nvPr/>
        </p:nvPicPr>
        <p:blipFill>
          <a:blip r:embed="rId3"/>
          <a:stretch>
            <a:fillRect/>
          </a:stretch>
        </p:blipFill>
        <p:spPr>
          <a:xfrm>
            <a:off x="245233" y="131237"/>
            <a:ext cx="1104043" cy="284399"/>
          </a:xfrm>
          <a:prstGeom prst="rect">
            <a:avLst/>
          </a:prstGeom>
        </p:spPr>
      </p:pic>
    </p:spTree>
    <p:extLst>
      <p:ext uri="{BB962C8B-B14F-4D97-AF65-F5344CB8AC3E}">
        <p14:creationId xmlns:p14="http://schemas.microsoft.com/office/powerpoint/2010/main" val="777933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113452" y="92456"/>
            <a:ext cx="6795450"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ANTECEDENTES DE LA PROPUESTA</a:t>
            </a:r>
          </a:p>
        </p:txBody>
      </p:sp>
      <p:sp>
        <p:nvSpPr>
          <p:cNvPr id="3" name="CuadroTexto 2">
            <a:extLst>
              <a:ext uri="{FF2B5EF4-FFF2-40B4-BE49-F238E27FC236}">
                <a16:creationId xmlns:a16="http://schemas.microsoft.com/office/drawing/2014/main" id="{E609C33A-825D-475F-B03F-1D9FB4B586A9}"/>
              </a:ext>
            </a:extLst>
          </p:cNvPr>
          <p:cNvSpPr txBox="1"/>
          <p:nvPr/>
        </p:nvSpPr>
        <p:spPr>
          <a:xfrm>
            <a:off x="641971" y="771756"/>
            <a:ext cx="3834582"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dirty="0"/>
              <a:t>ESTADO ECUATORIANO</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endParaRPr>
          </a:p>
        </p:txBody>
      </p:sp>
      <p:sp>
        <p:nvSpPr>
          <p:cNvPr id="5" name="AutoShape 10"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873896B2-1C1D-4D64-8D19-D1A9ECD637B5}"/>
              </a:ext>
            </a:extLst>
          </p:cNvPr>
          <p:cNvSpPr>
            <a:spLocks noChangeAspect="1" noChangeArrowheads="1"/>
          </p:cNvSpPr>
          <p:nvPr/>
        </p:nvSpPr>
        <p:spPr bwMode="auto">
          <a:xfrm>
            <a:off x="5541054" y="1338019"/>
            <a:ext cx="5883888" cy="830997"/>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s-ES" sz="2400" dirty="0"/>
              <a:t>Anualmente asigna el presupuesto para la seguridad y defensa</a:t>
            </a:r>
          </a:p>
        </p:txBody>
      </p:sp>
      <p:sp>
        <p:nvSpPr>
          <p:cNvPr id="6" name="1 Rectángulo">
            <a:extLst>
              <a:ext uri="{FF2B5EF4-FFF2-40B4-BE49-F238E27FC236}">
                <a16:creationId xmlns:a16="http://schemas.microsoft.com/office/drawing/2014/main" id="{77DBF3B0-C357-4856-8504-CDF98DF2C958}"/>
              </a:ext>
            </a:extLst>
          </p:cNvPr>
          <p:cNvSpPr>
            <a:spLocks noChangeArrowheads="1"/>
          </p:cNvSpPr>
          <p:nvPr/>
        </p:nvSpPr>
        <p:spPr bwMode="auto">
          <a:xfrm>
            <a:off x="752168" y="4485871"/>
            <a:ext cx="3526434" cy="461665"/>
          </a:xfrm>
          <a:prstGeom prst="rect">
            <a:avLst/>
          </a:prstGeom>
          <a:noFill/>
          <a:ln w="9525">
            <a:noFill/>
            <a:miter lim="800000"/>
            <a:headEnd/>
            <a:tailEnd/>
          </a:ln>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C" sz="2400" b="1" i="0" u="none" strike="noStrike" kern="0" cap="none" spc="0" normalizeH="0" baseline="0" noProof="0" dirty="0">
                <a:ln>
                  <a:noFill/>
                </a:ln>
                <a:solidFill>
                  <a:prstClr val="black"/>
                </a:solidFill>
                <a:effectLst/>
                <a:uLnTx/>
                <a:uFillTx/>
              </a:rPr>
              <a:t>FUERZAS ARMADAS</a:t>
            </a:r>
            <a:endParaRPr kumimoji="0" lang="es-EC" sz="2400" b="1" i="0" u="none" strike="noStrike" kern="0" cap="none" spc="0" normalizeH="0" baseline="0" noProof="0" dirty="0">
              <a:ln>
                <a:noFill/>
              </a:ln>
              <a:solidFill>
                <a:srgbClr val="FFFFFF"/>
              </a:solidFill>
              <a:effectLst/>
              <a:uLnTx/>
              <a:uFillTx/>
              <a:latin typeface="Century Gothic" pitchFamily="34" charset="0"/>
            </a:endParaRPr>
          </a:p>
        </p:txBody>
      </p:sp>
      <p:sp>
        <p:nvSpPr>
          <p:cNvPr id="7"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8352401" y="3593318"/>
            <a:ext cx="2203034" cy="2246769"/>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176213" lvl="0" indent="-176213" defTabSz="457200">
              <a:buFont typeface="Arial" pitchFamily="34" charset="0"/>
              <a:buChar char="•"/>
            </a:pPr>
            <a:r>
              <a:rPr lang="es-ES" sz="2000" dirty="0">
                <a:latin typeface="Calibri" panose="020F0502020204030204" pitchFamily="34" charset="0"/>
                <a:ea typeface="Times New Roman" panose="02020603050405020304" pitchFamily="18" charset="0"/>
                <a:cs typeface="Calibri" panose="020F0502020204030204" pitchFamily="34" charset="0"/>
              </a:rPr>
              <a:t>Planificación.</a:t>
            </a:r>
            <a:r>
              <a:rPr kumimoji="0" lang="es-EC" sz="2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176213" lvl="0" indent="-176213" defTabSz="457200"/>
            <a:endParaRPr kumimoji="0" lang="es-EC" sz="2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176213" lvl="0" indent="-176213" defTabSz="457200">
              <a:buFont typeface="Arial" pitchFamily="34" charset="0"/>
              <a:buChar char="•"/>
            </a:pPr>
            <a:r>
              <a:rPr lang="es-ES" sz="2000" dirty="0">
                <a:latin typeface="Calibri" panose="020F0502020204030204" pitchFamily="34" charset="0"/>
                <a:ea typeface="Times New Roman" panose="02020603050405020304" pitchFamily="18" charset="0"/>
                <a:cs typeface="Calibri" panose="020F0502020204030204" pitchFamily="34" charset="0"/>
              </a:rPr>
              <a:t>Preparación.</a:t>
            </a:r>
          </a:p>
          <a:p>
            <a:pPr marL="176213" lvl="0" indent="-176213" defTabSz="457200"/>
            <a:endParaRPr lang="es-ES" sz="2000" dirty="0">
              <a:latin typeface="Calibri" panose="020F0502020204030204" pitchFamily="34" charset="0"/>
              <a:ea typeface="Times New Roman" panose="02020603050405020304" pitchFamily="18" charset="0"/>
              <a:cs typeface="Calibri" panose="020F0502020204030204" pitchFamily="34" charset="0"/>
            </a:endParaRPr>
          </a:p>
          <a:p>
            <a:pPr marL="176213" lvl="0" indent="-176213" defTabSz="457200">
              <a:buFont typeface="Arial" pitchFamily="34" charset="0"/>
              <a:buChar char="•"/>
            </a:pPr>
            <a:r>
              <a:rPr lang="es-ES_tradnl" sz="2000" dirty="0">
                <a:latin typeface="Arial" panose="020B0604020202020204" pitchFamily="34" charset="0"/>
                <a:ea typeface="Calibri" panose="020F0502020204030204" pitchFamily="34" charset="0"/>
              </a:rPr>
              <a:t>Empleo </a:t>
            </a:r>
          </a:p>
          <a:p>
            <a:pPr marL="176213" lvl="0" indent="-176213" defTabSz="457200">
              <a:buFont typeface="Arial" pitchFamily="34" charset="0"/>
              <a:buChar char="•"/>
            </a:pPr>
            <a:endParaRPr lang="es-ES_tradnl" sz="2000" dirty="0">
              <a:latin typeface="Arial" panose="020B0604020202020204" pitchFamily="34" charset="0"/>
              <a:ea typeface="Calibri" panose="020F0502020204030204" pitchFamily="34" charset="0"/>
            </a:endParaRPr>
          </a:p>
          <a:p>
            <a:pPr marL="176213" lvl="0" indent="-176213" defTabSz="457200">
              <a:buFont typeface="Arial" pitchFamily="34" charset="0"/>
              <a:buChar char="•"/>
            </a:pPr>
            <a:r>
              <a:rPr lang="es-ES_tradnl" sz="2000" dirty="0">
                <a:latin typeface="Arial" panose="020B0604020202020204" pitchFamily="34" charset="0"/>
                <a:ea typeface="Calibri" panose="020F0502020204030204" pitchFamily="34" charset="0"/>
              </a:rPr>
              <a:t>Apoyo</a:t>
            </a:r>
            <a:endParaRPr lang="es-ES" sz="2000" dirty="0">
              <a:latin typeface="Calibri" panose="020F0502020204030204" pitchFamily="34" charset="0"/>
              <a:cs typeface="Calibri" panose="020F0502020204030204" pitchFamily="34" charset="0"/>
            </a:endParaRPr>
          </a:p>
        </p:txBody>
      </p:sp>
      <p:cxnSp>
        <p:nvCxnSpPr>
          <p:cNvPr id="9" name="Conector recto de flecha 8">
            <a:extLst>
              <a:ext uri="{FF2B5EF4-FFF2-40B4-BE49-F238E27FC236}">
                <a16:creationId xmlns:a16="http://schemas.microsoft.com/office/drawing/2014/main" id="{D48ABB1E-19FF-49F5-AE0B-07CD4B5F75C4}"/>
              </a:ext>
            </a:extLst>
          </p:cNvPr>
          <p:cNvCxnSpPr>
            <a:cxnSpLocks/>
          </p:cNvCxnSpPr>
          <p:nvPr/>
        </p:nvCxnSpPr>
        <p:spPr>
          <a:xfrm>
            <a:off x="4063119" y="2011883"/>
            <a:ext cx="1359323" cy="13983"/>
          </a:xfrm>
          <a:prstGeom prst="straightConnector1">
            <a:avLst/>
          </a:prstGeom>
          <a:noFill/>
          <a:ln w="57150" cap="flat" cmpd="sng" algn="ctr">
            <a:solidFill>
              <a:srgbClr val="4F81BD"/>
            </a:solidFill>
            <a:prstDash val="solid"/>
            <a:tailEnd type="triangle"/>
          </a:ln>
          <a:effectLst>
            <a:outerShdw blurRad="40000" dist="20000" dir="5400000" rotWithShape="0">
              <a:srgbClr val="000000">
                <a:alpha val="38000"/>
              </a:srgbClr>
            </a:outerShdw>
          </a:effectLst>
        </p:spPr>
      </p:cxnSp>
      <p:sp>
        <p:nvSpPr>
          <p:cNvPr id="10" name="Abrir llave 9">
            <a:extLst>
              <a:ext uri="{FF2B5EF4-FFF2-40B4-BE49-F238E27FC236}">
                <a16:creationId xmlns:a16="http://schemas.microsoft.com/office/drawing/2014/main" id="{067247D6-F85C-4067-8297-D36418DAD680}"/>
              </a:ext>
            </a:extLst>
          </p:cNvPr>
          <p:cNvSpPr/>
          <p:nvPr/>
        </p:nvSpPr>
        <p:spPr>
          <a:xfrm>
            <a:off x="7023903" y="3352057"/>
            <a:ext cx="325315" cy="2673855"/>
          </a:xfrm>
          <a:prstGeom prst="leftBrac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C" sz="1800" b="0" i="0" u="none" strike="noStrike" kern="0" cap="none" spc="0" normalizeH="0" baseline="0" noProof="0">
              <a:ln>
                <a:noFill/>
              </a:ln>
              <a:solidFill>
                <a:prstClr val="black"/>
              </a:solidFill>
              <a:effectLst/>
              <a:uLnTx/>
              <a:uFillTx/>
              <a:latin typeface="Calibri"/>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pic>
        <p:nvPicPr>
          <p:cNvPr id="12" name="Imagen 11">
            <a:extLst>
              <a:ext uri="{FF2B5EF4-FFF2-40B4-BE49-F238E27FC236}">
                <a16:creationId xmlns:a16="http://schemas.microsoft.com/office/drawing/2014/main" id="{95DDD316-7EAF-4E71-8428-7FD486550973}"/>
              </a:ext>
            </a:extLst>
          </p:cNvPr>
          <p:cNvPicPr>
            <a:picLocks noChangeAspect="1"/>
          </p:cNvPicPr>
          <p:nvPr/>
        </p:nvPicPr>
        <p:blipFill>
          <a:blip r:embed="rId3"/>
          <a:stretch>
            <a:fillRect/>
          </a:stretch>
        </p:blipFill>
        <p:spPr>
          <a:xfrm>
            <a:off x="1636565" y="1527552"/>
            <a:ext cx="1845395" cy="2461491"/>
          </a:xfrm>
          <a:prstGeom prst="rect">
            <a:avLst/>
          </a:prstGeom>
        </p:spPr>
      </p:pic>
      <p:sp>
        <p:nvSpPr>
          <p:cNvPr id="13" name="AutoShape 10"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EFC604CA-7A92-4F8A-A02B-CF99BE1B462A}"/>
              </a:ext>
            </a:extLst>
          </p:cNvPr>
          <p:cNvSpPr>
            <a:spLocks noChangeAspect="1" noChangeArrowheads="1"/>
          </p:cNvSpPr>
          <p:nvPr/>
        </p:nvSpPr>
        <p:spPr bwMode="auto">
          <a:xfrm>
            <a:off x="4434723" y="4301203"/>
            <a:ext cx="1975438" cy="830997"/>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s-ES" sz="2400" dirty="0"/>
              <a:t>Conformadas  organismos</a:t>
            </a:r>
          </a:p>
        </p:txBody>
      </p:sp>
    </p:spTree>
    <p:extLst>
      <p:ext uri="{BB962C8B-B14F-4D97-AF65-F5344CB8AC3E}">
        <p14:creationId xmlns:p14="http://schemas.microsoft.com/office/powerpoint/2010/main" val="3836597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1 Rectángulo redondeado"/>
          <p:cNvSpPr/>
          <p:nvPr/>
        </p:nvSpPr>
        <p:spPr bwMode="auto">
          <a:xfrm>
            <a:off x="2198253" y="1216758"/>
            <a:ext cx="7795491" cy="763229"/>
          </a:xfrm>
          <a:prstGeom prst="roundRect">
            <a:avLst>
              <a:gd name="adj" fmla="val 50000"/>
            </a:avLst>
          </a:prstGeom>
          <a:solidFill>
            <a:srgbClr val="FFFF00"/>
          </a:solidFill>
          <a:ln w="76200" cap="flat" cmpd="tri" algn="ctr">
            <a:solidFill>
              <a:schemeClr val="tx1"/>
            </a:solidFill>
            <a:prstDash val="solid"/>
            <a:round/>
            <a:headEnd type="none" w="med" len="med"/>
            <a:tailEnd type="none" w="med" len="med"/>
          </a:ln>
          <a:effectLst/>
          <a:scene3d>
            <a:camera prst="orthographicFront"/>
            <a:lightRig rig="soft" dir="t">
              <a:rot lat="0" lon="0" rev="10800000"/>
            </a:lightRig>
          </a:scene3d>
          <a:sp3d prstMaterial="flat"/>
        </p:spPr>
        <p:txBody>
          <a:bodyPr/>
          <a:lstStyle/>
          <a:p>
            <a:pPr marL="0" marR="0" lvl="3"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272" normalizeH="0" baseline="0" noProof="0" dirty="0">
                <a:ln>
                  <a:noFill/>
                </a:ln>
                <a:solidFill>
                  <a:sysClr val="windowText" lastClr="000000"/>
                </a:solidFill>
                <a:effectLst>
                  <a:glow rad="139700">
                    <a:srgbClr val="FFFF99"/>
                  </a:glow>
                </a:effectLst>
                <a:uLnTx/>
                <a:uFillTx/>
                <a:latin typeface="Arial Black" pitchFamily="34" charset="0"/>
                <a:ea typeface="+mn-ea"/>
                <a:cs typeface="Arial"/>
              </a:rPr>
              <a:t>PLANTEAMIENTO DEL PROBLEMA</a:t>
            </a:r>
          </a:p>
        </p:txBody>
      </p:sp>
      <p:sp>
        <p:nvSpPr>
          <p:cNvPr id="7" name="3 CuadroTexto">
            <a:extLst>
              <a:ext uri="{FF2B5EF4-FFF2-40B4-BE49-F238E27FC236}">
                <a16:creationId xmlns:a16="http://schemas.microsoft.com/office/drawing/2014/main" id="{668EA47A-1F39-40BB-B9D4-D144AA6DF67E}"/>
              </a:ext>
            </a:extLst>
          </p:cNvPr>
          <p:cNvSpPr txBox="1"/>
          <p:nvPr/>
        </p:nvSpPr>
        <p:spPr>
          <a:xfrm>
            <a:off x="2075396" y="123248"/>
            <a:ext cx="8041208" cy="584775"/>
          </a:xfrm>
          <a:prstGeom prst="rect">
            <a:avLst/>
          </a:prstGeom>
        </p:spPr>
        <p:txBody>
          <a:bodyPr vert="horz" lIns="91440" tIns="45720" rIns="91440" bIns="45720" rtlCol="0">
            <a:noAutofit/>
          </a:bodyPr>
          <a:lstStyle>
            <a:defPPr>
              <a:defRPr lang="es-EC"/>
            </a:defPPr>
            <a:lvl1pPr indent="0" algn="ctr">
              <a:spcBef>
                <a:spcPct val="20000"/>
              </a:spcBef>
              <a:buFont typeface="Arial" panose="020B0604020202020204" pitchFamily="34" charset="0"/>
              <a:buNone/>
              <a:defRPr sz="320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defRPr>
            </a:lvl1pPr>
            <a:lvl2pPr indent="0" algn="ctr">
              <a:spcBef>
                <a:spcPct val="20000"/>
              </a:spcBef>
              <a:buFont typeface="Arial" panose="020B0604020202020204" pitchFamily="34" charset="0"/>
              <a:buNone/>
              <a:defRPr sz="2800">
                <a:solidFill>
                  <a:schemeClr val="tx1">
                    <a:tint val="75000"/>
                  </a:schemeClr>
                </a:solidFill>
              </a:defRPr>
            </a:lvl2pPr>
            <a:lvl3pPr indent="0" algn="ctr">
              <a:spcBef>
                <a:spcPct val="20000"/>
              </a:spcBef>
              <a:buFont typeface="Arial" panose="020B0604020202020204" pitchFamily="34" charset="0"/>
              <a:buNone/>
              <a:defRPr sz="2400">
                <a:solidFill>
                  <a:schemeClr val="tx1">
                    <a:tint val="75000"/>
                  </a:schemeClr>
                </a:solidFill>
              </a:defRPr>
            </a:lvl3pPr>
            <a:lvl4pPr indent="0" algn="ctr">
              <a:spcBef>
                <a:spcPct val="20000"/>
              </a:spcBef>
              <a:buFont typeface="Arial" panose="020B0604020202020204" pitchFamily="34" charset="0"/>
              <a:buNone/>
              <a:defRPr sz="2000">
                <a:solidFill>
                  <a:schemeClr val="tx1">
                    <a:tint val="75000"/>
                  </a:schemeClr>
                </a:solidFill>
              </a:defRPr>
            </a:lvl4pPr>
            <a:lvl5pPr indent="0" algn="ctr">
              <a:spcBef>
                <a:spcPct val="20000"/>
              </a:spcBef>
              <a:buFont typeface="Arial" panose="020B0604020202020204" pitchFamily="34" charset="0"/>
              <a:buNone/>
              <a:defRPr sz="2000">
                <a:solidFill>
                  <a:schemeClr val="tx1">
                    <a:tint val="75000"/>
                  </a:schemeClr>
                </a:solidFill>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j-ea"/>
                <a:cs typeface="Aharoni" panose="02010803020104030203" pitchFamily="2" charset="-79"/>
              </a:rPr>
              <a:t>CAPITULO I</a:t>
            </a:r>
          </a:p>
        </p:txBody>
      </p:sp>
      <p:pic>
        <p:nvPicPr>
          <p:cNvPr id="3" name="Imagen 2">
            <a:extLst>
              <a:ext uri="{FF2B5EF4-FFF2-40B4-BE49-F238E27FC236}">
                <a16:creationId xmlns:a16="http://schemas.microsoft.com/office/drawing/2014/main" id="{83CF0B8F-5B5C-4877-9191-78B19F9FA14C}"/>
              </a:ext>
            </a:extLst>
          </p:cNvPr>
          <p:cNvPicPr>
            <a:picLocks noChangeAspect="1"/>
          </p:cNvPicPr>
          <p:nvPr/>
        </p:nvPicPr>
        <p:blipFill>
          <a:blip r:embed="rId2"/>
          <a:stretch>
            <a:fillRect/>
          </a:stretch>
        </p:blipFill>
        <p:spPr>
          <a:xfrm>
            <a:off x="4669593" y="2488722"/>
            <a:ext cx="2852813" cy="2852813"/>
          </a:xfrm>
          <a:prstGeom prst="rect">
            <a:avLst/>
          </a:prstGeom>
        </p:spPr>
      </p:pic>
      <p:pic>
        <p:nvPicPr>
          <p:cNvPr id="10" name="Imagen 9">
            <a:extLst>
              <a:ext uri="{FF2B5EF4-FFF2-40B4-BE49-F238E27FC236}">
                <a16:creationId xmlns:a16="http://schemas.microsoft.com/office/drawing/2014/main" id="{B8AD0F14-2184-4460-A750-6B29E7DD7CB1}"/>
              </a:ext>
            </a:extLst>
          </p:cNvPr>
          <p:cNvPicPr>
            <a:picLocks noChangeAspect="1"/>
          </p:cNvPicPr>
          <p:nvPr/>
        </p:nvPicPr>
        <p:blipFill>
          <a:blip r:embed="rId3"/>
          <a:stretch>
            <a:fillRect/>
          </a:stretch>
        </p:blipFill>
        <p:spPr>
          <a:xfrm>
            <a:off x="245233" y="131237"/>
            <a:ext cx="1104043" cy="284399"/>
          </a:xfrm>
          <a:prstGeom prst="rect">
            <a:avLst/>
          </a:prstGeom>
        </p:spPr>
      </p:pic>
    </p:spTree>
    <p:extLst>
      <p:ext uri="{BB962C8B-B14F-4D97-AF65-F5344CB8AC3E}">
        <p14:creationId xmlns:p14="http://schemas.microsoft.com/office/powerpoint/2010/main" val="1099744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113452" y="92456"/>
            <a:ext cx="6795450"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ANTECEDENTES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sp>
        <p:nvSpPr>
          <p:cNvPr id="16" name="Rectangle 15">
            <a:extLst>
              <a:ext uri="{FF2B5EF4-FFF2-40B4-BE49-F238E27FC236}">
                <a16:creationId xmlns:a16="http://schemas.microsoft.com/office/drawing/2014/main" id="{54429A39-3A24-4251-8F6F-5B4F5E450925}"/>
              </a:ext>
            </a:extLst>
          </p:cNvPr>
          <p:cNvSpPr>
            <a:spLocks noChangeArrowheads="1"/>
          </p:cNvSpPr>
          <p:nvPr/>
        </p:nvSpPr>
        <p:spPr bwMode="auto">
          <a:xfrm>
            <a:off x="2551843" y="1799623"/>
            <a:ext cx="1803104" cy="616521"/>
          </a:xfrm>
          <a:prstGeom prst="round2DiagRect">
            <a:avLst>
              <a:gd name="adj1" fmla="val 0"/>
              <a:gd name="adj2" fmla="val 50000"/>
            </a:avLst>
          </a:prstGeom>
          <a:solidFill>
            <a:srgbClr val="EEECE1"/>
          </a:solidFill>
          <a:ln w="38100">
            <a:noFill/>
          </a:ln>
          <a:effectLst>
            <a:softEdge rad="0"/>
          </a:effectLst>
          <a:scene3d>
            <a:camera prst="orthographicFront"/>
            <a:lightRig rig="balanced" dir="t">
              <a:rot lat="0" lon="0" rev="2400000"/>
            </a:lightRig>
          </a:scene3d>
          <a:sp3d/>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dirty="0">
              <a:ln>
                <a:noFill/>
              </a:ln>
              <a:solidFill>
                <a:prstClr val="black"/>
              </a:solidFill>
              <a:effectLst/>
              <a:uLnTx/>
              <a:uFillTx/>
            </a:endParaRPr>
          </a:p>
        </p:txBody>
      </p:sp>
      <p:sp>
        <p:nvSpPr>
          <p:cNvPr id="17" name="Forma libre 6">
            <a:extLst>
              <a:ext uri="{FF2B5EF4-FFF2-40B4-BE49-F238E27FC236}">
                <a16:creationId xmlns:a16="http://schemas.microsoft.com/office/drawing/2014/main" id="{C79F37EC-A913-4046-A549-651FCAB154C8}"/>
              </a:ext>
            </a:extLst>
          </p:cNvPr>
          <p:cNvSpPr/>
          <p:nvPr/>
        </p:nvSpPr>
        <p:spPr>
          <a:xfrm flipH="1" flipV="1">
            <a:off x="1713035" y="2450458"/>
            <a:ext cx="881233" cy="730687"/>
          </a:xfrm>
          <a:custGeom>
            <a:avLst/>
            <a:gdLst>
              <a:gd name="connsiteX0" fmla="*/ 2352675 w 2352675"/>
              <a:gd name="connsiteY0" fmla="*/ 0 h 1019175"/>
              <a:gd name="connsiteX1" fmla="*/ 466725 w 2352675"/>
              <a:gd name="connsiteY1" fmla="*/ 1019175 h 1019175"/>
              <a:gd name="connsiteX2" fmla="*/ 0 w 2352675"/>
              <a:gd name="connsiteY2" fmla="*/ 1019175 h 1019175"/>
              <a:gd name="connsiteX0" fmla="*/ 2362200 w 2362200"/>
              <a:gd name="connsiteY0" fmla="*/ 0 h 762000"/>
              <a:gd name="connsiteX1" fmla="*/ 466725 w 2362200"/>
              <a:gd name="connsiteY1" fmla="*/ 762000 h 762000"/>
              <a:gd name="connsiteX2" fmla="*/ 0 w 2362200"/>
              <a:gd name="connsiteY2" fmla="*/ 762000 h 762000"/>
              <a:gd name="connsiteX0" fmla="*/ 1892300 w 1892300"/>
              <a:gd name="connsiteY0" fmla="*/ 0 h 584200"/>
              <a:gd name="connsiteX1" fmla="*/ 466725 w 1892300"/>
              <a:gd name="connsiteY1" fmla="*/ 584200 h 584200"/>
              <a:gd name="connsiteX2" fmla="*/ 0 w 1892300"/>
              <a:gd name="connsiteY2" fmla="*/ 584200 h 584200"/>
              <a:gd name="connsiteX0" fmla="*/ 993140 w 993140"/>
              <a:gd name="connsiteY0" fmla="*/ 0 h 767080"/>
              <a:gd name="connsiteX1" fmla="*/ 466725 w 993140"/>
              <a:gd name="connsiteY1" fmla="*/ 767080 h 767080"/>
              <a:gd name="connsiteX2" fmla="*/ 0 w 993140"/>
              <a:gd name="connsiteY2" fmla="*/ 767080 h 767080"/>
            </a:gdLst>
            <a:ahLst/>
            <a:cxnLst>
              <a:cxn ang="0">
                <a:pos x="connsiteX0" y="connsiteY0"/>
              </a:cxn>
              <a:cxn ang="0">
                <a:pos x="connsiteX1" y="connsiteY1"/>
              </a:cxn>
              <a:cxn ang="0">
                <a:pos x="connsiteX2" y="connsiteY2"/>
              </a:cxn>
            </a:cxnLst>
            <a:rect l="l" t="t" r="r" b="b"/>
            <a:pathLst>
              <a:path w="993140" h="767080">
                <a:moveTo>
                  <a:pt x="993140" y="0"/>
                </a:moveTo>
                <a:lnTo>
                  <a:pt x="466725" y="767080"/>
                </a:lnTo>
                <a:lnTo>
                  <a:pt x="0" y="767080"/>
                </a:lnTo>
              </a:path>
            </a:pathLst>
          </a:custGeom>
          <a:noFill/>
          <a:ln w="12700" cap="flat" cmpd="sng" algn="ctr">
            <a:solidFill>
              <a:schemeClr val="tx1"/>
            </a:solidFill>
            <a:prstDash val="solid"/>
            <a:miter lim="800000"/>
            <a:headEnd type="none" w="med" len="med"/>
            <a:tailEnd type="triangle"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sz="1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Forma libre 7">
            <a:extLst>
              <a:ext uri="{FF2B5EF4-FFF2-40B4-BE49-F238E27FC236}">
                <a16:creationId xmlns:a16="http://schemas.microsoft.com/office/drawing/2014/main" id="{253A964F-3315-48BF-8CD2-BF440BF80F80}"/>
              </a:ext>
            </a:extLst>
          </p:cNvPr>
          <p:cNvSpPr/>
          <p:nvPr/>
        </p:nvSpPr>
        <p:spPr>
          <a:xfrm flipH="1">
            <a:off x="1725206" y="3664085"/>
            <a:ext cx="881233" cy="730687"/>
          </a:xfrm>
          <a:custGeom>
            <a:avLst/>
            <a:gdLst>
              <a:gd name="connsiteX0" fmla="*/ 2352675 w 2352675"/>
              <a:gd name="connsiteY0" fmla="*/ 0 h 1019175"/>
              <a:gd name="connsiteX1" fmla="*/ 466725 w 2352675"/>
              <a:gd name="connsiteY1" fmla="*/ 1019175 h 1019175"/>
              <a:gd name="connsiteX2" fmla="*/ 0 w 2352675"/>
              <a:gd name="connsiteY2" fmla="*/ 1019175 h 1019175"/>
              <a:gd name="connsiteX0" fmla="*/ 2362200 w 2362200"/>
              <a:gd name="connsiteY0" fmla="*/ 0 h 762000"/>
              <a:gd name="connsiteX1" fmla="*/ 466725 w 2362200"/>
              <a:gd name="connsiteY1" fmla="*/ 762000 h 762000"/>
              <a:gd name="connsiteX2" fmla="*/ 0 w 2362200"/>
              <a:gd name="connsiteY2" fmla="*/ 762000 h 762000"/>
              <a:gd name="connsiteX0" fmla="*/ 1892300 w 1892300"/>
              <a:gd name="connsiteY0" fmla="*/ 0 h 584200"/>
              <a:gd name="connsiteX1" fmla="*/ 466725 w 1892300"/>
              <a:gd name="connsiteY1" fmla="*/ 584200 h 584200"/>
              <a:gd name="connsiteX2" fmla="*/ 0 w 1892300"/>
              <a:gd name="connsiteY2" fmla="*/ 584200 h 584200"/>
              <a:gd name="connsiteX0" fmla="*/ 993140 w 993140"/>
              <a:gd name="connsiteY0" fmla="*/ 0 h 767080"/>
              <a:gd name="connsiteX1" fmla="*/ 466725 w 993140"/>
              <a:gd name="connsiteY1" fmla="*/ 767080 h 767080"/>
              <a:gd name="connsiteX2" fmla="*/ 0 w 993140"/>
              <a:gd name="connsiteY2" fmla="*/ 767080 h 767080"/>
            </a:gdLst>
            <a:ahLst/>
            <a:cxnLst>
              <a:cxn ang="0">
                <a:pos x="connsiteX0" y="connsiteY0"/>
              </a:cxn>
              <a:cxn ang="0">
                <a:pos x="connsiteX1" y="connsiteY1"/>
              </a:cxn>
              <a:cxn ang="0">
                <a:pos x="connsiteX2" y="connsiteY2"/>
              </a:cxn>
            </a:cxnLst>
            <a:rect l="l" t="t" r="r" b="b"/>
            <a:pathLst>
              <a:path w="993140" h="767080">
                <a:moveTo>
                  <a:pt x="993140" y="0"/>
                </a:moveTo>
                <a:lnTo>
                  <a:pt x="466725" y="767080"/>
                </a:lnTo>
                <a:lnTo>
                  <a:pt x="0" y="767080"/>
                </a:lnTo>
              </a:path>
            </a:pathLst>
          </a:custGeom>
          <a:noFill/>
          <a:ln w="12700" cap="flat" cmpd="sng" algn="ctr">
            <a:solidFill>
              <a:schemeClr val="tx1"/>
            </a:solidFill>
            <a:prstDash val="solid"/>
            <a:miter lim="800000"/>
            <a:headEnd type="none" w="med" len="med"/>
            <a:tailEnd type="triangle"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1" name="Grupo 20">
            <a:extLst>
              <a:ext uri="{FF2B5EF4-FFF2-40B4-BE49-F238E27FC236}">
                <a16:creationId xmlns:a16="http://schemas.microsoft.com/office/drawing/2014/main" id="{BC50FF6E-05CC-4F1A-914E-F6B7E1813024}"/>
              </a:ext>
            </a:extLst>
          </p:cNvPr>
          <p:cNvGrpSpPr/>
          <p:nvPr/>
        </p:nvGrpSpPr>
        <p:grpSpPr>
          <a:xfrm>
            <a:off x="1051585" y="2958568"/>
            <a:ext cx="1462873" cy="987752"/>
            <a:chOff x="6778017" y="2874911"/>
            <a:chExt cx="1488184" cy="1010056"/>
          </a:xfrm>
        </p:grpSpPr>
        <p:sp>
          <p:nvSpPr>
            <p:cNvPr id="22" name="Rectangle 15">
              <a:extLst>
                <a:ext uri="{FF2B5EF4-FFF2-40B4-BE49-F238E27FC236}">
                  <a16:creationId xmlns:a16="http://schemas.microsoft.com/office/drawing/2014/main" id="{9E00D342-CA32-4B9F-89AF-1DD5CE5AA2E3}"/>
                </a:ext>
              </a:extLst>
            </p:cNvPr>
            <p:cNvSpPr>
              <a:spLocks noChangeArrowheads="1"/>
            </p:cNvSpPr>
            <p:nvPr/>
          </p:nvSpPr>
          <p:spPr bwMode="auto">
            <a:xfrm>
              <a:off x="6778017" y="2874911"/>
              <a:ext cx="1488184" cy="1010056"/>
            </a:xfrm>
            <a:prstGeom prst="ellipse">
              <a:avLst/>
            </a:prstGeom>
            <a:solidFill>
              <a:srgbClr val="FF0000"/>
            </a:solidFill>
            <a:ln w="38100">
              <a:noFill/>
            </a:ln>
            <a:effectLst>
              <a:softEdge rad="0"/>
            </a:effectLst>
            <a:scene3d>
              <a:camera prst="orthographicFront"/>
              <a:lightRig rig="balanced" dir="t">
                <a:rot lat="0" lon="0" rev="2400000"/>
              </a:lightRig>
            </a:scene3d>
            <a:sp3d/>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350" b="0" i="0" u="none" strike="noStrike" kern="0" cap="none" spc="0" normalizeH="0" baseline="0" noProof="0" dirty="0">
                <a:ln>
                  <a:noFill/>
                </a:ln>
                <a:solidFill>
                  <a:prstClr val="black"/>
                </a:solidFill>
                <a:effectLst/>
                <a:uLnTx/>
                <a:uFillTx/>
              </a:endParaRPr>
            </a:p>
          </p:txBody>
        </p:sp>
        <p:sp>
          <p:nvSpPr>
            <p:cNvPr id="23" name="5 Rectángulo">
              <a:extLst>
                <a:ext uri="{FF2B5EF4-FFF2-40B4-BE49-F238E27FC236}">
                  <a16:creationId xmlns:a16="http://schemas.microsoft.com/office/drawing/2014/main" id="{8133F0D3-3C80-4BAD-90C3-565843C2C74C}"/>
                </a:ext>
              </a:extLst>
            </p:cNvPr>
            <p:cNvSpPr/>
            <p:nvPr/>
          </p:nvSpPr>
          <p:spPr>
            <a:xfrm>
              <a:off x="6804852" y="3073443"/>
              <a:ext cx="1434513" cy="535035"/>
            </a:xfrm>
            <a:prstGeom prst="rect">
              <a:avLst/>
            </a:prstGeom>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srgbClr val="FFFFFF"/>
                  </a:solidFill>
                  <a:effectLst/>
                  <a:uLnTx/>
                  <a:uFillTx/>
                  <a:cs typeface="Calibri" panose="020F0502020204030204" pitchFamily="34" charset="0"/>
                </a:rPr>
                <a:t>FUERZAS ARMADAS</a:t>
              </a:r>
              <a:endParaRPr kumimoji="0" lang="en-US" sz="1400" b="1" i="0" u="none" strike="noStrike" kern="0" cap="none" spc="0" normalizeH="0" baseline="0" noProof="0" dirty="0">
                <a:ln>
                  <a:noFill/>
                </a:ln>
                <a:solidFill>
                  <a:srgbClr val="FFFFFF"/>
                </a:solidFill>
                <a:effectLst/>
                <a:uLnTx/>
                <a:uFillTx/>
                <a:cs typeface="Calibri" panose="020F0502020204030204" pitchFamily="34" charset="0"/>
              </a:endParaRPr>
            </a:p>
          </p:txBody>
        </p:sp>
      </p:grpSp>
      <p:sp>
        <p:nvSpPr>
          <p:cNvPr id="24" name="Rectangle 15">
            <a:extLst>
              <a:ext uri="{FF2B5EF4-FFF2-40B4-BE49-F238E27FC236}">
                <a16:creationId xmlns:a16="http://schemas.microsoft.com/office/drawing/2014/main" id="{5FE0857D-A7E3-492E-B5E9-7F25143A45A1}"/>
              </a:ext>
            </a:extLst>
          </p:cNvPr>
          <p:cNvSpPr>
            <a:spLocks noChangeArrowheads="1"/>
          </p:cNvSpPr>
          <p:nvPr/>
        </p:nvSpPr>
        <p:spPr bwMode="auto">
          <a:xfrm>
            <a:off x="2557248" y="4570015"/>
            <a:ext cx="1803104" cy="489995"/>
          </a:xfrm>
          <a:prstGeom prst="round2DiagRect">
            <a:avLst>
              <a:gd name="adj1" fmla="val 0"/>
              <a:gd name="adj2" fmla="val 50000"/>
            </a:avLst>
          </a:prstGeom>
          <a:solidFill>
            <a:srgbClr val="EEECE1"/>
          </a:solidFill>
          <a:ln w="38100">
            <a:noFill/>
          </a:ln>
          <a:effectLst>
            <a:softEdge rad="0"/>
          </a:effectLst>
          <a:scene3d>
            <a:camera prst="orthographicFront"/>
            <a:lightRig rig="balanced" dir="t">
              <a:rot lat="0" lon="0" rev="2400000"/>
            </a:lightRig>
          </a:scene3d>
          <a:sp3d/>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dirty="0">
              <a:ln>
                <a:noFill/>
              </a:ln>
              <a:solidFill>
                <a:prstClr val="black"/>
              </a:solidFill>
              <a:effectLst/>
              <a:uLnTx/>
              <a:uFillTx/>
            </a:endParaRPr>
          </a:p>
        </p:txBody>
      </p:sp>
      <p:sp>
        <p:nvSpPr>
          <p:cNvPr id="25" name="5 Rectángulo">
            <a:extLst>
              <a:ext uri="{FF2B5EF4-FFF2-40B4-BE49-F238E27FC236}">
                <a16:creationId xmlns:a16="http://schemas.microsoft.com/office/drawing/2014/main" id="{875A6790-D1D0-4CAB-B91D-B9B4C2C1DEBD}"/>
              </a:ext>
            </a:extLst>
          </p:cNvPr>
          <p:cNvSpPr/>
          <p:nvPr/>
        </p:nvSpPr>
        <p:spPr>
          <a:xfrm>
            <a:off x="2478711" y="1774265"/>
            <a:ext cx="1792741" cy="461665"/>
          </a:xfrm>
          <a:prstGeom prst="rect">
            <a:avLst/>
          </a:prstGeom>
          <a:effectLst/>
        </p:spPr>
        <p:txBody>
          <a:bodyPr wrap="square">
            <a:spAutoFit/>
          </a:bodyPr>
          <a:lstStyle/>
          <a:p>
            <a:pPr algn="ctr"/>
            <a:r>
              <a:rPr lang="es-ES" sz="1200" b="1" kern="0" dirty="0">
                <a:solidFill>
                  <a:prstClr val="black"/>
                </a:solidFill>
                <a:cs typeface="Calibri" panose="020F0502020204030204" pitchFamily="34" charset="0"/>
              </a:rPr>
              <a:t>UNIDADES PERMANENTES</a:t>
            </a:r>
            <a:endParaRPr lang="en-US" sz="1200" b="1" kern="0" dirty="0">
              <a:solidFill>
                <a:prstClr val="black"/>
              </a:solidFill>
              <a:cs typeface="Calibri" panose="020F0502020204030204" pitchFamily="34" charset="0"/>
            </a:endParaRPr>
          </a:p>
        </p:txBody>
      </p:sp>
      <p:sp>
        <p:nvSpPr>
          <p:cNvPr id="26" name="5 Rectángulo">
            <a:extLst>
              <a:ext uri="{FF2B5EF4-FFF2-40B4-BE49-F238E27FC236}">
                <a16:creationId xmlns:a16="http://schemas.microsoft.com/office/drawing/2014/main" id="{94A4F047-9B57-4373-9C90-6059BF9D8B3C}"/>
              </a:ext>
            </a:extLst>
          </p:cNvPr>
          <p:cNvSpPr/>
          <p:nvPr/>
        </p:nvSpPr>
        <p:spPr>
          <a:xfrm>
            <a:off x="2557248" y="4644782"/>
            <a:ext cx="1792741" cy="276999"/>
          </a:xfrm>
          <a:prstGeom prst="rect">
            <a:avLst/>
          </a:prstGeom>
          <a:effectLst/>
        </p:spPr>
        <p:txBody>
          <a:bodyPr wrap="square">
            <a:spAutoFit/>
          </a:bodyPr>
          <a:lstStyle/>
          <a:p>
            <a:pPr algn="ctr"/>
            <a:r>
              <a:rPr lang="es-ES" sz="1200" b="1" kern="0" dirty="0">
                <a:solidFill>
                  <a:prstClr val="black"/>
                </a:solidFill>
                <a:cs typeface="Calibri" panose="020F0502020204030204" pitchFamily="34" charset="0"/>
              </a:rPr>
              <a:t>UNIDADES MOVILIZADAS</a:t>
            </a:r>
            <a:endParaRPr lang="en-US" sz="1200" b="1" kern="0" dirty="0">
              <a:solidFill>
                <a:prstClr val="black"/>
              </a:solidFill>
              <a:cs typeface="Calibri" panose="020F0502020204030204" pitchFamily="34" charset="0"/>
            </a:endParaRPr>
          </a:p>
        </p:txBody>
      </p:sp>
      <p:sp>
        <p:nvSpPr>
          <p:cNvPr id="27" name="Rectangle 15">
            <a:extLst>
              <a:ext uri="{FF2B5EF4-FFF2-40B4-BE49-F238E27FC236}">
                <a16:creationId xmlns:a16="http://schemas.microsoft.com/office/drawing/2014/main" id="{68CED13D-4D0D-4217-8666-54699D168D41}"/>
              </a:ext>
            </a:extLst>
          </p:cNvPr>
          <p:cNvSpPr>
            <a:spLocks noChangeArrowheads="1"/>
          </p:cNvSpPr>
          <p:nvPr/>
        </p:nvSpPr>
        <p:spPr bwMode="auto">
          <a:xfrm>
            <a:off x="4828336" y="1107744"/>
            <a:ext cx="1756916" cy="897630"/>
          </a:xfrm>
          <a:prstGeom prst="round2SameRect">
            <a:avLst>
              <a:gd name="adj1" fmla="val 50000"/>
              <a:gd name="adj2" fmla="val 0"/>
            </a:avLst>
          </a:prstGeom>
          <a:solidFill>
            <a:srgbClr val="1F497D"/>
          </a:solidFill>
          <a:ln w="38100">
            <a:noFill/>
          </a:ln>
          <a:effectLst>
            <a:softEdge rad="0"/>
          </a:effectLst>
          <a:scene3d>
            <a:camera prst="orthographicFront"/>
            <a:lightRig rig="balanced" dir="t">
              <a:rot lat="0" lon="0" rev="2400000"/>
            </a:lightRig>
          </a:scene3d>
          <a:sp3d/>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1" i="0" u="none" strike="noStrike" kern="0" cap="none" spc="0" normalizeH="0" baseline="0" noProof="0" dirty="0">
              <a:ln>
                <a:noFill/>
              </a:ln>
              <a:solidFill>
                <a:prstClr val="black"/>
              </a:solidFill>
              <a:effectLst/>
              <a:uLnTx/>
              <a:uFillTx/>
            </a:endParaRPr>
          </a:p>
        </p:txBody>
      </p:sp>
      <p:sp>
        <p:nvSpPr>
          <p:cNvPr id="28" name="Rectangle 15">
            <a:extLst>
              <a:ext uri="{FF2B5EF4-FFF2-40B4-BE49-F238E27FC236}">
                <a16:creationId xmlns:a16="http://schemas.microsoft.com/office/drawing/2014/main" id="{A430E0F6-FDAF-43B3-9A30-E32337D0E574}"/>
              </a:ext>
            </a:extLst>
          </p:cNvPr>
          <p:cNvSpPr>
            <a:spLocks noChangeArrowheads="1"/>
          </p:cNvSpPr>
          <p:nvPr/>
        </p:nvSpPr>
        <p:spPr bwMode="auto">
          <a:xfrm>
            <a:off x="4835766" y="2191667"/>
            <a:ext cx="1756916" cy="1453486"/>
          </a:xfrm>
          <a:prstGeom prst="round2SameRect">
            <a:avLst>
              <a:gd name="adj1" fmla="val 50000"/>
              <a:gd name="adj2" fmla="val 0"/>
            </a:avLst>
          </a:prstGeom>
          <a:solidFill>
            <a:srgbClr val="1F497D"/>
          </a:solidFill>
          <a:ln w="38100">
            <a:noFill/>
          </a:ln>
          <a:effectLst>
            <a:softEdge rad="0"/>
          </a:effectLst>
          <a:scene3d>
            <a:camera prst="orthographicFront"/>
            <a:lightRig rig="balanced" dir="t">
              <a:rot lat="0" lon="0" rev="2400000"/>
            </a:lightRig>
          </a:scene3d>
          <a:sp3d/>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dirty="0">
              <a:ln>
                <a:noFill/>
              </a:ln>
              <a:solidFill>
                <a:prstClr val="black"/>
              </a:solidFill>
              <a:effectLst/>
              <a:uLnTx/>
              <a:uFillTx/>
            </a:endParaRPr>
          </a:p>
        </p:txBody>
      </p:sp>
      <p:sp>
        <p:nvSpPr>
          <p:cNvPr id="29" name="Rectangle 15">
            <a:extLst>
              <a:ext uri="{FF2B5EF4-FFF2-40B4-BE49-F238E27FC236}">
                <a16:creationId xmlns:a16="http://schemas.microsoft.com/office/drawing/2014/main" id="{87552299-D4A0-479C-8500-05827F0F83FF}"/>
              </a:ext>
            </a:extLst>
          </p:cNvPr>
          <p:cNvSpPr>
            <a:spLocks noChangeArrowheads="1"/>
          </p:cNvSpPr>
          <p:nvPr/>
        </p:nvSpPr>
        <p:spPr bwMode="auto">
          <a:xfrm>
            <a:off x="4796890" y="3841788"/>
            <a:ext cx="1809787" cy="1036263"/>
          </a:xfrm>
          <a:prstGeom prst="round2SameRect">
            <a:avLst>
              <a:gd name="adj1" fmla="val 50000"/>
              <a:gd name="adj2" fmla="val 0"/>
            </a:avLst>
          </a:prstGeom>
          <a:solidFill>
            <a:srgbClr val="1F497D"/>
          </a:solidFill>
          <a:ln w="38100">
            <a:noFill/>
          </a:ln>
          <a:effectLst>
            <a:softEdge rad="0"/>
          </a:effectLst>
          <a:scene3d>
            <a:camera prst="orthographicFront"/>
            <a:lightRig rig="balanced" dir="t">
              <a:rot lat="0" lon="0" rev="2400000"/>
            </a:lightRig>
          </a:scene3d>
          <a:sp3d/>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dirty="0">
              <a:ln>
                <a:noFill/>
              </a:ln>
              <a:solidFill>
                <a:prstClr val="black"/>
              </a:solidFill>
              <a:effectLst/>
              <a:uLnTx/>
              <a:uFillTx/>
            </a:endParaRPr>
          </a:p>
        </p:txBody>
      </p:sp>
      <p:sp>
        <p:nvSpPr>
          <p:cNvPr id="30" name="Rectangle 15">
            <a:extLst>
              <a:ext uri="{FF2B5EF4-FFF2-40B4-BE49-F238E27FC236}">
                <a16:creationId xmlns:a16="http://schemas.microsoft.com/office/drawing/2014/main" id="{08B37B10-74B2-4BF5-8D6A-70B2B1510F9D}"/>
              </a:ext>
            </a:extLst>
          </p:cNvPr>
          <p:cNvSpPr>
            <a:spLocks noChangeArrowheads="1"/>
          </p:cNvSpPr>
          <p:nvPr/>
        </p:nvSpPr>
        <p:spPr bwMode="auto">
          <a:xfrm>
            <a:off x="4781231" y="5329266"/>
            <a:ext cx="1756916" cy="882997"/>
          </a:xfrm>
          <a:prstGeom prst="round2SameRect">
            <a:avLst>
              <a:gd name="adj1" fmla="val 50000"/>
              <a:gd name="adj2" fmla="val 0"/>
            </a:avLst>
          </a:prstGeom>
          <a:solidFill>
            <a:srgbClr val="1F497D"/>
          </a:solidFill>
          <a:ln w="38100">
            <a:noFill/>
          </a:ln>
          <a:effectLst>
            <a:softEdge rad="0"/>
          </a:effectLst>
          <a:scene3d>
            <a:camera prst="orthographicFront"/>
            <a:lightRig rig="balanced" dir="t">
              <a:rot lat="0" lon="0" rev="2400000"/>
            </a:lightRig>
          </a:scene3d>
          <a:sp3d/>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dirty="0">
              <a:ln>
                <a:noFill/>
              </a:ln>
              <a:solidFill>
                <a:prstClr val="black"/>
              </a:solidFill>
              <a:effectLst/>
              <a:uLnTx/>
              <a:uFillTx/>
            </a:endParaRPr>
          </a:p>
        </p:txBody>
      </p:sp>
      <p:sp>
        <p:nvSpPr>
          <p:cNvPr id="31" name="5 Rectángulo">
            <a:extLst>
              <a:ext uri="{FF2B5EF4-FFF2-40B4-BE49-F238E27FC236}">
                <a16:creationId xmlns:a16="http://schemas.microsoft.com/office/drawing/2014/main" id="{CB45A77C-9AA9-4B40-8166-664430DCAB3E}"/>
              </a:ext>
            </a:extLst>
          </p:cNvPr>
          <p:cNvSpPr/>
          <p:nvPr/>
        </p:nvSpPr>
        <p:spPr>
          <a:xfrm>
            <a:off x="5060727" y="1162901"/>
            <a:ext cx="1306993" cy="867930"/>
          </a:xfrm>
          <a:prstGeom prst="rect">
            <a:avLst/>
          </a:prstGeom>
          <a:effectLst/>
        </p:spPr>
        <p:txBody>
          <a:bodyPr wrap="square">
            <a:spAutoFit/>
          </a:bodyPr>
          <a:lstStyle/>
          <a:p>
            <a:pPr algn="ctr">
              <a:lnSpc>
                <a:spcPct val="90000"/>
              </a:lnSpc>
            </a:pPr>
            <a:r>
              <a:rPr lang="es-ES_tradnl" sz="1400" b="1" dirty="0">
                <a:solidFill>
                  <a:schemeClr val="bg1"/>
                </a:solidFill>
              </a:rPr>
              <a:t>VIGILANCIA DEL TERRITORIO NACIONAL</a:t>
            </a:r>
            <a:endParaRPr lang="en-US" sz="1400" b="1" kern="0" dirty="0">
              <a:solidFill>
                <a:schemeClr val="bg1"/>
              </a:solidFill>
              <a:cs typeface="Calibri" panose="020F0502020204030204" pitchFamily="34" charset="0"/>
            </a:endParaRPr>
          </a:p>
        </p:txBody>
      </p:sp>
      <p:sp>
        <p:nvSpPr>
          <p:cNvPr id="32" name="5 Rectángulo">
            <a:extLst>
              <a:ext uri="{FF2B5EF4-FFF2-40B4-BE49-F238E27FC236}">
                <a16:creationId xmlns:a16="http://schemas.microsoft.com/office/drawing/2014/main" id="{FEFFDF9F-39B6-46F9-ACB9-B6D0236EB772}"/>
              </a:ext>
            </a:extLst>
          </p:cNvPr>
          <p:cNvSpPr/>
          <p:nvPr/>
        </p:nvSpPr>
        <p:spPr>
          <a:xfrm>
            <a:off x="4725880" y="2389425"/>
            <a:ext cx="1976686" cy="1255728"/>
          </a:xfrm>
          <a:prstGeom prst="rect">
            <a:avLst/>
          </a:prstGeom>
          <a:effectLst/>
        </p:spPr>
        <p:txBody>
          <a:bodyPr wrap="square">
            <a:spAutoFit/>
          </a:bodyPr>
          <a:lstStyle/>
          <a:p>
            <a:pPr algn="ctr">
              <a:lnSpc>
                <a:spcPct val="90000"/>
              </a:lnSpc>
            </a:pPr>
            <a:r>
              <a:rPr lang="es-EC" sz="1400" b="1" dirty="0">
                <a:solidFill>
                  <a:schemeClr val="bg1"/>
                </a:solidFill>
              </a:rPr>
              <a:t>SEGURIDAD A LAS PRINCIPALES AUTORIDADES ESTATALES Y CONTROL DE ARMAS, MUNICIÓN Y EXPLOSIVOS</a:t>
            </a:r>
            <a:endParaRPr lang="en-US" sz="1400" b="1" dirty="0">
              <a:solidFill>
                <a:schemeClr val="bg1"/>
              </a:solidFill>
            </a:endParaRPr>
          </a:p>
        </p:txBody>
      </p:sp>
      <p:sp>
        <p:nvSpPr>
          <p:cNvPr id="33" name="5 Rectángulo">
            <a:extLst>
              <a:ext uri="{FF2B5EF4-FFF2-40B4-BE49-F238E27FC236}">
                <a16:creationId xmlns:a16="http://schemas.microsoft.com/office/drawing/2014/main" id="{4B99C5F5-998D-4351-9361-93E61E984470}"/>
              </a:ext>
            </a:extLst>
          </p:cNvPr>
          <p:cNvSpPr/>
          <p:nvPr/>
        </p:nvSpPr>
        <p:spPr>
          <a:xfrm>
            <a:off x="5060727" y="3982825"/>
            <a:ext cx="1375430" cy="867930"/>
          </a:xfrm>
          <a:prstGeom prst="rect">
            <a:avLst/>
          </a:prstGeom>
          <a:effectLst/>
        </p:spPr>
        <p:txBody>
          <a:bodyPr wrap="square">
            <a:spAutoFit/>
          </a:bodyPr>
          <a:lstStyle/>
          <a:p>
            <a:pPr algn="ctr">
              <a:lnSpc>
                <a:spcPct val="90000"/>
              </a:lnSpc>
            </a:pPr>
            <a:r>
              <a:rPr lang="es-ES_tradnl" sz="1400" b="1" dirty="0">
                <a:solidFill>
                  <a:schemeClr val="bg1"/>
                </a:solidFill>
              </a:rPr>
              <a:t>OPERACIONES DE CONTINGENCIA LIMITADA </a:t>
            </a:r>
            <a:endParaRPr lang="en-US" sz="1400" b="1" kern="0" dirty="0">
              <a:solidFill>
                <a:schemeClr val="bg1"/>
              </a:solidFill>
              <a:cs typeface="Calibri" panose="020F0502020204030204" pitchFamily="34" charset="0"/>
            </a:endParaRPr>
          </a:p>
        </p:txBody>
      </p:sp>
      <p:sp>
        <p:nvSpPr>
          <p:cNvPr id="34" name="5 Rectángulo">
            <a:extLst>
              <a:ext uri="{FF2B5EF4-FFF2-40B4-BE49-F238E27FC236}">
                <a16:creationId xmlns:a16="http://schemas.microsoft.com/office/drawing/2014/main" id="{932AC849-9869-400B-902D-5A3FE859BC58}"/>
              </a:ext>
            </a:extLst>
          </p:cNvPr>
          <p:cNvSpPr/>
          <p:nvPr/>
        </p:nvSpPr>
        <p:spPr>
          <a:xfrm>
            <a:off x="4862948" y="5482245"/>
            <a:ext cx="1593482" cy="674031"/>
          </a:xfrm>
          <a:prstGeom prst="rect">
            <a:avLst/>
          </a:prstGeom>
          <a:effectLst/>
        </p:spPr>
        <p:txBody>
          <a:bodyPr wrap="square">
            <a:spAutoFit/>
          </a:bodyPr>
          <a:lstStyle/>
          <a:p>
            <a:pPr algn="ctr">
              <a:lnSpc>
                <a:spcPct val="90000"/>
              </a:lnSpc>
            </a:pPr>
            <a:r>
              <a:rPr lang="es-ES" sz="1400" b="1" kern="0" dirty="0">
                <a:solidFill>
                  <a:schemeClr val="bg1"/>
                </a:solidFill>
                <a:cs typeface="Calibri" panose="020F0502020204030204" pitchFamily="34" charset="0"/>
              </a:rPr>
              <a:t>OPERACIONES DE RESPUESTA A CRÍSIS</a:t>
            </a:r>
            <a:endParaRPr lang="en-US" sz="1400" b="1" kern="0" dirty="0">
              <a:solidFill>
                <a:schemeClr val="bg1"/>
              </a:solidFill>
              <a:cs typeface="Calibri" panose="020F0502020204030204" pitchFamily="34" charset="0"/>
            </a:endParaRPr>
          </a:p>
        </p:txBody>
      </p:sp>
      <p:sp>
        <p:nvSpPr>
          <p:cNvPr id="39" name="5 Rectángulo">
            <a:extLst>
              <a:ext uri="{FF2B5EF4-FFF2-40B4-BE49-F238E27FC236}">
                <a16:creationId xmlns:a16="http://schemas.microsoft.com/office/drawing/2014/main" id="{80B9819A-2D02-4775-B4EA-6FCE07936C95}"/>
              </a:ext>
            </a:extLst>
          </p:cNvPr>
          <p:cNvSpPr/>
          <p:nvPr/>
        </p:nvSpPr>
        <p:spPr>
          <a:xfrm>
            <a:off x="2414090" y="4365711"/>
            <a:ext cx="1792741" cy="276999"/>
          </a:xfrm>
          <a:prstGeom prst="rect">
            <a:avLst/>
          </a:prstGeom>
          <a:effectLst/>
        </p:spPr>
        <p:txBody>
          <a:bodyPr wrap="square">
            <a:spAutoFit/>
          </a:bodyPr>
          <a:lstStyle/>
          <a:p>
            <a:pPr algn="ctr"/>
            <a:r>
              <a:rPr lang="es-ES" sz="1200" b="1" kern="0" dirty="0">
                <a:solidFill>
                  <a:srgbClr val="FFFFFF"/>
                </a:solidFill>
                <a:cs typeface="Calibri" panose="020F0502020204030204" pitchFamily="34" charset="0"/>
              </a:rPr>
              <a:t>CONTRIBUIR A LA PAZ</a:t>
            </a:r>
            <a:endParaRPr lang="en-US" sz="1200" b="1" kern="0" dirty="0">
              <a:solidFill>
                <a:srgbClr val="FFFFFF"/>
              </a:solidFill>
              <a:cs typeface="Calibri" panose="020F0502020204030204" pitchFamily="34" charset="0"/>
            </a:endParaRPr>
          </a:p>
        </p:txBody>
      </p:sp>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51" name="46 Flecha abajo">
            <a:extLst>
              <a:ext uri="{FF2B5EF4-FFF2-40B4-BE49-F238E27FC236}">
                <a16:creationId xmlns:a16="http://schemas.microsoft.com/office/drawing/2014/main" id="{ABB66F98-DAC1-4260-B052-B45C4A86050F}"/>
              </a:ext>
            </a:extLst>
          </p:cNvPr>
          <p:cNvSpPr/>
          <p:nvPr/>
        </p:nvSpPr>
        <p:spPr>
          <a:xfrm rot="5400000" flipH="1" flipV="1">
            <a:off x="6996868" y="1251729"/>
            <a:ext cx="353154" cy="769389"/>
          </a:xfrm>
          <a:prstGeom prst="downArrow">
            <a:avLst>
              <a:gd name="adj1" fmla="val 52706"/>
              <a:gd name="adj2" fmla="val 57491"/>
            </a:avLst>
          </a:prstGeom>
          <a:gradFill flip="none" rotWithShape="1">
            <a:gsLst>
              <a:gs pos="0">
                <a:sysClr val="windowText" lastClr="000000">
                  <a:alpha val="1000"/>
                </a:sysClr>
              </a:gs>
              <a:gs pos="50000">
                <a:sysClr val="windowText" lastClr="000000">
                  <a:alpha val="18000"/>
                </a:sysClr>
              </a:gs>
              <a:gs pos="100000">
                <a:sysClr val="windowText" lastClr="000000">
                  <a:alpha val="45000"/>
                </a:sysClr>
              </a:gs>
            </a:gsLst>
            <a:lin ang="5400000" scaled="1"/>
            <a:tileRect/>
          </a:gradFill>
          <a:ln w="9525" cap="flat" cmpd="sng" algn="ctr">
            <a:noFill/>
            <a:prstDash val="solid"/>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prstClr val="black"/>
              </a:solidFill>
              <a:effectLst/>
              <a:uLnTx/>
              <a:uFillTx/>
            </a:endParaRPr>
          </a:p>
        </p:txBody>
      </p:sp>
      <p:sp>
        <p:nvSpPr>
          <p:cNvPr id="60" name="46 Flecha abajo">
            <a:extLst>
              <a:ext uri="{FF2B5EF4-FFF2-40B4-BE49-F238E27FC236}">
                <a16:creationId xmlns:a16="http://schemas.microsoft.com/office/drawing/2014/main" id="{1DC528C8-71B3-4658-914A-87EF7D4220E2}"/>
              </a:ext>
            </a:extLst>
          </p:cNvPr>
          <p:cNvSpPr/>
          <p:nvPr/>
        </p:nvSpPr>
        <p:spPr>
          <a:xfrm rot="5400000" flipH="1" flipV="1">
            <a:off x="6996869" y="2607683"/>
            <a:ext cx="353154" cy="769389"/>
          </a:xfrm>
          <a:prstGeom prst="downArrow">
            <a:avLst>
              <a:gd name="adj1" fmla="val 52706"/>
              <a:gd name="adj2" fmla="val 57491"/>
            </a:avLst>
          </a:prstGeom>
          <a:gradFill flip="none" rotWithShape="1">
            <a:gsLst>
              <a:gs pos="0">
                <a:sysClr val="windowText" lastClr="000000">
                  <a:alpha val="1000"/>
                </a:sysClr>
              </a:gs>
              <a:gs pos="50000">
                <a:sysClr val="windowText" lastClr="000000">
                  <a:alpha val="18000"/>
                </a:sysClr>
              </a:gs>
              <a:gs pos="100000">
                <a:sysClr val="windowText" lastClr="000000">
                  <a:alpha val="45000"/>
                </a:sysClr>
              </a:gs>
            </a:gsLst>
            <a:lin ang="5400000" scaled="1"/>
            <a:tileRect/>
          </a:gradFill>
          <a:ln w="9525" cap="flat" cmpd="sng" algn="ctr">
            <a:noFill/>
            <a:prstDash val="solid"/>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prstClr val="black"/>
              </a:solidFill>
              <a:effectLst/>
              <a:uLnTx/>
              <a:uFillTx/>
            </a:endParaRPr>
          </a:p>
        </p:txBody>
      </p:sp>
      <p:sp>
        <p:nvSpPr>
          <p:cNvPr id="61" name="46 Flecha abajo">
            <a:extLst>
              <a:ext uri="{FF2B5EF4-FFF2-40B4-BE49-F238E27FC236}">
                <a16:creationId xmlns:a16="http://schemas.microsoft.com/office/drawing/2014/main" id="{579B7C16-7E8A-4E08-8545-317CF182C5AC}"/>
              </a:ext>
            </a:extLst>
          </p:cNvPr>
          <p:cNvSpPr/>
          <p:nvPr/>
        </p:nvSpPr>
        <p:spPr>
          <a:xfrm rot="5400000" flipH="1" flipV="1">
            <a:off x="6996868" y="4032095"/>
            <a:ext cx="353154" cy="769389"/>
          </a:xfrm>
          <a:prstGeom prst="downArrow">
            <a:avLst>
              <a:gd name="adj1" fmla="val 52706"/>
              <a:gd name="adj2" fmla="val 57491"/>
            </a:avLst>
          </a:prstGeom>
          <a:gradFill flip="none" rotWithShape="1">
            <a:gsLst>
              <a:gs pos="0">
                <a:sysClr val="windowText" lastClr="000000">
                  <a:alpha val="1000"/>
                </a:sysClr>
              </a:gs>
              <a:gs pos="50000">
                <a:sysClr val="windowText" lastClr="000000">
                  <a:alpha val="18000"/>
                </a:sysClr>
              </a:gs>
              <a:gs pos="100000">
                <a:sysClr val="windowText" lastClr="000000">
                  <a:alpha val="45000"/>
                </a:sysClr>
              </a:gs>
            </a:gsLst>
            <a:lin ang="5400000" scaled="1"/>
            <a:tileRect/>
          </a:gradFill>
          <a:ln w="9525" cap="flat" cmpd="sng" algn="ctr">
            <a:noFill/>
            <a:prstDash val="solid"/>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prstClr val="black"/>
              </a:solidFill>
              <a:effectLst/>
              <a:uLnTx/>
              <a:uFillTx/>
            </a:endParaRPr>
          </a:p>
        </p:txBody>
      </p:sp>
      <p:sp>
        <p:nvSpPr>
          <p:cNvPr id="62" name="46 Flecha abajo">
            <a:extLst>
              <a:ext uri="{FF2B5EF4-FFF2-40B4-BE49-F238E27FC236}">
                <a16:creationId xmlns:a16="http://schemas.microsoft.com/office/drawing/2014/main" id="{5C685180-A19F-4CCD-B1BE-AA6886198C3E}"/>
              </a:ext>
            </a:extLst>
          </p:cNvPr>
          <p:cNvSpPr/>
          <p:nvPr/>
        </p:nvSpPr>
        <p:spPr>
          <a:xfrm rot="5400000" flipH="1" flipV="1">
            <a:off x="6996868" y="5528394"/>
            <a:ext cx="353154" cy="769389"/>
          </a:xfrm>
          <a:prstGeom prst="downArrow">
            <a:avLst>
              <a:gd name="adj1" fmla="val 52706"/>
              <a:gd name="adj2" fmla="val 57491"/>
            </a:avLst>
          </a:prstGeom>
          <a:gradFill flip="none" rotWithShape="1">
            <a:gsLst>
              <a:gs pos="0">
                <a:sysClr val="windowText" lastClr="000000">
                  <a:alpha val="1000"/>
                </a:sysClr>
              </a:gs>
              <a:gs pos="50000">
                <a:sysClr val="windowText" lastClr="000000">
                  <a:alpha val="18000"/>
                </a:sysClr>
              </a:gs>
              <a:gs pos="100000">
                <a:sysClr val="windowText" lastClr="000000">
                  <a:alpha val="45000"/>
                </a:sysClr>
              </a:gs>
            </a:gsLst>
            <a:lin ang="5400000" scaled="1"/>
            <a:tileRect/>
          </a:gradFill>
          <a:ln w="9525" cap="flat" cmpd="sng" algn="ctr">
            <a:noFill/>
            <a:prstDash val="solid"/>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prstClr val="black"/>
              </a:solidFill>
              <a:effectLst/>
              <a:uLnTx/>
              <a:uFillTx/>
            </a:endParaRPr>
          </a:p>
        </p:txBody>
      </p:sp>
      <p:pic>
        <p:nvPicPr>
          <p:cNvPr id="8" name="Imagen 7">
            <a:extLst>
              <a:ext uri="{FF2B5EF4-FFF2-40B4-BE49-F238E27FC236}">
                <a16:creationId xmlns:a16="http://schemas.microsoft.com/office/drawing/2014/main" id="{2FBE805D-CF9C-4AFC-9CC3-6690DED2EAD0}"/>
              </a:ext>
            </a:extLst>
          </p:cNvPr>
          <p:cNvPicPr>
            <a:picLocks noChangeAspect="1"/>
          </p:cNvPicPr>
          <p:nvPr/>
        </p:nvPicPr>
        <p:blipFill>
          <a:blip r:embed="rId9"/>
          <a:stretch>
            <a:fillRect/>
          </a:stretch>
        </p:blipFill>
        <p:spPr>
          <a:xfrm>
            <a:off x="7909930" y="1134066"/>
            <a:ext cx="1841470" cy="10576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3" name="Imagen 62">
            <a:extLst>
              <a:ext uri="{FF2B5EF4-FFF2-40B4-BE49-F238E27FC236}">
                <a16:creationId xmlns:a16="http://schemas.microsoft.com/office/drawing/2014/main" id="{1C7BA23F-B773-465B-852C-C421AE90E84A}"/>
              </a:ext>
            </a:extLst>
          </p:cNvPr>
          <p:cNvPicPr>
            <a:picLocks noChangeAspect="1"/>
          </p:cNvPicPr>
          <p:nvPr/>
        </p:nvPicPr>
        <p:blipFill>
          <a:blip r:embed="rId10"/>
          <a:stretch>
            <a:fillRect/>
          </a:stretch>
        </p:blipFill>
        <p:spPr>
          <a:xfrm>
            <a:off x="7934782" y="2463022"/>
            <a:ext cx="1841470" cy="1057601"/>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p:spPr>
      </p:pic>
      <p:pic>
        <p:nvPicPr>
          <p:cNvPr id="64" name="Imagen 63">
            <a:extLst>
              <a:ext uri="{FF2B5EF4-FFF2-40B4-BE49-F238E27FC236}">
                <a16:creationId xmlns:a16="http://schemas.microsoft.com/office/drawing/2014/main" id="{C858062A-10FD-4FB5-B42C-7E37ACC1CCF4}"/>
              </a:ext>
            </a:extLst>
          </p:cNvPr>
          <p:cNvPicPr>
            <a:picLocks noChangeAspect="1"/>
          </p:cNvPicPr>
          <p:nvPr/>
        </p:nvPicPr>
        <p:blipFill>
          <a:blip r:embed="rId11"/>
          <a:stretch>
            <a:fillRect/>
          </a:stretch>
        </p:blipFill>
        <p:spPr>
          <a:xfrm>
            <a:off x="7909930" y="3936286"/>
            <a:ext cx="1850423" cy="10576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5" name="Imagen 64">
            <a:extLst>
              <a:ext uri="{FF2B5EF4-FFF2-40B4-BE49-F238E27FC236}">
                <a16:creationId xmlns:a16="http://schemas.microsoft.com/office/drawing/2014/main" id="{38CA8B6B-3250-462C-9BA0-6194201069A0}"/>
              </a:ext>
            </a:extLst>
          </p:cNvPr>
          <p:cNvPicPr>
            <a:picLocks noChangeAspect="1"/>
          </p:cNvPicPr>
          <p:nvPr/>
        </p:nvPicPr>
        <p:blipFill>
          <a:blip r:embed="rId12"/>
          <a:stretch>
            <a:fillRect/>
          </a:stretch>
        </p:blipFill>
        <p:spPr>
          <a:xfrm>
            <a:off x="7909930" y="5482245"/>
            <a:ext cx="1841302" cy="10311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6" name="CuadroTexto 65">
            <a:extLst>
              <a:ext uri="{FF2B5EF4-FFF2-40B4-BE49-F238E27FC236}">
                <a16:creationId xmlns:a16="http://schemas.microsoft.com/office/drawing/2014/main" id="{ED541914-8CEB-470A-9422-A3C5203DFA76}"/>
              </a:ext>
            </a:extLst>
          </p:cNvPr>
          <p:cNvSpPr txBox="1"/>
          <p:nvPr/>
        </p:nvSpPr>
        <p:spPr>
          <a:xfrm>
            <a:off x="10065482" y="2422586"/>
            <a:ext cx="1964468" cy="338554"/>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sz="1600" dirty="0"/>
              <a:t>RESPUESTA</a:t>
            </a:r>
          </a:p>
        </p:txBody>
      </p:sp>
      <p:sp>
        <p:nvSpPr>
          <p:cNvPr id="67" name="CuadroTexto 66">
            <a:extLst>
              <a:ext uri="{FF2B5EF4-FFF2-40B4-BE49-F238E27FC236}">
                <a16:creationId xmlns:a16="http://schemas.microsoft.com/office/drawing/2014/main" id="{B88EBD02-E5F2-42C6-88BD-320F3B257771}"/>
              </a:ext>
            </a:extLst>
          </p:cNvPr>
          <p:cNvSpPr txBox="1"/>
          <p:nvPr/>
        </p:nvSpPr>
        <p:spPr>
          <a:xfrm>
            <a:off x="10065482" y="1223495"/>
            <a:ext cx="1964468" cy="58477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sz="1600" dirty="0"/>
              <a:t>LINEAMIENTOS ESTRATÉGICOS</a:t>
            </a:r>
          </a:p>
        </p:txBody>
      </p:sp>
      <p:sp>
        <p:nvSpPr>
          <p:cNvPr id="68" name="CuadroTexto 67">
            <a:extLst>
              <a:ext uri="{FF2B5EF4-FFF2-40B4-BE49-F238E27FC236}">
                <a16:creationId xmlns:a16="http://schemas.microsoft.com/office/drawing/2014/main" id="{AB9459F3-731D-4BD4-9D92-92F3AF829686}"/>
              </a:ext>
            </a:extLst>
          </p:cNvPr>
          <p:cNvSpPr txBox="1"/>
          <p:nvPr/>
        </p:nvSpPr>
        <p:spPr>
          <a:xfrm>
            <a:off x="10061565" y="3315738"/>
            <a:ext cx="1964468" cy="830997"/>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sz="1600" dirty="0"/>
              <a:t>RÁPIDA</a:t>
            </a:r>
          </a:p>
          <a:p>
            <a:r>
              <a:rPr lang="es-EC" sz="1600" dirty="0"/>
              <a:t>ORDENADA</a:t>
            </a:r>
          </a:p>
          <a:p>
            <a:r>
              <a:rPr lang="es-EC" sz="1600" dirty="0"/>
              <a:t>INTEGRAL </a:t>
            </a:r>
          </a:p>
        </p:txBody>
      </p:sp>
      <p:sp>
        <p:nvSpPr>
          <p:cNvPr id="70" name="CuadroTexto 69">
            <a:extLst>
              <a:ext uri="{FF2B5EF4-FFF2-40B4-BE49-F238E27FC236}">
                <a16:creationId xmlns:a16="http://schemas.microsoft.com/office/drawing/2014/main" id="{5EF43F17-9BF3-486D-89D4-705DE96A7947}"/>
              </a:ext>
            </a:extLst>
          </p:cNvPr>
          <p:cNvSpPr txBox="1"/>
          <p:nvPr/>
        </p:nvSpPr>
        <p:spPr>
          <a:xfrm>
            <a:off x="10061565" y="4810125"/>
            <a:ext cx="1964468" cy="1569660"/>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sz="1600" dirty="0"/>
              <a:t>ENFRENTAR AMENAZAS QUE SE PRESENTEN CONTRA LA SEGURIDAD PÚBLICA Y DEL ESTADO.</a:t>
            </a:r>
          </a:p>
        </p:txBody>
      </p:sp>
      <p:sp>
        <p:nvSpPr>
          <p:cNvPr id="72" name="46 Flecha abajo">
            <a:extLst>
              <a:ext uri="{FF2B5EF4-FFF2-40B4-BE49-F238E27FC236}">
                <a16:creationId xmlns:a16="http://schemas.microsoft.com/office/drawing/2014/main" id="{D0AA2440-88FE-45BB-97E7-939607A8039A}"/>
              </a:ext>
            </a:extLst>
          </p:cNvPr>
          <p:cNvSpPr/>
          <p:nvPr/>
        </p:nvSpPr>
        <p:spPr>
          <a:xfrm rot="10800000" flipH="1" flipV="1">
            <a:off x="10873896" y="1935396"/>
            <a:ext cx="328947" cy="441065"/>
          </a:xfrm>
          <a:prstGeom prst="downArrow">
            <a:avLst>
              <a:gd name="adj1" fmla="val 52706"/>
              <a:gd name="adj2" fmla="val 57491"/>
            </a:avLst>
          </a:prstGeom>
          <a:gradFill flip="none" rotWithShape="1">
            <a:gsLst>
              <a:gs pos="0">
                <a:sysClr val="windowText" lastClr="000000">
                  <a:alpha val="1000"/>
                </a:sysClr>
              </a:gs>
              <a:gs pos="50000">
                <a:sysClr val="windowText" lastClr="000000">
                  <a:alpha val="18000"/>
                </a:sysClr>
              </a:gs>
              <a:gs pos="100000">
                <a:sysClr val="windowText" lastClr="000000">
                  <a:alpha val="45000"/>
                </a:sysClr>
              </a:gs>
            </a:gsLst>
            <a:lin ang="5400000" scaled="1"/>
            <a:tileRect/>
          </a:gradFill>
          <a:ln w="9525" cap="flat" cmpd="sng" algn="ctr">
            <a:noFill/>
            <a:prstDash val="solid"/>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prstClr val="black"/>
              </a:solidFill>
              <a:effectLst/>
              <a:uLnTx/>
              <a:uFillTx/>
            </a:endParaRPr>
          </a:p>
        </p:txBody>
      </p:sp>
      <p:sp>
        <p:nvSpPr>
          <p:cNvPr id="73" name="46 Flecha abajo">
            <a:extLst>
              <a:ext uri="{FF2B5EF4-FFF2-40B4-BE49-F238E27FC236}">
                <a16:creationId xmlns:a16="http://schemas.microsoft.com/office/drawing/2014/main" id="{26E146D1-FE4B-4CC3-862C-D3CDCA497F21}"/>
              </a:ext>
            </a:extLst>
          </p:cNvPr>
          <p:cNvSpPr/>
          <p:nvPr/>
        </p:nvSpPr>
        <p:spPr>
          <a:xfrm rot="10800000" flipH="1" flipV="1">
            <a:off x="10857766" y="2850523"/>
            <a:ext cx="328947" cy="441065"/>
          </a:xfrm>
          <a:prstGeom prst="downArrow">
            <a:avLst>
              <a:gd name="adj1" fmla="val 52706"/>
              <a:gd name="adj2" fmla="val 57491"/>
            </a:avLst>
          </a:prstGeom>
          <a:gradFill flip="none" rotWithShape="1">
            <a:gsLst>
              <a:gs pos="0">
                <a:sysClr val="windowText" lastClr="000000">
                  <a:alpha val="1000"/>
                </a:sysClr>
              </a:gs>
              <a:gs pos="50000">
                <a:sysClr val="windowText" lastClr="000000">
                  <a:alpha val="18000"/>
                </a:sysClr>
              </a:gs>
              <a:gs pos="100000">
                <a:sysClr val="windowText" lastClr="000000">
                  <a:alpha val="45000"/>
                </a:sysClr>
              </a:gs>
            </a:gsLst>
            <a:lin ang="5400000" scaled="1"/>
            <a:tileRect/>
          </a:gradFill>
          <a:ln w="9525" cap="flat" cmpd="sng" algn="ctr">
            <a:noFill/>
            <a:prstDash val="solid"/>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prstClr val="black"/>
              </a:solidFill>
              <a:effectLst/>
              <a:uLnTx/>
              <a:uFillTx/>
            </a:endParaRPr>
          </a:p>
        </p:txBody>
      </p:sp>
      <p:sp>
        <p:nvSpPr>
          <p:cNvPr id="74" name="46 Flecha abajo">
            <a:extLst>
              <a:ext uri="{FF2B5EF4-FFF2-40B4-BE49-F238E27FC236}">
                <a16:creationId xmlns:a16="http://schemas.microsoft.com/office/drawing/2014/main" id="{838469D3-15A4-43B9-9AC3-3D0E30660186}"/>
              </a:ext>
            </a:extLst>
          </p:cNvPr>
          <p:cNvSpPr/>
          <p:nvPr/>
        </p:nvSpPr>
        <p:spPr>
          <a:xfrm rot="10800000" flipH="1" flipV="1">
            <a:off x="10857767" y="4279676"/>
            <a:ext cx="328947" cy="441065"/>
          </a:xfrm>
          <a:prstGeom prst="downArrow">
            <a:avLst>
              <a:gd name="adj1" fmla="val 52706"/>
              <a:gd name="adj2" fmla="val 57491"/>
            </a:avLst>
          </a:prstGeom>
          <a:gradFill flip="none" rotWithShape="1">
            <a:gsLst>
              <a:gs pos="0">
                <a:sysClr val="windowText" lastClr="000000">
                  <a:alpha val="1000"/>
                </a:sysClr>
              </a:gs>
              <a:gs pos="50000">
                <a:sysClr val="windowText" lastClr="000000">
                  <a:alpha val="18000"/>
                </a:sysClr>
              </a:gs>
              <a:gs pos="100000">
                <a:sysClr val="windowText" lastClr="000000">
                  <a:alpha val="45000"/>
                </a:sysClr>
              </a:gs>
            </a:gsLst>
            <a:lin ang="5400000" scaled="1"/>
            <a:tileRect/>
          </a:gradFill>
          <a:ln w="9525" cap="flat" cmpd="sng" algn="ctr">
            <a:noFill/>
            <a:prstDash val="solid"/>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000271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113452" y="92456"/>
            <a:ext cx="6627135"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JUSTIFICACIÓN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54" name="2 Marcador de contenido">
            <a:extLst>
              <a:ext uri="{FF2B5EF4-FFF2-40B4-BE49-F238E27FC236}">
                <a16:creationId xmlns:a16="http://schemas.microsoft.com/office/drawing/2014/main" id="{80CB9FCF-E176-4AF3-B07C-BDE9ED3BA786}"/>
              </a:ext>
            </a:extLst>
          </p:cNvPr>
          <p:cNvSpPr txBox="1">
            <a:spLocks/>
          </p:cNvSpPr>
          <p:nvPr/>
        </p:nvSpPr>
        <p:spPr bwMode="auto">
          <a:xfrm>
            <a:off x="2010133" y="2205397"/>
            <a:ext cx="3384550" cy="533400"/>
          </a:xfrm>
          <a:prstGeom prst="rect">
            <a:avLst/>
          </a:prstGeom>
          <a:solidFill>
            <a:srgbClr val="FFFF00"/>
          </a:solidFill>
          <a:ln w="9525">
            <a:solidFill>
              <a:sysClr val="windowText" lastClr="000000"/>
            </a:solidFill>
            <a:miter lim="800000"/>
            <a:headEnd/>
            <a:tailEnd/>
          </a:ln>
        </p:spPr>
        <p:txBody>
          <a:bodyPr anchor="ct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marR="0" lvl="0" indent="-342900" algn="ctr" defTabSz="91440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EC" altLang="es-EC" sz="1800" b="0" i="0" u="none" strike="noStrike" kern="0" cap="none" spc="0" normalizeH="0" baseline="0" noProof="0" dirty="0">
                <a:ln>
                  <a:noFill/>
                </a:ln>
                <a:solidFill>
                  <a:prstClr val="black"/>
                </a:solidFill>
                <a:effectLst/>
                <a:uLnTx/>
                <a:uFillTx/>
                <a:latin typeface="Calibri" panose="020F0502020204030204" pitchFamily="34" charset="0"/>
                <a:cs typeface="Arial" panose="020B0604020202020204" pitchFamily="34" charset="0"/>
              </a:rPr>
              <a:t>EL 21% DEL PERSONAL MILITAR PROFESIONAL</a:t>
            </a:r>
          </a:p>
        </p:txBody>
      </p:sp>
      <p:sp>
        <p:nvSpPr>
          <p:cNvPr id="55" name="2 Marcador de contenido">
            <a:extLst>
              <a:ext uri="{FF2B5EF4-FFF2-40B4-BE49-F238E27FC236}">
                <a16:creationId xmlns:a16="http://schemas.microsoft.com/office/drawing/2014/main" id="{59DF9307-ECC2-4916-82CF-D7C2A7640BE2}"/>
              </a:ext>
            </a:extLst>
          </p:cNvPr>
          <p:cNvSpPr txBox="1">
            <a:spLocks/>
          </p:cNvSpPr>
          <p:nvPr/>
        </p:nvSpPr>
        <p:spPr>
          <a:xfrm>
            <a:off x="6618645" y="1168760"/>
            <a:ext cx="3384550" cy="533400"/>
          </a:xfrm>
          <a:prstGeom prst="rect">
            <a:avLst/>
          </a:prstGeom>
          <a:solidFill>
            <a:srgbClr val="00FF00"/>
          </a:solidFill>
          <a:ln>
            <a:solidFill>
              <a:sysClr val="windowText" lastClr="000000"/>
            </a:solidFill>
          </a:ln>
        </p:spPr>
        <p:txBody>
          <a:bodyPr anchor="ctr">
            <a:normAutofit fontScale="92500"/>
          </a:bodyPr>
          <a:lstStyle/>
          <a:p>
            <a:pPr marL="179388" marR="0" lvl="0" indent="0" defTabSz="914400" eaLnBrk="1" fontAlgn="auto" latinLnBrk="0" hangingPunct="1">
              <a:lnSpc>
                <a:spcPct val="100000"/>
              </a:lnSpc>
              <a:spcBef>
                <a:spcPct val="20000"/>
              </a:spcBef>
              <a:spcAft>
                <a:spcPts val="0"/>
              </a:spcAft>
              <a:buClrTx/>
              <a:buSzTx/>
              <a:buFontTx/>
              <a:buNone/>
              <a:tabLst/>
              <a:defRPr/>
            </a:pPr>
            <a:r>
              <a:rPr kumimoji="0" lang="es-EC" sz="1800" b="0" i="0" u="none" strike="noStrike" kern="0" cap="none" spc="0" normalizeH="0" baseline="0" noProof="0" dirty="0">
                <a:ln>
                  <a:noFill/>
                </a:ln>
                <a:solidFill>
                  <a:prstClr val="black"/>
                </a:solidFill>
                <a:effectLst/>
                <a:uLnTx/>
                <a:uFillTx/>
              </a:rPr>
              <a:t>Cumple funciones  administrativas</a:t>
            </a:r>
          </a:p>
        </p:txBody>
      </p:sp>
      <p:sp>
        <p:nvSpPr>
          <p:cNvPr id="56" name="2 Marcador de contenido">
            <a:extLst>
              <a:ext uri="{FF2B5EF4-FFF2-40B4-BE49-F238E27FC236}">
                <a16:creationId xmlns:a16="http://schemas.microsoft.com/office/drawing/2014/main" id="{5DF9BED7-BCE8-4343-8A34-6167F656F31F}"/>
              </a:ext>
            </a:extLst>
          </p:cNvPr>
          <p:cNvSpPr txBox="1">
            <a:spLocks/>
          </p:cNvSpPr>
          <p:nvPr/>
        </p:nvSpPr>
        <p:spPr>
          <a:xfrm>
            <a:off x="6691670" y="3113447"/>
            <a:ext cx="3382963" cy="531813"/>
          </a:xfrm>
          <a:prstGeom prst="rect">
            <a:avLst/>
          </a:prstGeom>
          <a:solidFill>
            <a:srgbClr val="00FF00"/>
          </a:solidFill>
          <a:ln>
            <a:solidFill>
              <a:sysClr val="windowText" lastClr="000000"/>
            </a:solidFill>
          </a:ln>
        </p:spPr>
        <p:txBody>
          <a:bodyPr anchor="ctr">
            <a:normAutofit fontScale="92500"/>
          </a:bodyPr>
          <a:lstStyle/>
          <a:p>
            <a:pPr marL="179388" marR="0" lvl="0" indent="0" algn="ctr" defTabSz="914400" eaLnBrk="1" fontAlgn="auto" latinLnBrk="0" hangingPunct="1">
              <a:lnSpc>
                <a:spcPct val="100000"/>
              </a:lnSpc>
              <a:spcBef>
                <a:spcPct val="20000"/>
              </a:spcBef>
              <a:spcAft>
                <a:spcPts val="0"/>
              </a:spcAft>
              <a:buClrTx/>
              <a:buSzTx/>
              <a:buFontTx/>
              <a:buNone/>
              <a:tabLst/>
              <a:defRPr/>
            </a:pPr>
            <a:r>
              <a:rPr kumimoji="0" lang="es-EC" sz="1800" b="0" i="0" u="none" strike="noStrike" kern="0" cap="none" spc="0" normalizeH="0" baseline="0" noProof="0" dirty="0">
                <a:ln>
                  <a:noFill/>
                </a:ln>
                <a:solidFill>
                  <a:prstClr val="black"/>
                </a:solidFill>
                <a:effectLst/>
                <a:uLnTx/>
                <a:uFillTx/>
              </a:rPr>
              <a:t>Disminuye la capacidad operativa</a:t>
            </a:r>
          </a:p>
        </p:txBody>
      </p:sp>
      <p:sp>
        <p:nvSpPr>
          <p:cNvPr id="59" name="2 Marcador de contenido">
            <a:extLst>
              <a:ext uri="{FF2B5EF4-FFF2-40B4-BE49-F238E27FC236}">
                <a16:creationId xmlns:a16="http://schemas.microsoft.com/office/drawing/2014/main" id="{14F9C447-73F1-4629-A055-F9DA43054DD3}"/>
              </a:ext>
            </a:extLst>
          </p:cNvPr>
          <p:cNvSpPr txBox="1">
            <a:spLocks/>
          </p:cNvSpPr>
          <p:nvPr/>
        </p:nvSpPr>
        <p:spPr>
          <a:xfrm>
            <a:off x="6763108" y="4870810"/>
            <a:ext cx="3384550" cy="531812"/>
          </a:xfrm>
          <a:prstGeom prst="rect">
            <a:avLst/>
          </a:prstGeom>
          <a:solidFill>
            <a:srgbClr val="1F497D"/>
          </a:solidFill>
          <a:ln>
            <a:solidFill>
              <a:sysClr val="windowText" lastClr="000000"/>
            </a:solidFill>
          </a:ln>
        </p:spPr>
        <p:txBody>
          <a:bodyPr anchor="ctr">
            <a:normAutofit/>
          </a:bodyPr>
          <a:lstStyle/>
          <a:p>
            <a:pPr marL="179388" marR="0" lvl="0" indent="0" algn="ctr" defTabSz="914400" eaLnBrk="1" fontAlgn="auto" latinLnBrk="0" hangingPunct="1">
              <a:lnSpc>
                <a:spcPct val="100000"/>
              </a:lnSpc>
              <a:spcBef>
                <a:spcPct val="20000"/>
              </a:spcBef>
              <a:spcAft>
                <a:spcPts val="0"/>
              </a:spcAft>
              <a:buClrTx/>
              <a:buSzTx/>
              <a:buFontTx/>
              <a:buNone/>
              <a:tabLst/>
              <a:defRPr/>
            </a:pPr>
            <a:r>
              <a:rPr kumimoji="0" lang="es-EC" sz="1800" b="0" i="0" u="none" strike="noStrike" kern="0" cap="none" spc="0" normalizeH="0" baseline="0" noProof="0" dirty="0">
                <a:ln>
                  <a:noFill/>
                </a:ln>
                <a:solidFill>
                  <a:prstClr val="white"/>
                </a:solidFill>
                <a:effectLst/>
                <a:uLnTx/>
                <a:uFillTx/>
              </a:rPr>
              <a:t>Competencias y capacidades</a:t>
            </a:r>
          </a:p>
        </p:txBody>
      </p:sp>
      <p:sp>
        <p:nvSpPr>
          <p:cNvPr id="69" name="2 Marcador de contenido">
            <a:extLst>
              <a:ext uri="{FF2B5EF4-FFF2-40B4-BE49-F238E27FC236}">
                <a16:creationId xmlns:a16="http://schemas.microsoft.com/office/drawing/2014/main" id="{56256FC5-CC7D-42EA-BE33-BD8FB45F625A}"/>
              </a:ext>
            </a:extLst>
          </p:cNvPr>
          <p:cNvSpPr txBox="1">
            <a:spLocks/>
          </p:cNvSpPr>
          <p:nvPr/>
        </p:nvSpPr>
        <p:spPr>
          <a:xfrm>
            <a:off x="2154595" y="4870810"/>
            <a:ext cx="3384550" cy="531812"/>
          </a:xfrm>
          <a:prstGeom prst="rect">
            <a:avLst/>
          </a:prstGeom>
          <a:solidFill>
            <a:srgbClr val="C00000"/>
          </a:solidFill>
          <a:ln>
            <a:solidFill>
              <a:sysClr val="windowText" lastClr="000000"/>
            </a:solidFill>
          </a:ln>
        </p:spPr>
        <p:txBody>
          <a:bodyPr anchor="ctr">
            <a:normAutofit/>
          </a:bodyPr>
          <a:lstStyle/>
          <a:p>
            <a:pPr marL="179388" marR="0" lvl="0" indent="0" defTabSz="914400" eaLnBrk="1" fontAlgn="auto" latinLnBrk="0" hangingPunct="1">
              <a:lnSpc>
                <a:spcPct val="100000"/>
              </a:lnSpc>
              <a:spcBef>
                <a:spcPct val="20000"/>
              </a:spcBef>
              <a:spcAft>
                <a:spcPts val="0"/>
              </a:spcAft>
              <a:buClrTx/>
              <a:buSzTx/>
              <a:buFontTx/>
              <a:buNone/>
              <a:tabLst/>
              <a:defRPr/>
            </a:pPr>
            <a:r>
              <a:rPr kumimoji="0" lang="es-EC" sz="1800" b="0" i="0" u="none" strike="noStrike" kern="0" cap="none" spc="0" normalizeH="0" baseline="0" noProof="0" dirty="0">
                <a:ln>
                  <a:noFill/>
                </a:ln>
                <a:solidFill>
                  <a:prstClr val="white"/>
                </a:solidFill>
                <a:effectLst/>
                <a:uLnTx/>
                <a:uFillTx/>
              </a:rPr>
              <a:t>Desaprovechando</a:t>
            </a:r>
          </a:p>
        </p:txBody>
      </p:sp>
      <p:cxnSp>
        <p:nvCxnSpPr>
          <p:cNvPr id="75" name="12 Conector recto de flecha">
            <a:extLst>
              <a:ext uri="{FF2B5EF4-FFF2-40B4-BE49-F238E27FC236}">
                <a16:creationId xmlns:a16="http://schemas.microsoft.com/office/drawing/2014/main" id="{2938208A-1F12-463E-B3A7-25C1D421EB07}"/>
              </a:ext>
            </a:extLst>
          </p:cNvPr>
          <p:cNvCxnSpPr>
            <a:stCxn id="54" idx="3"/>
            <a:endCxn id="55" idx="1"/>
          </p:cNvCxnSpPr>
          <p:nvPr/>
        </p:nvCxnSpPr>
        <p:spPr>
          <a:xfrm flipV="1">
            <a:off x="5394683" y="1435460"/>
            <a:ext cx="1223962" cy="1036637"/>
          </a:xfrm>
          <a:prstGeom prst="straightConnector1">
            <a:avLst/>
          </a:prstGeom>
          <a:noFill/>
          <a:ln w="9525" cap="flat" cmpd="sng" algn="ctr">
            <a:solidFill>
              <a:srgbClr val="4F81BD">
                <a:shade val="95000"/>
                <a:satMod val="105000"/>
              </a:srgbClr>
            </a:solidFill>
            <a:prstDash val="solid"/>
            <a:tailEnd type="arrow"/>
          </a:ln>
          <a:effectLst/>
        </p:spPr>
      </p:cxnSp>
      <p:cxnSp>
        <p:nvCxnSpPr>
          <p:cNvPr id="78" name="16 Conector recto de flecha">
            <a:extLst>
              <a:ext uri="{FF2B5EF4-FFF2-40B4-BE49-F238E27FC236}">
                <a16:creationId xmlns:a16="http://schemas.microsoft.com/office/drawing/2014/main" id="{74EC332F-0958-4113-BF72-CA78C68810B4}"/>
              </a:ext>
            </a:extLst>
          </p:cNvPr>
          <p:cNvCxnSpPr>
            <a:stCxn id="54" idx="3"/>
            <a:endCxn id="56" idx="1"/>
          </p:cNvCxnSpPr>
          <p:nvPr/>
        </p:nvCxnSpPr>
        <p:spPr>
          <a:xfrm>
            <a:off x="5394683" y="2472097"/>
            <a:ext cx="1296987" cy="908050"/>
          </a:xfrm>
          <a:prstGeom prst="straightConnector1">
            <a:avLst/>
          </a:prstGeom>
          <a:noFill/>
          <a:ln w="9525" cap="flat" cmpd="sng" algn="ctr">
            <a:solidFill>
              <a:srgbClr val="4F81BD">
                <a:shade val="95000"/>
                <a:satMod val="105000"/>
              </a:srgbClr>
            </a:solidFill>
            <a:prstDash val="solid"/>
            <a:tailEnd type="arrow"/>
          </a:ln>
          <a:effectLst/>
        </p:spPr>
      </p:cxnSp>
      <p:sp>
        <p:nvSpPr>
          <p:cNvPr id="80" name="18 CuadroTexto">
            <a:extLst>
              <a:ext uri="{FF2B5EF4-FFF2-40B4-BE49-F238E27FC236}">
                <a16:creationId xmlns:a16="http://schemas.microsoft.com/office/drawing/2014/main" id="{28B35EF0-F24D-4514-9408-4D16C7EFA18E}"/>
              </a:ext>
            </a:extLst>
          </p:cNvPr>
          <p:cNvSpPr txBox="1">
            <a:spLocks noChangeArrowheads="1"/>
          </p:cNvSpPr>
          <p:nvPr/>
        </p:nvSpPr>
        <p:spPr bwMode="auto">
          <a:xfrm>
            <a:off x="6374837" y="5795588"/>
            <a:ext cx="4161092" cy="830997"/>
          </a:xfrm>
          <a:prstGeom prst="rect">
            <a:avLst/>
          </a:prstGeom>
          <a:solidFill>
            <a:schemeClr val="accent1">
              <a:lumMod val="40000"/>
              <a:lumOff val="60000"/>
            </a:schemeClr>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s-EC" altLang="es-EC" sz="1600" dirty="0">
                <a:solidFill>
                  <a:prstClr val="black"/>
                </a:solidFill>
                <a:cs typeface="Arial" panose="020B0604020202020204" pitchFamily="34" charset="0"/>
              </a:rPr>
              <a:t>Es importante lineamientos estratégicos, para incrementar la capacidad operativa del Ejército y mejorar el sistema de reservas militares.</a:t>
            </a:r>
          </a:p>
        </p:txBody>
      </p:sp>
      <p:cxnSp>
        <p:nvCxnSpPr>
          <p:cNvPr id="81" name="20 Forma">
            <a:extLst>
              <a:ext uri="{FF2B5EF4-FFF2-40B4-BE49-F238E27FC236}">
                <a16:creationId xmlns:a16="http://schemas.microsoft.com/office/drawing/2014/main" id="{35194D14-1D60-4CCB-BA69-91E098274C7D}"/>
              </a:ext>
            </a:extLst>
          </p:cNvPr>
          <p:cNvCxnSpPr>
            <a:endCxn id="69" idx="1"/>
          </p:cNvCxnSpPr>
          <p:nvPr/>
        </p:nvCxnSpPr>
        <p:spPr>
          <a:xfrm rot="10800000" flipV="1">
            <a:off x="2154595" y="3429360"/>
            <a:ext cx="4537075" cy="1706562"/>
          </a:xfrm>
          <a:prstGeom prst="bentConnector3">
            <a:avLst>
              <a:gd name="adj1" fmla="val 105039"/>
            </a:avLst>
          </a:prstGeom>
          <a:noFill/>
          <a:ln w="9525" cap="flat" cmpd="sng" algn="ctr">
            <a:solidFill>
              <a:srgbClr val="4F81BD">
                <a:shade val="95000"/>
                <a:satMod val="105000"/>
              </a:srgbClr>
            </a:solidFill>
            <a:prstDash val="solid"/>
            <a:tailEnd type="arrow"/>
          </a:ln>
          <a:effectLst/>
        </p:spPr>
      </p:cxnSp>
      <p:cxnSp>
        <p:nvCxnSpPr>
          <p:cNvPr id="84" name="29 Conector recto de flecha">
            <a:extLst>
              <a:ext uri="{FF2B5EF4-FFF2-40B4-BE49-F238E27FC236}">
                <a16:creationId xmlns:a16="http://schemas.microsoft.com/office/drawing/2014/main" id="{E078EE2F-69CD-41D6-A59F-B13F0BC2B349}"/>
              </a:ext>
            </a:extLst>
          </p:cNvPr>
          <p:cNvCxnSpPr>
            <a:stCxn id="69" idx="3"/>
            <a:endCxn id="59" idx="1"/>
          </p:cNvCxnSpPr>
          <p:nvPr/>
        </p:nvCxnSpPr>
        <p:spPr>
          <a:xfrm>
            <a:off x="5539145" y="5135922"/>
            <a:ext cx="1223963" cy="0"/>
          </a:xfrm>
          <a:prstGeom prst="straightConnector1">
            <a:avLst/>
          </a:prstGeom>
          <a:noFill/>
          <a:ln w="9525" cap="flat" cmpd="sng" algn="ctr">
            <a:solidFill>
              <a:srgbClr val="4F81BD">
                <a:shade val="95000"/>
                <a:satMod val="105000"/>
              </a:srgbClr>
            </a:solidFill>
            <a:prstDash val="solid"/>
            <a:headEnd type="arrow"/>
            <a:tailEnd type="arrow"/>
          </a:ln>
          <a:effectLst/>
        </p:spPr>
      </p:cxnSp>
      <p:pic>
        <p:nvPicPr>
          <p:cNvPr id="3" name="Imagen 2">
            <a:extLst>
              <a:ext uri="{FF2B5EF4-FFF2-40B4-BE49-F238E27FC236}">
                <a16:creationId xmlns:a16="http://schemas.microsoft.com/office/drawing/2014/main" id="{BC99B244-7FDD-4FC5-913F-D634C392D346}"/>
              </a:ext>
            </a:extLst>
          </p:cNvPr>
          <p:cNvPicPr>
            <a:picLocks noChangeAspect="1"/>
          </p:cNvPicPr>
          <p:nvPr/>
        </p:nvPicPr>
        <p:blipFill>
          <a:blip r:embed="rId9"/>
          <a:stretch>
            <a:fillRect/>
          </a:stretch>
        </p:blipFill>
        <p:spPr>
          <a:xfrm>
            <a:off x="10305406" y="1390730"/>
            <a:ext cx="1619962" cy="2162734"/>
          </a:xfrm>
          <a:prstGeom prst="rect">
            <a:avLst/>
          </a:prstGeom>
        </p:spPr>
      </p:pic>
      <p:cxnSp>
        <p:nvCxnSpPr>
          <p:cNvPr id="5" name="Conector recto de flecha 4">
            <a:extLst>
              <a:ext uri="{FF2B5EF4-FFF2-40B4-BE49-F238E27FC236}">
                <a16:creationId xmlns:a16="http://schemas.microsoft.com/office/drawing/2014/main" id="{3C2E0829-4686-49F0-801D-11B5A3975E2A}"/>
              </a:ext>
            </a:extLst>
          </p:cNvPr>
          <p:cNvCxnSpPr>
            <a:cxnSpLocks/>
            <a:stCxn id="59" idx="2"/>
            <a:endCxn id="80" idx="0"/>
          </p:cNvCxnSpPr>
          <p:nvPr/>
        </p:nvCxnSpPr>
        <p:spPr>
          <a:xfrm>
            <a:off x="8455383" y="5402622"/>
            <a:ext cx="0" cy="392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Imagen 8">
            <a:extLst>
              <a:ext uri="{FF2B5EF4-FFF2-40B4-BE49-F238E27FC236}">
                <a16:creationId xmlns:a16="http://schemas.microsoft.com/office/drawing/2014/main" id="{FFF2C4A4-45AA-4397-BEC9-1EE883D1B0D3}"/>
              </a:ext>
            </a:extLst>
          </p:cNvPr>
          <p:cNvPicPr>
            <a:picLocks noChangeAspect="1"/>
          </p:cNvPicPr>
          <p:nvPr/>
        </p:nvPicPr>
        <p:blipFill>
          <a:blip r:embed="rId10"/>
          <a:stretch>
            <a:fillRect/>
          </a:stretch>
        </p:blipFill>
        <p:spPr>
          <a:xfrm>
            <a:off x="3204743" y="5467009"/>
            <a:ext cx="1821960" cy="1377063"/>
          </a:xfrm>
          <a:prstGeom prst="rect">
            <a:avLst/>
          </a:prstGeom>
        </p:spPr>
      </p:pic>
    </p:spTree>
    <p:extLst>
      <p:ext uri="{BB962C8B-B14F-4D97-AF65-F5344CB8AC3E}">
        <p14:creationId xmlns:p14="http://schemas.microsoft.com/office/powerpoint/2010/main" val="1751302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1545974" y="129960"/>
            <a:ext cx="10434267"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OBJETIVO GENERAL Y ESPECÍFICOS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graphicFrame>
        <p:nvGraphicFramePr>
          <p:cNvPr id="26" name="2 Diagrama">
            <a:extLst>
              <a:ext uri="{FF2B5EF4-FFF2-40B4-BE49-F238E27FC236}">
                <a16:creationId xmlns:a16="http://schemas.microsoft.com/office/drawing/2014/main" id="{E9328C12-34B2-4DC5-9681-3E2EA2CEAF42}"/>
              </a:ext>
            </a:extLst>
          </p:cNvPr>
          <p:cNvGraphicFramePr/>
          <p:nvPr/>
        </p:nvGraphicFramePr>
        <p:xfrm>
          <a:off x="4023745" y="1329680"/>
          <a:ext cx="7872882" cy="48245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7" name="3 Rectángulo redondeado">
            <a:extLst>
              <a:ext uri="{FF2B5EF4-FFF2-40B4-BE49-F238E27FC236}">
                <a16:creationId xmlns:a16="http://schemas.microsoft.com/office/drawing/2014/main" id="{A776B18E-E68D-4351-8FFA-4D415600931A}"/>
              </a:ext>
            </a:extLst>
          </p:cNvPr>
          <p:cNvSpPr/>
          <p:nvPr/>
        </p:nvSpPr>
        <p:spPr>
          <a:xfrm>
            <a:off x="17655" y="1329680"/>
            <a:ext cx="3771919" cy="5029609"/>
          </a:xfrm>
          <a:prstGeom prst="roundRect">
            <a:avLst/>
          </a:prstGeom>
          <a:solidFill>
            <a:srgbClr val="9BBB59">
              <a:lumMod val="60000"/>
              <a:lumOff val="40000"/>
            </a:srgbClr>
          </a:solidFill>
          <a:ln w="25400" cap="flat" cmpd="sng" algn="ctr">
            <a:solidFill>
              <a:srgbClr val="4F81BD">
                <a:shade val="50000"/>
              </a:srgbClr>
            </a:solidFill>
            <a:prstDash val="solid"/>
          </a:ln>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0" algn="ctr" eaLnBrk="1" fontAlgn="ctr" hangingPunct="1">
              <a:spcBef>
                <a:spcPct val="0"/>
              </a:spcBef>
              <a:spcAft>
                <a:spcPct val="0"/>
              </a:spcAft>
              <a:defRPr/>
            </a:pPr>
            <a:r>
              <a:rPr lang="es-EC" altLang="es-EC" sz="1800" b="1" kern="0" dirty="0">
                <a:solidFill>
                  <a:srgbClr val="000000"/>
                </a:solidFill>
              </a:rPr>
              <a:t>GENERAL</a:t>
            </a:r>
          </a:p>
          <a:p>
            <a:pPr lvl="0" algn="ctr" eaLnBrk="1" fontAlgn="ctr" hangingPunct="1">
              <a:spcBef>
                <a:spcPct val="0"/>
              </a:spcBef>
              <a:spcAft>
                <a:spcPct val="0"/>
              </a:spcAft>
              <a:defRPr/>
            </a:pPr>
            <a:endParaRPr lang="es-EC" altLang="es-EC" sz="1800" b="1" kern="0" dirty="0">
              <a:solidFill>
                <a:srgbClr val="000000"/>
              </a:solidFill>
            </a:endParaRPr>
          </a:p>
          <a:p>
            <a:pPr lvl="0" algn="just" eaLnBrk="1" fontAlgn="ctr" hangingPunct="1">
              <a:spcBef>
                <a:spcPct val="0"/>
              </a:spcBef>
              <a:spcAft>
                <a:spcPct val="0"/>
              </a:spcAft>
              <a:defRPr/>
            </a:pPr>
            <a:r>
              <a:rPr lang="es-EC" altLang="es-EC" sz="1800" b="1" kern="0" dirty="0">
                <a:solidFill>
                  <a:srgbClr val="000000"/>
                </a:solidFill>
              </a:rPr>
              <a:t>Plantear los lineamientos estratégicos para la implementación de un sistema de reclutamiento de soldados contratados para mejorar la capacidad operativa del ejército y fortalecer el sistema de reservas.</a:t>
            </a:r>
            <a:endParaRPr kumimoji="0" lang="es-EC" altLang="es-EC" sz="18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325292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4490624" y="-18952"/>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1263332"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7791354"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14" name="Rectángulo redondeado 44">
            <a:extLst>
              <a:ext uri="{FF2B5EF4-FFF2-40B4-BE49-F238E27FC236}">
                <a16:creationId xmlns:a16="http://schemas.microsoft.com/office/drawing/2014/main" id="{21D942FC-8C5B-4BDE-BCEA-CF0317F15994}"/>
              </a:ext>
            </a:extLst>
          </p:cNvPr>
          <p:cNvSpPr/>
          <p:nvPr/>
        </p:nvSpPr>
        <p:spPr>
          <a:xfrm>
            <a:off x="5247229" y="916314"/>
            <a:ext cx="5914111" cy="42317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cxnSp>
        <p:nvCxnSpPr>
          <p:cNvPr id="15" name="Conector recto de flecha 14">
            <a:extLst>
              <a:ext uri="{FF2B5EF4-FFF2-40B4-BE49-F238E27FC236}">
                <a16:creationId xmlns:a16="http://schemas.microsoft.com/office/drawing/2014/main" id="{C6B30C79-23C3-4A25-8B85-41D585ED0763}"/>
              </a:ext>
            </a:extLst>
          </p:cNvPr>
          <p:cNvCxnSpPr/>
          <p:nvPr/>
        </p:nvCxnSpPr>
        <p:spPr>
          <a:xfrm>
            <a:off x="4908169" y="1113133"/>
            <a:ext cx="263913" cy="0"/>
          </a:xfrm>
          <a:prstGeom prst="straightConnector1">
            <a:avLst/>
          </a:prstGeom>
          <a:noFill/>
          <a:ln w="6350" cap="flat" cmpd="sng" algn="ctr">
            <a:solidFill>
              <a:srgbClr val="196681"/>
            </a:solidFill>
            <a:prstDash val="solid"/>
            <a:miter lim="800000"/>
            <a:headEnd type="none"/>
            <a:tailEnd type="oval"/>
          </a:ln>
          <a:effectLst/>
        </p:spPr>
      </p:cxnSp>
      <p:sp>
        <p:nvSpPr>
          <p:cNvPr id="16" name="Título 1">
            <a:extLst>
              <a:ext uri="{FF2B5EF4-FFF2-40B4-BE49-F238E27FC236}">
                <a16:creationId xmlns:a16="http://schemas.microsoft.com/office/drawing/2014/main" id="{6BA9F27C-19B0-4FB4-A562-FAD8660F740A}"/>
              </a:ext>
            </a:extLst>
          </p:cNvPr>
          <p:cNvSpPr txBox="1">
            <a:spLocks/>
          </p:cNvSpPr>
          <p:nvPr/>
        </p:nvSpPr>
        <p:spPr>
          <a:xfrm>
            <a:off x="1284079" y="1234299"/>
            <a:ext cx="2894225" cy="9271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b="1" dirty="0">
                <a:solidFill>
                  <a:srgbClr val="196681"/>
                </a:solidFill>
                <a:latin typeface="Arial" charset="0"/>
                <a:ea typeface="Arial" charset="0"/>
                <a:cs typeface="Arial" charset="0"/>
              </a:rPr>
              <a:t>Rediseñar la Ley Orgánica de las Fuerzas Armadas</a:t>
            </a:r>
          </a:p>
        </p:txBody>
      </p:sp>
      <p:sp>
        <p:nvSpPr>
          <p:cNvPr id="17" name="Rectángulo redondeado 47">
            <a:extLst>
              <a:ext uri="{FF2B5EF4-FFF2-40B4-BE49-F238E27FC236}">
                <a16:creationId xmlns:a16="http://schemas.microsoft.com/office/drawing/2014/main" id="{C3844D7E-6BFE-435A-8FD9-2C1AC2B3D6F6}"/>
              </a:ext>
            </a:extLst>
          </p:cNvPr>
          <p:cNvSpPr/>
          <p:nvPr/>
        </p:nvSpPr>
        <p:spPr>
          <a:xfrm>
            <a:off x="5247229" y="1959728"/>
            <a:ext cx="6828591" cy="686247"/>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18" name="Rectángulo redondeado 48">
            <a:extLst>
              <a:ext uri="{FF2B5EF4-FFF2-40B4-BE49-F238E27FC236}">
                <a16:creationId xmlns:a16="http://schemas.microsoft.com/office/drawing/2014/main" id="{A9535272-F12F-442D-9EDB-9B5E98969494}"/>
              </a:ext>
            </a:extLst>
          </p:cNvPr>
          <p:cNvSpPr/>
          <p:nvPr/>
        </p:nvSpPr>
        <p:spPr>
          <a:xfrm>
            <a:off x="5247229" y="1440840"/>
            <a:ext cx="5906102" cy="407566"/>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19" name="Rectángulo 18">
            <a:extLst>
              <a:ext uri="{FF2B5EF4-FFF2-40B4-BE49-F238E27FC236}">
                <a16:creationId xmlns:a16="http://schemas.microsoft.com/office/drawing/2014/main" id="{4ABE7C67-FBD1-4B88-9633-E9FDB5316256}"/>
              </a:ext>
            </a:extLst>
          </p:cNvPr>
          <p:cNvSpPr/>
          <p:nvPr/>
        </p:nvSpPr>
        <p:spPr>
          <a:xfrm>
            <a:off x="5247230" y="970399"/>
            <a:ext cx="6006773" cy="369332"/>
          </a:xfrm>
          <a:prstGeom prst="rect">
            <a:avLst/>
          </a:prstGeom>
        </p:spPr>
        <p:txBody>
          <a:bodyPr wrap="none">
            <a:spAutoFit/>
          </a:bodyPr>
          <a:lstStyle/>
          <a:p>
            <a:r>
              <a:rPr lang="es-EC" b="1" dirty="0">
                <a:solidFill>
                  <a:srgbClr val="196681"/>
                </a:solidFill>
                <a:latin typeface="Arial" charset="0"/>
                <a:ea typeface="Arial" charset="0"/>
                <a:cs typeface="Arial" charset="0"/>
              </a:rPr>
              <a:t>Reforma a la Ley de Orgánica de la Defensa Nacional</a:t>
            </a:r>
          </a:p>
        </p:txBody>
      </p:sp>
      <p:sp>
        <p:nvSpPr>
          <p:cNvPr id="20" name="Rectángulo 19">
            <a:extLst>
              <a:ext uri="{FF2B5EF4-FFF2-40B4-BE49-F238E27FC236}">
                <a16:creationId xmlns:a16="http://schemas.microsoft.com/office/drawing/2014/main" id="{4C94A1D2-A1A6-409D-96A1-6CD5C792E404}"/>
              </a:ext>
            </a:extLst>
          </p:cNvPr>
          <p:cNvSpPr/>
          <p:nvPr/>
        </p:nvSpPr>
        <p:spPr>
          <a:xfrm>
            <a:off x="5247230" y="1487303"/>
            <a:ext cx="5716052" cy="369332"/>
          </a:xfrm>
          <a:prstGeom prst="rect">
            <a:avLst/>
          </a:prstGeom>
        </p:spPr>
        <p:txBody>
          <a:bodyPr wrap="none">
            <a:spAutoFit/>
          </a:bodyPr>
          <a:lstStyle/>
          <a:p>
            <a:r>
              <a:rPr lang="es-EC" b="1" dirty="0">
                <a:solidFill>
                  <a:srgbClr val="196681"/>
                </a:solidFill>
                <a:latin typeface="Arial" charset="0"/>
                <a:ea typeface="Arial" charset="0"/>
                <a:cs typeface="Arial" charset="0"/>
              </a:rPr>
              <a:t>Reforma a la Ley de Personal de Fuerzas Armadas</a:t>
            </a:r>
            <a:endParaRPr lang="es-EC" b="1" dirty="0">
              <a:solidFill>
                <a:prstClr val="black"/>
              </a:solidFill>
              <a:latin typeface="Arial" charset="0"/>
              <a:ea typeface="Arial" charset="0"/>
              <a:cs typeface="Arial" charset="0"/>
            </a:endParaRPr>
          </a:p>
        </p:txBody>
      </p:sp>
      <p:sp>
        <p:nvSpPr>
          <p:cNvPr id="21" name="Rectángulo 20">
            <a:extLst>
              <a:ext uri="{FF2B5EF4-FFF2-40B4-BE49-F238E27FC236}">
                <a16:creationId xmlns:a16="http://schemas.microsoft.com/office/drawing/2014/main" id="{70E29751-8DD5-4951-AF3F-C8F10CC2D0B8}"/>
              </a:ext>
            </a:extLst>
          </p:cNvPr>
          <p:cNvSpPr/>
          <p:nvPr/>
        </p:nvSpPr>
        <p:spPr>
          <a:xfrm>
            <a:off x="5247230" y="2003869"/>
            <a:ext cx="6753443" cy="646331"/>
          </a:xfrm>
          <a:prstGeom prst="rect">
            <a:avLst/>
          </a:prstGeom>
        </p:spPr>
        <p:txBody>
          <a:bodyPr wrap="square">
            <a:spAutoFit/>
          </a:bodyPr>
          <a:lstStyle/>
          <a:p>
            <a:r>
              <a:rPr lang="es-EC" b="1" dirty="0">
                <a:solidFill>
                  <a:srgbClr val="196681"/>
                </a:solidFill>
                <a:latin typeface="Arial" charset="0"/>
                <a:ea typeface="Arial" charset="0"/>
                <a:cs typeface="Arial" charset="0"/>
              </a:rPr>
              <a:t>Reforma al Reglamento a la Ley de Personal de Fuerzas Armadas</a:t>
            </a:r>
            <a:endParaRPr lang="es-EC" b="1" dirty="0">
              <a:solidFill>
                <a:prstClr val="black"/>
              </a:solidFill>
              <a:latin typeface="Arial" charset="0"/>
              <a:ea typeface="Arial" charset="0"/>
              <a:cs typeface="Arial" charset="0"/>
            </a:endParaRPr>
          </a:p>
        </p:txBody>
      </p:sp>
      <p:cxnSp>
        <p:nvCxnSpPr>
          <p:cNvPr id="22" name="Conector recto de flecha 21">
            <a:extLst>
              <a:ext uri="{FF2B5EF4-FFF2-40B4-BE49-F238E27FC236}">
                <a16:creationId xmlns:a16="http://schemas.microsoft.com/office/drawing/2014/main" id="{0BE5D676-E3B1-482D-8CD4-FAFC9D4166CA}"/>
              </a:ext>
            </a:extLst>
          </p:cNvPr>
          <p:cNvCxnSpPr/>
          <p:nvPr/>
        </p:nvCxnSpPr>
        <p:spPr>
          <a:xfrm>
            <a:off x="4908169" y="1646464"/>
            <a:ext cx="263913" cy="0"/>
          </a:xfrm>
          <a:prstGeom prst="straightConnector1">
            <a:avLst/>
          </a:prstGeom>
          <a:noFill/>
          <a:ln w="6350" cap="flat" cmpd="sng" algn="ctr">
            <a:solidFill>
              <a:srgbClr val="196681"/>
            </a:solidFill>
            <a:prstDash val="solid"/>
            <a:miter lim="800000"/>
            <a:headEnd type="none"/>
            <a:tailEnd type="oval"/>
          </a:ln>
          <a:effectLst/>
        </p:spPr>
      </p:cxnSp>
      <p:cxnSp>
        <p:nvCxnSpPr>
          <p:cNvPr id="23" name="Conector recto de flecha 22">
            <a:extLst>
              <a:ext uri="{FF2B5EF4-FFF2-40B4-BE49-F238E27FC236}">
                <a16:creationId xmlns:a16="http://schemas.microsoft.com/office/drawing/2014/main" id="{569FEDFE-ADB7-4A27-BFAF-57381F463252}"/>
              </a:ext>
            </a:extLst>
          </p:cNvPr>
          <p:cNvCxnSpPr/>
          <p:nvPr/>
        </p:nvCxnSpPr>
        <p:spPr>
          <a:xfrm>
            <a:off x="4908169" y="2154810"/>
            <a:ext cx="263913" cy="0"/>
          </a:xfrm>
          <a:prstGeom prst="straightConnector1">
            <a:avLst/>
          </a:prstGeom>
          <a:noFill/>
          <a:ln w="6350" cap="flat" cmpd="sng" algn="ctr">
            <a:solidFill>
              <a:srgbClr val="196681"/>
            </a:solidFill>
            <a:prstDash val="solid"/>
            <a:miter lim="800000"/>
            <a:headEnd type="none"/>
            <a:tailEnd type="oval"/>
          </a:ln>
          <a:effectLst/>
        </p:spPr>
      </p:cxnSp>
      <p:cxnSp>
        <p:nvCxnSpPr>
          <p:cNvPr id="24" name="Conector recto 23">
            <a:extLst>
              <a:ext uri="{FF2B5EF4-FFF2-40B4-BE49-F238E27FC236}">
                <a16:creationId xmlns:a16="http://schemas.microsoft.com/office/drawing/2014/main" id="{733DE119-D2F2-4D25-B3A1-59C8B87DF4CE}"/>
              </a:ext>
            </a:extLst>
          </p:cNvPr>
          <p:cNvCxnSpPr/>
          <p:nvPr/>
        </p:nvCxnSpPr>
        <p:spPr>
          <a:xfrm>
            <a:off x="4908169" y="1113133"/>
            <a:ext cx="0" cy="1041677"/>
          </a:xfrm>
          <a:prstGeom prst="line">
            <a:avLst/>
          </a:prstGeom>
          <a:noFill/>
          <a:ln w="6350" cap="flat" cmpd="sng" algn="ctr">
            <a:solidFill>
              <a:srgbClr val="196681"/>
            </a:solidFill>
            <a:prstDash val="solid"/>
            <a:miter lim="800000"/>
            <a:headEnd type="none"/>
            <a:tailEnd type="none"/>
          </a:ln>
          <a:effectLst/>
        </p:spPr>
      </p:cxnSp>
      <p:cxnSp>
        <p:nvCxnSpPr>
          <p:cNvPr id="25" name="Conector recto de flecha 24">
            <a:extLst>
              <a:ext uri="{FF2B5EF4-FFF2-40B4-BE49-F238E27FC236}">
                <a16:creationId xmlns:a16="http://schemas.microsoft.com/office/drawing/2014/main" id="{A0E7C51C-12D4-4DDA-96EF-2A68A99E65C9}"/>
              </a:ext>
            </a:extLst>
          </p:cNvPr>
          <p:cNvCxnSpPr/>
          <p:nvPr/>
        </p:nvCxnSpPr>
        <p:spPr>
          <a:xfrm flipH="1">
            <a:off x="4594750" y="1659983"/>
            <a:ext cx="298671" cy="0"/>
          </a:xfrm>
          <a:prstGeom prst="straightConnector1">
            <a:avLst/>
          </a:prstGeom>
          <a:noFill/>
          <a:ln w="6350" cap="flat" cmpd="sng" algn="ctr">
            <a:solidFill>
              <a:srgbClr val="196681"/>
            </a:solidFill>
            <a:prstDash val="solid"/>
            <a:miter lim="800000"/>
            <a:headEnd type="none"/>
            <a:tailEnd type="oval"/>
          </a:ln>
          <a:effectLst/>
        </p:spPr>
      </p:cxnSp>
      <p:sp>
        <p:nvSpPr>
          <p:cNvPr id="28" name="Rectángulo redondeado 44">
            <a:extLst>
              <a:ext uri="{FF2B5EF4-FFF2-40B4-BE49-F238E27FC236}">
                <a16:creationId xmlns:a16="http://schemas.microsoft.com/office/drawing/2014/main" id="{25AE2E94-3B43-42FE-A9CD-409A9D403473}"/>
              </a:ext>
            </a:extLst>
          </p:cNvPr>
          <p:cNvSpPr/>
          <p:nvPr/>
        </p:nvSpPr>
        <p:spPr>
          <a:xfrm>
            <a:off x="5247229" y="2915015"/>
            <a:ext cx="5906102" cy="42317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cxnSp>
        <p:nvCxnSpPr>
          <p:cNvPr id="29" name="Conector recto de flecha 28">
            <a:extLst>
              <a:ext uri="{FF2B5EF4-FFF2-40B4-BE49-F238E27FC236}">
                <a16:creationId xmlns:a16="http://schemas.microsoft.com/office/drawing/2014/main" id="{D2BCD8EC-CA69-411E-9098-B2B2536DCEBD}"/>
              </a:ext>
            </a:extLst>
          </p:cNvPr>
          <p:cNvCxnSpPr/>
          <p:nvPr/>
        </p:nvCxnSpPr>
        <p:spPr>
          <a:xfrm>
            <a:off x="4908169" y="3111834"/>
            <a:ext cx="263913" cy="0"/>
          </a:xfrm>
          <a:prstGeom prst="straightConnector1">
            <a:avLst/>
          </a:prstGeom>
          <a:noFill/>
          <a:ln w="6350" cap="flat" cmpd="sng" algn="ctr">
            <a:solidFill>
              <a:srgbClr val="196681"/>
            </a:solidFill>
            <a:prstDash val="solid"/>
            <a:miter lim="800000"/>
            <a:headEnd type="none"/>
            <a:tailEnd type="oval"/>
          </a:ln>
          <a:effectLst/>
        </p:spPr>
      </p:cxnSp>
      <p:sp>
        <p:nvSpPr>
          <p:cNvPr id="30" name="Título 1">
            <a:extLst>
              <a:ext uri="{FF2B5EF4-FFF2-40B4-BE49-F238E27FC236}">
                <a16:creationId xmlns:a16="http://schemas.microsoft.com/office/drawing/2014/main" id="{A3E2D792-79FC-4640-9238-12330910CB64}"/>
              </a:ext>
            </a:extLst>
          </p:cNvPr>
          <p:cNvSpPr txBox="1">
            <a:spLocks/>
          </p:cNvSpPr>
          <p:nvPr/>
        </p:nvSpPr>
        <p:spPr>
          <a:xfrm>
            <a:off x="1284079" y="3338194"/>
            <a:ext cx="2894225" cy="9271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b="1" dirty="0">
                <a:solidFill>
                  <a:srgbClr val="196681"/>
                </a:solidFill>
                <a:latin typeface="Arial" charset="0"/>
                <a:ea typeface="Arial" charset="0"/>
                <a:cs typeface="Arial" charset="0"/>
              </a:rPr>
              <a:t>Beneficios institucionales</a:t>
            </a:r>
          </a:p>
        </p:txBody>
      </p:sp>
      <p:sp>
        <p:nvSpPr>
          <p:cNvPr id="31" name="Rectángulo redondeado 47">
            <a:extLst>
              <a:ext uri="{FF2B5EF4-FFF2-40B4-BE49-F238E27FC236}">
                <a16:creationId xmlns:a16="http://schemas.microsoft.com/office/drawing/2014/main" id="{78A98148-14C5-45AC-977F-21320702B6ED}"/>
              </a:ext>
            </a:extLst>
          </p:cNvPr>
          <p:cNvSpPr/>
          <p:nvPr/>
        </p:nvSpPr>
        <p:spPr>
          <a:xfrm>
            <a:off x="5282132" y="4247816"/>
            <a:ext cx="5103405" cy="443156"/>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32" name="Rectángulo redondeado 48">
            <a:extLst>
              <a:ext uri="{FF2B5EF4-FFF2-40B4-BE49-F238E27FC236}">
                <a16:creationId xmlns:a16="http://schemas.microsoft.com/office/drawing/2014/main" id="{D203D95E-EB60-4715-8F80-05D95609409B}"/>
              </a:ext>
            </a:extLst>
          </p:cNvPr>
          <p:cNvSpPr/>
          <p:nvPr/>
        </p:nvSpPr>
        <p:spPr>
          <a:xfrm>
            <a:off x="5247229" y="3439540"/>
            <a:ext cx="6875642" cy="579803"/>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33" name="Rectángulo 32">
            <a:extLst>
              <a:ext uri="{FF2B5EF4-FFF2-40B4-BE49-F238E27FC236}">
                <a16:creationId xmlns:a16="http://schemas.microsoft.com/office/drawing/2014/main" id="{5CCC2656-E380-4A83-845D-30526E69D7A5}"/>
              </a:ext>
            </a:extLst>
          </p:cNvPr>
          <p:cNvSpPr/>
          <p:nvPr/>
        </p:nvSpPr>
        <p:spPr>
          <a:xfrm>
            <a:off x="5247230" y="2969100"/>
            <a:ext cx="5981125" cy="369332"/>
          </a:xfrm>
          <a:prstGeom prst="rect">
            <a:avLst/>
          </a:prstGeom>
        </p:spPr>
        <p:txBody>
          <a:bodyPr wrap="none">
            <a:spAutoFit/>
          </a:bodyPr>
          <a:lstStyle/>
          <a:p>
            <a:r>
              <a:rPr lang="es-EC" b="1" dirty="0">
                <a:solidFill>
                  <a:srgbClr val="196681"/>
                </a:solidFill>
                <a:latin typeface="Arial" charset="0"/>
                <a:ea typeface="Arial" charset="0"/>
                <a:cs typeface="Arial" charset="0"/>
              </a:rPr>
              <a:t>Uso de uniformes, salario, tenencia y porte de armas</a:t>
            </a:r>
          </a:p>
        </p:txBody>
      </p:sp>
      <p:sp>
        <p:nvSpPr>
          <p:cNvPr id="34" name="Rectángulo 33">
            <a:extLst>
              <a:ext uri="{FF2B5EF4-FFF2-40B4-BE49-F238E27FC236}">
                <a16:creationId xmlns:a16="http://schemas.microsoft.com/office/drawing/2014/main" id="{DA4A2F42-EA03-4098-B69A-104F7657667E}"/>
              </a:ext>
            </a:extLst>
          </p:cNvPr>
          <p:cNvSpPr/>
          <p:nvPr/>
        </p:nvSpPr>
        <p:spPr>
          <a:xfrm>
            <a:off x="5322382" y="3392279"/>
            <a:ext cx="6753438" cy="923330"/>
          </a:xfrm>
          <a:prstGeom prst="rect">
            <a:avLst/>
          </a:prstGeom>
        </p:spPr>
        <p:txBody>
          <a:bodyPr wrap="square">
            <a:spAutoFit/>
          </a:bodyPr>
          <a:lstStyle/>
          <a:p>
            <a:r>
              <a:rPr lang="es-EC" b="1" dirty="0">
                <a:solidFill>
                  <a:srgbClr val="196681"/>
                </a:solidFill>
                <a:latin typeface="Arial" charset="0"/>
                <a:ea typeface="Arial" charset="0"/>
                <a:cs typeface="Arial" charset="0"/>
              </a:rPr>
              <a:t>Atribuciones del grado o cargo, salir de la institución en base a la ley</a:t>
            </a:r>
          </a:p>
          <a:p>
            <a:endParaRPr lang="es-EC" b="1" dirty="0">
              <a:solidFill>
                <a:prstClr val="black"/>
              </a:solidFill>
              <a:latin typeface="Arial" charset="0"/>
              <a:ea typeface="Arial" charset="0"/>
              <a:cs typeface="Arial" charset="0"/>
            </a:endParaRPr>
          </a:p>
        </p:txBody>
      </p:sp>
      <p:sp>
        <p:nvSpPr>
          <p:cNvPr id="35" name="Rectángulo 34">
            <a:extLst>
              <a:ext uri="{FF2B5EF4-FFF2-40B4-BE49-F238E27FC236}">
                <a16:creationId xmlns:a16="http://schemas.microsoft.com/office/drawing/2014/main" id="{778517A4-961F-4722-8702-201014F40886}"/>
              </a:ext>
            </a:extLst>
          </p:cNvPr>
          <p:cNvSpPr/>
          <p:nvPr/>
        </p:nvSpPr>
        <p:spPr>
          <a:xfrm>
            <a:off x="5247230" y="4294802"/>
            <a:ext cx="5173211" cy="369332"/>
          </a:xfrm>
          <a:prstGeom prst="rect">
            <a:avLst/>
          </a:prstGeom>
        </p:spPr>
        <p:txBody>
          <a:bodyPr wrap="none">
            <a:spAutoFit/>
          </a:bodyPr>
          <a:lstStyle/>
          <a:p>
            <a:r>
              <a:rPr lang="es-EC" b="1" dirty="0">
                <a:solidFill>
                  <a:srgbClr val="196681"/>
                </a:solidFill>
                <a:latin typeface="Arial" charset="0"/>
                <a:ea typeface="Arial" charset="0"/>
                <a:cs typeface="Arial" charset="0"/>
              </a:rPr>
              <a:t>Participar de ceremonias, beneficios sociales</a:t>
            </a:r>
            <a:endParaRPr lang="es-EC" b="1" dirty="0">
              <a:solidFill>
                <a:prstClr val="black"/>
              </a:solidFill>
              <a:latin typeface="Arial" charset="0"/>
              <a:ea typeface="Arial" charset="0"/>
              <a:cs typeface="Arial" charset="0"/>
            </a:endParaRPr>
          </a:p>
        </p:txBody>
      </p:sp>
      <p:cxnSp>
        <p:nvCxnSpPr>
          <p:cNvPr id="36" name="Conector recto de flecha 35">
            <a:extLst>
              <a:ext uri="{FF2B5EF4-FFF2-40B4-BE49-F238E27FC236}">
                <a16:creationId xmlns:a16="http://schemas.microsoft.com/office/drawing/2014/main" id="{ACB5E402-A7AF-4295-A981-1439FE9E583E}"/>
              </a:ext>
            </a:extLst>
          </p:cNvPr>
          <p:cNvCxnSpPr/>
          <p:nvPr/>
        </p:nvCxnSpPr>
        <p:spPr>
          <a:xfrm>
            <a:off x="4908169" y="3645165"/>
            <a:ext cx="263913" cy="0"/>
          </a:xfrm>
          <a:prstGeom prst="straightConnector1">
            <a:avLst/>
          </a:prstGeom>
          <a:noFill/>
          <a:ln w="6350" cap="flat" cmpd="sng" algn="ctr">
            <a:solidFill>
              <a:srgbClr val="196681"/>
            </a:solidFill>
            <a:prstDash val="solid"/>
            <a:miter lim="800000"/>
            <a:headEnd type="none"/>
            <a:tailEnd type="oval"/>
          </a:ln>
          <a:effectLst/>
        </p:spPr>
      </p:cxnSp>
      <p:cxnSp>
        <p:nvCxnSpPr>
          <p:cNvPr id="37" name="Conector recto de flecha 36">
            <a:extLst>
              <a:ext uri="{FF2B5EF4-FFF2-40B4-BE49-F238E27FC236}">
                <a16:creationId xmlns:a16="http://schemas.microsoft.com/office/drawing/2014/main" id="{ACEA43DA-053D-4E25-B194-7A5DA9380C39}"/>
              </a:ext>
            </a:extLst>
          </p:cNvPr>
          <p:cNvCxnSpPr/>
          <p:nvPr/>
        </p:nvCxnSpPr>
        <p:spPr>
          <a:xfrm>
            <a:off x="4908169" y="4511730"/>
            <a:ext cx="263913" cy="0"/>
          </a:xfrm>
          <a:prstGeom prst="straightConnector1">
            <a:avLst/>
          </a:prstGeom>
          <a:noFill/>
          <a:ln w="6350" cap="flat" cmpd="sng" algn="ctr">
            <a:solidFill>
              <a:srgbClr val="196681"/>
            </a:solidFill>
            <a:prstDash val="solid"/>
            <a:miter lim="800000"/>
            <a:headEnd type="none"/>
            <a:tailEnd type="oval"/>
          </a:ln>
          <a:effectLst/>
        </p:spPr>
      </p:cxnSp>
      <p:cxnSp>
        <p:nvCxnSpPr>
          <p:cNvPr id="38" name="Conector recto 37">
            <a:extLst>
              <a:ext uri="{FF2B5EF4-FFF2-40B4-BE49-F238E27FC236}">
                <a16:creationId xmlns:a16="http://schemas.microsoft.com/office/drawing/2014/main" id="{93854661-4379-4F7C-AEEF-73206F3963E2}"/>
              </a:ext>
            </a:extLst>
          </p:cNvPr>
          <p:cNvCxnSpPr>
            <a:cxnSpLocks/>
          </p:cNvCxnSpPr>
          <p:nvPr/>
        </p:nvCxnSpPr>
        <p:spPr>
          <a:xfrm>
            <a:off x="4908169" y="3111834"/>
            <a:ext cx="0" cy="1413032"/>
          </a:xfrm>
          <a:prstGeom prst="line">
            <a:avLst/>
          </a:prstGeom>
          <a:noFill/>
          <a:ln w="6350" cap="flat" cmpd="sng" algn="ctr">
            <a:solidFill>
              <a:srgbClr val="196681"/>
            </a:solidFill>
            <a:prstDash val="solid"/>
            <a:miter lim="800000"/>
            <a:headEnd type="none"/>
            <a:tailEnd type="none"/>
          </a:ln>
          <a:effectLst/>
        </p:spPr>
      </p:cxnSp>
      <p:cxnSp>
        <p:nvCxnSpPr>
          <p:cNvPr id="39" name="Conector recto de flecha 38">
            <a:extLst>
              <a:ext uri="{FF2B5EF4-FFF2-40B4-BE49-F238E27FC236}">
                <a16:creationId xmlns:a16="http://schemas.microsoft.com/office/drawing/2014/main" id="{28D17A50-CCFF-4E1C-9073-BCB058DB94C2}"/>
              </a:ext>
            </a:extLst>
          </p:cNvPr>
          <p:cNvCxnSpPr/>
          <p:nvPr/>
        </p:nvCxnSpPr>
        <p:spPr>
          <a:xfrm flipH="1">
            <a:off x="4594750" y="3658684"/>
            <a:ext cx="298671" cy="0"/>
          </a:xfrm>
          <a:prstGeom prst="straightConnector1">
            <a:avLst/>
          </a:prstGeom>
          <a:noFill/>
          <a:ln w="6350" cap="flat" cmpd="sng" algn="ctr">
            <a:solidFill>
              <a:srgbClr val="196681"/>
            </a:solidFill>
            <a:prstDash val="solid"/>
            <a:miter lim="800000"/>
            <a:headEnd type="none"/>
            <a:tailEnd type="oval"/>
          </a:ln>
          <a:effectLst/>
        </p:spPr>
      </p:cxnSp>
      <p:sp>
        <p:nvSpPr>
          <p:cNvPr id="40" name="Rectángulo redondeado 44">
            <a:extLst>
              <a:ext uri="{FF2B5EF4-FFF2-40B4-BE49-F238E27FC236}">
                <a16:creationId xmlns:a16="http://schemas.microsoft.com/office/drawing/2014/main" id="{1D8CD40B-AD38-40B3-BF2A-1279BB118270}"/>
              </a:ext>
            </a:extLst>
          </p:cNvPr>
          <p:cNvSpPr/>
          <p:nvPr/>
        </p:nvSpPr>
        <p:spPr>
          <a:xfrm>
            <a:off x="5247229" y="4939592"/>
            <a:ext cx="2249333" cy="42317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cxnSp>
        <p:nvCxnSpPr>
          <p:cNvPr id="41" name="Conector recto de flecha 40">
            <a:extLst>
              <a:ext uri="{FF2B5EF4-FFF2-40B4-BE49-F238E27FC236}">
                <a16:creationId xmlns:a16="http://schemas.microsoft.com/office/drawing/2014/main" id="{4DFF6CA8-8866-491B-B316-CD279A081038}"/>
              </a:ext>
            </a:extLst>
          </p:cNvPr>
          <p:cNvCxnSpPr/>
          <p:nvPr/>
        </p:nvCxnSpPr>
        <p:spPr>
          <a:xfrm>
            <a:off x="4908169" y="5136411"/>
            <a:ext cx="263913" cy="0"/>
          </a:xfrm>
          <a:prstGeom prst="straightConnector1">
            <a:avLst/>
          </a:prstGeom>
          <a:noFill/>
          <a:ln w="6350" cap="flat" cmpd="sng" algn="ctr">
            <a:solidFill>
              <a:srgbClr val="196681"/>
            </a:solidFill>
            <a:prstDash val="solid"/>
            <a:miter lim="800000"/>
            <a:headEnd type="none"/>
            <a:tailEnd type="oval"/>
          </a:ln>
          <a:effectLst/>
        </p:spPr>
      </p:cxnSp>
      <p:sp>
        <p:nvSpPr>
          <p:cNvPr id="42" name="Título 1">
            <a:extLst>
              <a:ext uri="{FF2B5EF4-FFF2-40B4-BE49-F238E27FC236}">
                <a16:creationId xmlns:a16="http://schemas.microsoft.com/office/drawing/2014/main" id="{0DC8934C-E13E-4F05-97BE-AE6E3AC915F7}"/>
              </a:ext>
            </a:extLst>
          </p:cNvPr>
          <p:cNvSpPr txBox="1">
            <a:spLocks/>
          </p:cNvSpPr>
          <p:nvPr/>
        </p:nvSpPr>
        <p:spPr>
          <a:xfrm>
            <a:off x="1263332" y="5130747"/>
            <a:ext cx="2894225" cy="10689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b="1" dirty="0">
                <a:solidFill>
                  <a:srgbClr val="196681"/>
                </a:solidFill>
                <a:latin typeface="Arial" charset="0"/>
                <a:ea typeface="Arial" charset="0"/>
                <a:cs typeface="Arial" charset="0"/>
              </a:rPr>
              <a:t>Proponer un sistema de ingreso y permanencia de soldados contratados.</a:t>
            </a:r>
          </a:p>
        </p:txBody>
      </p:sp>
      <p:sp>
        <p:nvSpPr>
          <p:cNvPr id="43" name="Rectángulo redondeado 47">
            <a:extLst>
              <a:ext uri="{FF2B5EF4-FFF2-40B4-BE49-F238E27FC236}">
                <a16:creationId xmlns:a16="http://schemas.microsoft.com/office/drawing/2014/main" id="{ADBEBB60-35DC-47DF-BCEC-7EF6CB16F32C}"/>
              </a:ext>
            </a:extLst>
          </p:cNvPr>
          <p:cNvSpPr/>
          <p:nvPr/>
        </p:nvSpPr>
        <p:spPr>
          <a:xfrm>
            <a:off x="5247229" y="5983007"/>
            <a:ext cx="3262423" cy="443156"/>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51" name="Rectángulo redondeado 48">
            <a:extLst>
              <a:ext uri="{FF2B5EF4-FFF2-40B4-BE49-F238E27FC236}">
                <a16:creationId xmlns:a16="http://schemas.microsoft.com/office/drawing/2014/main" id="{0D492336-FBC0-4300-8B77-D11C1054451F}"/>
              </a:ext>
            </a:extLst>
          </p:cNvPr>
          <p:cNvSpPr/>
          <p:nvPr/>
        </p:nvSpPr>
        <p:spPr>
          <a:xfrm>
            <a:off x="5247229" y="5464118"/>
            <a:ext cx="2685344" cy="407566"/>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52" name="Rectángulo 51">
            <a:extLst>
              <a:ext uri="{FF2B5EF4-FFF2-40B4-BE49-F238E27FC236}">
                <a16:creationId xmlns:a16="http://schemas.microsoft.com/office/drawing/2014/main" id="{0111F1B5-A558-4764-BDEB-2276237DFBD2}"/>
              </a:ext>
            </a:extLst>
          </p:cNvPr>
          <p:cNvSpPr/>
          <p:nvPr/>
        </p:nvSpPr>
        <p:spPr>
          <a:xfrm>
            <a:off x="5247230" y="4993677"/>
            <a:ext cx="2249334" cy="369332"/>
          </a:xfrm>
          <a:prstGeom prst="rect">
            <a:avLst/>
          </a:prstGeom>
        </p:spPr>
        <p:txBody>
          <a:bodyPr wrap="none">
            <a:spAutoFit/>
          </a:bodyPr>
          <a:lstStyle/>
          <a:p>
            <a:r>
              <a:rPr lang="es-EC" b="1" dirty="0">
                <a:solidFill>
                  <a:srgbClr val="196681"/>
                </a:solidFill>
                <a:latin typeface="Arial" charset="0"/>
                <a:ea typeface="Arial" charset="0"/>
                <a:cs typeface="Arial" charset="0"/>
              </a:rPr>
              <a:t>Ingreso, requisitos</a:t>
            </a:r>
          </a:p>
        </p:txBody>
      </p:sp>
      <p:sp>
        <p:nvSpPr>
          <p:cNvPr id="53" name="Rectángulo 52">
            <a:extLst>
              <a:ext uri="{FF2B5EF4-FFF2-40B4-BE49-F238E27FC236}">
                <a16:creationId xmlns:a16="http://schemas.microsoft.com/office/drawing/2014/main" id="{BAA3366E-DE0C-4560-BDCC-BF998AFCE2BF}"/>
              </a:ext>
            </a:extLst>
          </p:cNvPr>
          <p:cNvSpPr/>
          <p:nvPr/>
        </p:nvSpPr>
        <p:spPr>
          <a:xfrm>
            <a:off x="5247230" y="5510581"/>
            <a:ext cx="2685351" cy="369332"/>
          </a:xfrm>
          <a:prstGeom prst="rect">
            <a:avLst/>
          </a:prstGeom>
        </p:spPr>
        <p:txBody>
          <a:bodyPr wrap="none">
            <a:spAutoFit/>
          </a:bodyPr>
          <a:lstStyle/>
          <a:p>
            <a:r>
              <a:rPr lang="es-EC" b="1" dirty="0">
                <a:solidFill>
                  <a:srgbClr val="196681"/>
                </a:solidFill>
                <a:latin typeface="Arial" charset="0"/>
                <a:ea typeface="Arial" charset="0"/>
                <a:cs typeface="Arial" charset="0"/>
              </a:rPr>
              <a:t>Contrato, obligaciones</a:t>
            </a:r>
            <a:endParaRPr lang="es-EC" b="1" dirty="0">
              <a:solidFill>
                <a:prstClr val="black"/>
              </a:solidFill>
              <a:latin typeface="Arial" charset="0"/>
              <a:ea typeface="Arial" charset="0"/>
              <a:cs typeface="Arial" charset="0"/>
            </a:endParaRPr>
          </a:p>
        </p:txBody>
      </p:sp>
      <p:sp>
        <p:nvSpPr>
          <p:cNvPr id="54" name="Rectángulo 53">
            <a:extLst>
              <a:ext uri="{FF2B5EF4-FFF2-40B4-BE49-F238E27FC236}">
                <a16:creationId xmlns:a16="http://schemas.microsoft.com/office/drawing/2014/main" id="{6C7150C6-95E7-42DA-B3F6-AA3BAE37C4EB}"/>
              </a:ext>
            </a:extLst>
          </p:cNvPr>
          <p:cNvSpPr/>
          <p:nvPr/>
        </p:nvSpPr>
        <p:spPr>
          <a:xfrm>
            <a:off x="5247230" y="6027147"/>
            <a:ext cx="3262432" cy="369332"/>
          </a:xfrm>
          <a:prstGeom prst="rect">
            <a:avLst/>
          </a:prstGeom>
        </p:spPr>
        <p:txBody>
          <a:bodyPr wrap="none">
            <a:spAutoFit/>
          </a:bodyPr>
          <a:lstStyle/>
          <a:p>
            <a:r>
              <a:rPr lang="es-EC" b="1" dirty="0">
                <a:solidFill>
                  <a:srgbClr val="196681"/>
                </a:solidFill>
                <a:latin typeface="Arial" charset="0"/>
                <a:ea typeface="Arial" charset="0"/>
                <a:cs typeface="Arial" charset="0"/>
              </a:rPr>
              <a:t>Destino, cargos y funciones</a:t>
            </a:r>
            <a:endParaRPr lang="es-EC" b="1" dirty="0">
              <a:solidFill>
                <a:prstClr val="black"/>
              </a:solidFill>
              <a:latin typeface="Arial" charset="0"/>
              <a:ea typeface="Arial" charset="0"/>
              <a:cs typeface="Arial" charset="0"/>
            </a:endParaRPr>
          </a:p>
        </p:txBody>
      </p:sp>
      <p:cxnSp>
        <p:nvCxnSpPr>
          <p:cNvPr id="55" name="Conector recto de flecha 54">
            <a:extLst>
              <a:ext uri="{FF2B5EF4-FFF2-40B4-BE49-F238E27FC236}">
                <a16:creationId xmlns:a16="http://schemas.microsoft.com/office/drawing/2014/main" id="{FA806EB2-9F07-4F0F-A16E-A702CC496B48}"/>
              </a:ext>
            </a:extLst>
          </p:cNvPr>
          <p:cNvCxnSpPr/>
          <p:nvPr/>
        </p:nvCxnSpPr>
        <p:spPr>
          <a:xfrm>
            <a:off x="4908169" y="5669742"/>
            <a:ext cx="263913" cy="0"/>
          </a:xfrm>
          <a:prstGeom prst="straightConnector1">
            <a:avLst/>
          </a:prstGeom>
          <a:noFill/>
          <a:ln w="6350" cap="flat" cmpd="sng" algn="ctr">
            <a:solidFill>
              <a:srgbClr val="196681"/>
            </a:solidFill>
            <a:prstDash val="solid"/>
            <a:miter lim="800000"/>
            <a:headEnd type="none"/>
            <a:tailEnd type="oval"/>
          </a:ln>
          <a:effectLst/>
        </p:spPr>
      </p:cxnSp>
      <p:cxnSp>
        <p:nvCxnSpPr>
          <p:cNvPr id="56" name="Conector recto de flecha 55">
            <a:extLst>
              <a:ext uri="{FF2B5EF4-FFF2-40B4-BE49-F238E27FC236}">
                <a16:creationId xmlns:a16="http://schemas.microsoft.com/office/drawing/2014/main" id="{DB8DFE5F-F551-4394-9981-C62588A6C732}"/>
              </a:ext>
            </a:extLst>
          </p:cNvPr>
          <p:cNvCxnSpPr/>
          <p:nvPr/>
        </p:nvCxnSpPr>
        <p:spPr>
          <a:xfrm>
            <a:off x="4908169" y="6178088"/>
            <a:ext cx="263913" cy="0"/>
          </a:xfrm>
          <a:prstGeom prst="straightConnector1">
            <a:avLst/>
          </a:prstGeom>
          <a:noFill/>
          <a:ln w="6350" cap="flat" cmpd="sng" algn="ctr">
            <a:solidFill>
              <a:srgbClr val="196681"/>
            </a:solidFill>
            <a:prstDash val="solid"/>
            <a:miter lim="800000"/>
            <a:headEnd type="none"/>
            <a:tailEnd type="oval"/>
          </a:ln>
          <a:effectLst/>
        </p:spPr>
      </p:cxnSp>
      <p:cxnSp>
        <p:nvCxnSpPr>
          <p:cNvPr id="57" name="Conector recto 56">
            <a:extLst>
              <a:ext uri="{FF2B5EF4-FFF2-40B4-BE49-F238E27FC236}">
                <a16:creationId xmlns:a16="http://schemas.microsoft.com/office/drawing/2014/main" id="{B26685DA-BE89-4B3E-B25C-6A38F0A62E58}"/>
              </a:ext>
            </a:extLst>
          </p:cNvPr>
          <p:cNvCxnSpPr/>
          <p:nvPr/>
        </p:nvCxnSpPr>
        <p:spPr>
          <a:xfrm>
            <a:off x="4908169" y="5136411"/>
            <a:ext cx="0" cy="1041677"/>
          </a:xfrm>
          <a:prstGeom prst="line">
            <a:avLst/>
          </a:prstGeom>
          <a:noFill/>
          <a:ln w="6350" cap="flat" cmpd="sng" algn="ctr">
            <a:solidFill>
              <a:srgbClr val="196681"/>
            </a:solidFill>
            <a:prstDash val="solid"/>
            <a:miter lim="800000"/>
            <a:headEnd type="none"/>
            <a:tailEnd type="none"/>
          </a:ln>
          <a:effectLst/>
        </p:spPr>
      </p:cxnSp>
      <p:cxnSp>
        <p:nvCxnSpPr>
          <p:cNvPr id="58" name="Conector recto de flecha 57">
            <a:extLst>
              <a:ext uri="{FF2B5EF4-FFF2-40B4-BE49-F238E27FC236}">
                <a16:creationId xmlns:a16="http://schemas.microsoft.com/office/drawing/2014/main" id="{76A44354-3CE2-4F52-A890-7ACBB3EE0345}"/>
              </a:ext>
            </a:extLst>
          </p:cNvPr>
          <p:cNvCxnSpPr/>
          <p:nvPr/>
        </p:nvCxnSpPr>
        <p:spPr>
          <a:xfrm flipH="1">
            <a:off x="4594750" y="5683261"/>
            <a:ext cx="298671" cy="0"/>
          </a:xfrm>
          <a:prstGeom prst="straightConnector1">
            <a:avLst/>
          </a:prstGeom>
          <a:noFill/>
          <a:ln w="6350" cap="flat" cmpd="sng" algn="ctr">
            <a:solidFill>
              <a:srgbClr val="196681"/>
            </a:solidFill>
            <a:prstDash val="solid"/>
            <a:miter lim="800000"/>
            <a:headEnd type="none"/>
            <a:tailEnd type="oval"/>
          </a:ln>
          <a:effectLst/>
        </p:spPr>
      </p:cxnSp>
    </p:spTree>
    <p:extLst>
      <p:ext uri="{BB962C8B-B14F-4D97-AF65-F5344CB8AC3E}">
        <p14:creationId xmlns:p14="http://schemas.microsoft.com/office/powerpoint/2010/main" val="254761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ángulo redondeado 44">
            <a:extLst>
              <a:ext uri="{FF2B5EF4-FFF2-40B4-BE49-F238E27FC236}">
                <a16:creationId xmlns:a16="http://schemas.microsoft.com/office/drawing/2014/main" id="{8C3D022E-5025-4FCA-8136-6D61D96B4A98}"/>
              </a:ext>
            </a:extLst>
          </p:cNvPr>
          <p:cNvSpPr/>
          <p:nvPr/>
        </p:nvSpPr>
        <p:spPr>
          <a:xfrm>
            <a:off x="5922543" y="5081363"/>
            <a:ext cx="5581412" cy="853686"/>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59" name="Rectángulo redondeado 44">
            <a:extLst>
              <a:ext uri="{FF2B5EF4-FFF2-40B4-BE49-F238E27FC236}">
                <a16:creationId xmlns:a16="http://schemas.microsoft.com/office/drawing/2014/main" id="{47E82A0F-5550-4268-B338-97348CD945D5}"/>
              </a:ext>
            </a:extLst>
          </p:cNvPr>
          <p:cNvSpPr/>
          <p:nvPr/>
        </p:nvSpPr>
        <p:spPr>
          <a:xfrm>
            <a:off x="5914793" y="1133133"/>
            <a:ext cx="5529346" cy="591833"/>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2" name="Rectángulo 1">
            <a:extLst>
              <a:ext uri="{FF2B5EF4-FFF2-40B4-BE49-F238E27FC236}">
                <a16:creationId xmlns:a16="http://schemas.microsoft.com/office/drawing/2014/main" id="{1D776E55-A348-455E-ABE7-2C3F00CC0286}"/>
              </a:ext>
            </a:extLst>
          </p:cNvPr>
          <p:cNvSpPr/>
          <p:nvPr/>
        </p:nvSpPr>
        <p:spPr>
          <a:xfrm>
            <a:off x="3472525" y="-18952"/>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14" name="Rectángulo redondeado 44">
            <a:extLst>
              <a:ext uri="{FF2B5EF4-FFF2-40B4-BE49-F238E27FC236}">
                <a16:creationId xmlns:a16="http://schemas.microsoft.com/office/drawing/2014/main" id="{21D942FC-8C5B-4BDE-BCEA-CF0317F15994}"/>
              </a:ext>
            </a:extLst>
          </p:cNvPr>
          <p:cNvSpPr/>
          <p:nvPr/>
        </p:nvSpPr>
        <p:spPr>
          <a:xfrm>
            <a:off x="4049143" y="2260984"/>
            <a:ext cx="1633780" cy="42317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cxnSp>
        <p:nvCxnSpPr>
          <p:cNvPr id="15" name="Conector recto de flecha 14">
            <a:extLst>
              <a:ext uri="{FF2B5EF4-FFF2-40B4-BE49-F238E27FC236}">
                <a16:creationId xmlns:a16="http://schemas.microsoft.com/office/drawing/2014/main" id="{C6B30C79-23C3-4A25-8B85-41D585ED0763}"/>
              </a:ext>
            </a:extLst>
          </p:cNvPr>
          <p:cNvCxnSpPr>
            <a:cxnSpLocks/>
            <a:endCxn id="14" idx="1"/>
          </p:cNvCxnSpPr>
          <p:nvPr/>
        </p:nvCxnSpPr>
        <p:spPr>
          <a:xfrm>
            <a:off x="3472525" y="2472574"/>
            <a:ext cx="576618" cy="0"/>
          </a:xfrm>
          <a:prstGeom prst="straightConnector1">
            <a:avLst/>
          </a:prstGeom>
          <a:noFill/>
          <a:ln w="6350" cap="flat" cmpd="sng" algn="ctr">
            <a:solidFill>
              <a:srgbClr val="196681"/>
            </a:solidFill>
            <a:prstDash val="solid"/>
            <a:miter lim="800000"/>
            <a:headEnd type="none"/>
            <a:tailEnd type="oval"/>
          </a:ln>
          <a:effectLst/>
        </p:spPr>
      </p:cxnSp>
      <p:sp>
        <p:nvSpPr>
          <p:cNvPr id="16" name="Título 1">
            <a:extLst>
              <a:ext uri="{FF2B5EF4-FFF2-40B4-BE49-F238E27FC236}">
                <a16:creationId xmlns:a16="http://schemas.microsoft.com/office/drawing/2014/main" id="{6BA9F27C-19B0-4FB4-A562-FAD8660F740A}"/>
              </a:ext>
            </a:extLst>
          </p:cNvPr>
          <p:cNvSpPr txBox="1">
            <a:spLocks/>
          </p:cNvSpPr>
          <p:nvPr/>
        </p:nvSpPr>
        <p:spPr>
          <a:xfrm>
            <a:off x="1131222" y="3750822"/>
            <a:ext cx="2284672" cy="6232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b="1" dirty="0">
                <a:solidFill>
                  <a:srgbClr val="196681"/>
                </a:solidFill>
                <a:latin typeface="Arial" charset="0"/>
                <a:ea typeface="Arial" charset="0"/>
                <a:cs typeface="Arial" charset="0"/>
              </a:rPr>
              <a:t>Lineamientos estratégicos</a:t>
            </a:r>
          </a:p>
        </p:txBody>
      </p:sp>
      <p:sp>
        <p:nvSpPr>
          <p:cNvPr id="19" name="Rectángulo 18">
            <a:extLst>
              <a:ext uri="{FF2B5EF4-FFF2-40B4-BE49-F238E27FC236}">
                <a16:creationId xmlns:a16="http://schemas.microsoft.com/office/drawing/2014/main" id="{4ABE7C67-FBD1-4B88-9633-E9FDB5316256}"/>
              </a:ext>
            </a:extLst>
          </p:cNvPr>
          <p:cNvSpPr/>
          <p:nvPr/>
        </p:nvSpPr>
        <p:spPr>
          <a:xfrm>
            <a:off x="4031072" y="2236360"/>
            <a:ext cx="1633781" cy="369332"/>
          </a:xfrm>
          <a:prstGeom prst="rect">
            <a:avLst/>
          </a:prstGeom>
        </p:spPr>
        <p:txBody>
          <a:bodyPr wrap="none">
            <a:spAutoFit/>
          </a:bodyPr>
          <a:lstStyle/>
          <a:p>
            <a:r>
              <a:rPr lang="es-EC" b="1" dirty="0">
                <a:solidFill>
                  <a:srgbClr val="196681"/>
                </a:solidFill>
                <a:latin typeface="Arial" charset="0"/>
                <a:ea typeface="Arial" charset="0"/>
                <a:cs typeface="Arial" charset="0"/>
              </a:rPr>
              <a:t>Problemática</a:t>
            </a:r>
          </a:p>
        </p:txBody>
      </p:sp>
      <p:cxnSp>
        <p:nvCxnSpPr>
          <p:cNvPr id="24" name="Conector recto 23">
            <a:extLst>
              <a:ext uri="{FF2B5EF4-FFF2-40B4-BE49-F238E27FC236}">
                <a16:creationId xmlns:a16="http://schemas.microsoft.com/office/drawing/2014/main" id="{733DE119-D2F2-4D25-B3A1-59C8B87DF4CE}"/>
              </a:ext>
            </a:extLst>
          </p:cNvPr>
          <p:cNvCxnSpPr>
            <a:cxnSpLocks/>
          </p:cNvCxnSpPr>
          <p:nvPr/>
        </p:nvCxnSpPr>
        <p:spPr>
          <a:xfrm>
            <a:off x="3478752" y="2472573"/>
            <a:ext cx="0" cy="3046978"/>
          </a:xfrm>
          <a:prstGeom prst="line">
            <a:avLst/>
          </a:prstGeom>
          <a:noFill/>
          <a:ln w="6350" cap="flat" cmpd="sng" algn="ctr">
            <a:solidFill>
              <a:srgbClr val="196681"/>
            </a:solidFill>
            <a:prstDash val="solid"/>
            <a:miter lim="800000"/>
            <a:headEnd type="none"/>
            <a:tailEnd type="none"/>
          </a:ln>
          <a:effectLst/>
        </p:spPr>
      </p:cxnSp>
      <p:cxnSp>
        <p:nvCxnSpPr>
          <p:cNvPr id="25" name="Conector recto de flecha 24">
            <a:extLst>
              <a:ext uri="{FF2B5EF4-FFF2-40B4-BE49-F238E27FC236}">
                <a16:creationId xmlns:a16="http://schemas.microsoft.com/office/drawing/2014/main" id="{A0E7C51C-12D4-4DDA-96EF-2A68A99E65C9}"/>
              </a:ext>
            </a:extLst>
          </p:cNvPr>
          <p:cNvCxnSpPr/>
          <p:nvPr/>
        </p:nvCxnSpPr>
        <p:spPr>
          <a:xfrm flipH="1">
            <a:off x="3173854" y="3956905"/>
            <a:ext cx="298671" cy="0"/>
          </a:xfrm>
          <a:prstGeom prst="straightConnector1">
            <a:avLst/>
          </a:prstGeom>
          <a:noFill/>
          <a:ln w="6350" cap="flat" cmpd="sng" algn="ctr">
            <a:solidFill>
              <a:srgbClr val="196681"/>
            </a:solidFill>
            <a:prstDash val="solid"/>
            <a:miter lim="800000"/>
            <a:headEnd type="none"/>
            <a:tailEnd type="oval"/>
          </a:ln>
          <a:effectLst/>
        </p:spPr>
      </p:cxnSp>
      <p:sp>
        <p:nvSpPr>
          <p:cNvPr id="10" name="Rectángulo 9">
            <a:extLst>
              <a:ext uri="{FF2B5EF4-FFF2-40B4-BE49-F238E27FC236}">
                <a16:creationId xmlns:a16="http://schemas.microsoft.com/office/drawing/2014/main" id="{B82E9D5B-645F-4F8D-8B1C-47FFCC44C5B1}"/>
              </a:ext>
            </a:extLst>
          </p:cNvPr>
          <p:cNvSpPr/>
          <p:nvPr/>
        </p:nvSpPr>
        <p:spPr>
          <a:xfrm>
            <a:off x="5988442" y="1140191"/>
            <a:ext cx="5455696" cy="584775"/>
          </a:xfrm>
          <a:prstGeom prst="rect">
            <a:avLst/>
          </a:prstGeom>
        </p:spPr>
        <p:txBody>
          <a:bodyPr wrap="square">
            <a:spAutoFit/>
          </a:bodyPr>
          <a:lstStyle/>
          <a:p>
            <a:r>
              <a:rPr lang="es-EC" sz="1600" b="1" dirty="0">
                <a:solidFill>
                  <a:srgbClr val="196681"/>
                </a:solidFill>
                <a:latin typeface="Arial" charset="0"/>
                <a:cs typeface="Arial" charset="0"/>
              </a:rPr>
              <a:t>Falta</a:t>
            </a:r>
            <a:r>
              <a:rPr lang="es-EC" sz="1600" dirty="0"/>
              <a:t> </a:t>
            </a:r>
            <a:r>
              <a:rPr lang="es-EC" sz="1600" b="1" dirty="0">
                <a:solidFill>
                  <a:srgbClr val="196681"/>
                </a:solidFill>
                <a:latin typeface="Arial" charset="0"/>
                <a:cs typeface="Arial" charset="0"/>
              </a:rPr>
              <a:t>de lineamientos adecuados en la normativa legal para contratar soldados temporales. </a:t>
            </a:r>
          </a:p>
        </p:txBody>
      </p:sp>
      <p:cxnSp>
        <p:nvCxnSpPr>
          <p:cNvPr id="13" name="Conector recto de flecha 12">
            <a:extLst>
              <a:ext uri="{FF2B5EF4-FFF2-40B4-BE49-F238E27FC236}">
                <a16:creationId xmlns:a16="http://schemas.microsoft.com/office/drawing/2014/main" id="{E54EE0D3-6329-4552-B9AA-91F60EFAF845}"/>
              </a:ext>
            </a:extLst>
          </p:cNvPr>
          <p:cNvCxnSpPr>
            <a:cxnSpLocks/>
            <a:stCxn id="14" idx="3"/>
            <a:endCxn id="59" idx="1"/>
          </p:cNvCxnSpPr>
          <p:nvPr/>
        </p:nvCxnSpPr>
        <p:spPr>
          <a:xfrm flipV="1">
            <a:off x="5682923" y="1429050"/>
            <a:ext cx="231870" cy="10435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Rectángulo redondeado 44">
            <a:extLst>
              <a:ext uri="{FF2B5EF4-FFF2-40B4-BE49-F238E27FC236}">
                <a16:creationId xmlns:a16="http://schemas.microsoft.com/office/drawing/2014/main" id="{8A246392-7C8A-47C5-95DF-1D46E2589AD2}"/>
              </a:ext>
            </a:extLst>
          </p:cNvPr>
          <p:cNvSpPr/>
          <p:nvPr/>
        </p:nvSpPr>
        <p:spPr>
          <a:xfrm>
            <a:off x="5908510" y="1849602"/>
            <a:ext cx="5536147" cy="542741"/>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61" name="Rectángulo 60">
            <a:extLst>
              <a:ext uri="{FF2B5EF4-FFF2-40B4-BE49-F238E27FC236}">
                <a16:creationId xmlns:a16="http://schemas.microsoft.com/office/drawing/2014/main" id="{DC1F897F-0F39-46A5-A9F9-6B66A67DF5F9}"/>
              </a:ext>
            </a:extLst>
          </p:cNvPr>
          <p:cNvSpPr/>
          <p:nvPr/>
        </p:nvSpPr>
        <p:spPr>
          <a:xfrm>
            <a:off x="5988442" y="1814841"/>
            <a:ext cx="5455696" cy="584775"/>
          </a:xfrm>
          <a:prstGeom prst="rect">
            <a:avLst/>
          </a:prstGeom>
        </p:spPr>
        <p:txBody>
          <a:bodyPr wrap="square">
            <a:spAutoFit/>
          </a:bodyPr>
          <a:lstStyle/>
          <a:p>
            <a:r>
              <a:rPr lang="es-EC" sz="1600" b="1" dirty="0">
                <a:solidFill>
                  <a:srgbClr val="196681"/>
                </a:solidFill>
                <a:latin typeface="Arial" charset="0"/>
                <a:cs typeface="Arial" charset="0"/>
              </a:rPr>
              <a:t>Falta de procedimientos adecuados para implementar un sistema de soldados temporales.</a:t>
            </a:r>
          </a:p>
        </p:txBody>
      </p:sp>
      <p:sp>
        <p:nvSpPr>
          <p:cNvPr id="62" name="Rectángulo redondeado 44">
            <a:extLst>
              <a:ext uri="{FF2B5EF4-FFF2-40B4-BE49-F238E27FC236}">
                <a16:creationId xmlns:a16="http://schemas.microsoft.com/office/drawing/2014/main" id="{DD172555-28F7-4689-B378-196AB3352CD0}"/>
              </a:ext>
            </a:extLst>
          </p:cNvPr>
          <p:cNvSpPr/>
          <p:nvPr/>
        </p:nvSpPr>
        <p:spPr>
          <a:xfrm>
            <a:off x="5908509" y="2502711"/>
            <a:ext cx="5581414" cy="542741"/>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63" name="Rectángulo 62">
            <a:extLst>
              <a:ext uri="{FF2B5EF4-FFF2-40B4-BE49-F238E27FC236}">
                <a16:creationId xmlns:a16="http://schemas.microsoft.com/office/drawing/2014/main" id="{4D088653-ED1C-40BE-96B0-0FD08BE1C9CB}"/>
              </a:ext>
            </a:extLst>
          </p:cNvPr>
          <p:cNvSpPr/>
          <p:nvPr/>
        </p:nvSpPr>
        <p:spPr>
          <a:xfrm>
            <a:off x="6034226" y="2464701"/>
            <a:ext cx="5455696" cy="584775"/>
          </a:xfrm>
          <a:prstGeom prst="rect">
            <a:avLst/>
          </a:prstGeom>
        </p:spPr>
        <p:txBody>
          <a:bodyPr wrap="square">
            <a:spAutoFit/>
          </a:bodyPr>
          <a:lstStyle/>
          <a:p>
            <a:r>
              <a:rPr lang="es-EC" sz="1600" b="1" dirty="0">
                <a:solidFill>
                  <a:srgbClr val="196681"/>
                </a:solidFill>
                <a:latin typeface="Arial" charset="0"/>
                <a:cs typeface="Arial" charset="0"/>
              </a:rPr>
              <a:t>Limitaciones para el cumplimiento de misiones por parte del personal militar profesional.</a:t>
            </a:r>
          </a:p>
        </p:txBody>
      </p:sp>
      <p:sp>
        <p:nvSpPr>
          <p:cNvPr id="64" name="Rectángulo redondeado 44">
            <a:extLst>
              <a:ext uri="{FF2B5EF4-FFF2-40B4-BE49-F238E27FC236}">
                <a16:creationId xmlns:a16="http://schemas.microsoft.com/office/drawing/2014/main" id="{529F04EE-8061-46A0-A1C1-505C8DF1FB80}"/>
              </a:ext>
            </a:extLst>
          </p:cNvPr>
          <p:cNvSpPr/>
          <p:nvPr/>
        </p:nvSpPr>
        <p:spPr>
          <a:xfrm>
            <a:off x="5908510" y="3177361"/>
            <a:ext cx="5581412" cy="573462"/>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65" name="Rectángulo 64">
            <a:extLst>
              <a:ext uri="{FF2B5EF4-FFF2-40B4-BE49-F238E27FC236}">
                <a16:creationId xmlns:a16="http://schemas.microsoft.com/office/drawing/2014/main" id="{998D4A88-ADAA-476B-9BA0-15F817EB1FEE}"/>
              </a:ext>
            </a:extLst>
          </p:cNvPr>
          <p:cNvSpPr/>
          <p:nvPr/>
        </p:nvSpPr>
        <p:spPr>
          <a:xfrm>
            <a:off x="6034226" y="3188356"/>
            <a:ext cx="5455696" cy="584775"/>
          </a:xfrm>
          <a:prstGeom prst="rect">
            <a:avLst/>
          </a:prstGeom>
        </p:spPr>
        <p:txBody>
          <a:bodyPr wrap="square">
            <a:spAutoFit/>
          </a:bodyPr>
          <a:lstStyle/>
          <a:p>
            <a:r>
              <a:rPr lang="es-EC" sz="1600" b="1" dirty="0">
                <a:solidFill>
                  <a:srgbClr val="196681"/>
                </a:solidFill>
                <a:latin typeface="Arial" charset="0"/>
                <a:cs typeface="Arial" charset="0"/>
              </a:rPr>
              <a:t>Limitaciones en el reentrenamiento de las unidades movilizadas.</a:t>
            </a:r>
          </a:p>
        </p:txBody>
      </p:sp>
      <p:cxnSp>
        <p:nvCxnSpPr>
          <p:cNvPr id="51" name="Conector recto de flecha 50">
            <a:extLst>
              <a:ext uri="{FF2B5EF4-FFF2-40B4-BE49-F238E27FC236}">
                <a16:creationId xmlns:a16="http://schemas.microsoft.com/office/drawing/2014/main" id="{B0FDBA00-4227-4465-9EEA-93077B6BBAEE}"/>
              </a:ext>
            </a:extLst>
          </p:cNvPr>
          <p:cNvCxnSpPr>
            <a:cxnSpLocks/>
            <a:endCxn id="60" idx="1"/>
          </p:cNvCxnSpPr>
          <p:nvPr/>
        </p:nvCxnSpPr>
        <p:spPr>
          <a:xfrm flipV="1">
            <a:off x="5683865" y="2120973"/>
            <a:ext cx="224645" cy="3392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de flecha 51">
            <a:extLst>
              <a:ext uri="{FF2B5EF4-FFF2-40B4-BE49-F238E27FC236}">
                <a16:creationId xmlns:a16="http://schemas.microsoft.com/office/drawing/2014/main" id="{ECB5A558-6C45-4523-A6DD-968588E7CE92}"/>
              </a:ext>
            </a:extLst>
          </p:cNvPr>
          <p:cNvCxnSpPr>
            <a:cxnSpLocks/>
            <a:stCxn id="14" idx="3"/>
            <a:endCxn id="62" idx="1"/>
          </p:cNvCxnSpPr>
          <p:nvPr/>
        </p:nvCxnSpPr>
        <p:spPr>
          <a:xfrm>
            <a:off x="5682923" y="2472574"/>
            <a:ext cx="225586" cy="3015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a:extLst>
              <a:ext uri="{FF2B5EF4-FFF2-40B4-BE49-F238E27FC236}">
                <a16:creationId xmlns:a16="http://schemas.microsoft.com/office/drawing/2014/main" id="{723EE6AC-F2E9-41CF-8B28-7E42FF26B5D4}"/>
              </a:ext>
            </a:extLst>
          </p:cNvPr>
          <p:cNvCxnSpPr>
            <a:cxnSpLocks/>
            <a:stCxn id="14" idx="3"/>
            <a:endCxn id="64" idx="1"/>
          </p:cNvCxnSpPr>
          <p:nvPr/>
        </p:nvCxnSpPr>
        <p:spPr>
          <a:xfrm>
            <a:off x="5682923" y="2472574"/>
            <a:ext cx="225587" cy="9915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Rectángulo redondeado 44">
            <a:extLst>
              <a:ext uri="{FF2B5EF4-FFF2-40B4-BE49-F238E27FC236}">
                <a16:creationId xmlns:a16="http://schemas.microsoft.com/office/drawing/2014/main" id="{E65D048D-2726-4F87-8A78-0AB926FB74D2}"/>
              </a:ext>
            </a:extLst>
          </p:cNvPr>
          <p:cNvSpPr/>
          <p:nvPr/>
        </p:nvSpPr>
        <p:spPr>
          <a:xfrm>
            <a:off x="4022045" y="5310955"/>
            <a:ext cx="1633780" cy="42317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57" name="Rectángulo 56">
            <a:extLst>
              <a:ext uri="{FF2B5EF4-FFF2-40B4-BE49-F238E27FC236}">
                <a16:creationId xmlns:a16="http://schemas.microsoft.com/office/drawing/2014/main" id="{DE17B05D-A5C1-464E-AFF0-9870A87C9195}"/>
              </a:ext>
            </a:extLst>
          </p:cNvPr>
          <p:cNvSpPr/>
          <p:nvPr/>
        </p:nvSpPr>
        <p:spPr>
          <a:xfrm>
            <a:off x="4003974" y="5286331"/>
            <a:ext cx="1236236" cy="369332"/>
          </a:xfrm>
          <a:prstGeom prst="rect">
            <a:avLst/>
          </a:prstGeom>
        </p:spPr>
        <p:txBody>
          <a:bodyPr wrap="none">
            <a:spAutoFit/>
          </a:bodyPr>
          <a:lstStyle/>
          <a:p>
            <a:r>
              <a:rPr lang="es-EC" b="1" dirty="0">
                <a:solidFill>
                  <a:srgbClr val="196681"/>
                </a:solidFill>
                <a:latin typeface="Arial" charset="0"/>
                <a:ea typeface="Arial" charset="0"/>
                <a:cs typeface="Arial" charset="0"/>
              </a:rPr>
              <a:t>Problema</a:t>
            </a:r>
          </a:p>
        </p:txBody>
      </p:sp>
      <p:sp>
        <p:nvSpPr>
          <p:cNvPr id="37" name="Rectángulo 36">
            <a:extLst>
              <a:ext uri="{FF2B5EF4-FFF2-40B4-BE49-F238E27FC236}">
                <a16:creationId xmlns:a16="http://schemas.microsoft.com/office/drawing/2014/main" id="{6D04291F-BBA7-4212-9D97-BEBADFB326B0}"/>
              </a:ext>
            </a:extLst>
          </p:cNvPr>
          <p:cNvSpPr/>
          <p:nvPr/>
        </p:nvSpPr>
        <p:spPr>
          <a:xfrm>
            <a:off x="5908509" y="5104052"/>
            <a:ext cx="5535628" cy="830997"/>
          </a:xfrm>
          <a:prstGeom prst="rect">
            <a:avLst/>
          </a:prstGeom>
        </p:spPr>
        <p:txBody>
          <a:bodyPr wrap="square">
            <a:spAutoFit/>
          </a:bodyPr>
          <a:lstStyle/>
          <a:p>
            <a:pPr algn="just"/>
            <a:r>
              <a:rPr lang="es-EC" sz="1600" b="1" dirty="0">
                <a:solidFill>
                  <a:srgbClr val="196681"/>
                </a:solidFill>
                <a:latin typeface="Arial" charset="0"/>
                <a:cs typeface="Arial" charset="0"/>
              </a:rPr>
              <a:t>Establecer los lineamientos estratégicos para la implementación de un sistema de reclutamiento de soldados contratados </a:t>
            </a:r>
          </a:p>
        </p:txBody>
      </p:sp>
      <p:cxnSp>
        <p:nvCxnSpPr>
          <p:cNvPr id="69" name="Conector recto de flecha 68">
            <a:extLst>
              <a:ext uri="{FF2B5EF4-FFF2-40B4-BE49-F238E27FC236}">
                <a16:creationId xmlns:a16="http://schemas.microsoft.com/office/drawing/2014/main" id="{C490A2B8-6DDC-4C7F-8FCE-458796A36CD2}"/>
              </a:ext>
            </a:extLst>
          </p:cNvPr>
          <p:cNvCxnSpPr>
            <a:cxnSpLocks/>
            <a:stCxn id="56" idx="3"/>
            <a:endCxn id="37" idx="1"/>
          </p:cNvCxnSpPr>
          <p:nvPr/>
        </p:nvCxnSpPr>
        <p:spPr>
          <a:xfrm flipV="1">
            <a:off x="5655825" y="5519551"/>
            <a:ext cx="252684" cy="29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ector recto de flecha 69">
            <a:extLst>
              <a:ext uri="{FF2B5EF4-FFF2-40B4-BE49-F238E27FC236}">
                <a16:creationId xmlns:a16="http://schemas.microsoft.com/office/drawing/2014/main" id="{3FEE780D-35FD-4530-93F4-ED62FFA42476}"/>
              </a:ext>
            </a:extLst>
          </p:cNvPr>
          <p:cNvCxnSpPr>
            <a:cxnSpLocks/>
            <a:endCxn id="56" idx="1"/>
          </p:cNvCxnSpPr>
          <p:nvPr/>
        </p:nvCxnSpPr>
        <p:spPr>
          <a:xfrm>
            <a:off x="3472525" y="5519551"/>
            <a:ext cx="549520" cy="2994"/>
          </a:xfrm>
          <a:prstGeom prst="straightConnector1">
            <a:avLst/>
          </a:prstGeom>
          <a:noFill/>
          <a:ln w="6350" cap="flat" cmpd="sng" algn="ctr">
            <a:solidFill>
              <a:srgbClr val="196681"/>
            </a:solidFill>
            <a:prstDash val="solid"/>
            <a:miter lim="800000"/>
            <a:headEnd type="none"/>
            <a:tailEnd type="oval"/>
          </a:ln>
          <a:effectLst/>
        </p:spPr>
      </p:cxnSp>
    </p:spTree>
    <p:extLst>
      <p:ext uri="{BB962C8B-B14F-4D97-AF65-F5344CB8AC3E}">
        <p14:creationId xmlns:p14="http://schemas.microsoft.com/office/powerpoint/2010/main" val="1642507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2525" y="-18952"/>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42350" y="668061"/>
            <a:ext cx="3834582"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dirty="0"/>
              <a:t>Estado del arte y tendencias</a:t>
            </a:r>
          </a:p>
        </p:txBody>
      </p:sp>
      <p:graphicFrame>
        <p:nvGraphicFramePr>
          <p:cNvPr id="3" name="Tabla 2">
            <a:extLst>
              <a:ext uri="{FF2B5EF4-FFF2-40B4-BE49-F238E27FC236}">
                <a16:creationId xmlns:a16="http://schemas.microsoft.com/office/drawing/2014/main" id="{31738C16-5FA9-445E-B083-F866F232BB45}"/>
              </a:ext>
            </a:extLst>
          </p:cNvPr>
          <p:cNvGraphicFramePr>
            <a:graphicFrameLocks noGrp="1"/>
          </p:cNvGraphicFramePr>
          <p:nvPr>
            <p:extLst>
              <p:ext uri="{D42A27DB-BD31-4B8C-83A1-F6EECF244321}">
                <p14:modId xmlns:p14="http://schemas.microsoft.com/office/powerpoint/2010/main" val="3702007475"/>
              </p:ext>
            </p:extLst>
          </p:nvPr>
        </p:nvGraphicFramePr>
        <p:xfrm>
          <a:off x="2000526" y="1703073"/>
          <a:ext cx="8190945" cy="4900295"/>
        </p:xfrm>
        <a:graphic>
          <a:graphicData uri="http://schemas.openxmlformats.org/drawingml/2006/table">
            <a:tbl>
              <a:tblPr firstRow="1" firstCol="1" bandRow="1"/>
              <a:tblGrid>
                <a:gridCol w="1919274">
                  <a:extLst>
                    <a:ext uri="{9D8B030D-6E8A-4147-A177-3AD203B41FA5}">
                      <a16:colId xmlns:a16="http://schemas.microsoft.com/office/drawing/2014/main" val="1192799900"/>
                    </a:ext>
                  </a:extLst>
                </a:gridCol>
                <a:gridCol w="6271671">
                  <a:extLst>
                    <a:ext uri="{9D8B030D-6E8A-4147-A177-3AD203B41FA5}">
                      <a16:colId xmlns:a16="http://schemas.microsoft.com/office/drawing/2014/main" val="1207337510"/>
                    </a:ext>
                  </a:extLst>
                </a:gridCol>
              </a:tblGrid>
              <a:tr h="267335">
                <a:tc gridSpan="2">
                  <a:txBody>
                    <a:bodyPr/>
                    <a:lstStyle/>
                    <a:p>
                      <a:pPr algn="ctr">
                        <a:lnSpc>
                          <a:spcPct val="107000"/>
                        </a:lnSpc>
                        <a:spcAft>
                          <a:spcPts val="0"/>
                        </a:spcAft>
                      </a:pPr>
                      <a:r>
                        <a:rPr lang="es-ES_tradnl" sz="1600" b="1" dirty="0">
                          <a:effectLst/>
                          <a:latin typeface="Arial" panose="020B0604020202020204" pitchFamily="34" charset="0"/>
                          <a:ea typeface="Times New Roman" panose="02020603050405020304" pitchFamily="18" charset="0"/>
                          <a:cs typeface="Arial" panose="020B0604020202020204" pitchFamily="34" charset="0"/>
                        </a:rPr>
                        <a:t>ANÁLISIS</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s-EC"/>
                    </a:p>
                  </a:txBody>
                  <a:tcPr/>
                </a:tc>
                <a:extLst>
                  <a:ext uri="{0D108BD9-81ED-4DB2-BD59-A6C34878D82A}">
                    <a16:rowId xmlns:a16="http://schemas.microsoft.com/office/drawing/2014/main" val="2099606909"/>
                  </a:ext>
                </a:extLst>
              </a:tr>
              <a:tr h="0">
                <a:tc>
                  <a:txBody>
                    <a:bodyPr/>
                    <a:lstStyle/>
                    <a:p>
                      <a:pPr algn="ctr">
                        <a:lnSpc>
                          <a:spcPct val="107000"/>
                        </a:lnSpc>
                        <a:spcAft>
                          <a:spcPts val="0"/>
                        </a:spcAft>
                      </a:pPr>
                      <a:r>
                        <a:rPr lang="es-ES_tradnl" sz="1600" b="1" dirty="0">
                          <a:effectLst/>
                          <a:latin typeface="Arial" panose="020B0604020202020204" pitchFamily="34" charset="0"/>
                          <a:ea typeface="Times New Roman" panose="02020603050405020304" pitchFamily="18" charset="0"/>
                          <a:cs typeface="Arial" panose="020B0604020202020204" pitchFamily="34" charset="0"/>
                        </a:rPr>
                        <a:t>Político</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Constitución de la Republica del Ecuador</a:t>
                      </a:r>
                      <a:endParaRPr lang="es-EC" sz="16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Ley Orgánica de la Defensa</a:t>
                      </a:r>
                      <a:endParaRPr lang="es-EC" sz="16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Política de la Defensa</a:t>
                      </a:r>
                      <a:endParaRPr lang="es-EC" sz="16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Ley de personal de FF.AA</a:t>
                      </a:r>
                      <a:endParaRPr lang="es-EC"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78307198"/>
                  </a:ext>
                </a:extLst>
              </a:tr>
              <a:tr h="0">
                <a:tc>
                  <a:txBody>
                    <a:bodyPr/>
                    <a:lstStyle/>
                    <a:p>
                      <a:pPr algn="ctr">
                        <a:lnSpc>
                          <a:spcPct val="107000"/>
                        </a:lnSpc>
                        <a:spcAft>
                          <a:spcPts val="0"/>
                        </a:spcAft>
                      </a:pPr>
                      <a:r>
                        <a:rPr lang="es-ES_tradnl" sz="1600" b="1" dirty="0">
                          <a:effectLst/>
                          <a:latin typeface="Arial" panose="020B0604020202020204" pitchFamily="34" charset="0"/>
                          <a:ea typeface="Times New Roman" panose="02020603050405020304" pitchFamily="18" charset="0"/>
                          <a:cs typeface="Arial" panose="020B0604020202020204" pitchFamily="34" charset="0"/>
                        </a:rPr>
                        <a:t>Económico</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Gasto Público en Defensa.</a:t>
                      </a:r>
                      <a:endParaRPr lang="es-EC" sz="16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Presupuesto infraestructura.</a:t>
                      </a:r>
                      <a:endParaRPr lang="es-EC" sz="16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Gasto Capacitación, Equipamiento y Entrenamiento.</a:t>
                      </a:r>
                      <a:endParaRPr lang="es-EC" sz="16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Inflación en el país.</a:t>
                      </a:r>
                      <a:endParaRPr lang="es-EC" sz="16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PIB. </a:t>
                      </a:r>
                      <a:endParaRPr lang="es-EC"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42908940"/>
                  </a:ext>
                </a:extLst>
              </a:tr>
              <a:tr h="0">
                <a:tc>
                  <a:txBody>
                    <a:bodyPr/>
                    <a:lstStyle/>
                    <a:p>
                      <a:pPr algn="ctr">
                        <a:lnSpc>
                          <a:spcPct val="107000"/>
                        </a:lnSpc>
                        <a:spcAft>
                          <a:spcPts val="0"/>
                        </a:spcAft>
                      </a:pPr>
                      <a:r>
                        <a:rPr lang="es-ES_tradnl" sz="1600" b="1">
                          <a:effectLst/>
                          <a:latin typeface="Arial" panose="020B0604020202020204" pitchFamily="34" charset="0"/>
                          <a:ea typeface="Times New Roman" panose="02020603050405020304" pitchFamily="18" charset="0"/>
                          <a:cs typeface="Arial" panose="020B0604020202020204" pitchFamily="34" charset="0"/>
                        </a:rPr>
                        <a:t>Social</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Campo ocupacional dentro de FF.AA.</a:t>
                      </a:r>
                      <a:endParaRPr lang="es-EC" sz="16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Salud.</a:t>
                      </a:r>
                      <a:endParaRPr lang="es-EC" sz="16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Desempleo.</a:t>
                      </a:r>
                      <a:endParaRPr lang="es-EC"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85833208"/>
                  </a:ext>
                </a:extLst>
              </a:tr>
              <a:tr h="0">
                <a:tc>
                  <a:txBody>
                    <a:bodyPr/>
                    <a:lstStyle/>
                    <a:p>
                      <a:pPr algn="ctr">
                        <a:lnSpc>
                          <a:spcPct val="107000"/>
                        </a:lnSpc>
                        <a:spcAft>
                          <a:spcPts val="0"/>
                        </a:spcAft>
                      </a:pPr>
                      <a:r>
                        <a:rPr lang="es-ES_tradnl" sz="1600" b="1">
                          <a:effectLst/>
                          <a:latin typeface="Arial" panose="020B0604020202020204" pitchFamily="34" charset="0"/>
                          <a:ea typeface="Times New Roman" panose="02020603050405020304" pitchFamily="18" charset="0"/>
                          <a:cs typeface="Arial" panose="020B0604020202020204" pitchFamily="34" charset="0"/>
                        </a:rPr>
                        <a:t>Tecnológico</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Investigación y desarrollo.</a:t>
                      </a:r>
                      <a:endParaRPr lang="es-EC" sz="16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Adaptación tecnológica.</a:t>
                      </a:r>
                      <a:endParaRPr lang="es-EC"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84805786"/>
                  </a:ext>
                </a:extLst>
              </a:tr>
              <a:tr h="0">
                <a:tc>
                  <a:txBody>
                    <a:bodyPr/>
                    <a:lstStyle/>
                    <a:p>
                      <a:pPr algn="ctr">
                        <a:lnSpc>
                          <a:spcPct val="107000"/>
                        </a:lnSpc>
                        <a:spcAft>
                          <a:spcPts val="0"/>
                        </a:spcAft>
                      </a:pPr>
                      <a:r>
                        <a:rPr lang="es-ES_tradnl" sz="1600" b="1" dirty="0">
                          <a:effectLst/>
                          <a:latin typeface="Arial" panose="020B0604020202020204" pitchFamily="34" charset="0"/>
                          <a:ea typeface="Times New Roman" panose="02020603050405020304" pitchFamily="18" charset="0"/>
                          <a:cs typeface="Arial" panose="020B0604020202020204" pitchFamily="34" charset="0"/>
                        </a:rPr>
                        <a:t>Militar</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Sistema de reclutamiento.</a:t>
                      </a:r>
                      <a:endParaRPr lang="es-EC" sz="16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Sistema de pases.</a:t>
                      </a:r>
                      <a:endParaRPr lang="es-EC" sz="16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Sistema disciplinario.</a:t>
                      </a:r>
                      <a:endParaRPr lang="es-EC" sz="16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Formación, perfeccionamiento y especialización.</a:t>
                      </a:r>
                      <a:endParaRPr lang="es-EC" sz="16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ES_tradnl" sz="1600" dirty="0">
                          <a:effectLst/>
                          <a:latin typeface="Arial" panose="020B0604020202020204" pitchFamily="34" charset="0"/>
                          <a:ea typeface="Times New Roman" panose="02020603050405020304" pitchFamily="18" charset="0"/>
                        </a:rPr>
                        <a:t>Empleo en las Operaciones Militares.</a:t>
                      </a:r>
                      <a:endParaRPr lang="es-EC"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80187146"/>
                  </a:ext>
                </a:extLst>
              </a:tr>
            </a:tbl>
          </a:graphicData>
        </a:graphic>
      </p:graphicFrame>
      <p:sp>
        <p:nvSpPr>
          <p:cNvPr id="4" name="Rectángulo 3">
            <a:extLst>
              <a:ext uri="{FF2B5EF4-FFF2-40B4-BE49-F238E27FC236}">
                <a16:creationId xmlns:a16="http://schemas.microsoft.com/office/drawing/2014/main" id="{CEB137C9-09C0-4124-8B98-FE0223AE4DCC}"/>
              </a:ext>
            </a:extLst>
          </p:cNvPr>
          <p:cNvSpPr/>
          <p:nvPr/>
        </p:nvSpPr>
        <p:spPr>
          <a:xfrm>
            <a:off x="1905910" y="1298026"/>
            <a:ext cx="3133230" cy="405047"/>
          </a:xfrm>
          <a:prstGeom prst="rect">
            <a:avLst/>
          </a:prstGeom>
        </p:spPr>
        <p:txBody>
          <a:bodyPr wrap="none">
            <a:spAutoFit/>
          </a:bodyPr>
          <a:lstStyle/>
          <a:p>
            <a:pPr>
              <a:lnSpc>
                <a:spcPct val="107000"/>
              </a:lnSpc>
              <a:spcAft>
                <a:spcPts val="800"/>
              </a:spcAft>
            </a:pPr>
            <a:r>
              <a:rPr lang="es-ES_tradnl" sz="2000" dirty="0">
                <a:latin typeface="Arial" panose="020B0604020202020204" pitchFamily="34" charset="0"/>
                <a:ea typeface="Times New Roman" panose="02020603050405020304" pitchFamily="18" charset="0"/>
                <a:cs typeface="Arial" panose="020B0604020202020204" pitchFamily="34" charset="0"/>
              </a:rPr>
              <a:t>Tabla de Análisis PESTM.</a:t>
            </a:r>
            <a:endParaRPr lang="es-EC" sz="20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91726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42350" y="668061"/>
            <a:ext cx="3834582"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dirty="0"/>
              <a:t>Estado del arte y tendencias</a:t>
            </a:r>
          </a:p>
        </p:txBody>
      </p:sp>
      <p:graphicFrame>
        <p:nvGraphicFramePr>
          <p:cNvPr id="5" name="Tabla 4">
            <a:extLst>
              <a:ext uri="{FF2B5EF4-FFF2-40B4-BE49-F238E27FC236}">
                <a16:creationId xmlns:a16="http://schemas.microsoft.com/office/drawing/2014/main" id="{541896C1-0586-49DE-945A-E38715913E03}"/>
              </a:ext>
            </a:extLst>
          </p:cNvPr>
          <p:cNvGraphicFramePr>
            <a:graphicFrameLocks noGrp="1"/>
          </p:cNvGraphicFramePr>
          <p:nvPr>
            <p:extLst>
              <p:ext uri="{D42A27DB-BD31-4B8C-83A1-F6EECF244321}">
                <p14:modId xmlns:p14="http://schemas.microsoft.com/office/powerpoint/2010/main" val="868081916"/>
              </p:ext>
            </p:extLst>
          </p:nvPr>
        </p:nvGraphicFramePr>
        <p:xfrm>
          <a:off x="142350" y="1250752"/>
          <a:ext cx="11905106" cy="5535012"/>
        </p:xfrm>
        <a:graphic>
          <a:graphicData uri="http://schemas.openxmlformats.org/drawingml/2006/table">
            <a:tbl>
              <a:tblPr firstRow="1" firstCol="1" bandRow="1"/>
              <a:tblGrid>
                <a:gridCol w="1798440">
                  <a:extLst>
                    <a:ext uri="{9D8B030D-6E8A-4147-A177-3AD203B41FA5}">
                      <a16:colId xmlns:a16="http://schemas.microsoft.com/office/drawing/2014/main" val="1552928271"/>
                    </a:ext>
                  </a:extLst>
                </a:gridCol>
                <a:gridCol w="2589995">
                  <a:extLst>
                    <a:ext uri="{9D8B030D-6E8A-4147-A177-3AD203B41FA5}">
                      <a16:colId xmlns:a16="http://schemas.microsoft.com/office/drawing/2014/main" val="3788461984"/>
                    </a:ext>
                  </a:extLst>
                </a:gridCol>
                <a:gridCol w="3732691">
                  <a:extLst>
                    <a:ext uri="{9D8B030D-6E8A-4147-A177-3AD203B41FA5}">
                      <a16:colId xmlns:a16="http://schemas.microsoft.com/office/drawing/2014/main" val="62705602"/>
                    </a:ext>
                  </a:extLst>
                </a:gridCol>
                <a:gridCol w="3783980">
                  <a:extLst>
                    <a:ext uri="{9D8B030D-6E8A-4147-A177-3AD203B41FA5}">
                      <a16:colId xmlns:a16="http://schemas.microsoft.com/office/drawing/2014/main" val="3925425369"/>
                    </a:ext>
                  </a:extLst>
                </a:gridCol>
              </a:tblGrid>
              <a:tr h="122036">
                <a:tc>
                  <a:txBody>
                    <a:bodyPr/>
                    <a:lstStyle/>
                    <a:p>
                      <a:pPr>
                        <a:lnSpc>
                          <a:spcPct val="107000"/>
                        </a:lnSpc>
                        <a:spcAft>
                          <a:spcPts val="0"/>
                        </a:spcAft>
                      </a:pPr>
                      <a:r>
                        <a:rPr lang="es-ES_tradnl" sz="1100" dirty="0">
                          <a:effectLst/>
                          <a:latin typeface="Arial" panose="020B0604020202020204" pitchFamily="34" charset="0"/>
                          <a:ea typeface="Times New Roman" panose="02020603050405020304" pitchFamily="18" charset="0"/>
                          <a:cs typeface="Arial" panose="020B0604020202020204" pitchFamily="34" charset="0"/>
                        </a:rPr>
                        <a:t>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0"/>
                        </a:spcAft>
                      </a:pPr>
                      <a:r>
                        <a:rPr lang="es-ES_tradnl" sz="1100" b="1" dirty="0">
                          <a:effectLst/>
                          <a:latin typeface="Arial" panose="020B0604020202020204" pitchFamily="34" charset="0"/>
                          <a:ea typeface="Times New Roman" panose="02020603050405020304" pitchFamily="18" charset="0"/>
                          <a:cs typeface="Arial" panose="020B0604020202020204" pitchFamily="34" charset="0"/>
                        </a:rPr>
                        <a:t>ANALISIS DEL PASADO</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0"/>
                        </a:spcAft>
                      </a:pPr>
                      <a:r>
                        <a:rPr lang="es-ES_tradnl" sz="1100" b="1" dirty="0">
                          <a:effectLst/>
                          <a:latin typeface="Arial" panose="020B0604020202020204" pitchFamily="34" charset="0"/>
                          <a:ea typeface="Times New Roman" panose="02020603050405020304" pitchFamily="18" charset="0"/>
                          <a:cs typeface="Arial" panose="020B0604020202020204" pitchFamily="34" charset="0"/>
                        </a:rPr>
                        <a:t>ANÁLISIS DEL</a:t>
                      </a:r>
                      <a:endParaRPr lang="es-EC" sz="11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0"/>
                        </a:spcAft>
                      </a:pPr>
                      <a:r>
                        <a:rPr lang="es-ES_tradnl" sz="1100" b="1" dirty="0">
                          <a:effectLst/>
                          <a:latin typeface="Arial" panose="020B0604020202020204" pitchFamily="34" charset="0"/>
                          <a:ea typeface="Times New Roman" panose="02020603050405020304" pitchFamily="18" charset="0"/>
                          <a:cs typeface="Arial" panose="020B0604020202020204" pitchFamily="34" charset="0"/>
                        </a:rPr>
                        <a:t>PRESENTE</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0"/>
                        </a:spcAft>
                      </a:pPr>
                      <a:r>
                        <a:rPr lang="es-ES_tradnl" sz="1100" b="1" dirty="0">
                          <a:effectLst/>
                          <a:latin typeface="Arial" panose="020B0604020202020204" pitchFamily="34" charset="0"/>
                          <a:ea typeface="Times New Roman" panose="02020603050405020304" pitchFamily="18" charset="0"/>
                          <a:cs typeface="Arial" panose="020B0604020202020204" pitchFamily="34" charset="0"/>
                        </a:rPr>
                        <a:t>ANÁLISIS DEL FUTURO</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44456049"/>
                  </a:ext>
                </a:extLst>
              </a:tr>
              <a:tr h="1463201">
                <a:tc>
                  <a:txBody>
                    <a:bodyPr/>
                    <a:lstStyle/>
                    <a:p>
                      <a:pPr>
                        <a:lnSpc>
                          <a:spcPct val="107000"/>
                        </a:lnSpc>
                        <a:spcAft>
                          <a:spcPts val="0"/>
                        </a:spcAft>
                      </a:pPr>
                      <a:r>
                        <a:rPr lang="es-ES_tradnl" sz="1100" b="1" dirty="0">
                          <a:effectLst/>
                          <a:latin typeface="Arial" panose="020B0604020202020204" pitchFamily="34" charset="0"/>
                          <a:ea typeface="Times New Roman" panose="02020603050405020304" pitchFamily="18" charset="0"/>
                          <a:cs typeface="Arial" panose="020B0604020202020204" pitchFamily="34" charset="0"/>
                        </a:rPr>
                        <a:t>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r>
                        <a:rPr lang="es-ES_tradnl" sz="11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RAMAS: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r>
                        <a:rPr lang="es-ES_tradnl" sz="1100" b="1" dirty="0">
                          <a:effectLst/>
                          <a:latin typeface="Arial" panose="020B0604020202020204" pitchFamily="34" charset="0"/>
                          <a:ea typeface="Times New Roman" panose="02020603050405020304" pitchFamily="18" charset="0"/>
                          <a:cs typeface="Arial" panose="020B0604020202020204" pitchFamily="34" charset="0"/>
                        </a:rPr>
                        <a:t>RESULTADOS</a:t>
                      </a:r>
                      <a:endParaRPr lang="es-EC"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r>
                        <a:rPr lang="es-ES_tradnl" sz="1100" b="1" dirty="0">
                          <a:effectLst/>
                          <a:latin typeface="Arial" panose="020B0604020202020204" pitchFamily="34" charset="0"/>
                          <a:ea typeface="Times New Roman" panose="02020603050405020304" pitchFamily="18" charset="0"/>
                          <a:cs typeface="Arial" panose="020B0604020202020204" pitchFamily="34" charset="0"/>
                        </a:rPr>
                        <a:t>(PRODUCTOS, SERVICIOS).</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just">
                        <a:lnSpc>
                          <a:spcPct val="107000"/>
                        </a:lnSpc>
                        <a:spcAft>
                          <a:spcPts val="0"/>
                        </a:spcAft>
                        <a:buFont typeface="Symbol" panose="05050102010706020507" pitchFamily="18" charset="2"/>
                        <a:buChar char=""/>
                      </a:pPr>
                      <a:r>
                        <a:rPr lang="es-ES_tradnl" sz="1100" dirty="0">
                          <a:effectLst/>
                          <a:latin typeface="Arial" panose="020B0604020202020204" pitchFamily="34" charset="0"/>
                          <a:ea typeface="Times New Roman" panose="02020603050405020304" pitchFamily="18" charset="0"/>
                          <a:cs typeface="Arial" panose="020B0604020202020204" pitchFamily="34" charset="0"/>
                        </a:rPr>
                        <a:t>Existencia de un sistema de soldados contratados</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just">
                        <a:lnSpc>
                          <a:spcPct val="107000"/>
                        </a:lnSpc>
                        <a:spcAft>
                          <a:spcPts val="0"/>
                        </a:spcAft>
                        <a:buFont typeface="Symbol" panose="05050102010706020507" pitchFamily="18" charset="2"/>
                        <a:buChar char=""/>
                      </a:pPr>
                      <a:r>
                        <a:rPr lang="es-ES_tradnl" sz="1100" dirty="0">
                          <a:effectLst/>
                          <a:latin typeface="Arial" panose="020B0604020202020204" pitchFamily="34" charset="0"/>
                          <a:ea typeface="Times New Roman" panose="02020603050405020304" pitchFamily="18" charset="0"/>
                          <a:cs typeface="Arial" panose="020B0604020202020204" pitchFamily="34" charset="0"/>
                        </a:rPr>
                        <a:t>Existencia de personal militar profesional empleado en funciones administrativas tales como:</a:t>
                      </a:r>
                      <a:endParaRPr lang="es-EC"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spcAft>
                          <a:spcPts val="0"/>
                        </a:spcAft>
                        <a:buFont typeface="Calibri" panose="020F0502020204030204" pitchFamily="34" charset="0"/>
                        <a:buChar char="-"/>
                      </a:pPr>
                      <a:r>
                        <a:rPr lang="es-ES_tradnl" sz="1100" dirty="0">
                          <a:effectLst/>
                          <a:latin typeface="Arial" panose="020B0604020202020204" pitchFamily="34" charset="0"/>
                          <a:ea typeface="Times New Roman" panose="02020603050405020304" pitchFamily="18" charset="0"/>
                          <a:cs typeface="Arial" panose="020B0604020202020204" pitchFamily="34" charset="0"/>
                        </a:rPr>
                        <a:t>Amanuenses.</a:t>
                      </a:r>
                      <a:endParaRPr lang="es-EC" sz="1100"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spcAft>
                          <a:spcPts val="0"/>
                        </a:spcAft>
                        <a:buFont typeface="Calibri" panose="020F0502020204030204" pitchFamily="34" charset="0"/>
                        <a:buChar char="-"/>
                      </a:pPr>
                      <a:r>
                        <a:rPr lang="es-ES_tradnl" sz="1100" dirty="0">
                          <a:effectLst/>
                          <a:latin typeface="Arial" panose="020B0604020202020204" pitchFamily="34" charset="0"/>
                          <a:ea typeface="Times New Roman" panose="02020603050405020304" pitchFamily="18" charset="0"/>
                          <a:cs typeface="Arial" panose="020B0604020202020204" pitchFamily="34" charset="0"/>
                        </a:rPr>
                        <a:t>Policías militares.</a:t>
                      </a:r>
                      <a:endParaRPr lang="es-EC" sz="1100"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spcAft>
                          <a:spcPts val="0"/>
                        </a:spcAft>
                        <a:buFont typeface="Calibri" panose="020F0502020204030204" pitchFamily="34" charset="0"/>
                        <a:buChar char="-"/>
                      </a:pPr>
                      <a:r>
                        <a:rPr lang="es-ES_tradnl" sz="1100" dirty="0">
                          <a:effectLst/>
                          <a:latin typeface="Arial" panose="020B0604020202020204" pitchFamily="34" charset="0"/>
                          <a:ea typeface="Times New Roman" panose="02020603050405020304" pitchFamily="18" charset="0"/>
                          <a:cs typeface="Arial" panose="020B0604020202020204" pitchFamily="34" charset="0"/>
                        </a:rPr>
                        <a:t>Conductores.</a:t>
                      </a:r>
                      <a:endParaRPr lang="es-EC" sz="1100"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spcAft>
                          <a:spcPts val="0"/>
                        </a:spcAft>
                        <a:buFont typeface="Calibri" panose="020F0502020204030204" pitchFamily="34" charset="0"/>
                        <a:buChar char="-"/>
                      </a:pPr>
                      <a:r>
                        <a:rPr lang="es-ES_tradnl" sz="1100" dirty="0">
                          <a:effectLst/>
                          <a:latin typeface="Arial" panose="020B0604020202020204" pitchFamily="34" charset="0"/>
                          <a:ea typeface="Times New Roman" panose="02020603050405020304" pitchFamily="18" charset="0"/>
                          <a:cs typeface="Arial" panose="020B0604020202020204" pitchFamily="34" charset="0"/>
                        </a:rPr>
                        <a:t>Mecánicos.</a:t>
                      </a:r>
                      <a:endParaRPr lang="es-EC" sz="1100"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spcAft>
                          <a:spcPts val="0"/>
                        </a:spcAft>
                        <a:buFont typeface="Calibri" panose="020F0502020204030204" pitchFamily="34" charset="0"/>
                        <a:buChar char="-"/>
                      </a:pPr>
                      <a:r>
                        <a:rPr lang="es-ES_tradnl" sz="1100" dirty="0">
                          <a:effectLst/>
                          <a:latin typeface="Arial" panose="020B0604020202020204" pitchFamily="34" charset="0"/>
                          <a:ea typeface="Times New Roman" panose="02020603050405020304" pitchFamily="18" charset="0"/>
                          <a:cs typeface="Arial" panose="020B0604020202020204" pitchFamily="34" charset="0"/>
                        </a:rPr>
                        <a:t>Mantenimiento de instalaciones.</a:t>
                      </a:r>
                      <a:endParaRPr lang="es-EC" sz="1100" dirty="0">
                        <a:effectLst/>
                        <a:latin typeface="Times New Roman" panose="02020603050405020304" pitchFamily="18" charset="0"/>
                        <a:ea typeface="Calibri" panose="020F0502020204030204" pitchFamily="34" charset="0"/>
                        <a:cs typeface="Arial" panose="020B0604020202020204" pitchFamily="34" charset="0"/>
                      </a:endParaRPr>
                    </a:p>
                  </a:txBody>
                  <a:tcPr marL="29250" marR="29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just">
                        <a:lnSpc>
                          <a:spcPct val="107000"/>
                        </a:lnSpc>
                        <a:spcAft>
                          <a:spcPts val="0"/>
                        </a:spcAft>
                        <a:buFont typeface="Symbol" panose="05050102010706020507" pitchFamily="18" charset="2"/>
                        <a:buChar char=""/>
                      </a:pPr>
                      <a:r>
                        <a:rPr lang="es-ES_tradnl" sz="1100" dirty="0">
                          <a:effectLst/>
                          <a:latin typeface="Arial" panose="020B0604020202020204" pitchFamily="34" charset="0"/>
                          <a:ea typeface="Times New Roman" panose="02020603050405020304" pitchFamily="18" charset="0"/>
                          <a:cs typeface="Arial" panose="020B0604020202020204" pitchFamily="34" charset="0"/>
                        </a:rPr>
                        <a:t>Existencia de un sistema de soldados contratados en forma temporal, para funciones administrativas: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spcAft>
                          <a:spcPts val="0"/>
                        </a:spcAft>
                        <a:buFont typeface="Calibri" panose="020F0502020204030204" pitchFamily="34" charset="0"/>
                        <a:buChar char="-"/>
                      </a:pPr>
                      <a:r>
                        <a:rPr lang="es-ES_tradnl" sz="1100" dirty="0">
                          <a:effectLst/>
                          <a:latin typeface="Arial" panose="020B0604020202020204" pitchFamily="34" charset="0"/>
                          <a:ea typeface="Times New Roman" panose="02020603050405020304" pitchFamily="18" charset="0"/>
                          <a:cs typeface="Arial" panose="020B0604020202020204" pitchFamily="34" charset="0"/>
                        </a:rPr>
                        <a:t>Mecanógrafos digitadores. Seguridad en unidades militares. Conductores. Mecánicos. Especialistas en mantenimiento.</a:t>
                      </a:r>
                      <a:endParaRPr lang="es-EC" sz="1100" dirty="0">
                        <a:effectLst/>
                        <a:latin typeface="Times New Roman" panose="02020603050405020304" pitchFamily="18" charset="0"/>
                        <a:ea typeface="Calibri" panose="020F0502020204030204" pitchFamily="34" charset="0"/>
                        <a:cs typeface="Arial" panose="020B0604020202020204" pitchFamily="34" charset="0"/>
                      </a:endParaRPr>
                    </a:p>
                  </a:txBody>
                  <a:tcPr marL="29250" marR="29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30339767"/>
                  </a:ext>
                </a:extLst>
              </a:tr>
              <a:tr h="641023">
                <a:tc>
                  <a:txBody>
                    <a:bodyPr/>
                    <a:lstStyle/>
                    <a:p>
                      <a:pPr>
                        <a:lnSpc>
                          <a:spcPct val="107000"/>
                        </a:lnSpc>
                        <a:spcAft>
                          <a:spcPts val="0"/>
                        </a:spcAft>
                      </a:pPr>
                      <a:r>
                        <a:rPr lang="es-ES_tradnl" sz="1100" b="1">
                          <a:effectLst/>
                          <a:latin typeface="Arial" panose="020B0604020202020204" pitchFamily="34" charset="0"/>
                          <a:ea typeface="Times New Roman" panose="02020603050405020304" pitchFamily="18" charset="0"/>
                          <a:cs typeface="Arial" panose="020B0604020202020204" pitchFamily="34" charset="0"/>
                        </a:rPr>
                        <a:t> </a:t>
                      </a:r>
                      <a:endParaRPr lang="es-EC" sz="1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r>
                        <a:rPr lang="es-ES_tradnl" sz="1100" b="1"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TRONCO:</a:t>
                      </a:r>
                      <a:endParaRPr lang="es-EC" sz="1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r>
                        <a:rPr lang="es-ES_tradnl" sz="1100" b="1">
                          <a:effectLst/>
                          <a:latin typeface="Arial" panose="020B0604020202020204" pitchFamily="34" charset="0"/>
                          <a:ea typeface="Times New Roman" panose="02020603050405020304" pitchFamily="18" charset="0"/>
                          <a:cs typeface="Arial" panose="020B0604020202020204" pitchFamily="34" charset="0"/>
                        </a:rPr>
                        <a:t>CAPACIDADES</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just">
                        <a:lnSpc>
                          <a:spcPct val="107000"/>
                        </a:lnSpc>
                        <a:spcAft>
                          <a:spcPts val="0"/>
                        </a:spcAft>
                        <a:buFont typeface="Symbol" panose="05050102010706020507" pitchFamily="18" charset="2"/>
                        <a:buChar char=""/>
                      </a:pPr>
                      <a:r>
                        <a:rPr lang="es-ES_tradnl" sz="1100">
                          <a:effectLst/>
                          <a:latin typeface="Arial" panose="020B0604020202020204" pitchFamily="34" charset="0"/>
                          <a:ea typeface="Times New Roman" panose="02020603050405020304" pitchFamily="18" charset="0"/>
                          <a:cs typeface="Arial" panose="020B0604020202020204" pitchFamily="34" charset="0"/>
                        </a:rPr>
                        <a:t>El empleo de personal contratado en funciones administrativas.</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just">
                        <a:lnSpc>
                          <a:spcPct val="107000"/>
                        </a:lnSpc>
                        <a:spcAft>
                          <a:spcPts val="0"/>
                        </a:spcAft>
                        <a:buFont typeface="Symbol" panose="05050102010706020507" pitchFamily="18" charset="2"/>
                        <a:buChar char=""/>
                      </a:pPr>
                      <a:r>
                        <a:rPr lang="es-ES_tradnl" sz="1100">
                          <a:effectLst/>
                          <a:latin typeface="Arial" panose="020B0604020202020204" pitchFamily="34" charset="0"/>
                          <a:ea typeface="Times New Roman" panose="02020603050405020304" pitchFamily="18" charset="0"/>
                          <a:cs typeface="Arial" panose="020B0604020202020204" pitchFamily="34" charset="0"/>
                        </a:rPr>
                        <a:t>El empleo de personal militar profesional en funciones administrativas disminuye la capacidad operativa del Ejercito Ecuatoriano.</a:t>
                      </a:r>
                      <a:endParaRPr lang="es-EC" sz="110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0"/>
                        </a:spcAft>
                      </a:pPr>
                      <a:r>
                        <a:rPr lang="es-ES_tradnl" sz="1100">
                          <a:effectLst/>
                          <a:latin typeface="Arial" panose="020B0604020202020204" pitchFamily="34" charset="0"/>
                          <a:ea typeface="Times New Roman" panose="02020603050405020304" pitchFamily="18" charset="0"/>
                          <a:cs typeface="Arial" panose="020B0604020202020204" pitchFamily="34" charset="0"/>
                        </a:rPr>
                        <a:t> </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just">
                        <a:lnSpc>
                          <a:spcPct val="107000"/>
                        </a:lnSpc>
                        <a:spcAft>
                          <a:spcPts val="0"/>
                        </a:spcAft>
                        <a:buFont typeface="Symbol" panose="05050102010706020507" pitchFamily="18" charset="2"/>
                        <a:buChar char=""/>
                      </a:pPr>
                      <a:r>
                        <a:rPr lang="es-ES_tradnl" sz="1100">
                          <a:effectLst/>
                          <a:latin typeface="Arial" panose="020B0604020202020204" pitchFamily="34" charset="0"/>
                          <a:ea typeface="Times New Roman" panose="02020603050405020304" pitchFamily="18" charset="0"/>
                          <a:cs typeface="Arial" panose="020B0604020202020204" pitchFamily="34" charset="0"/>
                        </a:rPr>
                        <a:t>El empleo de personal contratado en funciones administrativas.</a:t>
                      </a:r>
                      <a:endParaRPr lang="es-EC"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Symbol" panose="05050102010706020507" pitchFamily="18" charset="2"/>
                        <a:buChar char=""/>
                      </a:pPr>
                      <a:r>
                        <a:rPr lang="es-ES_tradnl" sz="1100">
                          <a:effectLst/>
                          <a:latin typeface="Arial" panose="020B0604020202020204" pitchFamily="34" charset="0"/>
                          <a:ea typeface="Times New Roman" panose="02020603050405020304" pitchFamily="18" charset="0"/>
                          <a:cs typeface="Arial" panose="020B0604020202020204" pitchFamily="34" charset="0"/>
                        </a:rPr>
                        <a:t>El empleo de reservas con experiencia.</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23037106"/>
                  </a:ext>
                </a:extLst>
              </a:tr>
              <a:tr h="434980">
                <a:tc rowSpan="4">
                  <a:txBody>
                    <a:bodyPr/>
                    <a:lstStyle/>
                    <a:p>
                      <a:pPr>
                        <a:lnSpc>
                          <a:spcPct val="107000"/>
                        </a:lnSpc>
                        <a:spcAft>
                          <a:spcPts val="0"/>
                        </a:spcAft>
                      </a:pPr>
                      <a:r>
                        <a:rPr lang="es-ES_tradnl" sz="1100" b="1" dirty="0">
                          <a:effectLst/>
                          <a:latin typeface="Arial" panose="020B0604020202020204" pitchFamily="34" charset="0"/>
                          <a:ea typeface="Times New Roman" panose="02020603050405020304" pitchFamily="18" charset="0"/>
                          <a:cs typeface="Arial" panose="020B0604020202020204" pitchFamily="34" charset="0"/>
                        </a:rPr>
                        <a:t>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r>
                        <a:rPr lang="es-ES_tradnl" sz="11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RAIZ:</a:t>
                      </a:r>
                      <a:r>
                        <a:rPr lang="es-ES_tradnl" sz="1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r>
                        <a:rPr lang="es-ES_tradnl" sz="1100" b="1" dirty="0">
                          <a:effectLst/>
                          <a:latin typeface="Arial" panose="020B0604020202020204" pitchFamily="34" charset="0"/>
                          <a:ea typeface="Times New Roman" panose="02020603050405020304" pitchFamily="18" charset="0"/>
                          <a:cs typeface="Arial" panose="020B0604020202020204" pitchFamily="34" charset="0"/>
                        </a:rPr>
                        <a:t>COMPETEN-CIAS,</a:t>
                      </a:r>
                      <a:endParaRPr lang="es-EC"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r>
                        <a:rPr lang="es-ES_tradnl" sz="1100" b="1" dirty="0">
                          <a:effectLst/>
                          <a:latin typeface="Arial" panose="020B0604020202020204" pitchFamily="34" charset="0"/>
                          <a:ea typeface="Times New Roman" panose="02020603050405020304" pitchFamily="18" charset="0"/>
                          <a:cs typeface="Arial" panose="020B0604020202020204" pitchFamily="34" charset="0"/>
                        </a:rPr>
                        <a:t>“SABER HACER”</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just">
                        <a:lnSpc>
                          <a:spcPct val="107000"/>
                        </a:lnSpc>
                        <a:spcAft>
                          <a:spcPts val="0"/>
                        </a:spcAft>
                        <a:buFont typeface="Symbol" panose="05050102010706020507" pitchFamily="18" charset="2"/>
                        <a:buChar char=""/>
                      </a:pPr>
                      <a:r>
                        <a:rPr lang="es-ES_tradnl" sz="1100">
                          <a:effectLst/>
                          <a:latin typeface="Arial" panose="020B0604020202020204" pitchFamily="34" charset="0"/>
                          <a:ea typeface="Times New Roman" panose="02020603050405020304" pitchFamily="18" charset="0"/>
                          <a:cs typeface="Arial" panose="020B0604020202020204" pitchFamily="34" charset="0"/>
                        </a:rPr>
                        <a:t>Formación militar mediante instrucción individual de combate básica.</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just">
                        <a:lnSpc>
                          <a:spcPct val="107000"/>
                        </a:lnSpc>
                        <a:spcAft>
                          <a:spcPts val="0"/>
                        </a:spcAft>
                        <a:buFont typeface="Symbol" panose="05050102010706020507" pitchFamily="18" charset="2"/>
                        <a:buChar char=""/>
                      </a:pPr>
                      <a:r>
                        <a:rPr lang="es-ES_tradnl" sz="1100" dirty="0">
                          <a:effectLst/>
                          <a:latin typeface="Arial" panose="020B0604020202020204" pitchFamily="34" charset="0"/>
                          <a:ea typeface="Times New Roman" panose="02020603050405020304" pitchFamily="18" charset="0"/>
                          <a:cs typeface="Arial" panose="020B0604020202020204" pitchFamily="34" charset="0"/>
                        </a:rPr>
                        <a:t>Formación militar mediante instrucción individual de combate para el personal femenino de armas (apoyo de combate) y servicios.</a:t>
                      </a:r>
                      <a:endParaRPr lang="es-EC"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Symbol" panose="05050102010706020507" pitchFamily="18" charset="2"/>
                        <a:buChar char=""/>
                      </a:pPr>
                      <a:r>
                        <a:rPr lang="es-ES_tradnl" sz="1100" dirty="0">
                          <a:effectLst/>
                          <a:latin typeface="Arial" panose="020B0604020202020204" pitchFamily="34" charset="0"/>
                          <a:ea typeface="Times New Roman" panose="02020603050405020304" pitchFamily="18" charset="0"/>
                          <a:cs typeface="Arial" panose="020B0604020202020204" pitchFamily="34" charset="0"/>
                        </a:rPr>
                        <a:t>Egresados las escuelas de formación como licenciados y tecnólogos en ciencias militares y suficiencia en el idioma inglés.</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4">
                  <a:txBody>
                    <a:bodyPr/>
                    <a:lstStyle/>
                    <a:p>
                      <a:pPr marL="342900" lvl="0" indent="-342900" algn="just">
                        <a:lnSpc>
                          <a:spcPct val="107000"/>
                        </a:lnSpc>
                        <a:spcAft>
                          <a:spcPts val="0"/>
                        </a:spcAft>
                        <a:buFont typeface="Symbol" panose="05050102010706020507" pitchFamily="18" charset="2"/>
                        <a:buChar char=""/>
                      </a:pPr>
                      <a:r>
                        <a:rPr lang="es-ES_tradnl" sz="1100" dirty="0">
                          <a:effectLst/>
                          <a:latin typeface="Arial" panose="020B0604020202020204" pitchFamily="34" charset="0"/>
                          <a:ea typeface="Times New Roman" panose="02020603050405020304" pitchFamily="18" charset="0"/>
                          <a:cs typeface="Arial" panose="020B0604020202020204" pitchFamily="34" charset="0"/>
                        </a:rPr>
                        <a:t>Empleo de personal temporal contratado y empleado en la defensa del territorio nacional ante las nuevas amenazas.</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50953433"/>
                  </a:ext>
                </a:extLst>
              </a:tr>
              <a:tr h="184625">
                <a:tc vMerge="1">
                  <a:txBody>
                    <a:bodyPr/>
                    <a:lstStyle/>
                    <a:p>
                      <a:endParaRPr lang="es-EC"/>
                    </a:p>
                  </a:txBody>
                  <a:tcPr/>
                </a:tc>
                <a:tc>
                  <a:txBody>
                    <a:bodyPr/>
                    <a:lstStyle/>
                    <a:p>
                      <a:pPr marL="342900" lvl="0" indent="-342900" algn="just">
                        <a:lnSpc>
                          <a:spcPct val="107000"/>
                        </a:lnSpc>
                        <a:spcAft>
                          <a:spcPts val="0"/>
                        </a:spcAft>
                        <a:buFont typeface="Symbol" panose="05050102010706020507" pitchFamily="18" charset="2"/>
                        <a:buChar char=""/>
                      </a:pPr>
                      <a:r>
                        <a:rPr lang="es-ES_tradnl" sz="1100">
                          <a:effectLst/>
                          <a:latin typeface="Arial" panose="020B0604020202020204" pitchFamily="34" charset="0"/>
                          <a:ea typeface="Times New Roman" panose="02020603050405020304" pitchFamily="18" charset="0"/>
                          <a:cs typeface="Arial" panose="020B0604020202020204" pitchFamily="34" charset="0"/>
                        </a:rPr>
                        <a:t>Perfeccionamiento acorde a su especialidad en la Escuela de Perfeccionamiento del Ejército.</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just">
                        <a:lnSpc>
                          <a:spcPct val="107000"/>
                        </a:lnSpc>
                        <a:spcAft>
                          <a:spcPts val="0"/>
                        </a:spcAft>
                        <a:buFont typeface="Symbol" panose="05050102010706020507" pitchFamily="18" charset="2"/>
                        <a:buChar char=""/>
                      </a:pPr>
                      <a:r>
                        <a:rPr lang="es-ES_tradnl" sz="1100">
                          <a:effectLst/>
                          <a:latin typeface="Arial" panose="020B0604020202020204" pitchFamily="34" charset="0"/>
                          <a:ea typeface="Times New Roman" panose="02020603050405020304" pitchFamily="18" charset="0"/>
                          <a:cs typeface="Arial" panose="020B0604020202020204" pitchFamily="34" charset="0"/>
                        </a:rPr>
                        <a:t>Perfeccionamiento acorde a su especialidad en las escuelas en todo el territorio nacional.</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s-EC"/>
                    </a:p>
                  </a:txBody>
                  <a:tcPr/>
                </a:tc>
                <a:extLst>
                  <a:ext uri="{0D108BD9-81ED-4DB2-BD59-A6C34878D82A}">
                    <a16:rowId xmlns:a16="http://schemas.microsoft.com/office/drawing/2014/main" val="3412802185"/>
                  </a:ext>
                </a:extLst>
              </a:tr>
              <a:tr h="434980">
                <a:tc vMerge="1">
                  <a:txBody>
                    <a:bodyPr/>
                    <a:lstStyle/>
                    <a:p>
                      <a:endParaRPr lang="es-EC"/>
                    </a:p>
                  </a:txBody>
                  <a:tcPr/>
                </a:tc>
                <a:tc>
                  <a:txBody>
                    <a:bodyPr/>
                    <a:lstStyle/>
                    <a:p>
                      <a:pPr marL="342900" lvl="0" indent="-342900" algn="just">
                        <a:lnSpc>
                          <a:spcPct val="107000"/>
                        </a:lnSpc>
                        <a:spcAft>
                          <a:spcPts val="0"/>
                        </a:spcAft>
                        <a:buFont typeface="Symbol" panose="05050102010706020507" pitchFamily="18" charset="2"/>
                        <a:buChar char=""/>
                      </a:pPr>
                      <a:r>
                        <a:rPr lang="es-ES_tradnl" sz="1100">
                          <a:effectLst/>
                          <a:latin typeface="Arial" panose="020B0604020202020204" pitchFamily="34" charset="0"/>
                          <a:ea typeface="Times New Roman" panose="02020603050405020304" pitchFamily="18" charset="0"/>
                          <a:cs typeface="Arial" panose="020B0604020202020204" pitchFamily="34" charset="0"/>
                        </a:rPr>
                        <a:t>Especialización superior para los Oficiales especialistas de acuerdo a las necesidades institucionales en Universidades del país.</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just">
                        <a:lnSpc>
                          <a:spcPct val="107000"/>
                        </a:lnSpc>
                        <a:spcAft>
                          <a:spcPts val="0"/>
                        </a:spcAft>
                        <a:buFont typeface="Symbol" panose="05050102010706020507" pitchFamily="18" charset="2"/>
                        <a:buChar char=""/>
                      </a:pPr>
                      <a:r>
                        <a:rPr lang="es-ES_tradnl" sz="1100" dirty="0">
                          <a:effectLst/>
                          <a:latin typeface="Arial" panose="020B0604020202020204" pitchFamily="34" charset="0"/>
                          <a:ea typeface="Times New Roman" panose="02020603050405020304" pitchFamily="18" charset="0"/>
                          <a:cs typeface="Arial" panose="020B0604020202020204" pitchFamily="34" charset="0"/>
                        </a:rPr>
                        <a:t>Especialización superior para los Oficiales especialistas de acuerdo a las necesidades institucionales en Universidades del país.</a:t>
                      </a:r>
                      <a:endParaRPr lang="es-EC"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Symbol" panose="05050102010706020507" pitchFamily="18" charset="2"/>
                        <a:buChar char=""/>
                      </a:pPr>
                      <a:r>
                        <a:rPr lang="es-ES_tradnl" sz="1100" dirty="0">
                          <a:effectLst/>
                          <a:latin typeface="Arial" panose="020B0604020202020204" pitchFamily="34" charset="0"/>
                          <a:ea typeface="Times New Roman" panose="02020603050405020304" pitchFamily="18" charset="0"/>
                          <a:cs typeface="Arial" panose="020B0604020202020204" pitchFamily="34" charset="0"/>
                        </a:rPr>
                        <a:t>Acceso a estudios superiores en la UFA-ESPE a los Oficiales de Arma y Servicios, acorde a las necesidades institucionales.</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s-EC"/>
                    </a:p>
                  </a:txBody>
                  <a:tcPr/>
                </a:tc>
                <a:extLst>
                  <a:ext uri="{0D108BD9-81ED-4DB2-BD59-A6C34878D82A}">
                    <a16:rowId xmlns:a16="http://schemas.microsoft.com/office/drawing/2014/main" val="3757050207"/>
                  </a:ext>
                </a:extLst>
              </a:tr>
              <a:tr h="122036">
                <a:tc vMerge="1">
                  <a:txBody>
                    <a:bodyPr/>
                    <a:lstStyle/>
                    <a:p>
                      <a:endParaRPr lang="es-EC"/>
                    </a:p>
                  </a:txBody>
                  <a:tcPr/>
                </a:tc>
                <a:tc>
                  <a:txBody>
                    <a:bodyPr/>
                    <a:lstStyle/>
                    <a:p>
                      <a:pPr marL="342900" lvl="0" indent="-342900" algn="just">
                        <a:lnSpc>
                          <a:spcPct val="107000"/>
                        </a:lnSpc>
                        <a:spcAft>
                          <a:spcPts val="0"/>
                        </a:spcAft>
                        <a:buFont typeface="Symbol" panose="05050102010706020507" pitchFamily="18" charset="2"/>
                        <a:buChar char=""/>
                      </a:pPr>
                      <a:r>
                        <a:rPr lang="es-ES_tradnl" sz="1100">
                          <a:effectLst/>
                          <a:latin typeface="Arial" panose="020B0604020202020204" pitchFamily="34" charset="0"/>
                          <a:ea typeface="Times New Roman" panose="02020603050405020304" pitchFamily="18" charset="0"/>
                          <a:cs typeface="Arial" panose="020B0604020202020204" pitchFamily="34" charset="0"/>
                        </a:rPr>
                        <a:t>Empleo en operaciones de apoyo al desarrollo y acción cívica.</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just">
                        <a:lnSpc>
                          <a:spcPct val="107000"/>
                        </a:lnSpc>
                        <a:spcAft>
                          <a:spcPts val="0"/>
                        </a:spcAft>
                        <a:buFont typeface="Symbol" panose="05050102010706020507" pitchFamily="18" charset="2"/>
                        <a:buChar char=""/>
                      </a:pPr>
                      <a:r>
                        <a:rPr lang="es-ES_tradnl" sz="1100" dirty="0">
                          <a:effectLst/>
                          <a:latin typeface="Arial" panose="020B0604020202020204" pitchFamily="34" charset="0"/>
                          <a:ea typeface="Times New Roman" panose="02020603050405020304" pitchFamily="18" charset="0"/>
                          <a:cs typeface="Arial" panose="020B0604020202020204" pitchFamily="34" charset="0"/>
                        </a:rPr>
                        <a:t>Empleo en operaciones militares complementarias y de ámbito interno.</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29250" marR="29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s-EC"/>
                    </a:p>
                  </a:txBody>
                  <a:tcPr/>
                </a:tc>
                <a:extLst>
                  <a:ext uri="{0D108BD9-81ED-4DB2-BD59-A6C34878D82A}">
                    <a16:rowId xmlns:a16="http://schemas.microsoft.com/office/drawing/2014/main" val="742952018"/>
                  </a:ext>
                </a:extLst>
              </a:tr>
            </a:tbl>
          </a:graphicData>
        </a:graphic>
      </p:graphicFrame>
      <p:sp>
        <p:nvSpPr>
          <p:cNvPr id="6" name="Rectángulo 5">
            <a:extLst>
              <a:ext uri="{FF2B5EF4-FFF2-40B4-BE49-F238E27FC236}">
                <a16:creationId xmlns:a16="http://schemas.microsoft.com/office/drawing/2014/main" id="{8379C869-A972-4200-9B8C-53D810C499DE}"/>
              </a:ext>
            </a:extLst>
          </p:cNvPr>
          <p:cNvSpPr/>
          <p:nvPr/>
        </p:nvSpPr>
        <p:spPr>
          <a:xfrm>
            <a:off x="5327673" y="856486"/>
            <a:ext cx="1534459" cy="369332"/>
          </a:xfrm>
          <a:prstGeom prst="rect">
            <a:avLst/>
          </a:prstGeom>
        </p:spPr>
        <p:txBody>
          <a:bodyPr wrap="none">
            <a:spAutoFit/>
          </a:bodyPr>
          <a:lstStyle/>
          <a:p>
            <a:r>
              <a:rPr lang="es-EC" dirty="0"/>
              <a:t>Árbol de </a:t>
            </a:r>
            <a:r>
              <a:rPr lang="es-EC" dirty="0" err="1"/>
              <a:t>Giget</a:t>
            </a:r>
            <a:endParaRPr lang="es-EC" dirty="0"/>
          </a:p>
        </p:txBody>
      </p:sp>
    </p:spTree>
    <p:extLst>
      <p:ext uri="{BB962C8B-B14F-4D97-AF65-F5344CB8AC3E}">
        <p14:creationId xmlns:p14="http://schemas.microsoft.com/office/powerpoint/2010/main" val="380494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42350" y="668061"/>
            <a:ext cx="3834582"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dirty="0"/>
              <a:t>Estado del arte y tendencias</a:t>
            </a:r>
          </a:p>
        </p:txBody>
      </p:sp>
      <p:graphicFrame>
        <p:nvGraphicFramePr>
          <p:cNvPr id="3" name="Tabla 2">
            <a:extLst>
              <a:ext uri="{FF2B5EF4-FFF2-40B4-BE49-F238E27FC236}">
                <a16:creationId xmlns:a16="http://schemas.microsoft.com/office/drawing/2014/main" id="{5BC3A1D5-FE9C-4F51-8F38-1E41B4B5BD76}"/>
              </a:ext>
            </a:extLst>
          </p:cNvPr>
          <p:cNvGraphicFramePr>
            <a:graphicFrameLocks noGrp="1"/>
          </p:cNvGraphicFramePr>
          <p:nvPr>
            <p:extLst>
              <p:ext uri="{D42A27DB-BD31-4B8C-83A1-F6EECF244321}">
                <p14:modId xmlns:p14="http://schemas.microsoft.com/office/powerpoint/2010/main" val="2663975066"/>
              </p:ext>
            </p:extLst>
          </p:nvPr>
        </p:nvGraphicFramePr>
        <p:xfrm>
          <a:off x="1540637" y="1250752"/>
          <a:ext cx="10416617" cy="5474939"/>
        </p:xfrm>
        <a:graphic>
          <a:graphicData uri="http://schemas.openxmlformats.org/drawingml/2006/table">
            <a:tbl>
              <a:tblPr firstRow="1" firstCol="1" bandRow="1"/>
              <a:tblGrid>
                <a:gridCol w="7024597">
                  <a:extLst>
                    <a:ext uri="{9D8B030D-6E8A-4147-A177-3AD203B41FA5}">
                      <a16:colId xmlns:a16="http://schemas.microsoft.com/office/drawing/2014/main" val="671222148"/>
                    </a:ext>
                  </a:extLst>
                </a:gridCol>
                <a:gridCol w="580246">
                  <a:extLst>
                    <a:ext uri="{9D8B030D-6E8A-4147-A177-3AD203B41FA5}">
                      <a16:colId xmlns:a16="http://schemas.microsoft.com/office/drawing/2014/main" val="1095683750"/>
                    </a:ext>
                  </a:extLst>
                </a:gridCol>
                <a:gridCol w="580246">
                  <a:extLst>
                    <a:ext uri="{9D8B030D-6E8A-4147-A177-3AD203B41FA5}">
                      <a16:colId xmlns:a16="http://schemas.microsoft.com/office/drawing/2014/main" val="1270483240"/>
                    </a:ext>
                  </a:extLst>
                </a:gridCol>
                <a:gridCol w="580246">
                  <a:extLst>
                    <a:ext uri="{9D8B030D-6E8A-4147-A177-3AD203B41FA5}">
                      <a16:colId xmlns:a16="http://schemas.microsoft.com/office/drawing/2014/main" val="3988103722"/>
                    </a:ext>
                  </a:extLst>
                </a:gridCol>
                <a:gridCol w="580246">
                  <a:extLst>
                    <a:ext uri="{9D8B030D-6E8A-4147-A177-3AD203B41FA5}">
                      <a16:colId xmlns:a16="http://schemas.microsoft.com/office/drawing/2014/main" val="3185145281"/>
                    </a:ext>
                  </a:extLst>
                </a:gridCol>
                <a:gridCol w="580246">
                  <a:extLst>
                    <a:ext uri="{9D8B030D-6E8A-4147-A177-3AD203B41FA5}">
                      <a16:colId xmlns:a16="http://schemas.microsoft.com/office/drawing/2014/main" val="211632243"/>
                    </a:ext>
                  </a:extLst>
                </a:gridCol>
                <a:gridCol w="490790">
                  <a:extLst>
                    <a:ext uri="{9D8B030D-6E8A-4147-A177-3AD203B41FA5}">
                      <a16:colId xmlns:a16="http://schemas.microsoft.com/office/drawing/2014/main" val="1222205529"/>
                    </a:ext>
                  </a:extLst>
                </a:gridCol>
              </a:tblGrid>
              <a:tr h="337957">
                <a:tc gridSpan="7">
                  <a:txBody>
                    <a:bodyPr/>
                    <a:lstStyle/>
                    <a:p>
                      <a:pPr algn="ctr">
                        <a:lnSpc>
                          <a:spcPct val="107000"/>
                        </a:lnSpc>
                        <a:spcAft>
                          <a:spcPts val="0"/>
                        </a:spcAft>
                      </a:pPr>
                      <a:r>
                        <a:rPr lang="es-ES_tradnl"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ABACO DE RÉGNIER</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51855039"/>
                  </a:ext>
                </a:extLst>
              </a:tr>
              <a:tr h="185292">
                <a:tc>
                  <a:txBody>
                    <a:bodyPr/>
                    <a:lstStyle/>
                    <a:p>
                      <a:pPr>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Muy Probable </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rowSpan="6">
                  <a:txBody>
                    <a:bodyPr/>
                    <a:lstStyle/>
                    <a:p>
                      <a:pPr algn="ctr">
                        <a:lnSpc>
                          <a:spcPct val="107000"/>
                        </a:lnSpc>
                        <a:spcAft>
                          <a:spcPts val="0"/>
                        </a:spcAft>
                      </a:pPr>
                      <a:r>
                        <a:rPr lang="es-ES_tradnl"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MONTAÑO</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6">
                  <a:txBody>
                    <a:bodyPr/>
                    <a:lstStyle/>
                    <a:p>
                      <a:pPr algn="ctr">
                        <a:lnSpc>
                          <a:spcPct val="107000"/>
                        </a:lnSpc>
                        <a:spcAft>
                          <a:spcPts val="0"/>
                        </a:spcAft>
                      </a:pPr>
                      <a:r>
                        <a:rPr lang="es-ES_tradnl"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VILLACRES</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ctr">
                        <a:lnSpc>
                          <a:spcPct val="107000"/>
                        </a:lnSpc>
                        <a:spcAft>
                          <a:spcPts val="0"/>
                        </a:spcAft>
                      </a:pPr>
                      <a:r>
                        <a:rPr lang="es-ES_tradnl"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VILLAVICENCIO</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ctr">
                        <a:lnSpc>
                          <a:spcPct val="107000"/>
                        </a:lnSpc>
                        <a:spcAft>
                          <a:spcPts val="0"/>
                        </a:spcAft>
                      </a:pPr>
                      <a:r>
                        <a:rPr lang="es-ES_tradnl"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GALINDO</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ctr">
                        <a:lnSpc>
                          <a:spcPct val="107000"/>
                        </a:lnSpc>
                        <a:spcAft>
                          <a:spcPts val="0"/>
                        </a:spcAft>
                      </a:pPr>
                      <a:r>
                        <a:rPr lang="es-ES_tradnl"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FONSECA</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ctr">
                        <a:lnSpc>
                          <a:spcPct val="107000"/>
                        </a:lnSpc>
                        <a:spcAft>
                          <a:spcPts val="0"/>
                        </a:spcAft>
                      </a:pPr>
                      <a:r>
                        <a:rPr lang="es-ES_tradnl"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ALBÁN</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7712720"/>
                  </a:ext>
                </a:extLst>
              </a:tr>
              <a:tr h="185292">
                <a:tc>
                  <a:txBody>
                    <a:bodyPr/>
                    <a:lstStyle/>
                    <a:p>
                      <a:pPr>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Probable</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883749590"/>
                  </a:ext>
                </a:extLst>
              </a:tr>
              <a:tr h="185292">
                <a:tc>
                  <a:txBody>
                    <a:bodyPr/>
                    <a:lstStyle/>
                    <a:p>
                      <a:pPr>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Duda</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696332594"/>
                  </a:ext>
                </a:extLst>
              </a:tr>
              <a:tr h="185292">
                <a:tc>
                  <a:txBody>
                    <a:bodyPr/>
                    <a:lstStyle/>
                    <a:p>
                      <a:pPr>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Improbable</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005736167"/>
                  </a:ext>
                </a:extLst>
              </a:tr>
              <a:tr h="185292">
                <a:tc>
                  <a:txBody>
                    <a:bodyPr/>
                    <a:lstStyle/>
                    <a:p>
                      <a:pPr>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Muy Improbable</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302917728"/>
                  </a:ext>
                </a:extLst>
              </a:tr>
              <a:tr h="185292">
                <a:tc>
                  <a:txBody>
                    <a:bodyPr/>
                    <a:lstStyle/>
                    <a:p>
                      <a:pPr>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existe Respuesta</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4290458804"/>
                  </a:ext>
                </a:extLst>
              </a:tr>
              <a:tr h="185292">
                <a:tc>
                  <a:txBody>
                    <a:bodyPr/>
                    <a:lstStyle/>
                    <a:p>
                      <a:pPr marL="224155" indent="-224155">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Estructura organizacional</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CC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661628874"/>
                  </a:ext>
                </a:extLst>
              </a:tr>
              <a:tr h="339065">
                <a:tc>
                  <a:txBody>
                    <a:bodyPr/>
                    <a:lstStyle/>
                    <a:p>
                      <a:pPr marL="137795" indent="-137795">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Investigación y desarrollo adaptado al sistema contratado.</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217443098"/>
                  </a:ext>
                </a:extLst>
              </a:tr>
              <a:tr h="185292">
                <a:tc>
                  <a:txBody>
                    <a:bodyPr/>
                    <a:lstStyle/>
                    <a:p>
                      <a:pPr marL="224155" indent="-224155">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Normativa legal del sistema de soldados contratados</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579305764"/>
                  </a:ext>
                </a:extLst>
              </a:tr>
              <a:tr h="185292">
                <a:tc>
                  <a:txBody>
                    <a:bodyPr/>
                    <a:lstStyle/>
                    <a:p>
                      <a:pPr marL="224155" indent="-224155">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Presupuesto para la defensa</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14326109"/>
                  </a:ext>
                </a:extLst>
              </a:tr>
              <a:tr h="185292">
                <a:tc>
                  <a:txBody>
                    <a:bodyPr/>
                    <a:lstStyle/>
                    <a:p>
                      <a:pPr marL="224155" indent="-224155">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 Sistema disciplinario</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058701366"/>
                  </a:ext>
                </a:extLst>
              </a:tr>
              <a:tr h="185292">
                <a:tc>
                  <a:txBody>
                    <a:bodyPr/>
                    <a:lstStyle/>
                    <a:p>
                      <a:pPr marL="224155" indent="-224155">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Operaciones militares con los soldados contratados</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extLst>
                  <a:ext uri="{0D108BD9-81ED-4DB2-BD59-A6C34878D82A}">
                    <a16:rowId xmlns:a16="http://schemas.microsoft.com/office/drawing/2014/main" val="2399665011"/>
                  </a:ext>
                </a:extLst>
              </a:tr>
              <a:tr h="185292">
                <a:tc>
                  <a:txBody>
                    <a:bodyPr/>
                    <a:lstStyle/>
                    <a:p>
                      <a:pPr marL="224155" indent="-224155">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Tecnología de punta</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19463308"/>
                  </a:ext>
                </a:extLst>
              </a:tr>
              <a:tr h="339065">
                <a:tc>
                  <a:txBody>
                    <a:bodyPr/>
                    <a:lstStyle/>
                    <a:p>
                      <a:pPr marL="224155" indent="-224155">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 Procesos de formación, perfeccionamiento y especialización</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269369432"/>
                  </a:ext>
                </a:extLst>
              </a:tr>
              <a:tr h="185292">
                <a:tc>
                  <a:txBody>
                    <a:bodyPr/>
                    <a:lstStyle/>
                    <a:p>
                      <a:pPr marL="224155" indent="-224155">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 Entrenamiento militar</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721696659"/>
                  </a:ext>
                </a:extLst>
              </a:tr>
              <a:tr h="185292">
                <a:tc>
                  <a:txBody>
                    <a:bodyPr/>
                    <a:lstStyle/>
                    <a:p>
                      <a:pPr marL="224155" indent="-224155">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 Liderazgo en combate</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089466732"/>
                  </a:ext>
                </a:extLst>
              </a:tr>
              <a:tr h="185292">
                <a:tc>
                  <a:txBody>
                    <a:bodyPr/>
                    <a:lstStyle/>
                    <a:p>
                      <a:pPr marL="224155" indent="-224155">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 Desarrollo profesional reservas</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711616338"/>
                  </a:ext>
                </a:extLst>
              </a:tr>
              <a:tr h="185292">
                <a:tc>
                  <a:txBody>
                    <a:bodyPr/>
                    <a:lstStyle/>
                    <a:p>
                      <a:pPr marL="224155" indent="-224155">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 Aplicación legal de derecho</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264224619"/>
                  </a:ext>
                </a:extLst>
              </a:tr>
              <a:tr h="185292">
                <a:tc>
                  <a:txBody>
                    <a:bodyPr/>
                    <a:lstStyle/>
                    <a:p>
                      <a:pPr marL="224155" indent="-224155">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 Prebendas laborales</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8563129"/>
                  </a:ext>
                </a:extLst>
              </a:tr>
              <a:tr h="185292">
                <a:tc>
                  <a:txBody>
                    <a:bodyPr/>
                    <a:lstStyle/>
                    <a:p>
                      <a:pPr marL="224155" indent="-224155">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 Imagen institucional</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effectLst/>
                        <a:latin typeface="Calibri" panose="020F0502020204030204" pitchFamily="34" charset="0"/>
                        <a:ea typeface="Calibri" panose="020F0502020204030204" pitchFamily="34" charset="0"/>
                        <a:cs typeface="Arial" panose="020B0604020202020204" pitchFamily="34" charset="0"/>
                      </a:endParaRPr>
                    </a:p>
                  </a:txBody>
                  <a:tcPr marL="43091" marR="430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553485557"/>
                  </a:ext>
                </a:extLst>
              </a:tr>
            </a:tbl>
          </a:graphicData>
        </a:graphic>
      </p:graphicFrame>
    </p:spTree>
    <p:extLst>
      <p:ext uri="{BB962C8B-B14F-4D97-AF65-F5344CB8AC3E}">
        <p14:creationId xmlns:p14="http://schemas.microsoft.com/office/powerpoint/2010/main" val="2406886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42350" y="668061"/>
            <a:ext cx="3834582"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dirty="0"/>
              <a:t>Estado del arte y tendencias</a:t>
            </a:r>
          </a:p>
        </p:txBody>
      </p:sp>
      <p:graphicFrame>
        <p:nvGraphicFramePr>
          <p:cNvPr id="4" name="Tabla 3">
            <a:extLst>
              <a:ext uri="{FF2B5EF4-FFF2-40B4-BE49-F238E27FC236}">
                <a16:creationId xmlns:a16="http://schemas.microsoft.com/office/drawing/2014/main" id="{2F761283-CEBE-4033-8B4A-F87EDBDBD162}"/>
              </a:ext>
            </a:extLst>
          </p:cNvPr>
          <p:cNvGraphicFramePr>
            <a:graphicFrameLocks noGrp="1"/>
          </p:cNvGraphicFramePr>
          <p:nvPr>
            <p:extLst>
              <p:ext uri="{D42A27DB-BD31-4B8C-83A1-F6EECF244321}">
                <p14:modId xmlns:p14="http://schemas.microsoft.com/office/powerpoint/2010/main" val="1206990143"/>
              </p:ext>
            </p:extLst>
          </p:nvPr>
        </p:nvGraphicFramePr>
        <p:xfrm>
          <a:off x="1349276" y="2076112"/>
          <a:ext cx="10561896" cy="3760221"/>
        </p:xfrm>
        <a:graphic>
          <a:graphicData uri="http://schemas.openxmlformats.org/drawingml/2006/table">
            <a:tbl>
              <a:tblPr firstRow="1" firstCol="1" bandRow="1"/>
              <a:tblGrid>
                <a:gridCol w="575484">
                  <a:extLst>
                    <a:ext uri="{9D8B030D-6E8A-4147-A177-3AD203B41FA5}">
                      <a16:colId xmlns:a16="http://schemas.microsoft.com/office/drawing/2014/main" val="4160453459"/>
                    </a:ext>
                  </a:extLst>
                </a:gridCol>
                <a:gridCol w="6797269">
                  <a:extLst>
                    <a:ext uri="{9D8B030D-6E8A-4147-A177-3AD203B41FA5}">
                      <a16:colId xmlns:a16="http://schemas.microsoft.com/office/drawing/2014/main" val="2478829408"/>
                    </a:ext>
                  </a:extLst>
                </a:gridCol>
                <a:gridCol w="536362">
                  <a:extLst>
                    <a:ext uri="{9D8B030D-6E8A-4147-A177-3AD203B41FA5}">
                      <a16:colId xmlns:a16="http://schemas.microsoft.com/office/drawing/2014/main" val="2403420660"/>
                    </a:ext>
                  </a:extLst>
                </a:gridCol>
                <a:gridCol w="537623">
                  <a:extLst>
                    <a:ext uri="{9D8B030D-6E8A-4147-A177-3AD203B41FA5}">
                      <a16:colId xmlns:a16="http://schemas.microsoft.com/office/drawing/2014/main" val="3361444888"/>
                    </a:ext>
                  </a:extLst>
                </a:gridCol>
                <a:gridCol w="536362">
                  <a:extLst>
                    <a:ext uri="{9D8B030D-6E8A-4147-A177-3AD203B41FA5}">
                      <a16:colId xmlns:a16="http://schemas.microsoft.com/office/drawing/2014/main" val="3287035562"/>
                    </a:ext>
                  </a:extLst>
                </a:gridCol>
                <a:gridCol w="536362">
                  <a:extLst>
                    <a:ext uri="{9D8B030D-6E8A-4147-A177-3AD203B41FA5}">
                      <a16:colId xmlns:a16="http://schemas.microsoft.com/office/drawing/2014/main" val="4249172122"/>
                    </a:ext>
                  </a:extLst>
                </a:gridCol>
                <a:gridCol w="536362">
                  <a:extLst>
                    <a:ext uri="{9D8B030D-6E8A-4147-A177-3AD203B41FA5}">
                      <a16:colId xmlns:a16="http://schemas.microsoft.com/office/drawing/2014/main" val="1898545276"/>
                    </a:ext>
                  </a:extLst>
                </a:gridCol>
                <a:gridCol w="506072">
                  <a:extLst>
                    <a:ext uri="{9D8B030D-6E8A-4147-A177-3AD203B41FA5}">
                      <a16:colId xmlns:a16="http://schemas.microsoft.com/office/drawing/2014/main" val="2665691952"/>
                    </a:ext>
                  </a:extLst>
                </a:gridCol>
              </a:tblGrid>
              <a:tr h="337185">
                <a:tc gridSpan="8">
                  <a:txBody>
                    <a:bodyPr/>
                    <a:lstStyle/>
                    <a:p>
                      <a:pPr algn="ctr">
                        <a:lnSpc>
                          <a:spcPct val="107000"/>
                        </a:lnSpc>
                        <a:spcAft>
                          <a:spcPts val="0"/>
                        </a:spcAft>
                      </a:pPr>
                      <a:r>
                        <a:rPr lang="es-ES_tradnl" sz="20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VARIABLES ESTRATÉGICAS</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841090767"/>
                  </a:ext>
                </a:extLst>
              </a:tr>
              <a:tr h="191135">
                <a:tc>
                  <a:txBody>
                    <a:bodyPr/>
                    <a:lstStyle/>
                    <a:p>
                      <a:pPr algn="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Sistema disciplinario</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extLst>
                  <a:ext uri="{0D108BD9-81ED-4DB2-BD59-A6C34878D82A}">
                    <a16:rowId xmlns:a16="http://schemas.microsoft.com/office/drawing/2014/main" val="414606827"/>
                  </a:ext>
                </a:extLst>
              </a:tr>
              <a:tr h="191135">
                <a:tc>
                  <a:txBody>
                    <a:bodyPr/>
                    <a:lstStyle/>
                    <a:p>
                      <a:pPr algn="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Estructura organizacional</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167580103"/>
                  </a:ext>
                </a:extLst>
              </a:tr>
              <a:tr h="191135">
                <a:tc>
                  <a:txBody>
                    <a:bodyPr/>
                    <a:lstStyle/>
                    <a:p>
                      <a:pPr algn="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Entrenamiento militar</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463058206"/>
                  </a:ext>
                </a:extLst>
              </a:tr>
              <a:tr h="191135">
                <a:tc>
                  <a:txBody>
                    <a:bodyPr/>
                    <a:lstStyle/>
                    <a:p>
                      <a:pPr algn="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Imagen institucional</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09358767"/>
                  </a:ext>
                </a:extLst>
              </a:tr>
              <a:tr h="191135">
                <a:tc>
                  <a:txBody>
                    <a:bodyPr/>
                    <a:lstStyle/>
                    <a:p>
                      <a:pPr algn="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Procesos de formación, perfeccionamiento y especialización</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094530934"/>
                  </a:ext>
                </a:extLst>
              </a:tr>
              <a:tr h="191135">
                <a:tc>
                  <a:txBody>
                    <a:bodyPr/>
                    <a:lstStyle/>
                    <a:p>
                      <a:pPr algn="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Normativa legal soldados contratados</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146901199"/>
                  </a:ext>
                </a:extLst>
              </a:tr>
              <a:tr h="191135">
                <a:tc>
                  <a:txBody>
                    <a:bodyPr/>
                    <a:lstStyle/>
                    <a:p>
                      <a:pPr algn="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Desarrollo profesional de las reservas</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22456376"/>
                  </a:ext>
                </a:extLst>
              </a:tr>
              <a:tr h="191135">
                <a:tc>
                  <a:txBody>
                    <a:bodyPr/>
                    <a:lstStyle/>
                    <a:p>
                      <a:pPr algn="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Aplicación legal de derecho</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07711059"/>
                  </a:ext>
                </a:extLst>
              </a:tr>
              <a:tr h="191135">
                <a:tc>
                  <a:txBody>
                    <a:bodyPr/>
                    <a:lstStyle/>
                    <a:p>
                      <a:pPr algn="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Tecnología de punta</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89921838"/>
                  </a:ext>
                </a:extLst>
              </a:tr>
              <a:tr h="191135">
                <a:tc>
                  <a:txBody>
                    <a:bodyPr/>
                    <a:lstStyle/>
                    <a:p>
                      <a:pPr algn="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Operaciones militares con soldados contratados</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20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02519494"/>
                  </a:ext>
                </a:extLst>
              </a:tr>
            </a:tbl>
          </a:graphicData>
        </a:graphic>
      </p:graphicFrame>
    </p:spTree>
    <p:extLst>
      <p:ext uri="{BB962C8B-B14F-4D97-AF65-F5344CB8AC3E}">
        <p14:creationId xmlns:p14="http://schemas.microsoft.com/office/powerpoint/2010/main" val="1059911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42350" y="668061"/>
            <a:ext cx="3834582"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dirty="0"/>
              <a:t>Estado del arte y tendencias</a:t>
            </a:r>
          </a:p>
        </p:txBody>
      </p:sp>
      <p:sp>
        <p:nvSpPr>
          <p:cNvPr id="5" name="CuadroTexto 4">
            <a:extLst>
              <a:ext uri="{FF2B5EF4-FFF2-40B4-BE49-F238E27FC236}">
                <a16:creationId xmlns:a16="http://schemas.microsoft.com/office/drawing/2014/main" id="{92814F25-8A88-4D4A-BB21-F0D2EE69FD9A}"/>
              </a:ext>
            </a:extLst>
          </p:cNvPr>
          <p:cNvSpPr txBox="1"/>
          <p:nvPr/>
        </p:nvSpPr>
        <p:spPr>
          <a:xfrm>
            <a:off x="1818194" y="1588878"/>
            <a:ext cx="2158738" cy="590931"/>
          </a:xfrm>
          <a:prstGeom prst="rect">
            <a:avLst/>
          </a:prstGeom>
          <a:noFill/>
        </p:spPr>
        <p:txBody>
          <a:bodyPr wrap="square" rtlCol="0">
            <a:spAutoFit/>
          </a:bodyPr>
          <a:lstStyle/>
          <a:p>
            <a:pPr>
              <a:lnSpc>
                <a:spcPct val="90000"/>
              </a:lnSpc>
              <a:spcBef>
                <a:spcPct val="0"/>
              </a:spcBef>
            </a:pPr>
            <a:r>
              <a:rPr lang="es-EC" b="1" dirty="0">
                <a:solidFill>
                  <a:srgbClr val="196681"/>
                </a:solidFill>
                <a:latin typeface="Arial" charset="0"/>
                <a:cs typeface="Arial" charset="0"/>
              </a:rPr>
              <a:t>Diseño de escenarios</a:t>
            </a:r>
          </a:p>
        </p:txBody>
      </p:sp>
      <p:sp>
        <p:nvSpPr>
          <p:cNvPr id="16" name="Rectángulo redondeado 44">
            <a:extLst>
              <a:ext uri="{FF2B5EF4-FFF2-40B4-BE49-F238E27FC236}">
                <a16:creationId xmlns:a16="http://schemas.microsoft.com/office/drawing/2014/main" id="{12B35629-D425-4F47-A420-6FC8A64A2718}"/>
              </a:ext>
            </a:extLst>
          </p:cNvPr>
          <p:cNvSpPr/>
          <p:nvPr/>
        </p:nvSpPr>
        <p:spPr>
          <a:xfrm>
            <a:off x="3852061" y="1382151"/>
            <a:ext cx="6809121" cy="1020734"/>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6" name="Rectángulo 5">
            <a:extLst>
              <a:ext uri="{FF2B5EF4-FFF2-40B4-BE49-F238E27FC236}">
                <a16:creationId xmlns:a16="http://schemas.microsoft.com/office/drawing/2014/main" id="{9395F3C7-CEFA-407D-A3F8-F4BF26A195DC}"/>
              </a:ext>
            </a:extLst>
          </p:cNvPr>
          <p:cNvSpPr/>
          <p:nvPr/>
        </p:nvSpPr>
        <p:spPr>
          <a:xfrm>
            <a:off x="4053162" y="1482140"/>
            <a:ext cx="6096000" cy="840230"/>
          </a:xfrm>
          <a:prstGeom prst="rect">
            <a:avLst/>
          </a:prstGeom>
        </p:spPr>
        <p:txBody>
          <a:bodyPr>
            <a:spAutoFit/>
          </a:bodyPr>
          <a:lstStyle/>
          <a:p>
            <a:pPr algn="just">
              <a:lnSpc>
                <a:spcPct val="90000"/>
              </a:lnSpc>
              <a:spcBef>
                <a:spcPct val="0"/>
              </a:spcBef>
            </a:pPr>
            <a:r>
              <a:rPr lang="es-EC" b="1" dirty="0">
                <a:solidFill>
                  <a:srgbClr val="196681"/>
                </a:solidFill>
                <a:latin typeface="Arial" charset="0"/>
                <a:cs typeface="Arial" charset="0"/>
              </a:rPr>
              <a:t>Proyectarnos a futuro de una forma conjetural, que supone una descripción de lo que pasaría si llegase a ejecutar mencionado sistema.</a:t>
            </a:r>
          </a:p>
        </p:txBody>
      </p:sp>
      <p:cxnSp>
        <p:nvCxnSpPr>
          <p:cNvPr id="18" name="Conector recto de flecha 17">
            <a:extLst>
              <a:ext uri="{FF2B5EF4-FFF2-40B4-BE49-F238E27FC236}">
                <a16:creationId xmlns:a16="http://schemas.microsoft.com/office/drawing/2014/main" id="{5FA2E52E-389D-4492-962D-69FED919DCFF}"/>
              </a:ext>
            </a:extLst>
          </p:cNvPr>
          <p:cNvCxnSpPr>
            <a:cxnSpLocks/>
          </p:cNvCxnSpPr>
          <p:nvPr/>
        </p:nvCxnSpPr>
        <p:spPr>
          <a:xfrm flipH="1">
            <a:off x="3242821" y="1886226"/>
            <a:ext cx="609241" cy="0"/>
          </a:xfrm>
          <a:prstGeom prst="straightConnector1">
            <a:avLst/>
          </a:prstGeom>
          <a:noFill/>
          <a:ln w="6350" cap="flat" cmpd="sng" algn="ctr">
            <a:solidFill>
              <a:srgbClr val="196681"/>
            </a:solidFill>
            <a:prstDash val="solid"/>
            <a:miter lim="800000"/>
            <a:headEnd type="none"/>
            <a:tailEnd type="oval"/>
          </a:ln>
          <a:effectLst/>
        </p:spPr>
      </p:cxnSp>
      <p:sp>
        <p:nvSpPr>
          <p:cNvPr id="20" name="CuadroTexto 19">
            <a:extLst>
              <a:ext uri="{FF2B5EF4-FFF2-40B4-BE49-F238E27FC236}">
                <a16:creationId xmlns:a16="http://schemas.microsoft.com/office/drawing/2014/main" id="{4A58BD0D-6A46-4F2B-8DB2-086B2E3F6D00}"/>
              </a:ext>
            </a:extLst>
          </p:cNvPr>
          <p:cNvSpPr txBox="1"/>
          <p:nvPr/>
        </p:nvSpPr>
        <p:spPr>
          <a:xfrm>
            <a:off x="929232" y="3615867"/>
            <a:ext cx="3364190" cy="341632"/>
          </a:xfrm>
          <a:prstGeom prst="rect">
            <a:avLst/>
          </a:prstGeom>
          <a:noFill/>
        </p:spPr>
        <p:txBody>
          <a:bodyPr wrap="square" rtlCol="0">
            <a:spAutoFit/>
          </a:bodyPr>
          <a:lstStyle/>
          <a:p>
            <a:pPr>
              <a:lnSpc>
                <a:spcPct val="90000"/>
              </a:lnSpc>
              <a:spcBef>
                <a:spcPct val="0"/>
              </a:spcBef>
            </a:pPr>
            <a:r>
              <a:rPr lang="es-EC" b="1" dirty="0">
                <a:solidFill>
                  <a:srgbClr val="196681"/>
                </a:solidFill>
                <a:latin typeface="Arial" charset="0"/>
                <a:cs typeface="Arial" charset="0"/>
              </a:rPr>
              <a:t>Matriz morfológica</a:t>
            </a:r>
          </a:p>
        </p:txBody>
      </p:sp>
      <p:sp>
        <p:nvSpPr>
          <p:cNvPr id="21" name="Rectángulo redondeado 44">
            <a:extLst>
              <a:ext uri="{FF2B5EF4-FFF2-40B4-BE49-F238E27FC236}">
                <a16:creationId xmlns:a16="http://schemas.microsoft.com/office/drawing/2014/main" id="{8896FB73-BE21-4C40-9B86-300D9FED97BD}"/>
              </a:ext>
            </a:extLst>
          </p:cNvPr>
          <p:cNvSpPr/>
          <p:nvPr/>
        </p:nvSpPr>
        <p:spPr>
          <a:xfrm>
            <a:off x="3852061" y="3042839"/>
            <a:ext cx="6809121" cy="1412273"/>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22" name="Rectángulo 21">
            <a:extLst>
              <a:ext uri="{FF2B5EF4-FFF2-40B4-BE49-F238E27FC236}">
                <a16:creationId xmlns:a16="http://schemas.microsoft.com/office/drawing/2014/main" id="{514236F6-84C0-471C-ADE2-D504B192BCAD}"/>
              </a:ext>
            </a:extLst>
          </p:cNvPr>
          <p:cNvSpPr/>
          <p:nvPr/>
        </p:nvSpPr>
        <p:spPr>
          <a:xfrm>
            <a:off x="4053162" y="3142829"/>
            <a:ext cx="6096000" cy="1338828"/>
          </a:xfrm>
          <a:prstGeom prst="rect">
            <a:avLst/>
          </a:prstGeom>
        </p:spPr>
        <p:txBody>
          <a:bodyPr>
            <a:spAutoFit/>
          </a:bodyPr>
          <a:lstStyle/>
          <a:p>
            <a:pPr algn="just">
              <a:lnSpc>
                <a:spcPct val="90000"/>
              </a:lnSpc>
              <a:spcBef>
                <a:spcPct val="0"/>
              </a:spcBef>
            </a:pPr>
            <a:r>
              <a:rPr lang="es-EC" b="1" dirty="0">
                <a:solidFill>
                  <a:srgbClr val="196681"/>
                </a:solidFill>
                <a:latin typeface="Arial" charset="0"/>
                <a:cs typeface="Arial" charset="0"/>
              </a:rPr>
              <a:t>Vamos a construir los escenarios, basado en un conjunto de variables que pueden relacionarse secuencialmente de distintas formas, según el requerimiento originando un espectro (grupo) de escenarios.</a:t>
            </a:r>
          </a:p>
        </p:txBody>
      </p:sp>
      <p:cxnSp>
        <p:nvCxnSpPr>
          <p:cNvPr id="23" name="Conector recto de flecha 22">
            <a:extLst>
              <a:ext uri="{FF2B5EF4-FFF2-40B4-BE49-F238E27FC236}">
                <a16:creationId xmlns:a16="http://schemas.microsoft.com/office/drawing/2014/main" id="{296A04B6-464E-4A6E-B44F-572F93278A99}"/>
              </a:ext>
            </a:extLst>
          </p:cNvPr>
          <p:cNvCxnSpPr>
            <a:cxnSpLocks/>
          </p:cNvCxnSpPr>
          <p:nvPr/>
        </p:nvCxnSpPr>
        <p:spPr>
          <a:xfrm flipH="1">
            <a:off x="3242820" y="3801438"/>
            <a:ext cx="609241" cy="0"/>
          </a:xfrm>
          <a:prstGeom prst="straightConnector1">
            <a:avLst/>
          </a:prstGeom>
          <a:noFill/>
          <a:ln w="6350" cap="flat" cmpd="sng" algn="ctr">
            <a:solidFill>
              <a:srgbClr val="196681"/>
            </a:solidFill>
            <a:prstDash val="solid"/>
            <a:miter lim="800000"/>
            <a:headEnd type="none"/>
            <a:tailEnd type="oval"/>
          </a:ln>
          <a:effectLst/>
        </p:spPr>
      </p:cxnSp>
      <p:pic>
        <p:nvPicPr>
          <p:cNvPr id="8" name="Imagen 7">
            <a:extLst>
              <a:ext uri="{FF2B5EF4-FFF2-40B4-BE49-F238E27FC236}">
                <a16:creationId xmlns:a16="http://schemas.microsoft.com/office/drawing/2014/main" id="{5CDDCF16-C0B3-404F-A9B9-3671D0C7425C}"/>
              </a:ext>
            </a:extLst>
          </p:cNvPr>
          <p:cNvPicPr>
            <a:picLocks noChangeAspect="1"/>
          </p:cNvPicPr>
          <p:nvPr/>
        </p:nvPicPr>
        <p:blipFill>
          <a:blip r:embed="rId9"/>
          <a:stretch>
            <a:fillRect/>
          </a:stretch>
        </p:blipFill>
        <p:spPr>
          <a:xfrm>
            <a:off x="549994" y="4372368"/>
            <a:ext cx="3220728" cy="2418070"/>
          </a:xfrm>
          <a:prstGeom prst="rect">
            <a:avLst/>
          </a:prstGeom>
        </p:spPr>
      </p:pic>
      <p:pic>
        <p:nvPicPr>
          <p:cNvPr id="9" name="Imagen 8">
            <a:extLst>
              <a:ext uri="{FF2B5EF4-FFF2-40B4-BE49-F238E27FC236}">
                <a16:creationId xmlns:a16="http://schemas.microsoft.com/office/drawing/2014/main" id="{DF40C5FB-8C3E-4249-942C-3B8C5CD75F55}"/>
              </a:ext>
            </a:extLst>
          </p:cNvPr>
          <p:cNvPicPr>
            <a:picLocks noChangeAspect="1"/>
          </p:cNvPicPr>
          <p:nvPr/>
        </p:nvPicPr>
        <p:blipFill>
          <a:blip r:embed="rId10"/>
          <a:stretch>
            <a:fillRect/>
          </a:stretch>
        </p:blipFill>
        <p:spPr>
          <a:xfrm>
            <a:off x="4686100" y="4765844"/>
            <a:ext cx="3317253" cy="1868719"/>
          </a:xfrm>
          <a:prstGeom prst="rect">
            <a:avLst/>
          </a:prstGeom>
        </p:spPr>
      </p:pic>
      <p:pic>
        <p:nvPicPr>
          <p:cNvPr id="10" name="Imagen 9">
            <a:extLst>
              <a:ext uri="{FF2B5EF4-FFF2-40B4-BE49-F238E27FC236}">
                <a16:creationId xmlns:a16="http://schemas.microsoft.com/office/drawing/2014/main" id="{64DEC110-5C39-4550-80C1-ACA791AC5609}"/>
              </a:ext>
            </a:extLst>
          </p:cNvPr>
          <p:cNvPicPr>
            <a:picLocks noChangeAspect="1"/>
          </p:cNvPicPr>
          <p:nvPr/>
        </p:nvPicPr>
        <p:blipFill>
          <a:blip r:embed="rId11"/>
          <a:stretch>
            <a:fillRect/>
          </a:stretch>
        </p:blipFill>
        <p:spPr>
          <a:xfrm>
            <a:off x="8718376" y="5072559"/>
            <a:ext cx="3124008" cy="1562004"/>
          </a:xfrm>
          <a:prstGeom prst="rect">
            <a:avLst/>
          </a:prstGeom>
        </p:spPr>
      </p:pic>
    </p:spTree>
    <p:extLst>
      <p:ext uri="{BB962C8B-B14F-4D97-AF65-F5344CB8AC3E}">
        <p14:creationId xmlns:p14="http://schemas.microsoft.com/office/powerpoint/2010/main" val="2882918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113452" y="782263"/>
            <a:ext cx="665759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PLANTEAMIENTO DEL PROBLEMA</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8" name="Grupo 7"/>
          <p:cNvGrpSpPr/>
          <p:nvPr/>
        </p:nvGrpSpPr>
        <p:grpSpPr>
          <a:xfrm>
            <a:off x="963338" y="2079119"/>
            <a:ext cx="10763442" cy="2857500"/>
            <a:chOff x="1075632" y="1549733"/>
            <a:chExt cx="10763442" cy="2857500"/>
          </a:xfrm>
        </p:grpSpPr>
        <p:sp>
          <p:nvSpPr>
            <p:cNvPr id="5" name="AutoShape 10"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873896B2-1C1D-4D64-8D19-D1A9ECD637B5}"/>
                </a:ext>
              </a:extLst>
            </p:cNvPr>
            <p:cNvSpPr>
              <a:spLocks noChangeAspect="1" noChangeArrowheads="1"/>
            </p:cNvSpPr>
            <p:nvPr/>
          </p:nvSpPr>
          <p:spPr bwMode="auto">
            <a:xfrm>
              <a:off x="5541054" y="1771153"/>
              <a:ext cx="5284733" cy="430887"/>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Ampliación de los ámbitos de acción</a:t>
              </a:r>
            </a:p>
          </p:txBody>
        </p:sp>
        <p:pic>
          <p:nvPicPr>
            <p:cNvPr id="1026" name="Picture 2" descr="Ver las imágenes de ori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632" y="1549733"/>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0"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873896B2-1C1D-4D64-8D19-D1A9ECD637B5}"/>
                </a:ext>
              </a:extLst>
            </p:cNvPr>
            <p:cNvSpPr>
              <a:spLocks noChangeAspect="1" noChangeArrowheads="1"/>
            </p:cNvSpPr>
            <p:nvPr/>
          </p:nvSpPr>
          <p:spPr bwMode="auto">
            <a:xfrm>
              <a:off x="5541053" y="2520378"/>
              <a:ext cx="6298021" cy="430887"/>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Transformación de las guerras/</a:t>
              </a:r>
              <a:r>
                <a:rPr kumimoji="0" lang="es-E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transnacionalidad</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5" name="Conector recto de flecha 14">
              <a:extLst>
                <a:ext uri="{FF2B5EF4-FFF2-40B4-BE49-F238E27FC236}">
                  <a16:creationId xmlns:a16="http://schemas.microsoft.com/office/drawing/2014/main" id="{D48ABB1E-19FF-49F5-AE0B-07CD4B5F75C4}"/>
                </a:ext>
              </a:extLst>
            </p:cNvPr>
            <p:cNvCxnSpPr>
              <a:cxnSpLocks/>
            </p:cNvCxnSpPr>
            <p:nvPr/>
          </p:nvCxnSpPr>
          <p:spPr>
            <a:xfrm>
              <a:off x="4047078" y="2741795"/>
              <a:ext cx="1359323" cy="13983"/>
            </a:xfrm>
            <a:prstGeom prst="straightConnector1">
              <a:avLst/>
            </a:prstGeom>
            <a:noFill/>
            <a:ln w="57150" cap="flat" cmpd="sng" algn="ctr">
              <a:solidFill>
                <a:srgbClr val="4F81BD"/>
              </a:solidFill>
              <a:prstDash val="solid"/>
              <a:tailEnd type="triangle"/>
            </a:ln>
            <a:effectLst>
              <a:outerShdw blurRad="40000" dist="20000" dir="5400000" rotWithShape="0">
                <a:srgbClr val="000000">
                  <a:alpha val="38000"/>
                </a:srgbClr>
              </a:outerShdw>
            </a:effectLst>
          </p:spPr>
        </p:cxnSp>
        <p:cxnSp>
          <p:nvCxnSpPr>
            <p:cNvPr id="16" name="Conector recto de flecha 15">
              <a:extLst>
                <a:ext uri="{FF2B5EF4-FFF2-40B4-BE49-F238E27FC236}">
                  <a16:creationId xmlns:a16="http://schemas.microsoft.com/office/drawing/2014/main" id="{D48ABB1E-19FF-49F5-AE0B-07CD4B5F75C4}"/>
                </a:ext>
              </a:extLst>
            </p:cNvPr>
            <p:cNvCxnSpPr>
              <a:cxnSpLocks/>
            </p:cNvCxnSpPr>
            <p:nvPr/>
          </p:nvCxnSpPr>
          <p:spPr>
            <a:xfrm>
              <a:off x="4063119" y="2011883"/>
              <a:ext cx="1359323" cy="13983"/>
            </a:xfrm>
            <a:prstGeom prst="straightConnector1">
              <a:avLst/>
            </a:prstGeom>
            <a:noFill/>
            <a:ln w="57150" cap="flat" cmpd="sng" algn="ctr">
              <a:solidFill>
                <a:srgbClr val="4F81BD"/>
              </a:solidFill>
              <a:prstDash val="solid"/>
              <a:tailEnd type="triangle"/>
            </a:ln>
            <a:effectLst>
              <a:outerShdw blurRad="40000" dist="20000" dir="5400000" rotWithShape="0">
                <a:srgbClr val="000000">
                  <a:alpha val="38000"/>
                </a:srgbClr>
              </a:outerShdw>
            </a:effectLst>
          </p:spPr>
        </p:cxnSp>
        <p:sp>
          <p:nvSpPr>
            <p:cNvPr id="17" name="AutoShape 10"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873896B2-1C1D-4D64-8D19-D1A9ECD637B5}"/>
                </a:ext>
              </a:extLst>
            </p:cNvPr>
            <p:cNvSpPr>
              <a:spLocks noChangeAspect="1" noChangeArrowheads="1"/>
            </p:cNvSpPr>
            <p:nvPr/>
          </p:nvSpPr>
          <p:spPr bwMode="auto">
            <a:xfrm>
              <a:off x="5549075" y="3198098"/>
              <a:ext cx="5058347" cy="430887"/>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Amenazas naturales y antrópicas</a:t>
              </a:r>
            </a:p>
          </p:txBody>
        </p:sp>
        <p:cxnSp>
          <p:nvCxnSpPr>
            <p:cNvPr id="18" name="Conector recto de flecha 17">
              <a:extLst>
                <a:ext uri="{FF2B5EF4-FFF2-40B4-BE49-F238E27FC236}">
                  <a16:creationId xmlns:a16="http://schemas.microsoft.com/office/drawing/2014/main" id="{D48ABB1E-19FF-49F5-AE0B-07CD4B5F75C4}"/>
                </a:ext>
              </a:extLst>
            </p:cNvPr>
            <p:cNvCxnSpPr>
              <a:cxnSpLocks/>
            </p:cNvCxnSpPr>
            <p:nvPr/>
          </p:nvCxnSpPr>
          <p:spPr>
            <a:xfrm>
              <a:off x="4039058" y="3423582"/>
              <a:ext cx="1359323" cy="13983"/>
            </a:xfrm>
            <a:prstGeom prst="straightConnector1">
              <a:avLst/>
            </a:prstGeom>
            <a:noFill/>
            <a:ln w="57150" cap="flat" cmpd="sng" algn="ctr">
              <a:solidFill>
                <a:srgbClr val="4F81BD"/>
              </a:solidFill>
              <a:prstDash val="solid"/>
              <a:tailEnd type="triangle"/>
            </a:ln>
            <a:effectLst>
              <a:outerShdw blurRad="40000" dist="20000" dir="5400000" rotWithShape="0">
                <a:srgbClr val="000000">
                  <a:alpha val="38000"/>
                </a:srgbClr>
              </a:outerShdw>
            </a:effectLst>
          </p:spPr>
        </p:cxnSp>
        <p:sp>
          <p:nvSpPr>
            <p:cNvPr id="19" name="AutoShape 10"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873896B2-1C1D-4D64-8D19-D1A9ECD637B5}"/>
                </a:ext>
              </a:extLst>
            </p:cNvPr>
            <p:cNvSpPr>
              <a:spLocks noChangeAspect="1" noChangeArrowheads="1"/>
            </p:cNvSpPr>
            <p:nvPr/>
          </p:nvSpPr>
          <p:spPr bwMode="auto">
            <a:xfrm>
              <a:off x="5541055" y="3891138"/>
              <a:ext cx="6298019" cy="430887"/>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Rediseño de acuerdo a las nuevas amenazas</a:t>
              </a:r>
            </a:p>
          </p:txBody>
        </p:sp>
        <p:cxnSp>
          <p:nvCxnSpPr>
            <p:cNvPr id="20" name="Conector recto de flecha 19">
              <a:extLst>
                <a:ext uri="{FF2B5EF4-FFF2-40B4-BE49-F238E27FC236}">
                  <a16:creationId xmlns:a16="http://schemas.microsoft.com/office/drawing/2014/main" id="{D48ABB1E-19FF-49F5-AE0B-07CD4B5F75C4}"/>
                </a:ext>
              </a:extLst>
            </p:cNvPr>
            <p:cNvCxnSpPr>
              <a:cxnSpLocks/>
            </p:cNvCxnSpPr>
            <p:nvPr/>
          </p:nvCxnSpPr>
          <p:spPr>
            <a:xfrm>
              <a:off x="4063122" y="4105369"/>
              <a:ext cx="1359323" cy="13983"/>
            </a:xfrm>
            <a:prstGeom prst="straightConnector1">
              <a:avLst/>
            </a:prstGeom>
            <a:noFill/>
            <a:ln w="57150" cap="flat" cmpd="sng" algn="ctr">
              <a:solidFill>
                <a:srgbClr val="4F81BD"/>
              </a:solidFill>
              <a:prstDash val="solid"/>
              <a:tailEnd type="triangle"/>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549139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graphicFrame>
        <p:nvGraphicFramePr>
          <p:cNvPr id="4" name="Tabla 3">
            <a:extLst>
              <a:ext uri="{FF2B5EF4-FFF2-40B4-BE49-F238E27FC236}">
                <a16:creationId xmlns:a16="http://schemas.microsoft.com/office/drawing/2014/main" id="{133E95B1-1761-4E2B-A61D-A94E9DF9B7EC}"/>
              </a:ext>
            </a:extLst>
          </p:cNvPr>
          <p:cNvGraphicFramePr>
            <a:graphicFrameLocks noGrp="1"/>
          </p:cNvGraphicFramePr>
          <p:nvPr>
            <p:extLst>
              <p:ext uri="{D42A27DB-BD31-4B8C-83A1-F6EECF244321}">
                <p14:modId xmlns:p14="http://schemas.microsoft.com/office/powerpoint/2010/main" val="2348695038"/>
              </p:ext>
            </p:extLst>
          </p:nvPr>
        </p:nvGraphicFramePr>
        <p:xfrm>
          <a:off x="160256" y="622451"/>
          <a:ext cx="11934334" cy="6092456"/>
        </p:xfrm>
        <a:graphic>
          <a:graphicData uri="http://schemas.openxmlformats.org/drawingml/2006/table">
            <a:tbl>
              <a:tblPr firstRow="1" firstCol="1" bandRow="1"/>
              <a:tblGrid>
                <a:gridCol w="478976">
                  <a:extLst>
                    <a:ext uri="{9D8B030D-6E8A-4147-A177-3AD203B41FA5}">
                      <a16:colId xmlns:a16="http://schemas.microsoft.com/office/drawing/2014/main" val="895038826"/>
                    </a:ext>
                  </a:extLst>
                </a:gridCol>
                <a:gridCol w="1954317">
                  <a:extLst>
                    <a:ext uri="{9D8B030D-6E8A-4147-A177-3AD203B41FA5}">
                      <a16:colId xmlns:a16="http://schemas.microsoft.com/office/drawing/2014/main" val="1819463438"/>
                    </a:ext>
                  </a:extLst>
                </a:gridCol>
                <a:gridCol w="1899553">
                  <a:extLst>
                    <a:ext uri="{9D8B030D-6E8A-4147-A177-3AD203B41FA5}">
                      <a16:colId xmlns:a16="http://schemas.microsoft.com/office/drawing/2014/main" val="3693809704"/>
                    </a:ext>
                  </a:extLst>
                </a:gridCol>
                <a:gridCol w="1900372">
                  <a:extLst>
                    <a:ext uri="{9D8B030D-6E8A-4147-A177-3AD203B41FA5}">
                      <a16:colId xmlns:a16="http://schemas.microsoft.com/office/drawing/2014/main" val="4196105965"/>
                    </a:ext>
                  </a:extLst>
                </a:gridCol>
                <a:gridCol w="1900372">
                  <a:extLst>
                    <a:ext uri="{9D8B030D-6E8A-4147-A177-3AD203B41FA5}">
                      <a16:colId xmlns:a16="http://schemas.microsoft.com/office/drawing/2014/main" val="266374797"/>
                    </a:ext>
                  </a:extLst>
                </a:gridCol>
                <a:gridCol w="1900372">
                  <a:extLst>
                    <a:ext uri="{9D8B030D-6E8A-4147-A177-3AD203B41FA5}">
                      <a16:colId xmlns:a16="http://schemas.microsoft.com/office/drawing/2014/main" val="227451361"/>
                    </a:ext>
                  </a:extLst>
                </a:gridCol>
                <a:gridCol w="1900372">
                  <a:extLst>
                    <a:ext uri="{9D8B030D-6E8A-4147-A177-3AD203B41FA5}">
                      <a16:colId xmlns:a16="http://schemas.microsoft.com/office/drawing/2014/main" val="1504705198"/>
                    </a:ext>
                  </a:extLst>
                </a:gridCol>
              </a:tblGrid>
              <a:tr h="213340">
                <a:tc>
                  <a:txBody>
                    <a:bodyPr/>
                    <a:lstStyle/>
                    <a:p>
                      <a:pPr algn="ctr">
                        <a:lnSpc>
                          <a:spcPct val="107000"/>
                        </a:lnSpc>
                        <a:spcAft>
                          <a:spcPts val="0"/>
                        </a:spcAft>
                      </a:pPr>
                      <a:r>
                        <a:rPr lang="es-ES_tradnl" sz="1000" b="1" dirty="0">
                          <a:effectLst/>
                          <a:latin typeface="Arial" panose="020B0604020202020204" pitchFamily="34" charset="0"/>
                          <a:ea typeface="Times New Roman" panose="02020603050405020304" pitchFamily="18" charset="0"/>
                          <a:cs typeface="Arial" panose="020B0604020202020204" pitchFamily="34" charset="0"/>
                        </a:rPr>
                        <a:t>Cód.</a:t>
                      </a:r>
                      <a:endParaRPr lang="es-EC" sz="1000" dirty="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0"/>
                        </a:spcAft>
                      </a:pPr>
                      <a:r>
                        <a:rPr lang="es-ES_tradnl"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VARIABLE ESTRATEGICA </a:t>
                      </a:r>
                      <a:endParaRPr lang="es-EC" sz="1000" dirty="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0"/>
                        </a:spcAft>
                      </a:pPr>
                      <a:r>
                        <a:rPr lang="es-ES_tradnl"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OPTIMISTA</a:t>
                      </a:r>
                      <a:endParaRPr lang="es-EC" sz="1000" dirty="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0"/>
                        </a:spcAft>
                      </a:pPr>
                      <a:r>
                        <a:rPr lang="es-ES_tradnl"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PESIMISTA</a:t>
                      </a:r>
                      <a:endParaRPr lang="es-EC" sz="1000" dirty="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0"/>
                        </a:spcAft>
                      </a:pPr>
                      <a:r>
                        <a:rPr lang="es-ES_tradnl"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TENDENCIAL</a:t>
                      </a:r>
                      <a:endParaRPr lang="es-EC" sz="1000" dirty="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0"/>
                        </a:spcAft>
                      </a:pPr>
                      <a:r>
                        <a:rPr lang="es-ES_tradnl"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CISNE NEGRO</a:t>
                      </a:r>
                      <a:endParaRPr lang="es-EC" sz="1000" dirty="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0"/>
                        </a:spcAft>
                      </a:pPr>
                      <a:r>
                        <a:rPr lang="es-ES_tradnl"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APUESTA</a:t>
                      </a:r>
                      <a:endParaRPr lang="es-EC" sz="1000" dirty="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12286166"/>
                  </a:ext>
                </a:extLst>
              </a:tr>
              <a:tr h="432220">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1</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000" b="1">
                          <a:effectLst/>
                          <a:latin typeface="Arial" panose="020B0604020202020204" pitchFamily="34" charset="0"/>
                          <a:ea typeface="Times New Roman" panose="02020603050405020304" pitchFamily="18" charset="0"/>
                          <a:cs typeface="Arial" panose="020B0604020202020204" pitchFamily="34" charset="0"/>
                        </a:rPr>
                        <a:t>ESTRUCTURA ORGANIZACIONAL</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Solamente consideradas en unidades de apoyo de servicio de combate</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 incluya en unidades de combate</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 mantenga como esta</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Sean consideradas en unidades de combate y apoyo de servicio de combate</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Contratar soldados temporales </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2201279"/>
                  </a:ext>
                </a:extLst>
              </a:tr>
              <a:tr h="322779">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2</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000" b="1">
                          <a:effectLst/>
                          <a:latin typeface="Arial" panose="020B0604020202020204" pitchFamily="34" charset="0"/>
                          <a:ea typeface="Times New Roman" panose="02020603050405020304" pitchFamily="18" charset="0"/>
                          <a:cs typeface="Arial" panose="020B0604020202020204" pitchFamily="34" charset="0"/>
                        </a:rPr>
                        <a:t>ENTRENAMIENTO MILITAR</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 ejecute de acuerdo a las exigencias de la unidad de combate</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 cumpla con el entrenamiento físico militar especifico</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 mantenga de acuerdo a las tablas de entrenamiento</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No se entrene de acuerdo a lo requerido</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 cumpla con los estándares requeridos </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67786561"/>
                  </a:ext>
                </a:extLst>
              </a:tr>
              <a:tr h="322779">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3</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000" b="1">
                          <a:effectLst/>
                          <a:latin typeface="Arial" panose="020B0604020202020204" pitchFamily="34" charset="0"/>
                          <a:ea typeface="Times New Roman" panose="02020603050405020304" pitchFamily="18" charset="0"/>
                          <a:cs typeface="Arial" panose="020B0604020202020204" pitchFamily="34" charset="0"/>
                        </a:rPr>
                        <a:t>IMAGEN INSTITUCIONAL</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Incluya en apoyo administrativo</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 incluya en todas las armas de combate y servicios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 mantenga en apoyo de combate y apoyo de servicio de combate</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 incluya en las armas de combate</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Incluyente dentro del apoyo de servicio de combate</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35455366"/>
                  </a:ext>
                </a:extLst>
              </a:tr>
              <a:tr h="432220">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4</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000" b="1">
                          <a:effectLst/>
                          <a:latin typeface="Arial" panose="020B0604020202020204" pitchFamily="34" charset="0"/>
                          <a:ea typeface="Times New Roman" panose="02020603050405020304" pitchFamily="18" charset="0"/>
                          <a:cs typeface="Arial" panose="020B0604020202020204" pitchFamily="34" charset="0"/>
                        </a:rPr>
                        <a:t>PROCESOS DE FORMACIÓN, PERFECCIONAMIENTO Y ESPECIALIZACIÓN </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Los procesos se admitan solamente al apoyo de servicio de combate</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 continúe proyectando profesionalización en las armas de combate</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 mantenga los procesos de profesionalización militar</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No se cumplan con los procesos de profesionalización militar</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Incluyente en todos los procesos para apoyo de servicio de combate</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73951159"/>
                  </a:ext>
                </a:extLst>
              </a:tr>
              <a:tr h="979418">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5</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000" b="1">
                          <a:effectLst/>
                          <a:latin typeface="Arial" panose="020B0604020202020204" pitchFamily="34" charset="0"/>
                          <a:ea typeface="Times New Roman" panose="02020603050405020304" pitchFamily="18" charset="0"/>
                          <a:cs typeface="Arial" panose="020B0604020202020204" pitchFamily="34" charset="0"/>
                        </a:rPr>
                        <a:t>SISTEMA DISCIPLINARIO</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Las normas disciplinarias sean cumplidas en base a las leyes y reglamentos vigentes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dirty="0">
                          <a:effectLst/>
                          <a:latin typeface="Arial" panose="020B0604020202020204" pitchFamily="34" charset="0"/>
                          <a:ea typeface="Times New Roman" panose="02020603050405020304" pitchFamily="18" charset="0"/>
                          <a:cs typeface="Arial" panose="020B0604020202020204" pitchFamily="34" charset="0"/>
                        </a:rPr>
                        <a:t>Las normas disciplinarias sean cumplidas justificando la condición de soldados temporales.</a:t>
                      </a:r>
                      <a:endParaRPr lang="es-EC" sz="1000" dirty="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Las normas disciplinarias sean cumplidas parcialmente, en la medida que cumplan con lo estrictamente necesario para evitar complicaciones jurídicas.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Las normas disciplinarias sean incumplidas bajo la justificación que son soldados temporales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Las normas disciplinarias sean cumplidas de forma total </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16035181"/>
                  </a:ext>
                </a:extLst>
              </a:tr>
              <a:tr h="651098">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6</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000" b="1">
                          <a:effectLst/>
                          <a:latin typeface="Arial" panose="020B0604020202020204" pitchFamily="34" charset="0"/>
                          <a:ea typeface="Times New Roman" panose="02020603050405020304" pitchFamily="18" charset="0"/>
                          <a:cs typeface="Arial" panose="020B0604020202020204" pitchFamily="34" charset="0"/>
                        </a:rPr>
                        <a:t>NORMATIVA LEGAL DE SOLDADOS CONTRATADOS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Sea reformado considerando el entrenamiento de soldados temporales.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Sea reformado conteniendo normas legales que faciliten la convivencia y entrenamiento de soldados contratados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Sin sufrir variaciones exija el cumplimiento de las normas legales.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No se realice ningún tipo de reformas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 reforme considerando que es un  nuevo sistema de soldados temporales.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60039353"/>
                  </a:ext>
                </a:extLst>
              </a:tr>
              <a:tr h="651098">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7</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000" b="1">
                          <a:effectLst/>
                          <a:latin typeface="Arial" panose="020B0604020202020204" pitchFamily="34" charset="0"/>
                          <a:ea typeface="Times New Roman" panose="02020603050405020304" pitchFamily="18" charset="0"/>
                          <a:cs typeface="Arial" panose="020B0604020202020204" pitchFamily="34" charset="0"/>
                        </a:rPr>
                        <a:t>INVESTIGACION Y DESARROLLO ADAPTADO AL SISTEMA CONTRATADO</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No exista investigación y desarrollo adaptado al personal de soldados temporales.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 incremente los procesos de investigación y desarrollo adaptado al personal de soldados temporales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 mantenga la investigación y desarrollo adaptado al personal de soldados temporales.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La investigación y desarrollo adaptado al personal de soldados temporales sean aplicados en todos los ámbitos.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La investigación y desarrollo adaptado al personal de soldados temporales sean realizados.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4430546"/>
                  </a:ext>
                </a:extLst>
              </a:tr>
              <a:tr h="651098">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8</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000" b="1">
                          <a:effectLst/>
                          <a:latin typeface="Arial" panose="020B0604020202020204" pitchFamily="34" charset="0"/>
                          <a:ea typeface="Times New Roman" panose="02020603050405020304" pitchFamily="18" charset="0"/>
                          <a:cs typeface="Arial" panose="020B0604020202020204" pitchFamily="34" charset="0"/>
                        </a:rPr>
                        <a:t>DESARROLLO PROFESIONAL DE LAS RESERVAS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Se incremente su desarrollo profesional de las reservas.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Disminuya el desarrollo profesional de las reservas.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 Se mantenga la misma capacidad de las reservas.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No se desarrolle profesionalmente a las reservas.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Con la implementación del sistema de soldados contratados temporales mejorar el desarrollo profesional de las reservas.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06552920"/>
                  </a:ext>
                </a:extLst>
              </a:tr>
              <a:tr h="541659">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9</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000" b="1">
                          <a:effectLst/>
                          <a:latin typeface="Arial" panose="020B0604020202020204" pitchFamily="34" charset="0"/>
                          <a:ea typeface="Times New Roman" panose="02020603050405020304" pitchFamily="18" charset="0"/>
                          <a:cs typeface="Arial" panose="020B0604020202020204" pitchFamily="34" charset="0"/>
                        </a:rPr>
                        <a:t>TECNOLOGÍA DE PUNTA</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Disponer de la mejor tecnología  </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Disminuya la tecnología existente.</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Mantener la tecnología existente. </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No se disponga de tecnología.</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Contar con tecnología de punta a fin de implementar el sistema de soldados contratados.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58712126"/>
                  </a:ext>
                </a:extLst>
              </a:tr>
              <a:tr h="432220">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10</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s-ES_tradnl" sz="1000" b="1" dirty="0">
                          <a:effectLst/>
                          <a:latin typeface="Arial" panose="020B0604020202020204" pitchFamily="34" charset="0"/>
                          <a:ea typeface="Times New Roman" panose="02020603050405020304" pitchFamily="18" charset="0"/>
                          <a:cs typeface="Arial" panose="020B0604020202020204" pitchFamily="34" charset="0"/>
                        </a:rPr>
                        <a:t>OPERACIONES MILITARES PARA SOLDADOS CONTRATADOS</a:t>
                      </a:r>
                      <a:endParaRPr lang="es-EC" sz="1000" dirty="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Emplear a todo el personal profesional en operaciones militares.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Continuar empleando personal profesional en funciones administrativas.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Emplear personal militar profesional en funciones administrativas y operativas.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a:effectLst/>
                          <a:latin typeface="Arial" panose="020B0604020202020204" pitchFamily="34" charset="0"/>
                          <a:ea typeface="Times New Roman" panose="02020603050405020304" pitchFamily="18" charset="0"/>
                          <a:cs typeface="Arial" panose="020B0604020202020204" pitchFamily="34" charset="0"/>
                        </a:rPr>
                        <a:t>Incrementar el personal profesional en funciones administrativas.</a:t>
                      </a:r>
                      <a:endParaRPr lang="es-EC" sz="100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_tradnl" sz="1000" dirty="0">
                          <a:effectLst/>
                          <a:latin typeface="Arial" panose="020B0604020202020204" pitchFamily="34" charset="0"/>
                          <a:ea typeface="Times New Roman" panose="02020603050405020304" pitchFamily="18" charset="0"/>
                          <a:cs typeface="Arial" panose="020B0604020202020204" pitchFamily="34" charset="0"/>
                        </a:rPr>
                        <a:t>Emplear a los soldados temporales en funciones administrativas.</a:t>
                      </a:r>
                      <a:endParaRPr lang="es-EC" sz="1000" dirty="0">
                        <a:effectLst/>
                        <a:latin typeface="Calibri" panose="020F0502020204030204" pitchFamily="34" charset="0"/>
                        <a:ea typeface="Calibri" panose="020F0502020204030204" pitchFamily="34" charset="0"/>
                        <a:cs typeface="Arial" panose="020B0604020202020204" pitchFamily="34" charset="0"/>
                      </a:endParaRPr>
                    </a:p>
                  </a:txBody>
                  <a:tcPr marL="23057" marR="230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2535063"/>
                  </a:ext>
                </a:extLst>
              </a:tr>
            </a:tbl>
          </a:graphicData>
        </a:graphic>
      </p:graphicFrame>
    </p:spTree>
    <p:extLst>
      <p:ext uri="{BB962C8B-B14F-4D97-AF65-F5344CB8AC3E}">
        <p14:creationId xmlns:p14="http://schemas.microsoft.com/office/powerpoint/2010/main" val="1730613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graphicFrame>
        <p:nvGraphicFramePr>
          <p:cNvPr id="3" name="Tabla 2">
            <a:extLst>
              <a:ext uri="{FF2B5EF4-FFF2-40B4-BE49-F238E27FC236}">
                <a16:creationId xmlns:a16="http://schemas.microsoft.com/office/drawing/2014/main" id="{DDD55F30-E120-4E9A-9ECE-76C531BC8231}"/>
              </a:ext>
            </a:extLst>
          </p:cNvPr>
          <p:cNvGraphicFramePr>
            <a:graphicFrameLocks noGrp="1"/>
          </p:cNvGraphicFramePr>
          <p:nvPr/>
        </p:nvGraphicFramePr>
        <p:xfrm>
          <a:off x="194773" y="990100"/>
          <a:ext cx="11764515" cy="5713458"/>
        </p:xfrm>
        <a:graphic>
          <a:graphicData uri="http://schemas.openxmlformats.org/drawingml/2006/table">
            <a:tbl>
              <a:tblPr firstRow="1" firstCol="1" bandRow="1"/>
              <a:tblGrid>
                <a:gridCol w="2032700">
                  <a:extLst>
                    <a:ext uri="{9D8B030D-6E8A-4147-A177-3AD203B41FA5}">
                      <a16:colId xmlns:a16="http://schemas.microsoft.com/office/drawing/2014/main" val="2479820890"/>
                    </a:ext>
                  </a:extLst>
                </a:gridCol>
                <a:gridCol w="1620514">
                  <a:extLst>
                    <a:ext uri="{9D8B030D-6E8A-4147-A177-3AD203B41FA5}">
                      <a16:colId xmlns:a16="http://schemas.microsoft.com/office/drawing/2014/main" val="2046462301"/>
                    </a:ext>
                  </a:extLst>
                </a:gridCol>
                <a:gridCol w="1429547">
                  <a:extLst>
                    <a:ext uri="{9D8B030D-6E8A-4147-A177-3AD203B41FA5}">
                      <a16:colId xmlns:a16="http://schemas.microsoft.com/office/drawing/2014/main" val="286470926"/>
                    </a:ext>
                  </a:extLst>
                </a:gridCol>
                <a:gridCol w="1779873">
                  <a:extLst>
                    <a:ext uri="{9D8B030D-6E8A-4147-A177-3AD203B41FA5}">
                      <a16:colId xmlns:a16="http://schemas.microsoft.com/office/drawing/2014/main" val="3523773354"/>
                    </a:ext>
                  </a:extLst>
                </a:gridCol>
                <a:gridCol w="2032700">
                  <a:extLst>
                    <a:ext uri="{9D8B030D-6E8A-4147-A177-3AD203B41FA5}">
                      <a16:colId xmlns:a16="http://schemas.microsoft.com/office/drawing/2014/main" val="2817632235"/>
                    </a:ext>
                  </a:extLst>
                </a:gridCol>
                <a:gridCol w="826393">
                  <a:extLst>
                    <a:ext uri="{9D8B030D-6E8A-4147-A177-3AD203B41FA5}">
                      <a16:colId xmlns:a16="http://schemas.microsoft.com/office/drawing/2014/main" val="2262873456"/>
                    </a:ext>
                  </a:extLst>
                </a:gridCol>
                <a:gridCol w="1021394">
                  <a:extLst>
                    <a:ext uri="{9D8B030D-6E8A-4147-A177-3AD203B41FA5}">
                      <a16:colId xmlns:a16="http://schemas.microsoft.com/office/drawing/2014/main" val="1817702593"/>
                    </a:ext>
                  </a:extLst>
                </a:gridCol>
                <a:gridCol w="1021394">
                  <a:extLst>
                    <a:ext uri="{9D8B030D-6E8A-4147-A177-3AD203B41FA5}">
                      <a16:colId xmlns:a16="http://schemas.microsoft.com/office/drawing/2014/main" val="1898668977"/>
                    </a:ext>
                  </a:extLst>
                </a:gridCol>
              </a:tblGrid>
              <a:tr h="134344">
                <a:tc>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CÒD.</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VARIABLE ESTRATÉGICA</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HIPÓTESIS APUESTA</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OBJETIVOS APUESTA</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ESTRATEGIAS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IMPOR-TANCIA</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GOBERNA-BILIDAD</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PATRÒN</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extLst>
                  <a:ext uri="{0D108BD9-81ED-4DB2-BD59-A6C34878D82A}">
                    <a16:rowId xmlns:a16="http://schemas.microsoft.com/office/drawing/2014/main" val="403237992"/>
                  </a:ext>
                </a:extLst>
              </a:tr>
              <a:tr h="134344">
                <a:tc rowSpan="2">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rowSpan="2">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ESTRUCTURA ORGANIZACIONAL</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rowSpan="2">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Considerar soldados contratados, en la estructura del Ejército</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Incluir en la estructura organizacional soldados contratados </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Creando cupos de ingreso a la institución  </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20</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5</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URGENTE</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7453023"/>
                  </a:ext>
                </a:extLst>
              </a:tr>
              <a:tr h="20674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Modificando la estructura organizacional vigente</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15</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1</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NECESARIO</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8548513"/>
                  </a:ext>
                </a:extLst>
              </a:tr>
              <a:tr h="203260">
                <a:tc rowSpan="2">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rowSpan="2">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ENTRENAMIENTO MILITAR</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rowSpan="2">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 cumpla con los estándares requeridos </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Cumplir los estándares requeridos en el entrenamiento militar</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Cumpliendo con el entrenamiento militar requerido</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10</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5</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MENOS URGENTE</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4203058"/>
                  </a:ext>
                </a:extLst>
              </a:tr>
              <a:tr h="272177">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Manteniendo estándares de acuerdo a los requerimientos de soldados contratados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20</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3</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URGENTE</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7827954"/>
                  </a:ext>
                </a:extLst>
              </a:tr>
              <a:tr h="272177">
                <a:tc rowSpan="2">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rowSpan="2">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IMAGEN INSTITUCIONAL</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rowSpan="2">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Incluyente para funciones administrativas y de seguridad de unidades militares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Incluir un sistema de soldados contratados para mantener una buena imagen institucional</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Incluyendo soldados contratados en funciones administrativas y de seguridad</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20</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5</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NECESARIO</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3455669"/>
                  </a:ext>
                </a:extLst>
              </a:tr>
              <a:tr h="134344">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Logrando mantener una buena imagen institucional </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10</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3</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MENOS URGENTE</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794770"/>
                  </a:ext>
                </a:extLst>
              </a:tr>
              <a:tr h="478926">
                <a:tc>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PROCESOS DE FORMACIÓN, PERFECCIONAMIENTO Y ESPECIALIZACIÓN </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Incluyente al personal de soldados contratados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Incluir a los soldados contratados dentro de todos los procesos de formación, perfeccionamiento y especialización para las unidades militares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Incluyendo a los soldados temporales en los procesos de profesionalización de acuerdo a los requerimientos institucionales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10</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5</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NECESARIO</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272704"/>
                  </a:ext>
                </a:extLst>
              </a:tr>
              <a:tr h="203260">
                <a:tc rowSpan="2">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rowSpan="2">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SISTEMA DISCIPLINARIO</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rowSpan="2">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Las normas disciplinarias sean cumplidas de forma total </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Cumplir en forma total sistema disciplinario </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Incrementando la difusión de la normativa disciplinaria vigente</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5</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1</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INNECESARIO</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1131354"/>
                  </a:ext>
                </a:extLst>
              </a:tr>
              <a:tr h="134344">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Manteniendo la normativa de disciplina actualizada.</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10</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1</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INNECESARIO</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1203604"/>
                  </a:ext>
                </a:extLst>
              </a:tr>
              <a:tr h="341093">
                <a:tc rowSpan="2">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rowSpan="2">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MARCO LEGAL DE SOLDADOS CONTRATADOS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rowSpan="2">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 reforme considerando la creación de un sistema de soldados contratados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Reformar el marco legal para incorporar este sistema</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Incrementando en la normativa legal consideraciones respecto al personal de soldados contratados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10</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3</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MENOS URGENTE</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74828"/>
                  </a:ext>
                </a:extLst>
              </a:tr>
              <a:tr h="203260">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Cumpliendo la normativa legal en base a la Constitución.</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20</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5</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URGENTE</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1179867"/>
                  </a:ext>
                </a:extLst>
              </a:tr>
              <a:tr h="410009">
                <a:tc>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INVESTIGACION Y DESARROLLO ADAPTADO AL SISTEMA CONTRATADO</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 investigación y desarrollo adaptado al personal de soldados contratados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Mantener la investigación y desarrollo adaptado al personal de soldados contratados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Adquiriendo el material y equipo necesario en forma estándar.</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5</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3</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MENOS URGENTE</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5648036"/>
                  </a:ext>
                </a:extLst>
              </a:tr>
              <a:tr h="341093">
                <a:tc>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DESARROLLO PROFESIONAL DE LAS RESERVAS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Creando este sistema mejorará el desarrollo profesional de las reservas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Mejorar el desarrollo profesional de las reservas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Considerando que los soldados contratados una vez que salgan de la institución constituirán las reservas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10</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3</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MENOS URGENTE</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2919228"/>
                  </a:ext>
                </a:extLst>
              </a:tr>
              <a:tr h="134344">
                <a:tc rowSpan="2">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rowSpan="2">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TECNOLOGÍA DE PUNTA</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rowSpan="2">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Contar con tecnología de punta para este sistema de soldados contratados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Mejorar la tecnología de punta</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Adquiriendo nueva tecnología</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15</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3</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MENOS URGENTE</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1662362"/>
                  </a:ext>
                </a:extLst>
              </a:tr>
              <a:tr h="275665">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Incrementando la capacidad con la tecnología</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10</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3</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MENOS URGENTE</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1022130"/>
                  </a:ext>
                </a:extLst>
              </a:tr>
              <a:tr h="341093">
                <a:tc>
                  <a:txBody>
                    <a:bodyPr/>
                    <a:lstStyle/>
                    <a:p>
                      <a:pPr algn="ct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OPERACIONES MILITARES PARA SOLDADOS CONTRATADOS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Cumplir con funciones administrativas y seguridad en unidades militares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Mantener la cuota de ingreso de soldados contratados</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Manteniendo la cuota de ingreso de soldados contratados en base a una buena rotación.</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10</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3</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NECESARIO</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6256362"/>
                  </a:ext>
                </a:extLst>
              </a:tr>
              <a:tr h="65428">
                <a:tc gridSpan="5">
                  <a:txBody>
                    <a:bodyPr/>
                    <a:lstStyle/>
                    <a:p>
                      <a:pPr algn="r">
                        <a:lnSpc>
                          <a:spcPct val="107000"/>
                        </a:lnSpc>
                        <a:spcAft>
                          <a:spcPts val="0"/>
                        </a:spcAft>
                      </a:pPr>
                      <a:r>
                        <a:rPr lang="es-ES_tradnl" sz="85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solidFill>
                            <a:srgbClr val="000000"/>
                          </a:solidFill>
                          <a:effectLst/>
                          <a:latin typeface="Arial" panose="020B0604020202020204" pitchFamily="34" charset="0"/>
                          <a:ea typeface="Times New Roman" panose="02020603050405020304" pitchFamily="18" charset="0"/>
                          <a:cs typeface="Arial" panose="020B0604020202020204" pitchFamily="34" charset="0"/>
                        </a:rPr>
                        <a:t>52</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 </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0652612"/>
                  </a:ext>
                </a:extLst>
              </a:tr>
              <a:tr h="65428">
                <a:tc gridSpan="5">
                  <a:txBody>
                    <a:bodyPr/>
                    <a:lstStyle/>
                    <a:p>
                      <a:pPr algn="r">
                        <a:lnSpc>
                          <a:spcPct val="107000"/>
                        </a:lnSpc>
                        <a:spcAft>
                          <a:spcPts val="0"/>
                        </a:spcAft>
                      </a:pPr>
                      <a:r>
                        <a:rPr lang="es-ES_tradnl" sz="850" b="1" dirty="0">
                          <a:effectLst/>
                          <a:latin typeface="Arial" panose="020B0604020202020204" pitchFamily="34" charset="0"/>
                          <a:ea typeface="Times New Roman" panose="02020603050405020304" pitchFamily="18" charset="0"/>
                          <a:cs typeface="Arial" panose="020B0604020202020204" pitchFamily="34" charset="0"/>
                        </a:rPr>
                        <a:t>MEDIANA</a:t>
                      </a:r>
                      <a:endParaRPr lang="es-EC" sz="850" dirty="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10</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_tradnl" sz="850">
                          <a:effectLst/>
                          <a:latin typeface="Arial" panose="020B0604020202020204" pitchFamily="34" charset="0"/>
                          <a:ea typeface="Times New Roman" panose="02020603050405020304" pitchFamily="18" charset="0"/>
                          <a:cs typeface="Arial" panose="020B0604020202020204" pitchFamily="34" charset="0"/>
                        </a:rPr>
                        <a:t>3</a:t>
                      </a:r>
                      <a:endParaRPr lang="es-EC" sz="85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850" dirty="0">
                          <a:effectLst/>
                          <a:latin typeface="Arial" panose="020B0604020202020204" pitchFamily="34" charset="0"/>
                          <a:ea typeface="Times New Roman" panose="02020603050405020304" pitchFamily="18" charset="0"/>
                          <a:cs typeface="Arial" panose="020B0604020202020204" pitchFamily="34" charset="0"/>
                        </a:rPr>
                        <a:t> </a:t>
                      </a:r>
                      <a:endParaRPr lang="es-EC" sz="850" dirty="0">
                        <a:effectLst/>
                        <a:latin typeface="Calibri" panose="020F0502020204030204" pitchFamily="34" charset="0"/>
                        <a:ea typeface="Calibri" panose="020F0502020204030204" pitchFamily="34" charset="0"/>
                        <a:cs typeface="Arial" panose="020B0604020202020204" pitchFamily="34" charset="0"/>
                      </a:endParaRPr>
                    </a:p>
                  </a:txBody>
                  <a:tcPr marL="18786" marR="18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7172578"/>
                  </a:ext>
                </a:extLst>
              </a:tr>
            </a:tbl>
          </a:graphicData>
        </a:graphic>
      </p:graphicFrame>
      <p:sp>
        <p:nvSpPr>
          <p:cNvPr id="4" name="Rectángulo 3">
            <a:extLst>
              <a:ext uri="{FF2B5EF4-FFF2-40B4-BE49-F238E27FC236}">
                <a16:creationId xmlns:a16="http://schemas.microsoft.com/office/drawing/2014/main" id="{98510D97-0A1B-4E2E-A59E-1F956774E072}"/>
              </a:ext>
            </a:extLst>
          </p:cNvPr>
          <p:cNvSpPr/>
          <p:nvPr/>
        </p:nvSpPr>
        <p:spPr>
          <a:xfrm>
            <a:off x="148819" y="583902"/>
            <a:ext cx="1200457" cy="369332"/>
          </a:xfrm>
          <a:prstGeom prst="rect">
            <a:avLst/>
          </a:prstGeom>
        </p:spPr>
        <p:txBody>
          <a:bodyPr wrap="none">
            <a:spAutoFit/>
          </a:bodyPr>
          <a:lstStyle/>
          <a:p>
            <a:r>
              <a:rPr lang="es-EC" dirty="0"/>
              <a:t>Matriz IGO</a:t>
            </a:r>
          </a:p>
        </p:txBody>
      </p:sp>
    </p:spTree>
    <p:extLst>
      <p:ext uri="{BB962C8B-B14F-4D97-AF65-F5344CB8AC3E}">
        <p14:creationId xmlns:p14="http://schemas.microsoft.com/office/powerpoint/2010/main" val="2072814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grpSp>
        <p:nvGrpSpPr>
          <p:cNvPr id="24" name="Grupo 23">
            <a:extLst>
              <a:ext uri="{FF2B5EF4-FFF2-40B4-BE49-F238E27FC236}">
                <a16:creationId xmlns:a16="http://schemas.microsoft.com/office/drawing/2014/main" id="{7951AC91-36A8-4802-9DD2-D6B3C75BA08A}"/>
              </a:ext>
            </a:extLst>
          </p:cNvPr>
          <p:cNvGrpSpPr/>
          <p:nvPr/>
        </p:nvGrpSpPr>
        <p:grpSpPr>
          <a:xfrm>
            <a:off x="1131688" y="1293195"/>
            <a:ext cx="9926425" cy="5388157"/>
            <a:chOff x="0" y="0"/>
            <a:chExt cx="6495300" cy="4703869"/>
          </a:xfrm>
        </p:grpSpPr>
        <p:graphicFrame>
          <p:nvGraphicFramePr>
            <p:cNvPr id="25" name="1 Gráfico">
              <a:extLst>
                <a:ext uri="{FF2B5EF4-FFF2-40B4-BE49-F238E27FC236}">
                  <a16:creationId xmlns:a16="http://schemas.microsoft.com/office/drawing/2014/main" id="{07C1CB01-CD85-469A-96DD-CCFBD77C2A63}"/>
                </a:ext>
              </a:extLst>
            </p:cNvPr>
            <p:cNvGraphicFramePr>
              <a:graphicFrameLocks/>
            </p:cNvGraphicFramePr>
            <p:nvPr/>
          </p:nvGraphicFramePr>
          <p:xfrm>
            <a:off x="0" y="0"/>
            <a:ext cx="6495300" cy="4703869"/>
          </p:xfrm>
          <a:graphic>
            <a:graphicData uri="http://schemas.openxmlformats.org/drawingml/2006/chart">
              <c:chart xmlns:c="http://schemas.openxmlformats.org/drawingml/2006/chart" xmlns:r="http://schemas.openxmlformats.org/officeDocument/2006/relationships" r:id="rId9"/>
            </a:graphicData>
          </a:graphic>
        </p:graphicFrame>
        <p:cxnSp>
          <p:nvCxnSpPr>
            <p:cNvPr id="26" name="3 Conector recto">
              <a:extLst>
                <a:ext uri="{FF2B5EF4-FFF2-40B4-BE49-F238E27FC236}">
                  <a16:creationId xmlns:a16="http://schemas.microsoft.com/office/drawing/2014/main" id="{D9697F40-0A90-4D8B-8F10-F7745B6E46C5}"/>
                </a:ext>
              </a:extLst>
            </p:cNvPr>
            <p:cNvCxnSpPr/>
            <p:nvPr/>
          </p:nvCxnSpPr>
          <p:spPr>
            <a:xfrm>
              <a:off x="781396" y="2578370"/>
              <a:ext cx="5311880" cy="0"/>
            </a:xfrm>
            <a:prstGeom prst="line">
              <a:avLst/>
            </a:prstGeom>
            <a:noFill/>
            <a:ln w="6350" cap="flat" cmpd="sng" algn="ctr">
              <a:solidFill>
                <a:srgbClr val="ED7D31"/>
              </a:solidFill>
              <a:prstDash val="solid"/>
              <a:miter lim="800000"/>
            </a:ln>
            <a:effectLst/>
          </p:spPr>
        </p:cxnSp>
        <p:sp>
          <p:nvSpPr>
            <p:cNvPr id="27" name="4 CuadroTexto">
              <a:extLst>
                <a:ext uri="{FF2B5EF4-FFF2-40B4-BE49-F238E27FC236}">
                  <a16:creationId xmlns:a16="http://schemas.microsoft.com/office/drawing/2014/main" id="{21A9A47A-BE38-405C-8F66-440351BBC76D}"/>
                </a:ext>
              </a:extLst>
            </p:cNvPr>
            <p:cNvSpPr txBox="1"/>
            <p:nvPr/>
          </p:nvSpPr>
          <p:spPr>
            <a:xfrm>
              <a:off x="4175919" y="124199"/>
              <a:ext cx="1397000" cy="463550"/>
            </a:xfrm>
            <a:prstGeom prst="rect">
              <a:avLst/>
            </a:prstGeom>
            <a:noFill/>
            <a:ln>
              <a:noFill/>
            </a:ln>
            <a:effectLst/>
          </p:spPr>
          <p:txBody>
            <a:bodyPr wrap="square" rtlCol="0" anchor="t">
              <a:no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s-EC" sz="1400" b="1" i="0" u="none" strike="noStrike" kern="0" cap="none" spc="0" normalizeH="0" baseline="0" noProof="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URGENTE</a:t>
              </a:r>
              <a:endParaRPr kumimoji="0" lang="es-EC" sz="1200" b="0"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endParaRPr>
            </a:p>
          </p:txBody>
        </p:sp>
        <p:sp>
          <p:nvSpPr>
            <p:cNvPr id="28" name="5 CuadroTexto">
              <a:extLst>
                <a:ext uri="{FF2B5EF4-FFF2-40B4-BE49-F238E27FC236}">
                  <a16:creationId xmlns:a16="http://schemas.microsoft.com/office/drawing/2014/main" id="{A1263346-F313-41A4-87F0-F8DDD929AC93}"/>
                </a:ext>
              </a:extLst>
            </p:cNvPr>
            <p:cNvSpPr txBox="1"/>
            <p:nvPr/>
          </p:nvSpPr>
          <p:spPr>
            <a:xfrm>
              <a:off x="1101765" y="121821"/>
              <a:ext cx="1630680" cy="463550"/>
            </a:xfrm>
            <a:prstGeom prst="rect">
              <a:avLst/>
            </a:prstGeom>
            <a:noFill/>
            <a:ln>
              <a:noFill/>
            </a:ln>
            <a:effectLst/>
          </p:spPr>
          <p:txBody>
            <a:bodyPr wrap="square" rtlCol="0" anchor="t">
              <a:no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s-EC" sz="1400" b="1" i="0" u="none" strike="noStrike" kern="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NECESARIO</a:t>
              </a:r>
              <a:endParaRPr kumimoji="0" lang="es-EC" sz="1200" b="0"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endParaRPr>
            </a:p>
          </p:txBody>
        </p:sp>
        <p:sp>
          <p:nvSpPr>
            <p:cNvPr id="29" name="6 CuadroTexto">
              <a:extLst>
                <a:ext uri="{FF2B5EF4-FFF2-40B4-BE49-F238E27FC236}">
                  <a16:creationId xmlns:a16="http://schemas.microsoft.com/office/drawing/2014/main" id="{E71726E3-5174-4DF6-8CB8-B814A0E5B403}"/>
                </a:ext>
              </a:extLst>
            </p:cNvPr>
            <p:cNvSpPr txBox="1"/>
            <p:nvPr/>
          </p:nvSpPr>
          <p:spPr>
            <a:xfrm>
              <a:off x="998836" y="3642409"/>
              <a:ext cx="1912620" cy="463551"/>
            </a:xfrm>
            <a:prstGeom prst="rect">
              <a:avLst/>
            </a:prstGeom>
            <a:noFill/>
            <a:ln>
              <a:noFill/>
            </a:ln>
            <a:effectLst/>
          </p:spPr>
          <p:txBody>
            <a:bodyPr wrap="square" rtlCol="0" anchor="t">
              <a:no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s-EC" sz="1400" b="1" i="0" u="none" strike="noStrike" kern="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INNECESARIO</a:t>
              </a:r>
              <a:endParaRPr kumimoji="0" lang="es-EC" sz="1200" b="0"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endParaRPr>
            </a:p>
          </p:txBody>
        </p:sp>
        <p:sp>
          <p:nvSpPr>
            <p:cNvPr id="30" name="7 CuadroTexto">
              <a:extLst>
                <a:ext uri="{FF2B5EF4-FFF2-40B4-BE49-F238E27FC236}">
                  <a16:creationId xmlns:a16="http://schemas.microsoft.com/office/drawing/2014/main" id="{FDE40A6E-50C2-43FE-A0E2-DDF045BDD205}"/>
                </a:ext>
              </a:extLst>
            </p:cNvPr>
            <p:cNvSpPr txBox="1"/>
            <p:nvPr/>
          </p:nvSpPr>
          <p:spPr>
            <a:xfrm>
              <a:off x="3685165" y="3651076"/>
              <a:ext cx="2432051" cy="463551"/>
            </a:xfrm>
            <a:prstGeom prst="rect">
              <a:avLst/>
            </a:prstGeom>
            <a:noFill/>
            <a:ln>
              <a:noFill/>
            </a:ln>
            <a:effectLst/>
          </p:spPr>
          <p:txBody>
            <a:bodyPr wrap="square" rtlCol="0" anchor="t">
              <a:no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s-EC" sz="1400" b="1" i="0" u="none" strike="noStrike" kern="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MENOS URGENTE</a:t>
              </a:r>
              <a:endParaRPr kumimoji="0" lang="es-EC" sz="1200" b="0"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endParaRPr>
            </a:p>
          </p:txBody>
        </p:sp>
        <p:cxnSp>
          <p:nvCxnSpPr>
            <p:cNvPr id="31" name="3 Conector recto">
              <a:extLst>
                <a:ext uri="{FF2B5EF4-FFF2-40B4-BE49-F238E27FC236}">
                  <a16:creationId xmlns:a16="http://schemas.microsoft.com/office/drawing/2014/main" id="{D6329E8E-EF1A-4910-ABC7-2B4EEFB0998E}"/>
                </a:ext>
              </a:extLst>
            </p:cNvPr>
            <p:cNvCxnSpPr/>
            <p:nvPr/>
          </p:nvCxnSpPr>
          <p:spPr>
            <a:xfrm rot="16200000">
              <a:off x="1586620" y="2068255"/>
              <a:ext cx="3623075" cy="0"/>
            </a:xfrm>
            <a:prstGeom prst="line">
              <a:avLst/>
            </a:prstGeom>
            <a:noFill/>
            <a:ln w="6350" cap="flat" cmpd="sng" algn="ctr">
              <a:solidFill>
                <a:srgbClr val="ED7D31"/>
              </a:solidFill>
              <a:prstDash val="solid"/>
              <a:miter lim="800000"/>
            </a:ln>
            <a:effectLst/>
          </p:spPr>
        </p:cxnSp>
      </p:grpSp>
      <p:sp>
        <p:nvSpPr>
          <p:cNvPr id="32" name="Cuadro de texto 28">
            <a:extLst>
              <a:ext uri="{FF2B5EF4-FFF2-40B4-BE49-F238E27FC236}">
                <a16:creationId xmlns:a16="http://schemas.microsoft.com/office/drawing/2014/main" id="{68374156-4D09-455B-8C15-F9A6DE4C8CB0}"/>
              </a:ext>
            </a:extLst>
          </p:cNvPr>
          <p:cNvSpPr txBox="1"/>
          <p:nvPr/>
        </p:nvSpPr>
        <p:spPr>
          <a:xfrm>
            <a:off x="262096" y="802140"/>
            <a:ext cx="8261985" cy="4572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es-EC" sz="2000" dirty="0">
                <a:effectLst/>
                <a:latin typeface="Calibri" panose="020F0502020204030204" pitchFamily="34" charset="0"/>
                <a:ea typeface="Calibri" panose="020F0502020204030204" pitchFamily="34" charset="0"/>
                <a:cs typeface="Arial" panose="020B0604020202020204" pitchFamily="34" charset="0"/>
              </a:rPr>
              <a:t>Importancia y Gobernabilidad</a:t>
            </a:r>
          </a:p>
        </p:txBody>
      </p:sp>
    </p:spTree>
    <p:extLst>
      <p:ext uri="{BB962C8B-B14F-4D97-AF65-F5344CB8AC3E}">
        <p14:creationId xmlns:p14="http://schemas.microsoft.com/office/powerpoint/2010/main" val="2595896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42350" y="668061"/>
            <a:ext cx="3834582"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dirty="0"/>
              <a:t>Lineamientos estratégicos</a:t>
            </a:r>
          </a:p>
        </p:txBody>
      </p:sp>
      <p:sp>
        <p:nvSpPr>
          <p:cNvPr id="5" name="CuadroTexto 4">
            <a:extLst>
              <a:ext uri="{FF2B5EF4-FFF2-40B4-BE49-F238E27FC236}">
                <a16:creationId xmlns:a16="http://schemas.microsoft.com/office/drawing/2014/main" id="{92814F25-8A88-4D4A-BB21-F0D2EE69FD9A}"/>
              </a:ext>
            </a:extLst>
          </p:cNvPr>
          <p:cNvSpPr txBox="1"/>
          <p:nvPr/>
        </p:nvSpPr>
        <p:spPr>
          <a:xfrm>
            <a:off x="1047059" y="3082413"/>
            <a:ext cx="4252474" cy="1089529"/>
          </a:xfrm>
          <a:prstGeom prst="rect">
            <a:avLst/>
          </a:prstGeom>
          <a:noFill/>
        </p:spPr>
        <p:txBody>
          <a:bodyPr wrap="square" rtlCol="0">
            <a:spAutoFit/>
          </a:bodyPr>
          <a:lstStyle/>
          <a:p>
            <a:pPr algn="just">
              <a:lnSpc>
                <a:spcPct val="90000"/>
              </a:lnSpc>
              <a:spcBef>
                <a:spcPct val="0"/>
              </a:spcBef>
            </a:pPr>
            <a:r>
              <a:rPr lang="es-EC" b="1" dirty="0">
                <a:solidFill>
                  <a:srgbClr val="196681"/>
                </a:solidFill>
                <a:latin typeface="Arial" charset="0"/>
                <a:cs typeface="Arial" charset="0"/>
              </a:rPr>
              <a:t>1.- Incluir en la estructura organizacional del Ejército Ecuatoriano, un sistema de soldados contratados. </a:t>
            </a:r>
          </a:p>
        </p:txBody>
      </p:sp>
      <p:sp>
        <p:nvSpPr>
          <p:cNvPr id="16" name="Rectángulo redondeado 44">
            <a:extLst>
              <a:ext uri="{FF2B5EF4-FFF2-40B4-BE49-F238E27FC236}">
                <a16:creationId xmlns:a16="http://schemas.microsoft.com/office/drawing/2014/main" id="{12B35629-D425-4F47-A420-6FC8A64A2718}"/>
              </a:ext>
            </a:extLst>
          </p:cNvPr>
          <p:cNvSpPr/>
          <p:nvPr/>
        </p:nvSpPr>
        <p:spPr>
          <a:xfrm>
            <a:off x="6023728" y="1382151"/>
            <a:ext cx="4637454" cy="1020734"/>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6" name="Rectángulo 5">
            <a:extLst>
              <a:ext uri="{FF2B5EF4-FFF2-40B4-BE49-F238E27FC236}">
                <a16:creationId xmlns:a16="http://schemas.microsoft.com/office/drawing/2014/main" id="{9395F3C7-CEFA-407D-A3F8-F4BF26A195DC}"/>
              </a:ext>
            </a:extLst>
          </p:cNvPr>
          <p:cNvSpPr/>
          <p:nvPr/>
        </p:nvSpPr>
        <p:spPr>
          <a:xfrm>
            <a:off x="5997390" y="1482140"/>
            <a:ext cx="4151772" cy="590931"/>
          </a:xfrm>
          <a:prstGeom prst="rect">
            <a:avLst/>
          </a:prstGeom>
        </p:spPr>
        <p:txBody>
          <a:bodyPr wrap="square">
            <a:spAutoFit/>
          </a:bodyPr>
          <a:lstStyle/>
          <a:p>
            <a:pPr algn="just">
              <a:lnSpc>
                <a:spcPct val="90000"/>
              </a:lnSpc>
              <a:spcBef>
                <a:spcPct val="0"/>
              </a:spcBef>
            </a:pPr>
            <a:r>
              <a:rPr lang="es-EC" b="1" dirty="0">
                <a:solidFill>
                  <a:srgbClr val="196681"/>
                </a:solidFill>
                <a:latin typeface="Arial" charset="0"/>
                <a:cs typeface="Arial" charset="0"/>
              </a:rPr>
              <a:t>a.- Creando cupos de ingreso a la institución. </a:t>
            </a:r>
          </a:p>
        </p:txBody>
      </p:sp>
      <p:sp>
        <p:nvSpPr>
          <p:cNvPr id="24" name="Rectángulo redondeado 44">
            <a:extLst>
              <a:ext uri="{FF2B5EF4-FFF2-40B4-BE49-F238E27FC236}">
                <a16:creationId xmlns:a16="http://schemas.microsoft.com/office/drawing/2014/main" id="{F801D4FE-C599-4B57-8B04-7B0578B5F448}"/>
              </a:ext>
            </a:extLst>
          </p:cNvPr>
          <p:cNvSpPr/>
          <p:nvPr/>
        </p:nvSpPr>
        <p:spPr>
          <a:xfrm>
            <a:off x="6023728" y="4701957"/>
            <a:ext cx="4637454" cy="773892"/>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25" name="Rectángulo 24">
            <a:extLst>
              <a:ext uri="{FF2B5EF4-FFF2-40B4-BE49-F238E27FC236}">
                <a16:creationId xmlns:a16="http://schemas.microsoft.com/office/drawing/2014/main" id="{3B14CC83-D158-4F2F-A413-DAA875F81562}"/>
              </a:ext>
            </a:extLst>
          </p:cNvPr>
          <p:cNvSpPr/>
          <p:nvPr/>
        </p:nvSpPr>
        <p:spPr>
          <a:xfrm>
            <a:off x="5997390" y="4801946"/>
            <a:ext cx="4151772" cy="590931"/>
          </a:xfrm>
          <a:prstGeom prst="rect">
            <a:avLst/>
          </a:prstGeom>
        </p:spPr>
        <p:txBody>
          <a:bodyPr wrap="square">
            <a:spAutoFit/>
          </a:bodyPr>
          <a:lstStyle/>
          <a:p>
            <a:pPr algn="just">
              <a:lnSpc>
                <a:spcPct val="90000"/>
              </a:lnSpc>
              <a:spcBef>
                <a:spcPct val="0"/>
              </a:spcBef>
            </a:pPr>
            <a:r>
              <a:rPr lang="es-EC" b="1" dirty="0">
                <a:solidFill>
                  <a:srgbClr val="196681"/>
                </a:solidFill>
                <a:latin typeface="Arial" charset="0"/>
                <a:cs typeface="Arial" charset="0"/>
              </a:rPr>
              <a:t>b.- Modificando la estructura organizacional vigente.</a:t>
            </a:r>
          </a:p>
        </p:txBody>
      </p:sp>
      <p:cxnSp>
        <p:nvCxnSpPr>
          <p:cNvPr id="26" name="Conector recto de flecha 25">
            <a:extLst>
              <a:ext uri="{FF2B5EF4-FFF2-40B4-BE49-F238E27FC236}">
                <a16:creationId xmlns:a16="http://schemas.microsoft.com/office/drawing/2014/main" id="{4A60936E-07CD-4DE2-89A2-E6B6E5FEED62}"/>
              </a:ext>
            </a:extLst>
          </p:cNvPr>
          <p:cNvCxnSpPr>
            <a:cxnSpLocks/>
            <a:stCxn id="25" idx="1"/>
          </p:cNvCxnSpPr>
          <p:nvPr/>
        </p:nvCxnSpPr>
        <p:spPr>
          <a:xfrm flipH="1" flipV="1">
            <a:off x="5471440" y="3658466"/>
            <a:ext cx="525950" cy="1438946"/>
          </a:xfrm>
          <a:prstGeom prst="straightConnector1">
            <a:avLst/>
          </a:prstGeom>
          <a:noFill/>
          <a:ln w="6350" cap="flat" cmpd="sng" algn="ctr">
            <a:solidFill>
              <a:srgbClr val="196681"/>
            </a:solidFill>
            <a:prstDash val="solid"/>
            <a:miter lim="800000"/>
            <a:headEnd type="none"/>
            <a:tailEnd type="oval"/>
          </a:ln>
          <a:effectLst/>
        </p:spPr>
      </p:cxnSp>
      <p:cxnSp>
        <p:nvCxnSpPr>
          <p:cNvPr id="27" name="Conector recto de flecha 26">
            <a:extLst>
              <a:ext uri="{FF2B5EF4-FFF2-40B4-BE49-F238E27FC236}">
                <a16:creationId xmlns:a16="http://schemas.microsoft.com/office/drawing/2014/main" id="{1656D150-F0BF-457B-89F1-9069F3B98AF2}"/>
              </a:ext>
            </a:extLst>
          </p:cNvPr>
          <p:cNvCxnSpPr>
            <a:cxnSpLocks/>
            <a:stCxn id="6" idx="1"/>
          </p:cNvCxnSpPr>
          <p:nvPr/>
        </p:nvCxnSpPr>
        <p:spPr>
          <a:xfrm flipH="1">
            <a:off x="5467546" y="1777606"/>
            <a:ext cx="529844" cy="1870567"/>
          </a:xfrm>
          <a:prstGeom prst="straightConnector1">
            <a:avLst/>
          </a:prstGeom>
          <a:noFill/>
          <a:ln w="6350" cap="flat" cmpd="sng" algn="ctr">
            <a:solidFill>
              <a:srgbClr val="196681"/>
            </a:solidFill>
            <a:prstDash val="solid"/>
            <a:miter lim="800000"/>
            <a:headEnd type="none"/>
            <a:tailEnd type="oval"/>
          </a:ln>
          <a:effectLst/>
        </p:spPr>
      </p:cxnSp>
      <p:pic>
        <p:nvPicPr>
          <p:cNvPr id="13" name="Imagen 12">
            <a:extLst>
              <a:ext uri="{FF2B5EF4-FFF2-40B4-BE49-F238E27FC236}">
                <a16:creationId xmlns:a16="http://schemas.microsoft.com/office/drawing/2014/main" id="{BC83DF6F-733E-48E4-9EE3-D1BF30E8081E}"/>
              </a:ext>
            </a:extLst>
          </p:cNvPr>
          <p:cNvPicPr>
            <a:picLocks noChangeAspect="1"/>
          </p:cNvPicPr>
          <p:nvPr/>
        </p:nvPicPr>
        <p:blipFill>
          <a:blip r:embed="rId9"/>
          <a:stretch>
            <a:fillRect/>
          </a:stretch>
        </p:blipFill>
        <p:spPr>
          <a:xfrm>
            <a:off x="953071" y="4171942"/>
            <a:ext cx="3622266" cy="2531097"/>
          </a:xfrm>
          <a:prstGeom prst="rect">
            <a:avLst/>
          </a:prstGeom>
        </p:spPr>
      </p:pic>
    </p:spTree>
    <p:extLst>
      <p:ext uri="{BB962C8B-B14F-4D97-AF65-F5344CB8AC3E}">
        <p14:creationId xmlns:p14="http://schemas.microsoft.com/office/powerpoint/2010/main" val="887317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42350" y="668061"/>
            <a:ext cx="3834582"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dirty="0"/>
              <a:t>Lineamientos estratégicos</a:t>
            </a:r>
          </a:p>
        </p:txBody>
      </p:sp>
      <p:sp>
        <p:nvSpPr>
          <p:cNvPr id="5" name="CuadroTexto 4">
            <a:extLst>
              <a:ext uri="{FF2B5EF4-FFF2-40B4-BE49-F238E27FC236}">
                <a16:creationId xmlns:a16="http://schemas.microsoft.com/office/drawing/2014/main" id="{92814F25-8A88-4D4A-BB21-F0D2EE69FD9A}"/>
              </a:ext>
            </a:extLst>
          </p:cNvPr>
          <p:cNvSpPr txBox="1"/>
          <p:nvPr/>
        </p:nvSpPr>
        <p:spPr>
          <a:xfrm>
            <a:off x="1349276" y="3313983"/>
            <a:ext cx="4006134" cy="1089529"/>
          </a:xfrm>
          <a:prstGeom prst="rect">
            <a:avLst/>
          </a:prstGeom>
          <a:noFill/>
        </p:spPr>
        <p:txBody>
          <a:bodyPr wrap="square" rtlCol="0">
            <a:spAutoFit/>
          </a:bodyPr>
          <a:lstStyle/>
          <a:p>
            <a:pPr algn="just">
              <a:lnSpc>
                <a:spcPct val="90000"/>
              </a:lnSpc>
              <a:spcBef>
                <a:spcPct val="0"/>
              </a:spcBef>
            </a:pPr>
            <a:r>
              <a:rPr lang="es-EC" b="1" dirty="0">
                <a:solidFill>
                  <a:srgbClr val="196681"/>
                </a:solidFill>
                <a:latin typeface="Arial" charset="0"/>
                <a:cs typeface="Arial" charset="0"/>
              </a:rPr>
              <a:t>2.- Cumplir los estándares requeridos en el entrenamiento militar, para cumplir eficientemente.</a:t>
            </a:r>
          </a:p>
        </p:txBody>
      </p:sp>
      <p:sp>
        <p:nvSpPr>
          <p:cNvPr id="16" name="Rectángulo redondeado 44">
            <a:extLst>
              <a:ext uri="{FF2B5EF4-FFF2-40B4-BE49-F238E27FC236}">
                <a16:creationId xmlns:a16="http://schemas.microsoft.com/office/drawing/2014/main" id="{12B35629-D425-4F47-A420-6FC8A64A2718}"/>
              </a:ext>
            </a:extLst>
          </p:cNvPr>
          <p:cNvSpPr/>
          <p:nvPr/>
        </p:nvSpPr>
        <p:spPr>
          <a:xfrm>
            <a:off x="6023728" y="1382151"/>
            <a:ext cx="4637454" cy="1020734"/>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6" name="Rectángulo 5">
            <a:extLst>
              <a:ext uri="{FF2B5EF4-FFF2-40B4-BE49-F238E27FC236}">
                <a16:creationId xmlns:a16="http://schemas.microsoft.com/office/drawing/2014/main" id="{9395F3C7-CEFA-407D-A3F8-F4BF26A195DC}"/>
              </a:ext>
            </a:extLst>
          </p:cNvPr>
          <p:cNvSpPr/>
          <p:nvPr/>
        </p:nvSpPr>
        <p:spPr>
          <a:xfrm>
            <a:off x="5997390" y="1482140"/>
            <a:ext cx="4151772" cy="590931"/>
          </a:xfrm>
          <a:prstGeom prst="rect">
            <a:avLst/>
          </a:prstGeom>
        </p:spPr>
        <p:txBody>
          <a:bodyPr wrap="square">
            <a:spAutoFit/>
          </a:bodyPr>
          <a:lstStyle/>
          <a:p>
            <a:pPr algn="just">
              <a:lnSpc>
                <a:spcPct val="90000"/>
              </a:lnSpc>
              <a:spcBef>
                <a:spcPct val="0"/>
              </a:spcBef>
            </a:pPr>
            <a:r>
              <a:rPr lang="es-EC" b="1" dirty="0">
                <a:solidFill>
                  <a:srgbClr val="196681"/>
                </a:solidFill>
                <a:latin typeface="Arial" charset="0"/>
                <a:cs typeface="Arial" charset="0"/>
              </a:rPr>
              <a:t>a.-Cumpliendo con el entrenamiento militar requerido.</a:t>
            </a:r>
          </a:p>
        </p:txBody>
      </p:sp>
      <p:sp>
        <p:nvSpPr>
          <p:cNvPr id="24" name="Rectángulo redondeado 44">
            <a:extLst>
              <a:ext uri="{FF2B5EF4-FFF2-40B4-BE49-F238E27FC236}">
                <a16:creationId xmlns:a16="http://schemas.microsoft.com/office/drawing/2014/main" id="{F801D4FE-C599-4B57-8B04-7B0578B5F448}"/>
              </a:ext>
            </a:extLst>
          </p:cNvPr>
          <p:cNvSpPr/>
          <p:nvPr/>
        </p:nvSpPr>
        <p:spPr>
          <a:xfrm>
            <a:off x="6023728" y="4701956"/>
            <a:ext cx="4637454" cy="94021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25" name="Rectángulo 24">
            <a:extLst>
              <a:ext uri="{FF2B5EF4-FFF2-40B4-BE49-F238E27FC236}">
                <a16:creationId xmlns:a16="http://schemas.microsoft.com/office/drawing/2014/main" id="{3B14CC83-D158-4F2F-A413-DAA875F81562}"/>
              </a:ext>
            </a:extLst>
          </p:cNvPr>
          <p:cNvSpPr/>
          <p:nvPr/>
        </p:nvSpPr>
        <p:spPr>
          <a:xfrm>
            <a:off x="5997390" y="4801946"/>
            <a:ext cx="4151772" cy="840230"/>
          </a:xfrm>
          <a:prstGeom prst="rect">
            <a:avLst/>
          </a:prstGeom>
        </p:spPr>
        <p:txBody>
          <a:bodyPr wrap="square">
            <a:spAutoFit/>
          </a:bodyPr>
          <a:lstStyle/>
          <a:p>
            <a:pPr algn="just">
              <a:lnSpc>
                <a:spcPct val="90000"/>
              </a:lnSpc>
              <a:spcBef>
                <a:spcPct val="0"/>
              </a:spcBef>
            </a:pPr>
            <a:r>
              <a:rPr lang="es-EC" b="1" dirty="0">
                <a:solidFill>
                  <a:srgbClr val="196681"/>
                </a:solidFill>
                <a:latin typeface="Arial" charset="0"/>
                <a:cs typeface="Arial" charset="0"/>
              </a:rPr>
              <a:t>b.-Manteniendo estándares de acuerdo a los requerimientos de soldados contratados.</a:t>
            </a:r>
          </a:p>
        </p:txBody>
      </p:sp>
      <p:cxnSp>
        <p:nvCxnSpPr>
          <p:cNvPr id="26" name="Conector recto de flecha 25">
            <a:extLst>
              <a:ext uri="{FF2B5EF4-FFF2-40B4-BE49-F238E27FC236}">
                <a16:creationId xmlns:a16="http://schemas.microsoft.com/office/drawing/2014/main" id="{4A60936E-07CD-4DE2-89A2-E6B6E5FEED62}"/>
              </a:ext>
            </a:extLst>
          </p:cNvPr>
          <p:cNvCxnSpPr>
            <a:cxnSpLocks/>
            <a:stCxn id="25" idx="1"/>
          </p:cNvCxnSpPr>
          <p:nvPr/>
        </p:nvCxnSpPr>
        <p:spPr>
          <a:xfrm flipH="1" flipV="1">
            <a:off x="5471440" y="3658466"/>
            <a:ext cx="525950" cy="1563595"/>
          </a:xfrm>
          <a:prstGeom prst="straightConnector1">
            <a:avLst/>
          </a:prstGeom>
          <a:noFill/>
          <a:ln w="6350" cap="flat" cmpd="sng" algn="ctr">
            <a:solidFill>
              <a:srgbClr val="196681"/>
            </a:solidFill>
            <a:prstDash val="solid"/>
            <a:miter lim="800000"/>
            <a:headEnd type="none"/>
            <a:tailEnd type="oval"/>
          </a:ln>
          <a:effectLst/>
        </p:spPr>
      </p:cxnSp>
      <p:cxnSp>
        <p:nvCxnSpPr>
          <p:cNvPr id="27" name="Conector recto de flecha 26">
            <a:extLst>
              <a:ext uri="{FF2B5EF4-FFF2-40B4-BE49-F238E27FC236}">
                <a16:creationId xmlns:a16="http://schemas.microsoft.com/office/drawing/2014/main" id="{1656D150-F0BF-457B-89F1-9069F3B98AF2}"/>
              </a:ext>
            </a:extLst>
          </p:cNvPr>
          <p:cNvCxnSpPr>
            <a:cxnSpLocks/>
            <a:stCxn id="6" idx="1"/>
          </p:cNvCxnSpPr>
          <p:nvPr/>
        </p:nvCxnSpPr>
        <p:spPr>
          <a:xfrm flipH="1">
            <a:off x="5467546" y="1777606"/>
            <a:ext cx="529844" cy="1870567"/>
          </a:xfrm>
          <a:prstGeom prst="straightConnector1">
            <a:avLst/>
          </a:prstGeom>
          <a:noFill/>
          <a:ln w="6350" cap="flat" cmpd="sng" algn="ctr">
            <a:solidFill>
              <a:srgbClr val="196681"/>
            </a:solidFill>
            <a:prstDash val="solid"/>
            <a:miter lim="800000"/>
            <a:headEnd type="none"/>
            <a:tailEnd type="oval"/>
          </a:ln>
          <a:effectLst/>
        </p:spPr>
      </p:cxnSp>
      <p:pic>
        <p:nvPicPr>
          <p:cNvPr id="3" name="Imagen 2">
            <a:extLst>
              <a:ext uri="{FF2B5EF4-FFF2-40B4-BE49-F238E27FC236}">
                <a16:creationId xmlns:a16="http://schemas.microsoft.com/office/drawing/2014/main" id="{F34F04C2-4FB3-4A63-A18F-DADE8E1B4AC0}"/>
              </a:ext>
            </a:extLst>
          </p:cNvPr>
          <p:cNvPicPr>
            <a:picLocks noChangeAspect="1"/>
          </p:cNvPicPr>
          <p:nvPr/>
        </p:nvPicPr>
        <p:blipFill>
          <a:blip r:embed="rId9"/>
          <a:stretch>
            <a:fillRect/>
          </a:stretch>
        </p:blipFill>
        <p:spPr>
          <a:xfrm>
            <a:off x="1404965" y="1205398"/>
            <a:ext cx="2545479" cy="2068202"/>
          </a:xfrm>
          <a:prstGeom prst="rect">
            <a:avLst/>
          </a:prstGeom>
        </p:spPr>
      </p:pic>
      <p:pic>
        <p:nvPicPr>
          <p:cNvPr id="4" name="Imagen 3">
            <a:extLst>
              <a:ext uri="{FF2B5EF4-FFF2-40B4-BE49-F238E27FC236}">
                <a16:creationId xmlns:a16="http://schemas.microsoft.com/office/drawing/2014/main" id="{82A83124-7B10-478B-B99A-4EB37368807F}"/>
              </a:ext>
            </a:extLst>
          </p:cNvPr>
          <p:cNvPicPr>
            <a:picLocks noChangeAspect="1"/>
          </p:cNvPicPr>
          <p:nvPr/>
        </p:nvPicPr>
        <p:blipFill>
          <a:blip r:embed="rId10"/>
          <a:stretch>
            <a:fillRect/>
          </a:stretch>
        </p:blipFill>
        <p:spPr>
          <a:xfrm>
            <a:off x="1404965" y="4624549"/>
            <a:ext cx="2545479" cy="1743075"/>
          </a:xfrm>
          <a:prstGeom prst="rect">
            <a:avLst/>
          </a:prstGeom>
        </p:spPr>
      </p:pic>
    </p:spTree>
    <p:extLst>
      <p:ext uri="{BB962C8B-B14F-4D97-AF65-F5344CB8AC3E}">
        <p14:creationId xmlns:p14="http://schemas.microsoft.com/office/powerpoint/2010/main" val="850089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42350" y="668061"/>
            <a:ext cx="3834582"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dirty="0"/>
              <a:t>Lineamientos estratégicos</a:t>
            </a:r>
          </a:p>
        </p:txBody>
      </p:sp>
      <p:sp>
        <p:nvSpPr>
          <p:cNvPr id="5" name="CuadroTexto 4">
            <a:extLst>
              <a:ext uri="{FF2B5EF4-FFF2-40B4-BE49-F238E27FC236}">
                <a16:creationId xmlns:a16="http://schemas.microsoft.com/office/drawing/2014/main" id="{92814F25-8A88-4D4A-BB21-F0D2EE69FD9A}"/>
              </a:ext>
            </a:extLst>
          </p:cNvPr>
          <p:cNvSpPr txBox="1"/>
          <p:nvPr/>
        </p:nvSpPr>
        <p:spPr>
          <a:xfrm>
            <a:off x="1177366" y="3218479"/>
            <a:ext cx="4177059" cy="840230"/>
          </a:xfrm>
          <a:prstGeom prst="rect">
            <a:avLst/>
          </a:prstGeom>
          <a:noFill/>
        </p:spPr>
        <p:txBody>
          <a:bodyPr wrap="square" rtlCol="0">
            <a:spAutoFit/>
          </a:bodyPr>
          <a:lstStyle/>
          <a:p>
            <a:pPr algn="just">
              <a:lnSpc>
                <a:spcPct val="90000"/>
              </a:lnSpc>
              <a:spcBef>
                <a:spcPct val="0"/>
              </a:spcBef>
            </a:pPr>
            <a:r>
              <a:rPr lang="es-EC" b="1" dirty="0">
                <a:solidFill>
                  <a:srgbClr val="196681"/>
                </a:solidFill>
                <a:latin typeface="Arial" charset="0"/>
                <a:cs typeface="Arial" charset="0"/>
              </a:rPr>
              <a:t>3.- Incluir un sistema de soldados contratados para mantener una buena imagen institucional.</a:t>
            </a:r>
          </a:p>
        </p:txBody>
      </p:sp>
      <p:sp>
        <p:nvSpPr>
          <p:cNvPr id="16" name="Rectángulo redondeado 44">
            <a:extLst>
              <a:ext uri="{FF2B5EF4-FFF2-40B4-BE49-F238E27FC236}">
                <a16:creationId xmlns:a16="http://schemas.microsoft.com/office/drawing/2014/main" id="{12B35629-D425-4F47-A420-6FC8A64A2718}"/>
              </a:ext>
            </a:extLst>
          </p:cNvPr>
          <p:cNvSpPr/>
          <p:nvPr/>
        </p:nvSpPr>
        <p:spPr>
          <a:xfrm>
            <a:off x="6023728" y="1382151"/>
            <a:ext cx="4637454" cy="1020734"/>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6" name="Rectángulo 5">
            <a:extLst>
              <a:ext uri="{FF2B5EF4-FFF2-40B4-BE49-F238E27FC236}">
                <a16:creationId xmlns:a16="http://schemas.microsoft.com/office/drawing/2014/main" id="{9395F3C7-CEFA-407D-A3F8-F4BF26A195DC}"/>
              </a:ext>
            </a:extLst>
          </p:cNvPr>
          <p:cNvSpPr/>
          <p:nvPr/>
        </p:nvSpPr>
        <p:spPr>
          <a:xfrm>
            <a:off x="5997390" y="1482140"/>
            <a:ext cx="4504070" cy="840230"/>
          </a:xfrm>
          <a:prstGeom prst="rect">
            <a:avLst/>
          </a:prstGeom>
        </p:spPr>
        <p:txBody>
          <a:bodyPr wrap="square">
            <a:spAutoFit/>
          </a:bodyPr>
          <a:lstStyle/>
          <a:p>
            <a:pPr algn="just">
              <a:lnSpc>
                <a:spcPct val="90000"/>
              </a:lnSpc>
              <a:spcBef>
                <a:spcPct val="0"/>
              </a:spcBef>
            </a:pPr>
            <a:r>
              <a:rPr lang="es-EC" b="1" dirty="0">
                <a:solidFill>
                  <a:srgbClr val="196681"/>
                </a:solidFill>
                <a:latin typeface="Arial" charset="0"/>
                <a:cs typeface="Arial" charset="0"/>
              </a:rPr>
              <a:t>a.-Incluyendo soldados contratados en funciones administrativas y de seguridad.</a:t>
            </a:r>
          </a:p>
        </p:txBody>
      </p:sp>
      <p:sp>
        <p:nvSpPr>
          <p:cNvPr id="24" name="Rectángulo redondeado 44">
            <a:extLst>
              <a:ext uri="{FF2B5EF4-FFF2-40B4-BE49-F238E27FC236}">
                <a16:creationId xmlns:a16="http://schemas.microsoft.com/office/drawing/2014/main" id="{F801D4FE-C599-4B57-8B04-7B0578B5F448}"/>
              </a:ext>
            </a:extLst>
          </p:cNvPr>
          <p:cNvSpPr/>
          <p:nvPr/>
        </p:nvSpPr>
        <p:spPr>
          <a:xfrm>
            <a:off x="6023728" y="4701956"/>
            <a:ext cx="4637454" cy="94021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25" name="Rectángulo 24">
            <a:extLst>
              <a:ext uri="{FF2B5EF4-FFF2-40B4-BE49-F238E27FC236}">
                <a16:creationId xmlns:a16="http://schemas.microsoft.com/office/drawing/2014/main" id="{3B14CC83-D158-4F2F-A413-DAA875F81562}"/>
              </a:ext>
            </a:extLst>
          </p:cNvPr>
          <p:cNvSpPr/>
          <p:nvPr/>
        </p:nvSpPr>
        <p:spPr>
          <a:xfrm>
            <a:off x="5997390" y="4801946"/>
            <a:ext cx="4151772" cy="590931"/>
          </a:xfrm>
          <a:prstGeom prst="rect">
            <a:avLst/>
          </a:prstGeom>
        </p:spPr>
        <p:txBody>
          <a:bodyPr wrap="square">
            <a:spAutoFit/>
          </a:bodyPr>
          <a:lstStyle/>
          <a:p>
            <a:pPr algn="just">
              <a:lnSpc>
                <a:spcPct val="90000"/>
              </a:lnSpc>
              <a:spcBef>
                <a:spcPct val="0"/>
              </a:spcBef>
            </a:pPr>
            <a:r>
              <a:rPr lang="es-EC" b="1" dirty="0">
                <a:solidFill>
                  <a:srgbClr val="196681"/>
                </a:solidFill>
                <a:latin typeface="Arial" charset="0"/>
                <a:cs typeface="Arial" charset="0"/>
              </a:rPr>
              <a:t>b.-Logrando mantener una buena imagen institucional.</a:t>
            </a:r>
          </a:p>
        </p:txBody>
      </p:sp>
      <p:cxnSp>
        <p:nvCxnSpPr>
          <p:cNvPr id="26" name="Conector recto de flecha 25">
            <a:extLst>
              <a:ext uri="{FF2B5EF4-FFF2-40B4-BE49-F238E27FC236}">
                <a16:creationId xmlns:a16="http://schemas.microsoft.com/office/drawing/2014/main" id="{4A60936E-07CD-4DE2-89A2-E6B6E5FEED62}"/>
              </a:ext>
            </a:extLst>
          </p:cNvPr>
          <p:cNvCxnSpPr>
            <a:cxnSpLocks/>
            <a:stCxn id="25" idx="1"/>
          </p:cNvCxnSpPr>
          <p:nvPr/>
        </p:nvCxnSpPr>
        <p:spPr>
          <a:xfrm flipH="1" flipV="1">
            <a:off x="5471440" y="3658467"/>
            <a:ext cx="525950" cy="1438945"/>
          </a:xfrm>
          <a:prstGeom prst="straightConnector1">
            <a:avLst/>
          </a:prstGeom>
          <a:noFill/>
          <a:ln w="6350" cap="flat" cmpd="sng" algn="ctr">
            <a:solidFill>
              <a:srgbClr val="196681"/>
            </a:solidFill>
            <a:prstDash val="solid"/>
            <a:miter lim="800000"/>
            <a:headEnd type="none"/>
            <a:tailEnd type="oval"/>
          </a:ln>
          <a:effectLst/>
        </p:spPr>
      </p:cxnSp>
      <p:cxnSp>
        <p:nvCxnSpPr>
          <p:cNvPr id="27" name="Conector recto de flecha 26">
            <a:extLst>
              <a:ext uri="{FF2B5EF4-FFF2-40B4-BE49-F238E27FC236}">
                <a16:creationId xmlns:a16="http://schemas.microsoft.com/office/drawing/2014/main" id="{1656D150-F0BF-457B-89F1-9069F3B98AF2}"/>
              </a:ext>
            </a:extLst>
          </p:cNvPr>
          <p:cNvCxnSpPr>
            <a:cxnSpLocks/>
            <a:stCxn id="6" idx="1"/>
          </p:cNvCxnSpPr>
          <p:nvPr/>
        </p:nvCxnSpPr>
        <p:spPr>
          <a:xfrm flipH="1">
            <a:off x="5467546" y="1902255"/>
            <a:ext cx="529844" cy="1745918"/>
          </a:xfrm>
          <a:prstGeom prst="straightConnector1">
            <a:avLst/>
          </a:prstGeom>
          <a:noFill/>
          <a:ln w="6350" cap="flat" cmpd="sng" algn="ctr">
            <a:solidFill>
              <a:srgbClr val="196681"/>
            </a:solidFill>
            <a:prstDash val="solid"/>
            <a:miter lim="800000"/>
            <a:headEnd type="none"/>
            <a:tailEnd type="oval"/>
          </a:ln>
          <a:effectLst/>
        </p:spPr>
      </p:cxnSp>
      <p:pic>
        <p:nvPicPr>
          <p:cNvPr id="8" name="Imagen 7">
            <a:extLst>
              <a:ext uri="{FF2B5EF4-FFF2-40B4-BE49-F238E27FC236}">
                <a16:creationId xmlns:a16="http://schemas.microsoft.com/office/drawing/2014/main" id="{8264C67A-E0F1-4B38-9CF5-B45F9E1D3300}"/>
              </a:ext>
            </a:extLst>
          </p:cNvPr>
          <p:cNvPicPr>
            <a:picLocks noChangeAspect="1"/>
          </p:cNvPicPr>
          <p:nvPr/>
        </p:nvPicPr>
        <p:blipFill>
          <a:blip r:embed="rId9"/>
          <a:stretch>
            <a:fillRect/>
          </a:stretch>
        </p:blipFill>
        <p:spPr>
          <a:xfrm>
            <a:off x="616670" y="4058709"/>
            <a:ext cx="4068452" cy="2441071"/>
          </a:xfrm>
          <a:prstGeom prst="rect">
            <a:avLst/>
          </a:prstGeom>
        </p:spPr>
      </p:pic>
    </p:spTree>
    <p:extLst>
      <p:ext uri="{BB962C8B-B14F-4D97-AF65-F5344CB8AC3E}">
        <p14:creationId xmlns:p14="http://schemas.microsoft.com/office/powerpoint/2010/main" val="2608257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42350" y="668061"/>
            <a:ext cx="3834582"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dirty="0"/>
              <a:t>Lineamientos estratégicos</a:t>
            </a:r>
          </a:p>
        </p:txBody>
      </p:sp>
      <p:sp>
        <p:nvSpPr>
          <p:cNvPr id="5" name="CuadroTexto 4">
            <a:extLst>
              <a:ext uri="{FF2B5EF4-FFF2-40B4-BE49-F238E27FC236}">
                <a16:creationId xmlns:a16="http://schemas.microsoft.com/office/drawing/2014/main" id="{92814F25-8A88-4D4A-BB21-F0D2EE69FD9A}"/>
              </a:ext>
            </a:extLst>
          </p:cNvPr>
          <p:cNvSpPr txBox="1"/>
          <p:nvPr/>
        </p:nvSpPr>
        <p:spPr>
          <a:xfrm>
            <a:off x="1442300" y="1937670"/>
            <a:ext cx="4261907" cy="1089529"/>
          </a:xfrm>
          <a:prstGeom prst="rect">
            <a:avLst/>
          </a:prstGeom>
          <a:noFill/>
        </p:spPr>
        <p:txBody>
          <a:bodyPr wrap="square" rtlCol="0">
            <a:spAutoFit/>
          </a:bodyPr>
          <a:lstStyle/>
          <a:p>
            <a:pPr algn="just">
              <a:lnSpc>
                <a:spcPct val="90000"/>
              </a:lnSpc>
              <a:spcBef>
                <a:spcPct val="0"/>
              </a:spcBef>
            </a:pPr>
            <a:r>
              <a:rPr lang="es-EC" b="1" dirty="0">
                <a:solidFill>
                  <a:srgbClr val="196681"/>
                </a:solidFill>
                <a:latin typeface="Arial" charset="0"/>
                <a:cs typeface="Arial" charset="0"/>
              </a:rPr>
              <a:t>4.-Incluir a los soldados contratados dentro de todos los procesos reclutamiento y capacitación para las unidades militares.</a:t>
            </a:r>
          </a:p>
        </p:txBody>
      </p:sp>
      <p:sp>
        <p:nvSpPr>
          <p:cNvPr id="16" name="Rectángulo redondeado 44">
            <a:extLst>
              <a:ext uri="{FF2B5EF4-FFF2-40B4-BE49-F238E27FC236}">
                <a16:creationId xmlns:a16="http://schemas.microsoft.com/office/drawing/2014/main" id="{12B35629-D425-4F47-A420-6FC8A64A2718}"/>
              </a:ext>
            </a:extLst>
          </p:cNvPr>
          <p:cNvSpPr/>
          <p:nvPr/>
        </p:nvSpPr>
        <p:spPr>
          <a:xfrm>
            <a:off x="6909854" y="1757165"/>
            <a:ext cx="4637454" cy="1189505"/>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6" name="Rectángulo 5">
            <a:extLst>
              <a:ext uri="{FF2B5EF4-FFF2-40B4-BE49-F238E27FC236}">
                <a16:creationId xmlns:a16="http://schemas.microsoft.com/office/drawing/2014/main" id="{9395F3C7-CEFA-407D-A3F8-F4BF26A195DC}"/>
              </a:ext>
            </a:extLst>
          </p:cNvPr>
          <p:cNvSpPr/>
          <p:nvPr/>
        </p:nvSpPr>
        <p:spPr>
          <a:xfrm>
            <a:off x="6883516" y="1857155"/>
            <a:ext cx="4504070" cy="1089529"/>
          </a:xfrm>
          <a:prstGeom prst="rect">
            <a:avLst/>
          </a:prstGeom>
        </p:spPr>
        <p:txBody>
          <a:bodyPr wrap="square">
            <a:spAutoFit/>
          </a:bodyPr>
          <a:lstStyle/>
          <a:p>
            <a:pPr algn="just">
              <a:lnSpc>
                <a:spcPct val="90000"/>
              </a:lnSpc>
              <a:spcBef>
                <a:spcPct val="0"/>
              </a:spcBef>
            </a:pPr>
            <a:r>
              <a:rPr lang="es-EC" b="1" dirty="0">
                <a:solidFill>
                  <a:srgbClr val="196681"/>
                </a:solidFill>
                <a:latin typeface="Arial" charset="0"/>
                <a:cs typeface="Arial" charset="0"/>
              </a:rPr>
              <a:t>a.-Incluyendo a los soldados contratados en los procesos de profesionalización de acuerdo a los requerimientos institucionales.</a:t>
            </a:r>
          </a:p>
        </p:txBody>
      </p:sp>
      <p:cxnSp>
        <p:nvCxnSpPr>
          <p:cNvPr id="27" name="Conector recto de flecha 26">
            <a:extLst>
              <a:ext uri="{FF2B5EF4-FFF2-40B4-BE49-F238E27FC236}">
                <a16:creationId xmlns:a16="http://schemas.microsoft.com/office/drawing/2014/main" id="{1656D150-F0BF-457B-89F1-9069F3B98AF2}"/>
              </a:ext>
            </a:extLst>
          </p:cNvPr>
          <p:cNvCxnSpPr>
            <a:cxnSpLocks/>
            <a:stCxn id="6" idx="1"/>
          </p:cNvCxnSpPr>
          <p:nvPr/>
        </p:nvCxnSpPr>
        <p:spPr>
          <a:xfrm flipH="1">
            <a:off x="5979743" y="2401920"/>
            <a:ext cx="903773" cy="0"/>
          </a:xfrm>
          <a:prstGeom prst="straightConnector1">
            <a:avLst/>
          </a:prstGeom>
          <a:noFill/>
          <a:ln w="6350" cap="flat" cmpd="sng" algn="ctr">
            <a:solidFill>
              <a:srgbClr val="196681"/>
            </a:solidFill>
            <a:prstDash val="solid"/>
            <a:miter lim="800000"/>
            <a:headEnd type="none"/>
            <a:tailEnd type="oval"/>
          </a:ln>
          <a:effectLst/>
        </p:spPr>
      </p:cxnSp>
      <p:pic>
        <p:nvPicPr>
          <p:cNvPr id="4" name="Imagen 3">
            <a:extLst>
              <a:ext uri="{FF2B5EF4-FFF2-40B4-BE49-F238E27FC236}">
                <a16:creationId xmlns:a16="http://schemas.microsoft.com/office/drawing/2014/main" id="{76BAC44F-911E-449C-A3D5-E9E724959752}"/>
              </a:ext>
            </a:extLst>
          </p:cNvPr>
          <p:cNvPicPr>
            <a:picLocks noChangeAspect="1"/>
          </p:cNvPicPr>
          <p:nvPr/>
        </p:nvPicPr>
        <p:blipFill>
          <a:blip r:embed="rId9"/>
          <a:stretch>
            <a:fillRect/>
          </a:stretch>
        </p:blipFill>
        <p:spPr>
          <a:xfrm>
            <a:off x="410634" y="3429000"/>
            <a:ext cx="5162550" cy="3181350"/>
          </a:xfrm>
          <a:prstGeom prst="rect">
            <a:avLst/>
          </a:prstGeom>
        </p:spPr>
      </p:pic>
      <p:pic>
        <p:nvPicPr>
          <p:cNvPr id="7" name="Imagen 6">
            <a:extLst>
              <a:ext uri="{FF2B5EF4-FFF2-40B4-BE49-F238E27FC236}">
                <a16:creationId xmlns:a16="http://schemas.microsoft.com/office/drawing/2014/main" id="{DFA7FE13-29EE-4A1F-A138-9A5905D86C98}"/>
              </a:ext>
            </a:extLst>
          </p:cNvPr>
          <p:cNvPicPr>
            <a:picLocks noChangeAspect="1"/>
          </p:cNvPicPr>
          <p:nvPr/>
        </p:nvPicPr>
        <p:blipFill>
          <a:blip r:embed="rId10"/>
          <a:stretch>
            <a:fillRect/>
          </a:stretch>
        </p:blipFill>
        <p:spPr>
          <a:xfrm>
            <a:off x="6431628" y="3428990"/>
            <a:ext cx="5349737" cy="3181349"/>
          </a:xfrm>
          <a:prstGeom prst="rect">
            <a:avLst/>
          </a:prstGeom>
        </p:spPr>
      </p:pic>
    </p:spTree>
    <p:extLst>
      <p:ext uri="{BB962C8B-B14F-4D97-AF65-F5344CB8AC3E}">
        <p14:creationId xmlns:p14="http://schemas.microsoft.com/office/powerpoint/2010/main" val="776178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42350" y="668061"/>
            <a:ext cx="3834582"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dirty="0"/>
              <a:t>Lineamientos estratégicos</a:t>
            </a:r>
          </a:p>
        </p:txBody>
      </p:sp>
      <p:sp>
        <p:nvSpPr>
          <p:cNvPr id="5" name="CuadroTexto 4">
            <a:extLst>
              <a:ext uri="{FF2B5EF4-FFF2-40B4-BE49-F238E27FC236}">
                <a16:creationId xmlns:a16="http://schemas.microsoft.com/office/drawing/2014/main" id="{92814F25-8A88-4D4A-BB21-F0D2EE69FD9A}"/>
              </a:ext>
            </a:extLst>
          </p:cNvPr>
          <p:cNvSpPr txBox="1"/>
          <p:nvPr/>
        </p:nvSpPr>
        <p:spPr>
          <a:xfrm>
            <a:off x="1112362" y="3502523"/>
            <a:ext cx="4243047" cy="590931"/>
          </a:xfrm>
          <a:prstGeom prst="rect">
            <a:avLst/>
          </a:prstGeom>
          <a:noFill/>
        </p:spPr>
        <p:txBody>
          <a:bodyPr wrap="square" rtlCol="0">
            <a:spAutoFit/>
          </a:bodyPr>
          <a:lstStyle/>
          <a:p>
            <a:pPr algn="just">
              <a:lnSpc>
                <a:spcPct val="90000"/>
              </a:lnSpc>
              <a:spcBef>
                <a:spcPct val="0"/>
              </a:spcBef>
            </a:pPr>
            <a:r>
              <a:rPr lang="es-EC" b="1" dirty="0">
                <a:solidFill>
                  <a:srgbClr val="196681"/>
                </a:solidFill>
                <a:latin typeface="Arial" charset="0"/>
                <a:cs typeface="Arial" charset="0"/>
              </a:rPr>
              <a:t>5.-Cumplir en forma total sistema disciplinario.</a:t>
            </a:r>
          </a:p>
        </p:txBody>
      </p:sp>
      <p:sp>
        <p:nvSpPr>
          <p:cNvPr id="16" name="Rectángulo redondeado 44">
            <a:extLst>
              <a:ext uri="{FF2B5EF4-FFF2-40B4-BE49-F238E27FC236}">
                <a16:creationId xmlns:a16="http://schemas.microsoft.com/office/drawing/2014/main" id="{12B35629-D425-4F47-A420-6FC8A64A2718}"/>
              </a:ext>
            </a:extLst>
          </p:cNvPr>
          <p:cNvSpPr/>
          <p:nvPr/>
        </p:nvSpPr>
        <p:spPr>
          <a:xfrm>
            <a:off x="6023728" y="1382151"/>
            <a:ext cx="4637454" cy="773893"/>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6" name="Rectángulo 5">
            <a:extLst>
              <a:ext uri="{FF2B5EF4-FFF2-40B4-BE49-F238E27FC236}">
                <a16:creationId xmlns:a16="http://schemas.microsoft.com/office/drawing/2014/main" id="{9395F3C7-CEFA-407D-A3F8-F4BF26A195DC}"/>
              </a:ext>
            </a:extLst>
          </p:cNvPr>
          <p:cNvSpPr/>
          <p:nvPr/>
        </p:nvSpPr>
        <p:spPr>
          <a:xfrm>
            <a:off x="5997390" y="1482140"/>
            <a:ext cx="4504070" cy="590931"/>
          </a:xfrm>
          <a:prstGeom prst="rect">
            <a:avLst/>
          </a:prstGeom>
        </p:spPr>
        <p:txBody>
          <a:bodyPr wrap="square">
            <a:spAutoFit/>
          </a:bodyPr>
          <a:lstStyle/>
          <a:p>
            <a:pPr algn="just">
              <a:lnSpc>
                <a:spcPct val="90000"/>
              </a:lnSpc>
              <a:spcBef>
                <a:spcPct val="0"/>
              </a:spcBef>
            </a:pPr>
            <a:r>
              <a:rPr lang="es-EC" b="1" dirty="0">
                <a:solidFill>
                  <a:srgbClr val="196681"/>
                </a:solidFill>
                <a:latin typeface="Arial" charset="0"/>
                <a:cs typeface="Arial" charset="0"/>
              </a:rPr>
              <a:t>a.-Incrementando la difusión de la normativa disciplinaria vigente.</a:t>
            </a:r>
          </a:p>
        </p:txBody>
      </p:sp>
      <p:sp>
        <p:nvSpPr>
          <p:cNvPr id="24" name="Rectángulo redondeado 44">
            <a:extLst>
              <a:ext uri="{FF2B5EF4-FFF2-40B4-BE49-F238E27FC236}">
                <a16:creationId xmlns:a16="http://schemas.microsoft.com/office/drawing/2014/main" id="{F801D4FE-C599-4B57-8B04-7B0578B5F448}"/>
              </a:ext>
            </a:extLst>
          </p:cNvPr>
          <p:cNvSpPr/>
          <p:nvPr/>
        </p:nvSpPr>
        <p:spPr>
          <a:xfrm>
            <a:off x="6023728" y="4701956"/>
            <a:ext cx="4637454" cy="773893"/>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25" name="Rectángulo 24">
            <a:extLst>
              <a:ext uri="{FF2B5EF4-FFF2-40B4-BE49-F238E27FC236}">
                <a16:creationId xmlns:a16="http://schemas.microsoft.com/office/drawing/2014/main" id="{3B14CC83-D158-4F2F-A413-DAA875F81562}"/>
              </a:ext>
            </a:extLst>
          </p:cNvPr>
          <p:cNvSpPr/>
          <p:nvPr/>
        </p:nvSpPr>
        <p:spPr>
          <a:xfrm>
            <a:off x="5997390" y="4801946"/>
            <a:ext cx="4151772" cy="590931"/>
          </a:xfrm>
          <a:prstGeom prst="rect">
            <a:avLst/>
          </a:prstGeom>
        </p:spPr>
        <p:txBody>
          <a:bodyPr wrap="square">
            <a:spAutoFit/>
          </a:bodyPr>
          <a:lstStyle/>
          <a:p>
            <a:pPr algn="just">
              <a:lnSpc>
                <a:spcPct val="90000"/>
              </a:lnSpc>
              <a:spcBef>
                <a:spcPct val="0"/>
              </a:spcBef>
            </a:pPr>
            <a:r>
              <a:rPr lang="es-EC" b="1" dirty="0">
                <a:solidFill>
                  <a:srgbClr val="196681"/>
                </a:solidFill>
                <a:latin typeface="Arial" charset="0"/>
                <a:cs typeface="Arial" charset="0"/>
              </a:rPr>
              <a:t>b.-Manteniendo la normativa de disciplina actualizada.</a:t>
            </a:r>
          </a:p>
        </p:txBody>
      </p:sp>
      <p:cxnSp>
        <p:nvCxnSpPr>
          <p:cNvPr id="26" name="Conector recto de flecha 25">
            <a:extLst>
              <a:ext uri="{FF2B5EF4-FFF2-40B4-BE49-F238E27FC236}">
                <a16:creationId xmlns:a16="http://schemas.microsoft.com/office/drawing/2014/main" id="{4A60936E-07CD-4DE2-89A2-E6B6E5FEED62}"/>
              </a:ext>
            </a:extLst>
          </p:cNvPr>
          <p:cNvCxnSpPr>
            <a:cxnSpLocks/>
            <a:stCxn id="25" idx="1"/>
          </p:cNvCxnSpPr>
          <p:nvPr/>
        </p:nvCxnSpPr>
        <p:spPr>
          <a:xfrm flipH="1" flipV="1">
            <a:off x="5471440" y="3658467"/>
            <a:ext cx="525950" cy="1438945"/>
          </a:xfrm>
          <a:prstGeom prst="straightConnector1">
            <a:avLst/>
          </a:prstGeom>
          <a:noFill/>
          <a:ln w="6350" cap="flat" cmpd="sng" algn="ctr">
            <a:solidFill>
              <a:srgbClr val="196681"/>
            </a:solidFill>
            <a:prstDash val="solid"/>
            <a:miter lim="800000"/>
            <a:headEnd type="none"/>
            <a:tailEnd type="oval"/>
          </a:ln>
          <a:effectLst/>
        </p:spPr>
      </p:cxnSp>
      <p:cxnSp>
        <p:nvCxnSpPr>
          <p:cNvPr id="27" name="Conector recto de flecha 26">
            <a:extLst>
              <a:ext uri="{FF2B5EF4-FFF2-40B4-BE49-F238E27FC236}">
                <a16:creationId xmlns:a16="http://schemas.microsoft.com/office/drawing/2014/main" id="{1656D150-F0BF-457B-89F1-9069F3B98AF2}"/>
              </a:ext>
            </a:extLst>
          </p:cNvPr>
          <p:cNvCxnSpPr>
            <a:cxnSpLocks/>
            <a:stCxn id="6" idx="1"/>
          </p:cNvCxnSpPr>
          <p:nvPr/>
        </p:nvCxnSpPr>
        <p:spPr>
          <a:xfrm flipH="1">
            <a:off x="5467546" y="1777606"/>
            <a:ext cx="529844" cy="1870567"/>
          </a:xfrm>
          <a:prstGeom prst="straightConnector1">
            <a:avLst/>
          </a:prstGeom>
          <a:noFill/>
          <a:ln w="6350" cap="flat" cmpd="sng" algn="ctr">
            <a:solidFill>
              <a:srgbClr val="196681"/>
            </a:solidFill>
            <a:prstDash val="solid"/>
            <a:miter lim="800000"/>
            <a:headEnd type="none"/>
            <a:tailEnd type="oval"/>
          </a:ln>
          <a:effectLst/>
        </p:spPr>
      </p:cxnSp>
      <p:pic>
        <p:nvPicPr>
          <p:cNvPr id="3" name="Imagen 2">
            <a:extLst>
              <a:ext uri="{FF2B5EF4-FFF2-40B4-BE49-F238E27FC236}">
                <a16:creationId xmlns:a16="http://schemas.microsoft.com/office/drawing/2014/main" id="{AE4AB434-4BF0-49EF-B4A9-F3470AE1E80D}"/>
              </a:ext>
            </a:extLst>
          </p:cNvPr>
          <p:cNvPicPr>
            <a:picLocks noChangeAspect="1"/>
          </p:cNvPicPr>
          <p:nvPr/>
        </p:nvPicPr>
        <p:blipFill>
          <a:blip r:embed="rId9"/>
          <a:stretch>
            <a:fillRect/>
          </a:stretch>
        </p:blipFill>
        <p:spPr>
          <a:xfrm>
            <a:off x="1042351" y="4085214"/>
            <a:ext cx="3284552" cy="2460244"/>
          </a:xfrm>
          <a:prstGeom prst="rect">
            <a:avLst/>
          </a:prstGeom>
        </p:spPr>
      </p:pic>
      <p:pic>
        <p:nvPicPr>
          <p:cNvPr id="4" name="Imagen 3">
            <a:extLst>
              <a:ext uri="{FF2B5EF4-FFF2-40B4-BE49-F238E27FC236}">
                <a16:creationId xmlns:a16="http://schemas.microsoft.com/office/drawing/2014/main" id="{F3F0467E-8612-4AD2-9294-34E8840153EC}"/>
              </a:ext>
            </a:extLst>
          </p:cNvPr>
          <p:cNvPicPr>
            <a:picLocks noChangeAspect="1"/>
          </p:cNvPicPr>
          <p:nvPr/>
        </p:nvPicPr>
        <p:blipFill>
          <a:blip r:embed="rId10"/>
          <a:stretch>
            <a:fillRect/>
          </a:stretch>
        </p:blipFill>
        <p:spPr>
          <a:xfrm>
            <a:off x="1042351" y="1342504"/>
            <a:ext cx="3284552" cy="2054194"/>
          </a:xfrm>
          <a:prstGeom prst="rect">
            <a:avLst/>
          </a:prstGeom>
        </p:spPr>
      </p:pic>
    </p:spTree>
    <p:extLst>
      <p:ext uri="{BB962C8B-B14F-4D97-AF65-F5344CB8AC3E}">
        <p14:creationId xmlns:p14="http://schemas.microsoft.com/office/powerpoint/2010/main" val="738170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42350" y="668061"/>
            <a:ext cx="3834582"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dirty="0"/>
              <a:t>Lineamientos estratégicos</a:t>
            </a:r>
          </a:p>
        </p:txBody>
      </p:sp>
      <p:sp>
        <p:nvSpPr>
          <p:cNvPr id="5" name="CuadroTexto 4">
            <a:extLst>
              <a:ext uri="{FF2B5EF4-FFF2-40B4-BE49-F238E27FC236}">
                <a16:creationId xmlns:a16="http://schemas.microsoft.com/office/drawing/2014/main" id="{92814F25-8A88-4D4A-BB21-F0D2EE69FD9A}"/>
              </a:ext>
            </a:extLst>
          </p:cNvPr>
          <p:cNvSpPr txBox="1"/>
          <p:nvPr/>
        </p:nvSpPr>
        <p:spPr>
          <a:xfrm>
            <a:off x="1316490" y="3361118"/>
            <a:ext cx="4038920" cy="590931"/>
          </a:xfrm>
          <a:prstGeom prst="rect">
            <a:avLst/>
          </a:prstGeom>
          <a:noFill/>
        </p:spPr>
        <p:txBody>
          <a:bodyPr wrap="square" rtlCol="0">
            <a:spAutoFit/>
          </a:bodyPr>
          <a:lstStyle/>
          <a:p>
            <a:pPr algn="just">
              <a:lnSpc>
                <a:spcPct val="90000"/>
              </a:lnSpc>
              <a:spcBef>
                <a:spcPct val="0"/>
              </a:spcBef>
            </a:pPr>
            <a:r>
              <a:rPr lang="es-EC" b="1" dirty="0">
                <a:solidFill>
                  <a:srgbClr val="196681"/>
                </a:solidFill>
                <a:latin typeface="Arial" charset="0"/>
                <a:cs typeface="Arial" charset="0"/>
              </a:rPr>
              <a:t>6.-Reformar el marco legal para incorporar este sistema.</a:t>
            </a:r>
          </a:p>
        </p:txBody>
      </p:sp>
      <p:sp>
        <p:nvSpPr>
          <p:cNvPr id="16" name="Rectángulo redondeado 44">
            <a:extLst>
              <a:ext uri="{FF2B5EF4-FFF2-40B4-BE49-F238E27FC236}">
                <a16:creationId xmlns:a16="http://schemas.microsoft.com/office/drawing/2014/main" id="{12B35629-D425-4F47-A420-6FC8A64A2718}"/>
              </a:ext>
            </a:extLst>
          </p:cNvPr>
          <p:cNvSpPr/>
          <p:nvPr/>
        </p:nvSpPr>
        <p:spPr>
          <a:xfrm>
            <a:off x="6023728" y="1382151"/>
            <a:ext cx="4637454" cy="94021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6" name="Rectángulo 5">
            <a:extLst>
              <a:ext uri="{FF2B5EF4-FFF2-40B4-BE49-F238E27FC236}">
                <a16:creationId xmlns:a16="http://schemas.microsoft.com/office/drawing/2014/main" id="{9395F3C7-CEFA-407D-A3F8-F4BF26A195DC}"/>
              </a:ext>
            </a:extLst>
          </p:cNvPr>
          <p:cNvSpPr/>
          <p:nvPr/>
        </p:nvSpPr>
        <p:spPr>
          <a:xfrm>
            <a:off x="5997390" y="1482140"/>
            <a:ext cx="4504070" cy="840230"/>
          </a:xfrm>
          <a:prstGeom prst="rect">
            <a:avLst/>
          </a:prstGeom>
        </p:spPr>
        <p:txBody>
          <a:bodyPr wrap="square">
            <a:spAutoFit/>
          </a:bodyPr>
          <a:lstStyle/>
          <a:p>
            <a:pPr algn="just">
              <a:lnSpc>
                <a:spcPct val="90000"/>
              </a:lnSpc>
              <a:spcBef>
                <a:spcPct val="0"/>
              </a:spcBef>
            </a:pPr>
            <a:r>
              <a:rPr lang="es-EC" b="1" dirty="0">
                <a:solidFill>
                  <a:srgbClr val="196681"/>
                </a:solidFill>
                <a:latin typeface="Arial" charset="0"/>
                <a:cs typeface="Arial" charset="0"/>
              </a:rPr>
              <a:t>a.-Incrementando en la normativa legal consideraciones respecto al personal de soldados contratados.</a:t>
            </a:r>
          </a:p>
        </p:txBody>
      </p:sp>
      <p:sp>
        <p:nvSpPr>
          <p:cNvPr id="24" name="Rectángulo redondeado 44">
            <a:extLst>
              <a:ext uri="{FF2B5EF4-FFF2-40B4-BE49-F238E27FC236}">
                <a16:creationId xmlns:a16="http://schemas.microsoft.com/office/drawing/2014/main" id="{F801D4FE-C599-4B57-8B04-7B0578B5F448}"/>
              </a:ext>
            </a:extLst>
          </p:cNvPr>
          <p:cNvSpPr/>
          <p:nvPr/>
        </p:nvSpPr>
        <p:spPr>
          <a:xfrm>
            <a:off x="6023728" y="4701956"/>
            <a:ext cx="4637454" cy="773893"/>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25" name="Rectángulo 24">
            <a:extLst>
              <a:ext uri="{FF2B5EF4-FFF2-40B4-BE49-F238E27FC236}">
                <a16:creationId xmlns:a16="http://schemas.microsoft.com/office/drawing/2014/main" id="{3B14CC83-D158-4F2F-A413-DAA875F81562}"/>
              </a:ext>
            </a:extLst>
          </p:cNvPr>
          <p:cNvSpPr/>
          <p:nvPr/>
        </p:nvSpPr>
        <p:spPr>
          <a:xfrm>
            <a:off x="5997390" y="4801946"/>
            <a:ext cx="4151772" cy="590931"/>
          </a:xfrm>
          <a:prstGeom prst="rect">
            <a:avLst/>
          </a:prstGeom>
        </p:spPr>
        <p:txBody>
          <a:bodyPr wrap="square">
            <a:spAutoFit/>
          </a:bodyPr>
          <a:lstStyle/>
          <a:p>
            <a:pPr algn="just">
              <a:lnSpc>
                <a:spcPct val="90000"/>
              </a:lnSpc>
              <a:spcBef>
                <a:spcPct val="0"/>
              </a:spcBef>
            </a:pPr>
            <a:r>
              <a:rPr lang="es-EC" b="1" dirty="0">
                <a:solidFill>
                  <a:srgbClr val="196681"/>
                </a:solidFill>
                <a:latin typeface="Arial" charset="0"/>
                <a:cs typeface="Arial" charset="0"/>
              </a:rPr>
              <a:t>b.-Cumpliendo la normativa legal en base a la Constitución.</a:t>
            </a:r>
          </a:p>
        </p:txBody>
      </p:sp>
      <p:cxnSp>
        <p:nvCxnSpPr>
          <p:cNvPr id="26" name="Conector recto de flecha 25">
            <a:extLst>
              <a:ext uri="{FF2B5EF4-FFF2-40B4-BE49-F238E27FC236}">
                <a16:creationId xmlns:a16="http://schemas.microsoft.com/office/drawing/2014/main" id="{4A60936E-07CD-4DE2-89A2-E6B6E5FEED62}"/>
              </a:ext>
            </a:extLst>
          </p:cNvPr>
          <p:cNvCxnSpPr>
            <a:cxnSpLocks/>
            <a:stCxn id="25" idx="1"/>
          </p:cNvCxnSpPr>
          <p:nvPr/>
        </p:nvCxnSpPr>
        <p:spPr>
          <a:xfrm flipH="1" flipV="1">
            <a:off x="5471440" y="3658467"/>
            <a:ext cx="525950" cy="1438945"/>
          </a:xfrm>
          <a:prstGeom prst="straightConnector1">
            <a:avLst/>
          </a:prstGeom>
          <a:noFill/>
          <a:ln w="6350" cap="flat" cmpd="sng" algn="ctr">
            <a:solidFill>
              <a:srgbClr val="196681"/>
            </a:solidFill>
            <a:prstDash val="solid"/>
            <a:miter lim="800000"/>
            <a:headEnd type="none"/>
            <a:tailEnd type="oval"/>
          </a:ln>
          <a:effectLst/>
        </p:spPr>
      </p:cxnSp>
      <p:cxnSp>
        <p:nvCxnSpPr>
          <p:cNvPr id="27" name="Conector recto de flecha 26">
            <a:extLst>
              <a:ext uri="{FF2B5EF4-FFF2-40B4-BE49-F238E27FC236}">
                <a16:creationId xmlns:a16="http://schemas.microsoft.com/office/drawing/2014/main" id="{1656D150-F0BF-457B-89F1-9069F3B98AF2}"/>
              </a:ext>
            </a:extLst>
          </p:cNvPr>
          <p:cNvCxnSpPr>
            <a:cxnSpLocks/>
            <a:stCxn id="6" idx="1"/>
          </p:cNvCxnSpPr>
          <p:nvPr/>
        </p:nvCxnSpPr>
        <p:spPr>
          <a:xfrm flipH="1">
            <a:off x="5467546" y="1902255"/>
            <a:ext cx="529844" cy="1745918"/>
          </a:xfrm>
          <a:prstGeom prst="straightConnector1">
            <a:avLst/>
          </a:prstGeom>
          <a:noFill/>
          <a:ln w="6350" cap="flat" cmpd="sng" algn="ctr">
            <a:solidFill>
              <a:srgbClr val="196681"/>
            </a:solidFill>
            <a:prstDash val="solid"/>
            <a:miter lim="800000"/>
            <a:headEnd type="none"/>
            <a:tailEnd type="oval"/>
          </a:ln>
          <a:effectLst/>
        </p:spPr>
      </p:cxnSp>
      <p:pic>
        <p:nvPicPr>
          <p:cNvPr id="7" name="Imagen 6">
            <a:extLst>
              <a:ext uri="{FF2B5EF4-FFF2-40B4-BE49-F238E27FC236}">
                <a16:creationId xmlns:a16="http://schemas.microsoft.com/office/drawing/2014/main" id="{F7D752E5-2A54-4039-9617-8C500B636052}"/>
              </a:ext>
            </a:extLst>
          </p:cNvPr>
          <p:cNvPicPr>
            <a:picLocks noChangeAspect="1"/>
          </p:cNvPicPr>
          <p:nvPr/>
        </p:nvPicPr>
        <p:blipFill>
          <a:blip r:embed="rId9"/>
          <a:stretch>
            <a:fillRect/>
          </a:stretch>
        </p:blipFill>
        <p:spPr>
          <a:xfrm>
            <a:off x="1316490" y="1282714"/>
            <a:ext cx="2722430" cy="2049706"/>
          </a:xfrm>
          <a:prstGeom prst="rect">
            <a:avLst/>
          </a:prstGeom>
        </p:spPr>
      </p:pic>
      <p:pic>
        <p:nvPicPr>
          <p:cNvPr id="8" name="Imagen 7">
            <a:extLst>
              <a:ext uri="{FF2B5EF4-FFF2-40B4-BE49-F238E27FC236}">
                <a16:creationId xmlns:a16="http://schemas.microsoft.com/office/drawing/2014/main" id="{8F34045C-9505-4278-8C2A-A429BFDA7AFA}"/>
              </a:ext>
            </a:extLst>
          </p:cNvPr>
          <p:cNvPicPr>
            <a:picLocks noChangeAspect="1"/>
          </p:cNvPicPr>
          <p:nvPr/>
        </p:nvPicPr>
        <p:blipFill>
          <a:blip r:embed="rId10"/>
          <a:stretch>
            <a:fillRect/>
          </a:stretch>
        </p:blipFill>
        <p:spPr>
          <a:xfrm>
            <a:off x="1458505" y="4347311"/>
            <a:ext cx="2438400" cy="1876425"/>
          </a:xfrm>
          <a:prstGeom prst="rect">
            <a:avLst/>
          </a:prstGeom>
        </p:spPr>
      </p:pic>
    </p:spTree>
    <p:extLst>
      <p:ext uri="{BB962C8B-B14F-4D97-AF65-F5344CB8AC3E}">
        <p14:creationId xmlns:p14="http://schemas.microsoft.com/office/powerpoint/2010/main" val="125967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42350" y="668061"/>
            <a:ext cx="3834582"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dirty="0"/>
              <a:t>Lineamientos estratégicos</a:t>
            </a:r>
          </a:p>
        </p:txBody>
      </p:sp>
      <p:sp>
        <p:nvSpPr>
          <p:cNvPr id="5" name="CuadroTexto 4">
            <a:extLst>
              <a:ext uri="{FF2B5EF4-FFF2-40B4-BE49-F238E27FC236}">
                <a16:creationId xmlns:a16="http://schemas.microsoft.com/office/drawing/2014/main" id="{92814F25-8A88-4D4A-BB21-F0D2EE69FD9A}"/>
              </a:ext>
            </a:extLst>
          </p:cNvPr>
          <p:cNvSpPr txBox="1"/>
          <p:nvPr/>
        </p:nvSpPr>
        <p:spPr>
          <a:xfrm>
            <a:off x="1423446" y="1890537"/>
            <a:ext cx="4346743" cy="840230"/>
          </a:xfrm>
          <a:prstGeom prst="rect">
            <a:avLst/>
          </a:prstGeom>
          <a:noFill/>
        </p:spPr>
        <p:txBody>
          <a:bodyPr wrap="square" rtlCol="0">
            <a:spAutoFit/>
          </a:bodyPr>
          <a:lstStyle/>
          <a:p>
            <a:pPr algn="just">
              <a:lnSpc>
                <a:spcPct val="90000"/>
              </a:lnSpc>
              <a:spcBef>
                <a:spcPct val="0"/>
              </a:spcBef>
            </a:pPr>
            <a:r>
              <a:rPr lang="es-EC" b="1" dirty="0">
                <a:solidFill>
                  <a:srgbClr val="196681"/>
                </a:solidFill>
                <a:latin typeface="Arial" charset="0"/>
                <a:cs typeface="Arial" charset="0"/>
              </a:rPr>
              <a:t>7.-Mantener la investigación y desarrollo adaptado al personal de soldados contratados.</a:t>
            </a:r>
          </a:p>
        </p:txBody>
      </p:sp>
      <p:sp>
        <p:nvSpPr>
          <p:cNvPr id="16" name="Rectángulo redondeado 44">
            <a:extLst>
              <a:ext uri="{FF2B5EF4-FFF2-40B4-BE49-F238E27FC236}">
                <a16:creationId xmlns:a16="http://schemas.microsoft.com/office/drawing/2014/main" id="{12B35629-D425-4F47-A420-6FC8A64A2718}"/>
              </a:ext>
            </a:extLst>
          </p:cNvPr>
          <p:cNvSpPr/>
          <p:nvPr/>
        </p:nvSpPr>
        <p:spPr>
          <a:xfrm>
            <a:off x="6702459" y="1674382"/>
            <a:ext cx="4637454" cy="94021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6" name="Rectángulo 5">
            <a:extLst>
              <a:ext uri="{FF2B5EF4-FFF2-40B4-BE49-F238E27FC236}">
                <a16:creationId xmlns:a16="http://schemas.microsoft.com/office/drawing/2014/main" id="{9395F3C7-CEFA-407D-A3F8-F4BF26A195DC}"/>
              </a:ext>
            </a:extLst>
          </p:cNvPr>
          <p:cNvSpPr/>
          <p:nvPr/>
        </p:nvSpPr>
        <p:spPr>
          <a:xfrm>
            <a:off x="6676121" y="1774371"/>
            <a:ext cx="4504070" cy="840230"/>
          </a:xfrm>
          <a:prstGeom prst="rect">
            <a:avLst/>
          </a:prstGeom>
        </p:spPr>
        <p:txBody>
          <a:bodyPr wrap="square">
            <a:spAutoFit/>
          </a:bodyPr>
          <a:lstStyle/>
          <a:p>
            <a:pPr algn="just">
              <a:lnSpc>
                <a:spcPct val="90000"/>
              </a:lnSpc>
              <a:spcBef>
                <a:spcPct val="0"/>
              </a:spcBef>
            </a:pPr>
            <a:r>
              <a:rPr lang="es-EC" b="1" dirty="0">
                <a:solidFill>
                  <a:srgbClr val="196681"/>
                </a:solidFill>
                <a:latin typeface="Arial" charset="0"/>
                <a:cs typeface="Arial" charset="0"/>
              </a:rPr>
              <a:t>a.-Incrementando en la normativa legal consideraciones respecto al personal de soldados contratados.</a:t>
            </a:r>
          </a:p>
        </p:txBody>
      </p:sp>
      <p:cxnSp>
        <p:nvCxnSpPr>
          <p:cNvPr id="27" name="Conector recto de flecha 26">
            <a:extLst>
              <a:ext uri="{FF2B5EF4-FFF2-40B4-BE49-F238E27FC236}">
                <a16:creationId xmlns:a16="http://schemas.microsoft.com/office/drawing/2014/main" id="{1656D150-F0BF-457B-89F1-9069F3B98AF2}"/>
              </a:ext>
            </a:extLst>
          </p:cNvPr>
          <p:cNvCxnSpPr>
            <a:cxnSpLocks/>
            <a:stCxn id="6" idx="1"/>
          </p:cNvCxnSpPr>
          <p:nvPr/>
        </p:nvCxnSpPr>
        <p:spPr>
          <a:xfrm flipH="1">
            <a:off x="5958233" y="2194486"/>
            <a:ext cx="717888" cy="0"/>
          </a:xfrm>
          <a:prstGeom prst="straightConnector1">
            <a:avLst/>
          </a:prstGeom>
          <a:noFill/>
          <a:ln w="6350" cap="flat" cmpd="sng" algn="ctr">
            <a:solidFill>
              <a:srgbClr val="196681"/>
            </a:solidFill>
            <a:prstDash val="solid"/>
            <a:miter lim="800000"/>
            <a:headEnd type="none"/>
            <a:tailEnd type="oval"/>
          </a:ln>
          <a:effectLst/>
        </p:spPr>
      </p:cxnSp>
      <p:pic>
        <p:nvPicPr>
          <p:cNvPr id="4" name="Imagen 3">
            <a:extLst>
              <a:ext uri="{FF2B5EF4-FFF2-40B4-BE49-F238E27FC236}">
                <a16:creationId xmlns:a16="http://schemas.microsoft.com/office/drawing/2014/main" id="{A20363BB-EC62-46B0-A664-B4E169649CB2}"/>
              </a:ext>
            </a:extLst>
          </p:cNvPr>
          <p:cNvPicPr>
            <a:picLocks noChangeAspect="1"/>
          </p:cNvPicPr>
          <p:nvPr/>
        </p:nvPicPr>
        <p:blipFill>
          <a:blip r:embed="rId9"/>
          <a:stretch>
            <a:fillRect/>
          </a:stretch>
        </p:blipFill>
        <p:spPr>
          <a:xfrm>
            <a:off x="414780" y="3242279"/>
            <a:ext cx="5644475" cy="3175017"/>
          </a:xfrm>
          <a:prstGeom prst="rect">
            <a:avLst/>
          </a:prstGeom>
        </p:spPr>
      </p:pic>
      <p:pic>
        <p:nvPicPr>
          <p:cNvPr id="9" name="Imagen 8">
            <a:extLst>
              <a:ext uri="{FF2B5EF4-FFF2-40B4-BE49-F238E27FC236}">
                <a16:creationId xmlns:a16="http://schemas.microsoft.com/office/drawing/2014/main" id="{108AD2CB-5ECC-420A-8FE7-B9EAD4C9CD23}"/>
              </a:ext>
            </a:extLst>
          </p:cNvPr>
          <p:cNvPicPr>
            <a:picLocks noChangeAspect="1"/>
          </p:cNvPicPr>
          <p:nvPr/>
        </p:nvPicPr>
        <p:blipFill>
          <a:blip r:embed="rId10"/>
          <a:stretch>
            <a:fillRect/>
          </a:stretch>
        </p:blipFill>
        <p:spPr>
          <a:xfrm>
            <a:off x="7588578" y="2846894"/>
            <a:ext cx="2740057" cy="3875440"/>
          </a:xfrm>
          <a:prstGeom prst="rect">
            <a:avLst/>
          </a:prstGeom>
        </p:spPr>
      </p:pic>
    </p:spTree>
    <p:extLst>
      <p:ext uri="{BB962C8B-B14F-4D97-AF65-F5344CB8AC3E}">
        <p14:creationId xmlns:p14="http://schemas.microsoft.com/office/powerpoint/2010/main" val="1631248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086157" y="756846"/>
            <a:ext cx="623600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FORMULACIÓN DEL PROBLEMA</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sp>
        <p:nvSpPr>
          <p:cNvPr id="5" name="AutoShape 10"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873896B2-1C1D-4D64-8D19-D1A9ECD637B5}"/>
              </a:ext>
            </a:extLst>
          </p:cNvPr>
          <p:cNvSpPr>
            <a:spLocks noChangeAspect="1" noChangeArrowheads="1"/>
          </p:cNvSpPr>
          <p:nvPr/>
        </p:nvSpPr>
        <p:spPr bwMode="auto">
          <a:xfrm>
            <a:off x="982639" y="4332472"/>
            <a:ext cx="10194877" cy="1446550"/>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¿Existe funciones dentro de las actividades castrenses, que podrían ser ejecutadas por personal militarizado con entrenamiento de combate básico o especializado en una o varias tareas específicas, para mejorar la capacidad operativa del Ejército y fortalecer el sistema de reservas?</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50" name="Picture 2" descr="Ejército enfatiza su total respeto a los derechos humano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157" y="1728198"/>
            <a:ext cx="3347997" cy="2166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427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42350" y="668061"/>
            <a:ext cx="3834582"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dirty="0"/>
              <a:t>Lineamientos estratégicos</a:t>
            </a:r>
          </a:p>
        </p:txBody>
      </p:sp>
      <p:sp>
        <p:nvSpPr>
          <p:cNvPr id="5" name="CuadroTexto 4">
            <a:extLst>
              <a:ext uri="{FF2B5EF4-FFF2-40B4-BE49-F238E27FC236}">
                <a16:creationId xmlns:a16="http://schemas.microsoft.com/office/drawing/2014/main" id="{92814F25-8A88-4D4A-BB21-F0D2EE69FD9A}"/>
              </a:ext>
            </a:extLst>
          </p:cNvPr>
          <p:cNvSpPr txBox="1"/>
          <p:nvPr/>
        </p:nvSpPr>
        <p:spPr>
          <a:xfrm>
            <a:off x="1508288" y="1890537"/>
            <a:ext cx="4261901" cy="590931"/>
          </a:xfrm>
          <a:prstGeom prst="rect">
            <a:avLst/>
          </a:prstGeom>
          <a:noFill/>
        </p:spPr>
        <p:txBody>
          <a:bodyPr wrap="square" rtlCol="0">
            <a:spAutoFit/>
          </a:bodyPr>
          <a:lstStyle/>
          <a:p>
            <a:pPr algn="just">
              <a:lnSpc>
                <a:spcPct val="90000"/>
              </a:lnSpc>
              <a:spcBef>
                <a:spcPct val="0"/>
              </a:spcBef>
            </a:pPr>
            <a:r>
              <a:rPr lang="es-EC" b="1" dirty="0">
                <a:solidFill>
                  <a:srgbClr val="196681"/>
                </a:solidFill>
                <a:latin typeface="Arial" charset="0"/>
                <a:cs typeface="Arial" charset="0"/>
              </a:rPr>
              <a:t>8.-Mejorar el desarrollo profesional de las reservas.</a:t>
            </a:r>
          </a:p>
        </p:txBody>
      </p:sp>
      <p:sp>
        <p:nvSpPr>
          <p:cNvPr id="16" name="Rectángulo redondeado 44">
            <a:extLst>
              <a:ext uri="{FF2B5EF4-FFF2-40B4-BE49-F238E27FC236}">
                <a16:creationId xmlns:a16="http://schemas.microsoft.com/office/drawing/2014/main" id="{12B35629-D425-4F47-A420-6FC8A64A2718}"/>
              </a:ext>
            </a:extLst>
          </p:cNvPr>
          <p:cNvSpPr/>
          <p:nvPr/>
        </p:nvSpPr>
        <p:spPr>
          <a:xfrm>
            <a:off x="6725800" y="1481353"/>
            <a:ext cx="4637454" cy="11895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6" name="Rectángulo 5">
            <a:extLst>
              <a:ext uri="{FF2B5EF4-FFF2-40B4-BE49-F238E27FC236}">
                <a16:creationId xmlns:a16="http://schemas.microsoft.com/office/drawing/2014/main" id="{9395F3C7-CEFA-407D-A3F8-F4BF26A195DC}"/>
              </a:ext>
            </a:extLst>
          </p:cNvPr>
          <p:cNvSpPr/>
          <p:nvPr/>
        </p:nvSpPr>
        <p:spPr>
          <a:xfrm>
            <a:off x="6813888" y="1581342"/>
            <a:ext cx="4504070" cy="1089529"/>
          </a:xfrm>
          <a:prstGeom prst="rect">
            <a:avLst/>
          </a:prstGeom>
        </p:spPr>
        <p:txBody>
          <a:bodyPr wrap="square">
            <a:spAutoFit/>
          </a:bodyPr>
          <a:lstStyle/>
          <a:p>
            <a:pPr algn="just">
              <a:lnSpc>
                <a:spcPct val="90000"/>
              </a:lnSpc>
              <a:spcBef>
                <a:spcPct val="0"/>
              </a:spcBef>
            </a:pPr>
            <a:r>
              <a:rPr lang="es-EC" b="1" dirty="0">
                <a:solidFill>
                  <a:srgbClr val="196681"/>
                </a:solidFill>
                <a:latin typeface="Arial" charset="0"/>
                <a:cs typeface="Arial" charset="0"/>
              </a:rPr>
              <a:t>a.-Considerando que los soldados contratados una vez que salgan de la institución constituirán las reservas militares.</a:t>
            </a:r>
          </a:p>
        </p:txBody>
      </p:sp>
      <p:cxnSp>
        <p:nvCxnSpPr>
          <p:cNvPr id="27" name="Conector recto de flecha 26">
            <a:extLst>
              <a:ext uri="{FF2B5EF4-FFF2-40B4-BE49-F238E27FC236}">
                <a16:creationId xmlns:a16="http://schemas.microsoft.com/office/drawing/2014/main" id="{1656D150-F0BF-457B-89F1-9069F3B98AF2}"/>
              </a:ext>
            </a:extLst>
          </p:cNvPr>
          <p:cNvCxnSpPr>
            <a:cxnSpLocks/>
            <a:stCxn id="16" idx="1"/>
          </p:cNvCxnSpPr>
          <p:nvPr/>
        </p:nvCxnSpPr>
        <p:spPr>
          <a:xfrm flipH="1">
            <a:off x="6059255" y="2076112"/>
            <a:ext cx="666545" cy="0"/>
          </a:xfrm>
          <a:prstGeom prst="straightConnector1">
            <a:avLst/>
          </a:prstGeom>
          <a:noFill/>
          <a:ln w="6350" cap="flat" cmpd="sng" algn="ctr">
            <a:solidFill>
              <a:srgbClr val="196681"/>
            </a:solidFill>
            <a:prstDash val="solid"/>
            <a:miter lim="800000"/>
            <a:headEnd type="none"/>
            <a:tailEnd type="oval"/>
          </a:ln>
          <a:effectLst/>
        </p:spPr>
      </p:cxnSp>
      <p:pic>
        <p:nvPicPr>
          <p:cNvPr id="13" name="Imagen 12">
            <a:extLst>
              <a:ext uri="{FF2B5EF4-FFF2-40B4-BE49-F238E27FC236}">
                <a16:creationId xmlns:a16="http://schemas.microsoft.com/office/drawing/2014/main" id="{89537DF9-CC00-49E8-B19E-DF1D4E564BBD}"/>
              </a:ext>
            </a:extLst>
          </p:cNvPr>
          <p:cNvPicPr>
            <a:picLocks noChangeAspect="1"/>
          </p:cNvPicPr>
          <p:nvPr/>
        </p:nvPicPr>
        <p:blipFill>
          <a:blip r:embed="rId9"/>
          <a:stretch>
            <a:fillRect/>
          </a:stretch>
        </p:blipFill>
        <p:spPr>
          <a:xfrm>
            <a:off x="839169" y="3155621"/>
            <a:ext cx="5241303" cy="2948233"/>
          </a:xfrm>
          <a:prstGeom prst="rect">
            <a:avLst/>
          </a:prstGeom>
        </p:spPr>
      </p:pic>
      <p:pic>
        <p:nvPicPr>
          <p:cNvPr id="1026" name="Picture 2" descr="Imagen relacionada">
            <a:extLst>
              <a:ext uri="{FF2B5EF4-FFF2-40B4-BE49-F238E27FC236}">
                <a16:creationId xmlns:a16="http://schemas.microsoft.com/office/drawing/2014/main" id="{45CB9B34-1883-4683-9514-9D88101EDC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30064" y="3155621"/>
            <a:ext cx="282892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346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42350" y="668061"/>
            <a:ext cx="3834582"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dirty="0"/>
              <a:t>Lineamientos estratégicos</a:t>
            </a:r>
          </a:p>
        </p:txBody>
      </p:sp>
      <p:sp>
        <p:nvSpPr>
          <p:cNvPr id="5" name="CuadroTexto 4">
            <a:extLst>
              <a:ext uri="{FF2B5EF4-FFF2-40B4-BE49-F238E27FC236}">
                <a16:creationId xmlns:a16="http://schemas.microsoft.com/office/drawing/2014/main" id="{92814F25-8A88-4D4A-BB21-F0D2EE69FD9A}"/>
              </a:ext>
            </a:extLst>
          </p:cNvPr>
          <p:cNvSpPr txBox="1"/>
          <p:nvPr/>
        </p:nvSpPr>
        <p:spPr>
          <a:xfrm>
            <a:off x="1112362" y="3474242"/>
            <a:ext cx="4243047" cy="341632"/>
          </a:xfrm>
          <a:prstGeom prst="rect">
            <a:avLst/>
          </a:prstGeom>
          <a:noFill/>
        </p:spPr>
        <p:txBody>
          <a:bodyPr wrap="square" rtlCol="0">
            <a:spAutoFit/>
          </a:bodyPr>
          <a:lstStyle/>
          <a:p>
            <a:pPr algn="just">
              <a:lnSpc>
                <a:spcPct val="90000"/>
              </a:lnSpc>
              <a:spcBef>
                <a:spcPct val="0"/>
              </a:spcBef>
            </a:pPr>
            <a:r>
              <a:rPr lang="es-EC" b="1" dirty="0">
                <a:solidFill>
                  <a:srgbClr val="196681"/>
                </a:solidFill>
                <a:latin typeface="Arial" charset="0"/>
                <a:cs typeface="Arial" charset="0"/>
              </a:rPr>
              <a:t>9.-Mejorar la tecnología de punta.</a:t>
            </a:r>
          </a:p>
        </p:txBody>
      </p:sp>
      <p:sp>
        <p:nvSpPr>
          <p:cNvPr id="16" name="Rectángulo redondeado 44">
            <a:extLst>
              <a:ext uri="{FF2B5EF4-FFF2-40B4-BE49-F238E27FC236}">
                <a16:creationId xmlns:a16="http://schemas.microsoft.com/office/drawing/2014/main" id="{12B35629-D425-4F47-A420-6FC8A64A2718}"/>
              </a:ext>
            </a:extLst>
          </p:cNvPr>
          <p:cNvSpPr/>
          <p:nvPr/>
        </p:nvSpPr>
        <p:spPr>
          <a:xfrm>
            <a:off x="6023728" y="1382151"/>
            <a:ext cx="4637454" cy="584775"/>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6" name="Rectángulo 5">
            <a:extLst>
              <a:ext uri="{FF2B5EF4-FFF2-40B4-BE49-F238E27FC236}">
                <a16:creationId xmlns:a16="http://schemas.microsoft.com/office/drawing/2014/main" id="{9395F3C7-CEFA-407D-A3F8-F4BF26A195DC}"/>
              </a:ext>
            </a:extLst>
          </p:cNvPr>
          <p:cNvSpPr/>
          <p:nvPr/>
        </p:nvSpPr>
        <p:spPr>
          <a:xfrm>
            <a:off x="5997390" y="1482140"/>
            <a:ext cx="4504070" cy="341632"/>
          </a:xfrm>
          <a:prstGeom prst="rect">
            <a:avLst/>
          </a:prstGeom>
        </p:spPr>
        <p:txBody>
          <a:bodyPr wrap="square">
            <a:spAutoFit/>
          </a:bodyPr>
          <a:lstStyle/>
          <a:p>
            <a:pPr algn="just">
              <a:lnSpc>
                <a:spcPct val="90000"/>
              </a:lnSpc>
              <a:spcBef>
                <a:spcPct val="0"/>
              </a:spcBef>
            </a:pPr>
            <a:r>
              <a:rPr lang="es-EC" b="1" dirty="0">
                <a:solidFill>
                  <a:srgbClr val="196681"/>
                </a:solidFill>
                <a:latin typeface="Arial" charset="0"/>
                <a:cs typeface="Arial" charset="0"/>
              </a:rPr>
              <a:t>a.-Adquiriendo nueva tecnología.</a:t>
            </a:r>
          </a:p>
        </p:txBody>
      </p:sp>
      <p:sp>
        <p:nvSpPr>
          <p:cNvPr id="24" name="Rectángulo redondeado 44">
            <a:extLst>
              <a:ext uri="{FF2B5EF4-FFF2-40B4-BE49-F238E27FC236}">
                <a16:creationId xmlns:a16="http://schemas.microsoft.com/office/drawing/2014/main" id="{F801D4FE-C599-4B57-8B04-7B0578B5F448}"/>
              </a:ext>
            </a:extLst>
          </p:cNvPr>
          <p:cNvSpPr/>
          <p:nvPr/>
        </p:nvSpPr>
        <p:spPr>
          <a:xfrm>
            <a:off x="6023728" y="4701956"/>
            <a:ext cx="4637454" cy="773893"/>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25" name="Rectángulo 24">
            <a:extLst>
              <a:ext uri="{FF2B5EF4-FFF2-40B4-BE49-F238E27FC236}">
                <a16:creationId xmlns:a16="http://schemas.microsoft.com/office/drawing/2014/main" id="{3B14CC83-D158-4F2F-A413-DAA875F81562}"/>
              </a:ext>
            </a:extLst>
          </p:cNvPr>
          <p:cNvSpPr/>
          <p:nvPr/>
        </p:nvSpPr>
        <p:spPr>
          <a:xfrm>
            <a:off x="5997390" y="4801946"/>
            <a:ext cx="4151772" cy="590931"/>
          </a:xfrm>
          <a:prstGeom prst="rect">
            <a:avLst/>
          </a:prstGeom>
        </p:spPr>
        <p:txBody>
          <a:bodyPr wrap="square">
            <a:spAutoFit/>
          </a:bodyPr>
          <a:lstStyle/>
          <a:p>
            <a:pPr algn="just">
              <a:lnSpc>
                <a:spcPct val="90000"/>
              </a:lnSpc>
              <a:spcBef>
                <a:spcPct val="0"/>
              </a:spcBef>
            </a:pPr>
            <a:r>
              <a:rPr lang="es-EC" b="1" dirty="0">
                <a:solidFill>
                  <a:srgbClr val="196681"/>
                </a:solidFill>
                <a:latin typeface="Arial" charset="0"/>
                <a:cs typeface="Arial" charset="0"/>
              </a:rPr>
              <a:t>b.-Incrementando la capacidad con la tecnología.</a:t>
            </a:r>
          </a:p>
        </p:txBody>
      </p:sp>
      <p:cxnSp>
        <p:nvCxnSpPr>
          <p:cNvPr id="26" name="Conector recto de flecha 25">
            <a:extLst>
              <a:ext uri="{FF2B5EF4-FFF2-40B4-BE49-F238E27FC236}">
                <a16:creationId xmlns:a16="http://schemas.microsoft.com/office/drawing/2014/main" id="{4A60936E-07CD-4DE2-89A2-E6B6E5FEED62}"/>
              </a:ext>
            </a:extLst>
          </p:cNvPr>
          <p:cNvCxnSpPr>
            <a:cxnSpLocks/>
            <a:stCxn id="25" idx="1"/>
          </p:cNvCxnSpPr>
          <p:nvPr/>
        </p:nvCxnSpPr>
        <p:spPr>
          <a:xfrm flipH="1" flipV="1">
            <a:off x="5471440" y="3658467"/>
            <a:ext cx="525950" cy="1438945"/>
          </a:xfrm>
          <a:prstGeom prst="straightConnector1">
            <a:avLst/>
          </a:prstGeom>
          <a:noFill/>
          <a:ln w="6350" cap="flat" cmpd="sng" algn="ctr">
            <a:solidFill>
              <a:srgbClr val="196681"/>
            </a:solidFill>
            <a:prstDash val="solid"/>
            <a:miter lim="800000"/>
            <a:headEnd type="none"/>
            <a:tailEnd type="oval"/>
          </a:ln>
          <a:effectLst/>
        </p:spPr>
      </p:cxnSp>
      <p:cxnSp>
        <p:nvCxnSpPr>
          <p:cNvPr id="27" name="Conector recto de flecha 26">
            <a:extLst>
              <a:ext uri="{FF2B5EF4-FFF2-40B4-BE49-F238E27FC236}">
                <a16:creationId xmlns:a16="http://schemas.microsoft.com/office/drawing/2014/main" id="{1656D150-F0BF-457B-89F1-9069F3B98AF2}"/>
              </a:ext>
            </a:extLst>
          </p:cNvPr>
          <p:cNvCxnSpPr>
            <a:cxnSpLocks/>
            <a:stCxn id="6" idx="1"/>
          </p:cNvCxnSpPr>
          <p:nvPr/>
        </p:nvCxnSpPr>
        <p:spPr>
          <a:xfrm flipH="1">
            <a:off x="5467546" y="1652956"/>
            <a:ext cx="529844" cy="1995217"/>
          </a:xfrm>
          <a:prstGeom prst="straightConnector1">
            <a:avLst/>
          </a:prstGeom>
          <a:noFill/>
          <a:ln w="6350" cap="flat" cmpd="sng" algn="ctr">
            <a:solidFill>
              <a:srgbClr val="196681"/>
            </a:solidFill>
            <a:prstDash val="solid"/>
            <a:miter lim="800000"/>
            <a:headEnd type="none"/>
            <a:tailEnd type="oval"/>
          </a:ln>
          <a:effectLst/>
        </p:spPr>
      </p:cxnSp>
      <p:pic>
        <p:nvPicPr>
          <p:cNvPr id="3" name="Imagen 2">
            <a:extLst>
              <a:ext uri="{FF2B5EF4-FFF2-40B4-BE49-F238E27FC236}">
                <a16:creationId xmlns:a16="http://schemas.microsoft.com/office/drawing/2014/main" id="{B1B5AEAE-703C-4F22-8C57-7D8B14B147E0}"/>
              </a:ext>
            </a:extLst>
          </p:cNvPr>
          <p:cNvPicPr>
            <a:picLocks noChangeAspect="1"/>
          </p:cNvPicPr>
          <p:nvPr/>
        </p:nvPicPr>
        <p:blipFill>
          <a:blip r:embed="rId9"/>
          <a:stretch>
            <a:fillRect/>
          </a:stretch>
        </p:blipFill>
        <p:spPr>
          <a:xfrm>
            <a:off x="1501590" y="4173997"/>
            <a:ext cx="3506991" cy="1885648"/>
          </a:xfrm>
          <a:prstGeom prst="rect">
            <a:avLst/>
          </a:prstGeom>
        </p:spPr>
      </p:pic>
      <p:pic>
        <p:nvPicPr>
          <p:cNvPr id="4" name="Imagen 3">
            <a:extLst>
              <a:ext uri="{FF2B5EF4-FFF2-40B4-BE49-F238E27FC236}">
                <a16:creationId xmlns:a16="http://schemas.microsoft.com/office/drawing/2014/main" id="{75A12C4B-F628-4047-BC7D-CFB24CB04D71}"/>
              </a:ext>
            </a:extLst>
          </p:cNvPr>
          <p:cNvPicPr>
            <a:picLocks noChangeAspect="1"/>
          </p:cNvPicPr>
          <p:nvPr/>
        </p:nvPicPr>
        <p:blipFill>
          <a:blip r:embed="rId10"/>
          <a:stretch>
            <a:fillRect/>
          </a:stretch>
        </p:blipFill>
        <p:spPr>
          <a:xfrm>
            <a:off x="1501590" y="1370278"/>
            <a:ext cx="3506992" cy="2013480"/>
          </a:xfrm>
          <a:prstGeom prst="rect">
            <a:avLst/>
          </a:prstGeom>
        </p:spPr>
      </p:pic>
    </p:spTree>
    <p:extLst>
      <p:ext uri="{BB962C8B-B14F-4D97-AF65-F5344CB8AC3E}">
        <p14:creationId xmlns:p14="http://schemas.microsoft.com/office/powerpoint/2010/main" val="1501657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471427" y="-37740"/>
            <a:ext cx="5246949"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DISEÑO DE LA PROPUESTA</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42350" y="668061"/>
            <a:ext cx="3834582" cy="461665"/>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r>
              <a:rPr lang="es-EC" dirty="0"/>
              <a:t>Lineamientos estratégicos</a:t>
            </a:r>
          </a:p>
        </p:txBody>
      </p:sp>
      <p:sp>
        <p:nvSpPr>
          <p:cNvPr id="5" name="CuadroTexto 4">
            <a:extLst>
              <a:ext uri="{FF2B5EF4-FFF2-40B4-BE49-F238E27FC236}">
                <a16:creationId xmlns:a16="http://schemas.microsoft.com/office/drawing/2014/main" id="{92814F25-8A88-4D4A-BB21-F0D2EE69FD9A}"/>
              </a:ext>
            </a:extLst>
          </p:cNvPr>
          <p:cNvSpPr txBox="1"/>
          <p:nvPr/>
        </p:nvSpPr>
        <p:spPr>
          <a:xfrm>
            <a:off x="1349275" y="1899843"/>
            <a:ext cx="4167347" cy="590931"/>
          </a:xfrm>
          <a:prstGeom prst="rect">
            <a:avLst/>
          </a:prstGeom>
          <a:noFill/>
        </p:spPr>
        <p:txBody>
          <a:bodyPr wrap="square" rtlCol="0">
            <a:spAutoFit/>
          </a:bodyPr>
          <a:lstStyle/>
          <a:p>
            <a:pPr algn="just">
              <a:lnSpc>
                <a:spcPct val="90000"/>
              </a:lnSpc>
              <a:spcBef>
                <a:spcPct val="0"/>
              </a:spcBef>
            </a:pPr>
            <a:r>
              <a:rPr lang="es-EC" b="1" dirty="0">
                <a:solidFill>
                  <a:srgbClr val="196681"/>
                </a:solidFill>
                <a:latin typeface="Arial" charset="0"/>
                <a:cs typeface="Arial" charset="0"/>
              </a:rPr>
              <a:t>10.-Mantener la cuota de ingreso de soldados contratados.</a:t>
            </a:r>
          </a:p>
        </p:txBody>
      </p:sp>
      <p:sp>
        <p:nvSpPr>
          <p:cNvPr id="16" name="Rectángulo redondeado 44">
            <a:extLst>
              <a:ext uri="{FF2B5EF4-FFF2-40B4-BE49-F238E27FC236}">
                <a16:creationId xmlns:a16="http://schemas.microsoft.com/office/drawing/2014/main" id="{12B35629-D425-4F47-A420-6FC8A64A2718}"/>
              </a:ext>
            </a:extLst>
          </p:cNvPr>
          <p:cNvSpPr/>
          <p:nvPr/>
        </p:nvSpPr>
        <p:spPr>
          <a:xfrm>
            <a:off x="6249972" y="1675205"/>
            <a:ext cx="4637454" cy="1007314"/>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C" b="1" i="0" u="none" strike="noStrike" kern="0" cap="none" spc="0" normalizeH="0" baseline="0" noProof="0">
              <a:ln>
                <a:noFill/>
              </a:ln>
              <a:solidFill>
                <a:prstClr val="white"/>
              </a:solidFill>
              <a:effectLst/>
              <a:uLnTx/>
              <a:uFillTx/>
              <a:latin typeface="Arial" charset="0"/>
              <a:ea typeface="Arial" charset="0"/>
              <a:cs typeface="Arial" charset="0"/>
            </a:endParaRPr>
          </a:p>
        </p:txBody>
      </p:sp>
      <p:sp>
        <p:nvSpPr>
          <p:cNvPr id="6" name="Rectángulo 5">
            <a:extLst>
              <a:ext uri="{FF2B5EF4-FFF2-40B4-BE49-F238E27FC236}">
                <a16:creationId xmlns:a16="http://schemas.microsoft.com/office/drawing/2014/main" id="{9395F3C7-CEFA-407D-A3F8-F4BF26A195DC}"/>
              </a:ext>
            </a:extLst>
          </p:cNvPr>
          <p:cNvSpPr/>
          <p:nvPr/>
        </p:nvSpPr>
        <p:spPr>
          <a:xfrm>
            <a:off x="6223634" y="1775194"/>
            <a:ext cx="4504070" cy="840230"/>
          </a:xfrm>
          <a:prstGeom prst="rect">
            <a:avLst/>
          </a:prstGeom>
        </p:spPr>
        <p:txBody>
          <a:bodyPr wrap="square">
            <a:spAutoFit/>
          </a:bodyPr>
          <a:lstStyle/>
          <a:p>
            <a:pPr algn="just">
              <a:lnSpc>
                <a:spcPct val="90000"/>
              </a:lnSpc>
              <a:spcBef>
                <a:spcPct val="0"/>
              </a:spcBef>
            </a:pPr>
            <a:r>
              <a:rPr lang="es-EC" b="1" dirty="0">
                <a:solidFill>
                  <a:srgbClr val="196681"/>
                </a:solidFill>
                <a:latin typeface="Arial" charset="0"/>
                <a:cs typeface="Arial" charset="0"/>
              </a:rPr>
              <a:t>a.-Manteniendo la cuota de ingreso de soldados contratados en base a un buen sistema de rotación.</a:t>
            </a:r>
          </a:p>
        </p:txBody>
      </p:sp>
      <p:cxnSp>
        <p:nvCxnSpPr>
          <p:cNvPr id="27" name="Conector recto de flecha 26">
            <a:extLst>
              <a:ext uri="{FF2B5EF4-FFF2-40B4-BE49-F238E27FC236}">
                <a16:creationId xmlns:a16="http://schemas.microsoft.com/office/drawing/2014/main" id="{1656D150-F0BF-457B-89F1-9069F3B98AF2}"/>
              </a:ext>
            </a:extLst>
          </p:cNvPr>
          <p:cNvCxnSpPr>
            <a:cxnSpLocks/>
            <a:stCxn id="6" idx="1"/>
          </p:cNvCxnSpPr>
          <p:nvPr/>
        </p:nvCxnSpPr>
        <p:spPr>
          <a:xfrm flipH="1">
            <a:off x="5542961" y="2195309"/>
            <a:ext cx="680673" cy="0"/>
          </a:xfrm>
          <a:prstGeom prst="straightConnector1">
            <a:avLst/>
          </a:prstGeom>
          <a:noFill/>
          <a:ln w="6350" cap="flat" cmpd="sng" algn="ctr">
            <a:solidFill>
              <a:srgbClr val="196681"/>
            </a:solidFill>
            <a:prstDash val="solid"/>
            <a:miter lim="800000"/>
            <a:headEnd type="none"/>
            <a:tailEnd type="oval"/>
          </a:ln>
          <a:effectLst/>
        </p:spPr>
      </p:cxnSp>
      <p:pic>
        <p:nvPicPr>
          <p:cNvPr id="10" name="Imagen 9">
            <a:extLst>
              <a:ext uri="{FF2B5EF4-FFF2-40B4-BE49-F238E27FC236}">
                <a16:creationId xmlns:a16="http://schemas.microsoft.com/office/drawing/2014/main" id="{8087CD17-1461-4756-9E19-5B4379FE6958}"/>
              </a:ext>
            </a:extLst>
          </p:cNvPr>
          <p:cNvPicPr>
            <a:picLocks noChangeAspect="1"/>
          </p:cNvPicPr>
          <p:nvPr/>
        </p:nvPicPr>
        <p:blipFill>
          <a:blip r:embed="rId9"/>
          <a:stretch>
            <a:fillRect/>
          </a:stretch>
        </p:blipFill>
        <p:spPr>
          <a:xfrm>
            <a:off x="1047333" y="3429000"/>
            <a:ext cx="4583520" cy="2760937"/>
          </a:xfrm>
          <a:prstGeom prst="rect">
            <a:avLst/>
          </a:prstGeom>
        </p:spPr>
      </p:pic>
      <p:pic>
        <p:nvPicPr>
          <p:cNvPr id="12" name="Imagen 11">
            <a:extLst>
              <a:ext uri="{FF2B5EF4-FFF2-40B4-BE49-F238E27FC236}">
                <a16:creationId xmlns:a16="http://schemas.microsoft.com/office/drawing/2014/main" id="{A0A95933-81E5-40EA-A995-C28233208023}"/>
              </a:ext>
            </a:extLst>
          </p:cNvPr>
          <p:cNvPicPr>
            <a:picLocks noChangeAspect="1"/>
          </p:cNvPicPr>
          <p:nvPr/>
        </p:nvPicPr>
        <p:blipFill>
          <a:blip r:embed="rId10"/>
          <a:stretch>
            <a:fillRect/>
          </a:stretch>
        </p:blipFill>
        <p:spPr>
          <a:xfrm>
            <a:off x="6649796" y="3398345"/>
            <a:ext cx="3804415" cy="2663090"/>
          </a:xfrm>
          <a:prstGeom prst="rect">
            <a:avLst/>
          </a:prstGeom>
        </p:spPr>
      </p:pic>
    </p:spTree>
    <p:extLst>
      <p:ext uri="{BB962C8B-B14F-4D97-AF65-F5344CB8AC3E}">
        <p14:creationId xmlns:p14="http://schemas.microsoft.com/office/powerpoint/2010/main" val="776673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1 Rectángulo redondeado"/>
          <p:cNvSpPr/>
          <p:nvPr/>
        </p:nvSpPr>
        <p:spPr bwMode="auto">
          <a:xfrm>
            <a:off x="4230688" y="1216758"/>
            <a:ext cx="3730624" cy="763229"/>
          </a:xfrm>
          <a:prstGeom prst="roundRect">
            <a:avLst>
              <a:gd name="adj" fmla="val 50000"/>
            </a:avLst>
          </a:prstGeom>
          <a:solidFill>
            <a:srgbClr val="FFFF00"/>
          </a:solidFill>
          <a:ln w="76200" cap="flat" cmpd="tri" algn="ctr">
            <a:solidFill>
              <a:schemeClr val="tx1"/>
            </a:solidFill>
            <a:prstDash val="solid"/>
            <a:round/>
            <a:headEnd type="none" w="med" len="med"/>
            <a:tailEnd type="none" w="med" len="med"/>
          </a:ln>
          <a:effectLst/>
          <a:scene3d>
            <a:camera prst="orthographicFront"/>
            <a:lightRig rig="soft" dir="t">
              <a:rot lat="0" lon="0" rev="10800000"/>
            </a:lightRig>
          </a:scene3d>
          <a:sp3d prstMaterial="flat"/>
        </p:spPr>
        <p:txBody>
          <a:bodyPr/>
          <a:lstStyle/>
          <a:p>
            <a:pPr marL="0" marR="0" lvl="3"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272" normalizeH="0" baseline="0" noProof="0" dirty="0">
                <a:ln>
                  <a:noFill/>
                </a:ln>
                <a:solidFill>
                  <a:sysClr val="windowText" lastClr="000000"/>
                </a:solidFill>
                <a:effectLst>
                  <a:glow rad="139700">
                    <a:srgbClr val="FFFF99"/>
                  </a:glow>
                </a:effectLst>
                <a:uLnTx/>
                <a:uFillTx/>
                <a:latin typeface="Arial Black" pitchFamily="34" charset="0"/>
                <a:ea typeface="+mn-ea"/>
                <a:cs typeface="Arial"/>
              </a:rPr>
              <a:t>CONCLUSIONES</a:t>
            </a:r>
          </a:p>
        </p:txBody>
      </p:sp>
      <p:sp>
        <p:nvSpPr>
          <p:cNvPr id="7" name="3 CuadroTexto">
            <a:extLst>
              <a:ext uri="{FF2B5EF4-FFF2-40B4-BE49-F238E27FC236}">
                <a16:creationId xmlns:a16="http://schemas.microsoft.com/office/drawing/2014/main" id="{668EA47A-1F39-40BB-B9D4-D144AA6DF67E}"/>
              </a:ext>
            </a:extLst>
          </p:cNvPr>
          <p:cNvSpPr txBox="1"/>
          <p:nvPr/>
        </p:nvSpPr>
        <p:spPr>
          <a:xfrm>
            <a:off x="2075396" y="123248"/>
            <a:ext cx="8041208" cy="584775"/>
          </a:xfrm>
          <a:prstGeom prst="rect">
            <a:avLst/>
          </a:prstGeom>
        </p:spPr>
        <p:txBody>
          <a:bodyPr vert="horz" lIns="91440" tIns="45720" rIns="91440" bIns="45720" rtlCol="0">
            <a:noAutofit/>
          </a:bodyPr>
          <a:lstStyle>
            <a:defPPr>
              <a:defRPr lang="es-EC"/>
            </a:defPPr>
            <a:lvl1pPr indent="0" algn="ctr">
              <a:spcBef>
                <a:spcPct val="20000"/>
              </a:spcBef>
              <a:buFont typeface="Arial" panose="020B0604020202020204" pitchFamily="34" charset="0"/>
              <a:buNone/>
              <a:defRPr sz="320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defRPr>
            </a:lvl1pPr>
            <a:lvl2pPr indent="0" algn="ctr">
              <a:spcBef>
                <a:spcPct val="20000"/>
              </a:spcBef>
              <a:buFont typeface="Arial" panose="020B0604020202020204" pitchFamily="34" charset="0"/>
              <a:buNone/>
              <a:defRPr sz="2800">
                <a:solidFill>
                  <a:schemeClr val="tx1">
                    <a:tint val="75000"/>
                  </a:schemeClr>
                </a:solidFill>
              </a:defRPr>
            </a:lvl2pPr>
            <a:lvl3pPr indent="0" algn="ctr">
              <a:spcBef>
                <a:spcPct val="20000"/>
              </a:spcBef>
              <a:buFont typeface="Arial" panose="020B0604020202020204" pitchFamily="34" charset="0"/>
              <a:buNone/>
              <a:defRPr sz="2400">
                <a:solidFill>
                  <a:schemeClr val="tx1">
                    <a:tint val="75000"/>
                  </a:schemeClr>
                </a:solidFill>
              </a:defRPr>
            </a:lvl3pPr>
            <a:lvl4pPr indent="0" algn="ctr">
              <a:spcBef>
                <a:spcPct val="20000"/>
              </a:spcBef>
              <a:buFont typeface="Arial" panose="020B0604020202020204" pitchFamily="34" charset="0"/>
              <a:buNone/>
              <a:defRPr sz="2000">
                <a:solidFill>
                  <a:schemeClr val="tx1">
                    <a:tint val="75000"/>
                  </a:schemeClr>
                </a:solidFill>
              </a:defRPr>
            </a:lvl4pPr>
            <a:lvl5pPr indent="0" algn="ctr">
              <a:spcBef>
                <a:spcPct val="20000"/>
              </a:spcBef>
              <a:buFont typeface="Arial" panose="020B0604020202020204" pitchFamily="34" charset="0"/>
              <a:buNone/>
              <a:defRPr sz="2000">
                <a:solidFill>
                  <a:schemeClr val="tx1">
                    <a:tint val="75000"/>
                  </a:schemeClr>
                </a:solidFill>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j-ea"/>
                <a:cs typeface="Aharoni" panose="02010803020104030203" pitchFamily="2" charset="-79"/>
              </a:rPr>
              <a:t>CAPITULO VI</a:t>
            </a:r>
          </a:p>
        </p:txBody>
      </p:sp>
      <p:pic>
        <p:nvPicPr>
          <p:cNvPr id="3" name="Imagen 2">
            <a:extLst>
              <a:ext uri="{FF2B5EF4-FFF2-40B4-BE49-F238E27FC236}">
                <a16:creationId xmlns:a16="http://schemas.microsoft.com/office/drawing/2014/main" id="{83CF0B8F-5B5C-4877-9191-78B19F9FA14C}"/>
              </a:ext>
            </a:extLst>
          </p:cNvPr>
          <p:cNvPicPr>
            <a:picLocks noChangeAspect="1"/>
          </p:cNvPicPr>
          <p:nvPr/>
        </p:nvPicPr>
        <p:blipFill>
          <a:blip r:embed="rId2"/>
          <a:stretch>
            <a:fillRect/>
          </a:stretch>
        </p:blipFill>
        <p:spPr>
          <a:xfrm>
            <a:off x="4669593" y="2488722"/>
            <a:ext cx="2852813" cy="2852813"/>
          </a:xfrm>
          <a:prstGeom prst="rect">
            <a:avLst/>
          </a:prstGeom>
        </p:spPr>
      </p:pic>
      <p:pic>
        <p:nvPicPr>
          <p:cNvPr id="10" name="Imagen 9">
            <a:extLst>
              <a:ext uri="{FF2B5EF4-FFF2-40B4-BE49-F238E27FC236}">
                <a16:creationId xmlns:a16="http://schemas.microsoft.com/office/drawing/2014/main" id="{B8AD0F14-2184-4460-A750-6B29E7DD7CB1}"/>
              </a:ext>
            </a:extLst>
          </p:cNvPr>
          <p:cNvPicPr>
            <a:picLocks noChangeAspect="1"/>
          </p:cNvPicPr>
          <p:nvPr/>
        </p:nvPicPr>
        <p:blipFill>
          <a:blip r:embed="rId3"/>
          <a:stretch>
            <a:fillRect/>
          </a:stretch>
        </p:blipFill>
        <p:spPr>
          <a:xfrm>
            <a:off x="245233" y="131237"/>
            <a:ext cx="1104043" cy="284399"/>
          </a:xfrm>
          <a:prstGeom prst="rect">
            <a:avLst/>
          </a:prstGeom>
        </p:spPr>
      </p:pic>
    </p:spTree>
    <p:extLst>
      <p:ext uri="{BB962C8B-B14F-4D97-AF65-F5344CB8AC3E}">
        <p14:creationId xmlns:p14="http://schemas.microsoft.com/office/powerpoint/2010/main" val="364176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4534514" y="81378"/>
            <a:ext cx="3122971"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CONCLUSIONES</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42350" y="668061"/>
            <a:ext cx="11886252" cy="5862502"/>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pPr marL="342900" lvl="0" indent="-342900" algn="just">
              <a:lnSpc>
                <a:spcPct val="200000"/>
              </a:lnSpc>
              <a:spcAft>
                <a:spcPts val="800"/>
              </a:spcAft>
              <a:buFont typeface="Symbol" panose="05050102010706020507" pitchFamily="18" charset="2"/>
              <a:buChar char=""/>
            </a:pPr>
            <a:r>
              <a:rPr lang="es-ES_tradnl" sz="1800" dirty="0">
                <a:latin typeface="Arial" panose="020B0604020202020204" pitchFamily="34" charset="0"/>
                <a:ea typeface="Calibri" panose="020F0502020204030204" pitchFamily="34" charset="0"/>
                <a:cs typeface="Arial" panose="020B0604020202020204" pitchFamily="34" charset="0"/>
              </a:rPr>
              <a:t>La estructura del Ejército Ecuatoriano es parte de una organización moderna concebida y estructurada bajo un enfoque sistémico, es así que como parte de esta organización su personal cumple funciones acordes con sus características particulares y con un carácter integral, es por ello que, si existe una tendencia positiva para la contratación de soldados temporales, pero sin modificar esta estructura institucional.</a:t>
            </a:r>
          </a:p>
          <a:p>
            <a:pPr lvl="0" algn="just">
              <a:lnSpc>
                <a:spcPct val="200000"/>
              </a:lnSpc>
              <a:spcAft>
                <a:spcPts val="800"/>
              </a:spcAft>
            </a:pPr>
            <a:endParaRPr lang="es-ES_tradnl" sz="18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200000"/>
              </a:lnSpc>
              <a:spcAft>
                <a:spcPts val="800"/>
              </a:spcAft>
              <a:buFont typeface="Symbol" panose="05050102010706020507" pitchFamily="18" charset="2"/>
              <a:buChar char=""/>
            </a:pPr>
            <a:r>
              <a:rPr lang="es-ES_tradnl" sz="1800" dirty="0">
                <a:latin typeface="Arial" panose="020B0604020202020204" pitchFamily="34" charset="0"/>
                <a:ea typeface="Calibri" panose="020F0502020204030204" pitchFamily="34" charset="0"/>
                <a:cs typeface="Arial" panose="020B0604020202020204" pitchFamily="34" charset="0"/>
              </a:rPr>
              <a:t>Actualmente no existe un marco legal que permita al Ejército, ajustar su efectivo mediante la contratación temporal de soldados, cuyas consecuencias de este vacío legal, implica una serie de dificultades que permita viabilizar este sistema de contratación temporal.</a:t>
            </a:r>
            <a:endParaRPr lang="es-EC" sz="1600" dirty="0">
              <a:latin typeface="Calibri" panose="020F0502020204030204" pitchFamily="34" charset="0"/>
              <a:ea typeface="Calibri" panose="020F0502020204030204" pitchFamily="34" charset="0"/>
              <a:cs typeface="Arial" panose="020B0604020202020204" pitchFamily="34" charset="0"/>
            </a:endParaRPr>
          </a:p>
          <a:p>
            <a:pPr lvl="0" algn="just">
              <a:lnSpc>
                <a:spcPct val="200000"/>
              </a:lnSpc>
              <a:spcAft>
                <a:spcPts val="800"/>
              </a:spcAft>
            </a:pPr>
            <a:endParaRPr lang="es-EC" sz="18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3971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4534514" y="81378"/>
            <a:ext cx="3122971"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CONCLUSIONES</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52874" y="864120"/>
            <a:ext cx="11886252" cy="5595763"/>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pPr marL="342900" lvl="0" indent="-342900" algn="just">
              <a:lnSpc>
                <a:spcPct val="200000"/>
              </a:lnSpc>
              <a:spcAft>
                <a:spcPts val="0"/>
              </a:spcAft>
              <a:buFont typeface="Symbol" panose="05050102010706020507" pitchFamily="18" charset="2"/>
              <a:buChar char=""/>
            </a:pPr>
            <a:r>
              <a:rPr lang="es-ES_tradnl" sz="1800" dirty="0">
                <a:latin typeface="Arial" panose="020B0604020202020204" pitchFamily="34" charset="0"/>
                <a:ea typeface="Calibri" panose="020F0502020204030204" pitchFamily="34" charset="0"/>
                <a:cs typeface="Arial" panose="020B0604020202020204" pitchFamily="34" charset="0"/>
              </a:rPr>
              <a:t>El reducir el personal profesional del Ejército para dar lugar a la contratación de soldados contratados, no es una solución para incrementar la capacidad operativa del Ejército, en vista que este personal temporal cumplirá funciones complementarias y no funciones operativas.</a:t>
            </a:r>
          </a:p>
          <a:p>
            <a:pPr marL="342900" lvl="0" indent="-342900" algn="just">
              <a:lnSpc>
                <a:spcPct val="200000"/>
              </a:lnSpc>
              <a:spcAft>
                <a:spcPts val="0"/>
              </a:spcAft>
              <a:buFont typeface="Symbol" panose="05050102010706020507" pitchFamily="18" charset="2"/>
              <a:buChar char=""/>
            </a:pPr>
            <a:endParaRPr lang="es-ES_tradnl" sz="1800" dirty="0">
              <a:latin typeface="Arial" panose="020B0604020202020204" pitchFamily="34" charset="0"/>
              <a:ea typeface="Calibri" panose="020F0502020204030204" pitchFamily="34" charset="0"/>
              <a:cs typeface="Arial" panose="020B0604020202020204" pitchFamily="34" charset="0"/>
            </a:endParaRPr>
          </a:p>
          <a:p>
            <a:pPr lvl="0" algn="just">
              <a:lnSpc>
                <a:spcPct val="200000"/>
              </a:lnSpc>
              <a:spcAft>
                <a:spcPts val="0"/>
              </a:spcAft>
            </a:pPr>
            <a:endParaRPr lang="es-EC" sz="16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200000"/>
              </a:lnSpc>
              <a:spcAft>
                <a:spcPts val="800"/>
              </a:spcAft>
              <a:buFont typeface="Symbol" panose="05050102010706020507" pitchFamily="18" charset="2"/>
              <a:buChar char=""/>
            </a:pPr>
            <a:r>
              <a:rPr lang="es-ES_tradnl" sz="1800" dirty="0">
                <a:latin typeface="Arial" panose="020B0604020202020204" pitchFamily="34" charset="0"/>
                <a:ea typeface="Calibri" panose="020F0502020204030204" pitchFamily="34" charset="0"/>
                <a:cs typeface="Arial" panose="020B0604020202020204" pitchFamily="34" charset="0"/>
              </a:rPr>
              <a:t>El campo ocupacional de los soldados contratados, pues básicamente estará dirigido a tareas administrativas, seguridad en instalaciones militares y de especialidad. Para luego cuando este contingente pase a conformar el sistema de reservas militares, tenga la suficiente experticia en cada una de sus áreas específicas, contribuyendo de manera positiva a la seguridad del Estado.</a:t>
            </a:r>
            <a:endParaRPr lang="es-EC" sz="1600" dirty="0">
              <a:latin typeface="Calibri" panose="020F0502020204030204" pitchFamily="34" charset="0"/>
              <a:ea typeface="Calibri" panose="020F0502020204030204" pitchFamily="34" charset="0"/>
              <a:cs typeface="Arial" panose="020B0604020202020204" pitchFamily="34" charset="0"/>
            </a:endParaRPr>
          </a:p>
          <a:p>
            <a:pPr lvl="0" algn="just">
              <a:lnSpc>
                <a:spcPct val="200000"/>
              </a:lnSpc>
              <a:spcAft>
                <a:spcPts val="800"/>
              </a:spcAft>
            </a:pPr>
            <a:endParaRPr lang="es-EC" sz="18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01774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4050407" y="131237"/>
            <a:ext cx="4091185"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RECOMENDACIONES</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52874" y="864120"/>
            <a:ext cx="11886252" cy="5595763"/>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pPr marL="342900" lvl="0" indent="-342900" algn="just">
              <a:lnSpc>
                <a:spcPct val="200000"/>
              </a:lnSpc>
              <a:spcAft>
                <a:spcPts val="0"/>
              </a:spcAft>
              <a:buFont typeface="Symbol" panose="05050102010706020507" pitchFamily="18" charset="2"/>
              <a:buChar char=""/>
            </a:pPr>
            <a:r>
              <a:rPr lang="es-ES_tradnl" sz="1800" dirty="0">
                <a:latin typeface="Arial" panose="020B0604020202020204" pitchFamily="34" charset="0"/>
                <a:ea typeface="Calibri" panose="020F0502020204030204" pitchFamily="34" charset="0"/>
                <a:cs typeface="Arial" panose="020B0604020202020204" pitchFamily="34" charset="0"/>
              </a:rPr>
              <a:t>Desarrollar las capacidades del Ejército Ecuatoriano implementando un sistema de soldados contratados, en base a los lineamientos estratégicos propuestos. </a:t>
            </a:r>
          </a:p>
          <a:p>
            <a:pPr lvl="0" algn="just">
              <a:lnSpc>
                <a:spcPct val="200000"/>
              </a:lnSpc>
              <a:spcAft>
                <a:spcPts val="0"/>
              </a:spcAft>
            </a:pPr>
            <a:endParaRPr lang="es-EC" sz="16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200000"/>
              </a:lnSpc>
              <a:spcAft>
                <a:spcPts val="0"/>
              </a:spcAft>
              <a:buFont typeface="Symbol" panose="05050102010706020507" pitchFamily="18" charset="2"/>
              <a:buChar char=""/>
            </a:pPr>
            <a:r>
              <a:rPr lang="es-ES_tradnl" sz="1800" dirty="0">
                <a:latin typeface="Arial" panose="020B0604020202020204" pitchFamily="34" charset="0"/>
                <a:ea typeface="Calibri" panose="020F0502020204030204" pitchFamily="34" charset="0"/>
                <a:cs typeface="Arial" panose="020B0604020202020204" pitchFamily="34" charset="0"/>
              </a:rPr>
              <a:t>Alcanzar los recursos necesarios para el cumplimiento de las misiones constituciones asignadas al Ejército, en base a la nueva Política de la Defensa.</a:t>
            </a:r>
          </a:p>
          <a:p>
            <a:pPr lvl="0" algn="just">
              <a:lnSpc>
                <a:spcPct val="200000"/>
              </a:lnSpc>
              <a:spcAft>
                <a:spcPts val="0"/>
              </a:spcAft>
            </a:pPr>
            <a:r>
              <a:rPr lang="es-ES_tradnl" sz="1800" dirty="0">
                <a:latin typeface="Arial" panose="020B0604020202020204" pitchFamily="34" charset="0"/>
                <a:ea typeface="Calibri" panose="020F0502020204030204" pitchFamily="34" charset="0"/>
                <a:cs typeface="Arial" panose="020B0604020202020204" pitchFamily="34" charset="0"/>
              </a:rPr>
              <a:t> </a:t>
            </a:r>
            <a:endParaRPr lang="es-EC" sz="16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200000"/>
              </a:lnSpc>
              <a:spcAft>
                <a:spcPts val="800"/>
              </a:spcAft>
              <a:buFont typeface="Symbol" panose="05050102010706020507" pitchFamily="18" charset="2"/>
              <a:buChar char=""/>
            </a:pPr>
            <a:r>
              <a:rPr lang="es-ES_tradnl" sz="1800" dirty="0">
                <a:latin typeface="Arial" panose="020B0604020202020204" pitchFamily="34" charset="0"/>
                <a:ea typeface="Calibri" panose="020F0502020204030204" pitchFamily="34" charset="0"/>
                <a:cs typeface="Arial" panose="020B0604020202020204" pitchFamily="34" charset="0"/>
              </a:rPr>
              <a:t>Para proporcionar un apoyo eficiente y eficaz a los organismos del Estado, se debe capacitar y entrenar al personal militar en base a las misiones a cumplir operativa y administrativas, debiéndose impartir los conocimientos respectivos desde las Escuelas de formación, como parte de las mallas curriculares. </a:t>
            </a:r>
            <a:endParaRPr lang="es-EC" sz="1600" dirty="0">
              <a:latin typeface="Calibri" panose="020F0502020204030204" pitchFamily="34" charset="0"/>
              <a:ea typeface="Calibri" panose="020F0502020204030204" pitchFamily="34" charset="0"/>
              <a:cs typeface="Arial" panose="020B0604020202020204" pitchFamily="34" charset="0"/>
            </a:endParaRPr>
          </a:p>
          <a:p>
            <a:pPr lvl="0" algn="just">
              <a:lnSpc>
                <a:spcPct val="200000"/>
              </a:lnSpc>
              <a:spcAft>
                <a:spcPts val="800"/>
              </a:spcAft>
            </a:pPr>
            <a:endParaRPr lang="es-EC" sz="18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066357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4050407" y="131237"/>
            <a:ext cx="4091185" cy="584775"/>
          </a:xfrm>
          <a:prstGeom prst="rect">
            <a:avLst/>
          </a:prstGeom>
        </p:spPr>
        <p:txBody>
          <a:bodyPr wrap="none">
            <a:spAutoFit/>
          </a:bodyPr>
          <a:lstStyle/>
          <a:p>
            <a:pPr lvl="0">
              <a:defRPr/>
            </a:pPr>
            <a:r>
              <a:rPr lang="es-EC" sz="3200" dirty="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rPr>
              <a:t>RECOMENDACIONES</a:t>
            </a: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grpSp>
        <p:nvGrpSpPr>
          <p:cNvPr id="44" name="Grupo 43">
            <a:extLst>
              <a:ext uri="{FF2B5EF4-FFF2-40B4-BE49-F238E27FC236}">
                <a16:creationId xmlns:a16="http://schemas.microsoft.com/office/drawing/2014/main" id="{ABCFBB15-427F-470F-B695-9EE6D2B957C0}"/>
              </a:ext>
            </a:extLst>
          </p:cNvPr>
          <p:cNvGrpSpPr/>
          <p:nvPr/>
        </p:nvGrpSpPr>
        <p:grpSpPr>
          <a:xfrm>
            <a:off x="16773255" y="1775194"/>
            <a:ext cx="1099355" cy="627692"/>
            <a:chOff x="15957380" y="1223925"/>
            <a:chExt cx="7872768" cy="4495067"/>
          </a:xfrm>
        </p:grpSpPr>
        <p:pic>
          <p:nvPicPr>
            <p:cNvPr id="45" name="Imagen 44">
              <a:extLst>
                <a:ext uri="{FF2B5EF4-FFF2-40B4-BE49-F238E27FC236}">
                  <a16:creationId xmlns:a16="http://schemas.microsoft.com/office/drawing/2014/main" id="{7C4460C2-226C-49C9-9165-726F96E1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096" y="1235318"/>
              <a:ext cx="2839937" cy="2180304"/>
            </a:xfrm>
            <a:prstGeom prst="rect">
              <a:avLst/>
            </a:prstGeom>
          </p:spPr>
        </p:pic>
        <p:pic>
          <p:nvPicPr>
            <p:cNvPr id="46" name="Imagen 45">
              <a:extLst>
                <a:ext uri="{FF2B5EF4-FFF2-40B4-BE49-F238E27FC236}">
                  <a16:creationId xmlns:a16="http://schemas.microsoft.com/office/drawing/2014/main" id="{747A8E63-3393-4AC9-A573-53B583A50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408" y="1227315"/>
              <a:ext cx="2872831" cy="2170508"/>
            </a:xfrm>
            <a:prstGeom prst="rect">
              <a:avLst/>
            </a:prstGeom>
          </p:spPr>
        </p:pic>
        <p:pic>
          <p:nvPicPr>
            <p:cNvPr id="47" name="Imagen 46">
              <a:extLst>
                <a:ext uri="{FF2B5EF4-FFF2-40B4-BE49-F238E27FC236}">
                  <a16:creationId xmlns:a16="http://schemas.microsoft.com/office/drawing/2014/main" id="{F92AC8F8-454A-4F44-9D7A-67802290A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0" y="3397822"/>
              <a:ext cx="2841970" cy="2321169"/>
            </a:xfrm>
            <a:prstGeom prst="rect">
              <a:avLst/>
            </a:prstGeom>
          </p:spPr>
        </p:pic>
        <p:pic>
          <p:nvPicPr>
            <p:cNvPr id="48" name="Imagen 47">
              <a:extLst>
                <a:ext uri="{FF2B5EF4-FFF2-40B4-BE49-F238E27FC236}">
                  <a16:creationId xmlns:a16="http://schemas.microsoft.com/office/drawing/2014/main" id="{17163B79-D89D-4C4B-8F51-18DACA1DC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24" y="3378877"/>
              <a:ext cx="2867616" cy="2340114"/>
            </a:xfrm>
            <a:prstGeom prst="rect">
              <a:avLst/>
            </a:prstGeom>
          </p:spPr>
        </p:pic>
        <p:pic>
          <p:nvPicPr>
            <p:cNvPr id="49" name="Picture 2" descr="Resultado de imagen para SEGURIDAD FFAA ECUADOR OLEODUCTO">
              <a:extLst>
                <a:ext uri="{FF2B5EF4-FFF2-40B4-BE49-F238E27FC236}">
                  <a16:creationId xmlns:a16="http://schemas.microsoft.com/office/drawing/2014/main" id="{2C603458-C005-4043-BB17-54771DD35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72"/>
            <a:stretch/>
          </p:blipFill>
          <p:spPr bwMode="auto">
            <a:xfrm>
              <a:off x="21642240" y="1223925"/>
              <a:ext cx="2159060" cy="2154951"/>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4F07FFD0-1704-46A5-85D8-F4D0161D91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38" t="9145" r="24360"/>
            <a:stretch/>
          </p:blipFill>
          <p:spPr>
            <a:xfrm>
              <a:off x="21637820" y="3378878"/>
              <a:ext cx="2192328" cy="2340114"/>
            </a:xfrm>
            <a:prstGeom prst="rect">
              <a:avLst/>
            </a:prstGeom>
          </p:spPr>
        </p:pic>
      </p:grpSp>
      <p:sp>
        <p:nvSpPr>
          <p:cNvPr id="35" name="CuadroTexto 34">
            <a:extLst>
              <a:ext uri="{FF2B5EF4-FFF2-40B4-BE49-F238E27FC236}">
                <a16:creationId xmlns:a16="http://schemas.microsoft.com/office/drawing/2014/main" id="{756EC72B-B84F-4370-B154-91349020D410}"/>
              </a:ext>
            </a:extLst>
          </p:cNvPr>
          <p:cNvSpPr txBox="1"/>
          <p:nvPr/>
        </p:nvSpPr>
        <p:spPr>
          <a:xfrm>
            <a:off x="152873" y="1542850"/>
            <a:ext cx="11886252" cy="4487767"/>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s-EC"/>
            </a:defPPr>
            <a:lvl1pPr algn="ctr">
              <a:defRPr sz="2400" b="1"/>
            </a:lvl1pPr>
            <a:lvl2pPr lvl="1">
              <a:spcBef>
                <a:spcPts val="600"/>
              </a:spcBef>
              <a:spcAft>
                <a:spcPts val="600"/>
              </a:spcAft>
              <a:buSzPts val="1200"/>
              <a:defRPr sz="2400" b="1" kern="0">
                <a:latin typeface="Calibri" panose="020F0502020204030204" pitchFamily="34" charset="0"/>
                <a:ea typeface="Times New Roman" panose="02020603050405020304" pitchFamily="18" charset="0"/>
                <a:cs typeface="Calibri" panose="020F0502020204030204" pitchFamily="34" charset="0"/>
              </a:defRPr>
            </a:lvl2pPr>
          </a:lstStyle>
          <a:p>
            <a:pPr marL="342900" lvl="0" indent="-342900" algn="just">
              <a:lnSpc>
                <a:spcPct val="200000"/>
              </a:lnSpc>
              <a:spcAft>
                <a:spcPts val="0"/>
              </a:spcAft>
              <a:buFont typeface="Symbol" panose="05050102010706020507" pitchFamily="18" charset="2"/>
              <a:buChar char=""/>
            </a:pPr>
            <a:r>
              <a:rPr lang="es-ES_tradnl" sz="1800" dirty="0">
                <a:latin typeface="Arial" panose="020B0604020202020204" pitchFamily="34" charset="0"/>
                <a:ea typeface="Calibri" panose="020F0502020204030204" pitchFamily="34" charset="0"/>
                <a:cs typeface="Arial" panose="020B0604020202020204" pitchFamily="34" charset="0"/>
              </a:rPr>
              <a:t>Para la asignación de misiones operativas, se tome en cuenta el efectivo de todo el personal militar profesional, a fin de cumplir eficazmente la misión asignada, dado que actualmente este personal cumple misiones también administrativas, disminuyendo la capacidad operativa de la Institución.</a:t>
            </a:r>
          </a:p>
          <a:p>
            <a:pPr marL="342900" lvl="0" indent="-342900" algn="just">
              <a:lnSpc>
                <a:spcPct val="200000"/>
              </a:lnSpc>
              <a:spcAft>
                <a:spcPts val="0"/>
              </a:spcAft>
              <a:buFont typeface="Symbol" panose="05050102010706020507" pitchFamily="18" charset="2"/>
              <a:buChar char=""/>
            </a:pPr>
            <a:endParaRPr lang="es-ES_tradnl" sz="1800" dirty="0">
              <a:latin typeface="Arial" panose="020B0604020202020204" pitchFamily="34" charset="0"/>
              <a:ea typeface="Calibri" panose="020F0502020204030204" pitchFamily="34" charset="0"/>
              <a:cs typeface="Arial" panose="020B0604020202020204" pitchFamily="34" charset="0"/>
            </a:endParaRPr>
          </a:p>
          <a:p>
            <a:pPr lvl="0" algn="just">
              <a:lnSpc>
                <a:spcPct val="200000"/>
              </a:lnSpc>
              <a:spcAft>
                <a:spcPts val="0"/>
              </a:spcAft>
            </a:pPr>
            <a:endParaRPr lang="es-EC" sz="16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200000"/>
              </a:lnSpc>
              <a:spcAft>
                <a:spcPts val="800"/>
              </a:spcAft>
              <a:buFont typeface="Symbol" panose="05050102010706020507" pitchFamily="18" charset="2"/>
              <a:buChar char=""/>
            </a:pPr>
            <a:r>
              <a:rPr lang="es-ES_tradnl" sz="1800" dirty="0">
                <a:latin typeface="Arial" panose="020B0604020202020204" pitchFamily="34" charset="0"/>
                <a:ea typeface="Calibri" panose="020F0502020204030204" pitchFamily="34" charset="0"/>
                <a:cs typeface="Arial" panose="020B0604020202020204" pitchFamily="34" charset="0"/>
              </a:rPr>
              <a:t>Es importante que el personal militar profesional y los soldados contratados conozca sobre las nuevas amenazas y riesgos a las que se va a enfrentar en base al nuevo escenario local, regional y mundial.</a:t>
            </a:r>
            <a:endParaRPr lang="es-EC" sz="1600" dirty="0">
              <a:latin typeface="Calibri" panose="020F0502020204030204" pitchFamily="34" charset="0"/>
              <a:ea typeface="Calibri" panose="020F0502020204030204" pitchFamily="34" charset="0"/>
              <a:cs typeface="Arial" panose="020B0604020202020204" pitchFamily="34" charset="0"/>
            </a:endParaRPr>
          </a:p>
          <a:p>
            <a:pPr lvl="0" algn="just">
              <a:lnSpc>
                <a:spcPct val="200000"/>
              </a:lnSpc>
              <a:spcAft>
                <a:spcPts val="800"/>
              </a:spcAft>
            </a:pPr>
            <a:endParaRPr lang="es-EC" sz="18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08261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D76F715-52B5-4BEA-A80A-7D9484FFD8F7}"/>
              </a:ext>
            </a:extLst>
          </p:cNvPr>
          <p:cNvSpPr/>
          <p:nvPr/>
        </p:nvSpPr>
        <p:spPr>
          <a:xfrm>
            <a:off x="1152552" y="695218"/>
            <a:ext cx="9540817" cy="1569660"/>
          </a:xfrm>
          <a:prstGeom prst="rect">
            <a:avLst/>
          </a:prstGeom>
          <a:noFill/>
          <a:ln>
            <a:noFill/>
          </a:ln>
        </p:spPr>
        <p:txBody>
          <a:bodyPr wrap="square" lIns="91440" tIns="45720" rIns="91440" bIns="45720">
            <a:spAutoFit/>
          </a:bodyPr>
          <a:lstStyle/>
          <a:p>
            <a:pPr algn="ctr"/>
            <a:r>
              <a:rPr lang="es-ES" sz="4800" b="1" cap="none" spc="0" dirty="0">
                <a:ln w="9525">
                  <a:solidFill>
                    <a:schemeClr val="tx1"/>
                  </a:solidFill>
                  <a:prstDash val="solid"/>
                </a:ln>
                <a:solidFill>
                  <a:srgbClr val="FFFF00"/>
                </a:solidFill>
                <a:effectLst>
                  <a:outerShdw blurRad="12700" dist="38100" dir="2700000" algn="tl" rotWithShape="0">
                    <a:schemeClr val="bg1">
                      <a:lumMod val="50000"/>
                    </a:schemeClr>
                  </a:outerShdw>
                </a:effectLst>
              </a:rPr>
              <a:t>GRACIAS </a:t>
            </a:r>
            <a:r>
              <a:rPr lang="es-ES" sz="4800" b="1" dirty="0">
                <a:ln w="9525">
                  <a:solidFill>
                    <a:schemeClr val="tx1"/>
                  </a:solidFill>
                  <a:prstDash val="solid"/>
                </a:ln>
                <a:solidFill>
                  <a:srgbClr val="FFFF00"/>
                </a:solidFill>
                <a:effectLst>
                  <a:outerShdw blurRad="12700" dist="38100" dir="2700000" algn="tl" rotWithShape="0">
                    <a:schemeClr val="bg1">
                      <a:lumMod val="50000"/>
                    </a:schemeClr>
                  </a:outerShdw>
                </a:effectLst>
              </a:rPr>
              <a:t>POR SU</a:t>
            </a:r>
          </a:p>
          <a:p>
            <a:pPr algn="ctr"/>
            <a:r>
              <a:rPr lang="es-ES" sz="4800" b="1" cap="none" spc="0" dirty="0">
                <a:ln w="9525">
                  <a:solidFill>
                    <a:schemeClr val="tx1"/>
                  </a:solidFill>
                  <a:prstDash val="solid"/>
                </a:ln>
                <a:solidFill>
                  <a:srgbClr val="FFFF00"/>
                </a:solidFill>
                <a:effectLst>
                  <a:outerShdw blurRad="12700" dist="38100" dir="2700000" algn="tl" rotWithShape="0">
                    <a:schemeClr val="bg1">
                      <a:lumMod val="50000"/>
                    </a:schemeClr>
                  </a:outerShdw>
                </a:effectLst>
              </a:rPr>
              <a:t>ATENCIÓN</a:t>
            </a:r>
            <a:r>
              <a:rPr lang="es-ES" sz="4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p>
        </p:txBody>
      </p:sp>
      <p:pic>
        <p:nvPicPr>
          <p:cNvPr id="3" name="Imagen 2">
            <a:extLst>
              <a:ext uri="{FF2B5EF4-FFF2-40B4-BE49-F238E27FC236}">
                <a16:creationId xmlns:a16="http://schemas.microsoft.com/office/drawing/2014/main" id="{E8F63FE6-C357-4688-8C9B-62AA5637754B}"/>
              </a:ext>
            </a:extLst>
          </p:cNvPr>
          <p:cNvPicPr>
            <a:picLocks noChangeAspect="1"/>
          </p:cNvPicPr>
          <p:nvPr/>
        </p:nvPicPr>
        <p:blipFill>
          <a:blip r:embed="rId2"/>
          <a:stretch>
            <a:fillRect/>
          </a:stretch>
        </p:blipFill>
        <p:spPr>
          <a:xfrm>
            <a:off x="1939636" y="2415917"/>
            <a:ext cx="8312727" cy="3937608"/>
          </a:xfrm>
          <a:prstGeom prst="ellipse">
            <a:avLst/>
          </a:prstGeom>
          <a:ln>
            <a:noFill/>
          </a:ln>
          <a:effectLst>
            <a:softEdge rad="112500"/>
          </a:effectLst>
        </p:spPr>
      </p:pic>
      <p:pic>
        <p:nvPicPr>
          <p:cNvPr id="5" name="Imagen 4">
            <a:extLst>
              <a:ext uri="{FF2B5EF4-FFF2-40B4-BE49-F238E27FC236}">
                <a16:creationId xmlns:a16="http://schemas.microsoft.com/office/drawing/2014/main" id="{61BEDD8E-7E3A-42BF-8D2D-A470FF095C9D}"/>
              </a:ext>
            </a:extLst>
          </p:cNvPr>
          <p:cNvPicPr>
            <a:picLocks noChangeAspect="1"/>
          </p:cNvPicPr>
          <p:nvPr/>
        </p:nvPicPr>
        <p:blipFill>
          <a:blip r:embed="rId3"/>
          <a:stretch>
            <a:fillRect/>
          </a:stretch>
        </p:blipFill>
        <p:spPr>
          <a:xfrm>
            <a:off x="245233" y="131237"/>
            <a:ext cx="1104043" cy="284399"/>
          </a:xfrm>
          <a:prstGeom prst="rect">
            <a:avLst/>
          </a:prstGeom>
        </p:spPr>
      </p:pic>
    </p:spTree>
    <p:extLst>
      <p:ext uri="{BB962C8B-B14F-4D97-AF65-F5344CB8AC3E}">
        <p14:creationId xmlns:p14="http://schemas.microsoft.com/office/powerpoint/2010/main" val="3038444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76E55-A348-455E-ABE7-2C3F00CC0286}"/>
              </a:ext>
            </a:extLst>
          </p:cNvPr>
          <p:cNvSpPr/>
          <p:nvPr/>
        </p:nvSpPr>
        <p:spPr>
          <a:xfrm>
            <a:off x="3288426" y="652637"/>
            <a:ext cx="606127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PREGUNTAS DE INVETIGACIÓN</a:t>
            </a:r>
          </a:p>
        </p:txBody>
      </p:sp>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pic>
        <p:nvPicPr>
          <p:cNvPr id="3076" name="Picture 4" descr="FFAAEcuador on Twitter: &quot;Aspirantes a soldados especialistas de l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384" y="3303063"/>
            <a:ext cx="5289431" cy="2975305"/>
          </a:xfrm>
          <a:prstGeom prst="rect">
            <a:avLst/>
          </a:prstGeom>
          <a:noFill/>
          <a:extLst>
            <a:ext uri="{909E8E84-426E-40DD-AFC4-6F175D3DCCD1}">
              <a14:hiddenFill xmlns:a14="http://schemas.microsoft.com/office/drawing/2010/main">
                <a:solidFill>
                  <a:srgbClr val="FFFFFF"/>
                </a:solidFill>
              </a14:hiddenFill>
            </a:ext>
          </a:extLst>
        </p:spPr>
      </p:pic>
      <p:sp>
        <p:nvSpPr>
          <p:cNvPr id="7"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4499811" y="1822883"/>
            <a:ext cx="6799146" cy="2123658"/>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176213" marR="0" lvl="0" indent="-176213"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Estructura jerárquica del Ejército Ecuatoriano</a:t>
            </a:r>
            <a:endParaRPr kumimoji="0" lang="es-EC"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6213" marR="0" lvl="0" indent="-176213"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Marco legal</a:t>
            </a:r>
          </a:p>
          <a:p>
            <a:pPr marL="176213" marR="0" lvl="0" indent="-176213"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Soldados contratados en funciones administrativas</a:t>
            </a:r>
          </a:p>
          <a:p>
            <a:pPr marL="176213" marR="0" lvl="0" indent="-176213"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Campo ocupacional</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73284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576336" y="3300167"/>
            <a:ext cx="6799146" cy="3185487"/>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C"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Específicos</a:t>
            </a:r>
            <a:r>
              <a:rPr kumimoji="0" lang="es-EC" sz="2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176213" marR="0" lvl="0" indent="-176213"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Necesidades de contratación</a:t>
            </a:r>
          </a:p>
          <a:p>
            <a:pPr marL="176213" marR="0" lvl="0" indent="-176213"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s-ES"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Analizar el marco legal</a:t>
            </a:r>
          </a:p>
          <a:p>
            <a:pPr marL="176213" marR="0" lvl="0" indent="-176213"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s-ES"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Sistema de soldados contratados en otros países</a:t>
            </a:r>
          </a:p>
          <a:p>
            <a:pPr marL="176213" marR="0" lvl="0" indent="-176213"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s-ES"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Incremento de capacidades del Ejército</a:t>
            </a:r>
          </a:p>
          <a:p>
            <a:pPr marL="176213" marR="0" lvl="0" indent="-176213"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s-ES"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Campo ocupacional</a:t>
            </a:r>
            <a:endParaRPr kumimoji="0" lang="es-EC" sz="2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sp>
        <p:nvSpPr>
          <p:cNvPr id="9" name="Rectángulo 8">
            <a:extLst>
              <a:ext uri="{FF2B5EF4-FFF2-40B4-BE49-F238E27FC236}">
                <a16:creationId xmlns:a16="http://schemas.microsoft.com/office/drawing/2014/main" id="{1D776E55-A348-455E-ABE7-2C3F00CC0286}"/>
              </a:ext>
            </a:extLst>
          </p:cNvPr>
          <p:cNvSpPr/>
          <p:nvPr/>
        </p:nvSpPr>
        <p:spPr>
          <a:xfrm>
            <a:off x="5094119" y="157314"/>
            <a:ext cx="220925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OBJETIVOS</a:t>
            </a:r>
          </a:p>
        </p:txBody>
      </p:sp>
      <p:sp>
        <p:nvSpPr>
          <p:cNvPr id="10" name="2 Rectángulo">
            <a:extLst>
              <a:ext uri="{FF2B5EF4-FFF2-40B4-BE49-F238E27FC236}">
                <a16:creationId xmlns:a16="http://schemas.microsoft.com/office/drawing/2014/main" id="{3DBB8B0A-3DA5-4F67-A044-226F7F392438}"/>
              </a:ext>
            </a:extLst>
          </p:cNvPr>
          <p:cNvSpPr>
            <a:spLocks noChangeArrowheads="1"/>
          </p:cNvSpPr>
          <p:nvPr/>
        </p:nvSpPr>
        <p:spPr bwMode="auto">
          <a:xfrm>
            <a:off x="577518" y="857172"/>
            <a:ext cx="11277600" cy="2123658"/>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EC"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General</a:t>
            </a:r>
            <a:r>
              <a:rPr kumimoji="0" lang="es-EC" sz="2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Mecanismo para el ingreso de soldados contratados, estableciendo lineamientos institucionales, permanencia, entrenamiento y campo ocupacional, para incrementar las capacidades operativas de la Fuerza y mejorar el sistema de reservas militares.</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Picture 2" descr="Ver las imágenes de ori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952" y="3467991"/>
            <a:ext cx="4089999" cy="284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037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MQERQSEhIVFRQXGRgUGRUWGBMVFRUWFxoXGBQaFRgZHiggGxolHBoUIjQhJSkrLjEuFyIzODMsNygtLisBCgoKDg0OGxAQGzEkHyQ0NywtLywsLzQsLDc0NCwsLCwsLCwsNCwsLTYsLCwsLCwsNCwsLCwsLCwsLCwsLCwsLP/AABEIAKQBMwMBEQACEQEDEQH/xAAcAAEAAgIDAQAAAAAAAAAAAAAABQYEBwECAwj/xABJEAABAwIDBAQHCwoGAwAAAAABAAIDBBEFEiEGBxMxIkFRYRRxcnOBkbEVIzIzNDVCUlOhshYXVGKSk7PB0eEkJYKiwtNj0vD/xAAbAQEAAgMBAQAAAAAAAAAAAAAABAUBAwYCB//EADgRAQABAwECCwYFBQEBAAAAAAABAgMEEQUxEhMhMjNRUmFxgcEUFTRBkbEGI1PR8BY1cqHhIkL/2gAMAwEAAhEDEQA/AN4oCAgICAgICAgICAgIOksrWAuc4NA5kkADxkppruJnREv2roQbGtp7+dj/AKrZxNzsz9GvjaOuHX8rqD9Np/3sf9U4m52Z+hx1vrg/K6g/Taf97H/VOJudmfocdb64ZuG4zT1JcIJ45S2xdw3tdlve17HS9j6l5qoqp50aPVNdNW6WcvL0ICAgICAgICAgICAgICAgICAgICAgICAgICAgICAgICCn7ebbsw8cOMCSocLhp+DGOp0lvub19yk4+PN2dZ3I9+/Fvkje0ti+Lz1b89RK6Q9QJ6LfJaNG+gK1ot00RpTCtrrqr5amEtjyICDZm4/4yr8mL2yKvz91Pn6JuHvltpVqeICAgICAgICAgICAgICAgICAgICAgICAgICAgICAgIMHG8RbS08s79RGwvt2kDQDvJsPSvVFM11RTHzea6uDTNT5ur6188j5pXXe8l7j3ns7AOQHUAFfU0xTERCmqqmqdZbQ2J3axmJs9a0uc4BzYblrWNOo4lrEu7uQ5G6rr+ZOvBo+qdZxY01rXIbG4f8AocH7DVG4+72pSOJt9mD8jaD9Dg/Yascfc7UnE2+zDTm8ihjgxCSOFjY2BsZDWgAAloJ0Vpi1TVb1mVfkUxTc0hZtx/xlX5MXtkWjP3U+fo3Ye+W2lWp4gICAgICAgICAgICAgICAgICAgICAgICAgICAgICAgpW96Ytw1wH05I2nxA5va0KVhx+bCNlz+W0zg8QfUQMcLtdLE0jtBe0EepWtydKJnuV1Ea1Q+m1QLpj4hNkie4cw0keO2n32WY3sTPI9wLLDLRG9f5zl8iP8IVxh9FCryulT24/4yr8mL2yLTn7qfP0bcPfLbSrU8QEBAQEBAQEBAQEBAQEBAQEBAQEBAQEBAQEBAQEBAQUXfH83jz0fscpeF0qNl9G1DgPyum8/D/EarO7zKvBX0c6PF9MKhXKI2hm+Tw31lnjHoivO/wBGWIj/AFL3RG+eqP8AjxXO6OtLrw9tD71/nOXyI/whXGH0UKvK6VPbj/jKvyYvbItOfup8/Rtw98ttKtTxAQEBAQEBAQEBAQEBAQEBAQEBAQEBAQEBAQEBAQEBBRd8fzePPR+xyl4XSo2X0bUOA/K6bz8P8Rqs7vMq8FfRzo8X0wqFcqs2o8IxjKNWUkBv3TVBbb1Rt/3Fb9ODZ165+zTrwrunUtK0NzQ+9f5zl8iP8IVxh9FCryulT24/4yr8mL2yLTn7qfP0bcPfLbSrU8QEBAQEBAQEBAQEBAQEBAQEBAQEBAQEBAQEBAQEBAQUXfH83jz0fscpeF0qNl9G1DgPyum8/D/EarO7zKvBX0c6PF9F4ziTKWCSeQ9GNpce0n6LR3k2A8ao6KJrqimFvXVFNOsqxutp3uppauX4yqldKT+qCWtA7r57dxCkZUxFUURujkaMaJ4M1T810UVJaI3r/OcvkR/hCuMPooVeV0sp7cePfKvyYfbKtGfup8/Rtw98tsquTxAQEBAQEBAQEBAQEBAQEBAQEBAQEBAugICAgXQEBAQEFF3x/N489H7HKXhdKjZfRtQ4D8rpvPw/xGqzu8yrwV9HOhetuscditXFh9Kbxh9i8ah7x8J3exjcx7yCeoFQ8e3FmiblW9JvXONqi3S2vQ0rYYmRMFmMa1jR3NFgq6ZmqdZT6YiI0h54piUVLE6aZ4YxvMn7gBzJPUBqVmmmap0hiqqKY1l877TYua2qlqCMuc9FvW1jQGsB77AX7yVd2bfF0RSqLlfDqmptHcxhhjpZZ3C3GfZveyO4B/aMnqVfm161xT1J2JRpTM9bYShJYgICAgICAgICAgICAgICAgICAgICDwrp+HG53YNPHyH3qNl3+Is1XOpstUcOuKXhgsuaFtzc6g+O5UfZV2bmNTM7/m2ZNPBuzDOVijiAgisQrMk8fZYg+JxA/ldUubmcTl24+Xz80uzZ4dqqUqrpEEBAQUXfH83jz0fscpeF0qNl9G0mrZWJPZ/HZaGQyQBmcty3e3NYczl10vp6lru2qbkaVPdu5NE6wn37zsQItniHeIxceskLT7Fa7272q4rWK4vPVuz1Ez5COWY6N8los1voC30W6aObDRVXVVzpSOx+y8uIzZG3bE0jiS9TR2N7XnqHpK8X78Wqe97tWZuT3PoKjpWQxsijblYxoa0DqAFgqWZmZ1lbRERGkPZYZEBAQEBAQEBAQEBAQEBAQEBAQEBAQRe0R96He4ewlU23JmMbTvhMwY/NYOAVgY4scdHajyv7/wAlW7FzIt1Tar3Tu8UjNszVHDj5LEurVYg8pJ2tBJcNO8LVXft0xMzVHJ3vUUVTOkQqddUcR7n9vLuA5LhszJm/em59F5ZtcXRFK1xTtLRdw5DrC7e3eomiNZjd1qSaJ13O/Gb9YesL3xtHaj6scGeo4zfrD1hONo7UfU4M9Rxm/WHrCcbR2o+pwZ6lc29wY11IImyxx++Ndmeej0Q7TTr1UnHvU0VcPfDTes1XKeDG9rv82Mn6bS+sqd7wo6kb3dd/kSfmxk/TaX1lPeFHUe7rv8iXI3YSfptN6ynt9HUe7rv8iVgwfdNC0h1RO6Uc8jBw2Hxm5cR4iFqrzqp5saM04cRzpbBoaKOBgjiY1jG8mtAAH9+9QqqpqnWUummIjSGQsMiAgICAgICAgICAgICAgICAgICAgICDExOm4kZaOfMeMKFtDHnIsVURv3w3WLnF3IqVIjqK4WYmmdJ3r2JiY5GdBi0rBbNcfrC/381Y2drZNqODrrHejV4lqqddNPBj1FW+T4Tie7kPUo9/MvX51rqn0bLdmijdDxsoraIOLIFk0CyaBZNBHbwh/lLfPt/5rrdmfBR4z92dm/3HyakspWkOuLJpAWTSBIYTjdRSEGCZ8fcD0D42Hon0heoqmNyNfwrF+NLlMT9/q25sLt+2tIgnDY5/okfAl7ct+Tv1fV2CTbu8Lkne5Haex6sX8y3y0f7jx/deVuUggICAgICAgICAgICAgICAgICAgICAgIInG6JmUyHRw6x9I8hcfzVJtbDszbm9PJVH+0zEvVxVFEbldXJLdMYZhQLeJLy5gXtp2krodn7Koqo42/u+UfursjLmKuBbScdBA4XDGkdo1VvRg4dca00RMIk3r0TyzLt7mxfZtXv3di9iGPaLvak9zYvs2p7uxexB7Rd7UnubF9m1Pd2L2IPaLvalw7DYrH3tq817Oxopn/xBF+5rzpVILhl6jt4XzS3z7f8Amut2X8FHjP3Z2b/cfJq/CIg+ohY4Xa6WNpHaC9oI9SmRvh0+VVNNiuqnfET9m9vyEw79FZ63/wDspfFUdThPeuZ+pLh+wWHEW8Fb6HSA+sOTiqepmNrZkTrxkqhtTutDWukonOJGvBeb382/t7je/atddnsrfC/EE6xTkR5x6w1i1zmOuLtc03B1DmuB9YIKjuomKa6dJ5Yl9B7D474dRslNuIPe5LfXba59IId/qU23VwqdXz3aOJ7LkTb+W+PBPr2giAgICAgICAgICAgICAgICAgICAgICCH2kd0Gjtd7AVRbeqmLNNPXKdgR/wC5nuQlLHne1vUSB6L6rm8W3Fy9TRPzlY3auDRMrRiVKZIyxpsdPFp1LtM/Gqv2Jt0Tp/NymsXIt1xVLxweidE12Yi5N7DkP7rRsvCrxqJiueWep7yr1N2qJpSKtEYQEHV/IrzXzZZjepAXzl0SO3hfNLfPt/5rrdl/BR4z92dm/wBx8mssB+VU/novxtUyN8OlzPh7n+M/Z9Lqe+bCAg0HvMpmx4lOGiwdkeR+s5oLvWbn0qHdjSqXebEuTXh06/LWFp3I1B/xUf0RwnjxnOHexvqWyxO+FX+JKI1t1+Mfb91p2Q27p8TmqIImSMfTmzuIGAO6TmksyuOgLeu3MKQ5dH4fvNhqRVmmpaqY0zmNLI2Mc6TO9zA6INcbgZSTe2iC9II6ixMyVE8BglYIeHaV7bRTcRpJ4TvpZbWPYSg6bR47FQQ8eYOLMzGdABxu9wa3QkaXKCUQedRLkY5waXZQXZW6udYXsO8oMfCK41EEcxikhLxm4coyyM7nt6igzEETjOPspZaWF7Xl1TIYmFuWzXAZruuRpbsuglkBAQEBAQEBAQEBAQEENtL8FnjPsVBt/o6PFPwOdKJw341nlBUWz/iqPFOyOiqW9d4ohAQEBB41coYxzj1A/wBloybtNq1VXV8oe7dM1VREKaF8+dAwt5EeXCY++Vh9ecj7rLs8G3NvDpifH6vOyquFtCZ7patwH5VT+ei/G1bo3w6jM+Huf4z9n0up75sICDRO9b5zl8mP8IUS9z3c7B+DjxlPbkfjKryYvbIs4++fL1QfxLut+foqmFYn7mf48C3E906VzuriMdxqYHvLw5t1KcoxMVoHUNJikLSWPjgwoEtuDnNnScv1i5BOYxg0VRT49US53SQVMhh98kDYnNyuzMaDlDjyJtyAQdZqeorJcSjjfxHE4S90L5eEKphpy6WEPJ0Lzr32QYO0GH0b6WqDIKimliqKUOopXER03GLQ90GR1nNkDb3P1QQBpcJDEMGdUTYnGyjdN4Nlp6aV1S2NtCI4w5jmmR+b4XTLr625oPTCMH8OqsSdWve98FNQy5WSnhGo8FDuJ0DZ1nNJGpHSPNBzsZhkeKTUlNWZpYIsNZK2IueBxZJXNdLoRdwbpfxILDsrjE42ammMrnSwxVTWSk3d70ZBG6/a0AfsoK5TYFDSR4DVQh3FlIllBe9wlkdAZC5zSbZgbi4A0dbqCDw2YoKh8eG10dOWTvqWPmrn1MIdUxyPcJYywuBNxYBtr2ZoLoN7ICAgICAgICAgICAghtpfgs8Z9ioNv9HR4p+BzpQtLLke11r2N7Lnca7Fq7Tcn5SsbtHDomnrTP5QN+ofWF0Xv+32JV3sFXXDn8oG/UPrCe/7fYk9gq64Pygb9Q+sJ7/t9iT2Crrg/KBv1D6wnv8At9iT2CrrhwdoG/Zn1hYnb9vsSewVdaNr8RdNodG/VH8+1U+btG5lck8lPUmWMam1y75cYZRGV9vojVx7uzxlNnYVWTdjsxv/AGMi/FunvYe+AWw8edZ7HrsrsaUaQxsH4yPCWocB+VU/novxtUaN8OvzPh7n+M/Z9Lqe+bCAg0TvW+c5PJj/AAhRL3PdzsH4OPGU9uR+MqvJi9sizj758vVB/Eu635+iRxDAsJD4sHmmk4r5zXsjNy5zzxCQXiPIGECQZSQfuUpyicxvYGlrHVbpHTDwsQCTK5gA8Htw8l2m17a3v6EHvJsbTmGuiLpcta90spzNu0uAB4fR0GnXdBB4Zshh2IQuq6eadzZjTvZMDkdHJQh0MT4g9gIdo4HMCD1WQZ8+7qnlhqI5pqiSSpMbpKhz2ca8JvFks0MaG66BvX4rBGYvslRMnjp5K6sZJXN4T2B9/DfB2jMZncM5XZCASCy4PjQTWzuB0L/CKmkkLo6tkcJyOaY2sgYYWiLTSwuNSdQg8HbvIGtgEM9TBJDEaYTRPYJXwk5skhLC0gONwQAQUE7hmAU9PSCijjHADHR5Drma6+fMesuu4nxoK9hm7angfTv8Iq5BTOLoGSStdHEDe7Gty/B5d/RGqCDr8PwnCqiGOerqCyBzquKjs+aGnJJPFLY4y5rWkkjO7S5OqDZVDWRzxslieHxvAc1zTcOB5EIPdAQEGBRYzBNPPTxvzS0+TityvGTiguj1Is64B5E96DPQRlTjcbKqKks500jHS2aAQyNhAL5DfotJNh2nRBJoCAgICCKx6nc9rcrSbE8vEqXbOPdvUUxbp10lMw7lNFU8KdEN7my/Zu+5c/7tyv05WHtNrtHubL9m77k925X6cntNrtHubL9m77k925X6cntNrtHubL9m77k925X6cntNrtHubL9m77k925X6cntNrtORhk32Z+7+qzGzMuf/AIn/AETlWu0zKXAnHWQ5R2DU/wBB96sMfYVyqdb06R1RvRrmdEcyE7BA1jQ1osP/ALmuks2aLNEUURpCurrmudalL3w/N486z2OS9zVxsD4yPCWoMC+VU/novxtUWN8OvzPh7n+M/Z9Lqe+bPCtq2QxvlkdlYwFzndgGpWJnSNZe7dFVyqKKY1mUHs3tpS18jo4S8PaM2V7Q3M0aEtsTpqNDY68l5puU1TpCbl7Mv4tMVXI5J6mrN63znL5Mf4Ao97nup2D8HHjKe3I/GVXkxe2RZx98+Xqg/iXdb8/RVsexundNWYlx4xUQYjBwos7eK+nphwnZG3vkfnc42+qVKcotmL19XVTYvPFWywMoYwYI4uHw3ngmV5lzNOa9tDpa/cgxNm6uvxCoZEa+WKMUNJUvLA0vfI5oJsSOiHG5JGugHWUGNsVjNXivgFI+tniBpqirmlhMbJpCKqSGJuYtNg0NHIa316rBY8EqcQgxKio6yoEhNPO55Z8GTLJaJzuiOmGkA+LrQVCOpmra/D2yVEgf4ZisLZWlueNjWRBgZcEad4KDtu5nnp48HDKmXh1M9U18JLOGBGZLZbNvqdTcnXsQSGP7Q13hEsUNU6MnFaalYSA5rI5I3EtLetuaxI67IOdo5Z6Q1ULsWq5pYIeJBHTtLpWuIdI59cRGWBly0AEjodXJBszZKufUUNJPIQZJIIpHEAAFzmNLjYctSUFM2aqDHXY5OIJKiTjwxcOPJndG1mVoGcgWANzryb3IIWhxWmdBSR0tRVUdHlnDKOnD5a+WYSOuRlbJ72DmOpAvog6bO41X1zsLgfWzR8ZlaJntETZXCGRzWc2loeAA3NbtPPVBzh+N1BgMNRickccOIVNIXtDnV1RHE1nCZFkY4k5nHMbciNUGPQbQVtQIaEVdTGJMRmp+M9rGVbaaKOOQMebaSHPztcHu6KDErcSnw2sxOJtRK6SaqwymNQGNfUCJ8UziWta2z5cjQ3RtyTcaoMzFcer6eOpbBNW8ISUhgmrInxyB0jy2aMuexpe29vEPWQlK2orKKvnpjiRd/lr6nj1AY2OOYz5M+VrSAAL2bYjUCxQe2xONSHE4oI6qsqKeWldKXVTC1r5WuaM9PnY12Sx7La9dtA2kgICAgICAgICAgICAgrO8fDzPh07Wi7mgSjr+LIc7/bmWu7GtMrHZN6LWXRVO7d9eRoWmnMb2SN5sc148bSCPYofe767RFyiaJ+caPpPB8TjqoWTxG7Xi/eD1tPYQbg+JT6ZiY1h81v2a7NybdccsGM4a2qgkgeSGyNLSRzHYR3g2KVRrGhYvVWblNynfE6qrsXu/GHzunfPxXZSxoDMgANrk6m50t6+fVrotcGddVrtHbE5duLcU6RvnlUDet85y+TH+ALTe5y/2D8HHjKZ3Nsc41rWODXmNga4jMGuPEyki4vY2NrhZx98+Xqg/iXdb8/RP0WwtFDh/uU6SB1Q+KRolcyMTFzy9wkay+Yhp5C/JnNSnKKTjuFmhNXTCqq2PkpY4nsFKXsxB7IjHH4PIC8x/Ra8EX1dY9YC+bB7IyUvDqJX2e+ipqZ0OXWN0TRe7s2utxa3VzQYWFbuZqKOkdS1jG1FOyaEyPhLo5opZXy5XMD7tLXOuCHdSDtTbu56Z1JLTVobPC2ZssksPEbNx3Z3uDA8ZbOJsL9muhuHfBd27qeelmNXxDTz1VQbxAOk8KaxtiQ6wIy3uBY35BBG027+amFPDHiUIkpZX1FO18IzCOQv4wkbxLvBJHSFrWPaLBnxbunue2Z9aJHeGwYi5whDQ4wtIcxoD7BpJ0OtgAOlzQZWJ7CzSVNdJFWCKGvYyOdnCD5BkYYxwn5gACCb3B5nuIDnZHCaykq46d9Q6amhomxfFGKLiiQCEtJJzP4TXB1jpYE/CCD0r9j6ltZUVVDWNp/CmsbM18Ils6MFrZIjmFnWJ0Nxck68gERge7GbD5YpaOta17Y5Kdxkhz3ifKZW5RnFntJtfkbcupB12X2UioaqnLsUhk8GNSxkREbZSJzcte7iavDs30db8gg9xu2linFVT1jWztq6qrbnhLow2raxj2OaHgkgN+ECOfIIOh3aTtc6Rlf78Krw6KR0I6Mrm5Zw8B3SY+zbAWsG9aDu7dpK91TNLW5qmaWmqo5RCGthmpQ8N6OfpMs8tA0IAFyTqgya7YOoqmyuqa0Olkkp32ZG4QRMpzcNjjMhN3HUuJ9CD12z3fDEp5pXT5BJSCjyhly1zZxUNkvmFxmaAW25daDErdka1rxWvxAcaKmmp7Q0pdZhbdhiYHlxlzjN36AAdYW/Zdswo6bwm/H4UfFva/EyjPe2l735IJRAQEBAQEBAQEBAQEHBF9EGhtv8AZN1BMXMaTTyEljuphOpjd2W6u0eIqHco4M9zu9k7RpybcUVT/wC4/wB9/wC6KwHaOpoXE08haDq5hAcx3jaevvFivNNU07kvLwLGVH5kcvX81j/OrXfVp/2JP+xe+Or7v55q3+nsbrq+sfs5/OrXfVp/2JP+xOOr7v55n9PY3XV9Y/ZVsexiStmdPKGh7gAcgIb0RYaEn2rXVVNU6ytcTFoxrfF0bu9fNyPxlV5MXtkW3H3z5eqh/Eu635+iGx+cvranGg7oUVfT0gOvRgjBjqgPKfK03/qpTlFwq8fxKpnrvAOBko3NibFIxz31Mlg6QZs7RGBew7e5B2g2xqXRYu90bGOo4w+NhFy1xgMpbKQ6zrO00tyQReJbZ17aZtS6ajpI/A4aiPihr3Vk74hJIyJglD2NDjl+CT4xyDJpNrMQxF4ZRcCEso4aqTiMdJnmnZnZEzpDKy30jcoJPZ7airmq5aeoiZE6OkjndGNXNmcSHjMHEFulwO/mg17Li9TiDoqkuiZNJhVWX9BxZkbNI1wa3NcEsFr3OutupBZ92+M1UZw2jkdC6GWjM7csbmyNDMoY1zi8hx53Ngg8Gbe4jLPDTwMpi+aqr6YZ2yBrW0zYzG4kOJ0zOcdNbW05oOdo9sMSw+KWWpnoY3xOY2OlsHyVjegJJQWyZowSXEDLoBY9pC3bebQTUNLFVRBnDE0Inzgm0EhyvLSCLOBLdTpqg9MCxyapxGvhs3wem4UbHAHM6V7M8l3XtZugtbrQaneaJxx2KaldPVPqalsGSnfLIHnMGZZGtOSz7G1/QeSCZg2yq6aN1I6qpaaWhpYMzarpyVU7ouIY2niNsGjK0kXOY9d9Aymbw6yqkc2GSlpXingnhhnFzWSSszPZHI6RjWgO6A67+mwSh2ixWrkq20jIIjSMhBhkaZXTVD4xJLFnD2hoaeiCL35310DH2p2wr6Zs00j6SiDIo5IaabJNNVPLQZm9CUFoa45Lga8+9BsPBq3winhntl4sbJcvO2doda/ddBmICAgICAgICAgICAgICAg8aulZKx0cjGvY4WLXAEEd4WJjXkl6orqoqiqmdJhrnHN07HEupJuH/wCOS7mjyXjpAeMHxrTVY6nRY34irpjS9Tr3xyT+32Vx+66vH2J7xIf5tC18TWso/EGJPX9P+uv5sK/6sX7z+yxxNbP9QYnf9P8Ap+bDEPqxfvP7JxNZ/UGJ3/T/AKt+77Zarw/wp0jY8z2NEYD7gvbnIDjbQXI1W21bmmZmVLtnaFnLiji9eTXf5Iek3NwHDXNnja/EnMlPH4s+XjOLjHcZspAu0E5ddSt6ie2G7OYxRx1EcAp3Pq2xuMxlcw004YI5X2yHiA2zC1rX60HpV7J4jG/EoYRBLFXRMbx5ZHNe1zYeG/MwNN3ON7WNhe/cgxMP2FxCndK1sdNIZ6OnpBPJIQ6kMdOIZQwZCXBxubCwNhdBkYJs1imH5ZYIaeSSSlipZGGZzeHJTgxwytdk6TSyxLbA3PPTUMun2bxOmqhMww1LpaRlNNLLI5hZK0kufYNJezXQCxP6vWGFs/u9q4WwNkMQyUFTRuIc42kmlkewjo6tyuFygYRs1itM+gmEFM99NC+jczjuaHRnLklzZDY3vdtjy79A9Nm9hKyCrpJ5jCRFU188hY52oqo2NjyAj6wdcE6C3NBi4nsLXubikEcdMRWTOnFW+Q8URlzXtgy5CebbXJAGYkdSC47XsY/CJo6x0UBfAWnM8FjZsmZoaTbNZzbjS5sgwdzlE9mGMmmJM1U99S8nmc5ysPiLGsPpQZuxGz81HLiD5clqiqkqI8pJ6Djpm0Fj3IInFNn66Ctrp6KKCUVrIgHyvyOpZY2OjD8pY7O3UOt2j1hhY9sviU0ctNLHTV8ckMbIppTHC6kmEZZNI1rYiTd5zix05IOtFspimHCojo3RTCphhZx5JHRvp5o4hE+S2VxeDbMNbjTs1DHqNh8Qa7EI2tp5zVxtYK2Z5ErMsQY9pYGE9IjqIA0JvayDYmy9NJDR08UzWtkjiZG4NdmbdjQ3Q2HMAH0oJRAQEBAQEBAQEBAQEBAQEBAQEBAQEBAQEBAQEBAQEBBjV+Hw1Dck8UcrLh2WRrXtzDkbOBFx2oMhjQAABYDQAaADqsg5QEBAQEBAQEBAQEBAQEBAQEBAQEBAQEBAQEBAQEBAQEBAQEBAQEBAQEBAQEBAQEBB/9k=">
            <a:extLst>
              <a:ext uri="{FF2B5EF4-FFF2-40B4-BE49-F238E27FC236}">
                <a16:creationId xmlns:a16="http://schemas.microsoft.com/office/drawing/2014/main" id="{3B875FFB-94DD-4AA9-8955-0200889F2CAE}"/>
              </a:ext>
            </a:extLst>
          </p:cNvPr>
          <p:cNvSpPr>
            <a:spLocks noChangeAspect="1" noChangeArrowheads="1"/>
          </p:cNvSpPr>
          <p:nvPr/>
        </p:nvSpPr>
        <p:spPr bwMode="auto">
          <a:xfrm>
            <a:off x="155575" y="-1516063"/>
            <a:ext cx="5934075" cy="3171826"/>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B32FFB4-1ADE-4D44-B45D-6E255FE86E74}"/>
              </a:ext>
            </a:extLst>
          </p:cNvPr>
          <p:cNvPicPr>
            <a:picLocks noChangeAspect="1"/>
          </p:cNvPicPr>
          <p:nvPr/>
        </p:nvPicPr>
        <p:blipFill>
          <a:blip r:embed="rId2"/>
          <a:stretch>
            <a:fillRect/>
          </a:stretch>
        </p:blipFill>
        <p:spPr>
          <a:xfrm>
            <a:off x="245233" y="131237"/>
            <a:ext cx="1104043" cy="284399"/>
          </a:xfrm>
          <a:prstGeom prst="rect">
            <a:avLst/>
          </a:prstGeom>
        </p:spPr>
      </p:pic>
      <p:sp>
        <p:nvSpPr>
          <p:cNvPr id="8" name="Rectángulo 7">
            <a:extLst>
              <a:ext uri="{FF2B5EF4-FFF2-40B4-BE49-F238E27FC236}">
                <a16:creationId xmlns:a16="http://schemas.microsoft.com/office/drawing/2014/main" id="{722164E8-F2B1-4187-B894-0B2A21774DD7}"/>
              </a:ext>
            </a:extLst>
          </p:cNvPr>
          <p:cNvSpPr/>
          <p:nvPr/>
        </p:nvSpPr>
        <p:spPr>
          <a:xfrm>
            <a:off x="3167080" y="424657"/>
            <a:ext cx="620073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n-ea"/>
                <a:cs typeface="Aharoni" panose="02010803020104030203" pitchFamily="2" charset="-79"/>
              </a:rPr>
              <a:t>JUSTIFICACIÓN E IMPORTANCIA</a:t>
            </a:r>
          </a:p>
        </p:txBody>
      </p:sp>
      <p:sp>
        <p:nvSpPr>
          <p:cNvPr id="15" name="CuadroTexto 14"/>
          <p:cNvSpPr txBox="1"/>
          <p:nvPr/>
        </p:nvSpPr>
        <p:spPr>
          <a:xfrm>
            <a:off x="1371600" y="4469365"/>
            <a:ext cx="9791699" cy="1785104"/>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defPPr>
              <a:defRPr lang="es-EC"/>
            </a:def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Únicamente con una planificación adecuada para el empleo de los escasos recursos que son asignados para la defensa se pueden optimizar los mismos y maximizar su inversión.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institución casa adentro debe tomar acciones para proyectar su desarrollo.</a:t>
            </a:r>
          </a:p>
        </p:txBody>
      </p:sp>
      <p:sp>
        <p:nvSpPr>
          <p:cNvPr id="16" name="CuadroTexto 15"/>
          <p:cNvSpPr txBox="1"/>
          <p:nvPr/>
        </p:nvSpPr>
        <p:spPr>
          <a:xfrm>
            <a:off x="1371600" y="1997944"/>
            <a:ext cx="9791699" cy="1446550"/>
          </a:xfrm>
          <a:prstGeom prst="rect">
            <a:avLst/>
          </a:prstGeom>
          <a:solidFill>
            <a:srgbClr val="4F81BD">
              <a:lumMod val="20000"/>
              <a:lumOff val="80000"/>
            </a:srgb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defPPr>
              <a:defRPr lang="es-EC"/>
            </a:def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posibilidad de mantener un efectivo de la Fuerza Terrestre que genere menor costo presupuestario en su mantenimiento, conservando las capacidades del personal militar.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Contar con reservas con mayor capacitación y entrenamiento</a:t>
            </a:r>
          </a:p>
        </p:txBody>
      </p:sp>
    </p:spTree>
    <p:extLst>
      <p:ext uri="{BB962C8B-B14F-4D97-AF65-F5344CB8AC3E}">
        <p14:creationId xmlns:p14="http://schemas.microsoft.com/office/powerpoint/2010/main" val="2127204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1 Rectángulo redondeado"/>
          <p:cNvSpPr/>
          <p:nvPr/>
        </p:nvSpPr>
        <p:spPr bwMode="auto">
          <a:xfrm>
            <a:off x="4230688" y="1216758"/>
            <a:ext cx="3878596" cy="763229"/>
          </a:xfrm>
          <a:prstGeom prst="roundRect">
            <a:avLst>
              <a:gd name="adj" fmla="val 50000"/>
            </a:avLst>
          </a:prstGeom>
          <a:solidFill>
            <a:srgbClr val="FFFF00"/>
          </a:solidFill>
          <a:ln w="76200" cap="flat" cmpd="tri" algn="ctr">
            <a:solidFill>
              <a:schemeClr val="tx1"/>
            </a:solidFill>
            <a:prstDash val="solid"/>
            <a:round/>
            <a:headEnd type="none" w="med" len="med"/>
            <a:tailEnd type="none" w="med" len="med"/>
          </a:ln>
          <a:effectLst/>
          <a:scene3d>
            <a:camera prst="orthographicFront"/>
            <a:lightRig rig="soft" dir="t">
              <a:rot lat="0" lon="0" rev="10800000"/>
            </a:lightRig>
          </a:scene3d>
          <a:sp3d prstMaterial="flat"/>
        </p:spPr>
        <p:txBody>
          <a:bodyPr/>
          <a:lstStyle/>
          <a:p>
            <a:pPr marL="0" marR="0" lvl="3"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272" normalizeH="0" baseline="0" noProof="0" dirty="0">
                <a:ln>
                  <a:noFill/>
                </a:ln>
                <a:solidFill>
                  <a:sysClr val="windowText" lastClr="000000"/>
                </a:solidFill>
                <a:effectLst>
                  <a:glow rad="139700">
                    <a:srgbClr val="FFFF99"/>
                  </a:glow>
                </a:effectLst>
                <a:uLnTx/>
                <a:uFillTx/>
                <a:latin typeface="Arial Black" pitchFamily="34" charset="0"/>
                <a:ea typeface="+mn-ea"/>
                <a:cs typeface="Arial"/>
              </a:rPr>
              <a:t>MARCO TEÓRICO</a:t>
            </a:r>
          </a:p>
        </p:txBody>
      </p:sp>
      <p:sp>
        <p:nvSpPr>
          <p:cNvPr id="7" name="3 CuadroTexto">
            <a:extLst>
              <a:ext uri="{FF2B5EF4-FFF2-40B4-BE49-F238E27FC236}">
                <a16:creationId xmlns:a16="http://schemas.microsoft.com/office/drawing/2014/main" id="{668EA47A-1F39-40BB-B9D4-D144AA6DF67E}"/>
              </a:ext>
            </a:extLst>
          </p:cNvPr>
          <p:cNvSpPr txBox="1"/>
          <p:nvPr/>
        </p:nvSpPr>
        <p:spPr>
          <a:xfrm>
            <a:off x="2075396" y="123248"/>
            <a:ext cx="8041208" cy="584775"/>
          </a:xfrm>
          <a:prstGeom prst="rect">
            <a:avLst/>
          </a:prstGeom>
        </p:spPr>
        <p:txBody>
          <a:bodyPr vert="horz" lIns="91440" tIns="45720" rIns="91440" bIns="45720" rtlCol="0">
            <a:noAutofit/>
          </a:bodyPr>
          <a:lstStyle>
            <a:defPPr>
              <a:defRPr lang="es-EC"/>
            </a:defPPr>
            <a:lvl1pPr indent="0" algn="ctr">
              <a:spcBef>
                <a:spcPct val="20000"/>
              </a:spcBef>
              <a:buFont typeface="Arial" panose="020B0604020202020204" pitchFamily="34" charset="0"/>
              <a:buNone/>
              <a:defRPr sz="3200">
                <a:solidFill>
                  <a:srgbClr val="FF0000"/>
                </a:solidFill>
                <a:effectLst>
                  <a:outerShdw blurRad="38100" dist="38100" dir="2700000" algn="tl">
                    <a:srgbClr val="000000">
                      <a:alpha val="43137"/>
                    </a:srgbClr>
                  </a:outerShdw>
                </a:effectLst>
                <a:latin typeface="Berlin Sans FB Demi" panose="020E0802020502020306" pitchFamily="34" charset="0"/>
                <a:ea typeface="+mj-ea"/>
                <a:cs typeface="Aharoni" panose="02010803020104030203" pitchFamily="2" charset="-79"/>
              </a:defRPr>
            </a:lvl1pPr>
            <a:lvl2pPr indent="0" algn="ctr">
              <a:spcBef>
                <a:spcPct val="20000"/>
              </a:spcBef>
              <a:buFont typeface="Arial" panose="020B0604020202020204" pitchFamily="34" charset="0"/>
              <a:buNone/>
              <a:defRPr sz="2800">
                <a:solidFill>
                  <a:schemeClr val="tx1">
                    <a:tint val="75000"/>
                  </a:schemeClr>
                </a:solidFill>
              </a:defRPr>
            </a:lvl2pPr>
            <a:lvl3pPr indent="0" algn="ctr">
              <a:spcBef>
                <a:spcPct val="20000"/>
              </a:spcBef>
              <a:buFont typeface="Arial" panose="020B0604020202020204" pitchFamily="34" charset="0"/>
              <a:buNone/>
              <a:defRPr sz="2400">
                <a:solidFill>
                  <a:schemeClr val="tx1">
                    <a:tint val="75000"/>
                  </a:schemeClr>
                </a:solidFill>
              </a:defRPr>
            </a:lvl3pPr>
            <a:lvl4pPr indent="0" algn="ctr">
              <a:spcBef>
                <a:spcPct val="20000"/>
              </a:spcBef>
              <a:buFont typeface="Arial" panose="020B0604020202020204" pitchFamily="34" charset="0"/>
              <a:buNone/>
              <a:defRPr sz="2000">
                <a:solidFill>
                  <a:schemeClr val="tx1">
                    <a:tint val="75000"/>
                  </a:schemeClr>
                </a:solidFill>
              </a:defRPr>
            </a:lvl4pPr>
            <a:lvl5pPr indent="0" algn="ctr">
              <a:spcBef>
                <a:spcPct val="20000"/>
              </a:spcBef>
              <a:buFont typeface="Arial" panose="020B0604020202020204" pitchFamily="34" charset="0"/>
              <a:buNone/>
              <a:defRPr sz="2000">
                <a:solidFill>
                  <a:schemeClr val="tx1">
                    <a:tint val="75000"/>
                  </a:schemeClr>
                </a:solidFill>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EC"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erlin Sans FB Demi" panose="020E0802020502020306" pitchFamily="34" charset="0"/>
                <a:ea typeface="+mj-ea"/>
                <a:cs typeface="Aharoni" panose="02010803020104030203" pitchFamily="2" charset="-79"/>
              </a:rPr>
              <a:t>CAPITULO II</a:t>
            </a:r>
          </a:p>
        </p:txBody>
      </p:sp>
      <p:pic>
        <p:nvPicPr>
          <p:cNvPr id="3" name="Imagen 2">
            <a:extLst>
              <a:ext uri="{FF2B5EF4-FFF2-40B4-BE49-F238E27FC236}">
                <a16:creationId xmlns:a16="http://schemas.microsoft.com/office/drawing/2014/main" id="{83CF0B8F-5B5C-4877-9191-78B19F9FA14C}"/>
              </a:ext>
            </a:extLst>
          </p:cNvPr>
          <p:cNvPicPr>
            <a:picLocks noChangeAspect="1"/>
          </p:cNvPicPr>
          <p:nvPr/>
        </p:nvPicPr>
        <p:blipFill>
          <a:blip r:embed="rId2"/>
          <a:stretch>
            <a:fillRect/>
          </a:stretch>
        </p:blipFill>
        <p:spPr>
          <a:xfrm>
            <a:off x="4669593" y="2488722"/>
            <a:ext cx="2852813" cy="2852813"/>
          </a:xfrm>
          <a:prstGeom prst="rect">
            <a:avLst/>
          </a:prstGeom>
        </p:spPr>
      </p:pic>
      <p:pic>
        <p:nvPicPr>
          <p:cNvPr id="10" name="Imagen 9">
            <a:extLst>
              <a:ext uri="{FF2B5EF4-FFF2-40B4-BE49-F238E27FC236}">
                <a16:creationId xmlns:a16="http://schemas.microsoft.com/office/drawing/2014/main" id="{B8AD0F14-2184-4460-A750-6B29E7DD7CB1}"/>
              </a:ext>
            </a:extLst>
          </p:cNvPr>
          <p:cNvPicPr>
            <a:picLocks noChangeAspect="1"/>
          </p:cNvPicPr>
          <p:nvPr/>
        </p:nvPicPr>
        <p:blipFill>
          <a:blip r:embed="rId3"/>
          <a:stretch>
            <a:fillRect/>
          </a:stretch>
        </p:blipFill>
        <p:spPr>
          <a:xfrm>
            <a:off x="245233" y="131237"/>
            <a:ext cx="1104043" cy="284399"/>
          </a:xfrm>
          <a:prstGeom prst="rect">
            <a:avLst/>
          </a:prstGeom>
        </p:spPr>
      </p:pic>
    </p:spTree>
    <p:extLst>
      <p:ext uri="{BB962C8B-B14F-4D97-AF65-F5344CB8AC3E}">
        <p14:creationId xmlns:p14="http://schemas.microsoft.com/office/powerpoint/2010/main" val="1870027604"/>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34</TotalTime>
  <Words>4117</Words>
  <Application>Microsoft Office PowerPoint</Application>
  <PresentationFormat>Panorámica</PresentationFormat>
  <Paragraphs>791</Paragraphs>
  <Slides>58</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58</vt:i4>
      </vt:variant>
    </vt:vector>
  </HeadingPairs>
  <TitlesOfParts>
    <vt:vector size="67" baseType="lpstr">
      <vt:lpstr>Arial</vt:lpstr>
      <vt:lpstr>Arial Black</vt:lpstr>
      <vt:lpstr>Berlin Sans FB Demi</vt:lpstr>
      <vt:lpstr>Calibri</vt:lpstr>
      <vt:lpstr>Calibri Light</vt:lpstr>
      <vt:lpstr>Century Gothic</vt:lpstr>
      <vt:lpstr>Symbol</vt:lpstr>
      <vt:lpstr>Times New Roman</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DELL</dc:creator>
  <cp:lastModifiedBy>usuario</cp:lastModifiedBy>
  <cp:revision>8</cp:revision>
  <dcterms:created xsi:type="dcterms:W3CDTF">2020-09-15T21:54:46Z</dcterms:created>
  <dcterms:modified xsi:type="dcterms:W3CDTF">2020-09-16T15:40:43Z</dcterms:modified>
</cp:coreProperties>
</file>