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sldIdLst>
    <p:sldId id="269" r:id="rId2"/>
    <p:sldId id="304" r:id="rId3"/>
    <p:sldId id="266" r:id="rId4"/>
    <p:sldId id="257" r:id="rId5"/>
    <p:sldId id="267" r:id="rId6"/>
    <p:sldId id="271" r:id="rId7"/>
    <p:sldId id="298" r:id="rId8"/>
    <p:sldId id="300" r:id="rId9"/>
    <p:sldId id="302" r:id="rId10"/>
    <p:sldId id="303" r:id="rId11"/>
    <p:sldId id="287" r:id="rId12"/>
    <p:sldId id="289" r:id="rId13"/>
    <p:sldId id="305" r:id="rId14"/>
    <p:sldId id="291" r:id="rId15"/>
    <p:sldId id="299" r:id="rId16"/>
    <p:sldId id="279" r:id="rId17"/>
    <p:sldId id="296" r:id="rId18"/>
    <p:sldId id="297" r:id="rId19"/>
    <p:sldId id="301" r:id="rId20"/>
    <p:sldId id="283" r:id="rId2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04" autoAdjust="0"/>
  </p:normalViewPr>
  <p:slideViewPr>
    <p:cSldViewPr snapToGrid="0" showGuides="1">
      <p:cViewPr varScale="1">
        <p:scale>
          <a:sx n="68" d="100"/>
          <a:sy n="68" d="100"/>
        </p:scale>
        <p:origin x="1362" y="54"/>
      </p:cViewPr>
      <p:guideLst>
        <p:guide orient="horz" pos="2228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EC4D2-1963-40B8-98AC-1043B8694137}" type="doc">
      <dgm:prSet loTypeId="urn:microsoft.com/office/officeart/2005/8/layout/list1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s-EC"/>
        </a:p>
      </dgm:t>
    </dgm:pt>
    <dgm:pt modelId="{F749EC14-3D2A-4D60-8A61-0D803C7A99A8}">
      <dgm:prSet phldrT="[Texto]" custT="1"/>
      <dgm:spPr/>
      <dgm:t>
        <a:bodyPr/>
        <a:lstStyle/>
        <a:p>
          <a:pPr algn="l"/>
          <a:r>
            <a:rPr lang="es-EC" sz="2800" b="1" dirty="0" smtClean="0">
              <a:latin typeface="Arial Narrow" panose="020B0606020202030204" pitchFamily="34" charset="0"/>
              <a:cs typeface="Arial" panose="020B0604020202020204" pitchFamily="34" charset="0"/>
            </a:rPr>
            <a:t>1</a:t>
          </a:r>
          <a:r>
            <a:rPr lang="es-EC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C" sz="2000" b="0" dirty="0" smtClean="0">
              <a:latin typeface="Arial Narrow" panose="020B0606020202030204" pitchFamily="34" charset="0"/>
              <a:cs typeface="Arial" panose="020B0604020202020204" pitchFamily="34" charset="0"/>
            </a:rPr>
            <a:t>Seleccionar un laboratorio de la Universidad para el estudio.</a:t>
          </a:r>
          <a:endParaRPr lang="es-EC" sz="20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  <dgm:extLst/>
    </dgm:pt>
    <dgm:pt modelId="{484E1C66-640A-48BE-A08F-B45DAB634CE6}" type="parTrans" cxnId="{840497FB-A0DE-451E-8D58-BFBCBA807087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3F4CEE9-EA88-4F92-B174-B1D61BA08F1A}" type="sibTrans" cxnId="{840497FB-A0DE-451E-8D58-BFBCBA807087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9915E335-384D-4AF6-A240-48D0229A518A}">
      <dgm:prSet phldrT="[Texto]" custT="1"/>
      <dgm:spPr/>
      <dgm:t>
        <a:bodyPr/>
        <a:lstStyle/>
        <a:p>
          <a:pPr algn="l"/>
          <a:r>
            <a:rPr lang="es-EC" sz="2800" b="1" dirty="0" smtClean="0">
              <a:latin typeface="Arial Narrow" panose="020B0606020202030204" pitchFamily="34" charset="0"/>
              <a:cs typeface="Arial" panose="020B0604020202020204" pitchFamily="34" charset="0"/>
            </a:rPr>
            <a:t>2 </a:t>
          </a:r>
          <a:r>
            <a:rPr lang="es-EC" sz="2000" b="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los “Procesos AS-IS” comunes entre los laboratorios y calificar su estado de madurez en el Laboratorio en estudio.</a:t>
          </a:r>
          <a:endParaRPr lang="es-EC" sz="20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D872E8DC-35E1-4DCE-9407-41046213A7C9}" type="parTrans" cxnId="{1AF6E40E-89A8-4E83-BAF9-7F2D6BCBD949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A6312B0C-3ACD-4139-B5EF-2AAF316F783C}" type="sibTrans" cxnId="{1AF6E40E-89A8-4E83-BAF9-7F2D6BCBD949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F77EDA8-A1EA-474C-B85D-745E2B15FAFC}">
      <dgm:prSet phldrT="[Texto]" custT="1"/>
      <dgm:spPr/>
      <dgm:t>
        <a:bodyPr/>
        <a:lstStyle/>
        <a:p>
          <a:pPr algn="l"/>
          <a:r>
            <a:rPr lang="es-EC" sz="2800" b="1" dirty="0" smtClean="0">
              <a:latin typeface="Arial Narrow" panose="020B0606020202030204" pitchFamily="34" charset="0"/>
              <a:cs typeface="Arial" panose="020B0604020202020204" pitchFamily="34" charset="0"/>
            </a:rPr>
            <a:t>3 </a:t>
          </a:r>
          <a:r>
            <a:rPr lang="es-EC" sz="2000" b="0" dirty="0" smtClean="0">
              <a:latin typeface="Arial Narrow" panose="020B0606020202030204" pitchFamily="34" charset="0"/>
              <a:cs typeface="Arial" panose="020B0604020202020204" pitchFamily="34" charset="0"/>
            </a:rPr>
            <a:t>Construir la línea base de los “Procesos AS-IS” priorizados (Guía metodológica – UPDI) y avalar recurrencia con 2 laboratorios pares.</a:t>
          </a:r>
          <a:endParaRPr lang="es-EC" sz="20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17347765-6A60-4781-A995-AC78EAFC6B6D}" type="parTrans" cxnId="{25FCD1D2-B168-4D10-AE80-C12BD8B9F331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800AAFA-2E9C-4AF1-B23F-2369AF78F9E6}" type="sibTrans" cxnId="{25FCD1D2-B168-4D10-AE80-C12BD8B9F331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6305A755-CFAB-4A5E-BC7F-F2D638918954}">
      <dgm:prSet phldrT="[Texto]" custT="1"/>
      <dgm:spPr/>
      <dgm:t>
        <a:bodyPr/>
        <a:lstStyle/>
        <a:p>
          <a:pPr algn="l"/>
          <a:r>
            <a:rPr lang="es-EC" sz="2800" b="1" dirty="0" smtClean="0">
              <a:latin typeface="Arial Narrow" panose="020B0606020202030204" pitchFamily="34" charset="0"/>
              <a:cs typeface="Arial" panose="020B0604020202020204" pitchFamily="34" charset="0"/>
            </a:rPr>
            <a:t>5</a:t>
          </a:r>
          <a:r>
            <a:rPr lang="es-EC" sz="2000" b="1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C" sz="2000" b="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puntos de mejoras en el flujo y documentar el proceso TO-BE</a:t>
          </a:r>
          <a:endParaRPr lang="es-EC" sz="20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8DDA6559-FE7A-4D21-89BA-E88B9E962064}" type="parTrans" cxnId="{F560D1B7-F5F4-49BD-91F5-ED9341870E5F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E92F7292-272B-4171-A4D3-E1DF449AA86E}" type="sibTrans" cxnId="{F560D1B7-F5F4-49BD-91F5-ED9341870E5F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612675D-058C-45B3-BF95-97EC2436EDF6}">
      <dgm:prSet phldrT="[Texto]" custT="1"/>
      <dgm:spPr/>
      <dgm:t>
        <a:bodyPr/>
        <a:lstStyle/>
        <a:p>
          <a:pPr algn="l"/>
          <a:r>
            <a:rPr lang="es-EC" sz="2800" b="1" dirty="0" smtClean="0">
              <a:latin typeface="Arial Narrow" panose="020B0606020202030204" pitchFamily="34" charset="0"/>
              <a:cs typeface="Arial" panose="020B0604020202020204" pitchFamily="34" charset="0"/>
            </a:rPr>
            <a:t>4 </a:t>
          </a:r>
          <a:r>
            <a:rPr lang="es-EC" sz="2000" b="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el “Proceso crítico” del laboratorio en estudio mediante la evaluación “desempeño vs. importancia”</a:t>
          </a:r>
          <a:endParaRPr lang="es-EC" sz="2000" b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0354233-51FB-4762-9076-8C9BA26F0242}" type="sibTrans" cxnId="{67AB65DC-1963-43B1-9B2C-504B4F861EAC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4000CF7C-D080-4BBB-BAF9-49184DDB7C61}" type="parTrans" cxnId="{67AB65DC-1963-43B1-9B2C-504B4F861EAC}">
      <dgm:prSet/>
      <dgm:spPr/>
      <dgm:t>
        <a:bodyPr/>
        <a:lstStyle/>
        <a:p>
          <a:pPr algn="ctr"/>
          <a:endParaRPr lang="es-EC" sz="110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3E6ADDB2-BD65-4D4D-8B3C-B34F1FA2410A}" type="pres">
      <dgm:prSet presAssocID="{36FEC4D2-1963-40B8-98AC-1043B86941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B94AAA3-8074-4C48-BEA1-FC12BD29FE67}" type="pres">
      <dgm:prSet presAssocID="{F749EC14-3D2A-4D60-8A61-0D803C7A99A8}" presName="parentLin" presStyleCnt="0"/>
      <dgm:spPr/>
      <dgm:t>
        <a:bodyPr/>
        <a:lstStyle/>
        <a:p>
          <a:endParaRPr lang="es-EC"/>
        </a:p>
      </dgm:t>
    </dgm:pt>
    <dgm:pt modelId="{575573D9-90A9-40FB-A852-A7D133AA65AE}" type="pres">
      <dgm:prSet presAssocID="{F749EC14-3D2A-4D60-8A61-0D803C7A99A8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19CC517C-136F-4C17-A122-F6ADC1C17375}" type="pres">
      <dgm:prSet presAssocID="{F749EC14-3D2A-4D60-8A61-0D803C7A99A8}" presName="parentText" presStyleLbl="node1" presStyleIdx="0" presStyleCnt="5" custScaleX="127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79DA9-C23B-47B3-9710-CB8719483415}" type="pres">
      <dgm:prSet presAssocID="{F749EC14-3D2A-4D60-8A61-0D803C7A99A8}" presName="negativeSpace" presStyleCnt="0"/>
      <dgm:spPr/>
      <dgm:t>
        <a:bodyPr/>
        <a:lstStyle/>
        <a:p>
          <a:endParaRPr lang="es-EC"/>
        </a:p>
      </dgm:t>
    </dgm:pt>
    <dgm:pt modelId="{9FF8BC97-D652-4791-B752-D92901BD98B7}" type="pres">
      <dgm:prSet presAssocID="{F749EC14-3D2A-4D60-8A61-0D803C7A99A8}" presName="childText" presStyleLbl="conFgAcc1" presStyleIdx="0" presStyleCnt="5" custLinFactNeighborY="-17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24C496-3142-4570-997C-BE364C7ADCF5}" type="pres">
      <dgm:prSet presAssocID="{C3F4CEE9-EA88-4F92-B174-B1D61BA08F1A}" presName="spaceBetweenRectangles" presStyleCnt="0"/>
      <dgm:spPr/>
      <dgm:t>
        <a:bodyPr/>
        <a:lstStyle/>
        <a:p>
          <a:endParaRPr lang="es-EC"/>
        </a:p>
      </dgm:t>
    </dgm:pt>
    <dgm:pt modelId="{D35C2209-2296-4D7B-A27E-9942948B0DFE}" type="pres">
      <dgm:prSet presAssocID="{9915E335-384D-4AF6-A240-48D0229A518A}" presName="parentLin" presStyleCnt="0"/>
      <dgm:spPr/>
      <dgm:t>
        <a:bodyPr/>
        <a:lstStyle/>
        <a:p>
          <a:endParaRPr lang="es-EC"/>
        </a:p>
      </dgm:t>
    </dgm:pt>
    <dgm:pt modelId="{123A45C4-129E-4AF8-A7FC-CC484F703C99}" type="pres">
      <dgm:prSet presAssocID="{9915E335-384D-4AF6-A240-48D0229A518A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A5C17D2B-4C48-4681-822D-96B3EB50F02B}" type="pres">
      <dgm:prSet presAssocID="{9915E335-384D-4AF6-A240-48D0229A518A}" presName="parentText" presStyleLbl="node1" presStyleIdx="1" presStyleCnt="5" custScaleX="127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9C29B0-C36F-4B8D-A840-E531B69127B6}" type="pres">
      <dgm:prSet presAssocID="{9915E335-384D-4AF6-A240-48D0229A518A}" presName="negativeSpace" presStyleCnt="0"/>
      <dgm:spPr/>
      <dgm:t>
        <a:bodyPr/>
        <a:lstStyle/>
        <a:p>
          <a:endParaRPr lang="es-EC"/>
        </a:p>
      </dgm:t>
    </dgm:pt>
    <dgm:pt modelId="{8AFB192F-145D-45C3-AB6E-ACCC2251431E}" type="pres">
      <dgm:prSet presAssocID="{9915E335-384D-4AF6-A240-48D0229A518A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8EA239-E97C-432C-A5F9-6F722D03C212}" type="pres">
      <dgm:prSet presAssocID="{A6312B0C-3ACD-4139-B5EF-2AAF316F783C}" presName="spaceBetweenRectangles" presStyleCnt="0"/>
      <dgm:spPr/>
      <dgm:t>
        <a:bodyPr/>
        <a:lstStyle/>
        <a:p>
          <a:endParaRPr lang="es-EC"/>
        </a:p>
      </dgm:t>
    </dgm:pt>
    <dgm:pt modelId="{D7FF3067-AFE6-4712-B78B-108902DB2E14}" type="pres">
      <dgm:prSet presAssocID="{2F77EDA8-A1EA-474C-B85D-745E2B15FAFC}" presName="parentLin" presStyleCnt="0"/>
      <dgm:spPr/>
      <dgm:t>
        <a:bodyPr/>
        <a:lstStyle/>
        <a:p>
          <a:endParaRPr lang="es-EC"/>
        </a:p>
      </dgm:t>
    </dgm:pt>
    <dgm:pt modelId="{97E859BA-9816-4E29-B67D-8BFD6149D0B7}" type="pres">
      <dgm:prSet presAssocID="{2F77EDA8-A1EA-474C-B85D-745E2B15FAFC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000764DE-177C-481C-9479-D20F98020074}" type="pres">
      <dgm:prSet presAssocID="{2F77EDA8-A1EA-474C-B85D-745E2B15FAFC}" presName="parentText" presStyleLbl="node1" presStyleIdx="2" presStyleCnt="5" custScaleX="127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4A76CC-AFA9-4054-AD70-AFF3B1F6556C}" type="pres">
      <dgm:prSet presAssocID="{2F77EDA8-A1EA-474C-B85D-745E2B15FAFC}" presName="negativeSpace" presStyleCnt="0"/>
      <dgm:spPr/>
      <dgm:t>
        <a:bodyPr/>
        <a:lstStyle/>
        <a:p>
          <a:endParaRPr lang="es-EC"/>
        </a:p>
      </dgm:t>
    </dgm:pt>
    <dgm:pt modelId="{C1738B94-F562-441B-8AD1-1B681358C622}" type="pres">
      <dgm:prSet presAssocID="{2F77EDA8-A1EA-474C-B85D-745E2B15FAFC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35702-F80F-4928-B77D-56E73E5DDE00}" type="pres">
      <dgm:prSet presAssocID="{8800AAFA-2E9C-4AF1-B23F-2369AF78F9E6}" presName="spaceBetweenRectangles" presStyleCnt="0"/>
      <dgm:spPr/>
      <dgm:t>
        <a:bodyPr/>
        <a:lstStyle/>
        <a:p>
          <a:endParaRPr lang="es-EC"/>
        </a:p>
      </dgm:t>
    </dgm:pt>
    <dgm:pt modelId="{006901CF-4B6D-4F5C-BA6E-8DF658962AB3}" type="pres">
      <dgm:prSet presAssocID="{2612675D-058C-45B3-BF95-97EC2436EDF6}" presName="parentLin" presStyleCnt="0"/>
      <dgm:spPr/>
      <dgm:t>
        <a:bodyPr/>
        <a:lstStyle/>
        <a:p>
          <a:endParaRPr lang="es-EC"/>
        </a:p>
      </dgm:t>
    </dgm:pt>
    <dgm:pt modelId="{B6C95C1B-B8DB-4645-B9E9-B24A34B9897E}" type="pres">
      <dgm:prSet presAssocID="{2612675D-058C-45B3-BF95-97EC2436EDF6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F0FC424B-FE3C-41A7-8B9D-E18FC5C412A7}" type="pres">
      <dgm:prSet presAssocID="{2612675D-058C-45B3-BF95-97EC2436EDF6}" presName="parentText" presStyleLbl="node1" presStyleIdx="3" presStyleCnt="5" custScaleX="127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02234C-605F-49F6-9559-DCB6C72ED550}" type="pres">
      <dgm:prSet presAssocID="{2612675D-058C-45B3-BF95-97EC2436EDF6}" presName="negativeSpace" presStyleCnt="0"/>
      <dgm:spPr/>
      <dgm:t>
        <a:bodyPr/>
        <a:lstStyle/>
        <a:p>
          <a:endParaRPr lang="es-EC"/>
        </a:p>
      </dgm:t>
    </dgm:pt>
    <dgm:pt modelId="{F9DF49C0-B143-4C6D-8EB9-9C497A71A19F}" type="pres">
      <dgm:prSet presAssocID="{2612675D-058C-45B3-BF95-97EC2436EDF6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CB2FBF-C202-456E-8ECB-2B557835696C}" type="pres">
      <dgm:prSet presAssocID="{30354233-51FB-4762-9076-8C9BA26F0242}" presName="spaceBetweenRectangles" presStyleCnt="0"/>
      <dgm:spPr/>
      <dgm:t>
        <a:bodyPr/>
        <a:lstStyle/>
        <a:p>
          <a:endParaRPr lang="es-EC"/>
        </a:p>
      </dgm:t>
    </dgm:pt>
    <dgm:pt modelId="{F29A961A-077E-4B0E-B00D-95B7FC6E93B1}" type="pres">
      <dgm:prSet presAssocID="{6305A755-CFAB-4A5E-BC7F-F2D638918954}" presName="parentLin" presStyleCnt="0"/>
      <dgm:spPr/>
      <dgm:t>
        <a:bodyPr/>
        <a:lstStyle/>
        <a:p>
          <a:endParaRPr lang="es-EC"/>
        </a:p>
      </dgm:t>
    </dgm:pt>
    <dgm:pt modelId="{A8B9862D-2EF3-4F45-A57D-38CA4BEE98B2}" type="pres">
      <dgm:prSet presAssocID="{6305A755-CFAB-4A5E-BC7F-F2D638918954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7B57A760-C00E-408D-825A-4A0B9156E6AF}" type="pres">
      <dgm:prSet presAssocID="{6305A755-CFAB-4A5E-BC7F-F2D638918954}" presName="parentText" presStyleLbl="node1" presStyleIdx="4" presStyleCnt="5" custScaleX="1276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80A50A-2018-4B70-90D9-5DC56F949F16}" type="pres">
      <dgm:prSet presAssocID="{6305A755-CFAB-4A5E-BC7F-F2D638918954}" presName="negativeSpace" presStyleCnt="0"/>
      <dgm:spPr/>
      <dgm:t>
        <a:bodyPr/>
        <a:lstStyle/>
        <a:p>
          <a:endParaRPr lang="es-EC"/>
        </a:p>
      </dgm:t>
    </dgm:pt>
    <dgm:pt modelId="{1D25B12D-6EA0-45BF-853A-E2BEE5092FBA}" type="pres">
      <dgm:prSet presAssocID="{6305A755-CFAB-4A5E-BC7F-F2D638918954}" presName="childText" presStyleLbl="conFgAcc1" presStyleIdx="4" presStyleCnt="5" custScaleX="100000" custLinFactNeighborX="1082" custLinFactNeighborY="-61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B89D283-E763-4404-9E28-6BB0103B357B}" type="presOf" srcId="{9915E335-384D-4AF6-A240-48D0229A518A}" destId="{123A45C4-129E-4AF8-A7FC-CC484F703C99}" srcOrd="0" destOrd="0" presId="urn:microsoft.com/office/officeart/2005/8/layout/list1"/>
    <dgm:cxn modelId="{40603847-3562-494A-9924-2EB261D9FFA2}" type="presOf" srcId="{F749EC14-3D2A-4D60-8A61-0D803C7A99A8}" destId="{19CC517C-136F-4C17-A122-F6ADC1C17375}" srcOrd="1" destOrd="0" presId="urn:microsoft.com/office/officeart/2005/8/layout/list1"/>
    <dgm:cxn modelId="{67AB65DC-1963-43B1-9B2C-504B4F861EAC}" srcId="{36FEC4D2-1963-40B8-98AC-1043B8694137}" destId="{2612675D-058C-45B3-BF95-97EC2436EDF6}" srcOrd="3" destOrd="0" parTransId="{4000CF7C-D080-4BBB-BAF9-49184DDB7C61}" sibTransId="{30354233-51FB-4762-9076-8C9BA26F0242}"/>
    <dgm:cxn modelId="{ED8229DD-8FD8-4877-84E3-8FB71FD2331D}" type="presOf" srcId="{6305A755-CFAB-4A5E-BC7F-F2D638918954}" destId="{7B57A760-C00E-408D-825A-4A0B9156E6AF}" srcOrd="1" destOrd="0" presId="urn:microsoft.com/office/officeart/2005/8/layout/list1"/>
    <dgm:cxn modelId="{6023E7C9-A0CF-4DFC-B10B-9EB69974898F}" type="presOf" srcId="{F749EC14-3D2A-4D60-8A61-0D803C7A99A8}" destId="{575573D9-90A9-40FB-A852-A7D133AA65AE}" srcOrd="0" destOrd="0" presId="urn:microsoft.com/office/officeart/2005/8/layout/list1"/>
    <dgm:cxn modelId="{99F60BE9-70F1-4A0B-8F85-6FA2F055F1EE}" type="presOf" srcId="{2F77EDA8-A1EA-474C-B85D-745E2B15FAFC}" destId="{97E859BA-9816-4E29-B67D-8BFD6149D0B7}" srcOrd="0" destOrd="0" presId="urn:microsoft.com/office/officeart/2005/8/layout/list1"/>
    <dgm:cxn modelId="{4DE41268-12AA-4FA2-B490-C7EBC6561AB4}" type="presOf" srcId="{2612675D-058C-45B3-BF95-97EC2436EDF6}" destId="{F0FC424B-FE3C-41A7-8B9D-E18FC5C412A7}" srcOrd="1" destOrd="0" presId="urn:microsoft.com/office/officeart/2005/8/layout/list1"/>
    <dgm:cxn modelId="{CA8F8FE8-D3BA-44D6-AA11-56463B73E56C}" type="presOf" srcId="{6305A755-CFAB-4A5E-BC7F-F2D638918954}" destId="{A8B9862D-2EF3-4F45-A57D-38CA4BEE98B2}" srcOrd="0" destOrd="0" presId="urn:microsoft.com/office/officeart/2005/8/layout/list1"/>
    <dgm:cxn modelId="{5A7AAC54-E6F6-444F-B569-3E7059B225D1}" type="presOf" srcId="{9915E335-384D-4AF6-A240-48D0229A518A}" destId="{A5C17D2B-4C48-4681-822D-96B3EB50F02B}" srcOrd="1" destOrd="0" presId="urn:microsoft.com/office/officeart/2005/8/layout/list1"/>
    <dgm:cxn modelId="{840497FB-A0DE-451E-8D58-BFBCBA807087}" srcId="{36FEC4D2-1963-40B8-98AC-1043B8694137}" destId="{F749EC14-3D2A-4D60-8A61-0D803C7A99A8}" srcOrd="0" destOrd="0" parTransId="{484E1C66-640A-48BE-A08F-B45DAB634CE6}" sibTransId="{C3F4CEE9-EA88-4F92-B174-B1D61BA08F1A}"/>
    <dgm:cxn modelId="{25FCD1D2-B168-4D10-AE80-C12BD8B9F331}" srcId="{36FEC4D2-1963-40B8-98AC-1043B8694137}" destId="{2F77EDA8-A1EA-474C-B85D-745E2B15FAFC}" srcOrd="2" destOrd="0" parTransId="{17347765-6A60-4781-A995-AC78EAFC6B6D}" sibTransId="{8800AAFA-2E9C-4AF1-B23F-2369AF78F9E6}"/>
    <dgm:cxn modelId="{1AF6E40E-89A8-4E83-BAF9-7F2D6BCBD949}" srcId="{36FEC4D2-1963-40B8-98AC-1043B8694137}" destId="{9915E335-384D-4AF6-A240-48D0229A518A}" srcOrd="1" destOrd="0" parTransId="{D872E8DC-35E1-4DCE-9407-41046213A7C9}" sibTransId="{A6312B0C-3ACD-4139-B5EF-2AAF316F783C}"/>
    <dgm:cxn modelId="{FA51CE0F-E1AD-4A74-B295-502233CFCFD5}" type="presOf" srcId="{2612675D-058C-45B3-BF95-97EC2436EDF6}" destId="{B6C95C1B-B8DB-4645-B9E9-B24A34B9897E}" srcOrd="0" destOrd="0" presId="urn:microsoft.com/office/officeart/2005/8/layout/list1"/>
    <dgm:cxn modelId="{18515A54-E39F-42A8-BCAA-F2E7A9576F93}" type="presOf" srcId="{36FEC4D2-1963-40B8-98AC-1043B8694137}" destId="{3E6ADDB2-BD65-4D4D-8B3C-B34F1FA2410A}" srcOrd="0" destOrd="0" presId="urn:microsoft.com/office/officeart/2005/8/layout/list1"/>
    <dgm:cxn modelId="{F560D1B7-F5F4-49BD-91F5-ED9341870E5F}" srcId="{36FEC4D2-1963-40B8-98AC-1043B8694137}" destId="{6305A755-CFAB-4A5E-BC7F-F2D638918954}" srcOrd="4" destOrd="0" parTransId="{8DDA6559-FE7A-4D21-89BA-E88B9E962064}" sibTransId="{E92F7292-272B-4171-A4D3-E1DF449AA86E}"/>
    <dgm:cxn modelId="{1E30CFF3-41BB-4CAC-9E69-E39C822B6DB4}" type="presOf" srcId="{2F77EDA8-A1EA-474C-B85D-745E2B15FAFC}" destId="{000764DE-177C-481C-9479-D20F98020074}" srcOrd="1" destOrd="0" presId="urn:microsoft.com/office/officeart/2005/8/layout/list1"/>
    <dgm:cxn modelId="{B3A2487E-BA45-4E28-A621-1F37650F7945}" type="presParOf" srcId="{3E6ADDB2-BD65-4D4D-8B3C-B34F1FA2410A}" destId="{DB94AAA3-8074-4C48-BEA1-FC12BD29FE67}" srcOrd="0" destOrd="0" presId="urn:microsoft.com/office/officeart/2005/8/layout/list1"/>
    <dgm:cxn modelId="{A333BCD3-4598-4F08-A7CC-94AAB514AD18}" type="presParOf" srcId="{DB94AAA3-8074-4C48-BEA1-FC12BD29FE67}" destId="{575573D9-90A9-40FB-A852-A7D133AA65AE}" srcOrd="0" destOrd="0" presId="urn:microsoft.com/office/officeart/2005/8/layout/list1"/>
    <dgm:cxn modelId="{C9495FDD-C0C2-4337-8881-1F9143EF6A0D}" type="presParOf" srcId="{DB94AAA3-8074-4C48-BEA1-FC12BD29FE67}" destId="{19CC517C-136F-4C17-A122-F6ADC1C17375}" srcOrd="1" destOrd="0" presId="urn:microsoft.com/office/officeart/2005/8/layout/list1"/>
    <dgm:cxn modelId="{01B279EF-CA2B-43D0-8243-C87E3173D6C7}" type="presParOf" srcId="{3E6ADDB2-BD65-4D4D-8B3C-B34F1FA2410A}" destId="{CBC79DA9-C23B-47B3-9710-CB8719483415}" srcOrd="1" destOrd="0" presId="urn:microsoft.com/office/officeart/2005/8/layout/list1"/>
    <dgm:cxn modelId="{380EFC37-6FCE-4A9F-B037-A1D0AEFB2774}" type="presParOf" srcId="{3E6ADDB2-BD65-4D4D-8B3C-B34F1FA2410A}" destId="{9FF8BC97-D652-4791-B752-D92901BD98B7}" srcOrd="2" destOrd="0" presId="urn:microsoft.com/office/officeart/2005/8/layout/list1"/>
    <dgm:cxn modelId="{77949F5F-5267-4077-BE75-8333982B652B}" type="presParOf" srcId="{3E6ADDB2-BD65-4D4D-8B3C-B34F1FA2410A}" destId="{1924C496-3142-4570-997C-BE364C7ADCF5}" srcOrd="3" destOrd="0" presId="urn:microsoft.com/office/officeart/2005/8/layout/list1"/>
    <dgm:cxn modelId="{2B12C3D1-917D-4AE9-803D-4D6984626E1D}" type="presParOf" srcId="{3E6ADDB2-BD65-4D4D-8B3C-B34F1FA2410A}" destId="{D35C2209-2296-4D7B-A27E-9942948B0DFE}" srcOrd="4" destOrd="0" presId="urn:microsoft.com/office/officeart/2005/8/layout/list1"/>
    <dgm:cxn modelId="{A3D58F72-DC4D-4BD0-91A1-E39409BD0646}" type="presParOf" srcId="{D35C2209-2296-4D7B-A27E-9942948B0DFE}" destId="{123A45C4-129E-4AF8-A7FC-CC484F703C99}" srcOrd="0" destOrd="0" presId="urn:microsoft.com/office/officeart/2005/8/layout/list1"/>
    <dgm:cxn modelId="{37D32BB7-A1F5-4DB3-8857-BB2E16C8657F}" type="presParOf" srcId="{D35C2209-2296-4D7B-A27E-9942948B0DFE}" destId="{A5C17D2B-4C48-4681-822D-96B3EB50F02B}" srcOrd="1" destOrd="0" presId="urn:microsoft.com/office/officeart/2005/8/layout/list1"/>
    <dgm:cxn modelId="{0351DA8B-D474-4707-95ED-3B6A1E09A383}" type="presParOf" srcId="{3E6ADDB2-BD65-4D4D-8B3C-B34F1FA2410A}" destId="{1F9C29B0-C36F-4B8D-A840-E531B69127B6}" srcOrd="5" destOrd="0" presId="urn:microsoft.com/office/officeart/2005/8/layout/list1"/>
    <dgm:cxn modelId="{19E75D88-E043-41FD-BC11-C3A7A6CCA2C4}" type="presParOf" srcId="{3E6ADDB2-BD65-4D4D-8B3C-B34F1FA2410A}" destId="{8AFB192F-145D-45C3-AB6E-ACCC2251431E}" srcOrd="6" destOrd="0" presId="urn:microsoft.com/office/officeart/2005/8/layout/list1"/>
    <dgm:cxn modelId="{9A80AB16-9412-4FD9-B00E-5F01EA73658B}" type="presParOf" srcId="{3E6ADDB2-BD65-4D4D-8B3C-B34F1FA2410A}" destId="{ED8EA239-E97C-432C-A5F9-6F722D03C212}" srcOrd="7" destOrd="0" presId="urn:microsoft.com/office/officeart/2005/8/layout/list1"/>
    <dgm:cxn modelId="{13C77C61-C912-4B2F-A805-62A11A388BA5}" type="presParOf" srcId="{3E6ADDB2-BD65-4D4D-8B3C-B34F1FA2410A}" destId="{D7FF3067-AFE6-4712-B78B-108902DB2E14}" srcOrd="8" destOrd="0" presId="urn:microsoft.com/office/officeart/2005/8/layout/list1"/>
    <dgm:cxn modelId="{CBFB6B9B-46E0-4799-AACB-D016DEB7ACF5}" type="presParOf" srcId="{D7FF3067-AFE6-4712-B78B-108902DB2E14}" destId="{97E859BA-9816-4E29-B67D-8BFD6149D0B7}" srcOrd="0" destOrd="0" presId="urn:microsoft.com/office/officeart/2005/8/layout/list1"/>
    <dgm:cxn modelId="{A421A163-A184-4715-BE32-98D3F7A68D0F}" type="presParOf" srcId="{D7FF3067-AFE6-4712-B78B-108902DB2E14}" destId="{000764DE-177C-481C-9479-D20F98020074}" srcOrd="1" destOrd="0" presId="urn:microsoft.com/office/officeart/2005/8/layout/list1"/>
    <dgm:cxn modelId="{AC41FDF8-BF50-4B06-91F3-A6AE71ABA964}" type="presParOf" srcId="{3E6ADDB2-BD65-4D4D-8B3C-B34F1FA2410A}" destId="{934A76CC-AFA9-4054-AD70-AFF3B1F6556C}" srcOrd="9" destOrd="0" presId="urn:microsoft.com/office/officeart/2005/8/layout/list1"/>
    <dgm:cxn modelId="{71E055FD-5E8F-423E-AB05-AA00BC1E7342}" type="presParOf" srcId="{3E6ADDB2-BD65-4D4D-8B3C-B34F1FA2410A}" destId="{C1738B94-F562-441B-8AD1-1B681358C622}" srcOrd="10" destOrd="0" presId="urn:microsoft.com/office/officeart/2005/8/layout/list1"/>
    <dgm:cxn modelId="{D0249EC7-A955-4F0D-8F8A-1C1D827F7532}" type="presParOf" srcId="{3E6ADDB2-BD65-4D4D-8B3C-B34F1FA2410A}" destId="{90835702-F80F-4928-B77D-56E73E5DDE00}" srcOrd="11" destOrd="0" presId="urn:microsoft.com/office/officeart/2005/8/layout/list1"/>
    <dgm:cxn modelId="{5BE717CC-7437-4DF6-9B21-E011D93D418A}" type="presParOf" srcId="{3E6ADDB2-BD65-4D4D-8B3C-B34F1FA2410A}" destId="{006901CF-4B6D-4F5C-BA6E-8DF658962AB3}" srcOrd="12" destOrd="0" presId="urn:microsoft.com/office/officeart/2005/8/layout/list1"/>
    <dgm:cxn modelId="{E4BC0C42-8DE7-48E2-99AE-96B1DA3D5852}" type="presParOf" srcId="{006901CF-4B6D-4F5C-BA6E-8DF658962AB3}" destId="{B6C95C1B-B8DB-4645-B9E9-B24A34B9897E}" srcOrd="0" destOrd="0" presId="urn:microsoft.com/office/officeart/2005/8/layout/list1"/>
    <dgm:cxn modelId="{0662128F-9BA5-4441-BFA5-4C7774FDE0D1}" type="presParOf" srcId="{006901CF-4B6D-4F5C-BA6E-8DF658962AB3}" destId="{F0FC424B-FE3C-41A7-8B9D-E18FC5C412A7}" srcOrd="1" destOrd="0" presId="urn:microsoft.com/office/officeart/2005/8/layout/list1"/>
    <dgm:cxn modelId="{E2C342BC-E33D-426F-8D60-ECBDD776560E}" type="presParOf" srcId="{3E6ADDB2-BD65-4D4D-8B3C-B34F1FA2410A}" destId="{FC02234C-605F-49F6-9559-DCB6C72ED550}" srcOrd="13" destOrd="0" presId="urn:microsoft.com/office/officeart/2005/8/layout/list1"/>
    <dgm:cxn modelId="{DBB9AA94-E7FF-4E5D-A5DF-08459D869F97}" type="presParOf" srcId="{3E6ADDB2-BD65-4D4D-8B3C-B34F1FA2410A}" destId="{F9DF49C0-B143-4C6D-8EB9-9C497A71A19F}" srcOrd="14" destOrd="0" presId="urn:microsoft.com/office/officeart/2005/8/layout/list1"/>
    <dgm:cxn modelId="{59EF4A1F-7040-471C-885C-70871D60CDDF}" type="presParOf" srcId="{3E6ADDB2-BD65-4D4D-8B3C-B34F1FA2410A}" destId="{8ACB2FBF-C202-456E-8ECB-2B557835696C}" srcOrd="15" destOrd="0" presId="urn:microsoft.com/office/officeart/2005/8/layout/list1"/>
    <dgm:cxn modelId="{F98D5C4C-443C-4E99-8697-6567CE79F7BA}" type="presParOf" srcId="{3E6ADDB2-BD65-4D4D-8B3C-B34F1FA2410A}" destId="{F29A961A-077E-4B0E-B00D-95B7FC6E93B1}" srcOrd="16" destOrd="0" presId="urn:microsoft.com/office/officeart/2005/8/layout/list1"/>
    <dgm:cxn modelId="{4402C168-BDD0-411C-92C0-7E1694B7DCE1}" type="presParOf" srcId="{F29A961A-077E-4B0E-B00D-95B7FC6E93B1}" destId="{A8B9862D-2EF3-4F45-A57D-38CA4BEE98B2}" srcOrd="0" destOrd="0" presId="urn:microsoft.com/office/officeart/2005/8/layout/list1"/>
    <dgm:cxn modelId="{F450DDED-E912-419E-BABB-E90EC1377021}" type="presParOf" srcId="{F29A961A-077E-4B0E-B00D-95B7FC6E93B1}" destId="{7B57A760-C00E-408D-825A-4A0B9156E6AF}" srcOrd="1" destOrd="0" presId="urn:microsoft.com/office/officeart/2005/8/layout/list1"/>
    <dgm:cxn modelId="{5C5E0912-DCC2-46CC-AC02-012E263B1D76}" type="presParOf" srcId="{3E6ADDB2-BD65-4D4D-8B3C-B34F1FA2410A}" destId="{2C80A50A-2018-4B70-90D9-5DC56F949F16}" srcOrd="17" destOrd="0" presId="urn:microsoft.com/office/officeart/2005/8/layout/list1"/>
    <dgm:cxn modelId="{80C36FC9-B359-4461-8FC0-C1BCBEF271E8}" type="presParOf" srcId="{3E6ADDB2-BD65-4D4D-8B3C-B34F1FA2410A}" destId="{1D25B12D-6EA0-45BF-853A-E2BEE5092FB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8BC97-D652-4791-B752-D92901BD98B7}">
      <dsp:nvSpPr>
        <dsp:cNvPr id="0" name=""/>
        <dsp:cNvSpPr/>
      </dsp:nvSpPr>
      <dsp:spPr>
        <a:xfrm>
          <a:off x="0" y="368341"/>
          <a:ext cx="8504885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C517C-136F-4C17-A122-F6ADC1C17375}">
      <dsp:nvSpPr>
        <dsp:cNvPr id="0" name=""/>
        <dsp:cNvSpPr/>
      </dsp:nvSpPr>
      <dsp:spPr>
        <a:xfrm>
          <a:off x="425244" y="45724"/>
          <a:ext cx="759840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25" tIns="0" rIns="2250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1</a:t>
          </a:r>
          <a:r>
            <a:rPr lang="es-EC" sz="20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C" sz="20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Seleccionar un laboratorio de la Universidad para el estudio.</a:t>
          </a:r>
          <a:endParaRPr lang="es-EC" sz="20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56947" y="77427"/>
        <a:ext cx="7535002" cy="586034"/>
      </dsp:txXfrm>
    </dsp:sp>
    <dsp:sp modelId="{8AFB192F-145D-45C3-AB6E-ACCC2251431E}">
      <dsp:nvSpPr>
        <dsp:cNvPr id="0" name=""/>
        <dsp:cNvSpPr/>
      </dsp:nvSpPr>
      <dsp:spPr>
        <a:xfrm>
          <a:off x="0" y="1368364"/>
          <a:ext cx="8504885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17D2B-4C48-4681-822D-96B3EB50F02B}">
      <dsp:nvSpPr>
        <dsp:cNvPr id="0" name=""/>
        <dsp:cNvSpPr/>
      </dsp:nvSpPr>
      <dsp:spPr>
        <a:xfrm>
          <a:off x="425244" y="1043644"/>
          <a:ext cx="759840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25" tIns="0" rIns="2250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2 </a:t>
          </a:r>
          <a:r>
            <a:rPr lang="es-EC" sz="20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los “Procesos AS-IS” comunes entre los laboratorios y calificar su estado de madurez en el Laboratorio en estudio.</a:t>
          </a:r>
          <a:endParaRPr lang="es-EC" sz="20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56947" y="1075347"/>
        <a:ext cx="7535002" cy="586034"/>
      </dsp:txXfrm>
    </dsp:sp>
    <dsp:sp modelId="{C1738B94-F562-441B-8AD1-1B681358C622}">
      <dsp:nvSpPr>
        <dsp:cNvPr id="0" name=""/>
        <dsp:cNvSpPr/>
      </dsp:nvSpPr>
      <dsp:spPr>
        <a:xfrm>
          <a:off x="0" y="2366285"/>
          <a:ext cx="8504885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764DE-177C-481C-9479-D20F98020074}">
      <dsp:nvSpPr>
        <dsp:cNvPr id="0" name=""/>
        <dsp:cNvSpPr/>
      </dsp:nvSpPr>
      <dsp:spPr>
        <a:xfrm>
          <a:off x="425244" y="2041564"/>
          <a:ext cx="759840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25" tIns="0" rIns="2250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3 </a:t>
          </a:r>
          <a:r>
            <a:rPr lang="es-EC" sz="20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Construir la línea base de los “Procesos AS-IS” priorizados (Guía metodológica – UPDI) y avalar recurrencia con 2 laboratorios pares.</a:t>
          </a:r>
          <a:endParaRPr lang="es-EC" sz="20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56947" y="2073267"/>
        <a:ext cx="7535002" cy="586034"/>
      </dsp:txXfrm>
    </dsp:sp>
    <dsp:sp modelId="{F9DF49C0-B143-4C6D-8EB9-9C497A71A19F}">
      <dsp:nvSpPr>
        <dsp:cNvPr id="0" name=""/>
        <dsp:cNvSpPr/>
      </dsp:nvSpPr>
      <dsp:spPr>
        <a:xfrm>
          <a:off x="0" y="3364205"/>
          <a:ext cx="8504885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C424B-FE3C-41A7-8B9D-E18FC5C412A7}">
      <dsp:nvSpPr>
        <dsp:cNvPr id="0" name=""/>
        <dsp:cNvSpPr/>
      </dsp:nvSpPr>
      <dsp:spPr>
        <a:xfrm>
          <a:off x="425244" y="3039485"/>
          <a:ext cx="759840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25" tIns="0" rIns="2250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4 </a:t>
          </a:r>
          <a:r>
            <a:rPr lang="es-EC" sz="20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el “Proceso crítico” del laboratorio en estudio mediante la evaluación “desempeño vs. importancia”</a:t>
          </a:r>
          <a:endParaRPr lang="es-EC" sz="20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56947" y="3071188"/>
        <a:ext cx="7535002" cy="586034"/>
      </dsp:txXfrm>
    </dsp:sp>
    <dsp:sp modelId="{1D25B12D-6EA0-45BF-853A-E2BEE5092FBA}">
      <dsp:nvSpPr>
        <dsp:cNvPr id="0" name=""/>
        <dsp:cNvSpPr/>
      </dsp:nvSpPr>
      <dsp:spPr>
        <a:xfrm>
          <a:off x="0" y="4342028"/>
          <a:ext cx="8504885" cy="5544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57A760-C00E-408D-825A-4A0B9156E6AF}">
      <dsp:nvSpPr>
        <dsp:cNvPr id="0" name=""/>
        <dsp:cNvSpPr/>
      </dsp:nvSpPr>
      <dsp:spPr>
        <a:xfrm>
          <a:off x="425244" y="4037405"/>
          <a:ext cx="759840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025" tIns="0" rIns="2250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5</a:t>
          </a:r>
          <a:r>
            <a:rPr lang="es-EC" sz="2000" b="1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EC" sz="2000" b="0" kern="1200" dirty="0" smtClean="0">
              <a:latin typeface="Arial Narrow" panose="020B0606020202030204" pitchFamily="34" charset="0"/>
              <a:cs typeface="Arial" panose="020B0604020202020204" pitchFamily="34" charset="0"/>
            </a:rPr>
            <a:t>Identificar puntos de mejoras en el flujo y documentar el proceso TO-BE</a:t>
          </a:r>
          <a:endParaRPr lang="es-EC" sz="2000" b="0" kern="120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456947" y="4069108"/>
        <a:ext cx="7535002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63A7-C7F2-4CCE-B0CF-449BC1743E49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B1E5-E2D1-4DAA-95B6-1EAB1DD1432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5446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787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53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121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2962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106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55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8B1E5-E2D1-4DAA-95B6-1EAB1DD1432F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953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2872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65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31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458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4565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104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940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036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97873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489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105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2827-57D0-47A0-A6F8-75045A048C9F}" type="datetimeFigureOut">
              <a:rPr lang="es-EC" smtClean="0"/>
              <a:t>15/9/2020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ACD1B-63E4-4EB1-966F-A211D5F7CD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914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950703" y="792191"/>
            <a:ext cx="8052620" cy="445505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200" dirty="0">
                <a:latin typeface="Arial Narrow" panose="020B0606020202030204" pitchFamily="34" charset="0"/>
              </a:rPr>
              <a:t>Maestría de Gestión de la Calidad y Productividad</a:t>
            </a:r>
            <a:br>
              <a:rPr lang="es-ES" sz="2200" dirty="0">
                <a:latin typeface="Arial Narrow" panose="020B0606020202030204" pitchFamily="34" charset="0"/>
              </a:rPr>
            </a:br>
            <a:r>
              <a:rPr lang="es-ES" sz="2200" dirty="0">
                <a:latin typeface="Arial Narrow" panose="020B0606020202030204" pitchFamily="34" charset="0"/>
              </a:rPr>
              <a:t>Cohorte XVII</a:t>
            </a:r>
          </a:p>
          <a:p>
            <a:pPr algn="ctr"/>
            <a:endParaRPr lang="es-ES" sz="2200" dirty="0">
              <a:latin typeface="Arial Narrow" panose="020B0606020202030204" pitchFamily="34" charset="0"/>
            </a:endParaRPr>
          </a:p>
          <a:p>
            <a:pPr algn="ctr"/>
            <a:r>
              <a:rPr lang="es-EC" sz="2200" dirty="0">
                <a:latin typeface="Arial Narrow" panose="020B0606020202030204" pitchFamily="34" charset="0"/>
              </a:rPr>
              <a:t>Proyecto de titulación 1:</a:t>
            </a:r>
          </a:p>
          <a:p>
            <a:pPr algn="just"/>
            <a:r>
              <a:rPr lang="es-ES" sz="2200" b="1" dirty="0">
                <a:latin typeface="Arial Narrow" panose="020B0606020202030204" pitchFamily="34" charset="0"/>
              </a:rPr>
              <a:t>“Diagnóstico de procesos para los laboratorios de la Universidad de las Fuerzas Armadas-ESPE con enfoque de mejora.”</a:t>
            </a:r>
            <a:endParaRPr lang="es-EC" sz="2200" b="1" dirty="0">
              <a:latin typeface="Arial Narrow" panose="020B0606020202030204" pitchFamily="34" charset="0"/>
            </a:endParaRPr>
          </a:p>
          <a:p>
            <a:pPr algn="ctr"/>
            <a:endParaRPr lang="es-EC" sz="2200" dirty="0">
              <a:latin typeface="Arial Narrow" panose="020B0606020202030204" pitchFamily="34" charset="0"/>
            </a:endParaRPr>
          </a:p>
          <a:p>
            <a:pPr algn="ctr"/>
            <a:r>
              <a:rPr lang="es-EC" sz="2200" dirty="0">
                <a:latin typeface="Arial Narrow" panose="020B0606020202030204" pitchFamily="34" charset="0"/>
              </a:rPr>
              <a:t>Autora: Ing. Johanna Gaibor Bastidas</a:t>
            </a:r>
          </a:p>
          <a:p>
            <a:pPr algn="ctr"/>
            <a:endParaRPr lang="es-EC" sz="2200" dirty="0">
              <a:latin typeface="Arial Narrow" panose="020B0606020202030204" pitchFamily="34" charset="0"/>
            </a:endParaRPr>
          </a:p>
          <a:p>
            <a:pPr algn="ctr"/>
            <a:r>
              <a:rPr lang="es-EC" sz="2200" dirty="0">
                <a:latin typeface="Arial Narrow" panose="020B0606020202030204" pitchFamily="34" charset="0"/>
              </a:rPr>
              <a:t>Directora: Mg. Geovanna Chávez Cruz</a:t>
            </a:r>
          </a:p>
          <a:p>
            <a:pPr algn="ctr"/>
            <a:endParaRPr lang="es-EC" sz="2200" dirty="0">
              <a:latin typeface="Arial Narrow" panose="020B0606020202030204" pitchFamily="34" charset="0"/>
            </a:endParaRPr>
          </a:p>
          <a:p>
            <a:pPr algn="ctr"/>
            <a:r>
              <a:rPr lang="es-EC" sz="2200" dirty="0">
                <a:latin typeface="Arial Narrow" panose="020B0606020202030204" pitchFamily="34" charset="0"/>
              </a:rPr>
              <a:t>Septiembre 2020</a:t>
            </a:r>
          </a:p>
        </p:txBody>
      </p:sp>
    </p:spTree>
    <p:extLst>
      <p:ext uri="{BB962C8B-B14F-4D97-AF65-F5344CB8AC3E}">
        <p14:creationId xmlns:p14="http://schemas.microsoft.com/office/powerpoint/2010/main" val="23794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0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85" y="24888"/>
            <a:ext cx="9144000" cy="807474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5. Resultados: 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585" y="771974"/>
            <a:ext cx="9126415" cy="5332535"/>
          </a:xfrm>
        </p:spPr>
        <p:txBody>
          <a:bodyPr>
            <a:normAutofit fontScale="77500" lnSpcReduction="20000"/>
          </a:bodyPr>
          <a:lstStyle/>
          <a:p>
            <a:pPr marL="34290" indent="0" algn="just">
              <a:lnSpc>
                <a:spcPct val="110000"/>
              </a:lnSpc>
              <a:buNone/>
            </a:pPr>
            <a:r>
              <a:rPr lang="es-EC" sz="3100" b="1" dirty="0">
                <a:latin typeface="Arial Narrow" panose="020B0606020202030204" pitchFamily="34" charset="0"/>
                <a:cs typeface="Arial" panose="020B0604020202020204" pitchFamily="34" charset="0"/>
              </a:rPr>
              <a:t>5.4 “Proceso crítico” en el Laboratorio en estudio: Evaluación desempeño vs. importancia</a:t>
            </a:r>
            <a:endParaRPr lang="es-EC" sz="31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r>
              <a:rPr lang="es-EC" b="1" dirty="0" smtClean="0">
                <a:latin typeface="Arial Narrow" panose="020B0606020202030204" pitchFamily="34" charset="0"/>
              </a:rPr>
              <a:t>Matriz </a:t>
            </a:r>
            <a:r>
              <a:rPr lang="es-EC" b="1" dirty="0">
                <a:latin typeface="Arial Narrow" panose="020B0606020202030204" pitchFamily="34" charset="0"/>
              </a:rPr>
              <a:t>de evaluación		</a:t>
            </a:r>
            <a:r>
              <a:rPr lang="es-EC" b="1" dirty="0" smtClean="0">
                <a:latin typeface="Arial Narrow" panose="020B0606020202030204" pitchFamily="34" charset="0"/>
              </a:rPr>
              <a:t>	Gráfica </a:t>
            </a:r>
            <a:r>
              <a:rPr lang="es-EC" b="1" dirty="0">
                <a:latin typeface="Arial Narrow" panose="020B0606020202030204" pitchFamily="34" charset="0"/>
              </a:rPr>
              <a:t>de evaluación</a:t>
            </a:r>
            <a:endParaRPr lang="es-EC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r>
              <a:rPr lang="es-EC" b="1" dirty="0">
                <a:latin typeface="Arial Narrow" panose="020B0606020202030204" pitchFamily="34" charset="0"/>
              </a:rPr>
              <a:t>Proceso crítico identificado:</a:t>
            </a:r>
          </a:p>
          <a:p>
            <a:pPr marL="34290" indent="0" algn="just">
              <a:buNone/>
            </a:pPr>
            <a:r>
              <a:rPr lang="es-EC" dirty="0" smtClean="0">
                <a:latin typeface="Arial Narrow" panose="020B0606020202030204" pitchFamily="34" charset="0"/>
              </a:rPr>
              <a:t>Ruta: “</a:t>
            </a:r>
            <a:r>
              <a:rPr lang="es-EC" dirty="0" smtClean="0">
                <a:latin typeface="Arial Narrow" panose="020B0606020202030204" pitchFamily="34" charset="0"/>
              </a:rPr>
              <a:t>Planeamiento del m</a:t>
            </a:r>
            <a:r>
              <a:rPr lang="es-EC" dirty="0" smtClean="0">
                <a:latin typeface="Arial Narrow" panose="020B0606020202030204" pitchFamily="34" charset="0"/>
              </a:rPr>
              <a:t>antenimiento” </a:t>
            </a:r>
            <a:r>
              <a:rPr lang="es-EC" dirty="0">
                <a:latin typeface="Arial Narrow" panose="020B0606020202030204" pitchFamily="34" charset="0"/>
              </a:rPr>
              <a:t>cuantificó un “muy bajo desempeño en cuanto al cumplimiento de estándares” </a:t>
            </a:r>
            <a:endParaRPr lang="es-EC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20222" t="26751" r="31850" b="9580"/>
          <a:stretch/>
        </p:blipFill>
        <p:spPr>
          <a:xfrm>
            <a:off x="4527878" y="2246211"/>
            <a:ext cx="3905029" cy="2857459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151681" y="2246211"/>
            <a:ext cx="3871679" cy="2857460"/>
            <a:chOff x="151681" y="2316551"/>
            <a:chExt cx="3871679" cy="285746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4"/>
            <a:srcRect l="32450" t="29216" r="30850" b="20074"/>
            <a:stretch/>
          </p:blipFill>
          <p:spPr>
            <a:xfrm>
              <a:off x="151681" y="2316551"/>
              <a:ext cx="3871679" cy="2857460"/>
            </a:xfrm>
            <a:prstGeom prst="rect">
              <a:avLst/>
            </a:prstGeom>
          </p:spPr>
        </p:pic>
        <p:sp>
          <p:nvSpPr>
            <p:cNvPr id="13" name="Elipse 12"/>
            <p:cNvSpPr/>
            <p:nvPr/>
          </p:nvSpPr>
          <p:spPr>
            <a:xfrm>
              <a:off x="3485892" y="4565138"/>
              <a:ext cx="151831" cy="1517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/>
            </a:p>
          </p:txBody>
        </p:sp>
      </p:grpSp>
    </p:spTree>
    <p:extLst>
      <p:ext uri="{BB962C8B-B14F-4D97-AF65-F5344CB8AC3E}">
        <p14:creationId xmlns:p14="http://schemas.microsoft.com/office/powerpoint/2010/main" val="27354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12" name="Marcador de contenido 2"/>
          <p:cNvSpPr txBox="1">
            <a:spLocks/>
          </p:cNvSpPr>
          <p:nvPr/>
        </p:nvSpPr>
        <p:spPr>
          <a:xfrm>
            <a:off x="-1" y="736256"/>
            <a:ext cx="9017391" cy="536912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None/>
            </a:pPr>
            <a:r>
              <a:rPr lang="es-EC" sz="3800" b="1" dirty="0">
                <a:latin typeface="Arial Narrow" panose="020B0606020202030204" pitchFamily="34" charset="0"/>
                <a:cs typeface="Arial" panose="020B0604020202020204" pitchFamily="34" charset="0"/>
              </a:rPr>
              <a:t>5.5 Mejora en el flujo y Documentación del proceso TO-BE</a:t>
            </a:r>
          </a:p>
          <a:p>
            <a:pPr marL="34290" indent="0" algn="just">
              <a:buNone/>
            </a:pPr>
            <a:r>
              <a:rPr lang="es-EC" sz="3500" b="1" dirty="0">
                <a:latin typeface="Arial Narrow" panose="020B0606020202030204" pitchFamily="34" charset="0"/>
              </a:rPr>
              <a:t>a) Análisis de  los puntos de mejora:</a:t>
            </a:r>
          </a:p>
          <a:p>
            <a:pPr marL="34290" indent="0">
              <a:buNone/>
            </a:pPr>
            <a:r>
              <a:rPr lang="es-EC" sz="3500" b="1" dirty="0" smtClean="0">
                <a:latin typeface="Arial Narrow" panose="020B0606020202030204" pitchFamily="34" charset="0"/>
              </a:rPr>
              <a:t>Gestión </a:t>
            </a:r>
            <a:r>
              <a:rPr lang="es-EC" sz="3500" b="1" dirty="0">
                <a:latin typeface="Arial Narrow" panose="020B0606020202030204" pitchFamily="34" charset="0"/>
              </a:rPr>
              <a:t>de mantenimiento AS-IS		</a:t>
            </a:r>
            <a:r>
              <a:rPr lang="es-EC" sz="3500" b="1" dirty="0" smtClean="0">
                <a:latin typeface="Arial Narrow" panose="020B0606020202030204" pitchFamily="34" charset="0"/>
              </a:rPr>
              <a:t>Gestión </a:t>
            </a:r>
            <a:r>
              <a:rPr lang="es-EC" sz="3500" b="1" dirty="0">
                <a:latin typeface="Arial Narrow" panose="020B0606020202030204" pitchFamily="34" charset="0"/>
              </a:rPr>
              <a:t>de mantenimiento TO-BE</a:t>
            </a: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3500" b="1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r>
              <a:rPr lang="es-EC" sz="3500" b="1" dirty="0">
                <a:latin typeface="Arial Narrow" panose="020B0606020202030204" pitchFamily="34" charset="0"/>
              </a:rPr>
              <a:t>b) Documentación TO-BE:</a:t>
            </a:r>
          </a:p>
          <a:p>
            <a:pPr marL="34290" indent="0" algn="ctr">
              <a:buNone/>
            </a:pPr>
            <a:r>
              <a:rPr lang="es-EC" sz="3500" b="1" dirty="0">
                <a:latin typeface="Arial Narrow" panose="020B0606020202030204" pitchFamily="34" charset="0"/>
              </a:rPr>
              <a:t>Manual del Proceso </a:t>
            </a:r>
            <a:r>
              <a:rPr lang="es-EC" sz="3500" b="1" dirty="0" smtClean="0">
                <a:latin typeface="Arial Narrow" panose="020B0606020202030204" pitchFamily="34" charset="0"/>
              </a:rPr>
              <a:t>“FRM </a:t>
            </a:r>
            <a:r>
              <a:rPr lang="es-EC" sz="3500" b="1" dirty="0">
                <a:latin typeface="Arial Narrow" panose="020B0606020202030204" pitchFamily="34" charset="0"/>
              </a:rPr>
              <a:t>6.3 GESTIÓN DE LABORATORIOS”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11015" y="2067075"/>
            <a:ext cx="8693834" cy="2296551"/>
            <a:chOff x="122536" y="1523999"/>
            <a:chExt cx="11856912" cy="306206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3"/>
            <a:srcRect l="1607" t="17021" r="24107" b="17961"/>
            <a:stretch/>
          </p:blipFill>
          <p:spPr>
            <a:xfrm>
              <a:off x="122536" y="1523999"/>
              <a:ext cx="5850928" cy="306206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4"/>
            <a:srcRect l="2680" t="16717" r="31249" b="18565"/>
            <a:stretch/>
          </p:blipFill>
          <p:spPr>
            <a:xfrm>
              <a:off x="6186016" y="1523999"/>
              <a:ext cx="5793432" cy="3048000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3040966" y="2057401"/>
              <a:ext cx="1079500" cy="850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/>
            </a:p>
          </p:txBody>
        </p:sp>
        <p:sp>
          <p:nvSpPr>
            <p:cNvPr id="7" name="Elipse 6"/>
            <p:cNvSpPr/>
            <p:nvPr/>
          </p:nvSpPr>
          <p:spPr>
            <a:xfrm>
              <a:off x="8216900" y="2057401"/>
              <a:ext cx="2247900" cy="149859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 sz="1350"/>
            </a:p>
          </p:txBody>
        </p:sp>
      </p:grpSp>
      <p:sp>
        <p:nvSpPr>
          <p:cNvPr id="11" name="Título 1"/>
          <p:cNvSpPr txBox="1">
            <a:spLocks/>
          </p:cNvSpPr>
          <p:nvPr/>
        </p:nvSpPr>
        <p:spPr>
          <a:xfrm>
            <a:off x="0" y="-71218"/>
            <a:ext cx="9144000" cy="80747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s-EC" sz="3000" dirty="0"/>
              <a:t>5. Resultados: Diagnóstico</a:t>
            </a:r>
          </a:p>
        </p:txBody>
      </p:sp>
    </p:spTree>
    <p:extLst>
      <p:ext uri="{BB962C8B-B14F-4D97-AF65-F5344CB8AC3E}">
        <p14:creationId xmlns:p14="http://schemas.microsoft.com/office/powerpoint/2010/main" val="58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9656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6. 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25" y="604911"/>
            <a:ext cx="9134475" cy="5300589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Además del cumplimiento de los objetivos específicos planteados, se estableció que:</a:t>
            </a:r>
          </a:p>
          <a:p>
            <a:pPr marL="34290" indent="0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1. Los </a:t>
            </a:r>
            <a:r>
              <a:rPr lang="es-EC" sz="2200" b="1" dirty="0" smtClean="0">
                <a:latin typeface="Arial Narrow" panose="020B0606020202030204" pitchFamily="34" charset="0"/>
              </a:rPr>
              <a:t>Laboratorios de Docencia </a:t>
            </a:r>
            <a:r>
              <a:rPr lang="es-EC" sz="2200" dirty="0" smtClean="0">
                <a:latin typeface="Arial Narrow" panose="020B0606020202030204" pitchFamily="34" charset="0"/>
              </a:rPr>
              <a:t>que no ofrecen servicios al público, alcanzaron un </a:t>
            </a:r>
            <a:r>
              <a:rPr lang="es-EC" sz="2200" b="1" dirty="0" smtClean="0">
                <a:latin typeface="Arial Narrow" panose="020B0606020202030204" pitchFamily="34" charset="0"/>
              </a:rPr>
              <a:t>máximo del 45 % de similitud </a:t>
            </a:r>
            <a:r>
              <a:rPr lang="es-EC" sz="2200" dirty="0" smtClean="0">
                <a:latin typeface="Arial Narrow" panose="020B0606020202030204" pitchFamily="34" charset="0"/>
              </a:rPr>
              <a:t>entre sus actividades y los procesos referenciales extraídos del </a:t>
            </a:r>
            <a:r>
              <a:rPr lang="es-EC" sz="2200" b="1" dirty="0" smtClean="0">
                <a:latin typeface="Arial Narrow" panose="020B0606020202030204" pitchFamily="34" charset="0"/>
              </a:rPr>
              <a:t>Apartado 7 de la norma ISO/IEC 17025:2017</a:t>
            </a:r>
            <a:r>
              <a:rPr lang="es-EC" sz="2200" dirty="0" smtClean="0">
                <a:latin typeface="Arial Narrow" panose="020B0606020202030204" pitchFamily="34" charset="0"/>
              </a:rPr>
              <a:t>, mientras que aquel que ofrece servicio al público alcanzó un 73%. </a:t>
            </a:r>
          </a:p>
          <a:p>
            <a:pPr marL="34290" indent="0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2. La calificación del estado de madurez del proceso “</a:t>
            </a:r>
            <a:r>
              <a:rPr lang="es-ES" sz="2200" dirty="0">
                <a:latin typeface="Arial Narrow" panose="020B0606020202030204" pitchFamily="34" charset="0"/>
              </a:rPr>
              <a:t>Gestión operativa </a:t>
            </a:r>
            <a:r>
              <a:rPr lang="es-ES" sz="2200" dirty="0" smtClean="0">
                <a:latin typeface="Arial Narrow" panose="020B0606020202030204" pitchFamily="34" charset="0"/>
              </a:rPr>
              <a:t>de laboratorios</a:t>
            </a:r>
            <a:r>
              <a:rPr lang="es-EC" sz="2200" dirty="0" smtClean="0">
                <a:latin typeface="Arial Narrow" panose="020B0606020202030204" pitchFamily="34" charset="0"/>
              </a:rPr>
              <a:t>” es </a:t>
            </a:r>
            <a:r>
              <a:rPr lang="es-ES" sz="2200" dirty="0">
                <a:latin typeface="Arial Narrow" panose="020B0606020202030204" pitchFamily="34" charset="0"/>
              </a:rPr>
              <a:t>“</a:t>
            </a:r>
            <a:r>
              <a:rPr lang="es-ES" sz="2200" b="1" dirty="0">
                <a:latin typeface="Arial Narrow" panose="020B0606020202030204" pitchFamily="34" charset="0"/>
              </a:rPr>
              <a:t>3 – Definido</a:t>
            </a:r>
            <a:r>
              <a:rPr lang="es-ES" sz="2200" dirty="0" smtClean="0">
                <a:latin typeface="Arial Narrow" panose="020B0606020202030204" pitchFamily="34" charset="0"/>
              </a:rPr>
              <a:t>” y </a:t>
            </a:r>
            <a:r>
              <a:rPr lang="es-EC" sz="2200" dirty="0" smtClean="0">
                <a:latin typeface="Arial Narrow" panose="020B0606020202030204" pitchFamily="34" charset="0"/>
              </a:rPr>
              <a:t>del proceso </a:t>
            </a:r>
            <a:r>
              <a:rPr lang="es-ES" sz="2200" dirty="0">
                <a:latin typeface="Arial Narrow" panose="020B0606020202030204" pitchFamily="34" charset="0"/>
              </a:rPr>
              <a:t>“Mantenimiento de laboratorios” se calificó con “</a:t>
            </a:r>
            <a:r>
              <a:rPr lang="es-ES" sz="2200" b="1" dirty="0">
                <a:latin typeface="Arial Narrow" panose="020B0606020202030204" pitchFamily="34" charset="0"/>
              </a:rPr>
              <a:t>2-Repetible</a:t>
            </a:r>
            <a:r>
              <a:rPr lang="es-ES" sz="2200" dirty="0" smtClean="0">
                <a:latin typeface="Arial Narrow" panose="020B0606020202030204" pitchFamily="34" charset="0"/>
              </a:rPr>
              <a:t>” para el Laboratorio en estudio.</a:t>
            </a: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3.El proceso crítico identificado es “</a:t>
            </a:r>
            <a:r>
              <a:rPr lang="es-EC" sz="2200" b="1" dirty="0">
                <a:latin typeface="Arial Narrow" panose="020B0606020202030204" pitchFamily="34" charset="0"/>
              </a:rPr>
              <a:t>Gestión operativa de </a:t>
            </a:r>
            <a:r>
              <a:rPr lang="es-EC" sz="2200" b="1" dirty="0" smtClean="0">
                <a:latin typeface="Arial Narrow" panose="020B0606020202030204" pitchFamily="34" charset="0"/>
              </a:rPr>
              <a:t>laboratorio</a:t>
            </a:r>
            <a:r>
              <a:rPr lang="es-ES" sz="2200" dirty="0">
                <a:latin typeface="Arial Narrow" panose="020B0606020202030204" pitchFamily="34" charset="0"/>
              </a:rPr>
              <a:t>-</a:t>
            </a:r>
            <a:r>
              <a:rPr lang="es-EC" sz="2200" dirty="0">
                <a:latin typeface="Arial Narrow" panose="020B0606020202030204" pitchFamily="34" charset="0"/>
              </a:rPr>
              <a:t> </a:t>
            </a:r>
            <a:r>
              <a:rPr lang="es-EC" sz="2200" b="1" dirty="0" smtClean="0">
                <a:latin typeface="Arial Narrow" panose="020B0606020202030204" pitchFamily="34" charset="0"/>
              </a:rPr>
              <a:t>Ruta </a:t>
            </a:r>
            <a:r>
              <a:rPr lang="es-EC" sz="2200" b="1" dirty="0">
                <a:latin typeface="Arial Narrow" panose="020B0606020202030204" pitchFamily="34" charset="0"/>
              </a:rPr>
              <a:t>de </a:t>
            </a:r>
            <a:r>
              <a:rPr lang="es-EC" sz="2200" b="1" dirty="0" smtClean="0">
                <a:latin typeface="Arial Narrow" panose="020B0606020202030204" pitchFamily="34" charset="0"/>
              </a:rPr>
              <a:t>planeación </a:t>
            </a:r>
            <a:r>
              <a:rPr lang="es-EC" sz="2200" b="1" dirty="0">
                <a:latin typeface="Arial Narrow" panose="020B0606020202030204" pitchFamily="34" charset="0"/>
              </a:rPr>
              <a:t>del mantenimiento</a:t>
            </a:r>
            <a:r>
              <a:rPr lang="es-EC" sz="2200" dirty="0">
                <a:latin typeface="Arial Narrow" panose="020B0606020202030204" pitchFamily="34" charset="0"/>
              </a:rPr>
              <a:t>”, </a:t>
            </a:r>
            <a:r>
              <a:rPr lang="es-EC" sz="2200" dirty="0" smtClean="0">
                <a:latin typeface="Arial Narrow" panose="020B0606020202030204" pitchFamily="34" charset="0"/>
              </a:rPr>
              <a:t>debido </a:t>
            </a:r>
            <a:r>
              <a:rPr lang="es-EC" sz="2200" dirty="0">
                <a:latin typeface="Arial Narrow" panose="020B0606020202030204" pitchFamily="34" charset="0"/>
              </a:rPr>
              <a:t>a su </a:t>
            </a:r>
            <a:r>
              <a:rPr lang="es-EC" sz="2200" b="1" dirty="0">
                <a:latin typeface="Arial Narrow" panose="020B0606020202030204" pitchFamily="34" charset="0"/>
              </a:rPr>
              <a:t>importancia vital </a:t>
            </a:r>
            <a:r>
              <a:rPr lang="es-EC" sz="2200" dirty="0">
                <a:latin typeface="Arial Narrow" panose="020B0606020202030204" pitchFamily="34" charset="0"/>
              </a:rPr>
              <a:t>para las operaciones del laboratorio y </a:t>
            </a:r>
            <a:r>
              <a:rPr lang="es-EC" sz="2200" dirty="0" smtClean="0">
                <a:latin typeface="Arial Narrow" panose="020B0606020202030204" pitchFamily="34" charset="0"/>
              </a:rPr>
              <a:t>su </a:t>
            </a:r>
            <a:r>
              <a:rPr lang="es-EC" sz="2200" b="1" dirty="0" smtClean="0">
                <a:latin typeface="Arial Narrow" panose="020B0606020202030204" pitchFamily="34" charset="0"/>
              </a:rPr>
              <a:t>muy </a:t>
            </a:r>
            <a:r>
              <a:rPr lang="es-EC" sz="2200" b="1" dirty="0">
                <a:latin typeface="Arial Narrow" panose="020B0606020202030204" pitchFamily="34" charset="0"/>
              </a:rPr>
              <a:t>bajo desempeño</a:t>
            </a:r>
            <a:r>
              <a:rPr lang="es-EC" sz="2200" dirty="0">
                <a:latin typeface="Arial Narrow" panose="020B0606020202030204" pitchFamily="34" charset="0"/>
              </a:rPr>
              <a:t> en el parámetro “</a:t>
            </a:r>
            <a:r>
              <a:rPr lang="es-EC" sz="2200" b="1" dirty="0">
                <a:latin typeface="Arial Narrow" panose="020B0606020202030204" pitchFamily="34" charset="0"/>
              </a:rPr>
              <a:t>Cumplimiento de estándares</a:t>
            </a:r>
            <a:r>
              <a:rPr lang="es-EC" sz="2200" dirty="0" smtClean="0">
                <a:latin typeface="Arial Narrow" panose="020B0606020202030204" pitchFamily="34" charset="0"/>
              </a:rPr>
              <a:t>”. </a:t>
            </a:r>
            <a:endParaRPr lang="es-EC" sz="2200" dirty="0">
              <a:latin typeface="Arial Narrow" panose="020B0606020202030204" pitchFamily="34" charset="0"/>
            </a:endParaRPr>
          </a:p>
          <a:p>
            <a:pPr marL="34290" indent="0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4. El documento Manual de Procesos “</a:t>
            </a:r>
            <a:r>
              <a:rPr lang="es-EC" sz="2200" b="1" dirty="0">
                <a:latin typeface="Arial Narrow" panose="020B0606020202030204" pitchFamily="34" charset="0"/>
              </a:rPr>
              <a:t>Gestión de laboratorios</a:t>
            </a:r>
            <a:r>
              <a:rPr lang="es-EC" sz="2200" dirty="0" smtClean="0">
                <a:latin typeface="Arial Narrow" panose="020B0606020202030204" pitchFamily="34" charset="0"/>
              </a:rPr>
              <a:t>”, contiene una</a:t>
            </a:r>
            <a:r>
              <a:rPr lang="es-EC" sz="2200" b="1" dirty="0" smtClean="0">
                <a:latin typeface="Arial Narrow" panose="020B0606020202030204" pitchFamily="34" charset="0"/>
              </a:rPr>
              <a:t> propuesta de mejora </a:t>
            </a:r>
            <a:r>
              <a:rPr lang="es-EC" sz="2200" dirty="0">
                <a:latin typeface="Arial Narrow" panose="020B0606020202030204" pitchFamily="34" charset="0"/>
              </a:rPr>
              <a:t>en </a:t>
            </a:r>
            <a:r>
              <a:rPr lang="es-EC" sz="2200" dirty="0" smtClean="0">
                <a:latin typeface="Arial Narrow" panose="020B0606020202030204" pitchFamily="34" charset="0"/>
              </a:rPr>
              <a:t>el flujo de las actividades </a:t>
            </a:r>
            <a:r>
              <a:rPr lang="es-EC" sz="2200" dirty="0">
                <a:latin typeface="Arial Narrow" panose="020B0606020202030204" pitchFamily="34" charset="0"/>
              </a:rPr>
              <a:t>en el proceso “Mantenimiento de laboratorios</a:t>
            </a:r>
            <a:r>
              <a:rPr lang="es-EC" sz="2200" dirty="0" smtClean="0">
                <a:latin typeface="Arial Narrow" panose="020B0606020202030204" pitchFamily="34" charset="0"/>
              </a:rPr>
              <a:t>” enfocado al control para la liberación del equipamiento para su uso. </a:t>
            </a:r>
            <a:endParaRPr lang="es-EC" sz="2200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-17428"/>
            <a:ext cx="9144000" cy="83783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C" sz="3000" b="1" dirty="0" smtClean="0">
                <a:latin typeface="Arial Narrow" panose="020B0606020202030204" pitchFamily="34" charset="0"/>
              </a:rPr>
              <a:t>7. Recomendaciones</a:t>
            </a:r>
            <a:endParaRPr lang="es-EC" sz="3000" b="1" dirty="0">
              <a:latin typeface="Arial Narrow" panose="020B0606020202030204" pitchFamily="34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633047"/>
            <a:ext cx="9144000" cy="536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490" indent="-457200" algn="l">
              <a:buAutoNum type="arabicPeriod"/>
            </a:pPr>
            <a:r>
              <a:rPr lang="es-EC" sz="2200" dirty="0" smtClean="0">
                <a:latin typeface="Arial Narrow" panose="020B0606020202030204" pitchFamily="34" charset="0"/>
              </a:rPr>
              <a:t>Implementar un </a:t>
            </a:r>
            <a:r>
              <a:rPr lang="es-EC" sz="2200" b="1" dirty="0" smtClean="0">
                <a:latin typeface="Arial Narrow" panose="020B0606020202030204" pitchFamily="34" charset="0"/>
              </a:rPr>
              <a:t>piloto</a:t>
            </a:r>
            <a:r>
              <a:rPr lang="es-EC" sz="2200" dirty="0" smtClean="0">
                <a:latin typeface="Arial Narrow" panose="020B0606020202030204" pitchFamily="34" charset="0"/>
              </a:rPr>
              <a:t> </a:t>
            </a:r>
            <a:r>
              <a:rPr lang="es-EC" sz="2200" dirty="0">
                <a:latin typeface="Arial Narrow" panose="020B0606020202030204" pitchFamily="34" charset="0"/>
              </a:rPr>
              <a:t>del proceso TO-BE propuesto “Gestión de laboratorios</a:t>
            </a:r>
            <a:r>
              <a:rPr lang="es-EC" sz="2200" dirty="0" smtClean="0">
                <a:latin typeface="Arial Narrow" panose="020B0606020202030204" pitchFamily="34" charset="0"/>
              </a:rPr>
              <a:t>”, </a:t>
            </a:r>
            <a:r>
              <a:rPr lang="es-EC" sz="2200" dirty="0">
                <a:latin typeface="Arial Narrow" panose="020B0606020202030204" pitchFamily="34" charset="0"/>
              </a:rPr>
              <a:t>en una muestra de laboratorios de </a:t>
            </a:r>
            <a:r>
              <a:rPr lang="es-EC" sz="2200" dirty="0" smtClean="0">
                <a:latin typeface="Arial Narrow" panose="020B0606020202030204" pitchFamily="34" charset="0"/>
              </a:rPr>
              <a:t>Docencia</a:t>
            </a:r>
            <a:r>
              <a:rPr lang="es-EC" sz="2200" dirty="0">
                <a:latin typeface="Arial Narrow" panose="020B0606020202030204" pitchFamily="34" charset="0"/>
              </a:rPr>
              <a:t>, para ser ajustados </a:t>
            </a:r>
            <a:r>
              <a:rPr lang="es-EC" sz="2200" dirty="0" smtClean="0">
                <a:latin typeface="Arial Narrow" panose="020B0606020202030204" pitchFamily="34" charset="0"/>
              </a:rPr>
              <a:t>si es necesario antes de establecerlo como definitivo. </a:t>
            </a:r>
          </a:p>
          <a:p>
            <a:pPr marL="491490" indent="-457200" algn="l">
              <a:buAutoNum type="arabicPeriod"/>
            </a:pPr>
            <a:r>
              <a:rPr lang="es-EC" sz="2200" b="1" dirty="0" smtClean="0">
                <a:latin typeface="Arial Narrow" panose="020B0606020202030204" pitchFamily="34" charset="0"/>
              </a:rPr>
              <a:t>Socializar</a:t>
            </a:r>
            <a:r>
              <a:rPr lang="es-EC" sz="2200" dirty="0" smtClean="0">
                <a:latin typeface="Arial Narrow" panose="020B0606020202030204" pitchFamily="34" charset="0"/>
              </a:rPr>
              <a:t> el proceso TO-BE, </a:t>
            </a:r>
            <a:r>
              <a:rPr lang="es-EC" sz="2200" dirty="0">
                <a:latin typeface="Arial Narrow" panose="020B0606020202030204" pitchFamily="34" charset="0"/>
              </a:rPr>
              <a:t>así como la </a:t>
            </a:r>
            <a:r>
              <a:rPr lang="es-EC" sz="2200" b="1" dirty="0">
                <a:latin typeface="Arial Narrow" panose="020B0606020202030204" pitchFamily="34" charset="0"/>
              </a:rPr>
              <a:t>reformulación de los formatos </a:t>
            </a:r>
            <a:r>
              <a:rPr lang="es-EC" sz="2200" dirty="0">
                <a:latin typeface="Arial Narrow" panose="020B0606020202030204" pitchFamily="34" charset="0"/>
              </a:rPr>
              <a:t>disponibles, </a:t>
            </a:r>
            <a:r>
              <a:rPr lang="es-EC" sz="2200" dirty="0" smtClean="0">
                <a:latin typeface="Arial Narrow" panose="020B0606020202030204" pitchFamily="34" charset="0"/>
              </a:rPr>
              <a:t>sobre la </a:t>
            </a:r>
            <a:r>
              <a:rPr lang="es-EC" sz="2200" dirty="0">
                <a:latin typeface="Arial Narrow" panose="020B0606020202030204" pitchFamily="34" charset="0"/>
              </a:rPr>
              <a:t>base </a:t>
            </a:r>
            <a:r>
              <a:rPr lang="es-EC" sz="2200" dirty="0" smtClean="0">
                <a:latin typeface="Arial Narrow" panose="020B0606020202030204" pitchFamily="34" charset="0"/>
              </a:rPr>
              <a:t>de un </a:t>
            </a:r>
            <a:r>
              <a:rPr lang="es-EC" sz="2200" dirty="0">
                <a:latin typeface="Arial Narrow" panose="020B0606020202030204" pitchFamily="34" charset="0"/>
              </a:rPr>
              <a:t>estudio de necesidades y estandarizar dichos formatos para uso en todos los laboratorios de la Universidad, para lo cual se debe prever de personal dedicado y familiarizado con el entorno </a:t>
            </a:r>
            <a:r>
              <a:rPr lang="es-EC" sz="2200" dirty="0" smtClean="0">
                <a:latin typeface="Arial Narrow" panose="020B0606020202030204" pitchFamily="34" charset="0"/>
              </a:rPr>
              <a:t>técnico-administrativo.</a:t>
            </a:r>
            <a:endParaRPr lang="es-EC" sz="2200" dirty="0">
              <a:latin typeface="Arial Narrow" panose="020B0606020202030204" pitchFamily="34" charset="0"/>
            </a:endParaRPr>
          </a:p>
          <a:p>
            <a:pPr marL="491490" indent="-457200" algn="l">
              <a:buAutoNum type="arabicPeriod" startAt="3"/>
            </a:pPr>
            <a:r>
              <a:rPr lang="es-EC" sz="2200" dirty="0" smtClean="0">
                <a:latin typeface="Arial Narrow" panose="020B0606020202030204" pitchFamily="34" charset="0"/>
              </a:rPr>
              <a:t>Si el interés de la Universidad es </a:t>
            </a:r>
            <a:r>
              <a:rPr lang="es-EC" sz="2200" b="1" dirty="0" smtClean="0">
                <a:latin typeface="Arial Narrow" panose="020B0606020202030204" pitchFamily="34" charset="0"/>
              </a:rPr>
              <a:t>certificar</a:t>
            </a:r>
            <a:r>
              <a:rPr lang="es-EC" sz="2200" dirty="0" smtClean="0">
                <a:latin typeface="Arial Narrow" panose="020B0606020202030204" pitchFamily="34" charset="0"/>
              </a:rPr>
              <a:t> los laboratorios con la norma </a:t>
            </a:r>
            <a:r>
              <a:rPr lang="es-EC" sz="2200" b="1" dirty="0" smtClean="0">
                <a:latin typeface="Arial Narrow" panose="020B0606020202030204" pitchFamily="34" charset="0"/>
              </a:rPr>
              <a:t>ISO/IEC 17025:2017</a:t>
            </a:r>
            <a:r>
              <a:rPr lang="es-EC" sz="2200" dirty="0" smtClean="0">
                <a:latin typeface="Arial Narrow" panose="020B0606020202030204" pitchFamily="34" charset="0"/>
              </a:rPr>
              <a:t>, requiere de una </a:t>
            </a:r>
            <a:r>
              <a:rPr lang="es-EC" sz="2200" b="1" dirty="0" smtClean="0">
                <a:latin typeface="Arial Narrow" panose="020B0606020202030204" pitchFamily="34" charset="0"/>
              </a:rPr>
              <a:t>planificación de recursos </a:t>
            </a:r>
            <a:r>
              <a:rPr lang="es-EC" sz="2200" dirty="0" smtClean="0">
                <a:latin typeface="Arial Narrow" panose="020B0606020202030204" pitchFamily="34" charset="0"/>
              </a:rPr>
              <a:t>y la elaboración de una </a:t>
            </a:r>
            <a:r>
              <a:rPr lang="es-EC" sz="2200" b="1" dirty="0" smtClean="0">
                <a:latin typeface="Arial Narrow" panose="020B0606020202030204" pitchFamily="34" charset="0"/>
              </a:rPr>
              <a:t>propuesta con el análisis</a:t>
            </a:r>
            <a:r>
              <a:rPr lang="es-EC" sz="2200" dirty="0" smtClean="0">
                <a:latin typeface="Arial Narrow" panose="020B0606020202030204" pitchFamily="34" charset="0"/>
              </a:rPr>
              <a:t> en diferentes frentes: </a:t>
            </a:r>
            <a:r>
              <a:rPr lang="es-EC" sz="2200" b="1" dirty="0" smtClean="0">
                <a:latin typeface="Arial Narrow" panose="020B0606020202030204" pitchFamily="34" charset="0"/>
              </a:rPr>
              <a:t>legal, administrativo, técnico, tecnológico y financiero</a:t>
            </a:r>
            <a:r>
              <a:rPr lang="es-EC" sz="2200" dirty="0" smtClean="0">
                <a:latin typeface="Arial Narrow" panose="020B0606020202030204" pitchFamily="34" charset="0"/>
              </a:rPr>
              <a:t>, que se ajuste al </a:t>
            </a:r>
            <a:r>
              <a:rPr lang="es-EC" sz="2200" b="1" dirty="0" smtClean="0">
                <a:latin typeface="Arial Narrow" panose="020B0606020202030204" pitchFamily="34" charset="0"/>
              </a:rPr>
              <a:t>SGC</a:t>
            </a:r>
            <a:r>
              <a:rPr lang="es-EC" sz="2200" dirty="0" smtClean="0">
                <a:latin typeface="Arial Narrow" panose="020B0606020202030204" pitchFamily="34" charset="0"/>
              </a:rPr>
              <a:t> de la ESPE existente. </a:t>
            </a:r>
          </a:p>
          <a:p>
            <a:pPr marL="491490" indent="-457200" algn="l">
              <a:buAutoNum type="arabicPeriod" startAt="3"/>
            </a:pPr>
            <a:r>
              <a:rPr lang="es-EC" sz="2200" dirty="0" smtClean="0">
                <a:latin typeface="Arial Narrow" panose="020B0606020202030204" pitchFamily="34" charset="0"/>
              </a:rPr>
              <a:t>De la experiencia, durante la realización de este trabajo, </a:t>
            </a:r>
            <a:r>
              <a:rPr lang="es-EC" sz="2200" b="1" dirty="0" smtClean="0">
                <a:latin typeface="Arial Narrow" panose="020B0606020202030204" pitchFamily="34" charset="0"/>
              </a:rPr>
              <a:t>considerar</a:t>
            </a:r>
            <a:r>
              <a:rPr lang="es-EC" sz="2200" dirty="0" smtClean="0">
                <a:latin typeface="Arial Narrow" panose="020B0606020202030204" pitchFamily="34" charset="0"/>
              </a:rPr>
              <a:t> que la mayor dificultad fue la </a:t>
            </a:r>
            <a:r>
              <a:rPr lang="es-EC" sz="2200" b="1" dirty="0" smtClean="0">
                <a:latin typeface="Arial Narrow" panose="020B0606020202030204" pitchFamily="34" charset="0"/>
              </a:rPr>
              <a:t>información dispersa</a:t>
            </a:r>
            <a:r>
              <a:rPr lang="es-EC" sz="2200" dirty="0" smtClean="0">
                <a:latin typeface="Arial Narrow" panose="020B0606020202030204" pitchFamily="34" charset="0"/>
              </a:rPr>
              <a:t>, lo que implica consumo de tiempo y podría convertirse en un potencial </a:t>
            </a:r>
            <a:r>
              <a:rPr lang="es-EC" sz="2200" b="1" dirty="0" smtClean="0">
                <a:latin typeface="Arial Narrow" panose="020B0606020202030204" pitchFamily="34" charset="0"/>
              </a:rPr>
              <a:t>cuello de botella </a:t>
            </a:r>
            <a:r>
              <a:rPr lang="es-EC" sz="2200" dirty="0" smtClean="0">
                <a:latin typeface="Arial Narrow" panose="020B0606020202030204" pitchFamily="34" charset="0"/>
              </a:rPr>
              <a:t>en caso de emprender el camino de la certificación.</a:t>
            </a:r>
            <a:endParaRPr lang="es-EC" sz="2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57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 smtClean="0">
                <a:latin typeface="Arial Narrow" panose="020B0606020202030204" pitchFamily="34" charset="0"/>
              </a:rPr>
              <a:t>8. </a:t>
            </a:r>
            <a:r>
              <a:rPr lang="es-EC" sz="3000" b="1" dirty="0">
                <a:latin typeface="Arial Narrow" panose="020B0606020202030204" pitchFamily="34" charset="0"/>
              </a:rPr>
              <a:t>Preguntas</a:t>
            </a:r>
          </a:p>
        </p:txBody>
      </p:sp>
      <p:pic>
        <p:nvPicPr>
          <p:cNvPr id="2050" name="Picture 2" descr="25 preguntas y respuestas sobre nuestro sistema político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6" y="868357"/>
            <a:ext cx="7309787" cy="48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471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423" t="21897" r="24308" b="6851"/>
          <a:stretch/>
        </p:blipFill>
        <p:spPr>
          <a:xfrm>
            <a:off x="760533" y="464234"/>
            <a:ext cx="7276514" cy="59163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037047" y="1022085"/>
            <a:ext cx="687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just"/>
            <a:r>
              <a:rPr lang="es-EC" sz="1350" b="1" cap="small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Volver</a:t>
            </a:r>
            <a:endParaRPr lang="es-EC" sz="135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03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167932"/>
            <a:ext cx="9144000" cy="622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EJEMPLO: Similitud de las actividades de los Laboratorios con ISO/IEC 17025:2017</a:t>
            </a:r>
          </a:p>
          <a:p>
            <a:r>
              <a:rPr lang="es-EC" sz="2200" b="1" dirty="0">
                <a:latin typeface="Arial Narrow" panose="020B0606020202030204" pitchFamily="34" charset="0"/>
              </a:rPr>
              <a:t>1) Extraer los 11 procesos referenciales </a:t>
            </a:r>
            <a:r>
              <a:rPr lang="es-EC" sz="2200" dirty="0">
                <a:latin typeface="Arial Narrow" panose="020B0606020202030204" pitchFamily="34" charset="0"/>
              </a:rPr>
              <a:t>(Apdo. 7, norma ISO/IEC 17025:2017)</a:t>
            </a:r>
          </a:p>
          <a:p>
            <a:endParaRPr lang="es-EC" sz="1650" dirty="0" smtClean="0">
              <a:latin typeface="Arial Narrow" panose="020B0606020202030204" pitchFamily="34" charset="0"/>
            </a:endParaRPr>
          </a:p>
          <a:p>
            <a:r>
              <a:rPr lang="es-EC" sz="1650" dirty="0">
                <a:latin typeface="Arial Narrow" panose="020B0606020202030204" pitchFamily="34" charset="0"/>
              </a:rPr>
              <a:t>					</a:t>
            </a:r>
            <a:r>
              <a:rPr lang="es-EC" sz="1650" dirty="0" smtClean="0">
                <a:latin typeface="Arial Narrow" panose="020B0606020202030204" pitchFamily="34" charset="0"/>
              </a:rPr>
              <a:t>	</a:t>
            </a:r>
            <a:r>
              <a:rPr lang="es-EC" sz="1500" b="1" dirty="0" smtClean="0">
                <a:latin typeface="Arial Narrow" panose="020B0606020202030204" pitchFamily="34" charset="0"/>
              </a:rPr>
              <a:t>Preparar </a:t>
            </a:r>
            <a:r>
              <a:rPr lang="es-EC" sz="1500" b="1" dirty="0">
                <a:latin typeface="Arial Narrow" panose="020B0606020202030204" pitchFamily="34" charset="0"/>
              </a:rPr>
              <a:t>encuesta</a:t>
            </a:r>
            <a:endParaRPr lang="es-EC" sz="1500" dirty="0">
              <a:latin typeface="Arial Narrow" panose="020B0606020202030204" pitchFamily="34" charset="0"/>
            </a:endParaRPr>
          </a:p>
          <a:p>
            <a:endParaRPr lang="es-EC" sz="1650" dirty="0" smtClean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r>
              <a:rPr lang="es-EC" sz="1650" dirty="0">
                <a:latin typeface="Arial Narrow" panose="020B0606020202030204" pitchFamily="34" charset="0"/>
              </a:rPr>
              <a:t>				</a:t>
            </a:r>
            <a:r>
              <a:rPr lang="es-EC" sz="165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	</a:t>
            </a:r>
            <a:endParaRPr lang="es-EC" sz="1650" b="1" dirty="0" smtClean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C" sz="1500" b="1" dirty="0" smtClean="0">
                <a:latin typeface="Arial Narrow" panose="020B0606020202030204" pitchFamily="34" charset="0"/>
              </a:rPr>
              <a:t>2</a:t>
            </a:r>
            <a:r>
              <a:rPr lang="es-EC" sz="1500" b="1" dirty="0">
                <a:latin typeface="Arial Narrow" panose="020B0606020202030204" pitchFamily="34" charset="0"/>
              </a:rPr>
              <a:t>) Identificar indicios en las actividades de los laboratorios</a:t>
            </a:r>
            <a:endParaRPr lang="es-EC" sz="150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  <a:p>
            <a:endParaRPr lang="es-EC" sz="1650" dirty="0">
              <a:latin typeface="Arial Narrow" panose="020B0606020202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6666" t="30043" r="17381" b="5586"/>
          <a:stretch/>
        </p:blipFill>
        <p:spPr>
          <a:xfrm>
            <a:off x="85110" y="1442505"/>
            <a:ext cx="4272359" cy="19690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0476" t="30043" r="33095" b="46627"/>
          <a:stretch/>
        </p:blipFill>
        <p:spPr>
          <a:xfrm>
            <a:off x="5003932" y="1962689"/>
            <a:ext cx="3995057" cy="928657"/>
          </a:xfrm>
          <a:prstGeom prst="rect">
            <a:avLst/>
          </a:prstGeom>
        </p:spPr>
      </p:pic>
      <p:sp>
        <p:nvSpPr>
          <p:cNvPr id="12" name="Flecha a la derecha con bandas 11"/>
          <p:cNvSpPr/>
          <p:nvPr/>
        </p:nvSpPr>
        <p:spPr>
          <a:xfrm>
            <a:off x="4535846" y="2543002"/>
            <a:ext cx="468086" cy="348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12576" t="28708" r="13273" b="19780"/>
          <a:stretch/>
        </p:blipFill>
        <p:spPr>
          <a:xfrm>
            <a:off x="85109" y="4068087"/>
            <a:ext cx="6723653" cy="262611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006549" y="5010276"/>
            <a:ext cx="687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just"/>
            <a:r>
              <a:rPr lang="es-EC" sz="1350" b="1" cap="small" dirty="0">
                <a:solidFill>
                  <a:schemeClr val="accent6">
                    <a:lumMod val="75000"/>
                  </a:schemeClr>
                </a:solidFill>
                <a:hlinkClick r:id="rId6" action="ppaction://hlinksldjump"/>
              </a:rPr>
              <a:t>Volver</a:t>
            </a:r>
            <a:endParaRPr lang="es-EC" sz="135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3616" t="21730" r="14731" b="4799"/>
          <a:stretch/>
        </p:blipFill>
        <p:spPr>
          <a:xfrm>
            <a:off x="473920" y="1157333"/>
            <a:ext cx="8196160" cy="4725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2382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just"/>
            <a:r>
              <a:rPr lang="es-EC" b="1" dirty="0">
                <a:latin typeface="Arial Narrow" panose="020B0606020202030204" pitchFamily="34" charset="0"/>
                <a:cs typeface="Arial" panose="020B0604020202020204" pitchFamily="34" charset="0"/>
              </a:rPr>
              <a:t>Diagrama resumen: Similitud de las actividades de los Laboratorios con ISO/IEC 17025:2017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470782" y="1318915"/>
            <a:ext cx="687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just"/>
            <a:r>
              <a:rPr lang="es-EC" sz="1350" b="1" cap="small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Volver</a:t>
            </a:r>
            <a:endParaRPr lang="es-EC" sz="135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769" t="25288" r="14615" b="8983"/>
          <a:stretch/>
        </p:blipFill>
        <p:spPr>
          <a:xfrm>
            <a:off x="79158" y="1180415"/>
            <a:ext cx="8980435" cy="4725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9158" y="23827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just"/>
            <a:r>
              <a:rPr lang="es-EC" b="1" dirty="0">
                <a:latin typeface="Arial Narrow" panose="020B0606020202030204" pitchFamily="34" charset="0"/>
                <a:cs typeface="Arial" panose="020B0604020202020204" pitchFamily="34" charset="0"/>
              </a:rPr>
              <a:t>Diagrama resumen: Estado de madurez de “Gestión operativa de laboratorios”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797857" y="1226581"/>
            <a:ext cx="687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just"/>
            <a:r>
              <a:rPr lang="es-EC" sz="1350" b="1" cap="small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Volver</a:t>
            </a:r>
            <a:endParaRPr lang="es-EC" sz="135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32267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just"/>
            <a:r>
              <a:rPr lang="es-EC" b="1" dirty="0">
                <a:latin typeface="Arial Narrow" panose="020B0606020202030204" pitchFamily="34" charset="0"/>
                <a:cs typeface="Arial" panose="020B0604020202020204" pitchFamily="34" charset="0"/>
              </a:rPr>
              <a:t>Diagrama resumen: Estado de madurez de “Mantenimiento de laboratorios”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4885" t="28092" r="14384" b="15060"/>
          <a:stretch/>
        </p:blipFill>
        <p:spPr>
          <a:xfrm>
            <a:off x="90683" y="1263875"/>
            <a:ext cx="8962635" cy="4050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734552" y="1263875"/>
            <a:ext cx="68756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" algn="just"/>
            <a:r>
              <a:rPr lang="es-EC" sz="1350" b="1" cap="small" dirty="0">
                <a:solidFill>
                  <a:schemeClr val="accent6">
                    <a:lumMod val="75000"/>
                  </a:schemeClr>
                </a:solidFill>
                <a:hlinkClick r:id="rId3" action="ppaction://hlinksldjump"/>
              </a:rPr>
              <a:t>Volver</a:t>
            </a:r>
            <a:endParaRPr lang="es-EC" sz="135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12980" r="12738"/>
          <a:stretch/>
        </p:blipFill>
        <p:spPr>
          <a:xfrm>
            <a:off x="14068" y="0"/>
            <a:ext cx="9127535" cy="6876484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5274" y="0"/>
            <a:ext cx="8773451" cy="59618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b="1" dirty="0" smtClean="0">
                <a:latin typeface="Arial Narrow" panose="020B0606020202030204" pitchFamily="34" charset="0"/>
              </a:rPr>
              <a:t>AGENDA</a:t>
            </a:r>
            <a:endParaRPr lang="es-EC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644726" y="895636"/>
            <a:ext cx="3812346" cy="56358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Importancia del estudio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Planteamiento del problema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Objetivos del proyecto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Metodología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Resultados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Conclusiones 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Recomendaciones</a:t>
            </a:r>
          </a:p>
          <a:p>
            <a:pPr marL="0" indent="-342900">
              <a:buFont typeface="+mj-lt"/>
              <a:buAutoNum type="arabicPeriod"/>
              <a:tabLst>
                <a:tab pos="2016919" algn="l"/>
              </a:tabLst>
            </a:pPr>
            <a:r>
              <a:rPr lang="es-EC" dirty="0">
                <a:latin typeface="Arial Narrow" panose="020B0606020202030204" pitchFamily="34" charset="0"/>
              </a:rPr>
              <a:t>Preguntas</a:t>
            </a:r>
          </a:p>
        </p:txBody>
      </p:sp>
    </p:spTree>
    <p:extLst>
      <p:ext uri="{BB962C8B-B14F-4D97-AF65-F5344CB8AC3E}">
        <p14:creationId xmlns:p14="http://schemas.microsoft.com/office/powerpoint/2010/main" val="9876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800" t="19363" r="35200" b="4867"/>
          <a:stretch/>
        </p:blipFill>
        <p:spPr>
          <a:xfrm>
            <a:off x="3237680" y="1307578"/>
            <a:ext cx="3364992" cy="46588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071754" y="1365081"/>
            <a:ext cx="8423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350" b="1" dirty="0">
                <a:hlinkClick r:id="rId3" action="ppaction://hlinksldjump"/>
              </a:rPr>
              <a:t>VOLVER</a:t>
            </a:r>
            <a:endParaRPr lang="es-EC" sz="1350" b="1" dirty="0"/>
          </a:p>
        </p:txBody>
      </p:sp>
      <p:sp>
        <p:nvSpPr>
          <p:cNvPr id="6" name="Rectángulo 5"/>
          <p:cNvSpPr/>
          <p:nvPr/>
        </p:nvSpPr>
        <p:spPr>
          <a:xfrm>
            <a:off x="0" y="26640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" algn="just"/>
            <a:r>
              <a:rPr lang="es-EC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5.3 Línea base de los procesos AS-IS priorizados</a:t>
            </a:r>
            <a:endParaRPr lang="es-EC" sz="2400" b="1" dirty="0">
              <a:latin typeface="Arial Narrow" panose="020B0606020202030204" pitchFamily="34" charset="0"/>
            </a:endParaRPr>
          </a:p>
          <a:p>
            <a:pPr marL="34290" algn="just"/>
            <a:r>
              <a:rPr lang="es-EC" b="1" dirty="0">
                <a:latin typeface="Arial Narrow" panose="020B0606020202030204" pitchFamily="34" charset="0"/>
              </a:rPr>
              <a:t>Aval de concurrencia: Registro de Firmas</a:t>
            </a:r>
          </a:p>
        </p:txBody>
      </p:sp>
    </p:spTree>
    <p:extLst>
      <p:ext uri="{BB962C8B-B14F-4D97-AF65-F5344CB8AC3E}">
        <p14:creationId xmlns:p14="http://schemas.microsoft.com/office/powerpoint/2010/main" val="505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2980" r="12738"/>
          <a:stretch/>
        </p:blipFill>
        <p:spPr>
          <a:xfrm>
            <a:off x="14068" y="0"/>
            <a:ext cx="9127535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68" y="-1"/>
            <a:ext cx="9143999" cy="633047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1. Importancia del estudio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69" y="709803"/>
            <a:ext cx="9031458" cy="2668836"/>
          </a:xfrm>
        </p:spPr>
        <p:txBody>
          <a:bodyPr>
            <a:normAutofit/>
          </a:bodyPr>
          <a:lstStyle/>
          <a:p>
            <a:pPr algn="just"/>
            <a:r>
              <a:rPr lang="es-EC" sz="2200" dirty="0">
                <a:latin typeface="Arial Narrow" panose="020B0606020202030204" pitchFamily="34" charset="0"/>
              </a:rPr>
              <a:t>Actualización </a:t>
            </a:r>
            <a:r>
              <a:rPr lang="es-EC" sz="2200" dirty="0" smtClean="0">
                <a:latin typeface="Arial Narrow" panose="020B0606020202030204" pitchFamily="34" charset="0"/>
              </a:rPr>
              <a:t>de las normas </a:t>
            </a:r>
            <a:r>
              <a:rPr lang="es-EC" sz="2200" dirty="0">
                <a:latin typeface="Arial Narrow" panose="020B0606020202030204" pitchFamily="34" charset="0"/>
              </a:rPr>
              <a:t>ISO 9001:2015 </a:t>
            </a:r>
            <a:r>
              <a:rPr lang="es-EC" sz="2200" dirty="0" smtClean="0">
                <a:latin typeface="Arial Narrow" panose="020B0606020202030204" pitchFamily="34" charset="0"/>
              </a:rPr>
              <a:t>“Sistemas de gestión de la calidad” e </a:t>
            </a:r>
            <a:r>
              <a:rPr lang="es-EC" sz="2200" dirty="0">
                <a:latin typeface="Arial Narrow" panose="020B0606020202030204" pitchFamily="34" charset="0"/>
              </a:rPr>
              <a:t>ISO/IEC 17025:2017 “Requisitos </a:t>
            </a:r>
            <a:r>
              <a:rPr lang="es-EC" sz="2200" dirty="0" smtClean="0">
                <a:latin typeface="Arial Narrow" panose="020B0606020202030204" pitchFamily="34" charset="0"/>
              </a:rPr>
              <a:t>generales para la competencia de los laboratorios de ensayo y calibración”.</a:t>
            </a:r>
          </a:p>
          <a:p>
            <a:pPr algn="just"/>
            <a:r>
              <a:rPr lang="es-EC" sz="2200" dirty="0">
                <a:latin typeface="Arial Narrow" panose="020B0606020202030204" pitchFamily="34" charset="0"/>
              </a:rPr>
              <a:t>OE2</a:t>
            </a:r>
            <a:r>
              <a:rPr lang="es-EC" sz="2200" dirty="0" smtClean="0">
                <a:latin typeface="Arial Narrow" panose="020B0606020202030204" pitchFamily="34" charset="0"/>
              </a:rPr>
              <a:t> </a:t>
            </a:r>
            <a:r>
              <a:rPr lang="es-EC" sz="2200" dirty="0">
                <a:latin typeface="Arial Narrow" panose="020B0606020202030204" pitchFamily="34" charset="0"/>
              </a:rPr>
              <a:t>“Mejorar la calidad de la formación académica de la </a:t>
            </a:r>
            <a:r>
              <a:rPr lang="es-EC" sz="2200" dirty="0" smtClean="0">
                <a:latin typeface="Arial Narrow" panose="020B0606020202030204" pitchFamily="34" charset="0"/>
              </a:rPr>
              <a:t>Universidad”</a:t>
            </a:r>
            <a:r>
              <a:rPr lang="es-EC" sz="2200" i="1" dirty="0" smtClean="0">
                <a:latin typeface="Arial Narrow" panose="020B0606020202030204" pitchFamily="34" charset="0"/>
              </a:rPr>
              <a:t> </a:t>
            </a:r>
            <a:r>
              <a:rPr lang="es-EC" sz="2200" dirty="0">
                <a:latin typeface="Arial Narrow" panose="020B0606020202030204" pitchFamily="34" charset="0"/>
              </a:rPr>
              <a:t>(PEDI 2018-2021). Calidad de los laboratorios </a:t>
            </a:r>
            <a:r>
              <a:rPr lang="es-EC" sz="2200" dirty="0" smtClean="0">
                <a:latin typeface="Arial Narrow" panose="020B0606020202030204" pitchFamily="34" charset="0"/>
              </a:rPr>
              <a:t>de la Universidad. </a:t>
            </a:r>
            <a:endParaRPr lang="es-EC" sz="2200" dirty="0">
              <a:latin typeface="Arial Narrow" panose="020B0606020202030204" pitchFamily="34" charset="0"/>
            </a:endParaRPr>
          </a:p>
          <a:p>
            <a:pPr algn="just"/>
            <a:r>
              <a:rPr lang="es-EC" sz="2200" dirty="0">
                <a:latin typeface="Arial Narrow" panose="020B0606020202030204" pitchFamily="34" charset="0"/>
              </a:rPr>
              <a:t>Metodología y herramientas de UPDI para soportar el SGC de la </a:t>
            </a:r>
            <a:r>
              <a:rPr lang="es-EC" sz="2200" dirty="0" smtClean="0">
                <a:latin typeface="Arial Narrow" panose="020B0606020202030204" pitchFamily="34" charset="0"/>
              </a:rPr>
              <a:t>Universidad. </a:t>
            </a:r>
          </a:p>
          <a:p>
            <a:pPr algn="just"/>
            <a:r>
              <a:rPr lang="es-EC" sz="2200" dirty="0">
                <a:latin typeface="Arial Narrow" panose="020B0606020202030204" pitchFamily="34" charset="0"/>
              </a:rPr>
              <a:t>Necesidad de identificar</a:t>
            </a:r>
            <a:r>
              <a:rPr lang="es-EC" sz="2200" dirty="0" smtClean="0">
                <a:latin typeface="Arial Narrow" panose="020B0606020202030204" pitchFamily="34" charset="0"/>
              </a:rPr>
              <a:t> los procesos de valor de los laboratorios de la Universidad. </a:t>
            </a:r>
          </a:p>
          <a:p>
            <a:pPr marL="34290" indent="0" algn="just">
              <a:buNone/>
            </a:pPr>
            <a:endParaRPr lang="es-EC" sz="1800" dirty="0">
              <a:latin typeface="Arial Narrow" panose="020B0606020202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2980" r="12738" b="90760"/>
          <a:stretch/>
        </p:blipFill>
        <p:spPr>
          <a:xfrm>
            <a:off x="-2397" y="3378639"/>
            <a:ext cx="9127535" cy="635391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45641" y="4148845"/>
            <a:ext cx="8999886" cy="1618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None/>
            </a:pPr>
            <a:r>
              <a:rPr lang="es-EC" dirty="0">
                <a:latin typeface="Arial Narrow" panose="020B0606020202030204" pitchFamily="34" charset="0"/>
              </a:rPr>
              <a:t>¿Cómo evidenciar los procesos que desempeñan los Laboratorios de la Universidad de forma </a:t>
            </a:r>
            <a:r>
              <a:rPr lang="es-EC" sz="2800" dirty="0">
                <a:latin typeface="Arial Narrow" panose="020B0606020202030204" pitchFamily="34" charset="0"/>
              </a:rPr>
              <a:t>estandarizada</a:t>
            </a:r>
            <a:r>
              <a:rPr lang="es-EC" dirty="0">
                <a:latin typeface="Arial Narrow" panose="020B0606020202030204" pitchFamily="34" charset="0"/>
              </a:rPr>
              <a:t>, bajo qué criterio se puede </a:t>
            </a:r>
            <a:r>
              <a:rPr lang="es-EC" sz="2800" dirty="0">
                <a:latin typeface="Arial Narrow" panose="020B0606020202030204" pitchFamily="34" charset="0"/>
              </a:rPr>
              <a:t>clasificarlos</a:t>
            </a:r>
            <a:r>
              <a:rPr lang="es-EC" dirty="0">
                <a:latin typeface="Arial Narrow" panose="020B0606020202030204" pitchFamily="34" charset="0"/>
              </a:rPr>
              <a:t> para ser adoptados, cómo </a:t>
            </a:r>
            <a:r>
              <a:rPr lang="es-EC" sz="2800" dirty="0">
                <a:latin typeface="Arial Narrow" panose="020B0606020202030204" pitchFamily="34" charset="0"/>
              </a:rPr>
              <a:t>evaluarlos</a:t>
            </a:r>
            <a:r>
              <a:rPr lang="es-EC" dirty="0">
                <a:latin typeface="Arial Narrow" panose="020B0606020202030204" pitchFamily="34" charset="0"/>
              </a:rPr>
              <a:t> con enfoque a su mejora, considerando que deben estar alineados a las estrategias institucionales?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641" y="3311232"/>
            <a:ext cx="9144000" cy="770206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s-EC" sz="3000" dirty="0"/>
              <a:t>2. Planteamiento del problema</a:t>
            </a:r>
          </a:p>
        </p:txBody>
      </p:sp>
    </p:spTree>
    <p:extLst>
      <p:ext uri="{BB962C8B-B14F-4D97-AF65-F5344CB8AC3E}">
        <p14:creationId xmlns:p14="http://schemas.microsoft.com/office/powerpoint/2010/main" val="13375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056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056"/>
            <a:ext cx="9144000" cy="784043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3. 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82987"/>
            <a:ext cx="9045525" cy="1314041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es-EC" b="1" dirty="0">
                <a:latin typeface="Arial Narrow" panose="020B0606020202030204" pitchFamily="34" charset="0"/>
              </a:rPr>
              <a:t>General: </a:t>
            </a:r>
          </a:p>
          <a:p>
            <a:pPr marL="34290" indent="0" algn="just">
              <a:buNone/>
            </a:pPr>
            <a:r>
              <a:rPr lang="es-ES" sz="2200" dirty="0" smtClean="0">
                <a:latin typeface="Arial Narrow" panose="020B0606020202030204" pitchFamily="34" charset="0"/>
              </a:rPr>
              <a:t>Elaborar </a:t>
            </a:r>
            <a:r>
              <a:rPr lang="es-ES" sz="2200" dirty="0">
                <a:latin typeface="Arial Narrow" panose="020B0606020202030204" pitchFamily="34" charset="0"/>
              </a:rPr>
              <a:t>un diagnóstico de los procesos AS-IS de los laboratorios de la ESPE </a:t>
            </a:r>
            <a:r>
              <a:rPr lang="es-ES" sz="2200" dirty="0" smtClean="0">
                <a:latin typeface="Arial Narrow" panose="020B0606020202030204" pitchFamily="34" charset="0"/>
              </a:rPr>
              <a:t>con </a:t>
            </a:r>
            <a:r>
              <a:rPr lang="es-ES" sz="2200" dirty="0">
                <a:latin typeface="Arial Narrow" panose="020B0606020202030204" pitchFamily="34" charset="0"/>
              </a:rPr>
              <a:t>enfoque de mejora, bajo los lineamientos de la guía metodológica utilizada por la </a:t>
            </a:r>
            <a:r>
              <a:rPr lang="es-ES" sz="2200" dirty="0" smtClean="0">
                <a:latin typeface="Arial Narrow" panose="020B0606020202030204" pitchFamily="34" charset="0"/>
              </a:rPr>
              <a:t>UPDI.  </a:t>
            </a:r>
            <a:endParaRPr lang="es-EC" sz="2200" dirty="0">
              <a:latin typeface="Arial Narrow" panose="020B060602020203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" y="2387619"/>
            <a:ext cx="9045524" cy="29299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None/>
            </a:pPr>
            <a:r>
              <a:rPr lang="es-EC" sz="2800" b="1" dirty="0">
                <a:latin typeface="Arial Narrow" panose="020B0606020202030204" pitchFamily="34" charset="0"/>
              </a:rPr>
              <a:t>Específicos:</a:t>
            </a:r>
          </a:p>
          <a:p>
            <a:pPr marL="377190" indent="-342900" algn="just">
              <a:buFont typeface="+mj-lt"/>
              <a:buAutoNum type="arabicPeriod"/>
            </a:pPr>
            <a:r>
              <a:rPr lang="es-EC" dirty="0">
                <a:latin typeface="Arial Narrow" panose="020B0606020202030204" pitchFamily="34" charset="0"/>
              </a:rPr>
              <a:t>Identificar los procesos AS-IS y su estado de madurez para los laboratorios enmarcado dentro del Sistema de Gestión de la Calidad de la ESPE.</a:t>
            </a:r>
          </a:p>
          <a:p>
            <a:pPr marL="377190" indent="-342900" algn="just">
              <a:buFont typeface="+mj-lt"/>
              <a:buAutoNum type="arabicPeriod"/>
            </a:pPr>
            <a:r>
              <a:rPr lang="es-EC" dirty="0">
                <a:latin typeface="Arial Narrow" panose="020B0606020202030204" pitchFamily="34" charset="0"/>
              </a:rPr>
              <a:t>Definir la línea base de los procesos AS-IS priorizados del laboratorio en estudio bajo los lineamientos de la guía metodológica utilizada por la UPDI.</a:t>
            </a:r>
          </a:p>
          <a:p>
            <a:pPr marL="377190" indent="-342900" algn="just">
              <a:buFont typeface="+mj-lt"/>
              <a:buAutoNum type="arabicPeriod"/>
            </a:pPr>
            <a:r>
              <a:rPr lang="es-EC" dirty="0">
                <a:latin typeface="Arial Narrow" panose="020B0606020202030204" pitchFamily="34" charset="0"/>
              </a:rPr>
              <a:t>Determinar el proceso crítico mediante una evaluación de desempeño vs. importancia.</a:t>
            </a:r>
          </a:p>
          <a:p>
            <a:pPr marL="377190" indent="-342900" algn="just">
              <a:buFont typeface="+mj-lt"/>
              <a:buAutoNum type="arabicPeriod"/>
            </a:pPr>
            <a:r>
              <a:rPr lang="es-EC" dirty="0">
                <a:latin typeface="Arial Narrow" panose="020B0606020202030204" pitchFamily="34" charset="0"/>
              </a:rPr>
              <a:t>Documentar el proceso TO-BE priorizado del laboratorio en estudio.</a:t>
            </a:r>
          </a:p>
        </p:txBody>
      </p:sp>
    </p:spTree>
    <p:extLst>
      <p:ext uri="{BB962C8B-B14F-4D97-AF65-F5344CB8AC3E}">
        <p14:creationId xmlns:p14="http://schemas.microsoft.com/office/powerpoint/2010/main" val="12471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428"/>
            <a:ext cx="9144000" cy="818536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4. Metodología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78757026"/>
              </p:ext>
            </p:extLst>
          </p:nvPr>
        </p:nvGraphicFramePr>
        <p:xfrm>
          <a:off x="283906" y="801108"/>
          <a:ext cx="8504885" cy="496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511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7428"/>
            <a:ext cx="9144000" cy="807474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5. Resultados: 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51850"/>
            <a:ext cx="9045525" cy="1895105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es-EC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5.1 Laboratorio para el estudio</a:t>
            </a:r>
          </a:p>
          <a:p>
            <a:pPr marL="34290" indent="0" algn="just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Tipo: Docencia. </a:t>
            </a:r>
          </a:p>
          <a:p>
            <a:pPr marL="34290" indent="0" algn="just">
              <a:buNone/>
            </a:pPr>
            <a:r>
              <a:rPr lang="es-EC" sz="2200" b="1" dirty="0">
                <a:latin typeface="Arial Narrow" panose="020B0606020202030204" pitchFamily="34" charset="0"/>
              </a:rPr>
              <a:t>Multidisciplinarios 1, 2, 3 y 4</a:t>
            </a:r>
            <a:r>
              <a:rPr lang="es-EC" sz="2200" dirty="0">
                <a:latin typeface="Arial Narrow" panose="020B0606020202030204" pitchFamily="34" charset="0"/>
              </a:rPr>
              <a:t> de la Carrera de Biotecnología del Departamento de Ciencias de la Vida y de la </a:t>
            </a:r>
            <a:r>
              <a:rPr lang="es-EC" sz="2200" dirty="0" smtClean="0">
                <a:latin typeface="Arial Narrow" panose="020B0606020202030204" pitchFamily="34" charset="0"/>
              </a:rPr>
              <a:t>Agricultura. </a:t>
            </a:r>
          </a:p>
          <a:p>
            <a:pPr marL="34290" indent="0" algn="just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Prestigio, liderazgo, buenas prácticas y complejidad.</a:t>
            </a: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0" y="2940148"/>
            <a:ext cx="9045525" cy="31792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tx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 algn="just">
              <a:buNone/>
            </a:pPr>
            <a:r>
              <a:rPr lang="es-EC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5.2 Procesos “AS-IS” y Estado de madurez del Laboratorio en estudio</a:t>
            </a:r>
          </a:p>
          <a:p>
            <a:pPr marL="34290" indent="0" algn="just">
              <a:buNone/>
            </a:pPr>
            <a:r>
              <a:rPr lang="es-EC" b="1" dirty="0">
                <a:latin typeface="Arial Narrow" panose="020B0606020202030204" pitchFamily="34" charset="0"/>
                <a:cs typeface="Arial" panose="020B0604020202020204" pitchFamily="34" charset="0"/>
              </a:rPr>
              <a:t>a) Pertenencia de los “Procesos AS-IS” de los Laboratorios</a:t>
            </a:r>
          </a:p>
          <a:p>
            <a:pPr marL="34290" indent="0" algn="just">
              <a:buNone/>
            </a:pPr>
            <a:r>
              <a:rPr lang="es-EC" dirty="0">
                <a:latin typeface="Arial Narrow" panose="020B0606020202030204" pitchFamily="34" charset="0"/>
              </a:rPr>
              <a:t>Actividad principal: </a:t>
            </a:r>
            <a:r>
              <a:rPr lang="es-EC" b="1" dirty="0">
                <a:latin typeface="Arial Narrow" panose="020B0606020202030204" pitchFamily="34" charset="0"/>
              </a:rPr>
              <a:t>Docencia</a:t>
            </a:r>
            <a:r>
              <a:rPr lang="es-EC" dirty="0">
                <a:latin typeface="Arial Narrow" panose="020B0606020202030204" pitchFamily="34" charset="0"/>
              </a:rPr>
              <a:t>, pertenecen al </a:t>
            </a:r>
            <a:r>
              <a:rPr lang="es-EC" b="1" dirty="0">
                <a:latin typeface="Arial Narrow" panose="020B0606020202030204" pitchFamily="34" charset="0"/>
              </a:rPr>
              <a:t>Macro Proceso de Formación</a:t>
            </a:r>
            <a:r>
              <a:rPr lang="es-EC" dirty="0">
                <a:latin typeface="Arial Narrow" panose="020B0606020202030204" pitchFamily="34" charset="0"/>
              </a:rPr>
              <a:t>.</a:t>
            </a:r>
          </a:p>
          <a:p>
            <a:pPr marL="34290" indent="0" algn="r">
              <a:buNone/>
            </a:pPr>
            <a:r>
              <a:rPr lang="es-EC" dirty="0" smtClean="0">
                <a:latin typeface="Arial Narrow" panose="020B0606020202030204" pitchFamily="34" charset="0"/>
                <a:hlinkClick r:id="rId3" action="ppaction://hlinksldjump"/>
              </a:rPr>
              <a:t>Ir </a:t>
            </a:r>
            <a:r>
              <a:rPr lang="es-EC" dirty="0">
                <a:latin typeface="Arial Narrow" panose="020B0606020202030204" pitchFamily="34" charset="0"/>
                <a:hlinkClick r:id="rId3" action="ppaction://hlinksldjump"/>
              </a:rPr>
              <a:t>a Mapa</a:t>
            </a:r>
            <a:endParaRPr lang="es-EC" dirty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r>
              <a:rPr lang="es-EC" sz="1400" dirty="0" smtClean="0">
                <a:latin typeface="Arial Narrow" panose="020B0606020202030204" pitchFamily="34" charset="0"/>
              </a:rPr>
              <a:t>Bibliografía </a:t>
            </a:r>
            <a:r>
              <a:rPr lang="es-EC" sz="1400" dirty="0">
                <a:latin typeface="Arial Narrow" panose="020B0606020202030204" pitchFamily="34" charset="0"/>
              </a:rPr>
              <a:t>consultada: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es-EC" sz="1400" dirty="0">
                <a:latin typeface="Arial Narrow" panose="020B0606020202030204" pitchFamily="34" charset="0"/>
              </a:rPr>
              <a:t>Reglamento Orgánico de Gestión Organizacional por Procesos de la ESPE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es-EC" sz="1400" dirty="0">
                <a:latin typeface="Arial Narrow" panose="020B0606020202030204" pitchFamily="34" charset="0"/>
              </a:rPr>
              <a:t>Plan Estratégico de Desarrollo Institucional (PEDI) 2018 – 2021 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es-EC" sz="1400" dirty="0">
                <a:latin typeface="Arial Narrow" panose="020B0606020202030204" pitchFamily="34" charset="0"/>
              </a:rPr>
              <a:t>Reglamento interno de organización, administración y uso de los laboratorios de la ESPE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</a:pPr>
            <a:r>
              <a:rPr lang="es-EC" sz="1400" dirty="0">
                <a:latin typeface="Arial Narrow" panose="020B0606020202030204" pitchFamily="34" charset="0"/>
              </a:rPr>
              <a:t>Inventario de Procesos de la </a:t>
            </a:r>
            <a:r>
              <a:rPr lang="es-EC" sz="1400" dirty="0" smtClean="0">
                <a:latin typeface="Arial Narrow" panose="020B0606020202030204" pitchFamily="34" charset="0"/>
              </a:rPr>
              <a:t>ESPE-SGC</a:t>
            </a:r>
            <a:endParaRPr lang="es-EC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60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8484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7474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5. Resultados: 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94053"/>
            <a:ext cx="9045526" cy="5355055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es-EC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b) Similitud de las actividades de los Laboratorios con ISO/IEC 17025:2017</a:t>
            </a: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14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14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spcBef>
                <a:spcPts val="0"/>
              </a:spcBef>
              <a:buNone/>
            </a:pPr>
            <a:r>
              <a:rPr lang="es-EC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Para 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determinar la similitud:</a:t>
            </a:r>
          </a:p>
          <a:p>
            <a:pPr marL="34290" indent="0" algn="just"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1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. Extraer de la norma procesos referenciales. (Apdo. 7)</a:t>
            </a:r>
          </a:p>
          <a:p>
            <a:pPr marL="34290" indent="0" algn="just"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. Identificar indicios en una muestra de laboratorios de la ESPE.</a:t>
            </a:r>
          </a:p>
          <a:p>
            <a:pPr marL="34290" indent="0" algn="just"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. Ponderar cuantitativamente.</a:t>
            </a:r>
          </a:p>
          <a:p>
            <a:pPr marL="34290" indent="0">
              <a:buNone/>
            </a:pP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</a:rPr>
              <a:t>					</a:t>
            </a:r>
            <a:endParaRPr lang="es-EC" sz="2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>
              <a:buNone/>
            </a:pP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</a:rPr>
              <a:t>		   </a:t>
            </a: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  <a:hlinkClick r:id="rId3" action="ppaction://hlinksldjump"/>
              </a:rPr>
              <a:t>Ir a Ejemplo</a:t>
            </a: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</a:rPr>
              <a:t>		</a:t>
            </a: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  <a:hlinkClick r:id="rId4" action="ppaction://hlinksldjump"/>
              </a:rPr>
              <a:t>Ir a Diagrama resumen</a:t>
            </a:r>
            <a:endParaRPr lang="es-EC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5000" t="18132" r="34375" b="4793"/>
          <a:stretch/>
        </p:blipFill>
        <p:spPr>
          <a:xfrm>
            <a:off x="277271" y="1208768"/>
            <a:ext cx="3580458" cy="4125654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63" y="1208768"/>
            <a:ext cx="3914777" cy="2491982"/>
          </a:xfrm>
          <a:prstGeom prst="rect">
            <a:avLst/>
          </a:prstGeom>
          <a:noFill/>
        </p:spPr>
      </p:pic>
      <p:sp>
        <p:nvSpPr>
          <p:cNvPr id="10" name="Flecha a la derecha con bandas 9"/>
          <p:cNvSpPr/>
          <p:nvPr/>
        </p:nvSpPr>
        <p:spPr>
          <a:xfrm>
            <a:off x="3956203" y="2457258"/>
            <a:ext cx="468086" cy="3483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350"/>
          </a:p>
        </p:txBody>
      </p:sp>
    </p:spTree>
    <p:extLst>
      <p:ext uri="{BB962C8B-B14F-4D97-AF65-F5344CB8AC3E}">
        <p14:creationId xmlns:p14="http://schemas.microsoft.com/office/powerpoint/2010/main" val="670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174"/>
            <a:ext cx="9144000" cy="807474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5. Resultados: 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94054"/>
            <a:ext cx="9017391" cy="5509798"/>
          </a:xfrm>
        </p:spPr>
        <p:txBody>
          <a:bodyPr>
            <a:noAutofit/>
          </a:bodyPr>
          <a:lstStyle/>
          <a:p>
            <a:pPr marL="34290" indent="0" algn="just">
              <a:buNone/>
            </a:pPr>
            <a:r>
              <a:rPr lang="es-EC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c) Identificación de los “Procesos AS-IS”, su codificación y determinación del estado </a:t>
            </a:r>
            <a:r>
              <a:rPr lang="es-EC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de madurez en el Laboratorio en estudio</a:t>
            </a:r>
            <a:endParaRPr lang="es-EC" sz="2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r>
              <a:rPr lang="es-EC" sz="2200" b="1" dirty="0">
                <a:latin typeface="Arial Narrow" panose="020B060602020203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Para 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determinar los procesos AS-IS: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1. Identificar las actividades comunes según la actividad principal y sus productos.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2. Diagramar el flujo de actividades e 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involucrados.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3. Nombrar al 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proceso y </a:t>
            </a:r>
            <a:r>
              <a:rPr lang="es-EC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dar código </a:t>
            </a: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acorde al inventario de Procesos de la Universidad.			</a:t>
            </a:r>
            <a:endParaRPr lang="es-EC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C" sz="1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C" sz="1400" dirty="0">
                <a:latin typeface="Arial Narrow" panose="020B0606020202030204" pitchFamily="34" charset="0"/>
                <a:cs typeface="Arial" panose="020B0604020202020204" pitchFamily="34" charset="0"/>
              </a:rPr>
              <a:t>			</a:t>
            </a:r>
            <a:endParaRPr lang="es-EC" sz="1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spcBef>
                <a:spcPts val="0"/>
              </a:spcBef>
              <a:buNone/>
            </a:pPr>
            <a:r>
              <a:rPr lang="es-EC" sz="2200" dirty="0" smtClean="0">
                <a:latin typeface="Arial Narrow" panose="020B0606020202030204" pitchFamily="34" charset="0"/>
                <a:cs typeface="Arial" panose="020B0604020202020204" pitchFamily="34" charset="0"/>
                <a:hlinkClick r:id="rId4" action="ppaction://hlinksldjump"/>
              </a:rPr>
              <a:t> </a:t>
            </a:r>
            <a:r>
              <a:rPr lang="es-EC" sz="2200" dirty="0">
                <a:latin typeface="Arial Narrow" panose="020B0606020202030204" pitchFamily="34" charset="0"/>
                <a:cs typeface="Arial" panose="020B0604020202020204" pitchFamily="34" charset="0"/>
                <a:hlinkClick r:id="rId4" action="ppaction://hlinksldjump"/>
              </a:rPr>
              <a:t>Ir a Diagramas resumen</a:t>
            </a: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" indent="0" algn="just">
              <a:buNone/>
            </a:pPr>
            <a:endParaRPr lang="es-EC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039852"/>
              </p:ext>
            </p:extLst>
          </p:nvPr>
        </p:nvGraphicFramePr>
        <p:xfrm>
          <a:off x="386831" y="1501528"/>
          <a:ext cx="6112445" cy="2296574"/>
        </p:xfrm>
        <a:graphic>
          <a:graphicData uri="http://schemas.openxmlformats.org/drawingml/2006/table">
            <a:tbl>
              <a:tblPr firstRow="1" firstCol="1">
                <a:tableStyleId>{9D7B26C5-4107-4FEC-AEDC-1716B250A1EF}</a:tableStyleId>
              </a:tblPr>
              <a:tblGrid>
                <a:gridCol w="879262"/>
                <a:gridCol w="3566160"/>
                <a:gridCol w="759656"/>
                <a:gridCol w="907367"/>
              </a:tblGrid>
              <a:tr h="269462">
                <a:tc>
                  <a:txBody>
                    <a:bodyPr/>
                    <a:lstStyle/>
                    <a:p>
                      <a:pPr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COD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PROCESO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</a:t>
                      </a:r>
                      <a:r>
                        <a:rPr lang="es-EC" sz="11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MADUREZ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2" marR="16522" marT="0" marB="0"/>
                </a:tc>
              </a:tr>
              <a:tr h="40706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FRM 6.3.1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Gestión operativa de laboratorios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DEFINIDO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80422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FRM 6.3.2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Mantenimiento de laboratorios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REPETIBLE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1291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 Narrow" panose="020B0606020202030204" pitchFamily="34" charset="0"/>
                        </a:rPr>
                        <a:t>FRM 6.3.3</a:t>
                      </a:r>
                      <a:endParaRPr lang="es-EC" sz="1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Gestión del laboratorio para la </a:t>
                      </a: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</a:rPr>
                        <a:t>investigación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2" marR="16522" marT="0" marB="0"/>
                </a:tc>
              </a:tr>
              <a:tr h="426327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FRM 6.3.4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Gestión del laboratorio para proyectos de </a:t>
                      </a: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</a:rPr>
                        <a:t>vinculación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2" marR="16522" marT="0" marB="0"/>
                </a:tc>
              </a:tr>
              <a:tr h="356188"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FRM 6.3.5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 Narrow" panose="020B0606020202030204" pitchFamily="34" charset="0"/>
                        </a:rPr>
                        <a:t>Prestación de servicios de </a:t>
                      </a: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</a:rPr>
                        <a:t>Laboratorio</a:t>
                      </a:r>
                      <a:endParaRPr lang="es-EC" sz="1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392" marR="12392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2392" marR="12392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22" marR="165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31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500" r="12738"/>
          <a:stretch/>
        </p:blipFill>
        <p:spPr>
          <a:xfrm>
            <a:off x="0" y="-17428"/>
            <a:ext cx="9144000" cy="68764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19"/>
            <a:ext cx="9144000" cy="717452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s-EC" sz="3000" b="1" dirty="0">
                <a:latin typeface="Arial Narrow" panose="020B0606020202030204" pitchFamily="34" charset="0"/>
              </a:rPr>
              <a:t>5. Resultados: Diagnóstico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722071"/>
            <a:ext cx="9045526" cy="5453646"/>
          </a:xfrm>
        </p:spPr>
        <p:txBody>
          <a:bodyPr>
            <a:normAutofit lnSpcReduction="10000"/>
          </a:bodyPr>
          <a:lstStyle/>
          <a:p>
            <a:pPr marL="34290" indent="0" algn="just">
              <a:buNone/>
            </a:pPr>
            <a:r>
              <a:rPr lang="es-EC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5.3 Línea base de Procesos AS-IS y aval de recurrencia</a:t>
            </a:r>
          </a:p>
          <a:p>
            <a:pPr marL="34290" indent="0" algn="just">
              <a:buNone/>
            </a:pPr>
            <a:r>
              <a:rPr lang="es-EC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a) Priorización de los “Procesos AS-IS”</a:t>
            </a:r>
          </a:p>
          <a:p>
            <a:pPr marL="34290" indent="0" algn="just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Tipo: Docencia. </a:t>
            </a: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endParaRPr lang="es-EC" sz="2200" dirty="0" smtClean="0">
              <a:latin typeface="Arial Narrow" panose="020B0606020202030204" pitchFamily="34" charset="0"/>
            </a:endParaRPr>
          </a:p>
          <a:p>
            <a:pPr marL="34290" indent="0" algn="just">
              <a:buNone/>
            </a:pPr>
            <a:r>
              <a:rPr lang="es-EC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b) Construcción la Línea base de los procesos AS-IS priorizados</a:t>
            </a:r>
          </a:p>
          <a:p>
            <a:pPr marL="34290" indent="0" algn="ctr">
              <a:buNone/>
            </a:pPr>
            <a:r>
              <a:rPr lang="es-EC" sz="2200" dirty="0" smtClean="0">
                <a:latin typeface="Arial Narrow" panose="020B0606020202030204" pitchFamily="34" charset="0"/>
              </a:rPr>
              <a:t>“Gestión operativa de laboratorios” y “Mantenimiento de laboratorios”</a:t>
            </a:r>
          </a:p>
          <a:p>
            <a:pPr marL="34290" indent="0">
              <a:buNone/>
            </a:pPr>
            <a:r>
              <a:rPr lang="es-EC" sz="2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c) Aval de su recurrencia con 2 laboratorios pares</a:t>
            </a:r>
          </a:p>
          <a:p>
            <a:pPr marL="34290" indent="0" algn="ctr">
              <a:buNone/>
            </a:pPr>
            <a:r>
              <a:rPr lang="es-EC" sz="2200" dirty="0" smtClean="0">
                <a:latin typeface="Arial Narrow" panose="020B0606020202030204" pitchFamily="34" charset="0"/>
                <a:hlinkClick r:id="rId3" action="ppaction://hlinksldjump"/>
              </a:rPr>
              <a:t>Registro de firmas</a:t>
            </a:r>
            <a:endParaRPr lang="es-EC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19358" t="29540" r="16385" b="31342"/>
          <a:stretch/>
        </p:blipFill>
        <p:spPr>
          <a:xfrm>
            <a:off x="1297722" y="1899139"/>
            <a:ext cx="6548556" cy="2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2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4507</TotalTime>
  <Words>1181</Words>
  <Application>Microsoft Office PowerPoint</Application>
  <PresentationFormat>Presentación en pantalla (4:3)</PresentationFormat>
  <Paragraphs>197</Paragraphs>
  <Slides>20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Corbel</vt:lpstr>
      <vt:lpstr>Times New Roman</vt:lpstr>
      <vt:lpstr>Tema de Office</vt:lpstr>
      <vt:lpstr>Presentación de PowerPoint</vt:lpstr>
      <vt:lpstr>Presentación de PowerPoint</vt:lpstr>
      <vt:lpstr>1. Importancia del estudio</vt:lpstr>
      <vt:lpstr>3. Objetivos</vt:lpstr>
      <vt:lpstr>4. Metodología</vt:lpstr>
      <vt:lpstr>5. Resultados: Diagnóstico</vt:lpstr>
      <vt:lpstr>5. Resultados: Diagnóstico</vt:lpstr>
      <vt:lpstr>5. Resultados: Diagnóstico</vt:lpstr>
      <vt:lpstr>5. Resultados: Diagnóstico</vt:lpstr>
      <vt:lpstr>5. Resultados: Diagnóstico</vt:lpstr>
      <vt:lpstr>Presentación de PowerPoint</vt:lpstr>
      <vt:lpstr>6. Conclusiones</vt:lpstr>
      <vt:lpstr>Presentación de PowerPoint</vt:lpstr>
      <vt:lpstr>8. Preguntas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de Gestión de la Calidad y Productividad Cohorte XVII  Proyecto DE TITULACIÓN 1</dc:title>
  <dc:creator>Johanna Gaibor</dc:creator>
  <cp:lastModifiedBy>Toshiba</cp:lastModifiedBy>
  <cp:revision>251</cp:revision>
  <dcterms:created xsi:type="dcterms:W3CDTF">2019-03-08T15:34:05Z</dcterms:created>
  <dcterms:modified xsi:type="dcterms:W3CDTF">2020-09-16T01:52:40Z</dcterms:modified>
</cp:coreProperties>
</file>