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3"/>
  </p:notesMasterIdLst>
  <p:sldIdLst>
    <p:sldId id="273" r:id="rId2"/>
    <p:sldId id="274" r:id="rId3"/>
    <p:sldId id="288" r:id="rId4"/>
    <p:sldId id="289" r:id="rId5"/>
    <p:sldId id="290" r:id="rId6"/>
    <p:sldId id="291" r:id="rId7"/>
    <p:sldId id="281" r:id="rId8"/>
    <p:sldId id="282" r:id="rId9"/>
    <p:sldId id="292" r:id="rId10"/>
    <p:sldId id="293" r:id="rId11"/>
    <p:sldId id="286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EC4D2-1963-40B8-98AC-1043B8694137}" type="doc">
      <dgm:prSet loTypeId="urn:microsoft.com/office/officeart/2005/8/layout/list1" loCatId="list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es-EC"/>
        </a:p>
      </dgm:t>
    </dgm:pt>
    <dgm:pt modelId="{F749EC14-3D2A-4D60-8A61-0D803C7A99A8}">
      <dgm:prSet phldrT="[Texto]" custT="1"/>
      <dgm:spPr/>
      <dgm:t>
        <a:bodyPr/>
        <a:lstStyle/>
        <a:p>
          <a:pPr algn="l"/>
          <a:r>
            <a:rPr lang="es-EC" sz="2800" b="1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1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 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Calibri" panose="020F0502020204030204" pitchFamily="34" charset="0"/>
            </a:rPr>
            <a:t>Desarrollar la metodología y herramientas de gestión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.</a:t>
          </a:r>
          <a:endParaRPr lang="es-EC" sz="2200" b="0" dirty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  <dgm:extLst/>
    </dgm:pt>
    <dgm:pt modelId="{484E1C66-640A-48BE-A08F-B45DAB634CE6}" type="parTrans" cxnId="{840497FB-A0DE-451E-8D58-BFBCBA807087}">
      <dgm:prSet/>
      <dgm:spPr/>
      <dgm:t>
        <a:bodyPr/>
        <a:lstStyle/>
        <a:p>
          <a:pPr algn="ctr"/>
          <a:endParaRPr lang="es-EC" sz="2200" b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C3F4CEE9-EA88-4F92-B174-B1D61BA08F1A}" type="sibTrans" cxnId="{840497FB-A0DE-451E-8D58-BFBCBA807087}">
      <dgm:prSet/>
      <dgm:spPr/>
      <dgm:t>
        <a:bodyPr/>
        <a:lstStyle/>
        <a:p>
          <a:pPr algn="ctr"/>
          <a:endParaRPr lang="es-EC" sz="2200" b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915E335-384D-4AF6-A240-48D0229A518A}">
      <dgm:prSet phldrT="[Texto]" custT="1"/>
      <dgm:spPr/>
      <dgm:t>
        <a:bodyPr/>
        <a:lstStyle/>
        <a:p>
          <a:pPr algn="l"/>
          <a:r>
            <a:rPr lang="es-EC" sz="2800" b="1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2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 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Calibri" panose="020F0502020204030204" pitchFamily="34" charset="0"/>
            </a:rPr>
            <a:t>Ejemplificar la metodología y herramientas con el caso de estudio.</a:t>
          </a:r>
          <a:endParaRPr lang="es-EC" sz="2200" b="0" dirty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872E8DC-35E1-4DCE-9407-41046213A7C9}" type="parTrans" cxnId="{1AF6E40E-89A8-4E83-BAF9-7F2D6BCBD949}">
      <dgm:prSet/>
      <dgm:spPr/>
      <dgm:t>
        <a:bodyPr/>
        <a:lstStyle/>
        <a:p>
          <a:pPr algn="ctr"/>
          <a:endParaRPr lang="es-EC" sz="2200" b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6312B0C-3ACD-4139-B5EF-2AAF316F783C}" type="sibTrans" cxnId="{1AF6E40E-89A8-4E83-BAF9-7F2D6BCBD949}">
      <dgm:prSet/>
      <dgm:spPr/>
      <dgm:t>
        <a:bodyPr/>
        <a:lstStyle/>
        <a:p>
          <a:pPr algn="ctr"/>
          <a:endParaRPr lang="es-EC" sz="2200" b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2F77EDA8-A1EA-474C-B85D-745E2B15FAFC}">
      <dgm:prSet phldrT="[Texto]" custT="1"/>
      <dgm:spPr/>
      <dgm:t>
        <a:bodyPr/>
        <a:lstStyle/>
        <a:p>
          <a:pPr algn="l"/>
          <a:r>
            <a:rPr lang="es-EC" sz="2800" b="1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3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rPr>
            <a:t> </a:t>
          </a:r>
          <a:r>
            <a:rPr lang="es-EC" sz="2200" b="0" dirty="0" smtClean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Calibri" panose="020F0502020204030204" pitchFamily="34" charset="0"/>
            </a:rPr>
            <a:t>Documentar la metodología en los formatos de la Universidad.</a:t>
          </a:r>
          <a:endParaRPr lang="es-EC" sz="2200" b="0" dirty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7347765-6A60-4781-A995-AC78EAFC6B6D}" type="parTrans" cxnId="{25FCD1D2-B168-4D10-AE80-C12BD8B9F331}">
      <dgm:prSet/>
      <dgm:spPr/>
      <dgm:t>
        <a:bodyPr/>
        <a:lstStyle/>
        <a:p>
          <a:pPr algn="ctr"/>
          <a:endParaRPr lang="es-EC" sz="2200" b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800AAFA-2E9C-4AF1-B23F-2369AF78F9E6}" type="sibTrans" cxnId="{25FCD1D2-B168-4D10-AE80-C12BD8B9F331}">
      <dgm:prSet/>
      <dgm:spPr/>
      <dgm:t>
        <a:bodyPr/>
        <a:lstStyle/>
        <a:p>
          <a:pPr algn="ctr"/>
          <a:endParaRPr lang="es-EC" sz="2200" b="0">
            <a:solidFill>
              <a:schemeClr val="tx1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3E6ADDB2-BD65-4D4D-8B3C-B34F1FA2410A}" type="pres">
      <dgm:prSet presAssocID="{36FEC4D2-1963-40B8-98AC-1043B86941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B94AAA3-8074-4C48-BEA1-FC12BD29FE67}" type="pres">
      <dgm:prSet presAssocID="{F749EC14-3D2A-4D60-8A61-0D803C7A99A8}" presName="parentLin" presStyleCnt="0"/>
      <dgm:spPr/>
      <dgm:t>
        <a:bodyPr/>
        <a:lstStyle/>
        <a:p>
          <a:endParaRPr lang="es-EC"/>
        </a:p>
      </dgm:t>
    </dgm:pt>
    <dgm:pt modelId="{575573D9-90A9-40FB-A852-A7D133AA65AE}" type="pres">
      <dgm:prSet presAssocID="{F749EC14-3D2A-4D60-8A61-0D803C7A99A8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19CC517C-136F-4C17-A122-F6ADC1C17375}" type="pres">
      <dgm:prSet presAssocID="{F749EC14-3D2A-4D60-8A61-0D803C7A99A8}" presName="parentText" presStyleLbl="node1" presStyleIdx="0" presStyleCnt="3" custScaleX="12763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C79DA9-C23B-47B3-9710-CB8719483415}" type="pres">
      <dgm:prSet presAssocID="{F749EC14-3D2A-4D60-8A61-0D803C7A99A8}" presName="negativeSpace" presStyleCnt="0"/>
      <dgm:spPr/>
      <dgm:t>
        <a:bodyPr/>
        <a:lstStyle/>
        <a:p>
          <a:endParaRPr lang="es-EC"/>
        </a:p>
      </dgm:t>
    </dgm:pt>
    <dgm:pt modelId="{9FF8BC97-D652-4791-B752-D92901BD98B7}" type="pres">
      <dgm:prSet presAssocID="{F749EC14-3D2A-4D60-8A61-0D803C7A99A8}" presName="childText" presStyleLbl="conFgAcc1" presStyleIdx="0" presStyleCnt="3" custLinFactNeighborY="-177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24C496-3142-4570-997C-BE364C7ADCF5}" type="pres">
      <dgm:prSet presAssocID="{C3F4CEE9-EA88-4F92-B174-B1D61BA08F1A}" presName="spaceBetweenRectangles" presStyleCnt="0"/>
      <dgm:spPr/>
      <dgm:t>
        <a:bodyPr/>
        <a:lstStyle/>
        <a:p>
          <a:endParaRPr lang="es-EC"/>
        </a:p>
      </dgm:t>
    </dgm:pt>
    <dgm:pt modelId="{D35C2209-2296-4D7B-A27E-9942948B0DFE}" type="pres">
      <dgm:prSet presAssocID="{9915E335-384D-4AF6-A240-48D0229A518A}" presName="parentLin" presStyleCnt="0"/>
      <dgm:spPr/>
      <dgm:t>
        <a:bodyPr/>
        <a:lstStyle/>
        <a:p>
          <a:endParaRPr lang="es-EC"/>
        </a:p>
      </dgm:t>
    </dgm:pt>
    <dgm:pt modelId="{123A45C4-129E-4AF8-A7FC-CC484F703C99}" type="pres">
      <dgm:prSet presAssocID="{9915E335-384D-4AF6-A240-48D0229A518A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A5C17D2B-4C48-4681-822D-96B3EB50F02B}" type="pres">
      <dgm:prSet presAssocID="{9915E335-384D-4AF6-A240-48D0229A518A}" presName="parentText" presStyleLbl="node1" presStyleIdx="1" presStyleCnt="3" custScaleX="12763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9C29B0-C36F-4B8D-A840-E531B69127B6}" type="pres">
      <dgm:prSet presAssocID="{9915E335-384D-4AF6-A240-48D0229A518A}" presName="negativeSpace" presStyleCnt="0"/>
      <dgm:spPr/>
      <dgm:t>
        <a:bodyPr/>
        <a:lstStyle/>
        <a:p>
          <a:endParaRPr lang="es-EC"/>
        </a:p>
      </dgm:t>
    </dgm:pt>
    <dgm:pt modelId="{8AFB192F-145D-45C3-AB6E-ACCC2251431E}" type="pres">
      <dgm:prSet presAssocID="{9915E335-384D-4AF6-A240-48D0229A518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8EA239-E97C-432C-A5F9-6F722D03C212}" type="pres">
      <dgm:prSet presAssocID="{A6312B0C-3ACD-4139-B5EF-2AAF316F783C}" presName="spaceBetweenRectangles" presStyleCnt="0"/>
      <dgm:spPr/>
      <dgm:t>
        <a:bodyPr/>
        <a:lstStyle/>
        <a:p>
          <a:endParaRPr lang="es-EC"/>
        </a:p>
      </dgm:t>
    </dgm:pt>
    <dgm:pt modelId="{D7FF3067-AFE6-4712-B78B-108902DB2E14}" type="pres">
      <dgm:prSet presAssocID="{2F77EDA8-A1EA-474C-B85D-745E2B15FAFC}" presName="parentLin" presStyleCnt="0"/>
      <dgm:spPr/>
      <dgm:t>
        <a:bodyPr/>
        <a:lstStyle/>
        <a:p>
          <a:endParaRPr lang="es-EC"/>
        </a:p>
      </dgm:t>
    </dgm:pt>
    <dgm:pt modelId="{97E859BA-9816-4E29-B67D-8BFD6149D0B7}" type="pres">
      <dgm:prSet presAssocID="{2F77EDA8-A1EA-474C-B85D-745E2B15FAFC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000764DE-177C-481C-9479-D20F98020074}" type="pres">
      <dgm:prSet presAssocID="{2F77EDA8-A1EA-474C-B85D-745E2B15FAFC}" presName="parentText" presStyleLbl="node1" presStyleIdx="2" presStyleCnt="3" custScaleX="12763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4A76CC-AFA9-4054-AD70-AFF3B1F6556C}" type="pres">
      <dgm:prSet presAssocID="{2F77EDA8-A1EA-474C-B85D-745E2B15FAFC}" presName="negativeSpace" presStyleCnt="0"/>
      <dgm:spPr/>
      <dgm:t>
        <a:bodyPr/>
        <a:lstStyle/>
        <a:p>
          <a:endParaRPr lang="es-EC"/>
        </a:p>
      </dgm:t>
    </dgm:pt>
    <dgm:pt modelId="{C1738B94-F562-441B-8AD1-1B681358C622}" type="pres">
      <dgm:prSet presAssocID="{2F77EDA8-A1EA-474C-B85D-745E2B15FAF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A551EFD-E1EE-4E5D-9119-B5EAB1300436}" type="presOf" srcId="{36FEC4D2-1963-40B8-98AC-1043B8694137}" destId="{3E6ADDB2-BD65-4D4D-8B3C-B34F1FA2410A}" srcOrd="0" destOrd="0" presId="urn:microsoft.com/office/officeart/2005/8/layout/list1"/>
    <dgm:cxn modelId="{E12F5699-BF51-4ED5-9861-6F6715D51770}" type="presOf" srcId="{9915E335-384D-4AF6-A240-48D0229A518A}" destId="{A5C17D2B-4C48-4681-822D-96B3EB50F02B}" srcOrd="1" destOrd="0" presId="urn:microsoft.com/office/officeart/2005/8/layout/list1"/>
    <dgm:cxn modelId="{FD86FF5E-3CEB-41DB-8278-F730E243B0BD}" type="presOf" srcId="{F749EC14-3D2A-4D60-8A61-0D803C7A99A8}" destId="{575573D9-90A9-40FB-A852-A7D133AA65AE}" srcOrd="0" destOrd="0" presId="urn:microsoft.com/office/officeart/2005/8/layout/list1"/>
    <dgm:cxn modelId="{840497FB-A0DE-451E-8D58-BFBCBA807087}" srcId="{36FEC4D2-1963-40B8-98AC-1043B8694137}" destId="{F749EC14-3D2A-4D60-8A61-0D803C7A99A8}" srcOrd="0" destOrd="0" parTransId="{484E1C66-640A-48BE-A08F-B45DAB634CE6}" sibTransId="{C3F4CEE9-EA88-4F92-B174-B1D61BA08F1A}"/>
    <dgm:cxn modelId="{25FCD1D2-B168-4D10-AE80-C12BD8B9F331}" srcId="{36FEC4D2-1963-40B8-98AC-1043B8694137}" destId="{2F77EDA8-A1EA-474C-B85D-745E2B15FAFC}" srcOrd="2" destOrd="0" parTransId="{17347765-6A60-4781-A995-AC78EAFC6B6D}" sibTransId="{8800AAFA-2E9C-4AF1-B23F-2369AF78F9E6}"/>
    <dgm:cxn modelId="{F0983448-A5E5-4885-8B15-8CD4FDA7887A}" type="presOf" srcId="{F749EC14-3D2A-4D60-8A61-0D803C7A99A8}" destId="{19CC517C-136F-4C17-A122-F6ADC1C17375}" srcOrd="1" destOrd="0" presId="urn:microsoft.com/office/officeart/2005/8/layout/list1"/>
    <dgm:cxn modelId="{929B4D3D-6B85-410A-9DA3-8AB4B4F41593}" type="presOf" srcId="{9915E335-384D-4AF6-A240-48D0229A518A}" destId="{123A45C4-129E-4AF8-A7FC-CC484F703C99}" srcOrd="0" destOrd="0" presId="urn:microsoft.com/office/officeart/2005/8/layout/list1"/>
    <dgm:cxn modelId="{9853334B-34C5-4501-AD89-ED49EEEE66D1}" type="presOf" srcId="{2F77EDA8-A1EA-474C-B85D-745E2B15FAFC}" destId="{000764DE-177C-481C-9479-D20F98020074}" srcOrd="1" destOrd="0" presId="urn:microsoft.com/office/officeart/2005/8/layout/list1"/>
    <dgm:cxn modelId="{92192469-D9A9-4D10-BC78-26E56CA8C786}" type="presOf" srcId="{2F77EDA8-A1EA-474C-B85D-745E2B15FAFC}" destId="{97E859BA-9816-4E29-B67D-8BFD6149D0B7}" srcOrd="0" destOrd="0" presId="urn:microsoft.com/office/officeart/2005/8/layout/list1"/>
    <dgm:cxn modelId="{1AF6E40E-89A8-4E83-BAF9-7F2D6BCBD949}" srcId="{36FEC4D2-1963-40B8-98AC-1043B8694137}" destId="{9915E335-384D-4AF6-A240-48D0229A518A}" srcOrd="1" destOrd="0" parTransId="{D872E8DC-35E1-4DCE-9407-41046213A7C9}" sibTransId="{A6312B0C-3ACD-4139-B5EF-2AAF316F783C}"/>
    <dgm:cxn modelId="{054B29EF-2BF7-42A7-B581-CA20C86FEB22}" type="presParOf" srcId="{3E6ADDB2-BD65-4D4D-8B3C-B34F1FA2410A}" destId="{DB94AAA3-8074-4C48-BEA1-FC12BD29FE67}" srcOrd="0" destOrd="0" presId="urn:microsoft.com/office/officeart/2005/8/layout/list1"/>
    <dgm:cxn modelId="{423C87FB-073D-4B1B-970F-1B1E6D948AB5}" type="presParOf" srcId="{DB94AAA3-8074-4C48-BEA1-FC12BD29FE67}" destId="{575573D9-90A9-40FB-A852-A7D133AA65AE}" srcOrd="0" destOrd="0" presId="urn:microsoft.com/office/officeart/2005/8/layout/list1"/>
    <dgm:cxn modelId="{3B17089F-B8F4-41B6-8DA3-F66512AE612D}" type="presParOf" srcId="{DB94AAA3-8074-4C48-BEA1-FC12BD29FE67}" destId="{19CC517C-136F-4C17-A122-F6ADC1C17375}" srcOrd="1" destOrd="0" presId="urn:microsoft.com/office/officeart/2005/8/layout/list1"/>
    <dgm:cxn modelId="{B89131C3-9E36-4F1B-B6D3-7A07BBBC3634}" type="presParOf" srcId="{3E6ADDB2-BD65-4D4D-8B3C-B34F1FA2410A}" destId="{CBC79DA9-C23B-47B3-9710-CB8719483415}" srcOrd="1" destOrd="0" presId="urn:microsoft.com/office/officeart/2005/8/layout/list1"/>
    <dgm:cxn modelId="{0016A432-6D8A-49B1-BD47-9162CCC7B5D0}" type="presParOf" srcId="{3E6ADDB2-BD65-4D4D-8B3C-B34F1FA2410A}" destId="{9FF8BC97-D652-4791-B752-D92901BD98B7}" srcOrd="2" destOrd="0" presId="urn:microsoft.com/office/officeart/2005/8/layout/list1"/>
    <dgm:cxn modelId="{4DE82DA6-BB37-4158-A6EF-1FDB3C2A463E}" type="presParOf" srcId="{3E6ADDB2-BD65-4D4D-8B3C-B34F1FA2410A}" destId="{1924C496-3142-4570-997C-BE364C7ADCF5}" srcOrd="3" destOrd="0" presId="urn:microsoft.com/office/officeart/2005/8/layout/list1"/>
    <dgm:cxn modelId="{1C5884AD-0BE8-48F7-B909-B5D07B6C0E28}" type="presParOf" srcId="{3E6ADDB2-BD65-4D4D-8B3C-B34F1FA2410A}" destId="{D35C2209-2296-4D7B-A27E-9942948B0DFE}" srcOrd="4" destOrd="0" presId="urn:microsoft.com/office/officeart/2005/8/layout/list1"/>
    <dgm:cxn modelId="{C81DB3C3-7CFB-4698-B261-2C9C6DC60585}" type="presParOf" srcId="{D35C2209-2296-4D7B-A27E-9942948B0DFE}" destId="{123A45C4-129E-4AF8-A7FC-CC484F703C99}" srcOrd="0" destOrd="0" presId="urn:microsoft.com/office/officeart/2005/8/layout/list1"/>
    <dgm:cxn modelId="{645804EE-956A-4007-8B5F-48D4E3F1E8A2}" type="presParOf" srcId="{D35C2209-2296-4D7B-A27E-9942948B0DFE}" destId="{A5C17D2B-4C48-4681-822D-96B3EB50F02B}" srcOrd="1" destOrd="0" presId="urn:microsoft.com/office/officeart/2005/8/layout/list1"/>
    <dgm:cxn modelId="{08B24C79-9B97-4F79-9C4D-C62B876C035D}" type="presParOf" srcId="{3E6ADDB2-BD65-4D4D-8B3C-B34F1FA2410A}" destId="{1F9C29B0-C36F-4B8D-A840-E531B69127B6}" srcOrd="5" destOrd="0" presId="urn:microsoft.com/office/officeart/2005/8/layout/list1"/>
    <dgm:cxn modelId="{9AE93A4E-6EAA-4C73-9235-585FEFB7739F}" type="presParOf" srcId="{3E6ADDB2-BD65-4D4D-8B3C-B34F1FA2410A}" destId="{8AFB192F-145D-45C3-AB6E-ACCC2251431E}" srcOrd="6" destOrd="0" presId="urn:microsoft.com/office/officeart/2005/8/layout/list1"/>
    <dgm:cxn modelId="{30EDE997-5478-4A96-859D-8F053E6AFD8E}" type="presParOf" srcId="{3E6ADDB2-BD65-4D4D-8B3C-B34F1FA2410A}" destId="{ED8EA239-E97C-432C-A5F9-6F722D03C212}" srcOrd="7" destOrd="0" presId="urn:microsoft.com/office/officeart/2005/8/layout/list1"/>
    <dgm:cxn modelId="{FF8A40BE-EC33-4C16-AFED-BF376D17D3B1}" type="presParOf" srcId="{3E6ADDB2-BD65-4D4D-8B3C-B34F1FA2410A}" destId="{D7FF3067-AFE6-4712-B78B-108902DB2E14}" srcOrd="8" destOrd="0" presId="urn:microsoft.com/office/officeart/2005/8/layout/list1"/>
    <dgm:cxn modelId="{EE655C14-03AC-4458-9082-E41807BF4F02}" type="presParOf" srcId="{D7FF3067-AFE6-4712-B78B-108902DB2E14}" destId="{97E859BA-9816-4E29-B67D-8BFD6149D0B7}" srcOrd="0" destOrd="0" presId="urn:microsoft.com/office/officeart/2005/8/layout/list1"/>
    <dgm:cxn modelId="{9ADCC64B-14F5-4F4E-AC74-1AA1BA7953B1}" type="presParOf" srcId="{D7FF3067-AFE6-4712-B78B-108902DB2E14}" destId="{000764DE-177C-481C-9479-D20F98020074}" srcOrd="1" destOrd="0" presId="urn:microsoft.com/office/officeart/2005/8/layout/list1"/>
    <dgm:cxn modelId="{9DCF59AA-4BC6-4073-BCF6-BD882FAE33C2}" type="presParOf" srcId="{3E6ADDB2-BD65-4D4D-8B3C-B34F1FA2410A}" destId="{934A76CC-AFA9-4054-AD70-AFF3B1F6556C}" srcOrd="9" destOrd="0" presId="urn:microsoft.com/office/officeart/2005/8/layout/list1"/>
    <dgm:cxn modelId="{61528027-8FD1-48EA-BCB0-E7B0E9C0451A}" type="presParOf" srcId="{3E6ADDB2-BD65-4D4D-8B3C-B34F1FA2410A}" destId="{C1738B94-F562-441B-8AD1-1B681358C6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1F0271-8E05-49B3-9AA3-CA36CFC0BB5F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959BE036-6B5B-4E3C-B06F-20B26063FF7D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Definir 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el </a:t>
          </a:r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problema</a:t>
          </a:r>
        </a:p>
        <a:p>
          <a:pPr algn="ctr"/>
          <a:endParaRPr lang="es-EC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H1</a:t>
          </a:r>
          <a:r>
            <a:rPr lang="es-ES" sz="1200" b="0" i="0" dirty="0">
              <a:latin typeface="Arial" panose="020B0604020202020204" pitchFamily="34" charset="0"/>
              <a:cs typeface="Arial" panose="020B0604020202020204" pitchFamily="34" charset="0"/>
            </a:rPr>
            <a:t>:"</a:t>
          </a:r>
          <a:r>
            <a:rPr lang="es-ES" sz="1200" dirty="0">
              <a:latin typeface="Arial" panose="020B0604020202020204" pitchFamily="34" charset="0"/>
              <a:cs typeface="Arial" panose="020B0604020202020204" pitchFamily="34" charset="0"/>
            </a:rPr>
            <a:t>Desempeño vs. importancia.</a:t>
          </a:r>
          <a:r>
            <a:rPr lang="es-ES" sz="1200" b="0" i="0" dirty="0">
              <a:latin typeface="Arial" panose="020B0604020202020204" pitchFamily="34" charset="0"/>
              <a:cs typeface="Arial" panose="020B0604020202020204" pitchFamily="34" charset="0"/>
            </a:rPr>
            <a:t>"</a:t>
          </a:r>
          <a:endParaRPr lang="es-EC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587286-F38A-4E4D-832A-A8E982A61300}" type="parTrans" cxnId="{63F7E49E-99E3-4291-BADD-2921320CC2F6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CB3104-EFED-4296-8AD1-A5224186F9FB}" type="sibTrans" cxnId="{63F7E49E-99E3-4291-BADD-2921320CC2F6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E1B8C-F15D-4B31-A3F9-1E6D60821F64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Dar </a:t>
          </a:r>
          <a:r>
            <a:rPr lang="es-ES" sz="1200" b="1" dirty="0">
              <a:latin typeface="Arial" panose="020B0604020202020204" pitchFamily="34" charset="0"/>
              <a:cs typeface="Arial" panose="020B0604020202020204" pitchFamily="34" charset="0"/>
            </a:rPr>
            <a:t>seguimiento, medir los efectos y evaluar los resultados, toma de nuevas acciones.</a:t>
          </a:r>
        </a:p>
        <a:p>
          <a:pPr algn="just"/>
          <a:endParaRPr lang="es-EC" sz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C" sz="1200" dirty="0">
              <a:latin typeface="Arial" panose="020B0604020202020204" pitchFamily="34" charset="0"/>
              <a:cs typeface="Arial" panose="020B0604020202020204" pitchFamily="34" charset="0"/>
            </a:rPr>
            <a:t>H6A:"Seguimiento."</a:t>
          </a:r>
        </a:p>
        <a:p>
          <a:pPr algn="just"/>
          <a:r>
            <a:rPr lang="es-EC" sz="1200" dirty="0">
              <a:latin typeface="Arial" panose="020B0604020202020204" pitchFamily="34" charset="0"/>
              <a:cs typeface="Arial" panose="020B0604020202020204" pitchFamily="34" charset="0"/>
            </a:rPr>
            <a:t>H6B:"Plan de acción"</a:t>
          </a:r>
        </a:p>
      </dgm:t>
    </dgm:pt>
    <dgm:pt modelId="{29F3C2EA-47C8-4158-94CA-499AF7A922BA}" type="parTrans" cxnId="{F29B3983-081C-4C82-9C7E-A73BF2107089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35D487-BACE-44A8-9973-02E57587F9E3}" type="sibTrans" cxnId="{F29B3983-081C-4C82-9C7E-A73BF2107089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0FF231-DD85-43AA-8AAD-FD822FA062AA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Estandarizar 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las mejores prácticas</a:t>
          </a:r>
        </a:p>
        <a:p>
          <a:pPr algn="just"/>
          <a:endParaRPr lang="es-EC" sz="1200" b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C" sz="1200" b="0" dirty="0" smtClean="0">
              <a:latin typeface="Arial" panose="020B0604020202020204" pitchFamily="34" charset="0"/>
              <a:cs typeface="Arial" panose="020B0604020202020204" pitchFamily="34" charset="0"/>
            </a:rPr>
            <a:t>H7</a:t>
          </a:r>
          <a:r>
            <a:rPr lang="es-EC" sz="1200" b="0" dirty="0">
              <a:latin typeface="Arial" panose="020B0604020202020204" pitchFamily="34" charset="0"/>
              <a:cs typeface="Arial" panose="020B0604020202020204" pitchFamily="34" charset="0"/>
            </a:rPr>
            <a:t>:"</a:t>
          </a:r>
          <a:r>
            <a:rPr lang="es-EC" sz="1200" b="0" strike="noStrike" dirty="0" smtClean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s-EC" sz="1200" b="0" dirty="0" smtClean="0">
              <a:latin typeface="Arial" panose="020B0604020202020204" pitchFamily="34" charset="0"/>
              <a:cs typeface="Arial" panose="020B0604020202020204" pitchFamily="34" charset="0"/>
            </a:rPr>
            <a:t>ejores prácticas</a:t>
          </a:r>
          <a:r>
            <a:rPr lang="es-EC" sz="1200" b="0" dirty="0">
              <a:latin typeface="Arial" panose="020B0604020202020204" pitchFamily="34" charset="0"/>
              <a:cs typeface="Arial" panose="020B0604020202020204" pitchFamily="34" charset="0"/>
            </a:rPr>
            <a:t>."</a:t>
          </a:r>
        </a:p>
      </dgm:t>
    </dgm:pt>
    <dgm:pt modelId="{EC2FB68C-3CEE-43B5-B27E-3A1C37930B0A}" type="parTrans" cxnId="{2577357F-F997-4F61-A819-470AF79B1AF6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C8B6B2-3D90-48E2-9F50-E24B71E388E4}" type="sibTrans" cxnId="{2577357F-F997-4F61-A819-470AF79B1AF6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8BE8A-0A56-42B1-90B7-BE0F597C9AD0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Conclusión</a:t>
          </a:r>
          <a:r>
            <a:rPr lang="es-EC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C" sz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es-EC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C" sz="1200" dirty="0" smtClean="0">
              <a:latin typeface="Arial" panose="020B0604020202020204" pitchFamily="34" charset="0"/>
              <a:cs typeface="Arial" panose="020B0604020202020204" pitchFamily="34" charset="0"/>
            </a:rPr>
            <a:t>H8</a:t>
          </a:r>
          <a:r>
            <a:rPr lang="es-EC" sz="1200" dirty="0">
              <a:latin typeface="Arial" panose="020B0604020202020204" pitchFamily="34" charset="0"/>
              <a:cs typeface="Arial" panose="020B0604020202020204" pitchFamily="34" charset="0"/>
            </a:rPr>
            <a:t>:"Cierre."</a:t>
          </a:r>
        </a:p>
      </dgm:t>
    </dgm:pt>
    <dgm:pt modelId="{421D48CE-687F-46CC-BF8E-94E20CDE46F9}" type="parTrans" cxnId="{9BCD5375-38E8-4197-BFB7-911CF7CDA47E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1BA494-83E4-4FA0-B2D3-4AF10B0DCE59}" type="sibTrans" cxnId="{9BCD5375-38E8-4197-BFB7-911CF7CDA47E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BEC301-A766-4520-8D00-F8A726A1CD5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 smtClean="0">
              <a:latin typeface="Arial" panose="020B0604020202020204" pitchFamily="34" charset="0"/>
              <a:cs typeface="Arial" panose="020B0604020202020204" pitchFamily="34" charset="0"/>
            </a:rPr>
            <a:t>2 </a:t>
          </a:r>
        </a:p>
        <a:p>
          <a:pPr algn="ctr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es-ES" sz="1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efinir</a:t>
          </a:r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200" b="1" dirty="0">
              <a:latin typeface="Arial" panose="020B0604020202020204" pitchFamily="34" charset="0"/>
              <a:cs typeface="Arial" panose="020B0604020202020204" pitchFamily="34" charset="0"/>
            </a:rPr>
            <a:t>la situación </a:t>
          </a:r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actual</a:t>
          </a:r>
        </a:p>
        <a:p>
          <a:pPr algn="ctr"/>
          <a:endParaRPr lang="es-EC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S" sz="1200" b="0" i="0" dirty="0" smtClean="0">
              <a:latin typeface="Arial" panose="020B0604020202020204" pitchFamily="34" charset="0"/>
              <a:cs typeface="Arial" panose="020B0604020202020204" pitchFamily="34" charset="0"/>
            </a:rPr>
            <a:t>H2</a:t>
          </a:r>
          <a:r>
            <a:rPr lang="es-ES" sz="1200" b="0" i="0" dirty="0">
              <a:latin typeface="Arial" panose="020B0604020202020204" pitchFamily="34" charset="0"/>
              <a:cs typeface="Arial" panose="020B0604020202020204" pitchFamily="34" charset="0"/>
            </a:rPr>
            <a:t>:"S</a:t>
          </a:r>
          <a:r>
            <a:rPr lang="es-ES" sz="1200" dirty="0">
              <a:latin typeface="Arial" panose="020B0604020202020204" pitchFamily="34" charset="0"/>
              <a:cs typeface="Arial" panose="020B0604020202020204" pitchFamily="34" charset="0"/>
            </a:rPr>
            <a:t>ituación actual.</a:t>
          </a:r>
          <a:r>
            <a:rPr lang="es-ES" sz="1200" b="0" i="0" dirty="0">
              <a:latin typeface="Arial" panose="020B0604020202020204" pitchFamily="34" charset="0"/>
              <a:cs typeface="Arial" panose="020B0604020202020204" pitchFamily="34" charset="0"/>
            </a:rPr>
            <a:t>"</a:t>
          </a:r>
          <a:endParaRPr lang="es-EC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611F4-18F2-4C01-BEE8-E68926A46EBD}" type="parTrans" cxnId="{650373D9-6683-401C-9920-16432E16D136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43CE8-D88C-4190-AD9C-ABF9F956E63B}" type="sibTrans" cxnId="{650373D9-6683-401C-9920-16432E16D136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6C268C-4F02-4470-8D90-DB41B46B711F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es-ES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S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Analizar </a:t>
          </a:r>
          <a:r>
            <a:rPr lang="es-ES" sz="1200" b="1" dirty="0">
              <a:latin typeface="Arial" panose="020B0604020202020204" pitchFamily="34" charset="0"/>
              <a:cs typeface="Arial" panose="020B0604020202020204" pitchFamily="34" charset="0"/>
            </a:rPr>
            <a:t>las causas principales del problema</a:t>
          </a:r>
        </a:p>
        <a:p>
          <a:pPr algn="just"/>
          <a:endParaRPr lang="es-ES" sz="1200" b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S" sz="1200" b="0" dirty="0" smtClean="0">
              <a:latin typeface="Arial" panose="020B0604020202020204" pitchFamily="34" charset="0"/>
              <a:cs typeface="Arial" panose="020B0604020202020204" pitchFamily="34" charset="0"/>
            </a:rPr>
            <a:t>H3</a:t>
          </a:r>
          <a:r>
            <a:rPr lang="es-ES" sz="1200" b="0" dirty="0">
              <a:latin typeface="Arial" panose="020B0604020202020204" pitchFamily="34" charset="0"/>
              <a:cs typeface="Arial" panose="020B0604020202020204" pitchFamily="34" charset="0"/>
            </a:rPr>
            <a:t>:"</a:t>
          </a:r>
          <a:r>
            <a:rPr lang="es-ES" sz="1200" b="0" strike="noStrike" dirty="0"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s-ES" sz="1200" b="0" dirty="0">
              <a:latin typeface="Arial" panose="020B0604020202020204" pitchFamily="34" charset="0"/>
              <a:cs typeface="Arial" panose="020B0604020202020204" pitchFamily="34" charset="0"/>
            </a:rPr>
            <a:t>ausa raíz."</a:t>
          </a:r>
          <a:endParaRPr lang="es-EC" sz="1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87BC4F-91FB-48D5-AFA7-AE21226C1C5C}" type="parTrans" cxnId="{43DD8C70-34C9-475C-BFE6-1614B54891F4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FB53A6-6248-423C-B2CF-D4804A3196C0}" type="sibTrans" cxnId="{43DD8C70-34C9-475C-BFE6-1614B54891F4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857614-7D38-4878-A469-69E71A3B7B3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Planteamiento</a:t>
          </a:r>
          <a:r>
            <a:rPr lang="es-ES" sz="1200" b="1" dirty="0">
              <a:latin typeface="Arial" panose="020B0604020202020204" pitchFamily="34" charset="0"/>
              <a:cs typeface="Arial" panose="020B0604020202020204" pitchFamily="34" charset="0"/>
            </a:rPr>
            <a:t>, evaluación,         jerarquización y selección de las alternativas de solución.</a:t>
          </a:r>
        </a:p>
        <a:p>
          <a:pPr algn="just"/>
          <a:endParaRPr lang="es-ES" sz="1200" b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S" sz="1200" b="0" dirty="0" smtClean="0">
              <a:latin typeface="Arial" panose="020B0604020202020204" pitchFamily="34" charset="0"/>
              <a:cs typeface="Arial" panose="020B0604020202020204" pitchFamily="34" charset="0"/>
            </a:rPr>
            <a:t>H4</a:t>
          </a:r>
          <a:r>
            <a:rPr lang="es-ES" sz="1200" b="0" dirty="0">
              <a:latin typeface="Arial" panose="020B0604020202020204" pitchFamily="34" charset="0"/>
              <a:cs typeface="Arial" panose="020B0604020202020204" pitchFamily="34" charset="0"/>
            </a:rPr>
            <a:t>:"</a:t>
          </a:r>
          <a:r>
            <a:rPr lang="es-ES" sz="1200" b="0" strike="noStrike" dirty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s-ES" sz="1200" b="0" dirty="0">
              <a:latin typeface="Arial" panose="020B0604020202020204" pitchFamily="34" charset="0"/>
              <a:cs typeface="Arial" panose="020B0604020202020204" pitchFamily="34" charset="0"/>
            </a:rPr>
            <a:t>lternativas de solución."</a:t>
          </a:r>
          <a:endParaRPr lang="es-EC" sz="1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1F4C3D-728E-4894-8D2E-F9A1FD35381C}" type="parTrans" cxnId="{89BF3243-DA2F-4BCA-AF87-F939669A4CAA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FC8360-87A9-47FD-9EFC-CDD3EDD42872}" type="sibTrans" cxnId="{89BF3243-DA2F-4BCA-AF87-F939669A4CAA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3D8119-17FC-4A61-94EA-28F238C7CEC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es-EC" sz="1200" b="1" dirty="0">
              <a:latin typeface="Arial" panose="020B0604020202020204" pitchFamily="34" charset="0"/>
              <a:cs typeface="Arial" panose="020B0604020202020204" pitchFamily="34" charset="0"/>
            </a:rPr>
            <a:t> Implementar las acciones.</a:t>
          </a:r>
        </a:p>
        <a:p>
          <a:pPr algn="just"/>
          <a:endParaRPr lang="es-EC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C" sz="1200" dirty="0" smtClean="0">
              <a:latin typeface="Arial" panose="020B0604020202020204" pitchFamily="34" charset="0"/>
              <a:cs typeface="Arial" panose="020B0604020202020204" pitchFamily="34" charset="0"/>
            </a:rPr>
            <a:t>H5</a:t>
          </a:r>
          <a:r>
            <a:rPr lang="es-EC" sz="1200" dirty="0">
              <a:latin typeface="Arial" panose="020B0604020202020204" pitchFamily="34" charset="0"/>
              <a:cs typeface="Arial" panose="020B0604020202020204" pitchFamily="34" charset="0"/>
            </a:rPr>
            <a:t>:"Control."</a:t>
          </a:r>
        </a:p>
      </dgm:t>
    </dgm:pt>
    <dgm:pt modelId="{7FE98F6C-E14A-4557-9F9C-03BEF40A79CF}" type="parTrans" cxnId="{5CFA62D2-EA90-4E93-AEF3-0B16E45EB5C8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07DDC3-77CD-4AA1-AE2A-0100138F9B4D}" type="sibTrans" cxnId="{5CFA62D2-EA90-4E93-AEF3-0B16E45EB5C8}">
      <dgm:prSet/>
      <dgm:spPr/>
      <dgm:t>
        <a:bodyPr/>
        <a:lstStyle/>
        <a:p>
          <a:endParaRPr lang="es-EC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12E864-817A-4382-A103-FFEAC549A924}" type="pres">
      <dgm:prSet presAssocID="{A81F0271-8E05-49B3-9AA3-CA36CFC0BB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44902EB-551D-47DE-80E8-C05578A94BFB}" type="pres">
      <dgm:prSet presAssocID="{A81F0271-8E05-49B3-9AA3-CA36CFC0BB5F}" presName="cycle" presStyleCnt="0"/>
      <dgm:spPr/>
      <dgm:t>
        <a:bodyPr/>
        <a:lstStyle/>
        <a:p>
          <a:endParaRPr lang="es-EC"/>
        </a:p>
      </dgm:t>
    </dgm:pt>
    <dgm:pt modelId="{8FA0656A-D2DC-4237-8271-781CA9ADB10B}" type="pres">
      <dgm:prSet presAssocID="{959BE036-6B5B-4E3C-B06F-20B26063FF7D}" presName="nodeFirstNode" presStyleLbl="node1" presStyleIdx="0" presStyleCnt="8" custScaleX="133608" custScaleY="334020" custRadScaleRad="86112" custRadScaleInc="-3107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9A8EC1C-26AD-4D37-8B59-697324E358D0}" type="pres">
      <dgm:prSet presAssocID="{FCCB3104-EFED-4296-8AD1-A5224186F9FB}" presName="sibTransFirstNode" presStyleLbl="bgShp" presStyleIdx="0" presStyleCnt="1" custScaleX="174320" custLinFactNeighborX="-5269" custLinFactNeighborY="362"/>
      <dgm:spPr/>
      <dgm:t>
        <a:bodyPr/>
        <a:lstStyle/>
        <a:p>
          <a:endParaRPr lang="es-EC"/>
        </a:p>
      </dgm:t>
    </dgm:pt>
    <dgm:pt modelId="{87E668DD-6A8B-460E-8312-AC94C10F91AC}" type="pres">
      <dgm:prSet presAssocID="{EDBEC301-A766-4520-8D00-F8A726A1CD54}" presName="nodeFollowingNodes" presStyleLbl="node1" presStyleIdx="1" presStyleCnt="8" custScaleX="133608" custScaleY="314048" custRadScaleRad="109588" custRadScaleInc="1491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82ACDC-964F-4994-B2EC-938A28AB2A27}" type="pres">
      <dgm:prSet presAssocID="{E26C268C-4F02-4470-8D90-DB41B46B711F}" presName="nodeFollowingNodes" presStyleLbl="node1" presStyleIdx="2" presStyleCnt="8" custScaleX="180735" custScaleY="310345" custRadScaleRad="209021" custRadScaleInc="-3403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EF7CD8C-13FC-4AA0-B19B-93CC772AB753}" type="pres">
      <dgm:prSet presAssocID="{F0857614-7D38-4878-A469-69E71A3B7B3D}" presName="nodeFollowingNodes" presStyleLbl="node1" presStyleIdx="3" presStyleCnt="8" custScaleX="220394" custScaleY="361502" custRadScaleRad="175543" custRadScaleInc="-5179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C3C1AB-E0C7-4C18-B7E8-31AF5BDB2D43}" type="pres">
      <dgm:prSet presAssocID="{983D8119-17FC-4A61-94EA-28F238C7CEC2}" presName="nodeFollowingNodes" presStyleLbl="node1" presStyleIdx="4" presStyleCnt="8" custScaleX="121234" custScaleY="365948" custRadScaleRad="102625" custRadScaleInc="-5552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DFCB06-8E8E-4D1D-B1F3-FB5D560286EF}" type="pres">
      <dgm:prSet presAssocID="{53FE1B8C-F15D-4B31-A3F9-1E6D60821F64}" presName="nodeFollowingNodes" presStyleLbl="node1" presStyleIdx="5" presStyleCnt="8" custScaleX="180479" custScaleY="399215" custRadScaleRad="106675" custRadScaleInc="259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2CD4F0-08E0-4600-A5E7-E224678198B8}" type="pres">
      <dgm:prSet presAssocID="{D70FF231-DD85-43AA-8AAD-FD822FA062AA}" presName="nodeFollowingNodes" presStyleLbl="node1" presStyleIdx="6" presStyleCnt="8" custScaleX="195812" custScaleY="311569" custRadScaleRad="222787" custRadScaleInc="-2437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B8726F-B9EF-4AB4-9740-7188985BD112}" type="pres">
      <dgm:prSet presAssocID="{90D8BE8A-0A56-42B1-90B7-BE0F597C9AD0}" presName="nodeFollowingNodes" presStyleLbl="node1" presStyleIdx="7" presStyleCnt="8" custScaleX="133072" custScaleY="266144" custRadScaleRad="163226" custRadScaleInc="-4747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E8B6CA9-B32A-46C0-8B64-158B29831DD1}" type="presOf" srcId="{A81F0271-8E05-49B3-9AA3-CA36CFC0BB5F}" destId="{9C12E864-817A-4382-A103-FFEAC549A924}" srcOrd="0" destOrd="0" presId="urn:microsoft.com/office/officeart/2005/8/layout/cycle3"/>
    <dgm:cxn modelId="{63F7E49E-99E3-4291-BADD-2921320CC2F6}" srcId="{A81F0271-8E05-49B3-9AA3-CA36CFC0BB5F}" destId="{959BE036-6B5B-4E3C-B06F-20B26063FF7D}" srcOrd="0" destOrd="0" parTransId="{47587286-F38A-4E4D-832A-A8E982A61300}" sibTransId="{FCCB3104-EFED-4296-8AD1-A5224186F9FB}"/>
    <dgm:cxn modelId="{F29B3983-081C-4C82-9C7E-A73BF2107089}" srcId="{A81F0271-8E05-49B3-9AA3-CA36CFC0BB5F}" destId="{53FE1B8C-F15D-4B31-A3F9-1E6D60821F64}" srcOrd="5" destOrd="0" parTransId="{29F3C2EA-47C8-4158-94CA-499AF7A922BA}" sibTransId="{1735D487-BACE-44A8-9973-02E57587F9E3}"/>
    <dgm:cxn modelId="{9759BB28-D5E2-4DCF-81B1-88BEF8A09E90}" type="presOf" srcId="{959BE036-6B5B-4E3C-B06F-20B26063FF7D}" destId="{8FA0656A-D2DC-4237-8271-781CA9ADB10B}" srcOrd="0" destOrd="0" presId="urn:microsoft.com/office/officeart/2005/8/layout/cycle3"/>
    <dgm:cxn modelId="{706D4D3A-8DED-4447-89BF-ECCCA6B29B96}" type="presOf" srcId="{E26C268C-4F02-4470-8D90-DB41B46B711F}" destId="{A082ACDC-964F-4994-B2EC-938A28AB2A27}" srcOrd="0" destOrd="0" presId="urn:microsoft.com/office/officeart/2005/8/layout/cycle3"/>
    <dgm:cxn modelId="{7A1ACE1D-4CB4-42B2-BB88-C0B6800C3756}" type="presOf" srcId="{F0857614-7D38-4878-A469-69E71A3B7B3D}" destId="{6EF7CD8C-13FC-4AA0-B19B-93CC772AB753}" srcOrd="0" destOrd="0" presId="urn:microsoft.com/office/officeart/2005/8/layout/cycle3"/>
    <dgm:cxn modelId="{89BF3243-DA2F-4BCA-AF87-F939669A4CAA}" srcId="{A81F0271-8E05-49B3-9AA3-CA36CFC0BB5F}" destId="{F0857614-7D38-4878-A469-69E71A3B7B3D}" srcOrd="3" destOrd="0" parTransId="{C31F4C3D-728E-4894-8D2E-F9A1FD35381C}" sibTransId="{C6FC8360-87A9-47FD-9EFC-CDD3EDD42872}"/>
    <dgm:cxn modelId="{2577357F-F997-4F61-A819-470AF79B1AF6}" srcId="{A81F0271-8E05-49B3-9AA3-CA36CFC0BB5F}" destId="{D70FF231-DD85-43AA-8AAD-FD822FA062AA}" srcOrd="6" destOrd="0" parTransId="{EC2FB68C-3CEE-43B5-B27E-3A1C37930B0A}" sibTransId="{98C8B6B2-3D90-48E2-9F50-E24B71E388E4}"/>
    <dgm:cxn modelId="{FC6068EF-E8A4-45CD-A633-E776E0BB89E9}" type="presOf" srcId="{EDBEC301-A766-4520-8D00-F8A726A1CD54}" destId="{87E668DD-6A8B-460E-8312-AC94C10F91AC}" srcOrd="0" destOrd="0" presId="urn:microsoft.com/office/officeart/2005/8/layout/cycle3"/>
    <dgm:cxn modelId="{9BCD5375-38E8-4197-BFB7-911CF7CDA47E}" srcId="{A81F0271-8E05-49B3-9AA3-CA36CFC0BB5F}" destId="{90D8BE8A-0A56-42B1-90B7-BE0F597C9AD0}" srcOrd="7" destOrd="0" parTransId="{421D48CE-687F-46CC-BF8E-94E20CDE46F9}" sibTransId="{4B1BA494-83E4-4FA0-B2D3-4AF10B0DCE59}"/>
    <dgm:cxn modelId="{95BA2C08-8342-4491-A298-CC16C6960C25}" type="presOf" srcId="{FCCB3104-EFED-4296-8AD1-A5224186F9FB}" destId="{89A8EC1C-26AD-4D37-8B59-697324E358D0}" srcOrd="0" destOrd="0" presId="urn:microsoft.com/office/officeart/2005/8/layout/cycle3"/>
    <dgm:cxn modelId="{43DD8C70-34C9-475C-BFE6-1614B54891F4}" srcId="{A81F0271-8E05-49B3-9AA3-CA36CFC0BB5F}" destId="{E26C268C-4F02-4470-8D90-DB41B46B711F}" srcOrd="2" destOrd="0" parTransId="{9287BC4F-91FB-48D5-AFA7-AE21226C1C5C}" sibTransId="{F2FB53A6-6248-423C-B2CF-D4804A3196C0}"/>
    <dgm:cxn modelId="{D09E2C22-D657-453E-95A0-6FD6B723900E}" type="presOf" srcId="{D70FF231-DD85-43AA-8AAD-FD822FA062AA}" destId="{6B2CD4F0-08E0-4600-A5E7-E224678198B8}" srcOrd="0" destOrd="0" presId="urn:microsoft.com/office/officeart/2005/8/layout/cycle3"/>
    <dgm:cxn modelId="{A07878ED-D0DC-487A-9970-B17156E17DD1}" type="presOf" srcId="{90D8BE8A-0A56-42B1-90B7-BE0F597C9AD0}" destId="{24B8726F-B9EF-4AB4-9740-7188985BD112}" srcOrd="0" destOrd="0" presId="urn:microsoft.com/office/officeart/2005/8/layout/cycle3"/>
    <dgm:cxn modelId="{3034D5F9-562D-475A-89AF-F15886403898}" type="presOf" srcId="{983D8119-17FC-4A61-94EA-28F238C7CEC2}" destId="{66C3C1AB-E0C7-4C18-B7E8-31AF5BDB2D43}" srcOrd="0" destOrd="0" presId="urn:microsoft.com/office/officeart/2005/8/layout/cycle3"/>
    <dgm:cxn modelId="{AF6230AD-17D9-4B3F-BD1D-F427577BCF30}" type="presOf" srcId="{53FE1B8C-F15D-4B31-A3F9-1E6D60821F64}" destId="{2ADFCB06-8E8E-4D1D-B1F3-FB5D560286EF}" srcOrd="0" destOrd="0" presId="urn:microsoft.com/office/officeart/2005/8/layout/cycle3"/>
    <dgm:cxn modelId="{650373D9-6683-401C-9920-16432E16D136}" srcId="{A81F0271-8E05-49B3-9AA3-CA36CFC0BB5F}" destId="{EDBEC301-A766-4520-8D00-F8A726A1CD54}" srcOrd="1" destOrd="0" parTransId="{A14611F4-18F2-4C01-BEE8-E68926A46EBD}" sibTransId="{9F643CE8-D88C-4190-AD9C-ABF9F956E63B}"/>
    <dgm:cxn modelId="{5CFA62D2-EA90-4E93-AEF3-0B16E45EB5C8}" srcId="{A81F0271-8E05-49B3-9AA3-CA36CFC0BB5F}" destId="{983D8119-17FC-4A61-94EA-28F238C7CEC2}" srcOrd="4" destOrd="0" parTransId="{7FE98F6C-E14A-4557-9F9C-03BEF40A79CF}" sibTransId="{6907DDC3-77CD-4AA1-AE2A-0100138F9B4D}"/>
    <dgm:cxn modelId="{F7423C6A-0F5B-41A3-8A18-06639BEB516F}" type="presParOf" srcId="{9C12E864-817A-4382-A103-FFEAC549A924}" destId="{444902EB-551D-47DE-80E8-C05578A94BFB}" srcOrd="0" destOrd="0" presId="urn:microsoft.com/office/officeart/2005/8/layout/cycle3"/>
    <dgm:cxn modelId="{E437E59F-9C6E-4A5E-99AA-4BDC6EAFF47D}" type="presParOf" srcId="{444902EB-551D-47DE-80E8-C05578A94BFB}" destId="{8FA0656A-D2DC-4237-8271-781CA9ADB10B}" srcOrd="0" destOrd="0" presId="urn:microsoft.com/office/officeart/2005/8/layout/cycle3"/>
    <dgm:cxn modelId="{47DC17F3-474D-4DAC-9D61-9BF4E48030A3}" type="presParOf" srcId="{444902EB-551D-47DE-80E8-C05578A94BFB}" destId="{89A8EC1C-26AD-4D37-8B59-697324E358D0}" srcOrd="1" destOrd="0" presId="urn:microsoft.com/office/officeart/2005/8/layout/cycle3"/>
    <dgm:cxn modelId="{8D6293BC-67AF-427C-9403-A8F69FC7169C}" type="presParOf" srcId="{444902EB-551D-47DE-80E8-C05578A94BFB}" destId="{87E668DD-6A8B-460E-8312-AC94C10F91AC}" srcOrd="2" destOrd="0" presId="urn:microsoft.com/office/officeart/2005/8/layout/cycle3"/>
    <dgm:cxn modelId="{971CEB97-7940-4297-A236-E6739CBB9DDB}" type="presParOf" srcId="{444902EB-551D-47DE-80E8-C05578A94BFB}" destId="{A082ACDC-964F-4994-B2EC-938A28AB2A27}" srcOrd="3" destOrd="0" presId="urn:microsoft.com/office/officeart/2005/8/layout/cycle3"/>
    <dgm:cxn modelId="{6CC997BD-7E71-4DA0-AF19-A87CBE49FEF9}" type="presParOf" srcId="{444902EB-551D-47DE-80E8-C05578A94BFB}" destId="{6EF7CD8C-13FC-4AA0-B19B-93CC772AB753}" srcOrd="4" destOrd="0" presId="urn:microsoft.com/office/officeart/2005/8/layout/cycle3"/>
    <dgm:cxn modelId="{B5115F69-9EE5-4656-99D3-5685AEB4B925}" type="presParOf" srcId="{444902EB-551D-47DE-80E8-C05578A94BFB}" destId="{66C3C1AB-E0C7-4C18-B7E8-31AF5BDB2D43}" srcOrd="5" destOrd="0" presId="urn:microsoft.com/office/officeart/2005/8/layout/cycle3"/>
    <dgm:cxn modelId="{6CA46365-F90B-422B-9A8D-48D8F30E33D6}" type="presParOf" srcId="{444902EB-551D-47DE-80E8-C05578A94BFB}" destId="{2ADFCB06-8E8E-4D1D-B1F3-FB5D560286EF}" srcOrd="6" destOrd="0" presId="urn:microsoft.com/office/officeart/2005/8/layout/cycle3"/>
    <dgm:cxn modelId="{D0EADDDF-EE0D-4B30-A5F5-B1DB43F12058}" type="presParOf" srcId="{444902EB-551D-47DE-80E8-C05578A94BFB}" destId="{6B2CD4F0-08E0-4600-A5E7-E224678198B8}" srcOrd="7" destOrd="0" presId="urn:microsoft.com/office/officeart/2005/8/layout/cycle3"/>
    <dgm:cxn modelId="{42AEA508-905A-49A2-9643-72FE25A27B28}" type="presParOf" srcId="{444902EB-551D-47DE-80E8-C05578A94BFB}" destId="{24B8726F-B9EF-4AB4-9740-7188985BD112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898C-9C09-4ECA-B3E1-2D3E0BE05198}" type="datetimeFigureOut">
              <a:rPr lang="es-EC" smtClean="0"/>
              <a:t>20/9/2020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E887B-6904-475A-AAE0-AD20E67D54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76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B1E5-E2D1-4DAA-95B6-1EAB1DD1432F}" type="slidenum">
              <a:rPr lang="es-EC" smtClean="0">
                <a:solidFill>
                  <a:prstClr val="black"/>
                </a:solidFill>
              </a:rPr>
              <a:pPr/>
              <a:t>1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2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1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8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1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8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8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3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3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2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2827-57D0-47A0-A6F8-75045A048C9F}" type="datetimeFigureOut">
              <a:rPr lang="es-EC" smtClean="0">
                <a:solidFill>
                  <a:prstClr val="black"/>
                </a:solidFill>
              </a:rPr>
              <a:pPr/>
              <a:t>20/9/2020</a:t>
            </a:fld>
            <a:endParaRPr lang="es-EC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CD1B-63E4-4EB1-966F-A211D5F7CD9A}" type="slidenum">
              <a:rPr lang="es-EC" smtClean="0">
                <a:solidFill>
                  <a:prstClr val="black"/>
                </a:solidFill>
              </a:rPr>
              <a:pPr/>
              <a:t>‹Nº›</a:t>
            </a:fld>
            <a:endParaRPr lang="es-EC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1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B2827-57D0-47A0-A6F8-75045A048C9F}" type="datetimeFigureOut">
              <a:rPr lang="es-EC" smtClean="0"/>
              <a:t>20/9/2020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CD1B-63E4-4EB1-966F-A211D5F7CD9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172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337796" y="1012874"/>
            <a:ext cx="7356038" cy="448759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200" dirty="0">
                <a:solidFill>
                  <a:prstClr val="black"/>
                </a:solidFill>
                <a:latin typeface="Arial Narrow" panose="020B0606020202030204" pitchFamily="34" charset="0"/>
              </a:rPr>
              <a:t>Maestría de Gestión de la Calidad y Productividad</a:t>
            </a:r>
            <a:br>
              <a:rPr lang="es-ES" sz="22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es-ES" sz="2200" dirty="0">
                <a:solidFill>
                  <a:prstClr val="black"/>
                </a:solidFill>
                <a:latin typeface="Arial Narrow" panose="020B0606020202030204" pitchFamily="34" charset="0"/>
              </a:rPr>
              <a:t>Cohorte XVII</a:t>
            </a:r>
          </a:p>
          <a:p>
            <a:pPr algn="ctr"/>
            <a:endParaRPr lang="es-ES" sz="2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C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Proyecto </a:t>
            </a:r>
            <a:r>
              <a:rPr lang="es-EC" sz="2200" dirty="0">
                <a:solidFill>
                  <a:prstClr val="black"/>
                </a:solidFill>
                <a:latin typeface="Arial Narrow" panose="020B0606020202030204" pitchFamily="34" charset="0"/>
              </a:rPr>
              <a:t>de titulación 2:</a:t>
            </a:r>
          </a:p>
          <a:p>
            <a:pPr algn="just"/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“</a:t>
            </a:r>
            <a:r>
              <a:rPr lang="es-EC" sz="2200" b="1" dirty="0">
                <a:latin typeface="Arial Narrow" panose="020B0606020202030204" pitchFamily="34" charset="0"/>
              </a:rPr>
              <a:t>Propuesta metodológica </a:t>
            </a:r>
            <a:r>
              <a:rPr lang="es-EC" sz="2200" b="1" dirty="0" smtClean="0">
                <a:latin typeface="Arial Narrow" panose="020B0606020202030204" pitchFamily="34" charset="0"/>
              </a:rPr>
              <a:t>empleando la ruta de la calidad con enfoque en la mejora de los procesos de los laboratorios </a:t>
            </a:r>
            <a:r>
              <a:rPr lang="es-EC" sz="2200" b="1" dirty="0">
                <a:latin typeface="Arial Narrow" panose="020B0606020202030204" pitchFamily="34" charset="0"/>
              </a:rPr>
              <a:t>de la Universidad de las Fuerzas Armadas-ESPE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.”</a:t>
            </a:r>
            <a:endParaRPr lang="es-EC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endParaRPr lang="es-EC" sz="2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C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Autora: Ing</a:t>
            </a:r>
            <a:r>
              <a:rPr lang="es-EC" sz="2200" dirty="0">
                <a:solidFill>
                  <a:prstClr val="black"/>
                </a:solidFill>
                <a:latin typeface="Arial Narrow" panose="020B0606020202030204" pitchFamily="34" charset="0"/>
              </a:rPr>
              <a:t>. Johanna Gaibor Bastidas</a:t>
            </a:r>
          </a:p>
          <a:p>
            <a:pPr algn="ctr"/>
            <a:endParaRPr lang="es-EC" sz="2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C" sz="2200" dirty="0">
                <a:solidFill>
                  <a:prstClr val="black"/>
                </a:solidFill>
                <a:latin typeface="Arial Narrow" panose="020B0606020202030204" pitchFamily="34" charset="0"/>
              </a:rPr>
              <a:t>Directora: Mg. Geovanna Chávez Cruz</a:t>
            </a:r>
          </a:p>
          <a:p>
            <a:pPr algn="ctr"/>
            <a:endParaRPr lang="es-EC" sz="2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C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Septiembre </a:t>
            </a:r>
            <a:r>
              <a:rPr lang="es-EC" sz="2200" dirty="0">
                <a:solidFill>
                  <a:prstClr val="black"/>
                </a:solidFill>
                <a:latin typeface="Arial Narrow" panose="020B060602020203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9248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0"/>
            <a:ext cx="9144000" cy="68764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4" y="0"/>
            <a:ext cx="9134475" cy="604911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 smtClean="0">
                <a:latin typeface="Arial Narrow" panose="020B0606020202030204" pitchFamily="34" charset="0"/>
              </a:rPr>
              <a:t>8. Preguntas</a:t>
            </a:r>
            <a:endParaRPr lang="es-EC" sz="3000" b="1" dirty="0">
              <a:latin typeface="Arial Narrow" panose="020B0606020202030204" pitchFamily="34" charset="0"/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137" y="5770444"/>
            <a:ext cx="760863" cy="230306"/>
          </a:xfrm>
          <a:prstGeom prst="rect">
            <a:avLst/>
          </a:prstGeom>
        </p:spPr>
      </p:pic>
      <p:pic>
        <p:nvPicPr>
          <p:cNvPr id="8" name="Picture 2" descr="Claves para hacer preguntas en presente simple | What's Up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680" y="604911"/>
            <a:ext cx="5122052" cy="516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chas Gracias: Imágenes, fotos de stock y vectore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81"/>
          <a:stretch/>
        </p:blipFill>
        <p:spPr bwMode="auto">
          <a:xfrm>
            <a:off x="1003528" y="123839"/>
            <a:ext cx="7136944" cy="599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1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12980" r="12738"/>
          <a:stretch/>
        </p:blipFill>
        <p:spPr>
          <a:xfrm>
            <a:off x="14068" y="0"/>
            <a:ext cx="9127535" cy="68764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8" y="0"/>
            <a:ext cx="9141603" cy="773723"/>
          </a:xfrm>
        </p:spPr>
        <p:txBody>
          <a:bodyPr>
            <a:normAutofit/>
          </a:bodyPr>
          <a:lstStyle/>
          <a:p>
            <a:r>
              <a:rPr lang="es-EC" sz="3000" b="1" dirty="0" smtClean="0">
                <a:latin typeface="Arial Narrow" panose="020B0606020202030204" pitchFamily="34" charset="0"/>
              </a:rPr>
              <a:t>1. Importancia del estudio</a:t>
            </a:r>
            <a:endParaRPr lang="es-EC" sz="3000" b="1" dirty="0"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42" y="639864"/>
            <a:ext cx="8971750" cy="326721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C" sz="2200" dirty="0">
                <a:latin typeface="Arial Narrow" panose="020B0606020202030204" pitchFamily="34" charset="0"/>
              </a:rPr>
              <a:t>Con el diagnóstico</a:t>
            </a:r>
            <a:r>
              <a:rPr lang="es-EC" sz="2200" dirty="0" smtClean="0">
                <a:latin typeface="Arial Narrow" panose="020B0606020202030204" pitchFamily="34" charset="0"/>
              </a:rPr>
              <a:t>, </a:t>
            </a:r>
            <a:r>
              <a:rPr lang="es-EC" sz="2200" dirty="0">
                <a:latin typeface="Arial Narrow" panose="020B0606020202030204" pitchFamily="34" charset="0"/>
              </a:rPr>
              <a:t>se identificó cual es proceso </a:t>
            </a:r>
            <a:r>
              <a:rPr lang="es-EC" sz="2200" dirty="0" smtClean="0">
                <a:latin typeface="Arial Narrow" panose="020B0606020202030204" pitchFamily="34" charset="0"/>
              </a:rPr>
              <a:t>crítico. </a:t>
            </a:r>
            <a:r>
              <a:rPr lang="es-EC" sz="2200" dirty="0">
                <a:latin typeface="Arial Narrow" panose="020B0606020202030204" pitchFamily="34" charset="0"/>
              </a:rPr>
              <a:t>El siguiente paso es intervenir dicho proceso para conseguir una mejora en su desempeño. </a:t>
            </a:r>
          </a:p>
          <a:p>
            <a:pPr algn="just">
              <a:lnSpc>
                <a:spcPct val="100000"/>
              </a:lnSpc>
            </a:pPr>
            <a:r>
              <a:rPr lang="es-EC" sz="2200" dirty="0">
                <a:latin typeface="Arial Narrow" panose="020B0606020202030204" pitchFamily="34" charset="0"/>
              </a:rPr>
              <a:t>Falta de una metodología </a:t>
            </a:r>
            <a:r>
              <a:rPr lang="es-EC" sz="2200" dirty="0" smtClean="0">
                <a:latin typeface="Arial Narrow" panose="020B0606020202030204" pitchFamily="34" charset="0"/>
              </a:rPr>
              <a:t>para </a:t>
            </a:r>
            <a:r>
              <a:rPr lang="es-EC" sz="2200" dirty="0">
                <a:latin typeface="Arial Narrow" panose="020B0606020202030204" pitchFamily="34" charset="0"/>
              </a:rPr>
              <a:t>abordar los problemas y dar la solución </a:t>
            </a:r>
            <a:r>
              <a:rPr lang="es-EC" sz="2200" dirty="0" smtClean="0">
                <a:latin typeface="Arial Narrow" panose="020B0606020202030204" pitchFamily="34" charset="0"/>
              </a:rPr>
              <a:t>al bajo </a:t>
            </a:r>
            <a:r>
              <a:rPr lang="es-EC" sz="2200" dirty="0">
                <a:latin typeface="Arial Narrow" panose="020B0606020202030204" pitchFamily="34" charset="0"/>
              </a:rPr>
              <a:t>desempeño </a:t>
            </a:r>
            <a:r>
              <a:rPr lang="es-EC" sz="2200" dirty="0" smtClean="0">
                <a:latin typeface="Arial Narrow" panose="020B0606020202030204" pitchFamily="34" charset="0"/>
              </a:rPr>
              <a:t>de los procesos como </a:t>
            </a:r>
            <a:r>
              <a:rPr lang="es-EC" sz="2200" dirty="0">
                <a:latin typeface="Arial Narrow" panose="020B0606020202030204" pitchFamily="34" charset="0"/>
              </a:rPr>
              <a:t>insumo para la UPDI.</a:t>
            </a:r>
          </a:p>
          <a:p>
            <a:pPr algn="just">
              <a:lnSpc>
                <a:spcPct val="100000"/>
              </a:lnSpc>
            </a:pPr>
            <a:r>
              <a:rPr lang="es-EC" sz="2200" dirty="0">
                <a:latin typeface="Arial Narrow" panose="020B0606020202030204" pitchFamily="34" charset="0"/>
              </a:rPr>
              <a:t>Adoptar e integrar a la realidad de la institución los pasos de la ruta de la calidad, considerando el componente de riesgo para la evaluación de las soluciones </a:t>
            </a:r>
            <a:r>
              <a:rPr lang="es-EC" sz="2200" dirty="0" smtClean="0">
                <a:latin typeface="Arial Narrow" panose="020B0606020202030204" pitchFamily="34" charset="0"/>
              </a:rPr>
              <a:t>propuestas.  </a:t>
            </a:r>
            <a:endParaRPr lang="es-EC" sz="2200" dirty="0">
              <a:latin typeface="Arial Narrow" panose="020B0606020202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2980" r="12738" b="90760"/>
          <a:stretch/>
        </p:blipFill>
        <p:spPr>
          <a:xfrm>
            <a:off x="-2397" y="3378639"/>
            <a:ext cx="9127535" cy="635391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45641" y="3311232"/>
            <a:ext cx="9144000" cy="770206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s-EC" sz="3000" dirty="0"/>
              <a:t>2. Planteamiento del problema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45640" y="4148845"/>
            <a:ext cx="8971751" cy="122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¿Cómo integrar la ruta de la calidad (PHVA) para abordar y dar solución al problema de bajo desempeño del proceso vitales de la cadena de valor de un laboratorio de la Universidad de forma estandarizada? </a:t>
            </a:r>
            <a:endParaRPr lang="es-EC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-1056"/>
            <a:ext cx="9144000" cy="68764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056"/>
            <a:ext cx="9144000" cy="784043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>
                <a:latin typeface="Arial Narrow" panose="020B0606020202030204" pitchFamily="34" charset="0"/>
              </a:rPr>
              <a:t>3. 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82987"/>
            <a:ext cx="9045525" cy="1314041"/>
          </a:xfrm>
        </p:spPr>
        <p:txBody>
          <a:bodyPr>
            <a:noAutofit/>
          </a:bodyPr>
          <a:lstStyle/>
          <a:p>
            <a:pPr marL="34290" indent="0" algn="just">
              <a:buNone/>
            </a:pPr>
            <a:r>
              <a:rPr lang="es-EC" sz="2800" b="1" dirty="0">
                <a:latin typeface="Arial Narrow" panose="020B0606020202030204" pitchFamily="34" charset="0"/>
              </a:rPr>
              <a:t>General: </a:t>
            </a:r>
          </a:p>
          <a:p>
            <a:pPr marL="34290" indent="0" algn="just"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Desarrollar una propuesta metodológica para intervenir un proceso crítico empleando la ruta de la calidad como insumo de la UPDI. Caso de estudio: un laboratorio de la ESPE</a:t>
            </a:r>
            <a:r>
              <a:rPr lang="es-ES" sz="2200" dirty="0" smtClean="0">
                <a:latin typeface="Arial Narrow" panose="020B0606020202030204" pitchFamily="34" charset="0"/>
              </a:rPr>
              <a:t>.  </a:t>
            </a:r>
            <a:endParaRPr lang="es-EC" sz="2200" dirty="0">
              <a:latin typeface="Arial Narrow" panose="020B0606020202030204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" y="2260590"/>
            <a:ext cx="9045524" cy="235319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just">
              <a:buNone/>
            </a:pPr>
            <a:r>
              <a:rPr lang="es-EC" sz="2800" b="1" dirty="0">
                <a:latin typeface="Arial Narrow" panose="020B0606020202030204" pitchFamily="34" charset="0"/>
              </a:rPr>
              <a:t>Específicos:</a:t>
            </a:r>
          </a:p>
          <a:p>
            <a:pPr marL="377190" indent="-3429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EC" dirty="0" smtClean="0">
                <a:latin typeface="Arial Narrow" panose="020B0606020202030204" pitchFamily="34" charset="0"/>
              </a:rPr>
              <a:t>Desarrollar </a:t>
            </a:r>
            <a:r>
              <a:rPr lang="es-EC" dirty="0">
                <a:latin typeface="Arial Narrow" panose="020B0606020202030204" pitchFamily="34" charset="0"/>
              </a:rPr>
              <a:t>la metodología y las herramientas de gestión, empleando la ruta de la calidad, para abordar el problema de bajo desempeño de un proceso crítico de los laboratorios de </a:t>
            </a:r>
            <a:r>
              <a:rPr lang="es-EC" dirty="0" smtClean="0">
                <a:latin typeface="Arial Narrow" panose="020B0606020202030204" pitchFamily="34" charset="0"/>
              </a:rPr>
              <a:t>la ESPE</a:t>
            </a:r>
            <a:r>
              <a:rPr lang="es-EC" dirty="0">
                <a:latin typeface="Arial Narrow" panose="020B0606020202030204" pitchFamily="34" charset="0"/>
              </a:rPr>
              <a:t>.</a:t>
            </a:r>
          </a:p>
          <a:p>
            <a:pPr marL="377190" indent="-3429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EC" dirty="0">
                <a:latin typeface="Arial Narrow" panose="020B0606020202030204" pitchFamily="34" charset="0"/>
              </a:rPr>
              <a:t>Desarrollar un ejemplo de la aplicación de la metodología propuesta tomando como caso de estudio un laboratorio de la </a:t>
            </a:r>
            <a:r>
              <a:rPr lang="es-EC" dirty="0" smtClean="0">
                <a:latin typeface="Arial Narrow" panose="020B0606020202030204" pitchFamily="34" charset="0"/>
              </a:rPr>
              <a:t>ESPE</a:t>
            </a:r>
            <a:r>
              <a:rPr lang="es-EC" dirty="0">
                <a:latin typeface="Arial Narrow" panose="020B0606020202030204" pitchFamily="34" charset="0"/>
              </a:rPr>
              <a:t>.</a:t>
            </a:r>
          </a:p>
          <a:p>
            <a:pPr marL="377190" indent="-3429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EC" dirty="0">
                <a:latin typeface="Arial Narrow" panose="020B0606020202030204" pitchFamily="34" charset="0"/>
              </a:rPr>
              <a:t>Documentar la descripción metodológica y las herramientas de gestión propuestas bajo los lineamientos de la institución como insumo para la UPDI.</a:t>
            </a:r>
          </a:p>
          <a:p>
            <a:pPr marL="377190" indent="-342900" algn="just">
              <a:buFont typeface="+mj-lt"/>
              <a:buAutoNum type="arabicPeriod"/>
            </a:pPr>
            <a:endParaRPr lang="es-EC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-17428"/>
            <a:ext cx="9144000" cy="6876484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17428"/>
            <a:ext cx="9144000" cy="818536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>
                <a:latin typeface="Arial Narrow" panose="020B0606020202030204" pitchFamily="34" charset="0"/>
              </a:rPr>
              <a:t>4. Metodología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34000873"/>
              </p:ext>
            </p:extLst>
          </p:nvPr>
        </p:nvGraphicFramePr>
        <p:xfrm>
          <a:off x="283906" y="801108"/>
          <a:ext cx="8504885" cy="496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62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-5725"/>
            <a:ext cx="9144000" cy="6876484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8831762"/>
              </p:ext>
            </p:extLst>
          </p:nvPr>
        </p:nvGraphicFramePr>
        <p:xfrm>
          <a:off x="222786" y="1537721"/>
          <a:ext cx="8921214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706104" y="1127277"/>
            <a:ext cx="260985" cy="2603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5369978" y="1416498"/>
            <a:ext cx="260985" cy="2603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1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es-EC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7019781" y="1751377"/>
            <a:ext cx="271170" cy="302506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6119449" y="3545061"/>
            <a:ext cx="295420" cy="26728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5745920" y="3931872"/>
            <a:ext cx="260985" cy="2603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4184410" y="5336146"/>
            <a:ext cx="260985" cy="2603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C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222786" y="4566833"/>
            <a:ext cx="260985" cy="2603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C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1652228" y="1520178"/>
            <a:ext cx="260985" cy="2603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C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0" y="-17428"/>
            <a:ext cx="9144000" cy="818536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>
                <a:latin typeface="Arial Narrow" panose="020B0606020202030204" pitchFamily="34" charset="0"/>
              </a:rPr>
              <a:t>5</a:t>
            </a:r>
            <a:r>
              <a:rPr lang="es-EC" sz="3000" b="1" dirty="0" smtClean="0">
                <a:latin typeface="Arial Narrow" panose="020B0606020202030204" pitchFamily="34" charset="0"/>
              </a:rPr>
              <a:t>. Resultados: Desarrollo de la metodología y herramienta</a:t>
            </a:r>
            <a:endParaRPr lang="es-EC" sz="3000" b="1" dirty="0">
              <a:latin typeface="Arial Narrow" panose="020B0606020202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42008" y="757945"/>
            <a:ext cx="1641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" indent="0" algn="just">
              <a:spcBef>
                <a:spcPts val="0"/>
              </a:spcBef>
              <a:buNone/>
            </a:pPr>
            <a:r>
              <a:rPr lang="es-EC" dirty="0">
                <a:latin typeface="Arial Narrow" panose="020B0606020202030204" pitchFamily="34" charset="0"/>
                <a:cs typeface="Arial" panose="020B0604020202020204" pitchFamily="34" charset="0"/>
                <a:hlinkClick r:id="" action="ppaction://noaction"/>
              </a:rPr>
              <a:t> </a:t>
            </a:r>
            <a:r>
              <a:rPr lang="es-EC" dirty="0">
                <a:latin typeface="Arial Narrow" panose="020B0606020202030204" pitchFamily="34" charset="0"/>
                <a:cs typeface="Arial" panose="020B0604020202020204" pitchFamily="34" charset="0"/>
              </a:rPr>
              <a:t>Ir a </a:t>
            </a:r>
            <a:r>
              <a:rPr lang="es-EC" dirty="0" smtClean="0">
                <a:latin typeface="Arial Narrow" panose="020B0606020202030204" pitchFamily="34" charset="0"/>
                <a:cs typeface="Arial" panose="020B0604020202020204" pitchFamily="34" charset="0"/>
              </a:rPr>
              <a:t>Herramienta</a:t>
            </a:r>
            <a:endParaRPr lang="es-EC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-5725"/>
            <a:ext cx="9144000" cy="6876484"/>
          </a:xfrm>
          <a:prstGeom prst="rect">
            <a:avLst/>
          </a:prstGeom>
        </p:spPr>
      </p:pic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0" y="-17428"/>
            <a:ext cx="9144000" cy="818536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>
                <a:latin typeface="Arial Narrow" panose="020B0606020202030204" pitchFamily="34" charset="0"/>
              </a:rPr>
              <a:t>5</a:t>
            </a:r>
            <a:r>
              <a:rPr lang="es-EC" sz="3000" b="1" dirty="0" smtClean="0">
                <a:latin typeface="Arial Narrow" panose="020B0606020202030204" pitchFamily="34" charset="0"/>
              </a:rPr>
              <a:t>. Resultados: Ejemplo de aplicación</a:t>
            </a:r>
            <a:endParaRPr lang="es-EC" sz="3000" b="1" dirty="0">
              <a:latin typeface="Arial Narrow" panose="020B0606020202030204" pitchFamily="34" charset="0"/>
            </a:endParaRPr>
          </a:p>
        </p:txBody>
      </p:sp>
      <p:pic>
        <p:nvPicPr>
          <p:cNvPr id="17" name="Picture 8" descr="REFLEXIÓN SOBRE EL PROCEDIMIENTO DE TRABAJO GRUPAL – Diario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16" y="1807314"/>
            <a:ext cx="3886200" cy="325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arcador de contenido 2"/>
          <p:cNvSpPr>
            <a:spLocks noGrp="1"/>
          </p:cNvSpPr>
          <p:nvPr>
            <p:ph idx="1"/>
          </p:nvPr>
        </p:nvSpPr>
        <p:spPr>
          <a:xfrm>
            <a:off x="0" y="694054"/>
            <a:ext cx="9017391" cy="5158106"/>
          </a:xfrm>
        </p:spPr>
        <p:txBody>
          <a:bodyPr>
            <a:noAutofit/>
          </a:bodyPr>
          <a:lstStyle/>
          <a:p>
            <a:pPr marL="34290" indent="0" algn="just">
              <a:buNone/>
            </a:pPr>
            <a:endParaRPr lang="es-EC" sz="22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" indent="0" algn="just">
              <a:buNone/>
            </a:pPr>
            <a:r>
              <a:rPr lang="es-EC" sz="2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Laboratorios Multidisciplinarios 1, 2, 3 y 4 (Biotecnología)</a:t>
            </a:r>
            <a:endParaRPr lang="es-EC" sz="22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333976" y="3432517"/>
            <a:ext cx="1904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" algn="just"/>
            <a:r>
              <a:rPr lang="es-EC" dirty="0">
                <a:latin typeface="Arial Narrow" panose="020B0606020202030204" pitchFamily="34" charset="0"/>
                <a:cs typeface="Arial" panose="020B0604020202020204" pitchFamily="34" charset="0"/>
              </a:rPr>
              <a:t> Ir </a:t>
            </a:r>
            <a:r>
              <a:rPr lang="es-EC" dirty="0" smtClean="0">
                <a:latin typeface="Arial Narrow" panose="020B0606020202030204" pitchFamily="34" charset="0"/>
                <a:cs typeface="Arial" panose="020B0604020202020204" pitchFamily="34" charset="0"/>
              </a:rPr>
              <a:t>a Ejemplo: Cierre</a:t>
            </a:r>
            <a:endParaRPr lang="es-EC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281494" y="2084363"/>
            <a:ext cx="200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" algn="just"/>
            <a:r>
              <a:rPr lang="es-EC" dirty="0">
                <a:latin typeface="Arial Narrow" panose="020B0606020202030204" pitchFamily="34" charset="0"/>
                <a:cs typeface="Arial" panose="020B0604020202020204" pitchFamily="34" charset="0"/>
                <a:hlinkClick r:id="" action="ppaction://noaction"/>
              </a:rPr>
              <a:t> </a:t>
            </a:r>
            <a:r>
              <a:rPr lang="es-EC" dirty="0">
                <a:latin typeface="Arial Narrow" panose="020B0606020202030204" pitchFamily="34" charset="0"/>
                <a:cs typeface="Arial" panose="020B0604020202020204" pitchFamily="34" charset="0"/>
              </a:rPr>
              <a:t>Ir </a:t>
            </a:r>
            <a:r>
              <a:rPr lang="es-EC" dirty="0" smtClean="0">
                <a:latin typeface="Arial Narrow" panose="020B0606020202030204" pitchFamily="34" charset="0"/>
                <a:cs typeface="Arial" panose="020B0604020202020204" pitchFamily="34" charset="0"/>
              </a:rPr>
              <a:t>a Ejemplo: Avance</a:t>
            </a:r>
            <a:endParaRPr lang="es-EC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0"/>
            <a:ext cx="9144000" cy="68764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725"/>
            <a:ext cx="9144000" cy="709110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>
                <a:latin typeface="Arial Narrow" panose="020B0606020202030204" pitchFamily="34" charset="0"/>
              </a:rPr>
              <a:t>5</a:t>
            </a:r>
            <a:r>
              <a:rPr lang="es-EC" sz="3000" b="1" dirty="0" smtClean="0">
                <a:latin typeface="Arial Narrow" panose="020B0606020202030204" pitchFamily="34" charset="0"/>
              </a:rPr>
              <a:t>. </a:t>
            </a:r>
            <a:r>
              <a:rPr lang="es-EC" sz="3000" b="1" dirty="0">
                <a:latin typeface="Arial Narrow" panose="020B0606020202030204" pitchFamily="34" charset="0"/>
              </a:rPr>
              <a:t>Resultados: Documentación de la metodología</a:t>
            </a:r>
          </a:p>
        </p:txBody>
      </p:sp>
      <p:pic>
        <p:nvPicPr>
          <p:cNvPr id="2050" name="Picture 2" descr="Docume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78" y="1007396"/>
            <a:ext cx="5869844" cy="390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3156063" y="5220725"/>
            <a:ext cx="2831873" cy="5497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EC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Ir a Guía metodológica</a:t>
            </a:r>
            <a:endParaRPr lang="es-EC" sz="1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0"/>
            <a:ext cx="9144000" cy="68764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4" y="0"/>
            <a:ext cx="9134475" cy="604911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>
                <a:latin typeface="Arial Narrow" panose="020B0606020202030204" pitchFamily="34" charset="0"/>
              </a:rPr>
              <a:t>6. 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745" y="604911"/>
            <a:ext cx="8989255" cy="5395839"/>
          </a:xfrm>
        </p:spPr>
        <p:txBody>
          <a:bodyPr>
            <a:noAutofit/>
          </a:bodyPr>
          <a:lstStyle/>
          <a:p>
            <a:pPr marL="34290" indent="0"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Además del cumplimiento de los objetivos específicos planteados, se estableció que:</a:t>
            </a:r>
          </a:p>
          <a:p>
            <a:pPr marL="34290" indent="0"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1. La </a:t>
            </a:r>
            <a:r>
              <a:rPr lang="es-EC" sz="2200" b="1" dirty="0" smtClean="0">
                <a:latin typeface="Arial Narrow" panose="020B0606020202030204" pitchFamily="34" charset="0"/>
              </a:rPr>
              <a:t>metodología</a:t>
            </a:r>
            <a:r>
              <a:rPr lang="es-EC" sz="2200" dirty="0" smtClean="0">
                <a:latin typeface="Arial Narrow" panose="020B0606020202030204" pitchFamily="34" charset="0"/>
              </a:rPr>
              <a:t> favorece la participación y conformación de </a:t>
            </a:r>
            <a:r>
              <a:rPr lang="es-EC" sz="2200" b="1" dirty="0" smtClean="0">
                <a:latin typeface="Arial Narrow" panose="020B0606020202030204" pitchFamily="34" charset="0"/>
              </a:rPr>
              <a:t>círculos de calidad </a:t>
            </a:r>
            <a:r>
              <a:rPr lang="es-EC" sz="2200" dirty="0" smtClean="0">
                <a:latin typeface="Arial Narrow" panose="020B0606020202030204" pitchFamily="34" charset="0"/>
              </a:rPr>
              <a:t>para su </a:t>
            </a:r>
            <a:r>
              <a:rPr lang="es-EC" sz="2200" b="1" dirty="0" smtClean="0">
                <a:latin typeface="Arial Narrow" panose="020B0606020202030204" pitchFamily="34" charset="0"/>
              </a:rPr>
              <a:t>sostenibilidad</a:t>
            </a:r>
            <a:r>
              <a:rPr lang="es-EC" sz="2200" dirty="0" smtClean="0">
                <a:latin typeface="Arial Narrow" panose="020B0606020202030204" pitchFamily="34" charset="0"/>
              </a:rPr>
              <a:t>, así como el trabajo colaborativo entre laboratorios y empoderamiento de sus miembros. </a:t>
            </a:r>
          </a:p>
          <a:p>
            <a:pPr marL="34290" indent="0"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2. El concepto de las </a:t>
            </a:r>
            <a:r>
              <a:rPr lang="es-EC" sz="2200" b="1" dirty="0" smtClean="0">
                <a:latin typeface="Arial Narrow" panose="020B0606020202030204" pitchFamily="34" charset="0"/>
              </a:rPr>
              <a:t>herramientas digitales </a:t>
            </a:r>
            <a:r>
              <a:rPr lang="es-EC" sz="2200" dirty="0" smtClean="0">
                <a:latin typeface="Arial Narrow" panose="020B0606020202030204" pitchFamily="34" charset="0"/>
              </a:rPr>
              <a:t>y en </a:t>
            </a:r>
            <a:r>
              <a:rPr lang="es-EC" sz="2200" b="1" dirty="0" smtClean="0">
                <a:latin typeface="Arial Narrow" panose="020B0606020202030204" pitchFamily="34" charset="0"/>
              </a:rPr>
              <a:t>un solo archivo </a:t>
            </a:r>
            <a:r>
              <a:rPr lang="es-EC" sz="2200" dirty="0" smtClean="0">
                <a:latin typeface="Arial Narrow" panose="020B0606020202030204" pitchFamily="34" charset="0"/>
              </a:rPr>
              <a:t>permiten al círculo de calidad de cada laboratorio almacenar la información de forma </a:t>
            </a:r>
            <a:r>
              <a:rPr lang="es-EC" sz="2200" b="1" dirty="0" smtClean="0">
                <a:latin typeface="Arial Narrow" panose="020B0606020202030204" pitchFamily="34" charset="0"/>
              </a:rPr>
              <a:t>centralizada y organizada</a:t>
            </a:r>
            <a:r>
              <a:rPr lang="es-EC" sz="2200" dirty="0" smtClean="0">
                <a:latin typeface="Arial Narrow" panose="020B0606020202030204" pitchFamily="34" charset="0"/>
              </a:rPr>
              <a:t>, simplificando su gestión documental y evitando la generación de papel. </a:t>
            </a:r>
          </a:p>
          <a:p>
            <a:pPr marL="34290" indent="0"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3. El </a:t>
            </a:r>
            <a:r>
              <a:rPr lang="es-EC" sz="2200" dirty="0">
                <a:latin typeface="Arial Narrow" panose="020B0606020202030204" pitchFamily="34" charset="0"/>
              </a:rPr>
              <a:t>paso 7 “</a:t>
            </a:r>
            <a:r>
              <a:rPr lang="es-EC" sz="2200" b="1" dirty="0">
                <a:latin typeface="Arial Narrow" panose="020B0606020202030204" pitchFamily="34" charset="0"/>
              </a:rPr>
              <a:t>Estandarizar las mejores prácticas</a:t>
            </a:r>
            <a:r>
              <a:rPr lang="es-EC" sz="2200" dirty="0">
                <a:latin typeface="Arial Narrow" panose="020B0606020202030204" pitchFamily="34" charset="0"/>
              </a:rPr>
              <a:t>”, brinda un espacio para evidenciar las falencias pero con la </a:t>
            </a:r>
            <a:r>
              <a:rPr lang="es-EC" sz="2200" b="1" dirty="0">
                <a:latin typeface="Arial Narrow" panose="020B0606020202030204" pitchFamily="34" charset="0"/>
              </a:rPr>
              <a:t>oportunidad</a:t>
            </a:r>
            <a:r>
              <a:rPr lang="es-EC" sz="2200" dirty="0">
                <a:latin typeface="Arial Narrow" panose="020B0606020202030204" pitchFamily="34" charset="0"/>
              </a:rPr>
              <a:t> de integrar las </a:t>
            </a:r>
            <a:r>
              <a:rPr lang="es-EC" sz="2200" b="1" dirty="0">
                <a:latin typeface="Arial Narrow" panose="020B0606020202030204" pitchFamily="34" charset="0"/>
              </a:rPr>
              <a:t>lecciones aprendidas</a:t>
            </a:r>
            <a:r>
              <a:rPr lang="es-EC" sz="2200" dirty="0">
                <a:latin typeface="Arial Narrow" panose="020B0606020202030204" pitchFamily="34" charset="0"/>
              </a:rPr>
              <a:t> en los futuros proyectos para que dichos inconvenientes sean </a:t>
            </a:r>
            <a:r>
              <a:rPr lang="es-EC" sz="2200" dirty="0" smtClean="0">
                <a:latin typeface="Arial Narrow" panose="020B0606020202030204" pitchFamily="34" charset="0"/>
              </a:rPr>
              <a:t>prevenidos, mitigados o eliminados  </a:t>
            </a:r>
            <a:r>
              <a:rPr lang="es-EC" sz="2200" dirty="0">
                <a:latin typeface="Arial Narrow" panose="020B0606020202030204" pitchFamily="34" charset="0"/>
              </a:rPr>
              <a:t>de la mejor </a:t>
            </a:r>
            <a:r>
              <a:rPr lang="es-EC" sz="2200" dirty="0" smtClean="0">
                <a:latin typeface="Arial Narrow" panose="020B0606020202030204" pitchFamily="34" charset="0"/>
              </a:rPr>
              <a:t>manera en futuras implementaciones. </a:t>
            </a:r>
            <a:endParaRPr lang="es-EC" sz="2200" dirty="0">
              <a:latin typeface="Arial Narrow" panose="020B0606020202030204" pitchFamily="34" charset="0"/>
            </a:endParaRPr>
          </a:p>
          <a:p>
            <a:pPr marL="34290" indent="0">
              <a:buNone/>
            </a:pPr>
            <a:r>
              <a:rPr lang="es-EC" sz="2200" dirty="0" smtClean="0">
                <a:latin typeface="Arial Narrow" panose="020B0606020202030204" pitchFamily="34" charset="0"/>
              </a:rPr>
              <a:t>4. El </a:t>
            </a:r>
            <a:r>
              <a:rPr lang="es-EC" sz="2200" dirty="0">
                <a:latin typeface="Arial Narrow" panose="020B0606020202030204" pitchFamily="34" charset="0"/>
              </a:rPr>
              <a:t>paso 8 “</a:t>
            </a:r>
            <a:r>
              <a:rPr lang="es-EC" sz="2200" b="1" dirty="0">
                <a:latin typeface="Arial Narrow" panose="020B0606020202030204" pitchFamily="34" charset="0"/>
              </a:rPr>
              <a:t>Conclusión</a:t>
            </a:r>
            <a:r>
              <a:rPr lang="es-EC" sz="2200" dirty="0">
                <a:latin typeface="Arial Narrow" panose="020B0606020202030204" pitchFamily="34" charset="0"/>
              </a:rPr>
              <a:t>”, que permite </a:t>
            </a:r>
            <a:r>
              <a:rPr lang="es-EC" sz="2200" b="1" dirty="0" smtClean="0">
                <a:latin typeface="Arial Narrow" panose="020B0606020202030204" pitchFamily="34" charset="0"/>
              </a:rPr>
              <a:t>centralizar</a:t>
            </a:r>
            <a:r>
              <a:rPr lang="es-EC" sz="2200" dirty="0" smtClean="0">
                <a:latin typeface="Arial Narrow" panose="020B0606020202030204" pitchFamily="34" charset="0"/>
              </a:rPr>
              <a:t> y </a:t>
            </a:r>
            <a:r>
              <a:rPr lang="es-EC" sz="2200" b="1" dirty="0" smtClean="0">
                <a:latin typeface="Arial Narrow" panose="020B0606020202030204" pitchFamily="34" charset="0"/>
              </a:rPr>
              <a:t>comparti</a:t>
            </a:r>
            <a:r>
              <a:rPr lang="es-EC" sz="2200" dirty="0" smtClean="0">
                <a:latin typeface="Arial Narrow" panose="020B0606020202030204" pitchFamily="34" charset="0"/>
              </a:rPr>
              <a:t>r </a:t>
            </a:r>
            <a:r>
              <a:rPr lang="es-EC" sz="2200" dirty="0">
                <a:latin typeface="Arial Narrow" panose="020B0606020202030204" pitchFamily="34" charset="0"/>
              </a:rPr>
              <a:t>las experiencias no solamente dentro del laboratorio sino </a:t>
            </a:r>
            <a:r>
              <a:rPr lang="es-EC" sz="2200" dirty="0" smtClean="0">
                <a:latin typeface="Arial Narrow" panose="020B0606020202030204" pitchFamily="34" charset="0"/>
              </a:rPr>
              <a:t>también con otros pares. </a:t>
            </a:r>
            <a:r>
              <a:rPr lang="es-EC" sz="2200" dirty="0">
                <a:latin typeface="Arial Narrow" panose="020B0606020202030204" pitchFamily="34" charset="0"/>
              </a:rPr>
              <a:t>Se requiere de mucho liderazgo y compromiso para superar esta barrera, sin embargo, la </a:t>
            </a:r>
            <a:r>
              <a:rPr lang="es-EC" sz="2200" b="1" dirty="0">
                <a:latin typeface="Arial Narrow" panose="020B0606020202030204" pitchFamily="34" charset="0"/>
              </a:rPr>
              <a:t>metodología </a:t>
            </a:r>
            <a:r>
              <a:rPr lang="es-EC" sz="2200" dirty="0">
                <a:latin typeface="Arial Narrow" panose="020B0606020202030204" pitchFamily="34" charset="0"/>
              </a:rPr>
              <a:t>propuesta </a:t>
            </a:r>
            <a:r>
              <a:rPr lang="es-EC" sz="2200" b="1" dirty="0">
                <a:latin typeface="Arial Narrow" panose="020B0606020202030204" pitchFamily="34" charset="0"/>
              </a:rPr>
              <a:t>brinda</a:t>
            </a:r>
            <a:r>
              <a:rPr lang="es-EC" sz="2200" dirty="0">
                <a:latin typeface="Arial Narrow" panose="020B0606020202030204" pitchFamily="34" charset="0"/>
              </a:rPr>
              <a:t> las </a:t>
            </a:r>
            <a:r>
              <a:rPr lang="es-EC" sz="2200" b="1" dirty="0">
                <a:latin typeface="Arial Narrow" panose="020B0606020202030204" pitchFamily="34" charset="0"/>
              </a:rPr>
              <a:t>herramientas y espacios </a:t>
            </a:r>
            <a:r>
              <a:rPr lang="es-EC" sz="2200" dirty="0">
                <a:latin typeface="Arial Narrow" panose="020B0606020202030204" pitchFamily="34" charset="0"/>
              </a:rPr>
              <a:t>para que se superen</a:t>
            </a:r>
            <a:r>
              <a:rPr lang="es-EC" sz="2200" dirty="0" smtClean="0">
                <a:latin typeface="Arial Narrow" panose="020B0606020202030204" pitchFamily="34" charset="0"/>
              </a:rPr>
              <a:t>.</a:t>
            </a:r>
          </a:p>
          <a:p>
            <a:pPr marL="34290" indent="0">
              <a:buNone/>
            </a:pPr>
            <a:endParaRPr lang="es-EC" sz="2200" dirty="0" smtClean="0">
              <a:latin typeface="Arial Narrow" panose="020B0606020202030204" pitchFamily="34" charset="0"/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137" y="5770444"/>
            <a:ext cx="760863" cy="23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2500" r="12738"/>
          <a:stretch/>
        </p:blipFill>
        <p:spPr>
          <a:xfrm>
            <a:off x="0" y="0"/>
            <a:ext cx="9144000" cy="68764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4" y="0"/>
            <a:ext cx="9134475" cy="604911"/>
          </a:xfr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C" sz="3000" b="1" dirty="0" smtClean="0">
                <a:latin typeface="Arial Narrow" panose="020B0606020202030204" pitchFamily="34" charset="0"/>
              </a:rPr>
              <a:t>7. Recomendaciones</a:t>
            </a:r>
            <a:endParaRPr lang="es-EC" sz="3000" b="1" dirty="0"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25" y="647115"/>
            <a:ext cx="9134475" cy="5395839"/>
          </a:xfrm>
        </p:spPr>
        <p:txBody>
          <a:bodyPr>
            <a:normAutofit fontScale="92500" lnSpcReduction="10000"/>
          </a:bodyPr>
          <a:lstStyle/>
          <a:p>
            <a:r>
              <a:rPr lang="es-EC" sz="2400" dirty="0" smtClean="0">
                <a:latin typeface="Arial Narrow" panose="020B0606020202030204" pitchFamily="34" charset="0"/>
              </a:rPr>
              <a:t>Aplicar la metodología haciendo </a:t>
            </a:r>
            <a:r>
              <a:rPr lang="es-EC" sz="2400" b="1" dirty="0" smtClean="0">
                <a:latin typeface="Arial Narrow" panose="020B0606020202030204" pitchFamily="34" charset="0"/>
              </a:rPr>
              <a:t>uso de la guía </a:t>
            </a:r>
            <a:r>
              <a:rPr lang="es-EC" sz="2400" dirty="0">
                <a:latin typeface="Arial Narrow" panose="020B0606020202030204" pitchFamily="34" charset="0"/>
              </a:rPr>
              <a:t>como una buena práctica en la gestión de los procesos internos dentro de los </a:t>
            </a:r>
            <a:r>
              <a:rPr lang="es-EC" sz="2400" dirty="0" smtClean="0">
                <a:latin typeface="Arial Narrow" panose="020B0606020202030204" pitchFamily="34" charset="0"/>
              </a:rPr>
              <a:t>Laboratorios de la ESPE.</a:t>
            </a:r>
            <a:endParaRPr lang="es-EC" sz="2400" dirty="0">
              <a:latin typeface="Arial Narrow" panose="020B0606020202030204" pitchFamily="34" charset="0"/>
            </a:endParaRPr>
          </a:p>
          <a:p>
            <a:r>
              <a:rPr lang="es-EC" sz="2400" dirty="0" smtClean="0">
                <a:latin typeface="Arial Narrow" panose="020B0606020202030204" pitchFamily="34" charset="0"/>
              </a:rPr>
              <a:t>Fomentar </a:t>
            </a:r>
            <a:r>
              <a:rPr lang="es-EC" sz="2400" dirty="0">
                <a:latin typeface="Arial Narrow" panose="020B0606020202030204" pitchFamily="34" charset="0"/>
              </a:rPr>
              <a:t>la </a:t>
            </a:r>
            <a:r>
              <a:rPr lang="es-EC" sz="2400" b="1" dirty="0">
                <a:latin typeface="Arial Narrow" panose="020B0606020202030204" pitchFamily="34" charset="0"/>
              </a:rPr>
              <a:t>creación de los círculos de calidad </a:t>
            </a:r>
            <a:r>
              <a:rPr lang="es-EC" sz="2400" dirty="0">
                <a:latin typeface="Arial Narrow" panose="020B0606020202030204" pitchFamily="34" charset="0"/>
              </a:rPr>
              <a:t>en todos los laboratorios y que la </a:t>
            </a:r>
            <a:r>
              <a:rPr lang="es-EC" sz="2400" b="1" dirty="0" smtClean="0">
                <a:latin typeface="Arial Narrow" panose="020B0606020202030204" pitchFamily="34" charset="0"/>
              </a:rPr>
              <a:t>ESPE </a:t>
            </a:r>
            <a:r>
              <a:rPr lang="es-EC" sz="2400" b="1" dirty="0">
                <a:latin typeface="Arial Narrow" panose="020B0606020202030204" pitchFamily="34" charset="0"/>
              </a:rPr>
              <a:t>provea </a:t>
            </a:r>
            <a:r>
              <a:rPr lang="es-EC" sz="2400" dirty="0">
                <a:latin typeface="Arial Narrow" panose="020B0606020202030204" pitchFamily="34" charset="0"/>
              </a:rPr>
              <a:t>los espacios, recursos, soporte y respaldo para recoger las experiencias, sugerencias e iniciativas para el mejoramiento </a:t>
            </a:r>
            <a:r>
              <a:rPr lang="es-EC" sz="2400" dirty="0" smtClean="0">
                <a:latin typeface="Arial Narrow" panose="020B0606020202030204" pitchFamily="34" charset="0"/>
              </a:rPr>
              <a:t>constante de </a:t>
            </a:r>
            <a:r>
              <a:rPr lang="es-EC" sz="2400" dirty="0">
                <a:latin typeface="Arial Narrow" panose="020B0606020202030204" pitchFamily="34" charset="0"/>
              </a:rPr>
              <a:t>la </a:t>
            </a:r>
            <a:r>
              <a:rPr lang="es-EC" sz="2400" dirty="0" smtClean="0">
                <a:latin typeface="Arial Narrow" panose="020B0606020202030204" pitchFamily="34" charset="0"/>
              </a:rPr>
              <a:t>institución. </a:t>
            </a:r>
            <a:endParaRPr lang="es-EC" sz="2400" dirty="0">
              <a:latin typeface="Arial Narrow" panose="020B0606020202030204" pitchFamily="34" charset="0"/>
            </a:endParaRPr>
          </a:p>
          <a:p>
            <a:r>
              <a:rPr lang="es-EC" sz="2400" dirty="0" smtClean="0">
                <a:latin typeface="Arial Narrow" panose="020B0606020202030204" pitchFamily="34" charset="0"/>
              </a:rPr>
              <a:t>Entrenar a </a:t>
            </a:r>
            <a:r>
              <a:rPr lang="es-EC" sz="2400" dirty="0">
                <a:latin typeface="Arial Narrow" panose="020B0606020202030204" pitchFamily="34" charset="0"/>
              </a:rPr>
              <a:t>los integrantes del círculo de </a:t>
            </a:r>
            <a:r>
              <a:rPr lang="es-EC" sz="2400" dirty="0" smtClean="0">
                <a:latin typeface="Arial Narrow" panose="020B0606020202030204" pitchFamily="34" charset="0"/>
              </a:rPr>
              <a:t>calidad en </a:t>
            </a:r>
            <a:r>
              <a:rPr lang="es-EC" sz="2400" dirty="0">
                <a:latin typeface="Arial Narrow" panose="020B0606020202030204" pitchFamily="34" charset="0"/>
              </a:rPr>
              <a:t>la </a:t>
            </a:r>
            <a:r>
              <a:rPr lang="es-EC" sz="2400" b="1" dirty="0">
                <a:latin typeface="Arial Narrow" panose="020B0606020202030204" pitchFamily="34" charset="0"/>
              </a:rPr>
              <a:t>aplicación</a:t>
            </a:r>
            <a:r>
              <a:rPr lang="es-EC" sz="2400" dirty="0">
                <a:latin typeface="Arial Narrow" panose="020B0606020202030204" pitchFamily="34" charset="0"/>
              </a:rPr>
              <a:t> de esta guía antes de realizar una intervención, para alcanzar los resultados esperados para los que fue diseñada. </a:t>
            </a:r>
            <a:endParaRPr lang="es-EC" sz="2400" dirty="0" smtClean="0">
              <a:latin typeface="Arial Narrow" panose="020B0606020202030204" pitchFamily="34" charset="0"/>
            </a:endParaRPr>
          </a:p>
          <a:p>
            <a:r>
              <a:rPr lang="es-EC" sz="2400" dirty="0" smtClean="0">
                <a:latin typeface="Arial Narrow" panose="020B0606020202030204" pitchFamily="34" charset="0"/>
              </a:rPr>
              <a:t>La </a:t>
            </a:r>
            <a:r>
              <a:rPr lang="es-EC" sz="2400" b="1" dirty="0" smtClean="0">
                <a:latin typeface="Arial Narrow" panose="020B0606020202030204" pitchFamily="34" charset="0"/>
              </a:rPr>
              <a:t>participación activa de la UPDI </a:t>
            </a:r>
            <a:r>
              <a:rPr lang="es-EC" sz="2400" dirty="0" smtClean="0">
                <a:latin typeface="Arial Narrow" panose="020B0606020202030204" pitchFamily="34" charset="0"/>
              </a:rPr>
              <a:t>en los círculos </a:t>
            </a:r>
            <a:r>
              <a:rPr lang="es-EC" sz="2400" dirty="0">
                <a:latin typeface="Arial Narrow" panose="020B0606020202030204" pitchFamily="34" charset="0"/>
              </a:rPr>
              <a:t>de calidad encontrar </a:t>
            </a:r>
            <a:r>
              <a:rPr lang="es-EC" sz="2400" dirty="0" smtClean="0">
                <a:latin typeface="Arial Narrow" panose="020B0606020202030204" pitchFamily="34" charset="0"/>
              </a:rPr>
              <a:t>cuellos de botella que </a:t>
            </a:r>
            <a:r>
              <a:rPr lang="es-EC" sz="2400" dirty="0">
                <a:latin typeface="Arial Narrow" panose="020B0606020202030204" pitchFamily="34" charset="0"/>
              </a:rPr>
              <a:t>permitan enfocar los esfuerzos de planificación y destino de los recursos de forma más equitativa y efectiva. </a:t>
            </a:r>
          </a:p>
          <a:p>
            <a:r>
              <a:rPr lang="es-EC" sz="2400" dirty="0" smtClean="0">
                <a:latin typeface="Arial Narrow" panose="020B0606020202030204" pitchFamily="34" charset="0"/>
              </a:rPr>
              <a:t>Usar las </a:t>
            </a:r>
            <a:r>
              <a:rPr lang="es-EC" sz="2400" dirty="0">
                <a:latin typeface="Arial Narrow" panose="020B0606020202030204" pitchFamily="34" charset="0"/>
              </a:rPr>
              <a:t>herramientas en </a:t>
            </a:r>
            <a:r>
              <a:rPr lang="es-EC" sz="2400" b="1" dirty="0">
                <a:latin typeface="Arial Narrow" panose="020B0606020202030204" pitchFamily="34" charset="0"/>
              </a:rPr>
              <a:t>formato digital</a:t>
            </a:r>
            <a:r>
              <a:rPr lang="es-EC" sz="2400" dirty="0">
                <a:latin typeface="Arial Narrow" panose="020B0606020202030204" pitchFamily="34" charset="0"/>
              </a:rPr>
              <a:t>, para reducir el impacto ambiental en lo referente a la generación de papel</a:t>
            </a:r>
            <a:r>
              <a:rPr lang="es-EC" sz="2400" dirty="0" smtClean="0">
                <a:latin typeface="Arial Narrow" panose="020B0606020202030204" pitchFamily="34" charset="0"/>
              </a:rPr>
              <a:t>.</a:t>
            </a:r>
            <a:endParaRPr lang="es-EC" sz="2400" dirty="0">
              <a:latin typeface="Arial Narrow" panose="020B0606020202030204" pitchFamily="34" charset="0"/>
            </a:endParaRPr>
          </a:p>
          <a:p>
            <a:r>
              <a:rPr lang="es-EC" sz="2400" dirty="0" smtClean="0">
                <a:latin typeface="Arial Narrow" panose="020B0606020202030204" pitchFamily="34" charset="0"/>
              </a:rPr>
              <a:t>Usar las herramientas como </a:t>
            </a:r>
            <a:r>
              <a:rPr lang="es-EC" sz="2400" b="1" dirty="0" smtClean="0">
                <a:latin typeface="Arial Narrow" panose="020B0606020202030204" pitchFamily="34" charset="0"/>
              </a:rPr>
              <a:t>evidencia </a:t>
            </a:r>
            <a:r>
              <a:rPr lang="es-EC" sz="2400" dirty="0" smtClean="0">
                <a:latin typeface="Arial Narrow" panose="020B0606020202030204" pitchFamily="34" charset="0"/>
              </a:rPr>
              <a:t>de </a:t>
            </a:r>
            <a:r>
              <a:rPr lang="es-EC" sz="2400" dirty="0">
                <a:latin typeface="Arial Narrow" panose="020B0606020202030204" pitchFamily="34" charset="0"/>
              </a:rPr>
              <a:t>las acciones </a:t>
            </a:r>
            <a:r>
              <a:rPr lang="es-EC" sz="2400" dirty="0" smtClean="0">
                <a:latin typeface="Arial Narrow" panose="020B0606020202030204" pitchFamily="34" charset="0"/>
              </a:rPr>
              <a:t>para abordar la </a:t>
            </a:r>
            <a:r>
              <a:rPr lang="es-EC" sz="2400" b="1" dirty="0" smtClean="0">
                <a:latin typeface="Arial Narrow" panose="020B0606020202030204" pitchFamily="34" charset="0"/>
              </a:rPr>
              <a:t>mejora </a:t>
            </a:r>
            <a:r>
              <a:rPr lang="es-EC" sz="2400" b="1" dirty="0">
                <a:latin typeface="Arial Narrow" panose="020B0606020202030204" pitchFamily="34" charset="0"/>
              </a:rPr>
              <a:t>continua </a:t>
            </a:r>
            <a:r>
              <a:rPr lang="es-EC" sz="2400" b="1" dirty="0" smtClean="0">
                <a:latin typeface="Arial Narrow" panose="020B0606020202030204" pitchFamily="34" charset="0"/>
              </a:rPr>
              <a:t>de los procesos </a:t>
            </a:r>
            <a:r>
              <a:rPr lang="es-EC" sz="2400" dirty="0" smtClean="0">
                <a:latin typeface="Arial Narrow" panose="020B0606020202030204" pitchFamily="34" charset="0"/>
              </a:rPr>
              <a:t>de los laboratorios en </a:t>
            </a:r>
            <a:r>
              <a:rPr lang="es-EC" sz="2400" dirty="0">
                <a:latin typeface="Arial Narrow" panose="020B0606020202030204" pitchFamily="34" charset="0"/>
              </a:rPr>
              <a:t>coherencia con </a:t>
            </a:r>
            <a:r>
              <a:rPr lang="es-EC" sz="2400" dirty="0" smtClean="0">
                <a:latin typeface="Arial Narrow" panose="020B0606020202030204" pitchFamily="34" charset="0"/>
              </a:rPr>
              <a:t>el SGC. </a:t>
            </a:r>
            <a:endParaRPr lang="es-EC" sz="2400" dirty="0">
              <a:latin typeface="Arial Narrow" panose="020B0606020202030204" pitchFamily="34" charset="0"/>
            </a:endParaRPr>
          </a:p>
          <a:p>
            <a:pPr marL="34290" indent="0">
              <a:buNone/>
            </a:pPr>
            <a:endParaRPr lang="es-EC" sz="2200" dirty="0" smtClean="0">
              <a:latin typeface="Arial Narrow" panose="020B0606020202030204" pitchFamily="34" charset="0"/>
            </a:endParaRPr>
          </a:p>
        </p:txBody>
      </p:sp>
      <p:pic>
        <p:nvPicPr>
          <p:cNvPr id="6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137" y="5770444"/>
            <a:ext cx="760863" cy="23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2846</TotalTime>
  <Words>835</Words>
  <Application>Microsoft Office PowerPoint</Application>
  <PresentationFormat>Presentación en pantalla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Corbel</vt:lpstr>
      <vt:lpstr>Times New Roman</vt:lpstr>
      <vt:lpstr>Tema de Office</vt:lpstr>
      <vt:lpstr>Presentación de PowerPoint</vt:lpstr>
      <vt:lpstr>1. Importancia del estudio</vt:lpstr>
      <vt:lpstr>3. Objetivos</vt:lpstr>
      <vt:lpstr>4. Metodología</vt:lpstr>
      <vt:lpstr>5. Resultados: Desarrollo de la metodología y herramienta</vt:lpstr>
      <vt:lpstr>5. Resultados: Ejemplo de aplicación</vt:lpstr>
      <vt:lpstr>5. Resultados: Documentación de la metodología</vt:lpstr>
      <vt:lpstr>6. Conclusiones</vt:lpstr>
      <vt:lpstr>7. Recomendaciones</vt:lpstr>
      <vt:lpstr>8. Preguntas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Maestría de Gestión de la Calidad y Productividad Cohorte XVII  Proyecto DE TITULACIÓN 1</dc:title>
  <dc:creator>Johanna Gaibor</dc:creator>
  <cp:lastModifiedBy>Toshiba</cp:lastModifiedBy>
  <cp:revision>100</cp:revision>
  <dcterms:created xsi:type="dcterms:W3CDTF">2019-03-08T15:34:05Z</dcterms:created>
  <dcterms:modified xsi:type="dcterms:W3CDTF">2020-09-20T20:27:04Z</dcterms:modified>
</cp:coreProperties>
</file>