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797675" cy="9928225"/>
  <p:embeddedFontLst>
    <p:embeddedFont>
      <p:font typeface="Aharoni" panose="02010803020104030203" pitchFamily="2" charset="-79"/>
      <p:bold r:id="rId34"/>
    </p:embeddedFont>
    <p:embeddedFont>
      <p:font typeface="Arial Black" panose="020B0604020202020204" pitchFamily="34" charset="0"/>
      <p:regular r:id="rId35"/>
      <p:bold r:id="rId36"/>
    </p:embeddedFont>
    <p:embeddedFont>
      <p:font typeface="Calibri" panose="020F0502020204030204" pitchFamily="34" charset="0"/>
      <p:regular r:id="rId37"/>
      <p:bold r:id="rId38"/>
      <p:italic r:id="rId39"/>
      <p:boldItalic r:id="rId40"/>
    </p:embeddedFont>
    <p:embeddedFont>
      <p:font typeface="Pacifico" pitchFamily="2" charset="77"/>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12" d="100"/>
          <a:sy n="112" d="100"/>
        </p:scale>
        <p:origin x="154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 name="Google Shape;59;p1: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10: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11: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12: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p13: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6" name="Google Shape;336;p14: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2" name="Google Shape;362;p15: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7" name="Google Shape;387;p16: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17: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5" name="Google Shape;435;p19: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1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6" name="Google Shape;456;p20: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7" name="Google Shape;457;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p21: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95109d67e8_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8" name="Google Shape;498;g95109d67e8_0_0:notes"/>
          <p:cNvSpPr txBox="1">
            <a:spLocks noGrp="1"/>
          </p:cNvSpPr>
          <p:nvPr>
            <p:ph type="body" idx="1"/>
          </p:nvPr>
        </p:nvSpPr>
        <p:spPr>
          <a:xfrm>
            <a:off x="679450" y="4716463"/>
            <a:ext cx="54387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95109d67e8_0_0:notes"/>
          <p:cNvSpPr txBox="1">
            <a:spLocks noGrp="1"/>
          </p:cNvSpPr>
          <p:nvPr>
            <p:ph type="sldNum" idx="12"/>
          </p:nvPr>
        </p:nvSpPr>
        <p:spPr>
          <a:xfrm>
            <a:off x="3849688" y="9429750"/>
            <a:ext cx="2946300" cy="496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p23: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8" name="Google Shape;538;p24: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2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8" name="Google Shape;558;p25: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8" name="Google Shape;578;p26: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2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8" name="Google Shape;598;p27: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8: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2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9: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4" name="Google Shape;624;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0: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0" name="Google Shape;630;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3: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rgbClr val="5C1F00"/>
              </a:solidFill>
            </a:endParaRPr>
          </a:p>
        </p:txBody>
      </p:sp>
      <p:sp>
        <p:nvSpPr>
          <p:cNvPr id="98" name="Google Shape;98;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6" name="Google Shape;636;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2:notes"/>
          <p:cNvSpPr txBox="1">
            <a:spLocks noGrp="1"/>
          </p:cNvSpPr>
          <p:nvPr>
            <p:ph type="body" idx="1"/>
          </p:nvPr>
        </p:nvSpPr>
        <p:spPr>
          <a:xfrm>
            <a:off x="679450" y="4716463"/>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2" name="Google Shape;642;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17" name="Google Shape;117;p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2" name="Google Shape;132;p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6: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55" name="Google Shape;155;p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5" name="Google Shape;165;p7: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66" name="Google Shape;166;p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92" name="Google Shape;192;p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79450" y="4716463"/>
            <a:ext cx="5438775" cy="4467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03" name="Google Shape;203;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981075"/>
            <a:ext cx="9144000" cy="5616575"/>
          </a:xfrm>
          <a:prstGeom prst="rect">
            <a:avLst/>
          </a:prstGeom>
          <a:noFill/>
          <a:ln>
            <a:noFill/>
          </a:ln>
        </p:spPr>
      </p:pic>
      <p:sp>
        <p:nvSpPr>
          <p:cNvPr id="17" name="Google Shape;17;p2"/>
          <p:cNvSpPr/>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18;p2"/>
          <p:cNvSpPr/>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9" name="Google Shape;19;p2"/>
          <p:cNvSpPr/>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 name="Google Shape;20;p2"/>
          <p:cNvSpPr/>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1" name="Google Shape;21;p2" descr="bannner 2"/>
          <p:cNvPicPr preferRelativeResize="0"/>
          <p:nvPr/>
        </p:nvPicPr>
        <p:blipFill rotWithShape="1">
          <a:blip r:embed="rId3">
            <a:alphaModFix/>
          </a:blip>
          <a:srcRect/>
          <a:stretch/>
        </p:blipFill>
        <p:spPr>
          <a:xfrm>
            <a:off x="0" y="5722938"/>
            <a:ext cx="9144000" cy="1135062"/>
          </a:xfrm>
          <a:prstGeom prst="rect">
            <a:avLst/>
          </a:prstGeom>
          <a:noFill/>
          <a:ln>
            <a:noFill/>
          </a:ln>
        </p:spPr>
      </p:pic>
      <p:sp>
        <p:nvSpPr>
          <p:cNvPr id="22" name="Google Shape;22;p2"/>
          <p:cNvSpPr/>
          <p:nvPr/>
        </p:nvSpPr>
        <p:spPr>
          <a:xfrm>
            <a:off x="217488" y="260350"/>
            <a:ext cx="792162" cy="7921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3" name="Google Shape;23;p2"/>
          <p:cNvPicPr preferRelativeResize="0"/>
          <p:nvPr/>
        </p:nvPicPr>
        <p:blipFill rotWithShape="1">
          <a:blip r:embed="rId4">
            <a:alphaModFix/>
          </a:blip>
          <a:srcRect/>
          <a:stretch/>
        </p:blipFill>
        <p:spPr>
          <a:xfrm>
            <a:off x="179388" y="188913"/>
            <a:ext cx="3203575" cy="82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53" name="Google Shape;53;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56" name="Google Shape;5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3" name="Google Shape;33;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4" name="Google Shape;34;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7" name="Google Shape;3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38" name="Google Shape;3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9" name="Google Shape;39;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0" name="Google Shape;40;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5" name="Google Shape;4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6" name="Google Shape;4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9" name="Google Shape;49;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0" name="Google Shape;50;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 name="Google Shape;11;p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2" name="Google Shape;12;p1"/>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Google Shape;13;p1"/>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Google Shape;14;p1"/>
          <p:cNvPicPr preferRelativeResize="0"/>
          <p:nvPr/>
        </p:nvPicPr>
        <p:blipFill rotWithShape="1">
          <a:blip r:embed="rId13">
            <a:alphaModFix/>
          </a:blip>
          <a:srcRect/>
          <a:stretch/>
        </p:blipFill>
        <p:spPr>
          <a:xfrm>
            <a:off x="6948488" y="6021388"/>
            <a:ext cx="1944687"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3"/>
          <p:cNvSpPr txBox="1"/>
          <p:nvPr/>
        </p:nvSpPr>
        <p:spPr>
          <a:xfrm>
            <a:off x="1127934" y="1079864"/>
            <a:ext cx="7920037" cy="4619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2300" b="1" i="0" u="none" strike="noStrike" cap="none">
                <a:solidFill>
                  <a:srgbClr val="000000"/>
                </a:solidFill>
                <a:latin typeface="Aharoni"/>
                <a:ea typeface="Aharoni"/>
                <a:cs typeface="Aharoni"/>
                <a:sym typeface="Aharoni"/>
              </a:rPr>
              <a:t>DEPARTAMENTO DE CIENCIAS DE LA COMPUTACIÓN</a:t>
            </a:r>
            <a:endParaRPr sz="1300" b="0" i="0" u="none" strike="noStrike" cap="none">
              <a:solidFill>
                <a:srgbClr val="000000"/>
              </a:solidFill>
              <a:latin typeface="Arial"/>
              <a:ea typeface="Arial"/>
              <a:cs typeface="Arial"/>
              <a:sym typeface="Arial"/>
            </a:endParaRPr>
          </a:p>
        </p:txBody>
      </p:sp>
      <p:sp>
        <p:nvSpPr>
          <p:cNvPr id="63" name="Google Shape;63;p13"/>
          <p:cNvSpPr txBox="1"/>
          <p:nvPr/>
        </p:nvSpPr>
        <p:spPr>
          <a:xfrm>
            <a:off x="1516994" y="2421913"/>
            <a:ext cx="7272338"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600" b="1" i="0" u="none" strike="noStrike" cap="none">
                <a:solidFill>
                  <a:srgbClr val="151515"/>
                </a:solidFill>
                <a:latin typeface="Arial Black"/>
                <a:ea typeface="Arial Black"/>
                <a:cs typeface="Arial Black"/>
                <a:sym typeface="Arial Black"/>
              </a:rPr>
              <a:t>TEMA: DESARROLLO DE UN MODELO DE ANÁLISIS DE IMPRODUCTIVIDAD EN UNA LÍNEA DE ENSAMBLE DE REFRIGERACIÓN PARA EMPRESAS DE MANUFACTURA EN EL ECUADOR </a:t>
            </a:r>
            <a:br>
              <a:rPr lang="es-EC" sz="1600" b="0" i="0" u="none" strike="noStrike" cap="none">
                <a:solidFill>
                  <a:srgbClr val="151515"/>
                </a:solidFill>
                <a:latin typeface="Arial Black"/>
                <a:ea typeface="Arial Black"/>
                <a:cs typeface="Arial Black"/>
                <a:sym typeface="Arial Black"/>
              </a:rPr>
            </a:br>
            <a:endParaRPr sz="1600" b="0" i="0" u="none" strike="noStrike" cap="none">
              <a:solidFill>
                <a:srgbClr val="151515"/>
              </a:solidFill>
              <a:latin typeface="Arial"/>
              <a:ea typeface="Arial"/>
              <a:cs typeface="Arial"/>
              <a:sym typeface="Arial"/>
            </a:endParaRPr>
          </a:p>
        </p:txBody>
      </p:sp>
      <p:sp>
        <p:nvSpPr>
          <p:cNvPr id="64" name="Google Shape;64;p13"/>
          <p:cNvSpPr txBox="1"/>
          <p:nvPr/>
        </p:nvSpPr>
        <p:spPr>
          <a:xfrm>
            <a:off x="674217" y="1471157"/>
            <a:ext cx="912812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b="1" i="0" u="none" strike="noStrike" cap="none">
                <a:solidFill>
                  <a:schemeClr val="dk1"/>
                </a:solidFill>
                <a:latin typeface="Arial"/>
                <a:ea typeface="Arial"/>
                <a:cs typeface="Arial"/>
                <a:sym typeface="Arial"/>
              </a:rPr>
              <a:t>TRABAJO DE TITULACIÓN PREVIO A LA OBTENCIÓN DEL </a:t>
            </a:r>
            <a:endParaRPr/>
          </a:p>
          <a:p>
            <a:pPr marL="0" marR="0" lvl="0" indent="0" algn="ctr" rtl="0">
              <a:spcBef>
                <a:spcPts val="0"/>
              </a:spcBef>
              <a:spcAft>
                <a:spcPts val="0"/>
              </a:spcAft>
              <a:buNone/>
            </a:pPr>
            <a:r>
              <a:rPr lang="es-EC" sz="1800" b="1" i="0" u="none" strike="noStrike" cap="none">
                <a:solidFill>
                  <a:schemeClr val="dk1"/>
                </a:solidFill>
                <a:latin typeface="Arial"/>
                <a:ea typeface="Arial"/>
                <a:cs typeface="Arial"/>
                <a:sym typeface="Arial"/>
              </a:rPr>
              <a:t>TÍTULO DE MAGÍSTER EN: GESTIÓN DE SISTEMAS DE </a:t>
            </a:r>
            <a:endParaRPr/>
          </a:p>
          <a:p>
            <a:pPr marL="0" marR="0" lvl="0" indent="0" algn="ctr" rtl="0">
              <a:spcBef>
                <a:spcPts val="0"/>
              </a:spcBef>
              <a:spcAft>
                <a:spcPts val="0"/>
              </a:spcAft>
              <a:buNone/>
            </a:pPr>
            <a:r>
              <a:rPr lang="es-EC" sz="1800" b="1" i="0" u="none" strike="noStrike" cap="none">
                <a:solidFill>
                  <a:schemeClr val="dk1"/>
                </a:solidFill>
                <a:latin typeface="Arial"/>
                <a:ea typeface="Arial"/>
                <a:cs typeface="Arial"/>
                <a:sym typeface="Arial"/>
              </a:rPr>
              <a:t>INFORMACIÓN E INTELIGENCIA DE NEGOCIOS</a:t>
            </a:r>
            <a:endParaRPr/>
          </a:p>
        </p:txBody>
      </p:sp>
      <p:sp>
        <p:nvSpPr>
          <p:cNvPr id="65" name="Google Shape;65;p13"/>
          <p:cNvSpPr txBox="1"/>
          <p:nvPr/>
        </p:nvSpPr>
        <p:spPr>
          <a:xfrm>
            <a:off x="1763688" y="4018999"/>
            <a:ext cx="7349494"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600" b="1" i="0" u="none" strike="noStrike" cap="none">
                <a:solidFill>
                  <a:schemeClr val="dk1"/>
                </a:solidFill>
                <a:latin typeface="Arial"/>
                <a:ea typeface="Arial"/>
                <a:cs typeface="Arial"/>
                <a:sym typeface="Arial"/>
              </a:rPr>
              <a:t>AUTOR: ORELLANA CORDERO, FABIÁN ROBERTO </a:t>
            </a:r>
            <a:endParaRPr/>
          </a:p>
          <a:p>
            <a:pPr marL="0" marR="0" lvl="0" indent="0" algn="l" rtl="0">
              <a:spcBef>
                <a:spcPts val="0"/>
              </a:spcBef>
              <a:spcAft>
                <a:spcPts val="0"/>
              </a:spcAft>
              <a:buClr>
                <a:schemeClr val="dk1"/>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s-EC" sz="1600" b="1" i="0" u="none" strike="noStrike" cap="none">
                <a:solidFill>
                  <a:schemeClr val="dk1"/>
                </a:solidFill>
                <a:latin typeface="Arial"/>
                <a:ea typeface="Arial"/>
                <a:cs typeface="Arial"/>
                <a:sym typeface="Arial"/>
              </a:rPr>
              <a:t>DIRECTOR: MSC. ZALDUMBIDE PROAÑO, JUAN PABLO </a:t>
            </a:r>
            <a:endParaRPr sz="1800" b="1" i="0" u="none" strike="noStrike" cap="none">
              <a:solidFill>
                <a:schemeClr val="dk1"/>
              </a:solidFill>
              <a:latin typeface="Arial"/>
              <a:ea typeface="Arial"/>
              <a:cs typeface="Arial"/>
              <a:sym typeface="Arial"/>
            </a:endParaRPr>
          </a:p>
        </p:txBody>
      </p:sp>
      <p:sp>
        <p:nvSpPr>
          <p:cNvPr id="66" name="Google Shape;66;p13"/>
          <p:cNvSpPr txBox="1"/>
          <p:nvPr/>
        </p:nvSpPr>
        <p:spPr>
          <a:xfrm>
            <a:off x="3225769" y="4880767"/>
            <a:ext cx="3935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400"/>
              <a:buFont typeface="Arial"/>
              <a:buNone/>
            </a:pPr>
            <a:r>
              <a:rPr lang="es-EC" sz="1400" b="1" i="0" u="none" strike="noStrike" cap="none">
                <a:solidFill>
                  <a:srgbClr val="000000"/>
                </a:solidFill>
                <a:latin typeface="Arial"/>
                <a:ea typeface="Arial"/>
                <a:cs typeface="Arial"/>
                <a:sym typeface="Arial"/>
              </a:rPr>
              <a:t>SANGOLQUÍ  2020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241" name="Google Shape;241;p22"/>
          <p:cNvGrpSpPr/>
          <p:nvPr/>
        </p:nvGrpSpPr>
        <p:grpSpPr>
          <a:xfrm>
            <a:off x="-48245" y="619729"/>
            <a:ext cx="9240488" cy="658699"/>
            <a:chOff x="6015" y="354726"/>
            <a:chExt cx="9240488" cy="658699"/>
          </a:xfrm>
        </p:grpSpPr>
        <p:sp>
          <p:nvSpPr>
            <p:cNvPr id="242" name="Google Shape;242;p22"/>
            <p:cNvSpPr/>
            <p:nvPr/>
          </p:nvSpPr>
          <p:spPr>
            <a:xfrm>
              <a:off x="6015"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244" name="Google Shape;244;p22"/>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246" name="Google Shape;246;p22"/>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248" name="Google Shape;248;p22"/>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250" name="Google Shape;250;p22"/>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252" name="Google Shape;252;p22"/>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2"/>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grpSp>
        <p:nvGrpSpPr>
          <p:cNvPr id="254" name="Google Shape;254;p22"/>
          <p:cNvGrpSpPr/>
          <p:nvPr/>
        </p:nvGrpSpPr>
        <p:grpSpPr>
          <a:xfrm>
            <a:off x="1223628" y="1485302"/>
            <a:ext cx="6696744" cy="4246280"/>
            <a:chOff x="0" y="518"/>
            <a:chExt cx="6696744" cy="4246280"/>
          </a:xfrm>
        </p:grpSpPr>
        <p:cxnSp>
          <p:nvCxnSpPr>
            <p:cNvPr id="255" name="Google Shape;255;p22"/>
            <p:cNvCxnSpPr/>
            <p:nvPr/>
          </p:nvCxnSpPr>
          <p:spPr>
            <a:xfrm>
              <a:off x="0" y="518"/>
              <a:ext cx="669674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56" name="Google Shape;256;p22"/>
            <p:cNvSpPr/>
            <p:nvPr/>
          </p:nvSpPr>
          <p:spPr>
            <a:xfrm>
              <a:off x="0" y="518"/>
              <a:ext cx="6696744" cy="849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txBox="1"/>
            <p:nvPr/>
          </p:nvSpPr>
          <p:spPr>
            <a:xfrm>
              <a:off x="0" y="518"/>
              <a:ext cx="6696744" cy="84925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C" sz="1600">
                  <a:solidFill>
                    <a:schemeClr val="dk1"/>
                  </a:solidFill>
                  <a:latin typeface="Arial"/>
                  <a:ea typeface="Arial"/>
                  <a:cs typeface="Arial"/>
                  <a:sym typeface="Arial"/>
                </a:rPr>
                <a:t>La empresa cuyo giro de negocio es la manufactura de productos de línea blanca para el hogar.</a:t>
              </a:r>
              <a:endParaRPr/>
            </a:p>
          </p:txBody>
        </p:sp>
        <p:cxnSp>
          <p:nvCxnSpPr>
            <p:cNvPr id="258" name="Google Shape;258;p22"/>
            <p:cNvCxnSpPr/>
            <p:nvPr/>
          </p:nvCxnSpPr>
          <p:spPr>
            <a:xfrm>
              <a:off x="0" y="849774"/>
              <a:ext cx="669674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59" name="Google Shape;259;p22"/>
            <p:cNvSpPr/>
            <p:nvPr/>
          </p:nvSpPr>
          <p:spPr>
            <a:xfrm>
              <a:off x="0" y="849774"/>
              <a:ext cx="6696744" cy="849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txBox="1"/>
            <p:nvPr/>
          </p:nvSpPr>
          <p:spPr>
            <a:xfrm>
              <a:off x="0" y="849774"/>
              <a:ext cx="6696744" cy="84925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C" sz="1600">
                  <a:solidFill>
                    <a:schemeClr val="dk1"/>
                  </a:solidFill>
                  <a:latin typeface="Arial"/>
                  <a:ea typeface="Arial"/>
                  <a:cs typeface="Arial"/>
                  <a:sym typeface="Arial"/>
                </a:rPr>
                <a:t>Dentro de la línea de producción se tienen varias etapas para el ensamble de una refrigeradora. </a:t>
              </a:r>
              <a:endParaRPr/>
            </a:p>
          </p:txBody>
        </p:sp>
        <p:cxnSp>
          <p:nvCxnSpPr>
            <p:cNvPr id="261" name="Google Shape;261;p22"/>
            <p:cNvCxnSpPr/>
            <p:nvPr/>
          </p:nvCxnSpPr>
          <p:spPr>
            <a:xfrm>
              <a:off x="0" y="1699030"/>
              <a:ext cx="669674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62" name="Google Shape;262;p22"/>
            <p:cNvSpPr/>
            <p:nvPr/>
          </p:nvSpPr>
          <p:spPr>
            <a:xfrm>
              <a:off x="0" y="1699030"/>
              <a:ext cx="6696744" cy="849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txBox="1"/>
            <p:nvPr/>
          </p:nvSpPr>
          <p:spPr>
            <a:xfrm>
              <a:off x="0" y="1699030"/>
              <a:ext cx="6696744" cy="84925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C" sz="1600">
                  <a:solidFill>
                    <a:schemeClr val="dk1"/>
                  </a:solidFill>
                  <a:latin typeface="Arial"/>
                  <a:ea typeface="Arial"/>
                  <a:cs typeface="Arial"/>
                  <a:sym typeface="Arial"/>
                </a:rPr>
                <a:t>Cada etapa tiene una serie de pulsantes en donde según el inconveniente que se tenga se presiona uno de estos que genera información a un sistema transaccional. </a:t>
              </a:r>
              <a:endParaRPr/>
            </a:p>
          </p:txBody>
        </p:sp>
        <p:cxnSp>
          <p:nvCxnSpPr>
            <p:cNvPr id="264" name="Google Shape;264;p22"/>
            <p:cNvCxnSpPr/>
            <p:nvPr/>
          </p:nvCxnSpPr>
          <p:spPr>
            <a:xfrm>
              <a:off x="0" y="2548286"/>
              <a:ext cx="669674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65" name="Google Shape;265;p22"/>
            <p:cNvSpPr/>
            <p:nvPr/>
          </p:nvSpPr>
          <p:spPr>
            <a:xfrm>
              <a:off x="0" y="2548286"/>
              <a:ext cx="6696744" cy="849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txBox="1"/>
            <p:nvPr/>
          </p:nvSpPr>
          <p:spPr>
            <a:xfrm>
              <a:off x="0" y="2548286"/>
              <a:ext cx="6696744" cy="84925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C" sz="1600">
                  <a:solidFill>
                    <a:schemeClr val="dk1"/>
                  </a:solidFill>
                  <a:latin typeface="Arial"/>
                  <a:ea typeface="Arial"/>
                  <a:cs typeface="Arial"/>
                  <a:sym typeface="Arial"/>
                </a:rPr>
                <a:t>Estas paras en la línea generalmente ocurren por problemas logísticos, calidad o daños en la maquinaria. </a:t>
              </a:r>
              <a:endParaRPr sz="1600">
                <a:solidFill>
                  <a:schemeClr val="dk1"/>
                </a:solidFill>
                <a:latin typeface="Arial"/>
                <a:ea typeface="Arial"/>
                <a:cs typeface="Arial"/>
                <a:sym typeface="Arial"/>
              </a:endParaRPr>
            </a:p>
          </p:txBody>
        </p:sp>
        <p:cxnSp>
          <p:nvCxnSpPr>
            <p:cNvPr id="267" name="Google Shape;267;p22"/>
            <p:cNvCxnSpPr/>
            <p:nvPr/>
          </p:nvCxnSpPr>
          <p:spPr>
            <a:xfrm>
              <a:off x="0" y="3397542"/>
              <a:ext cx="669674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68" name="Google Shape;268;p22"/>
            <p:cNvSpPr/>
            <p:nvPr/>
          </p:nvSpPr>
          <p:spPr>
            <a:xfrm>
              <a:off x="0" y="3397542"/>
              <a:ext cx="6696744" cy="8492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txBox="1"/>
            <p:nvPr/>
          </p:nvSpPr>
          <p:spPr>
            <a:xfrm>
              <a:off x="0" y="3397542"/>
              <a:ext cx="6696744" cy="84925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s-EC" sz="1600">
                  <a:solidFill>
                    <a:schemeClr val="dk1"/>
                  </a:solidFill>
                  <a:latin typeface="Arial"/>
                  <a:ea typeface="Arial"/>
                  <a:cs typeface="Arial"/>
                  <a:sym typeface="Arial"/>
                </a:rPr>
                <a:t>Empresa requiere de una herramienta de inteligencia de negocios, para generar información descriptiva, del estado de las paras registradas en cada una de las etapas de la línea de producción con posibles paras de línea para ofrecer la productividad que se tenía esperada.</a:t>
              </a:r>
              <a:endParaRPr sz="1600">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3"/>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276" name="Google Shape;276;p23"/>
          <p:cNvGrpSpPr/>
          <p:nvPr/>
        </p:nvGrpSpPr>
        <p:grpSpPr>
          <a:xfrm>
            <a:off x="-48245" y="619729"/>
            <a:ext cx="9240488" cy="658699"/>
            <a:chOff x="6015" y="354726"/>
            <a:chExt cx="9240488" cy="658699"/>
          </a:xfrm>
        </p:grpSpPr>
        <p:sp>
          <p:nvSpPr>
            <p:cNvPr id="277" name="Google Shape;277;p23"/>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279" name="Google Shape;279;p23"/>
            <p:cNvSpPr/>
            <p:nvPr/>
          </p:nvSpPr>
          <p:spPr>
            <a:xfrm>
              <a:off x="1488090" y="354726"/>
              <a:ext cx="1830115"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281" name="Google Shape;281;p23"/>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283" name="Google Shape;283;p23"/>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285" name="Google Shape;285;p23"/>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287" name="Google Shape;287;p23"/>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pic>
        <p:nvPicPr>
          <p:cNvPr id="289" name="Google Shape;289;p23" descr="Imagen que contiene captura de pantalla&#10;&#10;Descripción generada automáticamente"/>
          <p:cNvPicPr preferRelativeResize="0"/>
          <p:nvPr/>
        </p:nvPicPr>
        <p:blipFill rotWithShape="1">
          <a:blip r:embed="rId3">
            <a:alphaModFix/>
          </a:blip>
          <a:srcRect/>
          <a:stretch/>
        </p:blipFill>
        <p:spPr>
          <a:xfrm>
            <a:off x="12" y="1278434"/>
            <a:ext cx="4591187" cy="2592289"/>
          </a:xfrm>
          <a:prstGeom prst="rect">
            <a:avLst/>
          </a:prstGeom>
          <a:noFill/>
          <a:ln>
            <a:noFill/>
          </a:ln>
        </p:spPr>
      </p:pic>
      <p:pic>
        <p:nvPicPr>
          <p:cNvPr id="290" name="Google Shape;290;p23" descr="Imagen que contiene captura de pantalla, pantalla, tabla, parado&#10;&#10;Descripción generada automáticamente"/>
          <p:cNvPicPr preferRelativeResize="0"/>
          <p:nvPr/>
        </p:nvPicPr>
        <p:blipFill rotWithShape="1">
          <a:blip r:embed="rId4">
            <a:alphaModFix/>
          </a:blip>
          <a:srcRect b="7421"/>
          <a:stretch/>
        </p:blipFill>
        <p:spPr>
          <a:xfrm>
            <a:off x="3339280" y="2515540"/>
            <a:ext cx="5540627" cy="33229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4"/>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297" name="Google Shape;297;p24"/>
          <p:cNvGrpSpPr/>
          <p:nvPr/>
        </p:nvGrpSpPr>
        <p:grpSpPr>
          <a:xfrm>
            <a:off x="-48245" y="619729"/>
            <a:ext cx="9240488" cy="658699"/>
            <a:chOff x="6015" y="354726"/>
            <a:chExt cx="9240488" cy="658699"/>
          </a:xfrm>
        </p:grpSpPr>
        <p:sp>
          <p:nvSpPr>
            <p:cNvPr id="298" name="Google Shape;298;p24"/>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300" name="Google Shape;300;p24"/>
            <p:cNvSpPr/>
            <p:nvPr/>
          </p:nvSpPr>
          <p:spPr>
            <a:xfrm>
              <a:off x="1488090" y="354726"/>
              <a:ext cx="1830115"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302" name="Google Shape;302;p24"/>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304" name="Google Shape;304;p24"/>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306" name="Google Shape;306;p24"/>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308" name="Google Shape;308;p24"/>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pic>
        <p:nvPicPr>
          <p:cNvPr id="310" name="Google Shape;310;p24" descr="Captura de pantalla de un celular&#10;&#10;Descripción generada automáticamente"/>
          <p:cNvPicPr preferRelativeResize="0"/>
          <p:nvPr/>
        </p:nvPicPr>
        <p:blipFill rotWithShape="1">
          <a:blip r:embed="rId3">
            <a:alphaModFix/>
          </a:blip>
          <a:srcRect l="22523" t="13345" r="4504" b="39207"/>
          <a:stretch/>
        </p:blipFill>
        <p:spPr>
          <a:xfrm>
            <a:off x="785500" y="1548375"/>
            <a:ext cx="7673901" cy="4223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317" name="Google Shape;317;p25"/>
          <p:cNvGrpSpPr/>
          <p:nvPr/>
        </p:nvGrpSpPr>
        <p:grpSpPr>
          <a:xfrm>
            <a:off x="-48245" y="619729"/>
            <a:ext cx="9240488" cy="658699"/>
            <a:chOff x="6015" y="354726"/>
            <a:chExt cx="9240488" cy="658699"/>
          </a:xfrm>
        </p:grpSpPr>
        <p:sp>
          <p:nvSpPr>
            <p:cNvPr id="318" name="Google Shape;318;p25"/>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320" name="Google Shape;320;p25"/>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322" name="Google Shape;322;p25"/>
            <p:cNvSpPr/>
            <p:nvPr/>
          </p:nvSpPr>
          <p:spPr>
            <a:xfrm>
              <a:off x="3153530"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324" name="Google Shape;324;p25"/>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326" name="Google Shape;326;p25"/>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328" name="Google Shape;328;p25"/>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pic>
        <p:nvPicPr>
          <p:cNvPr id="330" name="Google Shape;330;p25" descr="Imagen que contiene blanco&#10;&#10;Descripción generada automáticamente"/>
          <p:cNvPicPr preferRelativeResize="0"/>
          <p:nvPr/>
        </p:nvPicPr>
        <p:blipFill rotWithShape="1">
          <a:blip r:embed="rId3">
            <a:alphaModFix/>
          </a:blip>
          <a:srcRect/>
          <a:stretch/>
        </p:blipFill>
        <p:spPr>
          <a:xfrm>
            <a:off x="1098868" y="1612551"/>
            <a:ext cx="7226732" cy="2361475"/>
          </a:xfrm>
          <a:prstGeom prst="rect">
            <a:avLst/>
          </a:prstGeom>
          <a:noFill/>
          <a:ln>
            <a:noFill/>
          </a:ln>
        </p:spPr>
      </p:pic>
      <p:pic>
        <p:nvPicPr>
          <p:cNvPr id="331" name="Google Shape;331;p25" descr="Imagen que contiene interior, cocina, público, blanco&#10;&#10;Descripción generada automáticamente"/>
          <p:cNvPicPr preferRelativeResize="0"/>
          <p:nvPr/>
        </p:nvPicPr>
        <p:blipFill rotWithShape="1">
          <a:blip r:embed="rId4">
            <a:alphaModFix/>
          </a:blip>
          <a:srcRect/>
          <a:stretch/>
        </p:blipFill>
        <p:spPr>
          <a:xfrm>
            <a:off x="1476384" y="3974026"/>
            <a:ext cx="6849219" cy="2056002"/>
          </a:xfrm>
          <a:prstGeom prst="rect">
            <a:avLst/>
          </a:prstGeom>
          <a:noFill/>
          <a:ln>
            <a:noFill/>
          </a:ln>
        </p:spPr>
      </p:pic>
      <p:sp>
        <p:nvSpPr>
          <p:cNvPr id="332" name="Google Shape;332;p25"/>
          <p:cNvSpPr/>
          <p:nvPr/>
        </p:nvSpPr>
        <p:spPr>
          <a:xfrm>
            <a:off x="7910300" y="2099891"/>
            <a:ext cx="547736" cy="588424"/>
          </a:xfrm>
          <a:prstGeom prst="ellipse">
            <a:avLst/>
          </a:prstGeom>
          <a:gradFill>
            <a:gsLst>
              <a:gs pos="0">
                <a:srgbClr val="EA2300"/>
              </a:gs>
              <a:gs pos="100000">
                <a:srgbClr val="FF8C81"/>
              </a:gs>
            </a:gsLst>
            <a:lin ang="16200000" scaled="0"/>
          </a:gradFill>
          <a:ln w="9525" cap="flat" cmpd="sng">
            <a:solidFill>
              <a:srgbClr val="CB2E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a:solidFill>
                  <a:schemeClr val="lt1"/>
                </a:solidFill>
                <a:latin typeface="Arial"/>
                <a:ea typeface="Arial"/>
                <a:cs typeface="Arial"/>
                <a:sym typeface="Arial"/>
              </a:rPr>
              <a:t>a</a:t>
            </a:r>
            <a:endParaRPr/>
          </a:p>
        </p:txBody>
      </p:sp>
      <p:sp>
        <p:nvSpPr>
          <p:cNvPr id="333" name="Google Shape;333;p25"/>
          <p:cNvSpPr/>
          <p:nvPr/>
        </p:nvSpPr>
        <p:spPr>
          <a:xfrm>
            <a:off x="801323" y="4308146"/>
            <a:ext cx="547800" cy="588300"/>
          </a:xfrm>
          <a:prstGeom prst="ellipse">
            <a:avLst/>
          </a:prstGeom>
          <a:gradFill>
            <a:gsLst>
              <a:gs pos="0">
                <a:srgbClr val="EA2300"/>
              </a:gs>
              <a:gs pos="100000">
                <a:srgbClr val="FF8C81"/>
              </a:gs>
            </a:gsLst>
            <a:lin ang="16200000" scaled="0"/>
          </a:gradFill>
          <a:ln w="9525" cap="flat" cmpd="sng">
            <a:solidFill>
              <a:srgbClr val="CB2E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800">
                <a:solidFill>
                  <a:schemeClr val="lt1"/>
                </a:solidFill>
                <a:latin typeface="Arial"/>
                <a:ea typeface="Arial"/>
                <a:cs typeface="Arial"/>
                <a:sym typeface="Arial"/>
              </a:rPr>
              <a: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6" descr="Una captura de pantalla de una red social&#10;&#10;Descripción generada automáticamente"/>
          <p:cNvPicPr preferRelativeResize="0"/>
          <p:nvPr/>
        </p:nvPicPr>
        <p:blipFill rotWithShape="1">
          <a:blip r:embed="rId3">
            <a:alphaModFix/>
          </a:blip>
          <a:srcRect/>
          <a:stretch/>
        </p:blipFill>
        <p:spPr>
          <a:xfrm>
            <a:off x="132950" y="4802575"/>
            <a:ext cx="2629801" cy="1412475"/>
          </a:xfrm>
          <a:prstGeom prst="rect">
            <a:avLst/>
          </a:prstGeom>
          <a:noFill/>
          <a:ln w="9525" cap="flat" cmpd="sng">
            <a:solidFill>
              <a:schemeClr val="dk1"/>
            </a:solidFill>
            <a:prstDash val="solid"/>
            <a:round/>
            <a:headEnd type="none" w="sm" len="sm"/>
            <a:tailEnd type="none" w="sm" len="sm"/>
          </a:ln>
        </p:spPr>
      </p:pic>
      <p:sp>
        <p:nvSpPr>
          <p:cNvPr id="340" name="Google Shape;340;p26"/>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341" name="Google Shape;341;p26"/>
          <p:cNvGrpSpPr/>
          <p:nvPr/>
        </p:nvGrpSpPr>
        <p:grpSpPr>
          <a:xfrm>
            <a:off x="-48245" y="619729"/>
            <a:ext cx="9240488" cy="658699"/>
            <a:chOff x="6015" y="354726"/>
            <a:chExt cx="9240488" cy="658699"/>
          </a:xfrm>
        </p:grpSpPr>
        <p:sp>
          <p:nvSpPr>
            <p:cNvPr id="342" name="Google Shape;342;p26"/>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344" name="Google Shape;344;p26"/>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346" name="Google Shape;346;p26"/>
            <p:cNvSpPr/>
            <p:nvPr/>
          </p:nvSpPr>
          <p:spPr>
            <a:xfrm>
              <a:off x="3153530"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348" name="Google Shape;348;p26"/>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350" name="Google Shape;350;p26"/>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352" name="Google Shape;352;p26"/>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pic>
        <p:nvPicPr>
          <p:cNvPr id="354" name="Google Shape;354;p26"/>
          <p:cNvPicPr preferRelativeResize="0"/>
          <p:nvPr/>
        </p:nvPicPr>
        <p:blipFill rotWithShape="1">
          <a:blip r:embed="rId4">
            <a:alphaModFix/>
          </a:blip>
          <a:srcRect/>
          <a:stretch/>
        </p:blipFill>
        <p:spPr>
          <a:xfrm>
            <a:off x="60927" y="1340750"/>
            <a:ext cx="3816426" cy="2304255"/>
          </a:xfrm>
          <a:prstGeom prst="rect">
            <a:avLst/>
          </a:prstGeom>
          <a:noFill/>
          <a:ln>
            <a:noFill/>
          </a:ln>
        </p:spPr>
      </p:pic>
      <p:sp>
        <p:nvSpPr>
          <p:cNvPr id="355" name="Google Shape;355;p26"/>
          <p:cNvSpPr txBox="1"/>
          <p:nvPr/>
        </p:nvSpPr>
        <p:spPr>
          <a:xfrm>
            <a:off x="4910907" y="1451972"/>
            <a:ext cx="1261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a:solidFill>
                  <a:schemeClr val="dk1"/>
                </a:solidFill>
                <a:latin typeface="Arial"/>
                <a:ea typeface="Arial"/>
                <a:cs typeface="Arial"/>
                <a:sym typeface="Arial"/>
              </a:rPr>
              <a:t>Extracción</a:t>
            </a:r>
            <a:endParaRPr/>
          </a:p>
        </p:txBody>
      </p:sp>
      <p:pic>
        <p:nvPicPr>
          <p:cNvPr id="356" name="Google Shape;356;p26"/>
          <p:cNvPicPr preferRelativeResize="0"/>
          <p:nvPr/>
        </p:nvPicPr>
        <p:blipFill rotWithShape="1">
          <a:blip r:embed="rId5">
            <a:alphaModFix/>
          </a:blip>
          <a:srcRect/>
          <a:stretch/>
        </p:blipFill>
        <p:spPr>
          <a:xfrm>
            <a:off x="3960462" y="1837895"/>
            <a:ext cx="5004048" cy="1579821"/>
          </a:xfrm>
          <a:prstGeom prst="rect">
            <a:avLst/>
          </a:prstGeom>
          <a:noFill/>
          <a:ln>
            <a:noFill/>
          </a:ln>
        </p:spPr>
      </p:pic>
      <p:pic>
        <p:nvPicPr>
          <p:cNvPr id="357" name="Google Shape;357;p26" descr="Una captura de pantalla de un celular&#10;&#10;Descripción generada automáticamente"/>
          <p:cNvPicPr preferRelativeResize="0"/>
          <p:nvPr/>
        </p:nvPicPr>
        <p:blipFill rotWithShape="1">
          <a:blip r:embed="rId6">
            <a:alphaModFix/>
          </a:blip>
          <a:srcRect/>
          <a:stretch/>
        </p:blipFill>
        <p:spPr>
          <a:xfrm>
            <a:off x="132954" y="3683307"/>
            <a:ext cx="3672408" cy="1080975"/>
          </a:xfrm>
          <a:prstGeom prst="rect">
            <a:avLst/>
          </a:prstGeom>
          <a:noFill/>
          <a:ln w="9525" cap="flat" cmpd="sng">
            <a:solidFill>
              <a:schemeClr val="dk1"/>
            </a:solidFill>
            <a:prstDash val="solid"/>
            <a:round/>
            <a:headEnd type="none" w="sm" len="sm"/>
            <a:tailEnd type="none" w="sm" len="sm"/>
          </a:ln>
        </p:spPr>
      </p:pic>
      <p:sp>
        <p:nvSpPr>
          <p:cNvPr id="358" name="Google Shape;358;p26"/>
          <p:cNvSpPr txBox="1"/>
          <p:nvPr/>
        </p:nvSpPr>
        <p:spPr>
          <a:xfrm>
            <a:off x="6280902" y="4698231"/>
            <a:ext cx="2505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i="1">
                <a:solidFill>
                  <a:schemeClr val="dk1"/>
                </a:solidFill>
                <a:latin typeface="Arial"/>
                <a:ea typeface="Arial"/>
                <a:cs typeface="Arial"/>
                <a:sym typeface="Arial"/>
              </a:rPr>
              <a:t>Depuración de la data</a:t>
            </a:r>
            <a:r>
              <a:rPr lang="es-EC" sz="1800">
                <a:solidFill>
                  <a:schemeClr val="dk1"/>
                </a:solidFill>
                <a:latin typeface="Arial"/>
                <a:ea typeface="Arial"/>
                <a:cs typeface="Arial"/>
                <a:sym typeface="Arial"/>
              </a:rPr>
              <a:t> </a:t>
            </a:r>
            <a:endParaRPr/>
          </a:p>
        </p:txBody>
      </p:sp>
      <p:pic>
        <p:nvPicPr>
          <p:cNvPr id="359" name="Google Shape;359;p26" descr="Captura de pantalla de un celular&#10;&#10;Descripción generada automáticamente"/>
          <p:cNvPicPr preferRelativeResize="0"/>
          <p:nvPr/>
        </p:nvPicPr>
        <p:blipFill rotWithShape="1">
          <a:blip r:embed="rId7">
            <a:alphaModFix/>
          </a:blip>
          <a:srcRect/>
          <a:stretch/>
        </p:blipFill>
        <p:spPr>
          <a:xfrm>
            <a:off x="3960460" y="3759498"/>
            <a:ext cx="2391385" cy="196651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366" name="Google Shape;366;p27"/>
          <p:cNvGrpSpPr/>
          <p:nvPr/>
        </p:nvGrpSpPr>
        <p:grpSpPr>
          <a:xfrm>
            <a:off x="-48245" y="619729"/>
            <a:ext cx="9240488" cy="658699"/>
            <a:chOff x="6015" y="354726"/>
            <a:chExt cx="9240488" cy="658699"/>
          </a:xfrm>
        </p:grpSpPr>
        <p:sp>
          <p:nvSpPr>
            <p:cNvPr id="367" name="Google Shape;367;p27"/>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369" name="Google Shape;369;p27"/>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371" name="Google Shape;371;p27"/>
            <p:cNvSpPr/>
            <p:nvPr/>
          </p:nvSpPr>
          <p:spPr>
            <a:xfrm>
              <a:off x="3153530"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373" name="Google Shape;373;p27"/>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375" name="Google Shape;375;p27"/>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377" name="Google Shape;377;p27"/>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sp>
        <p:nvSpPr>
          <p:cNvPr id="379" name="Google Shape;379;p27"/>
          <p:cNvSpPr txBox="1"/>
          <p:nvPr/>
        </p:nvSpPr>
        <p:spPr>
          <a:xfrm>
            <a:off x="899592" y="1633155"/>
            <a:ext cx="8130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a:solidFill>
                  <a:schemeClr val="dk1"/>
                </a:solidFill>
                <a:latin typeface="Arial"/>
                <a:ea typeface="Arial"/>
                <a:cs typeface="Arial"/>
                <a:sym typeface="Arial"/>
              </a:rPr>
              <a:t>Carga</a:t>
            </a:r>
            <a:endParaRPr/>
          </a:p>
        </p:txBody>
      </p:sp>
      <p:pic>
        <p:nvPicPr>
          <p:cNvPr id="380" name="Google Shape;380;p27" descr="Captura de pantalla de un celular&#10;&#10;Descripción generada automáticamente"/>
          <p:cNvPicPr preferRelativeResize="0"/>
          <p:nvPr/>
        </p:nvPicPr>
        <p:blipFill rotWithShape="1">
          <a:blip r:embed="rId3">
            <a:alphaModFix/>
          </a:blip>
          <a:srcRect/>
          <a:stretch/>
        </p:blipFill>
        <p:spPr>
          <a:xfrm>
            <a:off x="179512" y="2204864"/>
            <a:ext cx="2465501" cy="3571607"/>
          </a:xfrm>
          <a:prstGeom prst="rect">
            <a:avLst/>
          </a:prstGeom>
          <a:noFill/>
          <a:ln w="9525" cap="flat" cmpd="sng">
            <a:solidFill>
              <a:schemeClr val="dk1"/>
            </a:solidFill>
            <a:prstDash val="solid"/>
            <a:round/>
            <a:headEnd type="none" w="sm" len="sm"/>
            <a:tailEnd type="none" w="sm" len="sm"/>
          </a:ln>
        </p:spPr>
      </p:pic>
      <p:pic>
        <p:nvPicPr>
          <p:cNvPr id="381" name="Google Shape;381;p27" descr="Imagen que contiene captura de pantalla&#10;&#10;Descripción generada automáticamente"/>
          <p:cNvPicPr preferRelativeResize="0"/>
          <p:nvPr/>
        </p:nvPicPr>
        <p:blipFill rotWithShape="1">
          <a:blip r:embed="rId4">
            <a:alphaModFix/>
          </a:blip>
          <a:srcRect/>
          <a:stretch/>
        </p:blipFill>
        <p:spPr>
          <a:xfrm>
            <a:off x="2844232" y="1340768"/>
            <a:ext cx="4498210" cy="2233727"/>
          </a:xfrm>
          <a:prstGeom prst="rect">
            <a:avLst/>
          </a:prstGeom>
          <a:noFill/>
          <a:ln>
            <a:noFill/>
          </a:ln>
        </p:spPr>
      </p:pic>
      <p:sp>
        <p:nvSpPr>
          <p:cNvPr id="382" name="Google Shape;382;p27"/>
          <p:cNvSpPr/>
          <p:nvPr/>
        </p:nvSpPr>
        <p:spPr>
          <a:xfrm>
            <a:off x="7289019" y="2062589"/>
            <a:ext cx="185498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i="1">
                <a:solidFill>
                  <a:schemeClr val="dk1"/>
                </a:solidFill>
                <a:latin typeface="Arial"/>
                <a:ea typeface="Arial"/>
                <a:cs typeface="Arial"/>
                <a:sym typeface="Arial"/>
              </a:rPr>
              <a:t>Datos cargados de la FACT </a:t>
            </a:r>
            <a:endParaRPr sz="1800">
              <a:solidFill>
                <a:schemeClr val="dk1"/>
              </a:solidFill>
              <a:latin typeface="Arial"/>
              <a:ea typeface="Arial"/>
              <a:cs typeface="Arial"/>
              <a:sym typeface="Arial"/>
            </a:endParaRPr>
          </a:p>
        </p:txBody>
      </p:sp>
      <p:pic>
        <p:nvPicPr>
          <p:cNvPr id="383" name="Google Shape;383;p27"/>
          <p:cNvPicPr preferRelativeResize="0"/>
          <p:nvPr/>
        </p:nvPicPr>
        <p:blipFill rotWithShape="1">
          <a:blip r:embed="rId5">
            <a:alphaModFix/>
          </a:blip>
          <a:srcRect/>
          <a:stretch/>
        </p:blipFill>
        <p:spPr>
          <a:xfrm>
            <a:off x="3203848" y="3660165"/>
            <a:ext cx="3816424" cy="2505139"/>
          </a:xfrm>
          <a:prstGeom prst="rect">
            <a:avLst/>
          </a:prstGeom>
          <a:noFill/>
          <a:ln>
            <a:noFill/>
          </a:ln>
        </p:spPr>
      </p:pic>
      <p:sp>
        <p:nvSpPr>
          <p:cNvPr id="384" name="Google Shape;384;p27"/>
          <p:cNvSpPr/>
          <p:nvPr/>
        </p:nvSpPr>
        <p:spPr>
          <a:xfrm>
            <a:off x="7109507" y="4589568"/>
            <a:ext cx="185498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i="1">
                <a:solidFill>
                  <a:schemeClr val="dk1"/>
                </a:solidFill>
                <a:latin typeface="Arial"/>
                <a:ea typeface="Arial"/>
                <a:cs typeface="Arial"/>
                <a:sym typeface="Arial"/>
              </a:rPr>
              <a:t>Datos cargados dimensión Gestión</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391" name="Google Shape;391;p28"/>
          <p:cNvGrpSpPr/>
          <p:nvPr/>
        </p:nvGrpSpPr>
        <p:grpSpPr>
          <a:xfrm>
            <a:off x="-48245" y="619729"/>
            <a:ext cx="9240488" cy="658699"/>
            <a:chOff x="6015" y="354726"/>
            <a:chExt cx="9240488" cy="658699"/>
          </a:xfrm>
        </p:grpSpPr>
        <p:sp>
          <p:nvSpPr>
            <p:cNvPr id="392" name="Google Shape;392;p28"/>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394" name="Google Shape;394;p28"/>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396" name="Google Shape;396;p28"/>
            <p:cNvSpPr/>
            <p:nvPr/>
          </p:nvSpPr>
          <p:spPr>
            <a:xfrm>
              <a:off x="3153530"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398" name="Google Shape;398;p28"/>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400" name="Google Shape;400;p28"/>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402" name="Google Shape;402;p28"/>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sp>
        <p:nvSpPr>
          <p:cNvPr id="404" name="Google Shape;404;p28"/>
          <p:cNvSpPr/>
          <p:nvPr/>
        </p:nvSpPr>
        <p:spPr>
          <a:xfrm>
            <a:off x="3431595" y="4199235"/>
            <a:ext cx="185498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i="1">
                <a:solidFill>
                  <a:schemeClr val="dk1"/>
                </a:solidFill>
                <a:latin typeface="Arial"/>
                <a:ea typeface="Arial"/>
                <a:cs typeface="Arial"/>
                <a:sym typeface="Arial"/>
              </a:rPr>
              <a:t>Datos cargados dimensión Empresa</a:t>
            </a:r>
            <a:endParaRPr sz="1800">
              <a:solidFill>
                <a:schemeClr val="dk1"/>
              </a:solidFill>
              <a:latin typeface="Arial"/>
              <a:ea typeface="Arial"/>
              <a:cs typeface="Arial"/>
              <a:sym typeface="Arial"/>
            </a:endParaRPr>
          </a:p>
        </p:txBody>
      </p:sp>
      <p:pic>
        <p:nvPicPr>
          <p:cNvPr id="405" name="Google Shape;405;p28"/>
          <p:cNvPicPr preferRelativeResize="0"/>
          <p:nvPr/>
        </p:nvPicPr>
        <p:blipFill rotWithShape="1">
          <a:blip r:embed="rId3">
            <a:alphaModFix/>
          </a:blip>
          <a:srcRect/>
          <a:stretch/>
        </p:blipFill>
        <p:spPr>
          <a:xfrm>
            <a:off x="251520" y="1333227"/>
            <a:ext cx="3816424" cy="1864608"/>
          </a:xfrm>
          <a:prstGeom prst="rect">
            <a:avLst/>
          </a:prstGeom>
          <a:noFill/>
          <a:ln>
            <a:noFill/>
          </a:ln>
        </p:spPr>
      </p:pic>
      <p:sp>
        <p:nvSpPr>
          <p:cNvPr id="406" name="Google Shape;406;p28"/>
          <p:cNvSpPr/>
          <p:nvPr/>
        </p:nvSpPr>
        <p:spPr>
          <a:xfrm>
            <a:off x="4067944" y="1661815"/>
            <a:ext cx="185498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i="1">
                <a:solidFill>
                  <a:schemeClr val="dk1"/>
                </a:solidFill>
                <a:latin typeface="Arial"/>
                <a:ea typeface="Arial"/>
                <a:cs typeface="Arial"/>
                <a:sym typeface="Arial"/>
              </a:rPr>
              <a:t>Datos cargados dimensión Empleado</a:t>
            </a:r>
            <a:endParaRPr sz="1800">
              <a:solidFill>
                <a:schemeClr val="dk1"/>
              </a:solidFill>
              <a:latin typeface="Arial"/>
              <a:ea typeface="Arial"/>
              <a:cs typeface="Arial"/>
              <a:sym typeface="Arial"/>
            </a:endParaRPr>
          </a:p>
        </p:txBody>
      </p:sp>
      <p:pic>
        <p:nvPicPr>
          <p:cNvPr id="407" name="Google Shape;407;p28" descr="Imagen que contiene captura de pantalla&#10;&#10;Descripción generada automáticamente"/>
          <p:cNvPicPr preferRelativeResize="0"/>
          <p:nvPr/>
        </p:nvPicPr>
        <p:blipFill rotWithShape="1">
          <a:blip r:embed="rId4">
            <a:alphaModFix/>
          </a:blip>
          <a:srcRect/>
          <a:stretch/>
        </p:blipFill>
        <p:spPr>
          <a:xfrm>
            <a:off x="611560" y="3429000"/>
            <a:ext cx="2820035" cy="2463800"/>
          </a:xfrm>
          <a:prstGeom prst="rect">
            <a:avLst/>
          </a:prstGeom>
          <a:noFill/>
          <a:ln>
            <a:noFill/>
          </a:ln>
        </p:spPr>
      </p:pic>
      <p:pic>
        <p:nvPicPr>
          <p:cNvPr id="408" name="Google Shape;408;p28"/>
          <p:cNvPicPr preferRelativeResize="0"/>
          <p:nvPr/>
        </p:nvPicPr>
        <p:blipFill rotWithShape="1">
          <a:blip r:embed="rId5">
            <a:alphaModFix/>
          </a:blip>
          <a:srcRect/>
          <a:stretch/>
        </p:blipFill>
        <p:spPr>
          <a:xfrm>
            <a:off x="5436942" y="2585145"/>
            <a:ext cx="3622154" cy="2033007"/>
          </a:xfrm>
          <a:prstGeom prst="rect">
            <a:avLst/>
          </a:prstGeom>
          <a:noFill/>
          <a:ln>
            <a:noFill/>
          </a:ln>
        </p:spPr>
      </p:pic>
      <p:sp>
        <p:nvSpPr>
          <p:cNvPr id="409" name="Google Shape;409;p28"/>
          <p:cNvSpPr/>
          <p:nvPr/>
        </p:nvSpPr>
        <p:spPr>
          <a:xfrm>
            <a:off x="6320528" y="4660900"/>
            <a:ext cx="185498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1800" i="1">
                <a:solidFill>
                  <a:schemeClr val="dk1"/>
                </a:solidFill>
                <a:latin typeface="Arial"/>
                <a:ea typeface="Arial"/>
                <a:cs typeface="Arial"/>
                <a:sym typeface="Arial"/>
              </a:rPr>
              <a:t>Datos cargados dimensión Tiempo</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29" descr="RapidMiner Logo - DATAVERSITY"/>
          <p:cNvPicPr preferRelativeResize="0"/>
          <p:nvPr/>
        </p:nvPicPr>
        <p:blipFill rotWithShape="1">
          <a:blip r:embed="rId3">
            <a:alphaModFix/>
          </a:blip>
          <a:srcRect r="15485"/>
          <a:stretch/>
        </p:blipFill>
        <p:spPr>
          <a:xfrm>
            <a:off x="4785390" y="1394006"/>
            <a:ext cx="4323114" cy="3901151"/>
          </a:xfrm>
          <a:prstGeom prst="rect">
            <a:avLst/>
          </a:prstGeom>
          <a:noFill/>
          <a:ln>
            <a:noFill/>
          </a:ln>
        </p:spPr>
      </p:pic>
      <p:sp>
        <p:nvSpPr>
          <p:cNvPr id="416" name="Google Shape;416;p29"/>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417" name="Google Shape;417;p29"/>
          <p:cNvGrpSpPr/>
          <p:nvPr/>
        </p:nvGrpSpPr>
        <p:grpSpPr>
          <a:xfrm>
            <a:off x="-48245" y="619729"/>
            <a:ext cx="9240488" cy="658699"/>
            <a:chOff x="6015" y="354726"/>
            <a:chExt cx="9240488" cy="658699"/>
          </a:xfrm>
        </p:grpSpPr>
        <p:sp>
          <p:nvSpPr>
            <p:cNvPr id="418" name="Google Shape;418;p29"/>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420" name="Google Shape;420;p29"/>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422" name="Google Shape;422;p29"/>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424" name="Google Shape;424;p29"/>
            <p:cNvSpPr/>
            <p:nvPr/>
          </p:nvSpPr>
          <p:spPr>
            <a:xfrm>
              <a:off x="4635605"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Modelado</a:t>
              </a:r>
              <a:endParaRPr sz="1200" b="0">
                <a:solidFill>
                  <a:srgbClr val="FFFFFF"/>
                </a:solidFill>
                <a:latin typeface="Arial"/>
                <a:ea typeface="Arial"/>
                <a:cs typeface="Arial"/>
                <a:sym typeface="Arial"/>
              </a:endParaRPr>
            </a:p>
          </p:txBody>
        </p:sp>
        <p:sp>
          <p:nvSpPr>
            <p:cNvPr id="426" name="Google Shape;426;p29"/>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428" name="Google Shape;428;p29"/>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sp>
        <p:nvSpPr>
          <p:cNvPr id="430" name="Google Shape;430;p29"/>
          <p:cNvSpPr/>
          <p:nvPr/>
        </p:nvSpPr>
        <p:spPr>
          <a:xfrm>
            <a:off x="-324544" y="1347692"/>
            <a:ext cx="3930884" cy="577850"/>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es-EC" sz="2400" b="1" i="0" u="none" strike="noStrike" cap="none">
                <a:solidFill>
                  <a:schemeClr val="dk1"/>
                </a:solidFill>
                <a:latin typeface="Arial"/>
                <a:ea typeface="Arial"/>
                <a:cs typeface="Arial"/>
                <a:sym typeface="Arial"/>
              </a:rPr>
              <a:t>Elección herramientas</a:t>
            </a:r>
            <a:endParaRPr/>
          </a:p>
        </p:txBody>
      </p:sp>
      <p:pic>
        <p:nvPicPr>
          <p:cNvPr id="431" name="Google Shape;431;p29" descr="Oracle y VMware se asocian para ayudar a los clientes con sus estrategias  de nube híbrida - DCD"/>
          <p:cNvPicPr preferRelativeResize="0"/>
          <p:nvPr/>
        </p:nvPicPr>
        <p:blipFill rotWithShape="1">
          <a:blip r:embed="rId4">
            <a:alphaModFix/>
          </a:blip>
          <a:srcRect/>
          <a:stretch/>
        </p:blipFill>
        <p:spPr>
          <a:xfrm>
            <a:off x="35496" y="2221857"/>
            <a:ext cx="2993935" cy="2245451"/>
          </a:xfrm>
          <a:prstGeom prst="rect">
            <a:avLst/>
          </a:prstGeom>
          <a:noFill/>
          <a:ln>
            <a:noFill/>
          </a:ln>
        </p:spPr>
      </p:pic>
      <p:pic>
        <p:nvPicPr>
          <p:cNvPr id="432" name="Google Shape;432;p29" descr="Qué es Tableau Software y para qué sirve. Análisis, funciones y precios"/>
          <p:cNvPicPr preferRelativeResize="0"/>
          <p:nvPr/>
        </p:nvPicPr>
        <p:blipFill rotWithShape="1">
          <a:blip r:embed="rId5">
            <a:alphaModFix/>
          </a:blip>
          <a:srcRect/>
          <a:stretch/>
        </p:blipFill>
        <p:spPr>
          <a:xfrm>
            <a:off x="2843808" y="3843215"/>
            <a:ext cx="3672408" cy="196180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0"/>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439" name="Google Shape;439;p30"/>
          <p:cNvGrpSpPr/>
          <p:nvPr/>
        </p:nvGrpSpPr>
        <p:grpSpPr>
          <a:xfrm>
            <a:off x="-48245" y="619729"/>
            <a:ext cx="9240488" cy="658699"/>
            <a:chOff x="6015" y="354726"/>
            <a:chExt cx="9240488" cy="658699"/>
          </a:xfrm>
        </p:grpSpPr>
        <p:sp>
          <p:nvSpPr>
            <p:cNvPr id="440" name="Google Shape;440;p30"/>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442" name="Google Shape;442;p30"/>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444" name="Google Shape;444;p30"/>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446" name="Google Shape;446;p30"/>
            <p:cNvSpPr/>
            <p:nvPr/>
          </p:nvSpPr>
          <p:spPr>
            <a:xfrm>
              <a:off x="4635605"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Modelado</a:t>
              </a:r>
              <a:endParaRPr sz="1200" b="0">
                <a:solidFill>
                  <a:srgbClr val="FFFFFF"/>
                </a:solidFill>
                <a:latin typeface="Arial"/>
                <a:ea typeface="Arial"/>
                <a:cs typeface="Arial"/>
                <a:sym typeface="Arial"/>
              </a:endParaRPr>
            </a:p>
          </p:txBody>
        </p:sp>
        <p:sp>
          <p:nvSpPr>
            <p:cNvPr id="448" name="Google Shape;448;p30"/>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450" name="Google Shape;450;p30"/>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sp>
        <p:nvSpPr>
          <p:cNvPr id="452" name="Google Shape;452;p30"/>
          <p:cNvSpPr/>
          <p:nvPr/>
        </p:nvSpPr>
        <p:spPr>
          <a:xfrm>
            <a:off x="-324544" y="1347692"/>
            <a:ext cx="5035353" cy="577850"/>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es-EC" sz="2400" b="1" i="0" u="none" strike="noStrike" cap="none">
                <a:solidFill>
                  <a:schemeClr val="dk1"/>
                </a:solidFill>
                <a:latin typeface="Arial"/>
                <a:ea typeface="Arial"/>
                <a:cs typeface="Arial"/>
                <a:sym typeface="Arial"/>
              </a:rPr>
              <a:t>Modelo con algoritmo LINEAL</a:t>
            </a:r>
            <a:endParaRPr/>
          </a:p>
        </p:txBody>
      </p:sp>
      <p:pic>
        <p:nvPicPr>
          <p:cNvPr id="453" name="Google Shape;453;p30"/>
          <p:cNvPicPr preferRelativeResize="0"/>
          <p:nvPr/>
        </p:nvPicPr>
        <p:blipFill rotWithShape="1">
          <a:blip r:embed="rId3">
            <a:alphaModFix/>
          </a:blip>
          <a:srcRect/>
          <a:stretch/>
        </p:blipFill>
        <p:spPr>
          <a:xfrm>
            <a:off x="1177888" y="1762523"/>
            <a:ext cx="6788222" cy="43856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1"/>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460" name="Google Shape;460;p31"/>
          <p:cNvGrpSpPr/>
          <p:nvPr/>
        </p:nvGrpSpPr>
        <p:grpSpPr>
          <a:xfrm>
            <a:off x="-48245" y="619729"/>
            <a:ext cx="9240488" cy="658699"/>
            <a:chOff x="6015" y="354726"/>
            <a:chExt cx="9240488" cy="658699"/>
          </a:xfrm>
        </p:grpSpPr>
        <p:sp>
          <p:nvSpPr>
            <p:cNvPr id="461" name="Google Shape;461;p31"/>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463" name="Google Shape;463;p31"/>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465" name="Google Shape;465;p31"/>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467" name="Google Shape;467;p31"/>
            <p:cNvSpPr/>
            <p:nvPr/>
          </p:nvSpPr>
          <p:spPr>
            <a:xfrm>
              <a:off x="4635605"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Modelado</a:t>
              </a:r>
              <a:endParaRPr sz="1200" b="0">
                <a:solidFill>
                  <a:srgbClr val="FFFFFF"/>
                </a:solidFill>
                <a:latin typeface="Arial"/>
                <a:ea typeface="Arial"/>
                <a:cs typeface="Arial"/>
                <a:sym typeface="Arial"/>
              </a:endParaRPr>
            </a:p>
          </p:txBody>
        </p:sp>
        <p:sp>
          <p:nvSpPr>
            <p:cNvPr id="469" name="Google Shape;469;p31"/>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471" name="Google Shape;471;p31"/>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sp>
        <p:nvSpPr>
          <p:cNvPr id="473" name="Google Shape;473;p31"/>
          <p:cNvSpPr/>
          <p:nvPr/>
        </p:nvSpPr>
        <p:spPr>
          <a:xfrm>
            <a:off x="-324544" y="1347692"/>
            <a:ext cx="6534994" cy="577850"/>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es-EC" sz="2400" b="1" i="0" u="none" strike="noStrike" cap="none">
                <a:solidFill>
                  <a:schemeClr val="dk1"/>
                </a:solidFill>
                <a:latin typeface="Arial"/>
                <a:ea typeface="Arial"/>
                <a:cs typeface="Arial"/>
                <a:sym typeface="Arial"/>
              </a:rPr>
              <a:t>Modelo con algoritmo DEEP LEARNING </a:t>
            </a:r>
            <a:endParaRPr/>
          </a:p>
        </p:txBody>
      </p:sp>
      <p:pic>
        <p:nvPicPr>
          <p:cNvPr id="474" name="Google Shape;474;p31"/>
          <p:cNvPicPr preferRelativeResize="0"/>
          <p:nvPr/>
        </p:nvPicPr>
        <p:blipFill rotWithShape="1">
          <a:blip r:embed="rId3">
            <a:alphaModFix/>
          </a:blip>
          <a:srcRect/>
          <a:stretch/>
        </p:blipFill>
        <p:spPr>
          <a:xfrm>
            <a:off x="492925" y="1758900"/>
            <a:ext cx="8064898" cy="420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p:nvPr/>
        </p:nvSpPr>
        <p:spPr>
          <a:xfrm>
            <a:off x="-581025" y="69850"/>
            <a:ext cx="3552825" cy="15208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C" sz="3200" b="1" i="1" u="none" strike="noStrike" cap="none">
                <a:solidFill>
                  <a:srgbClr val="661900"/>
                </a:solidFill>
                <a:latin typeface="Arial"/>
                <a:ea typeface="Arial"/>
                <a:cs typeface="Arial"/>
                <a:sym typeface="Arial"/>
              </a:rPr>
              <a:t>AGENDA</a:t>
            </a:r>
            <a:endParaRPr/>
          </a:p>
        </p:txBody>
      </p:sp>
      <p:grpSp>
        <p:nvGrpSpPr>
          <p:cNvPr id="72" name="Google Shape;72;p14"/>
          <p:cNvGrpSpPr/>
          <p:nvPr/>
        </p:nvGrpSpPr>
        <p:grpSpPr>
          <a:xfrm>
            <a:off x="-3569882" y="351451"/>
            <a:ext cx="11466656" cy="6011082"/>
            <a:chOff x="-5045538" y="-773293"/>
            <a:chExt cx="11466656" cy="6011082"/>
          </a:xfrm>
        </p:grpSpPr>
        <p:sp>
          <p:nvSpPr>
            <p:cNvPr id="73" name="Google Shape;73;p14"/>
            <p:cNvSpPr/>
            <p:nvPr/>
          </p:nvSpPr>
          <p:spPr>
            <a:xfrm>
              <a:off x="-5045538" y="-773293"/>
              <a:ext cx="6011082" cy="6011082"/>
            </a:xfrm>
            <a:prstGeom prst="blockArc">
              <a:avLst>
                <a:gd name="adj1" fmla="val 18900000"/>
                <a:gd name="adj2" fmla="val 2700000"/>
                <a:gd name="adj3" fmla="val 359"/>
              </a:avLst>
            </a:prstGeom>
            <a:noFill/>
            <a:ln w="25400" cap="flat" cmpd="sng">
              <a:solidFill>
                <a:srgbClr val="A12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313184" y="202955"/>
              <a:ext cx="6107934"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p:nvPr/>
          </p:nvSpPr>
          <p:spPr>
            <a:xfrm>
              <a:off x="313184" y="202955"/>
              <a:ext cx="6107934"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Introducción</a:t>
              </a:r>
              <a:endParaRPr sz="2200" b="0" i="0" u="none" strike="noStrike" cap="none">
                <a:solidFill>
                  <a:schemeClr val="dk1"/>
                </a:solidFill>
                <a:latin typeface="Arial"/>
                <a:ea typeface="Arial"/>
                <a:cs typeface="Arial"/>
                <a:sym typeface="Arial"/>
              </a:endParaRPr>
            </a:p>
          </p:txBody>
        </p:sp>
        <p:sp>
          <p:nvSpPr>
            <p:cNvPr id="76" name="Google Shape;76;p14"/>
            <p:cNvSpPr/>
            <p:nvPr/>
          </p:nvSpPr>
          <p:spPr>
            <a:xfrm>
              <a:off x="59601" y="152239"/>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680612" y="811913"/>
              <a:ext cx="5740506"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txBox="1"/>
            <p:nvPr/>
          </p:nvSpPr>
          <p:spPr>
            <a:xfrm>
              <a:off x="680612" y="811913"/>
              <a:ext cx="5740506"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Planteamiento del problema</a:t>
              </a:r>
              <a:endParaRPr sz="2200" b="0" i="0" u="none" strike="noStrike" cap="none">
                <a:solidFill>
                  <a:schemeClr val="dk1"/>
                </a:solidFill>
                <a:latin typeface="Arial"/>
                <a:ea typeface="Arial"/>
                <a:cs typeface="Arial"/>
                <a:sym typeface="Arial"/>
              </a:endParaRPr>
            </a:p>
          </p:txBody>
        </p:sp>
        <p:sp>
          <p:nvSpPr>
            <p:cNvPr id="79" name="Google Shape;79;p14"/>
            <p:cNvSpPr/>
            <p:nvPr/>
          </p:nvSpPr>
          <p:spPr>
            <a:xfrm>
              <a:off x="427029" y="761196"/>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881961" y="1420424"/>
              <a:ext cx="5539157"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txBox="1"/>
            <p:nvPr/>
          </p:nvSpPr>
          <p:spPr>
            <a:xfrm>
              <a:off x="881961" y="1420424"/>
              <a:ext cx="5539157"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Justificación</a:t>
              </a:r>
              <a:endParaRPr sz="2200" b="0" i="0" u="none" strike="noStrike" cap="none">
                <a:solidFill>
                  <a:schemeClr val="dk1"/>
                </a:solidFill>
                <a:latin typeface="Arial"/>
                <a:ea typeface="Arial"/>
                <a:cs typeface="Arial"/>
                <a:sym typeface="Arial"/>
              </a:endParaRPr>
            </a:p>
          </p:txBody>
        </p:sp>
        <p:sp>
          <p:nvSpPr>
            <p:cNvPr id="82" name="Google Shape;82;p14"/>
            <p:cNvSpPr/>
            <p:nvPr/>
          </p:nvSpPr>
          <p:spPr>
            <a:xfrm>
              <a:off x="628377" y="1369707"/>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946249" y="2029381"/>
              <a:ext cx="5474869"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p:nvPr/>
          </p:nvSpPr>
          <p:spPr>
            <a:xfrm>
              <a:off x="946249" y="2029381"/>
              <a:ext cx="5474869"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Objetivos</a:t>
              </a:r>
              <a:endParaRPr sz="2200" b="0" i="0" u="none" strike="noStrike" cap="none">
                <a:solidFill>
                  <a:schemeClr val="dk1"/>
                </a:solidFill>
                <a:latin typeface="Arial"/>
                <a:ea typeface="Arial"/>
                <a:cs typeface="Arial"/>
                <a:sym typeface="Arial"/>
              </a:endParaRPr>
            </a:p>
          </p:txBody>
        </p:sp>
        <p:sp>
          <p:nvSpPr>
            <p:cNvPr id="85" name="Google Shape;85;p14"/>
            <p:cNvSpPr/>
            <p:nvPr/>
          </p:nvSpPr>
          <p:spPr>
            <a:xfrm>
              <a:off x="692666" y="1978664"/>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881961" y="2638338"/>
              <a:ext cx="5539157"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txBox="1"/>
            <p:nvPr/>
          </p:nvSpPr>
          <p:spPr>
            <a:xfrm>
              <a:off x="881961" y="2638338"/>
              <a:ext cx="5539157"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Metodología</a:t>
              </a:r>
              <a:endParaRPr sz="2200" b="0" i="0" u="none" strike="noStrike" cap="none">
                <a:solidFill>
                  <a:schemeClr val="dk1"/>
                </a:solidFill>
                <a:latin typeface="Arial"/>
                <a:ea typeface="Arial"/>
                <a:cs typeface="Arial"/>
                <a:sym typeface="Arial"/>
              </a:endParaRPr>
            </a:p>
          </p:txBody>
        </p:sp>
        <p:sp>
          <p:nvSpPr>
            <p:cNvPr id="88" name="Google Shape;88;p14"/>
            <p:cNvSpPr/>
            <p:nvPr/>
          </p:nvSpPr>
          <p:spPr>
            <a:xfrm>
              <a:off x="628377" y="2587621"/>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680612" y="3246849"/>
              <a:ext cx="5740506"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txBox="1"/>
            <p:nvPr/>
          </p:nvSpPr>
          <p:spPr>
            <a:xfrm>
              <a:off x="680612" y="3246849"/>
              <a:ext cx="5740506"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Resultados</a:t>
              </a:r>
              <a:endParaRPr sz="2200" b="0" i="0" u="none" strike="noStrike" cap="none">
                <a:solidFill>
                  <a:schemeClr val="dk1"/>
                </a:solidFill>
                <a:latin typeface="Arial"/>
                <a:ea typeface="Arial"/>
                <a:cs typeface="Arial"/>
                <a:sym typeface="Arial"/>
              </a:endParaRPr>
            </a:p>
          </p:txBody>
        </p:sp>
        <p:sp>
          <p:nvSpPr>
            <p:cNvPr id="91" name="Google Shape;91;p14"/>
            <p:cNvSpPr/>
            <p:nvPr/>
          </p:nvSpPr>
          <p:spPr>
            <a:xfrm>
              <a:off x="427029" y="3196132"/>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13184" y="3855806"/>
              <a:ext cx="6107934" cy="405733"/>
            </a:xfrm>
            <a:prstGeom prst="rect">
              <a:avLst/>
            </a:prstGeom>
            <a:gradFill>
              <a:gsLst>
                <a:gs pos="0">
                  <a:srgbClr val="FF968D"/>
                </a:gs>
                <a:gs pos="35000">
                  <a:srgbClr val="FFB3B0"/>
                </a:gs>
                <a:gs pos="100000">
                  <a:srgbClr val="FFDFD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p:nvPr/>
          </p:nvSpPr>
          <p:spPr>
            <a:xfrm>
              <a:off x="313184" y="3855806"/>
              <a:ext cx="6107934" cy="405733"/>
            </a:xfrm>
            <a:prstGeom prst="rect">
              <a:avLst/>
            </a:prstGeom>
            <a:noFill/>
            <a:ln>
              <a:noFill/>
            </a:ln>
          </p:spPr>
          <p:txBody>
            <a:bodyPr spcFirstLastPara="1" wrap="square" lIns="32205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EC" sz="2200" b="0" i="0" u="none" strike="noStrike" cap="none">
                  <a:solidFill>
                    <a:schemeClr val="dk1"/>
                  </a:solidFill>
                  <a:latin typeface="Arial"/>
                  <a:ea typeface="Arial"/>
                  <a:cs typeface="Arial"/>
                  <a:sym typeface="Arial"/>
                </a:rPr>
                <a:t>Conclusiones y recomendaciones</a:t>
              </a:r>
              <a:endParaRPr sz="2200" b="0" i="0" u="none" strike="noStrike" cap="none">
                <a:solidFill>
                  <a:schemeClr val="dk1"/>
                </a:solidFill>
                <a:latin typeface="Arial"/>
                <a:ea typeface="Arial"/>
                <a:cs typeface="Arial"/>
                <a:sym typeface="Arial"/>
              </a:endParaRPr>
            </a:p>
          </p:txBody>
        </p:sp>
        <p:sp>
          <p:nvSpPr>
            <p:cNvPr id="94" name="Google Shape;94;p14"/>
            <p:cNvSpPr/>
            <p:nvPr/>
          </p:nvSpPr>
          <p:spPr>
            <a:xfrm>
              <a:off x="59601" y="3805089"/>
              <a:ext cx="507166" cy="507166"/>
            </a:xfrm>
            <a:prstGeom prst="ellipse">
              <a:avLst/>
            </a:prstGeom>
            <a:gradFill>
              <a:gsLst>
                <a:gs pos="0">
                  <a:schemeClr val="lt1"/>
                </a:gs>
                <a:gs pos="35000">
                  <a:schemeClr val="lt1"/>
                </a:gs>
                <a:gs pos="100000">
                  <a:schemeClr val="lt1"/>
                </a:gs>
              </a:gsLst>
              <a:lin ang="16200000"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2"/>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481" name="Google Shape;481;p32"/>
          <p:cNvGrpSpPr/>
          <p:nvPr/>
        </p:nvGrpSpPr>
        <p:grpSpPr>
          <a:xfrm>
            <a:off x="-48245" y="619729"/>
            <a:ext cx="9240488" cy="658699"/>
            <a:chOff x="6015" y="354726"/>
            <a:chExt cx="9240488" cy="658699"/>
          </a:xfrm>
        </p:grpSpPr>
        <p:sp>
          <p:nvSpPr>
            <p:cNvPr id="482" name="Google Shape;482;p32"/>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484" name="Google Shape;484;p32"/>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486" name="Google Shape;486;p32"/>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488" name="Google Shape;488;p32"/>
            <p:cNvSpPr/>
            <p:nvPr/>
          </p:nvSpPr>
          <p:spPr>
            <a:xfrm>
              <a:off x="4635605"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Modelado</a:t>
              </a:r>
              <a:endParaRPr sz="1200" b="0">
                <a:solidFill>
                  <a:srgbClr val="FFFFFF"/>
                </a:solidFill>
                <a:latin typeface="Arial"/>
                <a:ea typeface="Arial"/>
                <a:cs typeface="Arial"/>
                <a:sym typeface="Arial"/>
              </a:endParaRPr>
            </a:p>
          </p:txBody>
        </p:sp>
        <p:sp>
          <p:nvSpPr>
            <p:cNvPr id="490" name="Google Shape;490;p32"/>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492" name="Google Shape;492;p32"/>
            <p:cNvSpPr/>
            <p:nvPr/>
          </p:nvSpPr>
          <p:spPr>
            <a:xfrm>
              <a:off x="7599754"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sp>
        <p:nvSpPr>
          <p:cNvPr id="494" name="Google Shape;494;p32"/>
          <p:cNvSpPr/>
          <p:nvPr/>
        </p:nvSpPr>
        <p:spPr>
          <a:xfrm>
            <a:off x="-324544" y="1347692"/>
            <a:ext cx="6534994" cy="577850"/>
          </a:xfrm>
          <a:prstGeom prst="rect">
            <a:avLst/>
          </a:prstGeom>
          <a:noFill/>
          <a:ln>
            <a:noFill/>
          </a:ln>
        </p:spPr>
        <p:txBody>
          <a:bodyPr spcFirstLastPara="1" wrap="square" lIns="91425" tIns="45700" rIns="91425" bIns="45700" anchor="t" anchorCtr="0">
            <a:noAutofit/>
          </a:bodyPr>
          <a:lstStyle/>
          <a:p>
            <a:pPr marL="457200" marR="0" lvl="1" indent="0" algn="l" rtl="0">
              <a:lnSpc>
                <a:spcPct val="150000"/>
              </a:lnSpc>
              <a:spcBef>
                <a:spcPts val="0"/>
              </a:spcBef>
              <a:spcAft>
                <a:spcPts val="0"/>
              </a:spcAft>
              <a:buNone/>
            </a:pPr>
            <a:r>
              <a:rPr lang="es-EC" sz="2400" b="1" i="0" u="none" strike="noStrike" cap="none">
                <a:solidFill>
                  <a:schemeClr val="dk1"/>
                </a:solidFill>
                <a:latin typeface="Arial"/>
                <a:ea typeface="Arial"/>
                <a:cs typeface="Arial"/>
                <a:sym typeface="Arial"/>
              </a:rPr>
              <a:t>Modelo con algoritmo DECISION TREE </a:t>
            </a:r>
            <a:endParaRPr/>
          </a:p>
        </p:txBody>
      </p:sp>
      <p:pic>
        <p:nvPicPr>
          <p:cNvPr id="495" name="Google Shape;495;p32"/>
          <p:cNvPicPr preferRelativeResize="0"/>
          <p:nvPr/>
        </p:nvPicPr>
        <p:blipFill rotWithShape="1">
          <a:blip r:embed="rId3">
            <a:alphaModFix/>
          </a:blip>
          <a:srcRect/>
          <a:stretch/>
        </p:blipFill>
        <p:spPr>
          <a:xfrm>
            <a:off x="976125" y="1750475"/>
            <a:ext cx="7056802" cy="42345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3"/>
          <p:cNvSpPr txBox="1">
            <a:spLocks noGrp="1"/>
          </p:cNvSpPr>
          <p:nvPr>
            <p:ph type="title"/>
          </p:nvPr>
        </p:nvSpPr>
        <p:spPr>
          <a:xfrm>
            <a:off x="395536" y="-27384"/>
            <a:ext cx="69387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502" name="Google Shape;502;p33"/>
          <p:cNvGrpSpPr/>
          <p:nvPr/>
        </p:nvGrpSpPr>
        <p:grpSpPr>
          <a:xfrm>
            <a:off x="-48245" y="619729"/>
            <a:ext cx="9240439" cy="658800"/>
            <a:chOff x="6015" y="354726"/>
            <a:chExt cx="9240439" cy="658800"/>
          </a:xfrm>
        </p:grpSpPr>
        <p:sp>
          <p:nvSpPr>
            <p:cNvPr id="503" name="Google Shape;503;p33"/>
            <p:cNvSpPr/>
            <p:nvPr/>
          </p:nvSpPr>
          <p:spPr>
            <a:xfrm>
              <a:off x="6015" y="354726"/>
              <a:ext cx="1646700" cy="658800"/>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txBox="1"/>
            <p:nvPr/>
          </p:nvSpPr>
          <p:spPr>
            <a:xfrm>
              <a:off x="335365" y="354726"/>
              <a:ext cx="987900" cy="6588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505" name="Google Shape;505;p33"/>
            <p:cNvSpPr/>
            <p:nvPr/>
          </p:nvSpPr>
          <p:spPr>
            <a:xfrm>
              <a:off x="1488090" y="354726"/>
              <a:ext cx="1830000" cy="658800"/>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txBox="1"/>
            <p:nvPr/>
          </p:nvSpPr>
          <p:spPr>
            <a:xfrm>
              <a:off x="1817440" y="354726"/>
              <a:ext cx="1171500" cy="6588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507" name="Google Shape;507;p33"/>
            <p:cNvSpPr/>
            <p:nvPr/>
          </p:nvSpPr>
          <p:spPr>
            <a:xfrm>
              <a:off x="3153530" y="354726"/>
              <a:ext cx="1646700" cy="658800"/>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txBox="1"/>
            <p:nvPr/>
          </p:nvSpPr>
          <p:spPr>
            <a:xfrm>
              <a:off x="3482880" y="354726"/>
              <a:ext cx="987900" cy="6588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509" name="Google Shape;509;p33"/>
            <p:cNvSpPr/>
            <p:nvPr/>
          </p:nvSpPr>
          <p:spPr>
            <a:xfrm>
              <a:off x="4635605" y="354726"/>
              <a:ext cx="1646700" cy="658800"/>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txBox="1"/>
            <p:nvPr/>
          </p:nvSpPr>
          <p:spPr>
            <a:xfrm>
              <a:off x="4964955" y="354726"/>
              <a:ext cx="987900" cy="6588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511" name="Google Shape;511;p33"/>
            <p:cNvSpPr/>
            <p:nvPr/>
          </p:nvSpPr>
          <p:spPr>
            <a:xfrm>
              <a:off x="6117680" y="354726"/>
              <a:ext cx="1646700" cy="658800"/>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txBox="1"/>
            <p:nvPr/>
          </p:nvSpPr>
          <p:spPr>
            <a:xfrm>
              <a:off x="6447030" y="354726"/>
              <a:ext cx="987900" cy="6588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513" name="Google Shape;513;p33"/>
            <p:cNvSpPr/>
            <p:nvPr/>
          </p:nvSpPr>
          <p:spPr>
            <a:xfrm>
              <a:off x="7599754" y="354726"/>
              <a:ext cx="1646700" cy="658800"/>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txBox="1"/>
            <p:nvPr/>
          </p:nvSpPr>
          <p:spPr>
            <a:xfrm>
              <a:off x="7929104" y="354726"/>
              <a:ext cx="987900" cy="6588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Despliegue</a:t>
              </a:r>
              <a:endParaRPr/>
            </a:p>
          </p:txBody>
        </p:sp>
      </p:grpSp>
      <p:pic>
        <p:nvPicPr>
          <p:cNvPr id="515" name="Google Shape;515;p33"/>
          <p:cNvPicPr preferRelativeResize="0"/>
          <p:nvPr/>
        </p:nvPicPr>
        <p:blipFill>
          <a:blip r:embed="rId3">
            <a:alphaModFix/>
          </a:blip>
          <a:stretch>
            <a:fillRect/>
          </a:stretch>
        </p:blipFill>
        <p:spPr>
          <a:xfrm>
            <a:off x="41425" y="1430925"/>
            <a:ext cx="9034524" cy="43179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4"/>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522" name="Google Shape;522;p34"/>
          <p:cNvGrpSpPr/>
          <p:nvPr/>
        </p:nvGrpSpPr>
        <p:grpSpPr>
          <a:xfrm>
            <a:off x="-48245" y="619729"/>
            <a:ext cx="9240488" cy="658699"/>
            <a:chOff x="6015" y="354726"/>
            <a:chExt cx="9240488" cy="658699"/>
          </a:xfrm>
        </p:grpSpPr>
        <p:sp>
          <p:nvSpPr>
            <p:cNvPr id="523" name="Google Shape;523;p34"/>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525" name="Google Shape;525;p34"/>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527" name="Google Shape;527;p34"/>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529" name="Google Shape;529;p34"/>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531" name="Google Shape;531;p34"/>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4"/>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533" name="Google Shape;533;p34"/>
            <p:cNvSpPr/>
            <p:nvPr/>
          </p:nvSpPr>
          <p:spPr>
            <a:xfrm>
              <a:off x="7599754"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4"/>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Despliegue</a:t>
              </a:r>
              <a:endParaRPr/>
            </a:p>
          </p:txBody>
        </p:sp>
      </p:grpSp>
      <p:pic>
        <p:nvPicPr>
          <p:cNvPr id="535" name="Google Shape;535;p34" descr="Captura de pantalla de un celular&#10;&#10;Descripción generada automáticamente"/>
          <p:cNvPicPr preferRelativeResize="0"/>
          <p:nvPr/>
        </p:nvPicPr>
        <p:blipFill rotWithShape="1">
          <a:blip r:embed="rId3">
            <a:alphaModFix/>
          </a:blip>
          <a:srcRect/>
          <a:stretch/>
        </p:blipFill>
        <p:spPr>
          <a:xfrm>
            <a:off x="227750" y="1340750"/>
            <a:ext cx="7203101" cy="4765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5"/>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542" name="Google Shape;542;p35"/>
          <p:cNvGrpSpPr/>
          <p:nvPr/>
        </p:nvGrpSpPr>
        <p:grpSpPr>
          <a:xfrm>
            <a:off x="-48245" y="619729"/>
            <a:ext cx="9240488" cy="658699"/>
            <a:chOff x="6015" y="354726"/>
            <a:chExt cx="9240488" cy="658699"/>
          </a:xfrm>
        </p:grpSpPr>
        <p:sp>
          <p:nvSpPr>
            <p:cNvPr id="543" name="Google Shape;543;p35"/>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545" name="Google Shape;545;p35"/>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547" name="Google Shape;547;p35"/>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549" name="Google Shape;549;p35"/>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551" name="Google Shape;551;p35"/>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553" name="Google Shape;553;p35"/>
            <p:cNvSpPr/>
            <p:nvPr/>
          </p:nvSpPr>
          <p:spPr>
            <a:xfrm>
              <a:off x="7599754"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Despliegue</a:t>
              </a:r>
              <a:endParaRPr/>
            </a:p>
          </p:txBody>
        </p:sp>
      </p:grpSp>
      <p:pic>
        <p:nvPicPr>
          <p:cNvPr id="555" name="Google Shape;555;p35" descr="Una captura de pantalla de una computadora&#10;&#10;Descripción generada automáticamente"/>
          <p:cNvPicPr preferRelativeResize="0"/>
          <p:nvPr/>
        </p:nvPicPr>
        <p:blipFill rotWithShape="1">
          <a:blip r:embed="rId3">
            <a:alphaModFix/>
          </a:blip>
          <a:srcRect/>
          <a:stretch/>
        </p:blipFill>
        <p:spPr>
          <a:xfrm>
            <a:off x="1255675" y="1340750"/>
            <a:ext cx="5990301" cy="4669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6"/>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562" name="Google Shape;562;p36"/>
          <p:cNvGrpSpPr/>
          <p:nvPr/>
        </p:nvGrpSpPr>
        <p:grpSpPr>
          <a:xfrm>
            <a:off x="-48245" y="619729"/>
            <a:ext cx="9240488" cy="658699"/>
            <a:chOff x="6015" y="354726"/>
            <a:chExt cx="9240488" cy="658699"/>
          </a:xfrm>
        </p:grpSpPr>
        <p:sp>
          <p:nvSpPr>
            <p:cNvPr id="563" name="Google Shape;563;p36"/>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565" name="Google Shape;565;p36"/>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567" name="Google Shape;567;p36"/>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569" name="Google Shape;569;p36"/>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571" name="Google Shape;571;p36"/>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573" name="Google Shape;573;p36"/>
            <p:cNvSpPr/>
            <p:nvPr/>
          </p:nvSpPr>
          <p:spPr>
            <a:xfrm>
              <a:off x="7599754"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Despliegue</a:t>
              </a:r>
              <a:endParaRPr/>
            </a:p>
          </p:txBody>
        </p:sp>
      </p:grpSp>
      <p:pic>
        <p:nvPicPr>
          <p:cNvPr id="575" name="Google Shape;575;p36"/>
          <p:cNvPicPr preferRelativeResize="0"/>
          <p:nvPr/>
        </p:nvPicPr>
        <p:blipFill rotWithShape="1">
          <a:blip r:embed="rId3">
            <a:alphaModFix/>
          </a:blip>
          <a:srcRect/>
          <a:stretch/>
        </p:blipFill>
        <p:spPr>
          <a:xfrm>
            <a:off x="863075" y="1340750"/>
            <a:ext cx="6601541" cy="5579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7"/>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582" name="Google Shape;582;p37"/>
          <p:cNvGrpSpPr/>
          <p:nvPr/>
        </p:nvGrpSpPr>
        <p:grpSpPr>
          <a:xfrm>
            <a:off x="-48245" y="619729"/>
            <a:ext cx="9240488" cy="658699"/>
            <a:chOff x="6015" y="354726"/>
            <a:chExt cx="9240488" cy="658699"/>
          </a:xfrm>
        </p:grpSpPr>
        <p:sp>
          <p:nvSpPr>
            <p:cNvPr id="583" name="Google Shape;583;p37"/>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585" name="Google Shape;585;p37"/>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587" name="Google Shape;587;p37"/>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589" name="Google Shape;589;p37"/>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591" name="Google Shape;591;p37"/>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593" name="Google Shape;593;p37"/>
            <p:cNvSpPr/>
            <p:nvPr/>
          </p:nvSpPr>
          <p:spPr>
            <a:xfrm>
              <a:off x="7599754"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Despliegue</a:t>
              </a:r>
              <a:endParaRPr/>
            </a:p>
          </p:txBody>
        </p:sp>
      </p:grpSp>
      <p:pic>
        <p:nvPicPr>
          <p:cNvPr id="595" name="Google Shape;595;p37"/>
          <p:cNvPicPr preferRelativeResize="0"/>
          <p:nvPr/>
        </p:nvPicPr>
        <p:blipFill>
          <a:blip r:embed="rId3">
            <a:alphaModFix/>
          </a:blip>
          <a:stretch>
            <a:fillRect/>
          </a:stretch>
        </p:blipFill>
        <p:spPr>
          <a:xfrm>
            <a:off x="726125" y="1340753"/>
            <a:ext cx="6714406" cy="52747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8"/>
          <p:cNvSpPr txBox="1">
            <a:spLocks noGrp="1"/>
          </p:cNvSpPr>
          <p:nvPr>
            <p:ph type="title"/>
          </p:nvPr>
        </p:nvSpPr>
        <p:spPr>
          <a:xfrm>
            <a:off x="395536" y="-27384"/>
            <a:ext cx="69387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RESULTADOS</a:t>
            </a:r>
            <a:endParaRPr/>
          </a:p>
        </p:txBody>
      </p:sp>
      <p:grpSp>
        <p:nvGrpSpPr>
          <p:cNvPr id="602" name="Google Shape;602;p38"/>
          <p:cNvGrpSpPr/>
          <p:nvPr/>
        </p:nvGrpSpPr>
        <p:grpSpPr>
          <a:xfrm>
            <a:off x="-48245" y="619729"/>
            <a:ext cx="9240488" cy="658699"/>
            <a:chOff x="6015" y="354726"/>
            <a:chExt cx="9240488" cy="658699"/>
          </a:xfrm>
        </p:grpSpPr>
        <p:sp>
          <p:nvSpPr>
            <p:cNvPr id="603" name="Google Shape;603;p38"/>
            <p:cNvSpPr/>
            <p:nvPr/>
          </p:nvSpPr>
          <p:spPr>
            <a:xfrm>
              <a:off x="601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txBox="1"/>
            <p:nvPr/>
          </p:nvSpPr>
          <p:spPr>
            <a:xfrm>
              <a:off x="33536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del negocio</a:t>
              </a:r>
              <a:endParaRPr/>
            </a:p>
          </p:txBody>
        </p:sp>
        <p:sp>
          <p:nvSpPr>
            <p:cNvPr id="605" name="Google Shape;605;p38"/>
            <p:cNvSpPr/>
            <p:nvPr/>
          </p:nvSpPr>
          <p:spPr>
            <a:xfrm>
              <a:off x="1488090" y="354726"/>
              <a:ext cx="1830115"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txBox="1"/>
            <p:nvPr/>
          </p:nvSpPr>
          <p:spPr>
            <a:xfrm>
              <a:off x="1817440" y="354726"/>
              <a:ext cx="1171416"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Entendimiento datos</a:t>
              </a:r>
              <a:endParaRPr sz="1200" b="0">
                <a:solidFill>
                  <a:schemeClr val="lt1"/>
                </a:solidFill>
                <a:latin typeface="Arial"/>
                <a:ea typeface="Arial"/>
                <a:cs typeface="Arial"/>
                <a:sym typeface="Arial"/>
              </a:endParaRPr>
            </a:p>
          </p:txBody>
        </p:sp>
        <p:sp>
          <p:nvSpPr>
            <p:cNvPr id="607" name="Google Shape;607;p38"/>
            <p:cNvSpPr/>
            <p:nvPr/>
          </p:nvSpPr>
          <p:spPr>
            <a:xfrm>
              <a:off x="315353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txBox="1"/>
            <p:nvPr/>
          </p:nvSpPr>
          <p:spPr>
            <a:xfrm>
              <a:off x="348288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Procesamiento datos</a:t>
              </a:r>
              <a:endParaRPr sz="1200" b="0">
                <a:solidFill>
                  <a:schemeClr val="lt1"/>
                </a:solidFill>
                <a:latin typeface="Arial"/>
                <a:ea typeface="Arial"/>
                <a:cs typeface="Arial"/>
                <a:sym typeface="Arial"/>
              </a:endParaRPr>
            </a:p>
          </p:txBody>
        </p:sp>
        <p:sp>
          <p:nvSpPr>
            <p:cNvPr id="609" name="Google Shape;609;p38"/>
            <p:cNvSpPr/>
            <p:nvPr/>
          </p:nvSpPr>
          <p:spPr>
            <a:xfrm>
              <a:off x="4635605"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txBox="1"/>
            <p:nvPr/>
          </p:nvSpPr>
          <p:spPr>
            <a:xfrm>
              <a:off x="4964955"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i="1">
                  <a:solidFill>
                    <a:schemeClr val="lt1"/>
                  </a:solidFill>
                  <a:latin typeface="Arial"/>
                  <a:ea typeface="Arial"/>
                  <a:cs typeface="Arial"/>
                  <a:sym typeface="Arial"/>
                </a:rPr>
                <a:t>Modelado</a:t>
              </a:r>
              <a:endParaRPr sz="1200" b="0">
                <a:solidFill>
                  <a:schemeClr val="lt1"/>
                </a:solidFill>
                <a:latin typeface="Arial"/>
                <a:ea typeface="Arial"/>
                <a:cs typeface="Arial"/>
                <a:sym typeface="Arial"/>
              </a:endParaRPr>
            </a:p>
          </p:txBody>
        </p:sp>
        <p:sp>
          <p:nvSpPr>
            <p:cNvPr id="611" name="Google Shape;611;p38"/>
            <p:cNvSpPr/>
            <p:nvPr/>
          </p:nvSpPr>
          <p:spPr>
            <a:xfrm>
              <a:off x="6117680" y="354726"/>
              <a:ext cx="1646749" cy="658699"/>
            </a:xfrm>
            <a:prstGeom prst="chevron">
              <a:avLst>
                <a:gd name="adj" fmla="val 50000"/>
              </a:avLst>
            </a:prstGeom>
            <a:solidFill>
              <a:srgbClr val="BE77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txBox="1"/>
            <p:nvPr/>
          </p:nvSpPr>
          <p:spPr>
            <a:xfrm>
              <a:off x="6447030"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C" sz="1200" b="0">
                  <a:solidFill>
                    <a:schemeClr val="lt1"/>
                  </a:solidFill>
                  <a:latin typeface="Arial"/>
                  <a:ea typeface="Arial"/>
                  <a:cs typeface="Arial"/>
                  <a:sym typeface="Arial"/>
                </a:rPr>
                <a:t>Evaluación</a:t>
              </a:r>
              <a:endParaRPr/>
            </a:p>
          </p:txBody>
        </p:sp>
        <p:sp>
          <p:nvSpPr>
            <p:cNvPr id="613" name="Google Shape;613;p38"/>
            <p:cNvSpPr/>
            <p:nvPr/>
          </p:nvSpPr>
          <p:spPr>
            <a:xfrm>
              <a:off x="7599754" y="354726"/>
              <a:ext cx="1646749" cy="658699"/>
            </a:xfrm>
            <a:prstGeom prst="chevron">
              <a:avLst>
                <a:gd name="adj" fmla="val 50000"/>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txBox="1"/>
            <p:nvPr/>
          </p:nvSpPr>
          <p:spPr>
            <a:xfrm>
              <a:off x="7929104" y="354726"/>
              <a:ext cx="988050" cy="658699"/>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s-EC" sz="1200" b="0">
                  <a:solidFill>
                    <a:srgbClr val="FFFFFF"/>
                  </a:solidFill>
                  <a:latin typeface="Arial"/>
                  <a:ea typeface="Arial"/>
                  <a:cs typeface="Arial"/>
                  <a:sym typeface="Arial"/>
                </a:rPr>
                <a:t>Despliegue</a:t>
              </a:r>
              <a:endParaRPr/>
            </a:p>
          </p:txBody>
        </p:sp>
      </p:grpSp>
      <p:pic>
        <p:nvPicPr>
          <p:cNvPr id="615" name="Google Shape;615;p38"/>
          <p:cNvPicPr preferRelativeResize="0"/>
          <p:nvPr/>
        </p:nvPicPr>
        <p:blipFill rotWithShape="1">
          <a:blip r:embed="rId3">
            <a:alphaModFix/>
          </a:blip>
          <a:srcRect/>
          <a:stretch/>
        </p:blipFill>
        <p:spPr>
          <a:xfrm>
            <a:off x="1014000" y="1278425"/>
            <a:ext cx="6464161" cy="5517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9"/>
          <p:cNvSpPr txBox="1"/>
          <p:nvPr/>
        </p:nvSpPr>
        <p:spPr>
          <a:xfrm>
            <a:off x="1982788" y="2060575"/>
            <a:ext cx="5080000" cy="2000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8800">
                <a:solidFill>
                  <a:schemeClr val="dk1"/>
                </a:solidFill>
                <a:latin typeface="Pacifico"/>
                <a:ea typeface="Pacifico"/>
                <a:cs typeface="Pacifico"/>
                <a:sym typeface="Pacifico"/>
              </a:rPr>
              <a:t>Capítulo V</a:t>
            </a:r>
            <a:endParaRPr/>
          </a:p>
          <a:p>
            <a:pPr marL="0" marR="0" lvl="0" indent="0" algn="ctr" rtl="0">
              <a:spcBef>
                <a:spcPts val="0"/>
              </a:spcBef>
              <a:spcAft>
                <a:spcPts val="0"/>
              </a:spcAft>
              <a:buNone/>
            </a:pPr>
            <a:r>
              <a:rPr lang="es-EC" sz="3600">
                <a:solidFill>
                  <a:srgbClr val="00B050"/>
                </a:solidFill>
                <a:latin typeface="Pacifico"/>
                <a:ea typeface="Pacifico"/>
                <a:cs typeface="Pacifico"/>
                <a:sym typeface="Pacifico"/>
              </a:rPr>
              <a:t>Conclusiones y Recomendaciones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0"/>
          <p:cNvSpPr txBox="1">
            <a:spLocks noGrp="1"/>
          </p:cNvSpPr>
          <p:nvPr>
            <p:ph type="title"/>
          </p:nvPr>
        </p:nvSpPr>
        <p:spPr>
          <a:xfrm>
            <a:off x="534380" y="33990"/>
            <a:ext cx="5983520" cy="586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CONCLUSIONES</a:t>
            </a:r>
            <a:endParaRPr/>
          </a:p>
        </p:txBody>
      </p:sp>
      <p:sp>
        <p:nvSpPr>
          <p:cNvPr id="627" name="Google Shape;627;p40"/>
          <p:cNvSpPr/>
          <p:nvPr/>
        </p:nvSpPr>
        <p:spPr>
          <a:xfrm>
            <a:off x="323528" y="751344"/>
            <a:ext cx="8208912" cy="5262979"/>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La </a:t>
            </a:r>
            <a:r>
              <a:rPr lang="es-EC" sz="1600" b="1">
                <a:solidFill>
                  <a:schemeClr val="dk1"/>
                </a:solidFill>
                <a:latin typeface="Arial"/>
                <a:ea typeface="Arial"/>
                <a:cs typeface="Arial"/>
                <a:sym typeface="Arial"/>
              </a:rPr>
              <a:t>revisión inicial de la literatura </a:t>
            </a:r>
            <a:r>
              <a:rPr lang="es-EC" sz="1600">
                <a:solidFill>
                  <a:schemeClr val="dk1"/>
                </a:solidFill>
                <a:latin typeface="Arial"/>
                <a:ea typeface="Arial"/>
                <a:cs typeface="Arial"/>
                <a:sym typeface="Arial"/>
              </a:rPr>
              <a:t>permitió conocer y entender de mejor manera el giro del negocio. Además, permitió determinar las características de las herramientas a utilizar puesto que al utilizarse herramientas dadas por la empresa es necesario conocer las mismas.</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Mediante la recolección y </a:t>
            </a:r>
            <a:r>
              <a:rPr lang="es-EC" sz="1600" b="1">
                <a:solidFill>
                  <a:schemeClr val="dk1"/>
                </a:solidFill>
                <a:latin typeface="Arial"/>
                <a:ea typeface="Arial"/>
                <a:cs typeface="Arial"/>
                <a:sym typeface="Arial"/>
              </a:rPr>
              <a:t>el análisis de la información</a:t>
            </a:r>
            <a:r>
              <a:rPr lang="es-EC" sz="1600">
                <a:solidFill>
                  <a:schemeClr val="dk1"/>
                </a:solidFill>
                <a:latin typeface="Arial"/>
                <a:ea typeface="Arial"/>
                <a:cs typeface="Arial"/>
                <a:sym typeface="Arial"/>
              </a:rPr>
              <a:t> existente en la empresa sobre la línea de producción de refrigeración, se identificó valores concurrentes que ayudaron a </a:t>
            </a:r>
            <a:r>
              <a:rPr lang="es-EC" sz="1600" b="1">
                <a:solidFill>
                  <a:schemeClr val="dk1"/>
                </a:solidFill>
                <a:latin typeface="Arial"/>
                <a:ea typeface="Arial"/>
                <a:cs typeface="Arial"/>
                <a:sym typeface="Arial"/>
              </a:rPr>
              <a:t>determinar patrones de comportamiento</a:t>
            </a:r>
            <a:r>
              <a:rPr lang="es-EC" sz="1600">
                <a:solidFill>
                  <a:schemeClr val="dk1"/>
                </a:solidFill>
                <a:latin typeface="Arial"/>
                <a:ea typeface="Arial"/>
                <a:cs typeface="Arial"/>
                <a:sym typeface="Arial"/>
              </a:rPr>
              <a:t>. De esta manera, se comprendió la necesidad de pronosticar los patrones de comportamiento en el proceso de producción. También, se observó como </a:t>
            </a:r>
            <a:r>
              <a:rPr lang="es-EC" sz="1600" b="1">
                <a:solidFill>
                  <a:schemeClr val="dk1"/>
                </a:solidFill>
                <a:latin typeface="Arial"/>
                <a:ea typeface="Arial"/>
                <a:cs typeface="Arial"/>
                <a:sym typeface="Arial"/>
              </a:rPr>
              <a:t>alarmas</a:t>
            </a:r>
            <a:r>
              <a:rPr lang="es-EC" sz="1600">
                <a:solidFill>
                  <a:schemeClr val="dk1"/>
                </a:solidFill>
                <a:latin typeface="Arial"/>
                <a:ea typeface="Arial"/>
                <a:cs typeface="Arial"/>
                <a:sym typeface="Arial"/>
              </a:rPr>
              <a:t> de llamados a mantenimiento, bodega  y producción infieren en los tiempos de retraso en la producción. Este proceso también interfiere en la calidad de los productos en sus líneas de fabricación.</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La facilidad de usar </a:t>
            </a:r>
            <a:r>
              <a:rPr lang="es-EC" sz="1600" b="1">
                <a:solidFill>
                  <a:schemeClr val="dk1"/>
                </a:solidFill>
                <a:latin typeface="Arial"/>
                <a:ea typeface="Arial"/>
                <a:cs typeface="Arial"/>
                <a:sym typeface="Arial"/>
              </a:rPr>
              <a:t>Rapidminer</a:t>
            </a:r>
            <a:r>
              <a:rPr lang="es-EC" sz="1600">
                <a:solidFill>
                  <a:schemeClr val="dk1"/>
                </a:solidFill>
                <a:latin typeface="Arial"/>
                <a:ea typeface="Arial"/>
                <a:cs typeface="Arial"/>
                <a:sym typeface="Arial"/>
              </a:rPr>
              <a:t> está en que permite realizar la comparación entre algunos algoritmos de minería de datos, para de esta manera con los mismos datos identificar el algoritmo que mejor se acopla al caso de estudio y el que brinda mayor confianza. En este caso se pudo observar </a:t>
            </a:r>
            <a:r>
              <a:rPr lang="es-EC" sz="1600">
                <a:solidFill>
                  <a:schemeClr val="dk1"/>
                </a:solidFill>
              </a:rPr>
              <a:t>cómo</a:t>
            </a:r>
            <a:r>
              <a:rPr lang="es-EC" sz="1600">
                <a:solidFill>
                  <a:schemeClr val="dk1"/>
                </a:solidFill>
                <a:latin typeface="Arial"/>
                <a:ea typeface="Arial"/>
                <a:cs typeface="Arial"/>
                <a:sym typeface="Arial"/>
              </a:rPr>
              <a:t> el algoritmo de decisión tree presenta un error absoluto menor que lo definiría como el algoritmo más adecuado para el estudio realizado.</a:t>
            </a:r>
            <a:endParaRPr/>
          </a:p>
          <a:p>
            <a:pPr marL="285750" marR="0" lvl="0" indent="-184150" algn="just"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1"/>
          <p:cNvSpPr txBox="1">
            <a:spLocks noGrp="1"/>
          </p:cNvSpPr>
          <p:nvPr>
            <p:ph type="title"/>
          </p:nvPr>
        </p:nvSpPr>
        <p:spPr>
          <a:xfrm>
            <a:off x="534380" y="33990"/>
            <a:ext cx="5983520" cy="586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CONCLUSIONES</a:t>
            </a:r>
            <a:endParaRPr/>
          </a:p>
        </p:txBody>
      </p:sp>
      <p:sp>
        <p:nvSpPr>
          <p:cNvPr id="633" name="Google Shape;633;p41"/>
          <p:cNvSpPr/>
          <p:nvPr/>
        </p:nvSpPr>
        <p:spPr>
          <a:xfrm>
            <a:off x="395536" y="980728"/>
            <a:ext cx="7848872" cy="4770537"/>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El modelo de minería de datos creado se lo </a:t>
            </a:r>
            <a:r>
              <a:rPr lang="es-EC" sz="1600" b="1">
                <a:solidFill>
                  <a:schemeClr val="dk1"/>
                </a:solidFill>
                <a:latin typeface="Arial"/>
                <a:ea typeface="Arial"/>
                <a:cs typeface="Arial"/>
                <a:sym typeface="Arial"/>
              </a:rPr>
              <a:t>verificó con tres algoritmos </a:t>
            </a:r>
            <a:r>
              <a:rPr lang="es-EC" sz="1600">
                <a:solidFill>
                  <a:schemeClr val="dk1"/>
                </a:solidFill>
                <a:latin typeface="Arial"/>
                <a:ea typeface="Arial"/>
                <a:cs typeface="Arial"/>
                <a:sym typeface="Arial"/>
              </a:rPr>
              <a:t>determinando algunos patrones que afectan la baja producción y calidad de los productos por tiempos de para.</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b="1">
                <a:solidFill>
                  <a:schemeClr val="dk1"/>
                </a:solidFill>
                <a:latin typeface="Arial"/>
                <a:ea typeface="Arial"/>
                <a:cs typeface="Arial"/>
                <a:sym typeface="Arial"/>
              </a:rPr>
              <a:t>Evaluar el modelo analítico – predictivo </a:t>
            </a:r>
            <a:r>
              <a:rPr lang="es-EC" sz="1600">
                <a:solidFill>
                  <a:schemeClr val="dk1"/>
                </a:solidFill>
                <a:latin typeface="Arial"/>
                <a:ea typeface="Arial"/>
                <a:cs typeface="Arial"/>
                <a:sym typeface="Arial"/>
              </a:rPr>
              <a:t>a través de la herramienta Rapidminer permitió identificar de una manera rápida el algoritmo que refleja mejor nivel de confianza de acuerdo a los datos analizados.</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Utilizar una metodología al analizar los datos permitió </a:t>
            </a:r>
            <a:r>
              <a:rPr lang="es-EC" sz="1600" b="1">
                <a:solidFill>
                  <a:schemeClr val="dk1"/>
                </a:solidFill>
                <a:latin typeface="Arial"/>
                <a:ea typeface="Arial"/>
                <a:cs typeface="Arial"/>
                <a:sym typeface="Arial"/>
              </a:rPr>
              <a:t>organizar el flujo de trabajo de una manera eficiente</a:t>
            </a:r>
            <a:r>
              <a:rPr lang="es-EC" sz="1600">
                <a:solidFill>
                  <a:schemeClr val="dk1"/>
                </a:solidFill>
                <a:latin typeface="Arial"/>
                <a:ea typeface="Arial"/>
                <a:cs typeface="Arial"/>
                <a:sym typeface="Arial"/>
              </a:rPr>
              <a:t>, es decir, considerando los pasos a seguir adecuadamente para que los datos obtenidos reflejen un resultados descriptivo y predictivo de los patrones de interés en el caso de estudio.</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b="1">
                <a:solidFill>
                  <a:schemeClr val="dk1"/>
                </a:solidFill>
                <a:latin typeface="Arial"/>
                <a:ea typeface="Arial"/>
                <a:cs typeface="Arial"/>
                <a:sym typeface="Arial"/>
              </a:rPr>
              <a:t>Los tiempos de retardo originados por llamados a </a:t>
            </a:r>
            <a:r>
              <a:rPr lang="es-EC" sz="1600" b="1">
                <a:solidFill>
                  <a:schemeClr val="dk1"/>
                </a:solidFill>
              </a:rPr>
              <a:t>bodega</a:t>
            </a:r>
            <a:r>
              <a:rPr lang="es-EC" sz="1600" b="1">
                <a:solidFill>
                  <a:schemeClr val="dk1"/>
                </a:solidFill>
                <a:latin typeface="Arial"/>
                <a:ea typeface="Arial"/>
                <a:cs typeface="Arial"/>
                <a:sym typeface="Arial"/>
              </a:rPr>
              <a:t> son los que mayor influencia tiene en las paras de la línea de producción.</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De acuerdo al </a:t>
            </a:r>
            <a:r>
              <a:rPr lang="es-EC" sz="1600" b="1">
                <a:solidFill>
                  <a:schemeClr val="dk1"/>
                </a:solidFill>
                <a:latin typeface="Arial"/>
                <a:ea typeface="Arial"/>
                <a:cs typeface="Arial"/>
                <a:sym typeface="Arial"/>
              </a:rPr>
              <a:t>algoritmo Deep Learning la variación de equipo influirá mayormente en los tiempos de para</a:t>
            </a:r>
            <a:r>
              <a:rPr lang="es-EC" sz="1600">
                <a:solidFill>
                  <a:schemeClr val="dk1"/>
                </a:solidFill>
                <a:latin typeface="Arial"/>
                <a:ea typeface="Arial"/>
                <a:cs typeface="Arial"/>
                <a:sym typeface="Arial"/>
              </a:rPr>
              <a:t>, mientras que para el algoritmo lineal el atributo que más influye es el año de análisis.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23528" y="86861"/>
            <a:ext cx="2950245" cy="69988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s-EC">
                <a:solidFill>
                  <a:srgbClr val="933732"/>
                </a:solidFill>
                <a:latin typeface="Calibri"/>
                <a:ea typeface="Calibri"/>
                <a:cs typeface="Calibri"/>
                <a:sym typeface="Calibri"/>
              </a:rPr>
              <a:t>Introducción</a:t>
            </a:r>
            <a:endParaRPr/>
          </a:p>
        </p:txBody>
      </p:sp>
      <p:pic>
        <p:nvPicPr>
          <p:cNvPr id="101" name="Google Shape;101;p15" descr="Qué es el Lean Manufacturing o producción ajustada?"/>
          <p:cNvPicPr preferRelativeResize="0"/>
          <p:nvPr/>
        </p:nvPicPr>
        <p:blipFill rotWithShape="1">
          <a:blip r:embed="rId3">
            <a:alphaModFix/>
          </a:blip>
          <a:srcRect/>
          <a:stretch/>
        </p:blipFill>
        <p:spPr>
          <a:xfrm>
            <a:off x="3834750" y="4237950"/>
            <a:ext cx="3242848" cy="168167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nvGrpSpPr>
          <p:cNvPr id="102" name="Google Shape;102;p15"/>
          <p:cNvGrpSpPr/>
          <p:nvPr/>
        </p:nvGrpSpPr>
        <p:grpSpPr>
          <a:xfrm>
            <a:off x="328018" y="264483"/>
            <a:ext cx="8595467" cy="4507276"/>
            <a:chOff x="4490" y="331179"/>
            <a:chExt cx="8595467" cy="4507276"/>
          </a:xfrm>
        </p:grpSpPr>
        <p:sp>
          <p:nvSpPr>
            <p:cNvPr id="103" name="Google Shape;103;p15"/>
            <p:cNvSpPr/>
            <p:nvPr/>
          </p:nvSpPr>
          <p:spPr>
            <a:xfrm>
              <a:off x="4490" y="1477021"/>
              <a:ext cx="2100820" cy="1732737"/>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1164843" y="2221614"/>
              <a:ext cx="2616841" cy="2616841"/>
            </a:xfrm>
            <a:custGeom>
              <a:avLst/>
              <a:gdLst/>
              <a:ahLst/>
              <a:cxnLst/>
              <a:rect l="l" t="t" r="r" b="b"/>
              <a:pathLst>
                <a:path w="120000" h="120000" extrusionOk="0">
                  <a:moveTo>
                    <a:pt x="10019" y="89715"/>
                  </a:moveTo>
                  <a:lnTo>
                    <a:pt x="12408" y="88295"/>
                  </a:lnTo>
                  <a:lnTo>
                    <a:pt x="12408" y="88295"/>
                  </a:lnTo>
                  <a:cubicBezTo>
                    <a:pt x="22168" y="104712"/>
                    <a:pt x="39700" y="114939"/>
                    <a:pt x="58795" y="115355"/>
                  </a:cubicBezTo>
                  <a:cubicBezTo>
                    <a:pt x="77889" y="115771"/>
                    <a:pt x="95850" y="106316"/>
                    <a:pt x="106316" y="90340"/>
                  </a:cubicBezTo>
                  <a:lnTo>
                    <a:pt x="104691" y="89459"/>
                  </a:lnTo>
                  <a:lnTo>
                    <a:pt x="109903" y="87040"/>
                  </a:lnTo>
                  <a:lnTo>
                    <a:pt x="110392" y="92548"/>
                  </a:lnTo>
                  <a:lnTo>
                    <a:pt x="108767" y="91668"/>
                  </a:lnTo>
                  <a:cubicBezTo>
                    <a:pt x="97821" y="108525"/>
                    <a:pt x="78945" y="118533"/>
                    <a:pt x="58850" y="118136"/>
                  </a:cubicBezTo>
                  <a:cubicBezTo>
                    <a:pt x="38755" y="117738"/>
                    <a:pt x="20290" y="106991"/>
                    <a:pt x="10019" y="89715"/>
                  </a:cubicBezTo>
                  <a:close/>
                </a:path>
              </a:pathLst>
            </a:custGeom>
            <a:solidFill>
              <a:srgbClr val="E0AA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128018" y="2254398"/>
              <a:ext cx="2554037" cy="191072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txBox="1"/>
            <p:nvPr/>
          </p:nvSpPr>
          <p:spPr>
            <a:xfrm>
              <a:off x="183981" y="2310361"/>
              <a:ext cx="2442111" cy="179879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s-EC" sz="1400" b="0" i="0" u="none" strike="noStrike" cap="none">
                  <a:solidFill>
                    <a:schemeClr val="lt1"/>
                  </a:solidFill>
                  <a:latin typeface="Arial"/>
                  <a:ea typeface="Arial"/>
                  <a:cs typeface="Arial"/>
                  <a:sym typeface="Arial"/>
                </a:rPr>
                <a:t>Muchas empresas manufactureras usan metodologías </a:t>
              </a:r>
              <a:r>
                <a:rPr lang="es-EC" sz="1400" b="0" i="1" u="none" strike="noStrike" cap="none">
                  <a:solidFill>
                    <a:schemeClr val="lt1"/>
                  </a:solidFill>
                  <a:latin typeface="Arial"/>
                  <a:ea typeface="Arial"/>
                  <a:cs typeface="Arial"/>
                  <a:sym typeface="Arial"/>
                </a:rPr>
                <a:t>que han</a:t>
              </a:r>
              <a:r>
                <a:rPr lang="es-EC" sz="1400" b="0" i="0" u="none" strike="noStrike" cap="none">
                  <a:solidFill>
                    <a:schemeClr val="lt1"/>
                  </a:solidFill>
                  <a:latin typeface="Arial"/>
                  <a:ea typeface="Arial"/>
                  <a:cs typeface="Arial"/>
                  <a:sym typeface="Arial"/>
                </a:rPr>
                <a:t> ayudado a eliminar o reducir actividades en los procesos que no agreguen valor dentro de la producción.</a:t>
              </a:r>
              <a:endParaRPr/>
            </a:p>
          </p:txBody>
        </p:sp>
        <p:sp>
          <p:nvSpPr>
            <p:cNvPr id="107" name="Google Shape;107;p15"/>
            <p:cNvSpPr/>
            <p:nvPr/>
          </p:nvSpPr>
          <p:spPr>
            <a:xfrm>
              <a:off x="2970691" y="2018059"/>
              <a:ext cx="2100820" cy="1732737"/>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4161172" y="331179"/>
              <a:ext cx="2855917" cy="2855917"/>
            </a:xfrm>
            <a:custGeom>
              <a:avLst/>
              <a:gdLst/>
              <a:ahLst/>
              <a:cxnLst/>
              <a:rect l="l" t="t" r="r" b="b"/>
              <a:pathLst>
                <a:path w="120000" h="120000" extrusionOk="0">
                  <a:moveTo>
                    <a:pt x="7878" y="33877"/>
                  </a:moveTo>
                  <a:lnTo>
                    <a:pt x="7878" y="33877"/>
                  </a:lnTo>
                  <a:cubicBezTo>
                    <a:pt x="16939" y="15797"/>
                    <a:pt x="34722" y="3705"/>
                    <a:pt x="54867" y="1924"/>
                  </a:cubicBezTo>
                  <a:cubicBezTo>
                    <a:pt x="75012" y="144"/>
                    <a:pt x="94640" y="8930"/>
                    <a:pt x="106732" y="25140"/>
                  </a:cubicBezTo>
                  <a:lnTo>
                    <a:pt x="108161" y="24228"/>
                  </a:lnTo>
                  <a:lnTo>
                    <a:pt x="108063" y="29305"/>
                  </a:lnTo>
                  <a:lnTo>
                    <a:pt x="103152" y="27427"/>
                  </a:lnTo>
                  <a:lnTo>
                    <a:pt x="104580" y="26515"/>
                  </a:lnTo>
                  <a:lnTo>
                    <a:pt x="104580" y="26515"/>
                  </a:lnTo>
                  <a:cubicBezTo>
                    <a:pt x="92985" y="11077"/>
                    <a:pt x="74228" y="2737"/>
                    <a:pt x="54999" y="4469"/>
                  </a:cubicBezTo>
                  <a:cubicBezTo>
                    <a:pt x="35770" y="6201"/>
                    <a:pt x="18805" y="17757"/>
                    <a:pt x="10154" y="35018"/>
                  </a:cubicBezTo>
                  <a:close/>
                </a:path>
              </a:pathLst>
            </a:custGeom>
            <a:solidFill>
              <a:srgbClr val="E0AA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122510" y="1148743"/>
              <a:ext cx="2497455" cy="173863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txBox="1"/>
            <p:nvPr/>
          </p:nvSpPr>
          <p:spPr>
            <a:xfrm>
              <a:off x="3173433" y="1199666"/>
              <a:ext cx="2395609" cy="163678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s-EC" sz="1400" b="0" i="0" u="none" strike="noStrike" cap="none">
                  <a:solidFill>
                    <a:schemeClr val="lt1"/>
                  </a:solidFill>
                  <a:latin typeface="Arial"/>
                  <a:ea typeface="Arial"/>
                  <a:cs typeface="Arial"/>
                  <a:sym typeface="Arial"/>
                </a:rPr>
                <a:t>El crecimiento de compañías de producción masiva tiene métodos complejos para la producción de sus productos, generando varios procesos innecesarios.</a:t>
              </a:r>
              <a:endParaRPr/>
            </a:p>
          </p:txBody>
        </p:sp>
        <p:sp>
          <p:nvSpPr>
            <p:cNvPr id="111" name="Google Shape;111;p15"/>
            <p:cNvSpPr/>
            <p:nvPr/>
          </p:nvSpPr>
          <p:spPr>
            <a:xfrm>
              <a:off x="5908601" y="1397193"/>
              <a:ext cx="2100820" cy="1732737"/>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6018339" y="2014914"/>
              <a:ext cx="2581618" cy="223003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txBox="1"/>
            <p:nvPr/>
          </p:nvSpPr>
          <p:spPr>
            <a:xfrm>
              <a:off x="6083654" y="2080229"/>
              <a:ext cx="2450988" cy="2099403"/>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s-EC" sz="1400" b="0" i="0" u="none" strike="noStrike" cap="none">
                  <a:solidFill>
                    <a:schemeClr val="lt1"/>
                  </a:solidFill>
                  <a:latin typeface="Arial"/>
                  <a:ea typeface="Arial"/>
                  <a:cs typeface="Arial"/>
                  <a:sym typeface="Arial"/>
                </a:rPr>
                <a:t>El presente proyecto utiliza técnicas de inteligencia de negocios donde encontró las relaciones entre la pérdida de dinero y paras en la producción. Que permiten determinar mediante el uso de indicadores analíticos, acciones en la línea y evitando el no cumplimiento del proceso de producción.</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2"/>
          <p:cNvSpPr txBox="1">
            <a:spLocks noGrp="1"/>
          </p:cNvSpPr>
          <p:nvPr>
            <p:ph type="title"/>
          </p:nvPr>
        </p:nvSpPr>
        <p:spPr>
          <a:xfrm>
            <a:off x="534380" y="33990"/>
            <a:ext cx="5983520" cy="586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RECOMENDACIONES</a:t>
            </a:r>
            <a:endParaRPr/>
          </a:p>
        </p:txBody>
      </p:sp>
      <p:sp>
        <p:nvSpPr>
          <p:cNvPr id="639" name="Google Shape;639;p42"/>
          <p:cNvSpPr/>
          <p:nvPr/>
        </p:nvSpPr>
        <p:spPr>
          <a:xfrm>
            <a:off x="467544" y="1196752"/>
            <a:ext cx="8136904" cy="3293209"/>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Es relevante que los informes descriptivos sean desarrollados con el apoyo de algún trabajador de la empresa, para que de esta manera éstos reflejen los datos que ellos requieren.</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Utilizar una herramienta visual para mostrar los datos facilita la comprensión de los mismos y que sirva de mejor manera en la toma de decisiones.</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El modelo de minería de datos podría ser implementados en una aplicación de visualización para poder ser entregado a la empresa.</a:t>
            </a:r>
            <a:endParaRPr/>
          </a:p>
          <a:p>
            <a:pPr marL="0" marR="0" lvl="0" indent="0" algn="just" rtl="0">
              <a:spcBef>
                <a:spcPts val="0"/>
              </a:spcBef>
              <a:spcAft>
                <a:spcPts val="0"/>
              </a:spcAft>
              <a:buNone/>
            </a:pPr>
            <a:endParaRPr sz="16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600"/>
              <a:buFont typeface="Arial"/>
              <a:buChar char="•"/>
            </a:pPr>
            <a:r>
              <a:rPr lang="es-EC" sz="1600">
                <a:solidFill>
                  <a:schemeClr val="dk1"/>
                </a:solidFill>
                <a:latin typeface="Arial"/>
                <a:ea typeface="Arial"/>
                <a:cs typeface="Arial"/>
                <a:sym typeface="Arial"/>
              </a:rPr>
              <a:t>La interacción entre la data y los empleados es importante para obtener resultados adecuados, puesto que si los datos son ingresados adecuadamente las respuestas será más confiables.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43"/>
          <p:cNvPicPr preferRelativeResize="0"/>
          <p:nvPr/>
        </p:nvPicPr>
        <p:blipFill rotWithShape="1">
          <a:blip r:embed="rId3">
            <a:alphaModFix/>
          </a:blip>
          <a:srcRect/>
          <a:stretch/>
        </p:blipFill>
        <p:spPr>
          <a:xfrm>
            <a:off x="1619672" y="836712"/>
            <a:ext cx="5652973" cy="5254054"/>
          </a:xfrm>
          <a:prstGeom prst="rect">
            <a:avLst/>
          </a:prstGeom>
          <a:noFill/>
          <a:ln>
            <a:noFill/>
          </a:ln>
        </p:spPr>
      </p:pic>
      <p:sp>
        <p:nvSpPr>
          <p:cNvPr id="645" name="Google Shape;645;p43"/>
          <p:cNvSpPr txBox="1"/>
          <p:nvPr/>
        </p:nvSpPr>
        <p:spPr>
          <a:xfrm>
            <a:off x="3275856" y="3356992"/>
            <a:ext cx="266429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a:solidFill>
                  <a:schemeClr val="dk1"/>
                </a:solidFill>
                <a:latin typeface="Arial"/>
                <a:ea typeface="Arial"/>
                <a:cs typeface="Arial"/>
                <a:sym typeface="Arial"/>
              </a:rPr>
              <a:t>Muchas Gracias por </a:t>
            </a:r>
            <a:endParaRPr/>
          </a:p>
          <a:p>
            <a:pPr marL="0" marR="0" lvl="0" indent="0" algn="ctr" rtl="0">
              <a:spcBef>
                <a:spcPts val="0"/>
              </a:spcBef>
              <a:spcAft>
                <a:spcPts val="0"/>
              </a:spcAft>
              <a:buNone/>
            </a:pPr>
            <a:r>
              <a:rPr lang="es-EC" sz="1800">
                <a:solidFill>
                  <a:schemeClr val="dk1"/>
                </a:solidFill>
                <a:latin typeface="Arial"/>
                <a:ea typeface="Arial"/>
                <a:cs typeface="Arial"/>
                <a:sym typeface="Arial"/>
              </a:rPr>
              <a:t>Su Atención.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6" descr="UNIDADES PERDIDAS Y AUMENTADAS EN UN PROCESO DE PRODUCCIÓN | Contabilidad  de costos"/>
          <p:cNvPicPr preferRelativeResize="0"/>
          <p:nvPr/>
        </p:nvPicPr>
        <p:blipFill rotWithShape="1">
          <a:blip r:embed="rId3">
            <a:alphaModFix/>
          </a:blip>
          <a:srcRect/>
          <a:stretch/>
        </p:blipFill>
        <p:spPr>
          <a:xfrm>
            <a:off x="467550" y="4047949"/>
            <a:ext cx="2201949" cy="2042073"/>
          </a:xfrm>
          <a:prstGeom prst="rect">
            <a:avLst/>
          </a:prstGeom>
          <a:noFill/>
          <a:ln>
            <a:noFill/>
          </a:ln>
        </p:spPr>
      </p:pic>
      <p:pic>
        <p:nvPicPr>
          <p:cNvPr id="120" name="Google Shape;120;p16" descr="Llevar una tabla de Word a una base de datos de Access | Tecnología -  ComputerHoy.com"/>
          <p:cNvPicPr preferRelativeResize="0"/>
          <p:nvPr/>
        </p:nvPicPr>
        <p:blipFill rotWithShape="1">
          <a:blip r:embed="rId4">
            <a:alphaModFix/>
          </a:blip>
          <a:srcRect/>
          <a:stretch/>
        </p:blipFill>
        <p:spPr>
          <a:xfrm>
            <a:off x="3711297" y="1280923"/>
            <a:ext cx="2156850" cy="1217722"/>
          </a:xfrm>
          <a:prstGeom prst="rect">
            <a:avLst/>
          </a:prstGeom>
          <a:noFill/>
          <a:ln>
            <a:noFill/>
          </a:ln>
        </p:spPr>
      </p:pic>
      <p:sp>
        <p:nvSpPr>
          <p:cNvPr id="121" name="Google Shape;121;p16"/>
          <p:cNvSpPr txBox="1">
            <a:spLocks noGrp="1"/>
          </p:cNvSpPr>
          <p:nvPr>
            <p:ph type="title"/>
          </p:nvPr>
        </p:nvSpPr>
        <p:spPr>
          <a:xfrm>
            <a:off x="323528" y="86861"/>
            <a:ext cx="5256584" cy="69988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s-EC">
                <a:solidFill>
                  <a:srgbClr val="933732"/>
                </a:solidFill>
                <a:latin typeface="Calibri"/>
                <a:ea typeface="Calibri"/>
                <a:cs typeface="Calibri"/>
                <a:sym typeface="Calibri"/>
              </a:rPr>
              <a:t>Planteamiento del Problema</a:t>
            </a:r>
            <a:endParaRPr/>
          </a:p>
        </p:txBody>
      </p:sp>
      <p:pic>
        <p:nvPicPr>
          <p:cNvPr id="122" name="Google Shape;122;p16" descr="Factores de riesgo en el sector del metal: Ensamblaje y Montaje.  Metalistería - APMEN"/>
          <p:cNvPicPr preferRelativeResize="0"/>
          <p:nvPr/>
        </p:nvPicPr>
        <p:blipFill rotWithShape="1">
          <a:blip r:embed="rId5">
            <a:alphaModFix/>
          </a:blip>
          <a:srcRect/>
          <a:stretch/>
        </p:blipFill>
        <p:spPr>
          <a:xfrm>
            <a:off x="475925" y="933475"/>
            <a:ext cx="3507300" cy="1964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23" name="Google Shape;123;p16"/>
          <p:cNvSpPr/>
          <p:nvPr/>
        </p:nvSpPr>
        <p:spPr>
          <a:xfrm>
            <a:off x="305616" y="3186336"/>
            <a:ext cx="45720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400" b="0" i="0" u="none" strike="noStrike" cap="none">
                <a:solidFill>
                  <a:schemeClr val="dk1"/>
                </a:solidFill>
                <a:latin typeface="Arial"/>
                <a:ea typeface="Arial"/>
                <a:cs typeface="Arial"/>
                <a:sym typeface="Arial"/>
              </a:rPr>
              <a:t>Dentro de la línea de producción se tienen varias etapas para el ensamble de una refrigeradora, cada etapa tiene una serie de pulsantes que se presionan cuando se tiene algún inconveniente. </a:t>
            </a:r>
            <a:endParaRPr sz="1400" b="0" i="0" u="none" strike="noStrike" cap="none">
              <a:solidFill>
                <a:schemeClr val="dk1"/>
              </a:solidFill>
              <a:latin typeface="Arial"/>
              <a:ea typeface="Arial"/>
              <a:cs typeface="Arial"/>
              <a:sym typeface="Arial"/>
            </a:endParaRPr>
          </a:p>
        </p:txBody>
      </p:sp>
      <p:pic>
        <p:nvPicPr>
          <p:cNvPr id="124" name="Google Shape;124;p16" descr="Escena de jefe y empleado trabajando juntos | Vector Gratis"/>
          <p:cNvPicPr preferRelativeResize="0"/>
          <p:nvPr/>
        </p:nvPicPr>
        <p:blipFill rotWithShape="1">
          <a:blip r:embed="rId6">
            <a:alphaModFix/>
          </a:blip>
          <a:srcRect b="12680"/>
          <a:stretch/>
        </p:blipFill>
        <p:spPr>
          <a:xfrm>
            <a:off x="5692075" y="711900"/>
            <a:ext cx="2966076" cy="2589975"/>
          </a:xfrm>
          <a:prstGeom prst="rect">
            <a:avLst/>
          </a:prstGeom>
          <a:noFill/>
          <a:ln>
            <a:noFill/>
          </a:ln>
        </p:spPr>
      </p:pic>
      <p:sp>
        <p:nvSpPr>
          <p:cNvPr id="125" name="Google Shape;125;p16"/>
          <p:cNvSpPr/>
          <p:nvPr/>
        </p:nvSpPr>
        <p:spPr>
          <a:xfrm>
            <a:off x="5309664" y="3334513"/>
            <a:ext cx="3834336"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400" b="0" i="0" u="none" strike="noStrike" cap="none">
                <a:solidFill>
                  <a:schemeClr val="dk1"/>
                </a:solidFill>
                <a:latin typeface="Arial"/>
                <a:ea typeface="Arial"/>
                <a:cs typeface="Arial"/>
                <a:sym typeface="Arial"/>
              </a:rPr>
              <a:t>Cuando se realiza la pulsación se genera información a un sistema transaccional. Esta información carecía de estandarización y no se contaba con más reportería que la verbalización de cualquier evento por parte de un supervisor </a:t>
            </a:r>
            <a:endParaRPr/>
          </a:p>
        </p:txBody>
      </p:sp>
      <p:sp>
        <p:nvSpPr>
          <p:cNvPr id="126" name="Google Shape;126;p16"/>
          <p:cNvSpPr/>
          <p:nvPr/>
        </p:nvSpPr>
        <p:spPr>
          <a:xfrm>
            <a:off x="5868144" y="933476"/>
            <a:ext cx="576064" cy="4793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7" name="Google Shape;127;p16"/>
          <p:cNvSpPr/>
          <p:nvPr/>
        </p:nvSpPr>
        <p:spPr>
          <a:xfrm>
            <a:off x="3420096" y="5173691"/>
            <a:ext cx="4572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400" b="0" i="0" u="none" strike="noStrike" cap="none">
                <a:solidFill>
                  <a:schemeClr val="dk1"/>
                </a:solidFill>
                <a:latin typeface="Arial"/>
                <a:ea typeface="Arial"/>
                <a:cs typeface="Arial"/>
                <a:sym typeface="Arial"/>
              </a:rPr>
              <a:t>Gastan grandes sumas de dinero anualmente por falta del cumplimiento en su presupuesto de producción </a:t>
            </a:r>
            <a:endParaRPr/>
          </a:p>
        </p:txBody>
      </p:sp>
      <p:pic>
        <p:nvPicPr>
          <p:cNvPr id="128" name="Google Shape;128;p16" descr="Flecha: curva ligera"/>
          <p:cNvPicPr preferRelativeResize="0"/>
          <p:nvPr/>
        </p:nvPicPr>
        <p:blipFill rotWithShape="1">
          <a:blip r:embed="rId7">
            <a:alphaModFix/>
          </a:blip>
          <a:srcRect/>
          <a:stretch/>
        </p:blipFill>
        <p:spPr>
          <a:xfrm rot="-2932746" flipH="1">
            <a:off x="7723164" y="4496978"/>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p:nvPr/>
        </p:nvSpPr>
        <p:spPr>
          <a:xfrm>
            <a:off x="323528" y="86861"/>
            <a:ext cx="5256584" cy="6998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3200" b="1" i="1" u="none" strike="noStrike" cap="none">
                <a:solidFill>
                  <a:srgbClr val="933732"/>
                </a:solidFill>
                <a:latin typeface="Calibri"/>
                <a:ea typeface="Calibri"/>
                <a:cs typeface="Calibri"/>
                <a:sym typeface="Calibri"/>
              </a:rPr>
              <a:t>Justificación</a:t>
            </a:r>
            <a:endParaRPr/>
          </a:p>
        </p:txBody>
      </p:sp>
      <p:sp>
        <p:nvSpPr>
          <p:cNvPr id="135" name="Google Shape;135;p17"/>
          <p:cNvSpPr/>
          <p:nvPr/>
        </p:nvSpPr>
        <p:spPr>
          <a:xfrm>
            <a:off x="719572" y="908720"/>
            <a:ext cx="7704856"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b="0" i="0" u="none" strike="noStrike" cap="none">
                <a:solidFill>
                  <a:schemeClr val="dk1"/>
                </a:solidFill>
                <a:latin typeface="Arial"/>
                <a:ea typeface="Arial"/>
                <a:cs typeface="Arial"/>
                <a:sym typeface="Arial"/>
              </a:rPr>
              <a:t>Las empresas se están </a:t>
            </a:r>
            <a:r>
              <a:rPr lang="es-EC" sz="1800" b="1" i="0" u="none" strike="noStrike" cap="none">
                <a:solidFill>
                  <a:schemeClr val="dk1"/>
                </a:solidFill>
                <a:latin typeface="Arial"/>
                <a:ea typeface="Arial"/>
                <a:cs typeface="Arial"/>
                <a:sym typeface="Arial"/>
              </a:rPr>
              <a:t>ajustando a los cambios tecnológicos </a:t>
            </a:r>
            <a:r>
              <a:rPr lang="es-EC" sz="1800" b="0" i="0" u="none" strike="noStrike" cap="none">
                <a:solidFill>
                  <a:schemeClr val="dk1"/>
                </a:solidFill>
                <a:latin typeface="Arial"/>
                <a:ea typeface="Arial"/>
                <a:cs typeface="Arial"/>
                <a:sym typeface="Arial"/>
              </a:rPr>
              <a:t>y </a:t>
            </a:r>
            <a:r>
              <a:rPr lang="es-EC" sz="1800" b="1" i="0" u="none" strike="noStrike" cap="none">
                <a:solidFill>
                  <a:schemeClr val="dk1"/>
                </a:solidFill>
                <a:latin typeface="Arial"/>
                <a:ea typeface="Arial"/>
                <a:cs typeface="Arial"/>
                <a:sym typeface="Arial"/>
              </a:rPr>
              <a:t>aprovechan la información </a:t>
            </a:r>
            <a:r>
              <a:rPr lang="es-EC" sz="1800" b="0" i="0" u="none" strike="noStrike" cap="none">
                <a:solidFill>
                  <a:schemeClr val="dk1"/>
                </a:solidFill>
                <a:latin typeface="Arial"/>
                <a:ea typeface="Arial"/>
                <a:cs typeface="Arial"/>
                <a:sym typeface="Arial"/>
              </a:rPr>
              <a:t>histórica, antes que las mismas desaparezcan debido a los </a:t>
            </a:r>
            <a:r>
              <a:rPr lang="es-EC" sz="1800" b="1" i="0" u="none" strike="noStrike" cap="none">
                <a:solidFill>
                  <a:schemeClr val="dk1"/>
                </a:solidFill>
                <a:latin typeface="Arial"/>
                <a:ea typeface="Arial"/>
                <a:cs typeface="Arial"/>
                <a:sym typeface="Arial"/>
              </a:rPr>
              <a:t>costos operativos que incurren en tenerlas almacenadas</a:t>
            </a:r>
            <a:r>
              <a:rPr lang="es-EC" sz="1800" b="0" i="0" u="none" strike="noStrike" cap="none">
                <a:solidFill>
                  <a:schemeClr val="dk1"/>
                </a:solidFill>
                <a:latin typeface="Arial"/>
                <a:ea typeface="Arial"/>
                <a:cs typeface="Arial"/>
                <a:sym typeface="Arial"/>
              </a:rPr>
              <a:t>. Además, el </a:t>
            </a:r>
            <a:r>
              <a:rPr lang="es-EC" sz="1800" b="1" i="0" u="none" strike="noStrike" cap="none">
                <a:solidFill>
                  <a:schemeClr val="dk1"/>
                </a:solidFill>
                <a:latin typeface="Arial"/>
                <a:ea typeface="Arial"/>
                <a:cs typeface="Arial"/>
                <a:sym typeface="Arial"/>
              </a:rPr>
              <a:t>desperdicio de recursos humanos y económicos en paras de procesos productivos</a:t>
            </a:r>
            <a:r>
              <a:rPr lang="es-EC" sz="1800" b="0" i="0" u="none" strike="noStrike" cap="none">
                <a:solidFill>
                  <a:schemeClr val="dk1"/>
                </a:solidFill>
                <a:latin typeface="Arial"/>
                <a:ea typeface="Arial"/>
                <a:cs typeface="Arial"/>
                <a:sym typeface="Arial"/>
              </a:rPr>
              <a:t>, pasan al costo de sus productos, dejando de tener </a:t>
            </a:r>
            <a:r>
              <a:rPr lang="es-EC" sz="1800" b="1" i="0" u="none" strike="noStrike" cap="none">
                <a:solidFill>
                  <a:schemeClr val="dk1"/>
                </a:solidFill>
                <a:latin typeface="Arial"/>
                <a:ea typeface="Arial"/>
                <a:cs typeface="Arial"/>
                <a:sym typeface="Arial"/>
              </a:rPr>
              <a:t>productos competitivos</a:t>
            </a:r>
            <a:r>
              <a:rPr lang="es-EC"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grpSp>
        <p:nvGrpSpPr>
          <p:cNvPr id="136" name="Google Shape;136;p17"/>
          <p:cNvGrpSpPr/>
          <p:nvPr/>
        </p:nvGrpSpPr>
        <p:grpSpPr>
          <a:xfrm>
            <a:off x="107504" y="2437297"/>
            <a:ext cx="7394340" cy="3831610"/>
            <a:chOff x="0" y="17439"/>
            <a:chExt cx="7953469" cy="4561984"/>
          </a:xfrm>
        </p:grpSpPr>
        <p:cxnSp>
          <p:nvCxnSpPr>
            <p:cNvPr id="137" name="Google Shape;137;p17"/>
            <p:cNvCxnSpPr/>
            <p:nvPr/>
          </p:nvCxnSpPr>
          <p:spPr>
            <a:xfrm>
              <a:off x="1648345" y="3776359"/>
              <a:ext cx="4439948" cy="0"/>
            </a:xfrm>
            <a:prstGeom prst="straightConnector1">
              <a:avLst/>
            </a:prstGeom>
            <a:noFill/>
            <a:ln w="25400" cap="flat" cmpd="sng">
              <a:solidFill>
                <a:srgbClr val="A12800"/>
              </a:solidFill>
              <a:prstDash val="solid"/>
              <a:round/>
              <a:headEnd type="none" w="sm" len="sm"/>
              <a:tailEnd type="none" w="sm" len="sm"/>
            </a:ln>
          </p:spPr>
        </p:cxnSp>
        <p:cxnSp>
          <p:nvCxnSpPr>
            <p:cNvPr id="138" name="Google Shape;138;p17"/>
            <p:cNvCxnSpPr/>
            <p:nvPr/>
          </p:nvCxnSpPr>
          <p:spPr>
            <a:xfrm>
              <a:off x="2285150" y="2228568"/>
              <a:ext cx="3803142" cy="0"/>
            </a:xfrm>
            <a:prstGeom prst="straightConnector1">
              <a:avLst/>
            </a:prstGeom>
            <a:noFill/>
            <a:ln w="25400" cap="flat" cmpd="sng">
              <a:solidFill>
                <a:srgbClr val="A12800"/>
              </a:solidFill>
              <a:prstDash val="solid"/>
              <a:round/>
              <a:headEnd type="none" w="sm" len="sm"/>
              <a:tailEnd type="none" w="sm" len="sm"/>
            </a:ln>
          </p:spPr>
        </p:cxnSp>
        <p:cxnSp>
          <p:nvCxnSpPr>
            <p:cNvPr id="139" name="Google Shape;139;p17"/>
            <p:cNvCxnSpPr/>
            <p:nvPr/>
          </p:nvCxnSpPr>
          <p:spPr>
            <a:xfrm>
              <a:off x="1648345" y="680778"/>
              <a:ext cx="4439948" cy="0"/>
            </a:xfrm>
            <a:prstGeom prst="straightConnector1">
              <a:avLst/>
            </a:prstGeom>
            <a:noFill/>
            <a:ln w="25400" cap="flat" cmpd="sng">
              <a:solidFill>
                <a:srgbClr val="A12800"/>
              </a:solidFill>
              <a:prstDash val="solid"/>
              <a:round/>
              <a:headEnd type="none" w="sm" len="sm"/>
              <a:tailEnd type="none" w="sm" len="sm"/>
            </a:ln>
          </p:spPr>
        </p:cxnSp>
        <p:sp>
          <p:nvSpPr>
            <p:cNvPr id="140" name="Google Shape;140;p17"/>
            <p:cNvSpPr/>
            <p:nvPr/>
          </p:nvSpPr>
          <p:spPr>
            <a:xfrm>
              <a:off x="3531210" y="288021"/>
              <a:ext cx="4422259" cy="4134237"/>
            </a:xfrm>
            <a:prstGeom prst="ellipse">
              <a:avLst/>
            </a:prstGeom>
            <a:blipFill rotWithShape="1">
              <a:blip r:embed="rId3">
                <a:alphaModFix/>
              </a:blip>
              <a:stretch>
                <a:fillRect l="-13997" r="-13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4673170" y="2365658"/>
              <a:ext cx="2830245" cy="1459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txBox="1"/>
            <p:nvPr/>
          </p:nvSpPr>
          <p:spPr>
            <a:xfrm>
              <a:off x="4673170" y="2365658"/>
              <a:ext cx="2830245" cy="145934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6500"/>
                <a:buFont typeface="Arial"/>
                <a:buNone/>
              </a:pPr>
              <a:endParaRPr sz="6500" b="0" i="0" u="none" strike="noStrike" cap="none">
                <a:solidFill>
                  <a:schemeClr val="lt1"/>
                </a:solidFill>
                <a:latin typeface="Arial"/>
                <a:ea typeface="Arial"/>
                <a:cs typeface="Arial"/>
                <a:sym typeface="Arial"/>
              </a:endParaRPr>
            </a:p>
          </p:txBody>
        </p:sp>
        <p:sp>
          <p:nvSpPr>
            <p:cNvPr id="143" name="Google Shape;143;p17"/>
            <p:cNvSpPr/>
            <p:nvPr/>
          </p:nvSpPr>
          <p:spPr>
            <a:xfrm>
              <a:off x="0" y="131851"/>
              <a:ext cx="1599190" cy="1675885"/>
            </a:xfrm>
            <a:prstGeom prst="ellipse">
              <a:avLst/>
            </a:prstGeom>
            <a:blipFill rotWithShape="1">
              <a:blip r:embed="rId4">
                <a:alphaModFix/>
              </a:blip>
              <a:stretch>
                <a:fillRect l="-42998" r="-42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823548" y="17439"/>
              <a:ext cx="161457" cy="1326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txBox="1"/>
            <p:nvPr/>
          </p:nvSpPr>
          <p:spPr>
            <a:xfrm>
              <a:off x="823548" y="17439"/>
              <a:ext cx="161457" cy="1326677"/>
            </a:xfrm>
            <a:prstGeom prst="rect">
              <a:avLst/>
            </a:prstGeom>
            <a:noFill/>
            <a:ln>
              <a:noFill/>
            </a:ln>
          </p:spPr>
          <p:txBody>
            <a:bodyPr spcFirstLastPara="1" wrap="square" lIns="19050" tIns="0" rIns="19050" bIns="0" anchor="ctr" anchorCtr="0">
              <a:noAutofit/>
            </a:bodyPr>
            <a:lstStyle/>
            <a:p>
              <a:pPr marL="0" marR="0" lvl="0" indent="0" algn="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46" name="Google Shape;146;p17"/>
            <p:cNvSpPr/>
            <p:nvPr/>
          </p:nvSpPr>
          <p:spPr>
            <a:xfrm>
              <a:off x="403112" y="1528348"/>
              <a:ext cx="1831186" cy="1547728"/>
            </a:xfrm>
            <a:prstGeom prst="ellipse">
              <a:avLst/>
            </a:prstGeom>
            <a:blipFill rotWithShape="1">
              <a:blip r:embed="rId5">
                <a:alphaModFix/>
              </a:blip>
              <a:stretch>
                <a:fillRect l="-28996" r="-28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1396673" y="1565229"/>
              <a:ext cx="225138" cy="1326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txBox="1"/>
            <p:nvPr/>
          </p:nvSpPr>
          <p:spPr>
            <a:xfrm>
              <a:off x="1396673" y="1565229"/>
              <a:ext cx="225138" cy="1326677"/>
            </a:xfrm>
            <a:prstGeom prst="rect">
              <a:avLst/>
            </a:prstGeom>
            <a:noFill/>
            <a:ln>
              <a:noFill/>
            </a:ln>
          </p:spPr>
          <p:txBody>
            <a:bodyPr spcFirstLastPara="1" wrap="square" lIns="19050" tIns="0" rIns="19050" bIns="0" anchor="ctr" anchorCtr="0">
              <a:noAutofit/>
            </a:bodyPr>
            <a:lstStyle/>
            <a:p>
              <a:pPr marL="0" marR="0" lvl="0" indent="0" algn="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49" name="Google Shape;149;p17"/>
            <p:cNvSpPr/>
            <p:nvPr/>
          </p:nvSpPr>
          <p:spPr>
            <a:xfrm>
              <a:off x="629569" y="2973294"/>
              <a:ext cx="2037551" cy="1606129"/>
            </a:xfrm>
            <a:prstGeom prst="ellipse">
              <a:avLst/>
            </a:prstGeom>
            <a:blipFill rotWithShape="1">
              <a:blip r:embed="rId6">
                <a:alphaModFix/>
              </a:blip>
              <a:stretch>
                <a:fillRect l="-32998" r="-32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3548" y="3113020"/>
              <a:ext cx="161457" cy="13266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txBox="1"/>
            <p:nvPr/>
          </p:nvSpPr>
          <p:spPr>
            <a:xfrm>
              <a:off x="823548" y="3113020"/>
              <a:ext cx="161457" cy="1326677"/>
            </a:xfrm>
            <a:prstGeom prst="rect">
              <a:avLst/>
            </a:prstGeom>
            <a:noFill/>
            <a:ln>
              <a:noFill/>
            </a:ln>
          </p:spPr>
          <p:txBody>
            <a:bodyPr spcFirstLastPara="1" wrap="square" lIns="19050" tIns="0" rIns="19050" bIns="0" anchor="ctr" anchorCtr="0">
              <a:noAutofit/>
            </a:bodyPr>
            <a:lstStyle/>
            <a:p>
              <a:pPr marL="0" marR="0" lvl="0" indent="0" algn="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p:nvPr/>
        </p:nvSpPr>
        <p:spPr>
          <a:xfrm>
            <a:off x="1443038" y="3213100"/>
            <a:ext cx="4681537" cy="10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i="1" u="none" strike="noStrike" cap="none">
              <a:solidFill>
                <a:srgbClr val="00B050"/>
              </a:solidFill>
              <a:latin typeface="Arial"/>
              <a:ea typeface="Arial"/>
              <a:cs typeface="Arial"/>
              <a:sym typeface="Arial"/>
            </a:endParaRPr>
          </a:p>
        </p:txBody>
      </p:sp>
      <p:sp>
        <p:nvSpPr>
          <p:cNvPr id="158" name="Google Shape;158;p18"/>
          <p:cNvSpPr txBox="1">
            <a:spLocks noGrp="1"/>
          </p:cNvSpPr>
          <p:nvPr>
            <p:ph type="title"/>
          </p:nvPr>
        </p:nvSpPr>
        <p:spPr>
          <a:xfrm>
            <a:off x="513620" y="51226"/>
            <a:ext cx="2068086"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OBJETIVOS</a:t>
            </a:r>
            <a:endParaRPr/>
          </a:p>
        </p:txBody>
      </p:sp>
      <p:sp>
        <p:nvSpPr>
          <p:cNvPr id="159" name="Google Shape;159;p18"/>
          <p:cNvSpPr/>
          <p:nvPr/>
        </p:nvSpPr>
        <p:spPr>
          <a:xfrm>
            <a:off x="1640525" y="2662246"/>
            <a:ext cx="6317832" cy="2228302"/>
          </a:xfrm>
          <a:prstGeom prst="rect">
            <a:avLst/>
          </a:prstGeom>
          <a:gradFill>
            <a:gsLst>
              <a:gs pos="0">
                <a:srgbClr val="B86749"/>
              </a:gs>
              <a:gs pos="100000">
                <a:srgbClr val="F8B5A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s-EC" sz="1800" b="0" i="0" u="none" strike="noStrike" cap="none">
                <a:solidFill>
                  <a:srgbClr val="000000"/>
                </a:solidFill>
                <a:latin typeface="Arial"/>
                <a:ea typeface="Arial"/>
                <a:cs typeface="Arial"/>
                <a:sym typeface="Arial"/>
              </a:rPr>
              <a:t>Implementar un sistema descriptivo de información en una planta de ensamble de productos de línea blanca que, mediante el análisis de información histórica permita identificar cuáles son las posibles causas para que se detenga  su línea de  producción, con la finalidad de mejorar la efectividad en su meta de producción</a:t>
            </a:r>
            <a:r>
              <a:rPr lang="es-EC" sz="1400" b="0" i="0" u="none" strike="noStrike" cap="none">
                <a:solidFill>
                  <a:srgbClr val="000000"/>
                </a:solidFill>
                <a:latin typeface="Arial"/>
                <a:ea typeface="Arial"/>
                <a:cs typeface="Arial"/>
                <a:sym typeface="Arial"/>
              </a:rPr>
              <a:t>.</a:t>
            </a:r>
            <a:br>
              <a:rPr lang="es-EC"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just" rtl="0">
              <a:spcBef>
                <a:spcPts val="280"/>
              </a:spcBef>
              <a:spcAft>
                <a:spcPts val="0"/>
              </a:spcAft>
              <a:buNone/>
            </a:pPr>
            <a:r>
              <a:rPr lang="es-EC" sz="1400" b="0" i="0" u="none" strike="noStrike" cap="none">
                <a:solidFill>
                  <a:srgbClr val="000000"/>
                </a:solidFill>
                <a:latin typeface="Arial"/>
                <a:ea typeface="Arial"/>
                <a:cs typeface="Arial"/>
                <a:sym typeface="Arial"/>
              </a:rPr>
              <a:t>.</a:t>
            </a:r>
            <a:endParaRPr/>
          </a:p>
        </p:txBody>
      </p:sp>
      <p:sp>
        <p:nvSpPr>
          <p:cNvPr id="160" name="Google Shape;160;p18"/>
          <p:cNvSpPr txBox="1"/>
          <p:nvPr/>
        </p:nvSpPr>
        <p:spPr>
          <a:xfrm>
            <a:off x="2228878" y="1237936"/>
            <a:ext cx="3639265" cy="101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3330" b="1" i="0" u="none" strike="noStrike" cap="none">
                <a:solidFill>
                  <a:srgbClr val="933732"/>
                </a:solidFill>
                <a:latin typeface="Calibri"/>
                <a:ea typeface="Calibri"/>
                <a:cs typeface="Calibri"/>
                <a:sym typeface="Calibri"/>
              </a:rPr>
              <a:t>OBJETIVO GENERAL</a:t>
            </a:r>
            <a:endParaRPr/>
          </a:p>
        </p:txBody>
      </p:sp>
      <p:pic>
        <p:nvPicPr>
          <p:cNvPr id="161" name="Google Shape;161;p18"/>
          <p:cNvPicPr preferRelativeResize="0"/>
          <p:nvPr/>
        </p:nvPicPr>
        <p:blipFill rotWithShape="1">
          <a:blip r:embed="rId3">
            <a:alphaModFix/>
          </a:blip>
          <a:srcRect/>
          <a:stretch/>
        </p:blipFill>
        <p:spPr>
          <a:xfrm>
            <a:off x="308707" y="764703"/>
            <a:ext cx="1668311" cy="1488133"/>
          </a:xfrm>
          <a:prstGeom prst="rect">
            <a:avLst/>
          </a:prstGeom>
          <a:noFill/>
          <a:ln>
            <a:noFill/>
          </a:ln>
        </p:spPr>
      </p:pic>
      <p:sp>
        <p:nvSpPr>
          <p:cNvPr id="162" name="Google Shape;162;p18"/>
          <p:cNvSpPr txBox="1"/>
          <p:nvPr/>
        </p:nvSpPr>
        <p:spPr>
          <a:xfrm>
            <a:off x="1639741" y="4775231"/>
            <a:ext cx="595042" cy="7896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3200" b="1" i="0" u="none" strike="noStrike" cap="none">
                <a:solidFill>
                  <a:schemeClr val="lt1"/>
                </a:solidFill>
                <a:latin typeface="Calibri"/>
                <a:ea typeface="Calibri"/>
                <a:cs typeface="Calibri"/>
                <a:sym typeface="Calibri"/>
              </a:rPr>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p:nvPr/>
        </p:nvSpPr>
        <p:spPr>
          <a:xfrm>
            <a:off x="1214438" y="2984500"/>
            <a:ext cx="4681500" cy="10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i="1" u="none" strike="noStrike" cap="none">
              <a:solidFill>
                <a:srgbClr val="00B050"/>
              </a:solidFill>
              <a:latin typeface="Arial"/>
              <a:ea typeface="Arial"/>
              <a:cs typeface="Arial"/>
              <a:sym typeface="Arial"/>
            </a:endParaRPr>
          </a:p>
        </p:txBody>
      </p:sp>
      <p:sp>
        <p:nvSpPr>
          <p:cNvPr id="169" name="Google Shape;169;p19"/>
          <p:cNvSpPr txBox="1">
            <a:spLocks noGrp="1"/>
          </p:cNvSpPr>
          <p:nvPr>
            <p:ph type="title"/>
          </p:nvPr>
        </p:nvSpPr>
        <p:spPr>
          <a:xfrm>
            <a:off x="513620" y="51226"/>
            <a:ext cx="2068086"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OBJETIVOS</a:t>
            </a:r>
            <a:endParaRPr/>
          </a:p>
        </p:txBody>
      </p:sp>
      <p:sp>
        <p:nvSpPr>
          <p:cNvPr id="170" name="Google Shape;170;p19"/>
          <p:cNvSpPr txBox="1"/>
          <p:nvPr/>
        </p:nvSpPr>
        <p:spPr>
          <a:xfrm>
            <a:off x="1188550" y="559801"/>
            <a:ext cx="37392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2400" b="1" i="0" u="none" strike="noStrike" cap="none">
                <a:solidFill>
                  <a:srgbClr val="933732"/>
                </a:solidFill>
                <a:latin typeface="Calibri"/>
                <a:ea typeface="Calibri"/>
                <a:cs typeface="Calibri"/>
                <a:sym typeface="Calibri"/>
              </a:rPr>
              <a:t>OBJETIVOS ESPECÍFICOS</a:t>
            </a:r>
            <a:endParaRPr/>
          </a:p>
        </p:txBody>
      </p:sp>
      <p:sp>
        <p:nvSpPr>
          <p:cNvPr id="171" name="Google Shape;171;p19"/>
          <p:cNvSpPr txBox="1"/>
          <p:nvPr/>
        </p:nvSpPr>
        <p:spPr>
          <a:xfrm>
            <a:off x="1411141" y="4546631"/>
            <a:ext cx="594900" cy="78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3200" b="1" i="0" u="none" strike="noStrike" cap="none">
                <a:solidFill>
                  <a:schemeClr val="lt1"/>
                </a:solidFill>
                <a:latin typeface="Calibri"/>
                <a:ea typeface="Calibri"/>
                <a:cs typeface="Calibri"/>
                <a:sym typeface="Calibri"/>
              </a:rPr>
              <a:t>2</a:t>
            </a:r>
            <a:endParaRPr/>
          </a:p>
        </p:txBody>
      </p:sp>
      <p:grpSp>
        <p:nvGrpSpPr>
          <p:cNvPr id="172" name="Google Shape;172;p19"/>
          <p:cNvGrpSpPr/>
          <p:nvPr/>
        </p:nvGrpSpPr>
        <p:grpSpPr>
          <a:xfrm>
            <a:off x="-5932062" y="-209205"/>
            <a:ext cx="13745610" cy="7480500"/>
            <a:chOff x="-6284340" y="-961333"/>
            <a:chExt cx="13745610" cy="7480500"/>
          </a:xfrm>
        </p:grpSpPr>
        <p:sp>
          <p:nvSpPr>
            <p:cNvPr id="173" name="Google Shape;173;p19"/>
            <p:cNvSpPr/>
            <p:nvPr/>
          </p:nvSpPr>
          <p:spPr>
            <a:xfrm>
              <a:off x="522570" y="347248"/>
              <a:ext cx="6938700" cy="694800"/>
            </a:xfrm>
            <a:prstGeom prst="rect">
              <a:avLst/>
            </a:prstGeom>
            <a:solidFill>
              <a:schemeClr val="lt1"/>
            </a:solidFill>
            <a:ln w="25400" cap="flat" cmpd="sng">
              <a:solidFill>
                <a:srgbClr val="AB6C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txBox="1"/>
            <p:nvPr/>
          </p:nvSpPr>
          <p:spPr>
            <a:xfrm>
              <a:off x="522570" y="347248"/>
              <a:ext cx="6938700" cy="694800"/>
            </a:xfrm>
            <a:prstGeom prst="rect">
              <a:avLst/>
            </a:prstGeom>
            <a:noFill/>
            <a:ln>
              <a:noFill/>
            </a:ln>
          </p:spPr>
          <p:txBody>
            <a:bodyPr spcFirstLastPara="1" wrap="square" lIns="551600" tIns="30475" rIns="30475" bIns="30475" anchor="ctr" anchorCtr="0">
              <a:noAutofit/>
            </a:bodyPr>
            <a:lstStyle/>
            <a:p>
              <a:pPr marL="0" marR="0" lvl="0" indent="0" algn="just" rtl="0">
                <a:lnSpc>
                  <a:spcPct val="90000"/>
                </a:lnSpc>
                <a:spcBef>
                  <a:spcPts val="0"/>
                </a:spcBef>
                <a:spcAft>
                  <a:spcPts val="0"/>
                </a:spcAft>
                <a:buClr>
                  <a:schemeClr val="lt1"/>
                </a:buClr>
                <a:buSzPts val="1200"/>
                <a:buFont typeface="Arial"/>
                <a:buNone/>
              </a:pPr>
              <a:r>
                <a:rPr lang="es-EC" sz="1200" b="0" i="0" u="none" strike="noStrike" cap="none">
                  <a:latin typeface="Arial"/>
                  <a:ea typeface="Arial"/>
                  <a:cs typeface="Arial"/>
                  <a:sym typeface="Arial"/>
                </a:rPr>
                <a:t>Realizar una revisión inicial de la literatura, acerca del proceso de producción en empresas de manufactura y la calidad de los productos en sus líneas de fabricación para determinar las técnicas de sistemas descriptivos de información y seleccionar la que mejor se ajuste a las necesidades </a:t>
              </a:r>
              <a:r>
                <a:rPr lang="es-EC" sz="1200" b="0" i="0" u="none" strike="noStrike" cap="none">
                  <a:solidFill>
                    <a:schemeClr val="lt1"/>
                  </a:solidFill>
                  <a:latin typeface="Arial"/>
                  <a:ea typeface="Arial"/>
                  <a:cs typeface="Arial"/>
                  <a:sym typeface="Arial"/>
                </a:rPr>
                <a:t>de la organización.</a:t>
              </a:r>
              <a:endParaRPr/>
            </a:p>
          </p:txBody>
        </p:sp>
        <p:sp>
          <p:nvSpPr>
            <p:cNvPr id="175" name="Google Shape;175;p19"/>
            <p:cNvSpPr/>
            <p:nvPr/>
          </p:nvSpPr>
          <p:spPr>
            <a:xfrm>
              <a:off x="88231" y="260380"/>
              <a:ext cx="868800" cy="868800"/>
            </a:xfrm>
            <a:prstGeom prst="ellipse">
              <a:avLst/>
            </a:prstGeom>
            <a:solidFill>
              <a:schemeClr val="lt1"/>
            </a:solidFill>
            <a:ln w="25400" cap="flat" cmpd="sng">
              <a:solidFill>
                <a:srgbClr val="BE77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1020544" y="1389327"/>
              <a:ext cx="6440700" cy="694800"/>
            </a:xfrm>
            <a:prstGeom prst="rect">
              <a:avLst/>
            </a:prstGeom>
            <a:solidFill>
              <a:schemeClr val="lt1"/>
            </a:solidFill>
            <a:ln w="25400" cap="flat" cmpd="sng">
              <a:solidFill>
                <a:srgbClr val="AB6C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txBox="1"/>
            <p:nvPr/>
          </p:nvSpPr>
          <p:spPr>
            <a:xfrm>
              <a:off x="1020544" y="1389327"/>
              <a:ext cx="6440700" cy="694800"/>
            </a:xfrm>
            <a:prstGeom prst="rect">
              <a:avLst/>
            </a:prstGeom>
            <a:noFill/>
            <a:ln>
              <a:noFill/>
            </a:ln>
          </p:spPr>
          <p:txBody>
            <a:bodyPr spcFirstLastPara="1" wrap="square" lIns="551600" tIns="30475" rIns="30475" bIns="30475" anchor="ctr" anchorCtr="0">
              <a:noAutofit/>
            </a:bodyPr>
            <a:lstStyle/>
            <a:p>
              <a:pPr marL="0" marR="0" lvl="0" indent="0" algn="just" rtl="0">
                <a:lnSpc>
                  <a:spcPct val="90000"/>
                </a:lnSpc>
                <a:spcBef>
                  <a:spcPts val="0"/>
                </a:spcBef>
                <a:spcAft>
                  <a:spcPts val="0"/>
                </a:spcAft>
                <a:buClr>
                  <a:schemeClr val="lt1"/>
                </a:buClr>
                <a:buSzPts val="1200"/>
                <a:buFont typeface="Arial"/>
                <a:buNone/>
              </a:pPr>
              <a:r>
                <a:rPr lang="es-EC" sz="1200" b="0" i="0" u="none" strike="noStrike" cap="none">
                  <a:latin typeface="Arial"/>
                  <a:ea typeface="Arial"/>
                  <a:cs typeface="Arial"/>
                  <a:sym typeface="Arial"/>
                </a:rPr>
                <a:t>Recolectar y analizar la información existente en la línea de producción de refrigeración de la empresa en cuestión, para identificar valores concurrentes que puedan ratificar los resultados.</a:t>
              </a:r>
              <a:endParaRPr/>
            </a:p>
          </p:txBody>
        </p:sp>
        <p:sp>
          <p:nvSpPr>
            <p:cNvPr id="178" name="Google Shape;178;p19"/>
            <p:cNvSpPr/>
            <p:nvPr/>
          </p:nvSpPr>
          <p:spPr>
            <a:xfrm>
              <a:off x="586206" y="1302459"/>
              <a:ext cx="868800" cy="868800"/>
            </a:xfrm>
            <a:prstGeom prst="ellipse">
              <a:avLst/>
            </a:prstGeom>
            <a:solidFill>
              <a:schemeClr val="lt1"/>
            </a:solidFill>
            <a:ln w="25400" cap="flat" cmpd="sng">
              <a:solidFill>
                <a:srgbClr val="BE77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1173382" y="2431405"/>
              <a:ext cx="6287700" cy="694800"/>
            </a:xfrm>
            <a:prstGeom prst="rect">
              <a:avLst/>
            </a:prstGeom>
            <a:solidFill>
              <a:schemeClr val="lt1"/>
            </a:solidFill>
            <a:ln w="25400" cap="flat" cmpd="sng">
              <a:solidFill>
                <a:srgbClr val="AB6C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txBox="1"/>
            <p:nvPr/>
          </p:nvSpPr>
          <p:spPr>
            <a:xfrm>
              <a:off x="1173382" y="2431405"/>
              <a:ext cx="6287700" cy="694800"/>
            </a:xfrm>
            <a:prstGeom prst="rect">
              <a:avLst/>
            </a:prstGeom>
            <a:noFill/>
            <a:ln>
              <a:noFill/>
            </a:ln>
          </p:spPr>
          <p:txBody>
            <a:bodyPr spcFirstLastPara="1" wrap="square" lIns="551600" tIns="30475" rIns="30475" bIns="30475" anchor="ctr" anchorCtr="0">
              <a:noAutofit/>
            </a:bodyPr>
            <a:lstStyle/>
            <a:p>
              <a:pPr marL="0" marR="0" lvl="0" indent="0" algn="just" rtl="0">
                <a:lnSpc>
                  <a:spcPct val="90000"/>
                </a:lnSpc>
                <a:spcBef>
                  <a:spcPts val="0"/>
                </a:spcBef>
                <a:spcAft>
                  <a:spcPts val="0"/>
                </a:spcAft>
                <a:buClr>
                  <a:schemeClr val="lt1"/>
                </a:buClr>
                <a:buSzPts val="1200"/>
                <a:buFont typeface="Arial"/>
                <a:buNone/>
              </a:pPr>
              <a:r>
                <a:rPr lang="es-EC" sz="1200" b="0" i="0" u="none" strike="noStrike" cap="none">
                  <a:latin typeface="Arial"/>
                  <a:ea typeface="Arial"/>
                  <a:cs typeface="Arial"/>
                  <a:sym typeface="Arial"/>
                </a:rPr>
                <a:t>Identificar los algoritmos de minería de datos que serán utilizados en el modelo a diseñar utilizando una herramienta de minería de datos, para buscar la que mejor se adapte a los objetivos a los datos a analizar.</a:t>
              </a:r>
              <a:endParaRPr/>
            </a:p>
          </p:txBody>
        </p:sp>
        <p:sp>
          <p:nvSpPr>
            <p:cNvPr id="181" name="Google Shape;181;p19"/>
            <p:cNvSpPr/>
            <p:nvPr/>
          </p:nvSpPr>
          <p:spPr>
            <a:xfrm>
              <a:off x="739044" y="2344538"/>
              <a:ext cx="868800" cy="868800"/>
            </a:xfrm>
            <a:prstGeom prst="ellipse">
              <a:avLst/>
            </a:prstGeom>
            <a:solidFill>
              <a:schemeClr val="lt1"/>
            </a:solidFill>
            <a:ln w="25400" cap="flat" cmpd="sng">
              <a:solidFill>
                <a:srgbClr val="BE77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1020544" y="3473484"/>
              <a:ext cx="6440700" cy="694800"/>
            </a:xfrm>
            <a:prstGeom prst="rect">
              <a:avLst/>
            </a:prstGeom>
            <a:solidFill>
              <a:schemeClr val="lt1"/>
            </a:solidFill>
            <a:ln w="25400" cap="flat" cmpd="sng">
              <a:solidFill>
                <a:srgbClr val="AB6C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txBox="1"/>
            <p:nvPr/>
          </p:nvSpPr>
          <p:spPr>
            <a:xfrm>
              <a:off x="1020544" y="3473484"/>
              <a:ext cx="6440700" cy="694800"/>
            </a:xfrm>
            <a:prstGeom prst="rect">
              <a:avLst/>
            </a:prstGeom>
            <a:noFill/>
            <a:ln>
              <a:noFill/>
            </a:ln>
          </p:spPr>
          <p:txBody>
            <a:bodyPr spcFirstLastPara="1" wrap="square" lIns="551600" tIns="30475" rIns="30475" bIns="30475" anchor="ctr" anchorCtr="0">
              <a:noAutofit/>
            </a:bodyPr>
            <a:lstStyle/>
            <a:p>
              <a:pPr marL="0" marR="0" lvl="0" indent="0" algn="just" rtl="0">
                <a:lnSpc>
                  <a:spcPct val="90000"/>
                </a:lnSpc>
                <a:spcBef>
                  <a:spcPts val="0"/>
                </a:spcBef>
                <a:spcAft>
                  <a:spcPts val="0"/>
                </a:spcAft>
                <a:buClr>
                  <a:schemeClr val="lt1"/>
                </a:buClr>
                <a:buSzPts val="1200"/>
                <a:buFont typeface="Arial"/>
                <a:buNone/>
              </a:pPr>
              <a:r>
                <a:rPr lang="es-EC" sz="1200" b="0" i="0" u="none" strike="noStrike" cap="none">
                  <a:latin typeface="Arial"/>
                  <a:ea typeface="Arial"/>
                  <a:cs typeface="Arial"/>
                  <a:sym typeface="Arial"/>
                </a:rPr>
                <a:t>Crear el modelo de minería de datos mediante el algoritmo para determinar los patrones que afectan la baja producción y calidad de los productos. </a:t>
              </a:r>
              <a:endParaRPr/>
            </a:p>
          </p:txBody>
        </p:sp>
        <p:sp>
          <p:nvSpPr>
            <p:cNvPr id="184" name="Google Shape;184;p19"/>
            <p:cNvSpPr/>
            <p:nvPr/>
          </p:nvSpPr>
          <p:spPr>
            <a:xfrm>
              <a:off x="586206" y="3386616"/>
              <a:ext cx="868800" cy="868800"/>
            </a:xfrm>
            <a:prstGeom prst="ellipse">
              <a:avLst/>
            </a:prstGeom>
            <a:solidFill>
              <a:schemeClr val="lt1"/>
            </a:solidFill>
            <a:ln w="25400" cap="flat" cmpd="sng">
              <a:solidFill>
                <a:srgbClr val="BE77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522570" y="4515563"/>
              <a:ext cx="6938700" cy="694800"/>
            </a:xfrm>
            <a:prstGeom prst="rect">
              <a:avLst/>
            </a:prstGeom>
            <a:solidFill>
              <a:schemeClr val="lt1"/>
            </a:solidFill>
            <a:ln w="25400" cap="flat" cmpd="sng">
              <a:solidFill>
                <a:srgbClr val="AB6C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txBox="1"/>
            <p:nvPr/>
          </p:nvSpPr>
          <p:spPr>
            <a:xfrm>
              <a:off x="522570" y="4515563"/>
              <a:ext cx="6938700" cy="694800"/>
            </a:xfrm>
            <a:prstGeom prst="rect">
              <a:avLst/>
            </a:prstGeom>
            <a:noFill/>
            <a:ln>
              <a:noFill/>
            </a:ln>
          </p:spPr>
          <p:txBody>
            <a:bodyPr spcFirstLastPara="1" wrap="square" lIns="551600" tIns="30475" rIns="30475" bIns="30475" anchor="ctr" anchorCtr="0">
              <a:noAutofit/>
            </a:bodyPr>
            <a:lstStyle/>
            <a:p>
              <a:pPr marL="0" marR="0" lvl="0" indent="0" algn="just" rtl="0">
                <a:lnSpc>
                  <a:spcPct val="90000"/>
                </a:lnSpc>
                <a:spcBef>
                  <a:spcPts val="0"/>
                </a:spcBef>
                <a:spcAft>
                  <a:spcPts val="0"/>
                </a:spcAft>
                <a:buClr>
                  <a:schemeClr val="lt1"/>
                </a:buClr>
                <a:buSzPts val="1200"/>
                <a:buFont typeface="Arial"/>
                <a:buNone/>
              </a:pPr>
              <a:r>
                <a:rPr lang="es-EC" sz="1200" b="0" i="0" u="none" strike="noStrike" cap="none">
                  <a:solidFill>
                    <a:schemeClr val="lt1"/>
                  </a:solidFill>
                  <a:latin typeface="Arial"/>
                  <a:ea typeface="Arial"/>
                  <a:cs typeface="Arial"/>
                  <a:sym typeface="Arial"/>
                </a:rPr>
                <a:t> </a:t>
              </a:r>
              <a:r>
                <a:rPr lang="es-EC" sz="1200" b="0" i="0" u="none" strike="noStrike" cap="none">
                  <a:latin typeface="Arial"/>
                  <a:ea typeface="Arial"/>
                  <a:cs typeface="Arial"/>
                  <a:sym typeface="Arial"/>
                </a:rPr>
                <a:t>Evaluar el modelo analítico – predictivo a través del uso de técnicas de validación implementadas en minería de datos, para determinar el nivel de confianza en un resultado predictivo.</a:t>
              </a:r>
              <a:endParaRPr/>
            </a:p>
          </p:txBody>
        </p:sp>
        <p:sp>
          <p:nvSpPr>
            <p:cNvPr id="187" name="Google Shape;187;p19"/>
            <p:cNvSpPr/>
            <p:nvPr/>
          </p:nvSpPr>
          <p:spPr>
            <a:xfrm>
              <a:off x="88231" y="4428695"/>
              <a:ext cx="868800" cy="868800"/>
            </a:xfrm>
            <a:prstGeom prst="ellipse">
              <a:avLst/>
            </a:prstGeom>
            <a:solidFill>
              <a:schemeClr val="lt1"/>
            </a:solidFill>
            <a:ln w="25400" cap="flat" cmpd="sng">
              <a:solidFill>
                <a:srgbClr val="BE77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6284340" y="-961333"/>
              <a:ext cx="7480500" cy="7480500"/>
            </a:xfrm>
            <a:prstGeom prst="blockArc">
              <a:avLst>
                <a:gd name="adj1" fmla="val 18900000"/>
                <a:gd name="adj2" fmla="val 2700000"/>
                <a:gd name="adj3" fmla="val 289"/>
              </a:avLst>
            </a:prstGeom>
            <a:noFill/>
            <a:ln w="25400" cap="flat" cmpd="sng">
              <a:solidFill>
                <a:srgbClr val="965F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p:nvPr/>
        </p:nvSpPr>
        <p:spPr>
          <a:xfrm>
            <a:off x="1547909" y="2694757"/>
            <a:ext cx="12354734" cy="5625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95" name="Google Shape;195;p20"/>
          <p:cNvPicPr preferRelativeResize="0"/>
          <p:nvPr/>
        </p:nvPicPr>
        <p:blipFill rotWithShape="1">
          <a:blip r:embed="rId3">
            <a:alphaModFix/>
          </a:blip>
          <a:srcRect/>
          <a:stretch/>
        </p:blipFill>
        <p:spPr>
          <a:xfrm>
            <a:off x="1535357" y="2919562"/>
            <a:ext cx="4032448" cy="3311755"/>
          </a:xfrm>
          <a:prstGeom prst="rect">
            <a:avLst/>
          </a:prstGeom>
          <a:noFill/>
          <a:ln>
            <a:noFill/>
          </a:ln>
        </p:spPr>
      </p:pic>
      <p:sp>
        <p:nvSpPr>
          <p:cNvPr id="196" name="Google Shape;196;p20"/>
          <p:cNvSpPr txBox="1">
            <a:spLocks noGrp="1"/>
          </p:cNvSpPr>
          <p:nvPr>
            <p:ph type="title"/>
          </p:nvPr>
        </p:nvSpPr>
        <p:spPr>
          <a:xfrm>
            <a:off x="248397" y="39985"/>
            <a:ext cx="5331960" cy="586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METODOLOGÍA</a:t>
            </a:r>
            <a:endParaRPr/>
          </a:p>
        </p:txBody>
      </p:sp>
      <p:pic>
        <p:nvPicPr>
          <p:cNvPr id="197" name="Google Shape;197;p20"/>
          <p:cNvPicPr preferRelativeResize="0"/>
          <p:nvPr/>
        </p:nvPicPr>
        <p:blipFill rotWithShape="1">
          <a:blip r:embed="rId4">
            <a:alphaModFix/>
          </a:blip>
          <a:srcRect/>
          <a:stretch/>
        </p:blipFill>
        <p:spPr>
          <a:xfrm>
            <a:off x="2555776" y="626683"/>
            <a:ext cx="5544691" cy="2298261"/>
          </a:xfrm>
          <a:prstGeom prst="rect">
            <a:avLst/>
          </a:prstGeom>
          <a:noFill/>
          <a:ln>
            <a:noFill/>
          </a:ln>
        </p:spPr>
      </p:pic>
      <p:sp>
        <p:nvSpPr>
          <p:cNvPr id="198" name="Google Shape;198;p20"/>
          <p:cNvSpPr/>
          <p:nvPr/>
        </p:nvSpPr>
        <p:spPr>
          <a:xfrm>
            <a:off x="122531" y="917215"/>
            <a:ext cx="2526424"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b="1" i="1">
                <a:solidFill>
                  <a:schemeClr val="dk1"/>
                </a:solidFill>
                <a:latin typeface="Arial"/>
                <a:ea typeface="Arial"/>
                <a:cs typeface="Arial"/>
                <a:sym typeface="Arial"/>
              </a:rPr>
              <a:t>Metodología orientada al diseño propuesta por los autores Gonzalez &amp; Pomares Quimbaya, 2012</a:t>
            </a:r>
            <a:r>
              <a:rPr lang="es-EC" sz="1800" b="1">
                <a:solidFill>
                  <a:schemeClr val="dk1"/>
                </a:solidFill>
                <a:latin typeface="Arial"/>
                <a:ea typeface="Arial"/>
                <a:cs typeface="Arial"/>
                <a:sym typeface="Arial"/>
              </a:rPr>
              <a:t> </a:t>
            </a:r>
            <a:endParaRPr/>
          </a:p>
        </p:txBody>
      </p:sp>
      <p:sp>
        <p:nvSpPr>
          <p:cNvPr id="199" name="Google Shape;199;p20"/>
          <p:cNvSpPr/>
          <p:nvPr/>
        </p:nvSpPr>
        <p:spPr>
          <a:xfrm>
            <a:off x="5796136" y="4343485"/>
            <a:ext cx="272382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b="1" i="1">
                <a:solidFill>
                  <a:schemeClr val="dk1"/>
                </a:solidFill>
                <a:latin typeface="Arial"/>
                <a:ea typeface="Arial"/>
                <a:cs typeface="Arial"/>
                <a:sym typeface="Arial"/>
              </a:rPr>
              <a:t>Metodología CRISP-DM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a:off x="1547909" y="2694757"/>
            <a:ext cx="12354734" cy="5625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21"/>
          <p:cNvSpPr txBox="1">
            <a:spLocks noGrp="1"/>
          </p:cNvSpPr>
          <p:nvPr>
            <p:ph type="title"/>
          </p:nvPr>
        </p:nvSpPr>
        <p:spPr>
          <a:xfrm>
            <a:off x="248397" y="39985"/>
            <a:ext cx="5331960" cy="586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solidFill>
                  <a:srgbClr val="933732"/>
                </a:solidFill>
                <a:latin typeface="Calibri"/>
                <a:ea typeface="Calibri"/>
                <a:cs typeface="Calibri"/>
                <a:sym typeface="Calibri"/>
              </a:rPr>
              <a:t>METODOLOGÍA</a:t>
            </a:r>
            <a:endParaRPr/>
          </a:p>
        </p:txBody>
      </p:sp>
      <p:grpSp>
        <p:nvGrpSpPr>
          <p:cNvPr id="207" name="Google Shape;207;p21"/>
          <p:cNvGrpSpPr/>
          <p:nvPr/>
        </p:nvGrpSpPr>
        <p:grpSpPr>
          <a:xfrm>
            <a:off x="467544" y="360997"/>
            <a:ext cx="4973938" cy="5763924"/>
            <a:chOff x="0" y="0"/>
            <a:chExt cx="5272912" cy="6136403"/>
          </a:xfrm>
        </p:grpSpPr>
        <p:grpSp>
          <p:nvGrpSpPr>
            <p:cNvPr id="208" name="Google Shape;208;p21"/>
            <p:cNvGrpSpPr/>
            <p:nvPr/>
          </p:nvGrpSpPr>
          <p:grpSpPr>
            <a:xfrm>
              <a:off x="2903837" y="0"/>
              <a:ext cx="2369075" cy="6136403"/>
              <a:chOff x="-1" y="0"/>
              <a:chExt cx="2369075" cy="6136403"/>
            </a:xfrm>
          </p:grpSpPr>
          <p:grpSp>
            <p:nvGrpSpPr>
              <p:cNvPr id="209" name="Google Shape;209;p21"/>
              <p:cNvGrpSpPr/>
              <p:nvPr/>
            </p:nvGrpSpPr>
            <p:grpSpPr>
              <a:xfrm>
                <a:off x="-1" y="0"/>
                <a:ext cx="2369075" cy="6136403"/>
                <a:chOff x="-1" y="0"/>
                <a:chExt cx="2369075" cy="6136403"/>
              </a:xfrm>
            </p:grpSpPr>
            <p:sp>
              <p:nvSpPr>
                <p:cNvPr id="210" name="Google Shape;210;p21"/>
                <p:cNvSpPr/>
                <p:nvPr/>
              </p:nvSpPr>
              <p:spPr>
                <a:xfrm>
                  <a:off x="90435" y="0"/>
                  <a:ext cx="2163445" cy="449036"/>
                </a:xfrm>
                <a:prstGeom prst="roundRect">
                  <a:avLst>
                    <a:gd name="adj" fmla="val 16667"/>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200000"/>
                    </a:lnSpc>
                    <a:spcBef>
                      <a:spcPts val="0"/>
                    </a:spcBef>
                    <a:spcAft>
                      <a:spcPts val="0"/>
                    </a:spcAft>
                    <a:buNone/>
                  </a:pPr>
                  <a:r>
                    <a:rPr lang="es-EC" sz="1100">
                      <a:solidFill>
                        <a:schemeClr val="lt1"/>
                      </a:solidFill>
                      <a:latin typeface="Arial"/>
                      <a:ea typeface="Arial"/>
                      <a:cs typeface="Arial"/>
                      <a:sym typeface="Arial"/>
                    </a:rPr>
                    <a:t>INICIO</a:t>
                  </a:r>
                  <a:endParaRPr sz="1100">
                    <a:solidFill>
                      <a:schemeClr val="lt1"/>
                    </a:solidFill>
                    <a:latin typeface="Arial"/>
                    <a:ea typeface="Arial"/>
                    <a:cs typeface="Arial"/>
                    <a:sym typeface="Arial"/>
                  </a:endParaRPr>
                </a:p>
              </p:txBody>
            </p:sp>
            <p:sp>
              <p:nvSpPr>
                <p:cNvPr id="211" name="Google Shape;211;p21"/>
                <p:cNvSpPr/>
                <p:nvPr/>
              </p:nvSpPr>
              <p:spPr>
                <a:xfrm>
                  <a:off x="40194" y="793820"/>
                  <a:ext cx="2269671" cy="489857"/>
                </a:xfrm>
                <a:prstGeom prst="rect">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lt1"/>
                      </a:solidFill>
                      <a:latin typeface="Arial"/>
                      <a:ea typeface="Arial"/>
                      <a:cs typeface="Arial"/>
                      <a:sym typeface="Arial"/>
                    </a:rPr>
                    <a:t>Entendimiento del Negocio.</a:t>
                  </a:r>
                  <a:endParaRPr sz="1100">
                    <a:solidFill>
                      <a:schemeClr val="lt1"/>
                    </a:solidFill>
                    <a:latin typeface="Arial"/>
                    <a:ea typeface="Arial"/>
                    <a:cs typeface="Arial"/>
                    <a:sym typeface="Arial"/>
                  </a:endParaRPr>
                </a:p>
              </p:txBody>
            </p:sp>
            <p:sp>
              <p:nvSpPr>
                <p:cNvPr id="212" name="Google Shape;212;p21"/>
                <p:cNvSpPr/>
                <p:nvPr/>
              </p:nvSpPr>
              <p:spPr>
                <a:xfrm>
                  <a:off x="-1" y="1557495"/>
                  <a:ext cx="2359479" cy="628650"/>
                </a:xfrm>
                <a:prstGeom prst="rect">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just" rtl="0">
                    <a:spcBef>
                      <a:spcPts val="0"/>
                    </a:spcBef>
                    <a:spcAft>
                      <a:spcPts val="0"/>
                    </a:spcAft>
                    <a:buNone/>
                  </a:pPr>
                  <a:r>
                    <a:rPr lang="es-EC" sz="1100">
                      <a:solidFill>
                        <a:schemeClr val="lt1"/>
                      </a:solidFill>
                      <a:latin typeface="Arial"/>
                      <a:ea typeface="Arial"/>
                      <a:cs typeface="Arial"/>
                      <a:sym typeface="Arial"/>
                    </a:rPr>
                    <a:t>Entendimiento de los datos</a:t>
                  </a:r>
                  <a:endParaRPr sz="1100">
                    <a:solidFill>
                      <a:schemeClr val="lt1"/>
                    </a:solidFill>
                    <a:latin typeface="Arial"/>
                    <a:ea typeface="Arial"/>
                    <a:cs typeface="Arial"/>
                    <a:sym typeface="Arial"/>
                  </a:endParaRPr>
                </a:p>
              </p:txBody>
            </p:sp>
            <p:sp>
              <p:nvSpPr>
                <p:cNvPr id="213" name="Google Shape;213;p21"/>
                <p:cNvSpPr/>
                <p:nvPr/>
              </p:nvSpPr>
              <p:spPr>
                <a:xfrm>
                  <a:off x="0" y="2441750"/>
                  <a:ext cx="2359025" cy="595993"/>
                </a:xfrm>
                <a:prstGeom prst="rect">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just" rtl="0">
                    <a:lnSpc>
                      <a:spcPct val="200000"/>
                    </a:lnSpc>
                    <a:spcBef>
                      <a:spcPts val="0"/>
                    </a:spcBef>
                    <a:spcAft>
                      <a:spcPts val="0"/>
                    </a:spcAft>
                    <a:buNone/>
                  </a:pPr>
                  <a:r>
                    <a:rPr lang="es-EC" sz="1100">
                      <a:solidFill>
                        <a:schemeClr val="lt1"/>
                      </a:solidFill>
                      <a:latin typeface="Arial"/>
                      <a:ea typeface="Arial"/>
                      <a:cs typeface="Arial"/>
                      <a:sym typeface="Arial"/>
                    </a:rPr>
                    <a:t>Procesamiento de los datos</a:t>
                  </a:r>
                  <a:endParaRPr sz="1100">
                    <a:solidFill>
                      <a:schemeClr val="lt1"/>
                    </a:solidFill>
                    <a:latin typeface="Arial"/>
                    <a:ea typeface="Arial"/>
                    <a:cs typeface="Arial"/>
                    <a:sym typeface="Arial"/>
                  </a:endParaRPr>
                </a:p>
              </p:txBody>
            </p:sp>
            <p:sp>
              <p:nvSpPr>
                <p:cNvPr id="214" name="Google Shape;214;p21"/>
                <p:cNvSpPr/>
                <p:nvPr/>
              </p:nvSpPr>
              <p:spPr>
                <a:xfrm>
                  <a:off x="0" y="3225521"/>
                  <a:ext cx="2359025" cy="563336"/>
                </a:xfrm>
                <a:prstGeom prst="rect">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lt1"/>
                      </a:solidFill>
                      <a:latin typeface="Arial"/>
                      <a:ea typeface="Arial"/>
                      <a:cs typeface="Arial"/>
                      <a:sym typeface="Arial"/>
                    </a:rPr>
                    <a:t>Modelado</a:t>
                  </a:r>
                  <a:endParaRPr sz="1100">
                    <a:solidFill>
                      <a:schemeClr val="lt1"/>
                    </a:solidFill>
                    <a:latin typeface="Arial"/>
                    <a:ea typeface="Arial"/>
                    <a:cs typeface="Arial"/>
                    <a:sym typeface="Arial"/>
                  </a:endParaRPr>
                </a:p>
              </p:txBody>
            </p:sp>
            <p:sp>
              <p:nvSpPr>
                <p:cNvPr id="215" name="Google Shape;215;p21"/>
                <p:cNvSpPr/>
                <p:nvPr/>
              </p:nvSpPr>
              <p:spPr>
                <a:xfrm>
                  <a:off x="0" y="3928906"/>
                  <a:ext cx="2359025" cy="620485"/>
                </a:xfrm>
                <a:prstGeom prst="rect">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lt1"/>
                      </a:solidFill>
                      <a:latin typeface="Arial"/>
                      <a:ea typeface="Arial"/>
                      <a:cs typeface="Arial"/>
                      <a:sym typeface="Arial"/>
                    </a:rPr>
                    <a:t>Evaluación</a:t>
                  </a:r>
                  <a:endParaRPr sz="1100">
                    <a:solidFill>
                      <a:schemeClr val="lt1"/>
                    </a:solidFill>
                    <a:latin typeface="Arial"/>
                    <a:ea typeface="Arial"/>
                    <a:cs typeface="Arial"/>
                    <a:sym typeface="Arial"/>
                  </a:endParaRPr>
                </a:p>
              </p:txBody>
            </p:sp>
            <p:sp>
              <p:nvSpPr>
                <p:cNvPr id="216" name="Google Shape;216;p21"/>
                <p:cNvSpPr/>
                <p:nvPr/>
              </p:nvSpPr>
              <p:spPr>
                <a:xfrm>
                  <a:off x="10049" y="4732774"/>
                  <a:ext cx="2359025" cy="620485"/>
                </a:xfrm>
                <a:prstGeom prst="rect">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lt1"/>
                      </a:solidFill>
                      <a:latin typeface="Arial"/>
                      <a:ea typeface="Arial"/>
                      <a:cs typeface="Arial"/>
                      <a:sym typeface="Arial"/>
                    </a:rPr>
                    <a:t>Despliegue</a:t>
                  </a:r>
                  <a:endParaRPr sz="1100">
                    <a:solidFill>
                      <a:schemeClr val="lt1"/>
                    </a:solidFill>
                    <a:latin typeface="Arial"/>
                    <a:ea typeface="Arial"/>
                    <a:cs typeface="Arial"/>
                    <a:sym typeface="Arial"/>
                  </a:endParaRPr>
                </a:p>
              </p:txBody>
            </p:sp>
            <p:sp>
              <p:nvSpPr>
                <p:cNvPr id="217" name="Google Shape;217;p21"/>
                <p:cNvSpPr/>
                <p:nvPr/>
              </p:nvSpPr>
              <p:spPr>
                <a:xfrm>
                  <a:off x="90435" y="5687367"/>
                  <a:ext cx="2163445" cy="449036"/>
                </a:xfrm>
                <a:prstGeom prst="roundRect">
                  <a:avLst>
                    <a:gd name="adj" fmla="val 16667"/>
                  </a:avLst>
                </a:prstGeom>
                <a:solidFill>
                  <a:schemeClr val="accent1"/>
                </a:solidFill>
                <a:ln w="25400" cap="flat" cmpd="sng">
                  <a:solidFill>
                    <a:srgbClr val="942500"/>
                  </a:solidFill>
                  <a:prstDash val="solid"/>
                  <a:round/>
                  <a:headEnd type="none" w="sm" len="sm"/>
                  <a:tailEnd type="none" w="sm" len="sm"/>
                </a:ln>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lt1"/>
                      </a:solidFill>
                      <a:latin typeface="Arial"/>
                      <a:ea typeface="Arial"/>
                      <a:cs typeface="Arial"/>
                      <a:sym typeface="Arial"/>
                    </a:rPr>
                    <a:t>FIN</a:t>
                  </a:r>
                  <a:endParaRPr sz="1100">
                    <a:solidFill>
                      <a:schemeClr val="lt1"/>
                    </a:solidFill>
                    <a:latin typeface="Arial"/>
                    <a:ea typeface="Arial"/>
                    <a:cs typeface="Arial"/>
                    <a:sym typeface="Arial"/>
                  </a:endParaRPr>
                </a:p>
              </p:txBody>
            </p:sp>
          </p:grpSp>
          <p:grpSp>
            <p:nvGrpSpPr>
              <p:cNvPr id="218" name="Google Shape;218;p21"/>
              <p:cNvGrpSpPr/>
              <p:nvPr/>
            </p:nvGrpSpPr>
            <p:grpSpPr>
              <a:xfrm>
                <a:off x="1148722" y="452176"/>
                <a:ext cx="10049" cy="5230258"/>
                <a:chOff x="0" y="0"/>
                <a:chExt cx="10049" cy="5230258"/>
              </a:xfrm>
            </p:grpSpPr>
            <p:cxnSp>
              <p:nvCxnSpPr>
                <p:cNvPr id="219" name="Google Shape;219;p21"/>
                <p:cNvCxnSpPr/>
                <p:nvPr/>
              </p:nvCxnSpPr>
              <p:spPr>
                <a:xfrm>
                  <a:off x="10049" y="0"/>
                  <a:ext cx="0" cy="342991"/>
                </a:xfrm>
                <a:prstGeom prst="straightConnector1">
                  <a:avLst/>
                </a:prstGeom>
                <a:noFill/>
                <a:ln w="9525" cap="flat" cmpd="sng">
                  <a:solidFill>
                    <a:srgbClr val="CB2E00"/>
                  </a:solidFill>
                  <a:prstDash val="solid"/>
                  <a:round/>
                  <a:headEnd type="none" w="sm" len="sm"/>
                  <a:tailEnd type="triangle" w="med" len="med"/>
                </a:ln>
              </p:spPr>
            </p:cxnSp>
            <p:cxnSp>
              <p:nvCxnSpPr>
                <p:cNvPr id="220" name="Google Shape;220;p21"/>
                <p:cNvCxnSpPr/>
                <p:nvPr/>
              </p:nvCxnSpPr>
              <p:spPr>
                <a:xfrm>
                  <a:off x="0" y="834013"/>
                  <a:ext cx="0" cy="269694"/>
                </a:xfrm>
                <a:prstGeom prst="straightConnector1">
                  <a:avLst/>
                </a:prstGeom>
                <a:noFill/>
                <a:ln w="9525" cap="flat" cmpd="sng">
                  <a:solidFill>
                    <a:srgbClr val="CB2E00"/>
                  </a:solidFill>
                  <a:prstDash val="solid"/>
                  <a:round/>
                  <a:headEnd type="none" w="sm" len="sm"/>
                  <a:tailEnd type="triangle" w="med" len="med"/>
                </a:ln>
              </p:spPr>
            </p:cxnSp>
            <p:cxnSp>
              <p:nvCxnSpPr>
                <p:cNvPr id="221" name="Google Shape;221;p21"/>
                <p:cNvCxnSpPr/>
                <p:nvPr/>
              </p:nvCxnSpPr>
              <p:spPr>
                <a:xfrm>
                  <a:off x="7397" y="1728316"/>
                  <a:ext cx="0" cy="261257"/>
                </a:xfrm>
                <a:prstGeom prst="straightConnector1">
                  <a:avLst/>
                </a:prstGeom>
                <a:noFill/>
                <a:ln w="9525" cap="flat" cmpd="sng">
                  <a:solidFill>
                    <a:srgbClr val="CB2E00"/>
                  </a:solidFill>
                  <a:prstDash val="solid"/>
                  <a:round/>
                  <a:headEnd type="none" w="sm" len="sm"/>
                  <a:tailEnd type="triangle" w="med" len="med"/>
                </a:ln>
              </p:spPr>
            </p:cxnSp>
            <p:cxnSp>
              <p:nvCxnSpPr>
                <p:cNvPr id="222" name="Google Shape;222;p21"/>
                <p:cNvCxnSpPr/>
                <p:nvPr/>
              </p:nvCxnSpPr>
              <p:spPr>
                <a:xfrm>
                  <a:off x="10049" y="2592475"/>
                  <a:ext cx="0" cy="179977"/>
                </a:xfrm>
                <a:prstGeom prst="straightConnector1">
                  <a:avLst/>
                </a:prstGeom>
                <a:noFill/>
                <a:ln w="9525" cap="flat" cmpd="sng">
                  <a:solidFill>
                    <a:srgbClr val="CB2E00"/>
                  </a:solidFill>
                  <a:prstDash val="solid"/>
                  <a:round/>
                  <a:headEnd type="none" w="sm" len="sm"/>
                  <a:tailEnd type="triangle" w="med" len="med"/>
                </a:ln>
              </p:spPr>
            </p:cxnSp>
            <p:cxnSp>
              <p:nvCxnSpPr>
                <p:cNvPr id="223" name="Google Shape;223;p21"/>
                <p:cNvCxnSpPr/>
                <p:nvPr/>
              </p:nvCxnSpPr>
              <p:spPr>
                <a:xfrm>
                  <a:off x="10049" y="3336053"/>
                  <a:ext cx="0" cy="147048"/>
                </a:xfrm>
                <a:prstGeom prst="straightConnector1">
                  <a:avLst/>
                </a:prstGeom>
                <a:noFill/>
                <a:ln w="9525" cap="flat" cmpd="sng">
                  <a:solidFill>
                    <a:srgbClr val="CB2E00"/>
                  </a:solidFill>
                  <a:prstDash val="solid"/>
                  <a:round/>
                  <a:headEnd type="none" w="sm" len="sm"/>
                  <a:tailEnd type="triangle" w="med" len="med"/>
                </a:ln>
              </p:spPr>
            </p:cxnSp>
            <p:cxnSp>
              <p:nvCxnSpPr>
                <p:cNvPr id="224" name="Google Shape;224;p21"/>
                <p:cNvCxnSpPr/>
                <p:nvPr/>
              </p:nvCxnSpPr>
              <p:spPr>
                <a:xfrm>
                  <a:off x="0" y="4099727"/>
                  <a:ext cx="3629" cy="179705"/>
                </a:xfrm>
                <a:prstGeom prst="straightConnector1">
                  <a:avLst/>
                </a:prstGeom>
                <a:noFill/>
                <a:ln w="9525" cap="flat" cmpd="sng">
                  <a:solidFill>
                    <a:srgbClr val="CB2E00"/>
                  </a:solidFill>
                  <a:prstDash val="solid"/>
                  <a:round/>
                  <a:headEnd type="none" w="sm" len="sm"/>
                  <a:tailEnd type="triangle" w="med" len="med"/>
                </a:ln>
              </p:spPr>
            </p:cxnSp>
            <p:cxnSp>
              <p:nvCxnSpPr>
                <p:cNvPr id="225" name="Google Shape;225;p21"/>
                <p:cNvCxnSpPr/>
                <p:nvPr/>
              </p:nvCxnSpPr>
              <p:spPr>
                <a:xfrm>
                  <a:off x="10049" y="4903596"/>
                  <a:ext cx="0" cy="326662"/>
                </a:xfrm>
                <a:prstGeom prst="straightConnector1">
                  <a:avLst/>
                </a:prstGeom>
                <a:noFill/>
                <a:ln w="9525" cap="flat" cmpd="sng">
                  <a:solidFill>
                    <a:srgbClr val="CB2E00"/>
                  </a:solidFill>
                  <a:prstDash val="solid"/>
                  <a:round/>
                  <a:headEnd type="none" w="sm" len="sm"/>
                  <a:tailEnd type="triangle" w="med" len="med"/>
                </a:ln>
              </p:spPr>
            </p:cxnSp>
          </p:grpSp>
        </p:grpSp>
        <p:sp>
          <p:nvSpPr>
            <p:cNvPr id="226" name="Google Shape;226;p21"/>
            <p:cNvSpPr/>
            <p:nvPr/>
          </p:nvSpPr>
          <p:spPr>
            <a:xfrm>
              <a:off x="1742989" y="679965"/>
              <a:ext cx="929264" cy="1512763"/>
            </a:xfrm>
            <a:prstGeom prst="leftBrace">
              <a:avLst>
                <a:gd name="adj1" fmla="val 8333"/>
                <a:gd name="adj2" fmla="val 50000"/>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21"/>
            <p:cNvSpPr/>
            <p:nvPr/>
          </p:nvSpPr>
          <p:spPr>
            <a:xfrm>
              <a:off x="49427" y="1173892"/>
              <a:ext cx="1683378" cy="562708"/>
            </a:xfrm>
            <a:prstGeom prst="roundRect">
              <a:avLst>
                <a:gd name="adj" fmla="val 16667"/>
              </a:avLst>
            </a:prstGeom>
            <a:gradFill>
              <a:gsLst>
                <a:gs pos="0">
                  <a:srgbClr val="F2B8A9"/>
                </a:gs>
                <a:gs pos="35000">
                  <a:srgbClr val="F5CCC3"/>
                </a:gs>
                <a:gs pos="100000">
                  <a:srgbClr val="FCEBE7"/>
                </a:gs>
              </a:gsLst>
              <a:lin ang="16200038" scaled="0"/>
            </a:gradFill>
            <a:ln w="9525" cap="flat" cmpd="sng">
              <a:solidFill>
                <a:srgbClr val="AA695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dk1"/>
                  </a:solidFill>
                  <a:latin typeface="Arial"/>
                  <a:ea typeface="Arial"/>
                  <a:cs typeface="Arial"/>
                  <a:sym typeface="Arial"/>
                </a:rPr>
                <a:t>ENTORNO</a:t>
              </a:r>
              <a:endParaRPr sz="1100">
                <a:solidFill>
                  <a:schemeClr val="dk1"/>
                </a:solidFill>
                <a:latin typeface="Arial"/>
                <a:ea typeface="Arial"/>
                <a:cs typeface="Arial"/>
                <a:sym typeface="Arial"/>
              </a:endParaRPr>
            </a:p>
          </p:txBody>
        </p:sp>
        <p:sp>
          <p:nvSpPr>
            <p:cNvPr id="228" name="Google Shape;228;p21"/>
            <p:cNvSpPr/>
            <p:nvPr/>
          </p:nvSpPr>
          <p:spPr>
            <a:xfrm>
              <a:off x="1681206" y="2409911"/>
              <a:ext cx="929005" cy="2087405"/>
            </a:xfrm>
            <a:prstGeom prst="leftBrace">
              <a:avLst>
                <a:gd name="adj1" fmla="val 8333"/>
                <a:gd name="adj2" fmla="val 50000"/>
              </a:avLst>
            </a:prstGeom>
            <a:noFill/>
            <a:ln w="381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21"/>
            <p:cNvSpPr/>
            <p:nvPr/>
          </p:nvSpPr>
          <p:spPr>
            <a:xfrm>
              <a:off x="0" y="2891481"/>
              <a:ext cx="1683378" cy="776424"/>
            </a:xfrm>
            <a:prstGeom prst="roundRect">
              <a:avLst>
                <a:gd name="adj" fmla="val 16667"/>
              </a:avLst>
            </a:prstGeom>
            <a:gradFill>
              <a:gsLst>
                <a:gs pos="0">
                  <a:srgbClr val="FEB9A7"/>
                </a:gs>
                <a:gs pos="35000">
                  <a:srgbClr val="FDCDC1"/>
                </a:gs>
                <a:gs pos="100000">
                  <a:srgbClr val="FFE8E5"/>
                </a:gs>
              </a:gsLst>
              <a:lin ang="16200038" scaled="0"/>
            </a:gradFill>
            <a:ln w="9525" cap="flat" cmpd="sng">
              <a:solidFill>
                <a:srgbClr val="BB745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11113" algn="ctr" rtl="0">
                <a:lnSpc>
                  <a:spcPct val="200000"/>
                </a:lnSpc>
                <a:spcBef>
                  <a:spcPts val="0"/>
                </a:spcBef>
                <a:spcAft>
                  <a:spcPts val="0"/>
                </a:spcAft>
                <a:buNone/>
              </a:pPr>
              <a:r>
                <a:rPr lang="es-EC" sz="1100">
                  <a:solidFill>
                    <a:schemeClr val="dk1"/>
                  </a:solidFill>
                  <a:latin typeface="Arial"/>
                  <a:ea typeface="Arial"/>
                  <a:cs typeface="Arial"/>
                  <a:sym typeface="Arial"/>
                </a:rPr>
                <a:t>DISEÑO</a:t>
              </a:r>
              <a:endParaRPr sz="1100">
                <a:solidFill>
                  <a:schemeClr val="dk1"/>
                </a:solidFill>
                <a:latin typeface="Arial"/>
                <a:ea typeface="Arial"/>
                <a:cs typeface="Arial"/>
                <a:sym typeface="Arial"/>
              </a:endParaRPr>
            </a:p>
          </p:txBody>
        </p:sp>
        <p:sp>
          <p:nvSpPr>
            <p:cNvPr id="230" name="Google Shape;230;p21"/>
            <p:cNvSpPr/>
            <p:nvPr/>
          </p:nvSpPr>
          <p:spPr>
            <a:xfrm>
              <a:off x="1718276" y="4646484"/>
              <a:ext cx="893139" cy="710435"/>
            </a:xfrm>
            <a:prstGeom prst="leftBrace">
              <a:avLst>
                <a:gd name="adj1" fmla="val 8333"/>
                <a:gd name="adj2" fmla="val 50000"/>
              </a:avLst>
            </a:prstGeom>
            <a:noFill/>
            <a:ln w="38100" cap="flat" cmpd="sng">
              <a:solidFill>
                <a:srgbClr val="CC412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highlight>
                  <a:srgbClr val="FF9900"/>
                </a:highlight>
                <a:latin typeface="Arial"/>
                <a:ea typeface="Arial"/>
                <a:cs typeface="Arial"/>
                <a:sym typeface="Arial"/>
              </a:endParaRPr>
            </a:p>
          </p:txBody>
        </p:sp>
        <p:sp>
          <p:nvSpPr>
            <p:cNvPr id="231" name="Google Shape;231;p21"/>
            <p:cNvSpPr/>
            <p:nvPr/>
          </p:nvSpPr>
          <p:spPr>
            <a:xfrm>
              <a:off x="98835" y="4467771"/>
              <a:ext cx="1617300" cy="710400"/>
            </a:xfrm>
            <a:prstGeom prst="roundRect">
              <a:avLst>
                <a:gd name="adj" fmla="val 16667"/>
              </a:avLst>
            </a:prstGeom>
            <a:gradFill>
              <a:gsLst>
                <a:gs pos="0">
                  <a:srgbClr val="FEB9A7"/>
                </a:gs>
                <a:gs pos="35000">
                  <a:srgbClr val="FDCDC1"/>
                </a:gs>
                <a:gs pos="100000">
                  <a:srgbClr val="FFE8E5"/>
                </a:gs>
              </a:gsLst>
              <a:lin ang="16200038" scaled="0"/>
            </a:gradFill>
            <a:ln w="9525" cap="flat" cmpd="sng">
              <a:solidFill>
                <a:srgbClr val="BB745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11112" algn="ctr" rtl="0">
                <a:lnSpc>
                  <a:spcPct val="200000"/>
                </a:lnSpc>
                <a:spcBef>
                  <a:spcPts val="0"/>
                </a:spcBef>
                <a:spcAft>
                  <a:spcPts val="0"/>
                </a:spcAft>
                <a:buNone/>
              </a:pPr>
              <a:r>
                <a:rPr lang="es-EC" sz="1100">
                  <a:solidFill>
                    <a:schemeClr val="dk1"/>
                  </a:solidFill>
                  <a:latin typeface="Arial"/>
                  <a:ea typeface="Arial"/>
                  <a:cs typeface="Arial"/>
                  <a:sym typeface="Arial"/>
                </a:rPr>
                <a:t>BASE DEL </a:t>
              </a:r>
              <a:r>
                <a:rPr lang="es-EC" sz="1100">
                  <a:solidFill>
                    <a:schemeClr val="dk1"/>
                  </a:solidFill>
                </a:rPr>
                <a:t>CONOCIMIENTO</a:t>
              </a:r>
              <a:endParaRPr sz="1100">
                <a:solidFill>
                  <a:schemeClr val="dk1"/>
                </a:solidFill>
                <a:latin typeface="Arial"/>
                <a:ea typeface="Arial"/>
                <a:cs typeface="Arial"/>
                <a:sym typeface="Arial"/>
              </a:endParaRPr>
            </a:p>
          </p:txBody>
        </p:sp>
      </p:grpSp>
      <p:pic>
        <p:nvPicPr>
          <p:cNvPr id="232" name="Google Shape;232;p21"/>
          <p:cNvPicPr preferRelativeResize="0"/>
          <p:nvPr/>
        </p:nvPicPr>
        <p:blipFill rotWithShape="1">
          <a:blip r:embed="rId3">
            <a:alphaModFix amt="77000"/>
          </a:blip>
          <a:srcRect/>
          <a:stretch/>
        </p:blipFill>
        <p:spPr>
          <a:xfrm>
            <a:off x="5890124" y="818549"/>
            <a:ext cx="2722797" cy="1512665"/>
          </a:xfrm>
          <a:prstGeom prst="rect">
            <a:avLst/>
          </a:prstGeom>
          <a:noFill/>
          <a:ln>
            <a:noFill/>
          </a:ln>
        </p:spPr>
      </p:pic>
      <p:pic>
        <p:nvPicPr>
          <p:cNvPr id="233" name="Google Shape;233;p21"/>
          <p:cNvPicPr preferRelativeResize="0"/>
          <p:nvPr/>
        </p:nvPicPr>
        <p:blipFill rotWithShape="1">
          <a:blip r:embed="rId4">
            <a:alphaModFix/>
          </a:blip>
          <a:srcRect/>
          <a:stretch/>
        </p:blipFill>
        <p:spPr>
          <a:xfrm>
            <a:off x="5665288" y="2694757"/>
            <a:ext cx="3342005" cy="1739900"/>
          </a:xfrm>
          <a:prstGeom prst="rect">
            <a:avLst/>
          </a:prstGeom>
          <a:noFill/>
          <a:ln>
            <a:noFill/>
          </a:ln>
        </p:spPr>
      </p:pic>
      <p:pic>
        <p:nvPicPr>
          <p:cNvPr id="234" name="Google Shape;234;p21" descr="Reportes Inteligentes Escolares - Sistema de Control Escolar"/>
          <p:cNvPicPr preferRelativeResize="0"/>
          <p:nvPr/>
        </p:nvPicPr>
        <p:blipFill rotWithShape="1">
          <a:blip r:embed="rId5">
            <a:alphaModFix/>
          </a:blip>
          <a:srcRect/>
          <a:stretch/>
        </p:blipFill>
        <p:spPr>
          <a:xfrm>
            <a:off x="6117345" y="4434639"/>
            <a:ext cx="2268378" cy="1449635"/>
          </a:xfrm>
          <a:prstGeom prst="rect">
            <a:avLst/>
          </a:prstGeom>
          <a:noFill/>
          <a:ln>
            <a:noFill/>
          </a:ln>
        </p:spPr>
      </p:pic>
    </p:spTree>
  </p:cSld>
  <p:clrMapOvr>
    <a:masterClrMapping/>
  </p:clrMapOvr>
</p:sld>
</file>

<file path=ppt/theme/theme1.xml><?xml version="1.0" encoding="utf-8"?>
<a:theme xmlns:a="http://schemas.openxmlformats.org/drawingml/2006/main" name="Diseño predeterminado">
  <a:themeElements>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1497</Words>
  <Application>Microsoft Macintosh PowerPoint</Application>
  <PresentationFormat>Presentación en pantalla (4:3)</PresentationFormat>
  <Paragraphs>247</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Pacifico</vt:lpstr>
      <vt:lpstr>Arial Black</vt:lpstr>
      <vt:lpstr>Calibri</vt:lpstr>
      <vt:lpstr>Arial</vt:lpstr>
      <vt:lpstr>Aharoni</vt:lpstr>
      <vt:lpstr>Diseño predeterminado</vt:lpstr>
      <vt:lpstr>Presentación de PowerPoint</vt:lpstr>
      <vt:lpstr>Presentación de PowerPoint</vt:lpstr>
      <vt:lpstr>Introducción</vt:lpstr>
      <vt:lpstr>Planteamiento del Problema</vt:lpstr>
      <vt:lpstr>Presentación de PowerPoint</vt:lpstr>
      <vt:lpstr>OBJETIVOS</vt:lpstr>
      <vt:lpstr>OBJETIVOS</vt:lpstr>
      <vt:lpstr>METODOLOGÍA</vt:lpstr>
      <vt:lpstr>METODOLOGÍA</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Presentación de PowerPoint</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VIVIANA CRISTINA PARRAGA VILLAMAR</cp:lastModifiedBy>
  <cp:revision>1</cp:revision>
  <dcterms:modified xsi:type="dcterms:W3CDTF">2020-09-16T21:28:36Z</dcterms:modified>
</cp:coreProperties>
</file>