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9" r:id="rId2"/>
    <p:sldId id="260" r:id="rId3"/>
    <p:sldId id="261" r:id="rId4"/>
    <p:sldId id="317" r:id="rId5"/>
    <p:sldId id="352" r:id="rId6"/>
    <p:sldId id="351" r:id="rId7"/>
    <p:sldId id="321" r:id="rId8"/>
    <p:sldId id="320" r:id="rId9"/>
    <p:sldId id="322" r:id="rId10"/>
    <p:sldId id="323" r:id="rId11"/>
    <p:sldId id="275" r:id="rId12"/>
    <p:sldId id="277" r:id="rId13"/>
    <p:sldId id="350" r:id="rId14"/>
    <p:sldId id="329" r:id="rId15"/>
    <p:sldId id="330" r:id="rId16"/>
    <p:sldId id="331" r:id="rId17"/>
    <p:sldId id="334" r:id="rId18"/>
    <p:sldId id="284" r:id="rId19"/>
    <p:sldId id="335" r:id="rId20"/>
    <p:sldId id="343" r:id="rId21"/>
    <p:sldId id="348" r:id="rId22"/>
    <p:sldId id="345" r:id="rId23"/>
    <p:sldId id="333" r:id="rId24"/>
    <p:sldId id="297" r:id="rId25"/>
    <p:sldId id="302" r:id="rId26"/>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FF"/>
    <a:srgbClr val="99FF99"/>
    <a:srgbClr val="99FFCC"/>
    <a:srgbClr val="FF9999"/>
    <a:srgbClr val="CCECFF"/>
    <a:srgbClr val="FFFFCC"/>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1" Type="http://schemas.openxmlformats.org/officeDocument/2006/relationships/image" Target="../media/image30.png"/></Relationships>
</file>

<file path=ppt/diagrams/_rels/data9.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C06F6-13A9-4F1E-91A8-30BC00DA1C7C}"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419"/>
        </a:p>
      </dgm:t>
    </dgm:pt>
    <dgm:pt modelId="{CA5D5F1F-007E-4A88-A45F-1BE2BF524536}">
      <dgm:prSet phldrT="[Texto]" custT="1"/>
      <dgm:spPr>
        <a:noFill/>
        <a:ln>
          <a:solidFill>
            <a:srgbClr val="FF9999"/>
          </a:solidFill>
        </a:ln>
      </dgm:spPr>
      <dgm:t>
        <a:bodyPr/>
        <a:lstStyle/>
        <a:p>
          <a:pPr algn="ctr"/>
          <a:r>
            <a:rPr lang="es-ES" sz="2800" dirty="0">
              <a:solidFill>
                <a:schemeClr val="tx2"/>
              </a:solidFill>
            </a:rPr>
            <a:t>VARIABLE INDEPENDIENTE</a:t>
          </a:r>
          <a:endParaRPr lang="es-419" sz="2800" dirty="0">
            <a:solidFill>
              <a:schemeClr val="tx2"/>
            </a:solidFill>
          </a:endParaRPr>
        </a:p>
      </dgm:t>
    </dgm:pt>
    <dgm:pt modelId="{FE96486E-1BD7-4801-A431-661D6504A7D0}" type="parTrans" cxnId="{67B52CAF-E7C6-4B6F-9B3C-D21245333BB6}">
      <dgm:prSet/>
      <dgm:spPr/>
      <dgm:t>
        <a:bodyPr/>
        <a:lstStyle/>
        <a:p>
          <a:pPr algn="ctr"/>
          <a:endParaRPr lang="es-419"/>
        </a:p>
      </dgm:t>
    </dgm:pt>
    <dgm:pt modelId="{119A10E5-3C9E-4E2F-BCE6-34C3BD354B15}" type="sibTrans" cxnId="{67B52CAF-E7C6-4B6F-9B3C-D21245333BB6}">
      <dgm:prSet/>
      <dgm:spPr/>
      <dgm:t>
        <a:bodyPr/>
        <a:lstStyle/>
        <a:p>
          <a:pPr algn="ctr"/>
          <a:endParaRPr lang="es-419"/>
        </a:p>
      </dgm:t>
    </dgm:pt>
    <dgm:pt modelId="{01874C18-0099-4B0F-8718-26C96AC8E280}">
      <dgm:prSet phldrT="[Texto]" custT="1"/>
      <dgm:spPr/>
      <dgm:t>
        <a:bodyPr/>
        <a:lstStyle/>
        <a:p>
          <a:pPr algn="ctr"/>
          <a:r>
            <a:rPr lang="es-EC" sz="2400" dirty="0">
              <a:solidFill>
                <a:schemeClr val="tx2"/>
              </a:solidFill>
            </a:rPr>
            <a:t>Gerencia basada en valor</a:t>
          </a:r>
          <a:endParaRPr lang="es-419" sz="2400" dirty="0">
            <a:solidFill>
              <a:schemeClr val="tx2"/>
            </a:solidFill>
          </a:endParaRPr>
        </a:p>
      </dgm:t>
    </dgm:pt>
    <dgm:pt modelId="{C2CF4F1A-AE45-4037-A591-B671F02AFA4A}" type="parTrans" cxnId="{CF70D09F-B71F-46AF-9470-9BE6440A06D7}">
      <dgm:prSet/>
      <dgm:spPr/>
      <dgm:t>
        <a:bodyPr/>
        <a:lstStyle/>
        <a:p>
          <a:pPr algn="ctr"/>
          <a:endParaRPr lang="es-419"/>
        </a:p>
      </dgm:t>
    </dgm:pt>
    <dgm:pt modelId="{BE6EADAA-18E2-494D-AA2C-27C3A15617FD}" type="sibTrans" cxnId="{CF70D09F-B71F-46AF-9470-9BE6440A06D7}">
      <dgm:prSet/>
      <dgm:spPr/>
      <dgm:t>
        <a:bodyPr/>
        <a:lstStyle/>
        <a:p>
          <a:pPr algn="ctr"/>
          <a:endParaRPr lang="es-419"/>
        </a:p>
      </dgm:t>
    </dgm:pt>
    <dgm:pt modelId="{D8F82395-7ADF-4BAA-A67A-73F25A5C3761}">
      <dgm:prSet phldrT="[Texto]" custT="1"/>
      <dgm:spPr>
        <a:noFill/>
        <a:ln>
          <a:solidFill>
            <a:srgbClr val="FF9999"/>
          </a:solidFill>
        </a:ln>
      </dgm:spPr>
      <dgm:t>
        <a:bodyPr/>
        <a:lstStyle/>
        <a:p>
          <a:pPr algn="ctr"/>
          <a:r>
            <a:rPr lang="es-ES" sz="2800" dirty="0">
              <a:solidFill>
                <a:schemeClr val="tx2"/>
              </a:solidFill>
            </a:rPr>
            <a:t>VARIABLE DEPENDIENTE</a:t>
          </a:r>
          <a:endParaRPr lang="es-419" sz="2800" dirty="0">
            <a:solidFill>
              <a:schemeClr val="tx2"/>
            </a:solidFill>
          </a:endParaRPr>
        </a:p>
      </dgm:t>
    </dgm:pt>
    <dgm:pt modelId="{2CAB9E94-292E-407C-9F59-8FEE1C2BB8E0}" type="parTrans" cxnId="{A0F408BA-D65C-4BE7-95D4-C93C4A4D65E6}">
      <dgm:prSet/>
      <dgm:spPr/>
      <dgm:t>
        <a:bodyPr/>
        <a:lstStyle/>
        <a:p>
          <a:pPr algn="ctr"/>
          <a:endParaRPr lang="es-419"/>
        </a:p>
      </dgm:t>
    </dgm:pt>
    <dgm:pt modelId="{0C2FE219-1488-4765-A723-B4E33B152AAC}" type="sibTrans" cxnId="{A0F408BA-D65C-4BE7-95D4-C93C4A4D65E6}">
      <dgm:prSet/>
      <dgm:spPr/>
      <dgm:t>
        <a:bodyPr/>
        <a:lstStyle/>
        <a:p>
          <a:pPr algn="ctr"/>
          <a:endParaRPr lang="es-419"/>
        </a:p>
      </dgm:t>
    </dgm:pt>
    <dgm:pt modelId="{1321F2F3-5404-4BE9-AC82-0D55CA11AC4F}">
      <dgm:prSet phldrT="[Texto]" custT="1"/>
      <dgm:spPr/>
      <dgm:t>
        <a:bodyPr/>
        <a:lstStyle/>
        <a:p>
          <a:pPr algn="ctr">
            <a:buFont typeface="Symbol" panose="05050102010706020507" pitchFamily="18" charset="2"/>
            <a:buChar char=""/>
          </a:pPr>
          <a:r>
            <a:rPr lang="es-EC" sz="2400" dirty="0">
              <a:solidFill>
                <a:schemeClr val="tx2"/>
              </a:solidFill>
            </a:rPr>
            <a:t>Costo financiero como costo de oportunidad</a:t>
          </a:r>
          <a:endParaRPr lang="es-419" sz="2400" dirty="0">
            <a:solidFill>
              <a:schemeClr val="tx2"/>
            </a:solidFill>
          </a:endParaRPr>
        </a:p>
      </dgm:t>
    </dgm:pt>
    <dgm:pt modelId="{076BA6CD-4409-4E61-8107-30BB5BDD0C4E}" type="parTrans" cxnId="{432698F5-75C7-43F1-9E12-9D3EB714B9F0}">
      <dgm:prSet/>
      <dgm:spPr/>
      <dgm:t>
        <a:bodyPr/>
        <a:lstStyle/>
        <a:p>
          <a:pPr algn="ctr"/>
          <a:endParaRPr lang="es-419"/>
        </a:p>
      </dgm:t>
    </dgm:pt>
    <dgm:pt modelId="{B364AB5D-9801-47D1-9BF8-4D205ED764BA}" type="sibTrans" cxnId="{432698F5-75C7-43F1-9E12-9D3EB714B9F0}">
      <dgm:prSet/>
      <dgm:spPr/>
      <dgm:t>
        <a:bodyPr/>
        <a:lstStyle/>
        <a:p>
          <a:pPr algn="ctr"/>
          <a:endParaRPr lang="es-419"/>
        </a:p>
      </dgm:t>
    </dgm:pt>
    <dgm:pt modelId="{DC29C03B-98BA-4FAC-88D7-1E0785609E60}" type="pres">
      <dgm:prSet presAssocID="{CF0C06F6-13A9-4F1E-91A8-30BC00DA1C7C}" presName="diagram" presStyleCnt="0">
        <dgm:presLayoutVars>
          <dgm:chPref val="1"/>
          <dgm:dir/>
          <dgm:animOne val="branch"/>
          <dgm:animLvl val="lvl"/>
          <dgm:resizeHandles/>
        </dgm:presLayoutVars>
      </dgm:prSet>
      <dgm:spPr/>
    </dgm:pt>
    <dgm:pt modelId="{A221270F-75A3-44D0-AB76-3A74B53335B8}" type="pres">
      <dgm:prSet presAssocID="{CA5D5F1F-007E-4A88-A45F-1BE2BF524536}" presName="root" presStyleCnt="0"/>
      <dgm:spPr/>
    </dgm:pt>
    <dgm:pt modelId="{CC2E50DF-D411-405F-BC86-55EA297F2608}" type="pres">
      <dgm:prSet presAssocID="{CA5D5F1F-007E-4A88-A45F-1BE2BF524536}" presName="rootComposite" presStyleCnt="0"/>
      <dgm:spPr/>
    </dgm:pt>
    <dgm:pt modelId="{798017E7-4640-4CC5-A20B-94FC5DC7577B}" type="pres">
      <dgm:prSet presAssocID="{CA5D5F1F-007E-4A88-A45F-1BE2BF524536}" presName="rootText" presStyleLbl="node1" presStyleIdx="0" presStyleCnt="2" custScaleX="94285" custScaleY="47031" custLinFactNeighborX="-563"/>
      <dgm:spPr/>
    </dgm:pt>
    <dgm:pt modelId="{894FABEF-198E-4C99-97F8-AD2461F5C222}" type="pres">
      <dgm:prSet presAssocID="{CA5D5F1F-007E-4A88-A45F-1BE2BF524536}" presName="rootConnector" presStyleLbl="node1" presStyleIdx="0" presStyleCnt="2"/>
      <dgm:spPr/>
    </dgm:pt>
    <dgm:pt modelId="{DD9ACF1D-0AF3-499A-819A-1B66EF6D3BE3}" type="pres">
      <dgm:prSet presAssocID="{CA5D5F1F-007E-4A88-A45F-1BE2BF524536}" presName="childShape" presStyleCnt="0"/>
      <dgm:spPr/>
    </dgm:pt>
    <dgm:pt modelId="{D67F15F7-E290-408C-8FD7-236DC366A0F7}" type="pres">
      <dgm:prSet presAssocID="{C2CF4F1A-AE45-4037-A591-B671F02AFA4A}" presName="Name13" presStyleLbl="parChTrans1D2" presStyleIdx="0" presStyleCnt="2"/>
      <dgm:spPr/>
    </dgm:pt>
    <dgm:pt modelId="{6A97D2B0-8D3C-4FF5-A532-179549ED50B9}" type="pres">
      <dgm:prSet presAssocID="{01874C18-0099-4B0F-8718-26C96AC8E280}" presName="childText" presStyleLbl="bgAcc1" presStyleIdx="0" presStyleCnt="2" custScaleX="97938" custScaleY="32747">
        <dgm:presLayoutVars>
          <dgm:bulletEnabled val="1"/>
        </dgm:presLayoutVars>
      </dgm:prSet>
      <dgm:spPr/>
    </dgm:pt>
    <dgm:pt modelId="{FE672E07-9872-4CA3-A79A-2A14FA11400D}" type="pres">
      <dgm:prSet presAssocID="{D8F82395-7ADF-4BAA-A67A-73F25A5C3761}" presName="root" presStyleCnt="0"/>
      <dgm:spPr/>
    </dgm:pt>
    <dgm:pt modelId="{2E5E0841-0FF3-40FE-8A8A-F079B61EDD58}" type="pres">
      <dgm:prSet presAssocID="{D8F82395-7ADF-4BAA-A67A-73F25A5C3761}" presName="rootComposite" presStyleCnt="0"/>
      <dgm:spPr/>
    </dgm:pt>
    <dgm:pt modelId="{0014F3CA-EB9C-4151-AA30-604217D88835}" type="pres">
      <dgm:prSet presAssocID="{D8F82395-7ADF-4BAA-A67A-73F25A5C3761}" presName="rootText" presStyleLbl="node1" presStyleIdx="1" presStyleCnt="2" custScaleX="94285" custScaleY="47031"/>
      <dgm:spPr/>
    </dgm:pt>
    <dgm:pt modelId="{723C4C01-1764-4E24-8665-381AFE65986C}" type="pres">
      <dgm:prSet presAssocID="{D8F82395-7ADF-4BAA-A67A-73F25A5C3761}" presName="rootConnector" presStyleLbl="node1" presStyleIdx="1" presStyleCnt="2"/>
      <dgm:spPr/>
    </dgm:pt>
    <dgm:pt modelId="{2C864D1A-6EC7-4071-90EB-02FA09774147}" type="pres">
      <dgm:prSet presAssocID="{D8F82395-7ADF-4BAA-A67A-73F25A5C3761}" presName="childShape" presStyleCnt="0"/>
      <dgm:spPr/>
    </dgm:pt>
    <dgm:pt modelId="{58428B5E-9277-41B3-9C4A-B8AACEBB2719}" type="pres">
      <dgm:prSet presAssocID="{076BA6CD-4409-4E61-8107-30BB5BDD0C4E}" presName="Name13" presStyleLbl="parChTrans1D2" presStyleIdx="1" presStyleCnt="2"/>
      <dgm:spPr/>
    </dgm:pt>
    <dgm:pt modelId="{5A14DEC1-28BC-4A8C-987F-3034DE34F57B}" type="pres">
      <dgm:prSet presAssocID="{1321F2F3-5404-4BE9-AC82-0D55CA11AC4F}" presName="childText" presStyleLbl="bgAcc1" presStyleIdx="1" presStyleCnt="2" custScaleX="121116" custScaleY="37717">
        <dgm:presLayoutVars>
          <dgm:bulletEnabled val="1"/>
        </dgm:presLayoutVars>
      </dgm:prSet>
      <dgm:spPr/>
    </dgm:pt>
  </dgm:ptLst>
  <dgm:cxnLst>
    <dgm:cxn modelId="{17FA7F13-B12C-4AB2-A1A8-A73EA440EA56}" type="presOf" srcId="{076BA6CD-4409-4E61-8107-30BB5BDD0C4E}" destId="{58428B5E-9277-41B3-9C4A-B8AACEBB2719}" srcOrd="0" destOrd="0" presId="urn:microsoft.com/office/officeart/2005/8/layout/hierarchy3"/>
    <dgm:cxn modelId="{567CCF23-86D8-4204-B348-7FCCC9C9268F}" type="presOf" srcId="{D8F82395-7ADF-4BAA-A67A-73F25A5C3761}" destId="{723C4C01-1764-4E24-8665-381AFE65986C}" srcOrd="1" destOrd="0" presId="urn:microsoft.com/office/officeart/2005/8/layout/hierarchy3"/>
    <dgm:cxn modelId="{2D04F730-9A5F-439C-B675-6261695441BD}" type="presOf" srcId="{D8F82395-7ADF-4BAA-A67A-73F25A5C3761}" destId="{0014F3CA-EB9C-4151-AA30-604217D88835}" srcOrd="0" destOrd="0" presId="urn:microsoft.com/office/officeart/2005/8/layout/hierarchy3"/>
    <dgm:cxn modelId="{1FAD2261-5B8C-4CB9-9DF7-12B56F1D762F}" type="presOf" srcId="{C2CF4F1A-AE45-4037-A591-B671F02AFA4A}" destId="{D67F15F7-E290-408C-8FD7-236DC366A0F7}" srcOrd="0" destOrd="0" presId="urn:microsoft.com/office/officeart/2005/8/layout/hierarchy3"/>
    <dgm:cxn modelId="{6F89D761-CC18-41D5-811E-007CA0D823CB}" type="presOf" srcId="{CA5D5F1F-007E-4A88-A45F-1BE2BF524536}" destId="{894FABEF-198E-4C99-97F8-AD2461F5C222}" srcOrd="1" destOrd="0" presId="urn:microsoft.com/office/officeart/2005/8/layout/hierarchy3"/>
    <dgm:cxn modelId="{73DE8764-57A0-43AB-88A6-3223E512FACB}" type="presOf" srcId="{CF0C06F6-13A9-4F1E-91A8-30BC00DA1C7C}" destId="{DC29C03B-98BA-4FAC-88D7-1E0785609E60}" srcOrd="0" destOrd="0" presId="urn:microsoft.com/office/officeart/2005/8/layout/hierarchy3"/>
    <dgm:cxn modelId="{5479E299-DDDD-4C42-A81B-1FD80A221EC6}" type="presOf" srcId="{01874C18-0099-4B0F-8718-26C96AC8E280}" destId="{6A97D2B0-8D3C-4FF5-A532-179549ED50B9}" srcOrd="0" destOrd="0" presId="urn:microsoft.com/office/officeart/2005/8/layout/hierarchy3"/>
    <dgm:cxn modelId="{CFC86D9F-6DD8-4194-94AD-CEE1630880A2}" type="presOf" srcId="{1321F2F3-5404-4BE9-AC82-0D55CA11AC4F}" destId="{5A14DEC1-28BC-4A8C-987F-3034DE34F57B}" srcOrd="0" destOrd="0" presId="urn:microsoft.com/office/officeart/2005/8/layout/hierarchy3"/>
    <dgm:cxn modelId="{CF70D09F-B71F-46AF-9470-9BE6440A06D7}" srcId="{CA5D5F1F-007E-4A88-A45F-1BE2BF524536}" destId="{01874C18-0099-4B0F-8718-26C96AC8E280}" srcOrd="0" destOrd="0" parTransId="{C2CF4F1A-AE45-4037-A591-B671F02AFA4A}" sibTransId="{BE6EADAA-18E2-494D-AA2C-27C3A15617FD}"/>
    <dgm:cxn modelId="{67B52CAF-E7C6-4B6F-9B3C-D21245333BB6}" srcId="{CF0C06F6-13A9-4F1E-91A8-30BC00DA1C7C}" destId="{CA5D5F1F-007E-4A88-A45F-1BE2BF524536}" srcOrd="0" destOrd="0" parTransId="{FE96486E-1BD7-4801-A431-661D6504A7D0}" sibTransId="{119A10E5-3C9E-4E2F-BCE6-34C3BD354B15}"/>
    <dgm:cxn modelId="{A0F408BA-D65C-4BE7-95D4-C93C4A4D65E6}" srcId="{CF0C06F6-13A9-4F1E-91A8-30BC00DA1C7C}" destId="{D8F82395-7ADF-4BAA-A67A-73F25A5C3761}" srcOrd="1" destOrd="0" parTransId="{2CAB9E94-292E-407C-9F59-8FEE1C2BB8E0}" sibTransId="{0C2FE219-1488-4765-A723-B4E33B152AAC}"/>
    <dgm:cxn modelId="{997CDDC9-3096-453C-8D1A-87218F1F8714}" type="presOf" srcId="{CA5D5F1F-007E-4A88-A45F-1BE2BF524536}" destId="{798017E7-4640-4CC5-A20B-94FC5DC7577B}" srcOrd="0" destOrd="0" presId="urn:microsoft.com/office/officeart/2005/8/layout/hierarchy3"/>
    <dgm:cxn modelId="{432698F5-75C7-43F1-9E12-9D3EB714B9F0}" srcId="{D8F82395-7ADF-4BAA-A67A-73F25A5C3761}" destId="{1321F2F3-5404-4BE9-AC82-0D55CA11AC4F}" srcOrd="0" destOrd="0" parTransId="{076BA6CD-4409-4E61-8107-30BB5BDD0C4E}" sibTransId="{B364AB5D-9801-47D1-9BF8-4D205ED764BA}"/>
    <dgm:cxn modelId="{82D94E5E-0778-4254-996F-A9723EEA4331}" type="presParOf" srcId="{DC29C03B-98BA-4FAC-88D7-1E0785609E60}" destId="{A221270F-75A3-44D0-AB76-3A74B53335B8}" srcOrd="0" destOrd="0" presId="urn:microsoft.com/office/officeart/2005/8/layout/hierarchy3"/>
    <dgm:cxn modelId="{8BA21B83-6615-4177-9729-C4FBA20FA871}" type="presParOf" srcId="{A221270F-75A3-44D0-AB76-3A74B53335B8}" destId="{CC2E50DF-D411-405F-BC86-55EA297F2608}" srcOrd="0" destOrd="0" presId="urn:microsoft.com/office/officeart/2005/8/layout/hierarchy3"/>
    <dgm:cxn modelId="{4D909152-3D4C-474E-A520-3995D73086FE}" type="presParOf" srcId="{CC2E50DF-D411-405F-BC86-55EA297F2608}" destId="{798017E7-4640-4CC5-A20B-94FC5DC7577B}" srcOrd="0" destOrd="0" presId="urn:microsoft.com/office/officeart/2005/8/layout/hierarchy3"/>
    <dgm:cxn modelId="{6711AE3A-A11F-444A-90F2-C42ABEE6033C}" type="presParOf" srcId="{CC2E50DF-D411-405F-BC86-55EA297F2608}" destId="{894FABEF-198E-4C99-97F8-AD2461F5C222}" srcOrd="1" destOrd="0" presId="urn:microsoft.com/office/officeart/2005/8/layout/hierarchy3"/>
    <dgm:cxn modelId="{7122F1F4-9FE5-4907-86C2-96B407C797F8}" type="presParOf" srcId="{A221270F-75A3-44D0-AB76-3A74B53335B8}" destId="{DD9ACF1D-0AF3-499A-819A-1B66EF6D3BE3}" srcOrd="1" destOrd="0" presId="urn:microsoft.com/office/officeart/2005/8/layout/hierarchy3"/>
    <dgm:cxn modelId="{BED48414-DFCC-4331-80F8-86BFA97B46AC}" type="presParOf" srcId="{DD9ACF1D-0AF3-499A-819A-1B66EF6D3BE3}" destId="{D67F15F7-E290-408C-8FD7-236DC366A0F7}" srcOrd="0" destOrd="0" presId="urn:microsoft.com/office/officeart/2005/8/layout/hierarchy3"/>
    <dgm:cxn modelId="{31279B53-A016-473C-A693-96309D45F034}" type="presParOf" srcId="{DD9ACF1D-0AF3-499A-819A-1B66EF6D3BE3}" destId="{6A97D2B0-8D3C-4FF5-A532-179549ED50B9}" srcOrd="1" destOrd="0" presId="urn:microsoft.com/office/officeart/2005/8/layout/hierarchy3"/>
    <dgm:cxn modelId="{00F9E69C-9D0C-4DDE-B111-537366C93427}" type="presParOf" srcId="{DC29C03B-98BA-4FAC-88D7-1E0785609E60}" destId="{FE672E07-9872-4CA3-A79A-2A14FA11400D}" srcOrd="1" destOrd="0" presId="urn:microsoft.com/office/officeart/2005/8/layout/hierarchy3"/>
    <dgm:cxn modelId="{E37C23EB-E229-4E84-9687-E8C8C496F99D}" type="presParOf" srcId="{FE672E07-9872-4CA3-A79A-2A14FA11400D}" destId="{2E5E0841-0FF3-40FE-8A8A-F079B61EDD58}" srcOrd="0" destOrd="0" presId="urn:microsoft.com/office/officeart/2005/8/layout/hierarchy3"/>
    <dgm:cxn modelId="{78086167-536C-4778-BF4F-24601D886127}" type="presParOf" srcId="{2E5E0841-0FF3-40FE-8A8A-F079B61EDD58}" destId="{0014F3CA-EB9C-4151-AA30-604217D88835}" srcOrd="0" destOrd="0" presId="urn:microsoft.com/office/officeart/2005/8/layout/hierarchy3"/>
    <dgm:cxn modelId="{1AD74E52-0325-4B9C-81F4-11CEA46A1AFE}" type="presParOf" srcId="{2E5E0841-0FF3-40FE-8A8A-F079B61EDD58}" destId="{723C4C01-1764-4E24-8665-381AFE65986C}" srcOrd="1" destOrd="0" presId="urn:microsoft.com/office/officeart/2005/8/layout/hierarchy3"/>
    <dgm:cxn modelId="{67D3E028-9FC1-48C7-A191-08D77B7226B9}" type="presParOf" srcId="{FE672E07-9872-4CA3-A79A-2A14FA11400D}" destId="{2C864D1A-6EC7-4071-90EB-02FA09774147}" srcOrd="1" destOrd="0" presId="urn:microsoft.com/office/officeart/2005/8/layout/hierarchy3"/>
    <dgm:cxn modelId="{09D73E03-4520-4072-822E-0306757AF42A}" type="presParOf" srcId="{2C864D1A-6EC7-4071-90EB-02FA09774147}" destId="{58428B5E-9277-41B3-9C4A-B8AACEBB2719}" srcOrd="0" destOrd="0" presId="urn:microsoft.com/office/officeart/2005/8/layout/hierarchy3"/>
    <dgm:cxn modelId="{CB9F66C3-058E-454E-86A1-A2E9026245E4}" type="presParOf" srcId="{2C864D1A-6EC7-4071-90EB-02FA09774147}" destId="{5A14DEC1-28BC-4A8C-987F-3034DE34F57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A5FDE-D59A-4869-8659-6036DD8A161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419"/>
        </a:p>
      </dgm:t>
    </dgm:pt>
    <dgm:pt modelId="{E6CDA065-F9EC-4190-8BEE-1AFB491EF117}">
      <dgm:prSet phldrT="[Texto]" custT="1"/>
      <dgm:spPr>
        <a:noFill/>
        <a:ln>
          <a:solidFill>
            <a:srgbClr val="FF9999"/>
          </a:solidFill>
        </a:ln>
      </dgm:spPr>
      <dgm:t>
        <a:bodyPr/>
        <a:lstStyle/>
        <a:p>
          <a:r>
            <a:rPr lang="es-ES" sz="2000" b="1" dirty="0">
              <a:solidFill>
                <a:schemeClr val="tx2"/>
              </a:solidFill>
            </a:rPr>
            <a:t>INDICADORES FINANCIEROS</a:t>
          </a:r>
          <a:endParaRPr lang="es-419" sz="2000" b="1" dirty="0">
            <a:solidFill>
              <a:schemeClr val="tx2"/>
            </a:solidFill>
          </a:endParaRPr>
        </a:p>
      </dgm:t>
    </dgm:pt>
    <dgm:pt modelId="{D7290188-F861-4142-9E11-05D3802F2BBF}" type="parTrans" cxnId="{888552E1-4313-4D6A-B281-25B6F00132CC}">
      <dgm:prSet/>
      <dgm:spPr/>
      <dgm:t>
        <a:bodyPr/>
        <a:lstStyle/>
        <a:p>
          <a:endParaRPr lang="es-419">
            <a:solidFill>
              <a:schemeClr val="tx2"/>
            </a:solidFill>
          </a:endParaRPr>
        </a:p>
      </dgm:t>
    </dgm:pt>
    <dgm:pt modelId="{FE22DDAF-1D33-467E-A77D-0FFF4E07F701}" type="sibTrans" cxnId="{888552E1-4313-4D6A-B281-25B6F00132CC}">
      <dgm:prSet/>
      <dgm:spPr/>
      <dgm:t>
        <a:bodyPr/>
        <a:lstStyle/>
        <a:p>
          <a:endParaRPr lang="es-419">
            <a:solidFill>
              <a:schemeClr val="tx2"/>
            </a:solidFill>
          </a:endParaRPr>
        </a:p>
      </dgm:t>
    </dgm:pt>
    <dgm:pt modelId="{563F9F7D-EC7A-491E-83DE-12AF40CE97DD}">
      <dgm:prSet phldrT="[Texto]" custT="1"/>
      <dgm:spPr>
        <a:noFill/>
        <a:ln>
          <a:solidFill>
            <a:srgbClr val="FF9999"/>
          </a:solidFill>
        </a:ln>
      </dgm:spPr>
      <dgm:t>
        <a:bodyPr/>
        <a:lstStyle/>
        <a:p>
          <a:r>
            <a:rPr lang="es-ES" sz="2000" b="1" dirty="0">
              <a:solidFill>
                <a:schemeClr val="tx2"/>
              </a:solidFill>
            </a:rPr>
            <a:t>LIQUIDEZ</a:t>
          </a:r>
          <a:endParaRPr lang="es-419" sz="2000" b="1" dirty="0">
            <a:solidFill>
              <a:schemeClr val="tx2"/>
            </a:solidFill>
          </a:endParaRPr>
        </a:p>
      </dgm:t>
    </dgm:pt>
    <dgm:pt modelId="{B89FA7D4-D0AF-4FEB-B925-8E29C94084AB}" type="parTrans" cxnId="{F2E92280-7F90-4B60-A3D9-E2268B42C5B7}">
      <dgm:prSet/>
      <dgm:spPr/>
      <dgm:t>
        <a:bodyPr/>
        <a:lstStyle/>
        <a:p>
          <a:endParaRPr lang="es-419">
            <a:solidFill>
              <a:schemeClr val="tx2"/>
            </a:solidFill>
          </a:endParaRPr>
        </a:p>
      </dgm:t>
    </dgm:pt>
    <dgm:pt modelId="{D8D94E4C-CE20-46A2-A7F7-7A68B60B47CC}" type="sibTrans" cxnId="{F2E92280-7F90-4B60-A3D9-E2268B42C5B7}">
      <dgm:prSet/>
      <dgm:spPr/>
      <dgm:t>
        <a:bodyPr/>
        <a:lstStyle/>
        <a:p>
          <a:endParaRPr lang="es-419">
            <a:solidFill>
              <a:schemeClr val="tx2"/>
            </a:solidFill>
          </a:endParaRPr>
        </a:p>
      </dgm:t>
    </dgm:pt>
    <dgm:pt modelId="{98898397-182C-43E7-A2DA-1BB0287E6C1A}">
      <dgm:prSet phldrT="[Texto]" custT="1"/>
      <dgm:spPr>
        <a:noFill/>
        <a:ln>
          <a:solidFill>
            <a:srgbClr val="FF9999"/>
          </a:solidFill>
        </a:ln>
      </dgm:spPr>
      <dgm:t>
        <a:bodyPr/>
        <a:lstStyle/>
        <a:p>
          <a:r>
            <a:rPr lang="es-ES" sz="2000" b="1" dirty="0">
              <a:solidFill>
                <a:schemeClr val="tx2"/>
              </a:solidFill>
            </a:rPr>
            <a:t>ENDEUDAMIENTO</a:t>
          </a:r>
          <a:endParaRPr lang="es-419" sz="2000" b="1" dirty="0">
            <a:solidFill>
              <a:schemeClr val="tx2"/>
            </a:solidFill>
          </a:endParaRPr>
        </a:p>
      </dgm:t>
    </dgm:pt>
    <dgm:pt modelId="{EE9A1FE8-DF01-48F5-B434-C8E6FCC8AA97}" type="parTrans" cxnId="{3046408B-AA15-4C72-8C30-E9F934B623E1}">
      <dgm:prSet/>
      <dgm:spPr/>
      <dgm:t>
        <a:bodyPr/>
        <a:lstStyle/>
        <a:p>
          <a:endParaRPr lang="es-419">
            <a:solidFill>
              <a:schemeClr val="tx2"/>
            </a:solidFill>
          </a:endParaRPr>
        </a:p>
      </dgm:t>
    </dgm:pt>
    <dgm:pt modelId="{1FA6059F-2BA6-4B28-A37A-698D08DB5701}" type="sibTrans" cxnId="{3046408B-AA15-4C72-8C30-E9F934B623E1}">
      <dgm:prSet/>
      <dgm:spPr/>
      <dgm:t>
        <a:bodyPr/>
        <a:lstStyle/>
        <a:p>
          <a:endParaRPr lang="es-419">
            <a:solidFill>
              <a:schemeClr val="tx2"/>
            </a:solidFill>
          </a:endParaRPr>
        </a:p>
      </dgm:t>
    </dgm:pt>
    <dgm:pt modelId="{52D12ACA-C8C0-429E-9D0B-2E95443B5DBF}">
      <dgm:prSet phldrT="[Texto]" custT="1"/>
      <dgm:spPr>
        <a:noFill/>
        <a:ln>
          <a:solidFill>
            <a:srgbClr val="FF9999"/>
          </a:solidFill>
        </a:ln>
      </dgm:spPr>
      <dgm:t>
        <a:bodyPr/>
        <a:lstStyle/>
        <a:p>
          <a:r>
            <a:rPr lang="es-ES" sz="2000" b="1" dirty="0">
              <a:solidFill>
                <a:schemeClr val="tx2"/>
              </a:solidFill>
            </a:rPr>
            <a:t>RENTABILIDAD</a:t>
          </a:r>
          <a:endParaRPr lang="es-419" sz="2000" b="1" dirty="0">
            <a:solidFill>
              <a:schemeClr val="tx2"/>
            </a:solidFill>
          </a:endParaRPr>
        </a:p>
      </dgm:t>
    </dgm:pt>
    <dgm:pt modelId="{DAB449A9-668F-46F6-BDAE-A70B39BF6E35}" type="parTrans" cxnId="{1A3D9DA1-8337-45FD-8CA9-C5BCE7735A92}">
      <dgm:prSet/>
      <dgm:spPr/>
      <dgm:t>
        <a:bodyPr/>
        <a:lstStyle/>
        <a:p>
          <a:endParaRPr lang="es-419">
            <a:solidFill>
              <a:schemeClr val="tx2"/>
            </a:solidFill>
          </a:endParaRPr>
        </a:p>
      </dgm:t>
    </dgm:pt>
    <dgm:pt modelId="{F6F92F79-F1A8-4C10-BBC7-672BCD9EDF56}" type="sibTrans" cxnId="{1A3D9DA1-8337-45FD-8CA9-C5BCE7735A92}">
      <dgm:prSet/>
      <dgm:spPr/>
      <dgm:t>
        <a:bodyPr/>
        <a:lstStyle/>
        <a:p>
          <a:endParaRPr lang="es-419">
            <a:solidFill>
              <a:schemeClr val="tx2"/>
            </a:solidFill>
          </a:endParaRPr>
        </a:p>
      </dgm:t>
    </dgm:pt>
    <dgm:pt modelId="{5B1B11FC-6CF0-4515-867C-BCD561048421}">
      <dgm:prSet custT="1"/>
      <dgm:spPr>
        <a:noFill/>
        <a:ln>
          <a:solidFill>
            <a:srgbClr val="FF9999"/>
          </a:solidFill>
        </a:ln>
      </dgm:spPr>
      <dgm:t>
        <a:bodyPr/>
        <a:lstStyle/>
        <a:p>
          <a:pPr algn="l"/>
          <a:r>
            <a:rPr lang="es-419" sz="1600" dirty="0">
              <a:solidFill>
                <a:schemeClr val="tx2"/>
              </a:solidFill>
            </a:rPr>
            <a:t>1.- Solvencia o liquidez corriente</a:t>
          </a:r>
        </a:p>
        <a:p>
          <a:pPr algn="l"/>
          <a:r>
            <a:rPr lang="es-419" sz="1600" dirty="0">
              <a:solidFill>
                <a:schemeClr val="tx2"/>
              </a:solidFill>
            </a:rPr>
            <a:t>2.- Capital  Neto de trabajo</a:t>
          </a:r>
        </a:p>
        <a:p>
          <a:pPr algn="l"/>
          <a:r>
            <a:rPr lang="es-419" sz="1600" dirty="0">
              <a:solidFill>
                <a:schemeClr val="tx2"/>
              </a:solidFill>
            </a:rPr>
            <a:t>3.- Liquidez inmediata</a:t>
          </a:r>
        </a:p>
      </dgm:t>
    </dgm:pt>
    <dgm:pt modelId="{1B472CFE-8D3A-4830-A092-543658F97902}" type="parTrans" cxnId="{DAA52D19-F134-45B9-8C32-3B660134F6AA}">
      <dgm:prSet/>
      <dgm:spPr/>
      <dgm:t>
        <a:bodyPr/>
        <a:lstStyle/>
        <a:p>
          <a:endParaRPr lang="es-419">
            <a:solidFill>
              <a:schemeClr val="tx2"/>
            </a:solidFill>
          </a:endParaRPr>
        </a:p>
      </dgm:t>
    </dgm:pt>
    <dgm:pt modelId="{AEA028D8-E2B6-4830-BB87-AC708FCB1289}" type="sibTrans" cxnId="{DAA52D19-F134-45B9-8C32-3B660134F6AA}">
      <dgm:prSet/>
      <dgm:spPr/>
      <dgm:t>
        <a:bodyPr/>
        <a:lstStyle/>
        <a:p>
          <a:endParaRPr lang="es-419">
            <a:solidFill>
              <a:schemeClr val="tx2"/>
            </a:solidFill>
          </a:endParaRPr>
        </a:p>
      </dgm:t>
    </dgm:pt>
    <dgm:pt modelId="{ACBD30A5-992C-480B-BE44-A0E9484C5210}">
      <dgm:prSet custT="1"/>
      <dgm:spPr>
        <a:noFill/>
        <a:ln>
          <a:solidFill>
            <a:srgbClr val="FF9999"/>
          </a:solidFill>
        </a:ln>
      </dgm:spPr>
      <dgm:t>
        <a:bodyPr/>
        <a:lstStyle/>
        <a:p>
          <a:pPr algn="l"/>
          <a:endParaRPr lang="es-EC" sz="1600" b="0" dirty="0">
            <a:solidFill>
              <a:schemeClr val="tx2"/>
            </a:solidFill>
          </a:endParaRPr>
        </a:p>
        <a:p>
          <a:pPr algn="l"/>
          <a:r>
            <a:rPr lang="es-419" sz="1600" b="0" dirty="0">
              <a:solidFill>
                <a:schemeClr val="tx2"/>
              </a:solidFill>
            </a:rPr>
            <a:t>1.- Endeudamiento total</a:t>
          </a:r>
        </a:p>
        <a:p>
          <a:pPr algn="l"/>
          <a:r>
            <a:rPr lang="es-419" sz="1600" b="0" dirty="0">
              <a:solidFill>
                <a:schemeClr val="tx2"/>
              </a:solidFill>
            </a:rPr>
            <a:t>2.- Razón de autonomía</a:t>
          </a:r>
        </a:p>
        <a:p>
          <a:pPr algn="l"/>
          <a:endParaRPr lang="es-EC" sz="1600" b="0" dirty="0">
            <a:solidFill>
              <a:schemeClr val="tx2"/>
            </a:solidFill>
          </a:endParaRPr>
        </a:p>
        <a:p>
          <a:pPr algn="ctr"/>
          <a:endParaRPr lang="es-419" sz="1600" b="0" dirty="0">
            <a:solidFill>
              <a:schemeClr val="tx2"/>
            </a:solidFill>
          </a:endParaRPr>
        </a:p>
      </dgm:t>
    </dgm:pt>
    <dgm:pt modelId="{CD7E2464-3866-4EF4-AD33-47394B656AF5}" type="parTrans" cxnId="{D55BB036-9821-47FD-9E55-6353E7D26F64}">
      <dgm:prSet/>
      <dgm:spPr/>
      <dgm:t>
        <a:bodyPr/>
        <a:lstStyle/>
        <a:p>
          <a:endParaRPr lang="es-419">
            <a:solidFill>
              <a:schemeClr val="tx2"/>
            </a:solidFill>
          </a:endParaRPr>
        </a:p>
      </dgm:t>
    </dgm:pt>
    <dgm:pt modelId="{36F5FE2A-E213-4813-A62F-7607561CE0E7}" type="sibTrans" cxnId="{D55BB036-9821-47FD-9E55-6353E7D26F64}">
      <dgm:prSet/>
      <dgm:spPr/>
      <dgm:t>
        <a:bodyPr/>
        <a:lstStyle/>
        <a:p>
          <a:endParaRPr lang="es-419">
            <a:solidFill>
              <a:schemeClr val="tx2"/>
            </a:solidFill>
          </a:endParaRPr>
        </a:p>
      </dgm:t>
    </dgm:pt>
    <dgm:pt modelId="{39F9CF9D-A141-4E33-8D49-386ADE3D3182}">
      <dgm:prSet custT="1"/>
      <dgm:spPr>
        <a:noFill/>
        <a:ln>
          <a:solidFill>
            <a:srgbClr val="FF9999"/>
          </a:solidFill>
        </a:ln>
      </dgm:spPr>
      <dgm:t>
        <a:bodyPr/>
        <a:lstStyle/>
        <a:p>
          <a:pPr algn="l"/>
          <a:endParaRPr lang="es-EC" sz="1600" b="0" dirty="0">
            <a:solidFill>
              <a:schemeClr val="tx2"/>
            </a:solidFill>
          </a:endParaRPr>
        </a:p>
        <a:p>
          <a:pPr algn="l"/>
          <a:r>
            <a:rPr lang="es-419" sz="1600" b="0" dirty="0">
              <a:solidFill>
                <a:schemeClr val="tx2"/>
              </a:solidFill>
            </a:rPr>
            <a:t>1.- Rentabilidad del activo total</a:t>
          </a:r>
        </a:p>
        <a:p>
          <a:pPr algn="l"/>
          <a:r>
            <a:rPr lang="es-419" sz="1600" b="0" dirty="0">
              <a:solidFill>
                <a:schemeClr val="tx2"/>
              </a:solidFill>
            </a:rPr>
            <a:t>2.- Rentabilidad del Patrimonio</a:t>
          </a:r>
        </a:p>
        <a:p>
          <a:pPr algn="l"/>
          <a:r>
            <a:rPr lang="es-419" sz="1600" b="0" dirty="0">
              <a:solidFill>
                <a:schemeClr val="tx2"/>
              </a:solidFill>
            </a:rPr>
            <a:t>3.- Margen Neto</a:t>
          </a:r>
        </a:p>
        <a:p>
          <a:pPr algn="l"/>
          <a:endParaRPr lang="es-419" sz="1600" dirty="0">
            <a:solidFill>
              <a:schemeClr val="tx2"/>
            </a:solidFill>
          </a:endParaRPr>
        </a:p>
      </dgm:t>
    </dgm:pt>
    <dgm:pt modelId="{FD150BCC-080A-40D2-9971-B0EE133A9989}" type="parTrans" cxnId="{A0237A96-44DC-455E-A883-C33CA3F2173B}">
      <dgm:prSet/>
      <dgm:spPr/>
      <dgm:t>
        <a:bodyPr/>
        <a:lstStyle/>
        <a:p>
          <a:endParaRPr lang="es-419">
            <a:solidFill>
              <a:schemeClr val="tx2"/>
            </a:solidFill>
          </a:endParaRPr>
        </a:p>
      </dgm:t>
    </dgm:pt>
    <dgm:pt modelId="{25FACDF0-F0EB-49DD-B57D-8CBB8EAAD4FE}" type="sibTrans" cxnId="{A0237A96-44DC-455E-A883-C33CA3F2173B}">
      <dgm:prSet/>
      <dgm:spPr/>
      <dgm:t>
        <a:bodyPr/>
        <a:lstStyle/>
        <a:p>
          <a:endParaRPr lang="es-419">
            <a:solidFill>
              <a:schemeClr val="tx2"/>
            </a:solidFill>
          </a:endParaRPr>
        </a:p>
      </dgm:t>
    </dgm:pt>
    <dgm:pt modelId="{0D09BD5D-2648-4D72-A742-CB0A07A57ABF}" type="pres">
      <dgm:prSet presAssocID="{54CA5FDE-D59A-4869-8659-6036DD8A1618}" presName="hierChild1" presStyleCnt="0">
        <dgm:presLayoutVars>
          <dgm:orgChart val="1"/>
          <dgm:chPref val="1"/>
          <dgm:dir/>
          <dgm:animOne val="branch"/>
          <dgm:animLvl val="lvl"/>
          <dgm:resizeHandles/>
        </dgm:presLayoutVars>
      </dgm:prSet>
      <dgm:spPr/>
    </dgm:pt>
    <dgm:pt modelId="{421AE9E2-9143-46A7-86AC-F2F3A882E36E}" type="pres">
      <dgm:prSet presAssocID="{E6CDA065-F9EC-4190-8BEE-1AFB491EF117}" presName="hierRoot1" presStyleCnt="0">
        <dgm:presLayoutVars>
          <dgm:hierBranch val="init"/>
        </dgm:presLayoutVars>
      </dgm:prSet>
      <dgm:spPr/>
    </dgm:pt>
    <dgm:pt modelId="{B19A2BB8-0814-4173-ABB0-9DEB13745181}" type="pres">
      <dgm:prSet presAssocID="{E6CDA065-F9EC-4190-8BEE-1AFB491EF117}" presName="rootComposite1" presStyleCnt="0"/>
      <dgm:spPr/>
    </dgm:pt>
    <dgm:pt modelId="{30ED6CEB-2148-4650-9B5C-053B67190C32}" type="pres">
      <dgm:prSet presAssocID="{E6CDA065-F9EC-4190-8BEE-1AFB491EF117}" presName="rootText1" presStyleLbl="node0" presStyleIdx="0" presStyleCnt="1" custScaleX="312753" custScaleY="69318" custLinFactX="3256" custLinFactNeighborX="100000" custLinFactNeighborY="-2044">
        <dgm:presLayoutVars>
          <dgm:chPref val="3"/>
        </dgm:presLayoutVars>
      </dgm:prSet>
      <dgm:spPr/>
    </dgm:pt>
    <dgm:pt modelId="{3973FE7C-2602-44B4-BF21-6344D43CFEE6}" type="pres">
      <dgm:prSet presAssocID="{E6CDA065-F9EC-4190-8BEE-1AFB491EF117}" presName="rootConnector1" presStyleLbl="node1" presStyleIdx="0" presStyleCnt="0"/>
      <dgm:spPr/>
    </dgm:pt>
    <dgm:pt modelId="{D5D86B06-7341-4223-9464-7D36B28846A3}" type="pres">
      <dgm:prSet presAssocID="{E6CDA065-F9EC-4190-8BEE-1AFB491EF117}" presName="hierChild2" presStyleCnt="0"/>
      <dgm:spPr/>
    </dgm:pt>
    <dgm:pt modelId="{90E33567-DEE0-4F59-B91E-FA95C6D0B437}" type="pres">
      <dgm:prSet presAssocID="{B89FA7D4-D0AF-4FEB-B925-8E29C94084AB}" presName="Name37" presStyleLbl="parChTrans1D2" presStyleIdx="0" presStyleCnt="3"/>
      <dgm:spPr/>
    </dgm:pt>
    <dgm:pt modelId="{FB6D34F4-FECB-40F0-9ABE-42D1CE0414B3}" type="pres">
      <dgm:prSet presAssocID="{563F9F7D-EC7A-491E-83DE-12AF40CE97DD}" presName="hierRoot2" presStyleCnt="0">
        <dgm:presLayoutVars>
          <dgm:hierBranch val="init"/>
        </dgm:presLayoutVars>
      </dgm:prSet>
      <dgm:spPr/>
    </dgm:pt>
    <dgm:pt modelId="{2ED26276-9737-4CB2-BA0C-E4A5213C650D}" type="pres">
      <dgm:prSet presAssocID="{563F9F7D-EC7A-491E-83DE-12AF40CE97DD}" presName="rootComposite" presStyleCnt="0"/>
      <dgm:spPr/>
    </dgm:pt>
    <dgm:pt modelId="{382E8EA5-9D29-4D57-9E64-E25E99F8E9BA}" type="pres">
      <dgm:prSet presAssocID="{563F9F7D-EC7A-491E-83DE-12AF40CE97DD}" presName="rootText" presStyleLbl="node2" presStyleIdx="0" presStyleCnt="3" custScaleX="134732" custScaleY="60977" custLinFactNeighborX="3941" custLinFactNeighborY="-3810">
        <dgm:presLayoutVars>
          <dgm:chPref val="3"/>
        </dgm:presLayoutVars>
      </dgm:prSet>
      <dgm:spPr/>
    </dgm:pt>
    <dgm:pt modelId="{FF1BF737-2F71-4123-8897-F9312D3C080C}" type="pres">
      <dgm:prSet presAssocID="{563F9F7D-EC7A-491E-83DE-12AF40CE97DD}" presName="rootConnector" presStyleLbl="node2" presStyleIdx="0" presStyleCnt="3"/>
      <dgm:spPr/>
    </dgm:pt>
    <dgm:pt modelId="{FAB73052-E0D4-49A7-B5F4-74BED03B97AD}" type="pres">
      <dgm:prSet presAssocID="{563F9F7D-EC7A-491E-83DE-12AF40CE97DD}" presName="hierChild4" presStyleCnt="0"/>
      <dgm:spPr/>
    </dgm:pt>
    <dgm:pt modelId="{EB2F9710-2497-4CCD-96BD-FA882DAE4001}" type="pres">
      <dgm:prSet presAssocID="{1B472CFE-8D3A-4830-A092-543658F97902}" presName="Name37" presStyleLbl="parChTrans1D3" presStyleIdx="0" presStyleCnt="3"/>
      <dgm:spPr/>
    </dgm:pt>
    <dgm:pt modelId="{920D06C7-F6AB-49EB-90AD-FD01037464E9}" type="pres">
      <dgm:prSet presAssocID="{5B1B11FC-6CF0-4515-867C-BCD561048421}" presName="hierRoot2" presStyleCnt="0">
        <dgm:presLayoutVars>
          <dgm:hierBranch val="init"/>
        </dgm:presLayoutVars>
      </dgm:prSet>
      <dgm:spPr/>
    </dgm:pt>
    <dgm:pt modelId="{102EBE41-C763-413E-B36A-89D1B6B99583}" type="pres">
      <dgm:prSet presAssocID="{5B1B11FC-6CF0-4515-867C-BCD561048421}" presName="rootComposite" presStyleCnt="0"/>
      <dgm:spPr/>
    </dgm:pt>
    <dgm:pt modelId="{DEE70A5D-1806-4DAA-BE35-CFE1B2C6C9DC}" type="pres">
      <dgm:prSet presAssocID="{5B1B11FC-6CF0-4515-867C-BCD561048421}" presName="rootText" presStyleLbl="node3" presStyleIdx="0" presStyleCnt="3" custScaleX="195150" custScaleY="154358" custLinFactNeighborX="-5771" custLinFactNeighborY="-8327">
        <dgm:presLayoutVars>
          <dgm:chPref val="3"/>
        </dgm:presLayoutVars>
      </dgm:prSet>
      <dgm:spPr/>
    </dgm:pt>
    <dgm:pt modelId="{968AB381-7EBD-479D-B138-2739E74960D9}" type="pres">
      <dgm:prSet presAssocID="{5B1B11FC-6CF0-4515-867C-BCD561048421}" presName="rootConnector" presStyleLbl="node3" presStyleIdx="0" presStyleCnt="3"/>
      <dgm:spPr/>
    </dgm:pt>
    <dgm:pt modelId="{822918BD-1850-42D5-A959-BDCD1D7D99FA}" type="pres">
      <dgm:prSet presAssocID="{5B1B11FC-6CF0-4515-867C-BCD561048421}" presName="hierChild4" presStyleCnt="0"/>
      <dgm:spPr/>
    </dgm:pt>
    <dgm:pt modelId="{9D9C7106-99B0-4553-931F-4990C6DE6AEA}" type="pres">
      <dgm:prSet presAssocID="{5B1B11FC-6CF0-4515-867C-BCD561048421}" presName="hierChild5" presStyleCnt="0"/>
      <dgm:spPr/>
    </dgm:pt>
    <dgm:pt modelId="{2D9B4664-13CF-4CFC-94CA-2587CCBD47CF}" type="pres">
      <dgm:prSet presAssocID="{563F9F7D-EC7A-491E-83DE-12AF40CE97DD}" presName="hierChild5" presStyleCnt="0"/>
      <dgm:spPr/>
    </dgm:pt>
    <dgm:pt modelId="{98622F53-AC88-429B-9FA5-10742F82C68F}" type="pres">
      <dgm:prSet presAssocID="{EE9A1FE8-DF01-48F5-B434-C8E6FCC8AA97}" presName="Name37" presStyleLbl="parChTrans1D2" presStyleIdx="1" presStyleCnt="3"/>
      <dgm:spPr/>
    </dgm:pt>
    <dgm:pt modelId="{64150130-2330-41DA-98A2-5F46C5E7F5A9}" type="pres">
      <dgm:prSet presAssocID="{98898397-182C-43E7-A2DA-1BB0287E6C1A}" presName="hierRoot2" presStyleCnt="0">
        <dgm:presLayoutVars>
          <dgm:hierBranch val="init"/>
        </dgm:presLayoutVars>
      </dgm:prSet>
      <dgm:spPr/>
    </dgm:pt>
    <dgm:pt modelId="{B8C6D7EF-FDD7-4881-BEBA-521C8E1DD297}" type="pres">
      <dgm:prSet presAssocID="{98898397-182C-43E7-A2DA-1BB0287E6C1A}" presName="rootComposite" presStyleCnt="0"/>
      <dgm:spPr/>
    </dgm:pt>
    <dgm:pt modelId="{5DCC5B66-232E-4D7F-ADA7-EC03CF3F392F}" type="pres">
      <dgm:prSet presAssocID="{98898397-182C-43E7-A2DA-1BB0287E6C1A}" presName="rootText" presStyleLbl="node2" presStyleIdx="1" presStyleCnt="3" custScaleX="165245" custScaleY="60977" custLinFactNeighborX="942" custLinFactNeighborY="-3811">
        <dgm:presLayoutVars>
          <dgm:chPref val="3"/>
        </dgm:presLayoutVars>
      </dgm:prSet>
      <dgm:spPr/>
    </dgm:pt>
    <dgm:pt modelId="{FCA5EC44-119C-45C6-A66B-EA2664653A1C}" type="pres">
      <dgm:prSet presAssocID="{98898397-182C-43E7-A2DA-1BB0287E6C1A}" presName="rootConnector" presStyleLbl="node2" presStyleIdx="1" presStyleCnt="3"/>
      <dgm:spPr/>
    </dgm:pt>
    <dgm:pt modelId="{D4A8A206-8DEA-47D6-99D7-51508E5D831C}" type="pres">
      <dgm:prSet presAssocID="{98898397-182C-43E7-A2DA-1BB0287E6C1A}" presName="hierChild4" presStyleCnt="0"/>
      <dgm:spPr/>
    </dgm:pt>
    <dgm:pt modelId="{3E2BBAE0-2A01-46D0-BF1B-B1845C11BDE4}" type="pres">
      <dgm:prSet presAssocID="{CD7E2464-3866-4EF4-AD33-47394B656AF5}" presName="Name37" presStyleLbl="parChTrans1D3" presStyleIdx="1" presStyleCnt="3"/>
      <dgm:spPr/>
    </dgm:pt>
    <dgm:pt modelId="{56C2D99D-9685-481E-BF88-7AB0E8A2B7BD}" type="pres">
      <dgm:prSet presAssocID="{ACBD30A5-992C-480B-BE44-A0E9484C5210}" presName="hierRoot2" presStyleCnt="0">
        <dgm:presLayoutVars>
          <dgm:hierBranch val="init"/>
        </dgm:presLayoutVars>
      </dgm:prSet>
      <dgm:spPr/>
    </dgm:pt>
    <dgm:pt modelId="{D4D4392C-8F5F-4079-A088-214913601F5C}" type="pres">
      <dgm:prSet presAssocID="{ACBD30A5-992C-480B-BE44-A0E9484C5210}" presName="rootComposite" presStyleCnt="0"/>
      <dgm:spPr/>
    </dgm:pt>
    <dgm:pt modelId="{0624F37C-3095-410B-817F-2F3803A5FDF7}" type="pres">
      <dgm:prSet presAssocID="{ACBD30A5-992C-480B-BE44-A0E9484C5210}" presName="rootText" presStyleLbl="node3" presStyleIdx="1" presStyleCnt="3" custScaleX="148610" custScaleY="98828" custLinFactNeighborX="-348" custLinFactNeighborY="-3900">
        <dgm:presLayoutVars>
          <dgm:chPref val="3"/>
        </dgm:presLayoutVars>
      </dgm:prSet>
      <dgm:spPr/>
    </dgm:pt>
    <dgm:pt modelId="{16FF1579-33B4-4875-8738-2DA6EA7FC774}" type="pres">
      <dgm:prSet presAssocID="{ACBD30A5-992C-480B-BE44-A0E9484C5210}" presName="rootConnector" presStyleLbl="node3" presStyleIdx="1" presStyleCnt="3"/>
      <dgm:spPr/>
    </dgm:pt>
    <dgm:pt modelId="{EFF8CA61-5DA8-4040-B097-59E17D8D0F1D}" type="pres">
      <dgm:prSet presAssocID="{ACBD30A5-992C-480B-BE44-A0E9484C5210}" presName="hierChild4" presStyleCnt="0"/>
      <dgm:spPr/>
    </dgm:pt>
    <dgm:pt modelId="{28950F56-AAB8-4749-A5FB-315C1C733EC4}" type="pres">
      <dgm:prSet presAssocID="{ACBD30A5-992C-480B-BE44-A0E9484C5210}" presName="hierChild5" presStyleCnt="0"/>
      <dgm:spPr/>
    </dgm:pt>
    <dgm:pt modelId="{FCACCEEE-0CBE-4220-800D-1F8C6AA07D62}" type="pres">
      <dgm:prSet presAssocID="{98898397-182C-43E7-A2DA-1BB0287E6C1A}" presName="hierChild5" presStyleCnt="0"/>
      <dgm:spPr/>
    </dgm:pt>
    <dgm:pt modelId="{6A440822-1F9B-4225-99F4-8ABB50A175C8}" type="pres">
      <dgm:prSet presAssocID="{DAB449A9-668F-46F6-BDAE-A70B39BF6E35}" presName="Name37" presStyleLbl="parChTrans1D2" presStyleIdx="2" presStyleCnt="3"/>
      <dgm:spPr/>
    </dgm:pt>
    <dgm:pt modelId="{C23D232A-943A-48DF-A47B-5F8E5D5851AA}" type="pres">
      <dgm:prSet presAssocID="{52D12ACA-C8C0-429E-9D0B-2E95443B5DBF}" presName="hierRoot2" presStyleCnt="0">
        <dgm:presLayoutVars>
          <dgm:hierBranch val="init"/>
        </dgm:presLayoutVars>
      </dgm:prSet>
      <dgm:spPr/>
    </dgm:pt>
    <dgm:pt modelId="{A536255F-62E8-43D1-BFA0-C6E130971717}" type="pres">
      <dgm:prSet presAssocID="{52D12ACA-C8C0-429E-9D0B-2E95443B5DBF}" presName="rootComposite" presStyleCnt="0"/>
      <dgm:spPr/>
    </dgm:pt>
    <dgm:pt modelId="{534ABA1C-2D3C-4895-832D-2192A057BE22}" type="pres">
      <dgm:prSet presAssocID="{52D12ACA-C8C0-429E-9D0B-2E95443B5DBF}" presName="rootText" presStyleLbl="node2" presStyleIdx="2" presStyleCnt="3" custScaleX="134732" custScaleY="60977" custLinFactNeighborX="942" custLinFactNeighborY="-3811">
        <dgm:presLayoutVars>
          <dgm:chPref val="3"/>
        </dgm:presLayoutVars>
      </dgm:prSet>
      <dgm:spPr/>
    </dgm:pt>
    <dgm:pt modelId="{8A2BCA62-017F-4D56-B7A7-F591623A4DF9}" type="pres">
      <dgm:prSet presAssocID="{52D12ACA-C8C0-429E-9D0B-2E95443B5DBF}" presName="rootConnector" presStyleLbl="node2" presStyleIdx="2" presStyleCnt="3"/>
      <dgm:spPr/>
    </dgm:pt>
    <dgm:pt modelId="{79C8D288-23EA-4DF8-83CC-45E1B45D4652}" type="pres">
      <dgm:prSet presAssocID="{52D12ACA-C8C0-429E-9D0B-2E95443B5DBF}" presName="hierChild4" presStyleCnt="0"/>
      <dgm:spPr/>
    </dgm:pt>
    <dgm:pt modelId="{CE0BB998-9107-4BF9-B640-5E9FB0D3E8D8}" type="pres">
      <dgm:prSet presAssocID="{FD150BCC-080A-40D2-9971-B0EE133A9989}" presName="Name37" presStyleLbl="parChTrans1D3" presStyleIdx="2" presStyleCnt="3"/>
      <dgm:spPr/>
    </dgm:pt>
    <dgm:pt modelId="{DB434F2C-219E-4C33-861F-A89F72E3DD9C}" type="pres">
      <dgm:prSet presAssocID="{39F9CF9D-A141-4E33-8D49-386ADE3D3182}" presName="hierRoot2" presStyleCnt="0">
        <dgm:presLayoutVars>
          <dgm:hierBranch val="init"/>
        </dgm:presLayoutVars>
      </dgm:prSet>
      <dgm:spPr/>
    </dgm:pt>
    <dgm:pt modelId="{76A06C34-4861-4213-BBBD-5BC860903E1F}" type="pres">
      <dgm:prSet presAssocID="{39F9CF9D-A141-4E33-8D49-386ADE3D3182}" presName="rootComposite" presStyleCnt="0"/>
      <dgm:spPr/>
    </dgm:pt>
    <dgm:pt modelId="{9EE8111E-A4B6-4BBB-8472-99574AB3150C}" type="pres">
      <dgm:prSet presAssocID="{39F9CF9D-A141-4E33-8D49-386ADE3D3182}" presName="rootText" presStyleLbl="node3" presStyleIdx="2" presStyleCnt="3" custScaleX="163241" custScaleY="146452" custLinFactNeighborX="-2730" custLinFactNeighborY="-3713">
        <dgm:presLayoutVars>
          <dgm:chPref val="3"/>
        </dgm:presLayoutVars>
      </dgm:prSet>
      <dgm:spPr/>
    </dgm:pt>
    <dgm:pt modelId="{341C1D07-A87D-4469-8128-C6FFE6EFD137}" type="pres">
      <dgm:prSet presAssocID="{39F9CF9D-A141-4E33-8D49-386ADE3D3182}" presName="rootConnector" presStyleLbl="node3" presStyleIdx="2" presStyleCnt="3"/>
      <dgm:spPr/>
    </dgm:pt>
    <dgm:pt modelId="{38ED27FE-9A9D-492E-8FFA-C211BEDA60A8}" type="pres">
      <dgm:prSet presAssocID="{39F9CF9D-A141-4E33-8D49-386ADE3D3182}" presName="hierChild4" presStyleCnt="0"/>
      <dgm:spPr/>
    </dgm:pt>
    <dgm:pt modelId="{F54174E2-AB02-4A2B-8632-D514010884AD}" type="pres">
      <dgm:prSet presAssocID="{39F9CF9D-A141-4E33-8D49-386ADE3D3182}" presName="hierChild5" presStyleCnt="0"/>
      <dgm:spPr/>
    </dgm:pt>
    <dgm:pt modelId="{44C92608-0F75-466A-8E67-9203C02B3C25}" type="pres">
      <dgm:prSet presAssocID="{52D12ACA-C8C0-429E-9D0B-2E95443B5DBF}" presName="hierChild5" presStyleCnt="0"/>
      <dgm:spPr/>
    </dgm:pt>
    <dgm:pt modelId="{4F19FB92-B33E-44D6-BAE5-DA276217FAC1}" type="pres">
      <dgm:prSet presAssocID="{E6CDA065-F9EC-4190-8BEE-1AFB491EF117}" presName="hierChild3" presStyleCnt="0"/>
      <dgm:spPr/>
    </dgm:pt>
  </dgm:ptLst>
  <dgm:cxnLst>
    <dgm:cxn modelId="{9F4F5101-63C5-4DBB-B4B1-6618F8F04722}" type="presOf" srcId="{54CA5FDE-D59A-4869-8659-6036DD8A1618}" destId="{0D09BD5D-2648-4D72-A742-CB0A07A57ABF}" srcOrd="0" destOrd="0" presId="urn:microsoft.com/office/officeart/2005/8/layout/orgChart1"/>
    <dgm:cxn modelId="{60ACD602-E796-4A3A-B4C7-20CE329AFA6C}" type="presOf" srcId="{5B1B11FC-6CF0-4515-867C-BCD561048421}" destId="{DEE70A5D-1806-4DAA-BE35-CFE1B2C6C9DC}" srcOrd="0" destOrd="0" presId="urn:microsoft.com/office/officeart/2005/8/layout/orgChart1"/>
    <dgm:cxn modelId="{4A57E605-8BA6-4ABE-A91F-6EED94743026}" type="presOf" srcId="{B89FA7D4-D0AF-4FEB-B925-8E29C94084AB}" destId="{90E33567-DEE0-4F59-B91E-FA95C6D0B437}" srcOrd="0" destOrd="0" presId="urn:microsoft.com/office/officeart/2005/8/layout/orgChart1"/>
    <dgm:cxn modelId="{AB9FAF11-E658-4534-9882-90162B4D8DDD}" type="presOf" srcId="{E6CDA065-F9EC-4190-8BEE-1AFB491EF117}" destId="{3973FE7C-2602-44B4-BF21-6344D43CFEE6}" srcOrd="1" destOrd="0" presId="urn:microsoft.com/office/officeart/2005/8/layout/orgChart1"/>
    <dgm:cxn modelId="{8003C414-A1CB-4B9B-BDEA-C617586DED81}" type="presOf" srcId="{563F9F7D-EC7A-491E-83DE-12AF40CE97DD}" destId="{FF1BF737-2F71-4123-8897-F9312D3C080C}" srcOrd="1" destOrd="0" presId="urn:microsoft.com/office/officeart/2005/8/layout/orgChart1"/>
    <dgm:cxn modelId="{DAA52D19-F134-45B9-8C32-3B660134F6AA}" srcId="{563F9F7D-EC7A-491E-83DE-12AF40CE97DD}" destId="{5B1B11FC-6CF0-4515-867C-BCD561048421}" srcOrd="0" destOrd="0" parTransId="{1B472CFE-8D3A-4830-A092-543658F97902}" sibTransId="{AEA028D8-E2B6-4830-BB87-AC708FCB1289}"/>
    <dgm:cxn modelId="{F239FA19-C916-4465-AFD9-B0561A77C46A}" type="presOf" srcId="{39F9CF9D-A141-4E33-8D49-386ADE3D3182}" destId="{9EE8111E-A4B6-4BBB-8472-99574AB3150C}" srcOrd="0" destOrd="0" presId="urn:microsoft.com/office/officeart/2005/8/layout/orgChart1"/>
    <dgm:cxn modelId="{01421D20-FCEB-46CD-BEB9-5B0BC602E2ED}" type="presOf" srcId="{DAB449A9-668F-46F6-BDAE-A70B39BF6E35}" destId="{6A440822-1F9B-4225-99F4-8ABB50A175C8}" srcOrd="0" destOrd="0" presId="urn:microsoft.com/office/officeart/2005/8/layout/orgChart1"/>
    <dgm:cxn modelId="{D3646530-2FEF-4578-9D69-74E7DE0D889D}" type="presOf" srcId="{39F9CF9D-A141-4E33-8D49-386ADE3D3182}" destId="{341C1D07-A87D-4469-8128-C6FFE6EFD137}" srcOrd="1" destOrd="0" presId="urn:microsoft.com/office/officeart/2005/8/layout/orgChart1"/>
    <dgm:cxn modelId="{D55BB036-9821-47FD-9E55-6353E7D26F64}" srcId="{98898397-182C-43E7-A2DA-1BB0287E6C1A}" destId="{ACBD30A5-992C-480B-BE44-A0E9484C5210}" srcOrd="0" destOrd="0" parTransId="{CD7E2464-3866-4EF4-AD33-47394B656AF5}" sibTransId="{36F5FE2A-E213-4813-A62F-7607561CE0E7}"/>
    <dgm:cxn modelId="{18FAEC40-74A7-4A6C-9460-F6DCC94466FF}" type="presOf" srcId="{1B472CFE-8D3A-4830-A092-543658F97902}" destId="{EB2F9710-2497-4CCD-96BD-FA882DAE4001}" srcOrd="0" destOrd="0" presId="urn:microsoft.com/office/officeart/2005/8/layout/orgChart1"/>
    <dgm:cxn modelId="{31463844-4BC7-4C87-B5E6-F00527BE673D}" type="presOf" srcId="{563F9F7D-EC7A-491E-83DE-12AF40CE97DD}" destId="{382E8EA5-9D29-4D57-9E64-E25E99F8E9BA}" srcOrd="0" destOrd="0" presId="urn:microsoft.com/office/officeart/2005/8/layout/orgChart1"/>
    <dgm:cxn modelId="{9CA60170-DF3E-469C-97CA-48158968751A}" type="presOf" srcId="{FD150BCC-080A-40D2-9971-B0EE133A9989}" destId="{CE0BB998-9107-4BF9-B640-5E9FB0D3E8D8}" srcOrd="0" destOrd="0" presId="urn:microsoft.com/office/officeart/2005/8/layout/orgChart1"/>
    <dgm:cxn modelId="{C3FB3973-84BA-4E7D-9D66-B5941D9254FF}" type="presOf" srcId="{CD7E2464-3866-4EF4-AD33-47394B656AF5}" destId="{3E2BBAE0-2A01-46D0-BF1B-B1845C11BDE4}" srcOrd="0" destOrd="0" presId="urn:microsoft.com/office/officeart/2005/8/layout/orgChart1"/>
    <dgm:cxn modelId="{F2E92280-7F90-4B60-A3D9-E2268B42C5B7}" srcId="{E6CDA065-F9EC-4190-8BEE-1AFB491EF117}" destId="{563F9F7D-EC7A-491E-83DE-12AF40CE97DD}" srcOrd="0" destOrd="0" parTransId="{B89FA7D4-D0AF-4FEB-B925-8E29C94084AB}" sibTransId="{D8D94E4C-CE20-46A2-A7F7-7A68B60B47CC}"/>
    <dgm:cxn modelId="{75119386-E075-4DD5-8160-7EF99ADC77C9}" type="presOf" srcId="{5B1B11FC-6CF0-4515-867C-BCD561048421}" destId="{968AB381-7EBD-479D-B138-2739E74960D9}" srcOrd="1" destOrd="0" presId="urn:microsoft.com/office/officeart/2005/8/layout/orgChart1"/>
    <dgm:cxn modelId="{3046408B-AA15-4C72-8C30-E9F934B623E1}" srcId="{E6CDA065-F9EC-4190-8BEE-1AFB491EF117}" destId="{98898397-182C-43E7-A2DA-1BB0287E6C1A}" srcOrd="1" destOrd="0" parTransId="{EE9A1FE8-DF01-48F5-B434-C8E6FCC8AA97}" sibTransId="{1FA6059F-2BA6-4B28-A37A-698D08DB5701}"/>
    <dgm:cxn modelId="{A0237A96-44DC-455E-A883-C33CA3F2173B}" srcId="{52D12ACA-C8C0-429E-9D0B-2E95443B5DBF}" destId="{39F9CF9D-A141-4E33-8D49-386ADE3D3182}" srcOrd="0" destOrd="0" parTransId="{FD150BCC-080A-40D2-9971-B0EE133A9989}" sibTransId="{25FACDF0-F0EB-49DD-B57D-8CBB8EAAD4FE}"/>
    <dgm:cxn modelId="{FC82ADA0-FC5D-4354-A03A-77F1D217DB85}" type="presOf" srcId="{52D12ACA-C8C0-429E-9D0B-2E95443B5DBF}" destId="{534ABA1C-2D3C-4895-832D-2192A057BE22}" srcOrd="0" destOrd="0" presId="urn:microsoft.com/office/officeart/2005/8/layout/orgChart1"/>
    <dgm:cxn modelId="{1A3D9DA1-8337-45FD-8CA9-C5BCE7735A92}" srcId="{E6CDA065-F9EC-4190-8BEE-1AFB491EF117}" destId="{52D12ACA-C8C0-429E-9D0B-2E95443B5DBF}" srcOrd="2" destOrd="0" parTransId="{DAB449A9-668F-46F6-BDAE-A70B39BF6E35}" sibTransId="{F6F92F79-F1A8-4C10-BBC7-672BCD9EDF56}"/>
    <dgm:cxn modelId="{F84C8AB8-382B-46C5-A3FB-B88CBD396207}" type="presOf" srcId="{98898397-182C-43E7-A2DA-1BB0287E6C1A}" destId="{FCA5EC44-119C-45C6-A66B-EA2664653A1C}" srcOrd="1" destOrd="0" presId="urn:microsoft.com/office/officeart/2005/8/layout/orgChart1"/>
    <dgm:cxn modelId="{974F34C4-6809-4AD6-9FF1-50D55D090859}" type="presOf" srcId="{52D12ACA-C8C0-429E-9D0B-2E95443B5DBF}" destId="{8A2BCA62-017F-4D56-B7A7-F591623A4DF9}" srcOrd="1" destOrd="0" presId="urn:microsoft.com/office/officeart/2005/8/layout/orgChart1"/>
    <dgm:cxn modelId="{12BF37CA-C9B2-4E7C-A9EA-1FB15B871BB8}" type="presOf" srcId="{ACBD30A5-992C-480B-BE44-A0E9484C5210}" destId="{0624F37C-3095-410B-817F-2F3803A5FDF7}" srcOrd="0" destOrd="0" presId="urn:microsoft.com/office/officeart/2005/8/layout/orgChart1"/>
    <dgm:cxn modelId="{801A66D9-0287-4AA0-8FEB-5A7B41C4C7DB}" type="presOf" srcId="{ACBD30A5-992C-480B-BE44-A0E9484C5210}" destId="{16FF1579-33B4-4875-8738-2DA6EA7FC774}" srcOrd="1" destOrd="0" presId="urn:microsoft.com/office/officeart/2005/8/layout/orgChart1"/>
    <dgm:cxn modelId="{888552E1-4313-4D6A-B281-25B6F00132CC}" srcId="{54CA5FDE-D59A-4869-8659-6036DD8A1618}" destId="{E6CDA065-F9EC-4190-8BEE-1AFB491EF117}" srcOrd="0" destOrd="0" parTransId="{D7290188-F861-4142-9E11-05D3802F2BBF}" sibTransId="{FE22DDAF-1D33-467E-A77D-0FFF4E07F701}"/>
    <dgm:cxn modelId="{622649EA-E197-49F8-A7EE-42AC46176623}" type="presOf" srcId="{E6CDA065-F9EC-4190-8BEE-1AFB491EF117}" destId="{30ED6CEB-2148-4650-9B5C-053B67190C32}" srcOrd="0" destOrd="0" presId="urn:microsoft.com/office/officeart/2005/8/layout/orgChart1"/>
    <dgm:cxn modelId="{6A446AEE-DC8E-4A8F-AB45-BAE3E057F8F1}" type="presOf" srcId="{98898397-182C-43E7-A2DA-1BB0287E6C1A}" destId="{5DCC5B66-232E-4D7F-ADA7-EC03CF3F392F}" srcOrd="0" destOrd="0" presId="urn:microsoft.com/office/officeart/2005/8/layout/orgChart1"/>
    <dgm:cxn modelId="{7098C7FB-35B7-47C5-986B-F92ED2DB835F}" type="presOf" srcId="{EE9A1FE8-DF01-48F5-B434-C8E6FCC8AA97}" destId="{98622F53-AC88-429B-9FA5-10742F82C68F}" srcOrd="0" destOrd="0" presId="urn:microsoft.com/office/officeart/2005/8/layout/orgChart1"/>
    <dgm:cxn modelId="{769B3481-6036-4413-9C79-A984FD3F823B}" type="presParOf" srcId="{0D09BD5D-2648-4D72-A742-CB0A07A57ABF}" destId="{421AE9E2-9143-46A7-86AC-F2F3A882E36E}" srcOrd="0" destOrd="0" presId="urn:microsoft.com/office/officeart/2005/8/layout/orgChart1"/>
    <dgm:cxn modelId="{CE3A03B8-2379-4CF1-B10C-B666AC04D51A}" type="presParOf" srcId="{421AE9E2-9143-46A7-86AC-F2F3A882E36E}" destId="{B19A2BB8-0814-4173-ABB0-9DEB13745181}" srcOrd="0" destOrd="0" presId="urn:microsoft.com/office/officeart/2005/8/layout/orgChart1"/>
    <dgm:cxn modelId="{21170DE9-1991-4657-B4D8-5C5AA5F5A0AA}" type="presParOf" srcId="{B19A2BB8-0814-4173-ABB0-9DEB13745181}" destId="{30ED6CEB-2148-4650-9B5C-053B67190C32}" srcOrd="0" destOrd="0" presId="urn:microsoft.com/office/officeart/2005/8/layout/orgChart1"/>
    <dgm:cxn modelId="{4DC63E5B-7334-4C1A-B4E9-E680DFBC8D6C}" type="presParOf" srcId="{B19A2BB8-0814-4173-ABB0-9DEB13745181}" destId="{3973FE7C-2602-44B4-BF21-6344D43CFEE6}" srcOrd="1" destOrd="0" presId="urn:microsoft.com/office/officeart/2005/8/layout/orgChart1"/>
    <dgm:cxn modelId="{FED7887E-2261-4366-BDD9-BC468764C2CB}" type="presParOf" srcId="{421AE9E2-9143-46A7-86AC-F2F3A882E36E}" destId="{D5D86B06-7341-4223-9464-7D36B28846A3}" srcOrd="1" destOrd="0" presId="urn:microsoft.com/office/officeart/2005/8/layout/orgChart1"/>
    <dgm:cxn modelId="{D1F08F10-F8D5-4F80-8FBB-E8D85D454A3F}" type="presParOf" srcId="{D5D86B06-7341-4223-9464-7D36B28846A3}" destId="{90E33567-DEE0-4F59-B91E-FA95C6D0B437}" srcOrd="0" destOrd="0" presId="urn:microsoft.com/office/officeart/2005/8/layout/orgChart1"/>
    <dgm:cxn modelId="{9B68FAAF-E4E8-4DA9-9061-467992D69212}" type="presParOf" srcId="{D5D86B06-7341-4223-9464-7D36B28846A3}" destId="{FB6D34F4-FECB-40F0-9ABE-42D1CE0414B3}" srcOrd="1" destOrd="0" presId="urn:microsoft.com/office/officeart/2005/8/layout/orgChart1"/>
    <dgm:cxn modelId="{B9496AA0-373C-4452-B511-128419FD0C4F}" type="presParOf" srcId="{FB6D34F4-FECB-40F0-9ABE-42D1CE0414B3}" destId="{2ED26276-9737-4CB2-BA0C-E4A5213C650D}" srcOrd="0" destOrd="0" presId="urn:microsoft.com/office/officeart/2005/8/layout/orgChart1"/>
    <dgm:cxn modelId="{E9D40218-8AF0-4F7F-B9BE-6F6C9827F184}" type="presParOf" srcId="{2ED26276-9737-4CB2-BA0C-E4A5213C650D}" destId="{382E8EA5-9D29-4D57-9E64-E25E99F8E9BA}" srcOrd="0" destOrd="0" presId="urn:microsoft.com/office/officeart/2005/8/layout/orgChart1"/>
    <dgm:cxn modelId="{852E75E3-79E0-42E0-9709-A00F33784309}" type="presParOf" srcId="{2ED26276-9737-4CB2-BA0C-E4A5213C650D}" destId="{FF1BF737-2F71-4123-8897-F9312D3C080C}" srcOrd="1" destOrd="0" presId="urn:microsoft.com/office/officeart/2005/8/layout/orgChart1"/>
    <dgm:cxn modelId="{52B403F1-127A-47D4-A609-1E200A93DDD6}" type="presParOf" srcId="{FB6D34F4-FECB-40F0-9ABE-42D1CE0414B3}" destId="{FAB73052-E0D4-49A7-B5F4-74BED03B97AD}" srcOrd="1" destOrd="0" presId="urn:microsoft.com/office/officeart/2005/8/layout/orgChart1"/>
    <dgm:cxn modelId="{6056B3DC-7C04-458A-9E9B-8D6FC08B97C4}" type="presParOf" srcId="{FAB73052-E0D4-49A7-B5F4-74BED03B97AD}" destId="{EB2F9710-2497-4CCD-96BD-FA882DAE4001}" srcOrd="0" destOrd="0" presId="urn:microsoft.com/office/officeart/2005/8/layout/orgChart1"/>
    <dgm:cxn modelId="{54538999-9E19-4BF2-9499-1C27432697BD}" type="presParOf" srcId="{FAB73052-E0D4-49A7-B5F4-74BED03B97AD}" destId="{920D06C7-F6AB-49EB-90AD-FD01037464E9}" srcOrd="1" destOrd="0" presId="urn:microsoft.com/office/officeart/2005/8/layout/orgChart1"/>
    <dgm:cxn modelId="{AE8BF397-FD66-4C44-B842-F27EF6FACC39}" type="presParOf" srcId="{920D06C7-F6AB-49EB-90AD-FD01037464E9}" destId="{102EBE41-C763-413E-B36A-89D1B6B99583}" srcOrd="0" destOrd="0" presId="urn:microsoft.com/office/officeart/2005/8/layout/orgChart1"/>
    <dgm:cxn modelId="{B8F4CDC9-357E-4474-89F4-080179F2A187}" type="presParOf" srcId="{102EBE41-C763-413E-B36A-89D1B6B99583}" destId="{DEE70A5D-1806-4DAA-BE35-CFE1B2C6C9DC}" srcOrd="0" destOrd="0" presId="urn:microsoft.com/office/officeart/2005/8/layout/orgChart1"/>
    <dgm:cxn modelId="{5381CEA6-3886-4D82-8A6A-322902FC1C4D}" type="presParOf" srcId="{102EBE41-C763-413E-B36A-89D1B6B99583}" destId="{968AB381-7EBD-479D-B138-2739E74960D9}" srcOrd="1" destOrd="0" presId="urn:microsoft.com/office/officeart/2005/8/layout/orgChart1"/>
    <dgm:cxn modelId="{B77D5035-7DF3-455B-94CE-16993AE0F25B}" type="presParOf" srcId="{920D06C7-F6AB-49EB-90AD-FD01037464E9}" destId="{822918BD-1850-42D5-A959-BDCD1D7D99FA}" srcOrd="1" destOrd="0" presId="urn:microsoft.com/office/officeart/2005/8/layout/orgChart1"/>
    <dgm:cxn modelId="{B4943BA3-5944-4CF9-9CCA-3C497FAF42E3}" type="presParOf" srcId="{920D06C7-F6AB-49EB-90AD-FD01037464E9}" destId="{9D9C7106-99B0-4553-931F-4990C6DE6AEA}" srcOrd="2" destOrd="0" presId="urn:microsoft.com/office/officeart/2005/8/layout/orgChart1"/>
    <dgm:cxn modelId="{9FAA8DF7-F913-42E6-B623-7770D090B7E7}" type="presParOf" srcId="{FB6D34F4-FECB-40F0-9ABE-42D1CE0414B3}" destId="{2D9B4664-13CF-4CFC-94CA-2587CCBD47CF}" srcOrd="2" destOrd="0" presId="urn:microsoft.com/office/officeart/2005/8/layout/orgChart1"/>
    <dgm:cxn modelId="{C9CFE046-2920-4250-AC95-245E242B92C0}" type="presParOf" srcId="{D5D86B06-7341-4223-9464-7D36B28846A3}" destId="{98622F53-AC88-429B-9FA5-10742F82C68F}" srcOrd="2" destOrd="0" presId="urn:microsoft.com/office/officeart/2005/8/layout/orgChart1"/>
    <dgm:cxn modelId="{774F2CA5-954B-43A9-804D-54A2130F89F7}" type="presParOf" srcId="{D5D86B06-7341-4223-9464-7D36B28846A3}" destId="{64150130-2330-41DA-98A2-5F46C5E7F5A9}" srcOrd="3" destOrd="0" presId="urn:microsoft.com/office/officeart/2005/8/layout/orgChart1"/>
    <dgm:cxn modelId="{31D68BB9-28D3-4182-840C-B82FDEAD1565}" type="presParOf" srcId="{64150130-2330-41DA-98A2-5F46C5E7F5A9}" destId="{B8C6D7EF-FDD7-4881-BEBA-521C8E1DD297}" srcOrd="0" destOrd="0" presId="urn:microsoft.com/office/officeart/2005/8/layout/orgChart1"/>
    <dgm:cxn modelId="{DD7E7056-CD38-4974-8DFC-B4F43AE85055}" type="presParOf" srcId="{B8C6D7EF-FDD7-4881-BEBA-521C8E1DD297}" destId="{5DCC5B66-232E-4D7F-ADA7-EC03CF3F392F}" srcOrd="0" destOrd="0" presId="urn:microsoft.com/office/officeart/2005/8/layout/orgChart1"/>
    <dgm:cxn modelId="{1F353F71-7985-45B4-BE1A-ED22D39907A0}" type="presParOf" srcId="{B8C6D7EF-FDD7-4881-BEBA-521C8E1DD297}" destId="{FCA5EC44-119C-45C6-A66B-EA2664653A1C}" srcOrd="1" destOrd="0" presId="urn:microsoft.com/office/officeart/2005/8/layout/orgChart1"/>
    <dgm:cxn modelId="{BD0E089B-02CB-41D3-9BBD-92FD8AF8D0E3}" type="presParOf" srcId="{64150130-2330-41DA-98A2-5F46C5E7F5A9}" destId="{D4A8A206-8DEA-47D6-99D7-51508E5D831C}" srcOrd="1" destOrd="0" presId="urn:microsoft.com/office/officeart/2005/8/layout/orgChart1"/>
    <dgm:cxn modelId="{A16636F8-CC8C-4F21-8390-B104F9CE87DB}" type="presParOf" srcId="{D4A8A206-8DEA-47D6-99D7-51508E5D831C}" destId="{3E2BBAE0-2A01-46D0-BF1B-B1845C11BDE4}" srcOrd="0" destOrd="0" presId="urn:microsoft.com/office/officeart/2005/8/layout/orgChart1"/>
    <dgm:cxn modelId="{EA21411A-95FB-4AF9-A0E3-B95A159D5FF8}" type="presParOf" srcId="{D4A8A206-8DEA-47D6-99D7-51508E5D831C}" destId="{56C2D99D-9685-481E-BF88-7AB0E8A2B7BD}" srcOrd="1" destOrd="0" presId="urn:microsoft.com/office/officeart/2005/8/layout/orgChart1"/>
    <dgm:cxn modelId="{6DF2236D-00D8-436F-8BC8-FDB73D6F42DF}" type="presParOf" srcId="{56C2D99D-9685-481E-BF88-7AB0E8A2B7BD}" destId="{D4D4392C-8F5F-4079-A088-214913601F5C}" srcOrd="0" destOrd="0" presId="urn:microsoft.com/office/officeart/2005/8/layout/orgChart1"/>
    <dgm:cxn modelId="{0F0911F1-3A7C-473A-A804-51C6DE8DBA52}" type="presParOf" srcId="{D4D4392C-8F5F-4079-A088-214913601F5C}" destId="{0624F37C-3095-410B-817F-2F3803A5FDF7}" srcOrd="0" destOrd="0" presId="urn:microsoft.com/office/officeart/2005/8/layout/orgChart1"/>
    <dgm:cxn modelId="{3781C611-6178-4D5D-BAFB-15A80E5ECFF7}" type="presParOf" srcId="{D4D4392C-8F5F-4079-A088-214913601F5C}" destId="{16FF1579-33B4-4875-8738-2DA6EA7FC774}" srcOrd="1" destOrd="0" presId="urn:microsoft.com/office/officeart/2005/8/layout/orgChart1"/>
    <dgm:cxn modelId="{46724BE3-F86C-4F3B-A01F-81A561DCE83C}" type="presParOf" srcId="{56C2D99D-9685-481E-BF88-7AB0E8A2B7BD}" destId="{EFF8CA61-5DA8-4040-B097-59E17D8D0F1D}" srcOrd="1" destOrd="0" presId="urn:microsoft.com/office/officeart/2005/8/layout/orgChart1"/>
    <dgm:cxn modelId="{552F47DE-B1DD-4578-955D-053F062CA78F}" type="presParOf" srcId="{56C2D99D-9685-481E-BF88-7AB0E8A2B7BD}" destId="{28950F56-AAB8-4749-A5FB-315C1C733EC4}" srcOrd="2" destOrd="0" presId="urn:microsoft.com/office/officeart/2005/8/layout/orgChart1"/>
    <dgm:cxn modelId="{B09718E6-7821-43D6-8969-A05A9921CC0A}" type="presParOf" srcId="{64150130-2330-41DA-98A2-5F46C5E7F5A9}" destId="{FCACCEEE-0CBE-4220-800D-1F8C6AA07D62}" srcOrd="2" destOrd="0" presId="urn:microsoft.com/office/officeart/2005/8/layout/orgChart1"/>
    <dgm:cxn modelId="{7EC77F8B-CABF-4A4F-96D8-114111720AC9}" type="presParOf" srcId="{D5D86B06-7341-4223-9464-7D36B28846A3}" destId="{6A440822-1F9B-4225-99F4-8ABB50A175C8}" srcOrd="4" destOrd="0" presId="urn:microsoft.com/office/officeart/2005/8/layout/orgChart1"/>
    <dgm:cxn modelId="{22A3D9A3-ADF1-4346-9DD8-5FDF692A5C8C}" type="presParOf" srcId="{D5D86B06-7341-4223-9464-7D36B28846A3}" destId="{C23D232A-943A-48DF-A47B-5F8E5D5851AA}" srcOrd="5" destOrd="0" presId="urn:microsoft.com/office/officeart/2005/8/layout/orgChart1"/>
    <dgm:cxn modelId="{C04AA3C8-A4BD-4EC6-AC29-E5A8D4DE33FB}" type="presParOf" srcId="{C23D232A-943A-48DF-A47B-5F8E5D5851AA}" destId="{A536255F-62E8-43D1-BFA0-C6E130971717}" srcOrd="0" destOrd="0" presId="urn:microsoft.com/office/officeart/2005/8/layout/orgChart1"/>
    <dgm:cxn modelId="{FACC25CC-FC1F-4F4F-9577-DC464D36C7E0}" type="presParOf" srcId="{A536255F-62E8-43D1-BFA0-C6E130971717}" destId="{534ABA1C-2D3C-4895-832D-2192A057BE22}" srcOrd="0" destOrd="0" presId="urn:microsoft.com/office/officeart/2005/8/layout/orgChart1"/>
    <dgm:cxn modelId="{AC7AE848-BAE1-48E3-9CB4-93254DC90ADD}" type="presParOf" srcId="{A536255F-62E8-43D1-BFA0-C6E130971717}" destId="{8A2BCA62-017F-4D56-B7A7-F591623A4DF9}" srcOrd="1" destOrd="0" presId="urn:microsoft.com/office/officeart/2005/8/layout/orgChart1"/>
    <dgm:cxn modelId="{65941CB0-72D5-4B1C-88CE-89434D8E0FC8}" type="presParOf" srcId="{C23D232A-943A-48DF-A47B-5F8E5D5851AA}" destId="{79C8D288-23EA-4DF8-83CC-45E1B45D4652}" srcOrd="1" destOrd="0" presId="urn:microsoft.com/office/officeart/2005/8/layout/orgChart1"/>
    <dgm:cxn modelId="{EE397EBF-A60D-4933-85EA-25D311311BDB}" type="presParOf" srcId="{79C8D288-23EA-4DF8-83CC-45E1B45D4652}" destId="{CE0BB998-9107-4BF9-B640-5E9FB0D3E8D8}" srcOrd="0" destOrd="0" presId="urn:microsoft.com/office/officeart/2005/8/layout/orgChart1"/>
    <dgm:cxn modelId="{FD9BB78B-7342-44C0-8758-A4D42D9B937D}" type="presParOf" srcId="{79C8D288-23EA-4DF8-83CC-45E1B45D4652}" destId="{DB434F2C-219E-4C33-861F-A89F72E3DD9C}" srcOrd="1" destOrd="0" presId="urn:microsoft.com/office/officeart/2005/8/layout/orgChart1"/>
    <dgm:cxn modelId="{47AF2FB2-322B-4122-AE59-071A33206DA5}" type="presParOf" srcId="{DB434F2C-219E-4C33-861F-A89F72E3DD9C}" destId="{76A06C34-4861-4213-BBBD-5BC860903E1F}" srcOrd="0" destOrd="0" presId="urn:microsoft.com/office/officeart/2005/8/layout/orgChart1"/>
    <dgm:cxn modelId="{6D865230-730F-42AD-9D67-F3A32BA6AE22}" type="presParOf" srcId="{76A06C34-4861-4213-BBBD-5BC860903E1F}" destId="{9EE8111E-A4B6-4BBB-8472-99574AB3150C}" srcOrd="0" destOrd="0" presId="urn:microsoft.com/office/officeart/2005/8/layout/orgChart1"/>
    <dgm:cxn modelId="{F87EDA3A-EADA-457B-82F9-A13264724FCD}" type="presParOf" srcId="{76A06C34-4861-4213-BBBD-5BC860903E1F}" destId="{341C1D07-A87D-4469-8128-C6FFE6EFD137}" srcOrd="1" destOrd="0" presId="urn:microsoft.com/office/officeart/2005/8/layout/orgChart1"/>
    <dgm:cxn modelId="{113E1FA1-C765-4A96-9972-7DA8C23B41C8}" type="presParOf" srcId="{DB434F2C-219E-4C33-861F-A89F72E3DD9C}" destId="{38ED27FE-9A9D-492E-8FFA-C211BEDA60A8}" srcOrd="1" destOrd="0" presId="urn:microsoft.com/office/officeart/2005/8/layout/orgChart1"/>
    <dgm:cxn modelId="{53B28CB0-FF8E-4059-BE6F-59F5B1576037}" type="presParOf" srcId="{DB434F2C-219E-4C33-861F-A89F72E3DD9C}" destId="{F54174E2-AB02-4A2B-8632-D514010884AD}" srcOrd="2" destOrd="0" presId="urn:microsoft.com/office/officeart/2005/8/layout/orgChart1"/>
    <dgm:cxn modelId="{6D6A6496-E126-4049-B6B1-355C6834BCD2}" type="presParOf" srcId="{C23D232A-943A-48DF-A47B-5F8E5D5851AA}" destId="{44C92608-0F75-466A-8E67-9203C02B3C25}" srcOrd="2" destOrd="0" presId="urn:microsoft.com/office/officeart/2005/8/layout/orgChart1"/>
    <dgm:cxn modelId="{68EDD0A6-3883-4C46-856A-243BE82C7B1C}" type="presParOf" srcId="{421AE9E2-9143-46A7-86AC-F2F3A882E36E}" destId="{4F19FB92-B33E-44D6-BAE5-DA276217FA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7F9D5-2DAB-4A91-B730-F97045F4B8E4}" type="doc">
      <dgm:prSet loTypeId="urn:microsoft.com/office/officeart/2005/8/layout/process1" loCatId="process" qsTypeId="urn:microsoft.com/office/officeart/2005/8/quickstyle/simple1" qsCatId="simple" csTypeId="urn:microsoft.com/office/officeart/2005/8/colors/colorful4" csCatId="colorful" phldr="1"/>
      <dgm:spPr/>
    </dgm:pt>
    <dgm:pt modelId="{1C0C90EF-7971-41E8-B7AB-F972AEE9BD4D}">
      <dgm:prSet phldrT="[Texto]" custT="1"/>
      <dgm:spPr>
        <a:noFill/>
        <a:ln>
          <a:solidFill>
            <a:srgbClr val="CCFF99"/>
          </a:solidFill>
        </a:ln>
      </dgm:spPr>
      <dgm:t>
        <a:bodyPr/>
        <a:lstStyle/>
        <a:p>
          <a:r>
            <a:rPr lang="es-ES" sz="2400" b="1" dirty="0">
              <a:solidFill>
                <a:schemeClr val="tx2"/>
              </a:solidFill>
            </a:rPr>
            <a:t>MODELO CONTABLE</a:t>
          </a:r>
          <a:endParaRPr lang="es-419" sz="2400" b="1" dirty="0">
            <a:solidFill>
              <a:schemeClr val="tx2"/>
            </a:solidFill>
          </a:endParaRPr>
        </a:p>
      </dgm:t>
    </dgm:pt>
    <dgm:pt modelId="{5236171C-544E-46F3-962F-1242A6C135CE}" type="parTrans" cxnId="{BFAAA137-9114-4AEC-A9B5-1E05851E2BBF}">
      <dgm:prSet/>
      <dgm:spPr/>
      <dgm:t>
        <a:bodyPr/>
        <a:lstStyle/>
        <a:p>
          <a:endParaRPr lang="es-419" sz="1600">
            <a:solidFill>
              <a:schemeClr val="tx2"/>
            </a:solidFill>
          </a:endParaRPr>
        </a:p>
      </dgm:t>
    </dgm:pt>
    <dgm:pt modelId="{62EF3AD1-20FE-47C5-BA61-92DB7CBB632C}" type="sibTrans" cxnId="{BFAAA137-9114-4AEC-A9B5-1E05851E2BBF}">
      <dgm:prSet custT="1"/>
      <dgm:spPr/>
      <dgm:t>
        <a:bodyPr/>
        <a:lstStyle/>
        <a:p>
          <a:endParaRPr lang="es-419" sz="2000">
            <a:solidFill>
              <a:schemeClr val="tx2"/>
            </a:solidFill>
          </a:endParaRPr>
        </a:p>
      </dgm:t>
    </dgm:pt>
    <dgm:pt modelId="{ECE45CE0-8D66-45C7-A9F3-2559411A6005}">
      <dgm:prSet phldrT="[Texto]" custT="1"/>
      <dgm:spPr>
        <a:noFill/>
        <a:ln>
          <a:solidFill>
            <a:srgbClr val="CCFF99"/>
          </a:solidFill>
        </a:ln>
      </dgm:spPr>
      <dgm:t>
        <a:bodyPr/>
        <a:lstStyle/>
        <a:p>
          <a:r>
            <a:rPr lang="es-ES" sz="2400" b="1" dirty="0">
              <a:solidFill>
                <a:schemeClr val="tx2"/>
              </a:solidFill>
            </a:rPr>
            <a:t>MODELO CONTRACTUAL</a:t>
          </a:r>
          <a:endParaRPr lang="es-419" sz="2400" b="1" dirty="0">
            <a:solidFill>
              <a:schemeClr val="tx2"/>
            </a:solidFill>
          </a:endParaRPr>
        </a:p>
      </dgm:t>
    </dgm:pt>
    <dgm:pt modelId="{477083F3-AEBD-4EF1-BC8B-3261F3FB72B4}" type="parTrans" cxnId="{16263C6A-A872-490C-914D-82831954B5C4}">
      <dgm:prSet/>
      <dgm:spPr/>
      <dgm:t>
        <a:bodyPr/>
        <a:lstStyle/>
        <a:p>
          <a:endParaRPr lang="es-419" sz="1600">
            <a:solidFill>
              <a:schemeClr val="tx2"/>
            </a:solidFill>
          </a:endParaRPr>
        </a:p>
      </dgm:t>
    </dgm:pt>
    <dgm:pt modelId="{3C4E019D-BF82-4DB0-AE0B-898A0C8191CD}" type="sibTrans" cxnId="{16263C6A-A872-490C-914D-82831954B5C4}">
      <dgm:prSet custT="1"/>
      <dgm:spPr/>
      <dgm:t>
        <a:bodyPr/>
        <a:lstStyle/>
        <a:p>
          <a:endParaRPr lang="es-419" sz="2000">
            <a:solidFill>
              <a:schemeClr val="tx2"/>
            </a:solidFill>
          </a:endParaRPr>
        </a:p>
      </dgm:t>
    </dgm:pt>
    <dgm:pt modelId="{C2F8D95D-849B-4EAA-81EF-1EC7DF8A4396}">
      <dgm:prSet phldrT="[Texto]" custT="1"/>
      <dgm:spPr>
        <a:noFill/>
        <a:ln>
          <a:solidFill>
            <a:srgbClr val="CCFF99"/>
          </a:solidFill>
        </a:ln>
      </dgm:spPr>
      <dgm:t>
        <a:bodyPr/>
        <a:lstStyle/>
        <a:p>
          <a:r>
            <a:rPr lang="es-ES" sz="2400" b="1" dirty="0">
              <a:solidFill>
                <a:schemeClr val="tx2"/>
              </a:solidFill>
            </a:rPr>
            <a:t>MODELO DE PRESUPUESTOS DE CAPITAL</a:t>
          </a:r>
          <a:endParaRPr lang="es-419" sz="2400" b="1" dirty="0">
            <a:solidFill>
              <a:schemeClr val="tx2"/>
            </a:solidFill>
          </a:endParaRPr>
        </a:p>
      </dgm:t>
    </dgm:pt>
    <dgm:pt modelId="{10F03360-261F-4840-8CDD-1E36ABDC3788}" type="parTrans" cxnId="{CD7346E0-FE29-42EE-9701-9379F43EE932}">
      <dgm:prSet/>
      <dgm:spPr/>
      <dgm:t>
        <a:bodyPr/>
        <a:lstStyle/>
        <a:p>
          <a:endParaRPr lang="es-419" sz="1600">
            <a:solidFill>
              <a:schemeClr val="tx2"/>
            </a:solidFill>
          </a:endParaRPr>
        </a:p>
      </dgm:t>
    </dgm:pt>
    <dgm:pt modelId="{3EFCC02D-1C61-47AD-A245-CB76DAC78F1A}" type="sibTrans" cxnId="{CD7346E0-FE29-42EE-9701-9379F43EE932}">
      <dgm:prSet/>
      <dgm:spPr/>
      <dgm:t>
        <a:bodyPr/>
        <a:lstStyle/>
        <a:p>
          <a:endParaRPr lang="es-419" sz="1600">
            <a:solidFill>
              <a:schemeClr val="tx2"/>
            </a:solidFill>
          </a:endParaRPr>
        </a:p>
      </dgm:t>
    </dgm:pt>
    <dgm:pt modelId="{D78454C4-7F60-4C57-B3D5-74C6DAA36D3A}" type="pres">
      <dgm:prSet presAssocID="{5917F9D5-2DAB-4A91-B730-F97045F4B8E4}" presName="Name0" presStyleCnt="0">
        <dgm:presLayoutVars>
          <dgm:dir/>
          <dgm:resizeHandles val="exact"/>
        </dgm:presLayoutVars>
      </dgm:prSet>
      <dgm:spPr/>
    </dgm:pt>
    <dgm:pt modelId="{49765C89-1011-4C7B-AEFA-B29A9D34037E}" type="pres">
      <dgm:prSet presAssocID="{1C0C90EF-7971-41E8-B7AB-F972AEE9BD4D}" presName="node" presStyleLbl="node1" presStyleIdx="0" presStyleCnt="3" custScaleX="115065" custScaleY="71997">
        <dgm:presLayoutVars>
          <dgm:bulletEnabled val="1"/>
        </dgm:presLayoutVars>
      </dgm:prSet>
      <dgm:spPr/>
    </dgm:pt>
    <dgm:pt modelId="{C6A1F779-B79C-44D2-8479-11B65899FA58}" type="pres">
      <dgm:prSet presAssocID="{62EF3AD1-20FE-47C5-BA61-92DB7CBB632C}" presName="sibTrans" presStyleLbl="sibTrans2D1" presStyleIdx="0" presStyleCnt="2"/>
      <dgm:spPr/>
    </dgm:pt>
    <dgm:pt modelId="{ADE8B651-41E2-48A3-9D22-85825170DB39}" type="pres">
      <dgm:prSet presAssocID="{62EF3AD1-20FE-47C5-BA61-92DB7CBB632C}" presName="connectorText" presStyleLbl="sibTrans2D1" presStyleIdx="0" presStyleCnt="2"/>
      <dgm:spPr/>
    </dgm:pt>
    <dgm:pt modelId="{29B56F82-FF47-4B47-BA4C-D065AD3FC684}" type="pres">
      <dgm:prSet presAssocID="{ECE45CE0-8D66-45C7-A9F3-2559411A6005}" presName="node" presStyleLbl="node1" presStyleIdx="1" presStyleCnt="3" custScaleX="115065" custScaleY="71997">
        <dgm:presLayoutVars>
          <dgm:bulletEnabled val="1"/>
        </dgm:presLayoutVars>
      </dgm:prSet>
      <dgm:spPr/>
    </dgm:pt>
    <dgm:pt modelId="{F2F1F382-98FF-4FC1-89C6-71CED8E92633}" type="pres">
      <dgm:prSet presAssocID="{3C4E019D-BF82-4DB0-AE0B-898A0C8191CD}" presName="sibTrans" presStyleLbl="sibTrans2D1" presStyleIdx="1" presStyleCnt="2"/>
      <dgm:spPr/>
    </dgm:pt>
    <dgm:pt modelId="{5DC5BC32-C548-4CEB-9A79-6CF91557E723}" type="pres">
      <dgm:prSet presAssocID="{3C4E019D-BF82-4DB0-AE0B-898A0C8191CD}" presName="connectorText" presStyleLbl="sibTrans2D1" presStyleIdx="1" presStyleCnt="2"/>
      <dgm:spPr/>
    </dgm:pt>
    <dgm:pt modelId="{DFE374D5-AAD7-4B85-9A14-D31C8D18E157}" type="pres">
      <dgm:prSet presAssocID="{C2F8D95D-849B-4EAA-81EF-1EC7DF8A4396}" presName="node" presStyleLbl="node1" presStyleIdx="2" presStyleCnt="3" custScaleX="115065" custScaleY="71997">
        <dgm:presLayoutVars>
          <dgm:bulletEnabled val="1"/>
        </dgm:presLayoutVars>
      </dgm:prSet>
      <dgm:spPr/>
    </dgm:pt>
  </dgm:ptLst>
  <dgm:cxnLst>
    <dgm:cxn modelId="{52AA1F02-5687-4789-985D-8B43A2F2D313}" type="presOf" srcId="{3C4E019D-BF82-4DB0-AE0B-898A0C8191CD}" destId="{F2F1F382-98FF-4FC1-89C6-71CED8E92633}" srcOrd="0" destOrd="0" presId="urn:microsoft.com/office/officeart/2005/8/layout/process1"/>
    <dgm:cxn modelId="{F7A74D06-11F6-49FE-8798-188C3998EB4B}" type="presOf" srcId="{62EF3AD1-20FE-47C5-BA61-92DB7CBB632C}" destId="{C6A1F779-B79C-44D2-8479-11B65899FA58}" srcOrd="0" destOrd="0" presId="urn:microsoft.com/office/officeart/2005/8/layout/process1"/>
    <dgm:cxn modelId="{CC85E729-0E91-4F8F-80E5-24B4FA0C2CA9}" type="presOf" srcId="{5917F9D5-2DAB-4A91-B730-F97045F4B8E4}" destId="{D78454C4-7F60-4C57-B3D5-74C6DAA36D3A}" srcOrd="0" destOrd="0" presId="urn:microsoft.com/office/officeart/2005/8/layout/process1"/>
    <dgm:cxn modelId="{BFAAA137-9114-4AEC-A9B5-1E05851E2BBF}" srcId="{5917F9D5-2DAB-4A91-B730-F97045F4B8E4}" destId="{1C0C90EF-7971-41E8-B7AB-F972AEE9BD4D}" srcOrd="0" destOrd="0" parTransId="{5236171C-544E-46F3-962F-1242A6C135CE}" sibTransId="{62EF3AD1-20FE-47C5-BA61-92DB7CBB632C}"/>
    <dgm:cxn modelId="{16263C6A-A872-490C-914D-82831954B5C4}" srcId="{5917F9D5-2DAB-4A91-B730-F97045F4B8E4}" destId="{ECE45CE0-8D66-45C7-A9F3-2559411A6005}" srcOrd="1" destOrd="0" parTransId="{477083F3-AEBD-4EF1-BC8B-3261F3FB72B4}" sibTransId="{3C4E019D-BF82-4DB0-AE0B-898A0C8191CD}"/>
    <dgm:cxn modelId="{19E2C44E-620D-4EFB-AD47-E4959BB5A4A0}" type="presOf" srcId="{3C4E019D-BF82-4DB0-AE0B-898A0C8191CD}" destId="{5DC5BC32-C548-4CEB-9A79-6CF91557E723}" srcOrd="1" destOrd="0" presId="urn:microsoft.com/office/officeart/2005/8/layout/process1"/>
    <dgm:cxn modelId="{3AE87470-990B-4E54-895E-AE23F4935783}" type="presOf" srcId="{ECE45CE0-8D66-45C7-A9F3-2559411A6005}" destId="{29B56F82-FF47-4B47-BA4C-D065AD3FC684}" srcOrd="0" destOrd="0" presId="urn:microsoft.com/office/officeart/2005/8/layout/process1"/>
    <dgm:cxn modelId="{AA276472-5AC3-4054-90B4-311128A0739E}" type="presOf" srcId="{62EF3AD1-20FE-47C5-BA61-92DB7CBB632C}" destId="{ADE8B651-41E2-48A3-9D22-85825170DB39}" srcOrd="1" destOrd="0" presId="urn:microsoft.com/office/officeart/2005/8/layout/process1"/>
    <dgm:cxn modelId="{C4D4A993-2F46-444B-A671-C8E76CE9A8E9}" type="presOf" srcId="{1C0C90EF-7971-41E8-B7AB-F972AEE9BD4D}" destId="{49765C89-1011-4C7B-AEFA-B29A9D34037E}" srcOrd="0" destOrd="0" presId="urn:microsoft.com/office/officeart/2005/8/layout/process1"/>
    <dgm:cxn modelId="{CD7346E0-FE29-42EE-9701-9379F43EE932}" srcId="{5917F9D5-2DAB-4A91-B730-F97045F4B8E4}" destId="{C2F8D95D-849B-4EAA-81EF-1EC7DF8A4396}" srcOrd="2" destOrd="0" parTransId="{10F03360-261F-4840-8CDD-1E36ABDC3788}" sibTransId="{3EFCC02D-1C61-47AD-A245-CB76DAC78F1A}"/>
    <dgm:cxn modelId="{D20F5EF6-C356-4386-AA5A-DBD2A4357492}" type="presOf" srcId="{C2F8D95D-849B-4EAA-81EF-1EC7DF8A4396}" destId="{DFE374D5-AAD7-4B85-9A14-D31C8D18E157}" srcOrd="0" destOrd="0" presId="urn:microsoft.com/office/officeart/2005/8/layout/process1"/>
    <dgm:cxn modelId="{D948D0F5-FC48-4EBB-B20B-B30B554B6037}" type="presParOf" srcId="{D78454C4-7F60-4C57-B3D5-74C6DAA36D3A}" destId="{49765C89-1011-4C7B-AEFA-B29A9D34037E}" srcOrd="0" destOrd="0" presId="urn:microsoft.com/office/officeart/2005/8/layout/process1"/>
    <dgm:cxn modelId="{C7D07B13-0FFB-45C2-B028-B432C5B23D0E}" type="presParOf" srcId="{D78454C4-7F60-4C57-B3D5-74C6DAA36D3A}" destId="{C6A1F779-B79C-44D2-8479-11B65899FA58}" srcOrd="1" destOrd="0" presId="urn:microsoft.com/office/officeart/2005/8/layout/process1"/>
    <dgm:cxn modelId="{6356390D-B0AB-4BC9-B439-D4576528A93F}" type="presParOf" srcId="{C6A1F779-B79C-44D2-8479-11B65899FA58}" destId="{ADE8B651-41E2-48A3-9D22-85825170DB39}" srcOrd="0" destOrd="0" presId="urn:microsoft.com/office/officeart/2005/8/layout/process1"/>
    <dgm:cxn modelId="{AA43701E-5B10-412F-8806-92C0B10B1D18}" type="presParOf" srcId="{D78454C4-7F60-4C57-B3D5-74C6DAA36D3A}" destId="{29B56F82-FF47-4B47-BA4C-D065AD3FC684}" srcOrd="2" destOrd="0" presId="urn:microsoft.com/office/officeart/2005/8/layout/process1"/>
    <dgm:cxn modelId="{CA456EF9-F987-4A10-9347-DAEEC76F4655}" type="presParOf" srcId="{D78454C4-7F60-4C57-B3D5-74C6DAA36D3A}" destId="{F2F1F382-98FF-4FC1-89C6-71CED8E92633}" srcOrd="3" destOrd="0" presId="urn:microsoft.com/office/officeart/2005/8/layout/process1"/>
    <dgm:cxn modelId="{BE27E95C-991B-458A-BD9B-883FE9E77E72}" type="presParOf" srcId="{F2F1F382-98FF-4FC1-89C6-71CED8E92633}" destId="{5DC5BC32-C548-4CEB-9A79-6CF91557E723}" srcOrd="0" destOrd="0" presId="urn:microsoft.com/office/officeart/2005/8/layout/process1"/>
    <dgm:cxn modelId="{4E00B8E3-206F-4466-80D2-72136899E39D}" type="presParOf" srcId="{D78454C4-7F60-4C57-B3D5-74C6DAA36D3A}" destId="{DFE374D5-AAD7-4B85-9A14-D31C8D18E15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8D0DC-F593-4880-9094-BA544A500A21}" type="doc">
      <dgm:prSet loTypeId="urn:microsoft.com/office/officeart/2005/8/layout/process1" loCatId="process" qsTypeId="urn:microsoft.com/office/officeart/2005/8/quickstyle/simple1" qsCatId="simple" csTypeId="urn:microsoft.com/office/officeart/2005/8/colors/colorful4" csCatId="colorful" phldr="1"/>
      <dgm:spPr/>
    </dgm:pt>
    <dgm:pt modelId="{E6E110F2-6993-4256-8183-0D1DD98D7355}">
      <dgm:prSet phldrT="[Texto]" custT="1"/>
      <dgm:spPr>
        <a:noFill/>
        <a:ln>
          <a:solidFill>
            <a:srgbClr val="CCFF99"/>
          </a:solidFill>
        </a:ln>
      </dgm:spPr>
      <dgm:t>
        <a:bodyPr/>
        <a:lstStyle/>
        <a:p>
          <a:r>
            <a:rPr lang="es-EC" sz="1600" dirty="0">
              <a:solidFill>
                <a:schemeClr val="tx2"/>
              </a:solidFill>
            </a:rPr>
            <a:t>Modelo tradicional que basa sus decisiones en proyectos, fuentes de financiamiento y disponibilidad para cubrir deudas a corto plazo</a:t>
          </a:r>
          <a:endParaRPr lang="es-419" sz="1600" dirty="0">
            <a:solidFill>
              <a:schemeClr val="tx2"/>
            </a:solidFill>
          </a:endParaRPr>
        </a:p>
      </dgm:t>
    </dgm:pt>
    <dgm:pt modelId="{91EF072C-BB4C-47FA-BEC6-83AF67A06F69}" type="parTrans" cxnId="{23F0C32A-B8F6-41DB-AF53-966CD949C802}">
      <dgm:prSet/>
      <dgm:spPr/>
      <dgm:t>
        <a:bodyPr/>
        <a:lstStyle/>
        <a:p>
          <a:endParaRPr lang="es-419">
            <a:solidFill>
              <a:schemeClr val="tx2"/>
            </a:solidFill>
          </a:endParaRPr>
        </a:p>
      </dgm:t>
    </dgm:pt>
    <dgm:pt modelId="{93657299-09F7-46CE-BD61-D73298F7F7CC}" type="sibTrans" cxnId="{23F0C32A-B8F6-41DB-AF53-966CD949C802}">
      <dgm:prSet/>
      <dgm:spPr/>
      <dgm:t>
        <a:bodyPr/>
        <a:lstStyle/>
        <a:p>
          <a:endParaRPr lang="es-419">
            <a:solidFill>
              <a:schemeClr val="tx2"/>
            </a:solidFill>
          </a:endParaRPr>
        </a:p>
      </dgm:t>
    </dgm:pt>
    <dgm:pt modelId="{6254E431-DFAE-45D3-B1C7-F1CE5B094A1A}">
      <dgm:prSet phldrT="[Texto]" custT="1"/>
      <dgm:spPr>
        <a:noFill/>
        <a:ln>
          <a:solidFill>
            <a:srgbClr val="CCFF99"/>
          </a:solidFill>
        </a:ln>
      </dgm:spPr>
      <dgm:t>
        <a:bodyPr/>
        <a:lstStyle/>
        <a:p>
          <a:r>
            <a:rPr lang="es-EC" sz="1600" dirty="0">
              <a:solidFill>
                <a:schemeClr val="tx2"/>
              </a:solidFill>
            </a:rPr>
            <a:t>Se toman en cuenta dos tipos de mercados. El mercado de activos financieros y el mercado de productos y servicios. </a:t>
          </a:r>
          <a:endParaRPr lang="es-419" sz="1600" dirty="0">
            <a:solidFill>
              <a:schemeClr val="tx2"/>
            </a:solidFill>
          </a:endParaRPr>
        </a:p>
      </dgm:t>
    </dgm:pt>
    <dgm:pt modelId="{37E76CC2-B945-4FE7-8A9E-A4CA8924679F}" type="sibTrans" cxnId="{D39288DC-0A67-4329-97E4-DAC8F855488B}">
      <dgm:prSet/>
      <dgm:spPr/>
      <dgm:t>
        <a:bodyPr/>
        <a:lstStyle/>
        <a:p>
          <a:endParaRPr lang="es-419">
            <a:solidFill>
              <a:schemeClr val="tx2"/>
            </a:solidFill>
          </a:endParaRPr>
        </a:p>
      </dgm:t>
    </dgm:pt>
    <dgm:pt modelId="{75D48602-F058-4B1C-9F14-B43A4AA12CC6}" type="parTrans" cxnId="{D39288DC-0A67-4329-97E4-DAC8F855488B}">
      <dgm:prSet/>
      <dgm:spPr/>
      <dgm:t>
        <a:bodyPr/>
        <a:lstStyle/>
        <a:p>
          <a:endParaRPr lang="es-419">
            <a:solidFill>
              <a:schemeClr val="tx2"/>
            </a:solidFill>
          </a:endParaRPr>
        </a:p>
      </dgm:t>
    </dgm:pt>
    <dgm:pt modelId="{0DE114A5-C7C2-4954-AE7E-A10180B8D5B3}">
      <dgm:prSet phldrT="[Texto]" custT="1"/>
      <dgm:spPr>
        <a:noFill/>
        <a:ln>
          <a:solidFill>
            <a:srgbClr val="CCFF99"/>
          </a:solidFill>
        </a:ln>
      </dgm:spPr>
      <dgm:t>
        <a:bodyPr/>
        <a:lstStyle/>
        <a:p>
          <a:r>
            <a:rPr lang="es-EC" sz="1600" dirty="0">
              <a:solidFill>
                <a:schemeClr val="tx2"/>
              </a:solidFill>
            </a:rPr>
            <a:t>Se asume que las empresas están conformadas por diversos factores, en los cuales la sociedad en general está inmersa. </a:t>
          </a:r>
          <a:endParaRPr lang="es-419" sz="1600" dirty="0">
            <a:solidFill>
              <a:schemeClr val="tx2"/>
            </a:solidFill>
          </a:endParaRPr>
        </a:p>
      </dgm:t>
    </dgm:pt>
    <dgm:pt modelId="{57B0E6E4-3F67-452E-994A-5F7B23ED092D}" type="sibTrans" cxnId="{523DBEF5-5CA8-44F5-94B9-141F54C0BFA6}">
      <dgm:prSet/>
      <dgm:spPr/>
      <dgm:t>
        <a:bodyPr/>
        <a:lstStyle/>
        <a:p>
          <a:endParaRPr lang="es-419">
            <a:solidFill>
              <a:schemeClr val="tx2"/>
            </a:solidFill>
          </a:endParaRPr>
        </a:p>
      </dgm:t>
    </dgm:pt>
    <dgm:pt modelId="{3008D3F4-62BF-4653-9C5B-05E220897BEE}" type="parTrans" cxnId="{523DBEF5-5CA8-44F5-94B9-141F54C0BFA6}">
      <dgm:prSet/>
      <dgm:spPr/>
      <dgm:t>
        <a:bodyPr/>
        <a:lstStyle/>
        <a:p>
          <a:endParaRPr lang="es-419">
            <a:solidFill>
              <a:schemeClr val="tx2"/>
            </a:solidFill>
          </a:endParaRPr>
        </a:p>
      </dgm:t>
    </dgm:pt>
    <dgm:pt modelId="{5EB0A1F1-7C0A-42FB-B7ED-CB6C4A6A18CD}" type="pres">
      <dgm:prSet presAssocID="{97C8D0DC-F593-4880-9094-BA544A500A21}" presName="Name0" presStyleCnt="0">
        <dgm:presLayoutVars>
          <dgm:dir/>
          <dgm:resizeHandles val="exact"/>
        </dgm:presLayoutVars>
      </dgm:prSet>
      <dgm:spPr/>
    </dgm:pt>
    <dgm:pt modelId="{A725096C-43E6-4E29-B4A1-0C1509B70DFB}" type="pres">
      <dgm:prSet presAssocID="{E6E110F2-6993-4256-8183-0D1DD98D7355}" presName="node" presStyleLbl="node1" presStyleIdx="0" presStyleCnt="3" custScaleY="109101">
        <dgm:presLayoutVars>
          <dgm:bulletEnabled val="1"/>
        </dgm:presLayoutVars>
      </dgm:prSet>
      <dgm:spPr/>
    </dgm:pt>
    <dgm:pt modelId="{6EA74411-DAAA-4A6E-B456-0930C87E104D}" type="pres">
      <dgm:prSet presAssocID="{93657299-09F7-46CE-BD61-D73298F7F7CC}" presName="sibTrans" presStyleLbl="sibTrans2D1" presStyleIdx="0" presStyleCnt="2"/>
      <dgm:spPr/>
    </dgm:pt>
    <dgm:pt modelId="{7619F60C-2552-4F15-A811-0C0C802948D3}" type="pres">
      <dgm:prSet presAssocID="{93657299-09F7-46CE-BD61-D73298F7F7CC}" presName="connectorText" presStyleLbl="sibTrans2D1" presStyleIdx="0" presStyleCnt="2"/>
      <dgm:spPr/>
    </dgm:pt>
    <dgm:pt modelId="{8833FE50-0FD2-47C0-98CC-9FD074FF0173}" type="pres">
      <dgm:prSet presAssocID="{0DE114A5-C7C2-4954-AE7E-A10180B8D5B3}" presName="node" presStyleLbl="node1" presStyleIdx="1" presStyleCnt="3" custScaleY="100525">
        <dgm:presLayoutVars>
          <dgm:bulletEnabled val="1"/>
        </dgm:presLayoutVars>
      </dgm:prSet>
      <dgm:spPr/>
    </dgm:pt>
    <dgm:pt modelId="{EFD45F49-AEC2-4289-BD93-DE106811C761}" type="pres">
      <dgm:prSet presAssocID="{57B0E6E4-3F67-452E-994A-5F7B23ED092D}" presName="sibTrans" presStyleLbl="sibTrans2D1" presStyleIdx="1" presStyleCnt="2"/>
      <dgm:spPr/>
    </dgm:pt>
    <dgm:pt modelId="{0BC11BEB-3F48-443E-85DB-185B2FEB9155}" type="pres">
      <dgm:prSet presAssocID="{57B0E6E4-3F67-452E-994A-5F7B23ED092D}" presName="connectorText" presStyleLbl="sibTrans2D1" presStyleIdx="1" presStyleCnt="2"/>
      <dgm:spPr/>
    </dgm:pt>
    <dgm:pt modelId="{190A2272-E30F-440B-B567-1840A5291445}" type="pres">
      <dgm:prSet presAssocID="{6254E431-DFAE-45D3-B1C7-F1CE5B094A1A}" presName="node" presStyleLbl="node1" presStyleIdx="2" presStyleCnt="3" custScaleY="109101">
        <dgm:presLayoutVars>
          <dgm:bulletEnabled val="1"/>
        </dgm:presLayoutVars>
      </dgm:prSet>
      <dgm:spPr/>
    </dgm:pt>
  </dgm:ptLst>
  <dgm:cxnLst>
    <dgm:cxn modelId="{B3444A11-18F0-4BE4-8917-B0188C0E58F3}" type="presOf" srcId="{0DE114A5-C7C2-4954-AE7E-A10180B8D5B3}" destId="{8833FE50-0FD2-47C0-98CC-9FD074FF0173}" srcOrd="0" destOrd="0" presId="urn:microsoft.com/office/officeart/2005/8/layout/process1"/>
    <dgm:cxn modelId="{EADB2614-4A47-4927-A28E-DD6456AB1E7B}" type="presOf" srcId="{93657299-09F7-46CE-BD61-D73298F7F7CC}" destId="{6EA74411-DAAA-4A6E-B456-0930C87E104D}" srcOrd="0" destOrd="0" presId="urn:microsoft.com/office/officeart/2005/8/layout/process1"/>
    <dgm:cxn modelId="{23F0C32A-B8F6-41DB-AF53-966CD949C802}" srcId="{97C8D0DC-F593-4880-9094-BA544A500A21}" destId="{E6E110F2-6993-4256-8183-0D1DD98D7355}" srcOrd="0" destOrd="0" parTransId="{91EF072C-BB4C-47FA-BEC6-83AF67A06F69}" sibTransId="{93657299-09F7-46CE-BD61-D73298F7F7CC}"/>
    <dgm:cxn modelId="{D77DA03F-DC26-41F7-B159-567A471905CB}" type="presOf" srcId="{57B0E6E4-3F67-452E-994A-5F7B23ED092D}" destId="{0BC11BEB-3F48-443E-85DB-185B2FEB9155}" srcOrd="1" destOrd="0" presId="urn:microsoft.com/office/officeart/2005/8/layout/process1"/>
    <dgm:cxn modelId="{E2C01F65-900B-4456-ACA3-749C77DEE0C9}" type="presOf" srcId="{E6E110F2-6993-4256-8183-0D1DD98D7355}" destId="{A725096C-43E6-4E29-B4A1-0C1509B70DFB}" srcOrd="0" destOrd="0" presId="urn:microsoft.com/office/officeart/2005/8/layout/process1"/>
    <dgm:cxn modelId="{2A3E2B50-CB86-4443-8EA5-6335CD643CF2}" type="presOf" srcId="{57B0E6E4-3F67-452E-994A-5F7B23ED092D}" destId="{EFD45F49-AEC2-4289-BD93-DE106811C761}" srcOrd="0" destOrd="0" presId="urn:microsoft.com/office/officeart/2005/8/layout/process1"/>
    <dgm:cxn modelId="{E560449F-7FE4-40E7-BC09-604FD237766A}" type="presOf" srcId="{6254E431-DFAE-45D3-B1C7-F1CE5B094A1A}" destId="{190A2272-E30F-440B-B567-1840A5291445}" srcOrd="0" destOrd="0" presId="urn:microsoft.com/office/officeart/2005/8/layout/process1"/>
    <dgm:cxn modelId="{24AEEBC7-5DAC-40EF-9C5F-AECE851F72BE}" type="presOf" srcId="{93657299-09F7-46CE-BD61-D73298F7F7CC}" destId="{7619F60C-2552-4F15-A811-0C0C802948D3}" srcOrd="1" destOrd="0" presId="urn:microsoft.com/office/officeart/2005/8/layout/process1"/>
    <dgm:cxn modelId="{D39288DC-0A67-4329-97E4-DAC8F855488B}" srcId="{97C8D0DC-F593-4880-9094-BA544A500A21}" destId="{6254E431-DFAE-45D3-B1C7-F1CE5B094A1A}" srcOrd="2" destOrd="0" parTransId="{75D48602-F058-4B1C-9F14-B43A4AA12CC6}" sibTransId="{37E76CC2-B945-4FE7-8A9E-A4CA8924679F}"/>
    <dgm:cxn modelId="{E43816E9-A0AC-4558-89C5-32AADB60AC47}" type="presOf" srcId="{97C8D0DC-F593-4880-9094-BA544A500A21}" destId="{5EB0A1F1-7C0A-42FB-B7ED-CB6C4A6A18CD}" srcOrd="0" destOrd="0" presId="urn:microsoft.com/office/officeart/2005/8/layout/process1"/>
    <dgm:cxn modelId="{523DBEF5-5CA8-44F5-94B9-141F54C0BFA6}" srcId="{97C8D0DC-F593-4880-9094-BA544A500A21}" destId="{0DE114A5-C7C2-4954-AE7E-A10180B8D5B3}" srcOrd="1" destOrd="0" parTransId="{3008D3F4-62BF-4653-9C5B-05E220897BEE}" sibTransId="{57B0E6E4-3F67-452E-994A-5F7B23ED092D}"/>
    <dgm:cxn modelId="{6963694D-2F42-4519-B4F7-BA1814D894E1}" type="presParOf" srcId="{5EB0A1F1-7C0A-42FB-B7ED-CB6C4A6A18CD}" destId="{A725096C-43E6-4E29-B4A1-0C1509B70DFB}" srcOrd="0" destOrd="0" presId="urn:microsoft.com/office/officeart/2005/8/layout/process1"/>
    <dgm:cxn modelId="{EFE8CF18-A813-4F6A-9B54-F36017CDBE48}" type="presParOf" srcId="{5EB0A1F1-7C0A-42FB-B7ED-CB6C4A6A18CD}" destId="{6EA74411-DAAA-4A6E-B456-0930C87E104D}" srcOrd="1" destOrd="0" presId="urn:microsoft.com/office/officeart/2005/8/layout/process1"/>
    <dgm:cxn modelId="{5868AC98-637F-4940-8412-92BBC92DF346}" type="presParOf" srcId="{6EA74411-DAAA-4A6E-B456-0930C87E104D}" destId="{7619F60C-2552-4F15-A811-0C0C802948D3}" srcOrd="0" destOrd="0" presId="urn:microsoft.com/office/officeart/2005/8/layout/process1"/>
    <dgm:cxn modelId="{49771F4A-BF08-40B2-B387-9205F13C049B}" type="presParOf" srcId="{5EB0A1F1-7C0A-42FB-B7ED-CB6C4A6A18CD}" destId="{8833FE50-0FD2-47C0-98CC-9FD074FF0173}" srcOrd="2" destOrd="0" presId="urn:microsoft.com/office/officeart/2005/8/layout/process1"/>
    <dgm:cxn modelId="{C305E58A-2556-468F-823E-1FAFE028EC4B}" type="presParOf" srcId="{5EB0A1F1-7C0A-42FB-B7ED-CB6C4A6A18CD}" destId="{EFD45F49-AEC2-4289-BD93-DE106811C761}" srcOrd="3" destOrd="0" presId="urn:microsoft.com/office/officeart/2005/8/layout/process1"/>
    <dgm:cxn modelId="{8D94F6C7-1474-4C46-8EB9-529BB790FFD1}" type="presParOf" srcId="{EFD45F49-AEC2-4289-BD93-DE106811C761}" destId="{0BC11BEB-3F48-443E-85DB-185B2FEB9155}" srcOrd="0" destOrd="0" presId="urn:microsoft.com/office/officeart/2005/8/layout/process1"/>
    <dgm:cxn modelId="{FE1BD100-710F-4578-919C-FF7B170E6E3D}" type="presParOf" srcId="{5EB0A1F1-7C0A-42FB-B7ED-CB6C4A6A18CD}" destId="{190A2272-E30F-440B-B567-1840A529144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62E502-6203-4456-B576-5E74A1669889}"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419"/>
        </a:p>
      </dgm:t>
    </dgm:pt>
    <dgm:pt modelId="{63ACB956-65D6-45DA-B0EC-12144D16A220}">
      <dgm:prSet phldrT="[Texto]" custT="1"/>
      <dgm:spPr>
        <a:noFill/>
        <a:ln>
          <a:solidFill>
            <a:srgbClr val="CCFF99"/>
          </a:solidFill>
        </a:ln>
      </dgm:spPr>
      <dgm:t>
        <a:bodyPr/>
        <a:lstStyle/>
        <a:p>
          <a:pPr>
            <a:buFont typeface="+mj-lt"/>
            <a:buAutoNum type="arabicPeriod"/>
          </a:pPr>
          <a:r>
            <a:rPr lang="es-ES" sz="2400" b="1" dirty="0">
              <a:solidFill>
                <a:schemeClr val="tx2"/>
              </a:solidFill>
            </a:rPr>
            <a:t>Situación en América Latina</a:t>
          </a:r>
          <a:endParaRPr lang="es-419" sz="2400" dirty="0">
            <a:solidFill>
              <a:schemeClr val="tx2"/>
            </a:solidFill>
          </a:endParaRPr>
        </a:p>
      </dgm:t>
    </dgm:pt>
    <dgm:pt modelId="{EE19D9D6-6C4F-438B-973D-C14AE6678C25}" type="parTrans" cxnId="{DC66BBBF-AA78-486A-8A61-C2CA48973F95}">
      <dgm:prSet/>
      <dgm:spPr/>
      <dgm:t>
        <a:bodyPr/>
        <a:lstStyle/>
        <a:p>
          <a:endParaRPr lang="es-419"/>
        </a:p>
      </dgm:t>
    </dgm:pt>
    <dgm:pt modelId="{4B38E80B-58E0-4869-8E82-6458F05C0766}" type="sibTrans" cxnId="{DC66BBBF-AA78-486A-8A61-C2CA48973F95}">
      <dgm:prSet/>
      <dgm:spPr/>
      <dgm:t>
        <a:bodyPr/>
        <a:lstStyle/>
        <a:p>
          <a:endParaRPr lang="es-419"/>
        </a:p>
      </dgm:t>
    </dgm:pt>
    <dgm:pt modelId="{2B35221F-875B-419F-AF49-C9FD66378C01}">
      <dgm:prSet phldrT="[Texto]" custT="1"/>
      <dgm:spPr/>
      <dgm:t>
        <a:bodyPr/>
        <a:lstStyle/>
        <a:p>
          <a:pPr algn="just"/>
          <a:r>
            <a:rPr lang="es-ES" sz="1800" dirty="0">
              <a:solidFill>
                <a:schemeClr val="tx2"/>
              </a:solidFill>
            </a:rPr>
            <a:t>La aplicación de la gerencia entre el siglo XX y XXI en las empresas se basaba en el uso de estrategias actuales, para alcanzar un mejor desempeño, actualmente se aplica lo mismo direccionado al logro de resultados y un direccionamiento neutral.</a:t>
          </a:r>
          <a:endParaRPr lang="es-419" sz="1800" dirty="0">
            <a:solidFill>
              <a:schemeClr val="tx2"/>
            </a:solidFill>
          </a:endParaRPr>
        </a:p>
      </dgm:t>
    </dgm:pt>
    <dgm:pt modelId="{528CD121-9E70-492B-A172-3DD38A097EEB}" type="parTrans" cxnId="{4718FE89-5C98-48AC-AA2E-69D293242669}">
      <dgm:prSet/>
      <dgm:spPr/>
      <dgm:t>
        <a:bodyPr/>
        <a:lstStyle/>
        <a:p>
          <a:endParaRPr lang="es-419"/>
        </a:p>
      </dgm:t>
    </dgm:pt>
    <dgm:pt modelId="{DE974D85-32FF-4836-B4A9-7AADC460396E}" type="sibTrans" cxnId="{4718FE89-5C98-48AC-AA2E-69D293242669}">
      <dgm:prSet/>
      <dgm:spPr/>
      <dgm:t>
        <a:bodyPr/>
        <a:lstStyle/>
        <a:p>
          <a:endParaRPr lang="es-419"/>
        </a:p>
      </dgm:t>
    </dgm:pt>
    <dgm:pt modelId="{D2C867D2-FAC2-461D-9AEA-848DBDFF87F6}">
      <dgm:prSet phldrT="[Texto]" custT="1"/>
      <dgm:spPr>
        <a:noFill/>
        <a:ln>
          <a:solidFill>
            <a:srgbClr val="CCFF99"/>
          </a:solidFill>
        </a:ln>
      </dgm:spPr>
      <dgm:t>
        <a:bodyPr/>
        <a:lstStyle/>
        <a:p>
          <a:pPr>
            <a:buFont typeface="+mj-lt"/>
            <a:buAutoNum type="arabicPeriod"/>
          </a:pPr>
          <a:r>
            <a:rPr lang="es-ES" sz="2400" b="1" dirty="0">
              <a:solidFill>
                <a:schemeClr val="tx2"/>
              </a:solidFill>
            </a:rPr>
            <a:t>Situación en Ecuador </a:t>
          </a:r>
          <a:endParaRPr lang="es-419" sz="2400" dirty="0">
            <a:solidFill>
              <a:schemeClr val="tx2"/>
            </a:solidFill>
          </a:endParaRPr>
        </a:p>
      </dgm:t>
    </dgm:pt>
    <dgm:pt modelId="{E2203F51-DCED-4F49-8383-CF2010C84C5E}" type="parTrans" cxnId="{08C9B031-CBB2-46B8-9A93-80E50DA06316}">
      <dgm:prSet/>
      <dgm:spPr/>
      <dgm:t>
        <a:bodyPr/>
        <a:lstStyle/>
        <a:p>
          <a:endParaRPr lang="es-419"/>
        </a:p>
      </dgm:t>
    </dgm:pt>
    <dgm:pt modelId="{BE2B5566-78AC-4746-BA5B-B53A088226FD}" type="sibTrans" cxnId="{08C9B031-CBB2-46B8-9A93-80E50DA06316}">
      <dgm:prSet/>
      <dgm:spPr/>
      <dgm:t>
        <a:bodyPr/>
        <a:lstStyle/>
        <a:p>
          <a:endParaRPr lang="es-419"/>
        </a:p>
      </dgm:t>
    </dgm:pt>
    <dgm:pt modelId="{74DCEFE3-B33C-4B97-9C32-A3B872045D09}">
      <dgm:prSet phldrT="[Texto]" custT="1"/>
      <dgm:spPr/>
      <dgm:t>
        <a:bodyPr/>
        <a:lstStyle/>
        <a:p>
          <a:pPr algn="just"/>
          <a:r>
            <a:rPr lang="es-ES" sz="1800" dirty="0">
              <a:solidFill>
                <a:schemeClr val="tx2"/>
              </a:solidFill>
            </a:rPr>
            <a:t>En el Ecuador la gerencia basada en el valor es un término utilizado por el sector empresarial, ya que a través del cálculo de indicadores financieros, diagnostican la situación actual, plantean proyecciones y realizan la toma de decisiones. </a:t>
          </a:r>
          <a:endParaRPr lang="es-419" sz="1800" dirty="0">
            <a:solidFill>
              <a:schemeClr val="tx2"/>
            </a:solidFill>
          </a:endParaRPr>
        </a:p>
      </dgm:t>
    </dgm:pt>
    <dgm:pt modelId="{CEFB2962-1C41-435E-80A1-4FB2418DEA56}" type="parTrans" cxnId="{DE9A1582-708B-4623-A17E-4567C4DA3794}">
      <dgm:prSet/>
      <dgm:spPr/>
      <dgm:t>
        <a:bodyPr/>
        <a:lstStyle/>
        <a:p>
          <a:endParaRPr lang="es-419"/>
        </a:p>
      </dgm:t>
    </dgm:pt>
    <dgm:pt modelId="{7E996BBB-183A-4D62-9EF4-56149AD837A9}" type="sibTrans" cxnId="{DE9A1582-708B-4623-A17E-4567C4DA3794}">
      <dgm:prSet/>
      <dgm:spPr/>
      <dgm:t>
        <a:bodyPr/>
        <a:lstStyle/>
        <a:p>
          <a:endParaRPr lang="es-419"/>
        </a:p>
      </dgm:t>
    </dgm:pt>
    <dgm:pt modelId="{CAECA4EC-A1A5-44E2-B1F8-43FD72D96009}" type="pres">
      <dgm:prSet presAssocID="{8262E502-6203-4456-B576-5E74A1669889}" presName="rootnode" presStyleCnt="0">
        <dgm:presLayoutVars>
          <dgm:chMax/>
          <dgm:chPref/>
          <dgm:dir/>
          <dgm:animLvl val="lvl"/>
        </dgm:presLayoutVars>
      </dgm:prSet>
      <dgm:spPr/>
    </dgm:pt>
    <dgm:pt modelId="{20AE84BE-9748-49F9-B473-571A758D3823}" type="pres">
      <dgm:prSet presAssocID="{63ACB956-65D6-45DA-B0EC-12144D16A220}" presName="composite" presStyleCnt="0"/>
      <dgm:spPr/>
    </dgm:pt>
    <dgm:pt modelId="{391C99E4-8EAF-4E02-8840-AEC9197CD1BB}" type="pres">
      <dgm:prSet presAssocID="{63ACB956-65D6-45DA-B0EC-12144D16A220}" presName="bentUpArrow1" presStyleLbl="alignImgPlace1" presStyleIdx="0" presStyleCnt="1" custScaleX="71433" custScaleY="71933" custLinFactNeighborX="10932" custLinFactNeighborY="-39117"/>
      <dgm:spPr/>
    </dgm:pt>
    <dgm:pt modelId="{562EDA05-C387-4AB3-856F-9BBC42713059}" type="pres">
      <dgm:prSet presAssocID="{63ACB956-65D6-45DA-B0EC-12144D16A220}" presName="ParentText" presStyleLbl="node1" presStyleIdx="0" presStyleCnt="2" custScaleX="74704" custScaleY="45082">
        <dgm:presLayoutVars>
          <dgm:chMax val="1"/>
          <dgm:chPref val="1"/>
          <dgm:bulletEnabled val="1"/>
        </dgm:presLayoutVars>
      </dgm:prSet>
      <dgm:spPr/>
    </dgm:pt>
    <dgm:pt modelId="{E6B8ABD8-1F31-4120-BAF5-2A26FA829329}" type="pres">
      <dgm:prSet presAssocID="{63ACB956-65D6-45DA-B0EC-12144D16A220}" presName="ChildText" presStyleLbl="revTx" presStyleIdx="0" presStyleCnt="2" custScaleX="336636" custScaleY="85941" custLinFactX="9478" custLinFactNeighborX="100000" custLinFactNeighborY="-332">
        <dgm:presLayoutVars>
          <dgm:chMax val="0"/>
          <dgm:chPref val="0"/>
          <dgm:bulletEnabled val="1"/>
        </dgm:presLayoutVars>
      </dgm:prSet>
      <dgm:spPr/>
    </dgm:pt>
    <dgm:pt modelId="{885F4946-3A8C-4D98-B113-B1F96EED518B}" type="pres">
      <dgm:prSet presAssocID="{4B38E80B-58E0-4869-8E82-6458F05C0766}" presName="sibTrans" presStyleCnt="0"/>
      <dgm:spPr/>
    </dgm:pt>
    <dgm:pt modelId="{3925898B-D29D-4FFC-A579-9F416597CEAB}" type="pres">
      <dgm:prSet presAssocID="{D2C867D2-FAC2-461D-9AEA-848DBDFF87F6}" presName="composite" presStyleCnt="0"/>
      <dgm:spPr/>
    </dgm:pt>
    <dgm:pt modelId="{D3CED91D-D3C9-4157-B594-0F2BF7F2B4F8}" type="pres">
      <dgm:prSet presAssocID="{D2C867D2-FAC2-461D-9AEA-848DBDFF87F6}" presName="ParentText" presStyleLbl="node1" presStyleIdx="1" presStyleCnt="2" custScaleX="74704" custScaleY="45082" custLinFactNeighborX="-49430" custLinFactNeighborY="-14584">
        <dgm:presLayoutVars>
          <dgm:chMax val="1"/>
          <dgm:chPref val="1"/>
          <dgm:bulletEnabled val="1"/>
        </dgm:presLayoutVars>
      </dgm:prSet>
      <dgm:spPr/>
    </dgm:pt>
    <dgm:pt modelId="{5D8C8A38-DBDD-48AD-81ED-C5B2E0DA5AEC}" type="pres">
      <dgm:prSet presAssocID="{D2C867D2-FAC2-461D-9AEA-848DBDFF87F6}" presName="FinalChildText" presStyleLbl="revTx" presStyleIdx="1" presStyleCnt="2" custScaleX="231524" custScaleY="124993" custLinFactNeighborX="-16403" custLinFactNeighborY="-20358">
        <dgm:presLayoutVars>
          <dgm:chMax val="0"/>
          <dgm:chPref val="0"/>
          <dgm:bulletEnabled val="1"/>
        </dgm:presLayoutVars>
      </dgm:prSet>
      <dgm:spPr/>
    </dgm:pt>
  </dgm:ptLst>
  <dgm:cxnLst>
    <dgm:cxn modelId="{88A54620-E8CB-4B00-AB83-78975F9991AE}" type="presOf" srcId="{8262E502-6203-4456-B576-5E74A1669889}" destId="{CAECA4EC-A1A5-44E2-B1F8-43FD72D96009}" srcOrd="0" destOrd="0" presId="urn:microsoft.com/office/officeart/2005/8/layout/StepDownProcess"/>
    <dgm:cxn modelId="{08C9B031-CBB2-46B8-9A93-80E50DA06316}" srcId="{8262E502-6203-4456-B576-5E74A1669889}" destId="{D2C867D2-FAC2-461D-9AEA-848DBDFF87F6}" srcOrd="1" destOrd="0" parTransId="{E2203F51-DCED-4F49-8383-CF2010C84C5E}" sibTransId="{BE2B5566-78AC-4746-BA5B-B53A088226FD}"/>
    <dgm:cxn modelId="{A3B87D69-F0F6-42DD-B24A-E43FFBD8A1D1}" type="presOf" srcId="{D2C867D2-FAC2-461D-9AEA-848DBDFF87F6}" destId="{D3CED91D-D3C9-4157-B594-0F2BF7F2B4F8}" srcOrd="0" destOrd="0" presId="urn:microsoft.com/office/officeart/2005/8/layout/StepDownProcess"/>
    <dgm:cxn modelId="{09DD0878-43D2-42E4-8D6C-075125948673}" type="presOf" srcId="{74DCEFE3-B33C-4B97-9C32-A3B872045D09}" destId="{5D8C8A38-DBDD-48AD-81ED-C5B2E0DA5AEC}" srcOrd="0" destOrd="0" presId="urn:microsoft.com/office/officeart/2005/8/layout/StepDownProcess"/>
    <dgm:cxn modelId="{9D470182-A849-456C-83FD-04FFCCE68111}" type="presOf" srcId="{63ACB956-65D6-45DA-B0EC-12144D16A220}" destId="{562EDA05-C387-4AB3-856F-9BBC42713059}" srcOrd="0" destOrd="0" presId="urn:microsoft.com/office/officeart/2005/8/layout/StepDownProcess"/>
    <dgm:cxn modelId="{DE9A1582-708B-4623-A17E-4567C4DA3794}" srcId="{D2C867D2-FAC2-461D-9AEA-848DBDFF87F6}" destId="{74DCEFE3-B33C-4B97-9C32-A3B872045D09}" srcOrd="0" destOrd="0" parTransId="{CEFB2962-1C41-435E-80A1-4FB2418DEA56}" sibTransId="{7E996BBB-183A-4D62-9EF4-56149AD837A9}"/>
    <dgm:cxn modelId="{4718FE89-5C98-48AC-AA2E-69D293242669}" srcId="{63ACB956-65D6-45DA-B0EC-12144D16A220}" destId="{2B35221F-875B-419F-AF49-C9FD66378C01}" srcOrd="0" destOrd="0" parTransId="{528CD121-9E70-492B-A172-3DD38A097EEB}" sibTransId="{DE974D85-32FF-4836-B4A9-7AADC460396E}"/>
    <dgm:cxn modelId="{DC66BBBF-AA78-486A-8A61-C2CA48973F95}" srcId="{8262E502-6203-4456-B576-5E74A1669889}" destId="{63ACB956-65D6-45DA-B0EC-12144D16A220}" srcOrd="0" destOrd="0" parTransId="{EE19D9D6-6C4F-438B-973D-C14AE6678C25}" sibTransId="{4B38E80B-58E0-4869-8E82-6458F05C0766}"/>
    <dgm:cxn modelId="{0D0F74E5-EE44-4EC8-8616-529937E164CF}" type="presOf" srcId="{2B35221F-875B-419F-AF49-C9FD66378C01}" destId="{E6B8ABD8-1F31-4120-BAF5-2A26FA829329}" srcOrd="0" destOrd="0" presId="urn:microsoft.com/office/officeart/2005/8/layout/StepDownProcess"/>
    <dgm:cxn modelId="{1047382D-CC8F-44AE-97E4-2909800DC753}" type="presParOf" srcId="{CAECA4EC-A1A5-44E2-B1F8-43FD72D96009}" destId="{20AE84BE-9748-49F9-B473-571A758D3823}" srcOrd="0" destOrd="0" presId="urn:microsoft.com/office/officeart/2005/8/layout/StepDownProcess"/>
    <dgm:cxn modelId="{8895DEC4-47A7-4D83-A1D5-84B066A01944}" type="presParOf" srcId="{20AE84BE-9748-49F9-B473-571A758D3823}" destId="{391C99E4-8EAF-4E02-8840-AEC9197CD1BB}" srcOrd="0" destOrd="0" presId="urn:microsoft.com/office/officeart/2005/8/layout/StepDownProcess"/>
    <dgm:cxn modelId="{F5FD6C1F-87AE-4542-8DB2-83B9E64FE461}" type="presParOf" srcId="{20AE84BE-9748-49F9-B473-571A758D3823}" destId="{562EDA05-C387-4AB3-856F-9BBC42713059}" srcOrd="1" destOrd="0" presId="urn:microsoft.com/office/officeart/2005/8/layout/StepDownProcess"/>
    <dgm:cxn modelId="{53DF946F-40A5-42C0-B8BC-D2C31FF634D0}" type="presParOf" srcId="{20AE84BE-9748-49F9-B473-571A758D3823}" destId="{E6B8ABD8-1F31-4120-BAF5-2A26FA829329}" srcOrd="2" destOrd="0" presId="urn:microsoft.com/office/officeart/2005/8/layout/StepDownProcess"/>
    <dgm:cxn modelId="{FF363EFA-2472-4D02-83B7-F02D834C519B}" type="presParOf" srcId="{CAECA4EC-A1A5-44E2-B1F8-43FD72D96009}" destId="{885F4946-3A8C-4D98-B113-B1F96EED518B}" srcOrd="1" destOrd="0" presId="urn:microsoft.com/office/officeart/2005/8/layout/StepDownProcess"/>
    <dgm:cxn modelId="{20C3493B-35B1-4FE5-81D0-1B368D7E4EFB}" type="presParOf" srcId="{CAECA4EC-A1A5-44E2-B1F8-43FD72D96009}" destId="{3925898B-D29D-4FFC-A579-9F416597CEAB}" srcOrd="2" destOrd="0" presId="urn:microsoft.com/office/officeart/2005/8/layout/StepDownProcess"/>
    <dgm:cxn modelId="{FFEFAD62-8D30-45B6-B14A-FEB5710111C8}" type="presParOf" srcId="{3925898B-D29D-4FFC-A579-9F416597CEAB}" destId="{D3CED91D-D3C9-4157-B594-0F2BF7F2B4F8}" srcOrd="0" destOrd="0" presId="urn:microsoft.com/office/officeart/2005/8/layout/StepDownProcess"/>
    <dgm:cxn modelId="{80F86254-BA98-4019-B231-7D19862778D2}" type="presParOf" srcId="{3925898B-D29D-4FFC-A579-9F416597CEAB}" destId="{5D8C8A38-DBDD-48AD-81ED-C5B2E0DA5AE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dirty="0">
              <a:solidFill>
                <a:schemeClr val="bg2">
                  <a:lumMod val="10000"/>
                </a:schemeClr>
              </a:solidFill>
            </a:rPr>
            <a:t>2013</a:t>
          </a:r>
        </a:p>
        <a:p>
          <a:r>
            <a:rPr lang="es-EC" dirty="0">
              <a:solidFill>
                <a:schemeClr val="bg2">
                  <a:lumMod val="10000"/>
                </a:schemeClr>
              </a:solidFill>
            </a:rPr>
            <a:t>37.32%</a:t>
          </a: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dirty="0">
              <a:solidFill>
                <a:schemeClr val="bg2">
                  <a:lumMod val="10000"/>
                </a:schemeClr>
              </a:solidFill>
            </a:rPr>
            <a:t>2015</a:t>
          </a:r>
        </a:p>
        <a:p>
          <a:r>
            <a:rPr lang="es-EC" dirty="0">
              <a:solidFill>
                <a:schemeClr val="bg2">
                  <a:lumMod val="10000"/>
                </a:schemeClr>
              </a:solidFill>
            </a:rPr>
            <a:t>14.15%</a:t>
          </a: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pt>
  </dgm:ptLst>
  <dgm:cxnLst>
    <dgm:cxn modelId="{AC22B319-AE16-4AEB-907D-8A793506F86D}" srcId="{52287C67-0A2C-4CED-8310-D983A42848A9}" destId="{6569BEC6-0B62-4410-A2CC-F0A7FF82B975}" srcOrd="1" destOrd="0" parTransId="{1486CD50-F6B8-423C-830C-85AC4F508AE8}" sibTransId="{6A17B6B0-6CB7-438D-91D3-593B2A4C8B63}"/>
    <dgm:cxn modelId="{DDC20033-735A-4DBE-BD25-A70C9D632CBB}" srcId="{52287C67-0A2C-4CED-8310-D983A42848A9}" destId="{D552F444-531C-4415-BABB-56AB037BF21E}" srcOrd="0" destOrd="0" parTransId="{09F1B15F-035E-422D-A5B9-CA7DE5614A2A}" sibTransId="{A9D5E63B-6507-4F32-83C8-3BB0F6FC80A5}"/>
    <dgm:cxn modelId="{79614445-ECED-43DA-A7CC-91C1EA39EC2B}" type="presOf" srcId="{D552F444-531C-4415-BABB-56AB037BF21E}" destId="{714B5E68-7D9C-4842-9C8E-EE8ABDE47D36}" srcOrd="0" destOrd="0" presId="urn:microsoft.com/office/officeart/2005/8/layout/arrow3"/>
    <dgm:cxn modelId="{7639635A-348B-40FD-AD2E-FEE48CEF2981}" type="presOf" srcId="{6569BEC6-0B62-4410-A2CC-F0A7FF82B975}" destId="{EE9AE920-658D-4EBF-831F-2391D37EA907}" srcOrd="0" destOrd="0" presId="urn:microsoft.com/office/officeart/2005/8/layout/arrow3"/>
    <dgm:cxn modelId="{13A148CB-9A56-419D-BF3C-DCCDE02B0270}" type="presOf" srcId="{52287C67-0A2C-4CED-8310-D983A42848A9}" destId="{F72C487D-E7D6-4198-B15D-3AB323480972}" srcOrd="0" destOrd="0" presId="urn:microsoft.com/office/officeart/2005/8/layout/arrow3"/>
    <dgm:cxn modelId="{C17F1F9A-1CE6-410F-9EAE-81C753DADF69}" type="presParOf" srcId="{F72C487D-E7D6-4198-B15D-3AB323480972}" destId="{4B8D5336-2ED9-4C53-9BE3-73F3EE39BEE5}" srcOrd="0" destOrd="0" presId="urn:microsoft.com/office/officeart/2005/8/layout/arrow3"/>
    <dgm:cxn modelId="{D091737F-E5DA-4CD7-AD24-DF626D2AB28C}" type="presParOf" srcId="{F72C487D-E7D6-4198-B15D-3AB323480972}" destId="{87424AC7-61C0-41ED-A61F-4ECB24D5C1E2}" srcOrd="1" destOrd="0" presId="urn:microsoft.com/office/officeart/2005/8/layout/arrow3"/>
    <dgm:cxn modelId="{C2EC873B-8F83-469A-969F-59D98E7FDDAD}" type="presParOf" srcId="{F72C487D-E7D6-4198-B15D-3AB323480972}" destId="{714B5E68-7D9C-4842-9C8E-EE8ABDE47D36}" srcOrd="2" destOrd="0" presId="urn:microsoft.com/office/officeart/2005/8/layout/arrow3"/>
    <dgm:cxn modelId="{373F256D-3853-4301-8633-D84C21E7BF8A}" type="presParOf" srcId="{F72C487D-E7D6-4198-B15D-3AB323480972}" destId="{0A4245EE-49C2-4BC9-B0FB-ED3AFCD69E29}" srcOrd="3" destOrd="0" presId="urn:microsoft.com/office/officeart/2005/8/layout/arrow3"/>
    <dgm:cxn modelId="{BE511EA0-4D96-44D2-A04C-B8FDE9320A22}"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dirty="0">
              <a:solidFill>
                <a:schemeClr val="bg2">
                  <a:lumMod val="10000"/>
                </a:schemeClr>
              </a:solidFill>
            </a:rPr>
            <a:t>2017</a:t>
          </a:r>
        </a:p>
        <a:p>
          <a:r>
            <a:rPr lang="es-EC" dirty="0">
              <a:solidFill>
                <a:schemeClr val="bg2">
                  <a:lumMod val="10000"/>
                </a:schemeClr>
              </a:solidFill>
            </a:rPr>
            <a:t>$380414.97</a:t>
          </a: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dirty="0">
              <a:solidFill>
                <a:schemeClr val="bg2">
                  <a:lumMod val="10000"/>
                </a:schemeClr>
              </a:solidFill>
            </a:rPr>
            <a:t>2013</a:t>
          </a:r>
        </a:p>
        <a:p>
          <a:r>
            <a:rPr lang="es-EC" dirty="0">
              <a:solidFill>
                <a:schemeClr val="bg2">
                  <a:lumMod val="10000"/>
                </a:schemeClr>
              </a:solidFill>
            </a:rPr>
            <a:t>$303858.70</a:t>
          </a: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pt>
  </dgm:ptLst>
  <dgm:cxnLst>
    <dgm:cxn modelId="{AC22B319-AE16-4AEB-907D-8A793506F86D}" srcId="{52287C67-0A2C-4CED-8310-D983A42848A9}" destId="{6569BEC6-0B62-4410-A2CC-F0A7FF82B975}" srcOrd="1" destOrd="0" parTransId="{1486CD50-F6B8-423C-830C-85AC4F508AE8}" sibTransId="{6A17B6B0-6CB7-438D-91D3-593B2A4C8B63}"/>
    <dgm:cxn modelId="{DDC20033-735A-4DBE-BD25-A70C9D632CBB}" srcId="{52287C67-0A2C-4CED-8310-D983A42848A9}" destId="{D552F444-531C-4415-BABB-56AB037BF21E}" srcOrd="0" destOrd="0" parTransId="{09F1B15F-035E-422D-A5B9-CA7DE5614A2A}" sibTransId="{A9D5E63B-6507-4F32-83C8-3BB0F6FC80A5}"/>
    <dgm:cxn modelId="{79614445-ECED-43DA-A7CC-91C1EA39EC2B}" type="presOf" srcId="{D552F444-531C-4415-BABB-56AB037BF21E}" destId="{714B5E68-7D9C-4842-9C8E-EE8ABDE47D36}" srcOrd="0" destOrd="0" presId="urn:microsoft.com/office/officeart/2005/8/layout/arrow3"/>
    <dgm:cxn modelId="{7639635A-348B-40FD-AD2E-FEE48CEF2981}" type="presOf" srcId="{6569BEC6-0B62-4410-A2CC-F0A7FF82B975}" destId="{EE9AE920-658D-4EBF-831F-2391D37EA907}" srcOrd="0" destOrd="0" presId="urn:microsoft.com/office/officeart/2005/8/layout/arrow3"/>
    <dgm:cxn modelId="{13A148CB-9A56-419D-BF3C-DCCDE02B0270}" type="presOf" srcId="{52287C67-0A2C-4CED-8310-D983A42848A9}" destId="{F72C487D-E7D6-4198-B15D-3AB323480972}" srcOrd="0" destOrd="0" presId="urn:microsoft.com/office/officeart/2005/8/layout/arrow3"/>
    <dgm:cxn modelId="{C17F1F9A-1CE6-410F-9EAE-81C753DADF69}" type="presParOf" srcId="{F72C487D-E7D6-4198-B15D-3AB323480972}" destId="{4B8D5336-2ED9-4C53-9BE3-73F3EE39BEE5}" srcOrd="0" destOrd="0" presId="urn:microsoft.com/office/officeart/2005/8/layout/arrow3"/>
    <dgm:cxn modelId="{D091737F-E5DA-4CD7-AD24-DF626D2AB28C}" type="presParOf" srcId="{F72C487D-E7D6-4198-B15D-3AB323480972}" destId="{87424AC7-61C0-41ED-A61F-4ECB24D5C1E2}" srcOrd="1" destOrd="0" presId="urn:microsoft.com/office/officeart/2005/8/layout/arrow3"/>
    <dgm:cxn modelId="{C2EC873B-8F83-469A-969F-59D98E7FDDAD}" type="presParOf" srcId="{F72C487D-E7D6-4198-B15D-3AB323480972}" destId="{714B5E68-7D9C-4842-9C8E-EE8ABDE47D36}" srcOrd="2" destOrd="0" presId="urn:microsoft.com/office/officeart/2005/8/layout/arrow3"/>
    <dgm:cxn modelId="{373F256D-3853-4301-8633-D84C21E7BF8A}" type="presParOf" srcId="{F72C487D-E7D6-4198-B15D-3AB323480972}" destId="{0A4245EE-49C2-4BC9-B0FB-ED3AFCD69E29}" srcOrd="3" destOrd="0" presId="urn:microsoft.com/office/officeart/2005/8/layout/arrow3"/>
    <dgm:cxn modelId="{BE511EA0-4D96-44D2-A04C-B8FDE9320A22}"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DBF8F2-EBDA-40B6-873C-07666CA3227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3144A9EB-7A09-4984-843F-C3A55B60EC93}">
      <dgm:prSet phldrT="[Texto]" custT="1"/>
      <dgm:spPr>
        <a:noFill/>
        <a:ln>
          <a:solidFill>
            <a:srgbClr val="CCFF99"/>
          </a:solidFill>
        </a:ln>
      </dgm:spPr>
      <dgm:t>
        <a:bodyPr/>
        <a:lstStyle/>
        <a:p>
          <a:pPr algn="just">
            <a:buFont typeface="Symbol" panose="05050102010706020507" pitchFamily="18" charset="2"/>
            <a:buChar char=""/>
          </a:pPr>
          <a:r>
            <a:rPr lang="es-EC" sz="1600" dirty="0">
              <a:solidFill>
                <a:schemeClr val="tx2"/>
              </a:solidFill>
            </a:rPr>
            <a:t>Se estableció un diagnóstico general de la dirección y gerencia de las pymes de la ciudad de Sangolquí, donde se determinó que la mayor parte están administradas por el gerente propietario, quien en su mayoría tiene un nivel de instrucción secundario y lleva en el mercado más de 10 años. Se detectaron falencias con respecto a la falta de reingeniería de los procesos, el personal no desempeña un papel activo dentro de la empresa, no se ejecutan planificaciones que permitan establecer objetivos y metas coherentes con la visión a futuro, la comunicación no es clara, no se promueve el trabajo en equipo y además no se aplican controles de los recursos de las pymes.</a:t>
          </a:r>
        </a:p>
      </dgm:t>
    </dgm:pt>
    <dgm:pt modelId="{C8754A2A-4761-4F54-878E-C1F26974EEA3}" type="parTrans" cxnId="{414E96FA-FBFA-4AF8-BD4E-679759331D87}">
      <dgm:prSet/>
      <dgm:spPr/>
      <dgm:t>
        <a:bodyPr/>
        <a:lstStyle/>
        <a:p>
          <a:endParaRPr lang="es-EC">
            <a:solidFill>
              <a:schemeClr val="tx2"/>
            </a:solidFill>
          </a:endParaRPr>
        </a:p>
      </dgm:t>
    </dgm:pt>
    <dgm:pt modelId="{2717DCD9-9A94-4396-93A2-6FBC91FA6939}" type="sibTrans" cxnId="{414E96FA-FBFA-4AF8-BD4E-679759331D87}">
      <dgm:prSet/>
      <dgm:spPr/>
      <dgm:t>
        <a:bodyPr/>
        <a:lstStyle/>
        <a:p>
          <a:endParaRPr lang="es-EC">
            <a:solidFill>
              <a:schemeClr val="tx2"/>
            </a:solidFill>
          </a:endParaRPr>
        </a:p>
      </dgm:t>
    </dgm:pt>
    <dgm:pt modelId="{D5B44FA9-06A9-4ABF-95BB-AE7DB92C940C}">
      <dgm:prSet phldrT="[Texto]"/>
      <dgm:spPr>
        <a:noFill/>
        <a:ln>
          <a:solidFill>
            <a:srgbClr val="CCFF99"/>
          </a:solidFill>
        </a:ln>
      </dgm:spPr>
      <dgm:t>
        <a:bodyPr/>
        <a:lstStyle/>
        <a:p>
          <a:pPr algn="just"/>
          <a:r>
            <a:rPr lang="es-EC" dirty="0">
              <a:solidFill>
                <a:schemeClr val="tx2"/>
              </a:solidFill>
            </a:rPr>
            <a:t>Se realizó una evaluación del desempeño financiero asociado a la gerencia basada en valor de las pymes, para lo cual se utilizó indicadores de liquidez, que demostraron la falta de recursos líquidos para hacer frente a las obligaciones contraídas con terceros. Así mismo, índices de endeudamiento cuyo resultado no es apropiado ya que ponen en riesgo la autonomía y estabilidad de las empresas. A esto se incluye bajos niveles de rentabilidad, que tienden a disminuir en el año 2018. </a:t>
          </a:r>
        </a:p>
      </dgm:t>
    </dgm:pt>
    <dgm:pt modelId="{8F12AC27-2A5F-43B2-9381-23E5A73644FD}" type="parTrans" cxnId="{EF2CAEC0-B8A6-41DC-9060-8C00F1450652}">
      <dgm:prSet/>
      <dgm:spPr/>
      <dgm:t>
        <a:bodyPr/>
        <a:lstStyle/>
        <a:p>
          <a:endParaRPr lang="es-EC">
            <a:solidFill>
              <a:schemeClr val="tx2"/>
            </a:solidFill>
          </a:endParaRPr>
        </a:p>
      </dgm:t>
    </dgm:pt>
    <dgm:pt modelId="{B4A2835B-AFE7-4EA8-BB8C-54247EC8B503}" type="sibTrans" cxnId="{EF2CAEC0-B8A6-41DC-9060-8C00F1450652}">
      <dgm:prSet/>
      <dgm:spPr/>
      <dgm:t>
        <a:bodyPr/>
        <a:lstStyle/>
        <a:p>
          <a:endParaRPr lang="es-EC">
            <a:solidFill>
              <a:schemeClr val="tx2"/>
            </a:solidFill>
          </a:endParaRPr>
        </a:p>
      </dgm:t>
    </dgm:pt>
    <dgm:pt modelId="{7AF54195-56DB-49D9-A80C-3B89A6C4B220}">
      <dgm:prSet phldrT="[Texto]"/>
      <dgm:spPr>
        <a:noFill/>
        <a:ln>
          <a:solidFill>
            <a:srgbClr val="CCFF99"/>
          </a:solidFill>
        </a:ln>
      </dgm:spPr>
      <dgm:t>
        <a:bodyPr/>
        <a:lstStyle/>
        <a:p>
          <a:pPr algn="just"/>
          <a:r>
            <a:rPr lang="es-EC">
              <a:solidFill>
                <a:schemeClr val="tx2"/>
              </a:solidFill>
            </a:rPr>
            <a:t>Se determinaron criterios para crear valor y mejorar la rentabilidad en las pymes de Sangolquí. Se basa en el crecimiento económico, la diferenciación, liderazgo y desempeño. Sobre esto se utilizó la herramienta de balanced scorecard para proponer objetivos y estrategias enfocadas a generar valor para las pymes, con respecto al área financiera, los clientes, los procesos desarrollados a nivel interno y aprendizaje y crecimiento.</a:t>
          </a:r>
          <a:endParaRPr lang="es-EC" dirty="0">
            <a:solidFill>
              <a:schemeClr val="tx2"/>
            </a:solidFill>
          </a:endParaRPr>
        </a:p>
      </dgm:t>
    </dgm:pt>
    <dgm:pt modelId="{C54348FA-4580-416F-8340-609086C7AD2D}" type="parTrans" cxnId="{362FA5DE-3522-4EB2-B012-15CA72FB9D6A}">
      <dgm:prSet/>
      <dgm:spPr/>
      <dgm:t>
        <a:bodyPr/>
        <a:lstStyle/>
        <a:p>
          <a:endParaRPr lang="es-EC">
            <a:solidFill>
              <a:schemeClr val="tx2"/>
            </a:solidFill>
          </a:endParaRPr>
        </a:p>
      </dgm:t>
    </dgm:pt>
    <dgm:pt modelId="{1AA97E69-3F6B-4782-8FDB-139B7E3E4A6A}" type="sibTrans" cxnId="{362FA5DE-3522-4EB2-B012-15CA72FB9D6A}">
      <dgm:prSet/>
      <dgm:spPr/>
      <dgm:t>
        <a:bodyPr/>
        <a:lstStyle/>
        <a:p>
          <a:endParaRPr lang="es-EC">
            <a:solidFill>
              <a:schemeClr val="tx2"/>
            </a:solidFill>
          </a:endParaRPr>
        </a:p>
      </dgm:t>
    </dgm:pt>
    <dgm:pt modelId="{D43654B9-E448-4DCD-92C3-D7B26641AC74}" type="pres">
      <dgm:prSet presAssocID="{AEDBF8F2-EBDA-40B6-873C-07666CA32271}" presName="Name0" presStyleCnt="0">
        <dgm:presLayoutVars>
          <dgm:chMax val="7"/>
          <dgm:chPref val="7"/>
          <dgm:dir/>
        </dgm:presLayoutVars>
      </dgm:prSet>
      <dgm:spPr/>
    </dgm:pt>
    <dgm:pt modelId="{D28141EF-0EA8-42A1-9AD4-BB9210BCD3B1}" type="pres">
      <dgm:prSet presAssocID="{AEDBF8F2-EBDA-40B6-873C-07666CA32271}" presName="Name1" presStyleCnt="0"/>
      <dgm:spPr/>
    </dgm:pt>
    <dgm:pt modelId="{614F69EC-E2E5-4D35-98AD-DF0331BB8247}" type="pres">
      <dgm:prSet presAssocID="{AEDBF8F2-EBDA-40B6-873C-07666CA32271}" presName="cycle" presStyleCnt="0"/>
      <dgm:spPr/>
    </dgm:pt>
    <dgm:pt modelId="{153F470D-19A1-4BC8-B23A-437F8242828E}" type="pres">
      <dgm:prSet presAssocID="{AEDBF8F2-EBDA-40B6-873C-07666CA32271}" presName="srcNode" presStyleLbl="node1" presStyleIdx="0" presStyleCnt="3"/>
      <dgm:spPr/>
    </dgm:pt>
    <dgm:pt modelId="{E2CE81B7-8D94-48C0-BCA4-BDEBE8EEDA6C}" type="pres">
      <dgm:prSet presAssocID="{AEDBF8F2-EBDA-40B6-873C-07666CA32271}" presName="conn" presStyleLbl="parChTrans1D2" presStyleIdx="0" presStyleCnt="1"/>
      <dgm:spPr/>
    </dgm:pt>
    <dgm:pt modelId="{2BBAF5AD-3E64-4ACF-9222-7776EAEA2391}" type="pres">
      <dgm:prSet presAssocID="{AEDBF8F2-EBDA-40B6-873C-07666CA32271}" presName="extraNode" presStyleLbl="node1" presStyleIdx="0" presStyleCnt="3"/>
      <dgm:spPr/>
    </dgm:pt>
    <dgm:pt modelId="{9664F992-C27C-4D6E-8099-51B9AC46D416}" type="pres">
      <dgm:prSet presAssocID="{AEDBF8F2-EBDA-40B6-873C-07666CA32271}" presName="dstNode" presStyleLbl="node1" presStyleIdx="0" presStyleCnt="3"/>
      <dgm:spPr/>
    </dgm:pt>
    <dgm:pt modelId="{A8B1C11C-357B-4AF0-945A-4975DD29A2C6}" type="pres">
      <dgm:prSet presAssocID="{3144A9EB-7A09-4984-843F-C3A55B60EC93}" presName="text_1" presStyleLbl="node1" presStyleIdx="0" presStyleCnt="3" custScaleY="151654">
        <dgm:presLayoutVars>
          <dgm:bulletEnabled val="1"/>
        </dgm:presLayoutVars>
      </dgm:prSet>
      <dgm:spPr/>
    </dgm:pt>
    <dgm:pt modelId="{CF5C8C70-82D7-4007-B26C-BBBD53B115EC}" type="pres">
      <dgm:prSet presAssocID="{3144A9EB-7A09-4984-843F-C3A55B60EC93}" presName="accent_1" presStyleCnt="0"/>
      <dgm:spPr/>
    </dgm:pt>
    <dgm:pt modelId="{D77A38F0-5231-4B48-8167-35934E5946A9}" type="pres">
      <dgm:prSet presAssocID="{3144A9EB-7A09-4984-843F-C3A55B60EC93}" presName="accentRepeatNode" presStyleLbl="solidFgAcc1" presStyleIdx="0" presStyleCnt="3"/>
      <dgm:spPr>
        <a:blipFill rotWithShape="0">
          <a:blip xmlns:r="http://schemas.openxmlformats.org/officeDocument/2006/relationships" r:embed="rId1"/>
          <a:srcRect/>
          <a:stretch>
            <a:fillRect/>
          </a:stretch>
        </a:blipFill>
      </dgm:spPr>
    </dgm:pt>
    <dgm:pt modelId="{D89CC528-5101-4C16-89AB-87A86C14672B}" type="pres">
      <dgm:prSet presAssocID="{D5B44FA9-06A9-4ABF-95BB-AE7DB92C940C}" presName="text_2" presStyleLbl="node1" presStyleIdx="1" presStyleCnt="3" custScaleY="130633">
        <dgm:presLayoutVars>
          <dgm:bulletEnabled val="1"/>
        </dgm:presLayoutVars>
      </dgm:prSet>
      <dgm:spPr/>
    </dgm:pt>
    <dgm:pt modelId="{8B3612EB-3255-46A1-9630-022890D1A8B7}" type="pres">
      <dgm:prSet presAssocID="{D5B44FA9-06A9-4ABF-95BB-AE7DB92C940C}" presName="accent_2" presStyleCnt="0"/>
      <dgm:spPr/>
    </dgm:pt>
    <dgm:pt modelId="{8FECA891-B75A-40CC-8DF5-CB6BBAAAF411}" type="pres">
      <dgm:prSet presAssocID="{D5B44FA9-06A9-4ABF-95BB-AE7DB92C940C}" presName="accentRepeatNode" presStyleLbl="solidFgAcc1" presStyleIdx="1" presStyleCnt="3"/>
      <dgm:spPr>
        <a:blipFill rotWithShape="0">
          <a:blip xmlns:r="http://schemas.openxmlformats.org/officeDocument/2006/relationships" r:embed="rId1"/>
          <a:srcRect/>
          <a:stretch>
            <a:fillRect/>
          </a:stretch>
        </a:blipFill>
      </dgm:spPr>
    </dgm:pt>
    <dgm:pt modelId="{B37021CF-20A3-4C1C-914C-89C404A38711}" type="pres">
      <dgm:prSet presAssocID="{7AF54195-56DB-49D9-A80C-3B89A6C4B220}" presName="text_3" presStyleLbl="node1" presStyleIdx="2" presStyleCnt="3" custScaleX="97253" custScaleY="163684">
        <dgm:presLayoutVars>
          <dgm:bulletEnabled val="1"/>
        </dgm:presLayoutVars>
      </dgm:prSet>
      <dgm:spPr/>
    </dgm:pt>
    <dgm:pt modelId="{702EE24E-418B-4365-A8C5-A50C70164264}" type="pres">
      <dgm:prSet presAssocID="{7AF54195-56DB-49D9-A80C-3B89A6C4B220}" presName="accent_3" presStyleCnt="0"/>
      <dgm:spPr/>
    </dgm:pt>
    <dgm:pt modelId="{2CF645ED-9611-4FA6-8838-89C02AA17851}" type="pres">
      <dgm:prSet presAssocID="{7AF54195-56DB-49D9-A80C-3B89A6C4B220}" presName="accentRepeatNode" presStyleLbl="solidFgAcc1" presStyleIdx="2" presStyleCnt="3"/>
      <dgm:spPr>
        <a:blipFill rotWithShape="0">
          <a:blip xmlns:r="http://schemas.openxmlformats.org/officeDocument/2006/relationships" r:embed="rId1"/>
          <a:srcRect/>
          <a:stretch>
            <a:fillRect/>
          </a:stretch>
        </a:blipFill>
      </dgm:spPr>
    </dgm:pt>
  </dgm:ptLst>
  <dgm:cxnLst>
    <dgm:cxn modelId="{DF437C5D-E9C3-477B-B4E9-329B69D533FB}" type="presOf" srcId="{AEDBF8F2-EBDA-40B6-873C-07666CA32271}" destId="{D43654B9-E448-4DCD-92C3-D7B26641AC74}" srcOrd="0" destOrd="0" presId="urn:microsoft.com/office/officeart/2008/layout/VerticalCurvedList"/>
    <dgm:cxn modelId="{DDF96D48-2188-4062-AEA7-007CB513D5D6}" type="presOf" srcId="{3144A9EB-7A09-4984-843F-C3A55B60EC93}" destId="{A8B1C11C-357B-4AF0-945A-4975DD29A2C6}" srcOrd="0" destOrd="0" presId="urn:microsoft.com/office/officeart/2008/layout/VerticalCurvedList"/>
    <dgm:cxn modelId="{B540BE97-D848-45BE-91A3-BDC927027CFE}" type="presOf" srcId="{2717DCD9-9A94-4396-93A2-6FBC91FA6939}" destId="{E2CE81B7-8D94-48C0-BCA4-BDEBE8EEDA6C}" srcOrd="0" destOrd="0" presId="urn:microsoft.com/office/officeart/2008/layout/VerticalCurvedList"/>
    <dgm:cxn modelId="{FEDC6EA3-7362-40D7-A611-3535E577F22F}" type="presOf" srcId="{D5B44FA9-06A9-4ABF-95BB-AE7DB92C940C}" destId="{D89CC528-5101-4C16-89AB-87A86C14672B}" srcOrd="0" destOrd="0" presId="urn:microsoft.com/office/officeart/2008/layout/VerticalCurvedList"/>
    <dgm:cxn modelId="{EF2CAEC0-B8A6-41DC-9060-8C00F1450652}" srcId="{AEDBF8F2-EBDA-40B6-873C-07666CA32271}" destId="{D5B44FA9-06A9-4ABF-95BB-AE7DB92C940C}" srcOrd="1" destOrd="0" parTransId="{8F12AC27-2A5F-43B2-9381-23E5A73644FD}" sibTransId="{B4A2835B-AFE7-4EA8-BB8C-54247EC8B503}"/>
    <dgm:cxn modelId="{362FA5DE-3522-4EB2-B012-15CA72FB9D6A}" srcId="{AEDBF8F2-EBDA-40B6-873C-07666CA32271}" destId="{7AF54195-56DB-49D9-A80C-3B89A6C4B220}" srcOrd="2" destOrd="0" parTransId="{C54348FA-4580-416F-8340-609086C7AD2D}" sibTransId="{1AA97E69-3F6B-4782-8FDB-139B7E3E4A6A}"/>
    <dgm:cxn modelId="{40E14FE2-4921-409F-8E1A-059B7D19C524}" type="presOf" srcId="{7AF54195-56DB-49D9-A80C-3B89A6C4B220}" destId="{B37021CF-20A3-4C1C-914C-89C404A38711}" srcOrd="0" destOrd="0" presId="urn:microsoft.com/office/officeart/2008/layout/VerticalCurvedList"/>
    <dgm:cxn modelId="{414E96FA-FBFA-4AF8-BD4E-679759331D87}" srcId="{AEDBF8F2-EBDA-40B6-873C-07666CA32271}" destId="{3144A9EB-7A09-4984-843F-C3A55B60EC93}" srcOrd="0" destOrd="0" parTransId="{C8754A2A-4761-4F54-878E-C1F26974EEA3}" sibTransId="{2717DCD9-9A94-4396-93A2-6FBC91FA6939}"/>
    <dgm:cxn modelId="{E4E238F2-19A5-41DC-BE2D-EBD6A1311B24}" type="presParOf" srcId="{D43654B9-E448-4DCD-92C3-D7B26641AC74}" destId="{D28141EF-0EA8-42A1-9AD4-BB9210BCD3B1}" srcOrd="0" destOrd="0" presId="urn:microsoft.com/office/officeart/2008/layout/VerticalCurvedList"/>
    <dgm:cxn modelId="{22DC51C3-CB60-40CF-BBD3-9C22ED040AD4}" type="presParOf" srcId="{D28141EF-0EA8-42A1-9AD4-BB9210BCD3B1}" destId="{614F69EC-E2E5-4D35-98AD-DF0331BB8247}" srcOrd="0" destOrd="0" presId="urn:microsoft.com/office/officeart/2008/layout/VerticalCurvedList"/>
    <dgm:cxn modelId="{39B2A145-EEAF-4512-AC49-189B15EF97D2}" type="presParOf" srcId="{614F69EC-E2E5-4D35-98AD-DF0331BB8247}" destId="{153F470D-19A1-4BC8-B23A-437F8242828E}" srcOrd="0" destOrd="0" presId="urn:microsoft.com/office/officeart/2008/layout/VerticalCurvedList"/>
    <dgm:cxn modelId="{BB02767C-D1F8-46AD-A6AC-230A37F8B554}" type="presParOf" srcId="{614F69EC-E2E5-4D35-98AD-DF0331BB8247}" destId="{E2CE81B7-8D94-48C0-BCA4-BDEBE8EEDA6C}" srcOrd="1" destOrd="0" presId="urn:microsoft.com/office/officeart/2008/layout/VerticalCurvedList"/>
    <dgm:cxn modelId="{59BFBFEC-163B-4D05-8334-FE6DFFBEF67A}" type="presParOf" srcId="{614F69EC-E2E5-4D35-98AD-DF0331BB8247}" destId="{2BBAF5AD-3E64-4ACF-9222-7776EAEA2391}" srcOrd="2" destOrd="0" presId="urn:microsoft.com/office/officeart/2008/layout/VerticalCurvedList"/>
    <dgm:cxn modelId="{B9F61636-AE71-450A-960C-0E49D3C6B59D}" type="presParOf" srcId="{614F69EC-E2E5-4D35-98AD-DF0331BB8247}" destId="{9664F992-C27C-4D6E-8099-51B9AC46D416}" srcOrd="3" destOrd="0" presId="urn:microsoft.com/office/officeart/2008/layout/VerticalCurvedList"/>
    <dgm:cxn modelId="{432B612D-BFCA-4E78-A724-1E78FB7C656C}" type="presParOf" srcId="{D28141EF-0EA8-42A1-9AD4-BB9210BCD3B1}" destId="{A8B1C11C-357B-4AF0-945A-4975DD29A2C6}" srcOrd="1" destOrd="0" presId="urn:microsoft.com/office/officeart/2008/layout/VerticalCurvedList"/>
    <dgm:cxn modelId="{2CE822D7-0B41-4030-859D-FBF430FE20D9}" type="presParOf" srcId="{D28141EF-0EA8-42A1-9AD4-BB9210BCD3B1}" destId="{CF5C8C70-82D7-4007-B26C-BBBD53B115EC}" srcOrd="2" destOrd="0" presId="urn:microsoft.com/office/officeart/2008/layout/VerticalCurvedList"/>
    <dgm:cxn modelId="{0650C789-4629-47B4-87DD-FC3389B132C6}" type="presParOf" srcId="{CF5C8C70-82D7-4007-B26C-BBBD53B115EC}" destId="{D77A38F0-5231-4B48-8167-35934E5946A9}" srcOrd="0" destOrd="0" presId="urn:microsoft.com/office/officeart/2008/layout/VerticalCurvedList"/>
    <dgm:cxn modelId="{F6D2A983-0937-488F-B5D9-B2003C8A6ACE}" type="presParOf" srcId="{D28141EF-0EA8-42A1-9AD4-BB9210BCD3B1}" destId="{D89CC528-5101-4C16-89AB-87A86C14672B}" srcOrd="3" destOrd="0" presId="urn:microsoft.com/office/officeart/2008/layout/VerticalCurvedList"/>
    <dgm:cxn modelId="{F5C2EA31-532C-4A55-840A-47A0D6214098}" type="presParOf" srcId="{D28141EF-0EA8-42A1-9AD4-BB9210BCD3B1}" destId="{8B3612EB-3255-46A1-9630-022890D1A8B7}" srcOrd="4" destOrd="0" presId="urn:microsoft.com/office/officeart/2008/layout/VerticalCurvedList"/>
    <dgm:cxn modelId="{1F203DF9-B1C7-4D64-BFC9-80460D86511A}" type="presParOf" srcId="{8B3612EB-3255-46A1-9630-022890D1A8B7}" destId="{8FECA891-B75A-40CC-8DF5-CB6BBAAAF411}" srcOrd="0" destOrd="0" presId="urn:microsoft.com/office/officeart/2008/layout/VerticalCurvedList"/>
    <dgm:cxn modelId="{9B866ACF-3F2D-4467-AE33-5F4D7B889700}" type="presParOf" srcId="{D28141EF-0EA8-42A1-9AD4-BB9210BCD3B1}" destId="{B37021CF-20A3-4C1C-914C-89C404A38711}" srcOrd="5" destOrd="0" presId="urn:microsoft.com/office/officeart/2008/layout/VerticalCurvedList"/>
    <dgm:cxn modelId="{8F96F089-CB9C-4913-A7C1-671F1263DE8A}" type="presParOf" srcId="{D28141EF-0EA8-42A1-9AD4-BB9210BCD3B1}" destId="{702EE24E-418B-4365-A8C5-A50C70164264}" srcOrd="6" destOrd="0" presId="urn:microsoft.com/office/officeart/2008/layout/VerticalCurvedList"/>
    <dgm:cxn modelId="{7B2F6424-5546-419D-B78A-3CF265F3D2F5}" type="presParOf" srcId="{702EE24E-418B-4365-A8C5-A50C70164264}" destId="{2CF645ED-9611-4FA6-8838-89C02AA178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DBF8F2-EBDA-40B6-873C-07666CA3227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3144A9EB-7A09-4984-843F-C3A55B60EC93}">
      <dgm:prSet phldrT="[Texto]" custT="1"/>
      <dgm:spPr>
        <a:noFill/>
        <a:ln>
          <a:solidFill>
            <a:srgbClr val="CCFF99"/>
          </a:solidFill>
        </a:ln>
      </dgm:spPr>
      <dgm:t>
        <a:bodyPr/>
        <a:lstStyle/>
        <a:p>
          <a:pPr algn="just">
            <a:buFont typeface="Symbol" panose="05050102010706020507" pitchFamily="18" charset="2"/>
            <a:buChar char=""/>
          </a:pPr>
          <a:r>
            <a:rPr lang="es-EC" sz="1600" dirty="0">
              <a:solidFill>
                <a:schemeClr val="tx2"/>
              </a:solidFill>
            </a:rPr>
            <a:t>Se recomienda diseñar estrategias que contribuyan a eliminar las debilidades detectadas en el diagnóstico general de las pymes. Para esto es importante contar con el apoyo y compromiso de los trabajadores para que se encarguen de ejecutar las acciones planificadas y presupuestadas. La creación de valor viene de la mano con la innovación en comunicación y tecnologías de información.</a:t>
          </a:r>
        </a:p>
      </dgm:t>
    </dgm:pt>
    <dgm:pt modelId="{C8754A2A-4761-4F54-878E-C1F26974EEA3}" type="parTrans" cxnId="{414E96FA-FBFA-4AF8-BD4E-679759331D87}">
      <dgm:prSet/>
      <dgm:spPr/>
      <dgm:t>
        <a:bodyPr/>
        <a:lstStyle/>
        <a:p>
          <a:endParaRPr lang="es-EC">
            <a:solidFill>
              <a:schemeClr val="tx2"/>
            </a:solidFill>
          </a:endParaRPr>
        </a:p>
      </dgm:t>
    </dgm:pt>
    <dgm:pt modelId="{2717DCD9-9A94-4396-93A2-6FBC91FA6939}" type="sibTrans" cxnId="{414E96FA-FBFA-4AF8-BD4E-679759331D87}">
      <dgm:prSet/>
      <dgm:spPr/>
      <dgm:t>
        <a:bodyPr/>
        <a:lstStyle/>
        <a:p>
          <a:endParaRPr lang="es-EC">
            <a:solidFill>
              <a:schemeClr val="tx2"/>
            </a:solidFill>
          </a:endParaRPr>
        </a:p>
      </dgm:t>
    </dgm:pt>
    <dgm:pt modelId="{D5B44FA9-06A9-4ABF-95BB-AE7DB92C940C}">
      <dgm:prSet phldrT="[Texto]"/>
      <dgm:spPr>
        <a:noFill/>
        <a:ln>
          <a:solidFill>
            <a:srgbClr val="CCFF99"/>
          </a:solidFill>
        </a:ln>
      </dgm:spPr>
      <dgm:t>
        <a:bodyPr/>
        <a:lstStyle/>
        <a:p>
          <a:pPr algn="just"/>
          <a:r>
            <a:rPr lang="es-EC">
              <a:solidFill>
                <a:schemeClr val="tx2"/>
              </a:solidFill>
            </a:rPr>
            <a:t>Es importante aplicar indicadores de desempeño financiero para evaluar la situación económica de la empresa y con ello detectar problemas de autonomía, de financiamiento, estructura de capital, liquidez, solvencia y rentabilidad, entre otros. A partir de los resultados realizar los correctivos necesarios para cumplir con los objetivos de la empresa y la visión a futuro.</a:t>
          </a:r>
          <a:endParaRPr lang="es-EC" dirty="0">
            <a:solidFill>
              <a:schemeClr val="tx2"/>
            </a:solidFill>
          </a:endParaRPr>
        </a:p>
      </dgm:t>
    </dgm:pt>
    <dgm:pt modelId="{8F12AC27-2A5F-43B2-9381-23E5A73644FD}" type="parTrans" cxnId="{EF2CAEC0-B8A6-41DC-9060-8C00F1450652}">
      <dgm:prSet/>
      <dgm:spPr/>
      <dgm:t>
        <a:bodyPr/>
        <a:lstStyle/>
        <a:p>
          <a:endParaRPr lang="es-EC">
            <a:solidFill>
              <a:schemeClr val="tx2"/>
            </a:solidFill>
          </a:endParaRPr>
        </a:p>
      </dgm:t>
    </dgm:pt>
    <dgm:pt modelId="{B4A2835B-AFE7-4EA8-BB8C-54247EC8B503}" type="sibTrans" cxnId="{EF2CAEC0-B8A6-41DC-9060-8C00F1450652}">
      <dgm:prSet/>
      <dgm:spPr/>
      <dgm:t>
        <a:bodyPr/>
        <a:lstStyle/>
        <a:p>
          <a:endParaRPr lang="es-EC">
            <a:solidFill>
              <a:schemeClr val="tx2"/>
            </a:solidFill>
          </a:endParaRPr>
        </a:p>
      </dgm:t>
    </dgm:pt>
    <dgm:pt modelId="{7AF54195-56DB-49D9-A80C-3B89A6C4B220}">
      <dgm:prSet phldrT="[Texto]"/>
      <dgm:spPr>
        <a:noFill/>
        <a:ln>
          <a:solidFill>
            <a:srgbClr val="CCFF99"/>
          </a:solidFill>
        </a:ln>
      </dgm:spPr>
      <dgm:t>
        <a:bodyPr/>
        <a:lstStyle/>
        <a:p>
          <a:pPr algn="just"/>
          <a:r>
            <a:rPr lang="es-EC">
              <a:solidFill>
                <a:schemeClr val="tx2"/>
              </a:solidFill>
            </a:rPr>
            <a:t>La propuesta de creación de valor a través del cuadro de mando integral puede ser implementado por todas las pymes de la ciudad de Sangolquí, haciendo participes y asignando responsabilidades a los colaboradores, para que sus tareas se orienten hacia el logro de metas y objetivos y por ende mejore el desempeño financiero.</a:t>
          </a:r>
          <a:endParaRPr lang="es-EC" dirty="0">
            <a:solidFill>
              <a:schemeClr val="tx2"/>
            </a:solidFill>
          </a:endParaRPr>
        </a:p>
      </dgm:t>
    </dgm:pt>
    <dgm:pt modelId="{C54348FA-4580-416F-8340-609086C7AD2D}" type="parTrans" cxnId="{362FA5DE-3522-4EB2-B012-15CA72FB9D6A}">
      <dgm:prSet/>
      <dgm:spPr/>
      <dgm:t>
        <a:bodyPr/>
        <a:lstStyle/>
        <a:p>
          <a:endParaRPr lang="es-EC">
            <a:solidFill>
              <a:schemeClr val="tx2"/>
            </a:solidFill>
          </a:endParaRPr>
        </a:p>
      </dgm:t>
    </dgm:pt>
    <dgm:pt modelId="{1AA97E69-3F6B-4782-8FDB-139B7E3E4A6A}" type="sibTrans" cxnId="{362FA5DE-3522-4EB2-B012-15CA72FB9D6A}">
      <dgm:prSet/>
      <dgm:spPr/>
      <dgm:t>
        <a:bodyPr/>
        <a:lstStyle/>
        <a:p>
          <a:endParaRPr lang="es-EC">
            <a:solidFill>
              <a:schemeClr val="tx2"/>
            </a:solidFill>
          </a:endParaRPr>
        </a:p>
      </dgm:t>
    </dgm:pt>
    <dgm:pt modelId="{D43654B9-E448-4DCD-92C3-D7B26641AC74}" type="pres">
      <dgm:prSet presAssocID="{AEDBF8F2-EBDA-40B6-873C-07666CA32271}" presName="Name0" presStyleCnt="0">
        <dgm:presLayoutVars>
          <dgm:chMax val="7"/>
          <dgm:chPref val="7"/>
          <dgm:dir/>
        </dgm:presLayoutVars>
      </dgm:prSet>
      <dgm:spPr/>
    </dgm:pt>
    <dgm:pt modelId="{D28141EF-0EA8-42A1-9AD4-BB9210BCD3B1}" type="pres">
      <dgm:prSet presAssocID="{AEDBF8F2-EBDA-40B6-873C-07666CA32271}" presName="Name1" presStyleCnt="0"/>
      <dgm:spPr/>
    </dgm:pt>
    <dgm:pt modelId="{614F69EC-E2E5-4D35-98AD-DF0331BB8247}" type="pres">
      <dgm:prSet presAssocID="{AEDBF8F2-EBDA-40B6-873C-07666CA32271}" presName="cycle" presStyleCnt="0"/>
      <dgm:spPr/>
    </dgm:pt>
    <dgm:pt modelId="{153F470D-19A1-4BC8-B23A-437F8242828E}" type="pres">
      <dgm:prSet presAssocID="{AEDBF8F2-EBDA-40B6-873C-07666CA32271}" presName="srcNode" presStyleLbl="node1" presStyleIdx="0" presStyleCnt="3"/>
      <dgm:spPr/>
    </dgm:pt>
    <dgm:pt modelId="{E2CE81B7-8D94-48C0-BCA4-BDEBE8EEDA6C}" type="pres">
      <dgm:prSet presAssocID="{AEDBF8F2-EBDA-40B6-873C-07666CA32271}" presName="conn" presStyleLbl="parChTrans1D2" presStyleIdx="0" presStyleCnt="1"/>
      <dgm:spPr/>
    </dgm:pt>
    <dgm:pt modelId="{2BBAF5AD-3E64-4ACF-9222-7776EAEA2391}" type="pres">
      <dgm:prSet presAssocID="{AEDBF8F2-EBDA-40B6-873C-07666CA32271}" presName="extraNode" presStyleLbl="node1" presStyleIdx="0" presStyleCnt="3"/>
      <dgm:spPr/>
    </dgm:pt>
    <dgm:pt modelId="{9664F992-C27C-4D6E-8099-51B9AC46D416}" type="pres">
      <dgm:prSet presAssocID="{AEDBF8F2-EBDA-40B6-873C-07666CA32271}" presName="dstNode" presStyleLbl="node1" presStyleIdx="0" presStyleCnt="3"/>
      <dgm:spPr/>
    </dgm:pt>
    <dgm:pt modelId="{A8B1C11C-357B-4AF0-945A-4975DD29A2C6}" type="pres">
      <dgm:prSet presAssocID="{3144A9EB-7A09-4984-843F-C3A55B60EC93}" presName="text_1" presStyleLbl="node1" presStyleIdx="0" presStyleCnt="3">
        <dgm:presLayoutVars>
          <dgm:bulletEnabled val="1"/>
        </dgm:presLayoutVars>
      </dgm:prSet>
      <dgm:spPr/>
    </dgm:pt>
    <dgm:pt modelId="{CF5C8C70-82D7-4007-B26C-BBBD53B115EC}" type="pres">
      <dgm:prSet presAssocID="{3144A9EB-7A09-4984-843F-C3A55B60EC93}" presName="accent_1" presStyleCnt="0"/>
      <dgm:spPr/>
    </dgm:pt>
    <dgm:pt modelId="{D77A38F0-5231-4B48-8167-35934E5946A9}" type="pres">
      <dgm:prSet presAssocID="{3144A9EB-7A09-4984-843F-C3A55B60EC93}" presName="accentRepeatNode" presStyleLbl="solidFgAcc1" presStyleIdx="0" presStyleCnt="3"/>
      <dgm:spPr>
        <a:blipFill rotWithShape="0">
          <a:blip xmlns:r="http://schemas.openxmlformats.org/officeDocument/2006/relationships" r:embed="rId1"/>
          <a:srcRect/>
          <a:stretch>
            <a:fillRect/>
          </a:stretch>
        </a:blipFill>
      </dgm:spPr>
    </dgm:pt>
    <dgm:pt modelId="{D89CC528-5101-4C16-89AB-87A86C14672B}" type="pres">
      <dgm:prSet presAssocID="{D5B44FA9-06A9-4ABF-95BB-AE7DB92C940C}" presName="text_2" presStyleLbl="node1" presStyleIdx="1" presStyleCnt="3">
        <dgm:presLayoutVars>
          <dgm:bulletEnabled val="1"/>
        </dgm:presLayoutVars>
      </dgm:prSet>
      <dgm:spPr/>
    </dgm:pt>
    <dgm:pt modelId="{8B3612EB-3255-46A1-9630-022890D1A8B7}" type="pres">
      <dgm:prSet presAssocID="{D5B44FA9-06A9-4ABF-95BB-AE7DB92C940C}" presName="accent_2" presStyleCnt="0"/>
      <dgm:spPr/>
    </dgm:pt>
    <dgm:pt modelId="{8FECA891-B75A-40CC-8DF5-CB6BBAAAF411}" type="pres">
      <dgm:prSet presAssocID="{D5B44FA9-06A9-4ABF-95BB-AE7DB92C940C}" presName="accentRepeatNode" presStyleLbl="solidFgAcc1" presStyleIdx="1" presStyleCnt="3"/>
      <dgm:spPr>
        <a:blipFill rotWithShape="0">
          <a:blip xmlns:r="http://schemas.openxmlformats.org/officeDocument/2006/relationships" r:embed="rId1"/>
          <a:srcRect/>
          <a:stretch>
            <a:fillRect/>
          </a:stretch>
        </a:blipFill>
      </dgm:spPr>
    </dgm:pt>
    <dgm:pt modelId="{B37021CF-20A3-4C1C-914C-89C404A38711}" type="pres">
      <dgm:prSet presAssocID="{7AF54195-56DB-49D9-A80C-3B89A6C4B220}" presName="text_3" presStyleLbl="node1" presStyleIdx="2" presStyleCnt="3" custScaleX="97253" custScaleY="125300">
        <dgm:presLayoutVars>
          <dgm:bulletEnabled val="1"/>
        </dgm:presLayoutVars>
      </dgm:prSet>
      <dgm:spPr/>
    </dgm:pt>
    <dgm:pt modelId="{702EE24E-418B-4365-A8C5-A50C70164264}" type="pres">
      <dgm:prSet presAssocID="{7AF54195-56DB-49D9-A80C-3B89A6C4B220}" presName="accent_3" presStyleCnt="0"/>
      <dgm:spPr/>
    </dgm:pt>
    <dgm:pt modelId="{2CF645ED-9611-4FA6-8838-89C02AA17851}" type="pres">
      <dgm:prSet presAssocID="{7AF54195-56DB-49D9-A80C-3B89A6C4B220}" presName="accentRepeatNode" presStyleLbl="solidFgAcc1" presStyleIdx="2" presStyleCnt="3"/>
      <dgm:spPr>
        <a:blipFill rotWithShape="0">
          <a:blip xmlns:r="http://schemas.openxmlformats.org/officeDocument/2006/relationships" r:embed="rId1"/>
          <a:srcRect/>
          <a:stretch>
            <a:fillRect/>
          </a:stretch>
        </a:blipFill>
      </dgm:spPr>
    </dgm:pt>
  </dgm:ptLst>
  <dgm:cxnLst>
    <dgm:cxn modelId="{DF437C5D-E9C3-477B-B4E9-329B69D533FB}" type="presOf" srcId="{AEDBF8F2-EBDA-40B6-873C-07666CA32271}" destId="{D43654B9-E448-4DCD-92C3-D7B26641AC74}" srcOrd="0" destOrd="0" presId="urn:microsoft.com/office/officeart/2008/layout/VerticalCurvedList"/>
    <dgm:cxn modelId="{DDF96D48-2188-4062-AEA7-007CB513D5D6}" type="presOf" srcId="{3144A9EB-7A09-4984-843F-C3A55B60EC93}" destId="{A8B1C11C-357B-4AF0-945A-4975DD29A2C6}" srcOrd="0" destOrd="0" presId="urn:microsoft.com/office/officeart/2008/layout/VerticalCurvedList"/>
    <dgm:cxn modelId="{B540BE97-D848-45BE-91A3-BDC927027CFE}" type="presOf" srcId="{2717DCD9-9A94-4396-93A2-6FBC91FA6939}" destId="{E2CE81B7-8D94-48C0-BCA4-BDEBE8EEDA6C}" srcOrd="0" destOrd="0" presId="urn:microsoft.com/office/officeart/2008/layout/VerticalCurvedList"/>
    <dgm:cxn modelId="{FEDC6EA3-7362-40D7-A611-3535E577F22F}" type="presOf" srcId="{D5B44FA9-06A9-4ABF-95BB-AE7DB92C940C}" destId="{D89CC528-5101-4C16-89AB-87A86C14672B}" srcOrd="0" destOrd="0" presId="urn:microsoft.com/office/officeart/2008/layout/VerticalCurvedList"/>
    <dgm:cxn modelId="{EF2CAEC0-B8A6-41DC-9060-8C00F1450652}" srcId="{AEDBF8F2-EBDA-40B6-873C-07666CA32271}" destId="{D5B44FA9-06A9-4ABF-95BB-AE7DB92C940C}" srcOrd="1" destOrd="0" parTransId="{8F12AC27-2A5F-43B2-9381-23E5A73644FD}" sibTransId="{B4A2835B-AFE7-4EA8-BB8C-54247EC8B503}"/>
    <dgm:cxn modelId="{362FA5DE-3522-4EB2-B012-15CA72FB9D6A}" srcId="{AEDBF8F2-EBDA-40B6-873C-07666CA32271}" destId="{7AF54195-56DB-49D9-A80C-3B89A6C4B220}" srcOrd="2" destOrd="0" parTransId="{C54348FA-4580-416F-8340-609086C7AD2D}" sibTransId="{1AA97E69-3F6B-4782-8FDB-139B7E3E4A6A}"/>
    <dgm:cxn modelId="{40E14FE2-4921-409F-8E1A-059B7D19C524}" type="presOf" srcId="{7AF54195-56DB-49D9-A80C-3B89A6C4B220}" destId="{B37021CF-20A3-4C1C-914C-89C404A38711}" srcOrd="0" destOrd="0" presId="urn:microsoft.com/office/officeart/2008/layout/VerticalCurvedList"/>
    <dgm:cxn modelId="{414E96FA-FBFA-4AF8-BD4E-679759331D87}" srcId="{AEDBF8F2-EBDA-40B6-873C-07666CA32271}" destId="{3144A9EB-7A09-4984-843F-C3A55B60EC93}" srcOrd="0" destOrd="0" parTransId="{C8754A2A-4761-4F54-878E-C1F26974EEA3}" sibTransId="{2717DCD9-9A94-4396-93A2-6FBC91FA6939}"/>
    <dgm:cxn modelId="{E4E238F2-19A5-41DC-BE2D-EBD6A1311B24}" type="presParOf" srcId="{D43654B9-E448-4DCD-92C3-D7B26641AC74}" destId="{D28141EF-0EA8-42A1-9AD4-BB9210BCD3B1}" srcOrd="0" destOrd="0" presId="urn:microsoft.com/office/officeart/2008/layout/VerticalCurvedList"/>
    <dgm:cxn modelId="{22DC51C3-CB60-40CF-BBD3-9C22ED040AD4}" type="presParOf" srcId="{D28141EF-0EA8-42A1-9AD4-BB9210BCD3B1}" destId="{614F69EC-E2E5-4D35-98AD-DF0331BB8247}" srcOrd="0" destOrd="0" presId="urn:microsoft.com/office/officeart/2008/layout/VerticalCurvedList"/>
    <dgm:cxn modelId="{39B2A145-EEAF-4512-AC49-189B15EF97D2}" type="presParOf" srcId="{614F69EC-E2E5-4D35-98AD-DF0331BB8247}" destId="{153F470D-19A1-4BC8-B23A-437F8242828E}" srcOrd="0" destOrd="0" presId="urn:microsoft.com/office/officeart/2008/layout/VerticalCurvedList"/>
    <dgm:cxn modelId="{BB02767C-D1F8-46AD-A6AC-230A37F8B554}" type="presParOf" srcId="{614F69EC-E2E5-4D35-98AD-DF0331BB8247}" destId="{E2CE81B7-8D94-48C0-BCA4-BDEBE8EEDA6C}" srcOrd="1" destOrd="0" presId="urn:microsoft.com/office/officeart/2008/layout/VerticalCurvedList"/>
    <dgm:cxn modelId="{59BFBFEC-163B-4D05-8334-FE6DFFBEF67A}" type="presParOf" srcId="{614F69EC-E2E5-4D35-98AD-DF0331BB8247}" destId="{2BBAF5AD-3E64-4ACF-9222-7776EAEA2391}" srcOrd="2" destOrd="0" presId="urn:microsoft.com/office/officeart/2008/layout/VerticalCurvedList"/>
    <dgm:cxn modelId="{B9F61636-AE71-450A-960C-0E49D3C6B59D}" type="presParOf" srcId="{614F69EC-E2E5-4D35-98AD-DF0331BB8247}" destId="{9664F992-C27C-4D6E-8099-51B9AC46D416}" srcOrd="3" destOrd="0" presId="urn:microsoft.com/office/officeart/2008/layout/VerticalCurvedList"/>
    <dgm:cxn modelId="{432B612D-BFCA-4E78-A724-1E78FB7C656C}" type="presParOf" srcId="{D28141EF-0EA8-42A1-9AD4-BB9210BCD3B1}" destId="{A8B1C11C-357B-4AF0-945A-4975DD29A2C6}" srcOrd="1" destOrd="0" presId="urn:microsoft.com/office/officeart/2008/layout/VerticalCurvedList"/>
    <dgm:cxn modelId="{2CE822D7-0B41-4030-859D-FBF430FE20D9}" type="presParOf" srcId="{D28141EF-0EA8-42A1-9AD4-BB9210BCD3B1}" destId="{CF5C8C70-82D7-4007-B26C-BBBD53B115EC}" srcOrd="2" destOrd="0" presId="urn:microsoft.com/office/officeart/2008/layout/VerticalCurvedList"/>
    <dgm:cxn modelId="{0650C789-4629-47B4-87DD-FC3389B132C6}" type="presParOf" srcId="{CF5C8C70-82D7-4007-B26C-BBBD53B115EC}" destId="{D77A38F0-5231-4B48-8167-35934E5946A9}" srcOrd="0" destOrd="0" presId="urn:microsoft.com/office/officeart/2008/layout/VerticalCurvedList"/>
    <dgm:cxn modelId="{F6D2A983-0937-488F-B5D9-B2003C8A6ACE}" type="presParOf" srcId="{D28141EF-0EA8-42A1-9AD4-BB9210BCD3B1}" destId="{D89CC528-5101-4C16-89AB-87A86C14672B}" srcOrd="3" destOrd="0" presId="urn:microsoft.com/office/officeart/2008/layout/VerticalCurvedList"/>
    <dgm:cxn modelId="{F5C2EA31-532C-4A55-840A-47A0D6214098}" type="presParOf" srcId="{D28141EF-0EA8-42A1-9AD4-BB9210BCD3B1}" destId="{8B3612EB-3255-46A1-9630-022890D1A8B7}" srcOrd="4" destOrd="0" presId="urn:microsoft.com/office/officeart/2008/layout/VerticalCurvedList"/>
    <dgm:cxn modelId="{1F203DF9-B1C7-4D64-BFC9-80460D86511A}" type="presParOf" srcId="{8B3612EB-3255-46A1-9630-022890D1A8B7}" destId="{8FECA891-B75A-40CC-8DF5-CB6BBAAAF411}" srcOrd="0" destOrd="0" presId="urn:microsoft.com/office/officeart/2008/layout/VerticalCurvedList"/>
    <dgm:cxn modelId="{9B866ACF-3F2D-4467-AE33-5F4D7B889700}" type="presParOf" srcId="{D28141EF-0EA8-42A1-9AD4-BB9210BCD3B1}" destId="{B37021CF-20A3-4C1C-914C-89C404A38711}" srcOrd="5" destOrd="0" presId="urn:microsoft.com/office/officeart/2008/layout/VerticalCurvedList"/>
    <dgm:cxn modelId="{8F96F089-CB9C-4913-A7C1-671F1263DE8A}" type="presParOf" srcId="{D28141EF-0EA8-42A1-9AD4-BB9210BCD3B1}" destId="{702EE24E-418B-4365-A8C5-A50C70164264}" srcOrd="6" destOrd="0" presId="urn:microsoft.com/office/officeart/2008/layout/VerticalCurvedList"/>
    <dgm:cxn modelId="{7B2F6424-5546-419D-B78A-3CF265F3D2F5}" type="presParOf" srcId="{702EE24E-418B-4365-A8C5-A50C70164264}" destId="{2CF645ED-9611-4FA6-8838-89C02AA178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017E7-4640-4CC5-A20B-94FC5DC7577B}">
      <dsp:nvSpPr>
        <dsp:cNvPr id="0" name=""/>
        <dsp:cNvSpPr/>
      </dsp:nvSpPr>
      <dsp:spPr>
        <a:xfrm>
          <a:off x="0" y="1188928"/>
          <a:ext cx="4453095" cy="1110640"/>
        </a:xfrm>
        <a:prstGeom prst="roundRect">
          <a:avLst>
            <a:gd name="adj" fmla="val 10000"/>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2"/>
              </a:solidFill>
            </a:rPr>
            <a:t>VARIABLE INDEPENDIENTE</a:t>
          </a:r>
          <a:endParaRPr lang="es-419" sz="2800" kern="1200" dirty="0">
            <a:solidFill>
              <a:schemeClr val="tx2"/>
            </a:solidFill>
          </a:endParaRPr>
        </a:p>
      </dsp:txBody>
      <dsp:txXfrm>
        <a:off x="32530" y="1221458"/>
        <a:ext cx="4388035" cy="1045580"/>
      </dsp:txXfrm>
    </dsp:sp>
    <dsp:sp modelId="{D67F15F7-E290-408C-8FD7-236DC366A0F7}">
      <dsp:nvSpPr>
        <dsp:cNvPr id="0" name=""/>
        <dsp:cNvSpPr/>
      </dsp:nvSpPr>
      <dsp:spPr>
        <a:xfrm>
          <a:off x="445309" y="2299568"/>
          <a:ext cx="447605" cy="977038"/>
        </a:xfrm>
        <a:custGeom>
          <a:avLst/>
          <a:gdLst/>
          <a:ahLst/>
          <a:cxnLst/>
          <a:rect l="0" t="0" r="0" b="0"/>
          <a:pathLst>
            <a:path>
              <a:moveTo>
                <a:pt x="0" y="0"/>
              </a:moveTo>
              <a:lnTo>
                <a:pt x="0" y="977038"/>
              </a:lnTo>
              <a:lnTo>
                <a:pt x="447605" y="9770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7D2B0-8D3C-4FF5-A532-179549ED50B9}">
      <dsp:nvSpPr>
        <dsp:cNvPr id="0" name=""/>
        <dsp:cNvSpPr/>
      </dsp:nvSpPr>
      <dsp:spPr>
        <a:xfrm>
          <a:off x="892915" y="2889945"/>
          <a:ext cx="3700501" cy="77332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2"/>
              </a:solidFill>
            </a:rPr>
            <a:t>Gerencia basada en valor</a:t>
          </a:r>
          <a:endParaRPr lang="es-419" sz="2400" kern="1200" dirty="0">
            <a:solidFill>
              <a:schemeClr val="tx2"/>
            </a:solidFill>
          </a:endParaRPr>
        </a:p>
      </dsp:txBody>
      <dsp:txXfrm>
        <a:off x="915565" y="2912595"/>
        <a:ext cx="3655201" cy="728022"/>
      </dsp:txXfrm>
    </dsp:sp>
    <dsp:sp modelId="{0014F3CA-EB9C-4151-AA30-604217D88835}">
      <dsp:nvSpPr>
        <dsp:cNvPr id="0" name=""/>
        <dsp:cNvSpPr/>
      </dsp:nvSpPr>
      <dsp:spPr>
        <a:xfrm>
          <a:off x="5636145" y="1188928"/>
          <a:ext cx="4453095" cy="1110640"/>
        </a:xfrm>
        <a:prstGeom prst="roundRect">
          <a:avLst>
            <a:gd name="adj" fmla="val 10000"/>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2"/>
              </a:solidFill>
            </a:rPr>
            <a:t>VARIABLE DEPENDIENTE</a:t>
          </a:r>
          <a:endParaRPr lang="es-419" sz="2800" kern="1200" dirty="0">
            <a:solidFill>
              <a:schemeClr val="tx2"/>
            </a:solidFill>
          </a:endParaRPr>
        </a:p>
      </dsp:txBody>
      <dsp:txXfrm>
        <a:off x="5668675" y="1221458"/>
        <a:ext cx="4388035" cy="1045580"/>
      </dsp:txXfrm>
    </dsp:sp>
    <dsp:sp modelId="{58428B5E-9277-41B3-9C4A-B8AACEBB2719}">
      <dsp:nvSpPr>
        <dsp:cNvPr id="0" name=""/>
        <dsp:cNvSpPr/>
      </dsp:nvSpPr>
      <dsp:spPr>
        <a:xfrm>
          <a:off x="6081454" y="2299568"/>
          <a:ext cx="445309" cy="1035721"/>
        </a:xfrm>
        <a:custGeom>
          <a:avLst/>
          <a:gdLst/>
          <a:ahLst/>
          <a:cxnLst/>
          <a:rect l="0" t="0" r="0" b="0"/>
          <a:pathLst>
            <a:path>
              <a:moveTo>
                <a:pt x="0" y="0"/>
              </a:moveTo>
              <a:lnTo>
                <a:pt x="0" y="1035721"/>
              </a:lnTo>
              <a:lnTo>
                <a:pt x="445309" y="10357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4DEC1-28BC-4A8C-987F-3034DE34F57B}">
      <dsp:nvSpPr>
        <dsp:cNvPr id="0" name=""/>
        <dsp:cNvSpPr/>
      </dsp:nvSpPr>
      <dsp:spPr>
        <a:xfrm>
          <a:off x="6526764" y="2889945"/>
          <a:ext cx="4576261" cy="8906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7161661"/>
              <a:satOff val="-34374"/>
              <a:lumOff val="-2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C" sz="2400" kern="1200" dirty="0">
              <a:solidFill>
                <a:schemeClr val="tx2"/>
              </a:solidFill>
            </a:rPr>
            <a:t>Costo financiero como costo de oportunidad</a:t>
          </a:r>
          <a:endParaRPr lang="es-419" sz="2400" kern="1200" dirty="0">
            <a:solidFill>
              <a:schemeClr val="tx2"/>
            </a:solidFill>
          </a:endParaRPr>
        </a:p>
      </dsp:txBody>
      <dsp:txXfrm>
        <a:off x="6552851" y="2916032"/>
        <a:ext cx="4524087" cy="838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BB998-9107-4BF9-B640-5E9FB0D3E8D8}">
      <dsp:nvSpPr>
        <dsp:cNvPr id="0" name=""/>
        <dsp:cNvSpPr/>
      </dsp:nvSpPr>
      <dsp:spPr>
        <a:xfrm>
          <a:off x="7850823" y="2609269"/>
          <a:ext cx="316971" cy="1105179"/>
        </a:xfrm>
        <a:custGeom>
          <a:avLst/>
          <a:gdLst/>
          <a:ahLst/>
          <a:cxnLst/>
          <a:rect l="0" t="0" r="0" b="0"/>
          <a:pathLst>
            <a:path>
              <a:moveTo>
                <a:pt x="0" y="0"/>
              </a:moveTo>
              <a:lnTo>
                <a:pt x="0" y="1105179"/>
              </a:lnTo>
              <a:lnTo>
                <a:pt x="316971" y="110517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40822-1F9B-4225-99F4-8ABB50A175C8}">
      <dsp:nvSpPr>
        <dsp:cNvPr id="0" name=""/>
        <dsp:cNvSpPr/>
      </dsp:nvSpPr>
      <dsp:spPr>
        <a:xfrm>
          <a:off x="7061612" y="1639348"/>
          <a:ext cx="1822148" cy="385563"/>
        </a:xfrm>
        <a:custGeom>
          <a:avLst/>
          <a:gdLst/>
          <a:ahLst/>
          <a:cxnLst/>
          <a:rect l="0" t="0" r="0" b="0"/>
          <a:pathLst>
            <a:path>
              <a:moveTo>
                <a:pt x="0" y="0"/>
              </a:moveTo>
              <a:lnTo>
                <a:pt x="0" y="184314"/>
              </a:lnTo>
              <a:lnTo>
                <a:pt x="1822148" y="184314"/>
              </a:lnTo>
              <a:lnTo>
                <a:pt x="1822148" y="3855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BBAE0-2A01-46D0-BF1B-B1845C11BDE4}">
      <dsp:nvSpPr>
        <dsp:cNvPr id="0" name=""/>
        <dsp:cNvSpPr/>
      </dsp:nvSpPr>
      <dsp:spPr>
        <a:xfrm>
          <a:off x="4339638" y="2609269"/>
          <a:ext cx="450350" cy="875190"/>
        </a:xfrm>
        <a:custGeom>
          <a:avLst/>
          <a:gdLst/>
          <a:ahLst/>
          <a:cxnLst/>
          <a:rect l="0" t="0" r="0" b="0"/>
          <a:pathLst>
            <a:path>
              <a:moveTo>
                <a:pt x="0" y="0"/>
              </a:moveTo>
              <a:lnTo>
                <a:pt x="0" y="875190"/>
              </a:lnTo>
              <a:lnTo>
                <a:pt x="450350" y="8751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22F53-AC88-429B-9FA5-10742F82C68F}">
      <dsp:nvSpPr>
        <dsp:cNvPr id="0" name=""/>
        <dsp:cNvSpPr/>
      </dsp:nvSpPr>
      <dsp:spPr>
        <a:xfrm>
          <a:off x="5606507" y="1639348"/>
          <a:ext cx="1455105" cy="385563"/>
        </a:xfrm>
        <a:custGeom>
          <a:avLst/>
          <a:gdLst/>
          <a:ahLst/>
          <a:cxnLst/>
          <a:rect l="0" t="0" r="0" b="0"/>
          <a:pathLst>
            <a:path>
              <a:moveTo>
                <a:pt x="1455105" y="0"/>
              </a:moveTo>
              <a:lnTo>
                <a:pt x="1455105" y="184314"/>
              </a:lnTo>
              <a:lnTo>
                <a:pt x="0" y="184314"/>
              </a:lnTo>
              <a:lnTo>
                <a:pt x="0" y="3855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F9710-2497-4CCD-96BD-FA882DAE4001}">
      <dsp:nvSpPr>
        <dsp:cNvPr id="0" name=""/>
        <dsp:cNvSpPr/>
      </dsp:nvSpPr>
      <dsp:spPr>
        <a:xfrm>
          <a:off x="342001" y="2609279"/>
          <a:ext cx="201206" cy="1098835"/>
        </a:xfrm>
        <a:custGeom>
          <a:avLst/>
          <a:gdLst/>
          <a:ahLst/>
          <a:cxnLst/>
          <a:rect l="0" t="0" r="0" b="0"/>
          <a:pathLst>
            <a:path>
              <a:moveTo>
                <a:pt x="0" y="0"/>
              </a:moveTo>
              <a:lnTo>
                <a:pt x="0" y="1098835"/>
              </a:lnTo>
              <a:lnTo>
                <a:pt x="201206" y="10988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33567-DEE0-4F59-B91E-FA95C6D0B437}">
      <dsp:nvSpPr>
        <dsp:cNvPr id="0" name=""/>
        <dsp:cNvSpPr/>
      </dsp:nvSpPr>
      <dsp:spPr>
        <a:xfrm>
          <a:off x="1374938" y="1639348"/>
          <a:ext cx="5686673" cy="385572"/>
        </a:xfrm>
        <a:custGeom>
          <a:avLst/>
          <a:gdLst/>
          <a:ahLst/>
          <a:cxnLst/>
          <a:rect l="0" t="0" r="0" b="0"/>
          <a:pathLst>
            <a:path>
              <a:moveTo>
                <a:pt x="5686673" y="0"/>
              </a:moveTo>
              <a:lnTo>
                <a:pt x="5686673" y="184324"/>
              </a:lnTo>
              <a:lnTo>
                <a:pt x="0" y="184324"/>
              </a:lnTo>
              <a:lnTo>
                <a:pt x="0" y="385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D6CEB-2148-4650-9B5C-053B67190C32}">
      <dsp:nvSpPr>
        <dsp:cNvPr id="0" name=""/>
        <dsp:cNvSpPr/>
      </dsp:nvSpPr>
      <dsp:spPr>
        <a:xfrm>
          <a:off x="4064419" y="975056"/>
          <a:ext cx="5994384" cy="664292"/>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2"/>
              </a:solidFill>
            </a:rPr>
            <a:t>INDICADORES FINANCIEROS</a:t>
          </a:r>
          <a:endParaRPr lang="es-419" sz="2000" b="1" kern="1200" dirty="0">
            <a:solidFill>
              <a:schemeClr val="tx2"/>
            </a:solidFill>
          </a:endParaRPr>
        </a:p>
      </dsp:txBody>
      <dsp:txXfrm>
        <a:off x="4064419" y="975056"/>
        <a:ext cx="5994384" cy="664292"/>
      </dsp:txXfrm>
    </dsp:sp>
    <dsp:sp modelId="{382E8EA5-9D29-4D57-9E64-E25E99F8E9BA}">
      <dsp:nvSpPr>
        <dsp:cNvPr id="0" name=""/>
        <dsp:cNvSpPr/>
      </dsp:nvSpPr>
      <dsp:spPr>
        <a:xfrm>
          <a:off x="83767" y="2024921"/>
          <a:ext cx="2582342" cy="584358"/>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2"/>
              </a:solidFill>
            </a:rPr>
            <a:t>LIQUIDEZ</a:t>
          </a:r>
          <a:endParaRPr lang="es-419" sz="2000" b="1" kern="1200" dirty="0">
            <a:solidFill>
              <a:schemeClr val="tx2"/>
            </a:solidFill>
          </a:endParaRPr>
        </a:p>
      </dsp:txBody>
      <dsp:txXfrm>
        <a:off x="83767" y="2024921"/>
        <a:ext cx="2582342" cy="584358"/>
      </dsp:txXfrm>
    </dsp:sp>
    <dsp:sp modelId="{DEE70A5D-1806-4DAA-BE35-CFE1B2C6C9DC}">
      <dsp:nvSpPr>
        <dsp:cNvPr id="0" name=""/>
        <dsp:cNvSpPr/>
      </dsp:nvSpPr>
      <dsp:spPr>
        <a:xfrm>
          <a:off x="543207" y="2968488"/>
          <a:ext cx="3740345" cy="1479252"/>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s-419" sz="1600" kern="1200" dirty="0">
              <a:solidFill>
                <a:schemeClr val="tx2"/>
              </a:solidFill>
            </a:rPr>
            <a:t>1.- Solvencia o liquidez corriente</a:t>
          </a:r>
        </a:p>
        <a:p>
          <a:pPr marL="0" lvl="0" indent="0" algn="l" defTabSz="711200">
            <a:lnSpc>
              <a:spcPct val="90000"/>
            </a:lnSpc>
            <a:spcBef>
              <a:spcPct val="0"/>
            </a:spcBef>
            <a:spcAft>
              <a:spcPct val="35000"/>
            </a:spcAft>
            <a:buNone/>
          </a:pPr>
          <a:r>
            <a:rPr lang="es-419" sz="1600" kern="1200" dirty="0">
              <a:solidFill>
                <a:schemeClr val="tx2"/>
              </a:solidFill>
            </a:rPr>
            <a:t>2.- Capital  Neto de trabajo</a:t>
          </a:r>
        </a:p>
        <a:p>
          <a:pPr marL="0" lvl="0" indent="0" algn="l" defTabSz="711200">
            <a:lnSpc>
              <a:spcPct val="90000"/>
            </a:lnSpc>
            <a:spcBef>
              <a:spcPct val="0"/>
            </a:spcBef>
            <a:spcAft>
              <a:spcPct val="35000"/>
            </a:spcAft>
            <a:buNone/>
          </a:pPr>
          <a:r>
            <a:rPr lang="es-419" sz="1600" kern="1200" dirty="0">
              <a:solidFill>
                <a:schemeClr val="tx2"/>
              </a:solidFill>
            </a:rPr>
            <a:t>3.- Liquidez inmediata</a:t>
          </a:r>
        </a:p>
      </dsp:txBody>
      <dsp:txXfrm>
        <a:off x="543207" y="2968488"/>
        <a:ext cx="3740345" cy="1479252"/>
      </dsp:txXfrm>
    </dsp:sp>
    <dsp:sp modelId="{5DCC5B66-232E-4D7F-ADA7-EC03CF3F392F}">
      <dsp:nvSpPr>
        <dsp:cNvPr id="0" name=""/>
        <dsp:cNvSpPr/>
      </dsp:nvSpPr>
      <dsp:spPr>
        <a:xfrm>
          <a:off x="4022921" y="2024911"/>
          <a:ext cx="3167170" cy="584358"/>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2"/>
              </a:solidFill>
            </a:rPr>
            <a:t>ENDEUDAMIENTO</a:t>
          </a:r>
          <a:endParaRPr lang="es-419" sz="2000" b="1" kern="1200" dirty="0">
            <a:solidFill>
              <a:schemeClr val="tx2"/>
            </a:solidFill>
          </a:endParaRPr>
        </a:p>
      </dsp:txBody>
      <dsp:txXfrm>
        <a:off x="4022921" y="2024911"/>
        <a:ext cx="3167170" cy="584358"/>
      </dsp:txXfrm>
    </dsp:sp>
    <dsp:sp modelId="{0624F37C-3095-410B-817F-2F3803A5FDF7}">
      <dsp:nvSpPr>
        <dsp:cNvPr id="0" name=""/>
        <dsp:cNvSpPr/>
      </dsp:nvSpPr>
      <dsp:spPr>
        <a:xfrm>
          <a:off x="4789989" y="3010913"/>
          <a:ext cx="2848335" cy="947094"/>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endParaRPr lang="es-EC" sz="1600" b="0" kern="1200" dirty="0">
            <a:solidFill>
              <a:schemeClr val="tx2"/>
            </a:solidFill>
          </a:endParaRPr>
        </a:p>
        <a:p>
          <a:pPr marL="0" lvl="0" indent="0" algn="l" defTabSz="711200">
            <a:lnSpc>
              <a:spcPct val="90000"/>
            </a:lnSpc>
            <a:spcBef>
              <a:spcPct val="0"/>
            </a:spcBef>
            <a:spcAft>
              <a:spcPct val="35000"/>
            </a:spcAft>
            <a:buNone/>
          </a:pPr>
          <a:r>
            <a:rPr lang="es-419" sz="1600" b="0" kern="1200" dirty="0">
              <a:solidFill>
                <a:schemeClr val="tx2"/>
              </a:solidFill>
            </a:rPr>
            <a:t>1.- Endeudamiento total</a:t>
          </a:r>
        </a:p>
        <a:p>
          <a:pPr marL="0" lvl="0" indent="0" algn="l" defTabSz="711200">
            <a:lnSpc>
              <a:spcPct val="90000"/>
            </a:lnSpc>
            <a:spcBef>
              <a:spcPct val="0"/>
            </a:spcBef>
            <a:spcAft>
              <a:spcPct val="35000"/>
            </a:spcAft>
            <a:buNone/>
          </a:pPr>
          <a:r>
            <a:rPr lang="es-419" sz="1600" b="0" kern="1200" dirty="0">
              <a:solidFill>
                <a:schemeClr val="tx2"/>
              </a:solidFill>
            </a:rPr>
            <a:t>2.- Razón de autonomía</a:t>
          </a:r>
        </a:p>
        <a:p>
          <a:pPr marL="0" lvl="0" indent="0" algn="l" defTabSz="711200">
            <a:lnSpc>
              <a:spcPct val="90000"/>
            </a:lnSpc>
            <a:spcBef>
              <a:spcPct val="0"/>
            </a:spcBef>
            <a:spcAft>
              <a:spcPct val="35000"/>
            </a:spcAft>
            <a:buNone/>
          </a:pPr>
          <a:endParaRPr lang="es-EC" sz="1600" b="0" kern="1200" dirty="0">
            <a:solidFill>
              <a:schemeClr val="tx2"/>
            </a:solidFill>
          </a:endParaRPr>
        </a:p>
        <a:p>
          <a:pPr marL="0" lvl="0" indent="0" algn="ctr" defTabSz="711200">
            <a:lnSpc>
              <a:spcPct val="90000"/>
            </a:lnSpc>
            <a:spcBef>
              <a:spcPct val="0"/>
            </a:spcBef>
            <a:spcAft>
              <a:spcPct val="35000"/>
            </a:spcAft>
            <a:buNone/>
          </a:pPr>
          <a:endParaRPr lang="es-419" sz="1600" b="0" kern="1200" dirty="0">
            <a:solidFill>
              <a:schemeClr val="tx2"/>
            </a:solidFill>
          </a:endParaRPr>
        </a:p>
      </dsp:txBody>
      <dsp:txXfrm>
        <a:off x="4789989" y="3010913"/>
        <a:ext cx="2848335" cy="947094"/>
      </dsp:txXfrm>
    </dsp:sp>
    <dsp:sp modelId="{534ABA1C-2D3C-4895-832D-2192A057BE22}">
      <dsp:nvSpPr>
        <dsp:cNvPr id="0" name=""/>
        <dsp:cNvSpPr/>
      </dsp:nvSpPr>
      <dsp:spPr>
        <a:xfrm>
          <a:off x="7592589" y="2024911"/>
          <a:ext cx="2582342" cy="584358"/>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2"/>
              </a:solidFill>
            </a:rPr>
            <a:t>RENTABILIDAD</a:t>
          </a:r>
          <a:endParaRPr lang="es-419" sz="2000" b="1" kern="1200" dirty="0">
            <a:solidFill>
              <a:schemeClr val="tx2"/>
            </a:solidFill>
          </a:endParaRPr>
        </a:p>
      </dsp:txBody>
      <dsp:txXfrm>
        <a:off x="7592589" y="2024911"/>
        <a:ext cx="2582342" cy="584358"/>
      </dsp:txXfrm>
    </dsp:sp>
    <dsp:sp modelId="{9EE8111E-A4B6-4BBB-8472-99574AB3150C}">
      <dsp:nvSpPr>
        <dsp:cNvPr id="0" name=""/>
        <dsp:cNvSpPr/>
      </dsp:nvSpPr>
      <dsp:spPr>
        <a:xfrm>
          <a:off x="8167795" y="3012705"/>
          <a:ext cx="3128761" cy="1403487"/>
        </a:xfrm>
        <a:prstGeom prst="rect">
          <a:avLst/>
        </a:prstGeom>
        <a:no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endParaRPr lang="es-EC" sz="1600" b="0" kern="1200" dirty="0">
            <a:solidFill>
              <a:schemeClr val="tx2"/>
            </a:solidFill>
          </a:endParaRPr>
        </a:p>
        <a:p>
          <a:pPr marL="0" lvl="0" indent="0" algn="l" defTabSz="711200">
            <a:lnSpc>
              <a:spcPct val="90000"/>
            </a:lnSpc>
            <a:spcBef>
              <a:spcPct val="0"/>
            </a:spcBef>
            <a:spcAft>
              <a:spcPct val="35000"/>
            </a:spcAft>
            <a:buNone/>
          </a:pPr>
          <a:r>
            <a:rPr lang="es-419" sz="1600" b="0" kern="1200" dirty="0">
              <a:solidFill>
                <a:schemeClr val="tx2"/>
              </a:solidFill>
            </a:rPr>
            <a:t>1.- Rentabilidad del activo total</a:t>
          </a:r>
        </a:p>
        <a:p>
          <a:pPr marL="0" lvl="0" indent="0" algn="l" defTabSz="711200">
            <a:lnSpc>
              <a:spcPct val="90000"/>
            </a:lnSpc>
            <a:spcBef>
              <a:spcPct val="0"/>
            </a:spcBef>
            <a:spcAft>
              <a:spcPct val="35000"/>
            </a:spcAft>
            <a:buNone/>
          </a:pPr>
          <a:r>
            <a:rPr lang="es-419" sz="1600" b="0" kern="1200" dirty="0">
              <a:solidFill>
                <a:schemeClr val="tx2"/>
              </a:solidFill>
            </a:rPr>
            <a:t>2.- Rentabilidad del Patrimonio</a:t>
          </a:r>
        </a:p>
        <a:p>
          <a:pPr marL="0" lvl="0" indent="0" algn="l" defTabSz="711200">
            <a:lnSpc>
              <a:spcPct val="90000"/>
            </a:lnSpc>
            <a:spcBef>
              <a:spcPct val="0"/>
            </a:spcBef>
            <a:spcAft>
              <a:spcPct val="35000"/>
            </a:spcAft>
            <a:buNone/>
          </a:pPr>
          <a:r>
            <a:rPr lang="es-419" sz="1600" b="0" kern="1200" dirty="0">
              <a:solidFill>
                <a:schemeClr val="tx2"/>
              </a:solidFill>
            </a:rPr>
            <a:t>3.- Margen Neto</a:t>
          </a:r>
        </a:p>
        <a:p>
          <a:pPr marL="0" lvl="0" indent="0" algn="l" defTabSz="711200">
            <a:lnSpc>
              <a:spcPct val="90000"/>
            </a:lnSpc>
            <a:spcBef>
              <a:spcPct val="0"/>
            </a:spcBef>
            <a:spcAft>
              <a:spcPct val="35000"/>
            </a:spcAft>
            <a:buNone/>
          </a:pPr>
          <a:endParaRPr lang="es-419" sz="1600" kern="1200" dirty="0">
            <a:solidFill>
              <a:schemeClr val="tx2"/>
            </a:solidFill>
          </a:endParaRPr>
        </a:p>
      </dsp:txBody>
      <dsp:txXfrm>
        <a:off x="8167795" y="3012705"/>
        <a:ext cx="3128761" cy="1403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5C89-1011-4C7B-AEFA-B29A9D34037E}">
      <dsp:nvSpPr>
        <dsp:cNvPr id="0" name=""/>
        <dsp:cNvSpPr/>
      </dsp:nvSpPr>
      <dsp:spPr>
        <a:xfrm>
          <a:off x="7298" y="254630"/>
          <a:ext cx="3008510" cy="1309330"/>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MODELO CONTABLE</a:t>
          </a:r>
          <a:endParaRPr lang="es-419" sz="2400" b="1" kern="1200" dirty="0">
            <a:solidFill>
              <a:schemeClr val="tx2"/>
            </a:solidFill>
          </a:endParaRPr>
        </a:p>
      </dsp:txBody>
      <dsp:txXfrm>
        <a:off x="45647" y="292979"/>
        <a:ext cx="2931812" cy="1232632"/>
      </dsp:txXfrm>
    </dsp:sp>
    <dsp:sp modelId="{C6A1F779-B79C-44D2-8479-11B65899FA58}">
      <dsp:nvSpPr>
        <dsp:cNvPr id="0" name=""/>
        <dsp:cNvSpPr/>
      </dsp:nvSpPr>
      <dsp:spPr>
        <a:xfrm>
          <a:off x="3277270" y="585082"/>
          <a:ext cx="554299" cy="648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419" sz="2000" kern="1200">
            <a:solidFill>
              <a:schemeClr val="tx2"/>
            </a:solidFill>
          </a:endParaRPr>
        </a:p>
      </dsp:txBody>
      <dsp:txXfrm>
        <a:off x="3277270" y="714767"/>
        <a:ext cx="388009" cy="389055"/>
      </dsp:txXfrm>
    </dsp:sp>
    <dsp:sp modelId="{29B56F82-FF47-4B47-BA4C-D065AD3FC684}">
      <dsp:nvSpPr>
        <dsp:cNvPr id="0" name=""/>
        <dsp:cNvSpPr/>
      </dsp:nvSpPr>
      <dsp:spPr>
        <a:xfrm>
          <a:off x="4061656" y="254630"/>
          <a:ext cx="3008510" cy="1309330"/>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MODELO CONTRACTUAL</a:t>
          </a:r>
          <a:endParaRPr lang="es-419" sz="2400" b="1" kern="1200" dirty="0">
            <a:solidFill>
              <a:schemeClr val="tx2"/>
            </a:solidFill>
          </a:endParaRPr>
        </a:p>
      </dsp:txBody>
      <dsp:txXfrm>
        <a:off x="4100005" y="292979"/>
        <a:ext cx="2931812" cy="1232632"/>
      </dsp:txXfrm>
    </dsp:sp>
    <dsp:sp modelId="{F2F1F382-98FF-4FC1-89C6-71CED8E92633}">
      <dsp:nvSpPr>
        <dsp:cNvPr id="0" name=""/>
        <dsp:cNvSpPr/>
      </dsp:nvSpPr>
      <dsp:spPr>
        <a:xfrm>
          <a:off x="7331629" y="585082"/>
          <a:ext cx="554299" cy="648425"/>
        </a:xfrm>
        <a:prstGeom prst="rightArrow">
          <a:avLst>
            <a:gd name="adj1" fmla="val 60000"/>
            <a:gd name="adj2" fmla="val 50000"/>
          </a:avLst>
        </a:prstGeom>
        <a:solidFill>
          <a:schemeClr val="accent4">
            <a:hueOff val="-1869691"/>
            <a:satOff val="-26958"/>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419" sz="2000" kern="1200">
            <a:solidFill>
              <a:schemeClr val="tx2"/>
            </a:solidFill>
          </a:endParaRPr>
        </a:p>
      </dsp:txBody>
      <dsp:txXfrm>
        <a:off x="7331629" y="714767"/>
        <a:ext cx="388009" cy="389055"/>
      </dsp:txXfrm>
    </dsp:sp>
    <dsp:sp modelId="{DFE374D5-AAD7-4B85-9A14-D31C8D18E157}">
      <dsp:nvSpPr>
        <dsp:cNvPr id="0" name=""/>
        <dsp:cNvSpPr/>
      </dsp:nvSpPr>
      <dsp:spPr>
        <a:xfrm>
          <a:off x="8116014" y="254630"/>
          <a:ext cx="3008510" cy="1309330"/>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MODELO DE PRESUPUESTOS DE CAPITAL</a:t>
          </a:r>
          <a:endParaRPr lang="es-419" sz="2400" b="1" kern="1200" dirty="0">
            <a:solidFill>
              <a:schemeClr val="tx2"/>
            </a:solidFill>
          </a:endParaRPr>
        </a:p>
      </dsp:txBody>
      <dsp:txXfrm>
        <a:off x="8154363" y="292979"/>
        <a:ext cx="2931812" cy="1232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096C-43E6-4E29-B4A1-0C1509B70DFB}">
      <dsp:nvSpPr>
        <dsp:cNvPr id="0" name=""/>
        <dsp:cNvSpPr/>
      </dsp:nvSpPr>
      <dsp:spPr>
        <a:xfrm>
          <a:off x="10273" y="828450"/>
          <a:ext cx="3070491" cy="2009962"/>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2"/>
              </a:solidFill>
            </a:rPr>
            <a:t>Modelo tradicional que basa sus decisiones en proyectos, fuentes de financiamiento y disponibilidad para cubrir deudas a corto plazo</a:t>
          </a:r>
          <a:endParaRPr lang="es-419" sz="1600" kern="1200" dirty="0">
            <a:solidFill>
              <a:schemeClr val="tx2"/>
            </a:solidFill>
          </a:endParaRPr>
        </a:p>
      </dsp:txBody>
      <dsp:txXfrm>
        <a:off x="69143" y="887320"/>
        <a:ext cx="2952751" cy="1892222"/>
      </dsp:txXfrm>
    </dsp:sp>
    <dsp:sp modelId="{6EA74411-DAAA-4A6E-B456-0930C87E104D}">
      <dsp:nvSpPr>
        <dsp:cNvPr id="0" name=""/>
        <dsp:cNvSpPr/>
      </dsp:nvSpPr>
      <dsp:spPr>
        <a:xfrm>
          <a:off x="3387814" y="1452691"/>
          <a:ext cx="650944" cy="7614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s-419" sz="3400" kern="1200">
            <a:solidFill>
              <a:schemeClr val="tx2"/>
            </a:solidFill>
          </a:endParaRPr>
        </a:p>
      </dsp:txBody>
      <dsp:txXfrm>
        <a:off x="3387814" y="1604987"/>
        <a:ext cx="455661" cy="456889"/>
      </dsp:txXfrm>
    </dsp:sp>
    <dsp:sp modelId="{8833FE50-0FD2-47C0-98CC-9FD074FF0173}">
      <dsp:nvSpPr>
        <dsp:cNvPr id="0" name=""/>
        <dsp:cNvSpPr/>
      </dsp:nvSpPr>
      <dsp:spPr>
        <a:xfrm>
          <a:off x="4308961" y="907448"/>
          <a:ext cx="3070491" cy="1851967"/>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2"/>
              </a:solidFill>
            </a:rPr>
            <a:t>Se asume que las empresas están conformadas por diversos factores, en los cuales la sociedad en general está inmersa. </a:t>
          </a:r>
          <a:endParaRPr lang="es-419" sz="1600" kern="1200" dirty="0">
            <a:solidFill>
              <a:schemeClr val="tx2"/>
            </a:solidFill>
          </a:endParaRPr>
        </a:p>
      </dsp:txBody>
      <dsp:txXfrm>
        <a:off x="4363203" y="961690"/>
        <a:ext cx="2962007" cy="1743483"/>
      </dsp:txXfrm>
    </dsp:sp>
    <dsp:sp modelId="{EFD45F49-AEC2-4289-BD93-DE106811C761}">
      <dsp:nvSpPr>
        <dsp:cNvPr id="0" name=""/>
        <dsp:cNvSpPr/>
      </dsp:nvSpPr>
      <dsp:spPr>
        <a:xfrm>
          <a:off x="7686502" y="1452691"/>
          <a:ext cx="650944" cy="761481"/>
        </a:xfrm>
        <a:prstGeom prst="rightArrow">
          <a:avLst>
            <a:gd name="adj1" fmla="val 60000"/>
            <a:gd name="adj2" fmla="val 50000"/>
          </a:avLst>
        </a:prstGeom>
        <a:solidFill>
          <a:schemeClr val="accent4">
            <a:hueOff val="-1869691"/>
            <a:satOff val="-26958"/>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s-419" sz="3400" kern="1200">
            <a:solidFill>
              <a:schemeClr val="tx2"/>
            </a:solidFill>
          </a:endParaRPr>
        </a:p>
      </dsp:txBody>
      <dsp:txXfrm>
        <a:off x="7686502" y="1604987"/>
        <a:ext cx="455661" cy="456889"/>
      </dsp:txXfrm>
    </dsp:sp>
    <dsp:sp modelId="{190A2272-E30F-440B-B567-1840A5291445}">
      <dsp:nvSpPr>
        <dsp:cNvPr id="0" name=""/>
        <dsp:cNvSpPr/>
      </dsp:nvSpPr>
      <dsp:spPr>
        <a:xfrm>
          <a:off x="8607650" y="828450"/>
          <a:ext cx="3070491" cy="2009962"/>
        </a:xfrm>
        <a:prstGeom prst="roundRect">
          <a:avLst>
            <a:gd name="adj" fmla="val 1000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2"/>
              </a:solidFill>
            </a:rPr>
            <a:t>Se toman en cuenta dos tipos de mercados. El mercado de activos financieros y el mercado de productos y servicios. </a:t>
          </a:r>
          <a:endParaRPr lang="es-419" sz="1600" kern="1200" dirty="0">
            <a:solidFill>
              <a:schemeClr val="tx2"/>
            </a:solidFill>
          </a:endParaRPr>
        </a:p>
      </dsp:txBody>
      <dsp:txXfrm>
        <a:off x="8666520" y="887320"/>
        <a:ext cx="2952751" cy="1892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99E4-8EAF-4E02-8840-AEC9197CD1BB}">
      <dsp:nvSpPr>
        <dsp:cNvPr id="0" name=""/>
        <dsp:cNvSpPr/>
      </dsp:nvSpPr>
      <dsp:spPr>
        <a:xfrm rot="5400000">
          <a:off x="680452" y="1923836"/>
          <a:ext cx="1541854" cy="1743145"/>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EDA05-C387-4AB3-856F-9BBC42713059}">
      <dsp:nvSpPr>
        <dsp:cNvPr id="0" name=""/>
        <dsp:cNvSpPr/>
      </dsp:nvSpPr>
      <dsp:spPr>
        <a:xfrm>
          <a:off x="1375" y="731207"/>
          <a:ext cx="2695562" cy="1138640"/>
        </a:xfrm>
        <a:prstGeom prst="roundRect">
          <a:avLst>
            <a:gd name="adj" fmla="val 1667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tx2"/>
              </a:solidFill>
            </a:rPr>
            <a:t>Situación en América Latina</a:t>
          </a:r>
          <a:endParaRPr lang="es-419" sz="2400" kern="1200" dirty="0">
            <a:solidFill>
              <a:schemeClr val="tx2"/>
            </a:solidFill>
          </a:endParaRPr>
        </a:p>
      </dsp:txBody>
      <dsp:txXfrm>
        <a:off x="56969" y="786801"/>
        <a:ext cx="2584374" cy="1027452"/>
      </dsp:txXfrm>
    </dsp:sp>
    <dsp:sp modelId="{E6B8ABD8-1F31-4120-BAF5-2A26FA829329}">
      <dsp:nvSpPr>
        <dsp:cNvPr id="0" name=""/>
        <dsp:cNvSpPr/>
      </dsp:nvSpPr>
      <dsp:spPr>
        <a:xfrm>
          <a:off x="2921326" y="415278"/>
          <a:ext cx="8834509" cy="175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solidFill>
                <a:schemeClr val="tx2"/>
              </a:solidFill>
            </a:rPr>
            <a:t>La aplicación de la gerencia entre el siglo XX y XXI en las empresas se basaba en el uso de estrategias actuales, para alcanzar un mejor desempeño, actualmente se aplica lo mismo direccionado al logro de resultados y un direccionamiento neutral.</a:t>
          </a:r>
          <a:endParaRPr lang="es-419" sz="1800" kern="1200" dirty="0">
            <a:solidFill>
              <a:schemeClr val="tx2"/>
            </a:solidFill>
          </a:endParaRPr>
        </a:p>
      </dsp:txBody>
      <dsp:txXfrm>
        <a:off x="2921326" y="415278"/>
        <a:ext cx="8834509" cy="1754390"/>
      </dsp:txXfrm>
    </dsp:sp>
    <dsp:sp modelId="{D3CED91D-D3C9-4157-B594-0F2BF7F2B4F8}">
      <dsp:nvSpPr>
        <dsp:cNvPr id="0" name=""/>
        <dsp:cNvSpPr/>
      </dsp:nvSpPr>
      <dsp:spPr>
        <a:xfrm>
          <a:off x="2480840" y="2913478"/>
          <a:ext cx="2695562" cy="1138640"/>
        </a:xfrm>
        <a:prstGeom prst="roundRect">
          <a:avLst>
            <a:gd name="adj" fmla="val 16670"/>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s-ES" sz="2400" b="1" kern="1200" dirty="0">
              <a:solidFill>
                <a:schemeClr val="tx2"/>
              </a:solidFill>
            </a:rPr>
            <a:t>Situación en Ecuador </a:t>
          </a:r>
          <a:endParaRPr lang="es-419" sz="2400" kern="1200" dirty="0">
            <a:solidFill>
              <a:schemeClr val="tx2"/>
            </a:solidFill>
          </a:endParaRPr>
        </a:p>
      </dsp:txBody>
      <dsp:txXfrm>
        <a:off x="2536434" y="2969072"/>
        <a:ext cx="2584374" cy="1027452"/>
      </dsp:txXfrm>
    </dsp:sp>
    <dsp:sp modelId="{5D8C8A38-DBDD-48AD-81ED-C5B2E0DA5AEC}">
      <dsp:nvSpPr>
        <dsp:cNvPr id="0" name=""/>
        <dsp:cNvSpPr/>
      </dsp:nvSpPr>
      <dsp:spPr>
        <a:xfrm>
          <a:off x="5260079" y="2158489"/>
          <a:ext cx="6076001" cy="2551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solidFill>
                <a:schemeClr val="tx2"/>
              </a:solidFill>
            </a:rPr>
            <a:t>En el Ecuador la gerencia basada en el valor es un término utilizado por el sector empresarial, ya que a través del cálculo de indicadores financieros, diagnostican la situación actual, plantean proyecciones y realizan la toma de decisiones. </a:t>
          </a:r>
          <a:endParaRPr lang="es-419" sz="1800" kern="1200" dirty="0">
            <a:solidFill>
              <a:schemeClr val="tx2"/>
            </a:solidFill>
          </a:endParaRPr>
        </a:p>
      </dsp:txBody>
      <dsp:txXfrm>
        <a:off x="5260079" y="2158489"/>
        <a:ext cx="6076001" cy="25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D5336-2ED9-4C53-9BE3-73F3EE39BEE5}">
      <dsp:nvSpPr>
        <dsp:cNvPr id="0" name=""/>
        <dsp:cNvSpPr/>
      </dsp:nvSpPr>
      <dsp:spPr>
        <a:xfrm rot="21300000">
          <a:off x="219324" y="650921"/>
          <a:ext cx="3737814" cy="327016"/>
        </a:xfrm>
        <a:prstGeom prst="mathMinus">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424AC7-61C0-41ED-A61F-4ECB24D5C1E2}">
      <dsp:nvSpPr>
        <dsp:cNvPr id="0" name=""/>
        <dsp:cNvSpPr/>
      </dsp:nvSpPr>
      <dsp:spPr>
        <a:xfrm>
          <a:off x="501175" y="81443"/>
          <a:ext cx="1252939" cy="651544"/>
        </a:xfrm>
        <a:prstGeom prst="downArrow">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14B5E68-7D9C-4842-9C8E-EE8ABDE47D36}">
      <dsp:nvSpPr>
        <dsp:cNvPr id="0" name=""/>
        <dsp:cNvSpPr/>
      </dsp:nvSpPr>
      <dsp:spPr>
        <a:xfrm>
          <a:off x="2213525" y="0"/>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rPr>
            <a:t>2013</a:t>
          </a:r>
        </a:p>
        <a:p>
          <a:pPr marL="0" lvl="0" indent="0" algn="ctr" defTabSz="622300">
            <a:lnSpc>
              <a:spcPct val="90000"/>
            </a:lnSpc>
            <a:spcBef>
              <a:spcPct val="0"/>
            </a:spcBef>
            <a:spcAft>
              <a:spcPct val="35000"/>
            </a:spcAft>
            <a:buNone/>
          </a:pPr>
          <a:r>
            <a:rPr lang="es-EC" sz="1400" kern="1200" dirty="0">
              <a:solidFill>
                <a:schemeClr val="bg2">
                  <a:lumMod val="10000"/>
                </a:schemeClr>
              </a:solidFill>
            </a:rPr>
            <a:t>37.32%</a:t>
          </a:r>
        </a:p>
      </dsp:txBody>
      <dsp:txXfrm>
        <a:off x="2213525" y="0"/>
        <a:ext cx="1336468" cy="684121"/>
      </dsp:txXfrm>
    </dsp:sp>
    <dsp:sp modelId="{0A4245EE-49C2-4BC9-B0FB-ED3AFCD69E29}">
      <dsp:nvSpPr>
        <dsp:cNvPr id="0" name=""/>
        <dsp:cNvSpPr/>
      </dsp:nvSpPr>
      <dsp:spPr>
        <a:xfrm>
          <a:off x="2422349" y="895873"/>
          <a:ext cx="1252939" cy="651544"/>
        </a:xfrm>
        <a:prstGeom prst="upArrow">
          <a:avLst/>
        </a:prstGeom>
        <a:solidFill>
          <a:schemeClr val="accent4">
            <a:hueOff val="-1869691"/>
            <a:satOff val="-26958"/>
            <a:lumOff val="-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9AE920-658D-4EBF-831F-2391D37EA907}">
      <dsp:nvSpPr>
        <dsp:cNvPr id="0" name=""/>
        <dsp:cNvSpPr/>
      </dsp:nvSpPr>
      <dsp:spPr>
        <a:xfrm>
          <a:off x="626469" y="944738"/>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rPr>
            <a:t>2015</a:t>
          </a:r>
        </a:p>
        <a:p>
          <a:pPr marL="0" lvl="0" indent="0" algn="ctr" defTabSz="622300">
            <a:lnSpc>
              <a:spcPct val="90000"/>
            </a:lnSpc>
            <a:spcBef>
              <a:spcPct val="0"/>
            </a:spcBef>
            <a:spcAft>
              <a:spcPct val="35000"/>
            </a:spcAft>
            <a:buNone/>
          </a:pPr>
          <a:r>
            <a:rPr lang="es-EC" sz="1400" kern="1200" dirty="0">
              <a:solidFill>
                <a:schemeClr val="bg2">
                  <a:lumMod val="10000"/>
                </a:schemeClr>
              </a:solidFill>
            </a:rPr>
            <a:t>14.15%</a:t>
          </a:r>
        </a:p>
      </dsp:txBody>
      <dsp:txXfrm>
        <a:off x="626469" y="944738"/>
        <a:ext cx="1336468" cy="684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D5336-2ED9-4C53-9BE3-73F3EE39BEE5}">
      <dsp:nvSpPr>
        <dsp:cNvPr id="0" name=""/>
        <dsp:cNvSpPr/>
      </dsp:nvSpPr>
      <dsp:spPr>
        <a:xfrm rot="21300000">
          <a:off x="219324" y="650921"/>
          <a:ext cx="3737814" cy="327016"/>
        </a:xfrm>
        <a:prstGeom prst="mathMinus">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424AC7-61C0-41ED-A61F-4ECB24D5C1E2}">
      <dsp:nvSpPr>
        <dsp:cNvPr id="0" name=""/>
        <dsp:cNvSpPr/>
      </dsp:nvSpPr>
      <dsp:spPr>
        <a:xfrm>
          <a:off x="501175" y="81443"/>
          <a:ext cx="1252939" cy="651544"/>
        </a:xfrm>
        <a:prstGeom prst="downArrow">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14B5E68-7D9C-4842-9C8E-EE8ABDE47D36}">
      <dsp:nvSpPr>
        <dsp:cNvPr id="0" name=""/>
        <dsp:cNvSpPr/>
      </dsp:nvSpPr>
      <dsp:spPr>
        <a:xfrm>
          <a:off x="2213525" y="0"/>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rPr>
            <a:t>2017</a:t>
          </a:r>
        </a:p>
        <a:p>
          <a:pPr marL="0" lvl="0" indent="0" algn="ctr" defTabSz="622300">
            <a:lnSpc>
              <a:spcPct val="90000"/>
            </a:lnSpc>
            <a:spcBef>
              <a:spcPct val="0"/>
            </a:spcBef>
            <a:spcAft>
              <a:spcPct val="35000"/>
            </a:spcAft>
            <a:buNone/>
          </a:pPr>
          <a:r>
            <a:rPr lang="es-EC" sz="1400" kern="1200" dirty="0">
              <a:solidFill>
                <a:schemeClr val="bg2">
                  <a:lumMod val="10000"/>
                </a:schemeClr>
              </a:solidFill>
            </a:rPr>
            <a:t>$380414.97</a:t>
          </a:r>
        </a:p>
      </dsp:txBody>
      <dsp:txXfrm>
        <a:off x="2213525" y="0"/>
        <a:ext cx="1336468" cy="684121"/>
      </dsp:txXfrm>
    </dsp:sp>
    <dsp:sp modelId="{0A4245EE-49C2-4BC9-B0FB-ED3AFCD69E29}">
      <dsp:nvSpPr>
        <dsp:cNvPr id="0" name=""/>
        <dsp:cNvSpPr/>
      </dsp:nvSpPr>
      <dsp:spPr>
        <a:xfrm>
          <a:off x="2422349" y="895873"/>
          <a:ext cx="1252939" cy="651544"/>
        </a:xfrm>
        <a:prstGeom prst="upArrow">
          <a:avLst/>
        </a:prstGeom>
        <a:solidFill>
          <a:schemeClr val="accent4">
            <a:hueOff val="-1869691"/>
            <a:satOff val="-26958"/>
            <a:lumOff val="-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9AE920-658D-4EBF-831F-2391D37EA907}">
      <dsp:nvSpPr>
        <dsp:cNvPr id="0" name=""/>
        <dsp:cNvSpPr/>
      </dsp:nvSpPr>
      <dsp:spPr>
        <a:xfrm>
          <a:off x="626469" y="944738"/>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2">
                  <a:lumMod val="10000"/>
                </a:schemeClr>
              </a:solidFill>
            </a:rPr>
            <a:t>2013</a:t>
          </a:r>
        </a:p>
        <a:p>
          <a:pPr marL="0" lvl="0" indent="0" algn="ctr" defTabSz="622300">
            <a:lnSpc>
              <a:spcPct val="90000"/>
            </a:lnSpc>
            <a:spcBef>
              <a:spcPct val="0"/>
            </a:spcBef>
            <a:spcAft>
              <a:spcPct val="35000"/>
            </a:spcAft>
            <a:buNone/>
          </a:pPr>
          <a:r>
            <a:rPr lang="es-EC" sz="1400" kern="1200" dirty="0">
              <a:solidFill>
                <a:schemeClr val="bg2">
                  <a:lumMod val="10000"/>
                </a:schemeClr>
              </a:solidFill>
            </a:rPr>
            <a:t>$303858.70</a:t>
          </a:r>
        </a:p>
      </dsp:txBody>
      <dsp:txXfrm>
        <a:off x="626469" y="944738"/>
        <a:ext cx="1336468" cy="684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81B7-8D94-48C0-BCA4-BDEBE8EEDA6C}">
      <dsp:nvSpPr>
        <dsp:cNvPr id="0" name=""/>
        <dsp:cNvSpPr/>
      </dsp:nvSpPr>
      <dsp:spPr>
        <a:xfrm>
          <a:off x="-5887370" y="-901194"/>
          <a:ext cx="7010493" cy="7010493"/>
        </a:xfrm>
        <a:prstGeom prst="blockArc">
          <a:avLst>
            <a:gd name="adj1" fmla="val 18900000"/>
            <a:gd name="adj2" fmla="val 2700000"/>
            <a:gd name="adj3" fmla="val 30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C11C-357B-4AF0-945A-4975DD29A2C6}">
      <dsp:nvSpPr>
        <dsp:cNvPr id="0" name=""/>
        <dsp:cNvSpPr/>
      </dsp:nvSpPr>
      <dsp:spPr>
        <a:xfrm>
          <a:off x="722884" y="251791"/>
          <a:ext cx="10337069" cy="1579659"/>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787" tIns="40640" rIns="40640" bIns="4064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C" sz="1600" kern="1200" dirty="0">
              <a:solidFill>
                <a:schemeClr val="tx2"/>
              </a:solidFill>
            </a:rPr>
            <a:t>Se estableció un diagnóstico general de la dirección y gerencia de las pymes de la ciudad de Sangolquí, donde se determinó que la mayor parte están administradas por el gerente propietario, quien en su mayoría tiene un nivel de instrucción secundario y lleva en el mercado más de 10 años. Se detectaron falencias con respecto a la falta de reingeniería de los procesos, el personal no desempeña un papel activo dentro de la empresa, no se ejecutan planificaciones que permitan establecer objetivos y metas coherentes con la visión a futuro, la comunicación no es clara, no se promueve el trabajo en equipo y además no se aplican controles de los recursos de las pymes.</a:t>
          </a:r>
        </a:p>
      </dsp:txBody>
      <dsp:txXfrm>
        <a:off x="722884" y="251791"/>
        <a:ext cx="10337069" cy="1579659"/>
      </dsp:txXfrm>
    </dsp:sp>
    <dsp:sp modelId="{D77A38F0-5231-4B48-8167-35934E5946A9}">
      <dsp:nvSpPr>
        <dsp:cNvPr id="0" name=""/>
        <dsp:cNvSpPr/>
      </dsp:nvSpPr>
      <dsp:spPr>
        <a:xfrm>
          <a:off x="71871" y="390607"/>
          <a:ext cx="1302026" cy="1302026"/>
        </a:xfrm>
        <a:prstGeom prst="ellipse">
          <a:avLst/>
        </a:prstGeom>
        <a:blipFill rotWithShape="0">
          <a:blip xmlns:r="http://schemas.openxmlformats.org/officeDocument/2006/relationships" r:embed="rId1"/>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CC528-5101-4C16-89AB-87A86C14672B}">
      <dsp:nvSpPr>
        <dsp:cNvPr id="0" name=""/>
        <dsp:cNvSpPr/>
      </dsp:nvSpPr>
      <dsp:spPr>
        <a:xfrm>
          <a:off x="1101514" y="1923702"/>
          <a:ext cx="9958439" cy="1360700"/>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787" tIns="38100" rIns="38100" bIns="38100" numCol="1" spcCol="1270" anchor="ctr" anchorCtr="0">
          <a:noAutofit/>
        </a:bodyPr>
        <a:lstStyle/>
        <a:p>
          <a:pPr marL="0" lvl="0" indent="0" algn="just" defTabSz="666750">
            <a:lnSpc>
              <a:spcPct val="90000"/>
            </a:lnSpc>
            <a:spcBef>
              <a:spcPct val="0"/>
            </a:spcBef>
            <a:spcAft>
              <a:spcPct val="35000"/>
            </a:spcAft>
            <a:buNone/>
          </a:pPr>
          <a:r>
            <a:rPr lang="es-EC" sz="1500" kern="1200" dirty="0">
              <a:solidFill>
                <a:schemeClr val="tx2"/>
              </a:solidFill>
            </a:rPr>
            <a:t>Se realizó una evaluación del desempeño financiero asociado a la gerencia basada en valor de las pymes, para lo cual se utilizó indicadores de liquidez, que demostraron la falta de recursos líquidos para hacer frente a las obligaciones contraídas con terceros. Así mismo, índices de endeudamiento cuyo resultado no es apropiado ya que ponen en riesgo la autonomía y estabilidad de las empresas. A esto se incluye bajos niveles de rentabilidad, que tienden a disminuir en el año 2018. </a:t>
          </a:r>
        </a:p>
      </dsp:txBody>
      <dsp:txXfrm>
        <a:off x="1101514" y="1923702"/>
        <a:ext cx="9958439" cy="1360700"/>
      </dsp:txXfrm>
    </dsp:sp>
    <dsp:sp modelId="{8FECA891-B75A-40CC-8DF5-CB6BBAAAF411}">
      <dsp:nvSpPr>
        <dsp:cNvPr id="0" name=""/>
        <dsp:cNvSpPr/>
      </dsp:nvSpPr>
      <dsp:spPr>
        <a:xfrm>
          <a:off x="450501" y="1953039"/>
          <a:ext cx="1302026" cy="1302026"/>
        </a:xfrm>
        <a:prstGeom prst="ellipse">
          <a:avLst/>
        </a:prstGeom>
        <a:blipFill rotWithShape="0">
          <a:blip xmlns:r="http://schemas.openxmlformats.org/officeDocument/2006/relationships" r:embed="rId1"/>
          <a:srcRect/>
          <a:stretch>
            <a:fillRect/>
          </a:stretch>
        </a:blip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dsp:style>
    </dsp:sp>
    <dsp:sp modelId="{B37021CF-20A3-4C1C-914C-89C404A38711}">
      <dsp:nvSpPr>
        <dsp:cNvPr id="0" name=""/>
        <dsp:cNvSpPr/>
      </dsp:nvSpPr>
      <dsp:spPr>
        <a:xfrm>
          <a:off x="864864" y="3314000"/>
          <a:ext cx="10053109" cy="1704966"/>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787" tIns="38100" rIns="38100" bIns="38100" numCol="1" spcCol="1270" anchor="ctr" anchorCtr="0">
          <a:noAutofit/>
        </a:bodyPr>
        <a:lstStyle/>
        <a:p>
          <a:pPr marL="0" lvl="0" indent="0" algn="just" defTabSz="666750">
            <a:lnSpc>
              <a:spcPct val="90000"/>
            </a:lnSpc>
            <a:spcBef>
              <a:spcPct val="0"/>
            </a:spcBef>
            <a:spcAft>
              <a:spcPct val="35000"/>
            </a:spcAft>
            <a:buNone/>
          </a:pPr>
          <a:r>
            <a:rPr lang="es-EC" sz="1500" kern="1200">
              <a:solidFill>
                <a:schemeClr val="tx2"/>
              </a:solidFill>
            </a:rPr>
            <a:t>Se determinaron criterios para crear valor y mejorar la rentabilidad en las pymes de Sangolquí. Se basa en el crecimiento económico, la diferenciación, liderazgo y desempeño. Sobre esto se utilizó la herramienta de balanced scorecard para proponer objetivos y estrategias enfocadas a generar valor para las pymes, con respecto al área financiera, los clientes, los procesos desarrollados a nivel interno y aprendizaje y crecimiento.</a:t>
          </a:r>
          <a:endParaRPr lang="es-EC" sz="1500" kern="1200" dirty="0">
            <a:solidFill>
              <a:schemeClr val="tx2"/>
            </a:solidFill>
          </a:endParaRPr>
        </a:p>
      </dsp:txBody>
      <dsp:txXfrm>
        <a:off x="864864" y="3314000"/>
        <a:ext cx="10053109" cy="1704966"/>
      </dsp:txXfrm>
    </dsp:sp>
    <dsp:sp modelId="{2CF645ED-9611-4FA6-8838-89C02AA17851}">
      <dsp:nvSpPr>
        <dsp:cNvPr id="0" name=""/>
        <dsp:cNvSpPr/>
      </dsp:nvSpPr>
      <dsp:spPr>
        <a:xfrm>
          <a:off x="71871" y="3515470"/>
          <a:ext cx="1302026" cy="1302026"/>
        </a:xfrm>
        <a:prstGeom prst="ellipse">
          <a:avLst/>
        </a:prstGeom>
        <a:blipFill rotWithShape="0">
          <a:blip xmlns:r="http://schemas.openxmlformats.org/officeDocument/2006/relationships" r:embed="rId1"/>
          <a:srcRect/>
          <a:stretch>
            <a:fillRect/>
          </a:stretch>
        </a:blip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81B7-8D94-48C0-BCA4-BDEBE8EEDA6C}">
      <dsp:nvSpPr>
        <dsp:cNvPr id="0" name=""/>
        <dsp:cNvSpPr/>
      </dsp:nvSpPr>
      <dsp:spPr>
        <a:xfrm>
          <a:off x="-5827502" y="-892076"/>
          <a:ext cx="6939249" cy="6939249"/>
        </a:xfrm>
        <a:prstGeom prst="blockArc">
          <a:avLst>
            <a:gd name="adj1" fmla="val 18900000"/>
            <a:gd name="adj2" fmla="val 2700000"/>
            <a:gd name="adj3" fmla="val 31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C11C-357B-4AF0-945A-4975DD29A2C6}">
      <dsp:nvSpPr>
        <dsp:cNvPr id="0" name=""/>
        <dsp:cNvSpPr/>
      </dsp:nvSpPr>
      <dsp:spPr>
        <a:xfrm>
          <a:off x="715527" y="515509"/>
          <a:ext cx="10623453" cy="1031019"/>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371" tIns="40640" rIns="40640" bIns="40640" numCol="1" spcCol="1270" anchor="ctr" anchorCtr="0">
          <a:noAutofit/>
        </a:bodyPr>
        <a:lstStyle/>
        <a:p>
          <a:pPr marL="0" lvl="0" indent="0" algn="just" defTabSz="711200">
            <a:lnSpc>
              <a:spcPct val="90000"/>
            </a:lnSpc>
            <a:spcBef>
              <a:spcPct val="0"/>
            </a:spcBef>
            <a:spcAft>
              <a:spcPct val="35000"/>
            </a:spcAft>
            <a:buFont typeface="Symbol" panose="05050102010706020507" pitchFamily="18" charset="2"/>
            <a:buNone/>
          </a:pPr>
          <a:r>
            <a:rPr lang="es-EC" sz="1600" kern="1200" dirty="0">
              <a:solidFill>
                <a:schemeClr val="tx2"/>
              </a:solidFill>
            </a:rPr>
            <a:t>Se recomienda diseñar estrategias que contribuyan a eliminar las debilidades detectadas en el diagnóstico general de las pymes. Para esto es importante contar con el apoyo y compromiso de los trabajadores para que se encarguen de ejecutar las acciones planificadas y presupuestadas. La creación de valor viene de la mano con la innovación en comunicación y tecnologías de información.</a:t>
          </a:r>
        </a:p>
      </dsp:txBody>
      <dsp:txXfrm>
        <a:off x="715527" y="515509"/>
        <a:ext cx="10623453" cy="1031019"/>
      </dsp:txXfrm>
    </dsp:sp>
    <dsp:sp modelId="{D77A38F0-5231-4B48-8167-35934E5946A9}">
      <dsp:nvSpPr>
        <dsp:cNvPr id="0" name=""/>
        <dsp:cNvSpPr/>
      </dsp:nvSpPr>
      <dsp:spPr>
        <a:xfrm>
          <a:off x="71140" y="386632"/>
          <a:ext cx="1288773" cy="1288773"/>
        </a:xfrm>
        <a:prstGeom prst="ellipse">
          <a:avLst/>
        </a:prstGeom>
        <a:blipFill rotWithShape="0">
          <a:blip xmlns:r="http://schemas.openxmlformats.org/officeDocument/2006/relationships" r:embed="rId1"/>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CC528-5101-4C16-89AB-87A86C14672B}">
      <dsp:nvSpPr>
        <dsp:cNvPr id="0" name=""/>
        <dsp:cNvSpPr/>
      </dsp:nvSpPr>
      <dsp:spPr>
        <a:xfrm>
          <a:off x="1090302" y="2062038"/>
          <a:ext cx="10248677" cy="1031019"/>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371" tIns="43180" rIns="43180" bIns="43180" numCol="1" spcCol="1270" anchor="ctr" anchorCtr="0">
          <a:noAutofit/>
        </a:bodyPr>
        <a:lstStyle/>
        <a:p>
          <a:pPr marL="0" lvl="0" indent="0" algn="just" defTabSz="755650">
            <a:lnSpc>
              <a:spcPct val="90000"/>
            </a:lnSpc>
            <a:spcBef>
              <a:spcPct val="0"/>
            </a:spcBef>
            <a:spcAft>
              <a:spcPct val="35000"/>
            </a:spcAft>
            <a:buNone/>
          </a:pPr>
          <a:r>
            <a:rPr lang="es-EC" sz="1700" kern="1200">
              <a:solidFill>
                <a:schemeClr val="tx2"/>
              </a:solidFill>
            </a:rPr>
            <a:t>Es importante aplicar indicadores de desempeño financiero para evaluar la situación económica de la empresa y con ello detectar problemas de autonomía, de financiamiento, estructura de capital, liquidez, solvencia y rentabilidad, entre otros. A partir de los resultados realizar los correctivos necesarios para cumplir con los objetivos de la empresa y la visión a futuro.</a:t>
          </a:r>
          <a:endParaRPr lang="es-EC" sz="1700" kern="1200" dirty="0">
            <a:solidFill>
              <a:schemeClr val="tx2"/>
            </a:solidFill>
          </a:endParaRPr>
        </a:p>
      </dsp:txBody>
      <dsp:txXfrm>
        <a:off x="1090302" y="2062038"/>
        <a:ext cx="10248677" cy="1031019"/>
      </dsp:txXfrm>
    </dsp:sp>
    <dsp:sp modelId="{8FECA891-B75A-40CC-8DF5-CB6BBAAAF411}">
      <dsp:nvSpPr>
        <dsp:cNvPr id="0" name=""/>
        <dsp:cNvSpPr/>
      </dsp:nvSpPr>
      <dsp:spPr>
        <a:xfrm>
          <a:off x="445915" y="1933161"/>
          <a:ext cx="1288773" cy="1288773"/>
        </a:xfrm>
        <a:prstGeom prst="ellipse">
          <a:avLst/>
        </a:prstGeom>
        <a:blipFill rotWithShape="0">
          <a:blip xmlns:r="http://schemas.openxmlformats.org/officeDocument/2006/relationships" r:embed="rId1"/>
          <a:srcRect/>
          <a:stretch>
            <a:fillRect/>
          </a:stretch>
        </a:blip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dsp:style>
    </dsp:sp>
    <dsp:sp modelId="{B37021CF-20A3-4C1C-914C-89C404A38711}">
      <dsp:nvSpPr>
        <dsp:cNvPr id="0" name=""/>
        <dsp:cNvSpPr/>
      </dsp:nvSpPr>
      <dsp:spPr>
        <a:xfrm>
          <a:off x="861440" y="3478143"/>
          <a:ext cx="10331627" cy="1291867"/>
        </a:xfrm>
        <a:prstGeom prst="rect">
          <a:avLst/>
        </a:prstGeom>
        <a:no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371" tIns="43180" rIns="43180" bIns="43180" numCol="1" spcCol="1270" anchor="ctr" anchorCtr="0">
          <a:noAutofit/>
        </a:bodyPr>
        <a:lstStyle/>
        <a:p>
          <a:pPr marL="0" lvl="0" indent="0" algn="just" defTabSz="755650">
            <a:lnSpc>
              <a:spcPct val="90000"/>
            </a:lnSpc>
            <a:spcBef>
              <a:spcPct val="0"/>
            </a:spcBef>
            <a:spcAft>
              <a:spcPct val="35000"/>
            </a:spcAft>
            <a:buNone/>
          </a:pPr>
          <a:r>
            <a:rPr lang="es-EC" sz="1700" kern="1200">
              <a:solidFill>
                <a:schemeClr val="tx2"/>
              </a:solidFill>
            </a:rPr>
            <a:t>La propuesta de creación de valor a través del cuadro de mando integral puede ser implementado por todas las pymes de la ciudad de Sangolquí, haciendo participes y asignando responsabilidades a los colaboradores, para que sus tareas se orienten hacia el logro de metas y objetivos y por ende mejore el desempeño financiero.</a:t>
          </a:r>
          <a:endParaRPr lang="es-EC" sz="1700" kern="1200" dirty="0">
            <a:solidFill>
              <a:schemeClr val="tx2"/>
            </a:solidFill>
          </a:endParaRPr>
        </a:p>
      </dsp:txBody>
      <dsp:txXfrm>
        <a:off x="861440" y="3478143"/>
        <a:ext cx="10331627" cy="1291867"/>
      </dsp:txXfrm>
    </dsp:sp>
    <dsp:sp modelId="{2CF645ED-9611-4FA6-8838-89C02AA17851}">
      <dsp:nvSpPr>
        <dsp:cNvPr id="0" name=""/>
        <dsp:cNvSpPr/>
      </dsp:nvSpPr>
      <dsp:spPr>
        <a:xfrm>
          <a:off x="71140" y="3479689"/>
          <a:ext cx="1288773" cy="1288773"/>
        </a:xfrm>
        <a:prstGeom prst="ellipse">
          <a:avLst/>
        </a:prstGeom>
        <a:blipFill rotWithShape="0">
          <a:blip xmlns:r="http://schemas.openxmlformats.org/officeDocument/2006/relationships" r:embed="rId1"/>
          <a:srcRect/>
          <a:stretch>
            <a:fillRect/>
          </a:stretch>
        </a:blip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207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097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3816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72313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59546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03072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04753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489116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82256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5630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96157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85170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67295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6.xml"/><Relationship Id="rId7"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1419" y="692696"/>
            <a:ext cx="10590007" cy="495273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DEPARTAMENTO DE CIENCIAS ECONÓMICAS ADMINISTRATIVAS Y DE COMERCIO</a:t>
            </a:r>
          </a:p>
          <a:p>
            <a:pPr marL="0" indent="0" algn="ctr">
              <a:buNone/>
            </a:pPr>
            <a:endParaRPr lang="es-EC" sz="1800" b="1"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TRABAJO DE TITULACIÓN, PREVIO A LA OBTENCIÓN DEL TÍTULO DE INGENIERA EN FINANZAS CONTADORA PÚBLICA AUDITORA</a:t>
            </a:r>
          </a:p>
          <a:p>
            <a:pPr marL="0" indent="0" algn="ctr">
              <a:buNone/>
            </a:pPr>
            <a:endParaRPr lang="es-EC" sz="1800" b="1"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AUTORA: GUANOPATÍN ÑATO, MICHELLE CRISTINA</a:t>
            </a:r>
          </a:p>
          <a:p>
            <a:pPr marL="0" indent="0" algn="ctr">
              <a:buNone/>
            </a:pPr>
            <a:br>
              <a:rPr lang="es-EC" sz="1800" b="1" dirty="0">
                <a:solidFill>
                  <a:schemeClr val="tx2"/>
                </a:solidFill>
                <a:cs typeface="Times New Roman" panose="02020603050405020304" pitchFamily="18" charset="0"/>
              </a:rPr>
            </a:br>
            <a:r>
              <a:rPr lang="es-EC" sz="1800" b="1" dirty="0">
                <a:solidFill>
                  <a:schemeClr val="bg2">
                    <a:lumMod val="10000"/>
                  </a:schemeClr>
                </a:solidFill>
                <a:cs typeface="Times New Roman" panose="02020603050405020304" pitchFamily="18" charset="0"/>
              </a:rPr>
              <a:t>TEMA</a:t>
            </a:r>
            <a:r>
              <a:rPr lang="es-EC" sz="1800" b="1">
                <a:solidFill>
                  <a:schemeClr val="bg2">
                    <a:lumMod val="10000"/>
                  </a:schemeClr>
                </a:solidFill>
                <a:cs typeface="Times New Roman" panose="02020603050405020304" pitchFamily="18" charset="0"/>
              </a:rPr>
              <a:t>: “GERENCIA </a:t>
            </a:r>
            <a:r>
              <a:rPr lang="es-EC" sz="1800" b="1">
                <a:solidFill>
                  <a:srgbClr val="000000"/>
                </a:solidFill>
                <a:cs typeface="Times New Roman" panose="02020603050405020304" pitchFamily="18" charset="0"/>
              </a:rPr>
              <a:t>BASADA </a:t>
            </a:r>
            <a:r>
              <a:rPr lang="es-EC" sz="1800" b="1" dirty="0">
                <a:solidFill>
                  <a:srgbClr val="000000"/>
                </a:solidFill>
                <a:cs typeface="Times New Roman" panose="02020603050405020304" pitchFamily="18" charset="0"/>
              </a:rPr>
              <a:t>EN VALOR: LA INCLUSIÓN DEL COSTO FINANCIERO COMO UN COSTO DE OPORTUNIDAD EN LAS PYMES DE SANGOLQUÍ”</a:t>
            </a:r>
          </a:p>
          <a:p>
            <a:pPr marL="0" indent="0" algn="ctr">
              <a:buNone/>
            </a:pPr>
            <a:endParaRPr lang="es-EC" sz="1800" b="1"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DIRECTORA: DRA. GALARZA TORRES, SANDRA PATRICIA</a:t>
            </a:r>
          </a:p>
          <a:p>
            <a:pPr marL="0" indent="0" algn="ctr">
              <a:buNone/>
            </a:pPr>
            <a:r>
              <a:rPr lang="es-EC" sz="1800" b="1" dirty="0">
                <a:solidFill>
                  <a:srgbClr val="000000"/>
                </a:solidFill>
                <a:cs typeface="Times New Roman" panose="02020603050405020304" pitchFamily="18" charset="0"/>
              </a:rPr>
              <a:t>SANGOLQUI</a:t>
            </a:r>
          </a:p>
          <a:p>
            <a:pPr marL="0" indent="0" algn="ctr">
              <a:buNone/>
            </a:pPr>
            <a:r>
              <a:rPr lang="es-EC" sz="1800" b="1" dirty="0">
                <a:solidFill>
                  <a:srgbClr val="000000"/>
                </a:solidFill>
                <a:cs typeface="Times New Roman" panose="02020603050405020304" pitchFamily="18" charset="0"/>
              </a:rPr>
              <a:t>2020</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5032280" y="124082"/>
            <a:ext cx="7409336"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GERENCIA BASADA EN VALOR EN AMÉRICA LATINA Y EN EL ECUADOR </a:t>
            </a:r>
          </a:p>
        </p:txBody>
      </p:sp>
      <p:graphicFrame>
        <p:nvGraphicFramePr>
          <p:cNvPr id="8" name="Diagrama 7">
            <a:extLst>
              <a:ext uri="{FF2B5EF4-FFF2-40B4-BE49-F238E27FC236}">
                <a16:creationId xmlns:a16="http://schemas.microsoft.com/office/drawing/2014/main" id="{639C08AA-2700-4D0C-979D-6C3F98E1AD6E}"/>
              </a:ext>
            </a:extLst>
          </p:cNvPr>
          <p:cNvGraphicFramePr/>
          <p:nvPr>
            <p:extLst>
              <p:ext uri="{D42A27DB-BD31-4B8C-83A1-F6EECF244321}">
                <p14:modId xmlns:p14="http://schemas.microsoft.com/office/powerpoint/2010/main" val="2278863448"/>
              </p:ext>
            </p:extLst>
          </p:nvPr>
        </p:nvGraphicFramePr>
        <p:xfrm>
          <a:off x="132522" y="1025352"/>
          <a:ext cx="11767930" cy="554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234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794"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MARCO METODOLÓGICO</a:t>
            </a:r>
          </a:p>
        </p:txBody>
      </p:sp>
      <p:sp>
        <p:nvSpPr>
          <p:cNvPr id="3" name="Rectángulo 2"/>
          <p:cNvSpPr/>
          <p:nvPr/>
        </p:nvSpPr>
        <p:spPr>
          <a:xfrm>
            <a:off x="1790774" y="970062"/>
            <a:ext cx="2507965" cy="675134"/>
          </a:xfrm>
          <a:prstGeom prst="rect">
            <a:avLst/>
          </a:prstGeom>
          <a:noFill/>
          <a:ln>
            <a:solidFill>
              <a:srgbClr val="CC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a:solidFill>
                  <a:schemeClr val="tx2"/>
                </a:solidFill>
              </a:rPr>
              <a:t>ENFOQUE</a:t>
            </a:r>
          </a:p>
        </p:txBody>
      </p:sp>
      <p:sp>
        <p:nvSpPr>
          <p:cNvPr id="4" name="Rectángulo 3"/>
          <p:cNvSpPr/>
          <p:nvPr/>
        </p:nvSpPr>
        <p:spPr>
          <a:xfrm>
            <a:off x="134859" y="2693498"/>
            <a:ext cx="2627235" cy="686387"/>
          </a:xfrm>
          <a:prstGeom prst="rect">
            <a:avLst/>
          </a:prstGeom>
          <a:noFill/>
          <a:ln>
            <a:solidFill>
              <a:srgbClr val="CCFFFF"/>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a:solidFill>
                  <a:schemeClr val="tx2"/>
                </a:solidFill>
              </a:rPr>
              <a:t>POR SU FINALIDAD</a:t>
            </a:r>
          </a:p>
        </p:txBody>
      </p:sp>
      <p:sp>
        <p:nvSpPr>
          <p:cNvPr id="5" name="Rectángulo 4"/>
          <p:cNvSpPr/>
          <p:nvPr/>
        </p:nvSpPr>
        <p:spPr>
          <a:xfrm>
            <a:off x="155722" y="3524495"/>
            <a:ext cx="2617761" cy="864096"/>
          </a:xfrm>
          <a:prstGeom prst="rect">
            <a:avLst/>
          </a:prstGeom>
          <a:noFill/>
          <a:ln>
            <a:solidFill>
              <a:srgbClr val="CC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tx2"/>
                </a:solidFill>
              </a:rPr>
              <a:t>POR LAS FUENTES DE INFORMACIÓN</a:t>
            </a:r>
          </a:p>
        </p:txBody>
      </p:sp>
      <p:sp>
        <p:nvSpPr>
          <p:cNvPr id="6" name="Rectángulo 5"/>
          <p:cNvSpPr/>
          <p:nvPr/>
        </p:nvSpPr>
        <p:spPr>
          <a:xfrm>
            <a:off x="155722" y="4472446"/>
            <a:ext cx="2627235" cy="864096"/>
          </a:xfrm>
          <a:prstGeom prst="rect">
            <a:avLst/>
          </a:prstGeom>
          <a:noFill/>
          <a:ln>
            <a:solidFill>
              <a:srgbClr val="CC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a:solidFill>
                  <a:schemeClr val="tx2"/>
                </a:solidFill>
              </a:rPr>
              <a:t>POR EL CONTROL DE LAS VARIABLES</a:t>
            </a:r>
          </a:p>
        </p:txBody>
      </p:sp>
      <p:sp>
        <p:nvSpPr>
          <p:cNvPr id="8" name="Flecha a la derecha con bandas 7"/>
          <p:cNvSpPr/>
          <p:nvPr/>
        </p:nvSpPr>
        <p:spPr>
          <a:xfrm>
            <a:off x="3068836" y="3676444"/>
            <a:ext cx="864096" cy="576064"/>
          </a:xfrm>
          <a:prstGeom prst="stripedRightArrow">
            <a:avLst/>
          </a:prstGeom>
          <a:solidFill>
            <a:srgbClr val="FFCC99"/>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9" name="Flecha a la derecha con bandas 8"/>
          <p:cNvSpPr/>
          <p:nvPr/>
        </p:nvSpPr>
        <p:spPr>
          <a:xfrm>
            <a:off x="3068836" y="4603046"/>
            <a:ext cx="864096" cy="576064"/>
          </a:xfrm>
          <a:prstGeom prst="stripedRightArrow">
            <a:avLst/>
          </a:prstGeom>
          <a:solidFill>
            <a:srgbClr val="FFCC99"/>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0" name="Flecha a la derecha con bandas 9"/>
          <p:cNvSpPr/>
          <p:nvPr/>
        </p:nvSpPr>
        <p:spPr>
          <a:xfrm>
            <a:off x="3053648" y="5457535"/>
            <a:ext cx="864096" cy="576064"/>
          </a:xfrm>
          <a:prstGeom prst="stripedRightArrow">
            <a:avLst/>
          </a:prstGeom>
          <a:solidFill>
            <a:srgbClr val="FFCC99"/>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2" name="CuadroTexto 11"/>
          <p:cNvSpPr txBox="1"/>
          <p:nvPr/>
        </p:nvSpPr>
        <p:spPr>
          <a:xfrm>
            <a:off x="5776723" y="1012139"/>
            <a:ext cx="4193348" cy="707886"/>
          </a:xfrm>
          <a:prstGeom prst="rect">
            <a:avLst/>
          </a:prstGeom>
          <a:noFill/>
        </p:spPr>
        <p:txBody>
          <a:bodyPr wrap="square" rtlCol="0">
            <a:spAutoFit/>
          </a:bodyPr>
          <a:lstStyle/>
          <a:p>
            <a:pPr algn="ctr"/>
            <a:r>
              <a:rPr lang="es-EC" sz="2000" b="1" dirty="0">
                <a:solidFill>
                  <a:schemeClr val="tx2"/>
                </a:solidFill>
              </a:rPr>
              <a:t>MIXTO</a:t>
            </a:r>
          </a:p>
          <a:p>
            <a:pPr algn="ctr"/>
            <a:r>
              <a:rPr lang="es-EC" sz="2000" b="1" dirty="0">
                <a:solidFill>
                  <a:schemeClr val="tx2"/>
                </a:solidFill>
              </a:rPr>
              <a:t>CUALITATIVO - CUANTITATIVO</a:t>
            </a:r>
          </a:p>
        </p:txBody>
      </p:sp>
      <p:sp>
        <p:nvSpPr>
          <p:cNvPr id="19" name="Rectángulo 18">
            <a:extLst>
              <a:ext uri="{FF2B5EF4-FFF2-40B4-BE49-F238E27FC236}">
                <a16:creationId xmlns:a16="http://schemas.microsoft.com/office/drawing/2014/main" id="{F7D0AD71-F102-4E39-B655-FBA1D9C6A5CD}"/>
              </a:ext>
            </a:extLst>
          </p:cNvPr>
          <p:cNvSpPr/>
          <p:nvPr/>
        </p:nvSpPr>
        <p:spPr>
          <a:xfrm>
            <a:off x="2948199" y="1892867"/>
            <a:ext cx="4351726" cy="686388"/>
          </a:xfrm>
          <a:prstGeom prst="rect">
            <a:avLst/>
          </a:prstGeom>
          <a:noFill/>
          <a:ln>
            <a:solidFill>
              <a:srgbClr val="CC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a:solidFill>
                  <a:schemeClr val="tx2"/>
                </a:solidFill>
              </a:rPr>
              <a:t>TIPOLOGÍA DE INVESTIGACIÓN</a:t>
            </a:r>
          </a:p>
        </p:txBody>
      </p:sp>
      <p:sp>
        <p:nvSpPr>
          <p:cNvPr id="20" name="Flecha a la derecha con bandas 6">
            <a:extLst>
              <a:ext uri="{FF2B5EF4-FFF2-40B4-BE49-F238E27FC236}">
                <a16:creationId xmlns:a16="http://schemas.microsoft.com/office/drawing/2014/main" id="{3B985524-8B99-41F0-BC25-62399FDC2148}"/>
              </a:ext>
            </a:extLst>
          </p:cNvPr>
          <p:cNvSpPr/>
          <p:nvPr/>
        </p:nvSpPr>
        <p:spPr>
          <a:xfrm>
            <a:off x="4912627" y="1102617"/>
            <a:ext cx="864096" cy="576064"/>
          </a:xfrm>
          <a:prstGeom prst="stripedRightArrow">
            <a:avLst/>
          </a:prstGeom>
          <a:solidFill>
            <a:srgbClr val="FFCC9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22" name="Rectángulo 21">
            <a:extLst>
              <a:ext uri="{FF2B5EF4-FFF2-40B4-BE49-F238E27FC236}">
                <a16:creationId xmlns:a16="http://schemas.microsoft.com/office/drawing/2014/main" id="{49EBF3E3-FB11-4E96-A9BD-DF134D4747DA}"/>
              </a:ext>
            </a:extLst>
          </p:cNvPr>
          <p:cNvSpPr/>
          <p:nvPr/>
        </p:nvSpPr>
        <p:spPr>
          <a:xfrm>
            <a:off x="155722" y="5443477"/>
            <a:ext cx="2627235" cy="718580"/>
          </a:xfrm>
          <a:prstGeom prst="rect">
            <a:avLst/>
          </a:prstGeom>
          <a:noFill/>
          <a:ln>
            <a:solidFill>
              <a:srgbClr val="CC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a:solidFill>
                  <a:schemeClr val="tx2"/>
                </a:solidFill>
              </a:rPr>
              <a:t>POR EL ALCANCE</a:t>
            </a:r>
          </a:p>
        </p:txBody>
      </p:sp>
      <p:sp>
        <p:nvSpPr>
          <p:cNvPr id="23" name="Flecha a la derecha con bandas 7">
            <a:extLst>
              <a:ext uri="{FF2B5EF4-FFF2-40B4-BE49-F238E27FC236}">
                <a16:creationId xmlns:a16="http://schemas.microsoft.com/office/drawing/2014/main" id="{EDD3250A-FE18-4A6D-B15B-B49EEF012461}"/>
              </a:ext>
            </a:extLst>
          </p:cNvPr>
          <p:cNvSpPr/>
          <p:nvPr/>
        </p:nvSpPr>
        <p:spPr>
          <a:xfrm>
            <a:off x="3104468" y="2785041"/>
            <a:ext cx="864096" cy="576064"/>
          </a:xfrm>
          <a:prstGeom prst="stripedRightArrow">
            <a:avLst/>
          </a:prstGeom>
          <a:solidFill>
            <a:srgbClr val="FFCC99"/>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4" name="CuadroTexto 23">
            <a:extLst>
              <a:ext uri="{FF2B5EF4-FFF2-40B4-BE49-F238E27FC236}">
                <a16:creationId xmlns:a16="http://schemas.microsoft.com/office/drawing/2014/main" id="{4A7BD3BE-9EC2-4956-B608-71DB02F144AD}"/>
              </a:ext>
            </a:extLst>
          </p:cNvPr>
          <p:cNvSpPr txBox="1"/>
          <p:nvPr/>
        </p:nvSpPr>
        <p:spPr>
          <a:xfrm>
            <a:off x="4175437" y="2827470"/>
            <a:ext cx="5591415" cy="461665"/>
          </a:xfrm>
          <a:prstGeom prst="rect">
            <a:avLst/>
          </a:prstGeom>
          <a:noFill/>
        </p:spPr>
        <p:txBody>
          <a:bodyPr wrap="square" rtlCol="0">
            <a:spAutoFit/>
          </a:bodyPr>
          <a:lstStyle/>
          <a:p>
            <a:pPr algn="ctr"/>
            <a:r>
              <a:rPr lang="es-EC" sz="2400" b="1" dirty="0">
                <a:solidFill>
                  <a:schemeClr val="tx2"/>
                </a:solidFill>
              </a:rPr>
              <a:t>Investigación Aplicada o práctica</a:t>
            </a:r>
          </a:p>
        </p:txBody>
      </p:sp>
      <p:sp>
        <p:nvSpPr>
          <p:cNvPr id="25" name="CuadroTexto 24">
            <a:extLst>
              <a:ext uri="{FF2B5EF4-FFF2-40B4-BE49-F238E27FC236}">
                <a16:creationId xmlns:a16="http://schemas.microsoft.com/office/drawing/2014/main" id="{E60614F3-4F60-4905-ABB6-1DBE014D70ED}"/>
              </a:ext>
            </a:extLst>
          </p:cNvPr>
          <p:cNvSpPr txBox="1"/>
          <p:nvPr/>
        </p:nvSpPr>
        <p:spPr>
          <a:xfrm>
            <a:off x="3773309" y="3566263"/>
            <a:ext cx="4873015" cy="830997"/>
          </a:xfrm>
          <a:prstGeom prst="rect">
            <a:avLst/>
          </a:prstGeom>
          <a:noFill/>
        </p:spPr>
        <p:txBody>
          <a:bodyPr wrap="square" rtlCol="0">
            <a:spAutoFit/>
          </a:bodyPr>
          <a:lstStyle/>
          <a:p>
            <a:pPr algn="ctr"/>
            <a:r>
              <a:rPr lang="es-EC" sz="2400" b="1" dirty="0">
                <a:solidFill>
                  <a:schemeClr val="tx2"/>
                </a:solidFill>
              </a:rPr>
              <a:t>Fuentes Primarias y Secundarias</a:t>
            </a:r>
          </a:p>
        </p:txBody>
      </p:sp>
      <p:sp>
        <p:nvSpPr>
          <p:cNvPr id="26" name="CuadroTexto 25">
            <a:extLst>
              <a:ext uri="{FF2B5EF4-FFF2-40B4-BE49-F238E27FC236}">
                <a16:creationId xmlns:a16="http://schemas.microsoft.com/office/drawing/2014/main" id="{CC576970-E203-4DB3-AE71-F1482D1CCC3C}"/>
              </a:ext>
            </a:extLst>
          </p:cNvPr>
          <p:cNvSpPr txBox="1"/>
          <p:nvPr/>
        </p:nvSpPr>
        <p:spPr>
          <a:xfrm>
            <a:off x="4175437" y="4529766"/>
            <a:ext cx="7159680" cy="830997"/>
          </a:xfrm>
          <a:prstGeom prst="rect">
            <a:avLst/>
          </a:prstGeom>
          <a:noFill/>
        </p:spPr>
        <p:txBody>
          <a:bodyPr wrap="square" rtlCol="0">
            <a:spAutoFit/>
          </a:bodyPr>
          <a:lstStyle/>
          <a:p>
            <a:pPr algn="ctr"/>
            <a:r>
              <a:rPr lang="es-EC" sz="2400" b="1" dirty="0">
                <a:solidFill>
                  <a:schemeClr val="tx2"/>
                </a:solidFill>
              </a:rPr>
              <a:t>Investigación no experimental con diseño transversal</a:t>
            </a:r>
          </a:p>
        </p:txBody>
      </p:sp>
      <p:sp>
        <p:nvSpPr>
          <p:cNvPr id="27" name="CuadroTexto 26">
            <a:extLst>
              <a:ext uri="{FF2B5EF4-FFF2-40B4-BE49-F238E27FC236}">
                <a16:creationId xmlns:a16="http://schemas.microsoft.com/office/drawing/2014/main" id="{38C28614-434C-4143-BDBE-048042C0FF0D}"/>
              </a:ext>
            </a:extLst>
          </p:cNvPr>
          <p:cNvSpPr txBox="1"/>
          <p:nvPr/>
        </p:nvSpPr>
        <p:spPr>
          <a:xfrm>
            <a:off x="3068836" y="5556997"/>
            <a:ext cx="7159680" cy="461665"/>
          </a:xfrm>
          <a:prstGeom prst="rect">
            <a:avLst/>
          </a:prstGeom>
          <a:noFill/>
        </p:spPr>
        <p:txBody>
          <a:bodyPr wrap="square" rtlCol="0">
            <a:spAutoFit/>
          </a:bodyPr>
          <a:lstStyle/>
          <a:p>
            <a:pPr algn="ctr"/>
            <a:r>
              <a:rPr lang="es-EC" sz="2400" b="1" dirty="0">
                <a:solidFill>
                  <a:schemeClr val="tx2"/>
                </a:solidFill>
              </a:rPr>
              <a:t>Investigación descriptiva</a:t>
            </a:r>
          </a:p>
        </p:txBody>
      </p:sp>
      <p:pic>
        <p:nvPicPr>
          <p:cNvPr id="30" name="Imagen 29">
            <a:extLst>
              <a:ext uri="{FF2B5EF4-FFF2-40B4-BE49-F238E27FC236}">
                <a16:creationId xmlns:a16="http://schemas.microsoft.com/office/drawing/2014/main" id="{3B1C8B78-A1B9-4393-ACBB-3895A8462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071" y="-11264"/>
            <a:ext cx="2115673" cy="2488769"/>
          </a:xfrm>
          <a:prstGeom prst="rect">
            <a:avLst/>
          </a:prstGeom>
        </p:spPr>
      </p:pic>
    </p:spTree>
    <p:extLst>
      <p:ext uri="{BB962C8B-B14F-4D97-AF65-F5344CB8AC3E}">
        <p14:creationId xmlns:p14="http://schemas.microsoft.com/office/powerpoint/2010/main" val="2006393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794"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MARCO METODOLÓGICO</a:t>
            </a:r>
          </a:p>
        </p:txBody>
      </p:sp>
      <p:sp>
        <p:nvSpPr>
          <p:cNvPr id="3" name="Rectángulo 2"/>
          <p:cNvSpPr/>
          <p:nvPr/>
        </p:nvSpPr>
        <p:spPr>
          <a:xfrm>
            <a:off x="5376658" y="10983"/>
            <a:ext cx="6289543" cy="707886"/>
          </a:xfrm>
          <a:prstGeom prst="rect">
            <a:avLst/>
          </a:prstGeom>
          <a:noFill/>
        </p:spPr>
        <p:txBody>
          <a:bodyPr wrap="non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POBLACIÓN Y MUESTRA</a:t>
            </a:r>
          </a:p>
        </p:txBody>
      </p:sp>
      <p:sp>
        <p:nvSpPr>
          <p:cNvPr id="5" name="Rectángulo 4"/>
          <p:cNvSpPr/>
          <p:nvPr/>
        </p:nvSpPr>
        <p:spPr>
          <a:xfrm>
            <a:off x="0" y="3266344"/>
            <a:ext cx="3132234" cy="1384995"/>
          </a:xfrm>
          <a:prstGeom prst="rect">
            <a:avLst/>
          </a:prstGeom>
          <a:noFill/>
        </p:spPr>
        <p:txBody>
          <a:bodyPr wrap="square" lIns="91440" tIns="45720" rIns="91440" bIns="45720">
            <a:spAutoFit/>
          </a:bodyPr>
          <a:lstStyle/>
          <a:p>
            <a:pPr algn="ctr"/>
            <a:r>
              <a:rPr lang="es-ES" sz="2800" b="1" dirty="0">
                <a:ln w="0"/>
                <a:solidFill>
                  <a:schemeClr val="tx2"/>
                </a:solidFill>
                <a:effectLst>
                  <a:reflection blurRad="6350" stA="53000" endA="300" endPos="35500" dir="5400000" sy="-90000" algn="bl" rotWithShape="0"/>
                </a:effectLst>
              </a:rPr>
              <a:t>166 PYMES del sector de comercio</a:t>
            </a:r>
          </a:p>
        </p:txBody>
      </p:sp>
      <p:pic>
        <p:nvPicPr>
          <p:cNvPr id="6" name="Imagen 5"/>
          <p:cNvPicPr>
            <a:picLocks noChangeAspect="1"/>
          </p:cNvPicPr>
          <p:nvPr/>
        </p:nvPicPr>
        <p:blipFill>
          <a:blip r:embed="rId2"/>
          <a:stretch>
            <a:fillRect/>
          </a:stretch>
        </p:blipFill>
        <p:spPr>
          <a:xfrm>
            <a:off x="4514912" y="1641005"/>
            <a:ext cx="2762250" cy="1420185"/>
          </a:xfrm>
          <a:prstGeom prst="rect">
            <a:avLst/>
          </a:prstGeom>
        </p:spPr>
      </p:pic>
      <p:sp>
        <p:nvSpPr>
          <p:cNvPr id="7" name="Corchetes 6"/>
          <p:cNvSpPr/>
          <p:nvPr/>
        </p:nvSpPr>
        <p:spPr>
          <a:xfrm>
            <a:off x="4714875" y="3545456"/>
            <a:ext cx="2397204" cy="575281"/>
          </a:xfrm>
          <a:prstGeom prst="bracketPair">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8" name="CuadroTexto 7"/>
          <p:cNvSpPr txBox="1"/>
          <p:nvPr/>
        </p:nvSpPr>
        <p:spPr>
          <a:xfrm>
            <a:off x="4735815" y="3633042"/>
            <a:ext cx="2376264" cy="400110"/>
          </a:xfrm>
          <a:prstGeom prst="rect">
            <a:avLst/>
          </a:prstGeom>
          <a:noFill/>
        </p:spPr>
        <p:txBody>
          <a:bodyPr wrap="square" rtlCol="0">
            <a:spAutoFit/>
          </a:bodyPr>
          <a:lstStyle/>
          <a:p>
            <a:pPr marL="342900" indent="-342900">
              <a:buFont typeface="Arial" panose="020B0604020202020204" pitchFamily="34" charset="0"/>
              <a:buChar char="•"/>
            </a:pPr>
            <a:r>
              <a:rPr lang="es-EC" sz="2000" dirty="0">
                <a:solidFill>
                  <a:schemeClr val="tx2"/>
                </a:solidFill>
              </a:rPr>
              <a:t>Sector comercio</a:t>
            </a:r>
          </a:p>
        </p:txBody>
      </p:sp>
      <p:sp>
        <p:nvSpPr>
          <p:cNvPr id="9" name="Flecha a la derecha con bandas 8"/>
          <p:cNvSpPr/>
          <p:nvPr/>
        </p:nvSpPr>
        <p:spPr>
          <a:xfrm>
            <a:off x="7611743" y="3141496"/>
            <a:ext cx="792088" cy="432048"/>
          </a:xfrm>
          <a:prstGeom prst="stripedRightArrow">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DC328EBC-5E52-4508-B1EA-C7917F031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6" y="1723955"/>
            <a:ext cx="2160013" cy="1220224"/>
          </a:xfrm>
          <a:prstGeom prst="rect">
            <a:avLst/>
          </a:prstGeom>
        </p:spPr>
      </p:pic>
      <p:sp>
        <p:nvSpPr>
          <p:cNvPr id="16" name="Rectángulo 15">
            <a:extLst>
              <a:ext uri="{FF2B5EF4-FFF2-40B4-BE49-F238E27FC236}">
                <a16:creationId xmlns:a16="http://schemas.microsoft.com/office/drawing/2014/main" id="{60EAE773-4C1E-4EA5-BF97-0033D9EC0517}"/>
              </a:ext>
            </a:extLst>
          </p:cNvPr>
          <p:cNvSpPr/>
          <p:nvPr/>
        </p:nvSpPr>
        <p:spPr>
          <a:xfrm>
            <a:off x="7399719" y="1655670"/>
            <a:ext cx="5089033" cy="830997"/>
          </a:xfrm>
          <a:prstGeom prst="rect">
            <a:avLst/>
          </a:prstGeom>
          <a:noFill/>
        </p:spPr>
        <p:txBody>
          <a:bodyPr wrap="square" lIns="91440" tIns="45720" rIns="91440" bIns="45720">
            <a:spAutoFit/>
          </a:bodyPr>
          <a:lstStyle/>
          <a:p>
            <a:pPr algn="ctr"/>
            <a:r>
              <a:rPr lang="es-ES" sz="2400" dirty="0">
                <a:ln w="0"/>
                <a:solidFill>
                  <a:schemeClr val="tx2"/>
                </a:solidFill>
                <a:effectLst>
                  <a:outerShdw blurRad="38100" dist="25400" dir="5400000" algn="ctr" rotWithShape="0">
                    <a:srgbClr val="6E747A">
                      <a:alpha val="43000"/>
                    </a:srgbClr>
                  </a:outerShdw>
                </a:effectLst>
              </a:rPr>
              <a:t>RECOLECCIÓN DE INFORMACIÓN</a:t>
            </a:r>
          </a:p>
        </p:txBody>
      </p:sp>
      <p:sp>
        <p:nvSpPr>
          <p:cNvPr id="17" name="Rectángulo 16">
            <a:extLst>
              <a:ext uri="{FF2B5EF4-FFF2-40B4-BE49-F238E27FC236}">
                <a16:creationId xmlns:a16="http://schemas.microsoft.com/office/drawing/2014/main" id="{CCF448B4-F699-4884-9DD5-34D3C84ECB24}"/>
              </a:ext>
            </a:extLst>
          </p:cNvPr>
          <p:cNvSpPr/>
          <p:nvPr/>
        </p:nvSpPr>
        <p:spPr>
          <a:xfrm>
            <a:off x="8463180" y="2745857"/>
            <a:ext cx="3728820" cy="1569660"/>
          </a:xfrm>
          <a:prstGeom prst="rect">
            <a:avLst/>
          </a:prstGeom>
          <a:noFill/>
        </p:spPr>
        <p:txBody>
          <a:bodyPr wrap="square" lIns="91440" tIns="45720" rIns="91440" bIns="45720">
            <a:spAutoFit/>
          </a:bodyPr>
          <a:lstStyle/>
          <a:p>
            <a:pPr algn="just"/>
            <a:r>
              <a:rPr lang="es-ES" sz="1600" dirty="0">
                <a:solidFill>
                  <a:schemeClr val="tx2"/>
                </a:solidFill>
              </a:rPr>
              <a:t>Se aplicó la encuesta, misma permite obtener información de un número amplio de personas. </a:t>
            </a:r>
          </a:p>
          <a:p>
            <a:pPr algn="just"/>
            <a:endParaRPr lang="es-ES" sz="1600" dirty="0">
              <a:solidFill>
                <a:schemeClr val="tx2"/>
              </a:solidFill>
            </a:endParaRPr>
          </a:p>
          <a:p>
            <a:pPr algn="just"/>
            <a:r>
              <a:rPr lang="es-ES" sz="1600" dirty="0">
                <a:solidFill>
                  <a:schemeClr val="tx2"/>
                </a:solidFill>
              </a:rPr>
              <a:t>En base a un cuestionario sobre un tema concreto </a:t>
            </a:r>
            <a:endParaRPr lang="es-ES" sz="1400" dirty="0">
              <a:ln w="0"/>
              <a:solidFill>
                <a:schemeClr val="tx2"/>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1563D91-F27A-4A70-BA53-56C4E24A76F1}"/>
                  </a:ext>
                </a:extLst>
              </p:cNvPr>
              <p:cNvSpPr txBox="1"/>
              <p:nvPr/>
            </p:nvSpPr>
            <p:spPr>
              <a:xfrm>
                <a:off x="929455" y="4848387"/>
                <a:ext cx="10580690" cy="829779"/>
              </a:xfrm>
              <a:prstGeom prst="rect">
                <a:avLst/>
              </a:prstGeom>
              <a:noFill/>
            </p:spPr>
            <p:txBody>
              <a:bodyPr wrap="square" rtlCol="0">
                <a:spAutoFit/>
              </a:bodyPr>
              <a:lstStyle/>
              <a:p>
                <a:pPr algn="just"/>
                <a:r>
                  <a:rPr lang="es-EC" dirty="0">
                    <a:solidFill>
                      <a:schemeClr val="tx2"/>
                    </a:solidFill>
                  </a:rPr>
                  <a:t> Para el cálculo de la muestra se aplicó la siguiente fórmula para poblaciones finitas:  </a:t>
                </a:r>
                <a:endParaRPr lang="es-419" dirty="0">
                  <a:solidFill>
                    <a:schemeClr val="tx2"/>
                  </a:solidFill>
                </a:endParaRPr>
              </a:p>
              <a:p>
                <a:pPr algn="just"/>
                <a14:m>
                  <m:oMath xmlns:m="http://schemas.openxmlformats.org/officeDocument/2006/math">
                    <m:r>
                      <a:rPr lang="es-EC" i="1">
                        <a:solidFill>
                          <a:schemeClr val="tx2"/>
                        </a:solidFill>
                        <a:latin typeface="Cambria Math" panose="02040503050406030204" pitchFamily="18" charset="0"/>
                      </a:rPr>
                      <m:t>𝑛</m:t>
                    </m:r>
                    <m:r>
                      <a:rPr lang="es-EC" i="1">
                        <a:solidFill>
                          <a:schemeClr val="tx2"/>
                        </a:solidFill>
                        <a:latin typeface="Cambria Math" panose="02040503050406030204" pitchFamily="18" charset="0"/>
                      </a:rPr>
                      <m:t>=</m:t>
                    </m:r>
                    <m:f>
                      <m:fPr>
                        <m:ctrlPr>
                          <a:rPr lang="es-419" i="1">
                            <a:solidFill>
                              <a:schemeClr val="tx2"/>
                            </a:solidFill>
                            <a:latin typeface="Cambria Math" panose="02040503050406030204" pitchFamily="18" charset="0"/>
                          </a:rPr>
                        </m:ctrlPr>
                      </m:fPr>
                      <m:num>
                        <m:sSup>
                          <m:sSupPr>
                            <m:ctrlPr>
                              <a:rPr lang="es-419" i="1">
                                <a:solidFill>
                                  <a:schemeClr val="tx2"/>
                                </a:solidFill>
                                <a:latin typeface="Cambria Math" panose="02040503050406030204" pitchFamily="18" charset="0"/>
                              </a:rPr>
                            </m:ctrlPr>
                          </m:sSupPr>
                          <m:e>
                            <m:r>
                              <a:rPr lang="es-ES" i="1">
                                <a:solidFill>
                                  <a:schemeClr val="tx2"/>
                                </a:solidFill>
                                <a:latin typeface="Cambria Math" panose="02040503050406030204" pitchFamily="18" charset="0"/>
                              </a:rPr>
                              <m:t>1,96</m:t>
                            </m:r>
                          </m:e>
                          <m:sup>
                            <m:r>
                              <a:rPr lang="es-EC" i="1">
                                <a:solidFill>
                                  <a:schemeClr val="tx2"/>
                                </a:solidFill>
                                <a:latin typeface="Cambria Math" panose="02040503050406030204" pitchFamily="18" charset="0"/>
                              </a:rPr>
                              <m:t>2</m:t>
                            </m:r>
                          </m:sup>
                        </m:sSup>
                        <m:r>
                          <a:rPr lang="es-EC" i="1">
                            <a:solidFill>
                              <a:schemeClr val="tx2"/>
                            </a:solidFill>
                            <a:latin typeface="Cambria Math" panose="02040503050406030204" pitchFamily="18" charset="0"/>
                          </a:rPr>
                          <m:t>∗0,50∗0,50∗295</m:t>
                        </m:r>
                      </m:num>
                      <m:den>
                        <m:sSup>
                          <m:sSupPr>
                            <m:ctrlPr>
                              <a:rPr lang="es-419" i="1">
                                <a:solidFill>
                                  <a:schemeClr val="tx2"/>
                                </a:solidFill>
                                <a:latin typeface="Cambria Math" panose="02040503050406030204" pitchFamily="18" charset="0"/>
                              </a:rPr>
                            </m:ctrlPr>
                          </m:sSupPr>
                          <m:e>
                            <m:r>
                              <a:rPr lang="es-EC" i="1">
                                <a:solidFill>
                                  <a:schemeClr val="tx2"/>
                                </a:solidFill>
                                <a:latin typeface="Cambria Math" panose="02040503050406030204" pitchFamily="18" charset="0"/>
                              </a:rPr>
                              <m:t>0,05</m:t>
                            </m:r>
                          </m:e>
                          <m:sup>
                            <m:r>
                              <a:rPr lang="es-EC" i="1">
                                <a:solidFill>
                                  <a:schemeClr val="tx2"/>
                                </a:solidFill>
                                <a:latin typeface="Cambria Math" panose="02040503050406030204" pitchFamily="18" charset="0"/>
                              </a:rPr>
                              <m:t>2</m:t>
                            </m:r>
                          </m:sup>
                        </m:sSup>
                        <m:d>
                          <m:dPr>
                            <m:ctrlPr>
                              <a:rPr lang="es-419" i="1">
                                <a:solidFill>
                                  <a:schemeClr val="tx2"/>
                                </a:solidFill>
                                <a:latin typeface="Cambria Math" panose="02040503050406030204" pitchFamily="18" charset="0"/>
                              </a:rPr>
                            </m:ctrlPr>
                          </m:dPr>
                          <m:e>
                            <m:r>
                              <a:rPr lang="es-EC" i="1">
                                <a:solidFill>
                                  <a:schemeClr val="tx2"/>
                                </a:solidFill>
                                <a:latin typeface="Cambria Math" panose="02040503050406030204" pitchFamily="18" charset="0"/>
                              </a:rPr>
                              <m:t>295−1</m:t>
                            </m:r>
                          </m:e>
                        </m:d>
                        <m:r>
                          <a:rPr lang="es-EC" i="1">
                            <a:solidFill>
                              <a:schemeClr val="tx2"/>
                            </a:solidFill>
                            <a:latin typeface="Cambria Math" panose="02040503050406030204" pitchFamily="18" charset="0"/>
                          </a:rPr>
                          <m:t>∗+ </m:t>
                        </m:r>
                        <m:sSup>
                          <m:sSupPr>
                            <m:ctrlPr>
                              <a:rPr lang="es-419" i="1">
                                <a:solidFill>
                                  <a:schemeClr val="tx2"/>
                                </a:solidFill>
                                <a:latin typeface="Cambria Math" panose="02040503050406030204" pitchFamily="18" charset="0"/>
                              </a:rPr>
                            </m:ctrlPr>
                          </m:sSupPr>
                          <m:e>
                            <m:r>
                              <a:rPr lang="es-EC" i="1">
                                <a:solidFill>
                                  <a:schemeClr val="tx2"/>
                                </a:solidFill>
                                <a:latin typeface="Cambria Math" panose="02040503050406030204" pitchFamily="18" charset="0"/>
                              </a:rPr>
                              <m:t>1,96</m:t>
                            </m:r>
                          </m:e>
                          <m:sup>
                            <m:r>
                              <a:rPr lang="es-EC" i="1">
                                <a:solidFill>
                                  <a:schemeClr val="tx2"/>
                                </a:solidFill>
                                <a:latin typeface="Cambria Math" panose="02040503050406030204" pitchFamily="18" charset="0"/>
                              </a:rPr>
                              <m:t>2</m:t>
                            </m:r>
                          </m:sup>
                        </m:sSup>
                        <m:r>
                          <a:rPr lang="es-EC" i="1">
                            <a:solidFill>
                              <a:schemeClr val="tx2"/>
                            </a:solidFill>
                            <a:latin typeface="Cambria Math" panose="02040503050406030204" pitchFamily="18" charset="0"/>
                          </a:rPr>
                          <m:t>∗0,50∗0,50</m:t>
                        </m:r>
                      </m:den>
                    </m:f>
                  </m:oMath>
                </a14:m>
                <a:r>
                  <a:rPr lang="es-EC" dirty="0">
                    <a:solidFill>
                      <a:schemeClr val="tx2"/>
                    </a:solidFill>
                  </a:rPr>
                  <a:t>  </a:t>
                </a:r>
                <a14:m>
                  <m:oMath xmlns:m="http://schemas.openxmlformats.org/officeDocument/2006/math">
                    <m:r>
                      <a:rPr lang="es-EC" i="1">
                        <a:solidFill>
                          <a:schemeClr val="tx2"/>
                        </a:solidFill>
                        <a:latin typeface="Cambria Math" panose="02040503050406030204" pitchFamily="18" charset="0"/>
                      </a:rPr>
                      <m:t>𝑛</m:t>
                    </m:r>
                    <m:r>
                      <a:rPr lang="es-EC" i="1">
                        <a:solidFill>
                          <a:schemeClr val="tx2"/>
                        </a:solidFill>
                        <a:latin typeface="Cambria Math" panose="02040503050406030204" pitchFamily="18" charset="0"/>
                      </a:rPr>
                      <m:t>=</m:t>
                    </m:r>
                    <m:f>
                      <m:fPr>
                        <m:ctrlPr>
                          <a:rPr lang="es-419" i="1">
                            <a:solidFill>
                              <a:schemeClr val="tx2"/>
                            </a:solidFill>
                            <a:latin typeface="Cambria Math" panose="02040503050406030204" pitchFamily="18" charset="0"/>
                          </a:rPr>
                        </m:ctrlPr>
                      </m:fPr>
                      <m:num>
                        <m:r>
                          <a:rPr lang="es-ES" i="1">
                            <a:solidFill>
                              <a:schemeClr val="tx2"/>
                            </a:solidFill>
                            <a:latin typeface="Cambria Math" panose="02040503050406030204" pitchFamily="18" charset="0"/>
                          </a:rPr>
                          <m:t>280,43</m:t>
                        </m:r>
                      </m:num>
                      <m:den>
                        <m:r>
                          <a:rPr lang="es-ES" i="1">
                            <a:solidFill>
                              <a:schemeClr val="tx2"/>
                            </a:solidFill>
                            <a:latin typeface="Cambria Math" panose="02040503050406030204" pitchFamily="18" charset="0"/>
                          </a:rPr>
                          <m:t>1,69</m:t>
                        </m:r>
                      </m:den>
                    </m:f>
                    <m:r>
                      <a:rPr lang="es-ES" i="1">
                        <a:solidFill>
                          <a:schemeClr val="tx2"/>
                        </a:solidFill>
                        <a:latin typeface="Cambria Math" panose="02040503050406030204" pitchFamily="18" charset="0"/>
                      </a:rPr>
                      <m:t>=166</m:t>
                    </m:r>
                  </m:oMath>
                </a14:m>
                <a:endParaRPr lang="es-419" dirty="0">
                  <a:solidFill>
                    <a:schemeClr val="tx2"/>
                  </a:solidFill>
                </a:endParaRPr>
              </a:p>
            </p:txBody>
          </p:sp>
        </mc:Choice>
        <mc:Fallback xmlns="">
          <p:sp>
            <p:nvSpPr>
              <p:cNvPr id="12" name="CuadroTexto 11">
                <a:extLst>
                  <a:ext uri="{FF2B5EF4-FFF2-40B4-BE49-F238E27FC236}">
                    <a16:creationId xmlns:a16="http://schemas.microsoft.com/office/drawing/2014/main" id="{01563D91-F27A-4A70-BA53-56C4E24A76F1}"/>
                  </a:ext>
                </a:extLst>
              </p:cNvPr>
              <p:cNvSpPr txBox="1">
                <a:spLocks noRot="1" noChangeAspect="1" noMove="1" noResize="1" noEditPoints="1" noAdjustHandles="1" noChangeArrowheads="1" noChangeShapeType="1" noTextEdit="1"/>
              </p:cNvSpPr>
              <p:nvPr/>
            </p:nvSpPr>
            <p:spPr>
              <a:xfrm>
                <a:off x="929455" y="4848387"/>
                <a:ext cx="10580690" cy="829779"/>
              </a:xfrm>
              <a:prstGeom prst="rect">
                <a:avLst/>
              </a:prstGeom>
              <a:blipFill>
                <a:blip r:embed="rId4"/>
                <a:stretch>
                  <a:fillRect t="-3676"/>
                </a:stretch>
              </a:blipFill>
            </p:spPr>
            <p:txBody>
              <a:bodyPr/>
              <a:lstStyle/>
              <a:p>
                <a:r>
                  <a:rPr lang="es-419">
                    <a:noFill/>
                  </a:rPr>
                  <a:t> </a:t>
                </a:r>
              </a:p>
            </p:txBody>
          </p:sp>
        </mc:Fallback>
      </mc:AlternateContent>
      <p:sp>
        <p:nvSpPr>
          <p:cNvPr id="13" name="Flecha a la derecha con bandas 8">
            <a:extLst>
              <a:ext uri="{FF2B5EF4-FFF2-40B4-BE49-F238E27FC236}">
                <a16:creationId xmlns:a16="http://schemas.microsoft.com/office/drawing/2014/main" id="{EA00C9B2-533C-4A46-824F-86738349AE18}"/>
              </a:ext>
            </a:extLst>
          </p:cNvPr>
          <p:cNvSpPr/>
          <p:nvPr/>
        </p:nvSpPr>
        <p:spPr>
          <a:xfrm>
            <a:off x="3600267" y="2898257"/>
            <a:ext cx="792088" cy="432048"/>
          </a:xfrm>
          <a:prstGeom prst="stripedRightArrow">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14071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794"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MARCO METODOLÓGICO</a:t>
            </a:r>
          </a:p>
        </p:txBody>
      </p:sp>
      <p:sp>
        <p:nvSpPr>
          <p:cNvPr id="3" name="Rectángulo 2"/>
          <p:cNvSpPr/>
          <p:nvPr/>
        </p:nvSpPr>
        <p:spPr>
          <a:xfrm>
            <a:off x="7396400" y="-33122"/>
            <a:ext cx="3945312" cy="707886"/>
          </a:xfrm>
          <a:prstGeom prst="rect">
            <a:avLst/>
          </a:prstGeom>
          <a:noFill/>
        </p:spPr>
        <p:txBody>
          <a:bodyPr wrap="non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CORRELACIÓN</a:t>
            </a:r>
          </a:p>
        </p:txBody>
      </p:sp>
      <p:sp>
        <p:nvSpPr>
          <p:cNvPr id="4" name="Rectángulo 3"/>
          <p:cNvSpPr/>
          <p:nvPr/>
        </p:nvSpPr>
        <p:spPr>
          <a:xfrm>
            <a:off x="578083" y="1788973"/>
            <a:ext cx="4278735" cy="954107"/>
          </a:xfrm>
          <a:prstGeom prst="rect">
            <a:avLst/>
          </a:prstGeom>
          <a:noFill/>
        </p:spPr>
        <p:txBody>
          <a:bodyPr wrap="none" lIns="91440" tIns="45720" rIns="91440" bIns="45720">
            <a:spAutoFit/>
          </a:bodyPr>
          <a:lstStyle/>
          <a:p>
            <a:pPr algn="ctr"/>
            <a:r>
              <a:rPr lang="es-EC" sz="2800" b="1" dirty="0">
                <a:ln w="0"/>
                <a:solidFill>
                  <a:schemeClr val="tx2"/>
                </a:solidFill>
                <a:effectLst>
                  <a:reflection blurRad="6350" stA="53000" endA="300" endPos="35500" dir="5400000" sy="-90000" algn="bl" rotWithShape="0"/>
                </a:effectLst>
              </a:rPr>
              <a:t>Análisis de Correlación </a:t>
            </a:r>
          </a:p>
          <a:p>
            <a:pPr algn="ctr"/>
            <a:r>
              <a:rPr lang="es-EC" sz="2800" b="1" dirty="0">
                <a:ln w="0"/>
                <a:solidFill>
                  <a:schemeClr val="tx2"/>
                </a:solidFill>
                <a:effectLst>
                  <a:reflection blurRad="6350" stA="53000" endA="300" endPos="35500" dir="5400000" sy="-90000" algn="bl" rotWithShape="0"/>
                </a:effectLst>
              </a:rPr>
              <a:t>de Pearson</a:t>
            </a:r>
            <a:endParaRPr lang="es-ES" sz="2800" b="1" dirty="0">
              <a:ln w="0"/>
              <a:solidFill>
                <a:schemeClr val="tx2"/>
              </a:solidFill>
              <a:effectLst>
                <a:reflection blurRad="6350" stA="53000" endA="300" endPos="35500" dir="5400000" sy="-90000" algn="bl" rotWithShape="0"/>
              </a:effectLst>
            </a:endParaRPr>
          </a:p>
        </p:txBody>
      </p:sp>
      <p:sp>
        <p:nvSpPr>
          <p:cNvPr id="5" name="Rectángulo 4"/>
          <p:cNvSpPr/>
          <p:nvPr/>
        </p:nvSpPr>
        <p:spPr>
          <a:xfrm>
            <a:off x="7060877" y="1788972"/>
            <a:ext cx="3161443" cy="523220"/>
          </a:xfrm>
          <a:prstGeom prst="rect">
            <a:avLst/>
          </a:prstGeom>
          <a:noFill/>
        </p:spPr>
        <p:txBody>
          <a:bodyPr wrap="none" lIns="91440" tIns="45720" rIns="91440" bIns="45720">
            <a:spAutoFit/>
          </a:bodyPr>
          <a:lstStyle/>
          <a:p>
            <a:pPr algn="ctr"/>
            <a:r>
              <a:rPr lang="es-EC" sz="2800" b="1" dirty="0">
                <a:ln w="0"/>
                <a:solidFill>
                  <a:schemeClr val="tx2"/>
                </a:solidFill>
                <a:effectLst>
                  <a:reflection blurRad="6350" stA="53000" endA="300" endPos="35500" dir="5400000" sy="-90000" algn="bl" rotWithShape="0"/>
                </a:effectLst>
              </a:rPr>
              <a:t>Análisis Factorial</a:t>
            </a:r>
            <a:endParaRPr lang="es-ES" sz="2800" b="1" dirty="0">
              <a:ln w="0"/>
              <a:solidFill>
                <a:schemeClr val="tx2"/>
              </a:solidFill>
              <a:effectLst>
                <a:reflection blurRad="6350" stA="53000" endA="300" endPos="35500" dir="5400000" sy="-90000" algn="bl" rotWithShape="0"/>
              </a:effectLst>
            </a:endParaRPr>
          </a:p>
        </p:txBody>
      </p:sp>
      <p:sp>
        <p:nvSpPr>
          <p:cNvPr id="6" name="Rectángulo 5"/>
          <p:cNvSpPr/>
          <p:nvPr/>
        </p:nvSpPr>
        <p:spPr>
          <a:xfrm>
            <a:off x="1445677" y="2930683"/>
            <a:ext cx="2543547" cy="1517575"/>
          </a:xfrm>
          <a:prstGeom prst="rect">
            <a:avLst/>
          </a:prstGeom>
          <a:noFill/>
          <a:ln>
            <a:solidFill>
              <a:srgbClr val="99FF99"/>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tx2"/>
                </a:solidFill>
              </a:rPr>
              <a:t>Fuerza de relación entre variables cuantitativas</a:t>
            </a:r>
          </a:p>
        </p:txBody>
      </p:sp>
      <p:sp>
        <p:nvSpPr>
          <p:cNvPr id="7" name="Rectángulo 6"/>
          <p:cNvSpPr/>
          <p:nvPr/>
        </p:nvSpPr>
        <p:spPr>
          <a:xfrm>
            <a:off x="6972996" y="2487443"/>
            <a:ext cx="3337204" cy="82993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b="1" dirty="0">
                <a:solidFill>
                  <a:schemeClr val="tx2"/>
                </a:solidFill>
              </a:rPr>
              <a:t>Técnica de reducción de datos</a:t>
            </a:r>
          </a:p>
          <a:p>
            <a:pPr algn="ctr"/>
            <a:r>
              <a:rPr lang="es-EC" sz="1600" b="1" dirty="0">
                <a:solidFill>
                  <a:schemeClr val="tx2"/>
                </a:solidFill>
              </a:rPr>
              <a:t>Agrupa variables en factores</a:t>
            </a:r>
          </a:p>
        </p:txBody>
      </p:sp>
      <p:sp>
        <p:nvSpPr>
          <p:cNvPr id="8" name="Rectángulo 7"/>
          <p:cNvSpPr/>
          <p:nvPr/>
        </p:nvSpPr>
        <p:spPr>
          <a:xfrm>
            <a:off x="5687227" y="3532776"/>
            <a:ext cx="2747300" cy="851817"/>
          </a:xfrm>
          <a:prstGeom prst="rect">
            <a:avLst/>
          </a:prstGeom>
          <a:noFill/>
          <a:ln>
            <a:solidFill>
              <a:srgbClr val="99FF99"/>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a:solidFill>
                  <a:schemeClr val="tx2"/>
                </a:solidFill>
              </a:rPr>
              <a:t>Esfericidad de Bartlet</a:t>
            </a:r>
          </a:p>
        </p:txBody>
      </p:sp>
      <p:sp>
        <p:nvSpPr>
          <p:cNvPr id="9" name="Rectángulo 8"/>
          <p:cNvSpPr/>
          <p:nvPr/>
        </p:nvSpPr>
        <p:spPr>
          <a:xfrm>
            <a:off x="9120336" y="3492631"/>
            <a:ext cx="2664296" cy="910182"/>
          </a:xfrm>
          <a:prstGeom prst="rect">
            <a:avLst/>
          </a:prstGeom>
          <a:noFill/>
          <a:ln>
            <a:solidFill>
              <a:srgbClr val="99FF99"/>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a:solidFill>
                  <a:schemeClr val="tx2"/>
                </a:solidFill>
              </a:rPr>
              <a:t>Índice KMO</a:t>
            </a:r>
          </a:p>
        </p:txBody>
      </p:sp>
      <p:sp>
        <p:nvSpPr>
          <p:cNvPr id="10" name="CuadroTexto 9"/>
          <p:cNvSpPr txBox="1"/>
          <p:nvPr/>
        </p:nvSpPr>
        <p:spPr>
          <a:xfrm>
            <a:off x="5783601" y="4691128"/>
            <a:ext cx="2554551" cy="923330"/>
          </a:xfrm>
          <a:prstGeom prst="rect">
            <a:avLst/>
          </a:prstGeom>
          <a:noFill/>
        </p:spPr>
        <p:txBody>
          <a:bodyPr wrap="square" rtlCol="0">
            <a:spAutoFit/>
          </a:bodyPr>
          <a:lstStyle/>
          <a:p>
            <a:r>
              <a:rPr lang="es-EC" b="1" dirty="0">
                <a:solidFill>
                  <a:schemeClr val="tx2"/>
                </a:solidFill>
              </a:rPr>
              <a:t>p-valor &lt; 0,05  </a:t>
            </a:r>
            <a:r>
              <a:rPr lang="es-EC" b="1" dirty="0">
                <a:solidFill>
                  <a:srgbClr val="FF0000"/>
                </a:solidFill>
              </a:rPr>
              <a:t>SI</a:t>
            </a:r>
          </a:p>
          <a:p>
            <a:endParaRPr lang="es-EC" b="1" dirty="0">
              <a:solidFill>
                <a:schemeClr val="tx2"/>
              </a:solidFill>
            </a:endParaRPr>
          </a:p>
          <a:p>
            <a:r>
              <a:rPr lang="es-EC" b="1" dirty="0">
                <a:solidFill>
                  <a:schemeClr val="tx2"/>
                </a:solidFill>
              </a:rPr>
              <a:t>p-valor &gt; 0,05  </a:t>
            </a:r>
            <a:r>
              <a:rPr lang="es-EC" b="1" dirty="0">
                <a:solidFill>
                  <a:srgbClr val="00B050"/>
                </a:solidFill>
              </a:rPr>
              <a:t>NO</a:t>
            </a:r>
          </a:p>
        </p:txBody>
      </p:sp>
      <p:sp>
        <p:nvSpPr>
          <p:cNvPr id="11" name="CuadroTexto 10"/>
          <p:cNvSpPr txBox="1"/>
          <p:nvPr/>
        </p:nvSpPr>
        <p:spPr>
          <a:xfrm>
            <a:off x="9175209" y="4691128"/>
            <a:ext cx="2554551" cy="923330"/>
          </a:xfrm>
          <a:prstGeom prst="rect">
            <a:avLst/>
          </a:prstGeom>
          <a:noFill/>
        </p:spPr>
        <p:txBody>
          <a:bodyPr wrap="square" rtlCol="0">
            <a:spAutoFit/>
          </a:bodyPr>
          <a:lstStyle/>
          <a:p>
            <a:pPr algn="ctr"/>
            <a:r>
              <a:rPr lang="es-EC" b="1" dirty="0">
                <a:solidFill>
                  <a:schemeClr val="tx2"/>
                </a:solidFill>
              </a:rPr>
              <a:t>resultado &gt;= a 0,70</a:t>
            </a:r>
          </a:p>
          <a:p>
            <a:pPr algn="ctr"/>
            <a:r>
              <a:rPr lang="es-EC" b="1" dirty="0">
                <a:solidFill>
                  <a:schemeClr val="tx2"/>
                </a:solidFill>
              </a:rPr>
              <a:t>Se aplica el análisis factorial </a:t>
            </a:r>
          </a:p>
        </p:txBody>
      </p:sp>
      <p:pic>
        <p:nvPicPr>
          <p:cNvPr id="12" name="Imagen 11"/>
          <p:cNvPicPr>
            <a:picLocks noChangeAspect="1"/>
          </p:cNvPicPr>
          <p:nvPr/>
        </p:nvPicPr>
        <p:blipFill>
          <a:blip r:embed="rId2"/>
          <a:stretch>
            <a:fillRect/>
          </a:stretch>
        </p:blipFill>
        <p:spPr>
          <a:xfrm>
            <a:off x="1293462" y="4592922"/>
            <a:ext cx="2847975" cy="1600200"/>
          </a:xfrm>
          <a:prstGeom prst="rect">
            <a:avLst/>
          </a:prstGeom>
        </p:spPr>
      </p:pic>
    </p:spTree>
    <p:extLst>
      <p:ext uri="{BB962C8B-B14F-4D97-AF65-F5344CB8AC3E}">
        <p14:creationId xmlns:p14="http://schemas.microsoft.com/office/powerpoint/2010/main" val="1310318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ENCUESTA</a:t>
            </a:r>
          </a:p>
        </p:txBody>
      </p:sp>
      <p:sp>
        <p:nvSpPr>
          <p:cNvPr id="3" name="Rectángulo 2"/>
          <p:cNvSpPr/>
          <p:nvPr/>
        </p:nvSpPr>
        <p:spPr>
          <a:xfrm>
            <a:off x="6321290" y="1127118"/>
            <a:ext cx="5107865"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TOMA DE DECISIONES</a:t>
            </a:r>
          </a:p>
        </p:txBody>
      </p:sp>
      <p:pic>
        <p:nvPicPr>
          <p:cNvPr id="5" name="Imagen 4">
            <a:extLst>
              <a:ext uri="{FF2B5EF4-FFF2-40B4-BE49-F238E27FC236}">
                <a16:creationId xmlns:a16="http://schemas.microsoft.com/office/drawing/2014/main" id="{CC9E78A4-0EB5-4CAE-A487-D7409ACA784E}"/>
              </a:ext>
            </a:extLst>
          </p:cNvPr>
          <p:cNvPicPr>
            <a:picLocks noChangeAspect="1"/>
          </p:cNvPicPr>
          <p:nvPr/>
        </p:nvPicPr>
        <p:blipFill rotWithShape="1">
          <a:blip r:embed="rId2"/>
          <a:srcRect l="44130" t="39888" r="14348" b="22846"/>
          <a:stretch/>
        </p:blipFill>
        <p:spPr>
          <a:xfrm>
            <a:off x="755373" y="2358888"/>
            <a:ext cx="5231109" cy="3043252"/>
          </a:xfrm>
          <a:prstGeom prst="rect">
            <a:avLst/>
          </a:prstGeom>
        </p:spPr>
      </p:pic>
      <p:pic>
        <p:nvPicPr>
          <p:cNvPr id="6" name="Imagen 5">
            <a:extLst>
              <a:ext uri="{FF2B5EF4-FFF2-40B4-BE49-F238E27FC236}">
                <a16:creationId xmlns:a16="http://schemas.microsoft.com/office/drawing/2014/main" id="{0C47FA69-213D-467B-B7E8-79B02BF5D736}"/>
              </a:ext>
            </a:extLst>
          </p:cNvPr>
          <p:cNvPicPr>
            <a:picLocks noChangeAspect="1"/>
          </p:cNvPicPr>
          <p:nvPr/>
        </p:nvPicPr>
        <p:blipFill rotWithShape="1">
          <a:blip r:embed="rId3"/>
          <a:srcRect l="44347" t="40190" r="15109" b="20757"/>
          <a:stretch/>
        </p:blipFill>
        <p:spPr>
          <a:xfrm>
            <a:off x="6321290" y="2358888"/>
            <a:ext cx="5107864" cy="3043252"/>
          </a:xfrm>
          <a:prstGeom prst="rect">
            <a:avLst/>
          </a:prstGeom>
        </p:spPr>
      </p:pic>
      <p:sp>
        <p:nvSpPr>
          <p:cNvPr id="7" name="Rectángulo 6">
            <a:extLst>
              <a:ext uri="{FF2B5EF4-FFF2-40B4-BE49-F238E27FC236}">
                <a16:creationId xmlns:a16="http://schemas.microsoft.com/office/drawing/2014/main" id="{52836952-869B-4127-AB2B-801958064108}"/>
              </a:ext>
            </a:extLst>
          </p:cNvPr>
          <p:cNvSpPr/>
          <p:nvPr/>
        </p:nvSpPr>
        <p:spPr>
          <a:xfrm>
            <a:off x="906418" y="1127118"/>
            <a:ext cx="4977547" cy="523220"/>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INNOVACIÓN</a:t>
            </a:r>
          </a:p>
        </p:txBody>
      </p:sp>
    </p:spTree>
    <p:extLst>
      <p:ext uri="{BB962C8B-B14F-4D97-AF65-F5344CB8AC3E}">
        <p14:creationId xmlns:p14="http://schemas.microsoft.com/office/powerpoint/2010/main" val="4056835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ENCUESTA</a:t>
            </a:r>
          </a:p>
        </p:txBody>
      </p:sp>
      <p:sp>
        <p:nvSpPr>
          <p:cNvPr id="3" name="Rectángulo 2"/>
          <p:cNvSpPr/>
          <p:nvPr/>
        </p:nvSpPr>
        <p:spPr>
          <a:xfrm>
            <a:off x="-203452" y="1074108"/>
            <a:ext cx="6786469"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DIRECCIÓN Y ADMINISTRACIÓN</a:t>
            </a:r>
          </a:p>
        </p:txBody>
      </p:sp>
      <p:sp>
        <p:nvSpPr>
          <p:cNvPr id="6" name="Rectángulo 5">
            <a:extLst>
              <a:ext uri="{FF2B5EF4-FFF2-40B4-BE49-F238E27FC236}">
                <a16:creationId xmlns:a16="http://schemas.microsoft.com/office/drawing/2014/main" id="{7916CDF5-C5A6-455F-8C1B-CC43B2E7983C}"/>
              </a:ext>
            </a:extLst>
          </p:cNvPr>
          <p:cNvSpPr/>
          <p:nvPr/>
        </p:nvSpPr>
        <p:spPr>
          <a:xfrm>
            <a:off x="5995253" y="1074108"/>
            <a:ext cx="5865443"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CANALES DE COMUNICACIÓN</a:t>
            </a:r>
          </a:p>
        </p:txBody>
      </p:sp>
      <p:pic>
        <p:nvPicPr>
          <p:cNvPr id="5" name="Imagen 4">
            <a:extLst>
              <a:ext uri="{FF2B5EF4-FFF2-40B4-BE49-F238E27FC236}">
                <a16:creationId xmlns:a16="http://schemas.microsoft.com/office/drawing/2014/main" id="{CE1008CB-F5FE-42EE-9910-06A7702A3163}"/>
              </a:ext>
            </a:extLst>
          </p:cNvPr>
          <p:cNvPicPr>
            <a:picLocks noChangeAspect="1"/>
          </p:cNvPicPr>
          <p:nvPr/>
        </p:nvPicPr>
        <p:blipFill rotWithShape="1">
          <a:blip r:embed="rId2"/>
          <a:srcRect l="44131" t="28395" r="15217" b="34292"/>
          <a:stretch/>
        </p:blipFill>
        <p:spPr>
          <a:xfrm>
            <a:off x="711625" y="2316714"/>
            <a:ext cx="5119332" cy="2630438"/>
          </a:xfrm>
          <a:prstGeom prst="rect">
            <a:avLst/>
          </a:prstGeom>
        </p:spPr>
      </p:pic>
      <p:pic>
        <p:nvPicPr>
          <p:cNvPr id="8" name="Imagen 7">
            <a:extLst>
              <a:ext uri="{FF2B5EF4-FFF2-40B4-BE49-F238E27FC236}">
                <a16:creationId xmlns:a16="http://schemas.microsoft.com/office/drawing/2014/main" id="{7D81CD29-AD1A-473C-A37C-666CEE188EC0}"/>
              </a:ext>
            </a:extLst>
          </p:cNvPr>
          <p:cNvPicPr>
            <a:picLocks noChangeAspect="1"/>
          </p:cNvPicPr>
          <p:nvPr/>
        </p:nvPicPr>
        <p:blipFill rotWithShape="1">
          <a:blip r:embed="rId3"/>
          <a:srcRect l="44239" t="38255" r="15109" b="33325"/>
          <a:stretch/>
        </p:blipFill>
        <p:spPr>
          <a:xfrm>
            <a:off x="6096000" y="2316713"/>
            <a:ext cx="5119332" cy="2630438"/>
          </a:xfrm>
          <a:prstGeom prst="rect">
            <a:avLst/>
          </a:prstGeom>
        </p:spPr>
      </p:pic>
    </p:spTree>
    <p:extLst>
      <p:ext uri="{BB962C8B-B14F-4D97-AF65-F5344CB8AC3E}">
        <p14:creationId xmlns:p14="http://schemas.microsoft.com/office/powerpoint/2010/main" val="1897714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ENCUESTA</a:t>
            </a:r>
          </a:p>
        </p:txBody>
      </p:sp>
      <p:sp>
        <p:nvSpPr>
          <p:cNvPr id="3" name="Rectángulo 2"/>
          <p:cNvSpPr/>
          <p:nvPr/>
        </p:nvSpPr>
        <p:spPr>
          <a:xfrm>
            <a:off x="5710331" y="1068427"/>
            <a:ext cx="5845565"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ASPECTOS FINANCIEROS</a:t>
            </a:r>
          </a:p>
        </p:txBody>
      </p:sp>
      <p:sp>
        <p:nvSpPr>
          <p:cNvPr id="6" name="Rectángulo 5">
            <a:extLst>
              <a:ext uri="{FF2B5EF4-FFF2-40B4-BE49-F238E27FC236}">
                <a16:creationId xmlns:a16="http://schemas.microsoft.com/office/drawing/2014/main" id="{C089DA0B-0E02-4382-88DC-2C23F9E1ADFA}"/>
              </a:ext>
            </a:extLst>
          </p:cNvPr>
          <p:cNvSpPr/>
          <p:nvPr/>
        </p:nvSpPr>
        <p:spPr>
          <a:xfrm>
            <a:off x="1233892" y="1056863"/>
            <a:ext cx="3986435"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RESULTADOS AMBIENTE LABORAL</a:t>
            </a:r>
          </a:p>
        </p:txBody>
      </p:sp>
      <p:pic>
        <p:nvPicPr>
          <p:cNvPr id="5" name="Imagen 4">
            <a:extLst>
              <a:ext uri="{FF2B5EF4-FFF2-40B4-BE49-F238E27FC236}">
                <a16:creationId xmlns:a16="http://schemas.microsoft.com/office/drawing/2014/main" id="{3D06552D-5719-4108-9444-A29BF5CA8DD3}"/>
              </a:ext>
            </a:extLst>
          </p:cNvPr>
          <p:cNvPicPr>
            <a:picLocks noChangeAspect="1"/>
          </p:cNvPicPr>
          <p:nvPr/>
        </p:nvPicPr>
        <p:blipFill rotWithShape="1">
          <a:blip r:embed="rId2"/>
          <a:srcRect l="44456" t="33107" r="14240" b="34099"/>
          <a:stretch/>
        </p:blipFill>
        <p:spPr>
          <a:xfrm>
            <a:off x="541600" y="1983474"/>
            <a:ext cx="5130332" cy="3164883"/>
          </a:xfrm>
          <a:prstGeom prst="rect">
            <a:avLst/>
          </a:prstGeom>
        </p:spPr>
      </p:pic>
      <p:pic>
        <p:nvPicPr>
          <p:cNvPr id="8" name="Imagen 7">
            <a:extLst>
              <a:ext uri="{FF2B5EF4-FFF2-40B4-BE49-F238E27FC236}">
                <a16:creationId xmlns:a16="http://schemas.microsoft.com/office/drawing/2014/main" id="{33EEDA1C-A562-4F0F-8648-936A876154B1}"/>
              </a:ext>
            </a:extLst>
          </p:cNvPr>
          <p:cNvPicPr>
            <a:picLocks noChangeAspect="1"/>
          </p:cNvPicPr>
          <p:nvPr/>
        </p:nvPicPr>
        <p:blipFill rotWithShape="1">
          <a:blip r:embed="rId3"/>
          <a:srcRect l="44022" t="31278" r="15435" b="25785"/>
          <a:stretch/>
        </p:blipFill>
        <p:spPr>
          <a:xfrm>
            <a:off x="6096001" y="2010970"/>
            <a:ext cx="5035826" cy="3276647"/>
          </a:xfrm>
          <a:prstGeom prst="rect">
            <a:avLst/>
          </a:prstGeom>
        </p:spPr>
      </p:pic>
    </p:spTree>
    <p:extLst>
      <p:ext uri="{BB962C8B-B14F-4D97-AF65-F5344CB8AC3E}">
        <p14:creationId xmlns:p14="http://schemas.microsoft.com/office/powerpoint/2010/main" val="2112730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ANÁLISIS ACTUAL PYMES ECUADOR</a:t>
            </a:r>
          </a:p>
        </p:txBody>
      </p:sp>
      <p:sp>
        <p:nvSpPr>
          <p:cNvPr id="3" name="Rectángulo 2"/>
          <p:cNvSpPr/>
          <p:nvPr/>
        </p:nvSpPr>
        <p:spPr>
          <a:xfrm>
            <a:off x="238744" y="2690336"/>
            <a:ext cx="4732055" cy="1477328"/>
          </a:xfrm>
          <a:prstGeom prst="rect">
            <a:avLst/>
          </a:prstGeom>
          <a:noFill/>
        </p:spPr>
        <p:txBody>
          <a:bodyPr wrap="square" lIns="91440" tIns="45720" rIns="91440" bIns="45720">
            <a:spAutoFit/>
          </a:bodyPr>
          <a:lstStyle/>
          <a:p>
            <a:pPr algn="just"/>
            <a:r>
              <a:rPr lang="es-EC" dirty="0">
                <a:solidFill>
                  <a:schemeClr val="tx2"/>
                </a:solidFill>
              </a:rPr>
              <a:t>En Sangolquí las principales actividades se enfocan en servicios, comercio e industrias manufactureras. Por lo tanto las medianas empresas se dedican principalmente al comercio y las pequeñas al servicio. </a:t>
            </a:r>
            <a:endParaRPr lang="es-419" dirty="0">
              <a:solidFill>
                <a:schemeClr val="tx2"/>
              </a:solidFill>
            </a:endParaRPr>
          </a:p>
        </p:txBody>
      </p:sp>
      <p:sp>
        <p:nvSpPr>
          <p:cNvPr id="6" name="Rectángulo 5">
            <a:extLst>
              <a:ext uri="{FF2B5EF4-FFF2-40B4-BE49-F238E27FC236}">
                <a16:creationId xmlns:a16="http://schemas.microsoft.com/office/drawing/2014/main" id="{C089DA0B-0E02-4382-88DC-2C23F9E1ADFA}"/>
              </a:ext>
            </a:extLst>
          </p:cNvPr>
          <p:cNvSpPr/>
          <p:nvPr/>
        </p:nvSpPr>
        <p:spPr>
          <a:xfrm>
            <a:off x="5415753" y="151377"/>
            <a:ext cx="6333187"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ANÁLISIS DE LA SITUACIÓN ACTUAL DE LAS PYMES ECUADOR</a:t>
            </a:r>
          </a:p>
        </p:txBody>
      </p:sp>
      <p:pic>
        <p:nvPicPr>
          <p:cNvPr id="4" name="Imagen 3">
            <a:extLst>
              <a:ext uri="{FF2B5EF4-FFF2-40B4-BE49-F238E27FC236}">
                <a16:creationId xmlns:a16="http://schemas.microsoft.com/office/drawing/2014/main" id="{FAD3536B-EB7C-4E10-9837-87CEC8C1D115}"/>
              </a:ext>
            </a:extLst>
          </p:cNvPr>
          <p:cNvPicPr>
            <a:picLocks noChangeAspect="1"/>
          </p:cNvPicPr>
          <p:nvPr/>
        </p:nvPicPr>
        <p:blipFill rotWithShape="1">
          <a:blip r:embed="rId2"/>
          <a:srcRect l="44348" t="28202" r="14782" b="25978"/>
          <a:stretch/>
        </p:blipFill>
        <p:spPr>
          <a:xfrm>
            <a:off x="4970799" y="1433014"/>
            <a:ext cx="6982457" cy="3916907"/>
          </a:xfrm>
          <a:prstGeom prst="rect">
            <a:avLst/>
          </a:prstGeom>
        </p:spPr>
      </p:pic>
    </p:spTree>
    <p:extLst>
      <p:ext uri="{BB962C8B-B14F-4D97-AF65-F5344CB8AC3E}">
        <p14:creationId xmlns:p14="http://schemas.microsoft.com/office/powerpoint/2010/main" val="771481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ANÁLISIS ACTUAL PYMES ECUADOR</a:t>
            </a:r>
          </a:p>
        </p:txBody>
      </p:sp>
      <p:sp>
        <p:nvSpPr>
          <p:cNvPr id="3" name="Rectángulo 2"/>
          <p:cNvSpPr/>
          <p:nvPr/>
        </p:nvSpPr>
        <p:spPr>
          <a:xfrm>
            <a:off x="1863961" y="908720"/>
            <a:ext cx="8331127" cy="707886"/>
          </a:xfrm>
          <a:prstGeom prst="rect">
            <a:avLst/>
          </a:prstGeom>
          <a:noFill/>
        </p:spPr>
        <p:txBody>
          <a:bodyPr wrap="non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UTILIDADES PYMES SANGOLQUÍ</a:t>
            </a:r>
          </a:p>
        </p:txBody>
      </p:sp>
      <p:graphicFrame>
        <p:nvGraphicFramePr>
          <p:cNvPr id="7" name="Diagrama 6"/>
          <p:cNvGraphicFramePr/>
          <p:nvPr>
            <p:extLst>
              <p:ext uri="{D42A27DB-BD31-4B8C-83A1-F6EECF244321}">
                <p14:modId xmlns:p14="http://schemas.microsoft.com/office/powerpoint/2010/main" val="3437906331"/>
              </p:ext>
            </p:extLst>
          </p:nvPr>
        </p:nvGraphicFramePr>
        <p:xfrm>
          <a:off x="7104112" y="4221088"/>
          <a:ext cx="4176464" cy="16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CF7A5C3C-A278-487F-8761-EAB41B6DB397}"/>
              </a:ext>
            </a:extLst>
          </p:cNvPr>
          <p:cNvPicPr>
            <a:picLocks noChangeAspect="1"/>
          </p:cNvPicPr>
          <p:nvPr/>
        </p:nvPicPr>
        <p:blipFill rotWithShape="1">
          <a:blip r:embed="rId7"/>
          <a:srcRect l="44022" t="31489" r="14565" b="47631"/>
          <a:stretch/>
        </p:blipFill>
        <p:spPr>
          <a:xfrm>
            <a:off x="6440556" y="1693076"/>
            <a:ext cx="5049079" cy="1431235"/>
          </a:xfrm>
          <a:prstGeom prst="rect">
            <a:avLst/>
          </a:prstGeom>
        </p:spPr>
      </p:pic>
      <p:pic>
        <p:nvPicPr>
          <p:cNvPr id="9" name="Imagen 8">
            <a:extLst>
              <a:ext uri="{FF2B5EF4-FFF2-40B4-BE49-F238E27FC236}">
                <a16:creationId xmlns:a16="http://schemas.microsoft.com/office/drawing/2014/main" id="{16DC82B9-F217-46C5-BF3F-F58C8EFD53E8}"/>
              </a:ext>
            </a:extLst>
          </p:cNvPr>
          <p:cNvPicPr>
            <a:picLocks noChangeAspect="1"/>
          </p:cNvPicPr>
          <p:nvPr/>
        </p:nvPicPr>
        <p:blipFill rotWithShape="1">
          <a:blip r:embed="rId8"/>
          <a:srcRect l="45434" t="30715" r="15109" b="23658"/>
          <a:stretch/>
        </p:blipFill>
        <p:spPr>
          <a:xfrm>
            <a:off x="702365" y="1908005"/>
            <a:ext cx="4810539" cy="3127513"/>
          </a:xfrm>
          <a:prstGeom prst="rect">
            <a:avLst/>
          </a:prstGeom>
        </p:spPr>
      </p:pic>
    </p:spTree>
    <p:extLst>
      <p:ext uri="{BB962C8B-B14F-4D97-AF65-F5344CB8AC3E}">
        <p14:creationId xmlns:p14="http://schemas.microsoft.com/office/powerpoint/2010/main" val="2698463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ANÁLISIS ACTUAL PYMES ECUADOR</a:t>
            </a:r>
          </a:p>
        </p:txBody>
      </p:sp>
      <p:sp>
        <p:nvSpPr>
          <p:cNvPr id="3" name="Rectángulo 2"/>
          <p:cNvSpPr/>
          <p:nvPr/>
        </p:nvSpPr>
        <p:spPr>
          <a:xfrm>
            <a:off x="2367912" y="908720"/>
            <a:ext cx="7323223" cy="707886"/>
          </a:xfrm>
          <a:prstGeom prst="rect">
            <a:avLst/>
          </a:prstGeom>
          <a:noFill/>
        </p:spPr>
        <p:txBody>
          <a:bodyPr wrap="non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VENTAS PYMES SANGOLQUÍ</a:t>
            </a:r>
          </a:p>
        </p:txBody>
      </p:sp>
      <p:graphicFrame>
        <p:nvGraphicFramePr>
          <p:cNvPr id="7" name="Diagrama 6"/>
          <p:cNvGraphicFramePr/>
          <p:nvPr>
            <p:extLst>
              <p:ext uri="{D42A27DB-BD31-4B8C-83A1-F6EECF244321}">
                <p14:modId xmlns:p14="http://schemas.microsoft.com/office/powerpoint/2010/main" val="2568373150"/>
              </p:ext>
            </p:extLst>
          </p:nvPr>
        </p:nvGraphicFramePr>
        <p:xfrm>
          <a:off x="7104112" y="4221088"/>
          <a:ext cx="4176464" cy="16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D5A155CC-8DA1-4F94-B263-66B5F7910795}"/>
              </a:ext>
            </a:extLst>
          </p:cNvPr>
          <p:cNvPicPr>
            <a:picLocks noChangeAspect="1"/>
          </p:cNvPicPr>
          <p:nvPr/>
        </p:nvPicPr>
        <p:blipFill rotWithShape="1">
          <a:blip r:embed="rId7"/>
          <a:srcRect l="44239" t="42895" r="14565" b="29265"/>
          <a:stretch/>
        </p:blipFill>
        <p:spPr>
          <a:xfrm>
            <a:off x="6515820" y="1682755"/>
            <a:ext cx="5022574" cy="1908313"/>
          </a:xfrm>
          <a:prstGeom prst="rect">
            <a:avLst/>
          </a:prstGeom>
        </p:spPr>
      </p:pic>
      <p:pic>
        <p:nvPicPr>
          <p:cNvPr id="5" name="Imagen 4">
            <a:extLst>
              <a:ext uri="{FF2B5EF4-FFF2-40B4-BE49-F238E27FC236}">
                <a16:creationId xmlns:a16="http://schemas.microsoft.com/office/drawing/2014/main" id="{A532ABFE-DCB2-4D08-AB12-DC25EB1B3FDB}"/>
              </a:ext>
            </a:extLst>
          </p:cNvPr>
          <p:cNvPicPr>
            <a:picLocks noChangeAspect="1"/>
          </p:cNvPicPr>
          <p:nvPr/>
        </p:nvPicPr>
        <p:blipFill rotWithShape="1">
          <a:blip r:embed="rId8"/>
          <a:srcRect l="44239" t="30521" r="14565" b="21146"/>
          <a:stretch/>
        </p:blipFill>
        <p:spPr>
          <a:xfrm>
            <a:off x="520653" y="2159796"/>
            <a:ext cx="5022574" cy="3313044"/>
          </a:xfrm>
          <a:prstGeom prst="rect">
            <a:avLst/>
          </a:prstGeom>
        </p:spPr>
      </p:pic>
    </p:spTree>
    <p:extLst>
      <p:ext uri="{BB962C8B-B14F-4D97-AF65-F5344CB8AC3E}">
        <p14:creationId xmlns:p14="http://schemas.microsoft.com/office/powerpoint/2010/main" val="985836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794"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 PROBLEMA DE INVESTIGACIÓN</a:t>
            </a:r>
          </a:p>
        </p:txBody>
      </p:sp>
      <p:sp>
        <p:nvSpPr>
          <p:cNvPr id="6" name="CuadroTexto 5"/>
          <p:cNvSpPr txBox="1"/>
          <p:nvPr/>
        </p:nvSpPr>
        <p:spPr>
          <a:xfrm>
            <a:off x="204717" y="1665675"/>
            <a:ext cx="8529850" cy="923330"/>
          </a:xfrm>
          <a:prstGeom prst="rect">
            <a:avLst/>
          </a:prstGeom>
          <a:noFill/>
        </p:spPr>
        <p:txBody>
          <a:bodyPr wrap="square" rtlCol="0">
            <a:spAutoFit/>
          </a:bodyPr>
          <a:lstStyle/>
          <a:p>
            <a:pPr algn="just"/>
            <a:r>
              <a:rPr lang="es-EC" dirty="0">
                <a:solidFill>
                  <a:schemeClr val="tx2"/>
                </a:solidFill>
              </a:rPr>
              <a:t>La gerencia basada en valor, es un proceso continuo de decisiones de inversión y operación para crear valor, se basa en el uso eficiente de capital y recursos para generar flujos de efectivo provenientes de las actividades de las empresas. </a:t>
            </a:r>
            <a:endParaRPr lang="es-EC" dirty="0">
              <a:solidFill>
                <a:schemeClr val="tx2"/>
              </a:solidFill>
              <a:latin typeface="Merriweather" panose="020B0604020202020204" charset="0"/>
            </a:endParaRPr>
          </a:p>
        </p:txBody>
      </p:sp>
      <p:sp>
        <p:nvSpPr>
          <p:cNvPr id="7" name="CuadroTexto 6"/>
          <p:cNvSpPr txBox="1"/>
          <p:nvPr/>
        </p:nvSpPr>
        <p:spPr>
          <a:xfrm>
            <a:off x="3932621" y="3807331"/>
            <a:ext cx="8152262" cy="923330"/>
          </a:xfrm>
          <a:prstGeom prst="rect">
            <a:avLst/>
          </a:prstGeom>
          <a:noFill/>
        </p:spPr>
        <p:txBody>
          <a:bodyPr wrap="square" rtlCol="0">
            <a:spAutoFit/>
          </a:bodyPr>
          <a:lstStyle/>
          <a:p>
            <a:pPr algn="just"/>
            <a:r>
              <a:rPr lang="es-EC" dirty="0">
                <a:solidFill>
                  <a:schemeClr val="tx2"/>
                </a:solidFill>
              </a:rPr>
              <a:t>Se puede generar valor al invertir capital para obtener beneficios que superen los costos, en este proceso se debe incluir el costo financiero como un costo de oportunidad para alcanzar competitividad financiera y sostenibilidad.</a:t>
            </a:r>
            <a:endParaRPr lang="es-419" dirty="0">
              <a:solidFill>
                <a:schemeClr val="tx2"/>
              </a:solidFill>
            </a:endParaRPr>
          </a:p>
        </p:txBody>
      </p:sp>
      <p:pic>
        <p:nvPicPr>
          <p:cNvPr id="11" name="Imagen 10">
            <a:extLst>
              <a:ext uri="{FF2B5EF4-FFF2-40B4-BE49-F238E27FC236}">
                <a16:creationId xmlns:a16="http://schemas.microsoft.com/office/drawing/2014/main" id="{C020AFE7-0C91-46FF-AF5F-7F1A33E75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7" y="3152631"/>
            <a:ext cx="3448596" cy="1882781"/>
          </a:xfrm>
          <a:prstGeom prst="rect">
            <a:avLst/>
          </a:prstGeom>
        </p:spPr>
      </p:pic>
      <p:pic>
        <p:nvPicPr>
          <p:cNvPr id="13" name="Imagen 12">
            <a:extLst>
              <a:ext uri="{FF2B5EF4-FFF2-40B4-BE49-F238E27FC236}">
                <a16:creationId xmlns:a16="http://schemas.microsoft.com/office/drawing/2014/main" id="{CBCC028B-8920-40C8-AC07-1D830C475DE8}"/>
              </a:ext>
            </a:extLst>
          </p:cNvPr>
          <p:cNvPicPr>
            <a:picLocks noChangeAspect="1"/>
          </p:cNvPicPr>
          <p:nvPr/>
        </p:nvPicPr>
        <p:blipFill rotWithShape="1">
          <a:blip r:embed="rId3">
            <a:extLst>
              <a:ext uri="{28A0092B-C50C-407E-A947-70E740481C1C}">
                <a14:useLocalDpi xmlns:a14="http://schemas.microsoft.com/office/drawing/2010/main" val="0"/>
              </a:ext>
            </a:extLst>
          </a:blip>
          <a:srcRect l="2850" t="19273"/>
          <a:stretch/>
        </p:blipFill>
        <p:spPr>
          <a:xfrm>
            <a:off x="8734567" y="679223"/>
            <a:ext cx="3350316" cy="1909782"/>
          </a:xfrm>
          <a:prstGeom prst="rect">
            <a:avLst/>
          </a:prstGeom>
        </p:spPr>
      </p:pic>
    </p:spTree>
    <p:extLst>
      <p:ext uri="{BB962C8B-B14F-4D97-AF65-F5344CB8AC3E}">
        <p14:creationId xmlns:p14="http://schemas.microsoft.com/office/powerpoint/2010/main" val="3203688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RESULTADOS ANÁLISIS ACTUAL PYMES ECUADOR</a:t>
            </a:r>
          </a:p>
        </p:txBody>
      </p:sp>
      <p:pic>
        <p:nvPicPr>
          <p:cNvPr id="6" name="Imagen 5"/>
          <p:cNvPicPr>
            <a:picLocks noChangeAspect="1"/>
          </p:cNvPicPr>
          <p:nvPr/>
        </p:nvPicPr>
        <p:blipFill>
          <a:blip r:embed="rId2"/>
          <a:stretch>
            <a:fillRect/>
          </a:stretch>
        </p:blipFill>
        <p:spPr>
          <a:xfrm>
            <a:off x="9215034" y="4810539"/>
            <a:ext cx="2619375" cy="1743075"/>
          </a:xfrm>
          <a:prstGeom prst="rect">
            <a:avLst/>
          </a:prstGeom>
        </p:spPr>
      </p:pic>
      <p:sp>
        <p:nvSpPr>
          <p:cNvPr id="10" name="Rectángulo 9">
            <a:extLst>
              <a:ext uri="{FF2B5EF4-FFF2-40B4-BE49-F238E27FC236}">
                <a16:creationId xmlns:a16="http://schemas.microsoft.com/office/drawing/2014/main" id="{3B898752-2672-4E8B-8296-61808A8191BD}"/>
              </a:ext>
            </a:extLst>
          </p:cNvPr>
          <p:cNvSpPr/>
          <p:nvPr/>
        </p:nvSpPr>
        <p:spPr>
          <a:xfrm>
            <a:off x="5276748" y="-505"/>
            <a:ext cx="6763391" cy="707886"/>
          </a:xfrm>
          <a:prstGeom prst="rect">
            <a:avLst/>
          </a:prstGeom>
          <a:noFill/>
        </p:spPr>
        <p:txBody>
          <a:bodyPr wrap="non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DESEMPEÑO FINANCIERO</a:t>
            </a:r>
          </a:p>
        </p:txBody>
      </p:sp>
      <p:pic>
        <p:nvPicPr>
          <p:cNvPr id="9" name="Imagen 8">
            <a:extLst>
              <a:ext uri="{FF2B5EF4-FFF2-40B4-BE49-F238E27FC236}">
                <a16:creationId xmlns:a16="http://schemas.microsoft.com/office/drawing/2014/main" id="{4B94171A-287B-47F7-8B57-D7FE45DDFFE4}"/>
              </a:ext>
            </a:extLst>
          </p:cNvPr>
          <p:cNvPicPr>
            <a:picLocks noChangeAspect="1"/>
          </p:cNvPicPr>
          <p:nvPr/>
        </p:nvPicPr>
        <p:blipFill rotWithShape="1">
          <a:blip r:embed="rId3"/>
          <a:srcRect l="43587" t="37868" r="14457" b="30426"/>
          <a:stretch/>
        </p:blipFill>
        <p:spPr>
          <a:xfrm>
            <a:off x="1378226" y="1351723"/>
            <a:ext cx="8587409" cy="3458816"/>
          </a:xfrm>
          <a:prstGeom prst="rect">
            <a:avLst/>
          </a:prstGeom>
        </p:spPr>
      </p:pic>
    </p:spTree>
    <p:extLst>
      <p:ext uri="{BB962C8B-B14F-4D97-AF65-F5344CB8AC3E}">
        <p14:creationId xmlns:p14="http://schemas.microsoft.com/office/powerpoint/2010/main" val="8263403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7. PROPUESTA</a:t>
            </a:r>
          </a:p>
        </p:txBody>
      </p:sp>
      <p:sp>
        <p:nvSpPr>
          <p:cNvPr id="4" name="Rectángulo 3">
            <a:extLst>
              <a:ext uri="{FF2B5EF4-FFF2-40B4-BE49-F238E27FC236}">
                <a16:creationId xmlns:a16="http://schemas.microsoft.com/office/drawing/2014/main" id="{62168B96-AE75-47C3-BA0F-72B6634CA9D3}"/>
              </a:ext>
            </a:extLst>
          </p:cNvPr>
          <p:cNvSpPr/>
          <p:nvPr/>
        </p:nvSpPr>
        <p:spPr>
          <a:xfrm>
            <a:off x="1212615" y="908720"/>
            <a:ext cx="10383037" cy="584775"/>
          </a:xfrm>
          <a:prstGeom prst="rect">
            <a:avLst/>
          </a:prstGeom>
          <a:noFill/>
        </p:spPr>
        <p:txBody>
          <a:bodyPr wrap="square" lIns="91440" tIns="45720" rIns="91440" bIns="45720">
            <a:spAutoFit/>
          </a:bodyPr>
          <a:lstStyle/>
          <a:p>
            <a:endParaRPr lang="es-ES" sz="3200" dirty="0">
              <a:ln w="0"/>
              <a:solidFill>
                <a:schemeClr val="accent1"/>
              </a:solidFill>
              <a:effectLst>
                <a:outerShdw blurRad="38100" dist="25400" dir="5400000" algn="ctr" rotWithShape="0">
                  <a:srgbClr val="6E747A">
                    <a:alpha val="43000"/>
                  </a:srgbClr>
                </a:outerShdw>
              </a:effectLst>
            </a:endParaRPr>
          </a:p>
        </p:txBody>
      </p:sp>
      <p:sp>
        <p:nvSpPr>
          <p:cNvPr id="5" name="Rectángulo 4">
            <a:extLst>
              <a:ext uri="{FF2B5EF4-FFF2-40B4-BE49-F238E27FC236}">
                <a16:creationId xmlns:a16="http://schemas.microsoft.com/office/drawing/2014/main" id="{32DD30FF-C987-4612-9528-ADAE2731C9D8}"/>
              </a:ext>
            </a:extLst>
          </p:cNvPr>
          <p:cNvSpPr/>
          <p:nvPr/>
        </p:nvSpPr>
        <p:spPr>
          <a:xfrm>
            <a:off x="5623195" y="125519"/>
            <a:ext cx="5879692" cy="707886"/>
          </a:xfrm>
          <a:prstGeom prst="rect">
            <a:avLst/>
          </a:prstGeom>
          <a:noFill/>
        </p:spPr>
        <p:txBody>
          <a:bodyPr wrap="square" lIns="91440" tIns="45720" rIns="91440" bIns="45720">
            <a:spAutoFit/>
          </a:bodyPr>
          <a:lstStyle/>
          <a:p>
            <a:pPr algn="ctr"/>
            <a:endParaRPr lang="es-ES" sz="4000" dirty="0">
              <a:ln w="0"/>
              <a:solidFill>
                <a:schemeClr val="accent1"/>
              </a:solidFill>
              <a:effectLst>
                <a:outerShdw blurRad="38100" dist="25400" dir="5400000" algn="ctr" rotWithShape="0">
                  <a:srgbClr val="6E747A">
                    <a:alpha val="43000"/>
                  </a:srgbClr>
                </a:outerShdw>
              </a:effectLst>
            </a:endParaRPr>
          </a:p>
        </p:txBody>
      </p:sp>
      <p:sp>
        <p:nvSpPr>
          <p:cNvPr id="6" name="Rectángulo 5">
            <a:extLst>
              <a:ext uri="{FF2B5EF4-FFF2-40B4-BE49-F238E27FC236}">
                <a16:creationId xmlns:a16="http://schemas.microsoft.com/office/drawing/2014/main" id="{19AC5120-CB0A-4A0F-BCBA-8A1E08A9A708}"/>
              </a:ext>
            </a:extLst>
          </p:cNvPr>
          <p:cNvSpPr/>
          <p:nvPr/>
        </p:nvSpPr>
        <p:spPr>
          <a:xfrm>
            <a:off x="216308" y="1347539"/>
            <a:ext cx="6721619" cy="1692771"/>
          </a:xfrm>
          <a:prstGeom prst="rect">
            <a:avLst/>
          </a:prstGeom>
          <a:noFill/>
        </p:spPr>
        <p:txBody>
          <a:bodyPr wrap="square" lIns="91440" tIns="45720" rIns="91440" bIns="45720">
            <a:spAutoFit/>
          </a:bodyPr>
          <a:lstStyle/>
          <a:p>
            <a:pPr algn="just"/>
            <a:r>
              <a:rPr lang="es-EC" dirty="0">
                <a:solidFill>
                  <a:schemeClr val="tx2"/>
                </a:solidFill>
              </a:rPr>
              <a:t>La presente propuesta tiene como propósito determinar criterios para crear valor y mejorar la rentabilidad, se basa en la conformar un modelo de negocios que relacione los procesos internos para que, puedan acceder y mantenerse estables en el mercado. </a:t>
            </a:r>
            <a:endParaRPr lang="es-419" dirty="0">
              <a:solidFill>
                <a:schemeClr val="tx2"/>
              </a:solidFill>
            </a:endParaRPr>
          </a:p>
          <a:p>
            <a:pPr algn="just"/>
            <a:endParaRPr lang="es-ES" sz="1400" dirty="0">
              <a:ln w="0"/>
              <a:solidFill>
                <a:schemeClr val="tx2"/>
              </a:solidFill>
              <a:effectLst>
                <a:outerShdw blurRad="38100" dist="25400" dir="5400000" algn="ctr" rotWithShape="0">
                  <a:srgbClr val="6E747A">
                    <a:alpha val="43000"/>
                  </a:srgbClr>
                </a:outerShdw>
              </a:effectLst>
            </a:endParaRPr>
          </a:p>
        </p:txBody>
      </p:sp>
      <p:sp>
        <p:nvSpPr>
          <p:cNvPr id="8" name="Rectángulo 7">
            <a:extLst>
              <a:ext uri="{FF2B5EF4-FFF2-40B4-BE49-F238E27FC236}">
                <a16:creationId xmlns:a16="http://schemas.microsoft.com/office/drawing/2014/main" id="{F0A86CDD-AFD6-4C39-B491-0D6DE04EB85B}"/>
              </a:ext>
            </a:extLst>
          </p:cNvPr>
          <p:cNvSpPr/>
          <p:nvPr/>
        </p:nvSpPr>
        <p:spPr>
          <a:xfrm>
            <a:off x="4735072" y="3961057"/>
            <a:ext cx="5879692" cy="923330"/>
          </a:xfrm>
          <a:prstGeom prst="rect">
            <a:avLst/>
          </a:prstGeom>
          <a:noFill/>
        </p:spPr>
        <p:txBody>
          <a:bodyPr wrap="square" lIns="91440" tIns="45720" rIns="91440" bIns="45720">
            <a:spAutoFit/>
          </a:bodyPr>
          <a:lstStyle/>
          <a:p>
            <a:pPr algn="just"/>
            <a:r>
              <a:rPr lang="es-EC" dirty="0">
                <a:solidFill>
                  <a:schemeClr val="tx2"/>
                </a:solidFill>
              </a:rPr>
              <a:t>Esta basado en las limitaciones y debilidades detectadas en el diagnóstico, con la aplicación de la encuesta y el análisis del desempeño financiero. </a:t>
            </a:r>
            <a:endParaRPr lang="es-ES" sz="1400" dirty="0">
              <a:ln w="0"/>
              <a:solidFill>
                <a:schemeClr val="tx2"/>
              </a:solidFill>
              <a:effectLst>
                <a:outerShdw blurRad="38100" dist="25400" dir="5400000" algn="ctr" rotWithShape="0">
                  <a:srgbClr val="6E747A">
                    <a:alpha val="43000"/>
                  </a:srgbClr>
                </a:outerShdw>
              </a:effectLst>
            </a:endParaRPr>
          </a:p>
        </p:txBody>
      </p:sp>
      <p:pic>
        <p:nvPicPr>
          <p:cNvPr id="15" name="Imagen 14">
            <a:extLst>
              <a:ext uri="{FF2B5EF4-FFF2-40B4-BE49-F238E27FC236}">
                <a16:creationId xmlns:a16="http://schemas.microsoft.com/office/drawing/2014/main" id="{E01F667D-B097-4BF4-A25E-83EBF7901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44" y="3334984"/>
            <a:ext cx="2576223" cy="2175477"/>
          </a:xfrm>
          <a:prstGeom prst="rect">
            <a:avLst/>
          </a:prstGeom>
        </p:spPr>
      </p:pic>
      <p:pic>
        <p:nvPicPr>
          <p:cNvPr id="17" name="Imagen 16">
            <a:extLst>
              <a:ext uri="{FF2B5EF4-FFF2-40B4-BE49-F238E27FC236}">
                <a16:creationId xmlns:a16="http://schemas.microsoft.com/office/drawing/2014/main" id="{B530A17E-0457-4DB9-9115-D579C9C1B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692" y="969361"/>
            <a:ext cx="4472195" cy="2347903"/>
          </a:xfrm>
          <a:prstGeom prst="rect">
            <a:avLst/>
          </a:prstGeom>
        </p:spPr>
      </p:pic>
    </p:spTree>
    <p:extLst>
      <p:ext uri="{BB962C8B-B14F-4D97-AF65-F5344CB8AC3E}">
        <p14:creationId xmlns:p14="http://schemas.microsoft.com/office/powerpoint/2010/main" val="3963942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783"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7. PROPUESTA</a:t>
            </a:r>
          </a:p>
        </p:txBody>
      </p:sp>
      <p:sp>
        <p:nvSpPr>
          <p:cNvPr id="4" name="Rectángulo 3">
            <a:extLst>
              <a:ext uri="{FF2B5EF4-FFF2-40B4-BE49-F238E27FC236}">
                <a16:creationId xmlns:a16="http://schemas.microsoft.com/office/drawing/2014/main" id="{62168B96-AE75-47C3-BA0F-72B6634CA9D3}"/>
              </a:ext>
            </a:extLst>
          </p:cNvPr>
          <p:cNvSpPr/>
          <p:nvPr/>
        </p:nvSpPr>
        <p:spPr>
          <a:xfrm>
            <a:off x="1212615" y="908720"/>
            <a:ext cx="10383037" cy="584775"/>
          </a:xfrm>
          <a:prstGeom prst="rect">
            <a:avLst/>
          </a:prstGeom>
          <a:noFill/>
        </p:spPr>
        <p:txBody>
          <a:bodyPr wrap="square" lIns="91440" tIns="45720" rIns="91440" bIns="45720">
            <a:spAutoFit/>
          </a:bodyPr>
          <a:lstStyle/>
          <a:p>
            <a:endParaRPr lang="es-ES" sz="3200" dirty="0">
              <a:ln w="0"/>
              <a:solidFill>
                <a:schemeClr val="accent1"/>
              </a:solidFill>
              <a:effectLst>
                <a:outerShdw blurRad="38100" dist="25400" dir="5400000" algn="ctr" rotWithShape="0">
                  <a:srgbClr val="6E747A">
                    <a:alpha val="43000"/>
                  </a:srgbClr>
                </a:outerShdw>
              </a:effectLst>
            </a:endParaRPr>
          </a:p>
        </p:txBody>
      </p:sp>
      <p:pic>
        <p:nvPicPr>
          <p:cNvPr id="7" name="Imagen 6">
            <a:extLst>
              <a:ext uri="{FF2B5EF4-FFF2-40B4-BE49-F238E27FC236}">
                <a16:creationId xmlns:a16="http://schemas.microsoft.com/office/drawing/2014/main" id="{35CFF60C-6EC2-4B31-84CA-96788F4B55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0934" y="914482"/>
            <a:ext cx="10600355" cy="4926760"/>
          </a:xfrm>
          <a:prstGeom prst="rect">
            <a:avLst/>
          </a:prstGeom>
          <a:noFill/>
          <a:ln>
            <a:noFill/>
          </a:ln>
        </p:spPr>
      </p:pic>
    </p:spTree>
    <p:extLst>
      <p:ext uri="{BB962C8B-B14F-4D97-AF65-F5344CB8AC3E}">
        <p14:creationId xmlns:p14="http://schemas.microsoft.com/office/powerpoint/2010/main" val="2855368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241717"/>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8. CONCLUSIONES</a:t>
            </a:r>
          </a:p>
        </p:txBody>
      </p:sp>
      <p:graphicFrame>
        <p:nvGraphicFramePr>
          <p:cNvPr id="3" name="Diagrama 2"/>
          <p:cNvGraphicFramePr/>
          <p:nvPr>
            <p:extLst>
              <p:ext uri="{D42A27DB-BD31-4B8C-83A1-F6EECF244321}">
                <p14:modId xmlns:p14="http://schemas.microsoft.com/office/powerpoint/2010/main" val="1683991809"/>
              </p:ext>
            </p:extLst>
          </p:nvPr>
        </p:nvGraphicFramePr>
        <p:xfrm>
          <a:off x="397565" y="1232451"/>
          <a:ext cx="11131826" cy="5208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208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794" y="188640"/>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9. RECOMENDACIONES</a:t>
            </a:r>
          </a:p>
        </p:txBody>
      </p:sp>
      <p:graphicFrame>
        <p:nvGraphicFramePr>
          <p:cNvPr id="3" name="Diagrama 2"/>
          <p:cNvGraphicFramePr/>
          <p:nvPr>
            <p:extLst>
              <p:ext uri="{D42A27DB-BD31-4B8C-83A1-F6EECF244321}">
                <p14:modId xmlns:p14="http://schemas.microsoft.com/office/powerpoint/2010/main" val="149341119"/>
              </p:ext>
            </p:extLst>
          </p:nvPr>
        </p:nvGraphicFramePr>
        <p:xfrm>
          <a:off x="331304" y="1139687"/>
          <a:ext cx="11410121" cy="5155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309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90331" y="0"/>
            <a:ext cx="6425006" cy="3988904"/>
          </a:xfrm>
          <a:prstGeom prst="rect">
            <a:avLst/>
          </a:prstGeom>
        </p:spPr>
      </p:pic>
      <p:pic>
        <p:nvPicPr>
          <p:cNvPr id="4" name="Imagen 3">
            <a:extLst>
              <a:ext uri="{FF2B5EF4-FFF2-40B4-BE49-F238E27FC236}">
                <a16:creationId xmlns:a16="http://schemas.microsoft.com/office/drawing/2014/main" id="{36DAA357-6A5B-4846-88A5-958B13063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1538287"/>
            <a:ext cx="5953125" cy="3781425"/>
          </a:xfrm>
          <a:prstGeom prst="rect">
            <a:avLst/>
          </a:prstGeom>
        </p:spPr>
      </p:pic>
      <p:sp>
        <p:nvSpPr>
          <p:cNvPr id="5" name="Rectángulo 4">
            <a:extLst>
              <a:ext uri="{FF2B5EF4-FFF2-40B4-BE49-F238E27FC236}">
                <a16:creationId xmlns:a16="http://schemas.microsoft.com/office/drawing/2014/main" id="{71D98959-9AC7-45DF-B6AF-43E13CD5A799}"/>
              </a:ext>
            </a:extLst>
          </p:cNvPr>
          <p:cNvSpPr/>
          <p:nvPr/>
        </p:nvSpPr>
        <p:spPr>
          <a:xfrm>
            <a:off x="0" y="4300365"/>
            <a:ext cx="5879692" cy="1323439"/>
          </a:xfrm>
          <a:prstGeom prst="rect">
            <a:avLst/>
          </a:prstGeom>
          <a:noFill/>
        </p:spPr>
        <p:txBody>
          <a:bodyPr wrap="square" lIns="91440" tIns="45720" rIns="91440" bIns="45720">
            <a:spAutoFit/>
          </a:bodyPr>
          <a:lstStyle/>
          <a:p>
            <a:pPr algn="ctr"/>
            <a:r>
              <a:rPr lang="es-ES" sz="4000" dirty="0">
                <a:ln w="0"/>
                <a:solidFill>
                  <a:schemeClr val="tx2"/>
                </a:solidFill>
                <a:effectLst>
                  <a:outerShdw blurRad="38100" dist="25400" dir="5400000" algn="ctr" rotWithShape="0">
                    <a:srgbClr val="6E747A">
                      <a:alpha val="43000"/>
                    </a:srgbClr>
                  </a:outerShdw>
                </a:effectLst>
              </a:rPr>
              <a:t>MICHELLE GUANOPATÍN</a:t>
            </a:r>
          </a:p>
        </p:txBody>
      </p:sp>
    </p:spTree>
    <p:extLst>
      <p:ext uri="{BB962C8B-B14F-4D97-AF65-F5344CB8AC3E}">
        <p14:creationId xmlns:p14="http://schemas.microsoft.com/office/powerpoint/2010/main" val="994867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0"/>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2. OBJETIVOS DE INVESTIGACIÓN</a:t>
            </a:r>
          </a:p>
        </p:txBody>
      </p:sp>
      <p:sp>
        <p:nvSpPr>
          <p:cNvPr id="4" name="CuadroTexto 3">
            <a:extLst>
              <a:ext uri="{FF2B5EF4-FFF2-40B4-BE49-F238E27FC236}">
                <a16:creationId xmlns:a16="http://schemas.microsoft.com/office/drawing/2014/main" id="{DF22CAA5-6A19-40DD-B80A-B7ADB43CAF30}"/>
              </a:ext>
            </a:extLst>
          </p:cNvPr>
          <p:cNvSpPr txBox="1"/>
          <p:nvPr/>
        </p:nvSpPr>
        <p:spPr>
          <a:xfrm>
            <a:off x="344558" y="1237750"/>
            <a:ext cx="11476382" cy="1908215"/>
          </a:xfrm>
          <a:prstGeom prst="rect">
            <a:avLst/>
          </a:prstGeom>
          <a:noFill/>
        </p:spPr>
        <p:txBody>
          <a:bodyPr wrap="square" rtlCol="0">
            <a:spAutoFit/>
          </a:bodyPr>
          <a:lstStyle/>
          <a:p>
            <a:pPr algn="just"/>
            <a:r>
              <a:rPr lang="es-EC" sz="2800" dirty="0">
                <a:solidFill>
                  <a:schemeClr val="tx2"/>
                </a:solidFill>
                <a:latin typeface="Merriweather" panose="020B0604020202020204" charset="0"/>
              </a:rPr>
              <a:t>OBJETIVO GENERAL</a:t>
            </a:r>
          </a:p>
          <a:p>
            <a:pPr algn="just"/>
            <a:endParaRPr lang="es-EC" dirty="0">
              <a:solidFill>
                <a:schemeClr val="tx2"/>
              </a:solidFill>
              <a:latin typeface="Merriweather" panose="020B0604020202020204" charset="0"/>
            </a:endParaRPr>
          </a:p>
          <a:p>
            <a:pPr algn="just"/>
            <a:r>
              <a:rPr lang="es-EC" dirty="0">
                <a:solidFill>
                  <a:schemeClr val="tx2"/>
                </a:solidFill>
              </a:rPr>
              <a:t>Analizar la gerencia basada en valor sobre la inclusión del costo financiero como un costo de oportunidad en las Pymes de Sangolquí.</a:t>
            </a:r>
            <a:endParaRPr lang="es-419" dirty="0">
              <a:solidFill>
                <a:schemeClr val="tx2"/>
              </a:solidFill>
            </a:endParaRPr>
          </a:p>
          <a:p>
            <a:pPr algn="just"/>
            <a:endParaRPr lang="es-EC" dirty="0">
              <a:solidFill>
                <a:schemeClr val="tx2"/>
              </a:solidFill>
              <a:latin typeface="Merriweather" panose="020B0604020202020204" charset="0"/>
            </a:endParaRPr>
          </a:p>
          <a:p>
            <a:pPr algn="just"/>
            <a:endParaRPr lang="es-EC" dirty="0">
              <a:solidFill>
                <a:schemeClr val="tx2"/>
              </a:solidFill>
              <a:latin typeface="Merriweather" panose="020B0604020202020204" charset="0"/>
            </a:endParaRPr>
          </a:p>
        </p:txBody>
      </p:sp>
      <p:sp>
        <p:nvSpPr>
          <p:cNvPr id="5" name="CuadroTexto 4">
            <a:extLst>
              <a:ext uri="{FF2B5EF4-FFF2-40B4-BE49-F238E27FC236}">
                <a16:creationId xmlns:a16="http://schemas.microsoft.com/office/drawing/2014/main" id="{269261F3-CF7D-4D88-A621-2DB067F929FC}"/>
              </a:ext>
            </a:extLst>
          </p:cNvPr>
          <p:cNvSpPr txBox="1"/>
          <p:nvPr/>
        </p:nvSpPr>
        <p:spPr>
          <a:xfrm>
            <a:off x="344558" y="2969963"/>
            <a:ext cx="11476382" cy="3170099"/>
          </a:xfrm>
          <a:prstGeom prst="rect">
            <a:avLst/>
          </a:prstGeom>
          <a:noFill/>
        </p:spPr>
        <p:txBody>
          <a:bodyPr wrap="square" rtlCol="0">
            <a:spAutoFit/>
          </a:bodyPr>
          <a:lstStyle/>
          <a:p>
            <a:pPr algn="just"/>
            <a:r>
              <a:rPr lang="es-EC" sz="2800" dirty="0">
                <a:solidFill>
                  <a:schemeClr val="tx2"/>
                </a:solidFill>
                <a:latin typeface="Merriweather" panose="020B0604020202020204" charset="0"/>
              </a:rPr>
              <a:t>OBJETIVO ESPECÍFICOS</a:t>
            </a:r>
          </a:p>
          <a:p>
            <a:pPr algn="just"/>
            <a:endParaRPr lang="es-EC" sz="2800" dirty="0">
              <a:solidFill>
                <a:schemeClr val="tx2"/>
              </a:solidFill>
              <a:latin typeface="Merriweather" panose="020B0604020202020204" charset="0"/>
            </a:endParaRPr>
          </a:p>
          <a:p>
            <a:pPr marL="285750" lvl="0" indent="-285750" algn="just">
              <a:buFont typeface="Arial" panose="020B0604020202020204" pitchFamily="34" charset="0"/>
              <a:buChar char="•"/>
            </a:pPr>
            <a:r>
              <a:rPr lang="es-EC" dirty="0">
                <a:solidFill>
                  <a:schemeClr val="tx2"/>
                </a:solidFill>
              </a:rPr>
              <a:t>Establecer un diagnóstico general con respecto a la dirección y gerencia de las PYMES de la ciudad de Sangolquí.</a:t>
            </a:r>
            <a:endParaRPr lang="es-419" dirty="0">
              <a:solidFill>
                <a:schemeClr val="tx2"/>
              </a:solidFill>
            </a:endParaRPr>
          </a:p>
          <a:p>
            <a:pPr marL="285750" lvl="0" indent="-285750" algn="just">
              <a:buFont typeface="Arial" panose="020B0604020202020204" pitchFamily="34" charset="0"/>
              <a:buChar char="•"/>
            </a:pPr>
            <a:r>
              <a:rPr lang="es-EC" dirty="0">
                <a:solidFill>
                  <a:schemeClr val="tx2"/>
                </a:solidFill>
              </a:rPr>
              <a:t>Realizar una evaluación del desempeño financiero asociado a la gerencia basada en valor de las Pymes de Sangolquí. </a:t>
            </a:r>
            <a:endParaRPr lang="es-419" dirty="0">
              <a:solidFill>
                <a:schemeClr val="tx2"/>
              </a:solidFill>
            </a:endParaRPr>
          </a:p>
          <a:p>
            <a:pPr marL="285750" lvl="0" indent="-285750" algn="just">
              <a:buFont typeface="Arial" panose="020B0604020202020204" pitchFamily="34" charset="0"/>
              <a:buChar char="•"/>
            </a:pPr>
            <a:r>
              <a:rPr lang="es-EC" dirty="0">
                <a:solidFill>
                  <a:schemeClr val="tx2"/>
                </a:solidFill>
              </a:rPr>
              <a:t>Determinar criterios para crear valor y mejorar la rentabilidad en las PYMES de Sangolquí. </a:t>
            </a:r>
            <a:endParaRPr lang="es-419" dirty="0">
              <a:solidFill>
                <a:schemeClr val="tx2"/>
              </a:solidFill>
            </a:endParaRPr>
          </a:p>
          <a:p>
            <a:pPr algn="just"/>
            <a:endParaRPr lang="es-EC" dirty="0">
              <a:solidFill>
                <a:schemeClr val="tx2"/>
              </a:solidFill>
              <a:latin typeface="Merriweather" panose="020B0604020202020204" charset="0"/>
            </a:endParaRPr>
          </a:p>
          <a:p>
            <a:pPr algn="just"/>
            <a:endParaRPr lang="es-EC" dirty="0">
              <a:solidFill>
                <a:schemeClr val="tx2"/>
              </a:solidFill>
              <a:latin typeface="Merriweather" panose="020B0604020202020204" charset="0"/>
            </a:endParaRPr>
          </a:p>
          <a:p>
            <a:pPr algn="just"/>
            <a:endParaRPr lang="es-EC" dirty="0">
              <a:solidFill>
                <a:schemeClr val="tx2"/>
              </a:solidFill>
              <a:latin typeface="Merriweather" panose="020B0604020202020204" charset="0"/>
            </a:endParaRPr>
          </a:p>
        </p:txBody>
      </p:sp>
    </p:spTree>
    <p:extLst>
      <p:ext uri="{BB962C8B-B14F-4D97-AF65-F5344CB8AC3E}">
        <p14:creationId xmlns:p14="http://schemas.microsoft.com/office/powerpoint/2010/main" val="3204156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794"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a:t>
            </a:r>
            <a:r>
              <a:rPr kumimoji="0" lang="es-EC" sz="1800" b="1" i="0" u="none" strike="noStrike" kern="1200" cap="none" spc="50" normalizeH="0" baseline="0" noProof="0" dirty="0">
                <a:ln w="0"/>
                <a:solidFill>
                  <a:schemeClr val="tx2"/>
                </a:solidFill>
                <a:effectLst>
                  <a:innerShdw blurRad="63500" dist="50800" dir="13500000">
                    <a:srgbClr val="000000">
                      <a:alpha val="50000"/>
                    </a:srgbClr>
                  </a:innerShdw>
                </a:effectLst>
                <a:uLnTx/>
                <a:uFillTx/>
                <a:latin typeface="Arial Rounded MT Bold" panose="020F0704030504030204" pitchFamily="34" charset="0"/>
                <a:ea typeface="+mn-ea"/>
                <a:cs typeface="Arial" panose="020B0604020202020204" pitchFamily="34" charset="0"/>
              </a:rPr>
              <a:t>. DETERMINACIÓN DE VARIABLES</a:t>
            </a:r>
          </a:p>
        </p:txBody>
      </p:sp>
      <p:graphicFrame>
        <p:nvGraphicFramePr>
          <p:cNvPr id="13" name="Diagrama 12">
            <a:extLst>
              <a:ext uri="{FF2B5EF4-FFF2-40B4-BE49-F238E27FC236}">
                <a16:creationId xmlns:a16="http://schemas.microsoft.com/office/drawing/2014/main" id="{71EA9F40-CF87-4E30-BBAA-081961F433BA}"/>
              </a:ext>
            </a:extLst>
          </p:cNvPr>
          <p:cNvGraphicFramePr/>
          <p:nvPr>
            <p:extLst>
              <p:ext uri="{D42A27DB-BD31-4B8C-83A1-F6EECF244321}">
                <p14:modId xmlns:p14="http://schemas.microsoft.com/office/powerpoint/2010/main" val="1720858422"/>
              </p:ext>
            </p:extLst>
          </p:nvPr>
        </p:nvGraphicFramePr>
        <p:xfrm>
          <a:off x="543339" y="908720"/>
          <a:ext cx="11105322" cy="496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0431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6048872" y="0"/>
            <a:ext cx="5357236" cy="646331"/>
          </a:xfrm>
          <a:prstGeom prst="rect">
            <a:avLst/>
          </a:prstGeom>
          <a:noFill/>
        </p:spPr>
        <p:txBody>
          <a:bodyPr wrap="none" lIns="91440" tIns="45720" rIns="91440" bIns="45720">
            <a:spAutoFit/>
          </a:bodyPr>
          <a:lstStyle/>
          <a:p>
            <a:pPr algn="ctr"/>
            <a:r>
              <a:rPr lang="es-ES" sz="3600" dirty="0" err="1">
                <a:ln w="0"/>
                <a:solidFill>
                  <a:schemeClr val="tx2"/>
                </a:solidFill>
                <a:effectLst>
                  <a:outerShdw blurRad="38100" dist="25400" dir="5400000" algn="ctr" rotWithShape="0">
                    <a:srgbClr val="6E747A">
                      <a:alpha val="43000"/>
                    </a:srgbClr>
                  </a:outerShdw>
                </a:effectLst>
              </a:rPr>
              <a:t>TEORíAS</a:t>
            </a:r>
            <a:r>
              <a:rPr lang="es-ES" sz="3600" dirty="0">
                <a:ln w="0"/>
                <a:solidFill>
                  <a:schemeClr val="tx2"/>
                </a:solidFill>
                <a:effectLst>
                  <a:outerShdw blurRad="38100" dist="25400" dir="5400000" algn="ctr" rotWithShape="0">
                    <a:srgbClr val="6E747A">
                      <a:alpha val="43000"/>
                    </a:srgbClr>
                  </a:outerShdw>
                </a:effectLst>
              </a:rPr>
              <a:t> DE SOPORTE</a:t>
            </a:r>
          </a:p>
        </p:txBody>
      </p:sp>
      <p:pic>
        <p:nvPicPr>
          <p:cNvPr id="6" name="Imagen 5">
            <a:extLst>
              <a:ext uri="{FF2B5EF4-FFF2-40B4-BE49-F238E27FC236}">
                <a16:creationId xmlns:a16="http://schemas.microsoft.com/office/drawing/2014/main" id="{B02174EF-7FFA-47DB-81D8-FC0F0A46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03" y="1215886"/>
            <a:ext cx="3333750" cy="1876425"/>
          </a:xfrm>
          <a:prstGeom prst="rect">
            <a:avLst/>
          </a:prstGeom>
        </p:spPr>
      </p:pic>
      <p:pic>
        <p:nvPicPr>
          <p:cNvPr id="8" name="Imagen 7">
            <a:extLst>
              <a:ext uri="{FF2B5EF4-FFF2-40B4-BE49-F238E27FC236}">
                <a16:creationId xmlns:a16="http://schemas.microsoft.com/office/drawing/2014/main" id="{43D2220D-7144-4864-83D6-0AD1D1F3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099" y="3929270"/>
            <a:ext cx="2724150" cy="1676400"/>
          </a:xfrm>
          <a:prstGeom prst="rect">
            <a:avLst/>
          </a:prstGeom>
        </p:spPr>
      </p:pic>
      <p:sp>
        <p:nvSpPr>
          <p:cNvPr id="10" name="CuadroTexto 9">
            <a:extLst>
              <a:ext uri="{FF2B5EF4-FFF2-40B4-BE49-F238E27FC236}">
                <a16:creationId xmlns:a16="http://schemas.microsoft.com/office/drawing/2014/main" id="{271E0981-0727-4D66-BB16-EF8266FE2A4B}"/>
              </a:ext>
            </a:extLst>
          </p:cNvPr>
          <p:cNvSpPr txBox="1"/>
          <p:nvPr/>
        </p:nvSpPr>
        <p:spPr>
          <a:xfrm>
            <a:off x="4320210" y="1692433"/>
            <a:ext cx="6824868" cy="923330"/>
          </a:xfrm>
          <a:prstGeom prst="rect">
            <a:avLst/>
          </a:prstGeom>
          <a:noFill/>
        </p:spPr>
        <p:txBody>
          <a:bodyPr wrap="square" rtlCol="0">
            <a:spAutoFit/>
          </a:bodyPr>
          <a:lstStyle/>
          <a:p>
            <a:pPr algn="just"/>
            <a:r>
              <a:rPr lang="es-EC" dirty="0">
                <a:solidFill>
                  <a:schemeClr val="tx2"/>
                </a:solidFill>
              </a:rPr>
              <a:t>El desarrollo del presente trabajo se baso en 14 teorías de soporte y elementos teóricos utilizados como herramientas de sustento respecto del tema planteado.</a:t>
            </a:r>
            <a:endParaRPr lang="es-EC" dirty="0">
              <a:solidFill>
                <a:schemeClr val="tx2"/>
              </a:solidFill>
              <a:latin typeface="Merriweather" panose="020B0604020202020204" charset="0"/>
            </a:endParaRPr>
          </a:p>
        </p:txBody>
      </p:sp>
      <p:sp>
        <p:nvSpPr>
          <p:cNvPr id="12" name="CuadroTexto 11">
            <a:extLst>
              <a:ext uri="{FF2B5EF4-FFF2-40B4-BE49-F238E27FC236}">
                <a16:creationId xmlns:a16="http://schemas.microsoft.com/office/drawing/2014/main" id="{855E3E47-D4B8-4490-B654-FEFE6C2092C3}"/>
              </a:ext>
            </a:extLst>
          </p:cNvPr>
          <p:cNvSpPr txBox="1"/>
          <p:nvPr/>
        </p:nvSpPr>
        <p:spPr>
          <a:xfrm>
            <a:off x="815010" y="3957164"/>
            <a:ext cx="6824868" cy="1200329"/>
          </a:xfrm>
          <a:prstGeom prst="rect">
            <a:avLst/>
          </a:prstGeom>
          <a:noFill/>
        </p:spPr>
        <p:txBody>
          <a:bodyPr wrap="square" rtlCol="0">
            <a:spAutoFit/>
          </a:bodyPr>
          <a:lstStyle/>
          <a:p>
            <a:pPr algn="just"/>
            <a:r>
              <a:rPr lang="es-EC" dirty="0">
                <a:solidFill>
                  <a:schemeClr val="tx2"/>
                </a:solidFill>
              </a:rPr>
              <a:t>La gerencia basada en el valor debe considerar la cultura organizacional como un elemento importante para la comprensión de la concepción de valor, de la cual es responsable la gerencia de transmitir e incentivar.</a:t>
            </a:r>
            <a:endParaRPr lang="es-EC" dirty="0">
              <a:solidFill>
                <a:schemeClr val="tx2"/>
              </a:solidFill>
              <a:latin typeface="Merriweather" panose="020B0604020202020204" charset="0"/>
            </a:endParaRPr>
          </a:p>
        </p:txBody>
      </p:sp>
    </p:spTree>
    <p:extLst>
      <p:ext uri="{BB962C8B-B14F-4D97-AF65-F5344CB8AC3E}">
        <p14:creationId xmlns:p14="http://schemas.microsoft.com/office/powerpoint/2010/main" val="4164752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6096000" y="0"/>
            <a:ext cx="5262979" cy="646331"/>
          </a:xfrm>
          <a:prstGeom prst="rect">
            <a:avLst/>
          </a:prstGeom>
          <a:noFill/>
        </p:spPr>
        <p:txBody>
          <a:bodyPr wrap="none" lIns="91440" tIns="45720" rIns="91440" bIns="45720">
            <a:spAutoFit/>
          </a:bodyPr>
          <a:lstStyle/>
          <a:p>
            <a:pPr algn="ctr"/>
            <a:r>
              <a:rPr lang="es-ES" sz="3600" dirty="0">
                <a:ln w="0"/>
                <a:solidFill>
                  <a:schemeClr val="tx2"/>
                </a:solidFill>
                <a:effectLst>
                  <a:outerShdw blurRad="38100" dist="25400" dir="5400000" algn="ctr" rotWithShape="0">
                    <a:srgbClr val="6E747A">
                      <a:alpha val="43000"/>
                    </a:srgbClr>
                  </a:outerShdw>
                </a:effectLst>
              </a:rPr>
              <a:t>MARCO REFERENCIAL</a:t>
            </a:r>
          </a:p>
        </p:txBody>
      </p:sp>
      <p:graphicFrame>
        <p:nvGraphicFramePr>
          <p:cNvPr id="2" name="Tabla 5">
            <a:extLst>
              <a:ext uri="{FF2B5EF4-FFF2-40B4-BE49-F238E27FC236}">
                <a16:creationId xmlns:a16="http://schemas.microsoft.com/office/drawing/2014/main" id="{6A3CD98E-0982-4FAB-BA80-51DA49D9A18B}"/>
              </a:ext>
            </a:extLst>
          </p:cNvPr>
          <p:cNvGraphicFramePr>
            <a:graphicFrameLocks noGrp="1"/>
          </p:cNvGraphicFramePr>
          <p:nvPr>
            <p:extLst>
              <p:ext uri="{D42A27DB-BD31-4B8C-83A1-F6EECF244321}">
                <p14:modId xmlns:p14="http://schemas.microsoft.com/office/powerpoint/2010/main" val="2180307780"/>
              </p:ext>
            </p:extLst>
          </p:nvPr>
        </p:nvGraphicFramePr>
        <p:xfrm>
          <a:off x="245660" y="1092408"/>
          <a:ext cx="11668836" cy="4673600"/>
        </p:xfrm>
        <a:graphic>
          <a:graphicData uri="http://schemas.openxmlformats.org/drawingml/2006/table">
            <a:tbl>
              <a:tblPr firstRow="1" bandRow="1">
                <a:tableStyleId>{5940675A-B579-460E-94D1-54222C63F5DA}</a:tableStyleId>
              </a:tblPr>
              <a:tblGrid>
                <a:gridCol w="1910686">
                  <a:extLst>
                    <a:ext uri="{9D8B030D-6E8A-4147-A177-3AD203B41FA5}">
                      <a16:colId xmlns:a16="http://schemas.microsoft.com/office/drawing/2014/main" val="666511545"/>
                    </a:ext>
                  </a:extLst>
                </a:gridCol>
                <a:gridCol w="2101755">
                  <a:extLst>
                    <a:ext uri="{9D8B030D-6E8A-4147-A177-3AD203B41FA5}">
                      <a16:colId xmlns:a16="http://schemas.microsoft.com/office/drawing/2014/main" val="461076018"/>
                    </a:ext>
                  </a:extLst>
                </a:gridCol>
                <a:gridCol w="3425589">
                  <a:extLst>
                    <a:ext uri="{9D8B030D-6E8A-4147-A177-3AD203B41FA5}">
                      <a16:colId xmlns:a16="http://schemas.microsoft.com/office/drawing/2014/main" val="2162778440"/>
                    </a:ext>
                  </a:extLst>
                </a:gridCol>
                <a:gridCol w="4230806">
                  <a:extLst>
                    <a:ext uri="{9D8B030D-6E8A-4147-A177-3AD203B41FA5}">
                      <a16:colId xmlns:a16="http://schemas.microsoft.com/office/drawing/2014/main" val="3934780486"/>
                    </a:ext>
                  </a:extLst>
                </a:gridCol>
              </a:tblGrid>
              <a:tr h="370840">
                <a:tc gridSpan="4">
                  <a:txBody>
                    <a:bodyPr/>
                    <a:lstStyle/>
                    <a:p>
                      <a:pPr algn="ctr"/>
                      <a:r>
                        <a:rPr lang="es-ES" b="1" dirty="0">
                          <a:solidFill>
                            <a:schemeClr val="tx2"/>
                          </a:solidFill>
                        </a:rPr>
                        <a:t>SELECCIÓN DE VARIABLES</a:t>
                      </a:r>
                      <a:endParaRPr lang="es-419" b="1" dirty="0">
                        <a:solidFill>
                          <a:schemeClr val="tx2"/>
                        </a:solidFill>
                      </a:endParaRPr>
                    </a:p>
                  </a:txBody>
                  <a:tcPr/>
                </a:tc>
                <a:tc hMerge="1">
                  <a:txBody>
                    <a:bodyPr/>
                    <a:lstStyle/>
                    <a:p>
                      <a:endParaRPr lang="es-419"/>
                    </a:p>
                  </a:txBody>
                  <a:tcPr/>
                </a:tc>
                <a:tc hMerge="1">
                  <a:txBody>
                    <a:bodyPr/>
                    <a:lstStyle/>
                    <a:p>
                      <a:endParaRPr lang="es-419"/>
                    </a:p>
                  </a:txBody>
                  <a:tcPr/>
                </a:tc>
                <a:tc hMerge="1">
                  <a:txBody>
                    <a:bodyPr/>
                    <a:lstStyle/>
                    <a:p>
                      <a:endParaRPr lang="es-419" dirty="0"/>
                    </a:p>
                  </a:txBody>
                  <a:tcPr/>
                </a:tc>
                <a:extLst>
                  <a:ext uri="{0D108BD9-81ED-4DB2-BD59-A6C34878D82A}">
                    <a16:rowId xmlns:a16="http://schemas.microsoft.com/office/drawing/2014/main" val="2531655036"/>
                  </a:ext>
                </a:extLst>
              </a:tr>
              <a:tr h="370840">
                <a:tc>
                  <a:txBody>
                    <a:bodyPr/>
                    <a:lstStyle/>
                    <a:p>
                      <a:pPr algn="ctr"/>
                      <a:endParaRPr lang="es-419" sz="1600" dirty="0">
                        <a:solidFill>
                          <a:schemeClr val="tx2"/>
                        </a:solidFill>
                      </a:endParaRPr>
                    </a:p>
                  </a:txBody>
                  <a:tcPr/>
                </a:tc>
                <a:tc>
                  <a:txBody>
                    <a:bodyPr/>
                    <a:lstStyle/>
                    <a:p>
                      <a:pPr algn="ctr"/>
                      <a:r>
                        <a:rPr lang="es-ES" sz="1600" b="1" dirty="0">
                          <a:solidFill>
                            <a:schemeClr val="tx2"/>
                          </a:solidFill>
                        </a:rPr>
                        <a:t>AUTOR</a:t>
                      </a:r>
                      <a:endParaRPr lang="es-419" sz="1600" b="1" dirty="0">
                        <a:solidFill>
                          <a:schemeClr val="tx2"/>
                        </a:solidFill>
                      </a:endParaRPr>
                    </a:p>
                  </a:txBody>
                  <a:tcPr/>
                </a:tc>
                <a:tc>
                  <a:txBody>
                    <a:bodyPr/>
                    <a:lstStyle/>
                    <a:p>
                      <a:pPr algn="ctr"/>
                      <a:r>
                        <a:rPr lang="es-ES" sz="1600" b="1" dirty="0">
                          <a:solidFill>
                            <a:schemeClr val="tx2"/>
                          </a:solidFill>
                        </a:rPr>
                        <a:t>VARIABLES</a:t>
                      </a:r>
                      <a:endParaRPr lang="es-419" sz="1600" b="1" dirty="0">
                        <a:solidFill>
                          <a:schemeClr val="tx2"/>
                        </a:solidFill>
                      </a:endParaRPr>
                    </a:p>
                  </a:txBody>
                  <a:tcPr/>
                </a:tc>
                <a:tc>
                  <a:txBody>
                    <a:bodyPr/>
                    <a:lstStyle/>
                    <a:p>
                      <a:pPr algn="ctr"/>
                      <a:r>
                        <a:rPr lang="es-ES" sz="1600" b="1" dirty="0">
                          <a:solidFill>
                            <a:schemeClr val="tx2"/>
                          </a:solidFill>
                        </a:rPr>
                        <a:t>RESULTADOS</a:t>
                      </a:r>
                      <a:endParaRPr lang="es-419" sz="1600" b="1" dirty="0">
                        <a:solidFill>
                          <a:schemeClr val="tx2"/>
                        </a:solidFill>
                      </a:endParaRPr>
                    </a:p>
                  </a:txBody>
                  <a:tcPr/>
                </a:tc>
                <a:extLst>
                  <a:ext uri="{0D108BD9-81ED-4DB2-BD59-A6C34878D82A}">
                    <a16:rowId xmlns:a16="http://schemas.microsoft.com/office/drawing/2014/main" val="1757729068"/>
                  </a:ext>
                </a:extLst>
              </a:tr>
              <a:tr h="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a:solidFill>
                            <a:schemeClr val="tx2"/>
                          </a:solidFill>
                        </a:rPr>
                        <a:t>Variable independiente: </a:t>
                      </a:r>
                      <a:r>
                        <a:rPr lang="es-ES" sz="1600" dirty="0">
                          <a:solidFill>
                            <a:schemeClr val="tx2"/>
                          </a:solidFill>
                        </a:rPr>
                        <a:t>Gerencia basada en el valor</a:t>
                      </a:r>
                      <a:endParaRPr lang="es-419" sz="1600" dirty="0">
                        <a:solidFill>
                          <a:schemeClr val="tx2"/>
                        </a:solidFill>
                      </a:endParaRPr>
                    </a:p>
                    <a:p>
                      <a:pPr algn="just"/>
                      <a:endParaRPr lang="es-419" sz="1600" dirty="0">
                        <a:solidFill>
                          <a:schemeClr val="tx2"/>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chemeClr val="tx2"/>
                          </a:solidFill>
                        </a:rPr>
                        <a:t>Chou (2018)</a:t>
                      </a:r>
                    </a:p>
                    <a:p>
                      <a:pPr algn="just"/>
                      <a:endParaRPr lang="es-419" sz="1600" dirty="0">
                        <a:solidFill>
                          <a:schemeClr val="tx2"/>
                        </a:solidFill>
                      </a:endParaRPr>
                    </a:p>
                  </a:txBody>
                  <a:tcPr/>
                </a:tc>
                <a:tc>
                  <a:txBody>
                    <a:bodyPr/>
                    <a:lstStyle/>
                    <a:p>
                      <a:pPr marL="285750" lvl="0" indent="-285750" algn="just">
                        <a:buFontTx/>
                        <a:buChar char="-"/>
                      </a:pPr>
                      <a:r>
                        <a:rPr lang="es-ES" sz="1600" dirty="0">
                          <a:solidFill>
                            <a:schemeClr val="tx2"/>
                          </a:solidFill>
                        </a:rPr>
                        <a:t>Importancia del recurso humano</a:t>
                      </a:r>
                      <a:endParaRPr lang="es-419" sz="1600" dirty="0">
                        <a:solidFill>
                          <a:schemeClr val="tx2"/>
                        </a:solidFill>
                      </a:endParaRPr>
                    </a:p>
                    <a:p>
                      <a:pPr marL="285750" lvl="0" indent="-285750" algn="just">
                        <a:buFontTx/>
                        <a:buChar char="-"/>
                      </a:pPr>
                      <a:r>
                        <a:rPr lang="es-EC" sz="1600" dirty="0">
                          <a:solidFill>
                            <a:schemeClr val="tx2"/>
                          </a:solidFill>
                        </a:rPr>
                        <a:t>Dirección y administración</a:t>
                      </a:r>
                      <a:endParaRPr lang="es-419" sz="1600" dirty="0">
                        <a:solidFill>
                          <a:schemeClr val="tx2"/>
                        </a:solidFill>
                      </a:endParaRPr>
                    </a:p>
                    <a:p>
                      <a:pPr marL="285750" lvl="0" indent="-285750" algn="just">
                        <a:buFontTx/>
                        <a:buChar char="-"/>
                      </a:pPr>
                      <a:r>
                        <a:rPr lang="es-ES" sz="1600" dirty="0">
                          <a:solidFill>
                            <a:schemeClr val="tx2"/>
                          </a:solidFill>
                        </a:rPr>
                        <a:t>Innovación</a:t>
                      </a:r>
                      <a:endParaRPr lang="es-419" sz="1600" dirty="0">
                        <a:solidFill>
                          <a:schemeClr val="tx2"/>
                        </a:solidFill>
                      </a:endParaRPr>
                    </a:p>
                    <a:p>
                      <a:pPr marL="285750" lvl="0" indent="-285750" algn="just">
                        <a:buFontTx/>
                        <a:buChar char="-"/>
                      </a:pPr>
                      <a:r>
                        <a:rPr lang="es-ES" sz="1600" dirty="0">
                          <a:solidFill>
                            <a:schemeClr val="tx2"/>
                          </a:solidFill>
                        </a:rPr>
                        <a:t>Financiamiento optimo</a:t>
                      </a:r>
                    </a:p>
                    <a:p>
                      <a:pPr algn="just"/>
                      <a:endParaRPr lang="es-419" sz="1600" dirty="0">
                        <a:solidFill>
                          <a:schemeClr val="tx2"/>
                        </a:solidFill>
                      </a:endParaRPr>
                    </a:p>
                  </a:txBody>
                  <a:tcPr/>
                </a:tc>
                <a:tc>
                  <a:txBody>
                    <a:bodyPr/>
                    <a:lstStyle/>
                    <a:p>
                      <a:pPr lvl="0" algn="just"/>
                      <a:r>
                        <a:rPr lang="es-ES" sz="1600" dirty="0">
                          <a:solidFill>
                            <a:schemeClr val="tx2"/>
                          </a:solidFill>
                        </a:rPr>
                        <a:t>Gran parte de los propietarios sólo conocen intuitivamente el concepto de valor de la empresa.</a:t>
                      </a:r>
                    </a:p>
                    <a:p>
                      <a:pPr lvl="0" algn="just"/>
                      <a:r>
                        <a:rPr lang="es-ES" sz="1600" dirty="0">
                          <a:solidFill>
                            <a:schemeClr val="tx2"/>
                          </a:solidFill>
                        </a:rPr>
                        <a:t>Las decisiones tomadas generan y destruyen el valor de la organización.</a:t>
                      </a:r>
                    </a:p>
                    <a:p>
                      <a:pPr algn="just"/>
                      <a:endParaRPr lang="es-419" sz="1600" dirty="0">
                        <a:solidFill>
                          <a:schemeClr val="tx2"/>
                        </a:solidFill>
                      </a:endParaRPr>
                    </a:p>
                  </a:txBody>
                  <a:tcPr/>
                </a:tc>
                <a:extLst>
                  <a:ext uri="{0D108BD9-81ED-4DB2-BD59-A6C34878D82A}">
                    <a16:rowId xmlns:a16="http://schemas.microsoft.com/office/drawing/2014/main" val="3873434859"/>
                  </a:ext>
                </a:extLst>
              </a:tr>
              <a:tr h="231804">
                <a:tc vMerge="1">
                  <a:txBody>
                    <a:bodyPr/>
                    <a:lstStyle/>
                    <a:p>
                      <a:endParaRPr lang="es-419" sz="16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rPr>
                        <a:t>Cardona y Zapata (2012)</a:t>
                      </a:r>
                      <a:endParaRPr lang="es-419" sz="1600" dirty="0">
                        <a:solidFill>
                          <a:schemeClr val="tx2"/>
                        </a:solidFill>
                      </a:endParaRPr>
                    </a:p>
                    <a:p>
                      <a:pPr algn="just"/>
                      <a:endParaRPr lang="es-419" sz="1600" dirty="0">
                        <a:solidFill>
                          <a:schemeClr val="tx2"/>
                        </a:solidFill>
                      </a:endParaRPr>
                    </a:p>
                  </a:txBody>
                  <a:tcPr/>
                </a:tc>
                <a:tc>
                  <a:txBody>
                    <a:bodyPr/>
                    <a:lstStyle/>
                    <a:p>
                      <a:pPr marL="285750" lvl="0" indent="-285750" algn="just">
                        <a:buFontTx/>
                        <a:buChar char="-"/>
                      </a:pPr>
                      <a:r>
                        <a:rPr lang="es-EC" sz="1600" dirty="0">
                          <a:solidFill>
                            <a:schemeClr val="tx2"/>
                          </a:solidFill>
                        </a:rPr>
                        <a:t>Ambiente laboral</a:t>
                      </a:r>
                      <a:endParaRPr lang="es-419" sz="1600" dirty="0">
                        <a:solidFill>
                          <a:schemeClr val="tx2"/>
                        </a:solidFill>
                      </a:endParaRPr>
                    </a:p>
                    <a:p>
                      <a:pPr marL="285750" lvl="0" indent="-285750" algn="just">
                        <a:buFontTx/>
                        <a:buChar char="-"/>
                      </a:pPr>
                      <a:r>
                        <a:rPr lang="es-EC" sz="1600" dirty="0">
                          <a:solidFill>
                            <a:schemeClr val="tx2"/>
                          </a:solidFill>
                        </a:rPr>
                        <a:t>Comunicación interna</a:t>
                      </a:r>
                      <a:endParaRPr lang="es-419" sz="1600" dirty="0">
                        <a:solidFill>
                          <a:schemeClr val="tx2"/>
                        </a:solidFill>
                      </a:endParaRPr>
                    </a:p>
                    <a:p>
                      <a:pPr algn="just"/>
                      <a:endParaRPr lang="es-419" sz="1600" dirty="0">
                        <a:solidFill>
                          <a:schemeClr val="tx2"/>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600" dirty="0">
                          <a:solidFill>
                            <a:schemeClr val="tx2"/>
                          </a:solidFill>
                        </a:rPr>
                        <a:t>Las empresas usan su información histórica para determinar nivel de éxito.</a:t>
                      </a:r>
                      <a:endParaRPr lang="es-419" sz="1600" dirty="0">
                        <a:solidFill>
                          <a:schemeClr val="tx2"/>
                        </a:solidFill>
                      </a:endParaRPr>
                    </a:p>
                    <a:p>
                      <a:pPr algn="just"/>
                      <a:endParaRPr lang="es-419" sz="1600" dirty="0">
                        <a:solidFill>
                          <a:schemeClr val="tx2"/>
                        </a:solidFill>
                      </a:endParaRPr>
                    </a:p>
                  </a:txBody>
                  <a:tcPr/>
                </a:tc>
                <a:extLst>
                  <a:ext uri="{0D108BD9-81ED-4DB2-BD59-A6C34878D82A}">
                    <a16:rowId xmlns:a16="http://schemas.microsoft.com/office/drawing/2014/main" val="283129648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a:solidFill>
                            <a:schemeClr val="tx2"/>
                          </a:solidFill>
                        </a:rPr>
                        <a:t>Variable dependiente: </a:t>
                      </a:r>
                      <a:r>
                        <a:rPr lang="es-ES" sz="1600" dirty="0">
                          <a:solidFill>
                            <a:schemeClr val="tx2"/>
                          </a:solidFill>
                        </a:rPr>
                        <a:t>Costo financiero como costo de oportunidad</a:t>
                      </a:r>
                      <a:endParaRPr lang="es-419" sz="1600" dirty="0">
                        <a:solidFill>
                          <a:schemeClr val="tx2"/>
                        </a:solidFill>
                      </a:endParaRPr>
                    </a:p>
                    <a:p>
                      <a:pPr algn="just"/>
                      <a:endParaRPr lang="es-419" sz="1600" dirty="0">
                        <a:solidFill>
                          <a:schemeClr val="tx2"/>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chemeClr val="tx2"/>
                          </a:solidFill>
                        </a:rPr>
                        <a:t>Vera (2006)</a:t>
                      </a:r>
                      <a:endParaRPr lang="es-419" sz="1600" dirty="0">
                        <a:solidFill>
                          <a:schemeClr val="tx2"/>
                        </a:solidFill>
                      </a:endParaRPr>
                    </a:p>
                    <a:p>
                      <a:pPr algn="just"/>
                      <a:endParaRPr lang="es-419" sz="1600" dirty="0">
                        <a:solidFill>
                          <a:schemeClr val="tx2"/>
                        </a:solidFill>
                      </a:endParaRPr>
                    </a:p>
                  </a:txBody>
                  <a:tcPr/>
                </a:tc>
                <a:tc>
                  <a:txBody>
                    <a:bodyPr/>
                    <a:lstStyle/>
                    <a:p>
                      <a:pPr marL="285750" lvl="0" indent="-285750" algn="just">
                        <a:buFontTx/>
                        <a:buChar char="-"/>
                      </a:pPr>
                      <a:r>
                        <a:rPr lang="es-ES" sz="1600" dirty="0">
                          <a:solidFill>
                            <a:schemeClr val="tx2"/>
                          </a:solidFill>
                        </a:rPr>
                        <a:t>Costo financiero integral</a:t>
                      </a:r>
                    </a:p>
                    <a:p>
                      <a:pPr marL="285750" lvl="0" indent="-285750" algn="just">
                        <a:buFontTx/>
                        <a:buChar char="-"/>
                      </a:pPr>
                      <a:r>
                        <a:rPr lang="es-ES" sz="1600" dirty="0">
                          <a:solidFill>
                            <a:schemeClr val="tx2"/>
                          </a:solidFill>
                        </a:rPr>
                        <a:t>Toma de decisiones</a:t>
                      </a:r>
                      <a:endParaRPr lang="es-419" sz="1600" dirty="0">
                        <a:solidFill>
                          <a:schemeClr val="tx2"/>
                        </a:solidFill>
                      </a:endParaRPr>
                    </a:p>
                    <a:p>
                      <a:pPr marL="285750" lvl="0" indent="-285750" algn="just">
                        <a:buFontTx/>
                        <a:buChar char="-"/>
                      </a:pPr>
                      <a:r>
                        <a:rPr lang="es-ES" sz="1600" dirty="0">
                          <a:solidFill>
                            <a:schemeClr val="tx2"/>
                          </a:solidFill>
                        </a:rPr>
                        <a:t>Medidas basadas en el descuento de flujos de efectivo para evaluar proyectos</a:t>
                      </a:r>
                      <a:endParaRPr lang="es-419" sz="1600" dirty="0">
                        <a:solidFill>
                          <a:schemeClr val="tx2"/>
                        </a:solidFill>
                      </a:endParaRPr>
                    </a:p>
                    <a:p>
                      <a:pPr algn="just"/>
                      <a:endParaRPr lang="es-419" sz="1600" dirty="0">
                        <a:solidFill>
                          <a:schemeClr val="tx2"/>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chemeClr val="tx2"/>
                          </a:solidFill>
                        </a:rPr>
                        <a:t>Los indicadores de desempeño de GBV incorporan en el análisis los costos de oportunidad, riesgo asumido y el valor del dinero en el tiempo.</a:t>
                      </a:r>
                      <a:endParaRPr lang="es-419" sz="1600" dirty="0">
                        <a:solidFill>
                          <a:schemeClr val="tx2"/>
                        </a:solidFill>
                      </a:endParaRPr>
                    </a:p>
                    <a:p>
                      <a:pPr algn="just"/>
                      <a:endParaRPr lang="es-419" sz="1600" dirty="0">
                        <a:solidFill>
                          <a:schemeClr val="tx2"/>
                        </a:solidFill>
                      </a:endParaRPr>
                    </a:p>
                  </a:txBody>
                  <a:tcPr/>
                </a:tc>
                <a:extLst>
                  <a:ext uri="{0D108BD9-81ED-4DB2-BD59-A6C34878D82A}">
                    <a16:rowId xmlns:a16="http://schemas.microsoft.com/office/drawing/2014/main" val="1933624602"/>
                  </a:ext>
                </a:extLst>
              </a:tr>
            </a:tbl>
          </a:graphicData>
        </a:graphic>
      </p:graphicFrame>
    </p:spTree>
    <p:extLst>
      <p:ext uri="{BB962C8B-B14F-4D97-AF65-F5344CB8AC3E}">
        <p14:creationId xmlns:p14="http://schemas.microsoft.com/office/powerpoint/2010/main" val="3697532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5733818" y="116632"/>
            <a:ext cx="5967852"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BENEFICIOS DE LA GERENCIA BASADA EN VALOR</a:t>
            </a:r>
          </a:p>
        </p:txBody>
      </p:sp>
      <p:sp>
        <p:nvSpPr>
          <p:cNvPr id="6" name="CuadroTexto 5">
            <a:extLst>
              <a:ext uri="{FF2B5EF4-FFF2-40B4-BE49-F238E27FC236}">
                <a16:creationId xmlns:a16="http://schemas.microsoft.com/office/drawing/2014/main" id="{768F5A2E-5221-4398-8F3E-9530A6C88FCD}"/>
              </a:ext>
            </a:extLst>
          </p:cNvPr>
          <p:cNvSpPr txBox="1"/>
          <p:nvPr/>
        </p:nvSpPr>
        <p:spPr>
          <a:xfrm>
            <a:off x="3604591" y="1988840"/>
            <a:ext cx="8097079" cy="646331"/>
          </a:xfrm>
          <a:prstGeom prst="rect">
            <a:avLst/>
          </a:prstGeom>
          <a:noFill/>
        </p:spPr>
        <p:txBody>
          <a:bodyPr wrap="square" rtlCol="0">
            <a:spAutoFit/>
          </a:bodyPr>
          <a:lstStyle/>
          <a:p>
            <a:pPr algn="just"/>
            <a:r>
              <a:rPr lang="es-EC" dirty="0">
                <a:solidFill>
                  <a:schemeClr val="tx2"/>
                </a:solidFill>
              </a:rPr>
              <a:t>La aplicación de la gerencia basada en valor, constituye una herramienta de decisión estratégica y operacional, que busca satisfacer a los involucrados.</a:t>
            </a:r>
            <a:endParaRPr lang="es-EC" dirty="0">
              <a:solidFill>
                <a:schemeClr val="tx2"/>
              </a:solidFill>
              <a:latin typeface="Merriweather" panose="020B0604020202020204" charset="0"/>
            </a:endParaRPr>
          </a:p>
        </p:txBody>
      </p:sp>
      <p:sp>
        <p:nvSpPr>
          <p:cNvPr id="9" name="CuadroTexto 8">
            <a:extLst>
              <a:ext uri="{FF2B5EF4-FFF2-40B4-BE49-F238E27FC236}">
                <a16:creationId xmlns:a16="http://schemas.microsoft.com/office/drawing/2014/main" id="{236573B4-8243-421D-AEA4-A7CC30C485D1}"/>
              </a:ext>
            </a:extLst>
          </p:cNvPr>
          <p:cNvSpPr txBox="1"/>
          <p:nvPr/>
        </p:nvSpPr>
        <p:spPr>
          <a:xfrm>
            <a:off x="204716" y="3392127"/>
            <a:ext cx="9018557" cy="2262158"/>
          </a:xfrm>
          <a:prstGeom prst="rect">
            <a:avLst/>
          </a:prstGeom>
          <a:noFill/>
        </p:spPr>
        <p:txBody>
          <a:bodyPr wrap="square" rtlCol="0">
            <a:spAutoFit/>
          </a:bodyPr>
          <a:lstStyle/>
          <a:p>
            <a:pPr algn="just"/>
            <a:r>
              <a:rPr lang="es-EC" sz="1750" dirty="0">
                <a:solidFill>
                  <a:schemeClr val="tx2"/>
                </a:solidFill>
              </a:rPr>
              <a:t>Cardona &amp; Zapata (2012) menciona algunos beneficios para la empresa:</a:t>
            </a:r>
          </a:p>
          <a:p>
            <a:pPr algn="just"/>
            <a:endParaRPr lang="es-419" sz="1750" dirty="0">
              <a:solidFill>
                <a:schemeClr val="tx2"/>
              </a:solidFill>
            </a:endParaRPr>
          </a:p>
          <a:p>
            <a:pPr lvl="0" algn="just"/>
            <a:r>
              <a:rPr lang="es-EC" sz="1750" dirty="0">
                <a:solidFill>
                  <a:schemeClr val="tx2"/>
                </a:solidFill>
              </a:rPr>
              <a:t>1.- Cumplir con los objetivos financieros y lograr un mejor desempeño en los trabajadores. </a:t>
            </a:r>
            <a:endParaRPr lang="es-419" sz="1750" dirty="0">
              <a:solidFill>
                <a:schemeClr val="tx2"/>
              </a:solidFill>
            </a:endParaRPr>
          </a:p>
          <a:p>
            <a:pPr lvl="0" algn="just"/>
            <a:r>
              <a:rPr lang="es-EC" sz="1750" dirty="0">
                <a:solidFill>
                  <a:schemeClr val="tx2"/>
                </a:solidFill>
              </a:rPr>
              <a:t>2.- Lograr metas de corto y largo plazo, representadas como inductores de valor claves.</a:t>
            </a:r>
            <a:endParaRPr lang="es-419" sz="1750" dirty="0">
              <a:solidFill>
                <a:schemeClr val="tx2"/>
              </a:solidFill>
            </a:endParaRPr>
          </a:p>
          <a:p>
            <a:pPr lvl="0" algn="just"/>
            <a:r>
              <a:rPr lang="es-EC" sz="1750" dirty="0">
                <a:solidFill>
                  <a:schemeClr val="tx2"/>
                </a:solidFill>
              </a:rPr>
              <a:t>3.- Mantener alineado la cultura organizacional con la obtención de valor. </a:t>
            </a:r>
            <a:endParaRPr lang="es-419" sz="1750" dirty="0">
              <a:solidFill>
                <a:schemeClr val="tx2"/>
              </a:solidFill>
            </a:endParaRPr>
          </a:p>
          <a:p>
            <a:pPr lvl="0" algn="just"/>
            <a:r>
              <a:rPr lang="es-EC" sz="1750" dirty="0">
                <a:solidFill>
                  <a:schemeClr val="tx2"/>
                </a:solidFill>
              </a:rPr>
              <a:t>4.- Aplicar actividades de seguimiento y control para obtener resultados positivos</a:t>
            </a:r>
            <a:r>
              <a:rPr lang="es-EC" dirty="0">
                <a:solidFill>
                  <a:schemeClr val="tx2"/>
                </a:solidFill>
              </a:rPr>
              <a:t>.</a:t>
            </a:r>
            <a:endParaRPr lang="es-419" dirty="0">
              <a:solidFill>
                <a:schemeClr val="tx2"/>
              </a:solidFill>
            </a:endParaRPr>
          </a:p>
          <a:p>
            <a:pPr algn="just"/>
            <a:endParaRPr lang="es-EC" dirty="0">
              <a:solidFill>
                <a:schemeClr val="tx2"/>
              </a:solidFill>
              <a:latin typeface="Merriweather" panose="020B0604020202020204" charset="0"/>
            </a:endParaRPr>
          </a:p>
        </p:txBody>
      </p:sp>
      <p:pic>
        <p:nvPicPr>
          <p:cNvPr id="10" name="Imagen 9">
            <a:extLst>
              <a:ext uri="{FF2B5EF4-FFF2-40B4-BE49-F238E27FC236}">
                <a16:creationId xmlns:a16="http://schemas.microsoft.com/office/drawing/2014/main" id="{9B59A14F-F14F-4E70-BED7-D41DB9820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87" y="1231884"/>
            <a:ext cx="2533650" cy="1800225"/>
          </a:xfrm>
          <a:prstGeom prst="rect">
            <a:avLst/>
          </a:prstGeom>
        </p:spPr>
      </p:pic>
      <p:pic>
        <p:nvPicPr>
          <p:cNvPr id="12" name="Imagen 11">
            <a:extLst>
              <a:ext uri="{FF2B5EF4-FFF2-40B4-BE49-F238E27FC236}">
                <a16:creationId xmlns:a16="http://schemas.microsoft.com/office/drawing/2014/main" id="{50D595EB-E243-4CFF-89BD-B1F781CB6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521" y="3465482"/>
            <a:ext cx="2364965" cy="1965877"/>
          </a:xfrm>
          <a:prstGeom prst="rect">
            <a:avLst/>
          </a:prstGeom>
        </p:spPr>
      </p:pic>
    </p:spTree>
    <p:extLst>
      <p:ext uri="{BB962C8B-B14F-4D97-AF65-F5344CB8AC3E}">
        <p14:creationId xmlns:p14="http://schemas.microsoft.com/office/powerpoint/2010/main" val="1297813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5446902" y="21577"/>
            <a:ext cx="6673623" cy="646331"/>
          </a:xfrm>
          <a:prstGeom prst="rect">
            <a:avLst/>
          </a:prstGeom>
          <a:noFill/>
        </p:spPr>
        <p:txBody>
          <a:bodyPr wrap="none" lIns="91440" tIns="45720" rIns="91440" bIns="45720">
            <a:spAutoFit/>
          </a:bodyPr>
          <a:lstStyle/>
          <a:p>
            <a:pPr algn="ctr"/>
            <a:r>
              <a:rPr lang="es-ES" sz="3600" dirty="0">
                <a:ln w="0"/>
                <a:solidFill>
                  <a:schemeClr val="tx2"/>
                </a:solidFill>
                <a:effectLst>
                  <a:outerShdw blurRad="38100" dist="25400" dir="5400000" algn="ctr" rotWithShape="0">
                    <a:srgbClr val="6E747A">
                      <a:alpha val="43000"/>
                    </a:srgbClr>
                  </a:outerShdw>
                </a:effectLst>
              </a:rPr>
              <a:t>INDICADORES FINANCIEROS</a:t>
            </a:r>
          </a:p>
        </p:txBody>
      </p:sp>
      <p:graphicFrame>
        <p:nvGraphicFramePr>
          <p:cNvPr id="2" name="Diagrama 1">
            <a:extLst>
              <a:ext uri="{FF2B5EF4-FFF2-40B4-BE49-F238E27FC236}">
                <a16:creationId xmlns:a16="http://schemas.microsoft.com/office/drawing/2014/main" id="{457CA17F-1772-4686-BA42-188D8CBBB21B}"/>
              </a:ext>
            </a:extLst>
          </p:cNvPr>
          <p:cNvGraphicFramePr/>
          <p:nvPr>
            <p:extLst>
              <p:ext uri="{D42A27DB-BD31-4B8C-83A1-F6EECF244321}">
                <p14:modId xmlns:p14="http://schemas.microsoft.com/office/powerpoint/2010/main" val="3069033179"/>
              </p:ext>
            </p:extLst>
          </p:nvPr>
        </p:nvGraphicFramePr>
        <p:xfrm>
          <a:off x="417443" y="800471"/>
          <a:ext cx="11357113" cy="5522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613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116632"/>
            <a:ext cx="5231110" cy="792088"/>
          </a:xfrm>
          <a:prstGeom prst="homePlate">
            <a:avLst/>
          </a:prstGeom>
          <a:solidFill>
            <a:srgbClr val="FFFFCC"/>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a:ln w="0"/>
                <a:solidFill>
                  <a:schemeClr val="tx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MARCO TEÓRICO</a:t>
            </a:r>
          </a:p>
        </p:txBody>
      </p:sp>
      <p:sp>
        <p:nvSpPr>
          <p:cNvPr id="5" name="Rectángulo 4">
            <a:extLst>
              <a:ext uri="{FF2B5EF4-FFF2-40B4-BE49-F238E27FC236}">
                <a16:creationId xmlns:a16="http://schemas.microsoft.com/office/drawing/2014/main" id="{7E27B129-3C9C-44D9-9369-FC163A2674D8}"/>
              </a:ext>
            </a:extLst>
          </p:cNvPr>
          <p:cNvSpPr/>
          <p:nvPr/>
        </p:nvSpPr>
        <p:spPr>
          <a:xfrm>
            <a:off x="5751443" y="119448"/>
            <a:ext cx="6056243" cy="954107"/>
          </a:xfrm>
          <a:prstGeom prst="rect">
            <a:avLst/>
          </a:prstGeom>
          <a:noFill/>
        </p:spPr>
        <p:txBody>
          <a:bodyPr wrap="square" lIns="91440" tIns="45720" rIns="91440" bIns="45720">
            <a:spAutoFit/>
          </a:bodyPr>
          <a:lstStyle/>
          <a:p>
            <a:pPr algn="ctr"/>
            <a:r>
              <a:rPr lang="es-ES" sz="2800" dirty="0">
                <a:ln w="0"/>
                <a:solidFill>
                  <a:schemeClr val="tx2"/>
                </a:solidFill>
                <a:effectLst>
                  <a:outerShdw blurRad="38100" dist="25400" dir="5400000" algn="ctr" rotWithShape="0">
                    <a:srgbClr val="6E747A">
                      <a:alpha val="43000"/>
                    </a:srgbClr>
                  </a:outerShdw>
                </a:effectLst>
              </a:rPr>
              <a:t>MODELOS DE EMPRESAS Y LA GERENCIA BASADA EN VALOR</a:t>
            </a:r>
          </a:p>
        </p:txBody>
      </p:sp>
      <p:graphicFrame>
        <p:nvGraphicFramePr>
          <p:cNvPr id="2" name="Diagrama 1">
            <a:extLst>
              <a:ext uri="{FF2B5EF4-FFF2-40B4-BE49-F238E27FC236}">
                <a16:creationId xmlns:a16="http://schemas.microsoft.com/office/drawing/2014/main" id="{FBA4BBF3-2163-4546-9158-9EB717AC0078}"/>
              </a:ext>
            </a:extLst>
          </p:cNvPr>
          <p:cNvGraphicFramePr/>
          <p:nvPr>
            <p:extLst>
              <p:ext uri="{D42A27DB-BD31-4B8C-83A1-F6EECF244321}">
                <p14:modId xmlns:p14="http://schemas.microsoft.com/office/powerpoint/2010/main" val="1796618946"/>
              </p:ext>
            </p:extLst>
          </p:nvPr>
        </p:nvGraphicFramePr>
        <p:xfrm>
          <a:off x="384316" y="1444486"/>
          <a:ext cx="11131824" cy="181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0A552865-09C3-472A-BF19-30A634BFB31B}"/>
              </a:ext>
            </a:extLst>
          </p:cNvPr>
          <p:cNvGraphicFramePr/>
          <p:nvPr>
            <p:extLst>
              <p:ext uri="{D42A27DB-BD31-4B8C-83A1-F6EECF244321}">
                <p14:modId xmlns:p14="http://schemas.microsoft.com/office/powerpoint/2010/main" val="2279825546"/>
              </p:ext>
            </p:extLst>
          </p:nvPr>
        </p:nvGraphicFramePr>
        <p:xfrm>
          <a:off x="119271" y="3074504"/>
          <a:ext cx="11688415" cy="36668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35649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1">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E65C091B-FD74-4369-B791-3E60E5E40ECA}" vid="{FEDEFDCA-94DA-4F8E-95E2-FCF80CBC9B49}"/>
    </a:ext>
  </a:extLst>
</a:theme>
</file>

<file path=docProps/app.xml><?xml version="1.0" encoding="utf-8"?>
<Properties xmlns="http://schemas.openxmlformats.org/officeDocument/2006/extended-properties" xmlns:vt="http://schemas.openxmlformats.org/officeDocument/2006/docPropsVTypes">
  <Template/>
  <TotalTime>1218</TotalTime>
  <Words>1641</Words>
  <Application>Microsoft Office PowerPoint</Application>
  <PresentationFormat>Panorámica</PresentationFormat>
  <Paragraphs>173</Paragraphs>
  <Slides>25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Arial Rounded MT Bold</vt:lpstr>
      <vt:lpstr>Cambria Math</vt:lpstr>
      <vt:lpstr>Merriweather</vt:lpstr>
      <vt:lpstr>Symbol</vt:lpstr>
      <vt:lpstr>Times New Roman</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Margarita</dc:creator>
  <cp:lastModifiedBy>UF</cp:lastModifiedBy>
  <cp:revision>82</cp:revision>
  <dcterms:created xsi:type="dcterms:W3CDTF">2020-07-02T19:06:09Z</dcterms:created>
  <dcterms:modified xsi:type="dcterms:W3CDTF">2020-08-20T00:55:58Z</dcterms:modified>
</cp:coreProperties>
</file>