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9" r:id="rId2"/>
    <p:sldId id="265" r:id="rId3"/>
    <p:sldId id="256" r:id="rId4"/>
    <p:sldId id="259" r:id="rId5"/>
    <p:sldId id="260" r:id="rId6"/>
    <p:sldId id="262" r:id="rId7"/>
    <p:sldId id="263" r:id="rId8"/>
    <p:sldId id="264" r:id="rId9"/>
    <p:sldId id="266" r:id="rId10"/>
    <p:sldId id="267" r:id="rId11"/>
    <p:sldId id="268" r:id="rId12"/>
    <p:sldId id="269" r:id="rId13"/>
    <p:sldId id="270" r:id="rId14"/>
    <p:sldId id="271" r:id="rId15"/>
    <p:sldId id="272" r:id="rId16"/>
    <p:sldId id="273" r:id="rId17"/>
    <p:sldId id="275" r:id="rId18"/>
    <p:sldId id="274" r:id="rId19"/>
    <p:sldId id="276" r:id="rId20"/>
    <p:sldId id="277" r:id="rId21"/>
    <p:sldId id="280" r:id="rId22"/>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SUARIO\Documents\TESIS\cap%204\graficos%20final.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USUARIO\Documents\TESIS\cap%204\CAMEL-Y-ESTADOS-CONSOLIDADOS-2014-2018.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USUARIO\Documents\TESIS\cap%204\CAMEL-Y-ESTADOS-CONSOLIDADOS-2014-2018.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USUARIO\Documents\TESIS\cap%204\CAMEL-Y-ESTADOS-CONSOLIDADOS-2014-2018.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USUARIO\Documents\TESIS\cap%204\CAMEL-Y-ESTADOS-CONSOLIDADOS-2014-2018.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USUARIO\Documents\TESIS\cap%204\CAMEL-Y-ESTADOS-CONSOLIDADOS-2014-2018.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USUARIO\Documents\TESIS\cap%204\CAMEL-Y-ESTADOS-CONSOLIDADOS-2014-2018%20sofi%20graficos.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USUARIO\Documents\TESIS\cap%204\CAMEL-Y-ESTADOS-CONSOLIDADOS-2014-2018%20sofi%20graficos.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USUARIO\Documents\TESIS\cap%204\CAMEL-Y-ESTADOS-CONSOLIDADOS-2014-2018%20sofi%20graficos.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USUARIO\Documents\TESIS\cap%204\CAMEL-Y-ESTADOS-CONSOLIDADOS-2014-2018%20sofi%20graficos.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USUARIO\Documents\TESIS\cap%204\CAMEL-Y-ESTADOS-CONSOLIDADOS-2014-2018%20sofi%20graficos.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USUARIO\Documents\TESIS\cap%204\BSG%20HORIZONTAL%202014-2018%20solo%20grafico%20carter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USUARIO\Documents\TESIS\cap%204\graficos%20final.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USUARIO\Documents\TESIS\cap%204\GRAFICOS-DE-ESTADOS-FINANCIEROS-denisse.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USUARIO\Documents\TESIS\cap%204\graficos%20final.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USUARIO\Documents\TESIS\cap%204\graficos%20final.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USUARIO\Documents\TESIS\cap%204\GRAFICOS-DE-ESTADOS-FINANCIEROS-CORREGIDOS%20sofi.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USUARIO\Documents\TESIS\cap%204\GRAFICOS-DE-ESTADOS-FINANCIEROS-CORREGIDOS%20sofi.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USUARIO\Documents\TESIS\cap%204\GRAFICOS-DE-ESTADOS-FINANCIEROS-CORREGIDOS%20sofi.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320" b="1" i="0" u="none" strike="noStrike" kern="1200" spc="100" baseline="0">
                <a:solidFill>
                  <a:srgbClr val="000000"/>
                </a:solidFill>
                <a:effectLst/>
                <a:latin typeface="+mn-lt"/>
                <a:ea typeface="+mn-ea"/>
                <a:cs typeface="+mn-cs"/>
              </a:defRPr>
            </a:pPr>
            <a:r>
              <a:rPr lang="en-US" dirty="0">
                <a:effectLst/>
              </a:rPr>
              <a:t>ACTIVO </a:t>
            </a:r>
            <a:r>
              <a:rPr lang="es-EC" noProof="0" dirty="0">
                <a:effectLst/>
              </a:rPr>
              <a:t>DISPONIBLE</a:t>
            </a:r>
          </a:p>
        </c:rich>
      </c:tx>
      <c:overlay val="0"/>
      <c:spPr>
        <a:noFill/>
        <a:ln>
          <a:noFill/>
        </a:ln>
        <a:effectLst/>
      </c:spPr>
      <c:txPr>
        <a:bodyPr rot="0" spcFirstLastPara="1" vertOverflow="ellipsis" vert="horz" wrap="square" anchor="ctr" anchorCtr="1"/>
        <a:lstStyle/>
        <a:p>
          <a:pPr algn="ctr">
            <a:defRPr sz="1320" b="1" i="0" u="none" strike="noStrike" kern="1200" spc="100" baseline="0">
              <a:solidFill>
                <a:srgbClr val="000000"/>
              </a:solidFill>
              <a:effectLst/>
              <a:latin typeface="+mn-lt"/>
              <a:ea typeface="+mn-ea"/>
              <a:cs typeface="+mn-cs"/>
            </a:defRPr>
          </a:pPr>
          <a:endParaRPr lang="es-EC"/>
        </a:p>
      </c:txPr>
    </c:title>
    <c:autoTitleDeleted val="0"/>
    <c:plotArea>
      <c:layout/>
      <c:lineChart>
        <c:grouping val="standard"/>
        <c:varyColors val="0"/>
        <c:ser>
          <c:idx val="0"/>
          <c:order val="0"/>
          <c:tx>
            <c:strRef>
              <c:f>BSG!$B$6</c:f>
              <c:strCache>
                <c:ptCount val="1"/>
                <c:pt idx="0">
                  <c:v>FONDOS DISPONIBLES</c:v>
                </c:pt>
              </c:strCache>
            </c:strRef>
          </c:tx>
          <c:spPr>
            <a:ln w="34925" cap="rnd">
              <a:solidFill>
                <a:schemeClr val="accent1"/>
              </a:solidFill>
              <a:round/>
            </a:ln>
            <a:effectLst>
              <a:outerShdw blurRad="40000" dist="23000" dir="5400000" rotWithShape="0">
                <a:srgbClr val="000000">
                  <a:alpha val="35000"/>
                </a:srgbClr>
              </a:outerShdw>
            </a:effectLst>
          </c:spPr>
          <c:marker>
            <c:symbol val="none"/>
          </c:marker>
          <c:cat>
            <c:numRef>
              <c:f>BSG!$C$3:$G$3</c:f>
              <c:numCache>
                <c:formatCode>General</c:formatCode>
                <c:ptCount val="5"/>
                <c:pt idx="0">
                  <c:v>2014</c:v>
                </c:pt>
                <c:pt idx="1">
                  <c:v>2015</c:v>
                </c:pt>
                <c:pt idx="2">
                  <c:v>2016</c:v>
                </c:pt>
                <c:pt idx="3">
                  <c:v>2017</c:v>
                </c:pt>
                <c:pt idx="4">
                  <c:v>2018</c:v>
                </c:pt>
              </c:numCache>
            </c:numRef>
          </c:cat>
          <c:val>
            <c:numRef>
              <c:f>BSG!$C$6:$G$6</c:f>
              <c:numCache>
                <c:formatCode>#,##0.00</c:formatCode>
                <c:ptCount val="5"/>
                <c:pt idx="0">
                  <c:v>595110.35</c:v>
                </c:pt>
                <c:pt idx="1">
                  <c:v>595493.81999999995</c:v>
                </c:pt>
                <c:pt idx="2">
                  <c:v>669148.71</c:v>
                </c:pt>
                <c:pt idx="3">
                  <c:v>456585.01</c:v>
                </c:pt>
                <c:pt idx="4">
                  <c:v>535026.64</c:v>
                </c:pt>
              </c:numCache>
            </c:numRef>
          </c:val>
          <c:smooth val="0"/>
          <c:extLst>
            <c:ext xmlns:c16="http://schemas.microsoft.com/office/drawing/2014/chart" uri="{C3380CC4-5D6E-409C-BE32-E72D297353CC}">
              <c16:uniqueId val="{00000000-A460-4925-82A8-DA4DFD3782EC}"/>
            </c:ext>
          </c:extLst>
        </c:ser>
        <c:ser>
          <c:idx val="1"/>
          <c:order val="1"/>
          <c:tx>
            <c:strRef>
              <c:f>BSG!$B$17</c:f>
              <c:strCache>
                <c:ptCount val="1"/>
                <c:pt idx="0">
                  <c:v>INVERSIONES</c:v>
                </c:pt>
              </c:strCache>
            </c:strRef>
          </c:tx>
          <c:spPr>
            <a:ln w="34925" cap="rnd">
              <a:solidFill>
                <a:schemeClr val="accent2"/>
              </a:solidFill>
              <a:round/>
            </a:ln>
            <a:effectLst>
              <a:outerShdw blurRad="40000" dist="23000" dir="5400000" rotWithShape="0">
                <a:srgbClr val="000000">
                  <a:alpha val="35000"/>
                </a:srgbClr>
              </a:outerShdw>
            </a:effectLst>
          </c:spPr>
          <c:marker>
            <c:symbol val="none"/>
          </c:marker>
          <c:cat>
            <c:numRef>
              <c:f>BSG!$C$3:$G$3</c:f>
              <c:numCache>
                <c:formatCode>General</c:formatCode>
                <c:ptCount val="5"/>
                <c:pt idx="0">
                  <c:v>2014</c:v>
                </c:pt>
                <c:pt idx="1">
                  <c:v>2015</c:v>
                </c:pt>
                <c:pt idx="2">
                  <c:v>2016</c:v>
                </c:pt>
                <c:pt idx="3">
                  <c:v>2017</c:v>
                </c:pt>
                <c:pt idx="4">
                  <c:v>2018</c:v>
                </c:pt>
              </c:numCache>
            </c:numRef>
          </c:cat>
          <c:val>
            <c:numRef>
              <c:f>BSG!$C$17:$G$17</c:f>
              <c:numCache>
                <c:formatCode>#,##0.00</c:formatCode>
                <c:ptCount val="5"/>
                <c:pt idx="0">
                  <c:v>23220.03</c:v>
                </c:pt>
                <c:pt idx="1">
                  <c:v>84338.880000000005</c:v>
                </c:pt>
                <c:pt idx="2">
                  <c:v>8122.8</c:v>
                </c:pt>
                <c:pt idx="3">
                  <c:v>8122.8</c:v>
                </c:pt>
                <c:pt idx="4">
                  <c:v>0</c:v>
                </c:pt>
              </c:numCache>
            </c:numRef>
          </c:val>
          <c:smooth val="0"/>
          <c:extLst>
            <c:ext xmlns:c16="http://schemas.microsoft.com/office/drawing/2014/chart" uri="{C3380CC4-5D6E-409C-BE32-E72D297353CC}">
              <c16:uniqueId val="{00000001-A460-4925-82A8-DA4DFD3782EC}"/>
            </c:ext>
          </c:extLst>
        </c:ser>
        <c:dLbls>
          <c:showLegendKey val="0"/>
          <c:showVal val="0"/>
          <c:showCatName val="0"/>
          <c:showSerName val="0"/>
          <c:showPercent val="0"/>
          <c:showBubbleSize val="0"/>
        </c:dLbls>
        <c:smooth val="0"/>
        <c:axId val="943805791"/>
        <c:axId val="943806207"/>
      </c:lineChart>
      <c:catAx>
        <c:axId val="943805791"/>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100" b="0" i="0" u="none" strike="noStrike" kern="1200" baseline="0">
                <a:solidFill>
                  <a:srgbClr val="000000"/>
                </a:solidFill>
                <a:latin typeface="+mn-lt"/>
                <a:ea typeface="+mn-ea"/>
                <a:cs typeface="+mn-cs"/>
              </a:defRPr>
            </a:pPr>
            <a:endParaRPr lang="es-EC"/>
          </a:p>
        </c:txPr>
        <c:crossAx val="943806207"/>
        <c:crossesAt val="0"/>
        <c:auto val="1"/>
        <c:lblAlgn val="ctr"/>
        <c:lblOffset val="100"/>
        <c:noMultiLvlLbl val="0"/>
      </c:catAx>
      <c:valAx>
        <c:axId val="943806207"/>
        <c:scaling>
          <c:orientation val="minMax"/>
          <c:max val="700000"/>
          <c:min val="0"/>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rgbClr val="000000"/>
                </a:solidFill>
                <a:latin typeface="+mn-lt"/>
                <a:ea typeface="+mn-ea"/>
                <a:cs typeface="+mn-cs"/>
              </a:defRPr>
            </a:pPr>
            <a:endParaRPr lang="es-EC"/>
          </a:p>
        </c:txPr>
        <c:crossAx val="943805791"/>
        <c:crosses val="autoZero"/>
        <c:crossBetween val="between"/>
        <c:majorUnit val="200000"/>
      </c:valAx>
      <c:dTable>
        <c:showHorzBorder val="1"/>
        <c:showVertBorder val="1"/>
        <c:showOutline val="1"/>
        <c:showKeys val="1"/>
        <c:spPr>
          <a:noFill/>
          <a:ln w="9525">
            <a:solidFill>
              <a:schemeClr val="tx1">
                <a:lumMod val="75000"/>
              </a:schemeClr>
            </a:solidFill>
          </a:ln>
          <a:effectLst/>
        </c:spPr>
        <c:txPr>
          <a:bodyPr rot="0" spcFirstLastPara="1" vertOverflow="ellipsis" vert="horz" wrap="square" anchor="ctr" anchorCtr="1"/>
          <a:lstStyle/>
          <a:p>
            <a:pPr rtl="0">
              <a:defRPr sz="1100" b="0" i="0" u="none" strike="noStrike" kern="1200" baseline="0">
                <a:solidFill>
                  <a:srgbClr val="000000"/>
                </a:solidFill>
                <a:latin typeface="+mn-lt"/>
                <a:ea typeface="+mn-ea"/>
                <a:cs typeface="+mn-cs"/>
              </a:defRPr>
            </a:pPr>
            <a:endParaRPr lang="es-EC"/>
          </a:p>
        </c:txPr>
      </c:dTable>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1100">
          <a:solidFill>
            <a:srgbClr val="000000"/>
          </a:solidFill>
        </a:defRPr>
      </a:pPr>
      <a:endParaRPr lang="es-EC"/>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1" i="0" u="none" strike="noStrike" kern="1200" spc="100" baseline="0">
                <a:solidFill>
                  <a:srgbClr val="000000"/>
                </a:solidFill>
                <a:effectLst/>
                <a:latin typeface="+mn-lt"/>
                <a:ea typeface="+mn-ea"/>
                <a:cs typeface="+mn-cs"/>
              </a:defRPr>
            </a:pPr>
            <a:r>
              <a:rPr lang="en-US" dirty="0">
                <a:effectLst/>
              </a:rPr>
              <a:t>ÍNDICE DE UTILIZACIÓN PATRIMONIAL</a:t>
            </a:r>
          </a:p>
        </c:rich>
      </c:tx>
      <c:overlay val="0"/>
      <c:spPr>
        <a:noFill/>
        <a:ln>
          <a:noFill/>
        </a:ln>
        <a:effectLst/>
      </c:spPr>
      <c:txPr>
        <a:bodyPr rot="0" spcFirstLastPara="1" vertOverflow="ellipsis" vert="horz" wrap="square" anchor="ctr" anchorCtr="1"/>
        <a:lstStyle/>
        <a:p>
          <a:pPr>
            <a:defRPr sz="1260" b="1" i="0" u="none" strike="noStrike" kern="1200" spc="100" baseline="0">
              <a:solidFill>
                <a:srgbClr val="000000"/>
              </a:solidFill>
              <a:effectLst/>
              <a:latin typeface="+mn-lt"/>
              <a:ea typeface="+mn-ea"/>
              <a:cs typeface="+mn-cs"/>
            </a:defRPr>
          </a:pPr>
          <a:endParaRPr lang="es-EC"/>
        </a:p>
      </c:txPr>
    </c:title>
    <c:autoTitleDeleted val="0"/>
    <c:plotArea>
      <c:layout/>
      <c:lineChart>
        <c:grouping val="standard"/>
        <c:varyColors val="0"/>
        <c:ser>
          <c:idx val="0"/>
          <c:order val="0"/>
          <c:tx>
            <c:strRef>
              <c:f>'CAM DIAPO'!$B$6</c:f>
              <c:strCache>
                <c:ptCount val="1"/>
                <c:pt idx="0">
                  <c:v>ÍNDICE DE UTILIZACIÓN PATRIMONIAL</c:v>
                </c:pt>
              </c:strCache>
            </c:strRef>
          </c:tx>
          <c:spPr>
            <a:ln w="34925" cap="rnd">
              <a:solidFill>
                <a:schemeClr val="accent2"/>
              </a:solidFill>
              <a:round/>
            </a:ln>
            <a:effectLst>
              <a:outerShdw blurRad="40000" dist="23000" dir="5400000" rotWithShape="0">
                <a:srgbClr val="000000">
                  <a:alpha val="35000"/>
                </a:srgbClr>
              </a:outerShdw>
            </a:effectLst>
          </c:spPr>
          <c:marker>
            <c:symbol val="none"/>
          </c:marker>
          <c:cat>
            <c:numRef>
              <c:f>'CAM DIAPO'!$C$3:$G$3</c:f>
              <c:numCache>
                <c:formatCode>General</c:formatCode>
                <c:ptCount val="5"/>
                <c:pt idx="0">
                  <c:v>2014</c:v>
                </c:pt>
                <c:pt idx="1">
                  <c:v>2015</c:v>
                </c:pt>
                <c:pt idx="2">
                  <c:v>2016</c:v>
                </c:pt>
                <c:pt idx="3">
                  <c:v>2017</c:v>
                </c:pt>
                <c:pt idx="4">
                  <c:v>2018</c:v>
                </c:pt>
              </c:numCache>
            </c:numRef>
          </c:cat>
          <c:val>
            <c:numRef>
              <c:f>'CAM DIAPO'!$C$6:$G$6</c:f>
              <c:numCache>
                <c:formatCode>0.00%</c:formatCode>
                <c:ptCount val="5"/>
                <c:pt idx="0">
                  <c:v>0.21306487055077059</c:v>
                </c:pt>
                <c:pt idx="1">
                  <c:v>0.23854727318664345</c:v>
                </c:pt>
                <c:pt idx="2">
                  <c:v>0.24954941770526978</c:v>
                </c:pt>
                <c:pt idx="3">
                  <c:v>0.29072417252962746</c:v>
                </c:pt>
                <c:pt idx="4">
                  <c:v>0.2557980538046517</c:v>
                </c:pt>
              </c:numCache>
            </c:numRef>
          </c:val>
          <c:smooth val="0"/>
          <c:extLst>
            <c:ext xmlns:c16="http://schemas.microsoft.com/office/drawing/2014/chart" uri="{C3380CC4-5D6E-409C-BE32-E72D297353CC}">
              <c16:uniqueId val="{00000000-205B-4B3C-81DB-7340AE13ACD6}"/>
            </c:ext>
          </c:extLst>
        </c:ser>
        <c:dLbls>
          <c:showLegendKey val="0"/>
          <c:showVal val="0"/>
          <c:showCatName val="0"/>
          <c:showSerName val="0"/>
          <c:showPercent val="0"/>
          <c:showBubbleSize val="0"/>
        </c:dLbls>
        <c:smooth val="0"/>
        <c:axId val="734436464"/>
        <c:axId val="734435216"/>
      </c:lineChart>
      <c:catAx>
        <c:axId val="734436464"/>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050" b="0" i="0" u="none" strike="noStrike" kern="1200" baseline="0">
                <a:solidFill>
                  <a:srgbClr val="000000"/>
                </a:solidFill>
                <a:latin typeface="+mn-lt"/>
                <a:ea typeface="+mn-ea"/>
                <a:cs typeface="+mn-cs"/>
              </a:defRPr>
            </a:pPr>
            <a:endParaRPr lang="es-EC"/>
          </a:p>
        </c:txPr>
        <c:crossAx val="734435216"/>
        <c:crosses val="autoZero"/>
        <c:auto val="1"/>
        <c:lblAlgn val="ctr"/>
        <c:lblOffset val="100"/>
        <c:noMultiLvlLbl val="0"/>
      </c:catAx>
      <c:valAx>
        <c:axId val="734435216"/>
        <c:scaling>
          <c:orientation val="minMax"/>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rgbClr val="000000"/>
                </a:solidFill>
                <a:latin typeface="+mn-lt"/>
                <a:ea typeface="+mn-ea"/>
                <a:cs typeface="+mn-cs"/>
              </a:defRPr>
            </a:pPr>
            <a:endParaRPr lang="es-EC"/>
          </a:p>
        </c:txPr>
        <c:crossAx val="734436464"/>
        <c:crosses val="autoZero"/>
        <c:crossBetween val="between"/>
        <c:majorUnit val="0.1"/>
      </c:valAx>
      <c:dTable>
        <c:showHorzBorder val="1"/>
        <c:showVertBorder val="1"/>
        <c:showOutline val="1"/>
        <c:showKeys val="1"/>
        <c:spPr>
          <a:noFill/>
          <a:ln w="9525">
            <a:solidFill>
              <a:schemeClr val="tx1">
                <a:lumMod val="75000"/>
              </a:schemeClr>
            </a:solidFill>
          </a:ln>
          <a:effectLst/>
        </c:spPr>
        <c:txPr>
          <a:bodyPr rot="0" spcFirstLastPara="1" vertOverflow="ellipsis" vert="horz" wrap="square" anchor="ctr" anchorCtr="1"/>
          <a:lstStyle/>
          <a:p>
            <a:pPr rtl="0">
              <a:defRPr sz="1050" b="0" i="0" u="none" strike="noStrike" kern="1200" baseline="0">
                <a:solidFill>
                  <a:srgbClr val="000000"/>
                </a:solidFill>
                <a:latin typeface="+mn-lt"/>
                <a:ea typeface="+mn-ea"/>
                <a:cs typeface="+mn-cs"/>
              </a:defRPr>
            </a:pPr>
            <a:endParaRPr lang="es-EC"/>
          </a:p>
        </c:txPr>
      </c:dTable>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1050">
          <a:solidFill>
            <a:srgbClr val="000000"/>
          </a:solidFill>
        </a:defRPr>
      </a:pPr>
      <a:endParaRPr lang="es-EC"/>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1" i="0" u="none" strike="noStrike" kern="1200" spc="100" baseline="0">
                <a:solidFill>
                  <a:srgbClr val="000000"/>
                </a:solidFill>
                <a:effectLst/>
                <a:latin typeface="+mn-lt"/>
                <a:ea typeface="+mn-ea"/>
                <a:cs typeface="+mn-cs"/>
              </a:defRPr>
            </a:pPr>
            <a:r>
              <a:rPr lang="en-US" dirty="0">
                <a:effectLst/>
              </a:rPr>
              <a:t>ÍNDICE DE IMPRODUCTIVIDAD DEL PATRIMONIO</a:t>
            </a:r>
          </a:p>
        </c:rich>
      </c:tx>
      <c:overlay val="0"/>
      <c:spPr>
        <a:noFill/>
        <a:ln>
          <a:noFill/>
        </a:ln>
        <a:effectLst/>
      </c:spPr>
      <c:txPr>
        <a:bodyPr rot="0" spcFirstLastPara="1" vertOverflow="ellipsis" vert="horz" wrap="square" anchor="ctr" anchorCtr="1"/>
        <a:lstStyle/>
        <a:p>
          <a:pPr>
            <a:defRPr sz="1260" b="1" i="0" u="none" strike="noStrike" kern="1200" spc="100" baseline="0">
              <a:solidFill>
                <a:srgbClr val="000000"/>
              </a:solidFill>
              <a:effectLst/>
              <a:latin typeface="+mn-lt"/>
              <a:ea typeface="+mn-ea"/>
              <a:cs typeface="+mn-cs"/>
            </a:defRPr>
          </a:pPr>
          <a:endParaRPr lang="es-EC"/>
        </a:p>
      </c:txPr>
    </c:title>
    <c:autoTitleDeleted val="0"/>
    <c:plotArea>
      <c:layout/>
      <c:lineChart>
        <c:grouping val="standard"/>
        <c:varyColors val="0"/>
        <c:ser>
          <c:idx val="0"/>
          <c:order val="0"/>
          <c:tx>
            <c:strRef>
              <c:f>'CAM DIAPO'!$B$12</c:f>
              <c:strCache>
                <c:ptCount val="1"/>
                <c:pt idx="0">
                  <c:v>ÍNDICE DE IMPRODUCTIVIDAD DEL PATRIMONIO</c:v>
                </c:pt>
              </c:strCache>
            </c:strRef>
          </c:tx>
          <c:spPr>
            <a:ln w="34925" cap="rnd">
              <a:solidFill>
                <a:schemeClr val="accent2"/>
              </a:solidFill>
              <a:round/>
            </a:ln>
            <a:effectLst>
              <a:outerShdw blurRad="40000" dist="23000" dir="5400000" rotWithShape="0">
                <a:srgbClr val="000000">
                  <a:alpha val="35000"/>
                </a:srgbClr>
              </a:outerShdw>
            </a:effectLst>
          </c:spPr>
          <c:marker>
            <c:symbol val="none"/>
          </c:marker>
          <c:cat>
            <c:numRef>
              <c:f>'CAM DIAPO'!$C$9:$G$9</c:f>
              <c:numCache>
                <c:formatCode>General</c:formatCode>
                <c:ptCount val="5"/>
                <c:pt idx="0">
                  <c:v>2014</c:v>
                </c:pt>
                <c:pt idx="1">
                  <c:v>2015</c:v>
                </c:pt>
                <c:pt idx="2">
                  <c:v>2016</c:v>
                </c:pt>
                <c:pt idx="3">
                  <c:v>2017</c:v>
                </c:pt>
                <c:pt idx="4">
                  <c:v>2018</c:v>
                </c:pt>
              </c:numCache>
            </c:numRef>
          </c:cat>
          <c:val>
            <c:numRef>
              <c:f>'CAM DIAPO'!$C$12:$G$12</c:f>
              <c:numCache>
                <c:formatCode>0.00%</c:formatCode>
                <c:ptCount val="5"/>
                <c:pt idx="0">
                  <c:v>1.7627735561367504</c:v>
                </c:pt>
                <c:pt idx="1">
                  <c:v>1.1842854951919073</c:v>
                </c:pt>
                <c:pt idx="2">
                  <c:v>1.192182378322199</c:v>
                </c:pt>
                <c:pt idx="3">
                  <c:v>1.1812101519652987</c:v>
                </c:pt>
                <c:pt idx="4">
                  <c:v>1.3064127855797134</c:v>
                </c:pt>
              </c:numCache>
            </c:numRef>
          </c:val>
          <c:smooth val="0"/>
          <c:extLst>
            <c:ext xmlns:c16="http://schemas.microsoft.com/office/drawing/2014/chart" uri="{C3380CC4-5D6E-409C-BE32-E72D297353CC}">
              <c16:uniqueId val="{00000000-7BEA-42F0-A4DB-85AB64E0C1C6}"/>
            </c:ext>
          </c:extLst>
        </c:ser>
        <c:dLbls>
          <c:showLegendKey val="0"/>
          <c:showVal val="0"/>
          <c:showCatName val="0"/>
          <c:showSerName val="0"/>
          <c:showPercent val="0"/>
          <c:showBubbleSize val="0"/>
        </c:dLbls>
        <c:smooth val="0"/>
        <c:axId val="741887424"/>
        <c:axId val="741883680"/>
      </c:lineChart>
      <c:catAx>
        <c:axId val="741887424"/>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050" b="0" i="0" u="none" strike="noStrike" kern="1200" baseline="0">
                <a:solidFill>
                  <a:srgbClr val="000000"/>
                </a:solidFill>
                <a:latin typeface="+mn-lt"/>
                <a:ea typeface="+mn-ea"/>
                <a:cs typeface="+mn-cs"/>
              </a:defRPr>
            </a:pPr>
            <a:endParaRPr lang="es-EC"/>
          </a:p>
        </c:txPr>
        <c:crossAx val="741883680"/>
        <c:crosses val="autoZero"/>
        <c:auto val="1"/>
        <c:lblAlgn val="ctr"/>
        <c:lblOffset val="100"/>
        <c:noMultiLvlLbl val="0"/>
      </c:catAx>
      <c:valAx>
        <c:axId val="741883680"/>
        <c:scaling>
          <c:orientation val="minMax"/>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rgbClr val="000000"/>
                </a:solidFill>
                <a:latin typeface="+mn-lt"/>
                <a:ea typeface="+mn-ea"/>
                <a:cs typeface="+mn-cs"/>
              </a:defRPr>
            </a:pPr>
            <a:endParaRPr lang="es-EC"/>
          </a:p>
        </c:txPr>
        <c:crossAx val="741887424"/>
        <c:crosses val="autoZero"/>
        <c:crossBetween val="between"/>
        <c:majorUnit val="0.4"/>
      </c:valAx>
      <c:dTable>
        <c:showHorzBorder val="1"/>
        <c:showVertBorder val="1"/>
        <c:showOutline val="1"/>
        <c:showKeys val="1"/>
        <c:spPr>
          <a:noFill/>
          <a:ln w="9525">
            <a:solidFill>
              <a:schemeClr val="tx1">
                <a:lumMod val="75000"/>
              </a:schemeClr>
            </a:solidFill>
          </a:ln>
          <a:effectLst/>
        </c:spPr>
        <c:txPr>
          <a:bodyPr rot="0" spcFirstLastPara="1" vertOverflow="ellipsis" vert="horz" wrap="square" anchor="ctr" anchorCtr="1"/>
          <a:lstStyle/>
          <a:p>
            <a:pPr rtl="0">
              <a:defRPr sz="1050" b="0" i="0" u="none" strike="noStrike" kern="1200" baseline="0">
                <a:solidFill>
                  <a:srgbClr val="000000"/>
                </a:solidFill>
                <a:latin typeface="+mn-lt"/>
                <a:ea typeface="+mn-ea"/>
                <a:cs typeface="+mn-cs"/>
              </a:defRPr>
            </a:pPr>
            <a:endParaRPr lang="es-EC"/>
          </a:p>
        </c:txPr>
      </c:dTable>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1050">
          <a:solidFill>
            <a:srgbClr val="000000"/>
          </a:solidFill>
        </a:defRPr>
      </a:pPr>
      <a:endParaRPr lang="es-EC"/>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1" i="0" u="none" strike="noStrike" kern="1200" spc="100" baseline="0">
                <a:solidFill>
                  <a:srgbClr val="000000"/>
                </a:solidFill>
                <a:effectLst/>
                <a:latin typeface="+mn-lt"/>
                <a:ea typeface="+mn-ea"/>
                <a:cs typeface="+mn-cs"/>
              </a:defRPr>
            </a:pPr>
            <a:r>
              <a:rPr lang="en-US" dirty="0">
                <a:effectLst/>
              </a:rPr>
              <a:t>ÍNDICE DE MOROSIDAD DE CARTERA</a:t>
            </a:r>
          </a:p>
        </c:rich>
      </c:tx>
      <c:overlay val="0"/>
      <c:spPr>
        <a:noFill/>
        <a:ln>
          <a:noFill/>
        </a:ln>
        <a:effectLst/>
      </c:spPr>
      <c:txPr>
        <a:bodyPr rot="0" spcFirstLastPara="1" vertOverflow="ellipsis" vert="horz" wrap="square" anchor="ctr" anchorCtr="1"/>
        <a:lstStyle/>
        <a:p>
          <a:pPr>
            <a:defRPr sz="1260" b="1" i="0" u="none" strike="noStrike" kern="1200" spc="100" baseline="0">
              <a:solidFill>
                <a:srgbClr val="000000"/>
              </a:solidFill>
              <a:effectLst/>
              <a:latin typeface="+mn-lt"/>
              <a:ea typeface="+mn-ea"/>
              <a:cs typeface="+mn-cs"/>
            </a:defRPr>
          </a:pPr>
          <a:endParaRPr lang="es-EC"/>
        </a:p>
      </c:txPr>
    </c:title>
    <c:autoTitleDeleted val="0"/>
    <c:plotArea>
      <c:layout/>
      <c:lineChart>
        <c:grouping val="standard"/>
        <c:varyColors val="0"/>
        <c:ser>
          <c:idx val="0"/>
          <c:order val="0"/>
          <c:tx>
            <c:strRef>
              <c:f>'CAM DIAPO'!$B$18</c:f>
              <c:strCache>
                <c:ptCount val="1"/>
                <c:pt idx="0">
                  <c:v>ÍNDICE DE MOROSIDAD DE CARTERA</c:v>
                </c:pt>
              </c:strCache>
            </c:strRef>
          </c:tx>
          <c:spPr>
            <a:ln w="34925" cap="rnd">
              <a:solidFill>
                <a:schemeClr val="accent1"/>
              </a:solidFill>
              <a:round/>
            </a:ln>
            <a:effectLst>
              <a:outerShdw blurRad="40000" dist="23000" dir="5400000" rotWithShape="0">
                <a:srgbClr val="000000">
                  <a:alpha val="35000"/>
                </a:srgbClr>
              </a:outerShdw>
            </a:effectLst>
          </c:spPr>
          <c:marker>
            <c:symbol val="none"/>
          </c:marker>
          <c:cat>
            <c:numRef>
              <c:f>'CAM DIAPO'!$C$15:$G$15</c:f>
              <c:numCache>
                <c:formatCode>General</c:formatCode>
                <c:ptCount val="5"/>
                <c:pt idx="0">
                  <c:v>2014</c:v>
                </c:pt>
                <c:pt idx="1">
                  <c:v>2015</c:v>
                </c:pt>
                <c:pt idx="2">
                  <c:v>2016</c:v>
                </c:pt>
                <c:pt idx="3">
                  <c:v>2017</c:v>
                </c:pt>
                <c:pt idx="4">
                  <c:v>2018</c:v>
                </c:pt>
              </c:numCache>
            </c:numRef>
          </c:cat>
          <c:val>
            <c:numRef>
              <c:f>'CAM DIAPO'!$C$18:$G$18</c:f>
              <c:numCache>
                <c:formatCode>0.00%</c:formatCode>
                <c:ptCount val="5"/>
                <c:pt idx="0">
                  <c:v>3.0657163390223886E-2</c:v>
                </c:pt>
                <c:pt idx="1">
                  <c:v>9.7602703284024317E-2</c:v>
                </c:pt>
                <c:pt idx="2">
                  <c:v>0.1961651095739079</c:v>
                </c:pt>
                <c:pt idx="3">
                  <c:v>0.17331673576857384</c:v>
                </c:pt>
                <c:pt idx="4">
                  <c:v>0.1437756040972325</c:v>
                </c:pt>
              </c:numCache>
            </c:numRef>
          </c:val>
          <c:smooth val="0"/>
          <c:extLst>
            <c:ext xmlns:c16="http://schemas.microsoft.com/office/drawing/2014/chart" uri="{C3380CC4-5D6E-409C-BE32-E72D297353CC}">
              <c16:uniqueId val="{00000000-A645-4BC1-BDF8-573DC1CE229A}"/>
            </c:ext>
          </c:extLst>
        </c:ser>
        <c:dLbls>
          <c:showLegendKey val="0"/>
          <c:showVal val="0"/>
          <c:showCatName val="0"/>
          <c:showSerName val="0"/>
          <c:showPercent val="0"/>
          <c:showBubbleSize val="0"/>
        </c:dLbls>
        <c:smooth val="0"/>
        <c:axId val="577306320"/>
        <c:axId val="577309648"/>
      </c:lineChart>
      <c:catAx>
        <c:axId val="577306320"/>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050" b="0" i="0" u="none" strike="noStrike" kern="1200" baseline="0">
                <a:solidFill>
                  <a:srgbClr val="000000"/>
                </a:solidFill>
                <a:latin typeface="+mn-lt"/>
                <a:ea typeface="+mn-ea"/>
                <a:cs typeface="+mn-cs"/>
              </a:defRPr>
            </a:pPr>
            <a:endParaRPr lang="es-EC"/>
          </a:p>
        </c:txPr>
        <c:crossAx val="577309648"/>
        <c:crosses val="autoZero"/>
        <c:auto val="1"/>
        <c:lblAlgn val="ctr"/>
        <c:lblOffset val="100"/>
        <c:noMultiLvlLbl val="0"/>
      </c:catAx>
      <c:valAx>
        <c:axId val="577309648"/>
        <c:scaling>
          <c:orientation val="minMax"/>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rgbClr val="000000"/>
                </a:solidFill>
                <a:latin typeface="+mn-lt"/>
                <a:ea typeface="+mn-ea"/>
                <a:cs typeface="+mn-cs"/>
              </a:defRPr>
            </a:pPr>
            <a:endParaRPr lang="es-EC"/>
          </a:p>
        </c:txPr>
        <c:crossAx val="577306320"/>
        <c:crosses val="autoZero"/>
        <c:crossBetween val="between"/>
      </c:valAx>
      <c:dTable>
        <c:showHorzBorder val="1"/>
        <c:showVertBorder val="1"/>
        <c:showOutline val="1"/>
        <c:showKeys val="1"/>
        <c:spPr>
          <a:noFill/>
          <a:ln w="9525">
            <a:solidFill>
              <a:schemeClr val="tx1">
                <a:lumMod val="75000"/>
              </a:schemeClr>
            </a:solidFill>
          </a:ln>
          <a:effectLst/>
        </c:spPr>
        <c:txPr>
          <a:bodyPr rot="0" spcFirstLastPara="1" vertOverflow="ellipsis" vert="horz" wrap="square" anchor="ctr" anchorCtr="1"/>
          <a:lstStyle/>
          <a:p>
            <a:pPr rtl="0">
              <a:defRPr sz="1050" b="0" i="0" u="none" strike="noStrike" kern="1200" baseline="0">
                <a:solidFill>
                  <a:srgbClr val="000000"/>
                </a:solidFill>
                <a:latin typeface="+mn-lt"/>
                <a:ea typeface="+mn-ea"/>
                <a:cs typeface="+mn-cs"/>
              </a:defRPr>
            </a:pPr>
            <a:endParaRPr lang="es-EC"/>
          </a:p>
        </c:txPr>
      </c:dTable>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1050">
          <a:solidFill>
            <a:srgbClr val="000000"/>
          </a:solidFill>
        </a:defRPr>
      </a:pPr>
      <a:endParaRPr lang="es-EC"/>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1" i="0" u="none" strike="noStrike" kern="1200" spc="100" baseline="0">
                <a:solidFill>
                  <a:srgbClr val="000000"/>
                </a:solidFill>
                <a:effectLst/>
                <a:latin typeface="+mn-lt"/>
                <a:ea typeface="+mn-ea"/>
                <a:cs typeface="+mn-cs"/>
              </a:defRPr>
            </a:pPr>
            <a:r>
              <a:rPr lang="en-US" dirty="0">
                <a:effectLst/>
              </a:rPr>
              <a:t>ÍNDICE DE COBERTURA TOTAL</a:t>
            </a:r>
          </a:p>
        </c:rich>
      </c:tx>
      <c:overlay val="0"/>
      <c:spPr>
        <a:noFill/>
        <a:ln>
          <a:noFill/>
        </a:ln>
        <a:effectLst/>
      </c:spPr>
      <c:txPr>
        <a:bodyPr rot="0" spcFirstLastPara="1" vertOverflow="ellipsis" vert="horz" wrap="square" anchor="ctr" anchorCtr="1"/>
        <a:lstStyle/>
        <a:p>
          <a:pPr>
            <a:defRPr sz="1260" b="1" i="0" u="none" strike="noStrike" kern="1200" spc="100" baseline="0">
              <a:solidFill>
                <a:srgbClr val="000000"/>
              </a:solidFill>
              <a:effectLst/>
              <a:latin typeface="+mn-lt"/>
              <a:ea typeface="+mn-ea"/>
              <a:cs typeface="+mn-cs"/>
            </a:defRPr>
          </a:pPr>
          <a:endParaRPr lang="es-EC"/>
        </a:p>
      </c:txPr>
    </c:title>
    <c:autoTitleDeleted val="0"/>
    <c:plotArea>
      <c:layout/>
      <c:lineChart>
        <c:grouping val="standard"/>
        <c:varyColors val="0"/>
        <c:ser>
          <c:idx val="0"/>
          <c:order val="0"/>
          <c:tx>
            <c:strRef>
              <c:f>'CAM DIAPO'!$B$24</c:f>
              <c:strCache>
                <c:ptCount val="1"/>
                <c:pt idx="0">
                  <c:v>ÍNDICE DE COBERTURA TOTAL</c:v>
                </c:pt>
              </c:strCache>
            </c:strRef>
          </c:tx>
          <c:spPr>
            <a:ln w="34925" cap="rnd">
              <a:solidFill>
                <a:schemeClr val="accent1"/>
              </a:solidFill>
              <a:round/>
            </a:ln>
            <a:effectLst>
              <a:outerShdw blurRad="40000" dist="23000" dir="5400000" rotWithShape="0">
                <a:srgbClr val="000000">
                  <a:alpha val="35000"/>
                </a:srgbClr>
              </a:outerShdw>
            </a:effectLst>
          </c:spPr>
          <c:marker>
            <c:symbol val="none"/>
          </c:marker>
          <c:cat>
            <c:numRef>
              <c:f>'CAM DIAPO'!$C$21:$G$21</c:f>
              <c:numCache>
                <c:formatCode>General</c:formatCode>
                <c:ptCount val="5"/>
                <c:pt idx="0">
                  <c:v>2014</c:v>
                </c:pt>
                <c:pt idx="1">
                  <c:v>2015</c:v>
                </c:pt>
                <c:pt idx="2">
                  <c:v>2016</c:v>
                </c:pt>
                <c:pt idx="3">
                  <c:v>2017</c:v>
                </c:pt>
                <c:pt idx="4">
                  <c:v>2018</c:v>
                </c:pt>
              </c:numCache>
            </c:numRef>
          </c:cat>
          <c:val>
            <c:numRef>
              <c:f>'CAM DIAPO'!$C$24:$G$24</c:f>
              <c:numCache>
                <c:formatCode>0.00%</c:formatCode>
                <c:ptCount val="5"/>
                <c:pt idx="0">
                  <c:v>2.6703376982240479</c:v>
                </c:pt>
                <c:pt idx="1">
                  <c:v>0.81037737995556058</c:v>
                </c:pt>
                <c:pt idx="2">
                  <c:v>0.45063776660393112</c:v>
                </c:pt>
                <c:pt idx="3">
                  <c:v>0.51756220552714149</c:v>
                </c:pt>
                <c:pt idx="4">
                  <c:v>0.71825083807205981</c:v>
                </c:pt>
              </c:numCache>
            </c:numRef>
          </c:val>
          <c:smooth val="0"/>
          <c:extLst>
            <c:ext xmlns:c16="http://schemas.microsoft.com/office/drawing/2014/chart" uri="{C3380CC4-5D6E-409C-BE32-E72D297353CC}">
              <c16:uniqueId val="{00000000-9D2E-4C31-B903-B30F18B878ED}"/>
            </c:ext>
          </c:extLst>
        </c:ser>
        <c:dLbls>
          <c:showLegendKey val="0"/>
          <c:showVal val="0"/>
          <c:showCatName val="0"/>
          <c:showSerName val="0"/>
          <c:showPercent val="0"/>
          <c:showBubbleSize val="0"/>
        </c:dLbls>
        <c:smooth val="0"/>
        <c:axId val="734443952"/>
        <c:axId val="734444368"/>
      </c:lineChart>
      <c:catAx>
        <c:axId val="734443952"/>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050" b="0" i="0" u="none" strike="noStrike" kern="1200" baseline="0">
                <a:solidFill>
                  <a:srgbClr val="000000"/>
                </a:solidFill>
                <a:latin typeface="+mn-lt"/>
                <a:ea typeface="+mn-ea"/>
                <a:cs typeface="+mn-cs"/>
              </a:defRPr>
            </a:pPr>
            <a:endParaRPr lang="es-EC"/>
          </a:p>
        </c:txPr>
        <c:crossAx val="734444368"/>
        <c:crosses val="autoZero"/>
        <c:auto val="1"/>
        <c:lblAlgn val="ctr"/>
        <c:lblOffset val="100"/>
        <c:noMultiLvlLbl val="0"/>
      </c:catAx>
      <c:valAx>
        <c:axId val="734444368"/>
        <c:scaling>
          <c:orientation val="minMax"/>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rgbClr val="000000"/>
                </a:solidFill>
                <a:latin typeface="+mn-lt"/>
                <a:ea typeface="+mn-ea"/>
                <a:cs typeface="+mn-cs"/>
              </a:defRPr>
            </a:pPr>
            <a:endParaRPr lang="es-EC"/>
          </a:p>
        </c:txPr>
        <c:crossAx val="734443952"/>
        <c:crosses val="autoZero"/>
        <c:crossBetween val="between"/>
      </c:valAx>
      <c:dTable>
        <c:showHorzBorder val="1"/>
        <c:showVertBorder val="1"/>
        <c:showOutline val="1"/>
        <c:showKeys val="1"/>
        <c:spPr>
          <a:noFill/>
          <a:ln w="9525">
            <a:solidFill>
              <a:schemeClr val="tx1">
                <a:lumMod val="75000"/>
              </a:schemeClr>
            </a:solidFill>
          </a:ln>
          <a:effectLst/>
        </c:spPr>
        <c:txPr>
          <a:bodyPr rot="0" spcFirstLastPara="1" vertOverflow="ellipsis" vert="horz" wrap="square" anchor="ctr" anchorCtr="1"/>
          <a:lstStyle/>
          <a:p>
            <a:pPr rtl="0">
              <a:defRPr sz="1050" b="0" i="0" u="none" strike="noStrike" kern="1200" baseline="0">
                <a:solidFill>
                  <a:srgbClr val="000000"/>
                </a:solidFill>
                <a:latin typeface="+mn-lt"/>
                <a:ea typeface="+mn-ea"/>
                <a:cs typeface="+mn-cs"/>
              </a:defRPr>
            </a:pPr>
            <a:endParaRPr lang="es-EC"/>
          </a:p>
        </c:txPr>
      </c:dTable>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1050">
          <a:solidFill>
            <a:srgbClr val="000000"/>
          </a:solidFill>
        </a:defRPr>
      </a:pPr>
      <a:endParaRPr lang="es-EC"/>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1" i="0" u="none" strike="noStrike" kern="1200" spc="100" baseline="0">
                <a:solidFill>
                  <a:srgbClr val="000000"/>
                </a:solidFill>
                <a:effectLst/>
                <a:latin typeface="+mn-lt"/>
                <a:ea typeface="+mn-ea"/>
                <a:cs typeface="+mn-cs"/>
              </a:defRPr>
            </a:pPr>
            <a:r>
              <a:rPr lang="en-US" dirty="0">
                <a:effectLst/>
              </a:rPr>
              <a:t>ÍNDICE DE EFICIENCIA PRODUCTIVA</a:t>
            </a:r>
          </a:p>
        </c:rich>
      </c:tx>
      <c:overlay val="0"/>
      <c:spPr>
        <a:noFill/>
        <a:ln>
          <a:noFill/>
        </a:ln>
        <a:effectLst/>
      </c:spPr>
      <c:txPr>
        <a:bodyPr rot="0" spcFirstLastPara="1" vertOverflow="ellipsis" vert="horz" wrap="square" anchor="ctr" anchorCtr="1"/>
        <a:lstStyle/>
        <a:p>
          <a:pPr>
            <a:defRPr sz="1260" b="1" i="0" u="none" strike="noStrike" kern="1200" spc="100" baseline="0">
              <a:solidFill>
                <a:srgbClr val="000000"/>
              </a:solidFill>
              <a:effectLst/>
              <a:latin typeface="+mn-lt"/>
              <a:ea typeface="+mn-ea"/>
              <a:cs typeface="+mn-cs"/>
            </a:defRPr>
          </a:pPr>
          <a:endParaRPr lang="es-EC"/>
        </a:p>
      </c:txPr>
    </c:title>
    <c:autoTitleDeleted val="0"/>
    <c:plotArea>
      <c:layout/>
      <c:lineChart>
        <c:grouping val="standard"/>
        <c:varyColors val="0"/>
        <c:ser>
          <c:idx val="0"/>
          <c:order val="0"/>
          <c:tx>
            <c:strRef>
              <c:f>'CAM DIAPO'!$B$30</c:f>
              <c:strCache>
                <c:ptCount val="1"/>
                <c:pt idx="0">
                  <c:v>EFICIENCIA PRODUCTIVA</c:v>
                </c:pt>
              </c:strCache>
            </c:strRef>
          </c:tx>
          <c:spPr>
            <a:ln w="34925" cap="rnd">
              <a:solidFill>
                <a:schemeClr val="accent1"/>
              </a:solidFill>
              <a:round/>
            </a:ln>
            <a:effectLst>
              <a:outerShdw blurRad="40000" dist="23000" dir="5400000" rotWithShape="0">
                <a:srgbClr val="000000">
                  <a:alpha val="35000"/>
                </a:srgbClr>
              </a:outerShdw>
            </a:effectLst>
          </c:spPr>
          <c:marker>
            <c:symbol val="none"/>
          </c:marker>
          <c:cat>
            <c:numRef>
              <c:f>'CAM DIAPO'!$C$27:$G$27</c:f>
              <c:numCache>
                <c:formatCode>General</c:formatCode>
                <c:ptCount val="5"/>
                <c:pt idx="0">
                  <c:v>2014</c:v>
                </c:pt>
                <c:pt idx="1">
                  <c:v>2015</c:v>
                </c:pt>
                <c:pt idx="2">
                  <c:v>2016</c:v>
                </c:pt>
                <c:pt idx="3">
                  <c:v>2017</c:v>
                </c:pt>
                <c:pt idx="4">
                  <c:v>2018</c:v>
                </c:pt>
              </c:numCache>
            </c:numRef>
          </c:cat>
          <c:val>
            <c:numRef>
              <c:f>'CAM DIAPO'!$C$30:$G$30</c:f>
              <c:numCache>
                <c:formatCode>0.00%</c:formatCode>
                <c:ptCount val="5"/>
                <c:pt idx="0">
                  <c:v>1.016957885985502</c:v>
                </c:pt>
                <c:pt idx="1">
                  <c:v>0.8912346759073323</c:v>
                </c:pt>
                <c:pt idx="2">
                  <c:v>0.88660946692830445</c:v>
                </c:pt>
                <c:pt idx="3">
                  <c:v>0.95028376346697618</c:v>
                </c:pt>
                <c:pt idx="4">
                  <c:v>0.95681592829597173</c:v>
                </c:pt>
              </c:numCache>
            </c:numRef>
          </c:val>
          <c:smooth val="0"/>
          <c:extLst>
            <c:ext xmlns:c16="http://schemas.microsoft.com/office/drawing/2014/chart" uri="{C3380CC4-5D6E-409C-BE32-E72D297353CC}">
              <c16:uniqueId val="{00000000-C93D-4CA9-8430-E3380AAF4C6B}"/>
            </c:ext>
          </c:extLst>
        </c:ser>
        <c:dLbls>
          <c:showLegendKey val="0"/>
          <c:showVal val="0"/>
          <c:showCatName val="0"/>
          <c:showSerName val="0"/>
          <c:showPercent val="0"/>
          <c:showBubbleSize val="0"/>
        </c:dLbls>
        <c:smooth val="0"/>
        <c:axId val="618208816"/>
        <c:axId val="618209648"/>
      </c:lineChart>
      <c:catAx>
        <c:axId val="618208816"/>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050" b="0" i="0" u="none" strike="noStrike" kern="1200" baseline="0">
                <a:solidFill>
                  <a:srgbClr val="000000"/>
                </a:solidFill>
                <a:latin typeface="+mn-lt"/>
                <a:ea typeface="+mn-ea"/>
                <a:cs typeface="+mn-cs"/>
              </a:defRPr>
            </a:pPr>
            <a:endParaRPr lang="es-EC"/>
          </a:p>
        </c:txPr>
        <c:crossAx val="618209648"/>
        <c:crosses val="autoZero"/>
        <c:auto val="1"/>
        <c:lblAlgn val="ctr"/>
        <c:lblOffset val="100"/>
        <c:noMultiLvlLbl val="0"/>
      </c:catAx>
      <c:valAx>
        <c:axId val="618209648"/>
        <c:scaling>
          <c:orientation val="minMax"/>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rgbClr val="000000"/>
                </a:solidFill>
                <a:latin typeface="+mn-lt"/>
                <a:ea typeface="+mn-ea"/>
                <a:cs typeface="+mn-cs"/>
              </a:defRPr>
            </a:pPr>
            <a:endParaRPr lang="es-EC"/>
          </a:p>
        </c:txPr>
        <c:crossAx val="618208816"/>
        <c:crosses val="autoZero"/>
        <c:crossBetween val="between"/>
      </c:valAx>
      <c:dTable>
        <c:showHorzBorder val="1"/>
        <c:showVertBorder val="1"/>
        <c:showOutline val="1"/>
        <c:showKeys val="1"/>
        <c:spPr>
          <a:noFill/>
          <a:ln w="9525">
            <a:solidFill>
              <a:schemeClr val="tx1">
                <a:lumMod val="75000"/>
              </a:schemeClr>
            </a:solidFill>
          </a:ln>
          <a:effectLst/>
        </c:spPr>
        <c:txPr>
          <a:bodyPr rot="0" spcFirstLastPara="1" vertOverflow="ellipsis" vert="horz" wrap="square" anchor="ctr" anchorCtr="1"/>
          <a:lstStyle/>
          <a:p>
            <a:pPr rtl="0">
              <a:defRPr sz="1050" b="0" i="0" u="none" strike="noStrike" kern="1200" baseline="0">
                <a:solidFill>
                  <a:srgbClr val="000000"/>
                </a:solidFill>
                <a:latin typeface="+mn-lt"/>
                <a:ea typeface="+mn-ea"/>
                <a:cs typeface="+mn-cs"/>
              </a:defRPr>
            </a:pPr>
            <a:endParaRPr lang="es-EC"/>
          </a:p>
        </c:txPr>
      </c:dTable>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1050">
          <a:solidFill>
            <a:srgbClr val="000000"/>
          </a:solidFill>
        </a:defRPr>
      </a:pPr>
      <a:endParaRPr lang="es-EC"/>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1" i="0" u="none" strike="noStrike" kern="1200" spc="100" baseline="0">
                <a:solidFill>
                  <a:srgbClr val="000000"/>
                </a:solidFill>
                <a:effectLst/>
                <a:latin typeface="+mn-lt"/>
                <a:ea typeface="+mn-ea"/>
                <a:cs typeface="+mn-cs"/>
              </a:defRPr>
            </a:pPr>
            <a:r>
              <a:rPr lang="en-US" dirty="0">
                <a:effectLst/>
              </a:rPr>
              <a:t>ÍNDICE DE EFICIENCIA DEL PERSONAL(DEPOSITOS)</a:t>
            </a:r>
          </a:p>
        </c:rich>
      </c:tx>
      <c:overlay val="0"/>
      <c:spPr>
        <a:noFill/>
        <a:ln>
          <a:noFill/>
        </a:ln>
        <a:effectLst/>
      </c:spPr>
      <c:txPr>
        <a:bodyPr rot="0" spcFirstLastPara="1" vertOverflow="ellipsis" vert="horz" wrap="square" anchor="ctr" anchorCtr="1"/>
        <a:lstStyle/>
        <a:p>
          <a:pPr>
            <a:defRPr sz="1260" b="1" i="0" u="none" strike="noStrike" kern="1200" spc="100" baseline="0">
              <a:solidFill>
                <a:srgbClr val="000000"/>
              </a:solidFill>
              <a:effectLst/>
              <a:latin typeface="+mn-lt"/>
              <a:ea typeface="+mn-ea"/>
              <a:cs typeface="+mn-cs"/>
            </a:defRPr>
          </a:pPr>
          <a:endParaRPr lang="es-EC"/>
        </a:p>
      </c:txPr>
    </c:title>
    <c:autoTitleDeleted val="0"/>
    <c:plotArea>
      <c:layout/>
      <c:lineChart>
        <c:grouping val="standard"/>
        <c:varyColors val="0"/>
        <c:ser>
          <c:idx val="2"/>
          <c:order val="2"/>
          <c:tx>
            <c:strRef>
              <c:f>'GRAFICOS MEL'!$A$5</c:f>
              <c:strCache>
                <c:ptCount val="1"/>
                <c:pt idx="0">
                  <c:v>INDICE DE EFICIENCIA DEL PERSONAL(DEPOSITOS)</c:v>
                </c:pt>
              </c:strCache>
            </c:strRef>
          </c:tx>
          <c:spPr>
            <a:ln w="34925" cap="rnd">
              <a:solidFill>
                <a:schemeClr val="accent6"/>
              </a:solidFill>
              <a:round/>
            </a:ln>
            <a:effectLst>
              <a:outerShdw blurRad="40000" dist="23000" dir="5400000" rotWithShape="0">
                <a:srgbClr val="000000">
                  <a:alpha val="35000"/>
                </a:srgbClr>
              </a:outerShdw>
            </a:effectLst>
          </c:spPr>
          <c:marker>
            <c:symbol val="none"/>
          </c:marker>
          <c:cat>
            <c:numRef>
              <c:f>'GRAFICOS MEL'!$B$2:$F$2</c:f>
              <c:numCache>
                <c:formatCode>General</c:formatCode>
                <c:ptCount val="5"/>
                <c:pt idx="0">
                  <c:v>2014</c:v>
                </c:pt>
                <c:pt idx="1">
                  <c:v>2015</c:v>
                </c:pt>
                <c:pt idx="2">
                  <c:v>2016</c:v>
                </c:pt>
                <c:pt idx="3">
                  <c:v>2017</c:v>
                </c:pt>
                <c:pt idx="4">
                  <c:v>2018</c:v>
                </c:pt>
              </c:numCache>
            </c:numRef>
          </c:cat>
          <c:val>
            <c:numRef>
              <c:f>'GRAFICOS MEL'!$B$5:$F$5</c:f>
              <c:numCache>
                <c:formatCode>0.00%</c:formatCode>
                <c:ptCount val="5"/>
                <c:pt idx="0">
                  <c:v>4.6929331875373008E-2</c:v>
                </c:pt>
                <c:pt idx="1">
                  <c:v>4.952783258677311E-2</c:v>
                </c:pt>
                <c:pt idx="2">
                  <c:v>4.9180313350690362E-2</c:v>
                </c:pt>
                <c:pt idx="3">
                  <c:v>3.9664058779046857E-2</c:v>
                </c:pt>
                <c:pt idx="4">
                  <c:v>3.5207303387426253E-2</c:v>
                </c:pt>
              </c:numCache>
            </c:numRef>
          </c:val>
          <c:smooth val="0"/>
          <c:extLst>
            <c:ext xmlns:c16="http://schemas.microsoft.com/office/drawing/2014/chart" uri="{C3380CC4-5D6E-409C-BE32-E72D297353CC}">
              <c16:uniqueId val="{00000000-186A-442F-B127-CBEE7C261ECD}"/>
            </c:ext>
          </c:extLst>
        </c:ser>
        <c:dLbls>
          <c:showLegendKey val="0"/>
          <c:showVal val="0"/>
          <c:showCatName val="0"/>
          <c:showSerName val="0"/>
          <c:showPercent val="0"/>
          <c:showBubbleSize val="0"/>
        </c:dLbls>
        <c:smooth val="0"/>
        <c:axId val="422264744"/>
        <c:axId val="422266384"/>
        <c:extLst>
          <c:ext xmlns:c15="http://schemas.microsoft.com/office/drawing/2012/chart" uri="{02D57815-91ED-43cb-92C2-25804820EDAC}">
            <c15:filteredLineSeries>
              <c15:ser>
                <c:idx val="0"/>
                <c:order val="0"/>
                <c:tx>
                  <c:strRef>
                    <c:extLst>
                      <c:ext uri="{02D57815-91ED-43cb-92C2-25804820EDAC}">
                        <c15:formulaRef>
                          <c15:sqref>'GRAFICOS MEL'!$A$3</c15:sqref>
                        </c15:formulaRef>
                      </c:ext>
                    </c:extLst>
                    <c:strCache>
                      <c:ptCount val="1"/>
                      <c:pt idx="0">
                        <c:v>GASTOS DEL PERSONAL </c:v>
                      </c:pt>
                    </c:strCache>
                  </c:strRef>
                </c:tx>
                <c:spPr>
                  <a:ln w="34925" cap="rnd">
                    <a:solidFill>
                      <a:schemeClr val="accent2"/>
                    </a:solidFill>
                    <a:round/>
                  </a:ln>
                  <a:effectLst>
                    <a:outerShdw blurRad="40000" dist="23000" dir="5400000" rotWithShape="0">
                      <a:srgbClr val="000000">
                        <a:alpha val="35000"/>
                      </a:srgbClr>
                    </a:outerShdw>
                  </a:effectLst>
                </c:spPr>
                <c:marker>
                  <c:symbol val="none"/>
                </c:marker>
                <c:cat>
                  <c:numRef>
                    <c:extLst>
                      <c:ext uri="{02D57815-91ED-43cb-92C2-25804820EDAC}">
                        <c15:formulaRef>
                          <c15:sqref>'GRAFICOS MEL'!$B$2:$F$2</c15:sqref>
                        </c15:formulaRef>
                      </c:ext>
                    </c:extLst>
                    <c:numCache>
                      <c:formatCode>General</c:formatCode>
                      <c:ptCount val="5"/>
                      <c:pt idx="0">
                        <c:v>2014</c:v>
                      </c:pt>
                      <c:pt idx="1">
                        <c:v>2015</c:v>
                      </c:pt>
                      <c:pt idx="2">
                        <c:v>2016</c:v>
                      </c:pt>
                      <c:pt idx="3">
                        <c:v>2017</c:v>
                      </c:pt>
                      <c:pt idx="4">
                        <c:v>2018</c:v>
                      </c:pt>
                    </c:numCache>
                  </c:numRef>
                </c:cat>
                <c:val>
                  <c:numRef>
                    <c:extLst>
                      <c:ext uri="{02D57815-91ED-43cb-92C2-25804820EDAC}">
                        <c15:formulaRef>
                          <c15:sqref>'GRAFICOS MEL'!$B$3:$F$3</c15:sqref>
                        </c15:formulaRef>
                      </c:ext>
                    </c:extLst>
                    <c:numCache>
                      <c:formatCode>"$"#,##0.00</c:formatCode>
                      <c:ptCount val="5"/>
                      <c:pt idx="0">
                        <c:v>163641.69</c:v>
                      </c:pt>
                      <c:pt idx="1">
                        <c:v>172194.68</c:v>
                      </c:pt>
                      <c:pt idx="2">
                        <c:v>174373.09</c:v>
                      </c:pt>
                      <c:pt idx="3">
                        <c:v>163909.60999999999</c:v>
                      </c:pt>
                      <c:pt idx="4">
                        <c:v>181262.4</c:v>
                      </c:pt>
                    </c:numCache>
                  </c:numRef>
                </c:val>
                <c:smooth val="0"/>
                <c:extLst>
                  <c:ext xmlns:c16="http://schemas.microsoft.com/office/drawing/2014/chart" uri="{C3380CC4-5D6E-409C-BE32-E72D297353CC}">
                    <c16:uniqueId val="{00000001-186A-442F-B127-CBEE7C261ECD}"/>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'GRAFICOS MEL'!$A$4</c15:sqref>
                        </c15:formulaRef>
                      </c:ext>
                    </c:extLst>
                    <c:strCache>
                      <c:ptCount val="1"/>
                      <c:pt idx="0">
                        <c:v>TOTAL DE DEPOSITOS</c:v>
                      </c:pt>
                    </c:strCache>
                  </c:strRef>
                </c:tx>
                <c:spPr>
                  <a:ln w="34925" cap="rnd">
                    <a:solidFill>
                      <a:schemeClr val="accent4"/>
                    </a:solidFill>
                    <a:round/>
                  </a:ln>
                  <a:effectLst>
                    <a:outerShdw blurRad="40000" dist="23000" dir="5400000" rotWithShape="0">
                      <a:srgbClr val="000000">
                        <a:alpha val="35000"/>
                      </a:srgbClr>
                    </a:outerShdw>
                  </a:effectLst>
                </c:spPr>
                <c:marker>
                  <c:symbol val="none"/>
                </c:marker>
                <c:cat>
                  <c:numRef>
                    <c:extLst xmlns:c15="http://schemas.microsoft.com/office/drawing/2012/chart">
                      <c:ext xmlns:c15="http://schemas.microsoft.com/office/drawing/2012/chart" uri="{02D57815-91ED-43cb-92C2-25804820EDAC}">
                        <c15:formulaRef>
                          <c15:sqref>'GRAFICOS MEL'!$B$2:$F$2</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'GRAFICOS MEL'!$B$4:$F$4</c15:sqref>
                        </c15:formulaRef>
                      </c:ext>
                    </c:extLst>
                    <c:numCache>
                      <c:formatCode>"$"#,##0.00</c:formatCode>
                      <c:ptCount val="5"/>
                      <c:pt idx="0">
                        <c:v>3486981.03</c:v>
                      </c:pt>
                      <c:pt idx="1">
                        <c:v>3476725.53</c:v>
                      </c:pt>
                      <c:pt idx="2">
                        <c:v>3545587.21</c:v>
                      </c:pt>
                      <c:pt idx="3">
                        <c:v>4132446.73</c:v>
                      </c:pt>
                      <c:pt idx="4">
                        <c:v>5148431.79</c:v>
                      </c:pt>
                    </c:numCache>
                  </c:numRef>
                </c:val>
                <c:smooth val="0"/>
                <c:extLst xmlns:c15="http://schemas.microsoft.com/office/drawing/2012/chart">
                  <c:ext xmlns:c16="http://schemas.microsoft.com/office/drawing/2014/chart" uri="{C3380CC4-5D6E-409C-BE32-E72D297353CC}">
                    <c16:uniqueId val="{00000002-186A-442F-B127-CBEE7C261ECD}"/>
                  </c:ext>
                </c:extLst>
              </c15:ser>
            </c15:filteredLineSeries>
          </c:ext>
        </c:extLst>
      </c:lineChart>
      <c:catAx>
        <c:axId val="422264744"/>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050" b="0" i="0" u="none" strike="noStrike" kern="1200" baseline="0">
                <a:solidFill>
                  <a:srgbClr val="000000"/>
                </a:solidFill>
                <a:latin typeface="+mn-lt"/>
                <a:ea typeface="+mn-ea"/>
                <a:cs typeface="+mn-cs"/>
              </a:defRPr>
            </a:pPr>
            <a:endParaRPr lang="es-EC"/>
          </a:p>
        </c:txPr>
        <c:crossAx val="422266384"/>
        <c:crosses val="autoZero"/>
        <c:auto val="1"/>
        <c:lblAlgn val="ctr"/>
        <c:lblOffset val="100"/>
        <c:noMultiLvlLbl val="0"/>
      </c:catAx>
      <c:valAx>
        <c:axId val="422266384"/>
        <c:scaling>
          <c:orientation val="minMax"/>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rgbClr val="000000"/>
                </a:solidFill>
                <a:latin typeface="+mn-lt"/>
                <a:ea typeface="+mn-ea"/>
                <a:cs typeface="+mn-cs"/>
              </a:defRPr>
            </a:pPr>
            <a:endParaRPr lang="es-EC"/>
          </a:p>
        </c:txPr>
        <c:crossAx val="422264744"/>
        <c:crosses val="autoZero"/>
        <c:crossBetween val="between"/>
        <c:majorUnit val="1.5000000000000003E-2"/>
      </c:valAx>
      <c:dTable>
        <c:showHorzBorder val="1"/>
        <c:showVertBorder val="1"/>
        <c:showOutline val="1"/>
        <c:showKeys val="1"/>
        <c:spPr>
          <a:noFill/>
          <a:ln w="9525">
            <a:solidFill>
              <a:schemeClr val="tx1">
                <a:lumMod val="75000"/>
              </a:schemeClr>
            </a:solidFill>
          </a:ln>
          <a:effectLst/>
        </c:spPr>
        <c:txPr>
          <a:bodyPr rot="0" spcFirstLastPara="1" vertOverflow="ellipsis" vert="horz" wrap="square" anchor="ctr" anchorCtr="1"/>
          <a:lstStyle/>
          <a:p>
            <a:pPr rtl="0">
              <a:defRPr sz="1050" b="0" i="0" u="none" strike="noStrike" kern="1200" baseline="0">
                <a:solidFill>
                  <a:srgbClr val="000000"/>
                </a:solidFill>
                <a:latin typeface="+mn-lt"/>
                <a:ea typeface="+mn-ea"/>
                <a:cs typeface="+mn-cs"/>
              </a:defRPr>
            </a:pPr>
            <a:endParaRPr lang="es-EC"/>
          </a:p>
        </c:txPr>
      </c:dTable>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1050">
          <a:solidFill>
            <a:srgbClr val="000000"/>
          </a:solidFill>
        </a:defRPr>
      </a:pPr>
      <a:endParaRPr lang="es-EC"/>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260" b="1" i="0" u="none" strike="noStrike" kern="1200" spc="100" baseline="0">
              <a:solidFill>
                <a:srgbClr val="000000"/>
              </a:solidFill>
              <a:effectLst/>
              <a:latin typeface="+mn-lt"/>
              <a:ea typeface="+mn-ea"/>
              <a:cs typeface="+mn-cs"/>
            </a:defRPr>
          </a:pPr>
          <a:endParaRPr lang="es-EC"/>
        </a:p>
      </c:txPr>
    </c:title>
    <c:autoTitleDeleted val="0"/>
    <c:plotArea>
      <c:layout/>
      <c:lineChart>
        <c:grouping val="standard"/>
        <c:varyColors val="0"/>
        <c:ser>
          <c:idx val="2"/>
          <c:order val="2"/>
          <c:tx>
            <c:strRef>
              <c:f>'GRAFICOS MEL'!$A$12</c:f>
              <c:strCache>
                <c:ptCount val="1"/>
                <c:pt idx="0">
                  <c:v>ROE</c:v>
                </c:pt>
              </c:strCache>
            </c:strRef>
          </c:tx>
          <c:spPr>
            <a:ln w="34925" cap="rnd">
              <a:solidFill>
                <a:schemeClr val="accent4"/>
              </a:solidFill>
              <a:round/>
            </a:ln>
            <a:effectLst>
              <a:outerShdw blurRad="40000" dist="23000" dir="5400000" rotWithShape="0">
                <a:srgbClr val="000000">
                  <a:alpha val="35000"/>
                </a:srgbClr>
              </a:outerShdw>
            </a:effectLst>
          </c:spPr>
          <c:marker>
            <c:symbol val="none"/>
          </c:marker>
          <c:cat>
            <c:numRef>
              <c:f>'GRAFICOS MEL'!$B$9:$F$9</c:f>
              <c:numCache>
                <c:formatCode>General</c:formatCode>
                <c:ptCount val="5"/>
                <c:pt idx="0">
                  <c:v>2014</c:v>
                </c:pt>
                <c:pt idx="1">
                  <c:v>2015</c:v>
                </c:pt>
                <c:pt idx="2">
                  <c:v>2016</c:v>
                </c:pt>
                <c:pt idx="3">
                  <c:v>2017</c:v>
                </c:pt>
                <c:pt idx="4">
                  <c:v>2018</c:v>
                </c:pt>
              </c:numCache>
            </c:numRef>
          </c:cat>
          <c:val>
            <c:numRef>
              <c:f>'GRAFICOS MEL'!$B$12:$F$12</c:f>
              <c:numCache>
                <c:formatCode>0.00%</c:formatCode>
                <c:ptCount val="5"/>
                <c:pt idx="0">
                  <c:v>4.5286276503878606E-2</c:v>
                </c:pt>
                <c:pt idx="1">
                  <c:v>1.8997336893099563E-2</c:v>
                </c:pt>
                <c:pt idx="2">
                  <c:v>1.4767993098709992E-2</c:v>
                </c:pt>
                <c:pt idx="3">
                  <c:v>8.42857715874459E-3</c:v>
                </c:pt>
                <c:pt idx="4">
                  <c:v>1.9843425711238403E-2</c:v>
                </c:pt>
              </c:numCache>
            </c:numRef>
          </c:val>
          <c:smooth val="0"/>
          <c:extLst>
            <c:ext xmlns:c16="http://schemas.microsoft.com/office/drawing/2014/chart" uri="{C3380CC4-5D6E-409C-BE32-E72D297353CC}">
              <c16:uniqueId val="{00000000-2019-4FC6-AD4F-7D324D90E0AD}"/>
            </c:ext>
          </c:extLst>
        </c:ser>
        <c:dLbls>
          <c:showLegendKey val="0"/>
          <c:showVal val="0"/>
          <c:showCatName val="0"/>
          <c:showSerName val="0"/>
          <c:showPercent val="0"/>
          <c:showBubbleSize val="0"/>
        </c:dLbls>
        <c:smooth val="0"/>
        <c:axId val="517220000"/>
        <c:axId val="517220328"/>
        <c:extLst>
          <c:ext xmlns:c15="http://schemas.microsoft.com/office/drawing/2012/chart" uri="{02D57815-91ED-43cb-92C2-25804820EDAC}">
            <c15:filteredLineSeries>
              <c15:ser>
                <c:idx val="0"/>
                <c:order val="0"/>
                <c:tx>
                  <c:strRef>
                    <c:extLst>
                      <c:ext uri="{02D57815-91ED-43cb-92C2-25804820EDAC}">
                        <c15:formulaRef>
                          <c15:sqref>'GRAFICOS MEL'!$A$10</c15:sqref>
                        </c15:formulaRef>
                      </c:ext>
                    </c:extLst>
                    <c:strCache>
                      <c:ptCount val="1"/>
                      <c:pt idx="0">
                        <c:v>UTILIDAD O PERDIDA DEL EJERCICIO</c:v>
                      </c:pt>
                    </c:strCache>
                  </c:strRef>
                </c:tx>
                <c:spPr>
                  <a:ln w="34925" cap="rnd">
                    <a:solidFill>
                      <a:schemeClr val="accent6"/>
                    </a:solidFill>
                    <a:round/>
                  </a:ln>
                  <a:effectLst>
                    <a:outerShdw blurRad="40000" dist="23000" dir="5400000" rotWithShape="0">
                      <a:srgbClr val="000000">
                        <a:alpha val="35000"/>
                      </a:srgbClr>
                    </a:outerShdw>
                  </a:effectLst>
                </c:spPr>
                <c:marker>
                  <c:symbol val="none"/>
                </c:marker>
                <c:cat>
                  <c:numRef>
                    <c:extLst>
                      <c:ext uri="{02D57815-91ED-43cb-92C2-25804820EDAC}">
                        <c15:formulaRef>
                          <c15:sqref>'GRAFICOS MEL'!$B$9:$F$9</c15:sqref>
                        </c15:formulaRef>
                      </c:ext>
                    </c:extLst>
                    <c:numCache>
                      <c:formatCode>General</c:formatCode>
                      <c:ptCount val="5"/>
                      <c:pt idx="0">
                        <c:v>2014</c:v>
                      </c:pt>
                      <c:pt idx="1">
                        <c:v>2015</c:v>
                      </c:pt>
                      <c:pt idx="2">
                        <c:v>2016</c:v>
                      </c:pt>
                      <c:pt idx="3">
                        <c:v>2017</c:v>
                      </c:pt>
                      <c:pt idx="4">
                        <c:v>2018</c:v>
                      </c:pt>
                    </c:numCache>
                  </c:numRef>
                </c:cat>
                <c:val>
                  <c:numRef>
                    <c:extLst>
                      <c:ext uri="{02D57815-91ED-43cb-92C2-25804820EDAC}">
                        <c15:formulaRef>
                          <c15:sqref>'GRAFICOS MEL'!$B$10:$F$10</c15:sqref>
                        </c15:formulaRef>
                      </c:ext>
                    </c:extLst>
                    <c:numCache>
                      <c:formatCode>_("$"* #,##0.00_);_("$"* \(#,##0.00\);_("$"* "-"??_);_(@_)</c:formatCode>
                      <c:ptCount val="5"/>
                      <c:pt idx="0">
                        <c:v>54209.329999999958</c:v>
                      </c:pt>
                      <c:pt idx="1">
                        <c:v>23924.270000000019</c:v>
                      </c:pt>
                      <c:pt idx="2">
                        <c:v>19256.260000000009</c:v>
                      </c:pt>
                      <c:pt idx="3">
                        <c:v>14944.459999999961</c:v>
                      </c:pt>
                      <c:pt idx="4">
                        <c:v>36186.689999999944</c:v>
                      </c:pt>
                    </c:numCache>
                  </c:numRef>
                </c:val>
                <c:smooth val="0"/>
                <c:extLst>
                  <c:ext xmlns:c16="http://schemas.microsoft.com/office/drawing/2014/chart" uri="{C3380CC4-5D6E-409C-BE32-E72D297353CC}">
                    <c16:uniqueId val="{00000001-2019-4FC6-AD4F-7D324D90E0AD}"/>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'GRAFICOS MEL'!$A$11</c15:sqref>
                        </c15:formulaRef>
                      </c:ext>
                    </c:extLst>
                    <c:strCache>
                      <c:ptCount val="1"/>
                      <c:pt idx="0">
                        <c:v>PATRIMONIO - UT/PER DEL EJERCICIO</c:v>
                      </c:pt>
                    </c:strCache>
                  </c:strRef>
                </c:tx>
                <c:spPr>
                  <a:ln w="34925" cap="rnd">
                    <a:solidFill>
                      <a:schemeClr val="accent5"/>
                    </a:solidFill>
                    <a:round/>
                  </a:ln>
                  <a:effectLst>
                    <a:outerShdw blurRad="40000" dist="23000" dir="5400000" rotWithShape="0">
                      <a:srgbClr val="000000">
                        <a:alpha val="35000"/>
                      </a:srgbClr>
                    </a:outerShdw>
                  </a:effectLst>
                </c:spPr>
                <c:marker>
                  <c:symbol val="none"/>
                </c:marker>
                <c:cat>
                  <c:numRef>
                    <c:extLst xmlns:c15="http://schemas.microsoft.com/office/drawing/2012/chart">
                      <c:ext xmlns:c15="http://schemas.microsoft.com/office/drawing/2012/chart" uri="{02D57815-91ED-43cb-92C2-25804820EDAC}">
                        <c15:formulaRef>
                          <c15:sqref>'GRAFICOS MEL'!$B$9:$F$9</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'GRAFICOS MEL'!$B$11:$F$11</c15:sqref>
                        </c15:formulaRef>
                      </c:ext>
                    </c:extLst>
                    <c:numCache>
                      <c:formatCode>_("$"* #,##0.00_);_("$"* \(#,##0.00\);_("$"* "-"??_);_(@_)</c:formatCode>
                      <c:ptCount val="5"/>
                      <c:pt idx="0">
                        <c:v>1197036.5899999999</c:v>
                      </c:pt>
                      <c:pt idx="1">
                        <c:v>1259348.6199999999</c:v>
                      </c:pt>
                      <c:pt idx="2">
                        <c:v>1303918.54</c:v>
                      </c:pt>
                      <c:pt idx="3">
                        <c:v>1773070.32</c:v>
                      </c:pt>
                      <c:pt idx="4">
                        <c:v>1823611.03</c:v>
                      </c:pt>
                    </c:numCache>
                  </c:numRef>
                </c:val>
                <c:smooth val="0"/>
                <c:extLst xmlns:c15="http://schemas.microsoft.com/office/drawing/2012/chart">
                  <c:ext xmlns:c16="http://schemas.microsoft.com/office/drawing/2014/chart" uri="{C3380CC4-5D6E-409C-BE32-E72D297353CC}">
                    <c16:uniqueId val="{00000002-2019-4FC6-AD4F-7D324D90E0AD}"/>
                  </c:ext>
                </c:extLst>
              </c15:ser>
            </c15:filteredLineSeries>
          </c:ext>
        </c:extLst>
      </c:lineChart>
      <c:catAx>
        <c:axId val="517220000"/>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050" b="0" i="0" u="none" strike="noStrike" kern="1200" baseline="0">
                <a:solidFill>
                  <a:srgbClr val="000000"/>
                </a:solidFill>
                <a:latin typeface="+mn-lt"/>
                <a:ea typeface="+mn-ea"/>
                <a:cs typeface="+mn-cs"/>
              </a:defRPr>
            </a:pPr>
            <a:endParaRPr lang="es-EC"/>
          </a:p>
        </c:txPr>
        <c:crossAx val="517220328"/>
        <c:crosses val="autoZero"/>
        <c:auto val="1"/>
        <c:lblAlgn val="ctr"/>
        <c:lblOffset val="100"/>
        <c:noMultiLvlLbl val="0"/>
      </c:catAx>
      <c:valAx>
        <c:axId val="517220328"/>
        <c:scaling>
          <c:orientation val="minMax"/>
          <c:max val="5.000000000000001E-2"/>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rgbClr val="000000"/>
                </a:solidFill>
                <a:latin typeface="+mn-lt"/>
                <a:ea typeface="+mn-ea"/>
                <a:cs typeface="+mn-cs"/>
              </a:defRPr>
            </a:pPr>
            <a:endParaRPr lang="es-EC"/>
          </a:p>
        </c:txPr>
        <c:crossAx val="517220000"/>
        <c:crosses val="autoZero"/>
        <c:crossBetween val="between"/>
      </c:valAx>
      <c:dTable>
        <c:showHorzBorder val="1"/>
        <c:showVertBorder val="1"/>
        <c:showOutline val="1"/>
        <c:showKeys val="1"/>
        <c:spPr>
          <a:noFill/>
          <a:ln w="9525">
            <a:solidFill>
              <a:schemeClr val="tx1">
                <a:lumMod val="75000"/>
              </a:schemeClr>
            </a:solidFill>
          </a:ln>
          <a:effectLst/>
        </c:spPr>
        <c:txPr>
          <a:bodyPr rot="0" spcFirstLastPara="1" vertOverflow="ellipsis" vert="horz" wrap="square" anchor="ctr" anchorCtr="1"/>
          <a:lstStyle/>
          <a:p>
            <a:pPr rtl="0">
              <a:defRPr sz="1050" b="0" i="0" u="none" strike="noStrike" kern="1200" baseline="0">
                <a:solidFill>
                  <a:srgbClr val="000000"/>
                </a:solidFill>
                <a:latin typeface="+mn-lt"/>
                <a:ea typeface="+mn-ea"/>
                <a:cs typeface="+mn-cs"/>
              </a:defRPr>
            </a:pPr>
            <a:endParaRPr lang="es-EC"/>
          </a:p>
        </c:txPr>
      </c:dTable>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1050">
          <a:solidFill>
            <a:srgbClr val="000000"/>
          </a:solidFill>
        </a:defRPr>
      </a:pPr>
      <a:endParaRPr lang="es-EC"/>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1" i="0" u="none" strike="noStrike" kern="1200" spc="100" baseline="0">
                <a:solidFill>
                  <a:srgbClr val="000000"/>
                </a:solidFill>
                <a:effectLst/>
                <a:latin typeface="+mn-lt"/>
                <a:ea typeface="+mn-ea"/>
                <a:cs typeface="+mn-cs"/>
              </a:defRPr>
            </a:pPr>
            <a:r>
              <a:rPr lang="en-US" dirty="0">
                <a:effectLst/>
              </a:rPr>
              <a:t>ROA</a:t>
            </a:r>
          </a:p>
        </c:rich>
      </c:tx>
      <c:overlay val="0"/>
      <c:spPr>
        <a:noFill/>
        <a:ln>
          <a:noFill/>
        </a:ln>
        <a:effectLst/>
      </c:spPr>
      <c:txPr>
        <a:bodyPr rot="0" spcFirstLastPara="1" vertOverflow="ellipsis" vert="horz" wrap="square" anchor="ctr" anchorCtr="1"/>
        <a:lstStyle/>
        <a:p>
          <a:pPr>
            <a:defRPr sz="1260" b="1" i="0" u="none" strike="noStrike" kern="1200" spc="100" baseline="0">
              <a:solidFill>
                <a:srgbClr val="000000"/>
              </a:solidFill>
              <a:effectLst/>
              <a:latin typeface="+mn-lt"/>
              <a:ea typeface="+mn-ea"/>
              <a:cs typeface="+mn-cs"/>
            </a:defRPr>
          </a:pPr>
          <a:endParaRPr lang="es-EC"/>
        </a:p>
      </c:txPr>
    </c:title>
    <c:autoTitleDeleted val="0"/>
    <c:plotArea>
      <c:layout/>
      <c:lineChart>
        <c:grouping val="standard"/>
        <c:varyColors val="0"/>
        <c:ser>
          <c:idx val="2"/>
          <c:order val="2"/>
          <c:tx>
            <c:strRef>
              <c:f>'GRAFICOS MEL'!$A$19</c:f>
              <c:strCache>
                <c:ptCount val="1"/>
                <c:pt idx="0">
                  <c:v>ROA</c:v>
                </c:pt>
              </c:strCache>
            </c:strRef>
          </c:tx>
          <c:spPr>
            <a:ln w="34925" cap="rnd">
              <a:solidFill>
                <a:schemeClr val="accent3"/>
              </a:solidFill>
              <a:round/>
            </a:ln>
            <a:effectLst>
              <a:outerShdw blurRad="40000" dist="23000" dir="5400000" rotWithShape="0">
                <a:srgbClr val="000000">
                  <a:alpha val="35000"/>
                </a:srgbClr>
              </a:outerShdw>
            </a:effectLst>
          </c:spPr>
          <c:marker>
            <c:symbol val="none"/>
          </c:marker>
          <c:cat>
            <c:numRef>
              <c:f>'GRAFICOS MEL'!$B$16:$F$16</c:f>
              <c:numCache>
                <c:formatCode>General</c:formatCode>
                <c:ptCount val="5"/>
                <c:pt idx="0">
                  <c:v>2014</c:v>
                </c:pt>
                <c:pt idx="1">
                  <c:v>2015</c:v>
                </c:pt>
                <c:pt idx="2">
                  <c:v>2016</c:v>
                </c:pt>
                <c:pt idx="3">
                  <c:v>2017</c:v>
                </c:pt>
                <c:pt idx="4">
                  <c:v>2018</c:v>
                </c:pt>
              </c:numCache>
            </c:numRef>
          </c:cat>
          <c:val>
            <c:numRef>
              <c:f>'GRAFICOS MEL'!$B$19:$F$19</c:f>
              <c:numCache>
                <c:formatCode>0.00%</c:formatCode>
                <c:ptCount val="5"/>
                <c:pt idx="0">
                  <c:v>9.2308823505246641E-3</c:v>
                </c:pt>
                <c:pt idx="1">
                  <c:v>4.447276503660124E-3</c:v>
                </c:pt>
                <c:pt idx="2">
                  <c:v>3.6317109955398791E-3</c:v>
                </c:pt>
                <c:pt idx="3">
                  <c:v>2.4299104325088998E-3</c:v>
                </c:pt>
                <c:pt idx="4">
                  <c:v>4.9771460498576362E-3</c:v>
                </c:pt>
              </c:numCache>
            </c:numRef>
          </c:val>
          <c:smooth val="0"/>
          <c:extLst>
            <c:ext xmlns:c16="http://schemas.microsoft.com/office/drawing/2014/chart" uri="{C3380CC4-5D6E-409C-BE32-E72D297353CC}">
              <c16:uniqueId val="{00000000-CC13-4D50-ADD6-940F12A70FE0}"/>
            </c:ext>
          </c:extLst>
        </c:ser>
        <c:dLbls>
          <c:showLegendKey val="0"/>
          <c:showVal val="0"/>
          <c:showCatName val="0"/>
          <c:showSerName val="0"/>
          <c:showPercent val="0"/>
          <c:showBubbleSize val="0"/>
        </c:dLbls>
        <c:smooth val="0"/>
        <c:axId val="434269608"/>
        <c:axId val="434262064"/>
        <c:extLst>
          <c:ext xmlns:c15="http://schemas.microsoft.com/office/drawing/2012/chart" uri="{02D57815-91ED-43cb-92C2-25804820EDAC}">
            <c15:filteredLineSeries>
              <c15:ser>
                <c:idx val="0"/>
                <c:order val="0"/>
                <c:tx>
                  <c:strRef>
                    <c:extLst>
                      <c:ext uri="{02D57815-91ED-43cb-92C2-25804820EDAC}">
                        <c15:formulaRef>
                          <c15:sqref>'GRAFICOS MEL'!$A$17</c15:sqref>
                        </c15:formulaRef>
                      </c:ext>
                    </c:extLst>
                    <c:strCache>
                      <c:ptCount val="1"/>
                      <c:pt idx="0">
                        <c:v>UTILIDAD O PÉRDIDA DEL EJERCICIO</c:v>
                      </c:pt>
                    </c:strCache>
                  </c:strRef>
                </c:tx>
                <c:spPr>
                  <a:ln w="34925" cap="rnd">
                    <a:solidFill>
                      <a:schemeClr val="accent1"/>
                    </a:solidFill>
                    <a:round/>
                  </a:ln>
                  <a:effectLst>
                    <a:outerShdw blurRad="40000" dist="23000" dir="5400000" rotWithShape="0">
                      <a:srgbClr val="000000">
                        <a:alpha val="35000"/>
                      </a:srgbClr>
                    </a:outerShdw>
                  </a:effectLst>
                </c:spPr>
                <c:marker>
                  <c:symbol val="none"/>
                </c:marker>
                <c:cat>
                  <c:numRef>
                    <c:extLst>
                      <c:ext uri="{02D57815-91ED-43cb-92C2-25804820EDAC}">
                        <c15:formulaRef>
                          <c15:sqref>'GRAFICOS MEL'!$B$16:$F$16</c15:sqref>
                        </c15:formulaRef>
                      </c:ext>
                    </c:extLst>
                    <c:numCache>
                      <c:formatCode>General</c:formatCode>
                      <c:ptCount val="5"/>
                      <c:pt idx="0">
                        <c:v>2014</c:v>
                      </c:pt>
                      <c:pt idx="1">
                        <c:v>2015</c:v>
                      </c:pt>
                      <c:pt idx="2">
                        <c:v>2016</c:v>
                      </c:pt>
                      <c:pt idx="3">
                        <c:v>2017</c:v>
                      </c:pt>
                      <c:pt idx="4">
                        <c:v>2018</c:v>
                      </c:pt>
                    </c:numCache>
                  </c:numRef>
                </c:cat>
                <c:val>
                  <c:numRef>
                    <c:extLst>
                      <c:ext uri="{02D57815-91ED-43cb-92C2-25804820EDAC}">
                        <c15:formulaRef>
                          <c15:sqref>'GRAFICOS MEL'!$B$17:$F$17</c15:sqref>
                        </c15:formulaRef>
                      </c:ext>
                    </c:extLst>
                    <c:numCache>
                      <c:formatCode>_("$"* #,##0.00_);_("$"* \(#,##0.00\);_("$"* "-"??_);_(@_)</c:formatCode>
                      <c:ptCount val="5"/>
                      <c:pt idx="0">
                        <c:v>54209.329999999958</c:v>
                      </c:pt>
                      <c:pt idx="1">
                        <c:v>23924.270000000019</c:v>
                      </c:pt>
                      <c:pt idx="2">
                        <c:v>19256.260000000009</c:v>
                      </c:pt>
                      <c:pt idx="3">
                        <c:v>14944.459999999961</c:v>
                      </c:pt>
                      <c:pt idx="4">
                        <c:v>36186.689999999944</c:v>
                      </c:pt>
                    </c:numCache>
                  </c:numRef>
                </c:val>
                <c:smooth val="0"/>
                <c:extLst>
                  <c:ext xmlns:c16="http://schemas.microsoft.com/office/drawing/2014/chart" uri="{C3380CC4-5D6E-409C-BE32-E72D297353CC}">
                    <c16:uniqueId val="{00000001-CC13-4D50-ADD6-940F12A70FE0}"/>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'GRAFICOS MEL'!$A$18</c15:sqref>
                        </c15:formulaRef>
                      </c:ext>
                    </c:extLst>
                    <c:strCache>
                      <c:ptCount val="1"/>
                      <c:pt idx="0">
                        <c:v>ACTIVO</c:v>
                      </c:pt>
                    </c:strCache>
                  </c:strRef>
                </c:tx>
                <c:spPr>
                  <a:ln w="34925" cap="rnd">
                    <a:solidFill>
                      <a:schemeClr val="accent2"/>
                    </a:solidFill>
                    <a:round/>
                  </a:ln>
                  <a:effectLst>
                    <a:outerShdw blurRad="40000" dist="23000" dir="5400000" rotWithShape="0">
                      <a:srgbClr val="000000">
                        <a:alpha val="35000"/>
                      </a:srgbClr>
                    </a:outerShdw>
                  </a:effectLst>
                </c:spPr>
                <c:marker>
                  <c:symbol val="none"/>
                </c:marker>
                <c:cat>
                  <c:numRef>
                    <c:extLst xmlns:c15="http://schemas.microsoft.com/office/drawing/2012/chart">
                      <c:ext xmlns:c15="http://schemas.microsoft.com/office/drawing/2012/chart" uri="{02D57815-91ED-43cb-92C2-25804820EDAC}">
                        <c15:formulaRef>
                          <c15:sqref>'GRAFICOS MEL'!$B$16:$F$16</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'GRAFICOS MEL'!$B$18:$F$18</c15:sqref>
                        </c15:formulaRef>
                      </c:ext>
                    </c:extLst>
                    <c:numCache>
                      <c:formatCode>_("$"* #,##0.00_);_("$"* \(#,##0.00\);_("$"* "-"??_);_(@_)</c:formatCode>
                      <c:ptCount val="5"/>
                      <c:pt idx="0">
                        <c:v>5872605.4500000002</c:v>
                      </c:pt>
                      <c:pt idx="1">
                        <c:v>5379532.8399999999</c:v>
                      </c:pt>
                      <c:pt idx="2">
                        <c:v>5302255.6100000003</c:v>
                      </c:pt>
                      <c:pt idx="3">
                        <c:v>6150210.2300000004</c:v>
                      </c:pt>
                      <c:pt idx="4">
                        <c:v>7270570.25</c:v>
                      </c:pt>
                    </c:numCache>
                  </c:numRef>
                </c:val>
                <c:smooth val="0"/>
                <c:extLst xmlns:c15="http://schemas.microsoft.com/office/drawing/2012/chart">
                  <c:ext xmlns:c16="http://schemas.microsoft.com/office/drawing/2014/chart" uri="{C3380CC4-5D6E-409C-BE32-E72D297353CC}">
                    <c16:uniqueId val="{00000002-CC13-4D50-ADD6-940F12A70FE0}"/>
                  </c:ext>
                </c:extLst>
              </c15:ser>
            </c15:filteredLineSeries>
          </c:ext>
        </c:extLst>
      </c:lineChart>
      <c:catAx>
        <c:axId val="434269608"/>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050" b="0" i="0" u="none" strike="noStrike" kern="1200" baseline="0">
                <a:solidFill>
                  <a:srgbClr val="000000"/>
                </a:solidFill>
                <a:latin typeface="+mn-lt"/>
                <a:ea typeface="+mn-ea"/>
                <a:cs typeface="+mn-cs"/>
              </a:defRPr>
            </a:pPr>
            <a:endParaRPr lang="es-EC"/>
          </a:p>
        </c:txPr>
        <c:crossAx val="434262064"/>
        <c:crosses val="autoZero"/>
        <c:auto val="1"/>
        <c:lblAlgn val="ctr"/>
        <c:lblOffset val="100"/>
        <c:noMultiLvlLbl val="0"/>
      </c:catAx>
      <c:valAx>
        <c:axId val="434262064"/>
        <c:scaling>
          <c:orientation val="minMax"/>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rgbClr val="000000"/>
                </a:solidFill>
                <a:latin typeface="+mn-lt"/>
                <a:ea typeface="+mn-ea"/>
                <a:cs typeface="+mn-cs"/>
              </a:defRPr>
            </a:pPr>
            <a:endParaRPr lang="es-EC"/>
          </a:p>
        </c:txPr>
        <c:crossAx val="434269608"/>
        <c:crosses val="autoZero"/>
        <c:crossBetween val="between"/>
        <c:majorUnit val="2.0000000000000005E-3"/>
      </c:valAx>
      <c:dTable>
        <c:showHorzBorder val="1"/>
        <c:showVertBorder val="1"/>
        <c:showOutline val="1"/>
        <c:showKeys val="1"/>
        <c:spPr>
          <a:noFill/>
          <a:ln w="9525">
            <a:solidFill>
              <a:schemeClr val="tx1">
                <a:lumMod val="75000"/>
              </a:schemeClr>
            </a:solidFill>
          </a:ln>
          <a:effectLst/>
        </c:spPr>
        <c:txPr>
          <a:bodyPr rot="0" spcFirstLastPara="1" vertOverflow="ellipsis" vert="horz" wrap="square" anchor="ctr" anchorCtr="1"/>
          <a:lstStyle/>
          <a:p>
            <a:pPr rtl="0">
              <a:defRPr sz="1050" b="0" i="0" u="none" strike="noStrike" kern="1200" baseline="0">
                <a:solidFill>
                  <a:srgbClr val="000000"/>
                </a:solidFill>
                <a:latin typeface="+mn-lt"/>
                <a:ea typeface="+mn-ea"/>
                <a:cs typeface="+mn-cs"/>
              </a:defRPr>
            </a:pPr>
            <a:endParaRPr lang="es-EC"/>
          </a:p>
        </c:txPr>
      </c:dTable>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1050">
          <a:solidFill>
            <a:srgbClr val="000000"/>
          </a:solidFill>
        </a:defRPr>
      </a:pPr>
      <a:endParaRPr lang="es-EC"/>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1" i="0" u="none" strike="noStrike" kern="1200" spc="100" baseline="0">
                <a:solidFill>
                  <a:srgbClr val="000000"/>
                </a:solidFill>
                <a:effectLst/>
                <a:latin typeface="+mn-lt"/>
                <a:ea typeface="+mn-ea"/>
                <a:cs typeface="+mn-cs"/>
              </a:defRPr>
            </a:pPr>
            <a:r>
              <a:rPr lang="en-US" dirty="0">
                <a:effectLst/>
              </a:rPr>
              <a:t>FONDOS DISPONIBLES</a:t>
            </a:r>
          </a:p>
        </c:rich>
      </c:tx>
      <c:overlay val="0"/>
      <c:spPr>
        <a:noFill/>
        <a:ln>
          <a:noFill/>
        </a:ln>
        <a:effectLst/>
      </c:spPr>
      <c:txPr>
        <a:bodyPr rot="0" spcFirstLastPara="1" vertOverflow="ellipsis" vert="horz" wrap="square" anchor="ctr" anchorCtr="1"/>
        <a:lstStyle/>
        <a:p>
          <a:pPr>
            <a:defRPr sz="1260" b="1" i="0" u="none" strike="noStrike" kern="1200" spc="100" baseline="0">
              <a:solidFill>
                <a:srgbClr val="000000"/>
              </a:solidFill>
              <a:effectLst/>
              <a:latin typeface="+mn-lt"/>
              <a:ea typeface="+mn-ea"/>
              <a:cs typeface="+mn-cs"/>
            </a:defRPr>
          </a:pPr>
          <a:endParaRPr lang="es-EC"/>
        </a:p>
      </c:txPr>
    </c:title>
    <c:autoTitleDeleted val="0"/>
    <c:plotArea>
      <c:layout/>
      <c:lineChart>
        <c:grouping val="standard"/>
        <c:varyColors val="0"/>
        <c:ser>
          <c:idx val="2"/>
          <c:order val="2"/>
          <c:tx>
            <c:strRef>
              <c:f>'GRAFICOS MEL'!$A$26</c:f>
              <c:strCache>
                <c:ptCount val="1"/>
                <c:pt idx="0">
                  <c:v>FONDOS DISPONIBLES</c:v>
                </c:pt>
              </c:strCache>
            </c:strRef>
          </c:tx>
          <c:spPr>
            <a:ln w="34925" cap="rnd">
              <a:solidFill>
                <a:schemeClr val="accent1"/>
              </a:solidFill>
              <a:round/>
            </a:ln>
            <a:effectLst>
              <a:outerShdw blurRad="40000" dist="23000" dir="5400000" rotWithShape="0">
                <a:srgbClr val="000000">
                  <a:alpha val="35000"/>
                </a:srgbClr>
              </a:outerShdw>
            </a:effectLst>
          </c:spPr>
          <c:marker>
            <c:symbol val="none"/>
          </c:marker>
          <c:cat>
            <c:numRef>
              <c:f>'GRAFICOS MEL'!$B$23:$F$23</c:f>
              <c:numCache>
                <c:formatCode>General</c:formatCode>
                <c:ptCount val="5"/>
                <c:pt idx="0">
                  <c:v>2014</c:v>
                </c:pt>
                <c:pt idx="1">
                  <c:v>2015</c:v>
                </c:pt>
                <c:pt idx="2">
                  <c:v>2016</c:v>
                </c:pt>
                <c:pt idx="3">
                  <c:v>2017</c:v>
                </c:pt>
                <c:pt idx="4">
                  <c:v>2018</c:v>
                </c:pt>
              </c:numCache>
            </c:numRef>
          </c:cat>
          <c:val>
            <c:numRef>
              <c:f>'GRAFICOS MEL'!$B$26:$F$26</c:f>
              <c:numCache>
                <c:formatCode>0.00%</c:formatCode>
                <c:ptCount val="5"/>
                <c:pt idx="0">
                  <c:v>0.20712183941737791</c:v>
                </c:pt>
                <c:pt idx="1">
                  <c:v>0.2591779983720493</c:v>
                </c:pt>
                <c:pt idx="2">
                  <c:v>0.33477982611828005</c:v>
                </c:pt>
                <c:pt idx="3">
                  <c:v>0.21161880930468863</c:v>
                </c:pt>
                <c:pt idx="4">
                  <c:v>0.22987953352555376</c:v>
                </c:pt>
              </c:numCache>
            </c:numRef>
          </c:val>
          <c:smooth val="0"/>
          <c:extLst>
            <c:ext xmlns:c16="http://schemas.microsoft.com/office/drawing/2014/chart" uri="{C3380CC4-5D6E-409C-BE32-E72D297353CC}">
              <c16:uniqueId val="{00000000-7521-4283-9B4A-74B1B6E8F681}"/>
            </c:ext>
          </c:extLst>
        </c:ser>
        <c:dLbls>
          <c:showLegendKey val="0"/>
          <c:showVal val="0"/>
          <c:showCatName val="0"/>
          <c:showSerName val="0"/>
          <c:showPercent val="0"/>
          <c:showBubbleSize val="0"/>
        </c:dLbls>
        <c:smooth val="0"/>
        <c:axId val="432126792"/>
        <c:axId val="432124168"/>
        <c:extLst>
          <c:ext xmlns:c15="http://schemas.microsoft.com/office/drawing/2012/chart" uri="{02D57815-91ED-43cb-92C2-25804820EDAC}">
            <c15:filteredLineSeries>
              <c15:ser>
                <c:idx val="0"/>
                <c:order val="0"/>
                <c:tx>
                  <c:strRef>
                    <c:extLst>
                      <c:ext uri="{02D57815-91ED-43cb-92C2-25804820EDAC}">
                        <c15:formulaRef>
                          <c15:sqref>'GRAFICOS MEL'!$A$24</c15:sqref>
                        </c15:formulaRef>
                      </c:ext>
                    </c:extLst>
                    <c:strCache>
                      <c:ptCount val="1"/>
                      <c:pt idx="0">
                        <c:v>FONDOS DISPONIBLES</c:v>
                      </c:pt>
                    </c:strCache>
                  </c:strRef>
                </c:tx>
                <c:spPr>
                  <a:ln w="34925" cap="rnd">
                    <a:solidFill>
                      <a:schemeClr val="accent1"/>
                    </a:solidFill>
                    <a:round/>
                  </a:ln>
                  <a:effectLst>
                    <a:outerShdw blurRad="40000" dist="23000" dir="5400000" rotWithShape="0">
                      <a:srgbClr val="000000">
                        <a:alpha val="35000"/>
                      </a:srgbClr>
                    </a:outerShdw>
                  </a:effectLst>
                </c:spPr>
                <c:marker>
                  <c:symbol val="none"/>
                </c:marker>
                <c:cat>
                  <c:numRef>
                    <c:extLst>
                      <c:ext uri="{02D57815-91ED-43cb-92C2-25804820EDAC}">
                        <c15:formulaRef>
                          <c15:sqref>'GRAFICOS MEL'!$B$23:$F$23</c15:sqref>
                        </c15:formulaRef>
                      </c:ext>
                    </c:extLst>
                    <c:numCache>
                      <c:formatCode>General</c:formatCode>
                      <c:ptCount val="5"/>
                      <c:pt idx="0">
                        <c:v>2014</c:v>
                      </c:pt>
                      <c:pt idx="1">
                        <c:v>2015</c:v>
                      </c:pt>
                      <c:pt idx="2">
                        <c:v>2016</c:v>
                      </c:pt>
                      <c:pt idx="3">
                        <c:v>2017</c:v>
                      </c:pt>
                      <c:pt idx="4">
                        <c:v>2018</c:v>
                      </c:pt>
                    </c:numCache>
                  </c:numRef>
                </c:cat>
                <c:val>
                  <c:numRef>
                    <c:extLst>
                      <c:ext uri="{02D57815-91ED-43cb-92C2-25804820EDAC}">
                        <c15:formulaRef>
                          <c15:sqref>'GRAFICOS MEL'!$B$24:$F$24</c15:sqref>
                        </c15:formulaRef>
                      </c:ext>
                    </c:extLst>
                    <c:numCache>
                      <c:formatCode>_("$"* #,##0.00_);_("$"* \(#,##0.00\);_("$"* "-"??_);_(@_)</c:formatCode>
                      <c:ptCount val="5"/>
                      <c:pt idx="0">
                        <c:v>595110.35</c:v>
                      </c:pt>
                      <c:pt idx="1">
                        <c:v>595493.81999999995</c:v>
                      </c:pt>
                      <c:pt idx="2">
                        <c:v>669148.71</c:v>
                      </c:pt>
                      <c:pt idx="3">
                        <c:v>456585.01</c:v>
                      </c:pt>
                      <c:pt idx="4">
                        <c:v>535026.64</c:v>
                      </c:pt>
                    </c:numCache>
                  </c:numRef>
                </c:val>
                <c:smooth val="0"/>
                <c:extLst>
                  <c:ext xmlns:c16="http://schemas.microsoft.com/office/drawing/2014/chart" uri="{C3380CC4-5D6E-409C-BE32-E72D297353CC}">
                    <c16:uniqueId val="{00000001-7521-4283-9B4A-74B1B6E8F681}"/>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'GRAFICOS MEL'!$A$25</c15:sqref>
                        </c15:formulaRef>
                      </c:ext>
                    </c:extLst>
                    <c:strCache>
                      <c:ptCount val="1"/>
                      <c:pt idx="0">
                        <c:v>TOTAL DEP. HASTA 90 DIAS</c:v>
                      </c:pt>
                    </c:strCache>
                  </c:strRef>
                </c:tx>
                <c:spPr>
                  <a:ln w="34925" cap="rnd">
                    <a:solidFill>
                      <a:schemeClr val="accent3"/>
                    </a:solidFill>
                    <a:round/>
                  </a:ln>
                  <a:effectLst>
                    <a:outerShdw blurRad="40000" dist="23000" dir="5400000" rotWithShape="0">
                      <a:srgbClr val="000000">
                        <a:alpha val="35000"/>
                      </a:srgbClr>
                    </a:outerShdw>
                  </a:effectLst>
                </c:spPr>
                <c:marker>
                  <c:symbol val="none"/>
                </c:marker>
                <c:cat>
                  <c:numRef>
                    <c:extLst xmlns:c15="http://schemas.microsoft.com/office/drawing/2012/chart">
                      <c:ext xmlns:c15="http://schemas.microsoft.com/office/drawing/2012/chart" uri="{02D57815-91ED-43cb-92C2-25804820EDAC}">
                        <c15:formulaRef>
                          <c15:sqref>'GRAFICOS MEL'!$B$23:$F$23</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'GRAFICOS MEL'!$B$25:$F$25</c15:sqref>
                        </c15:formulaRef>
                      </c:ext>
                    </c:extLst>
                    <c:numCache>
                      <c:formatCode>_("$"* #,##0.00_);_("$"* \(#,##0.00\);_("$"* "-"??_);_(@_)</c:formatCode>
                      <c:ptCount val="5"/>
                      <c:pt idx="0">
                        <c:v>2873238.05</c:v>
                      </c:pt>
                      <c:pt idx="1">
                        <c:v>2297624.89</c:v>
                      </c:pt>
                      <c:pt idx="2">
                        <c:v>1998772.5</c:v>
                      </c:pt>
                      <c:pt idx="3">
                        <c:v>2157582.36</c:v>
                      </c:pt>
                      <c:pt idx="4">
                        <c:v>2327421.81</c:v>
                      </c:pt>
                    </c:numCache>
                  </c:numRef>
                </c:val>
                <c:smooth val="0"/>
                <c:extLst xmlns:c15="http://schemas.microsoft.com/office/drawing/2012/chart">
                  <c:ext xmlns:c16="http://schemas.microsoft.com/office/drawing/2014/chart" uri="{C3380CC4-5D6E-409C-BE32-E72D297353CC}">
                    <c16:uniqueId val="{00000002-7521-4283-9B4A-74B1B6E8F681}"/>
                  </c:ext>
                </c:extLst>
              </c15:ser>
            </c15:filteredLineSeries>
          </c:ext>
        </c:extLst>
      </c:lineChart>
      <c:catAx>
        <c:axId val="432126792"/>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050" b="0" i="0" u="none" strike="noStrike" kern="1200" baseline="0">
                <a:solidFill>
                  <a:srgbClr val="000000"/>
                </a:solidFill>
                <a:latin typeface="+mn-lt"/>
                <a:ea typeface="+mn-ea"/>
                <a:cs typeface="+mn-cs"/>
              </a:defRPr>
            </a:pPr>
            <a:endParaRPr lang="es-EC"/>
          </a:p>
        </c:txPr>
        <c:crossAx val="432124168"/>
        <c:crosses val="autoZero"/>
        <c:auto val="1"/>
        <c:lblAlgn val="ctr"/>
        <c:lblOffset val="100"/>
        <c:noMultiLvlLbl val="0"/>
      </c:catAx>
      <c:valAx>
        <c:axId val="432124168"/>
        <c:scaling>
          <c:orientation val="minMax"/>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rgbClr val="000000"/>
                </a:solidFill>
                <a:latin typeface="+mn-lt"/>
                <a:ea typeface="+mn-ea"/>
                <a:cs typeface="+mn-cs"/>
              </a:defRPr>
            </a:pPr>
            <a:endParaRPr lang="es-EC"/>
          </a:p>
        </c:txPr>
        <c:crossAx val="432126792"/>
        <c:crosses val="autoZero"/>
        <c:crossBetween val="between"/>
        <c:majorUnit val="0.1"/>
      </c:valAx>
      <c:dTable>
        <c:showHorzBorder val="1"/>
        <c:showVertBorder val="1"/>
        <c:showOutline val="1"/>
        <c:showKeys val="1"/>
        <c:spPr>
          <a:noFill/>
          <a:ln w="9525">
            <a:solidFill>
              <a:schemeClr val="tx1">
                <a:lumMod val="75000"/>
              </a:schemeClr>
            </a:solidFill>
          </a:ln>
          <a:effectLst/>
        </c:spPr>
        <c:txPr>
          <a:bodyPr rot="0" spcFirstLastPara="1" vertOverflow="ellipsis" vert="horz" wrap="square" anchor="ctr" anchorCtr="1"/>
          <a:lstStyle/>
          <a:p>
            <a:pPr rtl="0">
              <a:defRPr sz="1050" b="0" i="0" u="none" strike="noStrike" kern="1200" baseline="0">
                <a:solidFill>
                  <a:srgbClr val="000000"/>
                </a:solidFill>
                <a:latin typeface="+mn-lt"/>
                <a:ea typeface="+mn-ea"/>
                <a:cs typeface="+mn-cs"/>
              </a:defRPr>
            </a:pPr>
            <a:endParaRPr lang="es-EC"/>
          </a:p>
        </c:txPr>
      </c:dTable>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1050">
          <a:solidFill>
            <a:srgbClr val="000000"/>
          </a:solidFill>
        </a:defRPr>
      </a:pPr>
      <a:endParaRPr lang="es-EC"/>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1" i="0" u="none" strike="noStrike" kern="1200" spc="100" baseline="0">
                <a:solidFill>
                  <a:schemeClr val="tx2">
                    <a:lumMod val="50000"/>
                  </a:schemeClr>
                </a:solidFill>
                <a:effectLst/>
                <a:latin typeface="+mn-lt"/>
                <a:ea typeface="+mn-ea"/>
                <a:cs typeface="+mn-cs"/>
              </a:defRPr>
            </a:pPr>
            <a:r>
              <a:rPr lang="en-US" dirty="0">
                <a:solidFill>
                  <a:schemeClr val="tx2">
                    <a:lumMod val="50000"/>
                  </a:schemeClr>
                </a:solidFill>
                <a:effectLst/>
              </a:rPr>
              <a:t>DEPÓSITOS A LA VISTA</a:t>
            </a:r>
          </a:p>
        </c:rich>
      </c:tx>
      <c:overlay val="0"/>
      <c:spPr>
        <a:noFill/>
        <a:ln>
          <a:noFill/>
        </a:ln>
        <a:effectLst/>
      </c:spPr>
      <c:txPr>
        <a:bodyPr rot="0" spcFirstLastPara="1" vertOverflow="ellipsis" vert="horz" wrap="square" anchor="ctr" anchorCtr="1"/>
        <a:lstStyle/>
        <a:p>
          <a:pPr>
            <a:defRPr sz="1260" b="1" i="0" u="none" strike="noStrike" kern="1200" spc="100" baseline="0">
              <a:solidFill>
                <a:schemeClr val="tx2">
                  <a:lumMod val="50000"/>
                </a:schemeClr>
              </a:solidFill>
              <a:effectLst/>
              <a:latin typeface="+mn-lt"/>
              <a:ea typeface="+mn-ea"/>
              <a:cs typeface="+mn-cs"/>
            </a:defRPr>
          </a:pPr>
          <a:endParaRPr lang="es-EC"/>
        </a:p>
      </c:txPr>
    </c:title>
    <c:autoTitleDeleted val="0"/>
    <c:plotArea>
      <c:layout/>
      <c:lineChart>
        <c:grouping val="standard"/>
        <c:varyColors val="0"/>
        <c:ser>
          <c:idx val="2"/>
          <c:order val="2"/>
          <c:tx>
            <c:strRef>
              <c:f>'GRAFICOS MEL'!$A$33</c:f>
              <c:strCache>
                <c:ptCount val="1"/>
                <c:pt idx="0">
                  <c:v>DEPÓSITOS A LA VISTA</c:v>
                </c:pt>
              </c:strCache>
            </c:strRef>
          </c:tx>
          <c:spPr>
            <a:ln w="34925" cap="rnd">
              <a:solidFill>
                <a:schemeClr val="accent4"/>
              </a:solidFill>
              <a:round/>
            </a:ln>
            <a:effectLst>
              <a:outerShdw blurRad="40000" dist="23000" dir="5400000" rotWithShape="0">
                <a:srgbClr val="000000">
                  <a:alpha val="35000"/>
                </a:srgbClr>
              </a:outerShdw>
            </a:effectLst>
          </c:spPr>
          <c:marker>
            <c:symbol val="none"/>
          </c:marker>
          <c:cat>
            <c:numRef>
              <c:f>'GRAFICOS MEL'!$B$30:$F$30</c:f>
              <c:numCache>
                <c:formatCode>General</c:formatCode>
                <c:ptCount val="5"/>
                <c:pt idx="0">
                  <c:v>2014</c:v>
                </c:pt>
                <c:pt idx="1">
                  <c:v>2015</c:v>
                </c:pt>
                <c:pt idx="2">
                  <c:v>2016</c:v>
                </c:pt>
                <c:pt idx="3">
                  <c:v>2017</c:v>
                </c:pt>
                <c:pt idx="4">
                  <c:v>2018</c:v>
                </c:pt>
              </c:numCache>
            </c:numRef>
          </c:cat>
          <c:val>
            <c:numRef>
              <c:f>'GRAFICOS MEL'!$B$33:$F$33</c:f>
              <c:numCache>
                <c:formatCode>0.00%</c:formatCode>
                <c:ptCount val="5"/>
                <c:pt idx="0">
                  <c:v>0.76817283943881176</c:v>
                </c:pt>
                <c:pt idx="1">
                  <c:v>0.55508177164216987</c:v>
                </c:pt>
                <c:pt idx="2">
                  <c:v>0.43950914058490037</c:v>
                </c:pt>
                <c:pt idx="3">
                  <c:v>0.37818268426108792</c:v>
                </c:pt>
                <c:pt idx="4">
                  <c:v>0.28341873544728607</c:v>
                </c:pt>
              </c:numCache>
            </c:numRef>
          </c:val>
          <c:smooth val="0"/>
          <c:extLst>
            <c:ext xmlns:c16="http://schemas.microsoft.com/office/drawing/2014/chart" uri="{C3380CC4-5D6E-409C-BE32-E72D297353CC}">
              <c16:uniqueId val="{00000000-98E3-40B3-87A0-85A4F6447F30}"/>
            </c:ext>
          </c:extLst>
        </c:ser>
        <c:dLbls>
          <c:showLegendKey val="0"/>
          <c:showVal val="0"/>
          <c:showCatName val="0"/>
          <c:showSerName val="0"/>
          <c:showPercent val="0"/>
          <c:showBubbleSize val="0"/>
        </c:dLbls>
        <c:smooth val="0"/>
        <c:axId val="421841936"/>
        <c:axId val="421835048"/>
        <c:extLst>
          <c:ext xmlns:c15="http://schemas.microsoft.com/office/drawing/2012/chart" uri="{02D57815-91ED-43cb-92C2-25804820EDAC}">
            <c15:filteredLineSeries>
              <c15:ser>
                <c:idx val="0"/>
                <c:order val="0"/>
                <c:tx>
                  <c:strRef>
                    <c:extLst>
                      <c:ext uri="{02D57815-91ED-43cb-92C2-25804820EDAC}">
                        <c15:formulaRef>
                          <c15:sqref>'GRAFICOS MEL'!$A$31</c15:sqref>
                        </c15:formulaRef>
                      </c:ext>
                    </c:extLst>
                    <c:strCache>
                      <c:ptCount val="1"/>
                      <c:pt idx="0">
                        <c:v>DEPOSITOS A LA VISTA</c:v>
                      </c:pt>
                    </c:strCache>
                  </c:strRef>
                </c:tx>
                <c:spPr>
                  <a:ln w="34925" cap="rnd">
                    <a:solidFill>
                      <a:schemeClr val="accent6"/>
                    </a:solidFill>
                    <a:round/>
                  </a:ln>
                  <a:effectLst>
                    <a:outerShdw blurRad="40000" dist="23000" dir="5400000" rotWithShape="0">
                      <a:srgbClr val="000000">
                        <a:alpha val="35000"/>
                      </a:srgbClr>
                    </a:outerShdw>
                  </a:effectLst>
                </c:spPr>
                <c:marker>
                  <c:symbol val="none"/>
                </c:marker>
                <c:cat>
                  <c:numRef>
                    <c:extLst>
                      <c:ext uri="{02D57815-91ED-43cb-92C2-25804820EDAC}">
                        <c15:formulaRef>
                          <c15:sqref>'GRAFICOS MEL'!$B$30:$F$30</c15:sqref>
                        </c15:formulaRef>
                      </c:ext>
                    </c:extLst>
                    <c:numCache>
                      <c:formatCode>General</c:formatCode>
                      <c:ptCount val="5"/>
                      <c:pt idx="0">
                        <c:v>2014</c:v>
                      </c:pt>
                      <c:pt idx="1">
                        <c:v>2015</c:v>
                      </c:pt>
                      <c:pt idx="2">
                        <c:v>2016</c:v>
                      </c:pt>
                      <c:pt idx="3">
                        <c:v>2017</c:v>
                      </c:pt>
                      <c:pt idx="4">
                        <c:v>2018</c:v>
                      </c:pt>
                    </c:numCache>
                  </c:numRef>
                </c:cat>
                <c:val>
                  <c:numRef>
                    <c:extLst>
                      <c:ext uri="{02D57815-91ED-43cb-92C2-25804820EDAC}">
                        <c15:formulaRef>
                          <c15:sqref>'GRAFICOS MEL'!$B$31:$F$31</c15:sqref>
                        </c15:formulaRef>
                      </c:ext>
                    </c:extLst>
                    <c:numCache>
                      <c:formatCode>_("$"* #,##0.00_);_("$"* \(#,##0.00\);_("$"* "-"??_);_(@_)</c:formatCode>
                      <c:ptCount val="5"/>
                      <c:pt idx="0">
                        <c:v>2627098.13</c:v>
                      </c:pt>
                      <c:pt idx="1">
                        <c:v>1925282.18</c:v>
                      </c:pt>
                      <c:pt idx="2">
                        <c:v>1523816.52</c:v>
                      </c:pt>
                      <c:pt idx="3">
                        <c:v>1546842.35</c:v>
                      </c:pt>
                      <c:pt idx="4">
                        <c:v>1421835.78</c:v>
                      </c:pt>
                    </c:numCache>
                  </c:numRef>
                </c:val>
                <c:smooth val="0"/>
                <c:extLst>
                  <c:ext xmlns:c16="http://schemas.microsoft.com/office/drawing/2014/chart" uri="{C3380CC4-5D6E-409C-BE32-E72D297353CC}">
                    <c16:uniqueId val="{00000001-98E3-40B3-87A0-85A4F6447F30}"/>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'GRAFICOS MEL'!$A$32</c15:sqref>
                        </c15:formulaRef>
                      </c:ext>
                    </c:extLst>
                    <c:strCache>
                      <c:ptCount val="1"/>
                      <c:pt idx="0">
                        <c:v>TOTAL DEP. A CORTO PLAZO</c:v>
                      </c:pt>
                    </c:strCache>
                  </c:strRef>
                </c:tx>
                <c:spPr>
                  <a:ln w="34925" cap="rnd">
                    <a:solidFill>
                      <a:schemeClr val="accent5"/>
                    </a:solidFill>
                    <a:round/>
                  </a:ln>
                  <a:effectLst>
                    <a:outerShdw blurRad="40000" dist="23000" dir="5400000" rotWithShape="0">
                      <a:srgbClr val="000000">
                        <a:alpha val="35000"/>
                      </a:srgbClr>
                    </a:outerShdw>
                  </a:effectLst>
                </c:spPr>
                <c:marker>
                  <c:symbol val="none"/>
                </c:marker>
                <c:cat>
                  <c:numRef>
                    <c:extLst xmlns:c15="http://schemas.microsoft.com/office/drawing/2012/chart">
                      <c:ext xmlns:c15="http://schemas.microsoft.com/office/drawing/2012/chart" uri="{02D57815-91ED-43cb-92C2-25804820EDAC}">
                        <c15:formulaRef>
                          <c15:sqref>'GRAFICOS MEL'!$B$30:$F$30</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'GRAFICOS MEL'!$B$32:$F$32</c15:sqref>
                        </c15:formulaRef>
                      </c:ext>
                    </c:extLst>
                    <c:numCache>
                      <c:formatCode>_("$"* #,##0.00_);_("$"* \(#,##0.00\);_("$"* "-"??_);_(@_)</c:formatCode>
                      <c:ptCount val="5"/>
                      <c:pt idx="0">
                        <c:v>3419931.03</c:v>
                      </c:pt>
                      <c:pt idx="1">
                        <c:v>3468465.87</c:v>
                      </c:pt>
                      <c:pt idx="2">
                        <c:v>3467087.21</c:v>
                      </c:pt>
                      <c:pt idx="3">
                        <c:v>4090198.7699999996</c:v>
                      </c:pt>
                      <c:pt idx="4">
                        <c:v>5016731.79</c:v>
                      </c:pt>
                    </c:numCache>
                  </c:numRef>
                </c:val>
                <c:smooth val="0"/>
                <c:extLst xmlns:c15="http://schemas.microsoft.com/office/drawing/2012/chart">
                  <c:ext xmlns:c16="http://schemas.microsoft.com/office/drawing/2014/chart" uri="{C3380CC4-5D6E-409C-BE32-E72D297353CC}">
                    <c16:uniqueId val="{00000002-98E3-40B3-87A0-85A4F6447F30}"/>
                  </c:ext>
                </c:extLst>
              </c15:ser>
            </c15:filteredLineSeries>
          </c:ext>
        </c:extLst>
      </c:lineChart>
      <c:catAx>
        <c:axId val="421841936"/>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050" b="0" i="0" u="none" strike="noStrike" kern="1200" baseline="0">
                <a:solidFill>
                  <a:srgbClr val="000000"/>
                </a:solidFill>
                <a:latin typeface="+mn-lt"/>
                <a:ea typeface="+mn-ea"/>
                <a:cs typeface="+mn-cs"/>
              </a:defRPr>
            </a:pPr>
            <a:endParaRPr lang="es-EC"/>
          </a:p>
        </c:txPr>
        <c:crossAx val="421835048"/>
        <c:crosses val="autoZero"/>
        <c:auto val="1"/>
        <c:lblAlgn val="ctr"/>
        <c:lblOffset val="100"/>
        <c:noMultiLvlLbl val="0"/>
      </c:catAx>
      <c:valAx>
        <c:axId val="421835048"/>
        <c:scaling>
          <c:orientation val="minMax"/>
          <c:max val="0.8"/>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rgbClr val="000000"/>
                </a:solidFill>
                <a:latin typeface="+mn-lt"/>
                <a:ea typeface="+mn-ea"/>
                <a:cs typeface="+mn-cs"/>
              </a:defRPr>
            </a:pPr>
            <a:endParaRPr lang="es-EC"/>
          </a:p>
        </c:txPr>
        <c:crossAx val="421841936"/>
        <c:crosses val="autoZero"/>
        <c:crossBetween val="between"/>
        <c:majorUnit val="0.2"/>
      </c:valAx>
      <c:dTable>
        <c:showHorzBorder val="1"/>
        <c:showVertBorder val="1"/>
        <c:showOutline val="1"/>
        <c:showKeys val="1"/>
        <c:spPr>
          <a:noFill/>
          <a:ln w="9525">
            <a:solidFill>
              <a:schemeClr val="tx1">
                <a:lumMod val="75000"/>
              </a:schemeClr>
            </a:solidFill>
          </a:ln>
          <a:effectLst/>
        </c:spPr>
        <c:txPr>
          <a:bodyPr rot="0" spcFirstLastPara="1" vertOverflow="ellipsis" vert="horz" wrap="square" anchor="ctr" anchorCtr="1"/>
          <a:lstStyle/>
          <a:p>
            <a:pPr rtl="0">
              <a:defRPr sz="1050" b="0" i="0" u="none" strike="noStrike" kern="1200" baseline="0">
                <a:solidFill>
                  <a:srgbClr val="000000"/>
                </a:solidFill>
                <a:latin typeface="+mn-lt"/>
                <a:ea typeface="+mn-ea"/>
                <a:cs typeface="+mn-cs"/>
              </a:defRPr>
            </a:pPr>
            <a:endParaRPr lang="es-EC"/>
          </a:p>
        </c:txPr>
      </c:dTable>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1050">
          <a:solidFill>
            <a:srgbClr val="000000"/>
          </a:solidFill>
        </a:defRPr>
      </a:pPr>
      <a:endParaRPr lang="es-EC"/>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40" b="1" i="0" u="none" strike="noStrike" kern="1200" spc="100" baseline="0">
                <a:solidFill>
                  <a:srgbClr val="000000"/>
                </a:solidFill>
                <a:effectLst/>
                <a:latin typeface="+mn-lt"/>
                <a:ea typeface="+mn-ea"/>
                <a:cs typeface="+mn-cs"/>
              </a:defRPr>
            </a:pPr>
            <a:r>
              <a:rPr lang="es-EC" noProof="0" dirty="0">
                <a:effectLst/>
              </a:rPr>
              <a:t>EVOLUCIÓN</a:t>
            </a:r>
            <a:r>
              <a:rPr lang="en-US" dirty="0">
                <a:effectLst/>
              </a:rPr>
              <a:t> DE CARTERA DE CRÉDITO</a:t>
            </a:r>
          </a:p>
        </c:rich>
      </c:tx>
      <c:overlay val="0"/>
      <c:spPr>
        <a:noFill/>
        <a:ln>
          <a:noFill/>
        </a:ln>
        <a:effectLst/>
      </c:spPr>
      <c:txPr>
        <a:bodyPr rot="0" spcFirstLastPara="1" vertOverflow="ellipsis" vert="horz" wrap="square" anchor="ctr" anchorCtr="1"/>
        <a:lstStyle/>
        <a:p>
          <a:pPr>
            <a:defRPr sz="1140" b="1" i="0" u="none" strike="noStrike" kern="1200" spc="100" baseline="0">
              <a:solidFill>
                <a:srgbClr val="000000"/>
              </a:solidFill>
              <a:effectLst/>
              <a:latin typeface="+mn-lt"/>
              <a:ea typeface="+mn-ea"/>
              <a:cs typeface="+mn-cs"/>
            </a:defRPr>
          </a:pPr>
          <a:endParaRPr lang="es-EC"/>
        </a:p>
      </c:txPr>
    </c:title>
    <c:autoTitleDeleted val="0"/>
    <c:plotArea>
      <c:layout/>
      <c:barChart>
        <c:barDir val="col"/>
        <c:grouping val="clustered"/>
        <c:varyColors val="0"/>
        <c:ser>
          <c:idx val="0"/>
          <c:order val="0"/>
          <c:tx>
            <c:strRef>
              <c:f>'ACTIVO barras'!$AP$2</c:f>
              <c:strCache>
                <c:ptCount val="1"/>
                <c:pt idx="0">
                  <c:v>SALDO DE CARTERA</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numRef>
              <c:f>'ACTIVO barras'!$AQ$1:$AU$1</c:f>
              <c:numCache>
                <c:formatCode>General</c:formatCode>
                <c:ptCount val="5"/>
                <c:pt idx="0">
                  <c:v>2014</c:v>
                </c:pt>
                <c:pt idx="1">
                  <c:v>2015</c:v>
                </c:pt>
                <c:pt idx="2">
                  <c:v>2016</c:v>
                </c:pt>
                <c:pt idx="3">
                  <c:v>2017</c:v>
                </c:pt>
                <c:pt idx="4">
                  <c:v>2018</c:v>
                </c:pt>
              </c:numCache>
            </c:numRef>
          </c:cat>
          <c:val>
            <c:numRef>
              <c:f>'ACTIVO barras'!$AQ$2:$AU$2</c:f>
              <c:numCache>
                <c:formatCode>#,##0.00</c:formatCode>
                <c:ptCount val="5"/>
                <c:pt idx="0">
                  <c:v>3784265.68</c:v>
                </c:pt>
                <c:pt idx="1">
                  <c:v>3906764.61</c:v>
                </c:pt>
                <c:pt idx="2">
                  <c:v>3873262.9700000007</c:v>
                </c:pt>
                <c:pt idx="3">
                  <c:v>4550458.67</c:v>
                </c:pt>
                <c:pt idx="4">
                  <c:v>5618136.8999999994</c:v>
                </c:pt>
              </c:numCache>
            </c:numRef>
          </c:val>
          <c:extLst>
            <c:ext xmlns:c16="http://schemas.microsoft.com/office/drawing/2014/chart" uri="{C3380CC4-5D6E-409C-BE32-E72D297353CC}">
              <c16:uniqueId val="{00000000-0619-40D6-A362-F414933C68A2}"/>
            </c:ext>
          </c:extLst>
        </c:ser>
        <c:dLbls>
          <c:showLegendKey val="0"/>
          <c:showVal val="0"/>
          <c:showCatName val="0"/>
          <c:showSerName val="0"/>
          <c:showPercent val="0"/>
          <c:showBubbleSize val="0"/>
        </c:dLbls>
        <c:gapWidth val="150"/>
        <c:axId val="1100431136"/>
        <c:axId val="1100440704"/>
      </c:barChart>
      <c:lineChart>
        <c:grouping val="standard"/>
        <c:varyColors val="0"/>
        <c:ser>
          <c:idx val="1"/>
          <c:order val="1"/>
          <c:tx>
            <c:strRef>
              <c:f>'ACTIVO barras'!$AP$3</c:f>
              <c:strCache>
                <c:ptCount val="1"/>
                <c:pt idx="0">
                  <c:v>ÍNDICE DE MORA</c:v>
                </c:pt>
              </c:strCache>
            </c:strRef>
          </c:tx>
          <c:spPr>
            <a:ln w="34925" cap="rnd">
              <a:solidFill>
                <a:schemeClr val="accent2"/>
              </a:solidFill>
              <a:round/>
            </a:ln>
            <a:effectLst>
              <a:outerShdw blurRad="40000" dist="23000" dir="5400000" rotWithShape="0">
                <a:srgbClr val="000000">
                  <a:alpha val="35000"/>
                </a:srgbClr>
              </a:outerShdw>
            </a:effectLst>
          </c:spPr>
          <c:marker>
            <c:symbol val="none"/>
          </c:marker>
          <c:cat>
            <c:numRef>
              <c:f>'ACTIVO barras'!$AQ$1:$AU$1</c:f>
              <c:numCache>
                <c:formatCode>General</c:formatCode>
                <c:ptCount val="5"/>
                <c:pt idx="0">
                  <c:v>2014</c:v>
                </c:pt>
                <c:pt idx="1">
                  <c:v>2015</c:v>
                </c:pt>
                <c:pt idx="2">
                  <c:v>2016</c:v>
                </c:pt>
                <c:pt idx="3">
                  <c:v>2017</c:v>
                </c:pt>
                <c:pt idx="4">
                  <c:v>2018</c:v>
                </c:pt>
              </c:numCache>
            </c:numRef>
          </c:cat>
          <c:val>
            <c:numRef>
              <c:f>'ACTIVO barras'!$AQ$3:$AU$3</c:f>
              <c:numCache>
                <c:formatCode>0.00%</c:formatCode>
                <c:ptCount val="5"/>
                <c:pt idx="0">
                  <c:v>0.10244632454030024</c:v>
                </c:pt>
                <c:pt idx="1">
                  <c:v>0.22508129303444263</c:v>
                </c:pt>
                <c:pt idx="2">
                  <c:v>0.25925760470634912</c:v>
                </c:pt>
                <c:pt idx="3">
                  <c:v>0.19570150276741227</c:v>
                </c:pt>
                <c:pt idx="4">
                  <c:v>0.18339743020502045</c:v>
                </c:pt>
              </c:numCache>
            </c:numRef>
          </c:val>
          <c:smooth val="0"/>
          <c:extLst>
            <c:ext xmlns:c16="http://schemas.microsoft.com/office/drawing/2014/chart" uri="{C3380CC4-5D6E-409C-BE32-E72D297353CC}">
              <c16:uniqueId val="{00000001-0619-40D6-A362-F414933C68A2}"/>
            </c:ext>
          </c:extLst>
        </c:ser>
        <c:dLbls>
          <c:showLegendKey val="0"/>
          <c:showVal val="0"/>
          <c:showCatName val="0"/>
          <c:showSerName val="0"/>
          <c:showPercent val="0"/>
          <c:showBubbleSize val="0"/>
        </c:dLbls>
        <c:marker val="1"/>
        <c:smooth val="0"/>
        <c:axId val="1100441120"/>
        <c:axId val="1100445280"/>
      </c:lineChart>
      <c:catAx>
        <c:axId val="1100431136"/>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50" b="0" i="0" u="none" strike="noStrike" kern="1200" baseline="0">
                <a:solidFill>
                  <a:srgbClr val="000000"/>
                </a:solidFill>
                <a:latin typeface="+mn-lt"/>
                <a:ea typeface="+mn-ea"/>
                <a:cs typeface="+mn-cs"/>
              </a:defRPr>
            </a:pPr>
            <a:endParaRPr lang="es-EC"/>
          </a:p>
        </c:txPr>
        <c:crossAx val="1100440704"/>
        <c:crosses val="autoZero"/>
        <c:auto val="1"/>
        <c:lblAlgn val="ctr"/>
        <c:lblOffset val="100"/>
        <c:noMultiLvlLbl val="0"/>
      </c:catAx>
      <c:valAx>
        <c:axId val="1100440704"/>
        <c:scaling>
          <c:orientation val="minMax"/>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50" b="0" i="0" u="none" strike="noStrike" kern="1200" baseline="0">
                <a:solidFill>
                  <a:srgbClr val="000000"/>
                </a:solidFill>
                <a:latin typeface="+mn-lt"/>
                <a:ea typeface="+mn-ea"/>
                <a:cs typeface="+mn-cs"/>
              </a:defRPr>
            </a:pPr>
            <a:endParaRPr lang="es-EC"/>
          </a:p>
        </c:txPr>
        <c:crossAx val="1100431136"/>
        <c:crosses val="autoZero"/>
        <c:crossBetween val="between"/>
        <c:majorUnit val="1000000"/>
        <c:minorUnit val="1000000"/>
      </c:valAx>
      <c:valAx>
        <c:axId val="1100445280"/>
        <c:scaling>
          <c:orientation val="minMax"/>
        </c:scaling>
        <c:delete val="0"/>
        <c:axPos val="r"/>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50" b="0" i="0" u="none" strike="noStrike" kern="1200" baseline="0">
                <a:solidFill>
                  <a:srgbClr val="000000"/>
                </a:solidFill>
                <a:latin typeface="+mn-lt"/>
                <a:ea typeface="+mn-ea"/>
                <a:cs typeface="+mn-cs"/>
              </a:defRPr>
            </a:pPr>
            <a:endParaRPr lang="es-EC"/>
          </a:p>
        </c:txPr>
        <c:crossAx val="1100441120"/>
        <c:crosses val="max"/>
        <c:crossBetween val="between"/>
        <c:majorUnit val="0.1"/>
      </c:valAx>
      <c:catAx>
        <c:axId val="1100441120"/>
        <c:scaling>
          <c:orientation val="minMax"/>
        </c:scaling>
        <c:delete val="1"/>
        <c:axPos val="b"/>
        <c:numFmt formatCode="General" sourceLinked="1"/>
        <c:majorTickMark val="none"/>
        <c:minorTickMark val="none"/>
        <c:tickLblPos val="nextTo"/>
        <c:crossAx val="1100445280"/>
        <c:crosses val="autoZero"/>
        <c:auto val="1"/>
        <c:lblAlgn val="ctr"/>
        <c:lblOffset val="100"/>
        <c:noMultiLvlLbl val="0"/>
      </c:catAx>
      <c:dTable>
        <c:showHorzBorder val="1"/>
        <c:showVertBorder val="1"/>
        <c:showOutline val="1"/>
        <c:showKeys val="1"/>
        <c:spPr>
          <a:noFill/>
          <a:ln w="9525">
            <a:solidFill>
              <a:schemeClr val="tx1">
                <a:lumMod val="75000"/>
              </a:schemeClr>
            </a:solidFill>
          </a:ln>
          <a:effectLst/>
        </c:spPr>
        <c:txPr>
          <a:bodyPr rot="0" spcFirstLastPara="1" vertOverflow="ellipsis" vert="horz" wrap="square" anchor="ctr" anchorCtr="1"/>
          <a:lstStyle/>
          <a:p>
            <a:pPr rtl="0">
              <a:defRPr sz="950" b="0" i="0" u="none" strike="noStrike" kern="1200" baseline="0">
                <a:solidFill>
                  <a:srgbClr val="000000"/>
                </a:solidFill>
                <a:latin typeface="+mn-lt"/>
                <a:ea typeface="+mn-ea"/>
                <a:cs typeface="+mn-cs"/>
              </a:defRPr>
            </a:pPr>
            <a:endParaRPr lang="es-EC"/>
          </a:p>
        </c:txPr>
      </c:dTable>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950">
          <a:solidFill>
            <a:srgbClr val="000000"/>
          </a:solidFill>
        </a:defRPr>
      </a:pPr>
      <a:endParaRPr lang="es-EC"/>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rgbClr val="000000"/>
                </a:solidFill>
                <a:effectLst/>
                <a:latin typeface="+mn-lt"/>
                <a:ea typeface="+mn-ea"/>
                <a:cs typeface="+mn-cs"/>
              </a:defRPr>
            </a:pPr>
            <a:r>
              <a:rPr lang="en-US" b="1" dirty="0">
                <a:effectLst/>
              </a:rPr>
              <a:t>CUENTAS POR COBRAR</a:t>
            </a:r>
          </a:p>
        </c:rich>
      </c:tx>
      <c:overlay val="0"/>
      <c:spPr>
        <a:noFill/>
        <a:ln>
          <a:noFill/>
        </a:ln>
        <a:effectLst/>
      </c:spPr>
      <c:txPr>
        <a:bodyPr rot="0" spcFirstLastPara="1" vertOverflow="ellipsis" vert="horz" wrap="square" anchor="ctr" anchorCtr="1"/>
        <a:lstStyle/>
        <a:p>
          <a:pPr>
            <a:defRPr sz="2128" b="1" i="0" u="none" strike="noStrike" kern="1200" spc="100" baseline="0">
              <a:solidFill>
                <a:srgbClr val="000000"/>
              </a:solidFill>
              <a:effectLst/>
              <a:latin typeface="+mn-lt"/>
              <a:ea typeface="+mn-ea"/>
              <a:cs typeface="+mn-cs"/>
            </a:defRPr>
          </a:pPr>
          <a:endParaRPr lang="es-EC"/>
        </a:p>
      </c:txPr>
    </c:title>
    <c:autoTitleDeleted val="0"/>
    <c:plotArea>
      <c:layout/>
      <c:lineChart>
        <c:grouping val="standard"/>
        <c:varyColors val="0"/>
        <c:ser>
          <c:idx val="0"/>
          <c:order val="0"/>
          <c:tx>
            <c:strRef>
              <c:f>BSG!$B$73</c:f>
              <c:strCache>
                <c:ptCount val="1"/>
                <c:pt idx="0">
                  <c:v>CUENTAS POR COBRAR</c:v>
                </c:pt>
              </c:strCache>
            </c:strRef>
          </c:tx>
          <c:spPr>
            <a:ln w="34925" cap="rnd">
              <a:solidFill>
                <a:schemeClr val="accent2"/>
              </a:solidFill>
              <a:round/>
            </a:ln>
            <a:effectLst>
              <a:outerShdw blurRad="40000" dist="23000" dir="5400000" rotWithShape="0">
                <a:srgbClr val="000000">
                  <a:alpha val="35000"/>
                </a:srgbClr>
              </a:outerShdw>
            </a:effectLst>
          </c:spPr>
          <c:marker>
            <c:symbol val="none"/>
          </c:marker>
          <c:cat>
            <c:numRef>
              <c:f>BSG!$C$3:$G$3</c:f>
              <c:numCache>
                <c:formatCode>General</c:formatCode>
                <c:ptCount val="5"/>
                <c:pt idx="0">
                  <c:v>2014</c:v>
                </c:pt>
                <c:pt idx="1">
                  <c:v>2015</c:v>
                </c:pt>
                <c:pt idx="2">
                  <c:v>2016</c:v>
                </c:pt>
                <c:pt idx="3">
                  <c:v>2017</c:v>
                </c:pt>
                <c:pt idx="4">
                  <c:v>2018</c:v>
                </c:pt>
              </c:numCache>
            </c:numRef>
          </c:cat>
          <c:val>
            <c:numRef>
              <c:f>BSG!$C$73:$G$73</c:f>
              <c:numCache>
                <c:formatCode>#,##0.00</c:formatCode>
                <c:ptCount val="5"/>
                <c:pt idx="0">
                  <c:v>50905.46</c:v>
                </c:pt>
                <c:pt idx="1">
                  <c:v>57943.67</c:v>
                </c:pt>
                <c:pt idx="2">
                  <c:v>75813.740000000005</c:v>
                </c:pt>
                <c:pt idx="3">
                  <c:v>95115.12</c:v>
                </c:pt>
                <c:pt idx="4">
                  <c:v>110074.05</c:v>
                </c:pt>
              </c:numCache>
            </c:numRef>
          </c:val>
          <c:smooth val="0"/>
          <c:extLst>
            <c:ext xmlns:c16="http://schemas.microsoft.com/office/drawing/2014/chart" uri="{C3380CC4-5D6E-409C-BE32-E72D297353CC}">
              <c16:uniqueId val="{00000000-3D2E-4870-A7DD-F88DDD6595DB}"/>
            </c:ext>
          </c:extLst>
        </c:ser>
        <c:dLbls>
          <c:showLegendKey val="0"/>
          <c:showVal val="0"/>
          <c:showCatName val="0"/>
          <c:showSerName val="0"/>
          <c:showPercent val="0"/>
          <c:showBubbleSize val="0"/>
        </c:dLbls>
        <c:smooth val="0"/>
        <c:axId val="1034444447"/>
        <c:axId val="1034436959"/>
      </c:lineChart>
      <c:catAx>
        <c:axId val="1034444447"/>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197" b="0" i="0" u="none" strike="noStrike" kern="1200" baseline="0">
                <a:solidFill>
                  <a:srgbClr val="000000"/>
                </a:solidFill>
                <a:latin typeface="+mn-lt"/>
                <a:ea typeface="+mn-ea"/>
                <a:cs typeface="+mn-cs"/>
              </a:defRPr>
            </a:pPr>
            <a:endParaRPr lang="es-EC"/>
          </a:p>
        </c:txPr>
        <c:crossAx val="1034436959"/>
        <c:crosses val="autoZero"/>
        <c:auto val="1"/>
        <c:lblAlgn val="ctr"/>
        <c:lblOffset val="100"/>
        <c:noMultiLvlLbl val="0"/>
      </c:catAx>
      <c:valAx>
        <c:axId val="1034436959"/>
        <c:scaling>
          <c:orientation val="minMax"/>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00000"/>
                </a:solidFill>
                <a:latin typeface="+mn-lt"/>
                <a:ea typeface="+mn-ea"/>
                <a:cs typeface="+mn-cs"/>
              </a:defRPr>
            </a:pPr>
            <a:endParaRPr lang="es-EC"/>
          </a:p>
        </c:txPr>
        <c:crossAx val="1034444447"/>
        <c:crosses val="autoZero"/>
        <c:crossBetween val="between"/>
        <c:majorUnit val="20000"/>
      </c:valAx>
      <c:dTable>
        <c:showHorzBorder val="1"/>
        <c:showVertBorder val="1"/>
        <c:showOutline val="1"/>
        <c:showKeys val="1"/>
        <c:spPr>
          <a:noFill/>
          <a:ln w="9525">
            <a:solidFill>
              <a:schemeClr val="tx1">
                <a:lumMod val="75000"/>
              </a:schemeClr>
            </a:solidFill>
          </a:ln>
          <a:effectLst/>
        </c:spPr>
        <c:txPr>
          <a:bodyPr rot="0" spcFirstLastPara="1" vertOverflow="ellipsis" vert="horz" wrap="square" anchor="ctr" anchorCtr="1"/>
          <a:lstStyle/>
          <a:p>
            <a:pPr rtl="0">
              <a:defRPr sz="1197" b="0" i="0" u="none" strike="noStrike" kern="1200" baseline="0">
                <a:solidFill>
                  <a:srgbClr val="000000"/>
                </a:solidFill>
                <a:latin typeface="+mn-lt"/>
                <a:ea typeface="+mn-ea"/>
                <a:cs typeface="+mn-cs"/>
              </a:defRPr>
            </a:pPr>
            <a:endParaRPr lang="es-EC"/>
          </a:p>
        </c:txPr>
      </c:dTable>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b="0">
          <a:solidFill>
            <a:srgbClr val="000000"/>
          </a:solidFill>
        </a:defRPr>
      </a:pPr>
      <a:endParaRPr lang="es-EC"/>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80" b="1" i="0" u="none" strike="noStrike" kern="1200" spc="100" baseline="0">
                <a:solidFill>
                  <a:srgbClr val="000000"/>
                </a:solidFill>
                <a:effectLst/>
                <a:latin typeface="+mn-lt"/>
                <a:ea typeface="+mn-ea"/>
                <a:cs typeface="+mn-cs"/>
              </a:defRPr>
            </a:pPr>
            <a:r>
              <a:rPr lang="en-US" dirty="0">
                <a:effectLst/>
              </a:rPr>
              <a:t>OBLIGACIONES CON EL PÚBLICO</a:t>
            </a:r>
          </a:p>
        </c:rich>
      </c:tx>
      <c:overlay val="0"/>
      <c:spPr>
        <a:noFill/>
        <a:ln>
          <a:noFill/>
        </a:ln>
        <a:effectLst/>
      </c:spPr>
      <c:txPr>
        <a:bodyPr rot="0" spcFirstLastPara="1" vertOverflow="ellipsis" vert="horz" wrap="square" anchor="ctr" anchorCtr="1"/>
        <a:lstStyle/>
        <a:p>
          <a:pPr>
            <a:defRPr sz="1080" b="1" i="0" u="none" strike="noStrike" kern="1200" spc="100" baseline="0">
              <a:solidFill>
                <a:srgbClr val="000000"/>
              </a:solidFill>
              <a:effectLst/>
              <a:latin typeface="+mn-lt"/>
              <a:ea typeface="+mn-ea"/>
              <a:cs typeface="+mn-cs"/>
            </a:defRPr>
          </a:pPr>
          <a:endParaRPr lang="es-EC"/>
        </a:p>
      </c:txPr>
    </c:title>
    <c:autoTitleDeleted val="0"/>
    <c:plotArea>
      <c:layout/>
      <c:barChart>
        <c:barDir val="col"/>
        <c:grouping val="clustered"/>
        <c:varyColors val="0"/>
        <c:ser>
          <c:idx val="0"/>
          <c:order val="0"/>
          <c:tx>
            <c:strRef>
              <c:f>BSG!$T$134</c:f>
              <c:strCache>
                <c:ptCount val="1"/>
                <c:pt idx="0">
                  <c:v>Depósitos a la vista</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numRef>
              <c:f>BSG!$U$132:$Y$132</c:f>
              <c:numCache>
                <c:formatCode>General</c:formatCode>
                <c:ptCount val="5"/>
                <c:pt idx="0">
                  <c:v>2014</c:v>
                </c:pt>
                <c:pt idx="1">
                  <c:v>2015</c:v>
                </c:pt>
                <c:pt idx="2">
                  <c:v>2016</c:v>
                </c:pt>
                <c:pt idx="3">
                  <c:v>2017</c:v>
                </c:pt>
                <c:pt idx="4">
                  <c:v>2018</c:v>
                </c:pt>
              </c:numCache>
            </c:numRef>
          </c:cat>
          <c:val>
            <c:numRef>
              <c:f>BSG!$U$134:$Y$134</c:f>
              <c:numCache>
                <c:formatCode>#,##0.00</c:formatCode>
                <c:ptCount val="5"/>
                <c:pt idx="0">
                  <c:v>2627098.13</c:v>
                </c:pt>
                <c:pt idx="1">
                  <c:v>1925282.18</c:v>
                </c:pt>
                <c:pt idx="2">
                  <c:v>1523816.52</c:v>
                </c:pt>
                <c:pt idx="3">
                  <c:v>1546842.35</c:v>
                </c:pt>
                <c:pt idx="4">
                  <c:v>1421835.78</c:v>
                </c:pt>
              </c:numCache>
            </c:numRef>
          </c:val>
          <c:extLst>
            <c:ext xmlns:c16="http://schemas.microsoft.com/office/drawing/2014/chart" uri="{C3380CC4-5D6E-409C-BE32-E72D297353CC}">
              <c16:uniqueId val="{00000000-C380-4687-B484-DB426FED242E}"/>
            </c:ext>
          </c:extLst>
        </c:ser>
        <c:ser>
          <c:idx val="1"/>
          <c:order val="1"/>
          <c:tx>
            <c:strRef>
              <c:f>BSG!$T$135</c:f>
              <c:strCache>
                <c:ptCount val="1"/>
                <c:pt idx="0">
                  <c:v>Depósitos a plazo</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numRef>
              <c:f>BSG!$U$132:$Y$132</c:f>
              <c:numCache>
                <c:formatCode>General</c:formatCode>
                <c:ptCount val="5"/>
                <c:pt idx="0">
                  <c:v>2014</c:v>
                </c:pt>
                <c:pt idx="1">
                  <c:v>2015</c:v>
                </c:pt>
                <c:pt idx="2">
                  <c:v>2016</c:v>
                </c:pt>
                <c:pt idx="3">
                  <c:v>2017</c:v>
                </c:pt>
                <c:pt idx="4">
                  <c:v>2018</c:v>
                </c:pt>
              </c:numCache>
            </c:numRef>
          </c:cat>
          <c:val>
            <c:numRef>
              <c:f>BSG!$U$135:$Y$135</c:f>
              <c:numCache>
                <c:formatCode>#,##0.00</c:formatCode>
                <c:ptCount val="5"/>
                <c:pt idx="0">
                  <c:v>859882.9</c:v>
                </c:pt>
                <c:pt idx="1">
                  <c:v>1551443.35</c:v>
                </c:pt>
                <c:pt idx="2">
                  <c:v>2021770.69</c:v>
                </c:pt>
                <c:pt idx="3">
                  <c:v>2585604.38</c:v>
                </c:pt>
                <c:pt idx="4">
                  <c:v>3726596.01</c:v>
                </c:pt>
              </c:numCache>
            </c:numRef>
          </c:val>
          <c:extLst>
            <c:ext xmlns:c16="http://schemas.microsoft.com/office/drawing/2014/chart" uri="{C3380CC4-5D6E-409C-BE32-E72D297353CC}">
              <c16:uniqueId val="{00000001-C380-4687-B484-DB426FED242E}"/>
            </c:ext>
          </c:extLst>
        </c:ser>
        <c:dLbls>
          <c:showLegendKey val="0"/>
          <c:showVal val="0"/>
          <c:showCatName val="0"/>
          <c:showSerName val="0"/>
          <c:showPercent val="0"/>
          <c:showBubbleSize val="0"/>
        </c:dLbls>
        <c:gapWidth val="150"/>
        <c:axId val="299877408"/>
        <c:axId val="299877824"/>
      </c:barChart>
      <c:lineChart>
        <c:grouping val="standard"/>
        <c:varyColors val="0"/>
        <c:ser>
          <c:idx val="2"/>
          <c:order val="2"/>
          <c:tx>
            <c:strRef>
              <c:f>BSG!$T$133</c:f>
              <c:strCache>
                <c:ptCount val="1"/>
                <c:pt idx="0">
                  <c:v>OBLIGACIONES CON EL PUBLICO</c:v>
                </c:pt>
              </c:strCache>
            </c:strRef>
          </c:tx>
          <c:spPr>
            <a:ln w="34925" cap="rnd">
              <a:solidFill>
                <a:schemeClr val="accent3"/>
              </a:solidFill>
              <a:round/>
            </a:ln>
            <a:effectLst>
              <a:outerShdw blurRad="40000" dist="23000" dir="5400000" rotWithShape="0">
                <a:srgbClr val="000000">
                  <a:alpha val="35000"/>
                </a:srgbClr>
              </a:outerShdw>
            </a:effectLst>
          </c:spPr>
          <c:marker>
            <c:symbol val="none"/>
          </c:marker>
          <c:cat>
            <c:numRef>
              <c:f>BSG!$U$132:$Y$132</c:f>
              <c:numCache>
                <c:formatCode>General</c:formatCode>
                <c:ptCount val="5"/>
                <c:pt idx="0">
                  <c:v>2014</c:v>
                </c:pt>
                <c:pt idx="1">
                  <c:v>2015</c:v>
                </c:pt>
                <c:pt idx="2">
                  <c:v>2016</c:v>
                </c:pt>
                <c:pt idx="3">
                  <c:v>2017</c:v>
                </c:pt>
                <c:pt idx="4">
                  <c:v>2018</c:v>
                </c:pt>
              </c:numCache>
            </c:numRef>
          </c:cat>
          <c:val>
            <c:numRef>
              <c:f>BSG!$U$133:$Y$133</c:f>
              <c:numCache>
                <c:formatCode>#,##0.00</c:formatCode>
                <c:ptCount val="5"/>
                <c:pt idx="0">
                  <c:v>3486981.03</c:v>
                </c:pt>
                <c:pt idx="1">
                  <c:v>3476725.53</c:v>
                </c:pt>
                <c:pt idx="2">
                  <c:v>3545587.21</c:v>
                </c:pt>
                <c:pt idx="3">
                  <c:v>4132446.73</c:v>
                </c:pt>
                <c:pt idx="4">
                  <c:v>5148431.79</c:v>
                </c:pt>
              </c:numCache>
            </c:numRef>
          </c:val>
          <c:smooth val="0"/>
          <c:extLst>
            <c:ext xmlns:c16="http://schemas.microsoft.com/office/drawing/2014/chart" uri="{C3380CC4-5D6E-409C-BE32-E72D297353CC}">
              <c16:uniqueId val="{00000002-C380-4687-B484-DB426FED242E}"/>
            </c:ext>
          </c:extLst>
        </c:ser>
        <c:dLbls>
          <c:showLegendKey val="0"/>
          <c:showVal val="0"/>
          <c:showCatName val="0"/>
          <c:showSerName val="0"/>
          <c:showPercent val="0"/>
          <c:showBubbleSize val="0"/>
        </c:dLbls>
        <c:marker val="1"/>
        <c:smooth val="0"/>
        <c:axId val="299877408"/>
        <c:axId val="299877824"/>
      </c:lineChart>
      <c:catAx>
        <c:axId val="299877408"/>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rgbClr val="000000"/>
                </a:solidFill>
                <a:latin typeface="+mn-lt"/>
                <a:ea typeface="+mn-ea"/>
                <a:cs typeface="+mn-cs"/>
              </a:defRPr>
            </a:pPr>
            <a:endParaRPr lang="es-EC"/>
          </a:p>
        </c:txPr>
        <c:crossAx val="299877824"/>
        <c:crosses val="autoZero"/>
        <c:auto val="1"/>
        <c:lblAlgn val="ctr"/>
        <c:lblOffset val="100"/>
        <c:noMultiLvlLbl val="0"/>
      </c:catAx>
      <c:valAx>
        <c:axId val="299877824"/>
        <c:scaling>
          <c:orientation val="minMax"/>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00000"/>
                </a:solidFill>
                <a:latin typeface="+mn-lt"/>
                <a:ea typeface="+mn-ea"/>
                <a:cs typeface="+mn-cs"/>
              </a:defRPr>
            </a:pPr>
            <a:endParaRPr lang="es-EC"/>
          </a:p>
        </c:txPr>
        <c:crossAx val="299877408"/>
        <c:crosses val="autoZero"/>
        <c:crossBetween val="between"/>
        <c:majorUnit val="1000000"/>
      </c:valAx>
      <c:dTable>
        <c:showHorzBorder val="1"/>
        <c:showVertBorder val="1"/>
        <c:showOutline val="1"/>
        <c:showKeys val="1"/>
        <c:spPr>
          <a:noFill/>
          <a:ln w="9525">
            <a:solidFill>
              <a:schemeClr val="tx1">
                <a:lumMod val="75000"/>
              </a:schemeClr>
            </a:solidFill>
          </a:ln>
          <a:effectLst/>
        </c:spPr>
        <c:txPr>
          <a:bodyPr rot="0" spcFirstLastPara="1" vertOverflow="ellipsis" vert="horz" wrap="square" anchor="ctr" anchorCtr="1"/>
          <a:lstStyle/>
          <a:p>
            <a:pPr rtl="0">
              <a:defRPr sz="900" b="0" i="0" u="none" strike="noStrike" kern="1200" baseline="0">
                <a:solidFill>
                  <a:srgbClr val="000000"/>
                </a:solidFill>
                <a:latin typeface="+mn-lt"/>
                <a:ea typeface="+mn-ea"/>
                <a:cs typeface="+mn-cs"/>
              </a:defRPr>
            </a:pPr>
            <a:endParaRPr lang="es-EC"/>
          </a:p>
        </c:txPr>
      </c:dTable>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900">
          <a:solidFill>
            <a:srgbClr val="000000"/>
          </a:solidFill>
        </a:defRPr>
      </a:pPr>
      <a:endParaRPr lang="es-EC"/>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1" i="0" u="none" strike="noStrike" kern="1200" spc="100" baseline="0">
                <a:solidFill>
                  <a:srgbClr val="000000"/>
                </a:solidFill>
                <a:effectLst/>
                <a:latin typeface="+mn-lt"/>
                <a:ea typeface="+mn-ea"/>
                <a:cs typeface="+mn-cs"/>
              </a:defRPr>
            </a:pPr>
            <a:r>
              <a:rPr lang="en-US" dirty="0">
                <a:effectLst/>
              </a:rPr>
              <a:t>CUENTAS POR PAGAR</a:t>
            </a:r>
          </a:p>
        </c:rich>
      </c:tx>
      <c:overlay val="0"/>
      <c:spPr>
        <a:noFill/>
        <a:ln>
          <a:noFill/>
        </a:ln>
        <a:effectLst/>
      </c:spPr>
      <c:txPr>
        <a:bodyPr rot="0" spcFirstLastPara="1" vertOverflow="ellipsis" vert="horz" wrap="square" anchor="ctr" anchorCtr="1"/>
        <a:lstStyle/>
        <a:p>
          <a:pPr>
            <a:defRPr sz="1260" b="1" i="0" u="none" strike="noStrike" kern="1200" spc="100" baseline="0">
              <a:solidFill>
                <a:srgbClr val="000000"/>
              </a:solidFill>
              <a:effectLst/>
              <a:latin typeface="+mn-lt"/>
              <a:ea typeface="+mn-ea"/>
              <a:cs typeface="+mn-cs"/>
            </a:defRPr>
          </a:pPr>
          <a:endParaRPr lang="es-EC"/>
        </a:p>
      </c:txPr>
    </c:title>
    <c:autoTitleDeleted val="0"/>
    <c:plotArea>
      <c:layout/>
      <c:lineChart>
        <c:grouping val="standard"/>
        <c:varyColors val="0"/>
        <c:ser>
          <c:idx val="0"/>
          <c:order val="0"/>
          <c:tx>
            <c:strRef>
              <c:f>BSG!$B$150</c:f>
              <c:strCache>
                <c:ptCount val="1"/>
                <c:pt idx="0">
                  <c:v>Intereses por pagar</c:v>
                </c:pt>
              </c:strCache>
            </c:strRef>
          </c:tx>
          <c:spPr>
            <a:ln w="34925" cap="rnd">
              <a:solidFill>
                <a:schemeClr val="accent1"/>
              </a:solidFill>
              <a:round/>
            </a:ln>
            <a:effectLst>
              <a:outerShdw blurRad="40000" dist="23000" dir="5400000" rotWithShape="0">
                <a:srgbClr val="000000">
                  <a:alpha val="35000"/>
                </a:srgbClr>
              </a:outerShdw>
            </a:effectLst>
          </c:spPr>
          <c:marker>
            <c:symbol val="none"/>
          </c:marker>
          <c:cat>
            <c:numRef>
              <c:f>BSG!$C$3:$G$3</c:f>
              <c:numCache>
                <c:formatCode>General</c:formatCode>
                <c:ptCount val="5"/>
                <c:pt idx="0">
                  <c:v>2014</c:v>
                </c:pt>
                <c:pt idx="1">
                  <c:v>2015</c:v>
                </c:pt>
                <c:pt idx="2">
                  <c:v>2016</c:v>
                </c:pt>
                <c:pt idx="3">
                  <c:v>2017</c:v>
                </c:pt>
                <c:pt idx="4">
                  <c:v>2018</c:v>
                </c:pt>
              </c:numCache>
            </c:numRef>
          </c:cat>
          <c:val>
            <c:numRef>
              <c:f>BSG!$C$150:$G$150</c:f>
              <c:numCache>
                <c:formatCode>#,##0.00</c:formatCode>
                <c:ptCount val="5"/>
                <c:pt idx="0">
                  <c:v>27270.94</c:v>
                </c:pt>
                <c:pt idx="1">
                  <c:v>45445.09</c:v>
                </c:pt>
                <c:pt idx="2">
                  <c:v>73185.600000000006</c:v>
                </c:pt>
                <c:pt idx="3">
                  <c:v>98432.69</c:v>
                </c:pt>
                <c:pt idx="4">
                  <c:v>132053.81</c:v>
                </c:pt>
              </c:numCache>
            </c:numRef>
          </c:val>
          <c:smooth val="0"/>
          <c:extLst>
            <c:ext xmlns:c16="http://schemas.microsoft.com/office/drawing/2014/chart" uri="{C3380CC4-5D6E-409C-BE32-E72D297353CC}">
              <c16:uniqueId val="{00000000-D8DF-400D-9C67-B9AD755A22E8}"/>
            </c:ext>
          </c:extLst>
        </c:ser>
        <c:ser>
          <c:idx val="1"/>
          <c:order val="1"/>
          <c:tx>
            <c:strRef>
              <c:f>BSG!$B$154</c:f>
              <c:strCache>
                <c:ptCount val="1"/>
                <c:pt idx="0">
                  <c:v>Obligaciones patronales</c:v>
                </c:pt>
              </c:strCache>
            </c:strRef>
          </c:tx>
          <c:spPr>
            <a:ln w="34925" cap="rnd">
              <a:solidFill>
                <a:schemeClr val="accent2"/>
              </a:solidFill>
              <a:round/>
            </a:ln>
            <a:effectLst>
              <a:outerShdw blurRad="40000" dist="23000" dir="5400000" rotWithShape="0">
                <a:srgbClr val="000000">
                  <a:alpha val="35000"/>
                </a:srgbClr>
              </a:outerShdw>
            </a:effectLst>
          </c:spPr>
          <c:marker>
            <c:symbol val="none"/>
          </c:marker>
          <c:cat>
            <c:numRef>
              <c:f>BSG!$C$3:$G$3</c:f>
              <c:numCache>
                <c:formatCode>General</c:formatCode>
                <c:ptCount val="5"/>
                <c:pt idx="0">
                  <c:v>2014</c:v>
                </c:pt>
                <c:pt idx="1">
                  <c:v>2015</c:v>
                </c:pt>
                <c:pt idx="2">
                  <c:v>2016</c:v>
                </c:pt>
                <c:pt idx="3">
                  <c:v>2017</c:v>
                </c:pt>
                <c:pt idx="4">
                  <c:v>2018</c:v>
                </c:pt>
              </c:numCache>
            </c:numRef>
          </c:cat>
          <c:val>
            <c:numRef>
              <c:f>BSG!$C$154:$G$154</c:f>
              <c:numCache>
                <c:formatCode>#,##0.00</c:formatCode>
                <c:ptCount val="5"/>
                <c:pt idx="0">
                  <c:v>23614.95</c:v>
                </c:pt>
                <c:pt idx="1">
                  <c:v>24896.57</c:v>
                </c:pt>
                <c:pt idx="2">
                  <c:v>43201.27</c:v>
                </c:pt>
                <c:pt idx="3">
                  <c:v>45914.77</c:v>
                </c:pt>
                <c:pt idx="4">
                  <c:v>64476.800000000003</c:v>
                </c:pt>
              </c:numCache>
            </c:numRef>
          </c:val>
          <c:smooth val="0"/>
          <c:extLst>
            <c:ext xmlns:c16="http://schemas.microsoft.com/office/drawing/2014/chart" uri="{C3380CC4-5D6E-409C-BE32-E72D297353CC}">
              <c16:uniqueId val="{00000001-D8DF-400D-9C67-B9AD755A22E8}"/>
            </c:ext>
          </c:extLst>
        </c:ser>
        <c:ser>
          <c:idx val="2"/>
          <c:order val="2"/>
          <c:tx>
            <c:strRef>
              <c:f>BSG!$B$161</c:f>
              <c:strCache>
                <c:ptCount val="1"/>
                <c:pt idx="0">
                  <c:v>Retenciones</c:v>
                </c:pt>
              </c:strCache>
            </c:strRef>
          </c:tx>
          <c:spPr>
            <a:ln w="34925" cap="rnd">
              <a:solidFill>
                <a:schemeClr val="accent3"/>
              </a:solidFill>
              <a:round/>
            </a:ln>
            <a:effectLst>
              <a:outerShdw blurRad="40000" dist="23000" dir="5400000" rotWithShape="0">
                <a:srgbClr val="000000">
                  <a:alpha val="35000"/>
                </a:srgbClr>
              </a:outerShdw>
            </a:effectLst>
          </c:spPr>
          <c:marker>
            <c:symbol val="none"/>
          </c:marker>
          <c:cat>
            <c:numRef>
              <c:f>BSG!$C$3:$G$3</c:f>
              <c:numCache>
                <c:formatCode>General</c:formatCode>
                <c:ptCount val="5"/>
                <c:pt idx="0">
                  <c:v>2014</c:v>
                </c:pt>
                <c:pt idx="1">
                  <c:v>2015</c:v>
                </c:pt>
                <c:pt idx="2">
                  <c:v>2016</c:v>
                </c:pt>
                <c:pt idx="3">
                  <c:v>2017</c:v>
                </c:pt>
                <c:pt idx="4">
                  <c:v>2018</c:v>
                </c:pt>
              </c:numCache>
            </c:numRef>
          </c:cat>
          <c:val>
            <c:numRef>
              <c:f>BSG!$C$161:$G$161</c:f>
              <c:numCache>
                <c:formatCode>#,##0.00</c:formatCode>
                <c:ptCount val="5"/>
                <c:pt idx="0">
                  <c:v>2190.2600000000002</c:v>
                </c:pt>
                <c:pt idx="1">
                  <c:v>8004.73</c:v>
                </c:pt>
                <c:pt idx="2">
                  <c:v>3773.22</c:v>
                </c:pt>
                <c:pt idx="3">
                  <c:v>2172.04</c:v>
                </c:pt>
                <c:pt idx="4">
                  <c:v>2042.85</c:v>
                </c:pt>
              </c:numCache>
            </c:numRef>
          </c:val>
          <c:smooth val="0"/>
          <c:extLst>
            <c:ext xmlns:c16="http://schemas.microsoft.com/office/drawing/2014/chart" uri="{C3380CC4-5D6E-409C-BE32-E72D297353CC}">
              <c16:uniqueId val="{00000002-D8DF-400D-9C67-B9AD755A22E8}"/>
            </c:ext>
          </c:extLst>
        </c:ser>
        <c:dLbls>
          <c:showLegendKey val="0"/>
          <c:showVal val="0"/>
          <c:showCatName val="0"/>
          <c:showSerName val="0"/>
          <c:showPercent val="0"/>
          <c:showBubbleSize val="0"/>
        </c:dLbls>
        <c:smooth val="0"/>
        <c:axId val="858027023"/>
        <c:axId val="858027439"/>
      </c:lineChart>
      <c:catAx>
        <c:axId val="858027023"/>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050" b="0" i="0" u="none" strike="noStrike" kern="1200" baseline="0">
                <a:solidFill>
                  <a:srgbClr val="000000"/>
                </a:solidFill>
                <a:latin typeface="+mn-lt"/>
                <a:ea typeface="+mn-ea"/>
                <a:cs typeface="+mn-cs"/>
              </a:defRPr>
            </a:pPr>
            <a:endParaRPr lang="es-EC"/>
          </a:p>
        </c:txPr>
        <c:crossAx val="858027439"/>
        <c:crosses val="autoZero"/>
        <c:auto val="1"/>
        <c:lblAlgn val="ctr"/>
        <c:lblOffset val="100"/>
        <c:noMultiLvlLbl val="0"/>
      </c:catAx>
      <c:valAx>
        <c:axId val="858027439"/>
        <c:scaling>
          <c:orientation val="minMax"/>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rgbClr val="000000"/>
                </a:solidFill>
                <a:latin typeface="+mn-lt"/>
                <a:ea typeface="+mn-ea"/>
                <a:cs typeface="+mn-cs"/>
              </a:defRPr>
            </a:pPr>
            <a:endParaRPr lang="es-EC"/>
          </a:p>
        </c:txPr>
        <c:crossAx val="858027023"/>
        <c:crosses val="autoZero"/>
        <c:crossBetween val="between"/>
        <c:majorUnit val="40000"/>
      </c:valAx>
      <c:dTable>
        <c:showHorzBorder val="1"/>
        <c:showVertBorder val="1"/>
        <c:showOutline val="1"/>
        <c:showKeys val="1"/>
        <c:spPr>
          <a:noFill/>
          <a:ln w="9525">
            <a:solidFill>
              <a:schemeClr val="tx1">
                <a:lumMod val="75000"/>
              </a:schemeClr>
            </a:solidFill>
          </a:ln>
          <a:effectLst/>
        </c:spPr>
        <c:txPr>
          <a:bodyPr rot="0" spcFirstLastPara="1" vertOverflow="ellipsis" vert="horz" wrap="square" anchor="ctr" anchorCtr="1"/>
          <a:lstStyle/>
          <a:p>
            <a:pPr rtl="0">
              <a:defRPr sz="1050" b="0" i="0" u="none" strike="noStrike" kern="1200" baseline="0">
                <a:solidFill>
                  <a:srgbClr val="000000"/>
                </a:solidFill>
                <a:latin typeface="+mn-lt"/>
                <a:ea typeface="+mn-ea"/>
                <a:cs typeface="+mn-cs"/>
              </a:defRPr>
            </a:pPr>
            <a:endParaRPr lang="es-EC"/>
          </a:p>
        </c:txPr>
      </c:dTable>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1050">
          <a:solidFill>
            <a:srgbClr val="000000"/>
          </a:solidFill>
        </a:defRPr>
      </a:pPr>
      <a:endParaRPr lang="es-EC"/>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spc="100" baseline="0">
                <a:solidFill>
                  <a:srgbClr val="000000"/>
                </a:solidFill>
                <a:effectLst/>
                <a:latin typeface="+mn-lt"/>
                <a:ea typeface="+mn-ea"/>
                <a:cs typeface="+mn-cs"/>
              </a:defRPr>
            </a:pPr>
            <a:r>
              <a:rPr lang="en-US" dirty="0">
                <a:effectLst/>
              </a:rPr>
              <a:t>PATRIMONIO</a:t>
            </a:r>
          </a:p>
        </c:rich>
      </c:tx>
      <c:overlay val="0"/>
      <c:spPr>
        <a:noFill/>
        <a:ln>
          <a:noFill/>
        </a:ln>
        <a:effectLst/>
      </c:spPr>
      <c:txPr>
        <a:bodyPr rot="0" spcFirstLastPara="1" vertOverflow="ellipsis" vert="horz" wrap="square" anchor="ctr" anchorCtr="1"/>
        <a:lstStyle/>
        <a:p>
          <a:pPr>
            <a:defRPr sz="1680" b="1" i="0" u="none" strike="noStrike" kern="1200" spc="100" baseline="0">
              <a:solidFill>
                <a:srgbClr val="000000"/>
              </a:solidFill>
              <a:effectLst/>
              <a:latin typeface="+mn-lt"/>
              <a:ea typeface="+mn-ea"/>
              <a:cs typeface="+mn-cs"/>
            </a:defRPr>
          </a:pPr>
          <a:endParaRPr lang="es-EC"/>
        </a:p>
      </c:txPr>
    </c:title>
    <c:autoTitleDeleted val="0"/>
    <c:plotArea>
      <c:layout/>
      <c:lineChart>
        <c:grouping val="standard"/>
        <c:varyColors val="0"/>
        <c:ser>
          <c:idx val="0"/>
          <c:order val="0"/>
          <c:tx>
            <c:strRef>
              <c:f>BSG!$B$192</c:f>
              <c:strCache>
                <c:ptCount val="1"/>
                <c:pt idx="0">
                  <c:v>CAPITAL SOCIAL</c:v>
                </c:pt>
              </c:strCache>
            </c:strRef>
          </c:tx>
          <c:spPr>
            <a:ln w="34925" cap="rnd">
              <a:solidFill>
                <a:schemeClr val="accent1"/>
              </a:solidFill>
              <a:round/>
            </a:ln>
            <a:effectLst>
              <a:outerShdw blurRad="40000" dist="23000" dir="5400000" rotWithShape="0">
                <a:srgbClr val="000000">
                  <a:alpha val="35000"/>
                </a:srgbClr>
              </a:outerShdw>
            </a:effectLst>
          </c:spPr>
          <c:marker>
            <c:symbol val="none"/>
          </c:marker>
          <c:cat>
            <c:numRef>
              <c:f>BSG!$C$3:$G$3</c:f>
              <c:numCache>
                <c:formatCode>General</c:formatCode>
                <c:ptCount val="5"/>
                <c:pt idx="0">
                  <c:v>2014</c:v>
                </c:pt>
                <c:pt idx="1">
                  <c:v>2015</c:v>
                </c:pt>
                <c:pt idx="2">
                  <c:v>2016</c:v>
                </c:pt>
                <c:pt idx="3">
                  <c:v>2017</c:v>
                </c:pt>
                <c:pt idx="4">
                  <c:v>2018</c:v>
                </c:pt>
              </c:numCache>
            </c:numRef>
          </c:cat>
          <c:val>
            <c:numRef>
              <c:f>BSG!$C$192:$G$192</c:f>
              <c:numCache>
                <c:formatCode>#,##0.00</c:formatCode>
                <c:ptCount val="5"/>
                <c:pt idx="0">
                  <c:v>424954.73</c:v>
                </c:pt>
                <c:pt idx="1">
                  <c:v>435031.06</c:v>
                </c:pt>
                <c:pt idx="2">
                  <c:v>447140.42</c:v>
                </c:pt>
                <c:pt idx="3">
                  <c:v>453018.27</c:v>
                </c:pt>
                <c:pt idx="4">
                  <c:v>466353.72</c:v>
                </c:pt>
              </c:numCache>
            </c:numRef>
          </c:val>
          <c:smooth val="0"/>
          <c:extLst>
            <c:ext xmlns:c16="http://schemas.microsoft.com/office/drawing/2014/chart" uri="{C3380CC4-5D6E-409C-BE32-E72D297353CC}">
              <c16:uniqueId val="{00000000-3835-451D-A296-86EC15EA0B00}"/>
            </c:ext>
          </c:extLst>
        </c:ser>
        <c:ser>
          <c:idx val="1"/>
          <c:order val="1"/>
          <c:tx>
            <c:strRef>
              <c:f>BSG!$B$196</c:f>
              <c:strCache>
                <c:ptCount val="1"/>
                <c:pt idx="0">
                  <c:v>RESERVAS</c:v>
                </c:pt>
              </c:strCache>
            </c:strRef>
          </c:tx>
          <c:spPr>
            <a:ln w="34925" cap="rnd">
              <a:solidFill>
                <a:schemeClr val="accent2"/>
              </a:solidFill>
              <a:round/>
            </a:ln>
            <a:effectLst>
              <a:outerShdw blurRad="40000" dist="23000" dir="5400000" rotWithShape="0">
                <a:srgbClr val="000000">
                  <a:alpha val="35000"/>
                </a:srgbClr>
              </a:outerShdw>
            </a:effectLst>
          </c:spPr>
          <c:marker>
            <c:symbol val="none"/>
          </c:marker>
          <c:cat>
            <c:numRef>
              <c:f>BSG!$C$3:$G$3</c:f>
              <c:numCache>
                <c:formatCode>General</c:formatCode>
                <c:ptCount val="5"/>
                <c:pt idx="0">
                  <c:v>2014</c:v>
                </c:pt>
                <c:pt idx="1">
                  <c:v>2015</c:v>
                </c:pt>
                <c:pt idx="2">
                  <c:v>2016</c:v>
                </c:pt>
                <c:pt idx="3">
                  <c:v>2017</c:v>
                </c:pt>
                <c:pt idx="4">
                  <c:v>2018</c:v>
                </c:pt>
              </c:numCache>
            </c:numRef>
          </c:cat>
          <c:val>
            <c:numRef>
              <c:f>BSG!$C$196:$G$196</c:f>
              <c:numCache>
                <c:formatCode>#,##0.00</c:formatCode>
                <c:ptCount val="5"/>
                <c:pt idx="0">
                  <c:v>336713.87</c:v>
                </c:pt>
                <c:pt idx="1">
                  <c:v>365988.82</c:v>
                </c:pt>
                <c:pt idx="2">
                  <c:v>399216.58</c:v>
                </c:pt>
                <c:pt idx="3">
                  <c:v>414572.58</c:v>
                </c:pt>
                <c:pt idx="4">
                  <c:v>451777.84</c:v>
                </c:pt>
              </c:numCache>
            </c:numRef>
          </c:val>
          <c:smooth val="0"/>
          <c:extLst>
            <c:ext xmlns:c16="http://schemas.microsoft.com/office/drawing/2014/chart" uri="{C3380CC4-5D6E-409C-BE32-E72D297353CC}">
              <c16:uniqueId val="{00000001-3835-451D-A296-86EC15EA0B00}"/>
            </c:ext>
          </c:extLst>
        </c:ser>
        <c:dLbls>
          <c:showLegendKey val="0"/>
          <c:showVal val="0"/>
          <c:showCatName val="0"/>
          <c:showSerName val="0"/>
          <c:showPercent val="0"/>
          <c:showBubbleSize val="0"/>
        </c:dLbls>
        <c:smooth val="0"/>
        <c:axId val="1060865295"/>
        <c:axId val="1060861135"/>
        <c:extLst>
          <c:ext xmlns:c15="http://schemas.microsoft.com/office/drawing/2012/chart" uri="{02D57815-91ED-43cb-92C2-25804820EDAC}">
            <c15:filteredLineSeries>
              <c15:ser>
                <c:idx val="2"/>
                <c:order val="2"/>
                <c:tx>
                  <c:strRef>
                    <c:extLst>
                      <c:ext uri="{02D57815-91ED-43cb-92C2-25804820EDAC}">
                        <c15:formulaRef>
                          <c15:sqref>BSG!$B$217</c15:sqref>
                        </c15:formulaRef>
                      </c:ext>
                    </c:extLst>
                    <c:strCache>
                      <c:ptCount val="1"/>
                      <c:pt idx="0">
                        <c:v>RESULTADOS</c:v>
                      </c:pt>
                    </c:strCache>
                  </c:strRef>
                </c:tx>
                <c:spPr>
                  <a:ln w="34925" cap="rnd">
                    <a:solidFill>
                      <a:schemeClr val="accent3"/>
                    </a:solidFill>
                    <a:round/>
                  </a:ln>
                  <a:effectLst>
                    <a:outerShdw blurRad="40000" dist="23000" dir="5400000" rotWithShape="0">
                      <a:srgbClr val="000000">
                        <a:alpha val="35000"/>
                      </a:srgbClr>
                    </a:outerShdw>
                  </a:effectLst>
                </c:spPr>
                <c:marker>
                  <c:symbol val="circle"/>
                  <c:size val="6"/>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a:solidFill>
                        <a:schemeClr val="accent3"/>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cat>
                  <c:numRef>
                    <c:extLst>
                      <c:ext uri="{02D57815-91ED-43cb-92C2-25804820EDAC}">
                        <c15:formulaRef>
                          <c15:sqref>BSG!$C$3:$G$3</c15:sqref>
                        </c15:formulaRef>
                      </c:ext>
                    </c:extLst>
                    <c:numCache>
                      <c:formatCode>General</c:formatCode>
                      <c:ptCount val="5"/>
                      <c:pt idx="0">
                        <c:v>2014</c:v>
                      </c:pt>
                      <c:pt idx="1">
                        <c:v>2015</c:v>
                      </c:pt>
                      <c:pt idx="2">
                        <c:v>2016</c:v>
                      </c:pt>
                      <c:pt idx="3">
                        <c:v>2017</c:v>
                      </c:pt>
                      <c:pt idx="4">
                        <c:v>2018</c:v>
                      </c:pt>
                    </c:numCache>
                  </c:numRef>
                </c:cat>
                <c:val>
                  <c:numRef>
                    <c:extLst>
                      <c:ext uri="{02D57815-91ED-43cb-92C2-25804820EDAC}">
                        <c15:formulaRef>
                          <c15:sqref>BSG!$C$217:$G$217</c15:sqref>
                        </c15:formulaRef>
                      </c:ext>
                    </c:extLst>
                    <c:numCache>
                      <c:formatCode>#,##0.00</c:formatCode>
                      <c:ptCount val="5"/>
                      <c:pt idx="0">
                        <c:v>54209.33</c:v>
                      </c:pt>
                      <c:pt idx="1">
                        <c:v>23924.27</c:v>
                      </c:pt>
                      <c:pt idx="2">
                        <c:v>19256.259999999998</c:v>
                      </c:pt>
                      <c:pt idx="3">
                        <c:v>14944.46</c:v>
                      </c:pt>
                      <c:pt idx="4">
                        <c:v>36186.69</c:v>
                      </c:pt>
                    </c:numCache>
                  </c:numRef>
                </c:val>
                <c:smooth val="0"/>
                <c:extLst>
                  <c:ext xmlns:c16="http://schemas.microsoft.com/office/drawing/2014/chart" uri="{C3380CC4-5D6E-409C-BE32-E72D297353CC}">
                    <c16:uniqueId val="{00000002-3835-451D-A296-86EC15EA0B00}"/>
                  </c:ext>
                </c:extLst>
              </c15:ser>
            </c15:filteredLineSeries>
          </c:ext>
        </c:extLst>
      </c:lineChart>
      <c:catAx>
        <c:axId val="1060865295"/>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s-EC"/>
          </a:p>
        </c:txPr>
        <c:crossAx val="1060861135"/>
        <c:crosses val="autoZero"/>
        <c:auto val="1"/>
        <c:lblAlgn val="ctr"/>
        <c:lblOffset val="100"/>
        <c:noMultiLvlLbl val="0"/>
      </c:catAx>
      <c:valAx>
        <c:axId val="1060861135"/>
        <c:scaling>
          <c:orientation val="minMax"/>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s-EC"/>
          </a:p>
        </c:txPr>
        <c:crossAx val="1060865295"/>
        <c:crosses val="autoZero"/>
        <c:crossBetween val="between"/>
        <c:majorUnit val="100000"/>
      </c:valAx>
      <c:dTable>
        <c:showHorzBorder val="1"/>
        <c:showVertBorder val="1"/>
        <c:showOutline val="1"/>
        <c:showKeys val="1"/>
        <c:spPr>
          <a:noFill/>
          <a:ln w="9525">
            <a:solidFill>
              <a:schemeClr val="tx1">
                <a:lumMod val="75000"/>
              </a:schemeClr>
            </a:solidFill>
          </a:ln>
          <a:effectLst/>
        </c:spPr>
        <c:txPr>
          <a:bodyPr rot="0" spcFirstLastPara="1" vertOverflow="ellipsis" vert="horz" wrap="square" anchor="ctr" anchorCtr="1"/>
          <a:lstStyle/>
          <a:p>
            <a:pPr rtl="0">
              <a:defRPr sz="1400" b="0" i="0" u="none" strike="noStrike" kern="1200" baseline="0">
                <a:solidFill>
                  <a:srgbClr val="000000"/>
                </a:solidFill>
                <a:latin typeface="+mn-lt"/>
                <a:ea typeface="+mn-ea"/>
                <a:cs typeface="+mn-cs"/>
              </a:defRPr>
            </a:pPr>
            <a:endParaRPr lang="es-EC"/>
          </a:p>
        </c:txPr>
      </c:dTable>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1400">
          <a:solidFill>
            <a:srgbClr val="000000"/>
          </a:solidFill>
        </a:defRPr>
      </a:pPr>
      <a:endParaRPr lang="es-EC"/>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rgbClr val="000000"/>
                </a:solidFill>
                <a:effectLst>
                  <a:outerShdw blurRad="50800" dist="38100" dir="5400000" algn="t" rotWithShape="0">
                    <a:prstClr val="black">
                      <a:alpha val="40000"/>
                    </a:prstClr>
                  </a:outerShdw>
                </a:effectLst>
                <a:latin typeface="+mn-lt"/>
                <a:ea typeface="+mn-ea"/>
                <a:cs typeface="+mn-cs"/>
              </a:defRPr>
            </a:pPr>
            <a:r>
              <a:rPr lang="es-EC" dirty="0"/>
              <a:t>INTERESES Y DESCUENTOS GANADOS</a:t>
            </a:r>
          </a:p>
        </c:rich>
      </c:tx>
      <c:overlay val="0"/>
      <c:spPr>
        <a:noFill/>
        <a:ln>
          <a:noFill/>
        </a:ln>
        <a:effectLst/>
      </c:spPr>
      <c:txPr>
        <a:bodyPr rot="0" spcFirstLastPara="1" vertOverflow="ellipsis" vert="horz" wrap="square" anchor="ctr" anchorCtr="1"/>
        <a:lstStyle/>
        <a:p>
          <a:pPr>
            <a:defRPr sz="2128" b="1" i="0" u="none" strike="noStrike" kern="1200" spc="100" baseline="0">
              <a:solidFill>
                <a:srgbClr val="000000"/>
              </a:solidFill>
              <a:effectLst>
                <a:outerShdw blurRad="50800" dist="38100" dir="5400000" algn="t" rotWithShape="0">
                  <a:prstClr val="black">
                    <a:alpha val="40000"/>
                  </a:prstClr>
                </a:outerShdw>
              </a:effectLst>
              <a:latin typeface="+mn-lt"/>
              <a:ea typeface="+mn-ea"/>
              <a:cs typeface="+mn-cs"/>
            </a:defRPr>
          </a:pPr>
          <a:endParaRPr lang="es-EC"/>
        </a:p>
      </c:txPr>
    </c:title>
    <c:autoTitleDeleted val="0"/>
    <c:plotArea>
      <c:layout/>
      <c:lineChart>
        <c:grouping val="standard"/>
        <c:varyColors val="0"/>
        <c:ser>
          <c:idx val="2"/>
          <c:order val="0"/>
          <c:tx>
            <c:v>Intereses y Descuentos Ganados</c:v>
          </c:tx>
          <c:spPr>
            <a:ln w="34925" cap="rnd">
              <a:solidFill>
                <a:schemeClr val="accent2"/>
              </a:solidFill>
              <a:round/>
            </a:ln>
            <a:effectLst>
              <a:outerShdw blurRad="40000" dist="23000" dir="5400000" rotWithShape="0">
                <a:srgbClr val="000000">
                  <a:alpha val="35000"/>
                </a:srgbClr>
              </a:outerShdw>
            </a:effectLst>
          </c:spPr>
          <c:marker>
            <c:symbol val="none"/>
          </c:marker>
          <c:cat>
            <c:numRef>
              <c:f>'GRAFICOS PYG'!$C$1:$G$1</c:f>
              <c:numCache>
                <c:formatCode>General</c:formatCode>
                <c:ptCount val="5"/>
                <c:pt idx="0">
                  <c:v>2014</c:v>
                </c:pt>
                <c:pt idx="1">
                  <c:v>2015</c:v>
                </c:pt>
                <c:pt idx="2">
                  <c:v>2016</c:v>
                </c:pt>
                <c:pt idx="3">
                  <c:v>2017</c:v>
                </c:pt>
                <c:pt idx="4">
                  <c:v>2018</c:v>
                </c:pt>
              </c:numCache>
            </c:numRef>
          </c:cat>
          <c:val>
            <c:numRef>
              <c:f>'GRAFICOS PYG'!$C$4:$G$4</c:f>
              <c:numCache>
                <c:formatCode>#,##0.00</c:formatCode>
                <c:ptCount val="5"/>
                <c:pt idx="0">
                  <c:v>782240.87</c:v>
                </c:pt>
                <c:pt idx="1">
                  <c:v>751738.98</c:v>
                </c:pt>
                <c:pt idx="2">
                  <c:v>737081.77</c:v>
                </c:pt>
                <c:pt idx="3">
                  <c:v>769823.36</c:v>
                </c:pt>
                <c:pt idx="4">
                  <c:v>963563.88</c:v>
                </c:pt>
              </c:numCache>
            </c:numRef>
          </c:val>
          <c:smooth val="0"/>
          <c:extLst>
            <c:ext xmlns:c16="http://schemas.microsoft.com/office/drawing/2014/chart" uri="{C3380CC4-5D6E-409C-BE32-E72D297353CC}">
              <c16:uniqueId val="{00000000-2315-40F5-9237-A730D85D66FA}"/>
            </c:ext>
          </c:extLst>
        </c:ser>
        <c:dLbls>
          <c:showLegendKey val="0"/>
          <c:showVal val="0"/>
          <c:showCatName val="0"/>
          <c:showSerName val="0"/>
          <c:showPercent val="0"/>
          <c:showBubbleSize val="0"/>
        </c:dLbls>
        <c:smooth val="0"/>
        <c:axId val="511495808"/>
        <c:axId val="402220816"/>
      </c:lineChart>
      <c:catAx>
        <c:axId val="511495808"/>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197" b="0" i="0" u="none" strike="noStrike" kern="1200" baseline="0">
                <a:solidFill>
                  <a:srgbClr val="000000"/>
                </a:solidFill>
                <a:latin typeface="+mn-lt"/>
                <a:ea typeface="+mn-ea"/>
                <a:cs typeface="+mn-cs"/>
              </a:defRPr>
            </a:pPr>
            <a:endParaRPr lang="es-EC"/>
          </a:p>
        </c:txPr>
        <c:crossAx val="402220816"/>
        <c:crosses val="autoZero"/>
        <c:auto val="1"/>
        <c:lblAlgn val="ctr"/>
        <c:lblOffset val="100"/>
        <c:noMultiLvlLbl val="0"/>
      </c:catAx>
      <c:valAx>
        <c:axId val="402220816"/>
        <c:scaling>
          <c:orientation val="minMax"/>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00000"/>
                </a:solidFill>
                <a:latin typeface="+mn-lt"/>
                <a:ea typeface="+mn-ea"/>
                <a:cs typeface="+mn-cs"/>
              </a:defRPr>
            </a:pPr>
            <a:endParaRPr lang="es-EC"/>
          </a:p>
        </c:txPr>
        <c:crossAx val="511495808"/>
        <c:crosses val="autoZero"/>
        <c:crossBetween val="between"/>
      </c:valAx>
      <c:dTable>
        <c:showHorzBorder val="1"/>
        <c:showVertBorder val="1"/>
        <c:showOutline val="1"/>
        <c:showKeys val="1"/>
        <c:spPr>
          <a:noFill/>
          <a:ln w="9525">
            <a:solidFill>
              <a:schemeClr val="tx1">
                <a:lumMod val="75000"/>
              </a:schemeClr>
            </a:solidFill>
          </a:ln>
          <a:effectLst/>
        </c:spPr>
        <c:txPr>
          <a:bodyPr rot="0" spcFirstLastPara="1" vertOverflow="ellipsis" vert="horz" wrap="square" anchor="ctr" anchorCtr="1"/>
          <a:lstStyle/>
          <a:p>
            <a:pPr rtl="0">
              <a:defRPr sz="1197" b="0" i="0" u="none" strike="noStrike" kern="1200" baseline="0">
                <a:solidFill>
                  <a:srgbClr val="000000"/>
                </a:solidFill>
                <a:latin typeface="+mn-lt"/>
                <a:ea typeface="+mn-ea"/>
                <a:cs typeface="+mn-cs"/>
              </a:defRPr>
            </a:pPr>
            <a:endParaRPr lang="es-EC"/>
          </a:p>
        </c:txPr>
      </c:dTable>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solidFill>
            <a:srgbClr val="000000"/>
          </a:solidFill>
        </a:defRPr>
      </a:pPr>
      <a:endParaRPr lang="es-EC"/>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rgbClr val="000000"/>
                </a:solidFill>
                <a:effectLst/>
                <a:latin typeface="+mn-lt"/>
                <a:ea typeface="+mn-ea"/>
                <a:cs typeface="+mn-cs"/>
              </a:defRPr>
            </a:pPr>
            <a:r>
              <a:rPr lang="es-EC" dirty="0">
                <a:effectLst/>
              </a:rPr>
              <a:t>INTERESES CAUSADOS</a:t>
            </a:r>
          </a:p>
        </c:rich>
      </c:tx>
      <c:overlay val="0"/>
      <c:spPr>
        <a:noFill/>
        <a:ln>
          <a:noFill/>
        </a:ln>
        <a:effectLst/>
      </c:spPr>
      <c:txPr>
        <a:bodyPr rot="0" spcFirstLastPara="1" vertOverflow="ellipsis" vert="horz" wrap="square" anchor="ctr" anchorCtr="1"/>
        <a:lstStyle/>
        <a:p>
          <a:pPr>
            <a:defRPr sz="2128" b="1" i="0" u="none" strike="noStrike" kern="1200" spc="100" baseline="0">
              <a:solidFill>
                <a:srgbClr val="000000"/>
              </a:solidFill>
              <a:effectLst/>
              <a:latin typeface="+mn-lt"/>
              <a:ea typeface="+mn-ea"/>
              <a:cs typeface="+mn-cs"/>
            </a:defRPr>
          </a:pPr>
          <a:endParaRPr lang="es-EC"/>
        </a:p>
      </c:txPr>
    </c:title>
    <c:autoTitleDeleted val="0"/>
    <c:plotArea>
      <c:layout/>
      <c:lineChart>
        <c:grouping val="standard"/>
        <c:varyColors val="0"/>
        <c:ser>
          <c:idx val="2"/>
          <c:order val="0"/>
          <c:tx>
            <c:v>Dep. de ahorro</c:v>
          </c:tx>
          <c:spPr>
            <a:ln w="34925" cap="rnd">
              <a:solidFill>
                <a:schemeClr val="accent1"/>
              </a:solidFill>
              <a:round/>
            </a:ln>
            <a:effectLst>
              <a:outerShdw blurRad="40000" dist="23000" dir="5400000" rotWithShape="0">
                <a:srgbClr val="000000">
                  <a:alpha val="35000"/>
                </a:srgbClr>
              </a:outerShdw>
            </a:effectLst>
          </c:spPr>
          <c:marker>
            <c:symbol val="none"/>
          </c:marker>
          <c:cat>
            <c:numRef>
              <c:f>'GRAFICOS PYG'!$C$1:$G$1</c:f>
              <c:numCache>
                <c:formatCode>General</c:formatCode>
                <c:ptCount val="5"/>
                <c:pt idx="0">
                  <c:v>2014</c:v>
                </c:pt>
                <c:pt idx="1">
                  <c:v>2015</c:v>
                </c:pt>
                <c:pt idx="2">
                  <c:v>2016</c:v>
                </c:pt>
                <c:pt idx="3">
                  <c:v>2017</c:v>
                </c:pt>
                <c:pt idx="4">
                  <c:v>2018</c:v>
                </c:pt>
              </c:numCache>
            </c:numRef>
          </c:cat>
          <c:val>
            <c:numRef>
              <c:f>'GRAFICOS PYG'!$C$42:$G$42</c:f>
              <c:numCache>
                <c:formatCode>#,##0.00</c:formatCode>
                <c:ptCount val="5"/>
                <c:pt idx="0">
                  <c:v>158547.29</c:v>
                </c:pt>
                <c:pt idx="1">
                  <c:v>150904.22</c:v>
                </c:pt>
                <c:pt idx="2">
                  <c:v>30940.85</c:v>
                </c:pt>
                <c:pt idx="3">
                  <c:v>25007.86</c:v>
                </c:pt>
                <c:pt idx="4">
                  <c:v>23331.73</c:v>
                </c:pt>
              </c:numCache>
            </c:numRef>
          </c:val>
          <c:smooth val="0"/>
          <c:extLst>
            <c:ext xmlns:c16="http://schemas.microsoft.com/office/drawing/2014/chart" uri="{C3380CC4-5D6E-409C-BE32-E72D297353CC}">
              <c16:uniqueId val="{00000000-27EA-4DE4-9CE1-E40CBFE55424}"/>
            </c:ext>
          </c:extLst>
        </c:ser>
        <c:ser>
          <c:idx val="4"/>
          <c:order val="1"/>
          <c:tx>
            <c:v>Dep. a plazo</c:v>
          </c:tx>
          <c:spPr>
            <a:ln w="34925" cap="rnd">
              <a:solidFill>
                <a:schemeClr val="accent2"/>
              </a:solidFill>
              <a:round/>
            </a:ln>
            <a:effectLst>
              <a:outerShdw blurRad="40000" dist="23000" dir="5400000" rotWithShape="0">
                <a:srgbClr val="000000">
                  <a:alpha val="35000"/>
                </a:srgbClr>
              </a:outerShdw>
            </a:effectLst>
          </c:spPr>
          <c:marker>
            <c:symbol val="none"/>
          </c:marker>
          <c:cat>
            <c:numRef>
              <c:f>'GRAFICOS PYG'!$C$1:$G$1</c:f>
              <c:numCache>
                <c:formatCode>General</c:formatCode>
                <c:ptCount val="5"/>
                <c:pt idx="0">
                  <c:v>2014</c:v>
                </c:pt>
                <c:pt idx="1">
                  <c:v>2015</c:v>
                </c:pt>
                <c:pt idx="2">
                  <c:v>2016</c:v>
                </c:pt>
                <c:pt idx="3">
                  <c:v>2017</c:v>
                </c:pt>
                <c:pt idx="4">
                  <c:v>2018</c:v>
                </c:pt>
              </c:numCache>
            </c:numRef>
          </c:cat>
          <c:val>
            <c:numRef>
              <c:f>'GRAFICOS PYG'!$C$43:$G$43</c:f>
              <c:numCache>
                <c:formatCode>#,##0.00</c:formatCode>
                <c:ptCount val="5"/>
                <c:pt idx="0">
                  <c:v>69049.02</c:v>
                </c:pt>
                <c:pt idx="1">
                  <c:v>99469.69</c:v>
                </c:pt>
                <c:pt idx="2">
                  <c:v>184450.21</c:v>
                </c:pt>
                <c:pt idx="3">
                  <c:v>228892.22</c:v>
                </c:pt>
                <c:pt idx="4">
                  <c:v>313032.76</c:v>
                </c:pt>
              </c:numCache>
            </c:numRef>
          </c:val>
          <c:smooth val="0"/>
          <c:extLst>
            <c:ext xmlns:c16="http://schemas.microsoft.com/office/drawing/2014/chart" uri="{C3380CC4-5D6E-409C-BE32-E72D297353CC}">
              <c16:uniqueId val="{00000001-27EA-4DE4-9CE1-E40CBFE55424}"/>
            </c:ext>
          </c:extLst>
        </c:ser>
        <c:dLbls>
          <c:showLegendKey val="0"/>
          <c:showVal val="0"/>
          <c:showCatName val="0"/>
          <c:showSerName val="0"/>
          <c:showPercent val="0"/>
          <c:showBubbleSize val="0"/>
        </c:dLbls>
        <c:smooth val="0"/>
        <c:axId val="538902136"/>
        <c:axId val="538902792"/>
      </c:lineChart>
      <c:catAx>
        <c:axId val="538902136"/>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197" b="0" i="0" u="none" strike="noStrike" kern="1200" baseline="0">
                <a:solidFill>
                  <a:srgbClr val="000000"/>
                </a:solidFill>
                <a:latin typeface="+mn-lt"/>
                <a:ea typeface="+mn-ea"/>
                <a:cs typeface="+mn-cs"/>
              </a:defRPr>
            </a:pPr>
            <a:endParaRPr lang="es-EC"/>
          </a:p>
        </c:txPr>
        <c:crossAx val="538902792"/>
        <c:crosses val="autoZero"/>
        <c:auto val="1"/>
        <c:lblAlgn val="ctr"/>
        <c:lblOffset val="100"/>
        <c:noMultiLvlLbl val="0"/>
      </c:catAx>
      <c:valAx>
        <c:axId val="538902792"/>
        <c:scaling>
          <c:orientation val="minMax"/>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00000"/>
                </a:solidFill>
                <a:latin typeface="+mn-lt"/>
                <a:ea typeface="+mn-ea"/>
                <a:cs typeface="+mn-cs"/>
              </a:defRPr>
            </a:pPr>
            <a:endParaRPr lang="es-EC"/>
          </a:p>
        </c:txPr>
        <c:crossAx val="538902136"/>
        <c:crosses val="autoZero"/>
        <c:crossBetween val="between"/>
        <c:majorUnit val="100000"/>
      </c:valAx>
      <c:dTable>
        <c:showHorzBorder val="1"/>
        <c:showVertBorder val="1"/>
        <c:showOutline val="1"/>
        <c:showKeys val="1"/>
        <c:spPr>
          <a:noFill/>
          <a:ln w="9525">
            <a:solidFill>
              <a:schemeClr val="tx1">
                <a:lumMod val="75000"/>
              </a:schemeClr>
            </a:solidFill>
          </a:ln>
          <a:effectLst/>
        </c:spPr>
        <c:txPr>
          <a:bodyPr rot="0" spcFirstLastPara="1" vertOverflow="ellipsis" vert="horz" wrap="square" anchor="ctr" anchorCtr="1"/>
          <a:lstStyle/>
          <a:p>
            <a:pPr rtl="0">
              <a:defRPr sz="1197" b="0" i="0" u="none" strike="noStrike" kern="1200" baseline="0">
                <a:solidFill>
                  <a:srgbClr val="000000"/>
                </a:solidFill>
                <a:latin typeface="+mn-lt"/>
                <a:ea typeface="+mn-ea"/>
                <a:cs typeface="+mn-cs"/>
              </a:defRPr>
            </a:pPr>
            <a:endParaRPr lang="es-EC"/>
          </a:p>
        </c:txPr>
      </c:dTable>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solidFill>
            <a:srgbClr val="000000"/>
          </a:solidFill>
        </a:defRPr>
      </a:pPr>
      <a:endParaRPr lang="es-EC"/>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rgbClr val="000000"/>
                </a:solidFill>
                <a:effectLst/>
                <a:latin typeface="+mn-lt"/>
                <a:ea typeface="+mn-ea"/>
                <a:cs typeface="+mn-cs"/>
              </a:defRPr>
            </a:pPr>
            <a:r>
              <a:rPr lang="es-EC" dirty="0">
                <a:effectLst/>
              </a:rPr>
              <a:t>GASTOS DE OPERACIÓN</a:t>
            </a:r>
          </a:p>
        </c:rich>
      </c:tx>
      <c:overlay val="0"/>
      <c:spPr>
        <a:noFill/>
        <a:ln>
          <a:noFill/>
        </a:ln>
        <a:effectLst/>
      </c:spPr>
      <c:txPr>
        <a:bodyPr rot="0" spcFirstLastPara="1" vertOverflow="ellipsis" vert="horz" wrap="square" anchor="ctr" anchorCtr="1"/>
        <a:lstStyle/>
        <a:p>
          <a:pPr>
            <a:defRPr sz="2128" b="1" i="0" u="none" strike="noStrike" kern="1200" spc="100" baseline="0">
              <a:solidFill>
                <a:srgbClr val="000000"/>
              </a:solidFill>
              <a:effectLst/>
              <a:latin typeface="+mn-lt"/>
              <a:ea typeface="+mn-ea"/>
              <a:cs typeface="+mn-cs"/>
            </a:defRPr>
          </a:pPr>
          <a:endParaRPr lang="es-EC"/>
        </a:p>
      </c:txPr>
    </c:title>
    <c:autoTitleDeleted val="0"/>
    <c:plotArea>
      <c:layout/>
      <c:lineChart>
        <c:grouping val="standard"/>
        <c:varyColors val="0"/>
        <c:ser>
          <c:idx val="2"/>
          <c:order val="0"/>
          <c:tx>
            <c:v>G. de operación</c:v>
          </c:tx>
          <c:spPr>
            <a:ln w="34925" cap="rnd">
              <a:solidFill>
                <a:schemeClr val="accent3"/>
              </a:solidFill>
              <a:round/>
            </a:ln>
            <a:effectLst>
              <a:outerShdw blurRad="40000" dist="23000" dir="5400000" rotWithShape="0">
                <a:srgbClr val="000000">
                  <a:alpha val="35000"/>
                </a:srgbClr>
              </a:outerShdw>
            </a:effectLst>
          </c:spPr>
          <c:marker>
            <c:symbol val="none"/>
          </c:marker>
          <c:cat>
            <c:numRef>
              <c:f>'GRAFICOS PYG'!$C$1:$G$1</c:f>
              <c:numCache>
                <c:formatCode>General</c:formatCode>
                <c:ptCount val="5"/>
                <c:pt idx="0">
                  <c:v>2014</c:v>
                </c:pt>
                <c:pt idx="1">
                  <c:v>2015</c:v>
                </c:pt>
                <c:pt idx="2">
                  <c:v>2016</c:v>
                </c:pt>
                <c:pt idx="3">
                  <c:v>2017</c:v>
                </c:pt>
                <c:pt idx="4">
                  <c:v>2018</c:v>
                </c:pt>
              </c:numCache>
            </c:numRef>
          </c:cat>
          <c:val>
            <c:numRef>
              <c:f>'GRAFICOS PYG'!$C$61:$G$61</c:f>
              <c:numCache>
                <c:formatCode>#,##0.00</c:formatCode>
                <c:ptCount val="5"/>
                <c:pt idx="0">
                  <c:v>430088.08</c:v>
                </c:pt>
                <c:pt idx="1">
                  <c:v>502908.2</c:v>
                </c:pt>
                <c:pt idx="2">
                  <c:v>486063.66</c:v>
                </c:pt>
                <c:pt idx="3">
                  <c:v>479521.27</c:v>
                </c:pt>
                <c:pt idx="4">
                  <c:v>476845.47</c:v>
                </c:pt>
              </c:numCache>
            </c:numRef>
          </c:val>
          <c:smooth val="0"/>
          <c:extLst>
            <c:ext xmlns:c16="http://schemas.microsoft.com/office/drawing/2014/chart" uri="{C3380CC4-5D6E-409C-BE32-E72D297353CC}">
              <c16:uniqueId val="{00000000-8FD7-43D7-8C51-CB8728CFE7F7}"/>
            </c:ext>
          </c:extLst>
        </c:ser>
        <c:dLbls>
          <c:showLegendKey val="0"/>
          <c:showVal val="0"/>
          <c:showCatName val="0"/>
          <c:showSerName val="0"/>
          <c:showPercent val="0"/>
          <c:showBubbleSize val="0"/>
        </c:dLbls>
        <c:smooth val="0"/>
        <c:axId val="533293080"/>
        <c:axId val="533293736"/>
      </c:lineChart>
      <c:catAx>
        <c:axId val="533293080"/>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197" b="0" i="0" u="none" strike="noStrike" kern="1200" baseline="0">
                <a:solidFill>
                  <a:srgbClr val="000000"/>
                </a:solidFill>
                <a:latin typeface="+mn-lt"/>
                <a:ea typeface="+mn-ea"/>
                <a:cs typeface="+mn-cs"/>
              </a:defRPr>
            </a:pPr>
            <a:endParaRPr lang="es-EC"/>
          </a:p>
        </c:txPr>
        <c:crossAx val="533293736"/>
        <c:crosses val="autoZero"/>
        <c:auto val="1"/>
        <c:lblAlgn val="ctr"/>
        <c:lblOffset val="100"/>
        <c:noMultiLvlLbl val="0"/>
      </c:catAx>
      <c:valAx>
        <c:axId val="533293736"/>
        <c:scaling>
          <c:orientation val="minMax"/>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00000"/>
                </a:solidFill>
                <a:latin typeface="+mn-lt"/>
                <a:ea typeface="+mn-ea"/>
                <a:cs typeface="+mn-cs"/>
              </a:defRPr>
            </a:pPr>
            <a:endParaRPr lang="es-EC"/>
          </a:p>
        </c:txPr>
        <c:crossAx val="533293080"/>
        <c:crosses val="autoZero"/>
        <c:crossBetween val="between"/>
        <c:majorUnit val="40000"/>
      </c:valAx>
      <c:dTable>
        <c:showHorzBorder val="1"/>
        <c:showVertBorder val="1"/>
        <c:showOutline val="1"/>
        <c:showKeys val="1"/>
        <c:spPr>
          <a:noFill/>
          <a:ln w="9525">
            <a:solidFill>
              <a:schemeClr val="tx1">
                <a:lumMod val="75000"/>
              </a:schemeClr>
            </a:solidFill>
          </a:ln>
          <a:effectLst/>
        </c:spPr>
        <c:txPr>
          <a:bodyPr rot="0" spcFirstLastPara="1" vertOverflow="ellipsis" vert="horz" wrap="square" anchor="ctr" anchorCtr="1"/>
          <a:lstStyle/>
          <a:p>
            <a:pPr rtl="0">
              <a:defRPr sz="1197" b="0" i="0" u="none" strike="noStrike" kern="1200" baseline="0">
                <a:solidFill>
                  <a:srgbClr val="000000"/>
                </a:solidFill>
                <a:latin typeface="+mn-lt"/>
                <a:ea typeface="+mn-ea"/>
                <a:cs typeface="+mn-cs"/>
              </a:defRPr>
            </a:pPr>
            <a:endParaRPr lang="es-EC"/>
          </a:p>
        </c:txPr>
      </c:dTable>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solidFill>
            <a:srgbClr val="000000"/>
          </a:solidFill>
        </a:defRPr>
      </a:pPr>
      <a:endParaRPr lang="es-EC"/>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10.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11.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12.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13.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14.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15.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16.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17.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18.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19.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328">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gradFill>
        <a:gsLst>
          <a:gs pos="100000">
            <a:schemeClr val="dk1">
              <a:lumMod val="95000"/>
              <a:lumOff val="5000"/>
            </a:schemeClr>
          </a:gs>
          <a:gs pos="0">
            <a:schemeClr val="dk1">
              <a:lumMod val="75000"/>
              <a:lumOff val="25000"/>
            </a:schemeClr>
          </a:gs>
        </a:gsLst>
        <a:path path="circle">
          <a:fillToRect l="50000" t="50000" r="50000" b="50000"/>
        </a:path>
      </a:gradFill>
      <a:ln w="9525">
        <a:solidFill>
          <a:schemeClr val="dk1">
            <a:lumMod val="75000"/>
            <a:lumOff val="25000"/>
          </a:schemeClr>
        </a:solidFill>
      </a:ln>
    </cs:spPr>
  </cs:downBar>
  <cs:dropLine>
    <cs:lnRef idx="0"/>
    <cs:fillRef idx="0"/>
    <cs:effectRef idx="0"/>
    <cs:fontRef idx="minor">
      <a:schemeClr val="tx1"/>
    </cs:fontRef>
    <cs:spPr>
      <a:ln w="9525" cap="flat" cmpd="sng" algn="ctr">
        <a:solidFill>
          <a:schemeClr val="lt1"/>
        </a:solidFill>
        <a:round/>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cap="flat" cmpd="sng" algn="ctr">
        <a:solidFill>
          <a:schemeClr val="lt1"/>
        </a:solidFill>
        <a:round/>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gradFill>
        <a:gsLst>
          <a:gs pos="100000">
            <a:schemeClr val="lt1">
              <a:lumMod val="85000"/>
            </a:schemeClr>
          </a:gs>
          <a:gs pos="0">
            <a:schemeClr val="lt1"/>
          </a:gs>
        </a:gsLst>
        <a:path path="circle">
          <a:fillToRect l="50000" t="50000" r="50000" b="50000"/>
        </a:path>
      </a:gradFill>
      <a:ln w="9525" cap="flat" cmpd="sng" algn="ctr">
        <a:solidFill>
          <a:schemeClr val="lt1"/>
        </a:solidFill>
        <a:round/>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328">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gradFill>
        <a:gsLst>
          <a:gs pos="100000">
            <a:schemeClr val="dk1">
              <a:lumMod val="95000"/>
              <a:lumOff val="5000"/>
            </a:schemeClr>
          </a:gs>
          <a:gs pos="0">
            <a:schemeClr val="dk1">
              <a:lumMod val="75000"/>
              <a:lumOff val="25000"/>
            </a:schemeClr>
          </a:gs>
        </a:gsLst>
        <a:path path="circle">
          <a:fillToRect l="50000" t="50000" r="50000" b="50000"/>
        </a:path>
      </a:gradFill>
      <a:ln w="9525">
        <a:solidFill>
          <a:schemeClr val="dk1">
            <a:lumMod val="75000"/>
            <a:lumOff val="25000"/>
          </a:schemeClr>
        </a:solidFill>
      </a:ln>
    </cs:spPr>
  </cs:downBar>
  <cs:dropLine>
    <cs:lnRef idx="0"/>
    <cs:fillRef idx="0"/>
    <cs:effectRef idx="0"/>
    <cs:fontRef idx="minor">
      <a:schemeClr val="tx1"/>
    </cs:fontRef>
    <cs:spPr>
      <a:ln w="9525" cap="flat" cmpd="sng" algn="ctr">
        <a:solidFill>
          <a:schemeClr val="lt1"/>
        </a:solidFill>
        <a:round/>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cap="flat" cmpd="sng" algn="ctr">
        <a:solidFill>
          <a:schemeClr val="lt1"/>
        </a:solidFill>
        <a:round/>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gradFill>
        <a:gsLst>
          <a:gs pos="100000">
            <a:schemeClr val="lt1">
              <a:lumMod val="85000"/>
            </a:schemeClr>
          </a:gs>
          <a:gs pos="0">
            <a:schemeClr val="lt1"/>
          </a:gs>
        </a:gsLst>
        <a:path path="circle">
          <a:fillToRect l="50000" t="50000" r="50000" b="50000"/>
        </a:path>
      </a:gradFill>
      <a:ln w="9525" cap="flat" cmpd="sng" algn="ctr">
        <a:solidFill>
          <a:schemeClr val="lt1"/>
        </a:solidFill>
        <a:round/>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9.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A76116-5FC0-42F4-BE52-A19942926BAB}"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s-ES"/>
        </a:p>
      </dgm:t>
    </dgm:pt>
    <dgm:pt modelId="{804AF87C-C0FE-455F-B276-349A2B35BA53}">
      <dgm:prSet phldrT="[Texto]" custT="1">
        <dgm:style>
          <a:lnRef idx="2">
            <a:schemeClr val="accent2"/>
          </a:lnRef>
          <a:fillRef idx="1">
            <a:schemeClr val="lt1"/>
          </a:fillRef>
          <a:effectRef idx="0">
            <a:schemeClr val="accent2"/>
          </a:effectRef>
          <a:fontRef idx="minor">
            <a:schemeClr val="dk1"/>
          </a:fontRef>
        </dgm:style>
      </dgm:prSet>
      <dgm:spPr>
        <a:ln w="28575">
          <a:solidFill>
            <a:schemeClr val="accent2"/>
          </a:solidFill>
          <a:prstDash val="dash"/>
        </a:ln>
      </dgm:spPr>
      <dgm:t>
        <a:bodyPr/>
        <a:lstStyle/>
        <a:p>
          <a:pPr algn="l"/>
          <a:r>
            <a:rPr lang="es-EC" sz="1800" dirty="0">
              <a:solidFill>
                <a:schemeClr val="tx2">
                  <a:lumMod val="75000"/>
                </a:schemeClr>
              </a:solidFill>
            </a:rPr>
            <a:t>El impacto de la Cartera Vencida puede desencadenar en: aumento en las cuentas incobrables, morosidad, pérdida de liquidez y solvencia en la cooperativa.</a:t>
          </a:r>
          <a:endParaRPr lang="es-ES" sz="1800" dirty="0">
            <a:solidFill>
              <a:schemeClr val="tx2">
                <a:lumMod val="75000"/>
              </a:schemeClr>
            </a:solidFill>
          </a:endParaRPr>
        </a:p>
      </dgm:t>
    </dgm:pt>
    <dgm:pt modelId="{99482F9A-70CB-4FE5-9E5D-FCBA0B1CA143}" type="parTrans" cxnId="{59FB5644-F16C-4E38-9951-34E8B01A0FCD}">
      <dgm:prSet/>
      <dgm:spPr/>
      <dgm:t>
        <a:bodyPr/>
        <a:lstStyle/>
        <a:p>
          <a:endParaRPr lang="es-ES" sz="1800"/>
        </a:p>
      </dgm:t>
    </dgm:pt>
    <dgm:pt modelId="{CF264CA4-1EF6-4DAE-B1F5-531F61504054}" type="sibTrans" cxnId="{59FB5644-F16C-4E38-9951-34E8B01A0FCD}">
      <dgm:prSet/>
      <dgm:spPr/>
      <dgm:t>
        <a:bodyPr/>
        <a:lstStyle/>
        <a:p>
          <a:endParaRPr lang="es-ES" sz="1800"/>
        </a:p>
      </dgm:t>
    </dgm:pt>
    <dgm:pt modelId="{308F540E-0D03-4266-81F8-CFD0F0137DE8}">
      <dgm:prSet phldrT="[Texto]" custT="1">
        <dgm:style>
          <a:lnRef idx="2">
            <a:schemeClr val="accent6"/>
          </a:lnRef>
          <a:fillRef idx="1">
            <a:schemeClr val="lt1"/>
          </a:fillRef>
          <a:effectRef idx="0">
            <a:schemeClr val="accent6"/>
          </a:effectRef>
          <a:fontRef idx="minor">
            <a:schemeClr val="dk1"/>
          </a:fontRef>
        </dgm:style>
      </dgm:prSet>
      <dgm:spPr>
        <a:ln w="28575">
          <a:solidFill>
            <a:schemeClr val="accent6"/>
          </a:solidFill>
          <a:prstDash val="dash"/>
        </a:ln>
      </dgm:spPr>
      <dgm:t>
        <a:bodyPr/>
        <a:lstStyle/>
        <a:p>
          <a:pPr algn="l"/>
          <a:r>
            <a:rPr lang="es-ES" sz="1800" dirty="0">
              <a:solidFill>
                <a:schemeClr val="tx2">
                  <a:lumMod val="75000"/>
                </a:schemeClr>
              </a:solidFill>
            </a:rPr>
            <a:t>CAMEL es una metodología que permite </a:t>
          </a:r>
          <a:r>
            <a:rPr lang="es-EC" sz="1800" dirty="0">
              <a:solidFill>
                <a:schemeClr val="tx2">
                  <a:lumMod val="75000"/>
                </a:schemeClr>
              </a:solidFill>
            </a:rPr>
            <a:t>conocer cuan saludable es financieramente una entidad; se ha desarrollado una herramienta basada en esta metodología con el propósito de facilitar la evaluación y seguimiento de los principales indicadores.</a:t>
          </a:r>
          <a:endParaRPr lang="es-ES" sz="1800" dirty="0">
            <a:solidFill>
              <a:schemeClr val="tx2">
                <a:lumMod val="75000"/>
              </a:schemeClr>
            </a:solidFill>
          </a:endParaRPr>
        </a:p>
      </dgm:t>
    </dgm:pt>
    <dgm:pt modelId="{179FA41C-69C0-4EC1-B831-FB88E743BAE3}" type="parTrans" cxnId="{93C28780-51BB-47DC-A19B-553AEB89AC2E}">
      <dgm:prSet/>
      <dgm:spPr/>
      <dgm:t>
        <a:bodyPr/>
        <a:lstStyle/>
        <a:p>
          <a:endParaRPr lang="es-ES" sz="1800"/>
        </a:p>
      </dgm:t>
    </dgm:pt>
    <dgm:pt modelId="{9370FFEE-DB2C-465D-84E4-50DD94A5E237}" type="sibTrans" cxnId="{93C28780-51BB-47DC-A19B-553AEB89AC2E}">
      <dgm:prSet/>
      <dgm:spPr/>
      <dgm:t>
        <a:bodyPr/>
        <a:lstStyle/>
        <a:p>
          <a:endParaRPr lang="es-ES" sz="1800"/>
        </a:p>
      </dgm:t>
    </dgm:pt>
    <dgm:pt modelId="{4EF4FA48-7CFC-45AB-BAA3-27886AEE7EF8}">
      <dgm:prSet phldrT="[Texto]" custT="1">
        <dgm:style>
          <a:lnRef idx="2">
            <a:schemeClr val="accent5"/>
          </a:lnRef>
          <a:fillRef idx="1">
            <a:schemeClr val="lt1"/>
          </a:fillRef>
          <a:effectRef idx="0">
            <a:schemeClr val="accent5"/>
          </a:effectRef>
          <a:fontRef idx="minor">
            <a:schemeClr val="dk1"/>
          </a:fontRef>
        </dgm:style>
      </dgm:prSet>
      <dgm:spPr>
        <a:ln w="28575">
          <a:solidFill>
            <a:schemeClr val="accent5"/>
          </a:solidFill>
          <a:prstDash val="dash"/>
        </a:ln>
      </dgm:spPr>
      <dgm:t>
        <a:bodyPr/>
        <a:lstStyle/>
        <a:p>
          <a:pPr algn="l"/>
          <a:r>
            <a:rPr lang="es-EC" sz="1800" dirty="0">
              <a:solidFill>
                <a:schemeClr val="tx2">
                  <a:lumMod val="75000"/>
                </a:schemeClr>
              </a:solidFill>
            </a:rPr>
            <a:t>En la actualidad las cooperativas se encuentran en la base de la pirámide financiera.</a:t>
          </a:r>
          <a:br>
            <a:rPr lang="es-EC" sz="1800" dirty="0">
              <a:solidFill>
                <a:schemeClr val="tx2">
                  <a:lumMod val="75000"/>
                </a:schemeClr>
              </a:solidFill>
            </a:rPr>
          </a:br>
          <a:r>
            <a:rPr lang="es-EC" sz="1800" dirty="0">
              <a:solidFill>
                <a:schemeClr val="tx2">
                  <a:lumMod val="75000"/>
                </a:schemeClr>
              </a:solidFill>
            </a:rPr>
            <a:t>La SEPS a septiembre del 2019 muestra un total de 561 cooperativas de ahorro y crédito.</a:t>
          </a:r>
          <a:endParaRPr lang="es-ES" sz="1800" dirty="0">
            <a:solidFill>
              <a:schemeClr val="tx2">
                <a:lumMod val="75000"/>
              </a:schemeClr>
            </a:solidFill>
          </a:endParaRPr>
        </a:p>
      </dgm:t>
    </dgm:pt>
    <dgm:pt modelId="{B1AFDEB2-A155-4BD2-91A2-D34F5E7F1411}" type="sibTrans" cxnId="{81EB1560-7FB1-4E08-89C4-84D20F77F0C9}">
      <dgm:prSet/>
      <dgm:spPr/>
      <dgm:t>
        <a:bodyPr/>
        <a:lstStyle/>
        <a:p>
          <a:endParaRPr lang="es-ES" sz="1800"/>
        </a:p>
      </dgm:t>
    </dgm:pt>
    <dgm:pt modelId="{59298199-B0B7-4499-A338-B4D107278739}" type="parTrans" cxnId="{81EB1560-7FB1-4E08-89C4-84D20F77F0C9}">
      <dgm:prSet/>
      <dgm:spPr/>
      <dgm:t>
        <a:bodyPr/>
        <a:lstStyle/>
        <a:p>
          <a:endParaRPr lang="es-ES" sz="1800"/>
        </a:p>
      </dgm:t>
    </dgm:pt>
    <dgm:pt modelId="{E2F6BD9B-6F96-4B28-B660-31B849DAED57}" type="pres">
      <dgm:prSet presAssocID="{70A76116-5FC0-42F4-BE52-A19942926BAB}" presName="linear" presStyleCnt="0">
        <dgm:presLayoutVars>
          <dgm:dir/>
          <dgm:animLvl val="lvl"/>
          <dgm:resizeHandles val="exact"/>
        </dgm:presLayoutVars>
      </dgm:prSet>
      <dgm:spPr/>
      <dgm:t>
        <a:bodyPr/>
        <a:lstStyle/>
        <a:p>
          <a:endParaRPr lang="es-ES"/>
        </a:p>
      </dgm:t>
    </dgm:pt>
    <dgm:pt modelId="{4BE0CAE6-A586-400B-A43D-B25A0357753F}" type="pres">
      <dgm:prSet presAssocID="{4EF4FA48-7CFC-45AB-BAA3-27886AEE7EF8}" presName="parentLin" presStyleCnt="0"/>
      <dgm:spPr/>
    </dgm:pt>
    <dgm:pt modelId="{E37ECD88-D4A7-44D5-A794-AE24E16A56EA}" type="pres">
      <dgm:prSet presAssocID="{4EF4FA48-7CFC-45AB-BAA3-27886AEE7EF8}" presName="parentLeftMargin" presStyleLbl="node1" presStyleIdx="0" presStyleCnt="3"/>
      <dgm:spPr/>
      <dgm:t>
        <a:bodyPr/>
        <a:lstStyle/>
        <a:p>
          <a:endParaRPr lang="es-ES"/>
        </a:p>
      </dgm:t>
    </dgm:pt>
    <dgm:pt modelId="{72EE447D-BFA6-4894-B165-2F4DE657A66D}" type="pres">
      <dgm:prSet presAssocID="{4EF4FA48-7CFC-45AB-BAA3-27886AEE7EF8}" presName="parentText" presStyleLbl="node1" presStyleIdx="0" presStyleCnt="3" custScaleX="127247" custScaleY="90381">
        <dgm:presLayoutVars>
          <dgm:chMax val="0"/>
          <dgm:bulletEnabled val="1"/>
        </dgm:presLayoutVars>
      </dgm:prSet>
      <dgm:spPr/>
      <dgm:t>
        <a:bodyPr/>
        <a:lstStyle/>
        <a:p>
          <a:endParaRPr lang="es-ES"/>
        </a:p>
      </dgm:t>
    </dgm:pt>
    <dgm:pt modelId="{2A415141-0C16-4E81-A36A-B2D1AF3F30E3}" type="pres">
      <dgm:prSet presAssocID="{4EF4FA48-7CFC-45AB-BAA3-27886AEE7EF8}" presName="negativeSpace" presStyleCnt="0"/>
      <dgm:spPr/>
    </dgm:pt>
    <dgm:pt modelId="{BC6E2C37-1856-4E00-82BE-08A510AE7E48}" type="pres">
      <dgm:prSet presAssocID="{4EF4FA48-7CFC-45AB-BAA3-27886AEE7EF8}" presName="childText" presStyleLbl="conFgAcc1" presStyleIdx="0" presStyleCnt="3">
        <dgm:presLayoutVars>
          <dgm:bulletEnabled val="1"/>
        </dgm:presLayoutVars>
        <dgm:style>
          <a:lnRef idx="2">
            <a:schemeClr val="accent5"/>
          </a:lnRef>
          <a:fillRef idx="1">
            <a:schemeClr val="lt1"/>
          </a:fillRef>
          <a:effectRef idx="0">
            <a:schemeClr val="accent5"/>
          </a:effectRef>
          <a:fontRef idx="minor">
            <a:schemeClr val="dk1"/>
          </a:fontRef>
        </dgm:style>
      </dgm:prSet>
      <dgm:spPr>
        <a:ln/>
      </dgm:spPr>
    </dgm:pt>
    <dgm:pt modelId="{6F4985E0-C315-4ED8-9A2D-52A3C640A19D}" type="pres">
      <dgm:prSet presAssocID="{B1AFDEB2-A155-4BD2-91A2-D34F5E7F1411}" presName="spaceBetweenRectangles" presStyleCnt="0"/>
      <dgm:spPr/>
    </dgm:pt>
    <dgm:pt modelId="{AF97E853-DC3A-406C-814C-5476EC9AD096}" type="pres">
      <dgm:prSet presAssocID="{804AF87C-C0FE-455F-B276-349A2B35BA53}" presName="parentLin" presStyleCnt="0"/>
      <dgm:spPr/>
    </dgm:pt>
    <dgm:pt modelId="{984FBEAD-F067-4B45-88D2-BD9E57856302}" type="pres">
      <dgm:prSet presAssocID="{804AF87C-C0FE-455F-B276-349A2B35BA53}" presName="parentLeftMargin" presStyleLbl="node1" presStyleIdx="0" presStyleCnt="3"/>
      <dgm:spPr/>
      <dgm:t>
        <a:bodyPr/>
        <a:lstStyle/>
        <a:p>
          <a:endParaRPr lang="es-ES"/>
        </a:p>
      </dgm:t>
    </dgm:pt>
    <dgm:pt modelId="{5F6B6C50-EAB6-42B4-8024-08569710F1DA}" type="pres">
      <dgm:prSet presAssocID="{804AF87C-C0FE-455F-B276-349A2B35BA53}" presName="parentText" presStyleLbl="node1" presStyleIdx="1" presStyleCnt="3" custScaleX="127247" custScaleY="90381">
        <dgm:presLayoutVars>
          <dgm:chMax val="0"/>
          <dgm:bulletEnabled val="1"/>
        </dgm:presLayoutVars>
      </dgm:prSet>
      <dgm:spPr/>
      <dgm:t>
        <a:bodyPr/>
        <a:lstStyle/>
        <a:p>
          <a:endParaRPr lang="es-ES"/>
        </a:p>
      </dgm:t>
    </dgm:pt>
    <dgm:pt modelId="{4B3F513C-27B3-43EE-8606-B15E231BCCF8}" type="pres">
      <dgm:prSet presAssocID="{804AF87C-C0FE-455F-B276-349A2B35BA53}" presName="negativeSpace" presStyleCnt="0"/>
      <dgm:spPr/>
    </dgm:pt>
    <dgm:pt modelId="{12518E28-A5E8-49A8-8D91-FB8055A59ED4}" type="pres">
      <dgm:prSet presAssocID="{804AF87C-C0FE-455F-B276-349A2B35BA53}" presName="childText" presStyleLbl="conFgAcc1" presStyleIdx="1" presStyleCnt="3">
        <dgm:presLayoutVars>
          <dgm:bulletEnabled val="1"/>
        </dgm:presLayoutVars>
        <dgm:style>
          <a:lnRef idx="2">
            <a:schemeClr val="accent2"/>
          </a:lnRef>
          <a:fillRef idx="1">
            <a:schemeClr val="lt1"/>
          </a:fillRef>
          <a:effectRef idx="0">
            <a:schemeClr val="accent2"/>
          </a:effectRef>
          <a:fontRef idx="minor">
            <a:schemeClr val="dk1"/>
          </a:fontRef>
        </dgm:style>
      </dgm:prSet>
      <dgm:spPr>
        <a:ln/>
      </dgm:spPr>
    </dgm:pt>
    <dgm:pt modelId="{AAD37965-B4E4-45E6-9F49-6AFB064F8734}" type="pres">
      <dgm:prSet presAssocID="{CF264CA4-1EF6-4DAE-B1F5-531F61504054}" presName="spaceBetweenRectangles" presStyleCnt="0"/>
      <dgm:spPr/>
    </dgm:pt>
    <dgm:pt modelId="{A560F9F1-8C19-4A6B-BEE6-9C6336B3B180}" type="pres">
      <dgm:prSet presAssocID="{308F540E-0D03-4266-81F8-CFD0F0137DE8}" presName="parentLin" presStyleCnt="0"/>
      <dgm:spPr/>
    </dgm:pt>
    <dgm:pt modelId="{07736E77-22A5-4538-9A1F-B02CD9631DA5}" type="pres">
      <dgm:prSet presAssocID="{308F540E-0D03-4266-81F8-CFD0F0137DE8}" presName="parentLeftMargin" presStyleLbl="node1" presStyleIdx="1" presStyleCnt="3"/>
      <dgm:spPr/>
      <dgm:t>
        <a:bodyPr/>
        <a:lstStyle/>
        <a:p>
          <a:endParaRPr lang="es-ES"/>
        </a:p>
      </dgm:t>
    </dgm:pt>
    <dgm:pt modelId="{7606FAF9-EF94-4CC8-8269-1A7B5F64AE1B}" type="pres">
      <dgm:prSet presAssocID="{308F540E-0D03-4266-81F8-CFD0F0137DE8}" presName="parentText" presStyleLbl="node1" presStyleIdx="2" presStyleCnt="3" custScaleX="127247" custScaleY="90381">
        <dgm:presLayoutVars>
          <dgm:chMax val="0"/>
          <dgm:bulletEnabled val="1"/>
        </dgm:presLayoutVars>
      </dgm:prSet>
      <dgm:spPr/>
      <dgm:t>
        <a:bodyPr/>
        <a:lstStyle/>
        <a:p>
          <a:endParaRPr lang="es-ES"/>
        </a:p>
      </dgm:t>
    </dgm:pt>
    <dgm:pt modelId="{E6DB9B68-64B8-41C9-AF2D-EE0B1BEEF303}" type="pres">
      <dgm:prSet presAssocID="{308F540E-0D03-4266-81F8-CFD0F0137DE8}" presName="negativeSpace" presStyleCnt="0"/>
      <dgm:spPr/>
    </dgm:pt>
    <dgm:pt modelId="{994CE4EE-57F9-4C4D-89EC-6B6360E1152D}" type="pres">
      <dgm:prSet presAssocID="{308F540E-0D03-4266-81F8-CFD0F0137DE8}" presName="childText" presStyleLbl="conFgAcc1" presStyleIdx="2" presStyleCnt="3">
        <dgm:presLayoutVars>
          <dgm:bulletEnabled val="1"/>
        </dgm:presLayoutVars>
        <dgm:style>
          <a:lnRef idx="2">
            <a:schemeClr val="accent6"/>
          </a:lnRef>
          <a:fillRef idx="1">
            <a:schemeClr val="lt1"/>
          </a:fillRef>
          <a:effectRef idx="0">
            <a:schemeClr val="accent6"/>
          </a:effectRef>
          <a:fontRef idx="minor">
            <a:schemeClr val="dk1"/>
          </a:fontRef>
        </dgm:style>
      </dgm:prSet>
      <dgm:spPr>
        <a:ln/>
      </dgm:spPr>
    </dgm:pt>
  </dgm:ptLst>
  <dgm:cxnLst>
    <dgm:cxn modelId="{839DB433-3530-4143-8570-76EC250CAE6B}" type="presOf" srcId="{804AF87C-C0FE-455F-B276-349A2B35BA53}" destId="{984FBEAD-F067-4B45-88D2-BD9E57856302}" srcOrd="0" destOrd="0" presId="urn:microsoft.com/office/officeart/2005/8/layout/list1"/>
    <dgm:cxn modelId="{81EB1560-7FB1-4E08-89C4-84D20F77F0C9}" srcId="{70A76116-5FC0-42F4-BE52-A19942926BAB}" destId="{4EF4FA48-7CFC-45AB-BAA3-27886AEE7EF8}" srcOrd="0" destOrd="0" parTransId="{59298199-B0B7-4499-A338-B4D107278739}" sibTransId="{B1AFDEB2-A155-4BD2-91A2-D34F5E7F1411}"/>
    <dgm:cxn modelId="{815DD618-FA6D-42F8-8843-9883C34E4128}" type="presOf" srcId="{70A76116-5FC0-42F4-BE52-A19942926BAB}" destId="{E2F6BD9B-6F96-4B28-B660-31B849DAED57}" srcOrd="0" destOrd="0" presId="urn:microsoft.com/office/officeart/2005/8/layout/list1"/>
    <dgm:cxn modelId="{3F57CF6E-E2FC-43E6-8BB5-733A858A497F}" type="presOf" srcId="{4EF4FA48-7CFC-45AB-BAA3-27886AEE7EF8}" destId="{E37ECD88-D4A7-44D5-A794-AE24E16A56EA}" srcOrd="0" destOrd="0" presId="urn:microsoft.com/office/officeart/2005/8/layout/list1"/>
    <dgm:cxn modelId="{59FB5644-F16C-4E38-9951-34E8B01A0FCD}" srcId="{70A76116-5FC0-42F4-BE52-A19942926BAB}" destId="{804AF87C-C0FE-455F-B276-349A2B35BA53}" srcOrd="1" destOrd="0" parTransId="{99482F9A-70CB-4FE5-9E5D-FCBA0B1CA143}" sibTransId="{CF264CA4-1EF6-4DAE-B1F5-531F61504054}"/>
    <dgm:cxn modelId="{B38551DA-A9EE-4719-BD09-FF052CB2A67D}" type="presOf" srcId="{308F540E-0D03-4266-81F8-CFD0F0137DE8}" destId="{7606FAF9-EF94-4CC8-8269-1A7B5F64AE1B}" srcOrd="1" destOrd="0" presId="urn:microsoft.com/office/officeart/2005/8/layout/list1"/>
    <dgm:cxn modelId="{77AA516B-3643-4076-90D6-25ACA3633433}" type="presOf" srcId="{804AF87C-C0FE-455F-B276-349A2B35BA53}" destId="{5F6B6C50-EAB6-42B4-8024-08569710F1DA}" srcOrd="1" destOrd="0" presId="urn:microsoft.com/office/officeart/2005/8/layout/list1"/>
    <dgm:cxn modelId="{93C28780-51BB-47DC-A19B-553AEB89AC2E}" srcId="{70A76116-5FC0-42F4-BE52-A19942926BAB}" destId="{308F540E-0D03-4266-81F8-CFD0F0137DE8}" srcOrd="2" destOrd="0" parTransId="{179FA41C-69C0-4EC1-B831-FB88E743BAE3}" sibTransId="{9370FFEE-DB2C-465D-84E4-50DD94A5E237}"/>
    <dgm:cxn modelId="{5C145E65-75FB-44CB-A5E5-1DDF4A4AD3A6}" type="presOf" srcId="{308F540E-0D03-4266-81F8-CFD0F0137DE8}" destId="{07736E77-22A5-4538-9A1F-B02CD9631DA5}" srcOrd="0" destOrd="0" presId="urn:microsoft.com/office/officeart/2005/8/layout/list1"/>
    <dgm:cxn modelId="{0DEF3367-C067-421C-8694-73A9384E6504}" type="presOf" srcId="{4EF4FA48-7CFC-45AB-BAA3-27886AEE7EF8}" destId="{72EE447D-BFA6-4894-B165-2F4DE657A66D}" srcOrd="1" destOrd="0" presId="urn:microsoft.com/office/officeart/2005/8/layout/list1"/>
    <dgm:cxn modelId="{3223D94E-D809-48DF-8209-DADDF21AC961}" type="presParOf" srcId="{E2F6BD9B-6F96-4B28-B660-31B849DAED57}" destId="{4BE0CAE6-A586-400B-A43D-B25A0357753F}" srcOrd="0" destOrd="0" presId="urn:microsoft.com/office/officeart/2005/8/layout/list1"/>
    <dgm:cxn modelId="{D48C73BD-AB71-4DF2-8067-8D6A0A87BCC5}" type="presParOf" srcId="{4BE0CAE6-A586-400B-A43D-B25A0357753F}" destId="{E37ECD88-D4A7-44D5-A794-AE24E16A56EA}" srcOrd="0" destOrd="0" presId="urn:microsoft.com/office/officeart/2005/8/layout/list1"/>
    <dgm:cxn modelId="{FA9C3D55-6805-4451-B85A-9E38ED4DF159}" type="presParOf" srcId="{4BE0CAE6-A586-400B-A43D-B25A0357753F}" destId="{72EE447D-BFA6-4894-B165-2F4DE657A66D}" srcOrd="1" destOrd="0" presId="urn:microsoft.com/office/officeart/2005/8/layout/list1"/>
    <dgm:cxn modelId="{74EA7DA6-C914-439A-B22C-AD79BE143A6A}" type="presParOf" srcId="{E2F6BD9B-6F96-4B28-B660-31B849DAED57}" destId="{2A415141-0C16-4E81-A36A-B2D1AF3F30E3}" srcOrd="1" destOrd="0" presId="urn:microsoft.com/office/officeart/2005/8/layout/list1"/>
    <dgm:cxn modelId="{2A962F02-8D8D-4FE2-BF8E-C4BE73DBAE8E}" type="presParOf" srcId="{E2F6BD9B-6F96-4B28-B660-31B849DAED57}" destId="{BC6E2C37-1856-4E00-82BE-08A510AE7E48}" srcOrd="2" destOrd="0" presId="urn:microsoft.com/office/officeart/2005/8/layout/list1"/>
    <dgm:cxn modelId="{D8B76B87-3ACA-4C08-9C09-11CCAE3FF8B0}" type="presParOf" srcId="{E2F6BD9B-6F96-4B28-B660-31B849DAED57}" destId="{6F4985E0-C315-4ED8-9A2D-52A3C640A19D}" srcOrd="3" destOrd="0" presId="urn:microsoft.com/office/officeart/2005/8/layout/list1"/>
    <dgm:cxn modelId="{9D64FEFB-FC25-4C02-996C-A7EF1ED98178}" type="presParOf" srcId="{E2F6BD9B-6F96-4B28-B660-31B849DAED57}" destId="{AF97E853-DC3A-406C-814C-5476EC9AD096}" srcOrd="4" destOrd="0" presId="urn:microsoft.com/office/officeart/2005/8/layout/list1"/>
    <dgm:cxn modelId="{5B837FB0-5C8C-4522-92CF-994FDF49FB79}" type="presParOf" srcId="{AF97E853-DC3A-406C-814C-5476EC9AD096}" destId="{984FBEAD-F067-4B45-88D2-BD9E57856302}" srcOrd="0" destOrd="0" presId="urn:microsoft.com/office/officeart/2005/8/layout/list1"/>
    <dgm:cxn modelId="{793DC8C0-BCDC-4351-A7BC-D596C658A418}" type="presParOf" srcId="{AF97E853-DC3A-406C-814C-5476EC9AD096}" destId="{5F6B6C50-EAB6-42B4-8024-08569710F1DA}" srcOrd="1" destOrd="0" presId="urn:microsoft.com/office/officeart/2005/8/layout/list1"/>
    <dgm:cxn modelId="{4EC4EDEE-9DBC-4AA9-9DF2-23A1A2F434A7}" type="presParOf" srcId="{E2F6BD9B-6F96-4B28-B660-31B849DAED57}" destId="{4B3F513C-27B3-43EE-8606-B15E231BCCF8}" srcOrd="5" destOrd="0" presId="urn:microsoft.com/office/officeart/2005/8/layout/list1"/>
    <dgm:cxn modelId="{A8CB2FCA-F55B-4B2A-8828-E9D5FE2FB2B4}" type="presParOf" srcId="{E2F6BD9B-6F96-4B28-B660-31B849DAED57}" destId="{12518E28-A5E8-49A8-8D91-FB8055A59ED4}" srcOrd="6" destOrd="0" presId="urn:microsoft.com/office/officeart/2005/8/layout/list1"/>
    <dgm:cxn modelId="{22B2C8C7-F64A-44F6-B6E4-B7086A9D7CCF}" type="presParOf" srcId="{E2F6BD9B-6F96-4B28-B660-31B849DAED57}" destId="{AAD37965-B4E4-45E6-9F49-6AFB064F8734}" srcOrd="7" destOrd="0" presId="urn:microsoft.com/office/officeart/2005/8/layout/list1"/>
    <dgm:cxn modelId="{47C46D88-B217-4CCC-9E64-BA5C4884B0B3}" type="presParOf" srcId="{E2F6BD9B-6F96-4B28-B660-31B849DAED57}" destId="{A560F9F1-8C19-4A6B-BEE6-9C6336B3B180}" srcOrd="8" destOrd="0" presId="urn:microsoft.com/office/officeart/2005/8/layout/list1"/>
    <dgm:cxn modelId="{652229A9-DC74-470D-988A-17BF5481A403}" type="presParOf" srcId="{A560F9F1-8C19-4A6B-BEE6-9C6336B3B180}" destId="{07736E77-22A5-4538-9A1F-B02CD9631DA5}" srcOrd="0" destOrd="0" presId="urn:microsoft.com/office/officeart/2005/8/layout/list1"/>
    <dgm:cxn modelId="{7AB368F0-1D6D-475B-8D81-316C8B4CFD0C}" type="presParOf" srcId="{A560F9F1-8C19-4A6B-BEE6-9C6336B3B180}" destId="{7606FAF9-EF94-4CC8-8269-1A7B5F64AE1B}" srcOrd="1" destOrd="0" presId="urn:microsoft.com/office/officeart/2005/8/layout/list1"/>
    <dgm:cxn modelId="{A5F5E6A1-931F-42E9-ACFD-1AE022A00ECD}" type="presParOf" srcId="{E2F6BD9B-6F96-4B28-B660-31B849DAED57}" destId="{E6DB9B68-64B8-41C9-AF2D-EE0B1BEEF303}" srcOrd="9" destOrd="0" presId="urn:microsoft.com/office/officeart/2005/8/layout/list1"/>
    <dgm:cxn modelId="{F25A57DE-FEE1-49E6-B1AA-C560B64E3FB7}" type="presParOf" srcId="{E2F6BD9B-6F96-4B28-B660-31B849DAED57}" destId="{994CE4EE-57F9-4C4D-89EC-6B6360E1152D}" srcOrd="10" destOrd="0" presId="urn:microsoft.com/office/officeart/2005/8/layout/list1"/>
  </dgm:cxnLst>
  <dgm:bg>
    <a:effectLst/>
  </dgm:bg>
  <dgm:whole>
    <a:ln w="57150">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605713-4697-4B2C-9AFC-0787825A8535}" type="doc">
      <dgm:prSet loTypeId="urn:microsoft.com/office/officeart/2005/8/layout/hList6" loCatId="list" qsTypeId="urn:microsoft.com/office/officeart/2005/8/quickstyle/simple1" qsCatId="simple" csTypeId="urn:microsoft.com/office/officeart/2005/8/colors/colorful5" csCatId="colorful" phldr="1"/>
      <dgm:spPr/>
      <dgm:t>
        <a:bodyPr/>
        <a:lstStyle/>
        <a:p>
          <a:endParaRPr lang="es-ES"/>
        </a:p>
      </dgm:t>
    </dgm:pt>
    <dgm:pt modelId="{961F4DA4-0E27-4FEC-AE82-8165465CC61F}">
      <dgm:prSet phldrT="[Texto]"/>
      <dgm:spPr>
        <a:noFill/>
        <a:ln w="57150">
          <a:solidFill>
            <a:schemeClr val="accent1">
              <a:lumMod val="75000"/>
            </a:schemeClr>
          </a:solidFill>
          <a:prstDash val="sysDash"/>
        </a:ln>
      </dgm:spPr>
      <dgm:t>
        <a:bodyPr/>
        <a:lstStyle/>
        <a:p>
          <a:pPr algn="just"/>
          <a:r>
            <a:rPr lang="es-EC" dirty="0">
              <a:solidFill>
                <a:schemeClr val="tx2">
                  <a:lumMod val="50000"/>
                </a:schemeClr>
              </a:solidFill>
            </a:rPr>
            <a:t>La morosidad en microfinancieras incrementa ya que no cuentan con una gestión adecuada frente a los riesgos de recuperación de cartera a los que están expuestos.</a:t>
          </a:r>
          <a:endParaRPr lang="es-ES" dirty="0">
            <a:solidFill>
              <a:schemeClr val="tx2">
                <a:lumMod val="50000"/>
              </a:schemeClr>
            </a:solidFill>
          </a:endParaRPr>
        </a:p>
      </dgm:t>
    </dgm:pt>
    <dgm:pt modelId="{EE0D61CD-ADE5-4939-8CE2-E5160DE74DB3}" type="parTrans" cxnId="{F81C5259-5FFF-435B-8D34-685E45CD9E2F}">
      <dgm:prSet/>
      <dgm:spPr/>
      <dgm:t>
        <a:bodyPr/>
        <a:lstStyle/>
        <a:p>
          <a:endParaRPr lang="es-ES"/>
        </a:p>
      </dgm:t>
    </dgm:pt>
    <dgm:pt modelId="{D19F0B78-276C-48F4-9C83-039E16530F97}" type="sibTrans" cxnId="{F81C5259-5FFF-435B-8D34-685E45CD9E2F}">
      <dgm:prSet/>
      <dgm:spPr/>
      <dgm:t>
        <a:bodyPr/>
        <a:lstStyle/>
        <a:p>
          <a:endParaRPr lang="es-ES"/>
        </a:p>
      </dgm:t>
    </dgm:pt>
    <dgm:pt modelId="{80249972-1994-4955-AA0B-E4EE10E2C87E}">
      <dgm:prSet phldrT="[Texto]"/>
      <dgm:spPr>
        <a:noFill/>
        <a:ln w="57150">
          <a:solidFill>
            <a:schemeClr val="accent4">
              <a:lumMod val="75000"/>
            </a:schemeClr>
          </a:solidFill>
          <a:prstDash val="sysDash"/>
        </a:ln>
      </dgm:spPr>
      <dgm:t>
        <a:bodyPr/>
        <a:lstStyle/>
        <a:p>
          <a:pPr algn="just"/>
          <a:r>
            <a:rPr lang="es-ES" dirty="0">
              <a:solidFill>
                <a:schemeClr val="tx2">
                  <a:lumMod val="50000"/>
                </a:schemeClr>
              </a:solidFill>
            </a:rPr>
            <a:t>Al analizar la rentabilidad podemos encontrar dos escenarios, una rentabilidad adecuada y una rentabilidad insuficiente.</a:t>
          </a:r>
        </a:p>
      </dgm:t>
    </dgm:pt>
    <dgm:pt modelId="{1AFC5AED-D324-4E0C-8550-ED9E0D7C9C1F}" type="parTrans" cxnId="{F788FF28-4A64-4630-9731-1C50BDB485DE}">
      <dgm:prSet/>
      <dgm:spPr/>
      <dgm:t>
        <a:bodyPr/>
        <a:lstStyle/>
        <a:p>
          <a:endParaRPr lang="es-ES"/>
        </a:p>
      </dgm:t>
    </dgm:pt>
    <dgm:pt modelId="{8489BFA0-FEF8-4457-A10E-FDA804158194}" type="sibTrans" cxnId="{F788FF28-4A64-4630-9731-1C50BDB485DE}">
      <dgm:prSet/>
      <dgm:spPr/>
      <dgm:t>
        <a:bodyPr/>
        <a:lstStyle/>
        <a:p>
          <a:endParaRPr lang="es-ES"/>
        </a:p>
      </dgm:t>
    </dgm:pt>
    <dgm:pt modelId="{48B1769C-881E-4719-8523-6EBE2286892E}" type="pres">
      <dgm:prSet presAssocID="{67605713-4697-4B2C-9AFC-0787825A8535}" presName="Name0" presStyleCnt="0">
        <dgm:presLayoutVars>
          <dgm:dir/>
          <dgm:resizeHandles val="exact"/>
        </dgm:presLayoutVars>
      </dgm:prSet>
      <dgm:spPr/>
      <dgm:t>
        <a:bodyPr/>
        <a:lstStyle/>
        <a:p>
          <a:endParaRPr lang="es-ES"/>
        </a:p>
      </dgm:t>
    </dgm:pt>
    <dgm:pt modelId="{E070D22A-0A48-4D31-ACF5-56B0FE413E33}" type="pres">
      <dgm:prSet presAssocID="{961F4DA4-0E27-4FEC-AE82-8165465CC61F}" presName="node" presStyleLbl="node1" presStyleIdx="0" presStyleCnt="2">
        <dgm:presLayoutVars>
          <dgm:bulletEnabled val="1"/>
        </dgm:presLayoutVars>
      </dgm:prSet>
      <dgm:spPr/>
      <dgm:t>
        <a:bodyPr/>
        <a:lstStyle/>
        <a:p>
          <a:endParaRPr lang="es-ES"/>
        </a:p>
      </dgm:t>
    </dgm:pt>
    <dgm:pt modelId="{0EB44541-13BE-4478-9FA3-F632A9A90BBE}" type="pres">
      <dgm:prSet presAssocID="{D19F0B78-276C-48F4-9C83-039E16530F97}" presName="sibTrans" presStyleCnt="0"/>
      <dgm:spPr/>
    </dgm:pt>
    <dgm:pt modelId="{59BBC783-74A3-45E3-A560-7845B5898048}" type="pres">
      <dgm:prSet presAssocID="{80249972-1994-4955-AA0B-E4EE10E2C87E}" presName="node" presStyleLbl="node1" presStyleIdx="1" presStyleCnt="2">
        <dgm:presLayoutVars>
          <dgm:bulletEnabled val="1"/>
        </dgm:presLayoutVars>
      </dgm:prSet>
      <dgm:spPr/>
      <dgm:t>
        <a:bodyPr/>
        <a:lstStyle/>
        <a:p>
          <a:endParaRPr lang="es-ES"/>
        </a:p>
      </dgm:t>
    </dgm:pt>
  </dgm:ptLst>
  <dgm:cxnLst>
    <dgm:cxn modelId="{F81C5259-5FFF-435B-8D34-685E45CD9E2F}" srcId="{67605713-4697-4B2C-9AFC-0787825A8535}" destId="{961F4DA4-0E27-4FEC-AE82-8165465CC61F}" srcOrd="0" destOrd="0" parTransId="{EE0D61CD-ADE5-4939-8CE2-E5160DE74DB3}" sibTransId="{D19F0B78-276C-48F4-9C83-039E16530F97}"/>
    <dgm:cxn modelId="{F788FF28-4A64-4630-9731-1C50BDB485DE}" srcId="{67605713-4697-4B2C-9AFC-0787825A8535}" destId="{80249972-1994-4955-AA0B-E4EE10E2C87E}" srcOrd="1" destOrd="0" parTransId="{1AFC5AED-D324-4E0C-8550-ED9E0D7C9C1F}" sibTransId="{8489BFA0-FEF8-4457-A10E-FDA804158194}"/>
    <dgm:cxn modelId="{BE004B0D-949F-4213-8C06-5E03F52EF3DB}" type="presOf" srcId="{961F4DA4-0E27-4FEC-AE82-8165465CC61F}" destId="{E070D22A-0A48-4D31-ACF5-56B0FE413E33}" srcOrd="0" destOrd="0" presId="urn:microsoft.com/office/officeart/2005/8/layout/hList6"/>
    <dgm:cxn modelId="{098B32D4-5855-49B1-A926-BC97465658DD}" type="presOf" srcId="{67605713-4697-4B2C-9AFC-0787825A8535}" destId="{48B1769C-881E-4719-8523-6EBE2286892E}" srcOrd="0" destOrd="0" presId="urn:microsoft.com/office/officeart/2005/8/layout/hList6"/>
    <dgm:cxn modelId="{EADF3AAC-5C3D-45A3-992F-7CD916328CE3}" type="presOf" srcId="{80249972-1994-4955-AA0B-E4EE10E2C87E}" destId="{59BBC783-74A3-45E3-A560-7845B5898048}" srcOrd="0" destOrd="0" presId="urn:microsoft.com/office/officeart/2005/8/layout/hList6"/>
    <dgm:cxn modelId="{9C21BF1A-64BE-4915-967A-EC41457FC096}" type="presParOf" srcId="{48B1769C-881E-4719-8523-6EBE2286892E}" destId="{E070D22A-0A48-4D31-ACF5-56B0FE413E33}" srcOrd="0" destOrd="0" presId="urn:microsoft.com/office/officeart/2005/8/layout/hList6"/>
    <dgm:cxn modelId="{DB7B6957-FBCF-42AD-9BEC-9F73929E226C}" type="presParOf" srcId="{48B1769C-881E-4719-8523-6EBE2286892E}" destId="{0EB44541-13BE-4478-9FA3-F632A9A90BBE}" srcOrd="1" destOrd="0" presId="urn:microsoft.com/office/officeart/2005/8/layout/hList6"/>
    <dgm:cxn modelId="{0F98BBEE-C56E-4BB5-B118-3CD4B0F09BB6}" type="presParOf" srcId="{48B1769C-881E-4719-8523-6EBE2286892E}" destId="{59BBC783-74A3-45E3-A560-7845B5898048}" srcOrd="2" destOrd="0" presId="urn:microsoft.com/office/officeart/2005/8/layout/hList6"/>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5622CA-9747-42A9-9DD7-20184F052772}"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s-ES"/>
        </a:p>
      </dgm:t>
    </dgm:pt>
    <dgm:pt modelId="{4DE162A0-55AD-42BA-A209-71280A5C409D}">
      <dgm:prSet phldrT="[Texto]" custT="1"/>
      <dgm:spPr>
        <a:solidFill>
          <a:schemeClr val="accent4">
            <a:lumMod val="40000"/>
            <a:lumOff val="60000"/>
          </a:schemeClr>
        </a:solidFill>
        <a:ln>
          <a:noFill/>
        </a:ln>
      </dgm:spPr>
      <dgm:t>
        <a:bodyPr/>
        <a:lstStyle/>
        <a:p>
          <a:r>
            <a:rPr lang="es-EC" sz="1400" b="1" dirty="0">
              <a:solidFill>
                <a:srgbClr val="000000"/>
              </a:solidFill>
            </a:rPr>
            <a:t>Cuantitativa</a:t>
          </a:r>
          <a:endParaRPr lang="es-ES" sz="1400" dirty="0">
            <a:solidFill>
              <a:srgbClr val="000000"/>
            </a:solidFill>
          </a:endParaRPr>
        </a:p>
      </dgm:t>
    </dgm:pt>
    <dgm:pt modelId="{0D4E648A-D172-4D9A-93AF-E4D4229F1764}" type="parTrans" cxnId="{552CE0D7-5558-4592-A1CA-61EF29D32EF3}">
      <dgm:prSet/>
      <dgm:spPr/>
      <dgm:t>
        <a:bodyPr/>
        <a:lstStyle/>
        <a:p>
          <a:endParaRPr lang="es-ES" sz="1400"/>
        </a:p>
      </dgm:t>
    </dgm:pt>
    <dgm:pt modelId="{65DAC090-679E-43E2-AFD7-8B5E72A195E9}" type="sibTrans" cxnId="{552CE0D7-5558-4592-A1CA-61EF29D32EF3}">
      <dgm:prSet/>
      <dgm:spPr/>
      <dgm:t>
        <a:bodyPr/>
        <a:lstStyle/>
        <a:p>
          <a:endParaRPr lang="es-ES" sz="1400"/>
        </a:p>
      </dgm:t>
    </dgm:pt>
    <dgm:pt modelId="{8A137EAF-4F13-4EFA-B22C-86DA2051C701}">
      <dgm:prSet phldrT="[Texto]" custT="1"/>
      <dgm:spPr>
        <a:solidFill>
          <a:schemeClr val="tx2">
            <a:lumMod val="40000"/>
            <a:lumOff val="60000"/>
          </a:schemeClr>
        </a:solidFill>
        <a:ln>
          <a:noFill/>
        </a:ln>
      </dgm:spPr>
      <dgm:t>
        <a:bodyPr/>
        <a:lstStyle/>
        <a:p>
          <a:r>
            <a:rPr lang="es-EC" sz="1400" b="1" dirty="0">
              <a:solidFill>
                <a:srgbClr val="000000"/>
              </a:solidFill>
            </a:rPr>
            <a:t>Por su finalidad</a:t>
          </a:r>
          <a:endParaRPr lang="es-ES" sz="1400" dirty="0">
            <a:solidFill>
              <a:srgbClr val="000000"/>
            </a:solidFill>
          </a:endParaRPr>
        </a:p>
      </dgm:t>
    </dgm:pt>
    <dgm:pt modelId="{057E0C27-DFFB-45E3-A6CA-5F66C8C96467}" type="parTrans" cxnId="{51D2CE3F-B7F5-4B3E-B32B-A160E9355D0D}">
      <dgm:prSet/>
      <dgm:spPr/>
      <dgm:t>
        <a:bodyPr/>
        <a:lstStyle/>
        <a:p>
          <a:endParaRPr lang="es-ES" sz="1400"/>
        </a:p>
      </dgm:t>
    </dgm:pt>
    <dgm:pt modelId="{A1200DDC-A49B-46DB-BF5D-443C9C4B6DA9}" type="sibTrans" cxnId="{51D2CE3F-B7F5-4B3E-B32B-A160E9355D0D}">
      <dgm:prSet/>
      <dgm:spPr/>
      <dgm:t>
        <a:bodyPr/>
        <a:lstStyle/>
        <a:p>
          <a:endParaRPr lang="es-ES" sz="1400"/>
        </a:p>
      </dgm:t>
    </dgm:pt>
    <dgm:pt modelId="{677ABD17-1948-4035-A1DD-37CFB4789BAB}">
      <dgm:prSet phldrT="[Texto]" custT="1"/>
      <dgm:spPr/>
      <dgm:t>
        <a:bodyPr/>
        <a:lstStyle/>
        <a:p>
          <a:r>
            <a:rPr lang="es-EC" sz="1400" b="1" dirty="0">
              <a:solidFill>
                <a:schemeClr val="tx2"/>
              </a:solidFill>
            </a:rPr>
            <a:t>Aplicada</a:t>
          </a:r>
          <a:endParaRPr lang="es-ES" sz="1400" dirty="0">
            <a:solidFill>
              <a:schemeClr val="tx2"/>
            </a:solidFill>
          </a:endParaRPr>
        </a:p>
      </dgm:t>
    </dgm:pt>
    <dgm:pt modelId="{3695B2C7-082F-4D53-BA7E-EBE5B1278C27}" type="parTrans" cxnId="{081928BB-51D4-4030-81E0-29E8FAA7A19D}">
      <dgm:prSet/>
      <dgm:spPr/>
      <dgm:t>
        <a:bodyPr/>
        <a:lstStyle/>
        <a:p>
          <a:endParaRPr lang="es-ES" sz="1400"/>
        </a:p>
      </dgm:t>
    </dgm:pt>
    <dgm:pt modelId="{DF910948-6D34-4710-ABD1-DC19985607D5}" type="sibTrans" cxnId="{081928BB-51D4-4030-81E0-29E8FAA7A19D}">
      <dgm:prSet/>
      <dgm:spPr/>
      <dgm:t>
        <a:bodyPr/>
        <a:lstStyle/>
        <a:p>
          <a:endParaRPr lang="es-ES" sz="1400"/>
        </a:p>
      </dgm:t>
    </dgm:pt>
    <dgm:pt modelId="{A3068BA7-07D8-4287-9A18-27FB3CAA5FCF}">
      <dgm:prSet phldrT="[Texto]" custT="1"/>
      <dgm:spPr>
        <a:solidFill>
          <a:schemeClr val="tx2">
            <a:lumMod val="40000"/>
            <a:lumOff val="60000"/>
          </a:schemeClr>
        </a:solidFill>
      </dgm:spPr>
      <dgm:t>
        <a:bodyPr/>
        <a:lstStyle/>
        <a:p>
          <a:r>
            <a:rPr lang="es-EC" sz="1400" b="1" dirty="0">
              <a:solidFill>
                <a:srgbClr val="000000"/>
              </a:solidFill>
            </a:rPr>
            <a:t>Por las fuentes de información</a:t>
          </a:r>
          <a:endParaRPr lang="es-ES" sz="1400" dirty="0">
            <a:solidFill>
              <a:srgbClr val="000000"/>
            </a:solidFill>
          </a:endParaRPr>
        </a:p>
      </dgm:t>
    </dgm:pt>
    <dgm:pt modelId="{1595801F-4488-425D-A84E-DD641635EDC9}" type="parTrans" cxnId="{8C106546-8E1D-4CE0-B883-6414A6B1784F}">
      <dgm:prSet/>
      <dgm:spPr/>
      <dgm:t>
        <a:bodyPr/>
        <a:lstStyle/>
        <a:p>
          <a:endParaRPr lang="es-ES" sz="1400"/>
        </a:p>
      </dgm:t>
    </dgm:pt>
    <dgm:pt modelId="{4AC1BA2C-B282-43D7-A505-5A901B6E1CCC}" type="sibTrans" cxnId="{8C106546-8E1D-4CE0-B883-6414A6B1784F}">
      <dgm:prSet/>
      <dgm:spPr/>
      <dgm:t>
        <a:bodyPr/>
        <a:lstStyle/>
        <a:p>
          <a:endParaRPr lang="es-ES" sz="1400"/>
        </a:p>
      </dgm:t>
    </dgm:pt>
    <dgm:pt modelId="{892859C0-CEAD-44F6-9BBF-300990EF9D13}">
      <dgm:prSet phldrT="[Texto]" custT="1"/>
      <dgm:spPr/>
      <dgm:t>
        <a:bodyPr/>
        <a:lstStyle/>
        <a:p>
          <a:r>
            <a:rPr lang="es-EC" sz="1400" b="1" dirty="0">
              <a:solidFill>
                <a:schemeClr val="tx2"/>
              </a:solidFill>
            </a:rPr>
            <a:t>Documental</a:t>
          </a:r>
          <a:endParaRPr lang="es-ES" sz="1400" dirty="0">
            <a:solidFill>
              <a:schemeClr val="tx2"/>
            </a:solidFill>
          </a:endParaRPr>
        </a:p>
      </dgm:t>
    </dgm:pt>
    <dgm:pt modelId="{4E714CE5-BA83-4A2E-B76E-2983B8F6F70A}" type="parTrans" cxnId="{BCED4F75-C549-4BAC-B3D6-9E31531E51DC}">
      <dgm:prSet/>
      <dgm:spPr/>
      <dgm:t>
        <a:bodyPr/>
        <a:lstStyle/>
        <a:p>
          <a:endParaRPr lang="es-ES" sz="1400"/>
        </a:p>
      </dgm:t>
    </dgm:pt>
    <dgm:pt modelId="{D57DD34F-49BB-4D63-BB1B-9638E087D194}" type="sibTrans" cxnId="{BCED4F75-C549-4BAC-B3D6-9E31531E51DC}">
      <dgm:prSet/>
      <dgm:spPr/>
      <dgm:t>
        <a:bodyPr/>
        <a:lstStyle/>
        <a:p>
          <a:endParaRPr lang="es-ES" sz="1400"/>
        </a:p>
      </dgm:t>
    </dgm:pt>
    <dgm:pt modelId="{347677B9-9FBC-4764-A301-5CF5A9E73E51}">
      <dgm:prSet phldrT="[Texto]" custT="1"/>
      <dgm:spPr>
        <a:solidFill>
          <a:schemeClr val="tx2">
            <a:lumMod val="40000"/>
            <a:lumOff val="60000"/>
          </a:schemeClr>
        </a:solidFill>
      </dgm:spPr>
      <dgm:t>
        <a:bodyPr/>
        <a:lstStyle/>
        <a:p>
          <a:r>
            <a:rPr lang="es-EC" sz="1400" b="1" dirty="0">
              <a:solidFill>
                <a:srgbClr val="000000"/>
              </a:solidFill>
            </a:rPr>
            <a:t>Por el control de las variables</a:t>
          </a:r>
          <a:endParaRPr lang="es-ES" sz="1400" dirty="0">
            <a:solidFill>
              <a:srgbClr val="000000"/>
            </a:solidFill>
          </a:endParaRPr>
        </a:p>
      </dgm:t>
    </dgm:pt>
    <dgm:pt modelId="{196850C6-899E-42EC-9097-6D4102C0FEFD}" type="parTrans" cxnId="{32650366-46E3-4EC2-93DF-1039792F2498}">
      <dgm:prSet/>
      <dgm:spPr/>
      <dgm:t>
        <a:bodyPr/>
        <a:lstStyle/>
        <a:p>
          <a:endParaRPr lang="es-ES" sz="1400"/>
        </a:p>
      </dgm:t>
    </dgm:pt>
    <dgm:pt modelId="{7111C1DC-4105-46CB-854E-7671782D33D7}" type="sibTrans" cxnId="{32650366-46E3-4EC2-93DF-1039792F2498}">
      <dgm:prSet/>
      <dgm:spPr/>
      <dgm:t>
        <a:bodyPr/>
        <a:lstStyle/>
        <a:p>
          <a:endParaRPr lang="es-ES" sz="1400"/>
        </a:p>
      </dgm:t>
    </dgm:pt>
    <dgm:pt modelId="{3BBFBBD1-4541-46F3-B82A-7DCCC2EAB7A8}">
      <dgm:prSet phldrT="[Texto]" custT="1"/>
      <dgm:spPr/>
      <dgm:t>
        <a:bodyPr/>
        <a:lstStyle/>
        <a:p>
          <a:r>
            <a:rPr lang="es-EC" sz="1400" b="1" dirty="0">
              <a:solidFill>
                <a:schemeClr val="tx2"/>
              </a:solidFill>
            </a:rPr>
            <a:t>No experimental</a:t>
          </a:r>
          <a:endParaRPr lang="es-ES" sz="1400" dirty="0">
            <a:solidFill>
              <a:schemeClr val="tx2"/>
            </a:solidFill>
          </a:endParaRPr>
        </a:p>
      </dgm:t>
    </dgm:pt>
    <dgm:pt modelId="{633EB310-2F27-4804-9238-CA85B9F54926}" type="parTrans" cxnId="{4B2BEBA7-3397-434E-BF3A-5B8BD982938E}">
      <dgm:prSet/>
      <dgm:spPr/>
      <dgm:t>
        <a:bodyPr/>
        <a:lstStyle/>
        <a:p>
          <a:endParaRPr lang="es-ES" sz="1400"/>
        </a:p>
      </dgm:t>
    </dgm:pt>
    <dgm:pt modelId="{06CB7D70-5003-4E0D-A988-ACE7E5D442DF}" type="sibTrans" cxnId="{4B2BEBA7-3397-434E-BF3A-5B8BD982938E}">
      <dgm:prSet/>
      <dgm:spPr/>
      <dgm:t>
        <a:bodyPr/>
        <a:lstStyle/>
        <a:p>
          <a:endParaRPr lang="es-ES" sz="1400"/>
        </a:p>
      </dgm:t>
    </dgm:pt>
    <dgm:pt modelId="{46F6C29A-76AD-4C09-9920-D46C11B812CC}">
      <dgm:prSet phldrT="[Texto]" custT="1"/>
      <dgm:spPr>
        <a:solidFill>
          <a:schemeClr val="tx2">
            <a:lumMod val="40000"/>
            <a:lumOff val="60000"/>
          </a:schemeClr>
        </a:solidFill>
      </dgm:spPr>
      <dgm:t>
        <a:bodyPr/>
        <a:lstStyle/>
        <a:p>
          <a:r>
            <a:rPr lang="es-EC" sz="1400" b="1" dirty="0">
              <a:solidFill>
                <a:srgbClr val="000000"/>
              </a:solidFill>
            </a:rPr>
            <a:t>Por el alcance</a:t>
          </a:r>
          <a:endParaRPr lang="es-ES" sz="1400" dirty="0">
            <a:solidFill>
              <a:srgbClr val="000000"/>
            </a:solidFill>
          </a:endParaRPr>
        </a:p>
      </dgm:t>
    </dgm:pt>
    <dgm:pt modelId="{6A52CB31-C89D-4CA3-AED8-B439E3717810}" type="parTrans" cxnId="{232DDA20-40F1-4689-A220-6DFF4EF65BC3}">
      <dgm:prSet/>
      <dgm:spPr/>
      <dgm:t>
        <a:bodyPr/>
        <a:lstStyle/>
        <a:p>
          <a:endParaRPr lang="es-ES" sz="1400"/>
        </a:p>
      </dgm:t>
    </dgm:pt>
    <dgm:pt modelId="{07F853C8-BB72-45C9-ACD1-96A24E80609D}" type="sibTrans" cxnId="{232DDA20-40F1-4689-A220-6DFF4EF65BC3}">
      <dgm:prSet/>
      <dgm:spPr/>
      <dgm:t>
        <a:bodyPr/>
        <a:lstStyle/>
        <a:p>
          <a:endParaRPr lang="es-ES" sz="1400"/>
        </a:p>
      </dgm:t>
    </dgm:pt>
    <dgm:pt modelId="{A3A04F75-F9C9-45E3-9797-CCA756540528}">
      <dgm:prSet phldrT="[Texto]" custT="1"/>
      <dgm:spPr/>
      <dgm:t>
        <a:bodyPr/>
        <a:lstStyle/>
        <a:p>
          <a:r>
            <a:rPr lang="es-EC" sz="1400" b="1" dirty="0">
              <a:solidFill>
                <a:schemeClr val="tx2"/>
              </a:solidFill>
            </a:rPr>
            <a:t>Descriptivo </a:t>
          </a:r>
          <a:endParaRPr lang="es-ES" sz="1400" dirty="0">
            <a:solidFill>
              <a:schemeClr val="tx2"/>
            </a:solidFill>
          </a:endParaRPr>
        </a:p>
      </dgm:t>
    </dgm:pt>
    <dgm:pt modelId="{33082AE6-61E9-4650-BFE4-E94DAA654331}" type="parTrans" cxnId="{D9E78870-AA9E-4269-9CC6-7071198497A4}">
      <dgm:prSet/>
      <dgm:spPr/>
      <dgm:t>
        <a:bodyPr/>
        <a:lstStyle/>
        <a:p>
          <a:endParaRPr lang="es-ES" sz="1400"/>
        </a:p>
      </dgm:t>
    </dgm:pt>
    <dgm:pt modelId="{41370D5D-FA7F-4944-8B45-87654D7D3526}" type="sibTrans" cxnId="{D9E78870-AA9E-4269-9CC6-7071198497A4}">
      <dgm:prSet/>
      <dgm:spPr/>
      <dgm:t>
        <a:bodyPr/>
        <a:lstStyle/>
        <a:p>
          <a:endParaRPr lang="es-ES" sz="1400"/>
        </a:p>
      </dgm:t>
    </dgm:pt>
    <dgm:pt modelId="{8DCD4985-53DA-4A58-A0E1-DDCE86AEE0A4}">
      <dgm:prSet phldrT="[Texto]" custT="1"/>
      <dgm:spPr>
        <a:solidFill>
          <a:schemeClr val="tx2">
            <a:lumMod val="40000"/>
            <a:lumOff val="60000"/>
          </a:schemeClr>
        </a:solidFill>
      </dgm:spPr>
      <dgm:t>
        <a:bodyPr/>
        <a:lstStyle/>
        <a:p>
          <a:r>
            <a:rPr lang="es-EC" sz="1400" b="1" dirty="0">
              <a:solidFill>
                <a:srgbClr val="000000"/>
              </a:solidFill>
            </a:rPr>
            <a:t>Instrumentos de recolección de información</a:t>
          </a:r>
          <a:endParaRPr lang="es-ES" sz="1400" dirty="0">
            <a:solidFill>
              <a:srgbClr val="000000"/>
            </a:solidFill>
          </a:endParaRPr>
        </a:p>
      </dgm:t>
    </dgm:pt>
    <dgm:pt modelId="{1E3D1CEC-3A2B-4D96-BC37-15E885522578}" type="parTrans" cxnId="{02FE9F15-F4F9-4817-9E3E-83B7FF0CEA18}">
      <dgm:prSet/>
      <dgm:spPr/>
      <dgm:t>
        <a:bodyPr/>
        <a:lstStyle/>
        <a:p>
          <a:endParaRPr lang="es-ES" sz="1400"/>
        </a:p>
      </dgm:t>
    </dgm:pt>
    <dgm:pt modelId="{F8709690-FF52-4B65-8219-6F588925B90E}" type="sibTrans" cxnId="{02FE9F15-F4F9-4817-9E3E-83B7FF0CEA18}">
      <dgm:prSet/>
      <dgm:spPr/>
      <dgm:t>
        <a:bodyPr/>
        <a:lstStyle/>
        <a:p>
          <a:endParaRPr lang="es-ES" sz="1400"/>
        </a:p>
      </dgm:t>
    </dgm:pt>
    <dgm:pt modelId="{1B61F81C-3C36-4C40-BFB1-BC1E4B9729FB}">
      <dgm:prSet phldrT="[Texto]" custT="1"/>
      <dgm:spPr/>
      <dgm:t>
        <a:bodyPr/>
        <a:lstStyle/>
        <a:p>
          <a:r>
            <a:rPr lang="es-EC" sz="1400" b="1" dirty="0">
              <a:solidFill>
                <a:schemeClr val="tx2"/>
              </a:solidFill>
            </a:rPr>
            <a:t>Bibliografía</a:t>
          </a:r>
          <a:endParaRPr lang="es-ES" sz="1400" dirty="0">
            <a:solidFill>
              <a:schemeClr val="tx2"/>
            </a:solidFill>
          </a:endParaRPr>
        </a:p>
      </dgm:t>
    </dgm:pt>
    <dgm:pt modelId="{EB63D6EB-6797-4AAA-BC06-608CCAB8D07B}" type="parTrans" cxnId="{0A8BA783-0700-4ED7-B10F-BB5F1CDF4CA9}">
      <dgm:prSet/>
      <dgm:spPr/>
      <dgm:t>
        <a:bodyPr/>
        <a:lstStyle/>
        <a:p>
          <a:endParaRPr lang="es-ES" sz="1400"/>
        </a:p>
      </dgm:t>
    </dgm:pt>
    <dgm:pt modelId="{20A9438E-4546-464F-A0AD-E51DC3925E9B}" type="sibTrans" cxnId="{0A8BA783-0700-4ED7-B10F-BB5F1CDF4CA9}">
      <dgm:prSet/>
      <dgm:spPr/>
      <dgm:t>
        <a:bodyPr/>
        <a:lstStyle/>
        <a:p>
          <a:endParaRPr lang="es-ES" sz="1400"/>
        </a:p>
      </dgm:t>
    </dgm:pt>
    <dgm:pt modelId="{FE5E246E-2777-4FC0-A451-14ED0728BEAA}">
      <dgm:prSet phldrT="[Texto]" custT="1"/>
      <dgm:spPr>
        <a:solidFill>
          <a:schemeClr val="tx2">
            <a:lumMod val="40000"/>
            <a:lumOff val="60000"/>
          </a:schemeClr>
        </a:solidFill>
      </dgm:spPr>
      <dgm:t>
        <a:bodyPr/>
        <a:lstStyle/>
        <a:p>
          <a:r>
            <a:rPr lang="es-EC" sz="1400" b="1" dirty="0">
              <a:solidFill>
                <a:srgbClr val="000000"/>
              </a:solidFill>
            </a:rPr>
            <a:t>Procedimiento para recolección de datos</a:t>
          </a:r>
          <a:endParaRPr lang="es-ES" sz="1400" dirty="0">
            <a:solidFill>
              <a:srgbClr val="000000"/>
            </a:solidFill>
          </a:endParaRPr>
        </a:p>
      </dgm:t>
    </dgm:pt>
    <dgm:pt modelId="{93866818-9E50-4BE9-A290-1260C8D6EF61}" type="parTrans" cxnId="{A7973B12-CFF8-4E22-8C47-1B863D8E4A69}">
      <dgm:prSet/>
      <dgm:spPr/>
      <dgm:t>
        <a:bodyPr/>
        <a:lstStyle/>
        <a:p>
          <a:endParaRPr lang="es-ES" sz="1400"/>
        </a:p>
      </dgm:t>
    </dgm:pt>
    <dgm:pt modelId="{BC9FE3EA-401D-4BE4-A411-82F837FE3FDF}" type="sibTrans" cxnId="{A7973B12-CFF8-4E22-8C47-1B863D8E4A69}">
      <dgm:prSet/>
      <dgm:spPr/>
      <dgm:t>
        <a:bodyPr/>
        <a:lstStyle/>
        <a:p>
          <a:endParaRPr lang="es-ES" sz="1400"/>
        </a:p>
      </dgm:t>
    </dgm:pt>
    <dgm:pt modelId="{128CEB07-288A-4EA3-B684-169248E2898C}">
      <dgm:prSet phldrT="[Texto]" custT="1"/>
      <dgm:spPr/>
      <dgm:t>
        <a:bodyPr/>
        <a:lstStyle/>
        <a:p>
          <a:r>
            <a:rPr lang="es-EC" sz="1400" b="1" dirty="0">
              <a:solidFill>
                <a:schemeClr val="tx2"/>
              </a:solidFill>
            </a:rPr>
            <a:t>Base de datos</a:t>
          </a:r>
          <a:endParaRPr lang="es-ES" sz="1400" dirty="0">
            <a:solidFill>
              <a:schemeClr val="tx2"/>
            </a:solidFill>
          </a:endParaRPr>
        </a:p>
      </dgm:t>
    </dgm:pt>
    <dgm:pt modelId="{22C595EC-1A45-4181-8D27-7E63725B79E1}" type="parTrans" cxnId="{B46D0BF4-78A8-465D-B05C-53A75FAB607A}">
      <dgm:prSet/>
      <dgm:spPr/>
      <dgm:t>
        <a:bodyPr/>
        <a:lstStyle/>
        <a:p>
          <a:endParaRPr lang="es-ES" sz="1400"/>
        </a:p>
      </dgm:t>
    </dgm:pt>
    <dgm:pt modelId="{E0715C3D-0A43-4E8E-B462-F5D61F7F8C41}" type="sibTrans" cxnId="{B46D0BF4-78A8-465D-B05C-53A75FAB607A}">
      <dgm:prSet/>
      <dgm:spPr/>
      <dgm:t>
        <a:bodyPr/>
        <a:lstStyle/>
        <a:p>
          <a:endParaRPr lang="es-ES" sz="1400"/>
        </a:p>
      </dgm:t>
    </dgm:pt>
    <dgm:pt modelId="{E7E5181A-A619-4064-A268-7EB17A7D7E16}">
      <dgm:prSet phldrT="[Texto]" custT="1"/>
      <dgm:spPr>
        <a:solidFill>
          <a:schemeClr val="tx2">
            <a:lumMod val="40000"/>
            <a:lumOff val="60000"/>
          </a:schemeClr>
        </a:solidFill>
      </dgm:spPr>
      <dgm:t>
        <a:bodyPr/>
        <a:lstStyle/>
        <a:p>
          <a:r>
            <a:rPr lang="es-EC" sz="1400" b="1" dirty="0">
              <a:solidFill>
                <a:srgbClr val="000000"/>
              </a:solidFill>
            </a:rPr>
            <a:t>Procedimiento para tratamiento y análisis de información</a:t>
          </a:r>
          <a:endParaRPr lang="es-ES" sz="1400" dirty="0">
            <a:solidFill>
              <a:srgbClr val="000000"/>
            </a:solidFill>
          </a:endParaRPr>
        </a:p>
      </dgm:t>
    </dgm:pt>
    <dgm:pt modelId="{2061021D-D00A-4920-AD8B-D5DF650D7D38}" type="parTrans" cxnId="{271040EA-2C2E-40CA-A640-79F0CBF56C26}">
      <dgm:prSet/>
      <dgm:spPr/>
      <dgm:t>
        <a:bodyPr/>
        <a:lstStyle/>
        <a:p>
          <a:endParaRPr lang="es-ES" sz="1400"/>
        </a:p>
      </dgm:t>
    </dgm:pt>
    <dgm:pt modelId="{24E61DDD-D8D4-4D4D-B45D-C45E0D8CF577}" type="sibTrans" cxnId="{271040EA-2C2E-40CA-A640-79F0CBF56C26}">
      <dgm:prSet/>
      <dgm:spPr/>
      <dgm:t>
        <a:bodyPr/>
        <a:lstStyle/>
        <a:p>
          <a:endParaRPr lang="es-ES" sz="1400"/>
        </a:p>
      </dgm:t>
    </dgm:pt>
    <dgm:pt modelId="{3302BAB1-22BA-4A98-9982-CFB57402C829}">
      <dgm:prSet phldrT="[Texto]" custT="1"/>
      <dgm:spPr/>
      <dgm:t>
        <a:bodyPr/>
        <a:lstStyle/>
        <a:p>
          <a:r>
            <a:rPr lang="es-ES" sz="1400" b="1" dirty="0">
              <a:solidFill>
                <a:schemeClr val="tx2"/>
              </a:solidFill>
            </a:rPr>
            <a:t>Análisis horizontal</a:t>
          </a:r>
        </a:p>
      </dgm:t>
    </dgm:pt>
    <dgm:pt modelId="{3DF792B4-CA7C-4C4B-9E3E-31558875C44A}" type="parTrans" cxnId="{BE004FEE-0326-49B8-B449-4FD18FA9983B}">
      <dgm:prSet/>
      <dgm:spPr/>
      <dgm:t>
        <a:bodyPr/>
        <a:lstStyle/>
        <a:p>
          <a:endParaRPr lang="es-ES" sz="1400"/>
        </a:p>
      </dgm:t>
    </dgm:pt>
    <dgm:pt modelId="{D87176CB-AE6A-4ECA-8980-9ED3704B9F33}" type="sibTrans" cxnId="{BE004FEE-0326-49B8-B449-4FD18FA9983B}">
      <dgm:prSet/>
      <dgm:spPr/>
      <dgm:t>
        <a:bodyPr/>
        <a:lstStyle/>
        <a:p>
          <a:endParaRPr lang="es-ES" sz="1400"/>
        </a:p>
      </dgm:t>
    </dgm:pt>
    <dgm:pt modelId="{5506FCE9-C491-439D-AB70-B015BA0D9BB6}">
      <dgm:prSet phldrT="[Texto]" custT="1"/>
      <dgm:spPr/>
      <dgm:t>
        <a:bodyPr/>
        <a:lstStyle/>
        <a:p>
          <a:r>
            <a:rPr lang="es-ES" sz="1400" b="1" dirty="0">
              <a:solidFill>
                <a:schemeClr val="tx2"/>
              </a:solidFill>
            </a:rPr>
            <a:t>Metodología CAMEL</a:t>
          </a:r>
        </a:p>
      </dgm:t>
    </dgm:pt>
    <dgm:pt modelId="{C924730A-BF47-4072-84DC-952C897B6178}" type="parTrans" cxnId="{E32397D8-00B6-4B65-844D-A13A21229F40}">
      <dgm:prSet/>
      <dgm:spPr/>
      <dgm:t>
        <a:bodyPr/>
        <a:lstStyle/>
        <a:p>
          <a:endParaRPr lang="es-ES" sz="1400"/>
        </a:p>
      </dgm:t>
    </dgm:pt>
    <dgm:pt modelId="{0F92DCDD-6CF9-417B-91BB-BFFFE10C9FCC}" type="sibTrans" cxnId="{E32397D8-00B6-4B65-844D-A13A21229F40}">
      <dgm:prSet/>
      <dgm:spPr/>
      <dgm:t>
        <a:bodyPr/>
        <a:lstStyle/>
        <a:p>
          <a:endParaRPr lang="es-ES" sz="1400"/>
        </a:p>
      </dgm:t>
    </dgm:pt>
    <dgm:pt modelId="{D21C53CB-92A8-4332-8F6B-4AAA6716BCFE}" type="pres">
      <dgm:prSet presAssocID="{FF5622CA-9747-42A9-9DD7-20184F052772}" presName="Name0" presStyleCnt="0">
        <dgm:presLayoutVars>
          <dgm:dir/>
          <dgm:animLvl val="lvl"/>
          <dgm:resizeHandles val="exact"/>
        </dgm:presLayoutVars>
      </dgm:prSet>
      <dgm:spPr/>
      <dgm:t>
        <a:bodyPr/>
        <a:lstStyle/>
        <a:p>
          <a:endParaRPr lang="es-ES"/>
        </a:p>
      </dgm:t>
    </dgm:pt>
    <dgm:pt modelId="{FD469BDF-A52F-4650-9AC5-A2AF3EBD1021}" type="pres">
      <dgm:prSet presAssocID="{4DE162A0-55AD-42BA-A209-71280A5C409D}" presName="linNode" presStyleCnt="0"/>
      <dgm:spPr/>
    </dgm:pt>
    <dgm:pt modelId="{0919E3D2-F72A-46F8-A9CC-FA3F74DEB624}" type="pres">
      <dgm:prSet presAssocID="{4DE162A0-55AD-42BA-A209-71280A5C409D}" presName="parentText" presStyleLbl="node1" presStyleIdx="0" presStyleCnt="8" custScaleX="150250" custLinFactNeighborY="0">
        <dgm:presLayoutVars>
          <dgm:chMax val="1"/>
          <dgm:bulletEnabled val="1"/>
        </dgm:presLayoutVars>
      </dgm:prSet>
      <dgm:spPr/>
      <dgm:t>
        <a:bodyPr/>
        <a:lstStyle/>
        <a:p>
          <a:endParaRPr lang="es-ES"/>
        </a:p>
      </dgm:t>
    </dgm:pt>
    <dgm:pt modelId="{AFA7F9EB-D285-449C-8C44-321BB7DE4C1B}" type="pres">
      <dgm:prSet presAssocID="{65DAC090-679E-43E2-AFD7-8B5E72A195E9}" presName="sp" presStyleCnt="0"/>
      <dgm:spPr/>
    </dgm:pt>
    <dgm:pt modelId="{EECFCB17-C2E8-4ED9-937C-C391F0BD240B}" type="pres">
      <dgm:prSet presAssocID="{8A137EAF-4F13-4EFA-B22C-86DA2051C701}" presName="linNode" presStyleCnt="0"/>
      <dgm:spPr/>
    </dgm:pt>
    <dgm:pt modelId="{E57A5B4D-885B-41F5-A59B-A5E7FB783B71}" type="pres">
      <dgm:prSet presAssocID="{8A137EAF-4F13-4EFA-B22C-86DA2051C701}" presName="parentText" presStyleLbl="node1" presStyleIdx="1" presStyleCnt="8" custScaleX="209613" custLinFactNeighborY="0">
        <dgm:presLayoutVars>
          <dgm:chMax val="1"/>
          <dgm:bulletEnabled val="1"/>
        </dgm:presLayoutVars>
      </dgm:prSet>
      <dgm:spPr/>
      <dgm:t>
        <a:bodyPr/>
        <a:lstStyle/>
        <a:p>
          <a:endParaRPr lang="es-ES"/>
        </a:p>
      </dgm:t>
    </dgm:pt>
    <dgm:pt modelId="{9F275AC3-610B-4A4E-B315-C289A0F763FB}" type="pres">
      <dgm:prSet presAssocID="{8A137EAF-4F13-4EFA-B22C-86DA2051C701}" presName="descendantText" presStyleLbl="alignAccFollowNode1" presStyleIdx="0" presStyleCnt="7" custLinFactNeighborY="0">
        <dgm:presLayoutVars>
          <dgm:bulletEnabled val="1"/>
        </dgm:presLayoutVars>
      </dgm:prSet>
      <dgm:spPr/>
      <dgm:t>
        <a:bodyPr/>
        <a:lstStyle/>
        <a:p>
          <a:endParaRPr lang="es-ES"/>
        </a:p>
      </dgm:t>
    </dgm:pt>
    <dgm:pt modelId="{6C40B1EB-2F54-4E69-8CA7-4536433D8B52}" type="pres">
      <dgm:prSet presAssocID="{A1200DDC-A49B-46DB-BF5D-443C9C4B6DA9}" presName="sp" presStyleCnt="0"/>
      <dgm:spPr/>
    </dgm:pt>
    <dgm:pt modelId="{B5C18F4C-E765-4E27-BD42-D0AA30F07433}" type="pres">
      <dgm:prSet presAssocID="{A3068BA7-07D8-4287-9A18-27FB3CAA5FCF}" presName="linNode" presStyleCnt="0"/>
      <dgm:spPr/>
    </dgm:pt>
    <dgm:pt modelId="{80210688-A6C6-49F4-8774-A2FDA7E62753}" type="pres">
      <dgm:prSet presAssocID="{A3068BA7-07D8-4287-9A18-27FB3CAA5FCF}" presName="parentText" presStyleLbl="node1" presStyleIdx="2" presStyleCnt="8" custScaleX="209613" custLinFactNeighborY="0">
        <dgm:presLayoutVars>
          <dgm:chMax val="1"/>
          <dgm:bulletEnabled val="1"/>
        </dgm:presLayoutVars>
      </dgm:prSet>
      <dgm:spPr/>
      <dgm:t>
        <a:bodyPr/>
        <a:lstStyle/>
        <a:p>
          <a:endParaRPr lang="es-ES"/>
        </a:p>
      </dgm:t>
    </dgm:pt>
    <dgm:pt modelId="{220434F3-13A7-471F-A198-F7177EEEA17B}" type="pres">
      <dgm:prSet presAssocID="{A3068BA7-07D8-4287-9A18-27FB3CAA5FCF}" presName="descendantText" presStyleLbl="alignAccFollowNode1" presStyleIdx="1" presStyleCnt="7" custLinFactNeighborY="0">
        <dgm:presLayoutVars>
          <dgm:bulletEnabled val="1"/>
        </dgm:presLayoutVars>
      </dgm:prSet>
      <dgm:spPr/>
      <dgm:t>
        <a:bodyPr/>
        <a:lstStyle/>
        <a:p>
          <a:endParaRPr lang="es-ES"/>
        </a:p>
      </dgm:t>
    </dgm:pt>
    <dgm:pt modelId="{093CCB9B-5D4A-4B94-9D60-9AF6084249BD}" type="pres">
      <dgm:prSet presAssocID="{4AC1BA2C-B282-43D7-A505-5A901B6E1CCC}" presName="sp" presStyleCnt="0"/>
      <dgm:spPr/>
    </dgm:pt>
    <dgm:pt modelId="{673A8E4A-1D44-4070-8625-9EAD19C722D5}" type="pres">
      <dgm:prSet presAssocID="{347677B9-9FBC-4764-A301-5CF5A9E73E51}" presName="linNode" presStyleCnt="0"/>
      <dgm:spPr/>
    </dgm:pt>
    <dgm:pt modelId="{AB3A25C7-F213-42A5-8E36-92D0CFB7B82C}" type="pres">
      <dgm:prSet presAssocID="{347677B9-9FBC-4764-A301-5CF5A9E73E51}" presName="parentText" presStyleLbl="node1" presStyleIdx="3" presStyleCnt="8" custScaleX="209613" custLinFactNeighborY="0">
        <dgm:presLayoutVars>
          <dgm:chMax val="1"/>
          <dgm:bulletEnabled val="1"/>
        </dgm:presLayoutVars>
      </dgm:prSet>
      <dgm:spPr/>
      <dgm:t>
        <a:bodyPr/>
        <a:lstStyle/>
        <a:p>
          <a:endParaRPr lang="es-ES"/>
        </a:p>
      </dgm:t>
    </dgm:pt>
    <dgm:pt modelId="{6DFFE1AC-8353-4D8C-8D4B-078EFA0DF127}" type="pres">
      <dgm:prSet presAssocID="{347677B9-9FBC-4764-A301-5CF5A9E73E51}" presName="descendantText" presStyleLbl="alignAccFollowNode1" presStyleIdx="2" presStyleCnt="7" custLinFactNeighborY="0">
        <dgm:presLayoutVars>
          <dgm:bulletEnabled val="1"/>
        </dgm:presLayoutVars>
      </dgm:prSet>
      <dgm:spPr/>
      <dgm:t>
        <a:bodyPr/>
        <a:lstStyle/>
        <a:p>
          <a:endParaRPr lang="es-ES"/>
        </a:p>
      </dgm:t>
    </dgm:pt>
    <dgm:pt modelId="{6648E49A-B0B8-4AC6-9BC1-468C3DC617D7}" type="pres">
      <dgm:prSet presAssocID="{7111C1DC-4105-46CB-854E-7671782D33D7}" presName="sp" presStyleCnt="0"/>
      <dgm:spPr/>
    </dgm:pt>
    <dgm:pt modelId="{886B898A-0170-4111-9812-7B8E7BB62B7F}" type="pres">
      <dgm:prSet presAssocID="{46F6C29A-76AD-4C09-9920-D46C11B812CC}" presName="linNode" presStyleCnt="0"/>
      <dgm:spPr/>
    </dgm:pt>
    <dgm:pt modelId="{2F319DD0-A3D3-4D37-9B74-66B5548CD65F}" type="pres">
      <dgm:prSet presAssocID="{46F6C29A-76AD-4C09-9920-D46C11B812CC}" presName="parentText" presStyleLbl="node1" presStyleIdx="4" presStyleCnt="8" custScaleX="209613" custLinFactNeighborY="0">
        <dgm:presLayoutVars>
          <dgm:chMax val="1"/>
          <dgm:bulletEnabled val="1"/>
        </dgm:presLayoutVars>
      </dgm:prSet>
      <dgm:spPr/>
      <dgm:t>
        <a:bodyPr/>
        <a:lstStyle/>
        <a:p>
          <a:endParaRPr lang="es-ES"/>
        </a:p>
      </dgm:t>
    </dgm:pt>
    <dgm:pt modelId="{B05615EE-B966-48FF-B9E4-26F69204C5DB}" type="pres">
      <dgm:prSet presAssocID="{46F6C29A-76AD-4C09-9920-D46C11B812CC}" presName="descendantText" presStyleLbl="alignAccFollowNode1" presStyleIdx="3" presStyleCnt="7" custLinFactNeighborY="0">
        <dgm:presLayoutVars>
          <dgm:bulletEnabled val="1"/>
        </dgm:presLayoutVars>
      </dgm:prSet>
      <dgm:spPr/>
      <dgm:t>
        <a:bodyPr/>
        <a:lstStyle/>
        <a:p>
          <a:endParaRPr lang="es-ES"/>
        </a:p>
      </dgm:t>
    </dgm:pt>
    <dgm:pt modelId="{7C8C130F-9787-496F-AD7D-DE4B7670F92D}" type="pres">
      <dgm:prSet presAssocID="{07F853C8-BB72-45C9-ACD1-96A24E80609D}" presName="sp" presStyleCnt="0"/>
      <dgm:spPr/>
    </dgm:pt>
    <dgm:pt modelId="{CEAED3CB-80D0-495A-A45E-D25BB82B231F}" type="pres">
      <dgm:prSet presAssocID="{8DCD4985-53DA-4A58-A0E1-DDCE86AEE0A4}" presName="linNode" presStyleCnt="0"/>
      <dgm:spPr/>
    </dgm:pt>
    <dgm:pt modelId="{504C4BD0-1352-48ED-B329-E68299E8DE8F}" type="pres">
      <dgm:prSet presAssocID="{8DCD4985-53DA-4A58-A0E1-DDCE86AEE0A4}" presName="parentText" presStyleLbl="node1" presStyleIdx="5" presStyleCnt="8" custScaleX="209613" custLinFactNeighborY="0">
        <dgm:presLayoutVars>
          <dgm:chMax val="1"/>
          <dgm:bulletEnabled val="1"/>
        </dgm:presLayoutVars>
      </dgm:prSet>
      <dgm:spPr/>
      <dgm:t>
        <a:bodyPr/>
        <a:lstStyle/>
        <a:p>
          <a:endParaRPr lang="es-ES"/>
        </a:p>
      </dgm:t>
    </dgm:pt>
    <dgm:pt modelId="{BF8902FF-F27E-4965-82DE-1A3AED6B16AE}" type="pres">
      <dgm:prSet presAssocID="{8DCD4985-53DA-4A58-A0E1-DDCE86AEE0A4}" presName="descendantText" presStyleLbl="alignAccFollowNode1" presStyleIdx="4" presStyleCnt="7" custLinFactNeighborY="0">
        <dgm:presLayoutVars>
          <dgm:bulletEnabled val="1"/>
        </dgm:presLayoutVars>
      </dgm:prSet>
      <dgm:spPr/>
      <dgm:t>
        <a:bodyPr/>
        <a:lstStyle/>
        <a:p>
          <a:endParaRPr lang="es-ES"/>
        </a:p>
      </dgm:t>
    </dgm:pt>
    <dgm:pt modelId="{660C8B32-0327-4321-9B39-3A8FC1802A93}" type="pres">
      <dgm:prSet presAssocID="{F8709690-FF52-4B65-8219-6F588925B90E}" presName="sp" presStyleCnt="0"/>
      <dgm:spPr/>
    </dgm:pt>
    <dgm:pt modelId="{ADF0F7E6-8E98-4E7F-931F-32EE11B8DFD7}" type="pres">
      <dgm:prSet presAssocID="{FE5E246E-2777-4FC0-A451-14ED0728BEAA}" presName="linNode" presStyleCnt="0"/>
      <dgm:spPr/>
    </dgm:pt>
    <dgm:pt modelId="{A6B05B7C-3697-40D2-882A-C2772EFDC3FA}" type="pres">
      <dgm:prSet presAssocID="{FE5E246E-2777-4FC0-A451-14ED0728BEAA}" presName="parentText" presStyleLbl="node1" presStyleIdx="6" presStyleCnt="8" custScaleX="209613" custLinFactNeighborY="0">
        <dgm:presLayoutVars>
          <dgm:chMax val="1"/>
          <dgm:bulletEnabled val="1"/>
        </dgm:presLayoutVars>
      </dgm:prSet>
      <dgm:spPr/>
      <dgm:t>
        <a:bodyPr/>
        <a:lstStyle/>
        <a:p>
          <a:endParaRPr lang="es-ES"/>
        </a:p>
      </dgm:t>
    </dgm:pt>
    <dgm:pt modelId="{2E0EF360-4EE0-414D-9D23-D7EA2B1F60C4}" type="pres">
      <dgm:prSet presAssocID="{FE5E246E-2777-4FC0-A451-14ED0728BEAA}" presName="descendantText" presStyleLbl="alignAccFollowNode1" presStyleIdx="5" presStyleCnt="7" custLinFactNeighborY="0">
        <dgm:presLayoutVars>
          <dgm:bulletEnabled val="1"/>
        </dgm:presLayoutVars>
      </dgm:prSet>
      <dgm:spPr/>
      <dgm:t>
        <a:bodyPr/>
        <a:lstStyle/>
        <a:p>
          <a:endParaRPr lang="es-ES"/>
        </a:p>
      </dgm:t>
    </dgm:pt>
    <dgm:pt modelId="{14636CB3-1435-47EA-B810-173E15F070E0}" type="pres">
      <dgm:prSet presAssocID="{BC9FE3EA-401D-4BE4-A411-82F837FE3FDF}" presName="sp" presStyleCnt="0"/>
      <dgm:spPr/>
    </dgm:pt>
    <dgm:pt modelId="{E4EA929D-E26B-420F-B3E0-C4D473393348}" type="pres">
      <dgm:prSet presAssocID="{E7E5181A-A619-4064-A268-7EB17A7D7E16}" presName="linNode" presStyleCnt="0"/>
      <dgm:spPr/>
    </dgm:pt>
    <dgm:pt modelId="{D6875194-19D0-478A-8927-279D11C93F6E}" type="pres">
      <dgm:prSet presAssocID="{E7E5181A-A619-4064-A268-7EB17A7D7E16}" presName="parentText" presStyleLbl="node1" presStyleIdx="7" presStyleCnt="8" custScaleX="209613" custLinFactNeighborY="0">
        <dgm:presLayoutVars>
          <dgm:chMax val="1"/>
          <dgm:bulletEnabled val="1"/>
        </dgm:presLayoutVars>
      </dgm:prSet>
      <dgm:spPr/>
      <dgm:t>
        <a:bodyPr/>
        <a:lstStyle/>
        <a:p>
          <a:endParaRPr lang="es-ES"/>
        </a:p>
      </dgm:t>
    </dgm:pt>
    <dgm:pt modelId="{47833E51-59DE-46F9-88EF-1AD1DAAB4BD0}" type="pres">
      <dgm:prSet presAssocID="{E7E5181A-A619-4064-A268-7EB17A7D7E16}" presName="descendantText" presStyleLbl="alignAccFollowNode1" presStyleIdx="6" presStyleCnt="7" custLinFactNeighborY="0">
        <dgm:presLayoutVars>
          <dgm:bulletEnabled val="1"/>
        </dgm:presLayoutVars>
      </dgm:prSet>
      <dgm:spPr/>
      <dgm:t>
        <a:bodyPr/>
        <a:lstStyle/>
        <a:p>
          <a:endParaRPr lang="es-ES"/>
        </a:p>
      </dgm:t>
    </dgm:pt>
  </dgm:ptLst>
  <dgm:cxnLst>
    <dgm:cxn modelId="{0A8BA783-0700-4ED7-B10F-BB5F1CDF4CA9}" srcId="{8DCD4985-53DA-4A58-A0E1-DDCE86AEE0A4}" destId="{1B61F81C-3C36-4C40-BFB1-BC1E4B9729FB}" srcOrd="0" destOrd="0" parTransId="{EB63D6EB-6797-4AAA-BC06-608CCAB8D07B}" sibTransId="{20A9438E-4546-464F-A0AD-E51DC3925E9B}"/>
    <dgm:cxn modelId="{BCED4F75-C549-4BAC-B3D6-9E31531E51DC}" srcId="{A3068BA7-07D8-4287-9A18-27FB3CAA5FCF}" destId="{892859C0-CEAD-44F6-9BBF-300990EF9D13}" srcOrd="0" destOrd="0" parTransId="{4E714CE5-BA83-4A2E-B76E-2983B8F6F70A}" sibTransId="{D57DD34F-49BB-4D63-BB1B-9638E087D194}"/>
    <dgm:cxn modelId="{8C106546-8E1D-4CE0-B883-6414A6B1784F}" srcId="{FF5622CA-9747-42A9-9DD7-20184F052772}" destId="{A3068BA7-07D8-4287-9A18-27FB3CAA5FCF}" srcOrd="2" destOrd="0" parTransId="{1595801F-4488-425D-A84E-DD641635EDC9}" sibTransId="{4AC1BA2C-B282-43D7-A505-5A901B6E1CCC}"/>
    <dgm:cxn modelId="{E7D42E31-C150-445B-A125-21E323F99270}" type="presOf" srcId="{347677B9-9FBC-4764-A301-5CF5A9E73E51}" destId="{AB3A25C7-F213-42A5-8E36-92D0CFB7B82C}" srcOrd="0" destOrd="0" presId="urn:microsoft.com/office/officeart/2005/8/layout/vList5"/>
    <dgm:cxn modelId="{8CCC31B6-7BD4-49DC-9535-01F5EAD73D50}" type="presOf" srcId="{8A137EAF-4F13-4EFA-B22C-86DA2051C701}" destId="{E57A5B4D-885B-41F5-A59B-A5E7FB783B71}" srcOrd="0" destOrd="0" presId="urn:microsoft.com/office/officeart/2005/8/layout/vList5"/>
    <dgm:cxn modelId="{EEA76E9D-BC9A-443B-BCE6-B2CC734AE98D}" type="presOf" srcId="{FE5E246E-2777-4FC0-A451-14ED0728BEAA}" destId="{A6B05B7C-3697-40D2-882A-C2772EFDC3FA}" srcOrd="0" destOrd="0" presId="urn:microsoft.com/office/officeart/2005/8/layout/vList5"/>
    <dgm:cxn modelId="{7CB0738B-BD88-4ECB-8B4C-19A85AA3BC6C}" type="presOf" srcId="{46F6C29A-76AD-4C09-9920-D46C11B812CC}" destId="{2F319DD0-A3D3-4D37-9B74-66B5548CD65F}" srcOrd="0" destOrd="0" presId="urn:microsoft.com/office/officeart/2005/8/layout/vList5"/>
    <dgm:cxn modelId="{32650366-46E3-4EC2-93DF-1039792F2498}" srcId="{FF5622CA-9747-42A9-9DD7-20184F052772}" destId="{347677B9-9FBC-4764-A301-5CF5A9E73E51}" srcOrd="3" destOrd="0" parTransId="{196850C6-899E-42EC-9097-6D4102C0FEFD}" sibTransId="{7111C1DC-4105-46CB-854E-7671782D33D7}"/>
    <dgm:cxn modelId="{79BD95A3-89AA-4760-AD2B-3F89517EF35E}" type="presOf" srcId="{1B61F81C-3C36-4C40-BFB1-BC1E4B9729FB}" destId="{BF8902FF-F27E-4965-82DE-1A3AED6B16AE}" srcOrd="0" destOrd="0" presId="urn:microsoft.com/office/officeart/2005/8/layout/vList5"/>
    <dgm:cxn modelId="{4B92D1A9-C075-48A3-8D98-A7D2CC10627B}" type="presOf" srcId="{5506FCE9-C491-439D-AB70-B015BA0D9BB6}" destId="{47833E51-59DE-46F9-88EF-1AD1DAAB4BD0}" srcOrd="0" destOrd="1" presId="urn:microsoft.com/office/officeart/2005/8/layout/vList5"/>
    <dgm:cxn modelId="{E32397D8-00B6-4B65-844D-A13A21229F40}" srcId="{E7E5181A-A619-4064-A268-7EB17A7D7E16}" destId="{5506FCE9-C491-439D-AB70-B015BA0D9BB6}" srcOrd="1" destOrd="0" parTransId="{C924730A-BF47-4072-84DC-952C897B6178}" sibTransId="{0F92DCDD-6CF9-417B-91BB-BFFFE10C9FCC}"/>
    <dgm:cxn modelId="{BE004FEE-0326-49B8-B449-4FD18FA9983B}" srcId="{E7E5181A-A619-4064-A268-7EB17A7D7E16}" destId="{3302BAB1-22BA-4A98-9982-CFB57402C829}" srcOrd="0" destOrd="0" parTransId="{3DF792B4-CA7C-4C4B-9E3E-31558875C44A}" sibTransId="{D87176CB-AE6A-4ECA-8980-9ED3704B9F33}"/>
    <dgm:cxn modelId="{DB72EC38-57F1-46B2-AAED-0F34E29B6D05}" type="presOf" srcId="{3302BAB1-22BA-4A98-9982-CFB57402C829}" destId="{47833E51-59DE-46F9-88EF-1AD1DAAB4BD0}" srcOrd="0" destOrd="0" presId="urn:microsoft.com/office/officeart/2005/8/layout/vList5"/>
    <dgm:cxn modelId="{081928BB-51D4-4030-81E0-29E8FAA7A19D}" srcId="{8A137EAF-4F13-4EFA-B22C-86DA2051C701}" destId="{677ABD17-1948-4035-A1DD-37CFB4789BAB}" srcOrd="0" destOrd="0" parTransId="{3695B2C7-082F-4D53-BA7E-EBE5B1278C27}" sibTransId="{DF910948-6D34-4710-ABD1-DC19985607D5}"/>
    <dgm:cxn modelId="{7A0F49D2-5AC1-4C83-9070-36A3961F6E04}" type="presOf" srcId="{FF5622CA-9747-42A9-9DD7-20184F052772}" destId="{D21C53CB-92A8-4332-8F6B-4AAA6716BCFE}" srcOrd="0" destOrd="0" presId="urn:microsoft.com/office/officeart/2005/8/layout/vList5"/>
    <dgm:cxn modelId="{4416A3A2-735D-4F3C-9A2A-2F9BC2FB0547}" type="presOf" srcId="{128CEB07-288A-4EA3-B684-169248E2898C}" destId="{2E0EF360-4EE0-414D-9D23-D7EA2B1F60C4}" srcOrd="0" destOrd="0" presId="urn:microsoft.com/office/officeart/2005/8/layout/vList5"/>
    <dgm:cxn modelId="{271040EA-2C2E-40CA-A640-79F0CBF56C26}" srcId="{FF5622CA-9747-42A9-9DD7-20184F052772}" destId="{E7E5181A-A619-4064-A268-7EB17A7D7E16}" srcOrd="7" destOrd="0" parTransId="{2061021D-D00A-4920-AD8B-D5DF650D7D38}" sibTransId="{24E61DDD-D8D4-4D4D-B45D-C45E0D8CF577}"/>
    <dgm:cxn modelId="{9D9A2068-2BCD-4D2A-B210-1274131BB8F8}" type="presOf" srcId="{4DE162A0-55AD-42BA-A209-71280A5C409D}" destId="{0919E3D2-F72A-46F8-A9CC-FA3F74DEB624}" srcOrd="0" destOrd="0" presId="urn:microsoft.com/office/officeart/2005/8/layout/vList5"/>
    <dgm:cxn modelId="{51D2CE3F-B7F5-4B3E-B32B-A160E9355D0D}" srcId="{FF5622CA-9747-42A9-9DD7-20184F052772}" destId="{8A137EAF-4F13-4EFA-B22C-86DA2051C701}" srcOrd="1" destOrd="0" parTransId="{057E0C27-DFFB-45E3-A6CA-5F66C8C96467}" sibTransId="{A1200DDC-A49B-46DB-BF5D-443C9C4B6DA9}"/>
    <dgm:cxn modelId="{EFD95D8D-3EC1-4E47-9980-169DC9F33394}" type="presOf" srcId="{A3A04F75-F9C9-45E3-9797-CCA756540528}" destId="{B05615EE-B966-48FF-B9E4-26F69204C5DB}" srcOrd="0" destOrd="0" presId="urn:microsoft.com/office/officeart/2005/8/layout/vList5"/>
    <dgm:cxn modelId="{555EA70D-64E7-48C0-8B09-0E678373C6CD}" type="presOf" srcId="{A3068BA7-07D8-4287-9A18-27FB3CAA5FCF}" destId="{80210688-A6C6-49F4-8774-A2FDA7E62753}" srcOrd="0" destOrd="0" presId="urn:microsoft.com/office/officeart/2005/8/layout/vList5"/>
    <dgm:cxn modelId="{B46D0BF4-78A8-465D-B05C-53A75FAB607A}" srcId="{FE5E246E-2777-4FC0-A451-14ED0728BEAA}" destId="{128CEB07-288A-4EA3-B684-169248E2898C}" srcOrd="0" destOrd="0" parTransId="{22C595EC-1A45-4181-8D27-7E63725B79E1}" sibTransId="{E0715C3D-0A43-4E8E-B462-F5D61F7F8C41}"/>
    <dgm:cxn modelId="{4B2BEBA7-3397-434E-BF3A-5B8BD982938E}" srcId="{347677B9-9FBC-4764-A301-5CF5A9E73E51}" destId="{3BBFBBD1-4541-46F3-B82A-7DCCC2EAB7A8}" srcOrd="0" destOrd="0" parTransId="{633EB310-2F27-4804-9238-CA85B9F54926}" sibTransId="{06CB7D70-5003-4E0D-A988-ACE7E5D442DF}"/>
    <dgm:cxn modelId="{8B221095-F823-4C95-8BC3-F7CAD085C3D1}" type="presOf" srcId="{892859C0-CEAD-44F6-9BBF-300990EF9D13}" destId="{220434F3-13A7-471F-A198-F7177EEEA17B}" srcOrd="0" destOrd="0" presId="urn:microsoft.com/office/officeart/2005/8/layout/vList5"/>
    <dgm:cxn modelId="{AA24659D-4148-4F15-919D-14ACABB57D55}" type="presOf" srcId="{E7E5181A-A619-4064-A268-7EB17A7D7E16}" destId="{D6875194-19D0-478A-8927-279D11C93F6E}" srcOrd="0" destOrd="0" presId="urn:microsoft.com/office/officeart/2005/8/layout/vList5"/>
    <dgm:cxn modelId="{A7973B12-CFF8-4E22-8C47-1B863D8E4A69}" srcId="{FF5622CA-9747-42A9-9DD7-20184F052772}" destId="{FE5E246E-2777-4FC0-A451-14ED0728BEAA}" srcOrd="6" destOrd="0" parTransId="{93866818-9E50-4BE9-A290-1260C8D6EF61}" sibTransId="{BC9FE3EA-401D-4BE4-A411-82F837FE3FDF}"/>
    <dgm:cxn modelId="{7430CEE6-2465-471A-BB2F-23B72EA20125}" type="presOf" srcId="{8DCD4985-53DA-4A58-A0E1-DDCE86AEE0A4}" destId="{504C4BD0-1352-48ED-B329-E68299E8DE8F}" srcOrd="0" destOrd="0" presId="urn:microsoft.com/office/officeart/2005/8/layout/vList5"/>
    <dgm:cxn modelId="{D5932174-77E2-40E8-91B2-0A19220D3F4C}" type="presOf" srcId="{3BBFBBD1-4541-46F3-B82A-7DCCC2EAB7A8}" destId="{6DFFE1AC-8353-4D8C-8D4B-078EFA0DF127}" srcOrd="0" destOrd="0" presId="urn:microsoft.com/office/officeart/2005/8/layout/vList5"/>
    <dgm:cxn modelId="{254322E5-563F-4F73-88C6-589123DBF867}" type="presOf" srcId="{677ABD17-1948-4035-A1DD-37CFB4789BAB}" destId="{9F275AC3-610B-4A4E-B315-C289A0F763FB}" srcOrd="0" destOrd="0" presId="urn:microsoft.com/office/officeart/2005/8/layout/vList5"/>
    <dgm:cxn modelId="{02FE9F15-F4F9-4817-9E3E-83B7FF0CEA18}" srcId="{FF5622CA-9747-42A9-9DD7-20184F052772}" destId="{8DCD4985-53DA-4A58-A0E1-DDCE86AEE0A4}" srcOrd="5" destOrd="0" parTransId="{1E3D1CEC-3A2B-4D96-BC37-15E885522578}" sibTransId="{F8709690-FF52-4B65-8219-6F588925B90E}"/>
    <dgm:cxn modelId="{232DDA20-40F1-4689-A220-6DFF4EF65BC3}" srcId="{FF5622CA-9747-42A9-9DD7-20184F052772}" destId="{46F6C29A-76AD-4C09-9920-D46C11B812CC}" srcOrd="4" destOrd="0" parTransId="{6A52CB31-C89D-4CA3-AED8-B439E3717810}" sibTransId="{07F853C8-BB72-45C9-ACD1-96A24E80609D}"/>
    <dgm:cxn modelId="{D9E78870-AA9E-4269-9CC6-7071198497A4}" srcId="{46F6C29A-76AD-4C09-9920-D46C11B812CC}" destId="{A3A04F75-F9C9-45E3-9797-CCA756540528}" srcOrd="0" destOrd="0" parTransId="{33082AE6-61E9-4650-BFE4-E94DAA654331}" sibTransId="{41370D5D-FA7F-4944-8B45-87654D7D3526}"/>
    <dgm:cxn modelId="{552CE0D7-5558-4592-A1CA-61EF29D32EF3}" srcId="{FF5622CA-9747-42A9-9DD7-20184F052772}" destId="{4DE162A0-55AD-42BA-A209-71280A5C409D}" srcOrd="0" destOrd="0" parTransId="{0D4E648A-D172-4D9A-93AF-E4D4229F1764}" sibTransId="{65DAC090-679E-43E2-AFD7-8B5E72A195E9}"/>
    <dgm:cxn modelId="{5D53873F-386C-45B6-992A-EFDD000B8F32}" type="presParOf" srcId="{D21C53CB-92A8-4332-8F6B-4AAA6716BCFE}" destId="{FD469BDF-A52F-4650-9AC5-A2AF3EBD1021}" srcOrd="0" destOrd="0" presId="urn:microsoft.com/office/officeart/2005/8/layout/vList5"/>
    <dgm:cxn modelId="{C6421981-FCBE-4298-9945-F29EE6755105}" type="presParOf" srcId="{FD469BDF-A52F-4650-9AC5-A2AF3EBD1021}" destId="{0919E3D2-F72A-46F8-A9CC-FA3F74DEB624}" srcOrd="0" destOrd="0" presId="urn:microsoft.com/office/officeart/2005/8/layout/vList5"/>
    <dgm:cxn modelId="{0FBF458C-93D6-46C6-99B0-F5FA27F5EA59}" type="presParOf" srcId="{D21C53CB-92A8-4332-8F6B-4AAA6716BCFE}" destId="{AFA7F9EB-D285-449C-8C44-321BB7DE4C1B}" srcOrd="1" destOrd="0" presId="urn:microsoft.com/office/officeart/2005/8/layout/vList5"/>
    <dgm:cxn modelId="{B5DB8A0F-ED12-43C1-BA67-6BEA180B7AB1}" type="presParOf" srcId="{D21C53CB-92A8-4332-8F6B-4AAA6716BCFE}" destId="{EECFCB17-C2E8-4ED9-937C-C391F0BD240B}" srcOrd="2" destOrd="0" presId="urn:microsoft.com/office/officeart/2005/8/layout/vList5"/>
    <dgm:cxn modelId="{653A6B77-B949-47FF-97FD-B4F2F489BD1A}" type="presParOf" srcId="{EECFCB17-C2E8-4ED9-937C-C391F0BD240B}" destId="{E57A5B4D-885B-41F5-A59B-A5E7FB783B71}" srcOrd="0" destOrd="0" presId="urn:microsoft.com/office/officeart/2005/8/layout/vList5"/>
    <dgm:cxn modelId="{E2AC789C-1190-45FC-A921-FEE3659EAD44}" type="presParOf" srcId="{EECFCB17-C2E8-4ED9-937C-C391F0BD240B}" destId="{9F275AC3-610B-4A4E-B315-C289A0F763FB}" srcOrd="1" destOrd="0" presId="urn:microsoft.com/office/officeart/2005/8/layout/vList5"/>
    <dgm:cxn modelId="{22F11846-DB09-44A7-8D4E-088EA700A4AA}" type="presParOf" srcId="{D21C53CB-92A8-4332-8F6B-4AAA6716BCFE}" destId="{6C40B1EB-2F54-4E69-8CA7-4536433D8B52}" srcOrd="3" destOrd="0" presId="urn:microsoft.com/office/officeart/2005/8/layout/vList5"/>
    <dgm:cxn modelId="{62AFAFBD-E12B-463E-90C0-69711C6B930B}" type="presParOf" srcId="{D21C53CB-92A8-4332-8F6B-4AAA6716BCFE}" destId="{B5C18F4C-E765-4E27-BD42-D0AA30F07433}" srcOrd="4" destOrd="0" presId="urn:microsoft.com/office/officeart/2005/8/layout/vList5"/>
    <dgm:cxn modelId="{876CB45B-51CB-49D3-938D-28DAC6ED8242}" type="presParOf" srcId="{B5C18F4C-E765-4E27-BD42-D0AA30F07433}" destId="{80210688-A6C6-49F4-8774-A2FDA7E62753}" srcOrd="0" destOrd="0" presId="urn:microsoft.com/office/officeart/2005/8/layout/vList5"/>
    <dgm:cxn modelId="{BB203111-D3B7-4E2A-9B57-91492BCE4832}" type="presParOf" srcId="{B5C18F4C-E765-4E27-BD42-D0AA30F07433}" destId="{220434F3-13A7-471F-A198-F7177EEEA17B}" srcOrd="1" destOrd="0" presId="urn:microsoft.com/office/officeart/2005/8/layout/vList5"/>
    <dgm:cxn modelId="{DDB40CC4-4557-48D1-9DC8-16460EFC6371}" type="presParOf" srcId="{D21C53CB-92A8-4332-8F6B-4AAA6716BCFE}" destId="{093CCB9B-5D4A-4B94-9D60-9AF6084249BD}" srcOrd="5" destOrd="0" presId="urn:microsoft.com/office/officeart/2005/8/layout/vList5"/>
    <dgm:cxn modelId="{348F9383-46EA-46FB-B44D-EB98BFD2E030}" type="presParOf" srcId="{D21C53CB-92A8-4332-8F6B-4AAA6716BCFE}" destId="{673A8E4A-1D44-4070-8625-9EAD19C722D5}" srcOrd="6" destOrd="0" presId="urn:microsoft.com/office/officeart/2005/8/layout/vList5"/>
    <dgm:cxn modelId="{CC6A03EC-1040-465F-9B76-828929228E28}" type="presParOf" srcId="{673A8E4A-1D44-4070-8625-9EAD19C722D5}" destId="{AB3A25C7-F213-42A5-8E36-92D0CFB7B82C}" srcOrd="0" destOrd="0" presId="urn:microsoft.com/office/officeart/2005/8/layout/vList5"/>
    <dgm:cxn modelId="{AD0CBD9D-B289-4F5C-B9E4-76C9C40A8C83}" type="presParOf" srcId="{673A8E4A-1D44-4070-8625-9EAD19C722D5}" destId="{6DFFE1AC-8353-4D8C-8D4B-078EFA0DF127}" srcOrd="1" destOrd="0" presId="urn:microsoft.com/office/officeart/2005/8/layout/vList5"/>
    <dgm:cxn modelId="{A9092A7E-9044-4EE2-B181-5AFA3C3841D4}" type="presParOf" srcId="{D21C53CB-92A8-4332-8F6B-4AAA6716BCFE}" destId="{6648E49A-B0B8-4AC6-9BC1-468C3DC617D7}" srcOrd="7" destOrd="0" presId="urn:microsoft.com/office/officeart/2005/8/layout/vList5"/>
    <dgm:cxn modelId="{20824467-A2D7-4649-A5E6-5DB733C015E5}" type="presParOf" srcId="{D21C53CB-92A8-4332-8F6B-4AAA6716BCFE}" destId="{886B898A-0170-4111-9812-7B8E7BB62B7F}" srcOrd="8" destOrd="0" presId="urn:microsoft.com/office/officeart/2005/8/layout/vList5"/>
    <dgm:cxn modelId="{21DFF8C9-D67F-47AC-948C-9241D20ED4A2}" type="presParOf" srcId="{886B898A-0170-4111-9812-7B8E7BB62B7F}" destId="{2F319DD0-A3D3-4D37-9B74-66B5548CD65F}" srcOrd="0" destOrd="0" presId="urn:microsoft.com/office/officeart/2005/8/layout/vList5"/>
    <dgm:cxn modelId="{DC1C1A49-9A43-4872-8E0D-CA05E1BAEB51}" type="presParOf" srcId="{886B898A-0170-4111-9812-7B8E7BB62B7F}" destId="{B05615EE-B966-48FF-B9E4-26F69204C5DB}" srcOrd="1" destOrd="0" presId="urn:microsoft.com/office/officeart/2005/8/layout/vList5"/>
    <dgm:cxn modelId="{0B9BFBC3-5B39-462E-AAC8-779B11970D2B}" type="presParOf" srcId="{D21C53CB-92A8-4332-8F6B-4AAA6716BCFE}" destId="{7C8C130F-9787-496F-AD7D-DE4B7670F92D}" srcOrd="9" destOrd="0" presId="urn:microsoft.com/office/officeart/2005/8/layout/vList5"/>
    <dgm:cxn modelId="{D9EEFCA7-FF97-44D0-B677-471CC6378966}" type="presParOf" srcId="{D21C53CB-92A8-4332-8F6B-4AAA6716BCFE}" destId="{CEAED3CB-80D0-495A-A45E-D25BB82B231F}" srcOrd="10" destOrd="0" presId="urn:microsoft.com/office/officeart/2005/8/layout/vList5"/>
    <dgm:cxn modelId="{1D3046FD-577B-4D1B-9B3A-BA7D2F80032D}" type="presParOf" srcId="{CEAED3CB-80D0-495A-A45E-D25BB82B231F}" destId="{504C4BD0-1352-48ED-B329-E68299E8DE8F}" srcOrd="0" destOrd="0" presId="urn:microsoft.com/office/officeart/2005/8/layout/vList5"/>
    <dgm:cxn modelId="{F2C73115-8F5E-4EC1-9E30-EF47149BFD5C}" type="presParOf" srcId="{CEAED3CB-80D0-495A-A45E-D25BB82B231F}" destId="{BF8902FF-F27E-4965-82DE-1A3AED6B16AE}" srcOrd="1" destOrd="0" presId="urn:microsoft.com/office/officeart/2005/8/layout/vList5"/>
    <dgm:cxn modelId="{71B1B999-725C-422A-BDDE-8805F681130C}" type="presParOf" srcId="{D21C53CB-92A8-4332-8F6B-4AAA6716BCFE}" destId="{660C8B32-0327-4321-9B39-3A8FC1802A93}" srcOrd="11" destOrd="0" presId="urn:microsoft.com/office/officeart/2005/8/layout/vList5"/>
    <dgm:cxn modelId="{5849434F-301F-485E-A105-11F8A65B958D}" type="presParOf" srcId="{D21C53CB-92A8-4332-8F6B-4AAA6716BCFE}" destId="{ADF0F7E6-8E98-4E7F-931F-32EE11B8DFD7}" srcOrd="12" destOrd="0" presId="urn:microsoft.com/office/officeart/2005/8/layout/vList5"/>
    <dgm:cxn modelId="{435C8498-9798-4E5F-A1F3-36B961002F1F}" type="presParOf" srcId="{ADF0F7E6-8E98-4E7F-931F-32EE11B8DFD7}" destId="{A6B05B7C-3697-40D2-882A-C2772EFDC3FA}" srcOrd="0" destOrd="0" presId="urn:microsoft.com/office/officeart/2005/8/layout/vList5"/>
    <dgm:cxn modelId="{660B1874-C63B-4B96-A658-DCF4C8092F47}" type="presParOf" srcId="{ADF0F7E6-8E98-4E7F-931F-32EE11B8DFD7}" destId="{2E0EF360-4EE0-414D-9D23-D7EA2B1F60C4}" srcOrd="1" destOrd="0" presId="urn:microsoft.com/office/officeart/2005/8/layout/vList5"/>
    <dgm:cxn modelId="{32D279DA-2973-4EA7-83D2-DE1FE8251A22}" type="presParOf" srcId="{D21C53CB-92A8-4332-8F6B-4AAA6716BCFE}" destId="{14636CB3-1435-47EA-B810-173E15F070E0}" srcOrd="13" destOrd="0" presId="urn:microsoft.com/office/officeart/2005/8/layout/vList5"/>
    <dgm:cxn modelId="{D788688E-159D-40C1-9A9F-599CD648D2D6}" type="presParOf" srcId="{D21C53CB-92A8-4332-8F6B-4AAA6716BCFE}" destId="{E4EA929D-E26B-420F-B3E0-C4D473393348}" srcOrd="14" destOrd="0" presId="urn:microsoft.com/office/officeart/2005/8/layout/vList5"/>
    <dgm:cxn modelId="{3062C057-0718-4E40-8F23-E5FE381BF79D}" type="presParOf" srcId="{E4EA929D-E26B-420F-B3E0-C4D473393348}" destId="{D6875194-19D0-478A-8927-279D11C93F6E}" srcOrd="0" destOrd="0" presId="urn:microsoft.com/office/officeart/2005/8/layout/vList5"/>
    <dgm:cxn modelId="{FD335297-F1D0-4FCA-BD03-C514B82BDD88}" type="presParOf" srcId="{E4EA929D-E26B-420F-B3E0-C4D473393348}" destId="{47833E51-59DE-46F9-88EF-1AD1DAAB4BD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6E2C37-1856-4E00-82BE-08A510AE7E48}">
      <dsp:nvSpPr>
        <dsp:cNvPr id="0" name=""/>
        <dsp:cNvSpPr/>
      </dsp:nvSpPr>
      <dsp:spPr>
        <a:xfrm>
          <a:off x="0" y="493197"/>
          <a:ext cx="10958512" cy="932400"/>
        </a:xfrm>
        <a:prstGeom prst="rect">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sp>
    <dsp:sp modelId="{72EE447D-BFA6-4894-B165-2F4DE657A66D}">
      <dsp:nvSpPr>
        <dsp:cNvPr id="0" name=""/>
        <dsp:cNvSpPr/>
      </dsp:nvSpPr>
      <dsp:spPr>
        <a:xfrm>
          <a:off x="547925" y="52139"/>
          <a:ext cx="9761065" cy="987177"/>
        </a:xfrm>
        <a:prstGeom prst="roundRect">
          <a:avLst/>
        </a:prstGeom>
        <a:solidFill>
          <a:schemeClr val="lt1"/>
        </a:solidFill>
        <a:ln w="28575" cap="flat" cmpd="sng" algn="ctr">
          <a:solidFill>
            <a:schemeClr val="accent5"/>
          </a:solidFill>
          <a:prstDash val="dash"/>
        </a:ln>
        <a:effectLst/>
      </dsp:spPr>
      <dsp:style>
        <a:lnRef idx="2">
          <a:schemeClr val="accent5"/>
        </a:lnRef>
        <a:fillRef idx="1">
          <a:schemeClr val="lt1"/>
        </a:fillRef>
        <a:effectRef idx="0">
          <a:schemeClr val="accent5"/>
        </a:effectRef>
        <a:fontRef idx="minor">
          <a:schemeClr val="dk1"/>
        </a:fontRef>
      </dsp:style>
      <dsp:txBody>
        <a:bodyPr spcFirstLastPara="0" vert="horz" wrap="square" lIns="289944" tIns="0" rIns="289944" bIns="0" numCol="1" spcCol="1270" anchor="ctr" anchorCtr="0">
          <a:noAutofit/>
        </a:bodyPr>
        <a:lstStyle/>
        <a:p>
          <a:pPr lvl="0" algn="l" defTabSz="800100">
            <a:lnSpc>
              <a:spcPct val="90000"/>
            </a:lnSpc>
            <a:spcBef>
              <a:spcPct val="0"/>
            </a:spcBef>
            <a:spcAft>
              <a:spcPct val="35000"/>
            </a:spcAft>
          </a:pPr>
          <a:r>
            <a:rPr lang="es-EC" sz="1800" kern="1200" dirty="0">
              <a:solidFill>
                <a:schemeClr val="tx2">
                  <a:lumMod val="75000"/>
                </a:schemeClr>
              </a:solidFill>
            </a:rPr>
            <a:t>En la actualidad las cooperativas se encuentran en la base de la pirámide financiera.</a:t>
          </a:r>
          <a:br>
            <a:rPr lang="es-EC" sz="1800" kern="1200" dirty="0">
              <a:solidFill>
                <a:schemeClr val="tx2">
                  <a:lumMod val="75000"/>
                </a:schemeClr>
              </a:solidFill>
            </a:rPr>
          </a:br>
          <a:r>
            <a:rPr lang="es-EC" sz="1800" kern="1200" dirty="0">
              <a:solidFill>
                <a:schemeClr val="tx2">
                  <a:lumMod val="75000"/>
                </a:schemeClr>
              </a:solidFill>
            </a:rPr>
            <a:t>La SEPS a septiembre del 2019 muestra un total de 561 cooperativas de ahorro y crédito.</a:t>
          </a:r>
          <a:endParaRPr lang="es-ES" sz="1800" kern="1200" dirty="0">
            <a:solidFill>
              <a:schemeClr val="tx2">
                <a:lumMod val="75000"/>
              </a:schemeClr>
            </a:solidFill>
          </a:endParaRPr>
        </a:p>
      </dsp:txBody>
      <dsp:txXfrm>
        <a:off x="596115" y="100329"/>
        <a:ext cx="9664685" cy="890797"/>
      </dsp:txXfrm>
    </dsp:sp>
    <dsp:sp modelId="{12518E28-A5E8-49A8-8D91-FB8055A59ED4}">
      <dsp:nvSpPr>
        <dsp:cNvPr id="0" name=""/>
        <dsp:cNvSpPr/>
      </dsp:nvSpPr>
      <dsp:spPr>
        <a:xfrm>
          <a:off x="0" y="2066454"/>
          <a:ext cx="10958512" cy="932400"/>
        </a:xfrm>
        <a:prstGeom prst="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sp>
    <dsp:sp modelId="{5F6B6C50-EAB6-42B4-8024-08569710F1DA}">
      <dsp:nvSpPr>
        <dsp:cNvPr id="0" name=""/>
        <dsp:cNvSpPr/>
      </dsp:nvSpPr>
      <dsp:spPr>
        <a:xfrm>
          <a:off x="547925" y="1625397"/>
          <a:ext cx="9761065" cy="987177"/>
        </a:xfrm>
        <a:prstGeom prst="roundRect">
          <a:avLst/>
        </a:prstGeom>
        <a:solidFill>
          <a:schemeClr val="lt1"/>
        </a:solidFill>
        <a:ln w="28575" cap="flat" cmpd="sng" algn="ctr">
          <a:solidFill>
            <a:schemeClr val="accent2"/>
          </a:solidFill>
          <a:prstDash val="dash"/>
        </a:ln>
        <a:effectLst/>
      </dsp:spPr>
      <dsp:style>
        <a:lnRef idx="2">
          <a:schemeClr val="accent2"/>
        </a:lnRef>
        <a:fillRef idx="1">
          <a:schemeClr val="lt1"/>
        </a:fillRef>
        <a:effectRef idx="0">
          <a:schemeClr val="accent2"/>
        </a:effectRef>
        <a:fontRef idx="minor">
          <a:schemeClr val="dk1"/>
        </a:fontRef>
      </dsp:style>
      <dsp:txBody>
        <a:bodyPr spcFirstLastPara="0" vert="horz" wrap="square" lIns="289944" tIns="0" rIns="289944" bIns="0" numCol="1" spcCol="1270" anchor="ctr" anchorCtr="0">
          <a:noAutofit/>
        </a:bodyPr>
        <a:lstStyle/>
        <a:p>
          <a:pPr lvl="0" algn="l" defTabSz="800100">
            <a:lnSpc>
              <a:spcPct val="90000"/>
            </a:lnSpc>
            <a:spcBef>
              <a:spcPct val="0"/>
            </a:spcBef>
            <a:spcAft>
              <a:spcPct val="35000"/>
            </a:spcAft>
          </a:pPr>
          <a:r>
            <a:rPr lang="es-EC" sz="1800" kern="1200" dirty="0">
              <a:solidFill>
                <a:schemeClr val="tx2">
                  <a:lumMod val="75000"/>
                </a:schemeClr>
              </a:solidFill>
            </a:rPr>
            <a:t>El impacto de la Cartera Vencida puede desencadenar en: aumento en las cuentas incobrables, morosidad, pérdida de liquidez y solvencia en la cooperativa.</a:t>
          </a:r>
          <a:endParaRPr lang="es-ES" sz="1800" kern="1200" dirty="0">
            <a:solidFill>
              <a:schemeClr val="tx2">
                <a:lumMod val="75000"/>
              </a:schemeClr>
            </a:solidFill>
          </a:endParaRPr>
        </a:p>
      </dsp:txBody>
      <dsp:txXfrm>
        <a:off x="596115" y="1673587"/>
        <a:ext cx="9664685" cy="890797"/>
      </dsp:txXfrm>
    </dsp:sp>
    <dsp:sp modelId="{994CE4EE-57F9-4C4D-89EC-6B6360E1152D}">
      <dsp:nvSpPr>
        <dsp:cNvPr id="0" name=""/>
        <dsp:cNvSpPr/>
      </dsp:nvSpPr>
      <dsp:spPr>
        <a:xfrm>
          <a:off x="0" y="3639712"/>
          <a:ext cx="10958512" cy="932400"/>
        </a:xfrm>
        <a:prstGeom prst="rec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sp>
    <dsp:sp modelId="{7606FAF9-EF94-4CC8-8269-1A7B5F64AE1B}">
      <dsp:nvSpPr>
        <dsp:cNvPr id="0" name=""/>
        <dsp:cNvSpPr/>
      </dsp:nvSpPr>
      <dsp:spPr>
        <a:xfrm>
          <a:off x="547925" y="3198654"/>
          <a:ext cx="9761065" cy="987177"/>
        </a:xfrm>
        <a:prstGeom prst="roundRect">
          <a:avLst/>
        </a:prstGeom>
        <a:solidFill>
          <a:schemeClr val="lt1"/>
        </a:solidFill>
        <a:ln w="28575" cap="flat" cmpd="sng" algn="ctr">
          <a:solidFill>
            <a:schemeClr val="accent6"/>
          </a:solidFill>
          <a:prstDash val="dash"/>
        </a:ln>
        <a:effectLst/>
      </dsp:spPr>
      <dsp:style>
        <a:lnRef idx="2">
          <a:schemeClr val="accent6"/>
        </a:lnRef>
        <a:fillRef idx="1">
          <a:schemeClr val="lt1"/>
        </a:fillRef>
        <a:effectRef idx="0">
          <a:schemeClr val="accent6"/>
        </a:effectRef>
        <a:fontRef idx="minor">
          <a:schemeClr val="dk1"/>
        </a:fontRef>
      </dsp:style>
      <dsp:txBody>
        <a:bodyPr spcFirstLastPara="0" vert="horz" wrap="square" lIns="289944" tIns="0" rIns="289944" bIns="0" numCol="1" spcCol="1270" anchor="ctr" anchorCtr="0">
          <a:noAutofit/>
        </a:bodyPr>
        <a:lstStyle/>
        <a:p>
          <a:pPr lvl="0" algn="l" defTabSz="800100">
            <a:lnSpc>
              <a:spcPct val="90000"/>
            </a:lnSpc>
            <a:spcBef>
              <a:spcPct val="0"/>
            </a:spcBef>
            <a:spcAft>
              <a:spcPct val="35000"/>
            </a:spcAft>
          </a:pPr>
          <a:r>
            <a:rPr lang="es-ES" sz="1800" kern="1200" dirty="0">
              <a:solidFill>
                <a:schemeClr val="tx2">
                  <a:lumMod val="75000"/>
                </a:schemeClr>
              </a:solidFill>
            </a:rPr>
            <a:t>CAMEL es una metodología que permite </a:t>
          </a:r>
          <a:r>
            <a:rPr lang="es-EC" sz="1800" kern="1200" dirty="0">
              <a:solidFill>
                <a:schemeClr val="tx2">
                  <a:lumMod val="75000"/>
                </a:schemeClr>
              </a:solidFill>
            </a:rPr>
            <a:t>conocer cuan saludable es financieramente una entidad; se ha desarrollado una herramienta basada en esta metodología con el propósito de facilitar la evaluación y seguimiento de los principales indicadores.</a:t>
          </a:r>
          <a:endParaRPr lang="es-ES" sz="1800" kern="1200" dirty="0">
            <a:solidFill>
              <a:schemeClr val="tx2">
                <a:lumMod val="75000"/>
              </a:schemeClr>
            </a:solidFill>
          </a:endParaRPr>
        </a:p>
      </dsp:txBody>
      <dsp:txXfrm>
        <a:off x="596115" y="3246844"/>
        <a:ext cx="9664685" cy="8907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70D22A-0A48-4D31-ACF5-56B0FE413E33}">
      <dsp:nvSpPr>
        <dsp:cNvPr id="0" name=""/>
        <dsp:cNvSpPr/>
      </dsp:nvSpPr>
      <dsp:spPr>
        <a:xfrm rot="16200000">
          <a:off x="188478" y="-182955"/>
          <a:ext cx="4946831" cy="5312741"/>
        </a:xfrm>
        <a:prstGeom prst="flowChartManualOperation">
          <a:avLst/>
        </a:prstGeom>
        <a:noFill/>
        <a:ln w="57150" cap="flat" cmpd="sng" algn="ctr">
          <a:solidFill>
            <a:schemeClr val="accent1">
              <a:lumMod val="7500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0" rIns="191740" bIns="0" numCol="1" spcCol="1270" anchor="ctr" anchorCtr="0">
          <a:noAutofit/>
        </a:bodyPr>
        <a:lstStyle/>
        <a:p>
          <a:pPr lvl="0" algn="just" defTabSz="1333500">
            <a:lnSpc>
              <a:spcPct val="90000"/>
            </a:lnSpc>
            <a:spcBef>
              <a:spcPct val="0"/>
            </a:spcBef>
            <a:spcAft>
              <a:spcPct val="35000"/>
            </a:spcAft>
          </a:pPr>
          <a:r>
            <a:rPr lang="es-EC" sz="3000" kern="1200" dirty="0">
              <a:solidFill>
                <a:schemeClr val="tx2">
                  <a:lumMod val="50000"/>
                </a:schemeClr>
              </a:solidFill>
            </a:rPr>
            <a:t>La morosidad en microfinancieras incrementa ya que no cuentan con una gestión adecuada frente a los riesgos de recuperación de cartera a los que están expuestos.</a:t>
          </a:r>
          <a:endParaRPr lang="es-ES" sz="3000" kern="1200" dirty="0">
            <a:solidFill>
              <a:schemeClr val="tx2">
                <a:lumMod val="50000"/>
              </a:schemeClr>
            </a:solidFill>
          </a:endParaRPr>
        </a:p>
      </dsp:txBody>
      <dsp:txXfrm rot="5400000">
        <a:off x="5523" y="989366"/>
        <a:ext cx="5312741" cy="2968099"/>
      </dsp:txXfrm>
    </dsp:sp>
    <dsp:sp modelId="{59BBC783-74A3-45E3-A560-7845B5898048}">
      <dsp:nvSpPr>
        <dsp:cNvPr id="0" name=""/>
        <dsp:cNvSpPr/>
      </dsp:nvSpPr>
      <dsp:spPr>
        <a:xfrm rot="16200000">
          <a:off x="5899675" y="-182955"/>
          <a:ext cx="4946831" cy="5312741"/>
        </a:xfrm>
        <a:prstGeom prst="flowChartManualOperation">
          <a:avLst/>
        </a:prstGeom>
        <a:noFill/>
        <a:ln w="57150" cap="flat" cmpd="sng" algn="ctr">
          <a:solidFill>
            <a:schemeClr val="accent4">
              <a:lumMod val="7500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0" rIns="191740" bIns="0" numCol="1" spcCol="1270" anchor="ctr" anchorCtr="0">
          <a:noAutofit/>
        </a:bodyPr>
        <a:lstStyle/>
        <a:p>
          <a:pPr lvl="0" algn="just" defTabSz="1333500">
            <a:lnSpc>
              <a:spcPct val="90000"/>
            </a:lnSpc>
            <a:spcBef>
              <a:spcPct val="0"/>
            </a:spcBef>
            <a:spcAft>
              <a:spcPct val="35000"/>
            </a:spcAft>
          </a:pPr>
          <a:r>
            <a:rPr lang="es-ES" sz="3000" kern="1200" dirty="0">
              <a:solidFill>
                <a:schemeClr val="tx2">
                  <a:lumMod val="50000"/>
                </a:schemeClr>
              </a:solidFill>
            </a:rPr>
            <a:t>Al analizar la rentabilidad podemos encontrar dos escenarios, una rentabilidad adecuada y una rentabilidad insuficiente.</a:t>
          </a:r>
        </a:p>
      </dsp:txBody>
      <dsp:txXfrm rot="5400000">
        <a:off x="5716720" y="989366"/>
        <a:ext cx="5312741" cy="29680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19E3D2-F72A-46F8-A9CC-FA3F74DEB624}">
      <dsp:nvSpPr>
        <dsp:cNvPr id="0" name=""/>
        <dsp:cNvSpPr/>
      </dsp:nvSpPr>
      <dsp:spPr>
        <a:xfrm>
          <a:off x="1158" y="196"/>
          <a:ext cx="3579385" cy="594030"/>
        </a:xfrm>
        <a:prstGeom prst="roundRect">
          <a:avLst/>
        </a:prstGeom>
        <a:solidFill>
          <a:schemeClr val="accent4">
            <a:lumMod val="40000"/>
            <a:lumOff val="6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s-EC" sz="1400" b="1" kern="1200" dirty="0">
              <a:solidFill>
                <a:srgbClr val="000000"/>
              </a:solidFill>
            </a:rPr>
            <a:t>Cuantitativa</a:t>
          </a:r>
          <a:endParaRPr lang="es-ES" sz="1400" kern="1200" dirty="0">
            <a:solidFill>
              <a:srgbClr val="000000"/>
            </a:solidFill>
          </a:endParaRPr>
        </a:p>
      </dsp:txBody>
      <dsp:txXfrm>
        <a:off x="30156" y="29194"/>
        <a:ext cx="3521389" cy="536034"/>
      </dsp:txXfrm>
    </dsp:sp>
    <dsp:sp modelId="{9F275AC3-610B-4A4E-B315-C289A0F763FB}">
      <dsp:nvSpPr>
        <dsp:cNvPr id="0" name=""/>
        <dsp:cNvSpPr/>
      </dsp:nvSpPr>
      <dsp:spPr>
        <a:xfrm rot="5400000">
          <a:off x="4860811" y="-596935"/>
          <a:ext cx="475224" cy="3035761"/>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s-EC" sz="1400" b="1" kern="1200" dirty="0">
              <a:solidFill>
                <a:schemeClr val="tx2"/>
              </a:solidFill>
            </a:rPr>
            <a:t>Aplicada</a:t>
          </a:r>
          <a:endParaRPr lang="es-ES" sz="1400" kern="1200" dirty="0">
            <a:solidFill>
              <a:schemeClr val="tx2"/>
            </a:solidFill>
          </a:endParaRPr>
        </a:p>
      </dsp:txBody>
      <dsp:txXfrm rot="-5400000">
        <a:off x="3580543" y="706532"/>
        <a:ext cx="3012562" cy="428826"/>
      </dsp:txXfrm>
    </dsp:sp>
    <dsp:sp modelId="{E57A5B4D-885B-41F5-A59B-A5E7FB783B71}">
      <dsp:nvSpPr>
        <dsp:cNvPr id="0" name=""/>
        <dsp:cNvSpPr/>
      </dsp:nvSpPr>
      <dsp:spPr>
        <a:xfrm>
          <a:off x="1158" y="623929"/>
          <a:ext cx="3579384" cy="594030"/>
        </a:xfrm>
        <a:prstGeom prst="roundRect">
          <a:avLst/>
        </a:prstGeom>
        <a:solidFill>
          <a:schemeClr val="tx2">
            <a:lumMod val="40000"/>
            <a:lumOff val="6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s-EC" sz="1400" b="1" kern="1200" dirty="0">
              <a:solidFill>
                <a:srgbClr val="000000"/>
              </a:solidFill>
            </a:rPr>
            <a:t>Por su finalidad</a:t>
          </a:r>
          <a:endParaRPr lang="es-ES" sz="1400" kern="1200" dirty="0">
            <a:solidFill>
              <a:srgbClr val="000000"/>
            </a:solidFill>
          </a:endParaRPr>
        </a:p>
      </dsp:txBody>
      <dsp:txXfrm>
        <a:off x="30156" y="652927"/>
        <a:ext cx="3521388" cy="536034"/>
      </dsp:txXfrm>
    </dsp:sp>
    <dsp:sp modelId="{220434F3-13A7-471F-A198-F7177EEEA17B}">
      <dsp:nvSpPr>
        <dsp:cNvPr id="0" name=""/>
        <dsp:cNvSpPr/>
      </dsp:nvSpPr>
      <dsp:spPr>
        <a:xfrm rot="5400000">
          <a:off x="4860811" y="26796"/>
          <a:ext cx="475224" cy="3035761"/>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s-EC" sz="1400" b="1" kern="1200" dirty="0">
              <a:solidFill>
                <a:schemeClr val="tx2"/>
              </a:solidFill>
            </a:rPr>
            <a:t>Documental</a:t>
          </a:r>
          <a:endParaRPr lang="es-ES" sz="1400" kern="1200" dirty="0">
            <a:solidFill>
              <a:schemeClr val="tx2"/>
            </a:solidFill>
          </a:endParaRPr>
        </a:p>
      </dsp:txBody>
      <dsp:txXfrm rot="-5400000">
        <a:off x="3580543" y="1330264"/>
        <a:ext cx="3012562" cy="428826"/>
      </dsp:txXfrm>
    </dsp:sp>
    <dsp:sp modelId="{80210688-A6C6-49F4-8774-A2FDA7E62753}">
      <dsp:nvSpPr>
        <dsp:cNvPr id="0" name=""/>
        <dsp:cNvSpPr/>
      </dsp:nvSpPr>
      <dsp:spPr>
        <a:xfrm>
          <a:off x="1158" y="1247661"/>
          <a:ext cx="3579384" cy="594030"/>
        </a:xfrm>
        <a:prstGeom prst="round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s-EC" sz="1400" b="1" kern="1200" dirty="0">
              <a:solidFill>
                <a:srgbClr val="000000"/>
              </a:solidFill>
            </a:rPr>
            <a:t>Por las fuentes de información</a:t>
          </a:r>
          <a:endParaRPr lang="es-ES" sz="1400" kern="1200" dirty="0">
            <a:solidFill>
              <a:srgbClr val="000000"/>
            </a:solidFill>
          </a:endParaRPr>
        </a:p>
      </dsp:txBody>
      <dsp:txXfrm>
        <a:off x="30156" y="1276659"/>
        <a:ext cx="3521388" cy="536034"/>
      </dsp:txXfrm>
    </dsp:sp>
    <dsp:sp modelId="{6DFFE1AC-8353-4D8C-8D4B-078EFA0DF127}">
      <dsp:nvSpPr>
        <dsp:cNvPr id="0" name=""/>
        <dsp:cNvSpPr/>
      </dsp:nvSpPr>
      <dsp:spPr>
        <a:xfrm rot="5400000">
          <a:off x="4860811" y="650529"/>
          <a:ext cx="475224" cy="3035761"/>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s-EC" sz="1400" b="1" kern="1200" dirty="0">
              <a:solidFill>
                <a:schemeClr val="tx2"/>
              </a:solidFill>
            </a:rPr>
            <a:t>No experimental</a:t>
          </a:r>
          <a:endParaRPr lang="es-ES" sz="1400" kern="1200" dirty="0">
            <a:solidFill>
              <a:schemeClr val="tx2"/>
            </a:solidFill>
          </a:endParaRPr>
        </a:p>
      </dsp:txBody>
      <dsp:txXfrm rot="-5400000">
        <a:off x="3580543" y="1953997"/>
        <a:ext cx="3012562" cy="428826"/>
      </dsp:txXfrm>
    </dsp:sp>
    <dsp:sp modelId="{AB3A25C7-F213-42A5-8E36-92D0CFB7B82C}">
      <dsp:nvSpPr>
        <dsp:cNvPr id="0" name=""/>
        <dsp:cNvSpPr/>
      </dsp:nvSpPr>
      <dsp:spPr>
        <a:xfrm>
          <a:off x="1158" y="1871394"/>
          <a:ext cx="3579384" cy="594030"/>
        </a:xfrm>
        <a:prstGeom prst="round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s-EC" sz="1400" b="1" kern="1200" dirty="0">
              <a:solidFill>
                <a:srgbClr val="000000"/>
              </a:solidFill>
            </a:rPr>
            <a:t>Por el control de las variables</a:t>
          </a:r>
          <a:endParaRPr lang="es-ES" sz="1400" kern="1200" dirty="0">
            <a:solidFill>
              <a:srgbClr val="000000"/>
            </a:solidFill>
          </a:endParaRPr>
        </a:p>
      </dsp:txBody>
      <dsp:txXfrm>
        <a:off x="30156" y="1900392"/>
        <a:ext cx="3521388" cy="536034"/>
      </dsp:txXfrm>
    </dsp:sp>
    <dsp:sp modelId="{B05615EE-B966-48FF-B9E4-26F69204C5DB}">
      <dsp:nvSpPr>
        <dsp:cNvPr id="0" name=""/>
        <dsp:cNvSpPr/>
      </dsp:nvSpPr>
      <dsp:spPr>
        <a:xfrm rot="5400000">
          <a:off x="4860811" y="1274261"/>
          <a:ext cx="475224" cy="3035761"/>
        </a:xfrm>
        <a:prstGeom prst="round2Same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s-EC" sz="1400" b="1" kern="1200" dirty="0">
              <a:solidFill>
                <a:schemeClr val="tx2"/>
              </a:solidFill>
            </a:rPr>
            <a:t>Descriptivo </a:t>
          </a:r>
          <a:endParaRPr lang="es-ES" sz="1400" kern="1200" dirty="0">
            <a:solidFill>
              <a:schemeClr val="tx2"/>
            </a:solidFill>
          </a:endParaRPr>
        </a:p>
      </dsp:txBody>
      <dsp:txXfrm rot="-5400000">
        <a:off x="3580543" y="2577729"/>
        <a:ext cx="3012562" cy="428826"/>
      </dsp:txXfrm>
    </dsp:sp>
    <dsp:sp modelId="{2F319DD0-A3D3-4D37-9B74-66B5548CD65F}">
      <dsp:nvSpPr>
        <dsp:cNvPr id="0" name=""/>
        <dsp:cNvSpPr/>
      </dsp:nvSpPr>
      <dsp:spPr>
        <a:xfrm>
          <a:off x="1158" y="2495126"/>
          <a:ext cx="3579384" cy="594030"/>
        </a:xfrm>
        <a:prstGeom prst="round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s-EC" sz="1400" b="1" kern="1200" dirty="0">
              <a:solidFill>
                <a:srgbClr val="000000"/>
              </a:solidFill>
            </a:rPr>
            <a:t>Por el alcance</a:t>
          </a:r>
          <a:endParaRPr lang="es-ES" sz="1400" kern="1200" dirty="0">
            <a:solidFill>
              <a:srgbClr val="000000"/>
            </a:solidFill>
          </a:endParaRPr>
        </a:p>
      </dsp:txBody>
      <dsp:txXfrm>
        <a:off x="30156" y="2524124"/>
        <a:ext cx="3521388" cy="536034"/>
      </dsp:txXfrm>
    </dsp:sp>
    <dsp:sp modelId="{BF8902FF-F27E-4965-82DE-1A3AED6B16AE}">
      <dsp:nvSpPr>
        <dsp:cNvPr id="0" name=""/>
        <dsp:cNvSpPr/>
      </dsp:nvSpPr>
      <dsp:spPr>
        <a:xfrm rot="5400000">
          <a:off x="4860811" y="1897994"/>
          <a:ext cx="475224" cy="3035761"/>
        </a:xfrm>
        <a:prstGeom prst="round2SameRect">
          <a:avLst/>
        </a:prstGeom>
        <a:solidFill>
          <a:schemeClr val="accent6">
            <a:tint val="40000"/>
            <a:alpha val="90000"/>
            <a:hueOff val="0"/>
            <a:satOff val="0"/>
            <a:lumOff val="0"/>
            <a:alphaOff val="0"/>
          </a:schemeClr>
        </a:solidFill>
        <a:ln w="25400" cap="flat" cmpd="sng" algn="ctr">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s-EC" sz="1400" b="1" kern="1200" dirty="0">
              <a:solidFill>
                <a:schemeClr val="tx2"/>
              </a:solidFill>
            </a:rPr>
            <a:t>Bibliografía</a:t>
          </a:r>
          <a:endParaRPr lang="es-ES" sz="1400" kern="1200" dirty="0">
            <a:solidFill>
              <a:schemeClr val="tx2"/>
            </a:solidFill>
          </a:endParaRPr>
        </a:p>
      </dsp:txBody>
      <dsp:txXfrm rot="-5400000">
        <a:off x="3580543" y="3201462"/>
        <a:ext cx="3012562" cy="428826"/>
      </dsp:txXfrm>
    </dsp:sp>
    <dsp:sp modelId="{504C4BD0-1352-48ED-B329-E68299E8DE8F}">
      <dsp:nvSpPr>
        <dsp:cNvPr id="0" name=""/>
        <dsp:cNvSpPr/>
      </dsp:nvSpPr>
      <dsp:spPr>
        <a:xfrm>
          <a:off x="1158" y="3118859"/>
          <a:ext cx="3579384" cy="594030"/>
        </a:xfrm>
        <a:prstGeom prst="round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s-EC" sz="1400" b="1" kern="1200" dirty="0">
              <a:solidFill>
                <a:srgbClr val="000000"/>
              </a:solidFill>
            </a:rPr>
            <a:t>Instrumentos de recolección de información</a:t>
          </a:r>
          <a:endParaRPr lang="es-ES" sz="1400" kern="1200" dirty="0">
            <a:solidFill>
              <a:srgbClr val="000000"/>
            </a:solidFill>
          </a:endParaRPr>
        </a:p>
      </dsp:txBody>
      <dsp:txXfrm>
        <a:off x="30156" y="3147857"/>
        <a:ext cx="3521388" cy="536034"/>
      </dsp:txXfrm>
    </dsp:sp>
    <dsp:sp modelId="{2E0EF360-4EE0-414D-9D23-D7EA2B1F60C4}">
      <dsp:nvSpPr>
        <dsp:cNvPr id="0" name=""/>
        <dsp:cNvSpPr/>
      </dsp:nvSpPr>
      <dsp:spPr>
        <a:xfrm rot="5400000">
          <a:off x="4860811" y="2521726"/>
          <a:ext cx="475224" cy="3035761"/>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s-EC" sz="1400" b="1" kern="1200" dirty="0">
              <a:solidFill>
                <a:schemeClr val="tx2"/>
              </a:solidFill>
            </a:rPr>
            <a:t>Base de datos</a:t>
          </a:r>
          <a:endParaRPr lang="es-ES" sz="1400" kern="1200" dirty="0">
            <a:solidFill>
              <a:schemeClr val="tx2"/>
            </a:solidFill>
          </a:endParaRPr>
        </a:p>
      </dsp:txBody>
      <dsp:txXfrm rot="-5400000">
        <a:off x="3580543" y="3825194"/>
        <a:ext cx="3012562" cy="428826"/>
      </dsp:txXfrm>
    </dsp:sp>
    <dsp:sp modelId="{A6B05B7C-3697-40D2-882A-C2772EFDC3FA}">
      <dsp:nvSpPr>
        <dsp:cNvPr id="0" name=""/>
        <dsp:cNvSpPr/>
      </dsp:nvSpPr>
      <dsp:spPr>
        <a:xfrm>
          <a:off x="1158" y="3742591"/>
          <a:ext cx="3579384" cy="594030"/>
        </a:xfrm>
        <a:prstGeom prst="round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s-EC" sz="1400" b="1" kern="1200" dirty="0">
              <a:solidFill>
                <a:srgbClr val="000000"/>
              </a:solidFill>
            </a:rPr>
            <a:t>Procedimiento para recolección de datos</a:t>
          </a:r>
          <a:endParaRPr lang="es-ES" sz="1400" kern="1200" dirty="0">
            <a:solidFill>
              <a:srgbClr val="000000"/>
            </a:solidFill>
          </a:endParaRPr>
        </a:p>
      </dsp:txBody>
      <dsp:txXfrm>
        <a:off x="30156" y="3771589"/>
        <a:ext cx="3521388" cy="536034"/>
      </dsp:txXfrm>
    </dsp:sp>
    <dsp:sp modelId="{47833E51-59DE-46F9-88EF-1AD1DAAB4BD0}">
      <dsp:nvSpPr>
        <dsp:cNvPr id="0" name=""/>
        <dsp:cNvSpPr/>
      </dsp:nvSpPr>
      <dsp:spPr>
        <a:xfrm rot="5400000">
          <a:off x="4860811" y="3145459"/>
          <a:ext cx="475224" cy="3035761"/>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s-ES" sz="1400" b="1" kern="1200" dirty="0">
              <a:solidFill>
                <a:schemeClr val="tx2"/>
              </a:solidFill>
            </a:rPr>
            <a:t>Análisis horizontal</a:t>
          </a:r>
        </a:p>
        <a:p>
          <a:pPr marL="114300" lvl="1" indent="-114300" algn="l" defTabSz="622300">
            <a:lnSpc>
              <a:spcPct val="90000"/>
            </a:lnSpc>
            <a:spcBef>
              <a:spcPct val="0"/>
            </a:spcBef>
            <a:spcAft>
              <a:spcPct val="15000"/>
            </a:spcAft>
            <a:buChar char="••"/>
          </a:pPr>
          <a:r>
            <a:rPr lang="es-ES" sz="1400" b="1" kern="1200" dirty="0">
              <a:solidFill>
                <a:schemeClr val="tx2"/>
              </a:solidFill>
            </a:rPr>
            <a:t>Metodología CAMEL</a:t>
          </a:r>
        </a:p>
      </dsp:txBody>
      <dsp:txXfrm rot="-5400000">
        <a:off x="3580543" y="4448927"/>
        <a:ext cx="3012562" cy="428826"/>
      </dsp:txXfrm>
    </dsp:sp>
    <dsp:sp modelId="{D6875194-19D0-478A-8927-279D11C93F6E}">
      <dsp:nvSpPr>
        <dsp:cNvPr id="0" name=""/>
        <dsp:cNvSpPr/>
      </dsp:nvSpPr>
      <dsp:spPr>
        <a:xfrm>
          <a:off x="1158" y="4366324"/>
          <a:ext cx="3579384" cy="594030"/>
        </a:xfrm>
        <a:prstGeom prst="round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s-EC" sz="1400" b="1" kern="1200" dirty="0">
              <a:solidFill>
                <a:srgbClr val="000000"/>
              </a:solidFill>
            </a:rPr>
            <a:t>Procedimiento para tratamiento y análisis de información</a:t>
          </a:r>
          <a:endParaRPr lang="es-ES" sz="1400" kern="1200" dirty="0">
            <a:solidFill>
              <a:srgbClr val="000000"/>
            </a:solidFill>
          </a:endParaRPr>
        </a:p>
      </dsp:txBody>
      <dsp:txXfrm>
        <a:off x="30156" y="4395322"/>
        <a:ext cx="3521388" cy="53603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1.jpeg"/><Relationship Id="rId5" Type="http://schemas.openxmlformats.org/officeDocument/2006/relationships/image" Target="../media/image3.png"/><Relationship Id="rId4"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aphicFrame>
        <p:nvGraphicFramePr>
          <p:cNvPr id="17454" name="Object 46"/>
          <p:cNvGraphicFramePr>
            <a:graphicFrameLocks noChangeAspect="1"/>
          </p:cNvGraphicFramePr>
          <p:nvPr/>
        </p:nvGraphicFramePr>
        <p:xfrm>
          <a:off x="1" y="981075"/>
          <a:ext cx="12192000" cy="5616575"/>
        </p:xfrm>
        <a:graphic>
          <a:graphicData uri="http://schemas.openxmlformats.org/presentationml/2006/ole">
            <mc:AlternateContent xmlns:mc="http://schemas.openxmlformats.org/markup-compatibility/2006">
              <mc:Choice xmlns:v="urn:schemas-microsoft-com:vml" Requires="v">
                <p:oleObj spid="_x0000_s1080" name="CorelDRAW" r:id="rId3" imgW="9151920" imgH="5621400" progId="">
                  <p:embed/>
                </p:oleObj>
              </mc:Choice>
              <mc:Fallback>
                <p:oleObj name="CorelDRAW" r:id="rId3" imgW="9151920" imgH="5621400" progId="">
                  <p:embed/>
                  <p:pic>
                    <p:nvPicPr>
                      <p:cNvPr id="17454" name="Object 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981075"/>
                        <a:ext cx="12192000" cy="561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32" name="Rectangle 24"/>
          <p:cNvSpPr>
            <a:spLocks noChangeArrowheads="1"/>
          </p:cNvSpPr>
          <p:nvPr/>
        </p:nvSpPr>
        <p:spPr bwMode="auto">
          <a:xfrm>
            <a:off x="609599" y="6245225"/>
            <a:ext cx="2844800" cy="476250"/>
          </a:xfrm>
          <a:prstGeom prst="rect">
            <a:avLst/>
          </a:prstGeom>
          <a:noFill/>
          <a:ln w="9525">
            <a:noFill/>
            <a:miter lim="800000"/>
            <a:headEnd/>
            <a:tailEnd/>
          </a:ln>
          <a:effectLst/>
        </p:spPr>
        <p:txBody>
          <a:bodyPr/>
          <a:lstStyle/>
          <a:p>
            <a:endParaRPr lang="es-ES" sz="1400" dirty="0"/>
          </a:p>
        </p:txBody>
      </p:sp>
      <p:sp>
        <p:nvSpPr>
          <p:cNvPr id="17433" name="Rectangle 25"/>
          <p:cNvSpPr>
            <a:spLocks noChangeArrowheads="1"/>
          </p:cNvSpPr>
          <p:nvPr/>
        </p:nvSpPr>
        <p:spPr bwMode="auto">
          <a:xfrm>
            <a:off x="4165601" y="6245225"/>
            <a:ext cx="3860800" cy="476250"/>
          </a:xfrm>
          <a:prstGeom prst="rect">
            <a:avLst/>
          </a:prstGeom>
          <a:noFill/>
          <a:ln w="9525">
            <a:noFill/>
            <a:miter lim="800000"/>
            <a:headEnd/>
            <a:tailEnd/>
          </a:ln>
          <a:effectLst/>
        </p:spPr>
        <p:txBody>
          <a:bodyPr/>
          <a:lstStyle/>
          <a:p>
            <a:pPr algn="ctr"/>
            <a:endParaRPr lang="es-ES" sz="1400" dirty="0"/>
          </a:p>
        </p:txBody>
      </p:sp>
      <p:sp>
        <p:nvSpPr>
          <p:cNvPr id="17434" name="Rectangle 26"/>
          <p:cNvSpPr>
            <a:spLocks noChangeArrowheads="1"/>
          </p:cNvSpPr>
          <p:nvPr/>
        </p:nvSpPr>
        <p:spPr bwMode="auto">
          <a:xfrm>
            <a:off x="609599" y="6245225"/>
            <a:ext cx="2844800" cy="476250"/>
          </a:xfrm>
          <a:prstGeom prst="rect">
            <a:avLst/>
          </a:prstGeom>
          <a:noFill/>
          <a:ln w="9525">
            <a:noFill/>
            <a:miter lim="800000"/>
            <a:headEnd/>
            <a:tailEnd/>
          </a:ln>
          <a:effectLst/>
        </p:spPr>
        <p:txBody>
          <a:bodyPr/>
          <a:lstStyle/>
          <a:p>
            <a:endParaRPr lang="es-ES" sz="1400" dirty="0"/>
          </a:p>
        </p:txBody>
      </p:sp>
      <p:sp>
        <p:nvSpPr>
          <p:cNvPr id="17435" name="Rectangle 27"/>
          <p:cNvSpPr>
            <a:spLocks noChangeArrowheads="1"/>
          </p:cNvSpPr>
          <p:nvPr/>
        </p:nvSpPr>
        <p:spPr bwMode="auto">
          <a:xfrm>
            <a:off x="4165601" y="6245225"/>
            <a:ext cx="3860800" cy="476250"/>
          </a:xfrm>
          <a:prstGeom prst="rect">
            <a:avLst/>
          </a:prstGeom>
          <a:noFill/>
          <a:ln w="9525">
            <a:noFill/>
            <a:miter lim="800000"/>
            <a:headEnd/>
            <a:tailEnd/>
          </a:ln>
          <a:effectLst/>
        </p:spPr>
        <p:txBody>
          <a:bodyPr/>
          <a:lstStyle/>
          <a:p>
            <a:pPr algn="ctr"/>
            <a:endParaRPr lang="es-ES" sz="1400" dirty="0"/>
          </a:p>
        </p:txBody>
      </p:sp>
      <p:pic>
        <p:nvPicPr>
          <p:cNvPr id="17456" name="Picture 48" descr="bannner 2"/>
          <p:cNvPicPr>
            <a:picLocks noChangeAspect="1" noChangeArrowheads="1"/>
          </p:cNvPicPr>
          <p:nvPr/>
        </p:nvPicPr>
        <p:blipFill>
          <a:blip r:embed="rId5" cstate="print"/>
          <a:srcRect/>
          <a:stretch>
            <a:fillRect/>
          </a:stretch>
        </p:blipFill>
        <p:spPr bwMode="auto">
          <a:xfrm>
            <a:off x="1" y="5722938"/>
            <a:ext cx="12192000" cy="1135062"/>
          </a:xfrm>
          <a:prstGeom prst="rect">
            <a:avLst/>
          </a:prstGeom>
          <a:noFill/>
        </p:spPr>
      </p:pic>
      <p:sp>
        <p:nvSpPr>
          <p:cNvPr id="17458" name="Oval 50"/>
          <p:cNvSpPr>
            <a:spLocks noChangeArrowheads="1"/>
          </p:cNvSpPr>
          <p:nvPr/>
        </p:nvSpPr>
        <p:spPr bwMode="auto">
          <a:xfrm>
            <a:off x="289984" y="260352"/>
            <a:ext cx="1056216" cy="792163"/>
          </a:xfrm>
          <a:prstGeom prst="ellipse">
            <a:avLst/>
          </a:prstGeom>
          <a:solidFill>
            <a:schemeClr val="bg1"/>
          </a:solidFill>
          <a:ln w="9525">
            <a:noFill/>
            <a:round/>
            <a:headEnd/>
            <a:tailEnd/>
          </a:ln>
          <a:effectLst/>
        </p:spPr>
        <p:txBody>
          <a:bodyPr wrap="none" anchor="ctr"/>
          <a:lstStyle/>
          <a:p>
            <a:endParaRPr lang="es-ES" sz="1800" dirty="0"/>
          </a:p>
        </p:txBody>
      </p:sp>
      <p:pic>
        <p:nvPicPr>
          <p:cNvPr id="10" name="Picture 9"/>
          <p:cNvPicPr>
            <a:picLocks noChangeAspect="1"/>
          </p:cNvPicPr>
          <p:nvPr/>
        </p:nvPicPr>
        <p:blipFill rotWithShape="1">
          <a:blip r:embed="rId6" cstate="print">
            <a:extLst>
              <a:ext uri="{28A0092B-C50C-407E-A947-70E740481C1C}">
                <a14:useLocalDpi xmlns:a14="http://schemas.microsoft.com/office/drawing/2010/main" val="0"/>
              </a:ext>
            </a:extLst>
          </a:blip>
          <a:srcRect t="38806" b="30597"/>
          <a:stretch/>
        </p:blipFill>
        <p:spPr bwMode="auto">
          <a:xfrm>
            <a:off x="47755" y="188640"/>
            <a:ext cx="3840000" cy="62492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5914859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4638"/>
            <a:ext cx="10972800" cy="1143000"/>
          </a:xfrm>
          <a:prstGeom prst="rect">
            <a:avLst/>
          </a:prstGeom>
        </p:spPr>
        <p:txBody>
          <a:bodyPr/>
          <a:lstStyle/>
          <a:p>
            <a:r>
              <a:rPr lang="es-ES"/>
              <a:t>Haga clic para modificar el estilo de título del patrón</a:t>
            </a:r>
          </a:p>
        </p:txBody>
      </p:sp>
      <p:sp>
        <p:nvSpPr>
          <p:cNvPr id="3" name="2 Marcador de texto vertical"/>
          <p:cNvSpPr>
            <a:spLocks noGrp="1"/>
          </p:cNvSpPr>
          <p:nvPr>
            <p:ph type="body" orient="vert" idx="1"/>
          </p:nvPr>
        </p:nvSpPr>
        <p:spPr>
          <a:xfrm>
            <a:off x="609601" y="1600202"/>
            <a:ext cx="10972800" cy="4525963"/>
          </a:xfrm>
          <a:prstGeom prst="rect">
            <a:avLst/>
          </a:prstGeo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129065471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40"/>
            <a:ext cx="2743200" cy="5851525"/>
          </a:xfrm>
          <a:prstGeom prst="rect">
            <a:avLst/>
          </a:prstGeo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609601" y="274640"/>
            <a:ext cx="8026400" cy="5851525"/>
          </a:xfrm>
          <a:prstGeom prst="rect">
            <a:avLst/>
          </a:prstGeo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20176015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EC"/>
          </a:p>
        </p:txBody>
      </p:sp>
      <p:sp>
        <p:nvSpPr>
          <p:cNvPr id="4" name="Marcador de fecha 3"/>
          <p:cNvSpPr>
            <a:spLocks noGrp="1"/>
          </p:cNvSpPr>
          <p:nvPr>
            <p:ph type="dt" sz="half" idx="10"/>
          </p:nvPr>
        </p:nvSpPr>
        <p:spPr/>
        <p:txBody>
          <a:bodyPr/>
          <a:lstStyle/>
          <a:p>
            <a:fld id="{97D9018C-C42C-40D3-A797-2EE91B411CAB}" type="datetimeFigureOut">
              <a:rPr lang="es-EC" smtClean="0"/>
              <a:t>2/10/2020</a:t>
            </a:fld>
            <a:endParaRPr lang="es-EC" dirty="0"/>
          </a:p>
        </p:txBody>
      </p:sp>
      <p:sp>
        <p:nvSpPr>
          <p:cNvPr id="5" name="Marcador de pie de página 4"/>
          <p:cNvSpPr>
            <a:spLocks noGrp="1"/>
          </p:cNvSpPr>
          <p:nvPr>
            <p:ph type="ftr" sz="quarter" idx="11"/>
          </p:nvPr>
        </p:nvSpPr>
        <p:spPr/>
        <p:txBody>
          <a:bodyPr/>
          <a:lstStyle/>
          <a:p>
            <a:endParaRPr lang="es-EC" dirty="0"/>
          </a:p>
        </p:txBody>
      </p:sp>
      <p:sp>
        <p:nvSpPr>
          <p:cNvPr id="6" name="Marcador de número de diapositiva 5"/>
          <p:cNvSpPr>
            <a:spLocks noGrp="1"/>
          </p:cNvSpPr>
          <p:nvPr>
            <p:ph type="sldNum" sz="quarter" idx="12"/>
          </p:nvPr>
        </p:nvSpPr>
        <p:spPr/>
        <p:txBody>
          <a:bodyPr/>
          <a:lstStyle/>
          <a:p>
            <a:fld id="{5E70CB14-10CD-4C9C-B97B-7A012B9EEC79}" type="slidenum">
              <a:rPr lang="es-EC" smtClean="0"/>
              <a:t>‹Nº›</a:t>
            </a:fld>
            <a:endParaRPr lang="es-EC" dirty="0"/>
          </a:p>
        </p:txBody>
      </p:sp>
    </p:spTree>
    <p:extLst>
      <p:ext uri="{BB962C8B-B14F-4D97-AF65-F5344CB8AC3E}">
        <p14:creationId xmlns:p14="http://schemas.microsoft.com/office/powerpoint/2010/main" val="816621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4638"/>
            <a:ext cx="109728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idx="1"/>
          </p:nvPr>
        </p:nvSpPr>
        <p:spPr>
          <a:xfrm>
            <a:off x="623392" y="1556794"/>
            <a:ext cx="10972800" cy="4525963"/>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70091619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5" y="4406902"/>
            <a:ext cx="10363200" cy="1362075"/>
          </a:xfrm>
          <a:prstGeom prst="rect">
            <a:avLst/>
          </a:prstGeo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963085"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Editar el estilo de texto del patrón</a:t>
            </a:r>
          </a:p>
        </p:txBody>
      </p:sp>
    </p:spTree>
    <p:extLst>
      <p:ext uri="{BB962C8B-B14F-4D97-AF65-F5344CB8AC3E}">
        <p14:creationId xmlns:p14="http://schemas.microsoft.com/office/powerpoint/2010/main" val="299029698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4638"/>
            <a:ext cx="109728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half" idx="1"/>
          </p:nvPr>
        </p:nvSpPr>
        <p:spPr>
          <a:xfrm>
            <a:off x="609601" y="1600202"/>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6197600" y="1600202"/>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214937299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4638"/>
            <a:ext cx="10972800" cy="1143000"/>
          </a:xfrm>
          <a:prstGeom prst="rect">
            <a:avLst/>
          </a:prstGeo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3 Marcador de contenido"/>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6193367"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5 Marcador de contenido"/>
          <p:cNvSpPr>
            <a:spLocks noGrp="1"/>
          </p:cNvSpPr>
          <p:nvPr>
            <p:ph sz="quarter" idx="4"/>
          </p:nvPr>
        </p:nvSpPr>
        <p:spPr>
          <a:xfrm>
            <a:off x="6193367"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239528064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4638"/>
            <a:ext cx="10972800" cy="1143000"/>
          </a:xfrm>
          <a:prstGeom prst="rect">
            <a:avLst/>
          </a:prstGeom>
        </p:spPr>
        <p:txBody>
          <a:bodyPr/>
          <a:lstStyle/>
          <a:p>
            <a:r>
              <a:rPr lang="es-ES"/>
              <a:t>Haga clic para modificar el estilo de título del patrón</a:t>
            </a:r>
          </a:p>
        </p:txBody>
      </p:sp>
    </p:spTree>
    <p:extLst>
      <p:ext uri="{BB962C8B-B14F-4D97-AF65-F5344CB8AC3E}">
        <p14:creationId xmlns:p14="http://schemas.microsoft.com/office/powerpoint/2010/main" val="387922988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811883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4011084" cy="1162050"/>
          </a:xfrm>
          <a:prstGeom prst="rect">
            <a:avLst/>
          </a:prstGeo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4766734" y="273052"/>
            <a:ext cx="6815666"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609600" y="1435102"/>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Tree>
    <p:extLst>
      <p:ext uri="{BB962C8B-B14F-4D97-AF65-F5344CB8AC3E}">
        <p14:creationId xmlns:p14="http://schemas.microsoft.com/office/powerpoint/2010/main" val="66542731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a:prstGeom prst="rect">
            <a:avLst/>
          </a:prstGeo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p>
        </p:txBody>
      </p:sp>
      <p:sp>
        <p:nvSpPr>
          <p:cNvPr id="4" name="3 Marcador de texto"/>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Tree>
    <p:extLst>
      <p:ext uri="{BB962C8B-B14F-4D97-AF65-F5344CB8AC3E}">
        <p14:creationId xmlns:p14="http://schemas.microsoft.com/office/powerpoint/2010/main" val="149811658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p:nvSpPr>
        <p:spPr bwMode="auto">
          <a:xfrm>
            <a:off x="1" y="1"/>
            <a:ext cx="12192000" cy="620713"/>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sz="1800" dirty="0"/>
          </a:p>
        </p:txBody>
      </p:sp>
      <p:sp>
        <p:nvSpPr>
          <p:cNvPr id="1045" name="Rectangle 21"/>
          <p:cNvSpPr>
            <a:spLocks noChangeArrowheads="1"/>
          </p:cNvSpPr>
          <p:nvPr/>
        </p:nvSpPr>
        <p:spPr bwMode="auto">
          <a:xfrm rot="10800000">
            <a:off x="1" y="6308727"/>
            <a:ext cx="10513484" cy="549275"/>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sz="1800" dirty="0"/>
          </a:p>
        </p:txBody>
      </p:sp>
      <p:sp>
        <p:nvSpPr>
          <p:cNvPr id="1047" name="Line 23"/>
          <p:cNvSpPr>
            <a:spLocks noChangeShapeType="1"/>
          </p:cNvSpPr>
          <p:nvPr/>
        </p:nvSpPr>
        <p:spPr bwMode="auto">
          <a:xfrm rot="10800000" flipH="1">
            <a:off x="33867" y="6296025"/>
            <a:ext cx="8879418" cy="0"/>
          </a:xfrm>
          <a:prstGeom prst="line">
            <a:avLst/>
          </a:prstGeom>
          <a:noFill/>
          <a:ln w="38100">
            <a:solidFill>
              <a:srgbClr val="FF0000"/>
            </a:solidFill>
            <a:round/>
            <a:headEnd/>
            <a:tailEnd/>
          </a:ln>
          <a:effectLst/>
        </p:spPr>
        <p:txBody>
          <a:bodyPr/>
          <a:lstStyle/>
          <a:p>
            <a:endParaRPr lang="es-ES" sz="1800" dirty="0"/>
          </a:p>
        </p:txBody>
      </p:sp>
      <p:sp>
        <p:nvSpPr>
          <p:cNvPr id="1048" name="Line 24"/>
          <p:cNvSpPr>
            <a:spLocks noChangeShapeType="1"/>
          </p:cNvSpPr>
          <p:nvPr/>
        </p:nvSpPr>
        <p:spPr bwMode="auto">
          <a:xfrm rot="10800000" flipH="1">
            <a:off x="33867" y="6245225"/>
            <a:ext cx="8879418" cy="0"/>
          </a:xfrm>
          <a:prstGeom prst="line">
            <a:avLst/>
          </a:prstGeom>
          <a:noFill/>
          <a:ln w="38100">
            <a:solidFill>
              <a:srgbClr val="006600"/>
            </a:solidFill>
            <a:round/>
            <a:headEnd/>
            <a:tailEnd/>
          </a:ln>
          <a:effectLst/>
        </p:spPr>
        <p:txBody>
          <a:bodyPr/>
          <a:lstStyle/>
          <a:p>
            <a:endParaRPr lang="es-ES" sz="1800" dirty="0"/>
          </a:p>
        </p:txBody>
      </p:sp>
      <p:pic>
        <p:nvPicPr>
          <p:cNvPr id="7" name="Picture 6"/>
          <p:cNvPicPr>
            <a:picLocks noChangeAspect="1"/>
          </p:cNvPicPr>
          <p:nvPr/>
        </p:nvPicPr>
        <p:blipFill rotWithShape="1">
          <a:blip r:embed="rId14" cstate="print">
            <a:extLst>
              <a:ext uri="{28A0092B-C50C-407E-A947-70E740481C1C}">
                <a14:useLocalDpi xmlns:a14="http://schemas.microsoft.com/office/drawing/2010/main" val="0"/>
              </a:ext>
            </a:extLst>
          </a:blip>
          <a:srcRect l="7594" t="38806" r="7258" b="30597"/>
          <a:stretch/>
        </p:blipFill>
        <p:spPr bwMode="auto">
          <a:xfrm>
            <a:off x="8880310" y="5906861"/>
            <a:ext cx="3269714" cy="62492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823957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xStyles>
    <p:titleStyle>
      <a:lvl1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mj-lt"/>
          <a:ea typeface="+mj-ea"/>
          <a:cs typeface="+mj-cs"/>
        </a:defRPr>
      </a:lvl1pPr>
      <a:lvl2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9pPr>
    </p:titleStyle>
    <p:bodyStyle>
      <a:lvl1pPr marL="342900" indent="-342900" algn="l" rtl="0" eaLnBrk="1" fontAlgn="base" hangingPunct="1">
        <a:spcBef>
          <a:spcPct val="20000"/>
        </a:spcBef>
        <a:spcAft>
          <a:spcPct val="0"/>
        </a:spcAft>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4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Char char="–"/>
        <a:defRPr sz="2400">
          <a:solidFill>
            <a:schemeClr val="bg1"/>
          </a:solidFill>
          <a:latin typeface="+mn-lt"/>
        </a:defRPr>
      </a:lvl4pPr>
      <a:lvl5pPr marL="2057400" indent="-228600" algn="l" rtl="0" eaLnBrk="1" fontAlgn="base" hangingPunct="1">
        <a:spcBef>
          <a:spcPct val="20000"/>
        </a:spcBef>
        <a:spcAft>
          <a:spcPct val="0"/>
        </a:spcAft>
        <a:buChar char="»"/>
        <a:defRPr sz="2400">
          <a:solidFill>
            <a:schemeClr val="bg1"/>
          </a:solidFill>
          <a:latin typeface="+mn-lt"/>
        </a:defRPr>
      </a:lvl5pPr>
      <a:lvl6pPr marL="2514600" indent="-228600" algn="l" rtl="0" eaLnBrk="1" fontAlgn="base" hangingPunct="1">
        <a:spcBef>
          <a:spcPct val="20000"/>
        </a:spcBef>
        <a:spcAft>
          <a:spcPct val="0"/>
        </a:spcAft>
        <a:buChar char="»"/>
        <a:defRPr sz="2400">
          <a:solidFill>
            <a:schemeClr val="bg1"/>
          </a:solidFill>
          <a:latin typeface="+mn-lt"/>
        </a:defRPr>
      </a:lvl6pPr>
      <a:lvl7pPr marL="2971800" indent="-228600" algn="l" rtl="0" eaLnBrk="1" fontAlgn="base" hangingPunct="1">
        <a:spcBef>
          <a:spcPct val="20000"/>
        </a:spcBef>
        <a:spcAft>
          <a:spcPct val="0"/>
        </a:spcAft>
        <a:buChar char="»"/>
        <a:defRPr sz="2400">
          <a:solidFill>
            <a:schemeClr val="bg1"/>
          </a:solidFill>
          <a:latin typeface="+mn-lt"/>
        </a:defRPr>
      </a:lvl7pPr>
      <a:lvl8pPr marL="3429000" indent="-228600" algn="l" rtl="0" eaLnBrk="1" fontAlgn="base" hangingPunct="1">
        <a:spcBef>
          <a:spcPct val="20000"/>
        </a:spcBef>
        <a:spcAft>
          <a:spcPct val="0"/>
        </a:spcAft>
        <a:buChar char="»"/>
        <a:defRPr sz="2400">
          <a:solidFill>
            <a:schemeClr val="bg1"/>
          </a:solidFill>
          <a:latin typeface="+mn-lt"/>
        </a:defRPr>
      </a:lvl8pPr>
      <a:lvl9pPr marL="3886200" indent="-228600" algn="l" rtl="0" eaLnBrk="1" fontAlgn="base" hangingPunct="1">
        <a:spcBef>
          <a:spcPct val="20000"/>
        </a:spcBef>
        <a:spcAft>
          <a:spcPct val="0"/>
        </a:spcAft>
        <a:buChar char="»"/>
        <a:defRPr sz="2400">
          <a:solidFill>
            <a:schemeClr val="bg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2.xml"/><Relationship Id="rId5" Type="http://schemas.openxmlformats.org/officeDocument/2006/relationships/chart" Target="../charts/chart17.xml"/><Relationship Id="rId4" Type="http://schemas.openxmlformats.org/officeDocument/2006/relationships/chart" Target="../charts/chart16.xml"/></Relationships>
</file>

<file path=ppt/slides/_rels/slide17.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Subtítulo">
            <a:extLst>
              <a:ext uri="{FF2B5EF4-FFF2-40B4-BE49-F238E27FC236}">
                <a16:creationId xmlns:a16="http://schemas.microsoft.com/office/drawing/2014/main" id="{3ED9CAF9-DAF3-4BCA-AC07-98170CBA3399}"/>
              </a:ext>
            </a:extLst>
          </p:cNvPr>
          <p:cNvSpPr txBox="1">
            <a:spLocks/>
          </p:cNvSpPr>
          <p:nvPr/>
        </p:nvSpPr>
        <p:spPr>
          <a:xfrm>
            <a:off x="727350" y="659246"/>
            <a:ext cx="11039789" cy="5605076"/>
          </a:xfrm>
          <a:prstGeom prst="rect">
            <a:avLst/>
          </a:prstGeom>
        </p:spPr>
        <p:txBody>
          <a:bodyPr/>
          <a:lstStyle>
            <a:lvl1pPr marL="342900" indent="-342900" algn="l" rtl="0" eaLnBrk="1" fontAlgn="base" hangingPunct="1">
              <a:spcBef>
                <a:spcPct val="20000"/>
              </a:spcBef>
              <a:spcAft>
                <a:spcPct val="0"/>
              </a:spcAft>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4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Char char="–"/>
              <a:defRPr sz="2400">
                <a:solidFill>
                  <a:schemeClr val="bg1"/>
                </a:solidFill>
                <a:latin typeface="+mn-lt"/>
              </a:defRPr>
            </a:lvl4pPr>
            <a:lvl5pPr marL="2057400" indent="-228600" algn="l" rtl="0" eaLnBrk="1" fontAlgn="base" hangingPunct="1">
              <a:spcBef>
                <a:spcPct val="20000"/>
              </a:spcBef>
              <a:spcAft>
                <a:spcPct val="0"/>
              </a:spcAft>
              <a:buChar char="»"/>
              <a:defRPr sz="2400">
                <a:solidFill>
                  <a:schemeClr val="bg1"/>
                </a:solidFill>
                <a:latin typeface="+mn-lt"/>
              </a:defRPr>
            </a:lvl5pPr>
            <a:lvl6pPr marL="2514600" indent="-228600" algn="l" rtl="0" eaLnBrk="1" fontAlgn="base" hangingPunct="1">
              <a:spcBef>
                <a:spcPct val="20000"/>
              </a:spcBef>
              <a:spcAft>
                <a:spcPct val="0"/>
              </a:spcAft>
              <a:buChar char="»"/>
              <a:defRPr sz="2400">
                <a:solidFill>
                  <a:schemeClr val="bg1"/>
                </a:solidFill>
                <a:latin typeface="+mn-lt"/>
              </a:defRPr>
            </a:lvl6pPr>
            <a:lvl7pPr marL="2971800" indent="-228600" algn="l" rtl="0" eaLnBrk="1" fontAlgn="base" hangingPunct="1">
              <a:spcBef>
                <a:spcPct val="20000"/>
              </a:spcBef>
              <a:spcAft>
                <a:spcPct val="0"/>
              </a:spcAft>
              <a:buChar char="»"/>
              <a:defRPr sz="2400">
                <a:solidFill>
                  <a:schemeClr val="bg1"/>
                </a:solidFill>
                <a:latin typeface="+mn-lt"/>
              </a:defRPr>
            </a:lvl7pPr>
            <a:lvl8pPr marL="3429000" indent="-228600" algn="l" rtl="0" eaLnBrk="1" fontAlgn="base" hangingPunct="1">
              <a:spcBef>
                <a:spcPct val="20000"/>
              </a:spcBef>
              <a:spcAft>
                <a:spcPct val="0"/>
              </a:spcAft>
              <a:buChar char="»"/>
              <a:defRPr sz="2400">
                <a:solidFill>
                  <a:schemeClr val="bg1"/>
                </a:solidFill>
                <a:latin typeface="+mn-lt"/>
              </a:defRPr>
            </a:lvl8pPr>
            <a:lvl9pPr marL="3886200" indent="-228600" algn="l" rtl="0" eaLnBrk="1" fontAlgn="base" hangingPunct="1">
              <a:spcBef>
                <a:spcPct val="20000"/>
              </a:spcBef>
              <a:spcAft>
                <a:spcPct val="0"/>
              </a:spcAft>
              <a:buChar char="»"/>
              <a:defRPr sz="2400">
                <a:solidFill>
                  <a:schemeClr val="bg1"/>
                </a:solidFill>
                <a:latin typeface="+mn-lt"/>
              </a:defRPr>
            </a:lvl9pPr>
          </a:lstStyle>
          <a:p>
            <a:pPr marL="0" indent="0" algn="ctr">
              <a:buNone/>
            </a:pPr>
            <a:endParaRPr lang="es-EC" sz="1600" kern="0" dirty="0">
              <a:solidFill>
                <a:srgbClr val="000000"/>
              </a:solidFill>
              <a:latin typeface="Times New Roman" panose="02020603050405020304" pitchFamily="18" charset="0"/>
              <a:cs typeface="Times New Roman" panose="02020603050405020304" pitchFamily="18" charset="0"/>
            </a:endParaRPr>
          </a:p>
          <a:p>
            <a:pPr marL="0" indent="0" algn="ctr">
              <a:buNone/>
            </a:pPr>
            <a:r>
              <a:rPr lang="es-EC" sz="1600" b="1" dirty="0">
                <a:solidFill>
                  <a:srgbClr val="000000"/>
                </a:solidFill>
                <a:latin typeface="Times New Roman" panose="02020603050405020304" pitchFamily="18" charset="0"/>
                <a:cs typeface="Times New Roman" panose="02020603050405020304" pitchFamily="18" charset="0"/>
              </a:rPr>
              <a:t>DEPARTAMENTO DE CIENCIAS ECONÓMICAS, ADMINISTRATIVAS Y DEL COMERCIO</a:t>
            </a:r>
          </a:p>
          <a:p>
            <a:pPr marL="0" indent="0" algn="ctr">
              <a:buNone/>
            </a:pPr>
            <a:endParaRPr lang="es-EC" sz="1600" b="1" dirty="0">
              <a:solidFill>
                <a:srgbClr val="000000"/>
              </a:solidFill>
              <a:latin typeface="Times New Roman" panose="02020603050405020304" pitchFamily="18" charset="0"/>
              <a:cs typeface="Times New Roman" panose="02020603050405020304" pitchFamily="18" charset="0"/>
            </a:endParaRPr>
          </a:p>
          <a:p>
            <a:pPr marL="0" indent="0" algn="ctr">
              <a:buNone/>
            </a:pPr>
            <a:r>
              <a:rPr lang="es-EC" sz="1600" b="1" dirty="0">
                <a:solidFill>
                  <a:srgbClr val="000000"/>
                </a:solidFill>
                <a:latin typeface="Times New Roman" panose="02020603050405020304" pitchFamily="18" charset="0"/>
                <a:cs typeface="Times New Roman" panose="02020603050405020304" pitchFamily="18" charset="0"/>
              </a:rPr>
              <a:t>CARRERA DE INGENIERÍA EN FINANZAS Y AUDITORÍA</a:t>
            </a:r>
          </a:p>
          <a:p>
            <a:pPr marL="0" indent="0" algn="ctr">
              <a:buNone/>
            </a:pPr>
            <a:endParaRPr lang="es-EC" sz="1600" b="1" dirty="0">
              <a:solidFill>
                <a:srgbClr val="000000"/>
              </a:solidFill>
              <a:latin typeface="Times New Roman" panose="02020603050405020304" pitchFamily="18" charset="0"/>
              <a:cs typeface="Times New Roman" panose="02020603050405020304" pitchFamily="18" charset="0"/>
            </a:endParaRPr>
          </a:p>
          <a:p>
            <a:pPr marL="0" indent="0" algn="ctr">
              <a:buNone/>
            </a:pPr>
            <a:r>
              <a:rPr lang="es-EC" sz="1600" b="1" dirty="0">
                <a:solidFill>
                  <a:srgbClr val="000000"/>
                </a:solidFill>
                <a:latin typeface="Times New Roman" panose="02020603050405020304" pitchFamily="18" charset="0"/>
                <a:cs typeface="Times New Roman" panose="02020603050405020304" pitchFamily="18" charset="0"/>
              </a:rPr>
              <a:t>TRABAJO DE TITULACIÓN, PREVIO A LA OBTENCIÓN DEL TÍTULO DE INGENIERA EN FINANZAS, CONTADORA PÚBLICA - AUDITORA</a:t>
            </a:r>
            <a:endParaRPr lang="es-EC" sz="1600" dirty="0">
              <a:solidFill>
                <a:srgbClr val="000000"/>
              </a:solidFill>
              <a:latin typeface="Times New Roman" panose="02020603050405020304" pitchFamily="18" charset="0"/>
              <a:cs typeface="Times New Roman" panose="02020603050405020304" pitchFamily="18" charset="0"/>
            </a:endParaRPr>
          </a:p>
          <a:p>
            <a:pPr marL="0" indent="0" algn="ctr">
              <a:buNone/>
            </a:pPr>
            <a:endParaRPr lang="es-EC" sz="1600" b="1" dirty="0">
              <a:solidFill>
                <a:srgbClr val="000000"/>
              </a:solidFill>
              <a:latin typeface="Times New Roman" panose="02020603050405020304" pitchFamily="18" charset="0"/>
              <a:cs typeface="Times New Roman" panose="02020603050405020304" pitchFamily="18" charset="0"/>
            </a:endParaRPr>
          </a:p>
          <a:p>
            <a:pPr marL="0" indent="0" algn="ctr">
              <a:buNone/>
            </a:pPr>
            <a:r>
              <a:rPr lang="es-EC" sz="1600" b="1" dirty="0">
                <a:solidFill>
                  <a:srgbClr val="000000"/>
                </a:solidFill>
                <a:latin typeface="Times New Roman" panose="02020603050405020304" pitchFamily="18" charset="0"/>
                <a:cs typeface="Times New Roman" panose="02020603050405020304" pitchFamily="18" charset="0"/>
              </a:rPr>
              <a:t>TEMA: ANÁLISIS DE LA FLUCTUACIÓN DE LA CARTERA VENCIDA Y SU AFECTACIÓN EN EL PyG DE LA COOPERATIVA DE AHORRO Y CRÉDITO DEL DISTRITO METROPOLITANO DE QUITO “AMAZONAS” EN EL PERÍODO 2014 - 2018</a:t>
            </a:r>
          </a:p>
          <a:p>
            <a:pPr marL="0" indent="0" algn="ctr">
              <a:buNone/>
            </a:pPr>
            <a:endParaRPr lang="es-EC" sz="1600" b="1" dirty="0">
              <a:solidFill>
                <a:srgbClr val="000000"/>
              </a:solidFill>
              <a:latin typeface="Times New Roman" panose="02020603050405020304" pitchFamily="18" charset="0"/>
              <a:cs typeface="Times New Roman" panose="02020603050405020304" pitchFamily="18" charset="0"/>
            </a:endParaRPr>
          </a:p>
          <a:p>
            <a:pPr marL="0" indent="0" algn="ctr">
              <a:buNone/>
            </a:pPr>
            <a:r>
              <a:rPr lang="es-EC" sz="1600" b="1" dirty="0">
                <a:solidFill>
                  <a:srgbClr val="000000"/>
                </a:solidFill>
                <a:latin typeface="Times New Roman" panose="02020603050405020304" pitchFamily="18" charset="0"/>
                <a:cs typeface="Times New Roman" panose="02020603050405020304" pitchFamily="18" charset="0"/>
              </a:rPr>
              <a:t>AUTORAS: IMBA CRUZ, DENISSE NICOLE</a:t>
            </a:r>
          </a:p>
          <a:p>
            <a:pPr marL="0" indent="0" algn="ctr">
              <a:buNone/>
            </a:pPr>
            <a:r>
              <a:rPr lang="es-EC" sz="1600" b="1" dirty="0">
                <a:solidFill>
                  <a:srgbClr val="000000"/>
                </a:solidFill>
                <a:latin typeface="Times New Roman" panose="02020603050405020304" pitchFamily="18" charset="0"/>
                <a:cs typeface="Times New Roman" panose="02020603050405020304" pitchFamily="18" charset="0"/>
              </a:rPr>
              <a:t>                                     </a:t>
            </a:r>
            <a:r>
              <a:rPr lang="es-EC" sz="1600" b="1">
                <a:solidFill>
                  <a:srgbClr val="000000"/>
                </a:solidFill>
                <a:latin typeface="Times New Roman" panose="02020603050405020304" pitchFamily="18" charset="0"/>
                <a:cs typeface="Times New Roman" panose="02020603050405020304" pitchFamily="18" charset="0"/>
              </a:rPr>
              <a:t>MARTÍNEZ CORAL, </a:t>
            </a:r>
            <a:r>
              <a:rPr lang="es-EC" sz="1600" b="1" dirty="0">
                <a:solidFill>
                  <a:srgbClr val="000000"/>
                </a:solidFill>
                <a:latin typeface="Times New Roman" panose="02020603050405020304" pitchFamily="18" charset="0"/>
                <a:cs typeface="Times New Roman" panose="02020603050405020304" pitchFamily="18" charset="0"/>
              </a:rPr>
              <a:t>SOFÍA GEOVANNA</a:t>
            </a:r>
            <a:endParaRPr lang="es-EC" sz="1600" dirty="0">
              <a:solidFill>
                <a:srgbClr val="000000"/>
              </a:solidFill>
              <a:latin typeface="Times New Roman" panose="02020603050405020304" pitchFamily="18" charset="0"/>
              <a:cs typeface="Times New Roman" panose="02020603050405020304" pitchFamily="18" charset="0"/>
            </a:endParaRPr>
          </a:p>
          <a:p>
            <a:pPr marL="0" indent="0" algn="ctr">
              <a:buNone/>
            </a:pPr>
            <a:endParaRPr lang="es-EC" sz="1600" b="1" dirty="0">
              <a:solidFill>
                <a:srgbClr val="000000"/>
              </a:solidFill>
              <a:latin typeface="Times New Roman" panose="02020603050405020304" pitchFamily="18" charset="0"/>
              <a:cs typeface="Times New Roman" panose="02020603050405020304" pitchFamily="18" charset="0"/>
            </a:endParaRPr>
          </a:p>
          <a:p>
            <a:pPr marL="0" indent="0" algn="ctr">
              <a:buNone/>
            </a:pPr>
            <a:r>
              <a:rPr lang="es-EC" sz="1600" b="1" dirty="0">
                <a:solidFill>
                  <a:srgbClr val="000000"/>
                </a:solidFill>
                <a:latin typeface="Times New Roman" panose="02020603050405020304" pitchFamily="18" charset="0"/>
                <a:cs typeface="Times New Roman" panose="02020603050405020304" pitchFamily="18" charset="0"/>
              </a:rPr>
              <a:t>DIRECTOR: ING. IZA MARCILLO, FABIÁN EDUARDO</a:t>
            </a:r>
          </a:p>
          <a:p>
            <a:pPr marL="0" indent="0" algn="ctr">
              <a:buNone/>
            </a:pPr>
            <a:endParaRPr lang="es-EC" sz="1600" b="1" dirty="0">
              <a:solidFill>
                <a:srgbClr val="000000"/>
              </a:solidFill>
              <a:latin typeface="Times New Roman" panose="02020603050405020304" pitchFamily="18" charset="0"/>
              <a:cs typeface="Times New Roman" panose="02020603050405020304" pitchFamily="18" charset="0"/>
            </a:endParaRPr>
          </a:p>
          <a:p>
            <a:pPr marL="0" indent="0" algn="ctr">
              <a:buNone/>
            </a:pPr>
            <a:r>
              <a:rPr lang="es-EC" sz="1600" b="1" dirty="0">
                <a:solidFill>
                  <a:srgbClr val="000000"/>
                </a:solidFill>
                <a:latin typeface="Times New Roman" panose="02020603050405020304" pitchFamily="18" charset="0"/>
                <a:cs typeface="Times New Roman" panose="02020603050405020304" pitchFamily="18" charset="0"/>
              </a:rPr>
              <a:t>SANGOLQUÍ</a:t>
            </a:r>
          </a:p>
          <a:p>
            <a:pPr marL="0" indent="0" algn="ctr">
              <a:buNone/>
            </a:pPr>
            <a:r>
              <a:rPr lang="es-EC" sz="1600" b="1" dirty="0">
                <a:solidFill>
                  <a:srgbClr val="000000"/>
                </a:solidFill>
                <a:latin typeface="Times New Roman" panose="02020603050405020304" pitchFamily="18" charset="0"/>
                <a:cs typeface="Times New Roman" panose="02020603050405020304" pitchFamily="18" charset="0"/>
              </a:rPr>
              <a:t>2020</a:t>
            </a:r>
          </a:p>
          <a:p>
            <a:pPr marL="0" indent="0" algn="ctr">
              <a:buNone/>
            </a:pPr>
            <a:endParaRPr lang="es-EC" sz="1600" b="1" dirty="0">
              <a:solidFill>
                <a:srgbClr val="000000"/>
              </a:solidFill>
              <a:latin typeface="Times New Roman" panose="02020603050405020304" pitchFamily="18" charset="0"/>
              <a:cs typeface="Times New Roman" panose="02020603050405020304" pitchFamily="18" charset="0"/>
            </a:endParaRPr>
          </a:p>
          <a:p>
            <a:pPr marL="0" indent="0" algn="ctr">
              <a:buNone/>
            </a:pPr>
            <a:endParaRPr lang="es-EC" sz="1600" b="1" kern="0" dirty="0">
              <a:solidFill>
                <a:srgbClr val="000000"/>
              </a:solidFill>
              <a:latin typeface="Times New Roman" panose="02020603050405020304" pitchFamily="18" charset="0"/>
              <a:cs typeface="Times New Roman" panose="02020603050405020304" pitchFamily="18" charset="0"/>
            </a:endParaRPr>
          </a:p>
        </p:txBody>
      </p:sp>
      <p:pic>
        <p:nvPicPr>
          <p:cNvPr id="7" name="Imagen 6">
            <a:extLst>
              <a:ext uri="{FF2B5EF4-FFF2-40B4-BE49-F238E27FC236}">
                <a16:creationId xmlns:a16="http://schemas.microsoft.com/office/drawing/2014/main" id="{A4AD5410-A898-4FE0-A893-56103D3C04C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7391" t="22024" r="11196" b="29271"/>
          <a:stretch/>
        </p:blipFill>
        <p:spPr>
          <a:xfrm>
            <a:off x="609599" y="280796"/>
            <a:ext cx="3154018" cy="726369"/>
          </a:xfrm>
          <a:prstGeom prst="rect">
            <a:avLst/>
          </a:prstGeom>
        </p:spPr>
      </p:pic>
    </p:spTree>
    <p:extLst>
      <p:ext uri="{BB962C8B-B14F-4D97-AF65-F5344CB8AC3E}">
        <p14:creationId xmlns:p14="http://schemas.microsoft.com/office/powerpoint/2010/main" val="10125583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10071464" y="117564"/>
            <a:ext cx="1998617" cy="849085"/>
          </a:xfrm>
          <a:prstGeom prst="roundRect">
            <a:avLst/>
          </a:prstGeom>
          <a:solidFill>
            <a:schemeClr val="bg2">
              <a:lumMod val="9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ysClr val="windowText" lastClr="000000"/>
                </a:solidFill>
              </a:rPr>
              <a:t>CAP. IV</a:t>
            </a:r>
          </a:p>
        </p:txBody>
      </p:sp>
      <p:graphicFrame>
        <p:nvGraphicFramePr>
          <p:cNvPr id="5" name="Gráfico 4"/>
          <p:cNvGraphicFramePr/>
          <p:nvPr>
            <p:extLst>
              <p:ext uri="{D42A27DB-BD31-4B8C-83A1-F6EECF244321}">
                <p14:modId xmlns:p14="http://schemas.microsoft.com/office/powerpoint/2010/main" val="3218223564"/>
              </p:ext>
            </p:extLst>
          </p:nvPr>
        </p:nvGraphicFramePr>
        <p:xfrm>
          <a:off x="2575265" y="770705"/>
          <a:ext cx="7041470" cy="386660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a 5"/>
          <p:cNvGraphicFramePr>
            <a:graphicFrameLocks noGrp="1"/>
          </p:cNvGraphicFramePr>
          <p:nvPr>
            <p:extLst>
              <p:ext uri="{D42A27DB-BD31-4B8C-83A1-F6EECF244321}">
                <p14:modId xmlns:p14="http://schemas.microsoft.com/office/powerpoint/2010/main" val="4173294844"/>
              </p:ext>
            </p:extLst>
          </p:nvPr>
        </p:nvGraphicFramePr>
        <p:xfrm>
          <a:off x="2575265" y="4818653"/>
          <a:ext cx="7041470" cy="558566"/>
        </p:xfrm>
        <a:graphic>
          <a:graphicData uri="http://schemas.openxmlformats.org/drawingml/2006/table">
            <a:tbl>
              <a:tblPr firstRow="1" firstCol="1" bandRow="1">
                <a:tableStyleId>{69CF1AB2-1976-4502-BF36-3FF5EA218861}</a:tableStyleId>
              </a:tblPr>
              <a:tblGrid>
                <a:gridCol w="2185946">
                  <a:extLst>
                    <a:ext uri="{9D8B030D-6E8A-4147-A177-3AD203B41FA5}">
                      <a16:colId xmlns:a16="http://schemas.microsoft.com/office/drawing/2014/main" val="544995697"/>
                    </a:ext>
                  </a:extLst>
                </a:gridCol>
                <a:gridCol w="1213881">
                  <a:extLst>
                    <a:ext uri="{9D8B030D-6E8A-4147-A177-3AD203B41FA5}">
                      <a16:colId xmlns:a16="http://schemas.microsoft.com/office/drawing/2014/main" val="2763708905"/>
                    </a:ext>
                  </a:extLst>
                </a:gridCol>
                <a:gridCol w="1213881">
                  <a:extLst>
                    <a:ext uri="{9D8B030D-6E8A-4147-A177-3AD203B41FA5}">
                      <a16:colId xmlns:a16="http://schemas.microsoft.com/office/drawing/2014/main" val="1178182475"/>
                    </a:ext>
                  </a:extLst>
                </a:gridCol>
                <a:gridCol w="1213881">
                  <a:extLst>
                    <a:ext uri="{9D8B030D-6E8A-4147-A177-3AD203B41FA5}">
                      <a16:colId xmlns:a16="http://schemas.microsoft.com/office/drawing/2014/main" val="3121041276"/>
                    </a:ext>
                  </a:extLst>
                </a:gridCol>
                <a:gridCol w="1213881">
                  <a:extLst>
                    <a:ext uri="{9D8B030D-6E8A-4147-A177-3AD203B41FA5}">
                      <a16:colId xmlns:a16="http://schemas.microsoft.com/office/drawing/2014/main" val="412724864"/>
                    </a:ext>
                  </a:extLst>
                </a:gridCol>
              </a:tblGrid>
              <a:tr h="277172">
                <a:tc>
                  <a:txBody>
                    <a:bodyPr/>
                    <a:lstStyle/>
                    <a:p>
                      <a:endParaRPr lang="en-US" sz="1100" dirty="0">
                        <a:solidFill>
                          <a:srgbClr val="000000"/>
                        </a:solidFill>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2014-2015</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2015-2016</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2016-2017</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2017-2018</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90817382"/>
                  </a:ext>
                </a:extLst>
              </a:tr>
              <a:tr h="281394">
                <a:tc>
                  <a:txBody>
                    <a:bodyPr/>
                    <a:lstStyle/>
                    <a:p>
                      <a:pPr>
                        <a:lnSpc>
                          <a:spcPct val="107000"/>
                        </a:lnSpc>
                        <a:spcAft>
                          <a:spcPts val="0"/>
                        </a:spcAft>
                      </a:pPr>
                      <a:r>
                        <a:rPr lang="es-EC" sz="1100" dirty="0">
                          <a:solidFill>
                            <a:srgbClr val="000000"/>
                          </a:solidFill>
                          <a:effectLst/>
                        </a:rPr>
                        <a:t>CUENTAS POR COBRAR</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13,83%</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30,84%</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25,46%</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15,73%</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79447666"/>
                  </a:ext>
                </a:extLst>
              </a:tr>
            </a:tbl>
          </a:graphicData>
        </a:graphic>
      </p:graphicFrame>
    </p:spTree>
    <p:extLst>
      <p:ext uri="{BB962C8B-B14F-4D97-AF65-F5344CB8AC3E}">
        <p14:creationId xmlns:p14="http://schemas.microsoft.com/office/powerpoint/2010/main" val="158574538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EC" sz="3600" dirty="0">
                <a:solidFill>
                  <a:schemeClr val="tx2">
                    <a:lumMod val="50000"/>
                  </a:schemeClr>
                </a:solidFill>
              </a:rPr>
              <a:t>ANÁLISIS HORIZONTAL - PASIVOS</a:t>
            </a:r>
            <a:endParaRPr lang="es-EC" sz="3600" dirty="0"/>
          </a:p>
        </p:txBody>
      </p:sp>
      <p:sp>
        <p:nvSpPr>
          <p:cNvPr id="4" name="Rectángulo redondeado 3"/>
          <p:cNvSpPr/>
          <p:nvPr/>
        </p:nvSpPr>
        <p:spPr>
          <a:xfrm>
            <a:off x="10071464" y="117564"/>
            <a:ext cx="1998617" cy="849085"/>
          </a:xfrm>
          <a:prstGeom prst="roundRect">
            <a:avLst/>
          </a:prstGeom>
          <a:solidFill>
            <a:schemeClr val="bg2">
              <a:lumMod val="9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ysClr val="windowText" lastClr="000000"/>
                </a:solidFill>
              </a:rPr>
              <a:t>CAP. IV</a:t>
            </a:r>
          </a:p>
        </p:txBody>
      </p:sp>
      <p:graphicFrame>
        <p:nvGraphicFramePr>
          <p:cNvPr id="5" name="Gráfico 4"/>
          <p:cNvGraphicFramePr/>
          <p:nvPr>
            <p:extLst>
              <p:ext uri="{D42A27DB-BD31-4B8C-83A1-F6EECF244321}">
                <p14:modId xmlns:p14="http://schemas.microsoft.com/office/powerpoint/2010/main" val="3403338962"/>
              </p:ext>
            </p:extLst>
          </p:nvPr>
        </p:nvGraphicFramePr>
        <p:xfrm>
          <a:off x="281350" y="1185861"/>
          <a:ext cx="5728926" cy="343838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a 5"/>
          <p:cNvGraphicFramePr>
            <a:graphicFrameLocks noGrp="1"/>
          </p:cNvGraphicFramePr>
          <p:nvPr>
            <p:extLst>
              <p:ext uri="{D42A27DB-BD31-4B8C-83A1-F6EECF244321}">
                <p14:modId xmlns:p14="http://schemas.microsoft.com/office/powerpoint/2010/main" val="1457449431"/>
              </p:ext>
            </p:extLst>
          </p:nvPr>
        </p:nvGraphicFramePr>
        <p:xfrm>
          <a:off x="281350" y="4799621"/>
          <a:ext cx="5728925" cy="577596"/>
        </p:xfrm>
        <a:graphic>
          <a:graphicData uri="http://schemas.openxmlformats.org/drawingml/2006/table">
            <a:tbl>
              <a:tblPr firstRow="1" firstCol="1" bandRow="1">
                <a:tableStyleId>{69CF1AB2-1976-4502-BF36-3FF5EA218861}</a:tableStyleId>
              </a:tblPr>
              <a:tblGrid>
                <a:gridCol w="1778301">
                  <a:extLst>
                    <a:ext uri="{9D8B030D-6E8A-4147-A177-3AD203B41FA5}">
                      <a16:colId xmlns:a16="http://schemas.microsoft.com/office/drawing/2014/main" val="1405223171"/>
                    </a:ext>
                  </a:extLst>
                </a:gridCol>
                <a:gridCol w="987656">
                  <a:extLst>
                    <a:ext uri="{9D8B030D-6E8A-4147-A177-3AD203B41FA5}">
                      <a16:colId xmlns:a16="http://schemas.microsoft.com/office/drawing/2014/main" val="4165292267"/>
                    </a:ext>
                  </a:extLst>
                </a:gridCol>
                <a:gridCol w="987656">
                  <a:extLst>
                    <a:ext uri="{9D8B030D-6E8A-4147-A177-3AD203B41FA5}">
                      <a16:colId xmlns:a16="http://schemas.microsoft.com/office/drawing/2014/main" val="155238523"/>
                    </a:ext>
                  </a:extLst>
                </a:gridCol>
                <a:gridCol w="987656">
                  <a:extLst>
                    <a:ext uri="{9D8B030D-6E8A-4147-A177-3AD203B41FA5}">
                      <a16:colId xmlns:a16="http://schemas.microsoft.com/office/drawing/2014/main" val="2191852463"/>
                    </a:ext>
                  </a:extLst>
                </a:gridCol>
                <a:gridCol w="987656">
                  <a:extLst>
                    <a:ext uri="{9D8B030D-6E8A-4147-A177-3AD203B41FA5}">
                      <a16:colId xmlns:a16="http://schemas.microsoft.com/office/drawing/2014/main" val="48313540"/>
                    </a:ext>
                  </a:extLst>
                </a:gridCol>
              </a:tblGrid>
              <a:tr h="192532">
                <a:tc>
                  <a:txBody>
                    <a:bodyPr/>
                    <a:lstStyle/>
                    <a:p>
                      <a:endParaRPr lang="en-US" sz="1100" dirty="0">
                        <a:solidFill>
                          <a:srgbClr val="000000"/>
                        </a:solidFill>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2014-2015</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2015-2016</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2016-2017</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2017-2018</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24691556"/>
                  </a:ext>
                </a:extLst>
              </a:tr>
              <a:tr h="192532">
                <a:tc>
                  <a:txBody>
                    <a:bodyPr/>
                    <a:lstStyle/>
                    <a:p>
                      <a:pPr>
                        <a:lnSpc>
                          <a:spcPct val="107000"/>
                        </a:lnSpc>
                        <a:spcAft>
                          <a:spcPts val="0"/>
                        </a:spcAft>
                      </a:pPr>
                      <a:r>
                        <a:rPr lang="es-EC" sz="1100" dirty="0">
                          <a:solidFill>
                            <a:srgbClr val="000000"/>
                          </a:solidFill>
                          <a:effectLst/>
                        </a:rPr>
                        <a:t>Depósitos a la vista</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-26,71%</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-20,85%</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1,51%</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-8,08%</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82362063"/>
                  </a:ext>
                </a:extLst>
              </a:tr>
              <a:tr h="192532">
                <a:tc>
                  <a:txBody>
                    <a:bodyPr/>
                    <a:lstStyle/>
                    <a:p>
                      <a:pPr>
                        <a:lnSpc>
                          <a:spcPct val="107000"/>
                        </a:lnSpc>
                        <a:spcAft>
                          <a:spcPts val="0"/>
                        </a:spcAft>
                      </a:pPr>
                      <a:r>
                        <a:rPr lang="es-EC" sz="1100" dirty="0">
                          <a:solidFill>
                            <a:srgbClr val="000000"/>
                          </a:solidFill>
                          <a:effectLst/>
                        </a:rPr>
                        <a:t>Depósitos a plazo</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80,42%</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30,32%</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27,89%</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44,13%</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59358212"/>
                  </a:ext>
                </a:extLst>
              </a:tr>
            </a:tbl>
          </a:graphicData>
        </a:graphic>
      </p:graphicFrame>
      <p:graphicFrame>
        <p:nvGraphicFramePr>
          <p:cNvPr id="7" name="Gráfico 6"/>
          <p:cNvGraphicFramePr/>
          <p:nvPr>
            <p:extLst>
              <p:ext uri="{D42A27DB-BD31-4B8C-83A1-F6EECF244321}">
                <p14:modId xmlns:p14="http://schemas.microsoft.com/office/powerpoint/2010/main" val="3364029890"/>
              </p:ext>
            </p:extLst>
          </p:nvPr>
        </p:nvGraphicFramePr>
        <p:xfrm>
          <a:off x="6191794" y="1185862"/>
          <a:ext cx="5740899" cy="34383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749087247"/>
              </p:ext>
            </p:extLst>
          </p:nvPr>
        </p:nvGraphicFramePr>
        <p:xfrm>
          <a:off x="6191793" y="4799621"/>
          <a:ext cx="5740900" cy="735852"/>
        </p:xfrm>
        <a:graphic>
          <a:graphicData uri="http://schemas.openxmlformats.org/drawingml/2006/table">
            <a:tbl>
              <a:tblPr firstRow="1" firstCol="1" bandRow="1">
                <a:tableStyleId>{69CF1AB2-1976-4502-BF36-3FF5EA218861}</a:tableStyleId>
              </a:tblPr>
              <a:tblGrid>
                <a:gridCol w="1809652">
                  <a:extLst>
                    <a:ext uri="{9D8B030D-6E8A-4147-A177-3AD203B41FA5}">
                      <a16:colId xmlns:a16="http://schemas.microsoft.com/office/drawing/2014/main" val="3007655072"/>
                    </a:ext>
                  </a:extLst>
                </a:gridCol>
                <a:gridCol w="982812">
                  <a:extLst>
                    <a:ext uri="{9D8B030D-6E8A-4147-A177-3AD203B41FA5}">
                      <a16:colId xmlns:a16="http://schemas.microsoft.com/office/drawing/2014/main" val="3028432054"/>
                    </a:ext>
                  </a:extLst>
                </a:gridCol>
                <a:gridCol w="982812">
                  <a:extLst>
                    <a:ext uri="{9D8B030D-6E8A-4147-A177-3AD203B41FA5}">
                      <a16:colId xmlns:a16="http://schemas.microsoft.com/office/drawing/2014/main" val="2336518428"/>
                    </a:ext>
                  </a:extLst>
                </a:gridCol>
                <a:gridCol w="982812">
                  <a:extLst>
                    <a:ext uri="{9D8B030D-6E8A-4147-A177-3AD203B41FA5}">
                      <a16:colId xmlns:a16="http://schemas.microsoft.com/office/drawing/2014/main" val="3403468207"/>
                    </a:ext>
                  </a:extLst>
                </a:gridCol>
                <a:gridCol w="982812">
                  <a:extLst>
                    <a:ext uri="{9D8B030D-6E8A-4147-A177-3AD203B41FA5}">
                      <a16:colId xmlns:a16="http://schemas.microsoft.com/office/drawing/2014/main" val="1032076729"/>
                    </a:ext>
                  </a:extLst>
                </a:gridCol>
              </a:tblGrid>
              <a:tr h="183963">
                <a:tc>
                  <a:txBody>
                    <a:bodyPr/>
                    <a:lstStyle/>
                    <a:p>
                      <a:endParaRPr lang="en-US" sz="1100" dirty="0">
                        <a:solidFill>
                          <a:srgbClr val="000000"/>
                        </a:solidFill>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2014-2015</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2015-2016</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2016-2017</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2017-2018</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03415539"/>
                  </a:ext>
                </a:extLst>
              </a:tr>
              <a:tr h="183963">
                <a:tc>
                  <a:txBody>
                    <a:bodyPr/>
                    <a:lstStyle/>
                    <a:p>
                      <a:pPr>
                        <a:lnSpc>
                          <a:spcPct val="107000"/>
                        </a:lnSpc>
                        <a:spcAft>
                          <a:spcPts val="0"/>
                        </a:spcAft>
                      </a:pPr>
                      <a:r>
                        <a:rPr lang="es-EC" sz="1100" dirty="0">
                          <a:solidFill>
                            <a:srgbClr val="000000"/>
                          </a:solidFill>
                          <a:effectLst/>
                        </a:rPr>
                        <a:t>Intereses por pagar</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66,64%</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61,04%</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34,50%</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34,16%</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44962360"/>
                  </a:ext>
                </a:extLst>
              </a:tr>
              <a:tr h="183963">
                <a:tc>
                  <a:txBody>
                    <a:bodyPr/>
                    <a:lstStyle/>
                    <a:p>
                      <a:pPr>
                        <a:lnSpc>
                          <a:spcPct val="107000"/>
                        </a:lnSpc>
                        <a:spcAft>
                          <a:spcPts val="0"/>
                        </a:spcAft>
                      </a:pPr>
                      <a:r>
                        <a:rPr lang="es-EC" sz="1100" dirty="0">
                          <a:solidFill>
                            <a:srgbClr val="000000"/>
                          </a:solidFill>
                          <a:effectLst/>
                        </a:rPr>
                        <a:t>Obligaciones patronales</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5,43%</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73,52%</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6,28%</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40,43%</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17892286"/>
                  </a:ext>
                </a:extLst>
              </a:tr>
              <a:tr h="183963">
                <a:tc>
                  <a:txBody>
                    <a:bodyPr/>
                    <a:lstStyle/>
                    <a:p>
                      <a:pPr>
                        <a:lnSpc>
                          <a:spcPct val="107000"/>
                        </a:lnSpc>
                        <a:spcAft>
                          <a:spcPts val="0"/>
                        </a:spcAft>
                      </a:pPr>
                      <a:r>
                        <a:rPr lang="es-EC" sz="1100" dirty="0">
                          <a:solidFill>
                            <a:srgbClr val="000000"/>
                          </a:solidFill>
                          <a:effectLst/>
                        </a:rPr>
                        <a:t>Retenciones</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265,47%</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-52,86%</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-42,44%</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-5,95%</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64673259"/>
                  </a:ext>
                </a:extLst>
              </a:tr>
            </a:tbl>
          </a:graphicData>
        </a:graphic>
      </p:graphicFrame>
    </p:spTree>
    <p:extLst>
      <p:ext uri="{BB962C8B-B14F-4D97-AF65-F5344CB8AC3E}">
        <p14:creationId xmlns:p14="http://schemas.microsoft.com/office/powerpoint/2010/main" val="312141419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EC" dirty="0">
                <a:solidFill>
                  <a:schemeClr val="tx2">
                    <a:lumMod val="50000"/>
                  </a:schemeClr>
                </a:solidFill>
              </a:rPr>
              <a:t>ANÁLISIS HORIZONTAL - PATRIMONIO</a:t>
            </a:r>
            <a:endParaRPr lang="es-EC" dirty="0"/>
          </a:p>
        </p:txBody>
      </p:sp>
      <p:sp>
        <p:nvSpPr>
          <p:cNvPr id="4" name="Rectángulo redondeado 3"/>
          <p:cNvSpPr/>
          <p:nvPr/>
        </p:nvSpPr>
        <p:spPr>
          <a:xfrm>
            <a:off x="10071464" y="117564"/>
            <a:ext cx="1998617" cy="849085"/>
          </a:xfrm>
          <a:prstGeom prst="roundRect">
            <a:avLst/>
          </a:prstGeom>
          <a:solidFill>
            <a:schemeClr val="bg2">
              <a:lumMod val="9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ysClr val="windowText" lastClr="000000"/>
                </a:solidFill>
              </a:rPr>
              <a:t>CAP. IV</a:t>
            </a:r>
          </a:p>
        </p:txBody>
      </p:sp>
      <p:graphicFrame>
        <p:nvGraphicFramePr>
          <p:cNvPr id="5" name="Gráfico 4"/>
          <p:cNvGraphicFramePr/>
          <p:nvPr>
            <p:extLst>
              <p:ext uri="{D42A27DB-BD31-4B8C-83A1-F6EECF244321}">
                <p14:modId xmlns:p14="http://schemas.microsoft.com/office/powerpoint/2010/main" val="1695012470"/>
              </p:ext>
            </p:extLst>
          </p:nvPr>
        </p:nvGraphicFramePr>
        <p:xfrm>
          <a:off x="2571206" y="966649"/>
          <a:ext cx="7049589" cy="37359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a 5"/>
          <p:cNvGraphicFramePr>
            <a:graphicFrameLocks noGrp="1"/>
          </p:cNvGraphicFramePr>
          <p:nvPr>
            <p:extLst>
              <p:ext uri="{D42A27DB-BD31-4B8C-83A1-F6EECF244321}">
                <p14:modId xmlns:p14="http://schemas.microsoft.com/office/powerpoint/2010/main" val="262456642"/>
              </p:ext>
            </p:extLst>
          </p:nvPr>
        </p:nvGraphicFramePr>
        <p:xfrm>
          <a:off x="2571206" y="4843013"/>
          <a:ext cx="7049588" cy="766218"/>
        </p:xfrm>
        <a:graphic>
          <a:graphicData uri="http://schemas.openxmlformats.org/drawingml/2006/table">
            <a:tbl>
              <a:tblPr firstRow="1" firstCol="1" bandRow="1">
                <a:tableStyleId>{69CF1AB2-1976-4502-BF36-3FF5EA218861}</a:tableStyleId>
              </a:tblPr>
              <a:tblGrid>
                <a:gridCol w="2187580">
                  <a:extLst>
                    <a:ext uri="{9D8B030D-6E8A-4147-A177-3AD203B41FA5}">
                      <a16:colId xmlns:a16="http://schemas.microsoft.com/office/drawing/2014/main" val="1715935913"/>
                    </a:ext>
                  </a:extLst>
                </a:gridCol>
                <a:gridCol w="1215502">
                  <a:extLst>
                    <a:ext uri="{9D8B030D-6E8A-4147-A177-3AD203B41FA5}">
                      <a16:colId xmlns:a16="http://schemas.microsoft.com/office/drawing/2014/main" val="2283301900"/>
                    </a:ext>
                  </a:extLst>
                </a:gridCol>
                <a:gridCol w="1215502">
                  <a:extLst>
                    <a:ext uri="{9D8B030D-6E8A-4147-A177-3AD203B41FA5}">
                      <a16:colId xmlns:a16="http://schemas.microsoft.com/office/drawing/2014/main" val="2649459310"/>
                    </a:ext>
                  </a:extLst>
                </a:gridCol>
                <a:gridCol w="1215502">
                  <a:extLst>
                    <a:ext uri="{9D8B030D-6E8A-4147-A177-3AD203B41FA5}">
                      <a16:colId xmlns:a16="http://schemas.microsoft.com/office/drawing/2014/main" val="936158114"/>
                    </a:ext>
                  </a:extLst>
                </a:gridCol>
                <a:gridCol w="1215502">
                  <a:extLst>
                    <a:ext uri="{9D8B030D-6E8A-4147-A177-3AD203B41FA5}">
                      <a16:colId xmlns:a16="http://schemas.microsoft.com/office/drawing/2014/main" val="1593560079"/>
                    </a:ext>
                  </a:extLst>
                </a:gridCol>
              </a:tblGrid>
              <a:tr h="255406">
                <a:tc>
                  <a:txBody>
                    <a:bodyPr/>
                    <a:lstStyle/>
                    <a:p>
                      <a:endParaRPr lang="en-US" sz="1100" dirty="0">
                        <a:solidFill>
                          <a:srgbClr val="000000"/>
                        </a:solidFill>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2014-2015</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2015-2016</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2016-2017</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2017-2018</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33503825"/>
                  </a:ext>
                </a:extLst>
              </a:tr>
              <a:tr h="255406">
                <a:tc>
                  <a:txBody>
                    <a:bodyPr/>
                    <a:lstStyle/>
                    <a:p>
                      <a:pPr>
                        <a:lnSpc>
                          <a:spcPct val="107000"/>
                        </a:lnSpc>
                        <a:spcAft>
                          <a:spcPts val="0"/>
                        </a:spcAft>
                      </a:pPr>
                      <a:r>
                        <a:rPr lang="es-EC" sz="1100" dirty="0">
                          <a:solidFill>
                            <a:srgbClr val="000000"/>
                          </a:solidFill>
                          <a:effectLst/>
                        </a:rPr>
                        <a:t>CAPITAL SOCIAL</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2,37%</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2,78%</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1,31%</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2,94%</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30981435"/>
                  </a:ext>
                </a:extLst>
              </a:tr>
              <a:tr h="255406">
                <a:tc>
                  <a:txBody>
                    <a:bodyPr/>
                    <a:lstStyle/>
                    <a:p>
                      <a:pPr>
                        <a:lnSpc>
                          <a:spcPct val="107000"/>
                        </a:lnSpc>
                        <a:spcAft>
                          <a:spcPts val="0"/>
                        </a:spcAft>
                      </a:pPr>
                      <a:r>
                        <a:rPr lang="es-EC" sz="1100" dirty="0">
                          <a:solidFill>
                            <a:srgbClr val="000000"/>
                          </a:solidFill>
                          <a:effectLst/>
                        </a:rPr>
                        <a:t>RESERVAS</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8,69%</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9,08%</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3,85%</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8,97%</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42119671"/>
                  </a:ext>
                </a:extLst>
              </a:tr>
            </a:tbl>
          </a:graphicData>
        </a:graphic>
      </p:graphicFrame>
    </p:spTree>
    <p:extLst>
      <p:ext uri="{BB962C8B-B14F-4D97-AF65-F5344CB8AC3E}">
        <p14:creationId xmlns:p14="http://schemas.microsoft.com/office/powerpoint/2010/main" val="151910275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EC" dirty="0">
                <a:solidFill>
                  <a:schemeClr val="tx2">
                    <a:lumMod val="50000"/>
                  </a:schemeClr>
                </a:solidFill>
              </a:rPr>
              <a:t>ANÁLISIS HORIZONTAL - INGRESOS</a:t>
            </a:r>
            <a:endParaRPr lang="es-EC" dirty="0"/>
          </a:p>
        </p:txBody>
      </p:sp>
      <p:sp>
        <p:nvSpPr>
          <p:cNvPr id="4" name="Rectángulo redondeado 3"/>
          <p:cNvSpPr/>
          <p:nvPr/>
        </p:nvSpPr>
        <p:spPr>
          <a:xfrm>
            <a:off x="10071464" y="117564"/>
            <a:ext cx="1998617" cy="849085"/>
          </a:xfrm>
          <a:prstGeom prst="roundRect">
            <a:avLst/>
          </a:prstGeom>
          <a:solidFill>
            <a:schemeClr val="bg2">
              <a:lumMod val="9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ysClr val="windowText" lastClr="000000"/>
                </a:solidFill>
              </a:rPr>
              <a:t>CAP. IV</a:t>
            </a:r>
          </a:p>
        </p:txBody>
      </p:sp>
      <p:graphicFrame>
        <p:nvGraphicFramePr>
          <p:cNvPr id="5" name="Gráfico 4">
            <a:extLst>
              <a:ext uri="{FF2B5EF4-FFF2-40B4-BE49-F238E27FC236}">
                <a16:creationId xmlns:a16="http://schemas.microsoft.com/office/drawing/2014/main" id="{ED30F967-F41E-4E78-A05E-F212E65D980E}"/>
              </a:ext>
            </a:extLst>
          </p:cNvPr>
          <p:cNvGraphicFramePr/>
          <p:nvPr>
            <p:extLst>
              <p:ext uri="{D42A27DB-BD31-4B8C-83A1-F6EECF244321}">
                <p14:modId xmlns:p14="http://schemas.microsoft.com/office/powerpoint/2010/main" val="3820683686"/>
              </p:ext>
            </p:extLst>
          </p:nvPr>
        </p:nvGraphicFramePr>
        <p:xfrm>
          <a:off x="2321129" y="966649"/>
          <a:ext cx="7549742" cy="372291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a 5"/>
          <p:cNvGraphicFramePr>
            <a:graphicFrameLocks noGrp="1"/>
          </p:cNvGraphicFramePr>
          <p:nvPr>
            <p:extLst>
              <p:ext uri="{D42A27DB-BD31-4B8C-83A1-F6EECF244321}">
                <p14:modId xmlns:p14="http://schemas.microsoft.com/office/powerpoint/2010/main" val="3974615835"/>
              </p:ext>
            </p:extLst>
          </p:nvPr>
        </p:nvGraphicFramePr>
        <p:xfrm>
          <a:off x="2321129" y="4894807"/>
          <a:ext cx="7549741" cy="696096"/>
        </p:xfrm>
        <a:graphic>
          <a:graphicData uri="http://schemas.openxmlformats.org/drawingml/2006/table">
            <a:tbl>
              <a:tblPr firstRow="1" firstCol="1" bandRow="1">
                <a:tableStyleId>{69CF1AB2-1976-4502-BF36-3FF5EA218861}</a:tableStyleId>
              </a:tblPr>
              <a:tblGrid>
                <a:gridCol w="2574436">
                  <a:extLst>
                    <a:ext uri="{9D8B030D-6E8A-4147-A177-3AD203B41FA5}">
                      <a16:colId xmlns:a16="http://schemas.microsoft.com/office/drawing/2014/main" val="2766029025"/>
                    </a:ext>
                  </a:extLst>
                </a:gridCol>
                <a:gridCol w="1218390">
                  <a:extLst>
                    <a:ext uri="{9D8B030D-6E8A-4147-A177-3AD203B41FA5}">
                      <a16:colId xmlns:a16="http://schemas.microsoft.com/office/drawing/2014/main" val="1806522397"/>
                    </a:ext>
                  </a:extLst>
                </a:gridCol>
                <a:gridCol w="1219245">
                  <a:extLst>
                    <a:ext uri="{9D8B030D-6E8A-4147-A177-3AD203B41FA5}">
                      <a16:colId xmlns:a16="http://schemas.microsoft.com/office/drawing/2014/main" val="67607350"/>
                    </a:ext>
                  </a:extLst>
                </a:gridCol>
                <a:gridCol w="1219245">
                  <a:extLst>
                    <a:ext uri="{9D8B030D-6E8A-4147-A177-3AD203B41FA5}">
                      <a16:colId xmlns:a16="http://schemas.microsoft.com/office/drawing/2014/main" val="3574345570"/>
                    </a:ext>
                  </a:extLst>
                </a:gridCol>
                <a:gridCol w="1318425">
                  <a:extLst>
                    <a:ext uri="{9D8B030D-6E8A-4147-A177-3AD203B41FA5}">
                      <a16:colId xmlns:a16="http://schemas.microsoft.com/office/drawing/2014/main" val="416224465"/>
                    </a:ext>
                  </a:extLst>
                </a:gridCol>
              </a:tblGrid>
              <a:tr h="278438">
                <a:tc>
                  <a:txBody>
                    <a:bodyPr/>
                    <a:lstStyle/>
                    <a:p>
                      <a:endParaRPr lang="en-US" sz="1100" dirty="0">
                        <a:solidFill>
                          <a:srgbClr val="000000"/>
                        </a:solidFill>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2014 - 2015</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2015 - 2016</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2016 - 2017</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2017 - 2018</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67353807"/>
                  </a:ext>
                </a:extLst>
              </a:tr>
              <a:tr h="417658">
                <a:tc>
                  <a:txBody>
                    <a:bodyPr/>
                    <a:lstStyle/>
                    <a:p>
                      <a:pPr>
                        <a:lnSpc>
                          <a:spcPct val="107000"/>
                        </a:lnSpc>
                        <a:spcAft>
                          <a:spcPts val="0"/>
                        </a:spcAft>
                      </a:pPr>
                      <a:r>
                        <a:rPr lang="es-EC" sz="1100" dirty="0">
                          <a:solidFill>
                            <a:srgbClr val="000000"/>
                          </a:solidFill>
                          <a:effectLst/>
                        </a:rPr>
                        <a:t>INTERESES Y DESCUENTOS GANADOS</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-3,90%</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-1,95%</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4,44%</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25,17%</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08220917"/>
                  </a:ext>
                </a:extLst>
              </a:tr>
            </a:tbl>
          </a:graphicData>
        </a:graphic>
      </p:graphicFrame>
    </p:spTree>
    <p:extLst>
      <p:ext uri="{BB962C8B-B14F-4D97-AF65-F5344CB8AC3E}">
        <p14:creationId xmlns:p14="http://schemas.microsoft.com/office/powerpoint/2010/main" val="316916177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EC" dirty="0">
                <a:solidFill>
                  <a:schemeClr val="tx2">
                    <a:lumMod val="50000"/>
                  </a:schemeClr>
                </a:solidFill>
              </a:rPr>
              <a:t>ANÁLISIS HORIZONTAL - GASTOS</a:t>
            </a:r>
            <a:endParaRPr lang="es-EC" dirty="0"/>
          </a:p>
        </p:txBody>
      </p:sp>
      <p:sp>
        <p:nvSpPr>
          <p:cNvPr id="4" name="Rectángulo redondeado 3"/>
          <p:cNvSpPr/>
          <p:nvPr/>
        </p:nvSpPr>
        <p:spPr>
          <a:xfrm>
            <a:off x="10071464" y="117564"/>
            <a:ext cx="1998617" cy="849085"/>
          </a:xfrm>
          <a:prstGeom prst="roundRect">
            <a:avLst/>
          </a:prstGeom>
          <a:solidFill>
            <a:schemeClr val="bg2">
              <a:lumMod val="9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ysClr val="windowText" lastClr="000000"/>
                </a:solidFill>
              </a:rPr>
              <a:t>CAP. IV</a:t>
            </a:r>
          </a:p>
        </p:txBody>
      </p:sp>
      <p:graphicFrame>
        <p:nvGraphicFramePr>
          <p:cNvPr id="5" name="Gráfico 4">
            <a:extLst>
              <a:ext uri="{FF2B5EF4-FFF2-40B4-BE49-F238E27FC236}">
                <a16:creationId xmlns:a16="http://schemas.microsoft.com/office/drawing/2014/main" id="{A8923BC7-7157-4AB8-82AB-D4E0CAC71BF3}"/>
              </a:ext>
            </a:extLst>
          </p:cNvPr>
          <p:cNvGraphicFramePr/>
          <p:nvPr>
            <p:extLst>
              <p:ext uri="{D42A27DB-BD31-4B8C-83A1-F6EECF244321}">
                <p14:modId xmlns:p14="http://schemas.microsoft.com/office/powerpoint/2010/main" val="1048377145"/>
              </p:ext>
            </p:extLst>
          </p:nvPr>
        </p:nvGraphicFramePr>
        <p:xfrm>
          <a:off x="265928" y="1346379"/>
          <a:ext cx="5716861" cy="309499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a 5"/>
          <p:cNvGraphicFramePr>
            <a:graphicFrameLocks noGrp="1"/>
          </p:cNvGraphicFramePr>
          <p:nvPr>
            <p:extLst>
              <p:ext uri="{D42A27DB-BD31-4B8C-83A1-F6EECF244321}">
                <p14:modId xmlns:p14="http://schemas.microsoft.com/office/powerpoint/2010/main" val="3336958545"/>
              </p:ext>
            </p:extLst>
          </p:nvPr>
        </p:nvGraphicFramePr>
        <p:xfrm>
          <a:off x="265927" y="4635909"/>
          <a:ext cx="5716861" cy="692745"/>
        </p:xfrm>
        <a:graphic>
          <a:graphicData uri="http://schemas.openxmlformats.org/drawingml/2006/table">
            <a:tbl>
              <a:tblPr firstRow="1" firstCol="1" bandRow="1">
                <a:tableStyleId>{69CF1AB2-1976-4502-BF36-3FF5EA218861}</a:tableStyleId>
              </a:tblPr>
              <a:tblGrid>
                <a:gridCol w="1978813">
                  <a:extLst>
                    <a:ext uri="{9D8B030D-6E8A-4147-A177-3AD203B41FA5}">
                      <a16:colId xmlns:a16="http://schemas.microsoft.com/office/drawing/2014/main" val="996494007"/>
                    </a:ext>
                  </a:extLst>
                </a:gridCol>
                <a:gridCol w="934512">
                  <a:extLst>
                    <a:ext uri="{9D8B030D-6E8A-4147-A177-3AD203B41FA5}">
                      <a16:colId xmlns:a16="http://schemas.microsoft.com/office/drawing/2014/main" val="3092397706"/>
                    </a:ext>
                  </a:extLst>
                </a:gridCol>
                <a:gridCol w="934512">
                  <a:extLst>
                    <a:ext uri="{9D8B030D-6E8A-4147-A177-3AD203B41FA5}">
                      <a16:colId xmlns:a16="http://schemas.microsoft.com/office/drawing/2014/main" val="1158489940"/>
                    </a:ext>
                  </a:extLst>
                </a:gridCol>
                <a:gridCol w="934512">
                  <a:extLst>
                    <a:ext uri="{9D8B030D-6E8A-4147-A177-3AD203B41FA5}">
                      <a16:colId xmlns:a16="http://schemas.microsoft.com/office/drawing/2014/main" val="4294256409"/>
                    </a:ext>
                  </a:extLst>
                </a:gridCol>
                <a:gridCol w="934512">
                  <a:extLst>
                    <a:ext uri="{9D8B030D-6E8A-4147-A177-3AD203B41FA5}">
                      <a16:colId xmlns:a16="http://schemas.microsoft.com/office/drawing/2014/main" val="3527019612"/>
                    </a:ext>
                  </a:extLst>
                </a:gridCol>
              </a:tblGrid>
              <a:tr h="230915">
                <a:tc>
                  <a:txBody>
                    <a:bodyPr/>
                    <a:lstStyle/>
                    <a:p>
                      <a:endParaRPr lang="en-US" sz="1100" dirty="0">
                        <a:solidFill>
                          <a:srgbClr val="000000"/>
                        </a:solidFill>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2014 - 2015</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2015 - 2016</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2016 - 2017</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2017 - 2018</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00460388"/>
                  </a:ext>
                </a:extLst>
              </a:tr>
              <a:tr h="230915">
                <a:tc>
                  <a:txBody>
                    <a:bodyPr/>
                    <a:lstStyle/>
                    <a:p>
                      <a:pPr>
                        <a:lnSpc>
                          <a:spcPct val="107000"/>
                        </a:lnSpc>
                        <a:spcAft>
                          <a:spcPts val="0"/>
                        </a:spcAft>
                      </a:pPr>
                      <a:r>
                        <a:rPr lang="es-EC" sz="1100" dirty="0">
                          <a:solidFill>
                            <a:srgbClr val="000000"/>
                          </a:solidFill>
                          <a:effectLst/>
                        </a:rPr>
                        <a:t>Depósitos de ahorro</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-4,82%</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-79,50%</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-19,18%</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-6,70%</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83829645"/>
                  </a:ext>
                </a:extLst>
              </a:tr>
              <a:tr h="230915">
                <a:tc>
                  <a:txBody>
                    <a:bodyPr/>
                    <a:lstStyle/>
                    <a:p>
                      <a:pPr>
                        <a:lnSpc>
                          <a:spcPct val="107000"/>
                        </a:lnSpc>
                        <a:spcAft>
                          <a:spcPts val="0"/>
                        </a:spcAft>
                      </a:pPr>
                      <a:r>
                        <a:rPr lang="es-EC" sz="1100" dirty="0">
                          <a:solidFill>
                            <a:srgbClr val="000000"/>
                          </a:solidFill>
                          <a:effectLst/>
                        </a:rPr>
                        <a:t>Depósitos a plazo</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44,06%</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85,43%</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24,09%</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36,76%</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34486110"/>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024779339"/>
              </p:ext>
            </p:extLst>
          </p:nvPr>
        </p:nvGraphicFramePr>
        <p:xfrm>
          <a:off x="6209943" y="4650730"/>
          <a:ext cx="5716133" cy="549068"/>
        </p:xfrm>
        <a:graphic>
          <a:graphicData uri="http://schemas.openxmlformats.org/drawingml/2006/table">
            <a:tbl>
              <a:tblPr firstRow="1" firstCol="1" bandRow="1">
                <a:tableStyleId>{69CF1AB2-1976-4502-BF36-3FF5EA218861}</a:tableStyleId>
              </a:tblPr>
              <a:tblGrid>
                <a:gridCol w="1977213">
                  <a:extLst>
                    <a:ext uri="{9D8B030D-6E8A-4147-A177-3AD203B41FA5}">
                      <a16:colId xmlns:a16="http://schemas.microsoft.com/office/drawing/2014/main" val="2836592036"/>
                    </a:ext>
                  </a:extLst>
                </a:gridCol>
                <a:gridCol w="934730">
                  <a:extLst>
                    <a:ext uri="{9D8B030D-6E8A-4147-A177-3AD203B41FA5}">
                      <a16:colId xmlns:a16="http://schemas.microsoft.com/office/drawing/2014/main" val="2063764138"/>
                    </a:ext>
                  </a:extLst>
                </a:gridCol>
                <a:gridCol w="934730">
                  <a:extLst>
                    <a:ext uri="{9D8B030D-6E8A-4147-A177-3AD203B41FA5}">
                      <a16:colId xmlns:a16="http://schemas.microsoft.com/office/drawing/2014/main" val="1004233159"/>
                    </a:ext>
                  </a:extLst>
                </a:gridCol>
                <a:gridCol w="934730">
                  <a:extLst>
                    <a:ext uri="{9D8B030D-6E8A-4147-A177-3AD203B41FA5}">
                      <a16:colId xmlns:a16="http://schemas.microsoft.com/office/drawing/2014/main" val="3603844088"/>
                    </a:ext>
                  </a:extLst>
                </a:gridCol>
                <a:gridCol w="934730">
                  <a:extLst>
                    <a:ext uri="{9D8B030D-6E8A-4147-A177-3AD203B41FA5}">
                      <a16:colId xmlns:a16="http://schemas.microsoft.com/office/drawing/2014/main" val="1352859063"/>
                    </a:ext>
                  </a:extLst>
                </a:gridCol>
              </a:tblGrid>
              <a:tr h="274534">
                <a:tc>
                  <a:txBody>
                    <a:bodyPr/>
                    <a:lstStyle/>
                    <a:p>
                      <a:endParaRPr lang="en-US" sz="1100" dirty="0">
                        <a:solidFill>
                          <a:srgbClr val="000000"/>
                        </a:solidFill>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2014 - 2015</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2015 - 2016</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2016 - 2017</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2017 - 2018</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5855388"/>
                  </a:ext>
                </a:extLst>
              </a:tr>
              <a:tr h="274534">
                <a:tc>
                  <a:txBody>
                    <a:bodyPr/>
                    <a:lstStyle/>
                    <a:p>
                      <a:pPr>
                        <a:lnSpc>
                          <a:spcPct val="107000"/>
                        </a:lnSpc>
                        <a:spcAft>
                          <a:spcPts val="0"/>
                        </a:spcAft>
                      </a:pPr>
                      <a:r>
                        <a:rPr lang="es-EC" sz="1100" dirty="0">
                          <a:solidFill>
                            <a:srgbClr val="000000"/>
                          </a:solidFill>
                          <a:effectLst/>
                        </a:rPr>
                        <a:t>GASTOS DE OPERACIÓN</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16,93%</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-3,35%</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-1,35%</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100" dirty="0">
                          <a:solidFill>
                            <a:srgbClr val="000000"/>
                          </a:solidFill>
                          <a:effectLst/>
                        </a:rPr>
                        <a:t>-0,56%</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72143047"/>
                  </a:ext>
                </a:extLst>
              </a:tr>
            </a:tbl>
          </a:graphicData>
        </a:graphic>
      </p:graphicFrame>
      <p:graphicFrame>
        <p:nvGraphicFramePr>
          <p:cNvPr id="9" name="Gráfico 8">
            <a:extLst>
              <a:ext uri="{FF2B5EF4-FFF2-40B4-BE49-F238E27FC236}">
                <a16:creationId xmlns:a16="http://schemas.microsoft.com/office/drawing/2014/main" id="{14E23733-FBE9-4B8B-875A-ACE388B41ECE}"/>
              </a:ext>
            </a:extLst>
          </p:cNvPr>
          <p:cNvGraphicFramePr>
            <a:graphicFrameLocks/>
          </p:cNvGraphicFramePr>
          <p:nvPr>
            <p:extLst>
              <p:ext uri="{D42A27DB-BD31-4B8C-83A1-F6EECF244321}">
                <p14:modId xmlns:p14="http://schemas.microsoft.com/office/powerpoint/2010/main" val="39355444"/>
              </p:ext>
            </p:extLst>
          </p:nvPr>
        </p:nvGraphicFramePr>
        <p:xfrm>
          <a:off x="6209942" y="1346379"/>
          <a:ext cx="5716131" cy="30949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8549545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EC" dirty="0">
                <a:solidFill>
                  <a:schemeClr val="tx2">
                    <a:lumMod val="50000"/>
                  </a:schemeClr>
                </a:solidFill>
              </a:rPr>
              <a:t>RESULTADOS CAMEL</a:t>
            </a:r>
            <a:endParaRPr lang="es-EC" dirty="0"/>
          </a:p>
        </p:txBody>
      </p:sp>
      <p:sp>
        <p:nvSpPr>
          <p:cNvPr id="4" name="Rectángulo redondeado 3"/>
          <p:cNvSpPr/>
          <p:nvPr/>
        </p:nvSpPr>
        <p:spPr>
          <a:xfrm>
            <a:off x="10149840" y="117564"/>
            <a:ext cx="1920241" cy="718459"/>
          </a:xfrm>
          <a:prstGeom prst="roundRect">
            <a:avLst/>
          </a:prstGeom>
          <a:solidFill>
            <a:schemeClr val="bg2">
              <a:lumMod val="9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ysClr val="windowText" lastClr="000000"/>
                </a:solidFill>
              </a:rPr>
              <a:t>CAP. IV</a:t>
            </a:r>
          </a:p>
        </p:txBody>
      </p:sp>
      <p:sp>
        <p:nvSpPr>
          <p:cNvPr id="5" name="Llamada de flecha a la derecha 4"/>
          <p:cNvSpPr/>
          <p:nvPr/>
        </p:nvSpPr>
        <p:spPr>
          <a:xfrm>
            <a:off x="222069" y="1864280"/>
            <a:ext cx="1280160" cy="885621"/>
          </a:xfrm>
          <a:prstGeom prst="rightArrowCallout">
            <a:avLst>
              <a:gd name="adj1" fmla="val 16453"/>
              <a:gd name="adj2" fmla="val 18209"/>
              <a:gd name="adj3" fmla="val 25854"/>
              <a:gd name="adj4" fmla="val 69895"/>
            </a:avLst>
          </a:prstGeom>
          <a:solidFill>
            <a:schemeClr val="accent1">
              <a:lumMod val="60000"/>
              <a:lumOff val="40000"/>
            </a:schemeClr>
          </a:solidFill>
          <a:ln w="28575">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5400" dirty="0"/>
              <a:t>C</a:t>
            </a:r>
            <a:endParaRPr lang="es-EC" sz="1200" dirty="0"/>
          </a:p>
        </p:txBody>
      </p:sp>
      <p:graphicFrame>
        <p:nvGraphicFramePr>
          <p:cNvPr id="11" name="Gráfico 10"/>
          <p:cNvGraphicFramePr/>
          <p:nvPr>
            <p:extLst>
              <p:ext uri="{D42A27DB-BD31-4B8C-83A1-F6EECF244321}">
                <p14:modId xmlns:p14="http://schemas.microsoft.com/office/powerpoint/2010/main" val="473119846"/>
              </p:ext>
            </p:extLst>
          </p:nvPr>
        </p:nvGraphicFramePr>
        <p:xfrm>
          <a:off x="1581514" y="930455"/>
          <a:ext cx="4531903" cy="27532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Gráfico 11"/>
          <p:cNvGraphicFramePr/>
          <p:nvPr>
            <p:extLst>
              <p:ext uri="{D42A27DB-BD31-4B8C-83A1-F6EECF244321}">
                <p14:modId xmlns:p14="http://schemas.microsoft.com/office/powerpoint/2010/main" val="3538936939"/>
              </p:ext>
            </p:extLst>
          </p:nvPr>
        </p:nvGraphicFramePr>
        <p:xfrm>
          <a:off x="6192702" y="930455"/>
          <a:ext cx="4538436" cy="27532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Gráfico 12"/>
          <p:cNvGraphicFramePr/>
          <p:nvPr>
            <p:extLst>
              <p:ext uri="{D42A27DB-BD31-4B8C-83A1-F6EECF244321}">
                <p14:modId xmlns:p14="http://schemas.microsoft.com/office/powerpoint/2010/main" val="2050783985"/>
              </p:ext>
            </p:extLst>
          </p:nvPr>
        </p:nvGraphicFramePr>
        <p:xfrm>
          <a:off x="1581514" y="3837858"/>
          <a:ext cx="4531903" cy="266446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Gráfico 13"/>
          <p:cNvGraphicFramePr/>
          <p:nvPr>
            <p:extLst>
              <p:ext uri="{D42A27DB-BD31-4B8C-83A1-F6EECF244321}">
                <p14:modId xmlns:p14="http://schemas.microsoft.com/office/powerpoint/2010/main" val="325849268"/>
              </p:ext>
            </p:extLst>
          </p:nvPr>
        </p:nvGraphicFramePr>
        <p:xfrm>
          <a:off x="6192702" y="3837858"/>
          <a:ext cx="4538436" cy="2664466"/>
        </p:xfrm>
        <a:graphic>
          <a:graphicData uri="http://schemas.openxmlformats.org/drawingml/2006/chart">
            <c:chart xmlns:c="http://schemas.openxmlformats.org/drawingml/2006/chart" xmlns:r="http://schemas.openxmlformats.org/officeDocument/2006/relationships" r:id="rId5"/>
          </a:graphicData>
        </a:graphic>
      </p:graphicFrame>
      <p:sp>
        <p:nvSpPr>
          <p:cNvPr id="15" name="Llamada de flecha a la derecha 14"/>
          <p:cNvSpPr/>
          <p:nvPr/>
        </p:nvSpPr>
        <p:spPr>
          <a:xfrm>
            <a:off x="222069" y="4727280"/>
            <a:ext cx="1280160" cy="885621"/>
          </a:xfrm>
          <a:prstGeom prst="rightArrowCallout">
            <a:avLst>
              <a:gd name="adj1" fmla="val 16453"/>
              <a:gd name="adj2" fmla="val 18209"/>
              <a:gd name="adj3" fmla="val 25854"/>
              <a:gd name="adj4" fmla="val 69895"/>
            </a:avLst>
          </a:prstGeom>
          <a:solidFill>
            <a:schemeClr val="accent1">
              <a:lumMod val="60000"/>
              <a:lumOff val="40000"/>
            </a:schemeClr>
          </a:solidFill>
          <a:ln w="28575">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5400" dirty="0"/>
              <a:t>A</a:t>
            </a:r>
          </a:p>
        </p:txBody>
      </p:sp>
    </p:spTree>
    <p:extLst>
      <p:ext uri="{BB962C8B-B14F-4D97-AF65-F5344CB8AC3E}">
        <p14:creationId xmlns:p14="http://schemas.microsoft.com/office/powerpoint/2010/main" val="82360459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lamada de flecha a la derecha 4"/>
          <p:cNvSpPr/>
          <p:nvPr/>
        </p:nvSpPr>
        <p:spPr>
          <a:xfrm>
            <a:off x="182880" y="1915760"/>
            <a:ext cx="1280160" cy="885621"/>
          </a:xfrm>
          <a:prstGeom prst="rightArrowCallout">
            <a:avLst>
              <a:gd name="adj1" fmla="val 16453"/>
              <a:gd name="adj2" fmla="val 18209"/>
              <a:gd name="adj3" fmla="val 25854"/>
              <a:gd name="adj4" fmla="val 69895"/>
            </a:avLst>
          </a:prstGeom>
          <a:solidFill>
            <a:schemeClr val="accent1">
              <a:lumMod val="60000"/>
              <a:lumOff val="40000"/>
            </a:schemeClr>
          </a:solidFill>
          <a:ln w="28575">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5400" dirty="0"/>
              <a:t>M</a:t>
            </a:r>
          </a:p>
        </p:txBody>
      </p:sp>
      <p:sp>
        <p:nvSpPr>
          <p:cNvPr id="6" name="Llamada de flecha a la derecha 5"/>
          <p:cNvSpPr/>
          <p:nvPr/>
        </p:nvSpPr>
        <p:spPr>
          <a:xfrm>
            <a:off x="163558" y="4852437"/>
            <a:ext cx="1280160" cy="885621"/>
          </a:xfrm>
          <a:prstGeom prst="rightArrowCallout">
            <a:avLst>
              <a:gd name="adj1" fmla="val 16453"/>
              <a:gd name="adj2" fmla="val 18209"/>
              <a:gd name="adj3" fmla="val 25854"/>
              <a:gd name="adj4" fmla="val 69895"/>
            </a:avLst>
          </a:prstGeom>
          <a:solidFill>
            <a:schemeClr val="accent1">
              <a:lumMod val="60000"/>
              <a:lumOff val="40000"/>
            </a:schemeClr>
          </a:solidFill>
          <a:ln w="28575">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5400" dirty="0"/>
              <a:t>E</a:t>
            </a:r>
          </a:p>
        </p:txBody>
      </p:sp>
      <p:graphicFrame>
        <p:nvGraphicFramePr>
          <p:cNvPr id="7" name="Gráfico 6"/>
          <p:cNvGraphicFramePr/>
          <p:nvPr>
            <p:extLst>
              <p:ext uri="{D42A27DB-BD31-4B8C-83A1-F6EECF244321}">
                <p14:modId xmlns:p14="http://schemas.microsoft.com/office/powerpoint/2010/main" val="3630376093"/>
              </p:ext>
            </p:extLst>
          </p:nvPr>
        </p:nvGraphicFramePr>
        <p:xfrm>
          <a:off x="1528355" y="830715"/>
          <a:ext cx="4781005" cy="295751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áfico 7">
            <a:extLst>
              <a:ext uri="{FF2B5EF4-FFF2-40B4-BE49-F238E27FC236}">
                <a16:creationId xmlns:a16="http://schemas.microsoft.com/office/drawing/2014/main" id="{427FA6B9-C9A9-4015-9518-540CEA7A3F65}"/>
              </a:ext>
            </a:extLst>
          </p:cNvPr>
          <p:cNvGraphicFramePr/>
          <p:nvPr>
            <p:extLst>
              <p:ext uri="{D42A27DB-BD31-4B8C-83A1-F6EECF244321}">
                <p14:modId xmlns:p14="http://schemas.microsoft.com/office/powerpoint/2010/main" val="4229997472"/>
              </p:ext>
            </p:extLst>
          </p:nvPr>
        </p:nvGraphicFramePr>
        <p:xfrm>
          <a:off x="6374676" y="830715"/>
          <a:ext cx="4794066" cy="295751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áfico 8">
            <a:extLst>
              <a:ext uri="{FF2B5EF4-FFF2-40B4-BE49-F238E27FC236}">
                <a16:creationId xmlns:a16="http://schemas.microsoft.com/office/drawing/2014/main" id="{B55242A5-C0F0-46B8-890E-82C908701071}"/>
              </a:ext>
            </a:extLst>
          </p:cNvPr>
          <p:cNvGraphicFramePr/>
          <p:nvPr>
            <p:extLst>
              <p:ext uri="{D42A27DB-BD31-4B8C-83A1-F6EECF244321}">
                <p14:modId xmlns:p14="http://schemas.microsoft.com/office/powerpoint/2010/main" val="1017984589"/>
              </p:ext>
            </p:extLst>
          </p:nvPr>
        </p:nvGraphicFramePr>
        <p:xfrm>
          <a:off x="1509033" y="3967626"/>
          <a:ext cx="4800327" cy="265524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Gráfico 9">
            <a:extLst>
              <a:ext uri="{FF2B5EF4-FFF2-40B4-BE49-F238E27FC236}">
                <a16:creationId xmlns:a16="http://schemas.microsoft.com/office/drawing/2014/main" id="{4CFBDB2F-0074-450B-8DF6-B2B63B0FB963}"/>
              </a:ext>
            </a:extLst>
          </p:cNvPr>
          <p:cNvGraphicFramePr/>
          <p:nvPr>
            <p:extLst>
              <p:ext uri="{D42A27DB-BD31-4B8C-83A1-F6EECF244321}">
                <p14:modId xmlns:p14="http://schemas.microsoft.com/office/powerpoint/2010/main" val="2924767159"/>
              </p:ext>
            </p:extLst>
          </p:nvPr>
        </p:nvGraphicFramePr>
        <p:xfrm>
          <a:off x="6374675" y="3967627"/>
          <a:ext cx="4794067" cy="2655244"/>
        </p:xfrm>
        <a:graphic>
          <a:graphicData uri="http://schemas.openxmlformats.org/drawingml/2006/chart">
            <c:chart xmlns:c="http://schemas.openxmlformats.org/drawingml/2006/chart" xmlns:r="http://schemas.openxmlformats.org/officeDocument/2006/relationships" r:id="rId5"/>
          </a:graphicData>
        </a:graphic>
      </p:graphicFrame>
      <p:sp>
        <p:nvSpPr>
          <p:cNvPr id="11" name="Rectángulo redondeado 10"/>
          <p:cNvSpPr/>
          <p:nvPr/>
        </p:nvSpPr>
        <p:spPr>
          <a:xfrm>
            <a:off x="10162903" y="72514"/>
            <a:ext cx="1920241" cy="718459"/>
          </a:xfrm>
          <a:prstGeom prst="roundRect">
            <a:avLst/>
          </a:prstGeom>
          <a:solidFill>
            <a:schemeClr val="bg2">
              <a:lumMod val="9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ysClr val="windowText" lastClr="000000"/>
                </a:solidFill>
              </a:rPr>
              <a:t>CAP. IV</a:t>
            </a:r>
          </a:p>
        </p:txBody>
      </p:sp>
    </p:spTree>
    <p:extLst>
      <p:ext uri="{BB962C8B-B14F-4D97-AF65-F5344CB8AC3E}">
        <p14:creationId xmlns:p14="http://schemas.microsoft.com/office/powerpoint/2010/main" val="277156397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lamada de flecha a la derecha 4"/>
          <p:cNvSpPr/>
          <p:nvPr/>
        </p:nvSpPr>
        <p:spPr>
          <a:xfrm>
            <a:off x="182880" y="2766993"/>
            <a:ext cx="1280160" cy="885621"/>
          </a:xfrm>
          <a:prstGeom prst="rightArrowCallout">
            <a:avLst>
              <a:gd name="adj1" fmla="val 16453"/>
              <a:gd name="adj2" fmla="val 18209"/>
              <a:gd name="adj3" fmla="val 25854"/>
              <a:gd name="adj4" fmla="val 69895"/>
            </a:avLst>
          </a:prstGeom>
          <a:solidFill>
            <a:schemeClr val="accent1">
              <a:lumMod val="60000"/>
              <a:lumOff val="40000"/>
            </a:schemeClr>
          </a:solidFill>
          <a:ln w="28575">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5400" dirty="0"/>
              <a:t>L</a:t>
            </a:r>
          </a:p>
        </p:txBody>
      </p:sp>
      <p:sp>
        <p:nvSpPr>
          <p:cNvPr id="11" name="Rectángulo redondeado 10"/>
          <p:cNvSpPr/>
          <p:nvPr/>
        </p:nvSpPr>
        <p:spPr>
          <a:xfrm>
            <a:off x="10162903" y="72514"/>
            <a:ext cx="1920241" cy="718459"/>
          </a:xfrm>
          <a:prstGeom prst="roundRect">
            <a:avLst/>
          </a:prstGeom>
          <a:solidFill>
            <a:schemeClr val="bg2">
              <a:lumMod val="9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ysClr val="windowText" lastClr="000000"/>
                </a:solidFill>
              </a:rPr>
              <a:t>CAP. IV</a:t>
            </a:r>
          </a:p>
        </p:txBody>
      </p:sp>
      <p:graphicFrame>
        <p:nvGraphicFramePr>
          <p:cNvPr id="12" name="Gráfico 11">
            <a:extLst>
              <a:ext uri="{FF2B5EF4-FFF2-40B4-BE49-F238E27FC236}">
                <a16:creationId xmlns:a16="http://schemas.microsoft.com/office/drawing/2014/main" id="{76E98FD6-9B74-48BC-851F-10C7434E1D76}"/>
              </a:ext>
            </a:extLst>
          </p:cNvPr>
          <p:cNvGraphicFramePr/>
          <p:nvPr>
            <p:extLst>
              <p:ext uri="{D42A27DB-BD31-4B8C-83A1-F6EECF244321}">
                <p14:modId xmlns:p14="http://schemas.microsoft.com/office/powerpoint/2010/main" val="3062528952"/>
              </p:ext>
            </p:extLst>
          </p:nvPr>
        </p:nvGraphicFramePr>
        <p:xfrm>
          <a:off x="1570678" y="1745580"/>
          <a:ext cx="4843185" cy="292844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Gráfico 12">
            <a:extLst>
              <a:ext uri="{FF2B5EF4-FFF2-40B4-BE49-F238E27FC236}">
                <a16:creationId xmlns:a16="http://schemas.microsoft.com/office/drawing/2014/main" id="{B777D8C6-F9D6-4412-8CED-940219299584}"/>
              </a:ext>
            </a:extLst>
          </p:cNvPr>
          <p:cNvGraphicFramePr/>
          <p:nvPr>
            <p:extLst>
              <p:ext uri="{D42A27DB-BD31-4B8C-83A1-F6EECF244321}">
                <p14:modId xmlns:p14="http://schemas.microsoft.com/office/powerpoint/2010/main" val="1484744056"/>
              </p:ext>
            </p:extLst>
          </p:nvPr>
        </p:nvGraphicFramePr>
        <p:xfrm>
          <a:off x="6521501" y="1745579"/>
          <a:ext cx="4751745" cy="29284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9239207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EC" dirty="0">
                <a:solidFill>
                  <a:schemeClr val="tx2">
                    <a:lumMod val="50000"/>
                  </a:schemeClr>
                </a:solidFill>
                <a:effectLst/>
              </a:rPr>
              <a:t>DISEÑO DE LA PROPUESTA / HERRAMIENTA</a:t>
            </a:r>
            <a:endParaRPr lang="es-EC" dirty="0">
              <a:solidFill>
                <a:schemeClr val="tx2">
                  <a:lumMod val="50000"/>
                </a:schemeClr>
              </a:solidFill>
            </a:endParaRPr>
          </a:p>
        </p:txBody>
      </p:sp>
      <p:grpSp>
        <p:nvGrpSpPr>
          <p:cNvPr id="13" name="Grupo 12"/>
          <p:cNvGrpSpPr/>
          <p:nvPr/>
        </p:nvGrpSpPr>
        <p:grpSpPr>
          <a:xfrm>
            <a:off x="623888" y="1341670"/>
            <a:ext cx="10972799" cy="4509700"/>
            <a:chOff x="623888" y="1341670"/>
            <a:chExt cx="10972799" cy="4509700"/>
          </a:xfrm>
        </p:grpSpPr>
        <p:sp>
          <p:nvSpPr>
            <p:cNvPr id="14" name="Forma libre 13"/>
            <p:cNvSpPr/>
            <p:nvPr/>
          </p:nvSpPr>
          <p:spPr>
            <a:xfrm>
              <a:off x="623888" y="1341670"/>
              <a:ext cx="10972799" cy="1047238"/>
            </a:xfrm>
            <a:custGeom>
              <a:avLst/>
              <a:gdLst>
                <a:gd name="connsiteX0" fmla="*/ 0 w 10972799"/>
                <a:gd name="connsiteY0" fmla="*/ 142051 h 1420506"/>
                <a:gd name="connsiteX1" fmla="*/ 142051 w 10972799"/>
                <a:gd name="connsiteY1" fmla="*/ 0 h 1420506"/>
                <a:gd name="connsiteX2" fmla="*/ 10830748 w 10972799"/>
                <a:gd name="connsiteY2" fmla="*/ 0 h 1420506"/>
                <a:gd name="connsiteX3" fmla="*/ 10972799 w 10972799"/>
                <a:gd name="connsiteY3" fmla="*/ 142051 h 1420506"/>
                <a:gd name="connsiteX4" fmla="*/ 10972799 w 10972799"/>
                <a:gd name="connsiteY4" fmla="*/ 1278455 h 1420506"/>
                <a:gd name="connsiteX5" fmla="*/ 10830748 w 10972799"/>
                <a:gd name="connsiteY5" fmla="*/ 1420506 h 1420506"/>
                <a:gd name="connsiteX6" fmla="*/ 142051 w 10972799"/>
                <a:gd name="connsiteY6" fmla="*/ 1420506 h 1420506"/>
                <a:gd name="connsiteX7" fmla="*/ 0 w 10972799"/>
                <a:gd name="connsiteY7" fmla="*/ 1278455 h 1420506"/>
                <a:gd name="connsiteX8" fmla="*/ 0 w 10972799"/>
                <a:gd name="connsiteY8" fmla="*/ 142051 h 1420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799" h="1420506">
                  <a:moveTo>
                    <a:pt x="0" y="142051"/>
                  </a:moveTo>
                  <a:cubicBezTo>
                    <a:pt x="0" y="63598"/>
                    <a:pt x="63598" y="0"/>
                    <a:pt x="142051" y="0"/>
                  </a:cubicBezTo>
                  <a:lnTo>
                    <a:pt x="10830748" y="0"/>
                  </a:lnTo>
                  <a:cubicBezTo>
                    <a:pt x="10909201" y="0"/>
                    <a:pt x="10972799" y="63598"/>
                    <a:pt x="10972799" y="142051"/>
                  </a:cubicBezTo>
                  <a:lnTo>
                    <a:pt x="10972799" y="1278455"/>
                  </a:lnTo>
                  <a:cubicBezTo>
                    <a:pt x="10972799" y="1356908"/>
                    <a:pt x="10909201" y="1420506"/>
                    <a:pt x="10830748" y="1420506"/>
                  </a:cubicBezTo>
                  <a:lnTo>
                    <a:pt x="142051" y="1420506"/>
                  </a:lnTo>
                  <a:cubicBezTo>
                    <a:pt x="63598" y="1420506"/>
                    <a:pt x="0" y="1356908"/>
                    <a:pt x="0" y="1278455"/>
                  </a:cubicBezTo>
                  <a:lnTo>
                    <a:pt x="0" y="142051"/>
                  </a:lnTo>
                  <a:close/>
                </a:path>
              </a:pathLst>
            </a:custGeom>
            <a:noFill/>
            <a:ln w="57150">
              <a:solidFill>
                <a:schemeClr val="accent2"/>
              </a:solidFill>
              <a:prstDash val="lgDashDotDot"/>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75895" tIns="64465" rIns="75895" bIns="64465" numCol="1" spcCol="1270" anchor="ctr" anchorCtr="0">
              <a:noAutofit/>
            </a:bodyPr>
            <a:lstStyle/>
            <a:p>
              <a:pPr lvl="0" algn="ctr" defTabSz="800100">
                <a:lnSpc>
                  <a:spcPct val="90000"/>
                </a:lnSpc>
                <a:spcBef>
                  <a:spcPct val="0"/>
                </a:spcBef>
                <a:spcAft>
                  <a:spcPct val="35000"/>
                </a:spcAft>
              </a:pPr>
              <a:r>
                <a:rPr lang="es-EC" sz="2000" kern="1200" dirty="0">
                  <a:solidFill>
                    <a:srgbClr val="000000"/>
                  </a:solidFill>
                </a:rPr>
                <a:t>Diseñar una herramienta que facilite el cálculo de los indicadores CAMEL y cuente con un manual que facilite el acceso y utilización a diferentes usuarios.</a:t>
              </a:r>
              <a:endParaRPr lang="es-ES" sz="2000" kern="1200" dirty="0">
                <a:solidFill>
                  <a:srgbClr val="000000"/>
                </a:solidFill>
              </a:endParaRPr>
            </a:p>
          </p:txBody>
        </p:sp>
        <p:sp>
          <p:nvSpPr>
            <p:cNvPr id="15" name="Rectángulo redondeado 14"/>
            <p:cNvSpPr/>
            <p:nvPr/>
          </p:nvSpPr>
          <p:spPr>
            <a:xfrm>
              <a:off x="623888" y="2763929"/>
              <a:ext cx="1873652" cy="1496474"/>
            </a:xfrm>
            <a:prstGeom prst="roundRect">
              <a:avLst>
                <a:gd name="adj" fmla="val 16670"/>
              </a:avLst>
            </a:prstGeom>
            <a:solidFill>
              <a:schemeClr val="accent4">
                <a:lumMod val="60000"/>
                <a:lumOff val="40000"/>
              </a:schemeClr>
            </a:solid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a:pPr algn="ctr"/>
              <a:endParaRPr lang="es-EC" sz="1400" b="1" dirty="0">
                <a:solidFill>
                  <a:srgbClr val="000000"/>
                </a:solidFill>
              </a:endParaRPr>
            </a:p>
            <a:p>
              <a:pPr algn="ctr"/>
              <a:endParaRPr lang="es-EC" sz="1400" b="1" dirty="0">
                <a:solidFill>
                  <a:srgbClr val="000000"/>
                </a:solidFill>
              </a:endParaRPr>
            </a:p>
            <a:p>
              <a:pPr algn="ctr"/>
              <a:r>
                <a:rPr lang="es-EC" sz="1400" b="1" dirty="0">
                  <a:solidFill>
                    <a:srgbClr val="000000"/>
                  </a:solidFill>
                </a:rPr>
                <a:t>GENERALIDADES</a:t>
              </a:r>
            </a:p>
          </p:txBody>
        </p:sp>
        <p:sp>
          <p:nvSpPr>
            <p:cNvPr id="16" name="Forma libre 15"/>
            <p:cNvSpPr/>
            <p:nvPr/>
          </p:nvSpPr>
          <p:spPr>
            <a:xfrm>
              <a:off x="2497539" y="2763929"/>
              <a:ext cx="9099147" cy="1496474"/>
            </a:xfrm>
            <a:custGeom>
              <a:avLst/>
              <a:gdLst>
                <a:gd name="connsiteX0" fmla="*/ 0 w 9467062"/>
                <a:gd name="connsiteY0" fmla="*/ 236798 h 1420506"/>
                <a:gd name="connsiteX1" fmla="*/ 236798 w 9467062"/>
                <a:gd name="connsiteY1" fmla="*/ 0 h 1420506"/>
                <a:gd name="connsiteX2" fmla="*/ 9230264 w 9467062"/>
                <a:gd name="connsiteY2" fmla="*/ 0 h 1420506"/>
                <a:gd name="connsiteX3" fmla="*/ 9467062 w 9467062"/>
                <a:gd name="connsiteY3" fmla="*/ 236798 h 1420506"/>
                <a:gd name="connsiteX4" fmla="*/ 9467062 w 9467062"/>
                <a:gd name="connsiteY4" fmla="*/ 1183708 h 1420506"/>
                <a:gd name="connsiteX5" fmla="*/ 9230264 w 9467062"/>
                <a:gd name="connsiteY5" fmla="*/ 1420506 h 1420506"/>
                <a:gd name="connsiteX6" fmla="*/ 236798 w 9467062"/>
                <a:gd name="connsiteY6" fmla="*/ 1420506 h 1420506"/>
                <a:gd name="connsiteX7" fmla="*/ 0 w 9467062"/>
                <a:gd name="connsiteY7" fmla="*/ 1183708 h 1420506"/>
                <a:gd name="connsiteX8" fmla="*/ 0 w 9467062"/>
                <a:gd name="connsiteY8" fmla="*/ 236798 h 1420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67062" h="1420506">
                  <a:moveTo>
                    <a:pt x="0" y="236798"/>
                  </a:moveTo>
                  <a:cubicBezTo>
                    <a:pt x="0" y="106018"/>
                    <a:pt x="106018" y="0"/>
                    <a:pt x="236798" y="0"/>
                  </a:cubicBezTo>
                  <a:lnTo>
                    <a:pt x="9230264" y="0"/>
                  </a:lnTo>
                  <a:cubicBezTo>
                    <a:pt x="9361044" y="0"/>
                    <a:pt x="9467062" y="106018"/>
                    <a:pt x="9467062" y="236798"/>
                  </a:cubicBezTo>
                  <a:lnTo>
                    <a:pt x="9467062" y="1183708"/>
                  </a:lnTo>
                  <a:cubicBezTo>
                    <a:pt x="9467062" y="1314488"/>
                    <a:pt x="9361044" y="1420506"/>
                    <a:pt x="9230264" y="1420506"/>
                  </a:cubicBezTo>
                  <a:lnTo>
                    <a:pt x="236798" y="1420506"/>
                  </a:lnTo>
                  <a:cubicBezTo>
                    <a:pt x="106018" y="1420506"/>
                    <a:pt x="0" y="1314488"/>
                    <a:pt x="0" y="1183708"/>
                  </a:cubicBezTo>
                  <a:lnTo>
                    <a:pt x="0" y="236798"/>
                  </a:lnTo>
                  <a:close/>
                </a:path>
              </a:pathLst>
            </a:custGeom>
            <a:solidFill>
              <a:schemeClr val="accent4">
                <a:lumMod val="60000"/>
                <a:lumOff val="40000"/>
              </a:schemeClr>
            </a:solid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97372" tIns="197372" rIns="197372" bIns="197372" numCol="1" spcCol="1270" anchor="ctr" anchorCtr="0">
              <a:noAutofit/>
            </a:bodyPr>
            <a:lstStyle/>
            <a:p>
              <a:pPr lvl="0" algn="l" defTabSz="800100">
                <a:lnSpc>
                  <a:spcPct val="90000"/>
                </a:lnSpc>
                <a:spcBef>
                  <a:spcPct val="0"/>
                </a:spcBef>
                <a:spcAft>
                  <a:spcPct val="35000"/>
                </a:spcAft>
              </a:pPr>
              <a:r>
                <a:rPr lang="es-EC" kern="1200" dirty="0">
                  <a:solidFill>
                    <a:srgbClr val="000000"/>
                  </a:solidFill>
                </a:rPr>
                <a:t>En Ecuador se decide aplicar la metodología CAMEL partiendo de la necesidad de contar con un sistema de alerta temprana.</a:t>
              </a:r>
              <a:br>
                <a:rPr lang="es-EC" kern="1200" dirty="0">
                  <a:solidFill>
                    <a:srgbClr val="000000"/>
                  </a:solidFill>
                </a:rPr>
              </a:br>
              <a:r>
                <a:rPr lang="es-EC" kern="1200" dirty="0">
                  <a:solidFill>
                    <a:srgbClr val="000000"/>
                  </a:solidFill>
                </a:rPr>
                <a:t>Esta metodología se fue ajustando según las necesidades con la finalidad de que sea una herramienta completa para evaluar una entidad financiera en todos sus aspectos.</a:t>
              </a:r>
              <a:endParaRPr lang="es-ES" kern="1200" dirty="0">
                <a:solidFill>
                  <a:srgbClr val="000000"/>
                </a:solidFill>
              </a:endParaRPr>
            </a:p>
          </p:txBody>
        </p:sp>
        <p:sp>
          <p:nvSpPr>
            <p:cNvPr id="17" name="Rectángulo redondeado 16"/>
            <p:cNvSpPr/>
            <p:nvPr/>
          </p:nvSpPr>
          <p:spPr>
            <a:xfrm>
              <a:off x="623888" y="4354896"/>
              <a:ext cx="1873652" cy="1496474"/>
            </a:xfrm>
            <a:prstGeom prst="roundRect">
              <a:avLst>
                <a:gd name="adj" fmla="val 16670"/>
              </a:avLst>
            </a:prstGeom>
            <a:solidFill>
              <a:schemeClr val="accent5">
                <a:lumMod val="60000"/>
                <a:lumOff val="40000"/>
              </a:schemeClr>
            </a:solidFill>
          </p:spPr>
          <p:style>
            <a:lnRef idx="2">
              <a:schemeClr val="lt1">
                <a:hueOff val="0"/>
                <a:satOff val="0"/>
                <a:lumOff val="0"/>
                <a:alphaOff val="0"/>
              </a:schemeClr>
            </a:lnRef>
            <a:fillRef idx="1">
              <a:schemeClr val="accent3">
                <a:hueOff val="-2567512"/>
                <a:satOff val="48481"/>
                <a:lumOff val="-2941"/>
                <a:alphaOff val="0"/>
              </a:schemeClr>
            </a:fillRef>
            <a:effectRef idx="0">
              <a:schemeClr val="accent3">
                <a:hueOff val="-2567512"/>
                <a:satOff val="48481"/>
                <a:lumOff val="-2941"/>
                <a:alphaOff val="0"/>
              </a:schemeClr>
            </a:effectRef>
            <a:fontRef idx="minor">
              <a:schemeClr val="lt1"/>
            </a:fontRef>
          </p:style>
          <p:txBody>
            <a:bodyPr/>
            <a:lstStyle/>
            <a:p>
              <a:pPr algn="ctr"/>
              <a:endParaRPr lang="es-EC" sz="1400" b="1" dirty="0">
                <a:solidFill>
                  <a:srgbClr val="000000"/>
                </a:solidFill>
              </a:endParaRPr>
            </a:p>
            <a:p>
              <a:pPr algn="ctr"/>
              <a:endParaRPr lang="es-EC" sz="1400" b="1" dirty="0">
                <a:solidFill>
                  <a:srgbClr val="000000"/>
                </a:solidFill>
              </a:endParaRPr>
            </a:p>
            <a:p>
              <a:pPr algn="ctr"/>
              <a:r>
                <a:rPr lang="es-EC" sz="1400" b="1" dirty="0">
                  <a:solidFill>
                    <a:srgbClr val="000000"/>
                  </a:solidFill>
                </a:rPr>
                <a:t>ANTECEDENTES</a:t>
              </a:r>
            </a:p>
          </p:txBody>
        </p:sp>
        <p:sp>
          <p:nvSpPr>
            <p:cNvPr id="18" name="Forma libre 17"/>
            <p:cNvSpPr/>
            <p:nvPr/>
          </p:nvSpPr>
          <p:spPr>
            <a:xfrm>
              <a:off x="2497539" y="4354896"/>
              <a:ext cx="9099148" cy="1496474"/>
            </a:xfrm>
            <a:custGeom>
              <a:avLst/>
              <a:gdLst>
                <a:gd name="connsiteX0" fmla="*/ 0 w 9467062"/>
                <a:gd name="connsiteY0" fmla="*/ 236798 h 1420506"/>
                <a:gd name="connsiteX1" fmla="*/ 236798 w 9467062"/>
                <a:gd name="connsiteY1" fmla="*/ 0 h 1420506"/>
                <a:gd name="connsiteX2" fmla="*/ 9230264 w 9467062"/>
                <a:gd name="connsiteY2" fmla="*/ 0 h 1420506"/>
                <a:gd name="connsiteX3" fmla="*/ 9467062 w 9467062"/>
                <a:gd name="connsiteY3" fmla="*/ 236798 h 1420506"/>
                <a:gd name="connsiteX4" fmla="*/ 9467062 w 9467062"/>
                <a:gd name="connsiteY4" fmla="*/ 1183708 h 1420506"/>
                <a:gd name="connsiteX5" fmla="*/ 9230264 w 9467062"/>
                <a:gd name="connsiteY5" fmla="*/ 1420506 h 1420506"/>
                <a:gd name="connsiteX6" fmla="*/ 236798 w 9467062"/>
                <a:gd name="connsiteY6" fmla="*/ 1420506 h 1420506"/>
                <a:gd name="connsiteX7" fmla="*/ 0 w 9467062"/>
                <a:gd name="connsiteY7" fmla="*/ 1183708 h 1420506"/>
                <a:gd name="connsiteX8" fmla="*/ 0 w 9467062"/>
                <a:gd name="connsiteY8" fmla="*/ 236798 h 1420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67062" h="1420506">
                  <a:moveTo>
                    <a:pt x="0" y="236798"/>
                  </a:moveTo>
                  <a:cubicBezTo>
                    <a:pt x="0" y="106018"/>
                    <a:pt x="106018" y="0"/>
                    <a:pt x="236798" y="0"/>
                  </a:cubicBezTo>
                  <a:lnTo>
                    <a:pt x="9230264" y="0"/>
                  </a:lnTo>
                  <a:cubicBezTo>
                    <a:pt x="9361044" y="0"/>
                    <a:pt x="9467062" y="106018"/>
                    <a:pt x="9467062" y="236798"/>
                  </a:cubicBezTo>
                  <a:lnTo>
                    <a:pt x="9467062" y="1183708"/>
                  </a:lnTo>
                  <a:cubicBezTo>
                    <a:pt x="9467062" y="1314488"/>
                    <a:pt x="9361044" y="1420506"/>
                    <a:pt x="9230264" y="1420506"/>
                  </a:cubicBezTo>
                  <a:lnTo>
                    <a:pt x="236798" y="1420506"/>
                  </a:lnTo>
                  <a:cubicBezTo>
                    <a:pt x="106018" y="1420506"/>
                    <a:pt x="0" y="1314488"/>
                    <a:pt x="0" y="1183708"/>
                  </a:cubicBezTo>
                  <a:lnTo>
                    <a:pt x="0" y="236798"/>
                  </a:lnTo>
                  <a:close/>
                </a:path>
              </a:pathLst>
            </a:custGeom>
            <a:solidFill>
              <a:schemeClr val="accent5">
                <a:lumMod val="60000"/>
                <a:lumOff val="40000"/>
              </a:schemeClr>
            </a:solidFill>
          </p:spPr>
          <p:style>
            <a:lnRef idx="2">
              <a:schemeClr val="lt1">
                <a:hueOff val="0"/>
                <a:satOff val="0"/>
                <a:lumOff val="0"/>
                <a:alphaOff val="0"/>
              </a:schemeClr>
            </a:lnRef>
            <a:fillRef idx="1">
              <a:schemeClr val="accent3">
                <a:hueOff val="-2567512"/>
                <a:satOff val="48481"/>
                <a:lumOff val="-2941"/>
                <a:alphaOff val="0"/>
              </a:schemeClr>
            </a:fillRef>
            <a:effectRef idx="0">
              <a:schemeClr val="accent3">
                <a:hueOff val="-2567512"/>
                <a:satOff val="48481"/>
                <a:lumOff val="-2941"/>
                <a:alphaOff val="0"/>
              </a:schemeClr>
            </a:effectRef>
            <a:fontRef idx="minor">
              <a:schemeClr val="lt1"/>
            </a:fontRef>
          </p:style>
          <p:txBody>
            <a:bodyPr spcFirstLastPara="0" vert="horz" wrap="square" lIns="197372" tIns="197372" rIns="197372" bIns="197372" numCol="1" spcCol="1270" anchor="ctr" anchorCtr="0">
              <a:noAutofit/>
            </a:bodyPr>
            <a:lstStyle/>
            <a:p>
              <a:pPr lvl="0" algn="l" defTabSz="800100">
                <a:lnSpc>
                  <a:spcPct val="90000"/>
                </a:lnSpc>
                <a:spcBef>
                  <a:spcPct val="0"/>
                </a:spcBef>
                <a:spcAft>
                  <a:spcPct val="35000"/>
                </a:spcAft>
              </a:pPr>
              <a:r>
                <a:rPr lang="es-EC" kern="1200" dirty="0">
                  <a:solidFill>
                    <a:srgbClr val="000000"/>
                  </a:solidFill>
                </a:rPr>
                <a:t>La existencia de diferentes programas contables que facilitan las actividades pero tienen costos elevados nos lleva a implementar una herramienta básica de fácil acceso que ofrece resultados inmediatos y confiables.</a:t>
              </a:r>
              <a:endParaRPr lang="es-ES" kern="1200" dirty="0">
                <a:solidFill>
                  <a:srgbClr val="000000"/>
                </a:solidFill>
              </a:endParaRPr>
            </a:p>
          </p:txBody>
        </p:sp>
      </p:grpSp>
      <p:sp>
        <p:nvSpPr>
          <p:cNvPr id="5" name="Rectángulo redondeado 4"/>
          <p:cNvSpPr/>
          <p:nvPr/>
        </p:nvSpPr>
        <p:spPr>
          <a:xfrm>
            <a:off x="10071464" y="117564"/>
            <a:ext cx="1998617" cy="849085"/>
          </a:xfrm>
          <a:prstGeom prst="roundRect">
            <a:avLst/>
          </a:prstGeom>
          <a:solidFill>
            <a:schemeClr val="bg2">
              <a:lumMod val="9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ysClr val="windowText" lastClr="000000"/>
                </a:solidFill>
              </a:rPr>
              <a:t>CAP. V</a:t>
            </a:r>
          </a:p>
        </p:txBody>
      </p:sp>
    </p:spTree>
    <p:extLst>
      <p:ext uri="{BB962C8B-B14F-4D97-AF65-F5344CB8AC3E}">
        <p14:creationId xmlns:p14="http://schemas.microsoft.com/office/powerpoint/2010/main" val="125137398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EC" dirty="0">
                <a:solidFill>
                  <a:schemeClr val="tx2">
                    <a:lumMod val="50000"/>
                  </a:schemeClr>
                </a:solidFill>
              </a:rPr>
              <a:t>CONCLUSIONES</a:t>
            </a:r>
          </a:p>
        </p:txBody>
      </p:sp>
      <p:sp>
        <p:nvSpPr>
          <p:cNvPr id="4" name="Rectángulo redondeado 3"/>
          <p:cNvSpPr/>
          <p:nvPr/>
        </p:nvSpPr>
        <p:spPr>
          <a:xfrm>
            <a:off x="10071464" y="117564"/>
            <a:ext cx="1998617" cy="849085"/>
          </a:xfrm>
          <a:prstGeom prst="roundRect">
            <a:avLst/>
          </a:prstGeom>
          <a:solidFill>
            <a:schemeClr val="bg2">
              <a:lumMod val="9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ysClr val="windowText" lastClr="000000"/>
                </a:solidFill>
              </a:rPr>
              <a:t>CAP. VI</a:t>
            </a:r>
          </a:p>
        </p:txBody>
      </p:sp>
      <p:grpSp>
        <p:nvGrpSpPr>
          <p:cNvPr id="30" name="Grupo 29"/>
          <p:cNvGrpSpPr/>
          <p:nvPr/>
        </p:nvGrpSpPr>
        <p:grpSpPr>
          <a:xfrm>
            <a:off x="450300" y="1138703"/>
            <a:ext cx="11224403" cy="4945036"/>
            <a:chOff x="450300" y="1090577"/>
            <a:chExt cx="11224403" cy="4945036"/>
          </a:xfrm>
          <a:solidFill>
            <a:schemeClr val="accent2"/>
          </a:solidFill>
        </p:grpSpPr>
        <p:sp>
          <p:nvSpPr>
            <p:cNvPr id="6" name="Shape 5967"/>
            <p:cNvSpPr/>
            <p:nvPr/>
          </p:nvSpPr>
          <p:spPr>
            <a:xfrm>
              <a:off x="1175019" y="3512007"/>
              <a:ext cx="10499684" cy="2"/>
            </a:xfrm>
            <a:prstGeom prst="line">
              <a:avLst/>
            </a:prstGeom>
            <a:grpFill/>
            <a:ln w="38100">
              <a:solidFill>
                <a:schemeClr val="accent2"/>
              </a:solidFill>
              <a:prstDash val="sysDash"/>
              <a:bevel/>
            </a:ln>
          </p:spPr>
          <p:txBody>
            <a:bodyPr lIns="0" tIns="0" rIns="0" bIns="0"/>
            <a:lstStyle/>
            <a:p>
              <a:pPr defTabSz="342900"/>
              <a:endParaRPr sz="900" dirty="0">
                <a:latin typeface="+mj-lt"/>
                <a:ea typeface="Helvetica"/>
                <a:cs typeface="Helvetica"/>
              </a:endParaRPr>
            </a:p>
          </p:txBody>
        </p:sp>
        <p:sp>
          <p:nvSpPr>
            <p:cNvPr id="7" name="Shape 5970"/>
            <p:cNvSpPr/>
            <p:nvPr/>
          </p:nvSpPr>
          <p:spPr>
            <a:xfrm flipV="1">
              <a:off x="6353285" y="2607974"/>
              <a:ext cx="1" cy="878416"/>
            </a:xfrm>
            <a:prstGeom prst="line">
              <a:avLst/>
            </a:prstGeom>
            <a:grpFill/>
            <a:ln w="38100">
              <a:solidFill>
                <a:schemeClr val="accent2"/>
              </a:solidFill>
              <a:miter lim="400000"/>
              <a:tailEnd type="triangle"/>
            </a:ln>
          </p:spPr>
          <p:txBody>
            <a:bodyPr lIns="0" tIns="0" rIns="0" bIns="0"/>
            <a:lstStyle/>
            <a:p>
              <a:pPr defTabSz="342900">
                <a:defRPr sz="1200">
                  <a:latin typeface="Helvetica"/>
                  <a:ea typeface="Helvetica"/>
                  <a:cs typeface="Helvetica"/>
                  <a:sym typeface="Helvetica"/>
                </a:defRPr>
              </a:pPr>
              <a:endParaRPr sz="900" dirty="0">
                <a:latin typeface="+mj-lt"/>
              </a:endParaRPr>
            </a:p>
          </p:txBody>
        </p:sp>
        <p:sp>
          <p:nvSpPr>
            <p:cNvPr id="8" name="Shape 5977"/>
            <p:cNvSpPr/>
            <p:nvPr/>
          </p:nvSpPr>
          <p:spPr>
            <a:xfrm>
              <a:off x="450300" y="3658041"/>
              <a:ext cx="5218981" cy="2377572"/>
            </a:xfrm>
            <a:prstGeom prst="rect">
              <a:avLst/>
            </a:prstGeom>
            <a:noFill/>
            <a:ln w="38100" cap="flat">
              <a:noFill/>
              <a:miter lim="400000"/>
            </a:ln>
            <a:effectLst/>
            <a:extLst>
              <a:ext uri="{C572A759-6A51-4108-AA02-DFA0A04FC94B}">
                <ma14:wrappingTextBoxFlag xmlns="" xmlns:ma14="http://schemas.microsoft.com/office/mac/drawingml/2011/main" val="1"/>
              </a:ext>
            </a:extLst>
          </p:spPr>
          <p:txBody>
            <a:bodyPr wrap="square" lIns="34289" tIns="34289" rIns="34289" bIns="34289" numCol="1" anchor="t">
              <a:spAutoFit/>
            </a:bodyPr>
            <a:lstStyle/>
            <a:p>
              <a:pPr algn="just"/>
              <a:r>
                <a:rPr lang="es-EC" sz="1500" dirty="0">
                  <a:solidFill>
                    <a:schemeClr val="tx2">
                      <a:lumMod val="50000"/>
                    </a:schemeClr>
                  </a:solidFill>
                </a:rPr>
                <a:t>Una vez obtenidos los resultados de la metodología CAMEL aplicada llegamos a la conclusión de que mientras las instituciones financieras atraviesen por un periodo de cartera vencida alta sus índices de morosidad se verán directamente afectados. Para el periodo 2016 la cartera vencida llego a su punto más alto conjuntamente con el índice de morosidad y a consecuencia de esto el índice de cobertura llega a sus niveles mínimos; en los siguientes periodos, mientras la cartera mejoraba sus niveles, los indicadores también se veían afectados de manera positiva.</a:t>
              </a:r>
              <a:endParaRPr lang="en-US" sz="1500" dirty="0">
                <a:solidFill>
                  <a:schemeClr val="tx2">
                    <a:lumMod val="50000"/>
                  </a:schemeClr>
                </a:solidFill>
                <a:latin typeface="Calibri" panose="020F0502020204030204" pitchFamily="34" charset="0"/>
              </a:endParaRPr>
            </a:p>
          </p:txBody>
        </p:sp>
        <p:sp>
          <p:nvSpPr>
            <p:cNvPr id="11" name="Shape 5968"/>
            <p:cNvSpPr/>
            <p:nvPr/>
          </p:nvSpPr>
          <p:spPr>
            <a:xfrm flipV="1">
              <a:off x="1396059" y="2611779"/>
              <a:ext cx="1" cy="874609"/>
            </a:xfrm>
            <a:prstGeom prst="line">
              <a:avLst/>
            </a:prstGeom>
            <a:grpFill/>
            <a:ln w="38100">
              <a:solidFill>
                <a:schemeClr val="accent2"/>
              </a:solidFill>
              <a:miter lim="400000"/>
              <a:tailEnd type="triangle"/>
            </a:ln>
          </p:spPr>
          <p:txBody>
            <a:bodyPr lIns="0" tIns="0" rIns="0" bIns="0"/>
            <a:lstStyle/>
            <a:p>
              <a:pPr defTabSz="342900">
                <a:defRPr sz="1200">
                  <a:latin typeface="Helvetica"/>
                  <a:ea typeface="Helvetica"/>
                  <a:cs typeface="Helvetica"/>
                  <a:sym typeface="Helvetica"/>
                </a:defRPr>
              </a:pPr>
              <a:endParaRPr sz="900" dirty="0">
                <a:latin typeface="+mj-lt"/>
              </a:endParaRPr>
            </a:p>
          </p:txBody>
        </p:sp>
        <p:sp>
          <p:nvSpPr>
            <p:cNvPr id="14" name="Shape 5986"/>
            <p:cNvSpPr/>
            <p:nvPr/>
          </p:nvSpPr>
          <p:spPr>
            <a:xfrm>
              <a:off x="6445510" y="1100006"/>
              <a:ext cx="5229191" cy="2146739"/>
            </a:xfrm>
            <a:prstGeom prst="rect">
              <a:avLst/>
            </a:prstGeom>
            <a:noFill/>
            <a:ln w="38100" cap="flat">
              <a:noFill/>
              <a:miter lim="400000"/>
            </a:ln>
            <a:effectLst/>
            <a:extLst>
              <a:ext uri="{C572A759-6A51-4108-AA02-DFA0A04FC94B}">
                <ma14:wrappingTextBoxFlag xmlns="" xmlns:ma14="http://schemas.microsoft.com/office/mac/drawingml/2011/main" val="1"/>
              </a:ext>
            </a:extLst>
          </p:spPr>
          <p:txBody>
            <a:bodyPr wrap="square" lIns="34289" tIns="34289" rIns="34289" bIns="34289" numCol="1" anchor="t">
              <a:spAutoFit/>
            </a:bodyPr>
            <a:lstStyle/>
            <a:p>
              <a:pPr algn="just"/>
              <a:r>
                <a:rPr lang="es-EC" sz="1500" dirty="0">
                  <a:solidFill>
                    <a:schemeClr val="tx2">
                      <a:lumMod val="50000"/>
                    </a:schemeClr>
                  </a:solidFill>
                </a:rPr>
                <a:t>Luego de realizar un análisis horizontal del estado de resultados podemos concluir por un lado que las diferentes carteras de crédito que ofrece la institución financiera generan altos intereses ganados siendo las cuentas que más contribuyen al total de ingresos, por otra parte, provisiones y gastos de operación muestran rubros altos. Las provisiones son consecuencia directa del aumento de cartera vencida y en lo que respecta a gastos de operación sus rubros no son especificados.</a:t>
              </a:r>
              <a:r>
                <a:rPr lang="es-EC" sz="1500" dirty="0">
                  <a:solidFill>
                    <a:schemeClr val="tx2">
                      <a:lumMod val="50000"/>
                    </a:schemeClr>
                  </a:solidFill>
                  <a:latin typeface="Calibri" panose="020F0502020204030204" pitchFamily="34" charset="0"/>
                </a:rPr>
                <a:t>.</a:t>
              </a:r>
              <a:endParaRPr lang="en-US" sz="1500" dirty="0">
                <a:solidFill>
                  <a:schemeClr val="tx2">
                    <a:lumMod val="50000"/>
                  </a:schemeClr>
                </a:solidFill>
                <a:latin typeface="Calibri" panose="020F0502020204030204" pitchFamily="34" charset="0"/>
              </a:endParaRPr>
            </a:p>
          </p:txBody>
        </p:sp>
        <p:sp>
          <p:nvSpPr>
            <p:cNvPr id="16" name="Shape 5969"/>
            <p:cNvSpPr/>
            <p:nvPr/>
          </p:nvSpPr>
          <p:spPr>
            <a:xfrm>
              <a:off x="5806411" y="3516649"/>
              <a:ext cx="1" cy="846878"/>
            </a:xfrm>
            <a:prstGeom prst="line">
              <a:avLst/>
            </a:prstGeom>
            <a:grpFill/>
            <a:ln w="38100">
              <a:solidFill>
                <a:schemeClr val="accent2"/>
              </a:solidFill>
              <a:miter lim="400000"/>
              <a:tailEnd type="triangle"/>
            </a:ln>
          </p:spPr>
          <p:txBody>
            <a:bodyPr lIns="0" tIns="0" rIns="0" bIns="0"/>
            <a:lstStyle/>
            <a:p>
              <a:pPr defTabSz="342900">
                <a:defRPr sz="1200">
                  <a:latin typeface="Helvetica"/>
                  <a:ea typeface="Helvetica"/>
                  <a:cs typeface="Helvetica"/>
                  <a:sym typeface="Helvetica"/>
                </a:defRPr>
              </a:pPr>
              <a:endParaRPr sz="900" dirty="0">
                <a:latin typeface="+mj-lt"/>
              </a:endParaRPr>
            </a:p>
          </p:txBody>
        </p:sp>
        <p:sp>
          <p:nvSpPr>
            <p:cNvPr id="17" name="Shape 5983"/>
            <p:cNvSpPr/>
            <p:nvPr/>
          </p:nvSpPr>
          <p:spPr>
            <a:xfrm>
              <a:off x="1488283" y="1090577"/>
              <a:ext cx="4772701" cy="1986664"/>
            </a:xfrm>
            <a:prstGeom prst="rect">
              <a:avLst/>
            </a:prstGeom>
            <a:noFill/>
            <a:ln w="38100" cap="flat">
              <a:noFill/>
              <a:miter lim="400000"/>
            </a:ln>
            <a:effectLst/>
            <a:extLst>
              <a:ext uri="{C572A759-6A51-4108-AA02-DFA0A04FC94B}">
                <ma14:wrappingTextBoxFlag xmlns="" xmlns:ma14="http://schemas.microsoft.com/office/mac/drawingml/2011/main" val="1"/>
              </a:ext>
            </a:extLst>
          </p:spPr>
          <p:txBody>
            <a:bodyPr wrap="square" lIns="34289" tIns="34289" rIns="34289" bIns="34289" numCol="1" anchor="t">
              <a:spAutoFit/>
            </a:bodyPr>
            <a:lstStyle/>
            <a:p>
              <a:pPr algn="just"/>
              <a:r>
                <a:rPr lang="es-EC" sz="1500" dirty="0">
                  <a:solidFill>
                    <a:schemeClr val="tx2">
                      <a:lumMod val="50000"/>
                    </a:schemeClr>
                  </a:solidFill>
                </a:rPr>
                <a:t>En cuanto al comportamiento de la cartera vencida en el periodo de estudio se concluye que, al igual que la cartera total la cartera vencida tiene un constante crecimiento donde el factor que más aporta es el microcrédito haciendo que el índice de mora también se muestre elevado; la cartera vencida se relaciona directamente con el porcentaje de provisión asignado para los diferentes tipos de crédito.</a:t>
              </a:r>
              <a:endParaRPr lang="en-US" sz="1500" dirty="0">
                <a:solidFill>
                  <a:schemeClr val="tx2">
                    <a:lumMod val="50000"/>
                  </a:schemeClr>
                </a:solidFill>
                <a:latin typeface="Calibri" panose="020F0502020204030204" pitchFamily="34" charset="0"/>
              </a:endParaRPr>
            </a:p>
          </p:txBody>
        </p:sp>
        <p:sp>
          <p:nvSpPr>
            <p:cNvPr id="19" name="Shape 5980"/>
            <p:cNvSpPr/>
            <p:nvPr/>
          </p:nvSpPr>
          <p:spPr>
            <a:xfrm>
              <a:off x="5947748" y="3655685"/>
              <a:ext cx="5333811" cy="1685075"/>
            </a:xfrm>
            <a:prstGeom prst="rect">
              <a:avLst/>
            </a:prstGeom>
            <a:noFill/>
            <a:ln w="38100" cap="flat">
              <a:noFill/>
              <a:miter lim="400000"/>
            </a:ln>
            <a:effectLst/>
            <a:extLst>
              <a:ext uri="{C572A759-6A51-4108-AA02-DFA0A04FC94B}">
                <ma14:wrappingTextBoxFlag xmlns="" xmlns:ma14="http://schemas.microsoft.com/office/mac/drawingml/2011/main" val="1"/>
              </a:ext>
            </a:extLst>
          </p:spPr>
          <p:txBody>
            <a:bodyPr wrap="square" lIns="34289" tIns="34289" rIns="34289" bIns="34289" numCol="1" anchor="t">
              <a:spAutoFit/>
            </a:bodyPr>
            <a:lstStyle/>
            <a:p>
              <a:pPr algn="just"/>
              <a:r>
                <a:rPr lang="es-EC" sz="1500" dirty="0">
                  <a:solidFill>
                    <a:schemeClr val="tx2">
                      <a:lumMod val="50000"/>
                    </a:schemeClr>
                  </a:solidFill>
                </a:rPr>
                <a:t>La herramienta de evaluación y control de los indicadores CAMEL creada y aplicada a la cooperativa objeto de estudio, facilitó de una manera didáctica el procedimiento para cumplir con los objetivos previamente planteados, además de dejar como referencia una plantilla que puede ser utilizada por diferentes usuarios con objetivos similares a los perseguidos en esta investigación.</a:t>
              </a:r>
              <a:endParaRPr lang="es-ES" sz="1500" dirty="0">
                <a:solidFill>
                  <a:schemeClr val="tx2">
                    <a:lumMod val="50000"/>
                  </a:schemeClr>
                </a:solidFill>
                <a:latin typeface="Calibri" panose="020F0502020204030204" pitchFamily="34" charset="0"/>
              </a:endParaRPr>
            </a:p>
          </p:txBody>
        </p:sp>
        <p:sp>
          <p:nvSpPr>
            <p:cNvPr id="24" name="Shape 5969"/>
            <p:cNvSpPr/>
            <p:nvPr/>
          </p:nvSpPr>
          <p:spPr>
            <a:xfrm>
              <a:off x="11450487" y="3512460"/>
              <a:ext cx="1" cy="846878"/>
            </a:xfrm>
            <a:prstGeom prst="line">
              <a:avLst/>
            </a:prstGeom>
            <a:grpFill/>
            <a:ln w="38100">
              <a:solidFill>
                <a:schemeClr val="accent2"/>
              </a:solidFill>
              <a:miter lim="400000"/>
              <a:tailEnd type="triangle"/>
            </a:ln>
          </p:spPr>
          <p:txBody>
            <a:bodyPr lIns="0" tIns="0" rIns="0" bIns="0"/>
            <a:lstStyle/>
            <a:p>
              <a:pPr defTabSz="342900">
                <a:defRPr sz="1200">
                  <a:latin typeface="Helvetica"/>
                  <a:ea typeface="Helvetica"/>
                  <a:cs typeface="Helvetica"/>
                  <a:sym typeface="Helvetica"/>
                </a:defRPr>
              </a:pPr>
              <a:endParaRPr sz="900" dirty="0">
                <a:latin typeface="+mj-lt"/>
              </a:endParaRPr>
            </a:p>
          </p:txBody>
        </p:sp>
        <p:sp>
          <p:nvSpPr>
            <p:cNvPr id="26" name="Triángulo isósceles 25"/>
            <p:cNvSpPr/>
            <p:nvPr/>
          </p:nvSpPr>
          <p:spPr>
            <a:xfrm>
              <a:off x="1214067" y="3262434"/>
              <a:ext cx="384495" cy="380656"/>
            </a:xfrm>
            <a:prstGeom prst="triangle">
              <a:avLst/>
            </a:prstGeom>
            <a:grp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27" name="Triángulo isósceles 26"/>
            <p:cNvSpPr/>
            <p:nvPr/>
          </p:nvSpPr>
          <p:spPr>
            <a:xfrm rot="10800000">
              <a:off x="11272517" y="3267553"/>
              <a:ext cx="384495" cy="380656"/>
            </a:xfrm>
            <a:prstGeom prst="triangle">
              <a:avLst/>
            </a:prstGeom>
            <a:grp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28" name="Triángulo isósceles 27"/>
            <p:cNvSpPr/>
            <p:nvPr/>
          </p:nvSpPr>
          <p:spPr>
            <a:xfrm rot="10800000">
              <a:off x="5608830" y="3256422"/>
              <a:ext cx="384495" cy="380656"/>
            </a:xfrm>
            <a:prstGeom prst="triangle">
              <a:avLst/>
            </a:prstGeom>
            <a:grp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29" name="Triángulo isósceles 28"/>
            <p:cNvSpPr/>
            <p:nvPr/>
          </p:nvSpPr>
          <p:spPr>
            <a:xfrm>
              <a:off x="6165663" y="3262434"/>
              <a:ext cx="384495" cy="380656"/>
            </a:xfrm>
            <a:prstGeom prst="triangle">
              <a:avLst/>
            </a:prstGeom>
            <a:grp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grpSp>
    </p:spTree>
    <p:extLst>
      <p:ext uri="{BB962C8B-B14F-4D97-AF65-F5344CB8AC3E}">
        <p14:creationId xmlns:p14="http://schemas.microsoft.com/office/powerpoint/2010/main" val="230493804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EC" dirty="0">
                <a:solidFill>
                  <a:schemeClr val="tx2">
                    <a:lumMod val="75000"/>
                  </a:schemeClr>
                </a:solidFill>
              </a:rPr>
              <a:t>INTRODUCCIÓN</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4177616278"/>
              </p:ext>
            </p:extLst>
          </p:nvPr>
        </p:nvGraphicFramePr>
        <p:xfrm>
          <a:off x="623888" y="1240972"/>
          <a:ext cx="10958513" cy="46242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ángulo redondeado 3"/>
          <p:cNvSpPr/>
          <p:nvPr/>
        </p:nvSpPr>
        <p:spPr>
          <a:xfrm>
            <a:off x="10071464" y="117564"/>
            <a:ext cx="1998617" cy="849085"/>
          </a:xfrm>
          <a:prstGeom prst="roundRect">
            <a:avLst/>
          </a:prstGeom>
          <a:solidFill>
            <a:schemeClr val="bg2">
              <a:lumMod val="9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ysClr val="windowText" lastClr="000000"/>
                </a:solidFill>
              </a:rPr>
              <a:t>CAP. I</a:t>
            </a:r>
          </a:p>
        </p:txBody>
      </p:sp>
    </p:spTree>
    <p:extLst>
      <p:ext uri="{BB962C8B-B14F-4D97-AF65-F5344CB8AC3E}">
        <p14:creationId xmlns:p14="http://schemas.microsoft.com/office/powerpoint/2010/main" val="426558430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EC" dirty="0">
                <a:solidFill>
                  <a:schemeClr val="tx2">
                    <a:lumMod val="50000"/>
                  </a:schemeClr>
                </a:solidFill>
              </a:rPr>
              <a:t>RECOMENDACIONES</a:t>
            </a:r>
          </a:p>
        </p:txBody>
      </p:sp>
      <p:sp>
        <p:nvSpPr>
          <p:cNvPr id="4" name="Rectángulo redondeado 3"/>
          <p:cNvSpPr/>
          <p:nvPr/>
        </p:nvSpPr>
        <p:spPr>
          <a:xfrm>
            <a:off x="10112408" y="49324"/>
            <a:ext cx="1998617" cy="849085"/>
          </a:xfrm>
          <a:prstGeom prst="roundRect">
            <a:avLst/>
          </a:prstGeom>
          <a:solidFill>
            <a:schemeClr val="bg2">
              <a:lumMod val="9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ysClr val="windowText" lastClr="000000"/>
                </a:solidFill>
              </a:rPr>
              <a:t>CAP. VI</a:t>
            </a:r>
          </a:p>
        </p:txBody>
      </p:sp>
      <p:grpSp>
        <p:nvGrpSpPr>
          <p:cNvPr id="30" name="Grupo 29"/>
          <p:cNvGrpSpPr/>
          <p:nvPr/>
        </p:nvGrpSpPr>
        <p:grpSpPr>
          <a:xfrm>
            <a:off x="357873" y="1024149"/>
            <a:ext cx="11098667" cy="5043035"/>
            <a:chOff x="357873" y="969557"/>
            <a:chExt cx="11098667" cy="5043035"/>
          </a:xfrm>
        </p:grpSpPr>
        <p:sp>
          <p:nvSpPr>
            <p:cNvPr id="31" name="Forma libre 30"/>
            <p:cNvSpPr/>
            <p:nvPr/>
          </p:nvSpPr>
          <p:spPr>
            <a:xfrm>
              <a:off x="357873" y="969557"/>
              <a:ext cx="5350646" cy="2384246"/>
            </a:xfrm>
            <a:custGeom>
              <a:avLst/>
              <a:gdLst>
                <a:gd name="connsiteX0" fmla="*/ 0 w 5350646"/>
                <a:gd name="connsiteY0" fmla="*/ 0 h 2384246"/>
                <a:gd name="connsiteX1" fmla="*/ 5350646 w 5350646"/>
                <a:gd name="connsiteY1" fmla="*/ 0 h 2384246"/>
                <a:gd name="connsiteX2" fmla="*/ 5350646 w 5350646"/>
                <a:gd name="connsiteY2" fmla="*/ 2384246 h 2384246"/>
                <a:gd name="connsiteX3" fmla="*/ 0 w 5350646"/>
                <a:gd name="connsiteY3" fmla="*/ 2384246 h 2384246"/>
                <a:gd name="connsiteX4" fmla="*/ 0 w 5350646"/>
                <a:gd name="connsiteY4" fmla="*/ 0 h 23842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50646" h="2384246">
                  <a:moveTo>
                    <a:pt x="0" y="0"/>
                  </a:moveTo>
                  <a:lnTo>
                    <a:pt x="5350646" y="0"/>
                  </a:lnTo>
                  <a:lnTo>
                    <a:pt x="5350646" y="2384246"/>
                  </a:lnTo>
                  <a:lnTo>
                    <a:pt x="0" y="2384246"/>
                  </a:lnTo>
                  <a:lnTo>
                    <a:pt x="0" y="0"/>
                  </a:lnTo>
                  <a:close/>
                </a:path>
              </a:pathLst>
            </a:custGeom>
            <a:noFill/>
            <a:ln w="57150">
              <a:solidFill>
                <a:schemeClr val="accent2"/>
              </a:solidFill>
              <a:prstDash val="dash"/>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57150" tIns="57150" rIns="57150" bIns="57150" numCol="1" spcCol="1270" anchor="ctr" anchorCtr="0">
              <a:noAutofit/>
            </a:bodyPr>
            <a:lstStyle/>
            <a:p>
              <a:pPr lvl="0" algn="just" defTabSz="666750">
                <a:lnSpc>
                  <a:spcPct val="90000"/>
                </a:lnSpc>
                <a:spcBef>
                  <a:spcPct val="0"/>
                </a:spcBef>
                <a:spcAft>
                  <a:spcPct val="35000"/>
                </a:spcAft>
              </a:pPr>
              <a:r>
                <a:rPr lang="es-EC" sz="1550" kern="1200" dirty="0">
                  <a:solidFill>
                    <a:srgbClr val="000000"/>
                  </a:solidFill>
                </a:rPr>
                <a:t>Las líneas de crédito ofertadas por la cooperativa deberían mantenerse atractivas a los clientes con el fin de diversificar la cartera total, además es necesario un mejor análisis al momento de entregar créditos para disminuir el riesgo de que la cartera entregada se convierta en cartera vencida y llegue a un nivel en que no pueda ser cubierta por los fondos disponibles con los que cuenta la cooperativa.</a:t>
              </a:r>
              <a:endParaRPr lang="es-ES" sz="1550" kern="1200" dirty="0">
                <a:solidFill>
                  <a:srgbClr val="000000"/>
                </a:solidFill>
              </a:endParaRPr>
            </a:p>
          </p:txBody>
        </p:sp>
        <p:sp>
          <p:nvSpPr>
            <p:cNvPr id="32" name="Forma libre 31"/>
            <p:cNvSpPr/>
            <p:nvPr/>
          </p:nvSpPr>
          <p:spPr>
            <a:xfrm>
              <a:off x="6105894" y="969557"/>
              <a:ext cx="5350646" cy="2384246"/>
            </a:xfrm>
            <a:custGeom>
              <a:avLst/>
              <a:gdLst>
                <a:gd name="connsiteX0" fmla="*/ 0 w 5350646"/>
                <a:gd name="connsiteY0" fmla="*/ 0 h 2384246"/>
                <a:gd name="connsiteX1" fmla="*/ 5350646 w 5350646"/>
                <a:gd name="connsiteY1" fmla="*/ 0 h 2384246"/>
                <a:gd name="connsiteX2" fmla="*/ 5350646 w 5350646"/>
                <a:gd name="connsiteY2" fmla="*/ 2384246 h 2384246"/>
                <a:gd name="connsiteX3" fmla="*/ 0 w 5350646"/>
                <a:gd name="connsiteY3" fmla="*/ 2384246 h 2384246"/>
                <a:gd name="connsiteX4" fmla="*/ 0 w 5350646"/>
                <a:gd name="connsiteY4" fmla="*/ 0 h 23842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50646" h="2384246">
                  <a:moveTo>
                    <a:pt x="0" y="0"/>
                  </a:moveTo>
                  <a:lnTo>
                    <a:pt x="5350646" y="0"/>
                  </a:lnTo>
                  <a:lnTo>
                    <a:pt x="5350646" y="2384246"/>
                  </a:lnTo>
                  <a:lnTo>
                    <a:pt x="0" y="2384246"/>
                  </a:lnTo>
                  <a:lnTo>
                    <a:pt x="0" y="0"/>
                  </a:lnTo>
                  <a:close/>
                </a:path>
              </a:pathLst>
            </a:custGeom>
            <a:noFill/>
            <a:ln w="57150">
              <a:solidFill>
                <a:schemeClr val="accent3"/>
              </a:solidFill>
              <a:prstDash val="dash"/>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57150" tIns="57150" rIns="57150" bIns="57150" numCol="1" spcCol="1270" anchor="ctr" anchorCtr="0">
              <a:noAutofit/>
            </a:bodyPr>
            <a:lstStyle/>
            <a:p>
              <a:pPr lvl="0" algn="just" defTabSz="666750">
                <a:lnSpc>
                  <a:spcPct val="90000"/>
                </a:lnSpc>
                <a:spcBef>
                  <a:spcPct val="0"/>
                </a:spcBef>
                <a:spcAft>
                  <a:spcPct val="35000"/>
                </a:spcAft>
              </a:pPr>
              <a:r>
                <a:rPr lang="es-EC" sz="1550" kern="1200" dirty="0">
                  <a:solidFill>
                    <a:srgbClr val="000000"/>
                  </a:solidFill>
                </a:rPr>
                <a:t>La mayor fuente de ingresos generados en la entidad financiera son producto de la recuperación de cartera de crédito en la cual se debe realizar seguimiento y control continuo para contribuir con el propósito de disminuir la cartera improductiva. Dentro del grupo gastos de operación encontramos la subcuenta otros gastos, en la cual se sugiere identificar o definir que rubros engloba para lograr un manejo eficiente de los mismos. </a:t>
              </a:r>
              <a:endParaRPr lang="en-US" sz="1550" kern="1200" dirty="0">
                <a:solidFill>
                  <a:srgbClr val="000000"/>
                </a:solidFill>
              </a:endParaRPr>
            </a:p>
          </p:txBody>
        </p:sp>
        <p:sp>
          <p:nvSpPr>
            <p:cNvPr id="33" name="Forma libre 32"/>
            <p:cNvSpPr/>
            <p:nvPr/>
          </p:nvSpPr>
          <p:spPr>
            <a:xfrm>
              <a:off x="357873" y="3628346"/>
              <a:ext cx="5350646" cy="2384246"/>
            </a:xfrm>
            <a:custGeom>
              <a:avLst/>
              <a:gdLst>
                <a:gd name="connsiteX0" fmla="*/ 0 w 5350646"/>
                <a:gd name="connsiteY0" fmla="*/ 0 h 2384246"/>
                <a:gd name="connsiteX1" fmla="*/ 5350646 w 5350646"/>
                <a:gd name="connsiteY1" fmla="*/ 0 h 2384246"/>
                <a:gd name="connsiteX2" fmla="*/ 5350646 w 5350646"/>
                <a:gd name="connsiteY2" fmla="*/ 2384246 h 2384246"/>
                <a:gd name="connsiteX3" fmla="*/ 0 w 5350646"/>
                <a:gd name="connsiteY3" fmla="*/ 2384246 h 2384246"/>
                <a:gd name="connsiteX4" fmla="*/ 0 w 5350646"/>
                <a:gd name="connsiteY4" fmla="*/ 0 h 23842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50646" h="2384246">
                  <a:moveTo>
                    <a:pt x="0" y="0"/>
                  </a:moveTo>
                  <a:lnTo>
                    <a:pt x="5350646" y="0"/>
                  </a:lnTo>
                  <a:lnTo>
                    <a:pt x="5350646" y="2384246"/>
                  </a:lnTo>
                  <a:lnTo>
                    <a:pt x="0" y="2384246"/>
                  </a:lnTo>
                  <a:lnTo>
                    <a:pt x="0" y="0"/>
                  </a:lnTo>
                  <a:close/>
                </a:path>
              </a:pathLst>
            </a:custGeom>
            <a:noFill/>
            <a:ln w="57150">
              <a:solidFill>
                <a:schemeClr val="accent4"/>
              </a:solidFill>
              <a:prstDash val="dash"/>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57150" tIns="57150" rIns="57150" bIns="57150" numCol="1" spcCol="1270" anchor="ctr" anchorCtr="0">
              <a:noAutofit/>
            </a:bodyPr>
            <a:lstStyle/>
            <a:p>
              <a:pPr lvl="0" algn="just" defTabSz="666750">
                <a:lnSpc>
                  <a:spcPct val="90000"/>
                </a:lnSpc>
                <a:spcBef>
                  <a:spcPct val="0"/>
                </a:spcBef>
                <a:spcAft>
                  <a:spcPct val="35000"/>
                </a:spcAft>
              </a:pPr>
              <a:r>
                <a:rPr lang="es-EC" sz="1550" kern="1200" dirty="0">
                  <a:solidFill>
                    <a:srgbClr val="000000"/>
                  </a:solidFill>
                </a:rPr>
                <a:t>La eficiencia de la cooperativa reflejada en los índices de calidad de activos específicamente en la morosidad de cartera muestra que lo conveniente para la institución financiera es implementar un proyecto de capacitación enfocado en la colocación optima de créditos y en las técnicas de negociación para que resulte eficiente el cobro de créditos en mora. Para que este índice mejore se debe poner atención tanto en cartera total como en cartera vencida, ya que si aumenta la cartera total y disminuye la cartera vencida el escenario será favorable para la institución financiera. </a:t>
              </a:r>
              <a:endParaRPr lang="en-US" sz="1550" kern="1200" dirty="0">
                <a:solidFill>
                  <a:srgbClr val="000000"/>
                </a:solidFill>
              </a:endParaRPr>
            </a:p>
          </p:txBody>
        </p:sp>
        <p:sp>
          <p:nvSpPr>
            <p:cNvPr id="34" name="Forma libre 33"/>
            <p:cNvSpPr/>
            <p:nvPr/>
          </p:nvSpPr>
          <p:spPr>
            <a:xfrm>
              <a:off x="6105894" y="3628346"/>
              <a:ext cx="5350646" cy="2384246"/>
            </a:xfrm>
            <a:custGeom>
              <a:avLst/>
              <a:gdLst>
                <a:gd name="connsiteX0" fmla="*/ 0 w 5350646"/>
                <a:gd name="connsiteY0" fmla="*/ 0 h 2384246"/>
                <a:gd name="connsiteX1" fmla="*/ 5350646 w 5350646"/>
                <a:gd name="connsiteY1" fmla="*/ 0 h 2384246"/>
                <a:gd name="connsiteX2" fmla="*/ 5350646 w 5350646"/>
                <a:gd name="connsiteY2" fmla="*/ 2384246 h 2384246"/>
                <a:gd name="connsiteX3" fmla="*/ 0 w 5350646"/>
                <a:gd name="connsiteY3" fmla="*/ 2384246 h 2384246"/>
                <a:gd name="connsiteX4" fmla="*/ 0 w 5350646"/>
                <a:gd name="connsiteY4" fmla="*/ 0 h 23842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50646" h="2384246">
                  <a:moveTo>
                    <a:pt x="0" y="0"/>
                  </a:moveTo>
                  <a:lnTo>
                    <a:pt x="5350646" y="0"/>
                  </a:lnTo>
                  <a:lnTo>
                    <a:pt x="5350646" y="2384246"/>
                  </a:lnTo>
                  <a:lnTo>
                    <a:pt x="0" y="2384246"/>
                  </a:lnTo>
                  <a:lnTo>
                    <a:pt x="0" y="0"/>
                  </a:lnTo>
                  <a:close/>
                </a:path>
              </a:pathLst>
            </a:custGeom>
            <a:noFill/>
            <a:ln w="57150">
              <a:solidFill>
                <a:schemeClr val="accent5"/>
              </a:solidFill>
              <a:prstDash val="dash"/>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7150" tIns="57150" rIns="57150" bIns="57150" numCol="1" spcCol="1270" anchor="ctr" anchorCtr="0">
              <a:noAutofit/>
            </a:bodyPr>
            <a:lstStyle/>
            <a:p>
              <a:pPr lvl="0" algn="just" defTabSz="666750">
                <a:lnSpc>
                  <a:spcPct val="90000"/>
                </a:lnSpc>
                <a:spcBef>
                  <a:spcPct val="0"/>
                </a:spcBef>
                <a:spcAft>
                  <a:spcPct val="35000"/>
                </a:spcAft>
              </a:pPr>
              <a:r>
                <a:rPr lang="es-EC" sz="1550" kern="1200" dirty="0">
                  <a:solidFill>
                    <a:srgbClr val="000000"/>
                  </a:solidFill>
                </a:rPr>
                <a:t>El control permanente de los indicadores CAMEL es indispensable para las entidades financieras por lo que se considera necesario que la cooperativa haga uso periódicamente de la herramienta propuesta con la finalidad de evaluar cada uno de los componentes y a través de sus resultados establecer estrategias que permitan la mejora continua de los mismos.</a:t>
              </a:r>
            </a:p>
          </p:txBody>
        </p:sp>
      </p:grpSp>
    </p:spTree>
    <p:extLst>
      <p:ext uri="{BB962C8B-B14F-4D97-AF65-F5344CB8AC3E}">
        <p14:creationId xmlns:p14="http://schemas.microsoft.com/office/powerpoint/2010/main" val="84340646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gracias – Ruta por la Historia"/>
          <p:cNvPicPr>
            <a:picLocks noChangeAspect="1" noChangeArrowheads="1"/>
          </p:cNvPicPr>
          <p:nvPr/>
        </p:nvPicPr>
        <p:blipFill rotWithShape="1">
          <a:blip r:embed="rId2">
            <a:extLst>
              <a:ext uri="{28A0092B-C50C-407E-A947-70E740481C1C}">
                <a14:useLocalDpi xmlns:a14="http://schemas.microsoft.com/office/drawing/2010/main" val="0"/>
              </a:ext>
            </a:extLst>
          </a:blip>
          <a:srcRect t="-1" b="9265"/>
          <a:stretch/>
        </p:blipFill>
        <p:spPr bwMode="auto">
          <a:xfrm>
            <a:off x="906842" y="1474507"/>
            <a:ext cx="10378316" cy="3608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451254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pPr algn="l"/>
            <a:r>
              <a:rPr lang="es-EC" dirty="0">
                <a:solidFill>
                  <a:schemeClr val="tx2">
                    <a:lumMod val="75000"/>
                  </a:schemeClr>
                </a:solidFill>
              </a:rPr>
              <a:t>OBJETIVOS</a:t>
            </a:r>
          </a:p>
        </p:txBody>
      </p:sp>
      <p:sp>
        <p:nvSpPr>
          <p:cNvPr id="6" name="Rectángulo redondeado 5"/>
          <p:cNvSpPr/>
          <p:nvPr/>
        </p:nvSpPr>
        <p:spPr>
          <a:xfrm>
            <a:off x="10071464" y="117564"/>
            <a:ext cx="1998617" cy="849085"/>
          </a:xfrm>
          <a:prstGeom prst="roundRect">
            <a:avLst/>
          </a:prstGeom>
          <a:solidFill>
            <a:schemeClr val="bg2">
              <a:lumMod val="9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ysClr val="windowText" lastClr="000000"/>
                </a:solidFill>
              </a:rPr>
              <a:t>CAP. I</a:t>
            </a:r>
          </a:p>
        </p:txBody>
      </p:sp>
      <p:grpSp>
        <p:nvGrpSpPr>
          <p:cNvPr id="32" name="Grupo 31"/>
          <p:cNvGrpSpPr/>
          <p:nvPr/>
        </p:nvGrpSpPr>
        <p:grpSpPr>
          <a:xfrm>
            <a:off x="1079863" y="1210624"/>
            <a:ext cx="9990909" cy="4693603"/>
            <a:chOff x="1079863" y="1210624"/>
            <a:chExt cx="9990909" cy="4693603"/>
          </a:xfrm>
        </p:grpSpPr>
        <p:sp>
          <p:nvSpPr>
            <p:cNvPr id="9" name="Rectángulo 8"/>
            <p:cNvSpPr/>
            <p:nvPr/>
          </p:nvSpPr>
          <p:spPr>
            <a:xfrm>
              <a:off x="1360716" y="1210624"/>
              <a:ext cx="9470570" cy="899023"/>
            </a:xfrm>
            <a:prstGeom prst="rect">
              <a:avLst/>
            </a:prstGeom>
            <a:solidFill>
              <a:schemeClr val="accent2">
                <a:shade val="51000"/>
                <a:satMod val="130000"/>
              </a:schemeClr>
            </a:solidFill>
            <a:ln/>
            <a:effectLst>
              <a:outerShdw blurRad="40000" dist="23000" dir="5400000" rotWithShape="0">
                <a:srgbClr val="000000">
                  <a:alpha val="35000"/>
                </a:srgbClr>
              </a:outerShdw>
              <a:softEdge rad="31750"/>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es-EC" dirty="0">
                  <a:solidFill>
                    <a:schemeClr val="bg1"/>
                  </a:solidFill>
                </a:rPr>
                <a:t>Determinar como la fluctuación de la cartera vencida afecta al PyG de la Cooperativa de Ahorro y Crédito del Distrito Metropolitano de Quito Amazonas en el periodo 2014 – 2018.</a:t>
              </a:r>
            </a:p>
          </p:txBody>
        </p:sp>
        <p:sp>
          <p:nvSpPr>
            <p:cNvPr id="10" name="Rectángulo 9"/>
            <p:cNvSpPr/>
            <p:nvPr/>
          </p:nvSpPr>
          <p:spPr>
            <a:xfrm>
              <a:off x="1079863" y="2578894"/>
              <a:ext cx="3696788" cy="1541417"/>
            </a:xfrm>
            <a:prstGeom prst="rect">
              <a:avLst/>
            </a:prstGeom>
            <a:ln>
              <a:noFill/>
            </a:ln>
            <a:effectLst>
              <a:glow rad="139700">
                <a:schemeClr val="accent3">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s-EC" dirty="0">
                  <a:solidFill>
                    <a:schemeClr val="tx2">
                      <a:lumMod val="75000"/>
                    </a:schemeClr>
                  </a:solidFill>
                </a:rPr>
                <a:t>Evaluar el comportamiento de la cartera vencida en la Cooperativa de Ahorro y Crédito del Distrito Metropolitano de Quito Amazonas en los períodos 2014 – 2018.</a:t>
              </a:r>
            </a:p>
          </p:txBody>
        </p:sp>
        <p:sp>
          <p:nvSpPr>
            <p:cNvPr id="11" name="Rectángulo 10"/>
            <p:cNvSpPr/>
            <p:nvPr/>
          </p:nvSpPr>
          <p:spPr>
            <a:xfrm>
              <a:off x="7373984" y="4362810"/>
              <a:ext cx="3696788" cy="1541417"/>
            </a:xfrm>
            <a:prstGeom prst="rect">
              <a:avLst/>
            </a:prstGeom>
            <a:ln>
              <a:noFill/>
            </a:ln>
            <a:effectLst>
              <a:glow rad="139700">
                <a:schemeClr val="accent6">
                  <a:satMod val="175000"/>
                  <a:alpha val="40000"/>
                </a:schemeClr>
              </a:glow>
              <a:outerShdw blurRad="40000" dist="20000" dir="5400000" rotWithShape="0">
                <a:srgbClr val="000000">
                  <a:alpha val="38000"/>
                </a:srgb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a:solidFill>
                    <a:schemeClr val="tx2">
                      <a:lumMod val="75000"/>
                    </a:schemeClr>
                  </a:solidFill>
                </a:rPr>
                <a:t>Desarrollar una herramienta que facilite el cálculo de los indicadores CAMEL y cuente con un manual que agilite el acceso y utilización a diferentes usuarios.</a:t>
              </a:r>
            </a:p>
          </p:txBody>
        </p:sp>
        <p:sp>
          <p:nvSpPr>
            <p:cNvPr id="12" name="Rectángulo 11"/>
            <p:cNvSpPr/>
            <p:nvPr/>
          </p:nvSpPr>
          <p:spPr>
            <a:xfrm>
              <a:off x="1079863" y="4362809"/>
              <a:ext cx="3696788" cy="1541417"/>
            </a:xfrm>
            <a:prstGeom prst="rect">
              <a:avLst/>
            </a:prstGeom>
            <a:ln>
              <a:noFill/>
            </a:ln>
            <a:effectLst>
              <a:glow rad="139700">
                <a:schemeClr val="accent4">
                  <a:satMod val="175000"/>
                  <a:alpha val="40000"/>
                </a:schemeClr>
              </a:glow>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es-EC" dirty="0">
                  <a:solidFill>
                    <a:schemeClr val="tx2">
                      <a:lumMod val="75000"/>
                    </a:schemeClr>
                  </a:solidFill>
                </a:rPr>
                <a:t>Analizar el desempeño financiero de la cooperativa en base al Estado de Resultados del periodo de estudio establecido.</a:t>
              </a:r>
            </a:p>
          </p:txBody>
        </p:sp>
        <p:sp>
          <p:nvSpPr>
            <p:cNvPr id="13" name="Rectángulo 12"/>
            <p:cNvSpPr/>
            <p:nvPr/>
          </p:nvSpPr>
          <p:spPr>
            <a:xfrm>
              <a:off x="7373984" y="2578893"/>
              <a:ext cx="3696788" cy="1541417"/>
            </a:xfrm>
            <a:prstGeom prst="rect">
              <a:avLst/>
            </a:prstGeom>
            <a:ln>
              <a:noFill/>
            </a:ln>
            <a:effectLst>
              <a:glow rad="139700">
                <a:schemeClr val="accent5">
                  <a:satMod val="175000"/>
                  <a:alpha val="40000"/>
                </a:schemeClr>
              </a:glow>
              <a:outerShdw blurRad="40000" dist="20000" dir="5400000" rotWithShape="0">
                <a:srgbClr val="000000">
                  <a:alpha val="38000"/>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s-EC" dirty="0">
                  <a:solidFill>
                    <a:schemeClr val="tx2">
                      <a:lumMod val="75000"/>
                    </a:schemeClr>
                  </a:solidFill>
                </a:rPr>
                <a:t>Evaluar el impacto que la cartera vencida genera en la metodología CAMEL de la cooperativa haciendo énfasis en los indicadores de Calidad de Activos.</a:t>
              </a:r>
            </a:p>
          </p:txBody>
        </p:sp>
        <p:cxnSp>
          <p:nvCxnSpPr>
            <p:cNvPr id="17" name="Conector recto de flecha 16"/>
            <p:cNvCxnSpPr/>
            <p:nvPr/>
          </p:nvCxnSpPr>
          <p:spPr>
            <a:xfrm flipV="1">
              <a:off x="4776651" y="2109647"/>
              <a:ext cx="1088572" cy="1116878"/>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8" name="Conector recto de flecha 17"/>
            <p:cNvCxnSpPr>
              <a:endCxn id="9" idx="2"/>
            </p:cNvCxnSpPr>
            <p:nvPr/>
          </p:nvCxnSpPr>
          <p:spPr>
            <a:xfrm flipV="1">
              <a:off x="4776651" y="2109647"/>
              <a:ext cx="1319350" cy="3037118"/>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9" name="Conector recto de flecha 18"/>
            <p:cNvCxnSpPr>
              <a:stCxn id="13" idx="1"/>
            </p:cNvCxnSpPr>
            <p:nvPr/>
          </p:nvCxnSpPr>
          <p:spPr>
            <a:xfrm flipH="1" flipV="1">
              <a:off x="6439989" y="2109647"/>
              <a:ext cx="933995" cy="1239955"/>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0" name="Conector recto de flecha 19"/>
            <p:cNvCxnSpPr>
              <a:stCxn id="11" idx="1"/>
            </p:cNvCxnSpPr>
            <p:nvPr/>
          </p:nvCxnSpPr>
          <p:spPr>
            <a:xfrm flipH="1" flipV="1">
              <a:off x="6244046" y="2109647"/>
              <a:ext cx="1129938" cy="3023872"/>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spTree>
    <p:extLst>
      <p:ext uri="{BB962C8B-B14F-4D97-AF65-F5344CB8AC3E}">
        <p14:creationId xmlns:p14="http://schemas.microsoft.com/office/powerpoint/2010/main" val="107367666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EC" dirty="0">
                <a:solidFill>
                  <a:schemeClr val="tx2">
                    <a:lumMod val="50000"/>
                  </a:schemeClr>
                </a:solidFill>
              </a:rPr>
              <a:t>JUSTIFICACIÓN</a:t>
            </a:r>
          </a:p>
        </p:txBody>
      </p:sp>
      <p:sp>
        <p:nvSpPr>
          <p:cNvPr id="4" name="Rectángulo redondeado 3"/>
          <p:cNvSpPr/>
          <p:nvPr/>
        </p:nvSpPr>
        <p:spPr>
          <a:xfrm>
            <a:off x="10071464" y="117564"/>
            <a:ext cx="1998617" cy="849085"/>
          </a:xfrm>
          <a:prstGeom prst="roundRect">
            <a:avLst/>
          </a:prstGeom>
          <a:solidFill>
            <a:schemeClr val="bg2">
              <a:lumMod val="9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ysClr val="windowText" lastClr="000000"/>
                </a:solidFill>
              </a:rPr>
              <a:t>CAP. I</a:t>
            </a:r>
          </a:p>
        </p:txBody>
      </p:sp>
      <p:grpSp>
        <p:nvGrpSpPr>
          <p:cNvPr id="23" name="Grupo 22"/>
          <p:cNvGrpSpPr/>
          <p:nvPr/>
        </p:nvGrpSpPr>
        <p:grpSpPr>
          <a:xfrm>
            <a:off x="4078830" y="1574712"/>
            <a:ext cx="7449074" cy="3650431"/>
            <a:chOff x="3687893" y="2207623"/>
            <a:chExt cx="7449074" cy="3108960"/>
          </a:xfrm>
        </p:grpSpPr>
        <p:sp>
          <p:nvSpPr>
            <p:cNvPr id="5" name="Rectángulo 4"/>
            <p:cNvSpPr/>
            <p:nvPr/>
          </p:nvSpPr>
          <p:spPr>
            <a:xfrm>
              <a:off x="3687893" y="2207623"/>
              <a:ext cx="7449074" cy="102121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just"/>
              <a:r>
                <a:rPr lang="es-EC" dirty="0">
                  <a:solidFill>
                    <a:schemeClr val="tx2">
                      <a:lumMod val="50000"/>
                    </a:schemeClr>
                  </a:solidFill>
                </a:rPr>
                <a:t>A partir del año 1999 empieza a fortalecerse el sector cooperativo, en el país se ha evidenciado el rol de inclusión económica y social, así como el carácter distributivo y redistributivo de este sector.</a:t>
              </a:r>
            </a:p>
          </p:txBody>
        </p:sp>
        <p:sp>
          <p:nvSpPr>
            <p:cNvPr id="6" name="Rectángulo 5"/>
            <p:cNvSpPr/>
            <p:nvPr/>
          </p:nvSpPr>
          <p:spPr>
            <a:xfrm>
              <a:off x="3687893" y="3414252"/>
              <a:ext cx="7449074" cy="1902331"/>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just"/>
              <a:r>
                <a:rPr lang="es-EC" dirty="0">
                  <a:solidFill>
                    <a:schemeClr val="tx2">
                      <a:lumMod val="50000"/>
                    </a:schemeClr>
                  </a:solidFill>
                </a:rPr>
                <a:t>La SEPS considera que el sector cooperativo debe contar con herramientas que aseguren un correcto manejo de sus procesos de crédito y cobranzas es aquí en donde radica la importancia de analizar la cartera vencida ya que a través de este análisis podemos conocer cuál es el impacto que tiene esta en el PyG de la Cooperativa, sus índices, niveles de morosidad y rentabilidad.</a:t>
              </a:r>
            </a:p>
          </p:txBody>
        </p:sp>
      </p:grpSp>
      <p:grpSp>
        <p:nvGrpSpPr>
          <p:cNvPr id="22" name="Grupo 21"/>
          <p:cNvGrpSpPr/>
          <p:nvPr/>
        </p:nvGrpSpPr>
        <p:grpSpPr>
          <a:xfrm>
            <a:off x="4022401" y="2821626"/>
            <a:ext cx="7560000" cy="148836"/>
            <a:chOff x="3030572" y="3230391"/>
            <a:chExt cx="8436463" cy="126759"/>
          </a:xfrm>
          <a:solidFill>
            <a:schemeClr val="accent2"/>
          </a:solidFill>
        </p:grpSpPr>
        <p:sp>
          <p:nvSpPr>
            <p:cNvPr id="14" name="Elipse 13"/>
            <p:cNvSpPr/>
            <p:nvPr/>
          </p:nvSpPr>
          <p:spPr>
            <a:xfrm>
              <a:off x="3030572" y="3234742"/>
              <a:ext cx="132817" cy="122408"/>
            </a:xfrm>
            <a:prstGeom prst="ellipse">
              <a:avLst/>
            </a:prstGeom>
            <a:grp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15" name="Elipse 14"/>
            <p:cNvSpPr/>
            <p:nvPr/>
          </p:nvSpPr>
          <p:spPr>
            <a:xfrm>
              <a:off x="11334218" y="3230391"/>
              <a:ext cx="132817" cy="122408"/>
            </a:xfrm>
            <a:prstGeom prst="ellipse">
              <a:avLst/>
            </a:prstGeom>
            <a:grp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cxnSp>
          <p:nvCxnSpPr>
            <p:cNvPr id="17" name="Straight Connector 25"/>
            <p:cNvCxnSpPr/>
            <p:nvPr/>
          </p:nvCxnSpPr>
          <p:spPr>
            <a:xfrm>
              <a:off x="3093543" y="3291844"/>
              <a:ext cx="8312677" cy="2295"/>
            </a:xfrm>
            <a:prstGeom prst="line">
              <a:avLst/>
            </a:prstGeom>
            <a:grpFill/>
            <a:ln w="38100">
              <a:solidFill>
                <a:schemeClr val="accent2"/>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27" name="Grupo 26"/>
          <p:cNvGrpSpPr/>
          <p:nvPr/>
        </p:nvGrpSpPr>
        <p:grpSpPr>
          <a:xfrm>
            <a:off x="1343231" y="2397104"/>
            <a:ext cx="1439158" cy="1965893"/>
            <a:chOff x="585584" y="2076995"/>
            <a:chExt cx="2118427" cy="2455816"/>
          </a:xfrm>
          <a:blipFill>
            <a:blip r:embed="rId2"/>
            <a:tile tx="0" ty="0" sx="100000" sy="100000" flip="none" algn="tl"/>
          </a:blipFill>
        </p:grpSpPr>
        <p:sp>
          <p:nvSpPr>
            <p:cNvPr id="25" name="Flecha abajo 24"/>
            <p:cNvSpPr/>
            <p:nvPr/>
          </p:nvSpPr>
          <p:spPr>
            <a:xfrm>
              <a:off x="1672046" y="3304903"/>
              <a:ext cx="1031965" cy="1227908"/>
            </a:xfrm>
            <a:prstGeom prst="downArrow">
              <a:avLst/>
            </a:prstGeom>
            <a:grpFill/>
            <a:ln w="57150">
              <a:solidFill>
                <a:schemeClr val="accent2"/>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26" name="Flecha abajo 25"/>
            <p:cNvSpPr/>
            <p:nvPr/>
          </p:nvSpPr>
          <p:spPr>
            <a:xfrm rot="10800000">
              <a:off x="585584" y="2076995"/>
              <a:ext cx="1031965" cy="1227908"/>
            </a:xfrm>
            <a:prstGeom prst="downArrow">
              <a:avLst/>
            </a:prstGeom>
            <a:grpFill/>
            <a:ln w="57150">
              <a:solidFill>
                <a:schemeClr val="accent2"/>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grpSp>
      <p:pic>
        <p:nvPicPr>
          <p:cNvPr id="2052" name="Picture 4" descr="Qué es y cómo calcular la rentabilidad de una inversión | Desarrollo  Directivo"/>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289" t="7606" r="21665" b="2424"/>
          <a:stretch/>
        </p:blipFill>
        <p:spPr bwMode="auto">
          <a:xfrm>
            <a:off x="753294" y="1143197"/>
            <a:ext cx="1854212" cy="121484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MOROSIDAD ALTA EN LA EMPRESA ¿QUÉ HACE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6379" r="17058" b="-1622"/>
          <a:stretch/>
        </p:blipFill>
        <p:spPr bwMode="auto">
          <a:xfrm>
            <a:off x="1738824" y="4515565"/>
            <a:ext cx="1397726" cy="908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462150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EC" dirty="0">
                <a:solidFill>
                  <a:schemeClr val="tx2">
                    <a:lumMod val="50000"/>
                  </a:schemeClr>
                </a:solidFill>
              </a:rPr>
              <a:t>TEORÍAS DE SOPORTE</a:t>
            </a:r>
          </a:p>
        </p:txBody>
      </p:sp>
      <p:sp>
        <p:nvSpPr>
          <p:cNvPr id="4" name="Rectángulo redondeado 3"/>
          <p:cNvSpPr/>
          <p:nvPr/>
        </p:nvSpPr>
        <p:spPr>
          <a:xfrm>
            <a:off x="10071464" y="117564"/>
            <a:ext cx="1998617" cy="849085"/>
          </a:xfrm>
          <a:prstGeom prst="roundRect">
            <a:avLst/>
          </a:prstGeom>
          <a:solidFill>
            <a:schemeClr val="bg2">
              <a:lumMod val="9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ysClr val="windowText" lastClr="000000"/>
                </a:solidFill>
              </a:rPr>
              <a:t>CAP. II</a:t>
            </a:r>
          </a:p>
        </p:txBody>
      </p:sp>
      <p:grpSp>
        <p:nvGrpSpPr>
          <p:cNvPr id="5" name="Grupo 4"/>
          <p:cNvGrpSpPr/>
          <p:nvPr/>
        </p:nvGrpSpPr>
        <p:grpSpPr>
          <a:xfrm>
            <a:off x="875421" y="2565596"/>
            <a:ext cx="10441160" cy="1904321"/>
            <a:chOff x="2532525" y="2640103"/>
            <a:chExt cx="6829643" cy="1749441"/>
          </a:xfrm>
        </p:grpSpPr>
        <p:sp>
          <p:nvSpPr>
            <p:cNvPr id="6" name="Shape 5969"/>
            <p:cNvSpPr/>
            <p:nvPr/>
          </p:nvSpPr>
          <p:spPr>
            <a:xfrm>
              <a:off x="3422232" y="3651550"/>
              <a:ext cx="2" cy="737994"/>
            </a:xfrm>
            <a:prstGeom prst="line">
              <a:avLst/>
            </a:prstGeom>
            <a:ln w="28575">
              <a:solidFill>
                <a:srgbClr val="7030A0"/>
              </a:solidFill>
              <a:miter lim="400000"/>
              <a:tailEnd type="triangle"/>
            </a:ln>
          </p:spPr>
          <p:txBody>
            <a:bodyPr lIns="0" tIns="0" rIns="0" bIns="0"/>
            <a:lstStyle/>
            <a:p>
              <a:pPr defTabSz="342900">
                <a:defRPr sz="1200">
                  <a:latin typeface="Helvetica"/>
                  <a:ea typeface="Helvetica"/>
                  <a:cs typeface="Helvetica"/>
                  <a:sym typeface="Helvetica"/>
                </a:defRPr>
              </a:pPr>
              <a:endParaRPr sz="900" dirty="0">
                <a:latin typeface="+mj-lt"/>
              </a:endParaRPr>
            </a:p>
          </p:txBody>
        </p:sp>
        <p:sp>
          <p:nvSpPr>
            <p:cNvPr id="7" name="Shape 5967"/>
            <p:cNvSpPr/>
            <p:nvPr/>
          </p:nvSpPr>
          <p:spPr>
            <a:xfrm>
              <a:off x="2532525" y="3572568"/>
              <a:ext cx="6829643" cy="25011"/>
            </a:xfrm>
            <a:prstGeom prst="line">
              <a:avLst/>
            </a:prstGeom>
            <a:ln w="28575">
              <a:solidFill>
                <a:srgbClr val="7030A0"/>
              </a:solidFill>
              <a:prstDash val="sysDash"/>
              <a:bevel/>
            </a:ln>
          </p:spPr>
          <p:txBody>
            <a:bodyPr lIns="0" tIns="0" rIns="0" bIns="0"/>
            <a:lstStyle/>
            <a:p>
              <a:pPr defTabSz="342900"/>
              <a:endParaRPr sz="900" dirty="0">
                <a:latin typeface="+mj-lt"/>
                <a:ea typeface="Helvetica"/>
                <a:cs typeface="Helvetica"/>
              </a:endParaRPr>
            </a:p>
          </p:txBody>
        </p:sp>
        <p:sp>
          <p:nvSpPr>
            <p:cNvPr id="8" name="Shape 5968"/>
            <p:cNvSpPr/>
            <p:nvPr/>
          </p:nvSpPr>
          <p:spPr>
            <a:xfrm flipV="1">
              <a:off x="3429864" y="2640103"/>
              <a:ext cx="2" cy="762160"/>
            </a:xfrm>
            <a:prstGeom prst="line">
              <a:avLst/>
            </a:prstGeom>
            <a:ln w="28575">
              <a:solidFill>
                <a:srgbClr val="7030A0"/>
              </a:solidFill>
              <a:miter lim="400000"/>
              <a:tailEnd type="triangle"/>
            </a:ln>
          </p:spPr>
          <p:txBody>
            <a:bodyPr lIns="0" tIns="0" rIns="0" bIns="0"/>
            <a:lstStyle/>
            <a:p>
              <a:pPr defTabSz="342900">
                <a:defRPr sz="1200">
                  <a:latin typeface="Helvetica"/>
                  <a:ea typeface="Helvetica"/>
                  <a:cs typeface="Helvetica"/>
                  <a:sym typeface="Helvetica"/>
                </a:defRPr>
              </a:pPr>
              <a:endParaRPr sz="900" dirty="0">
                <a:latin typeface="+mj-lt"/>
              </a:endParaRPr>
            </a:p>
          </p:txBody>
        </p:sp>
      </p:grpSp>
      <p:sp>
        <p:nvSpPr>
          <p:cNvPr id="14" name="Hexágono 13"/>
          <p:cNvSpPr/>
          <p:nvPr/>
        </p:nvSpPr>
        <p:spPr>
          <a:xfrm>
            <a:off x="1998617" y="3370217"/>
            <a:ext cx="496388" cy="418011"/>
          </a:xfrm>
          <a:prstGeom prst="hexago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s-EC" dirty="0"/>
          </a:p>
        </p:txBody>
      </p:sp>
      <p:sp>
        <p:nvSpPr>
          <p:cNvPr id="16" name="Pentágono 15"/>
          <p:cNvSpPr/>
          <p:nvPr/>
        </p:nvSpPr>
        <p:spPr>
          <a:xfrm>
            <a:off x="809892" y="1301271"/>
            <a:ext cx="2899957" cy="1231701"/>
          </a:xfrm>
          <a:prstGeom prst="homePlate">
            <a:avLst/>
          </a:prstGeom>
          <a:noFill/>
          <a:ln w="38100" cap="flat" cmpd="sng" algn="ctr">
            <a:solidFill>
              <a:schemeClr val="accent1"/>
            </a:solidFill>
            <a:prstDash val="sysDash"/>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es-EC" sz="2400" b="1" dirty="0"/>
              <a:t>Teoría de la administración financiera</a:t>
            </a:r>
          </a:p>
        </p:txBody>
      </p:sp>
      <p:sp>
        <p:nvSpPr>
          <p:cNvPr id="26" name="Pentágono 25"/>
          <p:cNvSpPr/>
          <p:nvPr/>
        </p:nvSpPr>
        <p:spPr>
          <a:xfrm>
            <a:off x="785626" y="4482980"/>
            <a:ext cx="2899957" cy="1231701"/>
          </a:xfrm>
          <a:prstGeom prst="homePlate">
            <a:avLst/>
          </a:prstGeom>
          <a:noFill/>
          <a:ln w="38100" cap="flat" cmpd="sng" algn="ctr">
            <a:solidFill>
              <a:schemeClr val="accent3"/>
            </a:solidFill>
            <a:prstDash val="sysDash"/>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r>
              <a:rPr lang="es-EC" sz="2400" b="1" dirty="0"/>
              <a:t>Teoría de la cooperación</a:t>
            </a:r>
          </a:p>
        </p:txBody>
      </p:sp>
      <p:sp>
        <p:nvSpPr>
          <p:cNvPr id="28" name="CuadroTexto 27"/>
          <p:cNvSpPr txBox="1"/>
          <p:nvPr/>
        </p:nvSpPr>
        <p:spPr>
          <a:xfrm>
            <a:off x="3958505" y="1301271"/>
            <a:ext cx="6688184" cy="147732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es-EC" dirty="0">
                <a:solidFill>
                  <a:schemeClr val="tx2">
                    <a:lumMod val="50000"/>
                  </a:schemeClr>
                </a:solidFill>
              </a:rPr>
              <a:t>Rentabilidad</a:t>
            </a:r>
          </a:p>
          <a:p>
            <a:pPr marL="285750" indent="-285750">
              <a:buFont typeface="Arial" panose="020B0604020202020204" pitchFamily="34" charset="0"/>
              <a:buChar char="•"/>
            </a:pPr>
            <a:r>
              <a:rPr lang="es-EC" dirty="0">
                <a:solidFill>
                  <a:schemeClr val="tx2">
                    <a:lumMod val="50000"/>
                  </a:schemeClr>
                </a:solidFill>
              </a:rPr>
              <a:t>Causas y efectos</a:t>
            </a:r>
          </a:p>
          <a:p>
            <a:pPr marL="285750" indent="-285750">
              <a:buFont typeface="Arial" panose="020B0604020202020204" pitchFamily="34" charset="0"/>
              <a:buChar char="•"/>
            </a:pPr>
            <a:r>
              <a:rPr lang="es-EC" dirty="0">
                <a:solidFill>
                  <a:schemeClr val="tx2">
                    <a:lumMod val="50000"/>
                  </a:schemeClr>
                </a:solidFill>
              </a:rPr>
              <a:t>Interrelación de objetivos, condiciones, políticas</a:t>
            </a:r>
          </a:p>
          <a:p>
            <a:pPr marL="285750" indent="-285750">
              <a:buFont typeface="Arial" panose="020B0604020202020204" pitchFamily="34" charset="0"/>
              <a:buChar char="•"/>
            </a:pPr>
            <a:r>
              <a:rPr lang="es-EC" dirty="0">
                <a:solidFill>
                  <a:schemeClr val="tx2">
                    <a:lumMod val="50000"/>
                  </a:schemeClr>
                </a:solidFill>
              </a:rPr>
              <a:t>Índices evaluadores de procesos y gestión financiera</a:t>
            </a:r>
          </a:p>
          <a:p>
            <a:pPr marL="285750" indent="-285750">
              <a:buFont typeface="Arial" panose="020B0604020202020204" pitchFamily="34" charset="0"/>
              <a:buChar char="•"/>
            </a:pPr>
            <a:r>
              <a:rPr lang="es-EC" dirty="0">
                <a:solidFill>
                  <a:schemeClr val="tx2">
                    <a:lumMod val="50000"/>
                  </a:schemeClr>
                </a:solidFill>
              </a:rPr>
              <a:t>Análisis basado en las necesidades de los interesados. </a:t>
            </a:r>
          </a:p>
        </p:txBody>
      </p:sp>
      <p:sp>
        <p:nvSpPr>
          <p:cNvPr id="29" name="CuadroTexto 28"/>
          <p:cNvSpPr txBox="1"/>
          <p:nvPr/>
        </p:nvSpPr>
        <p:spPr>
          <a:xfrm>
            <a:off x="3958505" y="4237353"/>
            <a:ext cx="6688184"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285750" indent="-285750">
              <a:buFont typeface="Arial" panose="020B0604020202020204" pitchFamily="34" charset="0"/>
              <a:buChar char="•"/>
            </a:pPr>
            <a:r>
              <a:rPr lang="es-EC" dirty="0">
                <a:solidFill>
                  <a:schemeClr val="tx2">
                    <a:lumMod val="50000"/>
                  </a:schemeClr>
                </a:solidFill>
              </a:rPr>
              <a:t>Intervención de los agentes económicos</a:t>
            </a:r>
          </a:p>
          <a:p>
            <a:pPr marL="285750" indent="-285750">
              <a:buFont typeface="Arial" panose="020B0604020202020204" pitchFamily="34" charset="0"/>
              <a:buChar char="•"/>
            </a:pPr>
            <a:r>
              <a:rPr lang="es-EC" dirty="0">
                <a:solidFill>
                  <a:schemeClr val="tx2">
                    <a:lumMod val="50000"/>
                  </a:schemeClr>
                </a:solidFill>
              </a:rPr>
              <a:t>Desarrollo de la sociedad </a:t>
            </a:r>
          </a:p>
          <a:p>
            <a:pPr marL="285750" indent="-285750">
              <a:buFont typeface="Arial" panose="020B0604020202020204" pitchFamily="34" charset="0"/>
              <a:buChar char="•"/>
            </a:pPr>
            <a:r>
              <a:rPr lang="es-EC" dirty="0">
                <a:solidFill>
                  <a:schemeClr val="tx2">
                    <a:lumMod val="50000"/>
                  </a:schemeClr>
                </a:solidFill>
              </a:rPr>
              <a:t>Beneficio de los socios</a:t>
            </a:r>
          </a:p>
          <a:p>
            <a:pPr marL="285750" indent="-285750">
              <a:buFont typeface="Arial" panose="020B0604020202020204" pitchFamily="34" charset="0"/>
              <a:buChar char="•"/>
            </a:pPr>
            <a:r>
              <a:rPr lang="es-EC" dirty="0">
                <a:solidFill>
                  <a:schemeClr val="tx2">
                    <a:lumMod val="50000"/>
                  </a:schemeClr>
                </a:solidFill>
              </a:rPr>
              <a:t>Organización eficiente</a:t>
            </a:r>
          </a:p>
          <a:p>
            <a:pPr marL="285750" indent="-285750">
              <a:buFont typeface="Arial" panose="020B0604020202020204" pitchFamily="34" charset="0"/>
              <a:buChar char="•"/>
            </a:pPr>
            <a:r>
              <a:rPr lang="es-EC" dirty="0">
                <a:solidFill>
                  <a:schemeClr val="tx2">
                    <a:lumMod val="50000"/>
                  </a:schemeClr>
                </a:solidFill>
              </a:rPr>
              <a:t>Ventaja significativa </a:t>
            </a:r>
          </a:p>
        </p:txBody>
      </p:sp>
      <p:sp>
        <p:nvSpPr>
          <p:cNvPr id="30" name="CuadroTexto 29"/>
          <p:cNvSpPr txBox="1"/>
          <p:nvPr/>
        </p:nvSpPr>
        <p:spPr>
          <a:xfrm>
            <a:off x="7524206" y="3143042"/>
            <a:ext cx="3546566" cy="369332"/>
          </a:xfrm>
          <a:prstGeom prst="rect">
            <a:avLst/>
          </a:prstGeom>
          <a:noFill/>
        </p:spPr>
        <p:txBody>
          <a:bodyPr wrap="square" rtlCol="0">
            <a:spAutoFit/>
          </a:bodyPr>
          <a:lstStyle/>
          <a:p>
            <a:r>
              <a:rPr lang="es-EC" dirty="0">
                <a:solidFill>
                  <a:schemeClr val="tx2">
                    <a:lumMod val="50000"/>
                  </a:schemeClr>
                </a:solidFill>
              </a:rPr>
              <a:t>Van Horne &amp; Wachowicz</a:t>
            </a:r>
          </a:p>
        </p:txBody>
      </p:sp>
      <p:sp>
        <p:nvSpPr>
          <p:cNvPr id="31" name="CuadroTexto 30"/>
          <p:cNvSpPr txBox="1"/>
          <p:nvPr/>
        </p:nvSpPr>
        <p:spPr>
          <a:xfrm>
            <a:off x="8072853" y="3676077"/>
            <a:ext cx="3546566" cy="369332"/>
          </a:xfrm>
          <a:prstGeom prst="rect">
            <a:avLst/>
          </a:prstGeom>
          <a:noFill/>
        </p:spPr>
        <p:txBody>
          <a:bodyPr wrap="square" rtlCol="0">
            <a:spAutoFit/>
          </a:bodyPr>
          <a:lstStyle/>
          <a:p>
            <a:r>
              <a:rPr lang="es-EC" dirty="0">
                <a:solidFill>
                  <a:schemeClr val="tx2">
                    <a:lumMod val="50000"/>
                  </a:schemeClr>
                </a:solidFill>
              </a:rPr>
              <a:t>Herranz Guillen</a:t>
            </a:r>
          </a:p>
        </p:txBody>
      </p:sp>
    </p:spTree>
    <p:extLst>
      <p:ext uri="{BB962C8B-B14F-4D97-AF65-F5344CB8AC3E}">
        <p14:creationId xmlns:p14="http://schemas.microsoft.com/office/powerpoint/2010/main" val="270245950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EC" dirty="0">
                <a:solidFill>
                  <a:schemeClr val="tx2">
                    <a:lumMod val="50000"/>
                  </a:schemeClr>
                </a:solidFill>
              </a:rPr>
              <a:t>MARCO REFERENCIAL</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3400804244"/>
              </p:ext>
            </p:extLst>
          </p:nvPr>
        </p:nvGraphicFramePr>
        <p:xfrm>
          <a:off x="561703" y="1136469"/>
          <a:ext cx="11034985" cy="49468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ángulo redondeado 3"/>
          <p:cNvSpPr/>
          <p:nvPr/>
        </p:nvSpPr>
        <p:spPr>
          <a:xfrm>
            <a:off x="10071464" y="117564"/>
            <a:ext cx="1998617" cy="849085"/>
          </a:xfrm>
          <a:prstGeom prst="roundRect">
            <a:avLst/>
          </a:prstGeom>
          <a:solidFill>
            <a:schemeClr val="bg2">
              <a:lumMod val="9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ysClr val="windowText" lastClr="000000"/>
                </a:solidFill>
              </a:rPr>
              <a:t>CAP. II</a:t>
            </a:r>
          </a:p>
        </p:txBody>
      </p:sp>
    </p:spTree>
    <p:extLst>
      <p:ext uri="{BB962C8B-B14F-4D97-AF65-F5344CB8AC3E}">
        <p14:creationId xmlns:p14="http://schemas.microsoft.com/office/powerpoint/2010/main" val="328894933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EC" dirty="0">
                <a:solidFill>
                  <a:schemeClr val="tx2">
                    <a:lumMod val="50000"/>
                  </a:schemeClr>
                </a:solidFill>
              </a:rPr>
              <a:t>MARCO CONTEXTUAL</a:t>
            </a:r>
          </a:p>
        </p:txBody>
      </p:sp>
      <p:sp>
        <p:nvSpPr>
          <p:cNvPr id="4" name="Rectángulo redondeado 3"/>
          <p:cNvSpPr/>
          <p:nvPr/>
        </p:nvSpPr>
        <p:spPr>
          <a:xfrm>
            <a:off x="10071464" y="117564"/>
            <a:ext cx="1998617" cy="849085"/>
          </a:xfrm>
          <a:prstGeom prst="roundRect">
            <a:avLst/>
          </a:prstGeom>
          <a:solidFill>
            <a:schemeClr val="bg2">
              <a:lumMod val="9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ysClr val="windowText" lastClr="000000"/>
                </a:solidFill>
              </a:rPr>
              <a:t>CAP. II</a:t>
            </a:r>
          </a:p>
        </p:txBody>
      </p:sp>
      <p:grpSp>
        <p:nvGrpSpPr>
          <p:cNvPr id="14" name="Grupo 13"/>
          <p:cNvGrpSpPr/>
          <p:nvPr/>
        </p:nvGrpSpPr>
        <p:grpSpPr>
          <a:xfrm>
            <a:off x="1034471" y="966649"/>
            <a:ext cx="10231267" cy="5193519"/>
            <a:chOff x="1488749" y="749760"/>
            <a:chExt cx="9068703" cy="5801165"/>
          </a:xfrm>
          <a:solidFill>
            <a:schemeClr val="accent6">
              <a:lumMod val="50000"/>
            </a:schemeClr>
          </a:solidFill>
        </p:grpSpPr>
        <p:sp>
          <p:nvSpPr>
            <p:cNvPr id="6" name="Medio marco 5"/>
            <p:cNvSpPr/>
            <p:nvPr/>
          </p:nvSpPr>
          <p:spPr>
            <a:xfrm>
              <a:off x="5745713" y="3466531"/>
              <a:ext cx="4531056" cy="3084394"/>
            </a:xfrm>
            <a:prstGeom prst="halfFrame">
              <a:avLst>
                <a:gd name="adj1" fmla="val 4129"/>
                <a:gd name="adj2" fmla="val 5457"/>
              </a:avLst>
            </a:prstGeom>
            <a:solidFill>
              <a:schemeClr val="accent4">
                <a:lumMod val="60000"/>
                <a:lumOff val="40000"/>
              </a:schemeClr>
            </a:solid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solidFill>
                  <a:schemeClr val="tx1"/>
                </a:solidFill>
              </a:endParaRPr>
            </a:p>
          </p:txBody>
        </p:sp>
        <p:sp>
          <p:nvSpPr>
            <p:cNvPr id="7" name="Medio marco 6"/>
            <p:cNvSpPr/>
            <p:nvPr/>
          </p:nvSpPr>
          <p:spPr>
            <a:xfrm rot="10800000">
              <a:off x="1762843" y="749760"/>
              <a:ext cx="4531056" cy="3084394"/>
            </a:xfrm>
            <a:prstGeom prst="halfFrame">
              <a:avLst>
                <a:gd name="adj1" fmla="val 5457"/>
                <a:gd name="adj2" fmla="val 5457"/>
              </a:avLst>
            </a:prstGeom>
            <a:solidFill>
              <a:schemeClr val="accent4">
                <a:lumMod val="60000"/>
                <a:lumOff val="40000"/>
              </a:schemeClr>
            </a:solid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solidFill>
                  <a:schemeClr val="tx1"/>
                </a:solidFill>
              </a:endParaRPr>
            </a:p>
          </p:txBody>
        </p:sp>
        <p:sp>
          <p:nvSpPr>
            <p:cNvPr id="10" name="CuadroTexto 9"/>
            <p:cNvSpPr txBox="1"/>
            <p:nvPr/>
          </p:nvSpPr>
          <p:spPr>
            <a:xfrm>
              <a:off x="1922084" y="1190152"/>
              <a:ext cx="3982871" cy="2028342"/>
            </a:xfrm>
            <a:prstGeom prst="rect">
              <a:avLst/>
            </a:prstGeom>
            <a:noFill/>
            <a:ln w="28575">
              <a:solidFill>
                <a:schemeClr val="accent1">
                  <a:lumMod val="40000"/>
                  <a:lumOff val="60000"/>
                </a:schemeClr>
              </a:solidFill>
              <a:prstDash val="sysDot"/>
            </a:ln>
          </p:spPr>
          <p:txBody>
            <a:bodyPr wrap="square" rtlCol="0">
              <a:spAutoFit/>
            </a:bodyPr>
            <a:lstStyle/>
            <a:p>
              <a:r>
                <a:rPr lang="es-EC" sz="2800" dirty="0">
                  <a:solidFill>
                    <a:schemeClr val="tx2"/>
                  </a:solidFill>
                </a:rPr>
                <a:t>Cooperativa de Ahorro y Crédito del Distrito Metropolitano de Quito Amazonas</a:t>
              </a:r>
              <a:endParaRPr lang="es-ES" sz="2800" dirty="0">
                <a:solidFill>
                  <a:schemeClr val="tx2"/>
                </a:solidFill>
              </a:endParaRPr>
            </a:p>
          </p:txBody>
        </p:sp>
        <p:sp>
          <p:nvSpPr>
            <p:cNvPr id="11" name="CuadroTexto 10"/>
            <p:cNvSpPr txBox="1"/>
            <p:nvPr/>
          </p:nvSpPr>
          <p:spPr>
            <a:xfrm>
              <a:off x="6574581" y="1190152"/>
              <a:ext cx="3982871" cy="1547041"/>
            </a:xfrm>
            <a:prstGeom prst="rect">
              <a:avLst/>
            </a:prstGeom>
            <a:noFill/>
            <a:ln w="28575">
              <a:solidFill>
                <a:schemeClr val="accent1">
                  <a:lumMod val="40000"/>
                  <a:lumOff val="60000"/>
                </a:schemeClr>
              </a:solidFill>
              <a:prstDash val="sysDot"/>
            </a:ln>
          </p:spPr>
          <p:txBody>
            <a:bodyPr wrap="square" rtlCol="0">
              <a:spAutoFit/>
            </a:bodyPr>
            <a:lstStyle/>
            <a:p>
              <a:r>
                <a:rPr lang="es-EC" sz="2800" dirty="0">
                  <a:solidFill>
                    <a:schemeClr val="tx2"/>
                  </a:solidFill>
                </a:rPr>
                <a:t>Matriz ubicada en Quito y sus agencias sucursales en Pintag, Lloa y Nono</a:t>
              </a:r>
              <a:endParaRPr lang="es-ES" sz="2800" dirty="0">
                <a:solidFill>
                  <a:schemeClr val="tx2"/>
                </a:solidFill>
              </a:endParaRPr>
            </a:p>
          </p:txBody>
        </p:sp>
        <p:sp>
          <p:nvSpPr>
            <p:cNvPr id="12" name="CuadroTexto 11"/>
            <p:cNvSpPr txBox="1"/>
            <p:nvPr/>
          </p:nvSpPr>
          <p:spPr>
            <a:xfrm>
              <a:off x="6133560" y="4114087"/>
              <a:ext cx="3982871" cy="1547041"/>
            </a:xfrm>
            <a:prstGeom prst="rect">
              <a:avLst/>
            </a:prstGeom>
            <a:noFill/>
            <a:ln w="28575">
              <a:solidFill>
                <a:schemeClr val="accent1">
                  <a:lumMod val="40000"/>
                  <a:lumOff val="60000"/>
                </a:schemeClr>
              </a:solidFill>
              <a:prstDash val="sysDot"/>
            </a:ln>
          </p:spPr>
          <p:txBody>
            <a:bodyPr wrap="square" rtlCol="0">
              <a:spAutoFit/>
            </a:bodyPr>
            <a:lstStyle/>
            <a:p>
              <a:pPr marL="285750" indent="-285750">
                <a:buFont typeface="Wingdings" panose="05000000000000000000" pitchFamily="2" charset="2"/>
                <a:buChar char="Ø"/>
              </a:pPr>
              <a:r>
                <a:rPr lang="es-ES" sz="2800" dirty="0">
                  <a:solidFill>
                    <a:schemeClr val="tx2"/>
                  </a:solidFill>
                </a:rPr>
                <a:t>Crédito comercial</a:t>
              </a:r>
            </a:p>
            <a:p>
              <a:pPr marL="285750" indent="-285750">
                <a:buFont typeface="Wingdings" panose="05000000000000000000" pitchFamily="2" charset="2"/>
                <a:buChar char="Ø"/>
              </a:pPr>
              <a:r>
                <a:rPr lang="es-ES" sz="2800" dirty="0">
                  <a:solidFill>
                    <a:schemeClr val="tx2"/>
                  </a:solidFill>
                </a:rPr>
                <a:t>Crédito de consumo</a:t>
              </a:r>
            </a:p>
            <a:p>
              <a:pPr marL="285750" indent="-285750">
                <a:buFont typeface="Wingdings" panose="05000000000000000000" pitchFamily="2" charset="2"/>
                <a:buChar char="Ø"/>
              </a:pPr>
              <a:r>
                <a:rPr lang="es-ES" sz="2800" dirty="0">
                  <a:solidFill>
                    <a:schemeClr val="tx2"/>
                  </a:solidFill>
                </a:rPr>
                <a:t>Microcrédito</a:t>
              </a:r>
            </a:p>
          </p:txBody>
        </p:sp>
        <p:sp>
          <p:nvSpPr>
            <p:cNvPr id="13" name="CuadroTexto 12"/>
            <p:cNvSpPr txBox="1"/>
            <p:nvPr/>
          </p:nvSpPr>
          <p:spPr>
            <a:xfrm>
              <a:off x="1488749" y="4092073"/>
              <a:ext cx="3982871" cy="1547041"/>
            </a:xfrm>
            <a:prstGeom prst="rect">
              <a:avLst/>
            </a:prstGeom>
            <a:noFill/>
            <a:ln w="28575">
              <a:solidFill>
                <a:schemeClr val="accent1">
                  <a:lumMod val="40000"/>
                  <a:lumOff val="60000"/>
                </a:schemeClr>
              </a:solidFill>
              <a:prstDash val="sysDot"/>
            </a:ln>
          </p:spPr>
          <p:txBody>
            <a:bodyPr wrap="square" rtlCol="0">
              <a:spAutoFit/>
            </a:bodyPr>
            <a:lstStyle/>
            <a:p>
              <a:r>
                <a:rPr lang="es-EC" sz="2800" dirty="0">
                  <a:solidFill>
                    <a:schemeClr val="tx2"/>
                  </a:solidFill>
                </a:rPr>
                <a:t>Estados Financieros comprendidos entre el año 2014 y el año 2018</a:t>
              </a:r>
              <a:endParaRPr lang="es-ES" sz="2800" dirty="0">
                <a:solidFill>
                  <a:schemeClr val="tx2"/>
                </a:solidFill>
              </a:endParaRPr>
            </a:p>
          </p:txBody>
        </p:sp>
      </p:grpSp>
    </p:spTree>
    <p:extLst>
      <p:ext uri="{BB962C8B-B14F-4D97-AF65-F5344CB8AC3E}">
        <p14:creationId xmlns:p14="http://schemas.microsoft.com/office/powerpoint/2010/main" val="25883448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EC" dirty="0">
                <a:solidFill>
                  <a:schemeClr val="tx2">
                    <a:lumMod val="50000"/>
                  </a:schemeClr>
                </a:solidFill>
              </a:rPr>
              <a:t>MARCO METODOLÓGICO</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2113625091"/>
              </p:ext>
            </p:extLst>
          </p:nvPr>
        </p:nvGraphicFramePr>
        <p:xfrm>
          <a:off x="4992739" y="1122748"/>
          <a:ext cx="6617463" cy="4960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ángulo redondeado 3"/>
          <p:cNvSpPr/>
          <p:nvPr/>
        </p:nvSpPr>
        <p:spPr>
          <a:xfrm>
            <a:off x="10071464" y="117564"/>
            <a:ext cx="1998617" cy="849085"/>
          </a:xfrm>
          <a:prstGeom prst="roundRect">
            <a:avLst/>
          </a:prstGeom>
          <a:solidFill>
            <a:schemeClr val="bg2">
              <a:lumMod val="9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ysClr val="windowText" lastClr="000000"/>
                </a:solidFill>
              </a:rPr>
              <a:t>CAP. III</a:t>
            </a:r>
          </a:p>
        </p:txBody>
      </p:sp>
      <p:grpSp>
        <p:nvGrpSpPr>
          <p:cNvPr id="6" name="Grupo 5">
            <a:extLst>
              <a:ext uri="{FF2B5EF4-FFF2-40B4-BE49-F238E27FC236}">
                <a16:creationId xmlns:a16="http://schemas.microsoft.com/office/drawing/2014/main" id="{F3B6842F-9094-46CA-9B80-247602E3B749}"/>
              </a:ext>
            </a:extLst>
          </p:cNvPr>
          <p:cNvGrpSpPr/>
          <p:nvPr/>
        </p:nvGrpSpPr>
        <p:grpSpPr>
          <a:xfrm>
            <a:off x="428442" y="966649"/>
            <a:ext cx="4564297" cy="5062059"/>
            <a:chOff x="428442" y="966649"/>
            <a:chExt cx="4564297" cy="5062059"/>
          </a:xfrm>
        </p:grpSpPr>
        <p:sp>
          <p:nvSpPr>
            <p:cNvPr id="7" name="Abrir llave 6"/>
            <p:cNvSpPr/>
            <p:nvPr/>
          </p:nvSpPr>
          <p:spPr>
            <a:xfrm>
              <a:off x="3480179" y="1774208"/>
              <a:ext cx="1512559" cy="4254500"/>
            </a:xfrm>
            <a:prstGeom prst="leftBrace">
              <a:avLst>
                <a:gd name="adj1" fmla="val 70320"/>
                <a:gd name="adj2" fmla="val 50642"/>
              </a:avLst>
            </a:prstGeom>
            <a:ln>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dirty="0"/>
            </a:p>
          </p:txBody>
        </p:sp>
        <p:sp>
          <p:nvSpPr>
            <p:cNvPr id="8" name="Rectángulo redondeado 7"/>
            <p:cNvSpPr/>
            <p:nvPr/>
          </p:nvSpPr>
          <p:spPr>
            <a:xfrm>
              <a:off x="428442" y="3348627"/>
              <a:ext cx="3051737" cy="1127839"/>
            </a:xfrm>
            <a:prstGeom prst="roundRect">
              <a:avLst/>
            </a:prstGeom>
            <a:noFill/>
            <a:ln>
              <a:solidFill>
                <a:schemeClr val="accent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a:solidFill>
                    <a:schemeClr val="tx2"/>
                  </a:solidFill>
                </a:rPr>
                <a:t>Tipología de la investigación</a:t>
              </a:r>
            </a:p>
          </p:txBody>
        </p:sp>
        <p:sp>
          <p:nvSpPr>
            <p:cNvPr id="3" name="Rectángulo redondeado 2"/>
            <p:cNvSpPr/>
            <p:nvPr/>
          </p:nvSpPr>
          <p:spPr>
            <a:xfrm>
              <a:off x="428442" y="966649"/>
              <a:ext cx="3051737" cy="944038"/>
            </a:xfrm>
            <a:prstGeom prst="roundRect">
              <a:avLst/>
            </a:prstGeom>
            <a:noFill/>
            <a:ln>
              <a:solidFill>
                <a:schemeClr val="accent4"/>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a:solidFill>
                    <a:schemeClr val="tx2"/>
                  </a:solidFill>
                </a:rPr>
                <a:t>Enfoque de investigación</a:t>
              </a:r>
              <a:endParaRPr lang="es-ES" sz="2000" b="1" dirty="0">
                <a:solidFill>
                  <a:schemeClr val="tx2"/>
                </a:solidFill>
              </a:endParaRPr>
            </a:p>
          </p:txBody>
        </p:sp>
        <p:cxnSp>
          <p:nvCxnSpPr>
            <p:cNvPr id="13" name="Conector recto de flecha 12"/>
            <p:cNvCxnSpPr>
              <a:stCxn id="3" idx="3"/>
            </p:cNvCxnSpPr>
            <p:nvPr/>
          </p:nvCxnSpPr>
          <p:spPr>
            <a:xfrm flipV="1">
              <a:off x="3480179" y="1433016"/>
              <a:ext cx="1512560" cy="5652"/>
            </a:xfrm>
            <a:prstGeom prst="straightConnector1">
              <a:avLst/>
            </a:prstGeom>
            <a:ln>
              <a:solidFill>
                <a:schemeClr val="accent1"/>
              </a:solidFill>
              <a:tailEnd type="triangle"/>
            </a:ln>
          </p:spPr>
          <p:style>
            <a:lnRef idx="1">
              <a:schemeClr val="accent6"/>
            </a:lnRef>
            <a:fillRef idx="0">
              <a:schemeClr val="accent6"/>
            </a:fillRef>
            <a:effectRef idx="0">
              <a:schemeClr val="accent6"/>
            </a:effectRef>
            <a:fontRef idx="minor">
              <a:schemeClr val="tx1"/>
            </a:fontRef>
          </p:style>
        </p:cxnSp>
      </p:grpSp>
    </p:spTree>
    <p:extLst>
      <p:ext uri="{BB962C8B-B14F-4D97-AF65-F5344CB8AC3E}">
        <p14:creationId xmlns:p14="http://schemas.microsoft.com/office/powerpoint/2010/main" val="293325164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95529" y="347163"/>
            <a:ext cx="10972800" cy="1003833"/>
          </a:xfrm>
        </p:spPr>
        <p:txBody>
          <a:bodyPr/>
          <a:lstStyle/>
          <a:p>
            <a:pPr algn="l"/>
            <a:r>
              <a:rPr lang="es-EC" sz="3000" dirty="0">
                <a:solidFill>
                  <a:schemeClr val="tx2">
                    <a:lumMod val="50000"/>
                  </a:schemeClr>
                </a:solidFill>
              </a:rPr>
              <a:t>RESULTADOS ANÁLISIS HORIZONTAL - ACTIVOS</a:t>
            </a:r>
          </a:p>
        </p:txBody>
      </p:sp>
      <p:sp>
        <p:nvSpPr>
          <p:cNvPr id="4" name="Rectángulo redondeado 3"/>
          <p:cNvSpPr/>
          <p:nvPr/>
        </p:nvSpPr>
        <p:spPr>
          <a:xfrm>
            <a:off x="10071464" y="117564"/>
            <a:ext cx="1998617" cy="849085"/>
          </a:xfrm>
          <a:prstGeom prst="roundRect">
            <a:avLst/>
          </a:prstGeom>
          <a:solidFill>
            <a:schemeClr val="bg2">
              <a:lumMod val="9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ysClr val="windowText" lastClr="000000"/>
                </a:solidFill>
              </a:rPr>
              <a:t>CAP. IV</a:t>
            </a:r>
          </a:p>
        </p:txBody>
      </p:sp>
      <p:graphicFrame>
        <p:nvGraphicFramePr>
          <p:cNvPr id="5" name="Gráfico 4"/>
          <p:cNvGraphicFramePr/>
          <p:nvPr>
            <p:extLst>
              <p:ext uri="{D42A27DB-BD31-4B8C-83A1-F6EECF244321}">
                <p14:modId xmlns:p14="http://schemas.microsoft.com/office/powerpoint/2010/main" val="1858270842"/>
              </p:ext>
            </p:extLst>
          </p:nvPr>
        </p:nvGraphicFramePr>
        <p:xfrm>
          <a:off x="248522" y="1220960"/>
          <a:ext cx="5331655" cy="289511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a 5"/>
          <p:cNvGraphicFramePr>
            <a:graphicFrameLocks noGrp="1"/>
          </p:cNvGraphicFramePr>
          <p:nvPr>
            <p:extLst>
              <p:ext uri="{D42A27DB-BD31-4B8C-83A1-F6EECF244321}">
                <p14:modId xmlns:p14="http://schemas.microsoft.com/office/powerpoint/2010/main" val="778878676"/>
              </p:ext>
            </p:extLst>
          </p:nvPr>
        </p:nvGraphicFramePr>
        <p:xfrm>
          <a:off x="248522" y="4255744"/>
          <a:ext cx="5331652" cy="771580"/>
        </p:xfrm>
        <a:graphic>
          <a:graphicData uri="http://schemas.openxmlformats.org/drawingml/2006/table">
            <a:tbl>
              <a:tblPr firstRow="1" firstCol="1" bandRow="1">
                <a:tableStyleId>{69CF1AB2-1976-4502-BF36-3FF5EA218861}</a:tableStyleId>
              </a:tblPr>
              <a:tblGrid>
                <a:gridCol w="1654400">
                  <a:extLst>
                    <a:ext uri="{9D8B030D-6E8A-4147-A177-3AD203B41FA5}">
                      <a16:colId xmlns:a16="http://schemas.microsoft.com/office/drawing/2014/main" val="3238840095"/>
                    </a:ext>
                  </a:extLst>
                </a:gridCol>
                <a:gridCol w="919313">
                  <a:extLst>
                    <a:ext uri="{9D8B030D-6E8A-4147-A177-3AD203B41FA5}">
                      <a16:colId xmlns:a16="http://schemas.microsoft.com/office/drawing/2014/main" val="3872594091"/>
                    </a:ext>
                  </a:extLst>
                </a:gridCol>
                <a:gridCol w="919313">
                  <a:extLst>
                    <a:ext uri="{9D8B030D-6E8A-4147-A177-3AD203B41FA5}">
                      <a16:colId xmlns:a16="http://schemas.microsoft.com/office/drawing/2014/main" val="2556066017"/>
                    </a:ext>
                  </a:extLst>
                </a:gridCol>
                <a:gridCol w="919313">
                  <a:extLst>
                    <a:ext uri="{9D8B030D-6E8A-4147-A177-3AD203B41FA5}">
                      <a16:colId xmlns:a16="http://schemas.microsoft.com/office/drawing/2014/main" val="1177803421"/>
                    </a:ext>
                  </a:extLst>
                </a:gridCol>
                <a:gridCol w="919313">
                  <a:extLst>
                    <a:ext uri="{9D8B030D-6E8A-4147-A177-3AD203B41FA5}">
                      <a16:colId xmlns:a16="http://schemas.microsoft.com/office/drawing/2014/main" val="4022547062"/>
                    </a:ext>
                  </a:extLst>
                </a:gridCol>
              </a:tblGrid>
              <a:tr h="250608">
                <a:tc>
                  <a:txBody>
                    <a:bodyPr/>
                    <a:lstStyle/>
                    <a:p>
                      <a:endParaRPr lang="en-US" sz="1050" dirty="0">
                        <a:solidFill>
                          <a:srgbClr val="000000"/>
                        </a:solidFill>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050" dirty="0">
                          <a:solidFill>
                            <a:srgbClr val="000000"/>
                          </a:solidFill>
                          <a:effectLst/>
                        </a:rPr>
                        <a:t>2014-2015</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050" dirty="0">
                          <a:solidFill>
                            <a:srgbClr val="000000"/>
                          </a:solidFill>
                          <a:effectLst/>
                        </a:rPr>
                        <a:t>2015-2016</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050" dirty="0">
                          <a:solidFill>
                            <a:srgbClr val="000000"/>
                          </a:solidFill>
                          <a:effectLst/>
                        </a:rPr>
                        <a:t>2016-2017</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050" dirty="0">
                          <a:solidFill>
                            <a:srgbClr val="000000"/>
                          </a:solidFill>
                          <a:effectLst/>
                        </a:rPr>
                        <a:t>2017-2018</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29775760"/>
                  </a:ext>
                </a:extLst>
              </a:tr>
              <a:tr h="270364">
                <a:tc>
                  <a:txBody>
                    <a:bodyPr/>
                    <a:lstStyle/>
                    <a:p>
                      <a:pPr>
                        <a:lnSpc>
                          <a:spcPct val="107000"/>
                        </a:lnSpc>
                        <a:spcAft>
                          <a:spcPts val="0"/>
                        </a:spcAft>
                      </a:pPr>
                      <a:r>
                        <a:rPr lang="es-EC" sz="1050" dirty="0">
                          <a:solidFill>
                            <a:srgbClr val="000000"/>
                          </a:solidFill>
                          <a:effectLst/>
                        </a:rPr>
                        <a:t>FONDOS DISPONIBLES</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050" dirty="0">
                          <a:solidFill>
                            <a:srgbClr val="000000"/>
                          </a:solidFill>
                          <a:effectLst/>
                        </a:rPr>
                        <a:t>0,06%</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050" dirty="0">
                          <a:solidFill>
                            <a:srgbClr val="000000"/>
                          </a:solidFill>
                          <a:effectLst/>
                        </a:rPr>
                        <a:t>12,37%</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050" dirty="0">
                          <a:solidFill>
                            <a:srgbClr val="000000"/>
                          </a:solidFill>
                          <a:effectLst/>
                        </a:rPr>
                        <a:t>-31,77%</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050" dirty="0">
                          <a:solidFill>
                            <a:srgbClr val="000000"/>
                          </a:solidFill>
                          <a:effectLst/>
                        </a:rPr>
                        <a:t>17,18%</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51092912"/>
                  </a:ext>
                </a:extLst>
              </a:tr>
              <a:tr h="250608">
                <a:tc>
                  <a:txBody>
                    <a:bodyPr/>
                    <a:lstStyle/>
                    <a:p>
                      <a:pPr>
                        <a:lnSpc>
                          <a:spcPct val="107000"/>
                        </a:lnSpc>
                        <a:spcAft>
                          <a:spcPts val="0"/>
                        </a:spcAft>
                      </a:pPr>
                      <a:r>
                        <a:rPr lang="es-EC" sz="1050" dirty="0">
                          <a:solidFill>
                            <a:srgbClr val="000000"/>
                          </a:solidFill>
                          <a:effectLst/>
                        </a:rPr>
                        <a:t>INVERSIONES </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050" dirty="0">
                          <a:solidFill>
                            <a:srgbClr val="000000"/>
                          </a:solidFill>
                          <a:effectLst/>
                        </a:rPr>
                        <a:t>263,22%</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050" dirty="0">
                          <a:solidFill>
                            <a:srgbClr val="000000"/>
                          </a:solidFill>
                          <a:effectLst/>
                        </a:rPr>
                        <a:t>-90,37%</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050" dirty="0">
                          <a:solidFill>
                            <a:srgbClr val="000000"/>
                          </a:solidFill>
                          <a:effectLst/>
                        </a:rPr>
                        <a:t>0,00%</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s-EC" sz="1050" dirty="0">
                          <a:solidFill>
                            <a:srgbClr val="000000"/>
                          </a:solidFill>
                          <a:effectLst/>
                        </a:rPr>
                        <a:t>-100,00%</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00667732"/>
                  </a:ext>
                </a:extLst>
              </a:tr>
            </a:tbl>
          </a:graphicData>
        </a:graphic>
      </p:graphicFrame>
      <p:graphicFrame>
        <p:nvGraphicFramePr>
          <p:cNvPr id="7" name="Gráfico 6"/>
          <p:cNvGraphicFramePr/>
          <p:nvPr>
            <p:extLst>
              <p:ext uri="{D42A27DB-BD31-4B8C-83A1-F6EECF244321}">
                <p14:modId xmlns:p14="http://schemas.microsoft.com/office/powerpoint/2010/main" val="3703336033"/>
              </p:ext>
            </p:extLst>
          </p:nvPr>
        </p:nvGraphicFramePr>
        <p:xfrm>
          <a:off x="5678652" y="1220960"/>
          <a:ext cx="6236684" cy="39339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4801916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theme/theme1.xml><?xml version="1.0" encoding="utf-8"?>
<a:theme xmlns:a="http://schemas.openxmlformats.org/drawingml/2006/main" name="Temaespe">
  <a:themeElements>
    <a:clrScheme name="Personalizado 5">
      <a:dk1>
        <a:srgbClr val="95A5A6"/>
      </a:dk1>
      <a:lt1>
        <a:sysClr val="window" lastClr="FFFFFF"/>
      </a:lt1>
      <a:dk2>
        <a:srgbClr val="2C3E50"/>
      </a:dk2>
      <a:lt2>
        <a:srgbClr val="F2F2F2"/>
      </a:lt2>
      <a:accent1>
        <a:srgbClr val="2980B9"/>
      </a:accent1>
      <a:accent2>
        <a:srgbClr val="16A085"/>
      </a:accent2>
      <a:accent3>
        <a:srgbClr val="9BBB59"/>
      </a:accent3>
      <a:accent4>
        <a:srgbClr val="F39C12"/>
      </a:accent4>
      <a:accent5>
        <a:srgbClr val="C0392B"/>
      </a:accent5>
      <a:accent6>
        <a:srgbClr val="4B2C50"/>
      </a:accent6>
      <a:hlink>
        <a:srgbClr val="16A085"/>
      </a:hlink>
      <a:folHlink>
        <a:srgbClr val="107863"/>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emaespe" id="{D4369196-8133-4ACB-BC5F-998B1358DAA2}" vid="{A29966FF-ABCD-426E-86D4-3ADB1A3D884D}"/>
    </a:ext>
  </a:extLst>
</a:theme>
</file>

<file path=docProps/app.xml><?xml version="1.0" encoding="utf-8"?>
<Properties xmlns="http://schemas.openxmlformats.org/officeDocument/2006/extended-properties" xmlns:vt="http://schemas.openxmlformats.org/officeDocument/2006/docPropsVTypes">
  <Template>Temaespe</Template>
  <TotalTime>916</TotalTime>
  <Words>1672</Words>
  <Application>Microsoft Office PowerPoint</Application>
  <PresentationFormat>Panorámica</PresentationFormat>
  <Paragraphs>244</Paragraphs>
  <Slides>21</Slides>
  <Notes>0</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21</vt:i4>
      </vt:variant>
    </vt:vector>
  </HeadingPairs>
  <TitlesOfParts>
    <vt:vector size="28" baseType="lpstr">
      <vt:lpstr>Arial</vt:lpstr>
      <vt:lpstr>Calibri</vt:lpstr>
      <vt:lpstr>Helvetica</vt:lpstr>
      <vt:lpstr>Times New Roman</vt:lpstr>
      <vt:lpstr>Wingdings</vt:lpstr>
      <vt:lpstr>Temaespe</vt:lpstr>
      <vt:lpstr>CorelDRAW</vt:lpstr>
      <vt:lpstr>Presentación de PowerPoint</vt:lpstr>
      <vt:lpstr>INTRODUCCIÓN</vt:lpstr>
      <vt:lpstr>OBJETIVOS</vt:lpstr>
      <vt:lpstr>JUSTIFICACIÓN</vt:lpstr>
      <vt:lpstr>TEORÍAS DE SOPORTE</vt:lpstr>
      <vt:lpstr>MARCO REFERENCIAL</vt:lpstr>
      <vt:lpstr>MARCO CONTEXTUAL</vt:lpstr>
      <vt:lpstr>MARCO METODOLÓGICO</vt:lpstr>
      <vt:lpstr>RESULTADOS ANÁLISIS HORIZONTAL - ACTIVOS</vt:lpstr>
      <vt:lpstr>Presentación de PowerPoint</vt:lpstr>
      <vt:lpstr>ANÁLISIS HORIZONTAL - PASIVOS</vt:lpstr>
      <vt:lpstr>ANÁLISIS HORIZONTAL - PATRIMONIO</vt:lpstr>
      <vt:lpstr>ANÁLISIS HORIZONTAL - INGRESOS</vt:lpstr>
      <vt:lpstr>ANÁLISIS HORIZONTAL - GASTOS</vt:lpstr>
      <vt:lpstr>RESULTADOS CAMEL</vt:lpstr>
      <vt:lpstr>Presentación de PowerPoint</vt:lpstr>
      <vt:lpstr>Presentación de PowerPoint</vt:lpstr>
      <vt:lpstr>DISEÑO DE LA PROPUESTA / HERRAMIENTA</vt:lpstr>
      <vt:lpstr>CONCLUSIONES</vt:lpstr>
      <vt:lpstr>RECOMENDACIONES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INTRODUCCIÓN</dc:title>
  <dc:creator>Denisse Cruz</dc:creator>
  <cp:lastModifiedBy>Denisse Cruz</cp:lastModifiedBy>
  <cp:revision>83</cp:revision>
  <dcterms:created xsi:type="dcterms:W3CDTF">2020-09-03T21:52:55Z</dcterms:created>
  <dcterms:modified xsi:type="dcterms:W3CDTF">2020-10-03T02:03:23Z</dcterms:modified>
</cp:coreProperties>
</file>