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32" r:id="rId1"/>
  </p:sldMasterIdLst>
  <p:notesMasterIdLst>
    <p:notesMasterId r:id="rId30"/>
  </p:notesMasterIdLst>
  <p:sldIdLst>
    <p:sldId id="304" r:id="rId2"/>
    <p:sldId id="314" r:id="rId3"/>
    <p:sldId id="305" r:id="rId4"/>
    <p:sldId id="260" r:id="rId5"/>
    <p:sldId id="315" r:id="rId6"/>
    <p:sldId id="309" r:id="rId7"/>
    <p:sldId id="308" r:id="rId8"/>
    <p:sldId id="316" r:id="rId9"/>
    <p:sldId id="317" r:id="rId10"/>
    <p:sldId id="313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38" r:id="rId20"/>
    <p:sldId id="326" r:id="rId21"/>
    <p:sldId id="327" r:id="rId22"/>
    <p:sldId id="332" r:id="rId23"/>
    <p:sldId id="333" r:id="rId24"/>
    <p:sldId id="334" r:id="rId25"/>
    <p:sldId id="331" r:id="rId26"/>
    <p:sldId id="337" r:id="rId27"/>
    <p:sldId id="335" r:id="rId28"/>
    <p:sldId id="336" r:id="rId29"/>
  </p:sldIdLst>
  <p:sldSz cx="9144000" cy="5143500" type="screen16x9"/>
  <p:notesSz cx="17348200" cy="9753600"/>
  <p:embeddedFontLst>
    <p:embeddedFont>
      <p:font typeface="Wingdings 3" panose="05040102010807070707" pitchFamily="18" charset="2"/>
      <p:regular r:id="rId31"/>
    </p:embeddedFont>
    <p:embeddedFont>
      <p:font typeface="Oswald" panose="020B0604020202020204" charset="0"/>
      <p:regular r:id="rId32"/>
      <p:bold r:id="rId33"/>
    </p:embeddedFont>
    <p:embeddedFont>
      <p:font typeface="Advent Pro" panose="020B0604020202020204" charset="0"/>
      <p:regular r:id="rId34"/>
      <p:bold r:id="rId35"/>
    </p:embeddedFont>
    <p:embeddedFont>
      <p:font typeface="Fira Sans" panose="020B0604020202020204" charset="0"/>
      <p:regular r:id="rId36"/>
      <p:bold r:id="rId37"/>
      <p:italic r:id="rId38"/>
      <p:boldItalic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Advent Pro Light" panose="020B0604020202020204" charset="0"/>
      <p:regular r:id="rId53"/>
      <p:bold r:id="rId54"/>
    </p:embeddedFont>
    <p:embeddedFont>
      <p:font typeface="Roboto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BFA"/>
    <a:srgbClr val="B1CAE0"/>
    <a:srgbClr val="9CCFFA"/>
    <a:srgbClr val="0590E5"/>
    <a:srgbClr val="FEE5AC"/>
    <a:srgbClr val="FEE9BA"/>
    <a:srgbClr val="FEE1A0"/>
    <a:srgbClr val="FEEABE"/>
    <a:srgbClr val="2C5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4696F0-D83D-4735-8049-B1FEDEDBDC22}">
  <a:tblStyle styleId="{214696F0-D83D-4735-8049-B1FEDEDBDC22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A856EAE-FB50-4D4C-AF10-20F8314EC7F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348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248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443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74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072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68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763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900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942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984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285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8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038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724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524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159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752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074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559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19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12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c68a97855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c68a97855_0_19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20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82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30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72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5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89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848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1779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26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2703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468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912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054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 1 ">
  <p:cSld name="TITTLE DESIGN 1 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337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NUMBERS &amp; TEXT 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subTitle" idx="1"/>
          </p:nvPr>
        </p:nvSpPr>
        <p:spPr>
          <a:xfrm>
            <a:off x="2219450" y="1638000"/>
            <a:ext cx="47745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2"/>
          </p:nvPr>
        </p:nvSpPr>
        <p:spPr>
          <a:xfrm>
            <a:off x="2219450" y="2830369"/>
            <a:ext cx="47745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3"/>
          </p:nvPr>
        </p:nvSpPr>
        <p:spPr>
          <a:xfrm>
            <a:off x="2219450" y="4045475"/>
            <a:ext cx="47745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 hasCustomPrompt="1"/>
          </p:nvPr>
        </p:nvSpPr>
        <p:spPr>
          <a:xfrm>
            <a:off x="1587750" y="940196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 idx="4" hasCustomPrompt="1"/>
          </p:nvPr>
        </p:nvSpPr>
        <p:spPr>
          <a:xfrm>
            <a:off x="1587750" y="2148443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5" hasCustomPrompt="1"/>
          </p:nvPr>
        </p:nvSpPr>
        <p:spPr>
          <a:xfrm>
            <a:off x="1587750" y="3347668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8329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217225" y="148352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ubTitle" idx="1"/>
          </p:nvPr>
        </p:nvSpPr>
        <p:spPr>
          <a:xfrm>
            <a:off x="4546925" y="190502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title" idx="2"/>
          </p:nvPr>
        </p:nvSpPr>
        <p:spPr>
          <a:xfrm>
            <a:off x="6940150" y="14835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ubTitle" idx="3"/>
          </p:nvPr>
        </p:nvSpPr>
        <p:spPr>
          <a:xfrm>
            <a:off x="6940150" y="190502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 idx="4"/>
          </p:nvPr>
        </p:nvSpPr>
        <p:spPr>
          <a:xfrm>
            <a:off x="6940150" y="360557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5"/>
          </p:nvPr>
        </p:nvSpPr>
        <p:spPr>
          <a:xfrm>
            <a:off x="6940150" y="402707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 idx="6" hasCustomPrompt="1"/>
          </p:nvPr>
        </p:nvSpPr>
        <p:spPr>
          <a:xfrm>
            <a:off x="4217225" y="86194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 idx="7" hasCustomPrompt="1"/>
          </p:nvPr>
        </p:nvSpPr>
        <p:spPr>
          <a:xfrm>
            <a:off x="6940150" y="86194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8" hasCustomPrompt="1"/>
          </p:nvPr>
        </p:nvSpPr>
        <p:spPr>
          <a:xfrm>
            <a:off x="6940150" y="298399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 idx="9"/>
          </p:nvPr>
        </p:nvSpPr>
        <p:spPr>
          <a:xfrm>
            <a:off x="4217225" y="360557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3"/>
          </p:nvPr>
        </p:nvSpPr>
        <p:spPr>
          <a:xfrm>
            <a:off x="4546925" y="402707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 idx="14" hasCustomPrompt="1"/>
          </p:nvPr>
        </p:nvSpPr>
        <p:spPr>
          <a:xfrm>
            <a:off x="4217225" y="298399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63555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72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14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670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34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18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18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62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43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0" y="3843169"/>
            <a:ext cx="152807" cy="1300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 userDrawn="1"/>
        </p:nvSpPr>
        <p:spPr>
          <a:xfrm>
            <a:off x="8991193" y="0"/>
            <a:ext cx="152807" cy="130033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641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  <p:sldLayoutId id="2147484151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996984" y="3546898"/>
            <a:ext cx="6893051" cy="135387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 ADMINISTRATIVAS </a:t>
            </a:r>
            <a:r>
              <a:rPr lang="es-ES" sz="1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4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COMERCIO 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“CEAC”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MERCADOTECNIA</a:t>
            </a:r>
            <a:b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 EN MERCADOTECNIA</a:t>
            </a:r>
            <a:b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“INCIDENCIA DEL USO DE HERRAMIENTAS DE MARKETING DIGITAL EN LA </a:t>
            </a: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CAPTACIÓN 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CLIENTES EN COOPERATIVAS DE AHORRO Y CRÉDITO EN EL DISTRITO METROPOLITANO DE QUITO”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AUTOR: </a:t>
            </a: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PÉREZ VILLARREAL, SOFÍA MONSERRATE</a:t>
            </a:r>
            <a:b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DIRECTOR: ING. PAZMIÑO RODRIGUEZ, LUIS </a:t>
            </a: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DANILO</a:t>
            </a:r>
            <a:b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14" name="Picture 8" descr="Resultado de imagen para LOGO espe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6"/>
          <a:stretch/>
        </p:blipFill>
        <p:spPr bwMode="auto">
          <a:xfrm>
            <a:off x="2516357" y="113015"/>
            <a:ext cx="3607728" cy="8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223;p45"/>
          <p:cNvSpPr txBox="1">
            <a:spLocks/>
          </p:cNvSpPr>
          <p:nvPr/>
        </p:nvSpPr>
        <p:spPr>
          <a:xfrm>
            <a:off x="2210716" y="528705"/>
            <a:ext cx="4803203" cy="31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</a:p>
          <a:p>
            <a:pPr>
              <a:buSzPts val="1100"/>
              <a:buFont typeface="Arial"/>
              <a:buNone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oogle Shape;429;p26"/>
          <p:cNvGrpSpPr/>
          <p:nvPr/>
        </p:nvGrpSpPr>
        <p:grpSpPr>
          <a:xfrm>
            <a:off x="2326169" y="2291929"/>
            <a:ext cx="4869166" cy="2394314"/>
            <a:chOff x="2295705" y="2268064"/>
            <a:chExt cx="4541854" cy="2216641"/>
          </a:xfrm>
        </p:grpSpPr>
        <p:sp>
          <p:nvSpPr>
            <p:cNvPr id="68" name="Google Shape;430;p26"/>
            <p:cNvSpPr/>
            <p:nvPr/>
          </p:nvSpPr>
          <p:spPr>
            <a:xfrm>
              <a:off x="3974372" y="3944098"/>
              <a:ext cx="1184510" cy="540589"/>
            </a:xfrm>
            <a:custGeom>
              <a:avLst/>
              <a:gdLst/>
              <a:ahLst/>
              <a:cxnLst/>
              <a:rect l="l" t="t" r="r" b="b"/>
              <a:pathLst>
                <a:path w="59643" h="27220" extrusionOk="0">
                  <a:moveTo>
                    <a:pt x="29821" y="0"/>
                  </a:moveTo>
                  <a:cubicBezTo>
                    <a:pt x="14244" y="0"/>
                    <a:pt x="1368" y="11975"/>
                    <a:pt x="0" y="27220"/>
                  </a:cubicBezTo>
                  <a:lnTo>
                    <a:pt x="3136" y="27220"/>
                  </a:lnTo>
                  <a:cubicBezTo>
                    <a:pt x="4503" y="13676"/>
                    <a:pt x="15945" y="3102"/>
                    <a:pt x="29821" y="3102"/>
                  </a:cubicBezTo>
                  <a:cubicBezTo>
                    <a:pt x="43698" y="3102"/>
                    <a:pt x="55139" y="13676"/>
                    <a:pt x="56540" y="27220"/>
                  </a:cubicBezTo>
                  <a:lnTo>
                    <a:pt x="59643" y="27220"/>
                  </a:lnTo>
                  <a:cubicBezTo>
                    <a:pt x="58275" y="11975"/>
                    <a:pt x="45432" y="0"/>
                    <a:pt x="2982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31;p26"/>
            <p:cNvSpPr/>
            <p:nvPr/>
          </p:nvSpPr>
          <p:spPr>
            <a:xfrm>
              <a:off x="3248962" y="3972576"/>
              <a:ext cx="802284" cy="359069"/>
            </a:xfrm>
            <a:custGeom>
              <a:avLst/>
              <a:gdLst/>
              <a:ahLst/>
              <a:cxnLst/>
              <a:rect l="l" t="t" r="r" b="b"/>
              <a:pathLst>
                <a:path w="40397" h="18080" extrusionOk="0">
                  <a:moveTo>
                    <a:pt x="535" y="0"/>
                  </a:moveTo>
                  <a:lnTo>
                    <a:pt x="1" y="1268"/>
                  </a:lnTo>
                  <a:lnTo>
                    <a:pt x="39863" y="18080"/>
                  </a:lnTo>
                  <a:cubicBezTo>
                    <a:pt x="40030" y="17646"/>
                    <a:pt x="40196" y="17246"/>
                    <a:pt x="40396" y="16812"/>
                  </a:cubicBez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32;p26"/>
            <p:cNvSpPr/>
            <p:nvPr/>
          </p:nvSpPr>
          <p:spPr>
            <a:xfrm>
              <a:off x="2295705" y="2972266"/>
              <a:ext cx="1636980" cy="1512438"/>
            </a:xfrm>
            <a:custGeom>
              <a:avLst/>
              <a:gdLst/>
              <a:ahLst/>
              <a:cxnLst/>
              <a:rect l="l" t="t" r="r" b="b"/>
              <a:pathLst>
                <a:path w="82426" h="76155" extrusionOk="0">
                  <a:moveTo>
                    <a:pt x="31623" y="0"/>
                  </a:moveTo>
                  <a:cubicBezTo>
                    <a:pt x="27186" y="4637"/>
                    <a:pt x="23150" y="9674"/>
                    <a:pt x="19547" y="14977"/>
                  </a:cubicBezTo>
                  <a:cubicBezTo>
                    <a:pt x="26419" y="18713"/>
                    <a:pt x="31122" y="26019"/>
                    <a:pt x="31122" y="34425"/>
                  </a:cubicBezTo>
                  <a:cubicBezTo>
                    <a:pt x="31122" y="46633"/>
                    <a:pt x="21215" y="56540"/>
                    <a:pt x="9006" y="56540"/>
                  </a:cubicBezTo>
                  <a:cubicBezTo>
                    <a:pt x="6705" y="56540"/>
                    <a:pt x="4470" y="56174"/>
                    <a:pt x="2402" y="55506"/>
                  </a:cubicBezTo>
                  <a:cubicBezTo>
                    <a:pt x="1001" y="62211"/>
                    <a:pt x="167" y="69083"/>
                    <a:pt x="0" y="76155"/>
                  </a:cubicBezTo>
                  <a:lnTo>
                    <a:pt x="71918" y="76155"/>
                  </a:lnTo>
                  <a:cubicBezTo>
                    <a:pt x="72518" y="66481"/>
                    <a:pt x="76388" y="57675"/>
                    <a:pt x="82426" y="50803"/>
                  </a:cubicBezTo>
                  <a:lnTo>
                    <a:pt x="31623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33;p26"/>
            <p:cNvSpPr/>
            <p:nvPr/>
          </p:nvSpPr>
          <p:spPr>
            <a:xfrm>
              <a:off x="3541771" y="3852664"/>
              <a:ext cx="390885" cy="632025"/>
            </a:xfrm>
            <a:custGeom>
              <a:avLst/>
              <a:gdLst/>
              <a:ahLst/>
              <a:cxnLst/>
              <a:rect l="l" t="t" r="r" b="b"/>
              <a:pathLst>
                <a:path w="19682" h="31824" extrusionOk="0">
                  <a:moveTo>
                    <a:pt x="13210" y="1"/>
                  </a:moveTo>
                  <a:cubicBezTo>
                    <a:pt x="5538" y="8540"/>
                    <a:pt x="635" y="19615"/>
                    <a:pt x="1" y="31824"/>
                  </a:cubicBezTo>
                  <a:lnTo>
                    <a:pt x="9174" y="31824"/>
                  </a:lnTo>
                  <a:cubicBezTo>
                    <a:pt x="9774" y="22150"/>
                    <a:pt x="13644" y="13344"/>
                    <a:pt x="19682" y="6472"/>
                  </a:cubicBezTo>
                  <a:lnTo>
                    <a:pt x="1321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434;p26"/>
            <p:cNvSpPr/>
            <p:nvPr/>
          </p:nvSpPr>
          <p:spPr>
            <a:xfrm>
              <a:off x="3949845" y="4238219"/>
              <a:ext cx="186843" cy="186843"/>
            </a:xfrm>
            <a:custGeom>
              <a:avLst/>
              <a:gdLst/>
              <a:ahLst/>
              <a:cxnLst/>
              <a:rect l="l" t="t" r="r" b="b"/>
              <a:pathLst>
                <a:path w="9408" h="9408" extrusionOk="0">
                  <a:moveTo>
                    <a:pt x="4704" y="1"/>
                  </a:moveTo>
                  <a:cubicBezTo>
                    <a:pt x="2102" y="1"/>
                    <a:pt x="1" y="2102"/>
                    <a:pt x="1" y="4704"/>
                  </a:cubicBezTo>
                  <a:cubicBezTo>
                    <a:pt x="1" y="7306"/>
                    <a:pt x="2102" y="9407"/>
                    <a:pt x="4704" y="9407"/>
                  </a:cubicBezTo>
                  <a:cubicBezTo>
                    <a:pt x="7306" y="9407"/>
                    <a:pt x="9408" y="7306"/>
                    <a:pt x="9408" y="4704"/>
                  </a:cubicBezTo>
                  <a:cubicBezTo>
                    <a:pt x="9408" y="2102"/>
                    <a:pt x="7306" y="1"/>
                    <a:pt x="470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73150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435;p26"/>
            <p:cNvSpPr/>
            <p:nvPr/>
          </p:nvSpPr>
          <p:spPr>
            <a:xfrm>
              <a:off x="4018083" y="3214057"/>
              <a:ext cx="348483" cy="806256"/>
            </a:xfrm>
            <a:custGeom>
              <a:avLst/>
              <a:gdLst/>
              <a:ahLst/>
              <a:cxnLst/>
              <a:rect l="l" t="t" r="r" b="b"/>
              <a:pathLst>
                <a:path w="17547" h="40597" extrusionOk="0">
                  <a:moveTo>
                    <a:pt x="1235" y="0"/>
                  </a:moveTo>
                  <a:lnTo>
                    <a:pt x="1" y="534"/>
                  </a:lnTo>
                  <a:lnTo>
                    <a:pt x="16279" y="40596"/>
                  </a:lnTo>
                  <a:cubicBezTo>
                    <a:pt x="16679" y="40429"/>
                    <a:pt x="17113" y="40229"/>
                    <a:pt x="17546" y="40096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436;p26"/>
            <p:cNvSpPr/>
            <p:nvPr/>
          </p:nvSpPr>
          <p:spPr>
            <a:xfrm>
              <a:off x="2999884" y="2268064"/>
              <a:ext cx="1512458" cy="1636980"/>
            </a:xfrm>
            <a:custGeom>
              <a:avLst/>
              <a:gdLst/>
              <a:ahLst/>
              <a:cxnLst/>
              <a:rect l="l" t="t" r="r" b="b"/>
              <a:pathLst>
                <a:path w="76156" h="82426" extrusionOk="0">
                  <a:moveTo>
                    <a:pt x="76155" y="0"/>
                  </a:moveTo>
                  <a:cubicBezTo>
                    <a:pt x="69617" y="167"/>
                    <a:pt x="63246" y="868"/>
                    <a:pt x="57008" y="2068"/>
                  </a:cubicBezTo>
                  <a:cubicBezTo>
                    <a:pt x="57608" y="4070"/>
                    <a:pt x="57942" y="6205"/>
                    <a:pt x="57942" y="8440"/>
                  </a:cubicBezTo>
                  <a:cubicBezTo>
                    <a:pt x="57942" y="20648"/>
                    <a:pt x="48068" y="30522"/>
                    <a:pt x="35860" y="30522"/>
                  </a:cubicBezTo>
                  <a:cubicBezTo>
                    <a:pt x="27354" y="30522"/>
                    <a:pt x="19982" y="25719"/>
                    <a:pt x="16279" y="18680"/>
                  </a:cubicBezTo>
                  <a:cubicBezTo>
                    <a:pt x="10475" y="22483"/>
                    <a:pt x="5038" y="26819"/>
                    <a:pt x="1" y="31590"/>
                  </a:cubicBezTo>
                  <a:lnTo>
                    <a:pt x="50837" y="82426"/>
                  </a:lnTo>
                  <a:cubicBezTo>
                    <a:pt x="57675" y="76388"/>
                    <a:pt x="66481" y="72519"/>
                    <a:pt x="76155" y="71885"/>
                  </a:cubicBezTo>
                  <a:lnTo>
                    <a:pt x="76155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437;p26"/>
            <p:cNvSpPr/>
            <p:nvPr/>
          </p:nvSpPr>
          <p:spPr>
            <a:xfrm>
              <a:off x="3880297" y="3514156"/>
              <a:ext cx="632025" cy="390209"/>
            </a:xfrm>
            <a:custGeom>
              <a:avLst/>
              <a:gdLst/>
              <a:ahLst/>
              <a:cxnLst/>
              <a:rect l="l" t="t" r="r" b="b"/>
              <a:pathLst>
                <a:path w="31824" h="19648" extrusionOk="0">
                  <a:moveTo>
                    <a:pt x="31823" y="0"/>
                  </a:moveTo>
                  <a:cubicBezTo>
                    <a:pt x="19614" y="634"/>
                    <a:pt x="8540" y="5504"/>
                    <a:pt x="0" y="13176"/>
                  </a:cubicBezTo>
                  <a:lnTo>
                    <a:pt x="6505" y="19648"/>
                  </a:lnTo>
                  <a:cubicBezTo>
                    <a:pt x="13343" y="13643"/>
                    <a:pt x="22149" y="9774"/>
                    <a:pt x="31823" y="9140"/>
                  </a:cubicBezTo>
                  <a:lnTo>
                    <a:pt x="3182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438;p26"/>
            <p:cNvSpPr/>
            <p:nvPr/>
          </p:nvSpPr>
          <p:spPr>
            <a:xfrm>
              <a:off x="4261878" y="3930176"/>
              <a:ext cx="186823" cy="186168"/>
            </a:xfrm>
            <a:custGeom>
              <a:avLst/>
              <a:gdLst/>
              <a:ahLst/>
              <a:cxnLst/>
              <a:rect l="l" t="t" r="r" b="b"/>
              <a:pathLst>
                <a:path w="9407" h="9374" extrusionOk="0">
                  <a:moveTo>
                    <a:pt x="4703" y="1"/>
                  </a:moveTo>
                  <a:cubicBezTo>
                    <a:pt x="2102" y="1"/>
                    <a:pt x="0" y="2102"/>
                    <a:pt x="0" y="4704"/>
                  </a:cubicBezTo>
                  <a:cubicBezTo>
                    <a:pt x="0" y="7272"/>
                    <a:pt x="2102" y="9374"/>
                    <a:pt x="4703" y="9374"/>
                  </a:cubicBezTo>
                  <a:cubicBezTo>
                    <a:pt x="7305" y="9374"/>
                    <a:pt x="9407" y="7272"/>
                    <a:pt x="9407" y="4704"/>
                  </a:cubicBezTo>
                  <a:cubicBezTo>
                    <a:pt x="9407" y="2102"/>
                    <a:pt x="7305" y="1"/>
                    <a:pt x="4703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73150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439;p26"/>
            <p:cNvSpPr/>
            <p:nvPr/>
          </p:nvSpPr>
          <p:spPr>
            <a:xfrm>
              <a:off x="4773956" y="3221346"/>
              <a:ext cx="359069" cy="802265"/>
            </a:xfrm>
            <a:custGeom>
              <a:avLst/>
              <a:gdLst/>
              <a:ahLst/>
              <a:cxnLst/>
              <a:rect l="l" t="t" r="r" b="b"/>
              <a:pathLst>
                <a:path w="18080" h="40396" extrusionOk="0">
                  <a:moveTo>
                    <a:pt x="16812" y="0"/>
                  </a:moveTo>
                  <a:lnTo>
                    <a:pt x="0" y="39862"/>
                  </a:lnTo>
                  <a:cubicBezTo>
                    <a:pt x="434" y="40029"/>
                    <a:pt x="834" y="40196"/>
                    <a:pt x="1268" y="40396"/>
                  </a:cubicBezTo>
                  <a:lnTo>
                    <a:pt x="18080" y="534"/>
                  </a:lnTo>
                  <a:lnTo>
                    <a:pt x="16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440;p26"/>
            <p:cNvSpPr/>
            <p:nvPr/>
          </p:nvSpPr>
          <p:spPr>
            <a:xfrm>
              <a:off x="4620919" y="2268064"/>
              <a:ext cx="1512438" cy="1636980"/>
            </a:xfrm>
            <a:custGeom>
              <a:avLst/>
              <a:gdLst/>
              <a:ahLst/>
              <a:cxnLst/>
              <a:rect l="l" t="t" r="r" b="b"/>
              <a:pathLst>
                <a:path w="76155" h="82426" extrusionOk="0">
                  <a:moveTo>
                    <a:pt x="1" y="0"/>
                  </a:moveTo>
                  <a:lnTo>
                    <a:pt x="1" y="71885"/>
                  </a:lnTo>
                  <a:cubicBezTo>
                    <a:pt x="9674" y="72519"/>
                    <a:pt x="18480" y="76388"/>
                    <a:pt x="25319" y="82426"/>
                  </a:cubicBezTo>
                  <a:lnTo>
                    <a:pt x="76155" y="31590"/>
                  </a:lnTo>
                  <a:cubicBezTo>
                    <a:pt x="71418" y="27120"/>
                    <a:pt x="66348" y="23017"/>
                    <a:pt x="60911" y="19381"/>
                  </a:cubicBezTo>
                  <a:cubicBezTo>
                    <a:pt x="57108" y="26019"/>
                    <a:pt x="49936" y="30522"/>
                    <a:pt x="41730" y="30522"/>
                  </a:cubicBezTo>
                  <a:cubicBezTo>
                    <a:pt x="29522" y="30522"/>
                    <a:pt x="19615" y="20648"/>
                    <a:pt x="19615" y="8440"/>
                  </a:cubicBezTo>
                  <a:cubicBezTo>
                    <a:pt x="19615" y="6305"/>
                    <a:pt x="19915" y="4270"/>
                    <a:pt x="20482" y="2335"/>
                  </a:cubicBezTo>
                  <a:cubicBezTo>
                    <a:pt x="13844" y="968"/>
                    <a:pt x="7006" y="167"/>
                    <a:pt x="1" y="0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441;p26"/>
            <p:cNvSpPr/>
            <p:nvPr/>
          </p:nvSpPr>
          <p:spPr>
            <a:xfrm>
              <a:off x="4620919" y="3514156"/>
              <a:ext cx="632025" cy="390209"/>
            </a:xfrm>
            <a:custGeom>
              <a:avLst/>
              <a:gdLst/>
              <a:ahLst/>
              <a:cxnLst/>
              <a:rect l="l" t="t" r="r" b="b"/>
              <a:pathLst>
                <a:path w="31824" h="19648" extrusionOk="0">
                  <a:moveTo>
                    <a:pt x="1" y="0"/>
                  </a:moveTo>
                  <a:lnTo>
                    <a:pt x="1" y="9140"/>
                  </a:lnTo>
                  <a:cubicBezTo>
                    <a:pt x="9674" y="9774"/>
                    <a:pt x="18480" y="13643"/>
                    <a:pt x="25319" y="19648"/>
                  </a:cubicBezTo>
                  <a:lnTo>
                    <a:pt x="31823" y="13176"/>
                  </a:lnTo>
                  <a:cubicBezTo>
                    <a:pt x="23284" y="5504"/>
                    <a:pt x="12209" y="634"/>
                    <a:pt x="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442;p26"/>
            <p:cNvSpPr/>
            <p:nvPr/>
          </p:nvSpPr>
          <p:spPr>
            <a:xfrm>
              <a:off x="4689156" y="3930176"/>
              <a:ext cx="186168" cy="186168"/>
            </a:xfrm>
            <a:custGeom>
              <a:avLst/>
              <a:gdLst/>
              <a:ahLst/>
              <a:cxnLst/>
              <a:rect l="l" t="t" r="r" b="b"/>
              <a:pathLst>
                <a:path w="9374" h="9374" extrusionOk="0">
                  <a:moveTo>
                    <a:pt x="4670" y="1"/>
                  </a:moveTo>
                  <a:cubicBezTo>
                    <a:pt x="2102" y="1"/>
                    <a:pt x="0" y="2102"/>
                    <a:pt x="0" y="4704"/>
                  </a:cubicBezTo>
                  <a:cubicBezTo>
                    <a:pt x="0" y="7272"/>
                    <a:pt x="2102" y="9374"/>
                    <a:pt x="4670" y="9374"/>
                  </a:cubicBezTo>
                  <a:cubicBezTo>
                    <a:pt x="7272" y="9374"/>
                    <a:pt x="9374" y="7272"/>
                    <a:pt x="9374" y="4704"/>
                  </a:cubicBezTo>
                  <a:cubicBezTo>
                    <a:pt x="9374" y="2102"/>
                    <a:pt x="7272" y="1"/>
                    <a:pt x="4670" y="1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73150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443;p26"/>
            <p:cNvSpPr/>
            <p:nvPr/>
          </p:nvSpPr>
          <p:spPr>
            <a:xfrm>
              <a:off x="5085294" y="3989795"/>
              <a:ext cx="806256" cy="348483"/>
            </a:xfrm>
            <a:custGeom>
              <a:avLst/>
              <a:gdLst/>
              <a:ahLst/>
              <a:cxnLst/>
              <a:rect l="l" t="t" r="r" b="b"/>
              <a:pathLst>
                <a:path w="40597" h="17547" extrusionOk="0">
                  <a:moveTo>
                    <a:pt x="40063" y="1"/>
                  </a:moveTo>
                  <a:lnTo>
                    <a:pt x="1" y="16312"/>
                  </a:lnTo>
                  <a:cubicBezTo>
                    <a:pt x="168" y="16713"/>
                    <a:pt x="335" y="17146"/>
                    <a:pt x="501" y="17547"/>
                  </a:cubicBezTo>
                  <a:lnTo>
                    <a:pt x="40597" y="1268"/>
                  </a:lnTo>
                  <a:lnTo>
                    <a:pt x="400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444;p26"/>
            <p:cNvSpPr/>
            <p:nvPr/>
          </p:nvSpPr>
          <p:spPr>
            <a:xfrm>
              <a:off x="5200579" y="2972266"/>
              <a:ext cx="1636980" cy="1512438"/>
            </a:xfrm>
            <a:custGeom>
              <a:avLst/>
              <a:gdLst/>
              <a:ahLst/>
              <a:cxnLst/>
              <a:rect l="l" t="t" r="r" b="b"/>
              <a:pathLst>
                <a:path w="82426" h="76155" extrusionOk="0">
                  <a:moveTo>
                    <a:pt x="50836" y="0"/>
                  </a:moveTo>
                  <a:lnTo>
                    <a:pt x="0" y="50803"/>
                  </a:lnTo>
                  <a:cubicBezTo>
                    <a:pt x="6038" y="57675"/>
                    <a:pt x="9907" y="66481"/>
                    <a:pt x="10541" y="76155"/>
                  </a:cubicBezTo>
                  <a:lnTo>
                    <a:pt x="82426" y="76155"/>
                  </a:lnTo>
                  <a:cubicBezTo>
                    <a:pt x="82259" y="69150"/>
                    <a:pt x="81458" y="62311"/>
                    <a:pt x="80091" y="55673"/>
                  </a:cubicBezTo>
                  <a:cubicBezTo>
                    <a:pt x="78156" y="56240"/>
                    <a:pt x="76121" y="56540"/>
                    <a:pt x="73986" y="56540"/>
                  </a:cubicBezTo>
                  <a:cubicBezTo>
                    <a:pt x="61778" y="56540"/>
                    <a:pt x="51904" y="46633"/>
                    <a:pt x="51904" y="34425"/>
                  </a:cubicBezTo>
                  <a:cubicBezTo>
                    <a:pt x="51904" y="26219"/>
                    <a:pt x="56374" y="19047"/>
                    <a:pt x="63045" y="15244"/>
                  </a:cubicBezTo>
                  <a:cubicBezTo>
                    <a:pt x="59409" y="9807"/>
                    <a:pt x="55306" y="4703"/>
                    <a:pt x="50836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445;p26"/>
            <p:cNvSpPr/>
            <p:nvPr/>
          </p:nvSpPr>
          <p:spPr>
            <a:xfrm>
              <a:off x="5200579" y="3852664"/>
              <a:ext cx="390865" cy="632025"/>
            </a:xfrm>
            <a:custGeom>
              <a:avLst/>
              <a:gdLst/>
              <a:ahLst/>
              <a:cxnLst/>
              <a:rect l="l" t="t" r="r" b="b"/>
              <a:pathLst>
                <a:path w="19681" h="31824" extrusionOk="0">
                  <a:moveTo>
                    <a:pt x="6471" y="1"/>
                  </a:moveTo>
                  <a:lnTo>
                    <a:pt x="0" y="6472"/>
                  </a:lnTo>
                  <a:cubicBezTo>
                    <a:pt x="6038" y="13344"/>
                    <a:pt x="9907" y="22150"/>
                    <a:pt x="10541" y="31824"/>
                  </a:cubicBezTo>
                  <a:lnTo>
                    <a:pt x="19681" y="31824"/>
                  </a:lnTo>
                  <a:cubicBezTo>
                    <a:pt x="19047" y="19615"/>
                    <a:pt x="14177" y="8540"/>
                    <a:pt x="647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446;p26"/>
            <p:cNvSpPr/>
            <p:nvPr/>
          </p:nvSpPr>
          <p:spPr>
            <a:xfrm>
              <a:off x="4988578" y="4238219"/>
              <a:ext cx="186843" cy="186843"/>
            </a:xfrm>
            <a:custGeom>
              <a:avLst/>
              <a:gdLst/>
              <a:ahLst/>
              <a:cxnLst/>
              <a:rect l="l" t="t" r="r" b="b"/>
              <a:pathLst>
                <a:path w="9408" h="9408" extrusionOk="0">
                  <a:moveTo>
                    <a:pt x="4704" y="1"/>
                  </a:moveTo>
                  <a:cubicBezTo>
                    <a:pt x="2102" y="1"/>
                    <a:pt x="1" y="2102"/>
                    <a:pt x="1" y="4704"/>
                  </a:cubicBezTo>
                  <a:cubicBezTo>
                    <a:pt x="1" y="7306"/>
                    <a:pt x="2102" y="9407"/>
                    <a:pt x="4704" y="9407"/>
                  </a:cubicBezTo>
                  <a:cubicBezTo>
                    <a:pt x="7306" y="9407"/>
                    <a:pt x="9408" y="7306"/>
                    <a:pt x="9408" y="4704"/>
                  </a:cubicBezTo>
                  <a:cubicBezTo>
                    <a:pt x="9408" y="2102"/>
                    <a:pt x="7306" y="1"/>
                    <a:pt x="4704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73150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" name="Google Shape;447;p26"/>
          <p:cNvGrpSpPr/>
          <p:nvPr/>
        </p:nvGrpSpPr>
        <p:grpSpPr>
          <a:xfrm>
            <a:off x="3465626" y="2093548"/>
            <a:ext cx="811869" cy="817994"/>
            <a:chOff x="3012100" y="1428300"/>
            <a:chExt cx="953213" cy="953213"/>
          </a:xfrm>
        </p:grpSpPr>
        <p:sp>
          <p:nvSpPr>
            <p:cNvPr id="86" name="Google Shape;448;p26"/>
            <p:cNvSpPr/>
            <p:nvPr/>
          </p:nvSpPr>
          <p:spPr>
            <a:xfrm>
              <a:off x="3012100" y="1428300"/>
              <a:ext cx="953213" cy="953213"/>
            </a:xfrm>
            <a:custGeom>
              <a:avLst/>
              <a:gdLst/>
              <a:ahLst/>
              <a:cxnLst/>
              <a:rect l="l" t="t" r="r" b="b"/>
              <a:pathLst>
                <a:path w="54806" h="54806" extrusionOk="0">
                  <a:moveTo>
                    <a:pt x="27386" y="5404"/>
                  </a:moveTo>
                  <a:cubicBezTo>
                    <a:pt x="39528" y="5404"/>
                    <a:pt x="49402" y="15278"/>
                    <a:pt x="49402" y="27420"/>
                  </a:cubicBezTo>
                  <a:cubicBezTo>
                    <a:pt x="49402" y="39528"/>
                    <a:pt x="39528" y="49402"/>
                    <a:pt x="27386" y="49402"/>
                  </a:cubicBezTo>
                  <a:cubicBezTo>
                    <a:pt x="15278" y="49402"/>
                    <a:pt x="5404" y="39528"/>
                    <a:pt x="5404" y="27420"/>
                  </a:cubicBezTo>
                  <a:cubicBezTo>
                    <a:pt x="5404" y="15278"/>
                    <a:pt x="15278" y="5404"/>
                    <a:pt x="27386" y="5404"/>
                  </a:cubicBezTo>
                  <a:close/>
                  <a:moveTo>
                    <a:pt x="27386" y="0"/>
                  </a:moveTo>
                  <a:cubicBezTo>
                    <a:pt x="12309" y="0"/>
                    <a:pt x="0" y="12309"/>
                    <a:pt x="0" y="27420"/>
                  </a:cubicBezTo>
                  <a:cubicBezTo>
                    <a:pt x="0" y="42497"/>
                    <a:pt x="12309" y="54806"/>
                    <a:pt x="27386" y="54806"/>
                  </a:cubicBezTo>
                  <a:cubicBezTo>
                    <a:pt x="42497" y="54806"/>
                    <a:pt x="54806" y="42497"/>
                    <a:pt x="54806" y="27420"/>
                  </a:cubicBezTo>
                  <a:cubicBezTo>
                    <a:pt x="54806" y="12309"/>
                    <a:pt x="42497" y="0"/>
                    <a:pt x="27386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449;p26"/>
            <p:cNvSpPr/>
            <p:nvPr/>
          </p:nvSpPr>
          <p:spPr>
            <a:xfrm>
              <a:off x="3184413" y="1600613"/>
              <a:ext cx="608598" cy="608598"/>
            </a:xfrm>
            <a:custGeom>
              <a:avLst/>
              <a:gdLst/>
              <a:ahLst/>
              <a:cxnLst/>
              <a:rect l="l" t="t" r="r" b="b"/>
              <a:pathLst>
                <a:path w="34992" h="34992" extrusionOk="0">
                  <a:moveTo>
                    <a:pt x="17513" y="0"/>
                  </a:moveTo>
                  <a:cubicBezTo>
                    <a:pt x="7839" y="0"/>
                    <a:pt x="0" y="7839"/>
                    <a:pt x="0" y="17513"/>
                  </a:cubicBezTo>
                  <a:cubicBezTo>
                    <a:pt x="0" y="27153"/>
                    <a:pt x="7839" y="34992"/>
                    <a:pt x="17513" y="34992"/>
                  </a:cubicBezTo>
                  <a:cubicBezTo>
                    <a:pt x="27153" y="34992"/>
                    <a:pt x="34992" y="27153"/>
                    <a:pt x="34992" y="17513"/>
                  </a:cubicBezTo>
                  <a:cubicBezTo>
                    <a:pt x="34992" y="7839"/>
                    <a:pt x="27153" y="0"/>
                    <a:pt x="1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450;p26"/>
            <p:cNvSpPr/>
            <p:nvPr/>
          </p:nvSpPr>
          <p:spPr>
            <a:xfrm>
              <a:off x="3236627" y="1652827"/>
              <a:ext cx="504174" cy="504174"/>
            </a:xfrm>
            <a:custGeom>
              <a:avLst/>
              <a:gdLst/>
              <a:ahLst/>
              <a:cxnLst/>
              <a:rect l="l" t="t" r="r" b="b"/>
              <a:pathLst>
                <a:path w="28988" h="28988" extrusionOk="0">
                  <a:moveTo>
                    <a:pt x="14477" y="28988"/>
                  </a:moveTo>
                  <a:cubicBezTo>
                    <a:pt x="6505" y="28988"/>
                    <a:pt x="0" y="22483"/>
                    <a:pt x="0" y="14511"/>
                  </a:cubicBezTo>
                  <a:cubicBezTo>
                    <a:pt x="0" y="6505"/>
                    <a:pt x="6505" y="0"/>
                    <a:pt x="14477" y="0"/>
                  </a:cubicBezTo>
                  <a:cubicBezTo>
                    <a:pt x="22483" y="0"/>
                    <a:pt x="28988" y="6505"/>
                    <a:pt x="28988" y="14511"/>
                  </a:cubicBezTo>
                  <a:cubicBezTo>
                    <a:pt x="28988" y="22483"/>
                    <a:pt x="22483" y="28988"/>
                    <a:pt x="14477" y="2898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oogle Shape;452;p26"/>
          <p:cNvGrpSpPr/>
          <p:nvPr/>
        </p:nvGrpSpPr>
        <p:grpSpPr>
          <a:xfrm>
            <a:off x="2093039" y="3362742"/>
            <a:ext cx="811847" cy="817972"/>
            <a:chOff x="1471712" y="2965263"/>
            <a:chExt cx="953187" cy="953187"/>
          </a:xfrm>
        </p:grpSpPr>
        <p:sp>
          <p:nvSpPr>
            <p:cNvPr id="91" name="Google Shape;453;p26"/>
            <p:cNvSpPr/>
            <p:nvPr/>
          </p:nvSpPr>
          <p:spPr>
            <a:xfrm>
              <a:off x="1471712" y="2965263"/>
              <a:ext cx="953187" cy="953187"/>
            </a:xfrm>
            <a:custGeom>
              <a:avLst/>
              <a:gdLst/>
              <a:ahLst/>
              <a:cxnLst/>
              <a:rect l="l" t="t" r="r" b="b"/>
              <a:pathLst>
                <a:path w="54773" h="54773" extrusionOk="0">
                  <a:moveTo>
                    <a:pt x="27386" y="5404"/>
                  </a:moveTo>
                  <a:cubicBezTo>
                    <a:pt x="39528" y="5404"/>
                    <a:pt x="49369" y="15278"/>
                    <a:pt x="49369" y="27387"/>
                  </a:cubicBezTo>
                  <a:cubicBezTo>
                    <a:pt x="49369" y="39529"/>
                    <a:pt x="39528" y="49369"/>
                    <a:pt x="27386" y="49369"/>
                  </a:cubicBezTo>
                  <a:cubicBezTo>
                    <a:pt x="15278" y="49369"/>
                    <a:pt x="5404" y="39529"/>
                    <a:pt x="5404" y="27387"/>
                  </a:cubicBezTo>
                  <a:cubicBezTo>
                    <a:pt x="5404" y="15278"/>
                    <a:pt x="15278" y="5404"/>
                    <a:pt x="27386" y="5404"/>
                  </a:cubicBezTo>
                  <a:close/>
                  <a:moveTo>
                    <a:pt x="27386" y="0"/>
                  </a:moveTo>
                  <a:cubicBezTo>
                    <a:pt x="12309" y="0"/>
                    <a:pt x="0" y="12276"/>
                    <a:pt x="0" y="27387"/>
                  </a:cubicBezTo>
                  <a:cubicBezTo>
                    <a:pt x="0" y="42497"/>
                    <a:pt x="12276" y="54773"/>
                    <a:pt x="27386" y="54773"/>
                  </a:cubicBezTo>
                  <a:cubicBezTo>
                    <a:pt x="42497" y="54773"/>
                    <a:pt x="54773" y="42497"/>
                    <a:pt x="54773" y="27387"/>
                  </a:cubicBezTo>
                  <a:cubicBezTo>
                    <a:pt x="54773" y="12276"/>
                    <a:pt x="42497" y="0"/>
                    <a:pt x="27386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454;p26"/>
            <p:cNvSpPr/>
            <p:nvPr/>
          </p:nvSpPr>
          <p:spPr>
            <a:xfrm>
              <a:off x="1609876" y="3137084"/>
              <a:ext cx="677462" cy="608966"/>
            </a:xfrm>
            <a:custGeom>
              <a:avLst/>
              <a:gdLst/>
              <a:ahLst/>
              <a:cxnLst/>
              <a:rect l="l" t="t" r="r" b="b"/>
              <a:pathLst>
                <a:path w="38929" h="34993" extrusionOk="0">
                  <a:moveTo>
                    <a:pt x="19460" y="1"/>
                  </a:moveTo>
                  <a:cubicBezTo>
                    <a:pt x="17880" y="1"/>
                    <a:pt x="16273" y="216"/>
                    <a:pt x="14677" y="668"/>
                  </a:cubicBezTo>
                  <a:cubicBezTo>
                    <a:pt x="5404" y="3303"/>
                    <a:pt x="0" y="12977"/>
                    <a:pt x="2635" y="22250"/>
                  </a:cubicBezTo>
                  <a:cubicBezTo>
                    <a:pt x="4791" y="29961"/>
                    <a:pt x="11801" y="34993"/>
                    <a:pt x="19435" y="34993"/>
                  </a:cubicBezTo>
                  <a:cubicBezTo>
                    <a:pt x="21015" y="34993"/>
                    <a:pt x="22622" y="34778"/>
                    <a:pt x="24218" y="34326"/>
                  </a:cubicBezTo>
                  <a:cubicBezTo>
                    <a:pt x="33524" y="31690"/>
                    <a:pt x="38928" y="22050"/>
                    <a:pt x="36293" y="12744"/>
                  </a:cubicBezTo>
                  <a:cubicBezTo>
                    <a:pt x="34109" y="5033"/>
                    <a:pt x="27094" y="1"/>
                    <a:pt x="19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455;p26"/>
            <p:cNvSpPr/>
            <p:nvPr/>
          </p:nvSpPr>
          <p:spPr>
            <a:xfrm>
              <a:off x="1696370" y="3189920"/>
              <a:ext cx="504464" cy="504481"/>
            </a:xfrm>
            <a:custGeom>
              <a:avLst/>
              <a:gdLst/>
              <a:ahLst/>
              <a:cxnLst/>
              <a:rect l="l" t="t" r="r" b="b"/>
              <a:pathLst>
                <a:path w="28988" h="28989" extrusionOk="0">
                  <a:moveTo>
                    <a:pt x="14477" y="28988"/>
                  </a:moveTo>
                  <a:cubicBezTo>
                    <a:pt x="6505" y="28988"/>
                    <a:pt x="0" y="22483"/>
                    <a:pt x="0" y="14478"/>
                  </a:cubicBezTo>
                  <a:cubicBezTo>
                    <a:pt x="0" y="6505"/>
                    <a:pt x="6505" y="1"/>
                    <a:pt x="14477" y="1"/>
                  </a:cubicBezTo>
                  <a:cubicBezTo>
                    <a:pt x="22483" y="1"/>
                    <a:pt x="28988" y="6472"/>
                    <a:pt x="28988" y="14478"/>
                  </a:cubicBezTo>
                  <a:cubicBezTo>
                    <a:pt x="28988" y="22483"/>
                    <a:pt x="22483" y="28988"/>
                    <a:pt x="14477" y="2898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oogle Shape;463;p26"/>
          <p:cNvGrpSpPr/>
          <p:nvPr/>
        </p:nvGrpSpPr>
        <p:grpSpPr>
          <a:xfrm>
            <a:off x="6607356" y="3372313"/>
            <a:ext cx="811847" cy="817972"/>
            <a:chOff x="6721425" y="2965275"/>
            <a:chExt cx="953187" cy="953187"/>
          </a:xfrm>
        </p:grpSpPr>
        <p:sp>
          <p:nvSpPr>
            <p:cNvPr id="106" name="Google Shape;464;p26"/>
            <p:cNvSpPr/>
            <p:nvPr/>
          </p:nvSpPr>
          <p:spPr>
            <a:xfrm>
              <a:off x="6721425" y="2965275"/>
              <a:ext cx="953187" cy="953187"/>
            </a:xfrm>
            <a:custGeom>
              <a:avLst/>
              <a:gdLst/>
              <a:ahLst/>
              <a:cxnLst/>
              <a:rect l="l" t="t" r="r" b="b"/>
              <a:pathLst>
                <a:path w="54773" h="54773" extrusionOk="0">
                  <a:moveTo>
                    <a:pt x="27386" y="5404"/>
                  </a:moveTo>
                  <a:cubicBezTo>
                    <a:pt x="39528" y="5404"/>
                    <a:pt x="49402" y="15278"/>
                    <a:pt x="49402" y="27387"/>
                  </a:cubicBezTo>
                  <a:cubicBezTo>
                    <a:pt x="49402" y="39529"/>
                    <a:pt x="39528" y="49369"/>
                    <a:pt x="27386" y="49369"/>
                  </a:cubicBezTo>
                  <a:cubicBezTo>
                    <a:pt x="15278" y="49369"/>
                    <a:pt x="5404" y="39529"/>
                    <a:pt x="5404" y="27387"/>
                  </a:cubicBezTo>
                  <a:cubicBezTo>
                    <a:pt x="5404" y="15278"/>
                    <a:pt x="15278" y="5404"/>
                    <a:pt x="27386" y="5404"/>
                  </a:cubicBezTo>
                  <a:close/>
                  <a:moveTo>
                    <a:pt x="27386" y="0"/>
                  </a:moveTo>
                  <a:cubicBezTo>
                    <a:pt x="12275" y="0"/>
                    <a:pt x="0" y="12276"/>
                    <a:pt x="0" y="27387"/>
                  </a:cubicBezTo>
                  <a:cubicBezTo>
                    <a:pt x="0" y="42497"/>
                    <a:pt x="12275" y="54773"/>
                    <a:pt x="27386" y="54773"/>
                  </a:cubicBezTo>
                  <a:cubicBezTo>
                    <a:pt x="42497" y="54773"/>
                    <a:pt x="54773" y="42497"/>
                    <a:pt x="54773" y="27387"/>
                  </a:cubicBezTo>
                  <a:cubicBezTo>
                    <a:pt x="54773" y="12276"/>
                    <a:pt x="42497" y="0"/>
                    <a:pt x="27386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465;p26"/>
            <p:cNvSpPr/>
            <p:nvPr/>
          </p:nvSpPr>
          <p:spPr>
            <a:xfrm>
              <a:off x="6852610" y="3137601"/>
              <a:ext cx="691401" cy="609140"/>
            </a:xfrm>
            <a:custGeom>
              <a:avLst/>
              <a:gdLst/>
              <a:ahLst/>
              <a:cxnLst/>
              <a:rect l="l" t="t" r="r" b="b"/>
              <a:pathLst>
                <a:path w="39730" h="35003" extrusionOk="0">
                  <a:moveTo>
                    <a:pt x="19860" y="0"/>
                  </a:moveTo>
                  <a:cubicBezTo>
                    <a:pt x="17630" y="0"/>
                    <a:pt x="15363" y="431"/>
                    <a:pt x="13177" y="1340"/>
                  </a:cubicBezTo>
                  <a:cubicBezTo>
                    <a:pt x="4237" y="5042"/>
                    <a:pt x="1" y="15250"/>
                    <a:pt x="3703" y="24189"/>
                  </a:cubicBezTo>
                  <a:cubicBezTo>
                    <a:pt x="6497" y="30935"/>
                    <a:pt x="13013" y="35002"/>
                    <a:pt x="19870" y="35002"/>
                  </a:cubicBezTo>
                  <a:cubicBezTo>
                    <a:pt x="22100" y="35002"/>
                    <a:pt x="24367" y="34572"/>
                    <a:pt x="26553" y="33663"/>
                  </a:cubicBezTo>
                  <a:cubicBezTo>
                    <a:pt x="35493" y="29960"/>
                    <a:pt x="39729" y="19720"/>
                    <a:pt x="36027" y="10813"/>
                  </a:cubicBezTo>
                  <a:cubicBezTo>
                    <a:pt x="33233" y="4068"/>
                    <a:pt x="26717" y="0"/>
                    <a:pt x="19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466;p26"/>
            <p:cNvSpPr/>
            <p:nvPr/>
          </p:nvSpPr>
          <p:spPr>
            <a:xfrm>
              <a:off x="6946083" y="3189933"/>
              <a:ext cx="504464" cy="504481"/>
            </a:xfrm>
            <a:custGeom>
              <a:avLst/>
              <a:gdLst/>
              <a:ahLst/>
              <a:cxnLst/>
              <a:rect l="l" t="t" r="r" b="b"/>
              <a:pathLst>
                <a:path w="28988" h="28989" extrusionOk="0">
                  <a:moveTo>
                    <a:pt x="14477" y="28988"/>
                  </a:moveTo>
                  <a:cubicBezTo>
                    <a:pt x="6505" y="28988"/>
                    <a:pt x="0" y="22483"/>
                    <a:pt x="0" y="14478"/>
                  </a:cubicBezTo>
                  <a:cubicBezTo>
                    <a:pt x="0" y="6505"/>
                    <a:pt x="6505" y="1"/>
                    <a:pt x="14477" y="1"/>
                  </a:cubicBezTo>
                  <a:cubicBezTo>
                    <a:pt x="22483" y="1"/>
                    <a:pt x="28988" y="6472"/>
                    <a:pt x="28988" y="14478"/>
                  </a:cubicBezTo>
                  <a:cubicBezTo>
                    <a:pt x="28988" y="22483"/>
                    <a:pt x="22483" y="28988"/>
                    <a:pt x="14477" y="2898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Google Shape;471;p26"/>
          <p:cNvGrpSpPr/>
          <p:nvPr/>
        </p:nvGrpSpPr>
        <p:grpSpPr>
          <a:xfrm>
            <a:off x="5290565" y="2066900"/>
            <a:ext cx="811884" cy="817994"/>
            <a:chOff x="5193082" y="1422127"/>
            <a:chExt cx="953231" cy="953213"/>
          </a:xfrm>
        </p:grpSpPr>
        <p:sp>
          <p:nvSpPr>
            <p:cNvPr id="110" name="Google Shape;472;p26"/>
            <p:cNvSpPr/>
            <p:nvPr/>
          </p:nvSpPr>
          <p:spPr>
            <a:xfrm>
              <a:off x="5193082" y="1422127"/>
              <a:ext cx="953231" cy="953213"/>
            </a:xfrm>
            <a:custGeom>
              <a:avLst/>
              <a:gdLst/>
              <a:ahLst/>
              <a:cxnLst/>
              <a:rect l="l" t="t" r="r" b="b"/>
              <a:pathLst>
                <a:path w="54807" h="54806" extrusionOk="0">
                  <a:moveTo>
                    <a:pt x="27420" y="5404"/>
                  </a:moveTo>
                  <a:cubicBezTo>
                    <a:pt x="39529" y="5404"/>
                    <a:pt x="49403" y="15278"/>
                    <a:pt x="49403" y="27420"/>
                  </a:cubicBezTo>
                  <a:cubicBezTo>
                    <a:pt x="49403" y="39528"/>
                    <a:pt x="39529" y="49402"/>
                    <a:pt x="27420" y="49402"/>
                  </a:cubicBezTo>
                  <a:cubicBezTo>
                    <a:pt x="15278" y="49402"/>
                    <a:pt x="5405" y="39528"/>
                    <a:pt x="5405" y="27420"/>
                  </a:cubicBezTo>
                  <a:cubicBezTo>
                    <a:pt x="5405" y="15278"/>
                    <a:pt x="15278" y="5404"/>
                    <a:pt x="27420" y="5404"/>
                  </a:cubicBezTo>
                  <a:close/>
                  <a:moveTo>
                    <a:pt x="27420" y="0"/>
                  </a:moveTo>
                  <a:cubicBezTo>
                    <a:pt x="12310" y="0"/>
                    <a:pt x="1" y="12309"/>
                    <a:pt x="1" y="27420"/>
                  </a:cubicBezTo>
                  <a:cubicBezTo>
                    <a:pt x="1" y="42497"/>
                    <a:pt x="12310" y="54806"/>
                    <a:pt x="27420" y="54806"/>
                  </a:cubicBezTo>
                  <a:cubicBezTo>
                    <a:pt x="42498" y="54806"/>
                    <a:pt x="54807" y="42497"/>
                    <a:pt x="54807" y="27420"/>
                  </a:cubicBezTo>
                  <a:cubicBezTo>
                    <a:pt x="54807" y="12309"/>
                    <a:pt x="42498" y="0"/>
                    <a:pt x="27420" y="0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473;p26"/>
            <p:cNvSpPr/>
            <p:nvPr/>
          </p:nvSpPr>
          <p:spPr>
            <a:xfrm>
              <a:off x="5365378" y="1594419"/>
              <a:ext cx="608616" cy="608598"/>
            </a:xfrm>
            <a:custGeom>
              <a:avLst/>
              <a:gdLst/>
              <a:ahLst/>
              <a:cxnLst/>
              <a:rect l="l" t="t" r="r" b="b"/>
              <a:pathLst>
                <a:path w="34993" h="34992" extrusionOk="0">
                  <a:moveTo>
                    <a:pt x="17513" y="0"/>
                  </a:moveTo>
                  <a:cubicBezTo>
                    <a:pt x="7840" y="0"/>
                    <a:pt x="1" y="7839"/>
                    <a:pt x="1" y="17513"/>
                  </a:cubicBezTo>
                  <a:cubicBezTo>
                    <a:pt x="1" y="27153"/>
                    <a:pt x="7840" y="34992"/>
                    <a:pt x="17513" y="34992"/>
                  </a:cubicBezTo>
                  <a:cubicBezTo>
                    <a:pt x="27154" y="34992"/>
                    <a:pt x="34993" y="27153"/>
                    <a:pt x="34993" y="17513"/>
                  </a:cubicBezTo>
                  <a:cubicBezTo>
                    <a:pt x="34993" y="7839"/>
                    <a:pt x="27154" y="0"/>
                    <a:pt x="1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474;p26"/>
            <p:cNvSpPr/>
            <p:nvPr/>
          </p:nvSpPr>
          <p:spPr>
            <a:xfrm>
              <a:off x="5417605" y="1646627"/>
              <a:ext cx="504174" cy="504174"/>
            </a:xfrm>
            <a:custGeom>
              <a:avLst/>
              <a:gdLst/>
              <a:ahLst/>
              <a:cxnLst/>
              <a:rect l="l" t="t" r="r" b="b"/>
              <a:pathLst>
                <a:path w="28988" h="28988" extrusionOk="0">
                  <a:moveTo>
                    <a:pt x="14510" y="28988"/>
                  </a:moveTo>
                  <a:cubicBezTo>
                    <a:pt x="6505" y="28988"/>
                    <a:pt x="0" y="22483"/>
                    <a:pt x="0" y="14511"/>
                  </a:cubicBezTo>
                  <a:cubicBezTo>
                    <a:pt x="0" y="6505"/>
                    <a:pt x="6505" y="0"/>
                    <a:pt x="14510" y="0"/>
                  </a:cubicBezTo>
                  <a:cubicBezTo>
                    <a:pt x="22483" y="0"/>
                    <a:pt x="28987" y="6505"/>
                    <a:pt x="28987" y="14511"/>
                  </a:cubicBezTo>
                  <a:cubicBezTo>
                    <a:pt x="28987" y="22483"/>
                    <a:pt x="22483" y="28988"/>
                    <a:pt x="14510" y="2898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0" name="Google Shape;482;p26"/>
          <p:cNvSpPr txBox="1">
            <a:spLocks/>
          </p:cNvSpPr>
          <p:nvPr/>
        </p:nvSpPr>
        <p:spPr>
          <a:xfrm>
            <a:off x="2977581" y="3673328"/>
            <a:ext cx="373467" cy="59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1</a:t>
            </a:r>
            <a:endParaRPr kumimoji="0" lang="en" sz="25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21" name="Google Shape;483;p26"/>
          <p:cNvSpPr txBox="1">
            <a:spLocks/>
          </p:cNvSpPr>
          <p:nvPr/>
        </p:nvSpPr>
        <p:spPr>
          <a:xfrm>
            <a:off x="3755937" y="2865161"/>
            <a:ext cx="373467" cy="59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2</a:t>
            </a:r>
            <a:endParaRPr kumimoji="0" lang="en" sz="25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22" name="Google Shape;484;p26"/>
          <p:cNvSpPr txBox="1">
            <a:spLocks/>
          </p:cNvSpPr>
          <p:nvPr/>
        </p:nvSpPr>
        <p:spPr>
          <a:xfrm>
            <a:off x="4775244" y="2862890"/>
            <a:ext cx="373467" cy="59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3</a:t>
            </a:r>
            <a:endParaRPr kumimoji="0" lang="en" sz="25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23" name="Google Shape;485;p26"/>
          <p:cNvSpPr txBox="1">
            <a:spLocks/>
          </p:cNvSpPr>
          <p:nvPr/>
        </p:nvSpPr>
        <p:spPr>
          <a:xfrm>
            <a:off x="5562284" y="3689527"/>
            <a:ext cx="373467" cy="59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4</a:t>
            </a:r>
            <a:endParaRPr kumimoji="0" lang="en" sz="25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24" name="Google Shape;1437;p16"/>
          <p:cNvSpPr txBox="1"/>
          <p:nvPr/>
        </p:nvSpPr>
        <p:spPr>
          <a:xfrm>
            <a:off x="108037" y="3030297"/>
            <a:ext cx="2233854" cy="9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100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La influencia de los medios sociales digitales en el consumo. La función prescriptiva de los medios sociales en la decisión de compra de bebidas refrescantes en España.</a:t>
            </a:r>
            <a:endParaRPr sz="1100" dirty="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125" name="Google Shape;1434;p16"/>
          <p:cNvSpPr txBox="1"/>
          <p:nvPr/>
        </p:nvSpPr>
        <p:spPr>
          <a:xfrm>
            <a:off x="121108" y="4088839"/>
            <a:ext cx="2019030" cy="27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1100" dirty="0" smtClean="0">
                <a:solidFill>
                  <a:schemeClr val="accent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Barrio </a:t>
            </a:r>
            <a:r>
              <a:rPr lang="es-EC" sz="1100" dirty="0">
                <a:solidFill>
                  <a:schemeClr val="accent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Carrasco, Javier (</a:t>
            </a:r>
            <a:r>
              <a:rPr lang="es-EC" sz="1100" dirty="0" smtClean="0">
                <a:solidFill>
                  <a:schemeClr val="accent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2017)</a:t>
            </a:r>
            <a:endParaRPr sz="1100" dirty="0">
              <a:solidFill>
                <a:schemeClr val="accent6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2290" name="Picture 2" descr="Botella de coca cola icono grat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40" y="36056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Rectángulo 126"/>
          <p:cNvSpPr/>
          <p:nvPr/>
        </p:nvSpPr>
        <p:spPr>
          <a:xfrm>
            <a:off x="1317507" y="1669159"/>
            <a:ext cx="2449226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de la publicidad del banco del pacífico para la captación de inversionistas en la ciudad de Guayaquil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Google Shape;1434;p16"/>
          <p:cNvSpPr txBox="1"/>
          <p:nvPr/>
        </p:nvSpPr>
        <p:spPr>
          <a:xfrm>
            <a:off x="1328039" y="2307064"/>
            <a:ext cx="3328362" cy="57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1100" dirty="0" err="1" smtClean="0">
                <a:solidFill>
                  <a:schemeClr val="accent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Guevera</a:t>
            </a:r>
            <a:r>
              <a:rPr lang="es-EC" sz="1100" dirty="0" smtClean="0">
                <a:solidFill>
                  <a:schemeClr val="accent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 Rendón, María (2017)</a:t>
            </a:r>
            <a:endParaRPr sz="1100" dirty="0">
              <a:solidFill>
                <a:schemeClr val="accent6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2292" name="Picture 4" descr="Banco icono grat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90" y="2365476"/>
            <a:ext cx="274137" cy="2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Google Shape;400;p36"/>
          <p:cNvSpPr txBox="1"/>
          <p:nvPr/>
        </p:nvSpPr>
        <p:spPr>
          <a:xfrm>
            <a:off x="6165739" y="1560899"/>
            <a:ext cx="2763625" cy="7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s-MX" sz="1200" dirty="0" smtClean="0"/>
              <a:t>Marketing </a:t>
            </a:r>
            <a:r>
              <a:rPr lang="es-MX" sz="1200" dirty="0"/>
              <a:t>Digital Como Mecanismo Para Optimizar Las Ventas En pymes del Sector Comercio En </a:t>
            </a:r>
            <a:r>
              <a:rPr lang="es-MX" sz="1200" dirty="0" smtClean="0"/>
              <a:t>Colombia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Rectángulo 130"/>
          <p:cNvSpPr/>
          <p:nvPr/>
        </p:nvSpPr>
        <p:spPr>
          <a:xfrm>
            <a:off x="6222554" y="2334907"/>
            <a:ext cx="21708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 smtClean="0">
                <a:solidFill>
                  <a:schemeClr val="accent6"/>
                </a:solidFill>
              </a:rPr>
              <a:t>Montero Pitre, </a:t>
            </a:r>
            <a:r>
              <a:rPr lang="es-EC" sz="1100" dirty="0">
                <a:solidFill>
                  <a:schemeClr val="accent6"/>
                </a:solidFill>
              </a:rPr>
              <a:t>Karina </a:t>
            </a:r>
            <a:r>
              <a:rPr lang="es-EC" sz="1100" dirty="0" smtClean="0">
                <a:solidFill>
                  <a:schemeClr val="accent6"/>
                </a:solidFill>
              </a:rPr>
              <a:t>(2015)</a:t>
            </a:r>
            <a:endParaRPr lang="es-EC" sz="1100" dirty="0">
              <a:solidFill>
                <a:schemeClr val="accent6"/>
              </a:solidFill>
            </a:endParaRPr>
          </a:p>
        </p:txBody>
      </p:sp>
      <p:pic>
        <p:nvPicPr>
          <p:cNvPr id="12294" name="Picture 6" descr="Fábrica icono grat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92" y="2312182"/>
            <a:ext cx="327431" cy="3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406436" y="3251418"/>
            <a:ext cx="173756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Marketing Digital y la Captación de Clientes de la Cooperativa de Ahorro y Crédito Universidad Técnica de Ambato Ltda.</a:t>
            </a:r>
            <a:endParaRPr lang="es-EC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Google Shape;1434;p16"/>
          <p:cNvSpPr txBox="1"/>
          <p:nvPr/>
        </p:nvSpPr>
        <p:spPr>
          <a:xfrm>
            <a:off x="7449144" y="4249789"/>
            <a:ext cx="1480219" cy="17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100" dirty="0">
                <a:solidFill>
                  <a:schemeClr val="accent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Escobar Arias, Silvia </a:t>
            </a:r>
            <a:r>
              <a:rPr lang="es-MX" sz="1100" dirty="0" smtClean="0">
                <a:solidFill>
                  <a:schemeClr val="accent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(2014)</a:t>
            </a:r>
            <a:endParaRPr sz="1100" dirty="0">
              <a:solidFill>
                <a:schemeClr val="accent6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2296" name="Picture 8" descr="https://t3.ftcdn.net/jpg/01/71/29/12/240_F_171291237_44Dg73MhwAishRKpWo9q1cxK5kUwRf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89" y="360129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53"/>
          <p:cNvSpPr txBox="1">
            <a:spLocks noGrp="1"/>
          </p:cNvSpPr>
          <p:nvPr>
            <p:ph type="title"/>
          </p:nvPr>
        </p:nvSpPr>
        <p:spPr>
          <a:xfrm>
            <a:off x="1680218" y="2073672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chemeClr val="dk1"/>
                </a:solidFill>
              </a:rPr>
              <a:t>MARCO METOLÓGICO</a:t>
            </a:r>
            <a:endParaRPr sz="4400" dirty="0">
              <a:solidFill>
                <a:schemeClr val="dk1"/>
              </a:solidFill>
            </a:endParaRPr>
          </a:p>
        </p:txBody>
      </p:sp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08226" y="358496"/>
            <a:ext cx="883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CONTEXTO Y LUGAR DE DESARROLLO DEL ESTUDIO</a:t>
            </a:r>
            <a:endParaRPr lang="es-EC" sz="2800" b="1" dirty="0"/>
          </a:p>
        </p:txBody>
      </p:sp>
      <p:sp>
        <p:nvSpPr>
          <p:cNvPr id="52" name="Google Shape;497;p27"/>
          <p:cNvSpPr/>
          <p:nvPr/>
        </p:nvSpPr>
        <p:spPr>
          <a:xfrm>
            <a:off x="4342506" y="1869828"/>
            <a:ext cx="432531" cy="2652570"/>
          </a:xfrm>
          <a:custGeom>
            <a:avLst/>
            <a:gdLst/>
            <a:ahLst/>
            <a:cxnLst/>
            <a:rect l="l" t="t" r="r" b="b"/>
            <a:pathLst>
              <a:path w="20849" h="127860" extrusionOk="0">
                <a:moveTo>
                  <a:pt x="0" y="1"/>
                </a:moveTo>
                <a:lnTo>
                  <a:pt x="0" y="127859"/>
                </a:lnTo>
                <a:lnTo>
                  <a:pt x="20849" y="127859"/>
                </a:lnTo>
                <a:lnTo>
                  <a:pt x="20849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Google Shape;498;p27"/>
          <p:cNvSpPr/>
          <p:nvPr/>
        </p:nvSpPr>
        <p:spPr>
          <a:xfrm>
            <a:off x="4393020" y="3287033"/>
            <a:ext cx="1537001" cy="1537001"/>
          </a:xfrm>
          <a:custGeom>
            <a:avLst/>
            <a:gdLst/>
            <a:ahLst/>
            <a:cxnLst/>
            <a:rect l="l" t="t" r="r" b="b"/>
            <a:pathLst>
              <a:path w="74087" h="74087" extrusionOk="0">
                <a:moveTo>
                  <a:pt x="9774" y="0"/>
                </a:moveTo>
                <a:cubicBezTo>
                  <a:pt x="4370" y="0"/>
                  <a:pt x="0" y="4370"/>
                  <a:pt x="0" y="9774"/>
                </a:cubicBezTo>
                <a:lnTo>
                  <a:pt x="0" y="64313"/>
                </a:lnTo>
                <a:cubicBezTo>
                  <a:pt x="0" y="69684"/>
                  <a:pt x="4370" y="74087"/>
                  <a:pt x="9774" y="74087"/>
                </a:cubicBezTo>
                <a:lnTo>
                  <a:pt x="64313" y="74087"/>
                </a:lnTo>
                <a:cubicBezTo>
                  <a:pt x="69717" y="74087"/>
                  <a:pt x="74087" y="69684"/>
                  <a:pt x="74087" y="64313"/>
                </a:cubicBezTo>
                <a:lnTo>
                  <a:pt x="74087" y="9774"/>
                </a:lnTo>
                <a:cubicBezTo>
                  <a:pt x="74087" y="4370"/>
                  <a:pt x="69684" y="0"/>
                  <a:pt x="64313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310875" tIns="91425" rIns="310875" bIns="6400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499;p27"/>
          <p:cNvSpPr/>
          <p:nvPr/>
        </p:nvSpPr>
        <p:spPr>
          <a:xfrm>
            <a:off x="4342506" y="3934043"/>
            <a:ext cx="344652" cy="588250"/>
          </a:xfrm>
          <a:custGeom>
            <a:avLst/>
            <a:gdLst/>
            <a:ahLst/>
            <a:cxnLst/>
            <a:rect l="l" t="t" r="r" b="b"/>
            <a:pathLst>
              <a:path w="16613" h="28355" extrusionOk="0">
                <a:moveTo>
                  <a:pt x="0" y="0"/>
                </a:moveTo>
                <a:lnTo>
                  <a:pt x="0" y="28354"/>
                </a:lnTo>
                <a:lnTo>
                  <a:pt x="2435" y="28354"/>
                </a:lnTo>
                <a:cubicBezTo>
                  <a:pt x="10274" y="28354"/>
                  <a:pt x="16612" y="22016"/>
                  <a:pt x="16612" y="14177"/>
                </a:cubicBezTo>
                <a:cubicBezTo>
                  <a:pt x="16612" y="6338"/>
                  <a:pt x="10274" y="0"/>
                  <a:pt x="2435" y="0"/>
                </a:cubicBez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5" name="Google Shape;500;p27"/>
          <p:cNvSpPr/>
          <p:nvPr/>
        </p:nvSpPr>
        <p:spPr>
          <a:xfrm>
            <a:off x="4396484" y="1564671"/>
            <a:ext cx="1536935" cy="1536935"/>
          </a:xfrm>
          <a:custGeom>
            <a:avLst/>
            <a:gdLst/>
            <a:ahLst/>
            <a:cxnLst/>
            <a:rect l="l" t="t" r="r" b="b"/>
            <a:pathLst>
              <a:path w="74087" h="74087" extrusionOk="0">
                <a:moveTo>
                  <a:pt x="9774" y="0"/>
                </a:moveTo>
                <a:cubicBezTo>
                  <a:pt x="4370" y="0"/>
                  <a:pt x="0" y="4370"/>
                  <a:pt x="0" y="9774"/>
                </a:cubicBezTo>
                <a:lnTo>
                  <a:pt x="0" y="64313"/>
                </a:lnTo>
                <a:cubicBezTo>
                  <a:pt x="0" y="69717"/>
                  <a:pt x="4370" y="74087"/>
                  <a:pt x="9774" y="74087"/>
                </a:cubicBezTo>
                <a:lnTo>
                  <a:pt x="64313" y="74087"/>
                </a:lnTo>
                <a:cubicBezTo>
                  <a:pt x="69717" y="74087"/>
                  <a:pt x="74086" y="69717"/>
                  <a:pt x="74086" y="64313"/>
                </a:cubicBezTo>
                <a:lnTo>
                  <a:pt x="74086" y="9774"/>
                </a:lnTo>
                <a:cubicBezTo>
                  <a:pt x="74086" y="4404"/>
                  <a:pt x="69717" y="0"/>
                  <a:pt x="64313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310875" tIns="640075" rIns="31087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01;p27"/>
          <p:cNvSpPr/>
          <p:nvPr/>
        </p:nvSpPr>
        <p:spPr>
          <a:xfrm>
            <a:off x="4342506" y="1869828"/>
            <a:ext cx="344652" cy="588250"/>
          </a:xfrm>
          <a:custGeom>
            <a:avLst/>
            <a:gdLst/>
            <a:ahLst/>
            <a:cxnLst/>
            <a:rect l="l" t="t" r="r" b="b"/>
            <a:pathLst>
              <a:path w="16613" h="28355" extrusionOk="0">
                <a:moveTo>
                  <a:pt x="0" y="1"/>
                </a:moveTo>
                <a:lnTo>
                  <a:pt x="0" y="28355"/>
                </a:lnTo>
                <a:lnTo>
                  <a:pt x="2435" y="28355"/>
                </a:lnTo>
                <a:cubicBezTo>
                  <a:pt x="10274" y="28355"/>
                  <a:pt x="16612" y="22017"/>
                  <a:pt x="16612" y="14178"/>
                </a:cubicBezTo>
                <a:cubicBezTo>
                  <a:pt x="16612" y="6339"/>
                  <a:pt x="10274" y="1"/>
                  <a:pt x="2435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14;p27"/>
          <p:cNvSpPr/>
          <p:nvPr/>
        </p:nvSpPr>
        <p:spPr>
          <a:xfrm>
            <a:off x="2562478" y="2227231"/>
            <a:ext cx="14865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1200" dirty="0">
                <a:latin typeface="Roboto"/>
                <a:ea typeface="Roboto"/>
                <a:cs typeface="Roboto"/>
                <a:sym typeface="Roboto"/>
              </a:rPr>
              <a:t>Distrito Metropolitano de Quito </a:t>
            </a:r>
          </a:p>
        </p:txBody>
      </p:sp>
      <p:sp>
        <p:nvSpPr>
          <p:cNvPr id="60" name="Google Shape;515;p27"/>
          <p:cNvSpPr/>
          <p:nvPr/>
        </p:nvSpPr>
        <p:spPr>
          <a:xfrm>
            <a:off x="2564656" y="3854967"/>
            <a:ext cx="14865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1200" dirty="0"/>
              <a:t>Rango de edades 18 a 65 años, hombres y mujeres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518;p27"/>
          <p:cNvSpPr/>
          <p:nvPr/>
        </p:nvSpPr>
        <p:spPr>
          <a:xfrm>
            <a:off x="2562481" y="1931786"/>
            <a:ext cx="1486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1600" b="1" dirty="0" err="1" smtClean="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Luga</a:t>
            </a:r>
            <a:r>
              <a:rPr lang="en" sz="1600" b="1" dirty="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sz="1600" b="1" dirty="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519;p27"/>
          <p:cNvSpPr/>
          <p:nvPr/>
        </p:nvSpPr>
        <p:spPr>
          <a:xfrm>
            <a:off x="2562481" y="3562011"/>
            <a:ext cx="1486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 b="1" dirty="0" smtClean="0">
                <a:solidFill>
                  <a:srgbClr val="B6D7A8"/>
                </a:solidFill>
                <a:latin typeface="Roboto"/>
                <a:ea typeface="Roboto"/>
                <a:cs typeface="Roboto"/>
                <a:sym typeface="Roboto"/>
              </a:rPr>
              <a:t>Población</a:t>
            </a:r>
            <a:endParaRPr sz="1600" b="1" dirty="0">
              <a:solidFill>
                <a:srgbClr val="B6D7A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86" name="Picture 2" descr="Herramienta lugar puntero para mapas icono grat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36" y="1814164"/>
            <a:ext cx="853467" cy="8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lus 18 película icono gratui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51" y="3773999"/>
            <a:ext cx="620561" cy="6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-184946" y="417915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TIPOLOGÍA DE LA INVESTIGACIÓN</a:t>
            </a:r>
            <a:endParaRPr lang="es-EC" sz="2800" b="1" dirty="0"/>
          </a:p>
        </p:txBody>
      </p:sp>
      <p:sp>
        <p:nvSpPr>
          <p:cNvPr id="45" name="Google Shape;88;p18"/>
          <p:cNvSpPr/>
          <p:nvPr/>
        </p:nvSpPr>
        <p:spPr>
          <a:xfrm>
            <a:off x="3091400" y="2267590"/>
            <a:ext cx="914796" cy="1390629"/>
          </a:xfrm>
          <a:custGeom>
            <a:avLst/>
            <a:gdLst/>
            <a:ahLst/>
            <a:cxnLst/>
            <a:rect l="l" t="t" r="r" b="b"/>
            <a:pathLst>
              <a:path w="51285" h="77961" extrusionOk="0">
                <a:moveTo>
                  <a:pt x="10982" y="0"/>
                </a:moveTo>
                <a:cubicBezTo>
                  <a:pt x="3999" y="12155"/>
                  <a:pt x="1" y="26259"/>
                  <a:pt x="1" y="41278"/>
                </a:cubicBezTo>
                <a:cubicBezTo>
                  <a:pt x="1" y="54447"/>
                  <a:pt x="3084" y="66900"/>
                  <a:pt x="8535" y="77960"/>
                </a:cubicBezTo>
                <a:lnTo>
                  <a:pt x="21982" y="55800"/>
                </a:lnTo>
                <a:lnTo>
                  <a:pt x="49454" y="55083"/>
                </a:lnTo>
                <a:cubicBezTo>
                  <a:pt x="47703" y="50826"/>
                  <a:pt x="46729" y="46171"/>
                  <a:pt x="46729" y="41278"/>
                </a:cubicBezTo>
                <a:cubicBezTo>
                  <a:pt x="46729" y="34892"/>
                  <a:pt x="48380" y="28905"/>
                  <a:pt x="51284" y="23673"/>
                </a:cubicBezTo>
                <a:lnTo>
                  <a:pt x="37121" y="557"/>
                </a:lnTo>
                <a:lnTo>
                  <a:pt x="10982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Google Shape;89;p18"/>
          <p:cNvSpPr/>
          <p:nvPr/>
        </p:nvSpPr>
        <p:spPr>
          <a:xfrm>
            <a:off x="4651659" y="1525598"/>
            <a:ext cx="1197592" cy="1150751"/>
          </a:xfrm>
          <a:custGeom>
            <a:avLst/>
            <a:gdLst/>
            <a:ahLst/>
            <a:cxnLst/>
            <a:rect l="l" t="t" r="r" b="b"/>
            <a:pathLst>
              <a:path w="67139" h="64513" extrusionOk="0">
                <a:moveTo>
                  <a:pt x="279" y="1"/>
                </a:moveTo>
                <a:lnTo>
                  <a:pt x="12931" y="23076"/>
                </a:lnTo>
                <a:lnTo>
                  <a:pt x="1" y="46888"/>
                </a:lnTo>
                <a:cubicBezTo>
                  <a:pt x="11439" y="48300"/>
                  <a:pt x="21226" y="55024"/>
                  <a:pt x="26816" y="64513"/>
                </a:cubicBezTo>
                <a:lnTo>
                  <a:pt x="53194" y="63817"/>
                </a:lnTo>
                <a:lnTo>
                  <a:pt x="67139" y="40860"/>
                </a:lnTo>
                <a:cubicBezTo>
                  <a:pt x="53453" y="17606"/>
                  <a:pt x="28786" y="1612"/>
                  <a:pt x="279" y="1"/>
                </a:cubicBez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Google Shape;90;p18"/>
          <p:cNvSpPr/>
          <p:nvPr/>
        </p:nvSpPr>
        <p:spPr>
          <a:xfrm>
            <a:off x="5131414" y="2337854"/>
            <a:ext cx="921182" cy="1403044"/>
          </a:xfrm>
          <a:custGeom>
            <a:avLst/>
            <a:gdLst/>
            <a:ahLst/>
            <a:cxnLst/>
            <a:rect l="l" t="t" r="r" b="b"/>
            <a:pathLst>
              <a:path w="51643" h="78657" extrusionOk="0">
                <a:moveTo>
                  <a:pt x="42790" y="0"/>
                </a:moveTo>
                <a:lnTo>
                  <a:pt x="28945" y="22817"/>
                </a:lnTo>
                <a:lnTo>
                  <a:pt x="2189" y="23533"/>
                </a:lnTo>
                <a:cubicBezTo>
                  <a:pt x="3940" y="27790"/>
                  <a:pt x="4914" y="32445"/>
                  <a:pt x="4914" y="37339"/>
                </a:cubicBezTo>
                <a:cubicBezTo>
                  <a:pt x="4914" y="43983"/>
                  <a:pt x="3124" y="50209"/>
                  <a:pt x="1" y="55580"/>
                </a:cubicBezTo>
                <a:lnTo>
                  <a:pt x="13806" y="78059"/>
                </a:lnTo>
                <a:lnTo>
                  <a:pt x="40662" y="78656"/>
                </a:lnTo>
                <a:cubicBezTo>
                  <a:pt x="47644" y="66482"/>
                  <a:pt x="51642" y="52378"/>
                  <a:pt x="51642" y="37339"/>
                </a:cubicBezTo>
                <a:cubicBezTo>
                  <a:pt x="51642" y="23911"/>
                  <a:pt x="48459" y="11220"/>
                  <a:pt x="42790" y="0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Google Shape;91;p18"/>
          <p:cNvSpPr/>
          <p:nvPr/>
        </p:nvSpPr>
        <p:spPr>
          <a:xfrm>
            <a:off x="3337672" y="1523475"/>
            <a:ext cx="1450581" cy="1090067"/>
          </a:xfrm>
          <a:custGeom>
            <a:avLst/>
            <a:gdLst/>
            <a:ahLst/>
            <a:cxnLst/>
            <a:rect l="l" t="t" r="r" b="b"/>
            <a:pathLst>
              <a:path w="81322" h="61111" extrusionOk="0">
                <a:moveTo>
                  <a:pt x="68590" y="0"/>
                </a:moveTo>
                <a:cubicBezTo>
                  <a:pt x="39945" y="199"/>
                  <a:pt x="14761" y="14920"/>
                  <a:pt x="0" y="37160"/>
                </a:cubicBezTo>
                <a:lnTo>
                  <a:pt x="25921" y="37717"/>
                </a:lnTo>
                <a:lnTo>
                  <a:pt x="40263" y="61111"/>
                </a:lnTo>
                <a:cubicBezTo>
                  <a:pt x="46768" y="52537"/>
                  <a:pt x="57013" y="46927"/>
                  <a:pt x="68570" y="46728"/>
                </a:cubicBezTo>
                <a:lnTo>
                  <a:pt x="81322" y="23215"/>
                </a:lnTo>
                <a:lnTo>
                  <a:pt x="68590" y="0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Google Shape;92;p18"/>
          <p:cNvSpPr/>
          <p:nvPr/>
        </p:nvSpPr>
        <p:spPr>
          <a:xfrm>
            <a:off x="3288707" y="3331059"/>
            <a:ext cx="1191188" cy="1150055"/>
          </a:xfrm>
          <a:custGeom>
            <a:avLst/>
            <a:gdLst/>
            <a:ahLst/>
            <a:cxnLst/>
            <a:rect l="l" t="t" r="r" b="b"/>
            <a:pathLst>
              <a:path w="66780" h="64474" extrusionOk="0">
                <a:moveTo>
                  <a:pt x="40661" y="1"/>
                </a:moveTo>
                <a:lnTo>
                  <a:pt x="13547" y="737"/>
                </a:lnTo>
                <a:lnTo>
                  <a:pt x="0" y="23077"/>
                </a:lnTo>
                <a:cubicBezTo>
                  <a:pt x="13467" y="46431"/>
                  <a:pt x="38015" y="62623"/>
                  <a:pt x="66462" y="64473"/>
                </a:cubicBezTo>
                <a:lnTo>
                  <a:pt x="53830" y="41457"/>
                </a:lnTo>
                <a:lnTo>
                  <a:pt x="66780" y="17566"/>
                </a:lnTo>
                <a:cubicBezTo>
                  <a:pt x="55640" y="15975"/>
                  <a:pt x="46131" y="9331"/>
                  <a:pt x="40661" y="1"/>
                </a:cubicBezTo>
                <a:close/>
              </a:path>
            </a:pathLst>
          </a:custGeom>
          <a:solidFill>
            <a:srgbClr val="B1CA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Google Shape;93;p18"/>
          <p:cNvSpPr/>
          <p:nvPr/>
        </p:nvSpPr>
        <p:spPr>
          <a:xfrm>
            <a:off x="4342597" y="3403803"/>
            <a:ext cx="1463710" cy="1080863"/>
          </a:xfrm>
          <a:custGeom>
            <a:avLst/>
            <a:gdLst/>
            <a:ahLst/>
            <a:cxnLst/>
            <a:rect l="l" t="t" r="r" b="b"/>
            <a:pathLst>
              <a:path w="82058" h="60595" extrusionOk="0">
                <a:moveTo>
                  <a:pt x="41377" y="1"/>
                </a:moveTo>
                <a:cubicBezTo>
                  <a:pt x="34733" y="8435"/>
                  <a:pt x="24429" y="13866"/>
                  <a:pt x="12871" y="13866"/>
                </a:cubicBezTo>
                <a:lnTo>
                  <a:pt x="12752" y="13866"/>
                </a:lnTo>
                <a:lnTo>
                  <a:pt x="0" y="37379"/>
                </a:lnTo>
                <a:lnTo>
                  <a:pt x="12732" y="60594"/>
                </a:lnTo>
                <a:lnTo>
                  <a:pt x="12871" y="60594"/>
                </a:lnTo>
                <a:cubicBezTo>
                  <a:pt x="41755" y="60594"/>
                  <a:pt x="67178" y="45834"/>
                  <a:pt x="82058" y="23435"/>
                </a:cubicBezTo>
                <a:lnTo>
                  <a:pt x="55402" y="22858"/>
                </a:lnTo>
                <a:lnTo>
                  <a:pt x="41377" y="1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Google Shape;100;p18"/>
          <p:cNvSpPr/>
          <p:nvPr/>
        </p:nvSpPr>
        <p:spPr>
          <a:xfrm>
            <a:off x="4825281" y="3846716"/>
            <a:ext cx="271826" cy="255237"/>
          </a:xfrm>
          <a:custGeom>
            <a:avLst/>
            <a:gdLst/>
            <a:ahLst/>
            <a:cxnLst/>
            <a:rect l="l" t="t" r="r" b="b"/>
            <a:pathLst>
              <a:path w="15239" h="14309" extrusionOk="0">
                <a:moveTo>
                  <a:pt x="7622" y="0"/>
                </a:moveTo>
                <a:cubicBezTo>
                  <a:pt x="7510" y="0"/>
                  <a:pt x="7401" y="85"/>
                  <a:pt x="7321" y="254"/>
                </a:cubicBezTo>
                <a:lnTo>
                  <a:pt x="5511" y="3914"/>
                </a:lnTo>
                <a:cubicBezTo>
                  <a:pt x="5332" y="4272"/>
                  <a:pt x="4895" y="4590"/>
                  <a:pt x="4517" y="4650"/>
                </a:cubicBezTo>
                <a:lnTo>
                  <a:pt x="458" y="5227"/>
                </a:lnTo>
                <a:cubicBezTo>
                  <a:pt x="81" y="5287"/>
                  <a:pt x="1" y="5545"/>
                  <a:pt x="279" y="5824"/>
                </a:cubicBezTo>
                <a:lnTo>
                  <a:pt x="3204" y="8668"/>
                </a:lnTo>
                <a:cubicBezTo>
                  <a:pt x="3482" y="8947"/>
                  <a:pt x="3641" y="9464"/>
                  <a:pt x="3582" y="9842"/>
                </a:cubicBezTo>
                <a:lnTo>
                  <a:pt x="2885" y="13860"/>
                </a:lnTo>
                <a:cubicBezTo>
                  <a:pt x="2842" y="14138"/>
                  <a:pt x="2948" y="14308"/>
                  <a:pt x="3141" y="14308"/>
                </a:cubicBezTo>
                <a:cubicBezTo>
                  <a:pt x="3211" y="14308"/>
                  <a:pt x="3293" y="14286"/>
                  <a:pt x="3383" y="14238"/>
                </a:cubicBezTo>
                <a:lnTo>
                  <a:pt x="7003" y="12329"/>
                </a:lnTo>
                <a:cubicBezTo>
                  <a:pt x="7172" y="12239"/>
                  <a:pt x="7396" y="12194"/>
                  <a:pt x="7620" y="12194"/>
                </a:cubicBezTo>
                <a:cubicBezTo>
                  <a:pt x="7844" y="12194"/>
                  <a:pt x="8067" y="12239"/>
                  <a:pt x="8237" y="12329"/>
                </a:cubicBezTo>
                <a:lnTo>
                  <a:pt x="11857" y="14238"/>
                </a:lnTo>
                <a:cubicBezTo>
                  <a:pt x="11947" y="14286"/>
                  <a:pt x="12028" y="14308"/>
                  <a:pt x="12098" y="14308"/>
                </a:cubicBezTo>
                <a:cubicBezTo>
                  <a:pt x="12292" y="14308"/>
                  <a:pt x="12398" y="14138"/>
                  <a:pt x="12354" y="13860"/>
                </a:cubicBezTo>
                <a:lnTo>
                  <a:pt x="11658" y="9842"/>
                </a:lnTo>
                <a:cubicBezTo>
                  <a:pt x="11598" y="9464"/>
                  <a:pt x="11777" y="8947"/>
                  <a:pt x="12036" y="8668"/>
                </a:cubicBezTo>
                <a:lnTo>
                  <a:pt x="14960" y="5824"/>
                </a:lnTo>
                <a:cubicBezTo>
                  <a:pt x="15239" y="5545"/>
                  <a:pt x="15159" y="5287"/>
                  <a:pt x="14781" y="5227"/>
                </a:cubicBezTo>
                <a:lnTo>
                  <a:pt x="10743" y="4650"/>
                </a:lnTo>
                <a:cubicBezTo>
                  <a:pt x="10345" y="4590"/>
                  <a:pt x="9908" y="4272"/>
                  <a:pt x="9728" y="3914"/>
                </a:cubicBezTo>
                <a:lnTo>
                  <a:pt x="7938" y="254"/>
                </a:lnTo>
                <a:cubicBezTo>
                  <a:pt x="7849" y="85"/>
                  <a:pt x="7734" y="0"/>
                  <a:pt x="76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Google Shape;106;p18"/>
          <p:cNvSpPr/>
          <p:nvPr/>
        </p:nvSpPr>
        <p:spPr>
          <a:xfrm>
            <a:off x="665628" y="1598025"/>
            <a:ext cx="1789200" cy="271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Enfoque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107;p18"/>
          <p:cNvSpPr/>
          <p:nvPr/>
        </p:nvSpPr>
        <p:spPr>
          <a:xfrm>
            <a:off x="665628" y="2626614"/>
            <a:ext cx="1789200" cy="271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Finalidad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108;p18"/>
          <p:cNvSpPr/>
          <p:nvPr/>
        </p:nvSpPr>
        <p:spPr>
          <a:xfrm>
            <a:off x="665628" y="3652948"/>
            <a:ext cx="1789200" cy="271200"/>
          </a:xfrm>
          <a:prstGeom prst="rect">
            <a:avLst/>
          </a:prstGeom>
          <a:solidFill>
            <a:srgbClr val="B1CA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Fuentes de Inv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109;p18"/>
          <p:cNvSpPr/>
          <p:nvPr/>
        </p:nvSpPr>
        <p:spPr>
          <a:xfrm>
            <a:off x="6696031" y="2627915"/>
            <a:ext cx="1789200" cy="271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Control Variables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110;p18"/>
          <p:cNvSpPr/>
          <p:nvPr/>
        </p:nvSpPr>
        <p:spPr>
          <a:xfrm>
            <a:off x="6696031" y="1597875"/>
            <a:ext cx="1789200" cy="271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Unidades análisis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111;p18"/>
          <p:cNvSpPr/>
          <p:nvPr/>
        </p:nvSpPr>
        <p:spPr>
          <a:xfrm>
            <a:off x="6696031" y="3653726"/>
            <a:ext cx="1789200" cy="271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Alcance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112;p18"/>
          <p:cNvSpPr txBox="1"/>
          <p:nvPr/>
        </p:nvSpPr>
        <p:spPr>
          <a:xfrm>
            <a:off x="660900" y="1870726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Mixto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113;p18"/>
          <p:cNvSpPr txBox="1"/>
          <p:nvPr/>
        </p:nvSpPr>
        <p:spPr>
          <a:xfrm>
            <a:off x="658825" y="392071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Documental</a:t>
            </a:r>
            <a:br>
              <a:rPr lang="en" sz="1200" dirty="0" smtClean="0"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Campo</a:t>
            </a:r>
          </a:p>
        </p:txBody>
      </p:sp>
      <p:sp>
        <p:nvSpPr>
          <p:cNvPr id="80" name="Google Shape;114;p18"/>
          <p:cNvSpPr txBox="1"/>
          <p:nvPr/>
        </p:nvSpPr>
        <p:spPr>
          <a:xfrm>
            <a:off x="658825" y="28978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Aplicada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115;p18"/>
          <p:cNvSpPr txBox="1"/>
          <p:nvPr/>
        </p:nvSpPr>
        <p:spPr>
          <a:xfrm>
            <a:off x="6690400" y="1870186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Insitu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116;p18"/>
          <p:cNvSpPr txBox="1"/>
          <p:nvPr/>
        </p:nvSpPr>
        <p:spPr>
          <a:xfrm>
            <a:off x="6688325" y="289782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No experimental.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117;p18"/>
          <p:cNvSpPr txBox="1"/>
          <p:nvPr/>
        </p:nvSpPr>
        <p:spPr>
          <a:xfrm>
            <a:off x="6690400" y="392124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Correlacional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462" name="Picture 6" descr="Libro de tapa negro cerrado con un símbolo de la lupa en la parte superior icono gratuito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2" y="359902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 información personal símbolo interfaz icono gratuito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69" y="180487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o que sostiene un libro icono gratu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43" y="26486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ificaciones comerciales icono gratui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08" y="197353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últiples líneas de variables gráfico icono gratui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97" y="2904549"/>
            <a:ext cx="426510" cy="42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14943" y="417986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CALCULO DE LA MUESTA</a:t>
            </a:r>
            <a:endParaRPr lang="es-EC" sz="2800" b="1" dirty="0"/>
          </a:p>
        </p:txBody>
      </p:sp>
      <p:grpSp>
        <p:nvGrpSpPr>
          <p:cNvPr id="114" name="Google Shape;895;p36"/>
          <p:cNvGrpSpPr/>
          <p:nvPr/>
        </p:nvGrpSpPr>
        <p:grpSpPr>
          <a:xfrm>
            <a:off x="966259" y="3250332"/>
            <a:ext cx="2917884" cy="787797"/>
            <a:chOff x="2979993" y="3260606"/>
            <a:chExt cx="5505143" cy="444545"/>
          </a:xfrm>
        </p:grpSpPr>
        <p:sp>
          <p:nvSpPr>
            <p:cNvPr id="115" name="Google Shape;896;p36"/>
            <p:cNvSpPr/>
            <p:nvPr/>
          </p:nvSpPr>
          <p:spPr>
            <a:xfrm>
              <a:off x="2979993" y="3260606"/>
              <a:ext cx="5505143" cy="444545"/>
            </a:xfrm>
            <a:custGeom>
              <a:avLst/>
              <a:gdLst/>
              <a:ahLst/>
              <a:cxnLst/>
              <a:rect l="l" t="t" r="r" b="b"/>
              <a:pathLst>
                <a:path w="104795" h="11360" extrusionOk="0">
                  <a:moveTo>
                    <a:pt x="2884" y="0"/>
                  </a:moveTo>
                  <a:lnTo>
                    <a:pt x="104795" y="0"/>
                  </a:lnTo>
                  <a:lnTo>
                    <a:pt x="104795" y="11359"/>
                  </a:lnTo>
                  <a:lnTo>
                    <a:pt x="2884" y="11359"/>
                  </a:lnTo>
                  <a:lnTo>
                    <a:pt x="0" y="5670"/>
                  </a:ln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899;p36"/>
            <p:cNvSpPr/>
            <p:nvPr/>
          </p:nvSpPr>
          <p:spPr>
            <a:xfrm>
              <a:off x="3470071" y="3260606"/>
              <a:ext cx="4484227" cy="444545"/>
            </a:xfrm>
            <a:custGeom>
              <a:avLst/>
              <a:gdLst/>
              <a:ahLst/>
              <a:cxnLst/>
              <a:rect l="l" t="t" r="r" b="b"/>
              <a:pathLst>
                <a:path w="85361" h="11360" extrusionOk="0">
                  <a:moveTo>
                    <a:pt x="1" y="0"/>
                  </a:moveTo>
                  <a:lnTo>
                    <a:pt x="2726" y="11359"/>
                  </a:lnTo>
                  <a:lnTo>
                    <a:pt x="85360" y="11359"/>
                  </a:lnTo>
                  <a:lnTo>
                    <a:pt x="82655" y="0"/>
                  </a:lnTo>
                  <a:close/>
                </a:path>
              </a:pathLst>
            </a:custGeom>
            <a:solidFill>
              <a:srgbClr val="EEEEEE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9" name="Google Shape;900;p36"/>
          <p:cNvGrpSpPr/>
          <p:nvPr/>
        </p:nvGrpSpPr>
        <p:grpSpPr>
          <a:xfrm>
            <a:off x="443716" y="1608576"/>
            <a:ext cx="3194846" cy="787797"/>
            <a:chOff x="2457450" y="1618850"/>
            <a:chExt cx="6027684" cy="444545"/>
          </a:xfrm>
        </p:grpSpPr>
        <p:sp>
          <p:nvSpPr>
            <p:cNvPr id="120" name="Google Shape;901;p36"/>
            <p:cNvSpPr/>
            <p:nvPr/>
          </p:nvSpPr>
          <p:spPr>
            <a:xfrm>
              <a:off x="2457450" y="1618850"/>
              <a:ext cx="6027684" cy="444545"/>
            </a:xfrm>
            <a:custGeom>
              <a:avLst/>
              <a:gdLst/>
              <a:ahLst/>
              <a:cxnLst/>
              <a:rect l="l" t="t" r="r" b="b"/>
              <a:pathLst>
                <a:path w="114742" h="11360" extrusionOk="0">
                  <a:moveTo>
                    <a:pt x="2885" y="1"/>
                  </a:moveTo>
                  <a:lnTo>
                    <a:pt x="114742" y="1"/>
                  </a:lnTo>
                  <a:lnTo>
                    <a:pt x="114742" y="11359"/>
                  </a:lnTo>
                  <a:lnTo>
                    <a:pt x="2885" y="11359"/>
                  </a:lnTo>
                  <a:lnTo>
                    <a:pt x="1" y="569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903;p36"/>
            <p:cNvSpPr/>
            <p:nvPr/>
          </p:nvSpPr>
          <p:spPr>
            <a:xfrm>
              <a:off x="2947580" y="1618850"/>
              <a:ext cx="5006715" cy="444545"/>
            </a:xfrm>
            <a:custGeom>
              <a:avLst/>
              <a:gdLst/>
              <a:ahLst/>
              <a:cxnLst/>
              <a:rect l="l" t="t" r="r" b="b"/>
              <a:pathLst>
                <a:path w="95307" h="11360" extrusionOk="0">
                  <a:moveTo>
                    <a:pt x="0" y="1"/>
                  </a:moveTo>
                  <a:lnTo>
                    <a:pt x="2686" y="11359"/>
                  </a:lnTo>
                  <a:lnTo>
                    <a:pt x="95306" y="11359"/>
                  </a:lnTo>
                  <a:lnTo>
                    <a:pt x="92621" y="1"/>
                  </a:lnTo>
                  <a:close/>
                </a:path>
              </a:pathLst>
            </a:custGeom>
            <a:solidFill>
              <a:srgbClr val="EEEEEE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4" name="Google Shape;905;p36"/>
          <p:cNvGrpSpPr/>
          <p:nvPr/>
        </p:nvGrpSpPr>
        <p:grpSpPr>
          <a:xfrm>
            <a:off x="704960" y="2410396"/>
            <a:ext cx="3056379" cy="786340"/>
            <a:chOff x="2718695" y="2420671"/>
            <a:chExt cx="5766440" cy="443723"/>
          </a:xfrm>
        </p:grpSpPr>
        <p:sp>
          <p:nvSpPr>
            <p:cNvPr id="125" name="Google Shape;906;p36"/>
            <p:cNvSpPr/>
            <p:nvPr/>
          </p:nvSpPr>
          <p:spPr>
            <a:xfrm>
              <a:off x="2718695" y="2420671"/>
              <a:ext cx="5766440" cy="443723"/>
            </a:xfrm>
            <a:custGeom>
              <a:avLst/>
              <a:gdLst/>
              <a:ahLst/>
              <a:cxnLst/>
              <a:rect l="l" t="t" r="r" b="b"/>
              <a:pathLst>
                <a:path w="109769" h="11339" extrusionOk="0">
                  <a:moveTo>
                    <a:pt x="2885" y="0"/>
                  </a:moveTo>
                  <a:lnTo>
                    <a:pt x="109769" y="0"/>
                  </a:lnTo>
                  <a:lnTo>
                    <a:pt x="109769" y="11339"/>
                  </a:lnTo>
                  <a:lnTo>
                    <a:pt x="2885" y="11339"/>
                  </a:lnTo>
                  <a:lnTo>
                    <a:pt x="1" y="567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908;p36"/>
            <p:cNvSpPr/>
            <p:nvPr/>
          </p:nvSpPr>
          <p:spPr>
            <a:xfrm>
              <a:off x="3202574" y="2420671"/>
              <a:ext cx="4751722" cy="443723"/>
            </a:xfrm>
            <a:custGeom>
              <a:avLst/>
              <a:gdLst/>
              <a:ahLst/>
              <a:cxnLst/>
              <a:rect l="l" t="t" r="r" b="b"/>
              <a:pathLst>
                <a:path w="90453" h="11339" extrusionOk="0">
                  <a:moveTo>
                    <a:pt x="0" y="0"/>
                  </a:moveTo>
                  <a:lnTo>
                    <a:pt x="2686" y="11339"/>
                  </a:lnTo>
                  <a:lnTo>
                    <a:pt x="90452" y="11339"/>
                  </a:lnTo>
                  <a:lnTo>
                    <a:pt x="87747" y="0"/>
                  </a:lnTo>
                  <a:close/>
                </a:path>
              </a:pathLst>
            </a:custGeom>
            <a:solidFill>
              <a:srgbClr val="EEEEEE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9" name="Google Shape;910;p36"/>
          <p:cNvGrpSpPr/>
          <p:nvPr/>
        </p:nvGrpSpPr>
        <p:grpSpPr>
          <a:xfrm>
            <a:off x="1227504" y="4051331"/>
            <a:ext cx="2779417" cy="787797"/>
            <a:chOff x="3241238" y="4061605"/>
            <a:chExt cx="5243899" cy="444545"/>
          </a:xfrm>
        </p:grpSpPr>
        <p:sp>
          <p:nvSpPr>
            <p:cNvPr id="130" name="Google Shape;911;p36"/>
            <p:cNvSpPr/>
            <p:nvPr/>
          </p:nvSpPr>
          <p:spPr>
            <a:xfrm>
              <a:off x="3241238" y="4061605"/>
              <a:ext cx="5243899" cy="444545"/>
            </a:xfrm>
            <a:custGeom>
              <a:avLst/>
              <a:gdLst/>
              <a:ahLst/>
              <a:cxnLst/>
              <a:rect l="l" t="t" r="r" b="b"/>
              <a:pathLst>
                <a:path w="99822" h="11360" extrusionOk="0">
                  <a:moveTo>
                    <a:pt x="2885" y="1"/>
                  </a:moveTo>
                  <a:lnTo>
                    <a:pt x="99822" y="1"/>
                  </a:lnTo>
                  <a:lnTo>
                    <a:pt x="99822" y="11360"/>
                  </a:lnTo>
                  <a:lnTo>
                    <a:pt x="2885" y="11360"/>
                  </a:lnTo>
                  <a:lnTo>
                    <a:pt x="0" y="5670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913;p36"/>
            <p:cNvSpPr/>
            <p:nvPr/>
          </p:nvSpPr>
          <p:spPr>
            <a:xfrm>
              <a:off x="3725065" y="4061605"/>
              <a:ext cx="4229234" cy="444545"/>
            </a:xfrm>
            <a:custGeom>
              <a:avLst/>
              <a:gdLst/>
              <a:ahLst/>
              <a:cxnLst/>
              <a:rect l="l" t="t" r="r" b="b"/>
              <a:pathLst>
                <a:path w="80507" h="11360" extrusionOk="0">
                  <a:moveTo>
                    <a:pt x="1" y="1"/>
                  </a:moveTo>
                  <a:lnTo>
                    <a:pt x="2686" y="11360"/>
                  </a:lnTo>
                  <a:lnTo>
                    <a:pt x="80506" y="11360"/>
                  </a:lnTo>
                  <a:lnTo>
                    <a:pt x="77801" y="1"/>
                  </a:lnTo>
                  <a:close/>
                </a:path>
              </a:pathLst>
            </a:custGeom>
            <a:solidFill>
              <a:srgbClr val="EEEEEE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7" name="Google Shape;939;p36"/>
          <p:cNvSpPr txBox="1"/>
          <p:nvPr/>
        </p:nvSpPr>
        <p:spPr>
          <a:xfrm>
            <a:off x="1106757" y="2576751"/>
            <a:ext cx="238513" cy="63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 b="1" dirty="0" smtClean="0">
                <a:latin typeface="Roboto"/>
                <a:ea typeface="Roboto"/>
                <a:cs typeface="Roboto"/>
                <a:sym typeface="Roboto"/>
              </a:rPr>
              <a:t>2</a:t>
            </a:r>
          </a:p>
          <a:p>
            <a:pPr>
              <a:lnSpc>
                <a:spcPct val="115000"/>
              </a:lnSpc>
            </a:pP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940;p36"/>
          <p:cNvSpPr txBox="1"/>
          <p:nvPr/>
        </p:nvSpPr>
        <p:spPr>
          <a:xfrm>
            <a:off x="842173" y="1671876"/>
            <a:ext cx="238513" cy="63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 b="1" dirty="0" smtClean="0">
                <a:latin typeface="Roboto"/>
                <a:ea typeface="Roboto"/>
                <a:cs typeface="Roboto"/>
                <a:sym typeface="Roboto"/>
              </a:rPr>
              <a:t>1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941;p36"/>
          <p:cNvSpPr txBox="1"/>
          <p:nvPr/>
        </p:nvSpPr>
        <p:spPr>
          <a:xfrm>
            <a:off x="1364689" y="3393437"/>
            <a:ext cx="238513" cy="63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 b="1" dirty="0" smtClean="0">
                <a:latin typeface="Roboto"/>
                <a:ea typeface="Roboto"/>
                <a:cs typeface="Roboto"/>
                <a:sym typeface="Roboto"/>
              </a:rPr>
              <a:t>3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942;p36"/>
          <p:cNvSpPr txBox="1"/>
          <p:nvPr/>
        </p:nvSpPr>
        <p:spPr>
          <a:xfrm>
            <a:off x="1631078" y="4128635"/>
            <a:ext cx="238513" cy="63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 b="1" dirty="0" smtClean="0">
                <a:latin typeface="Roboto"/>
                <a:ea typeface="Roboto"/>
                <a:cs typeface="Roboto"/>
                <a:sym typeface="Roboto"/>
              </a:rPr>
              <a:t>4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943;p36"/>
          <p:cNvSpPr txBox="1"/>
          <p:nvPr/>
        </p:nvSpPr>
        <p:spPr>
          <a:xfrm>
            <a:off x="1077632" y="1764856"/>
            <a:ext cx="1936089" cy="63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Universo: 1´489.126 </a:t>
            </a:r>
            <a:br>
              <a:rPr lang="en" sz="1200" dirty="0" smtClean="0"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pea 8.8% : 131.043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944;p36"/>
          <p:cNvSpPr txBox="1"/>
          <p:nvPr/>
        </p:nvSpPr>
        <p:spPr>
          <a:xfrm>
            <a:off x="1893391" y="4128635"/>
            <a:ext cx="1586588" cy="63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Nivel de confianza Z: 1.96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945;p36"/>
          <p:cNvSpPr txBox="1"/>
          <p:nvPr/>
        </p:nvSpPr>
        <p:spPr>
          <a:xfrm>
            <a:off x="741747" y="2575902"/>
            <a:ext cx="1849111" cy="63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Error: 0.05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946;p36"/>
          <p:cNvSpPr txBox="1"/>
          <p:nvPr/>
        </p:nvSpPr>
        <p:spPr>
          <a:xfrm>
            <a:off x="1450559" y="3393437"/>
            <a:ext cx="2029420" cy="63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50" dirty="0" smtClean="0">
                <a:latin typeface="Roboto"/>
                <a:ea typeface="Roboto"/>
                <a:cs typeface="Roboto"/>
                <a:sym typeface="Roboto"/>
              </a:rPr>
              <a:t>Porcentaje estimado de la muestra: p </a:t>
            </a:r>
            <a:r>
              <a:rPr lang="es-EC" sz="1050" dirty="0" smtClean="0"/>
              <a:t>&amp; q: 0.5</a:t>
            </a:r>
            <a:r>
              <a:rPr lang="en" sz="105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endParaRPr sz="105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Imagen 164" descr="photo 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6" b="17968"/>
          <a:stretch/>
        </p:blipFill>
        <p:spPr bwMode="auto">
          <a:xfrm>
            <a:off x="4632830" y="1592597"/>
            <a:ext cx="1841591" cy="712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028233" y="1104425"/>
                <a:ext cx="4572000" cy="989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 384,16</m:t>
                    </m:r>
                  </m:oMath>
                </a14:m>
                <a:endParaRPr lang="es-EC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Resultado 384 </a:t>
                </a:r>
                <a:endParaRPr lang="es-EC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López Roldan</a:t>
                </a:r>
                <a:endParaRPr lang="es-EC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3" y="1104425"/>
                <a:ext cx="4572000" cy="989053"/>
              </a:xfrm>
              <a:prstGeom prst="rect">
                <a:avLst/>
              </a:prstGeom>
              <a:blipFill rotWithShape="0">
                <a:blip r:embed="rId5"/>
                <a:stretch>
                  <a:fillRect t="-1235" b="-432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478" y="2256698"/>
            <a:ext cx="4585855" cy="23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14943" y="417986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ENCUESTA</a:t>
            </a:r>
            <a:endParaRPr lang="es-EC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51" y="1103134"/>
            <a:ext cx="2815634" cy="3477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156" y="1112656"/>
            <a:ext cx="2965347" cy="266378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2976563" y="-7900988"/>
          <a:ext cx="2891482" cy="2917228"/>
        </p:xfrm>
        <a:graphic>
          <a:graphicData uri="http://schemas.openxmlformats.org/drawingml/2006/table">
            <a:tbl>
              <a:tblPr>
                <a:tableStyleId>{214696F0-D83D-4735-8049-B1FEDEDBDC22}</a:tableStyleId>
              </a:tblPr>
              <a:tblGrid>
                <a:gridCol w="262862"/>
                <a:gridCol w="262862"/>
                <a:gridCol w="262862"/>
                <a:gridCol w="262862"/>
                <a:gridCol w="262862"/>
                <a:gridCol w="262862"/>
                <a:gridCol w="262862"/>
                <a:gridCol w="262862"/>
                <a:gridCol w="262862"/>
                <a:gridCol w="262862"/>
                <a:gridCol w="262862"/>
              </a:tblGrid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Sección Content Marketing</a:t>
                      </a:r>
                      <a:endParaRPr lang="es-EC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300" u="none" strike="noStrike">
                          <a:effectLst/>
                        </a:rPr>
                        <a:t>11. ¿Cómo calificaría al contenido que comparten las Cooperativa de ahorro y crédito en sus redes sociales? 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Muy malo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Malo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Regular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Bueno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Muy bueno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300" u="none" strike="noStrike">
                          <a:effectLst/>
                        </a:rPr>
                        <a:t>12. Cuándo observa alguna publicación que le resulta interesante en las redes sociales, ¿Qué acción realiza?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Comenta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6" gridSpan="2">
                  <a:txBody>
                    <a:bodyPr/>
                    <a:lstStyle/>
                    <a:p>
                      <a:pPr algn="l" fontAlgn="b"/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6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Comparte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841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300" u="none" strike="noStrike">
                          <a:effectLst/>
                        </a:rPr>
                        <a:t>Reacciona (me gusta, me enoja, me encanta, me divierte)</a:t>
                      </a:r>
                      <a:endParaRPr lang="es-MX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Etiqueta a alguien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Guarda la publicación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Ninguna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MX" sz="300" u="none" strike="noStrike">
                          <a:effectLst/>
                        </a:rPr>
                        <a:t>13.¿Qué formato de contenido es más llamativo para usted? 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Estático (imágenes sin movimiento)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Videos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Gifs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Transmisiones en vivo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Fotos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Sección productos</a:t>
                      </a:r>
                      <a:endParaRPr lang="es-EC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MX" sz="300" u="none" strike="noStrike">
                          <a:effectLst/>
                        </a:rPr>
                        <a:t>14. ¿Ha solictado algunos de los siguientes servicios en línea en los últimos 6 meses?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Seleccione hasta 2 opciones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300" u="none" strike="noStrike">
                          <a:effectLst/>
                        </a:rPr>
                        <a:t>Abrí una cuenta de ahorros en línea</a:t>
                      </a:r>
                      <a:endParaRPr lang="es-MX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300" u="none" strike="noStrike">
                          <a:effectLst/>
                        </a:rPr>
                        <a:t>Realicé una inversión en línea</a:t>
                      </a:r>
                      <a:endParaRPr lang="es-MX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Solicité un Crédito en línea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Ninguna de las anteriores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fin de la encuesta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300" u="none" strike="noStrike">
                          <a:effectLst/>
                        </a:rPr>
                        <a:t>15. ¿Desde que dispositvo solicitó este servicio?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Celular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algn="l" fontAlgn="b"/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otro__________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Tablet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Laptop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Computador de escritorio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MX" sz="300" u="none" strike="noStrike">
                          <a:effectLst/>
                        </a:rPr>
                        <a:t>16. Califique la experiencia que tuvo al usar los servicios en línea (1 al 5 siendo el 1 la calificación más baja)</a:t>
                      </a:r>
                      <a:endParaRPr lang="es-MX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Nada satisfactoria 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Poco satisfactoria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Neutral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Muy satisfecho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Totalmente satisfecho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300" u="none" strike="noStrike">
                          <a:effectLst/>
                        </a:rPr>
                        <a:t> </a:t>
                      </a:r>
                      <a:endParaRPr lang="es-EC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u="none" strike="noStrike">
                          <a:effectLst/>
                        </a:rPr>
                        <a:t> 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571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EC" sz="300" u="none" strike="noStrike" dirty="0">
                          <a:effectLst/>
                        </a:rPr>
                        <a:t>Gracias por su colaboración.</a:t>
                      </a:r>
                      <a:endParaRPr lang="es-EC" sz="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Rectángulo 96"/>
          <p:cNvSpPr/>
          <p:nvPr/>
        </p:nvSpPr>
        <p:spPr>
          <a:xfrm rot="10800000">
            <a:off x="5262563" y="9786938"/>
            <a:ext cx="361950" cy="17145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98" name="Rectángulo 97"/>
          <p:cNvSpPr/>
          <p:nvPr/>
        </p:nvSpPr>
        <p:spPr>
          <a:xfrm rot="10800000">
            <a:off x="5262563" y="10034588"/>
            <a:ext cx="361950" cy="1428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99" name="Rectángulo 98"/>
          <p:cNvSpPr/>
          <p:nvPr/>
        </p:nvSpPr>
        <p:spPr>
          <a:xfrm rot="10800000">
            <a:off x="5262563" y="10167938"/>
            <a:ext cx="361950" cy="13335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0" name="Rectángulo 99"/>
          <p:cNvSpPr/>
          <p:nvPr/>
        </p:nvSpPr>
        <p:spPr>
          <a:xfrm rot="10800000">
            <a:off x="5262563" y="10348913"/>
            <a:ext cx="361950" cy="1524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1" name="Rectángulo 100"/>
          <p:cNvSpPr/>
          <p:nvPr/>
        </p:nvSpPr>
        <p:spPr>
          <a:xfrm>
            <a:off x="5205413" y="12187238"/>
            <a:ext cx="361950" cy="17145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2" name="Rectángulo 101"/>
          <p:cNvSpPr/>
          <p:nvPr/>
        </p:nvSpPr>
        <p:spPr>
          <a:xfrm>
            <a:off x="5205413" y="12387263"/>
            <a:ext cx="361950" cy="1428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3" name="Rectángulo 102"/>
          <p:cNvSpPr/>
          <p:nvPr/>
        </p:nvSpPr>
        <p:spPr>
          <a:xfrm>
            <a:off x="5205413" y="12568238"/>
            <a:ext cx="361950" cy="13335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4" name="Rectángulo 103"/>
          <p:cNvSpPr/>
          <p:nvPr/>
        </p:nvSpPr>
        <p:spPr>
          <a:xfrm>
            <a:off x="5205413" y="12749213"/>
            <a:ext cx="361950" cy="12382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5" name="Rectángulo 104"/>
          <p:cNvSpPr/>
          <p:nvPr/>
        </p:nvSpPr>
        <p:spPr>
          <a:xfrm>
            <a:off x="5205413" y="12901613"/>
            <a:ext cx="361950" cy="1428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6" name="Rectángulo 105"/>
          <p:cNvSpPr/>
          <p:nvPr/>
        </p:nvSpPr>
        <p:spPr>
          <a:xfrm>
            <a:off x="3948113" y="5491163"/>
            <a:ext cx="361950" cy="2190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7" name="Rectángulo 106"/>
          <p:cNvSpPr/>
          <p:nvPr/>
        </p:nvSpPr>
        <p:spPr>
          <a:xfrm>
            <a:off x="3948113" y="5691188"/>
            <a:ext cx="361950" cy="1905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8" name="Rectángulo 107"/>
          <p:cNvSpPr/>
          <p:nvPr/>
        </p:nvSpPr>
        <p:spPr>
          <a:xfrm>
            <a:off x="3948113" y="5824538"/>
            <a:ext cx="3619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09" name="Rectángulo 108"/>
          <p:cNvSpPr/>
          <p:nvPr/>
        </p:nvSpPr>
        <p:spPr>
          <a:xfrm>
            <a:off x="3948113" y="5986463"/>
            <a:ext cx="3619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10" name="Rectángulo 109"/>
          <p:cNvSpPr/>
          <p:nvPr/>
        </p:nvSpPr>
        <p:spPr>
          <a:xfrm>
            <a:off x="3948113" y="6129338"/>
            <a:ext cx="3619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11" name="Rectángulo 110"/>
          <p:cNvSpPr/>
          <p:nvPr/>
        </p:nvSpPr>
        <p:spPr>
          <a:xfrm>
            <a:off x="5776913" y="6824663"/>
            <a:ext cx="361950" cy="2190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12" name="Rectángulo 111"/>
          <p:cNvSpPr/>
          <p:nvPr/>
        </p:nvSpPr>
        <p:spPr>
          <a:xfrm>
            <a:off x="5776913" y="7024688"/>
            <a:ext cx="361950" cy="1905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13" name="Rectángulo 112"/>
          <p:cNvSpPr/>
          <p:nvPr/>
        </p:nvSpPr>
        <p:spPr>
          <a:xfrm>
            <a:off x="5776913" y="7205663"/>
            <a:ext cx="3619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16" name="Rectángulo 115"/>
          <p:cNvSpPr/>
          <p:nvPr/>
        </p:nvSpPr>
        <p:spPr>
          <a:xfrm>
            <a:off x="5776913" y="7358063"/>
            <a:ext cx="3619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17" name="Rectángulo 116"/>
          <p:cNvSpPr/>
          <p:nvPr/>
        </p:nvSpPr>
        <p:spPr>
          <a:xfrm>
            <a:off x="5776913" y="7519988"/>
            <a:ext cx="3619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21" name="Rectángulo 120"/>
          <p:cNvSpPr/>
          <p:nvPr/>
        </p:nvSpPr>
        <p:spPr>
          <a:xfrm>
            <a:off x="5776913" y="7691438"/>
            <a:ext cx="3619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23" name="Rectángulo 122"/>
          <p:cNvSpPr/>
          <p:nvPr/>
        </p:nvSpPr>
        <p:spPr>
          <a:xfrm>
            <a:off x="5805488" y="8377238"/>
            <a:ext cx="361950" cy="2190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26" name="Rectángulo 125"/>
          <p:cNvSpPr/>
          <p:nvPr/>
        </p:nvSpPr>
        <p:spPr>
          <a:xfrm>
            <a:off x="5805488" y="8577263"/>
            <a:ext cx="361950" cy="1905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28" name="Rectángulo 127"/>
          <p:cNvSpPr/>
          <p:nvPr/>
        </p:nvSpPr>
        <p:spPr>
          <a:xfrm>
            <a:off x="5805488" y="8910638"/>
            <a:ext cx="3619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31" name="Rectángulo 130"/>
          <p:cNvSpPr/>
          <p:nvPr/>
        </p:nvSpPr>
        <p:spPr>
          <a:xfrm>
            <a:off x="5805488" y="9072563"/>
            <a:ext cx="3619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33" name="Rectángulo 132"/>
          <p:cNvSpPr/>
          <p:nvPr/>
        </p:nvSpPr>
        <p:spPr>
          <a:xfrm>
            <a:off x="5805488" y="8739188"/>
            <a:ext cx="361950" cy="1905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34" name="Rectángulo 133"/>
          <p:cNvSpPr/>
          <p:nvPr/>
        </p:nvSpPr>
        <p:spPr>
          <a:xfrm>
            <a:off x="4710113" y="11015663"/>
            <a:ext cx="400050" cy="2190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35" name="Rectángulo 134"/>
          <p:cNvSpPr/>
          <p:nvPr/>
        </p:nvSpPr>
        <p:spPr>
          <a:xfrm>
            <a:off x="4710113" y="11215688"/>
            <a:ext cx="400050" cy="1905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36" name="Rectángulo 135"/>
          <p:cNvSpPr/>
          <p:nvPr/>
        </p:nvSpPr>
        <p:spPr>
          <a:xfrm>
            <a:off x="4710113" y="11396663"/>
            <a:ext cx="400050" cy="180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sp>
        <p:nvSpPr>
          <p:cNvPr id="137" name="Rectángulo 136"/>
          <p:cNvSpPr/>
          <p:nvPr/>
        </p:nvSpPr>
        <p:spPr>
          <a:xfrm>
            <a:off x="4710113" y="11577638"/>
            <a:ext cx="400050" cy="17145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10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074" y="1130592"/>
            <a:ext cx="2754643" cy="34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53"/>
          <p:cNvSpPr txBox="1">
            <a:spLocks noGrp="1"/>
          </p:cNvSpPr>
          <p:nvPr>
            <p:ph type="title"/>
          </p:nvPr>
        </p:nvSpPr>
        <p:spPr>
          <a:xfrm>
            <a:off x="1680218" y="2073672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chemeClr val="dk1"/>
                </a:solidFill>
              </a:rPr>
              <a:t>ANÁLISIS Y RESULTADOS</a:t>
            </a:r>
            <a:endParaRPr sz="4400" dirty="0">
              <a:solidFill>
                <a:schemeClr val="dk1"/>
              </a:solidFill>
            </a:endParaRPr>
          </a:p>
        </p:txBody>
      </p:sp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14943" y="417986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ANÁLISIS UNIVARIADO</a:t>
            </a:r>
            <a:endParaRPr lang="es-EC" sz="2800" b="1" dirty="0"/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4" y="1520629"/>
            <a:ext cx="4022387" cy="217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5"/>
          <a:stretch/>
        </p:blipFill>
        <p:spPr bwMode="auto">
          <a:xfrm>
            <a:off x="4746660" y="1520629"/>
            <a:ext cx="4058292" cy="2311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833023" y="3940258"/>
            <a:ext cx="4572000" cy="6357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</a:t>
            </a:r>
            <a:br>
              <a:rPr lang="es-EC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C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Amigos</a:t>
            </a:r>
            <a:br>
              <a:rPr lang="es-EC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C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Otros Socios</a:t>
            </a:r>
            <a:endParaRPr lang="es-EC" sz="1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542074" y="3984661"/>
            <a:ext cx="4572000" cy="2734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Socios</a:t>
            </a: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 32,2% No 67,80%</a:t>
            </a:r>
            <a:endParaRPr lang="es-EC" sz="11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943" y="417986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ANÁLISIS UNIVARIADO</a:t>
            </a:r>
            <a:endParaRPr lang="es-EC" sz="28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-7898" r="-997" b="7898"/>
          <a:stretch/>
        </p:blipFill>
        <p:spPr bwMode="auto">
          <a:xfrm>
            <a:off x="214943" y="1355897"/>
            <a:ext cx="4252449" cy="2671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8"/>
          <a:stretch/>
        </p:blipFill>
        <p:spPr bwMode="auto">
          <a:xfrm>
            <a:off x="4715260" y="1708179"/>
            <a:ext cx="4335457" cy="2224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21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943" y="417986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ANÁLISIS BIVARIADO</a:t>
            </a:r>
            <a:endParaRPr lang="es-EC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0" y="1586822"/>
            <a:ext cx="4170413" cy="21001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313" y="1586822"/>
            <a:ext cx="3956366" cy="21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49"/>
          <p:cNvSpPr txBox="1">
            <a:spLocks noGrp="1"/>
          </p:cNvSpPr>
          <p:nvPr>
            <p:ph type="title"/>
          </p:nvPr>
        </p:nvSpPr>
        <p:spPr>
          <a:xfrm>
            <a:off x="279195" y="338156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COOPERATIVAS DE AHORRO Y CRÉDITO EN ECUADOR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9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Google Shape;123;p19"/>
          <p:cNvSpPr/>
          <p:nvPr/>
        </p:nvSpPr>
        <p:spPr>
          <a:xfrm flipH="1">
            <a:off x="1282591" y="2030301"/>
            <a:ext cx="6502942" cy="1716882"/>
          </a:xfrm>
          <a:custGeom>
            <a:avLst/>
            <a:gdLst/>
            <a:ahLst/>
            <a:cxnLst/>
            <a:rect l="l" t="t" r="r" b="b"/>
            <a:pathLst>
              <a:path w="224918" h="59382" extrusionOk="0">
                <a:moveTo>
                  <a:pt x="204969" y="1"/>
                </a:moveTo>
                <a:cubicBezTo>
                  <a:pt x="194287" y="1"/>
                  <a:pt x="185622" y="8687"/>
                  <a:pt x="185622" y="19353"/>
                </a:cubicBezTo>
                <a:lnTo>
                  <a:pt x="185622" y="19420"/>
                </a:lnTo>
                <a:cubicBezTo>
                  <a:pt x="185622" y="22455"/>
                  <a:pt x="183821" y="25257"/>
                  <a:pt x="181019" y="26525"/>
                </a:cubicBezTo>
                <a:lnTo>
                  <a:pt x="179985" y="26959"/>
                </a:lnTo>
                <a:cubicBezTo>
                  <a:pt x="178962" y="27420"/>
                  <a:pt x="177868" y="27649"/>
                  <a:pt x="176785" y="27649"/>
                </a:cubicBezTo>
                <a:cubicBezTo>
                  <a:pt x="174973" y="27649"/>
                  <a:pt x="173190" y="27010"/>
                  <a:pt x="171813" y="25758"/>
                </a:cubicBezTo>
                <a:cubicBezTo>
                  <a:pt x="170345" y="24423"/>
                  <a:pt x="168710" y="23323"/>
                  <a:pt x="166909" y="22489"/>
                </a:cubicBezTo>
                <a:cubicBezTo>
                  <a:pt x="166876" y="22489"/>
                  <a:pt x="166876" y="22455"/>
                  <a:pt x="166842" y="22455"/>
                </a:cubicBezTo>
                <a:cubicBezTo>
                  <a:pt x="166642" y="22355"/>
                  <a:pt x="166442" y="22289"/>
                  <a:pt x="166242" y="22189"/>
                </a:cubicBezTo>
                <a:cubicBezTo>
                  <a:pt x="166175" y="22155"/>
                  <a:pt x="166109" y="22122"/>
                  <a:pt x="166008" y="22088"/>
                </a:cubicBezTo>
                <a:cubicBezTo>
                  <a:pt x="165875" y="22022"/>
                  <a:pt x="165708" y="21955"/>
                  <a:pt x="165541" y="21922"/>
                </a:cubicBezTo>
                <a:cubicBezTo>
                  <a:pt x="165408" y="21855"/>
                  <a:pt x="165275" y="21822"/>
                  <a:pt x="165175" y="21788"/>
                </a:cubicBezTo>
                <a:lnTo>
                  <a:pt x="164774" y="21655"/>
                </a:lnTo>
                <a:cubicBezTo>
                  <a:pt x="164641" y="21588"/>
                  <a:pt x="164474" y="21555"/>
                  <a:pt x="164307" y="21488"/>
                </a:cubicBezTo>
                <a:cubicBezTo>
                  <a:pt x="164207" y="21455"/>
                  <a:pt x="164107" y="21421"/>
                  <a:pt x="164007" y="21421"/>
                </a:cubicBezTo>
                <a:cubicBezTo>
                  <a:pt x="163807" y="21355"/>
                  <a:pt x="163607" y="21288"/>
                  <a:pt x="163407" y="21255"/>
                </a:cubicBezTo>
                <a:cubicBezTo>
                  <a:pt x="163340" y="21221"/>
                  <a:pt x="163240" y="21221"/>
                  <a:pt x="163173" y="21188"/>
                </a:cubicBezTo>
                <a:cubicBezTo>
                  <a:pt x="162973" y="21154"/>
                  <a:pt x="162739" y="21088"/>
                  <a:pt x="162506" y="21054"/>
                </a:cubicBezTo>
                <a:cubicBezTo>
                  <a:pt x="162439" y="21054"/>
                  <a:pt x="162373" y="21021"/>
                  <a:pt x="162306" y="21021"/>
                </a:cubicBezTo>
                <a:cubicBezTo>
                  <a:pt x="162072" y="20954"/>
                  <a:pt x="161872" y="20921"/>
                  <a:pt x="161639" y="20888"/>
                </a:cubicBezTo>
                <a:cubicBezTo>
                  <a:pt x="161572" y="20888"/>
                  <a:pt x="161472" y="20888"/>
                  <a:pt x="161405" y="20854"/>
                </a:cubicBezTo>
                <a:cubicBezTo>
                  <a:pt x="161205" y="20821"/>
                  <a:pt x="160972" y="20821"/>
                  <a:pt x="160771" y="20787"/>
                </a:cubicBezTo>
                <a:cubicBezTo>
                  <a:pt x="160671" y="20787"/>
                  <a:pt x="160571" y="20754"/>
                  <a:pt x="160471" y="20754"/>
                </a:cubicBezTo>
                <a:cubicBezTo>
                  <a:pt x="160404" y="20754"/>
                  <a:pt x="160304" y="20721"/>
                  <a:pt x="160204" y="20721"/>
                </a:cubicBezTo>
                <a:lnTo>
                  <a:pt x="159937" y="20721"/>
                </a:lnTo>
                <a:lnTo>
                  <a:pt x="159470" y="20687"/>
                </a:lnTo>
                <a:lnTo>
                  <a:pt x="158069" y="20687"/>
                </a:lnTo>
                <a:cubicBezTo>
                  <a:pt x="157869" y="20687"/>
                  <a:pt x="157669" y="20721"/>
                  <a:pt x="157469" y="20721"/>
                </a:cubicBezTo>
                <a:cubicBezTo>
                  <a:pt x="157336" y="20721"/>
                  <a:pt x="157236" y="20754"/>
                  <a:pt x="157135" y="20754"/>
                </a:cubicBezTo>
                <a:cubicBezTo>
                  <a:pt x="156902" y="20754"/>
                  <a:pt x="156668" y="20787"/>
                  <a:pt x="156468" y="20821"/>
                </a:cubicBezTo>
                <a:cubicBezTo>
                  <a:pt x="156368" y="20821"/>
                  <a:pt x="156302" y="20854"/>
                  <a:pt x="156201" y="20854"/>
                </a:cubicBezTo>
                <a:cubicBezTo>
                  <a:pt x="155935" y="20888"/>
                  <a:pt x="155668" y="20921"/>
                  <a:pt x="155401" y="20988"/>
                </a:cubicBezTo>
                <a:lnTo>
                  <a:pt x="155267" y="20988"/>
                </a:lnTo>
                <a:cubicBezTo>
                  <a:pt x="154333" y="21154"/>
                  <a:pt x="153433" y="21421"/>
                  <a:pt x="152532" y="21722"/>
                </a:cubicBezTo>
                <a:cubicBezTo>
                  <a:pt x="152232" y="21822"/>
                  <a:pt x="151932" y="21922"/>
                  <a:pt x="151665" y="22022"/>
                </a:cubicBezTo>
                <a:cubicBezTo>
                  <a:pt x="151632" y="22055"/>
                  <a:pt x="151632" y="22055"/>
                  <a:pt x="151598" y="22055"/>
                </a:cubicBezTo>
                <a:cubicBezTo>
                  <a:pt x="151331" y="22155"/>
                  <a:pt x="151064" y="22289"/>
                  <a:pt x="150798" y="22389"/>
                </a:cubicBezTo>
                <a:cubicBezTo>
                  <a:pt x="150798" y="22422"/>
                  <a:pt x="150764" y="22422"/>
                  <a:pt x="150731" y="22455"/>
                </a:cubicBezTo>
                <a:cubicBezTo>
                  <a:pt x="150464" y="22555"/>
                  <a:pt x="150231" y="22689"/>
                  <a:pt x="149964" y="22822"/>
                </a:cubicBezTo>
                <a:cubicBezTo>
                  <a:pt x="149964" y="22822"/>
                  <a:pt x="149930" y="22822"/>
                  <a:pt x="149897" y="22856"/>
                </a:cubicBezTo>
                <a:cubicBezTo>
                  <a:pt x="149630" y="22989"/>
                  <a:pt x="149397" y="23123"/>
                  <a:pt x="149163" y="23256"/>
                </a:cubicBezTo>
                <a:cubicBezTo>
                  <a:pt x="149130" y="23256"/>
                  <a:pt x="149096" y="23289"/>
                  <a:pt x="149096" y="23289"/>
                </a:cubicBezTo>
                <a:cubicBezTo>
                  <a:pt x="148830" y="23456"/>
                  <a:pt x="148596" y="23590"/>
                  <a:pt x="148329" y="23756"/>
                </a:cubicBezTo>
                <a:cubicBezTo>
                  <a:pt x="147529" y="24290"/>
                  <a:pt x="146761" y="24857"/>
                  <a:pt x="146028" y="25491"/>
                </a:cubicBezTo>
                <a:cubicBezTo>
                  <a:pt x="145927" y="25591"/>
                  <a:pt x="145827" y="25658"/>
                  <a:pt x="145727" y="25724"/>
                </a:cubicBezTo>
                <a:cubicBezTo>
                  <a:pt x="144233" y="26896"/>
                  <a:pt x="142409" y="27492"/>
                  <a:pt x="140565" y="27492"/>
                </a:cubicBezTo>
                <a:cubicBezTo>
                  <a:pt x="139363" y="27492"/>
                  <a:pt x="138153" y="27239"/>
                  <a:pt x="137021" y="26725"/>
                </a:cubicBezTo>
                <a:cubicBezTo>
                  <a:pt x="133919" y="25357"/>
                  <a:pt x="131984" y="22322"/>
                  <a:pt x="131917" y="18919"/>
                </a:cubicBezTo>
                <a:cubicBezTo>
                  <a:pt x="131917" y="18586"/>
                  <a:pt x="131884" y="18219"/>
                  <a:pt x="131851" y="17852"/>
                </a:cubicBezTo>
                <a:cubicBezTo>
                  <a:pt x="131517" y="13182"/>
                  <a:pt x="129449" y="8946"/>
                  <a:pt x="126313" y="5777"/>
                </a:cubicBezTo>
                <a:lnTo>
                  <a:pt x="126280" y="5777"/>
                </a:lnTo>
                <a:cubicBezTo>
                  <a:pt x="126113" y="5577"/>
                  <a:pt x="125913" y="5410"/>
                  <a:pt x="125746" y="5243"/>
                </a:cubicBezTo>
                <a:cubicBezTo>
                  <a:pt x="125713" y="5210"/>
                  <a:pt x="125680" y="5176"/>
                  <a:pt x="125680" y="5176"/>
                </a:cubicBezTo>
                <a:cubicBezTo>
                  <a:pt x="125480" y="5010"/>
                  <a:pt x="125313" y="4843"/>
                  <a:pt x="125146" y="4709"/>
                </a:cubicBezTo>
                <a:cubicBezTo>
                  <a:pt x="125113" y="4676"/>
                  <a:pt x="125046" y="4609"/>
                  <a:pt x="125013" y="4576"/>
                </a:cubicBezTo>
                <a:cubicBezTo>
                  <a:pt x="124846" y="4442"/>
                  <a:pt x="124712" y="4342"/>
                  <a:pt x="124546" y="4209"/>
                </a:cubicBezTo>
                <a:cubicBezTo>
                  <a:pt x="124479" y="4142"/>
                  <a:pt x="124412" y="4109"/>
                  <a:pt x="124345" y="4042"/>
                </a:cubicBezTo>
                <a:cubicBezTo>
                  <a:pt x="124212" y="3942"/>
                  <a:pt x="124045" y="3809"/>
                  <a:pt x="123912" y="3709"/>
                </a:cubicBezTo>
                <a:cubicBezTo>
                  <a:pt x="123812" y="3642"/>
                  <a:pt x="123745" y="3575"/>
                  <a:pt x="123645" y="3542"/>
                </a:cubicBezTo>
                <a:cubicBezTo>
                  <a:pt x="123511" y="3442"/>
                  <a:pt x="123378" y="3342"/>
                  <a:pt x="123245" y="3242"/>
                </a:cubicBezTo>
                <a:cubicBezTo>
                  <a:pt x="123145" y="3175"/>
                  <a:pt x="123044" y="3108"/>
                  <a:pt x="122944" y="3041"/>
                </a:cubicBezTo>
                <a:cubicBezTo>
                  <a:pt x="122811" y="2975"/>
                  <a:pt x="122678" y="2908"/>
                  <a:pt x="122544" y="2808"/>
                </a:cubicBezTo>
                <a:cubicBezTo>
                  <a:pt x="122444" y="2741"/>
                  <a:pt x="122311" y="2675"/>
                  <a:pt x="122177" y="2608"/>
                </a:cubicBezTo>
                <a:cubicBezTo>
                  <a:pt x="122077" y="2541"/>
                  <a:pt x="121977" y="2474"/>
                  <a:pt x="121844" y="2408"/>
                </a:cubicBezTo>
                <a:cubicBezTo>
                  <a:pt x="121710" y="2341"/>
                  <a:pt x="121577" y="2241"/>
                  <a:pt x="121443" y="2174"/>
                </a:cubicBezTo>
                <a:cubicBezTo>
                  <a:pt x="121343" y="2141"/>
                  <a:pt x="121210" y="2074"/>
                  <a:pt x="121110" y="2007"/>
                </a:cubicBezTo>
                <a:cubicBezTo>
                  <a:pt x="120976" y="1941"/>
                  <a:pt x="120810" y="1874"/>
                  <a:pt x="120676" y="1807"/>
                </a:cubicBezTo>
                <a:cubicBezTo>
                  <a:pt x="120576" y="1741"/>
                  <a:pt x="120443" y="1707"/>
                  <a:pt x="120343" y="1674"/>
                </a:cubicBezTo>
                <a:cubicBezTo>
                  <a:pt x="120209" y="1574"/>
                  <a:pt x="120042" y="1507"/>
                  <a:pt x="119876" y="1440"/>
                </a:cubicBezTo>
                <a:cubicBezTo>
                  <a:pt x="119775" y="1407"/>
                  <a:pt x="119675" y="1374"/>
                  <a:pt x="119575" y="1340"/>
                </a:cubicBezTo>
                <a:cubicBezTo>
                  <a:pt x="119409" y="1274"/>
                  <a:pt x="119242" y="1207"/>
                  <a:pt x="119075" y="1140"/>
                </a:cubicBezTo>
                <a:lnTo>
                  <a:pt x="118741" y="1040"/>
                </a:lnTo>
                <a:cubicBezTo>
                  <a:pt x="118575" y="973"/>
                  <a:pt x="118408" y="940"/>
                  <a:pt x="118241" y="873"/>
                </a:cubicBezTo>
                <a:lnTo>
                  <a:pt x="117907" y="773"/>
                </a:lnTo>
                <a:cubicBezTo>
                  <a:pt x="117741" y="740"/>
                  <a:pt x="117607" y="673"/>
                  <a:pt x="117407" y="640"/>
                </a:cubicBezTo>
                <a:cubicBezTo>
                  <a:pt x="117307" y="606"/>
                  <a:pt x="117174" y="573"/>
                  <a:pt x="117074" y="540"/>
                </a:cubicBezTo>
                <a:cubicBezTo>
                  <a:pt x="116907" y="506"/>
                  <a:pt x="116740" y="473"/>
                  <a:pt x="116573" y="440"/>
                </a:cubicBezTo>
                <a:cubicBezTo>
                  <a:pt x="116473" y="406"/>
                  <a:pt x="116340" y="373"/>
                  <a:pt x="116206" y="373"/>
                </a:cubicBezTo>
                <a:cubicBezTo>
                  <a:pt x="116039" y="340"/>
                  <a:pt x="115873" y="306"/>
                  <a:pt x="115739" y="273"/>
                </a:cubicBezTo>
                <a:cubicBezTo>
                  <a:pt x="115606" y="239"/>
                  <a:pt x="115439" y="239"/>
                  <a:pt x="115306" y="206"/>
                </a:cubicBezTo>
                <a:cubicBezTo>
                  <a:pt x="115172" y="206"/>
                  <a:pt x="115005" y="173"/>
                  <a:pt x="114872" y="173"/>
                </a:cubicBezTo>
                <a:cubicBezTo>
                  <a:pt x="114705" y="139"/>
                  <a:pt x="114572" y="139"/>
                  <a:pt x="114405" y="106"/>
                </a:cubicBezTo>
                <a:cubicBezTo>
                  <a:pt x="114305" y="106"/>
                  <a:pt x="114238" y="106"/>
                  <a:pt x="114138" y="73"/>
                </a:cubicBezTo>
                <a:lnTo>
                  <a:pt x="113838" y="73"/>
                </a:lnTo>
                <a:cubicBezTo>
                  <a:pt x="113671" y="39"/>
                  <a:pt x="113504" y="39"/>
                  <a:pt x="113371" y="39"/>
                </a:cubicBezTo>
                <a:lnTo>
                  <a:pt x="111836" y="39"/>
                </a:lnTo>
                <a:cubicBezTo>
                  <a:pt x="111636" y="39"/>
                  <a:pt x="111470" y="73"/>
                  <a:pt x="111269" y="73"/>
                </a:cubicBezTo>
                <a:cubicBezTo>
                  <a:pt x="111103" y="73"/>
                  <a:pt x="110936" y="106"/>
                  <a:pt x="110769" y="106"/>
                </a:cubicBezTo>
                <a:cubicBezTo>
                  <a:pt x="110602" y="139"/>
                  <a:pt x="110435" y="139"/>
                  <a:pt x="110302" y="173"/>
                </a:cubicBezTo>
                <a:cubicBezTo>
                  <a:pt x="110102" y="173"/>
                  <a:pt x="109902" y="206"/>
                  <a:pt x="109735" y="239"/>
                </a:cubicBezTo>
                <a:cubicBezTo>
                  <a:pt x="109635" y="239"/>
                  <a:pt x="109568" y="273"/>
                  <a:pt x="109501" y="273"/>
                </a:cubicBezTo>
                <a:cubicBezTo>
                  <a:pt x="108601" y="406"/>
                  <a:pt x="107734" y="606"/>
                  <a:pt x="106900" y="873"/>
                </a:cubicBezTo>
                <a:cubicBezTo>
                  <a:pt x="106866" y="873"/>
                  <a:pt x="106833" y="907"/>
                  <a:pt x="106800" y="907"/>
                </a:cubicBezTo>
                <a:cubicBezTo>
                  <a:pt x="106533" y="973"/>
                  <a:pt x="106266" y="1073"/>
                  <a:pt x="106032" y="1173"/>
                </a:cubicBezTo>
                <a:cubicBezTo>
                  <a:pt x="105966" y="1173"/>
                  <a:pt x="105899" y="1207"/>
                  <a:pt x="105832" y="1240"/>
                </a:cubicBezTo>
                <a:cubicBezTo>
                  <a:pt x="105599" y="1307"/>
                  <a:pt x="105365" y="1407"/>
                  <a:pt x="105132" y="1507"/>
                </a:cubicBezTo>
                <a:cubicBezTo>
                  <a:pt x="105065" y="1540"/>
                  <a:pt x="104998" y="1574"/>
                  <a:pt x="104932" y="1607"/>
                </a:cubicBezTo>
                <a:cubicBezTo>
                  <a:pt x="104698" y="1707"/>
                  <a:pt x="104465" y="1807"/>
                  <a:pt x="104231" y="1941"/>
                </a:cubicBezTo>
                <a:cubicBezTo>
                  <a:pt x="104164" y="1941"/>
                  <a:pt x="104098" y="1974"/>
                  <a:pt x="104031" y="2007"/>
                </a:cubicBezTo>
                <a:cubicBezTo>
                  <a:pt x="103797" y="2141"/>
                  <a:pt x="103564" y="2241"/>
                  <a:pt x="103330" y="2374"/>
                </a:cubicBezTo>
                <a:cubicBezTo>
                  <a:pt x="103264" y="2408"/>
                  <a:pt x="103197" y="2441"/>
                  <a:pt x="103164" y="2474"/>
                </a:cubicBezTo>
                <a:cubicBezTo>
                  <a:pt x="102930" y="2608"/>
                  <a:pt x="102697" y="2741"/>
                  <a:pt x="102496" y="2875"/>
                </a:cubicBezTo>
                <a:cubicBezTo>
                  <a:pt x="102430" y="2908"/>
                  <a:pt x="102363" y="2941"/>
                  <a:pt x="102296" y="2975"/>
                </a:cubicBezTo>
                <a:cubicBezTo>
                  <a:pt x="102096" y="3108"/>
                  <a:pt x="101863" y="3275"/>
                  <a:pt x="101662" y="3408"/>
                </a:cubicBezTo>
                <a:cubicBezTo>
                  <a:pt x="101596" y="3442"/>
                  <a:pt x="101562" y="3475"/>
                  <a:pt x="101496" y="3508"/>
                </a:cubicBezTo>
                <a:cubicBezTo>
                  <a:pt x="101296" y="3675"/>
                  <a:pt x="101062" y="3842"/>
                  <a:pt x="100862" y="3975"/>
                </a:cubicBezTo>
                <a:cubicBezTo>
                  <a:pt x="100795" y="4009"/>
                  <a:pt x="100762" y="4042"/>
                  <a:pt x="100728" y="4076"/>
                </a:cubicBezTo>
                <a:cubicBezTo>
                  <a:pt x="100495" y="4242"/>
                  <a:pt x="100295" y="4442"/>
                  <a:pt x="100095" y="4609"/>
                </a:cubicBezTo>
                <a:cubicBezTo>
                  <a:pt x="100061" y="4643"/>
                  <a:pt x="100028" y="4676"/>
                  <a:pt x="99995" y="4709"/>
                </a:cubicBezTo>
                <a:cubicBezTo>
                  <a:pt x="99761" y="4876"/>
                  <a:pt x="99561" y="5076"/>
                  <a:pt x="99361" y="5276"/>
                </a:cubicBezTo>
                <a:cubicBezTo>
                  <a:pt x="99327" y="5276"/>
                  <a:pt x="99294" y="5310"/>
                  <a:pt x="99261" y="5343"/>
                </a:cubicBezTo>
                <a:cubicBezTo>
                  <a:pt x="99061" y="5543"/>
                  <a:pt x="98860" y="5743"/>
                  <a:pt x="98660" y="5944"/>
                </a:cubicBezTo>
                <a:cubicBezTo>
                  <a:pt x="98627" y="5977"/>
                  <a:pt x="98627" y="5977"/>
                  <a:pt x="98594" y="6010"/>
                </a:cubicBezTo>
                <a:cubicBezTo>
                  <a:pt x="98393" y="6210"/>
                  <a:pt x="98193" y="6444"/>
                  <a:pt x="97993" y="6677"/>
                </a:cubicBezTo>
                <a:cubicBezTo>
                  <a:pt x="95024" y="10113"/>
                  <a:pt x="93223" y="14550"/>
                  <a:pt x="93223" y="19420"/>
                </a:cubicBezTo>
                <a:cubicBezTo>
                  <a:pt x="93223" y="22489"/>
                  <a:pt x="91422" y="25257"/>
                  <a:pt x="88620" y="26525"/>
                </a:cubicBezTo>
                <a:lnTo>
                  <a:pt x="87619" y="26992"/>
                </a:lnTo>
                <a:cubicBezTo>
                  <a:pt x="86597" y="27441"/>
                  <a:pt x="85501" y="27666"/>
                  <a:pt x="84414" y="27666"/>
                </a:cubicBezTo>
                <a:cubicBezTo>
                  <a:pt x="82591" y="27666"/>
                  <a:pt x="80792" y="27032"/>
                  <a:pt x="79413" y="25758"/>
                </a:cubicBezTo>
                <a:cubicBezTo>
                  <a:pt x="75977" y="22622"/>
                  <a:pt x="71408" y="20687"/>
                  <a:pt x="66371" y="20687"/>
                </a:cubicBezTo>
                <a:cubicBezTo>
                  <a:pt x="61500" y="20687"/>
                  <a:pt x="57031" y="22522"/>
                  <a:pt x="53628" y="25491"/>
                </a:cubicBezTo>
                <a:cubicBezTo>
                  <a:pt x="52088" y="26841"/>
                  <a:pt x="50147" y="27538"/>
                  <a:pt x="48177" y="27538"/>
                </a:cubicBezTo>
                <a:cubicBezTo>
                  <a:pt x="47033" y="27538"/>
                  <a:pt x="45879" y="27303"/>
                  <a:pt x="44789" y="26825"/>
                </a:cubicBezTo>
                <a:lnTo>
                  <a:pt x="44655" y="26758"/>
                </a:lnTo>
                <a:cubicBezTo>
                  <a:pt x="41520" y="25357"/>
                  <a:pt x="39585" y="22322"/>
                  <a:pt x="39518" y="18919"/>
                </a:cubicBezTo>
                <a:cubicBezTo>
                  <a:pt x="39518" y="18619"/>
                  <a:pt x="39518" y="18286"/>
                  <a:pt x="39485" y="17952"/>
                </a:cubicBezTo>
                <a:cubicBezTo>
                  <a:pt x="38818" y="8512"/>
                  <a:pt x="31179" y="840"/>
                  <a:pt x="21739" y="106"/>
                </a:cubicBezTo>
                <a:cubicBezTo>
                  <a:pt x="21201" y="62"/>
                  <a:pt x="20667" y="41"/>
                  <a:pt x="20137" y="41"/>
                </a:cubicBezTo>
                <a:cubicBezTo>
                  <a:pt x="8988" y="41"/>
                  <a:pt x="0" y="9585"/>
                  <a:pt x="924" y="20954"/>
                </a:cubicBezTo>
                <a:cubicBezTo>
                  <a:pt x="1658" y="30361"/>
                  <a:pt x="9330" y="37966"/>
                  <a:pt x="18737" y="38667"/>
                </a:cubicBezTo>
                <a:cubicBezTo>
                  <a:pt x="19222" y="38703"/>
                  <a:pt x="19704" y="38721"/>
                  <a:pt x="20183" y="38721"/>
                </a:cubicBezTo>
                <a:cubicBezTo>
                  <a:pt x="25029" y="38721"/>
                  <a:pt x="29480" y="36909"/>
                  <a:pt x="32880" y="33964"/>
                </a:cubicBezTo>
                <a:cubicBezTo>
                  <a:pt x="34447" y="32605"/>
                  <a:pt x="36420" y="31902"/>
                  <a:pt x="38422" y="31902"/>
                </a:cubicBezTo>
                <a:cubicBezTo>
                  <a:pt x="39616" y="31902"/>
                  <a:pt x="40819" y="32152"/>
                  <a:pt x="41953" y="32663"/>
                </a:cubicBezTo>
                <a:cubicBezTo>
                  <a:pt x="45022" y="34030"/>
                  <a:pt x="46957" y="37099"/>
                  <a:pt x="47057" y="40468"/>
                </a:cubicBezTo>
                <a:cubicBezTo>
                  <a:pt x="47057" y="41135"/>
                  <a:pt x="47124" y="41836"/>
                  <a:pt x="47190" y="42503"/>
                </a:cubicBezTo>
                <a:cubicBezTo>
                  <a:pt x="48291" y="51276"/>
                  <a:pt x="55396" y="58281"/>
                  <a:pt x="64169" y="59248"/>
                </a:cubicBezTo>
                <a:cubicBezTo>
                  <a:pt x="64915" y="59332"/>
                  <a:pt x="65654" y="59372"/>
                  <a:pt x="66384" y="59372"/>
                </a:cubicBezTo>
                <a:cubicBezTo>
                  <a:pt x="77040" y="59372"/>
                  <a:pt x="85718" y="50712"/>
                  <a:pt x="85718" y="40035"/>
                </a:cubicBezTo>
                <a:lnTo>
                  <a:pt x="85718" y="39968"/>
                </a:lnTo>
                <a:cubicBezTo>
                  <a:pt x="85718" y="36899"/>
                  <a:pt x="87519" y="34130"/>
                  <a:pt x="90321" y="32863"/>
                </a:cubicBezTo>
                <a:lnTo>
                  <a:pt x="91355" y="32429"/>
                </a:lnTo>
                <a:cubicBezTo>
                  <a:pt x="92379" y="31967"/>
                  <a:pt x="93472" y="31739"/>
                  <a:pt x="94556" y="31739"/>
                </a:cubicBezTo>
                <a:cubicBezTo>
                  <a:pt x="96367" y="31739"/>
                  <a:pt x="98150" y="32378"/>
                  <a:pt x="99528" y="33630"/>
                </a:cubicBezTo>
                <a:cubicBezTo>
                  <a:pt x="100995" y="34964"/>
                  <a:pt x="102630" y="36065"/>
                  <a:pt x="104431" y="36899"/>
                </a:cubicBezTo>
                <a:cubicBezTo>
                  <a:pt x="104431" y="36899"/>
                  <a:pt x="104465" y="36899"/>
                  <a:pt x="104465" y="36932"/>
                </a:cubicBezTo>
                <a:cubicBezTo>
                  <a:pt x="104665" y="37032"/>
                  <a:pt x="104898" y="37099"/>
                  <a:pt x="105098" y="37199"/>
                </a:cubicBezTo>
                <a:cubicBezTo>
                  <a:pt x="105165" y="37233"/>
                  <a:pt x="105232" y="37266"/>
                  <a:pt x="105298" y="37299"/>
                </a:cubicBezTo>
                <a:cubicBezTo>
                  <a:pt x="105465" y="37366"/>
                  <a:pt x="105632" y="37399"/>
                  <a:pt x="105799" y="37466"/>
                </a:cubicBezTo>
                <a:cubicBezTo>
                  <a:pt x="105932" y="37533"/>
                  <a:pt x="106032" y="37566"/>
                  <a:pt x="106166" y="37600"/>
                </a:cubicBezTo>
                <a:cubicBezTo>
                  <a:pt x="106299" y="37666"/>
                  <a:pt x="106399" y="37700"/>
                  <a:pt x="106533" y="37733"/>
                </a:cubicBezTo>
                <a:cubicBezTo>
                  <a:pt x="106699" y="37800"/>
                  <a:pt x="106866" y="37833"/>
                  <a:pt x="107033" y="37900"/>
                </a:cubicBezTo>
                <a:cubicBezTo>
                  <a:pt x="107133" y="37933"/>
                  <a:pt x="107233" y="37966"/>
                  <a:pt x="107333" y="38000"/>
                </a:cubicBezTo>
                <a:cubicBezTo>
                  <a:pt x="107533" y="38033"/>
                  <a:pt x="107734" y="38100"/>
                  <a:pt x="107900" y="38133"/>
                </a:cubicBezTo>
                <a:cubicBezTo>
                  <a:pt x="108000" y="38167"/>
                  <a:pt x="108067" y="38167"/>
                  <a:pt x="108167" y="38200"/>
                </a:cubicBezTo>
                <a:cubicBezTo>
                  <a:pt x="108367" y="38267"/>
                  <a:pt x="108601" y="38300"/>
                  <a:pt x="108801" y="38333"/>
                </a:cubicBezTo>
                <a:cubicBezTo>
                  <a:pt x="108868" y="38367"/>
                  <a:pt x="108934" y="38367"/>
                  <a:pt x="109001" y="38400"/>
                </a:cubicBezTo>
                <a:cubicBezTo>
                  <a:pt x="109235" y="38433"/>
                  <a:pt x="109468" y="38467"/>
                  <a:pt x="109702" y="38500"/>
                </a:cubicBezTo>
                <a:cubicBezTo>
                  <a:pt x="109768" y="38500"/>
                  <a:pt x="109835" y="38500"/>
                  <a:pt x="109902" y="38534"/>
                </a:cubicBezTo>
                <a:cubicBezTo>
                  <a:pt x="110135" y="38567"/>
                  <a:pt x="110335" y="38600"/>
                  <a:pt x="110569" y="38600"/>
                </a:cubicBezTo>
                <a:cubicBezTo>
                  <a:pt x="110669" y="38600"/>
                  <a:pt x="110736" y="38634"/>
                  <a:pt x="110836" y="38634"/>
                </a:cubicBezTo>
                <a:cubicBezTo>
                  <a:pt x="110936" y="38634"/>
                  <a:pt x="111036" y="38667"/>
                  <a:pt x="111103" y="38667"/>
                </a:cubicBezTo>
                <a:lnTo>
                  <a:pt x="111369" y="38667"/>
                </a:lnTo>
                <a:cubicBezTo>
                  <a:pt x="111536" y="38667"/>
                  <a:pt x="111703" y="38700"/>
                  <a:pt x="111870" y="38700"/>
                </a:cubicBezTo>
                <a:lnTo>
                  <a:pt x="113271" y="38700"/>
                </a:lnTo>
                <a:cubicBezTo>
                  <a:pt x="113471" y="38700"/>
                  <a:pt x="113671" y="38667"/>
                  <a:pt x="113871" y="38667"/>
                </a:cubicBezTo>
                <a:cubicBezTo>
                  <a:pt x="113971" y="38667"/>
                  <a:pt x="114071" y="38667"/>
                  <a:pt x="114205" y="38634"/>
                </a:cubicBezTo>
                <a:cubicBezTo>
                  <a:pt x="114438" y="38634"/>
                  <a:pt x="114638" y="38600"/>
                  <a:pt x="114872" y="38567"/>
                </a:cubicBezTo>
                <a:cubicBezTo>
                  <a:pt x="114972" y="38567"/>
                  <a:pt x="115039" y="38567"/>
                  <a:pt x="115105" y="38534"/>
                </a:cubicBezTo>
                <a:cubicBezTo>
                  <a:pt x="116073" y="38433"/>
                  <a:pt x="116973" y="38233"/>
                  <a:pt x="117874" y="37966"/>
                </a:cubicBezTo>
                <a:lnTo>
                  <a:pt x="117941" y="37966"/>
                </a:lnTo>
                <a:cubicBezTo>
                  <a:pt x="118208" y="37866"/>
                  <a:pt x="118475" y="37800"/>
                  <a:pt x="118775" y="37700"/>
                </a:cubicBezTo>
                <a:cubicBezTo>
                  <a:pt x="118808" y="37666"/>
                  <a:pt x="118841" y="37666"/>
                  <a:pt x="118875" y="37666"/>
                </a:cubicBezTo>
                <a:cubicBezTo>
                  <a:pt x="119142" y="37566"/>
                  <a:pt x="119375" y="37466"/>
                  <a:pt x="119642" y="37366"/>
                </a:cubicBezTo>
                <a:cubicBezTo>
                  <a:pt x="119675" y="37366"/>
                  <a:pt x="119709" y="37333"/>
                  <a:pt x="119742" y="37333"/>
                </a:cubicBezTo>
                <a:cubicBezTo>
                  <a:pt x="120009" y="37233"/>
                  <a:pt x="120242" y="37133"/>
                  <a:pt x="120509" y="36999"/>
                </a:cubicBezTo>
                <a:cubicBezTo>
                  <a:pt x="120543" y="36999"/>
                  <a:pt x="120576" y="36966"/>
                  <a:pt x="120609" y="36966"/>
                </a:cubicBezTo>
                <a:cubicBezTo>
                  <a:pt x="120843" y="36832"/>
                  <a:pt x="121110" y="36732"/>
                  <a:pt x="121343" y="36599"/>
                </a:cubicBezTo>
                <a:cubicBezTo>
                  <a:pt x="121377" y="36599"/>
                  <a:pt x="121410" y="36565"/>
                  <a:pt x="121410" y="36565"/>
                </a:cubicBezTo>
                <a:cubicBezTo>
                  <a:pt x="121677" y="36432"/>
                  <a:pt x="121944" y="36265"/>
                  <a:pt x="122211" y="36132"/>
                </a:cubicBezTo>
                <a:cubicBezTo>
                  <a:pt x="123245" y="35531"/>
                  <a:pt x="124245" y="34831"/>
                  <a:pt x="125146" y="34030"/>
                </a:cubicBezTo>
                <a:cubicBezTo>
                  <a:pt x="126775" y="32648"/>
                  <a:pt x="128787" y="31924"/>
                  <a:pt x="130831" y="31924"/>
                </a:cubicBezTo>
                <a:cubicBezTo>
                  <a:pt x="131550" y="31924"/>
                  <a:pt x="132273" y="32013"/>
                  <a:pt x="132985" y="32196"/>
                </a:cubicBezTo>
                <a:cubicBezTo>
                  <a:pt x="133419" y="32329"/>
                  <a:pt x="133886" y="32463"/>
                  <a:pt x="134319" y="32663"/>
                </a:cubicBezTo>
                <a:cubicBezTo>
                  <a:pt x="137388" y="34030"/>
                  <a:pt x="139323" y="37099"/>
                  <a:pt x="139423" y="40468"/>
                </a:cubicBezTo>
                <a:cubicBezTo>
                  <a:pt x="139423" y="41135"/>
                  <a:pt x="139490" y="41836"/>
                  <a:pt x="139556" y="42503"/>
                </a:cubicBezTo>
                <a:cubicBezTo>
                  <a:pt x="139590" y="42670"/>
                  <a:pt x="139623" y="42837"/>
                  <a:pt x="139656" y="43003"/>
                </a:cubicBezTo>
                <a:cubicBezTo>
                  <a:pt x="139690" y="43170"/>
                  <a:pt x="139690" y="43370"/>
                  <a:pt x="139756" y="43570"/>
                </a:cubicBezTo>
                <a:cubicBezTo>
                  <a:pt x="139823" y="44004"/>
                  <a:pt x="139923" y="44471"/>
                  <a:pt x="140023" y="44905"/>
                </a:cubicBezTo>
                <a:cubicBezTo>
                  <a:pt x="140057" y="44938"/>
                  <a:pt x="140057" y="45005"/>
                  <a:pt x="140057" y="45038"/>
                </a:cubicBezTo>
                <a:cubicBezTo>
                  <a:pt x="141624" y="50842"/>
                  <a:pt x="145827" y="55579"/>
                  <a:pt x="151265" y="57881"/>
                </a:cubicBezTo>
                <a:cubicBezTo>
                  <a:pt x="151298" y="57881"/>
                  <a:pt x="151331" y="57881"/>
                  <a:pt x="151365" y="57914"/>
                </a:cubicBezTo>
                <a:cubicBezTo>
                  <a:pt x="151632" y="58014"/>
                  <a:pt x="151932" y="58148"/>
                  <a:pt x="152232" y="58248"/>
                </a:cubicBezTo>
                <a:cubicBezTo>
                  <a:pt x="152499" y="58314"/>
                  <a:pt x="152732" y="58414"/>
                  <a:pt x="152999" y="58481"/>
                </a:cubicBezTo>
                <a:cubicBezTo>
                  <a:pt x="153199" y="58548"/>
                  <a:pt x="153433" y="58615"/>
                  <a:pt x="153633" y="58681"/>
                </a:cubicBezTo>
                <a:cubicBezTo>
                  <a:pt x="153967" y="58781"/>
                  <a:pt x="154333" y="58881"/>
                  <a:pt x="154700" y="58948"/>
                </a:cubicBezTo>
                <a:cubicBezTo>
                  <a:pt x="154834" y="58982"/>
                  <a:pt x="155001" y="59015"/>
                  <a:pt x="155167" y="59048"/>
                </a:cubicBezTo>
                <a:cubicBezTo>
                  <a:pt x="155568" y="59115"/>
                  <a:pt x="156001" y="59182"/>
                  <a:pt x="156435" y="59248"/>
                </a:cubicBezTo>
                <a:lnTo>
                  <a:pt x="156535" y="59248"/>
                </a:lnTo>
                <a:cubicBezTo>
                  <a:pt x="156635" y="59282"/>
                  <a:pt x="156735" y="59282"/>
                  <a:pt x="156835" y="59282"/>
                </a:cubicBezTo>
                <a:cubicBezTo>
                  <a:pt x="156935" y="59282"/>
                  <a:pt x="157069" y="59315"/>
                  <a:pt x="157202" y="59315"/>
                </a:cubicBezTo>
                <a:lnTo>
                  <a:pt x="157369" y="59315"/>
                </a:lnTo>
                <a:cubicBezTo>
                  <a:pt x="157569" y="59348"/>
                  <a:pt x="157769" y="59348"/>
                  <a:pt x="157969" y="59348"/>
                </a:cubicBezTo>
                <a:cubicBezTo>
                  <a:pt x="158170" y="59348"/>
                  <a:pt x="158336" y="59382"/>
                  <a:pt x="158503" y="59382"/>
                </a:cubicBezTo>
                <a:lnTo>
                  <a:pt x="159037" y="59382"/>
                </a:lnTo>
                <a:cubicBezTo>
                  <a:pt x="159237" y="59348"/>
                  <a:pt x="159404" y="59348"/>
                  <a:pt x="159571" y="59348"/>
                </a:cubicBezTo>
                <a:cubicBezTo>
                  <a:pt x="159771" y="59348"/>
                  <a:pt x="159937" y="59348"/>
                  <a:pt x="160104" y="59315"/>
                </a:cubicBezTo>
                <a:cubicBezTo>
                  <a:pt x="160271" y="59315"/>
                  <a:pt x="160471" y="59282"/>
                  <a:pt x="160671" y="59282"/>
                </a:cubicBezTo>
                <a:cubicBezTo>
                  <a:pt x="160805" y="59248"/>
                  <a:pt x="160972" y="59248"/>
                  <a:pt x="161138" y="59215"/>
                </a:cubicBezTo>
                <a:cubicBezTo>
                  <a:pt x="161338" y="59215"/>
                  <a:pt x="161505" y="59182"/>
                  <a:pt x="161705" y="59148"/>
                </a:cubicBezTo>
                <a:cubicBezTo>
                  <a:pt x="161839" y="59115"/>
                  <a:pt x="162006" y="59082"/>
                  <a:pt x="162139" y="59082"/>
                </a:cubicBezTo>
                <a:cubicBezTo>
                  <a:pt x="162339" y="59048"/>
                  <a:pt x="162539" y="58982"/>
                  <a:pt x="162739" y="58948"/>
                </a:cubicBezTo>
                <a:cubicBezTo>
                  <a:pt x="162873" y="58915"/>
                  <a:pt x="163006" y="58881"/>
                  <a:pt x="163106" y="58881"/>
                </a:cubicBezTo>
                <a:cubicBezTo>
                  <a:pt x="163340" y="58815"/>
                  <a:pt x="163540" y="58781"/>
                  <a:pt x="163774" y="58715"/>
                </a:cubicBezTo>
                <a:cubicBezTo>
                  <a:pt x="163874" y="58681"/>
                  <a:pt x="163974" y="58648"/>
                  <a:pt x="164074" y="58615"/>
                </a:cubicBezTo>
                <a:cubicBezTo>
                  <a:pt x="164307" y="58548"/>
                  <a:pt x="164541" y="58481"/>
                  <a:pt x="164774" y="58414"/>
                </a:cubicBezTo>
                <a:cubicBezTo>
                  <a:pt x="164841" y="58381"/>
                  <a:pt x="164908" y="58348"/>
                  <a:pt x="165008" y="58348"/>
                </a:cubicBezTo>
                <a:cubicBezTo>
                  <a:pt x="165241" y="58248"/>
                  <a:pt x="165508" y="58148"/>
                  <a:pt x="165742" y="58081"/>
                </a:cubicBezTo>
                <a:lnTo>
                  <a:pt x="165875" y="58014"/>
                </a:lnTo>
                <a:cubicBezTo>
                  <a:pt x="166142" y="57881"/>
                  <a:pt x="166409" y="57781"/>
                  <a:pt x="166676" y="57681"/>
                </a:cubicBezTo>
                <a:cubicBezTo>
                  <a:pt x="166709" y="57647"/>
                  <a:pt x="166709" y="57647"/>
                  <a:pt x="166742" y="57647"/>
                </a:cubicBezTo>
                <a:cubicBezTo>
                  <a:pt x="173447" y="54578"/>
                  <a:pt x="178117" y="47807"/>
                  <a:pt x="178084" y="39968"/>
                </a:cubicBezTo>
                <a:cubicBezTo>
                  <a:pt x="178084" y="36899"/>
                  <a:pt x="179885" y="34130"/>
                  <a:pt x="182687" y="32863"/>
                </a:cubicBezTo>
                <a:lnTo>
                  <a:pt x="183721" y="32429"/>
                </a:lnTo>
                <a:cubicBezTo>
                  <a:pt x="184745" y="31967"/>
                  <a:pt x="185838" y="31739"/>
                  <a:pt x="186922" y="31739"/>
                </a:cubicBezTo>
                <a:cubicBezTo>
                  <a:pt x="188733" y="31739"/>
                  <a:pt x="190516" y="32378"/>
                  <a:pt x="191894" y="33630"/>
                </a:cubicBezTo>
                <a:cubicBezTo>
                  <a:pt x="195329" y="36799"/>
                  <a:pt x="199933" y="38700"/>
                  <a:pt x="204936" y="38700"/>
                </a:cubicBezTo>
                <a:cubicBezTo>
                  <a:pt x="208872" y="38700"/>
                  <a:pt x="212542" y="37533"/>
                  <a:pt x="215577" y="35498"/>
                </a:cubicBezTo>
                <a:cubicBezTo>
                  <a:pt x="221948" y="31295"/>
                  <a:pt x="224917" y="23756"/>
                  <a:pt x="223983" y="16651"/>
                </a:cubicBezTo>
                <a:cubicBezTo>
                  <a:pt x="223483" y="12949"/>
                  <a:pt x="221948" y="9346"/>
                  <a:pt x="219313" y="6411"/>
                </a:cubicBezTo>
                <a:cubicBezTo>
                  <a:pt x="215944" y="2708"/>
                  <a:pt x="211207" y="373"/>
                  <a:pt x="206204" y="39"/>
                </a:cubicBezTo>
                <a:cubicBezTo>
                  <a:pt x="205789" y="13"/>
                  <a:pt x="205378" y="1"/>
                  <a:pt x="204969" y="1"/>
                </a:cubicBezTo>
                <a:close/>
              </a:path>
            </a:pathLst>
          </a:custGeom>
          <a:gradFill>
            <a:gsLst>
              <a:gs pos="0">
                <a:srgbClr val="3D85C6"/>
              </a:gs>
              <a:gs pos="36000">
                <a:srgbClr val="B1CAE0"/>
              </a:gs>
              <a:gs pos="70000">
                <a:srgbClr val="B6D7A8"/>
              </a:gs>
              <a:gs pos="100000">
                <a:srgbClr val="6AA84F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Google Shape;129;p19"/>
          <p:cNvSpPr/>
          <p:nvPr/>
        </p:nvSpPr>
        <p:spPr>
          <a:xfrm>
            <a:off x="1435470" y="2176732"/>
            <a:ext cx="861328" cy="826428"/>
          </a:xfrm>
          <a:custGeom>
            <a:avLst/>
            <a:gdLst/>
            <a:ahLst/>
            <a:cxnLst/>
            <a:rect l="l" t="t" r="r" b="b"/>
            <a:pathLst>
              <a:path w="29789" h="28582" extrusionOk="0">
                <a:moveTo>
                  <a:pt x="14877" y="1"/>
                </a:moveTo>
                <a:cubicBezTo>
                  <a:pt x="7501" y="1"/>
                  <a:pt x="1237" y="5644"/>
                  <a:pt x="634" y="13124"/>
                </a:cubicBezTo>
                <a:cubicBezTo>
                  <a:pt x="1" y="20996"/>
                  <a:pt x="5872" y="27901"/>
                  <a:pt x="13744" y="28535"/>
                </a:cubicBezTo>
                <a:cubicBezTo>
                  <a:pt x="14134" y="28566"/>
                  <a:pt x="14523" y="28582"/>
                  <a:pt x="14908" y="28582"/>
                </a:cubicBezTo>
                <a:cubicBezTo>
                  <a:pt x="22255" y="28582"/>
                  <a:pt x="28519" y="22939"/>
                  <a:pt x="29121" y="15459"/>
                </a:cubicBezTo>
                <a:cubicBezTo>
                  <a:pt x="29789" y="7586"/>
                  <a:pt x="23918" y="681"/>
                  <a:pt x="16045" y="48"/>
                </a:cubicBezTo>
                <a:cubicBezTo>
                  <a:pt x="15653" y="16"/>
                  <a:pt x="15263" y="1"/>
                  <a:pt x="148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</p:txBody>
      </p:sp>
      <p:sp>
        <p:nvSpPr>
          <p:cNvPr id="115" name="Google Shape;139;p19"/>
          <p:cNvSpPr/>
          <p:nvPr/>
        </p:nvSpPr>
        <p:spPr>
          <a:xfrm>
            <a:off x="2788651" y="2774157"/>
            <a:ext cx="826602" cy="826602"/>
          </a:xfrm>
          <a:custGeom>
            <a:avLst/>
            <a:gdLst/>
            <a:ahLst/>
            <a:cxnLst/>
            <a:rect l="l" t="t" r="r" b="b"/>
            <a:pathLst>
              <a:path w="28588" h="28588" extrusionOk="0">
                <a:moveTo>
                  <a:pt x="14278" y="0"/>
                </a:moveTo>
                <a:cubicBezTo>
                  <a:pt x="6405" y="0"/>
                  <a:pt x="1" y="6405"/>
                  <a:pt x="1" y="14311"/>
                </a:cubicBezTo>
                <a:cubicBezTo>
                  <a:pt x="1" y="22183"/>
                  <a:pt x="6405" y="28587"/>
                  <a:pt x="14278" y="28587"/>
                </a:cubicBezTo>
                <a:cubicBezTo>
                  <a:pt x="22183" y="28587"/>
                  <a:pt x="28588" y="22183"/>
                  <a:pt x="28588" y="14311"/>
                </a:cubicBezTo>
                <a:cubicBezTo>
                  <a:pt x="28588" y="6405"/>
                  <a:pt x="22183" y="0"/>
                  <a:pt x="142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</p:txBody>
      </p:sp>
      <p:sp>
        <p:nvSpPr>
          <p:cNvPr id="126" name="Google Shape;150;p19"/>
          <p:cNvSpPr/>
          <p:nvPr/>
        </p:nvSpPr>
        <p:spPr>
          <a:xfrm>
            <a:off x="4092650" y="2176500"/>
            <a:ext cx="889288" cy="826891"/>
          </a:xfrm>
          <a:custGeom>
            <a:avLst/>
            <a:gdLst/>
            <a:ahLst/>
            <a:cxnLst/>
            <a:rect l="l" t="t" r="r" b="b"/>
            <a:pathLst>
              <a:path w="30756" h="28598" extrusionOk="0">
                <a:moveTo>
                  <a:pt x="15391" y="1"/>
                </a:moveTo>
                <a:cubicBezTo>
                  <a:pt x="8500" y="1"/>
                  <a:pt x="2439" y="4969"/>
                  <a:pt x="1268" y="11964"/>
                </a:cubicBezTo>
                <a:cubicBezTo>
                  <a:pt x="1" y="19770"/>
                  <a:pt x="5271" y="27108"/>
                  <a:pt x="13077" y="28409"/>
                </a:cubicBezTo>
                <a:cubicBezTo>
                  <a:pt x="13854" y="28536"/>
                  <a:pt x="14627" y="28597"/>
                  <a:pt x="15391" y="28597"/>
                </a:cubicBezTo>
                <a:cubicBezTo>
                  <a:pt x="22262" y="28597"/>
                  <a:pt x="28348" y="23626"/>
                  <a:pt x="29488" y="16601"/>
                </a:cubicBezTo>
                <a:cubicBezTo>
                  <a:pt x="30756" y="8829"/>
                  <a:pt x="25486" y="1457"/>
                  <a:pt x="17713" y="189"/>
                </a:cubicBezTo>
                <a:cubicBezTo>
                  <a:pt x="16933" y="62"/>
                  <a:pt x="16156" y="1"/>
                  <a:pt x="153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</p:txBody>
      </p:sp>
      <p:sp>
        <p:nvSpPr>
          <p:cNvPr id="128" name="Google Shape;152;p19"/>
          <p:cNvSpPr/>
          <p:nvPr/>
        </p:nvSpPr>
        <p:spPr>
          <a:xfrm>
            <a:off x="6764286" y="2176500"/>
            <a:ext cx="889317" cy="826891"/>
          </a:xfrm>
          <a:custGeom>
            <a:avLst/>
            <a:gdLst/>
            <a:ahLst/>
            <a:cxnLst/>
            <a:rect l="l" t="t" r="r" b="b"/>
            <a:pathLst>
              <a:path w="30757" h="28598" extrusionOk="0">
                <a:moveTo>
                  <a:pt x="15366" y="1"/>
                </a:moveTo>
                <a:cubicBezTo>
                  <a:pt x="8495" y="1"/>
                  <a:pt x="2409" y="4972"/>
                  <a:pt x="1269" y="11997"/>
                </a:cubicBezTo>
                <a:cubicBezTo>
                  <a:pt x="1" y="19770"/>
                  <a:pt x="5271" y="27108"/>
                  <a:pt x="13044" y="28409"/>
                </a:cubicBezTo>
                <a:cubicBezTo>
                  <a:pt x="13824" y="28536"/>
                  <a:pt x="14600" y="28597"/>
                  <a:pt x="15366" y="28597"/>
                </a:cubicBezTo>
                <a:cubicBezTo>
                  <a:pt x="22257" y="28597"/>
                  <a:pt x="28318" y="23626"/>
                  <a:pt x="29489" y="16601"/>
                </a:cubicBezTo>
                <a:cubicBezTo>
                  <a:pt x="30756" y="8829"/>
                  <a:pt x="25486" y="1457"/>
                  <a:pt x="17680" y="189"/>
                </a:cubicBezTo>
                <a:cubicBezTo>
                  <a:pt x="16903" y="62"/>
                  <a:pt x="16130" y="1"/>
                  <a:pt x="153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</p:txBody>
      </p:sp>
      <p:sp>
        <p:nvSpPr>
          <p:cNvPr id="132" name="Google Shape;156;p19"/>
          <p:cNvSpPr/>
          <p:nvPr/>
        </p:nvSpPr>
        <p:spPr>
          <a:xfrm>
            <a:off x="5459334" y="2774157"/>
            <a:ext cx="826602" cy="826602"/>
          </a:xfrm>
          <a:custGeom>
            <a:avLst/>
            <a:gdLst/>
            <a:ahLst/>
            <a:cxnLst/>
            <a:rect l="l" t="t" r="r" b="b"/>
            <a:pathLst>
              <a:path w="28588" h="28588" extrusionOk="0">
                <a:moveTo>
                  <a:pt x="14311" y="0"/>
                </a:moveTo>
                <a:cubicBezTo>
                  <a:pt x="6405" y="0"/>
                  <a:pt x="1" y="6405"/>
                  <a:pt x="1" y="14311"/>
                </a:cubicBezTo>
                <a:cubicBezTo>
                  <a:pt x="1" y="22183"/>
                  <a:pt x="6405" y="28587"/>
                  <a:pt x="14311" y="28587"/>
                </a:cubicBezTo>
                <a:cubicBezTo>
                  <a:pt x="22217" y="28587"/>
                  <a:pt x="28588" y="22183"/>
                  <a:pt x="28588" y="14311"/>
                </a:cubicBezTo>
                <a:cubicBezTo>
                  <a:pt x="28588" y="6405"/>
                  <a:pt x="22217" y="0"/>
                  <a:pt x="143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</p:txBody>
      </p:sp>
      <p:sp>
        <p:nvSpPr>
          <p:cNvPr id="143" name="Google Shape;167;p19"/>
          <p:cNvSpPr txBox="1"/>
          <p:nvPr/>
        </p:nvSpPr>
        <p:spPr>
          <a:xfrm>
            <a:off x="999765" y="3338812"/>
            <a:ext cx="1423009" cy="27011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Tx/>
            </a:pPr>
            <a:r>
              <a:rPr lang="es-EC" b="1" dirty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rPr>
              <a:t>PROPÓSITO</a:t>
            </a:r>
          </a:p>
        </p:txBody>
      </p:sp>
      <p:sp>
        <p:nvSpPr>
          <p:cNvPr id="144" name="Google Shape;168;p19"/>
          <p:cNvSpPr txBox="1"/>
          <p:nvPr/>
        </p:nvSpPr>
        <p:spPr>
          <a:xfrm>
            <a:off x="3876978" y="3326154"/>
            <a:ext cx="1343371" cy="30959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algn="ctr">
              <a:spcBef>
                <a:spcPts val="800"/>
              </a:spcBef>
              <a:buSzPts val="1100"/>
            </a:pPr>
            <a:r>
              <a:rPr lang="en-US" b="1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  <a:sym typeface="Oswald"/>
              </a:rPr>
              <a:t>SEGMENTOS</a:t>
            </a:r>
            <a:endParaRPr lang="en-US" b="1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Arial" panose="020B0604020202020204" pitchFamily="34" charset="0"/>
              <a:sym typeface="Oswald"/>
            </a:endParaRPr>
          </a:p>
        </p:txBody>
      </p:sp>
      <p:sp>
        <p:nvSpPr>
          <p:cNvPr id="145" name="Google Shape;169;p19"/>
          <p:cNvSpPr txBox="1"/>
          <p:nvPr/>
        </p:nvSpPr>
        <p:spPr>
          <a:xfrm>
            <a:off x="6654602" y="3319486"/>
            <a:ext cx="1762444" cy="396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algn="ctr">
              <a:spcBef>
                <a:spcPts val="800"/>
              </a:spcBef>
              <a:buSzPts val="1100"/>
            </a:pP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INCLUSIÓN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FINANCIERA</a:t>
            </a:r>
            <a:endParaRPr lang="en-US" b="1" dirty="0">
              <a:solidFill>
                <a:schemeClr val="dk1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146" name="Google Shape;170;p19"/>
          <p:cNvSpPr txBox="1"/>
          <p:nvPr/>
        </p:nvSpPr>
        <p:spPr>
          <a:xfrm>
            <a:off x="2341767" y="1895048"/>
            <a:ext cx="1685232" cy="2520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Tx/>
            </a:pPr>
            <a:endParaRPr lang="es-EC" b="1" dirty="0" smtClean="0">
              <a:solidFill>
                <a:sysClr val="windowText" lastClr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>
              <a:buClrTx/>
            </a:pPr>
            <a:r>
              <a:rPr lang="es-EC" b="1" dirty="0" smtClea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rPr>
              <a:t>COOPERATIVAS</a:t>
            </a:r>
            <a:endParaRPr lang="es-EC" b="1" dirty="0">
              <a:solidFill>
                <a:sysClr val="windowText" lastClr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71;p19"/>
          <p:cNvSpPr txBox="1"/>
          <p:nvPr/>
        </p:nvSpPr>
        <p:spPr>
          <a:xfrm>
            <a:off x="5218878" y="1856538"/>
            <a:ext cx="1275935" cy="29060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Tx/>
            </a:pPr>
            <a:r>
              <a:rPr lang="es-EC" b="1" dirty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rPr>
              <a:t>EVOLUCIÓN</a:t>
            </a:r>
          </a:p>
        </p:txBody>
      </p:sp>
      <p:sp>
        <p:nvSpPr>
          <p:cNvPr id="148" name="Google Shape;1621;p49"/>
          <p:cNvSpPr txBox="1"/>
          <p:nvPr/>
        </p:nvSpPr>
        <p:spPr>
          <a:xfrm>
            <a:off x="763100" y="3668294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lvl="0" algn="ctr">
              <a:spcBef>
                <a:spcPts val="800"/>
              </a:spcBef>
            </a:pPr>
            <a:r>
              <a:rPr lang="es-MX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Apoyo </a:t>
            </a:r>
            <a:r>
              <a:rPr lang="es-MX" sz="1200" dirty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de la gente necesitada y que comenzaba a organizarse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dvent Pro Light"/>
              <a:cs typeface="Arial" panose="020B0604020202020204" pitchFamily="34" charset="0"/>
              <a:sym typeface="Advent Pro Light"/>
            </a:endParaRPr>
          </a:p>
        </p:txBody>
      </p:sp>
      <p:pic>
        <p:nvPicPr>
          <p:cNvPr id="150" name="Picture 8" descr="Ayuda icono grat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95" y="2223108"/>
            <a:ext cx="717278" cy="7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Google Shape;1652;p49"/>
          <p:cNvSpPr txBox="1"/>
          <p:nvPr/>
        </p:nvSpPr>
        <p:spPr>
          <a:xfrm>
            <a:off x="2136055" y="1160852"/>
            <a:ext cx="1947942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algn="ctr">
              <a:spcBef>
                <a:spcPts val="800"/>
              </a:spcBef>
              <a:buSzPts val="1100"/>
            </a:pPr>
            <a:r>
              <a:rPr lang="en-US" sz="12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Existen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cerca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de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700 </a:t>
            </a:r>
            <a:r>
              <a:rPr lang="en-US" sz="12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Cooperativas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de </a:t>
            </a:r>
            <a:r>
              <a:rPr lang="en-US" sz="12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Ahorro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 y </a:t>
            </a:r>
            <a:r>
              <a:rPr lang="en-US" sz="12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Crédito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dvent Pro Light"/>
              <a:cs typeface="Arial" panose="020B0604020202020204" pitchFamily="34" charset="0"/>
              <a:sym typeface="Advent Pro Light"/>
            </a:endParaRPr>
          </a:p>
        </p:txBody>
      </p:sp>
      <p:pic>
        <p:nvPicPr>
          <p:cNvPr id="152" name="Picture 6" descr="Edificaciones comerciales icono gratui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73" y="2994321"/>
            <a:ext cx="430073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Google Shape;1622;p49"/>
          <p:cNvSpPr txBox="1"/>
          <p:nvPr/>
        </p:nvSpPr>
        <p:spPr>
          <a:xfrm>
            <a:off x="3815474" y="3742962"/>
            <a:ext cx="1404875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lvl="0" algn="ctr">
              <a:spcBef>
                <a:spcPts val="800"/>
              </a:spcBef>
              <a:buSzPts val="1100"/>
            </a:pPr>
            <a:r>
              <a:rPr lang="es-MX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5 </a:t>
            </a:r>
            <a:r>
              <a:rPr lang="es-MX" sz="1200" dirty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segmentos de acuerdo al tamaño de sus activos.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dvent Pro Light"/>
              <a:cs typeface="Arial" panose="020B0604020202020204" pitchFamily="34" charset="0"/>
              <a:sym typeface="Advent Pro Light"/>
            </a:endParaRPr>
          </a:p>
        </p:txBody>
      </p:sp>
      <p:pic>
        <p:nvPicPr>
          <p:cNvPr id="154" name="Picture 4" descr="Dar dinero icono gratu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71" y="2297591"/>
            <a:ext cx="568312" cy="5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Google Shape;1653;p49"/>
          <p:cNvSpPr txBox="1"/>
          <p:nvPr/>
        </p:nvSpPr>
        <p:spPr>
          <a:xfrm>
            <a:off x="4938602" y="1210350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algn="ctr">
              <a:spcBef>
                <a:spcPts val="800"/>
              </a:spcBef>
              <a:buSzPts val="1100"/>
            </a:pPr>
            <a:r>
              <a:rPr lang="en-US" sz="11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Han </a:t>
            </a:r>
            <a:r>
              <a:rPr lang="en-US" sz="11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crecido</a:t>
            </a:r>
            <a:r>
              <a:rPr lang="en-US" sz="11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 132% </a:t>
            </a:r>
            <a:r>
              <a:rPr lang="en-US" sz="11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durante</a:t>
            </a:r>
            <a:r>
              <a:rPr lang="en-US" sz="11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los</a:t>
            </a:r>
            <a:r>
              <a:rPr lang="en-US" sz="11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 7 </a:t>
            </a:r>
            <a:r>
              <a:rPr lang="en-US" sz="11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últimos</a:t>
            </a:r>
            <a:r>
              <a:rPr lang="en-US" sz="11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años</a:t>
            </a:r>
            <a:r>
              <a:rPr lang="en-US" sz="11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. </a:t>
            </a:r>
            <a:r>
              <a:rPr lang="es-MX" sz="11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Participación en el mercado del </a:t>
            </a:r>
            <a:r>
              <a:rPr lang="es-MX" sz="1100" dirty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11,29% </a:t>
            </a:r>
            <a:r>
              <a:rPr lang="es-MX" sz="11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PIB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Advent Pro Light"/>
              <a:cs typeface="Arial" panose="020B0604020202020204" pitchFamily="34" charset="0"/>
              <a:sym typeface="Advent Pro Light"/>
            </a:endParaRPr>
          </a:p>
        </p:txBody>
      </p:sp>
      <p:sp>
        <p:nvSpPr>
          <p:cNvPr id="156" name="Google Shape;1623;p49"/>
          <p:cNvSpPr txBox="1"/>
          <p:nvPr/>
        </p:nvSpPr>
        <p:spPr>
          <a:xfrm>
            <a:off x="6459762" y="3702701"/>
            <a:ext cx="2152123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lvl="0" algn="ctr">
              <a:spcBef>
                <a:spcPts val="800"/>
              </a:spcBef>
              <a:buSzPts val="1100"/>
            </a:pPr>
            <a:r>
              <a:rPr lang="es-MX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Colocan </a:t>
            </a:r>
            <a:r>
              <a:rPr lang="es-MX" sz="1200" dirty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créditos en un 76% a </a:t>
            </a:r>
            <a:r>
              <a:rPr lang="es-MX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personas con instrucción </a:t>
            </a:r>
            <a:r>
              <a:rPr lang="es-MX" sz="1200" dirty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primaria y </a:t>
            </a:r>
            <a:r>
              <a:rPr lang="es-MX" sz="1200" dirty="0" err="1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secundaria,para</a:t>
            </a:r>
            <a:r>
              <a:rPr lang="es-MX" sz="1200" dirty="0" smtClean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 </a:t>
            </a:r>
            <a:r>
              <a:rPr lang="es-MX" sz="1200" dirty="0">
                <a:solidFill>
                  <a:schemeClr val="dk1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rPr>
              <a:t>impulsar emprendimientos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dvent Pro Light"/>
              <a:cs typeface="Arial" panose="020B0604020202020204" pitchFamily="34" charset="0"/>
              <a:sym typeface="Advent Pro Light"/>
            </a:endParaRPr>
          </a:p>
        </p:txBody>
      </p:sp>
      <p:pic>
        <p:nvPicPr>
          <p:cNvPr id="157" name="Picture 2" descr="Informe de situación icono gratui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37" y="2972142"/>
            <a:ext cx="434074" cy="4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oogle Shape;1686;p49"/>
          <p:cNvGrpSpPr/>
          <p:nvPr/>
        </p:nvGrpSpPr>
        <p:grpSpPr>
          <a:xfrm>
            <a:off x="7066647" y="2419284"/>
            <a:ext cx="435281" cy="354873"/>
            <a:chOff x="1190625" y="720275"/>
            <a:chExt cx="5219200" cy="4255075"/>
          </a:xfrm>
        </p:grpSpPr>
        <p:sp>
          <p:nvSpPr>
            <p:cNvPr id="159" name="Google Shape;1687;p49"/>
            <p:cNvSpPr/>
            <p:nvPr/>
          </p:nvSpPr>
          <p:spPr>
            <a:xfrm>
              <a:off x="1190625" y="720275"/>
              <a:ext cx="3475650" cy="4255075"/>
            </a:xfrm>
            <a:custGeom>
              <a:avLst/>
              <a:gdLst/>
              <a:ahLst/>
              <a:cxnLst/>
              <a:rect l="l" t="t" r="r" b="b"/>
              <a:pathLst>
                <a:path w="139026" h="170203" extrusionOk="0">
                  <a:moveTo>
                    <a:pt x="69501" y="6541"/>
                  </a:moveTo>
                  <a:cubicBezTo>
                    <a:pt x="70165" y="6541"/>
                    <a:pt x="70834" y="6598"/>
                    <a:pt x="71503" y="6712"/>
                  </a:cubicBezTo>
                  <a:lnTo>
                    <a:pt x="125260" y="16955"/>
                  </a:lnTo>
                  <a:lnTo>
                    <a:pt x="71503" y="27197"/>
                  </a:lnTo>
                  <a:cubicBezTo>
                    <a:pt x="70834" y="27328"/>
                    <a:pt x="70165" y="27393"/>
                    <a:pt x="69501" y="27393"/>
                  </a:cubicBezTo>
                  <a:cubicBezTo>
                    <a:pt x="68836" y="27393"/>
                    <a:pt x="68176" y="27328"/>
                    <a:pt x="67523" y="27197"/>
                  </a:cubicBezTo>
                  <a:lnTo>
                    <a:pt x="13733" y="16955"/>
                  </a:lnTo>
                  <a:lnTo>
                    <a:pt x="67523" y="6712"/>
                  </a:lnTo>
                  <a:cubicBezTo>
                    <a:pt x="68176" y="6598"/>
                    <a:pt x="68836" y="6541"/>
                    <a:pt x="69501" y="6541"/>
                  </a:cubicBezTo>
                  <a:close/>
                  <a:moveTo>
                    <a:pt x="37219" y="28111"/>
                  </a:moveTo>
                  <a:lnTo>
                    <a:pt x="66218" y="33623"/>
                  </a:lnTo>
                  <a:lnTo>
                    <a:pt x="66218" y="50423"/>
                  </a:lnTo>
                  <a:lnTo>
                    <a:pt x="35034" y="42496"/>
                  </a:lnTo>
                  <a:cubicBezTo>
                    <a:pt x="34936" y="42463"/>
                    <a:pt x="34838" y="42366"/>
                    <a:pt x="34871" y="42235"/>
                  </a:cubicBezTo>
                  <a:lnTo>
                    <a:pt x="37219" y="28111"/>
                  </a:lnTo>
                  <a:close/>
                  <a:moveTo>
                    <a:pt x="101741" y="28111"/>
                  </a:moveTo>
                  <a:lnTo>
                    <a:pt x="104090" y="42235"/>
                  </a:lnTo>
                  <a:cubicBezTo>
                    <a:pt x="104123" y="42366"/>
                    <a:pt x="104057" y="42463"/>
                    <a:pt x="103927" y="42496"/>
                  </a:cubicBezTo>
                  <a:lnTo>
                    <a:pt x="72742" y="50423"/>
                  </a:lnTo>
                  <a:lnTo>
                    <a:pt x="72742" y="33623"/>
                  </a:lnTo>
                  <a:lnTo>
                    <a:pt x="101741" y="28111"/>
                  </a:lnTo>
                  <a:close/>
                  <a:moveTo>
                    <a:pt x="128783" y="48139"/>
                  </a:moveTo>
                  <a:cubicBezTo>
                    <a:pt x="130806" y="48139"/>
                    <a:pt x="132469" y="49803"/>
                    <a:pt x="132469" y="51858"/>
                  </a:cubicBezTo>
                  <a:lnTo>
                    <a:pt x="132469" y="62525"/>
                  </a:lnTo>
                  <a:lnTo>
                    <a:pt x="125065" y="62525"/>
                  </a:lnTo>
                  <a:lnTo>
                    <a:pt x="125065" y="51858"/>
                  </a:lnTo>
                  <a:cubicBezTo>
                    <a:pt x="125065" y="49803"/>
                    <a:pt x="126728" y="48139"/>
                    <a:pt x="128783" y="48139"/>
                  </a:cubicBezTo>
                  <a:close/>
                  <a:moveTo>
                    <a:pt x="32522" y="48531"/>
                  </a:moveTo>
                  <a:cubicBezTo>
                    <a:pt x="32816" y="48629"/>
                    <a:pt x="33109" y="48759"/>
                    <a:pt x="33435" y="48824"/>
                  </a:cubicBezTo>
                  <a:lnTo>
                    <a:pt x="63707" y="56523"/>
                  </a:lnTo>
                  <a:cubicBezTo>
                    <a:pt x="61064" y="56979"/>
                    <a:pt x="58226" y="57403"/>
                    <a:pt x="55225" y="57730"/>
                  </a:cubicBezTo>
                  <a:cubicBezTo>
                    <a:pt x="44200" y="59002"/>
                    <a:pt x="34708" y="59034"/>
                    <a:pt x="34610" y="59034"/>
                  </a:cubicBezTo>
                  <a:cubicBezTo>
                    <a:pt x="33696" y="59034"/>
                    <a:pt x="32816" y="59426"/>
                    <a:pt x="32196" y="60111"/>
                  </a:cubicBezTo>
                  <a:cubicBezTo>
                    <a:pt x="31576" y="60763"/>
                    <a:pt x="31282" y="61677"/>
                    <a:pt x="31348" y="62590"/>
                  </a:cubicBezTo>
                  <a:lnTo>
                    <a:pt x="31674" y="66015"/>
                  </a:lnTo>
                  <a:lnTo>
                    <a:pt x="31119" y="66015"/>
                  </a:lnTo>
                  <a:cubicBezTo>
                    <a:pt x="30891" y="66015"/>
                    <a:pt x="30630" y="66015"/>
                    <a:pt x="30402" y="66048"/>
                  </a:cubicBezTo>
                  <a:cubicBezTo>
                    <a:pt x="28966" y="56327"/>
                    <a:pt x="31152" y="50847"/>
                    <a:pt x="32522" y="48531"/>
                  </a:cubicBezTo>
                  <a:close/>
                  <a:moveTo>
                    <a:pt x="106471" y="48531"/>
                  </a:moveTo>
                  <a:cubicBezTo>
                    <a:pt x="107841" y="50847"/>
                    <a:pt x="110027" y="56327"/>
                    <a:pt x="108592" y="66048"/>
                  </a:cubicBezTo>
                  <a:cubicBezTo>
                    <a:pt x="108331" y="66015"/>
                    <a:pt x="108102" y="66015"/>
                    <a:pt x="107841" y="66015"/>
                  </a:cubicBezTo>
                  <a:lnTo>
                    <a:pt x="107319" y="66015"/>
                  </a:lnTo>
                  <a:lnTo>
                    <a:pt x="107613" y="62590"/>
                  </a:lnTo>
                  <a:cubicBezTo>
                    <a:pt x="107743" y="61089"/>
                    <a:pt x="106830" y="59687"/>
                    <a:pt x="105395" y="59197"/>
                  </a:cubicBezTo>
                  <a:cubicBezTo>
                    <a:pt x="99784" y="57338"/>
                    <a:pt x="95185" y="54337"/>
                    <a:pt x="92379" y="52184"/>
                  </a:cubicBezTo>
                  <a:lnTo>
                    <a:pt x="105558" y="48824"/>
                  </a:lnTo>
                  <a:cubicBezTo>
                    <a:pt x="105851" y="48759"/>
                    <a:pt x="106178" y="48629"/>
                    <a:pt x="106471" y="48531"/>
                  </a:cubicBezTo>
                  <a:close/>
                  <a:moveTo>
                    <a:pt x="32261" y="72539"/>
                  </a:moveTo>
                  <a:lnTo>
                    <a:pt x="33566" y="86924"/>
                  </a:lnTo>
                  <a:lnTo>
                    <a:pt x="31119" y="86924"/>
                  </a:lnTo>
                  <a:cubicBezTo>
                    <a:pt x="29064" y="86924"/>
                    <a:pt x="27433" y="85261"/>
                    <a:pt x="27433" y="83238"/>
                  </a:cubicBezTo>
                  <a:lnTo>
                    <a:pt x="27433" y="76258"/>
                  </a:lnTo>
                  <a:cubicBezTo>
                    <a:pt x="27433" y="74203"/>
                    <a:pt x="29064" y="72539"/>
                    <a:pt x="31119" y="72539"/>
                  </a:cubicBezTo>
                  <a:close/>
                  <a:moveTo>
                    <a:pt x="107841" y="72539"/>
                  </a:moveTo>
                  <a:cubicBezTo>
                    <a:pt x="109896" y="72539"/>
                    <a:pt x="111560" y="74203"/>
                    <a:pt x="111560" y="76258"/>
                  </a:cubicBezTo>
                  <a:lnTo>
                    <a:pt x="111560" y="83238"/>
                  </a:lnTo>
                  <a:cubicBezTo>
                    <a:pt x="111560" y="85261"/>
                    <a:pt x="109896" y="86924"/>
                    <a:pt x="107841" y="86924"/>
                  </a:cubicBezTo>
                  <a:lnTo>
                    <a:pt x="105395" y="86924"/>
                  </a:lnTo>
                  <a:lnTo>
                    <a:pt x="106700" y="72539"/>
                  </a:lnTo>
                  <a:close/>
                  <a:moveTo>
                    <a:pt x="86638" y="55968"/>
                  </a:moveTo>
                  <a:cubicBezTo>
                    <a:pt x="89248" y="58154"/>
                    <a:pt x="94271" y="61872"/>
                    <a:pt x="100893" y="64514"/>
                  </a:cubicBezTo>
                  <a:lnTo>
                    <a:pt x="98284" y="93024"/>
                  </a:lnTo>
                  <a:cubicBezTo>
                    <a:pt x="97957" y="96547"/>
                    <a:pt x="95935" y="99679"/>
                    <a:pt x="92836" y="101407"/>
                  </a:cubicBezTo>
                  <a:lnTo>
                    <a:pt x="74667" y="111487"/>
                  </a:lnTo>
                  <a:cubicBezTo>
                    <a:pt x="73052" y="112384"/>
                    <a:pt x="71274" y="112833"/>
                    <a:pt x="69493" y="112833"/>
                  </a:cubicBezTo>
                  <a:cubicBezTo>
                    <a:pt x="67711" y="112833"/>
                    <a:pt x="65925" y="112384"/>
                    <a:pt x="64294" y="111487"/>
                  </a:cubicBezTo>
                  <a:lnTo>
                    <a:pt x="46124" y="101407"/>
                  </a:lnTo>
                  <a:cubicBezTo>
                    <a:pt x="43058" y="99679"/>
                    <a:pt x="41003" y="96547"/>
                    <a:pt x="40677" y="93024"/>
                  </a:cubicBezTo>
                  <a:lnTo>
                    <a:pt x="38198" y="65526"/>
                  </a:lnTo>
                  <a:cubicBezTo>
                    <a:pt x="42047" y="65395"/>
                    <a:pt x="48571" y="65102"/>
                    <a:pt x="55910" y="64253"/>
                  </a:cubicBezTo>
                  <a:cubicBezTo>
                    <a:pt x="69807" y="62655"/>
                    <a:pt x="80114" y="59850"/>
                    <a:pt x="86638" y="55968"/>
                  </a:cubicBezTo>
                  <a:close/>
                  <a:moveTo>
                    <a:pt x="35099" y="97819"/>
                  </a:moveTo>
                  <a:lnTo>
                    <a:pt x="35099" y="97819"/>
                  </a:lnTo>
                  <a:cubicBezTo>
                    <a:pt x="36469" y="101734"/>
                    <a:pt x="39242" y="105061"/>
                    <a:pt x="42960" y="107116"/>
                  </a:cubicBezTo>
                  <a:lnTo>
                    <a:pt x="48767" y="110345"/>
                  </a:lnTo>
                  <a:lnTo>
                    <a:pt x="48767" y="116935"/>
                  </a:lnTo>
                  <a:cubicBezTo>
                    <a:pt x="48767" y="117032"/>
                    <a:pt x="48767" y="117163"/>
                    <a:pt x="48767" y="117261"/>
                  </a:cubicBezTo>
                  <a:cubicBezTo>
                    <a:pt x="47813" y="116797"/>
                    <a:pt x="46779" y="116557"/>
                    <a:pt x="45711" y="116557"/>
                  </a:cubicBezTo>
                  <a:cubicBezTo>
                    <a:pt x="45427" y="116557"/>
                    <a:pt x="45140" y="116574"/>
                    <a:pt x="44852" y="116608"/>
                  </a:cubicBezTo>
                  <a:cubicBezTo>
                    <a:pt x="42960" y="116869"/>
                    <a:pt x="41232" y="117946"/>
                    <a:pt x="40155" y="119577"/>
                  </a:cubicBezTo>
                  <a:lnTo>
                    <a:pt x="37448" y="123654"/>
                  </a:lnTo>
                  <a:lnTo>
                    <a:pt x="35099" y="97819"/>
                  </a:lnTo>
                  <a:close/>
                  <a:moveTo>
                    <a:pt x="103862" y="97819"/>
                  </a:moveTo>
                  <a:lnTo>
                    <a:pt x="101513" y="123654"/>
                  </a:lnTo>
                  <a:lnTo>
                    <a:pt x="98806" y="119577"/>
                  </a:lnTo>
                  <a:cubicBezTo>
                    <a:pt x="97729" y="117946"/>
                    <a:pt x="96033" y="116869"/>
                    <a:pt x="94108" y="116608"/>
                  </a:cubicBezTo>
                  <a:cubicBezTo>
                    <a:pt x="93827" y="116574"/>
                    <a:pt x="93545" y="116557"/>
                    <a:pt x="93263" y="116557"/>
                  </a:cubicBezTo>
                  <a:cubicBezTo>
                    <a:pt x="92202" y="116557"/>
                    <a:pt x="91147" y="116797"/>
                    <a:pt x="90194" y="117261"/>
                  </a:cubicBezTo>
                  <a:cubicBezTo>
                    <a:pt x="90194" y="117163"/>
                    <a:pt x="90194" y="117032"/>
                    <a:pt x="90194" y="116935"/>
                  </a:cubicBezTo>
                  <a:lnTo>
                    <a:pt x="90194" y="110345"/>
                  </a:lnTo>
                  <a:lnTo>
                    <a:pt x="96000" y="107116"/>
                  </a:lnTo>
                  <a:cubicBezTo>
                    <a:pt x="99719" y="105061"/>
                    <a:pt x="102492" y="101734"/>
                    <a:pt x="103862" y="97819"/>
                  </a:cubicBezTo>
                  <a:close/>
                  <a:moveTo>
                    <a:pt x="83637" y="113966"/>
                  </a:moveTo>
                  <a:lnTo>
                    <a:pt x="83637" y="116935"/>
                  </a:lnTo>
                  <a:cubicBezTo>
                    <a:pt x="83637" y="118566"/>
                    <a:pt x="84061" y="120164"/>
                    <a:pt x="84779" y="121599"/>
                  </a:cubicBezTo>
                  <a:lnTo>
                    <a:pt x="69480" y="134712"/>
                  </a:lnTo>
                  <a:lnTo>
                    <a:pt x="54182" y="121599"/>
                  </a:lnTo>
                  <a:cubicBezTo>
                    <a:pt x="54932" y="120164"/>
                    <a:pt x="55323" y="118566"/>
                    <a:pt x="55323" y="116935"/>
                  </a:cubicBezTo>
                  <a:lnTo>
                    <a:pt x="55323" y="113966"/>
                  </a:lnTo>
                  <a:lnTo>
                    <a:pt x="61130" y="117196"/>
                  </a:lnTo>
                  <a:cubicBezTo>
                    <a:pt x="63739" y="118663"/>
                    <a:pt x="66610" y="119381"/>
                    <a:pt x="69480" y="119381"/>
                  </a:cubicBezTo>
                  <a:cubicBezTo>
                    <a:pt x="72351" y="119381"/>
                    <a:pt x="75221" y="118663"/>
                    <a:pt x="77864" y="117196"/>
                  </a:cubicBezTo>
                  <a:lnTo>
                    <a:pt x="83637" y="113966"/>
                  </a:lnTo>
                  <a:close/>
                  <a:moveTo>
                    <a:pt x="45766" y="123100"/>
                  </a:moveTo>
                  <a:cubicBezTo>
                    <a:pt x="45864" y="123100"/>
                    <a:pt x="45929" y="123132"/>
                    <a:pt x="45929" y="123132"/>
                  </a:cubicBezTo>
                  <a:lnTo>
                    <a:pt x="64359" y="138953"/>
                  </a:lnTo>
                  <a:lnTo>
                    <a:pt x="52975" y="148054"/>
                  </a:lnTo>
                  <a:lnTo>
                    <a:pt x="41949" y="128710"/>
                  </a:lnTo>
                  <a:lnTo>
                    <a:pt x="45603" y="123198"/>
                  </a:lnTo>
                  <a:cubicBezTo>
                    <a:pt x="45635" y="123165"/>
                    <a:pt x="45668" y="123100"/>
                    <a:pt x="45766" y="123100"/>
                  </a:cubicBezTo>
                  <a:close/>
                  <a:moveTo>
                    <a:pt x="93195" y="123100"/>
                  </a:moveTo>
                  <a:cubicBezTo>
                    <a:pt x="93293" y="123100"/>
                    <a:pt x="93358" y="123165"/>
                    <a:pt x="93358" y="123198"/>
                  </a:cubicBezTo>
                  <a:lnTo>
                    <a:pt x="97044" y="128710"/>
                  </a:lnTo>
                  <a:lnTo>
                    <a:pt x="85986" y="148054"/>
                  </a:lnTo>
                  <a:lnTo>
                    <a:pt x="74602" y="138953"/>
                  </a:lnTo>
                  <a:lnTo>
                    <a:pt x="93032" y="123165"/>
                  </a:lnTo>
                  <a:cubicBezTo>
                    <a:pt x="93064" y="123132"/>
                    <a:pt x="93097" y="123100"/>
                    <a:pt x="93195" y="123100"/>
                  </a:cubicBezTo>
                  <a:close/>
                  <a:moveTo>
                    <a:pt x="13929" y="143422"/>
                  </a:moveTo>
                  <a:lnTo>
                    <a:pt x="25150" y="152392"/>
                  </a:lnTo>
                  <a:cubicBezTo>
                    <a:pt x="26879" y="153762"/>
                    <a:pt x="27857" y="155817"/>
                    <a:pt x="27857" y="158003"/>
                  </a:cubicBezTo>
                  <a:lnTo>
                    <a:pt x="27857" y="163646"/>
                  </a:lnTo>
                  <a:lnTo>
                    <a:pt x="17158" y="163646"/>
                  </a:lnTo>
                  <a:cubicBezTo>
                    <a:pt x="15136" y="163646"/>
                    <a:pt x="13472" y="161983"/>
                    <a:pt x="13472" y="159960"/>
                  </a:cubicBezTo>
                  <a:lnTo>
                    <a:pt x="13472" y="145999"/>
                  </a:lnTo>
                  <a:cubicBezTo>
                    <a:pt x="13472" y="145118"/>
                    <a:pt x="13635" y="144237"/>
                    <a:pt x="13929" y="143422"/>
                  </a:cubicBezTo>
                  <a:close/>
                  <a:moveTo>
                    <a:pt x="36143" y="131744"/>
                  </a:moveTo>
                  <a:lnTo>
                    <a:pt x="49223" y="154610"/>
                  </a:lnTo>
                  <a:cubicBezTo>
                    <a:pt x="49680" y="155426"/>
                    <a:pt x="50496" y="156013"/>
                    <a:pt x="51442" y="156176"/>
                  </a:cubicBezTo>
                  <a:cubicBezTo>
                    <a:pt x="51637" y="156241"/>
                    <a:pt x="51833" y="156241"/>
                    <a:pt x="52061" y="156241"/>
                  </a:cubicBezTo>
                  <a:cubicBezTo>
                    <a:pt x="52779" y="156241"/>
                    <a:pt x="53497" y="156013"/>
                    <a:pt x="54084" y="155524"/>
                  </a:cubicBezTo>
                  <a:lnTo>
                    <a:pt x="66218" y="145836"/>
                  </a:lnTo>
                  <a:lnTo>
                    <a:pt x="66218" y="163646"/>
                  </a:lnTo>
                  <a:lnTo>
                    <a:pt x="34381" y="163646"/>
                  </a:lnTo>
                  <a:lnTo>
                    <a:pt x="34381" y="158003"/>
                  </a:lnTo>
                  <a:cubicBezTo>
                    <a:pt x="34381" y="153828"/>
                    <a:pt x="32522" y="149913"/>
                    <a:pt x="29227" y="147271"/>
                  </a:cubicBezTo>
                  <a:lnTo>
                    <a:pt x="18854" y="138986"/>
                  </a:lnTo>
                  <a:lnTo>
                    <a:pt x="36143" y="131744"/>
                  </a:lnTo>
                  <a:close/>
                  <a:moveTo>
                    <a:pt x="102818" y="131744"/>
                  </a:moveTo>
                  <a:lnTo>
                    <a:pt x="120139" y="138986"/>
                  </a:lnTo>
                  <a:lnTo>
                    <a:pt x="109733" y="147271"/>
                  </a:lnTo>
                  <a:cubicBezTo>
                    <a:pt x="106471" y="149913"/>
                    <a:pt x="104579" y="153828"/>
                    <a:pt x="104579" y="158003"/>
                  </a:cubicBezTo>
                  <a:lnTo>
                    <a:pt x="104579" y="163646"/>
                  </a:lnTo>
                  <a:lnTo>
                    <a:pt x="72742" y="163646"/>
                  </a:lnTo>
                  <a:lnTo>
                    <a:pt x="72742" y="145836"/>
                  </a:lnTo>
                  <a:lnTo>
                    <a:pt x="84877" y="155524"/>
                  </a:lnTo>
                  <a:cubicBezTo>
                    <a:pt x="85464" y="156013"/>
                    <a:pt x="86182" y="156241"/>
                    <a:pt x="86932" y="156241"/>
                  </a:cubicBezTo>
                  <a:cubicBezTo>
                    <a:pt x="87128" y="156241"/>
                    <a:pt x="87323" y="156241"/>
                    <a:pt x="87552" y="156176"/>
                  </a:cubicBezTo>
                  <a:cubicBezTo>
                    <a:pt x="88465" y="156013"/>
                    <a:pt x="89281" y="155426"/>
                    <a:pt x="89770" y="154610"/>
                  </a:cubicBezTo>
                  <a:lnTo>
                    <a:pt x="102818" y="131744"/>
                  </a:lnTo>
                  <a:close/>
                  <a:moveTo>
                    <a:pt x="125032" y="143422"/>
                  </a:moveTo>
                  <a:cubicBezTo>
                    <a:pt x="125326" y="144237"/>
                    <a:pt x="125489" y="145118"/>
                    <a:pt x="125489" y="145999"/>
                  </a:cubicBezTo>
                  <a:lnTo>
                    <a:pt x="125489" y="159960"/>
                  </a:lnTo>
                  <a:cubicBezTo>
                    <a:pt x="125489" y="161983"/>
                    <a:pt x="123825" y="163646"/>
                    <a:pt x="121803" y="163646"/>
                  </a:cubicBezTo>
                  <a:lnTo>
                    <a:pt x="111103" y="163646"/>
                  </a:lnTo>
                  <a:lnTo>
                    <a:pt x="111103" y="158003"/>
                  </a:lnTo>
                  <a:cubicBezTo>
                    <a:pt x="111103" y="155817"/>
                    <a:pt x="112114" y="153762"/>
                    <a:pt x="113811" y="152392"/>
                  </a:cubicBezTo>
                  <a:lnTo>
                    <a:pt x="125032" y="143422"/>
                  </a:lnTo>
                  <a:close/>
                  <a:moveTo>
                    <a:pt x="69513" y="0"/>
                  </a:moveTo>
                  <a:cubicBezTo>
                    <a:pt x="68436" y="0"/>
                    <a:pt x="67360" y="107"/>
                    <a:pt x="66284" y="319"/>
                  </a:cubicBezTo>
                  <a:lnTo>
                    <a:pt x="3980" y="12160"/>
                  </a:lnTo>
                  <a:cubicBezTo>
                    <a:pt x="1631" y="12616"/>
                    <a:pt x="0" y="14606"/>
                    <a:pt x="0" y="16955"/>
                  </a:cubicBezTo>
                  <a:cubicBezTo>
                    <a:pt x="0" y="19336"/>
                    <a:pt x="1631" y="21326"/>
                    <a:pt x="3980" y="21750"/>
                  </a:cubicBezTo>
                  <a:lnTo>
                    <a:pt x="30793" y="26871"/>
                  </a:lnTo>
                  <a:lnTo>
                    <a:pt x="28412" y="41159"/>
                  </a:lnTo>
                  <a:cubicBezTo>
                    <a:pt x="28314" y="41811"/>
                    <a:pt x="28314" y="42431"/>
                    <a:pt x="28379" y="43051"/>
                  </a:cubicBezTo>
                  <a:cubicBezTo>
                    <a:pt x="27629" y="43931"/>
                    <a:pt x="26129" y="46019"/>
                    <a:pt x="24954" y="49509"/>
                  </a:cubicBezTo>
                  <a:cubicBezTo>
                    <a:pt x="23160" y="54957"/>
                    <a:pt x="22899" y="61416"/>
                    <a:pt x="24204" y="68722"/>
                  </a:cubicBezTo>
                  <a:cubicBezTo>
                    <a:pt x="22149" y="70582"/>
                    <a:pt x="20877" y="73257"/>
                    <a:pt x="20877" y="76258"/>
                  </a:cubicBezTo>
                  <a:lnTo>
                    <a:pt x="20877" y="83238"/>
                  </a:lnTo>
                  <a:cubicBezTo>
                    <a:pt x="20877" y="87838"/>
                    <a:pt x="23910" y="91719"/>
                    <a:pt x="28086" y="93024"/>
                  </a:cubicBezTo>
                  <a:lnTo>
                    <a:pt x="31152" y="126753"/>
                  </a:lnTo>
                  <a:lnTo>
                    <a:pt x="15364" y="133342"/>
                  </a:lnTo>
                  <a:cubicBezTo>
                    <a:pt x="10243" y="135463"/>
                    <a:pt x="6915" y="140453"/>
                    <a:pt x="6915" y="145999"/>
                  </a:cubicBezTo>
                  <a:lnTo>
                    <a:pt x="6915" y="159960"/>
                  </a:lnTo>
                  <a:cubicBezTo>
                    <a:pt x="6915" y="165603"/>
                    <a:pt x="11515" y="170203"/>
                    <a:pt x="17158" y="170203"/>
                  </a:cubicBezTo>
                  <a:lnTo>
                    <a:pt x="121803" y="170203"/>
                  </a:lnTo>
                  <a:cubicBezTo>
                    <a:pt x="127446" y="170203"/>
                    <a:pt x="132045" y="165603"/>
                    <a:pt x="132045" y="159960"/>
                  </a:cubicBezTo>
                  <a:lnTo>
                    <a:pt x="132045" y="145999"/>
                  </a:lnTo>
                  <a:cubicBezTo>
                    <a:pt x="132045" y="140453"/>
                    <a:pt x="128718" y="135463"/>
                    <a:pt x="123597" y="133342"/>
                  </a:cubicBezTo>
                  <a:lnTo>
                    <a:pt x="107809" y="126753"/>
                  </a:lnTo>
                  <a:lnTo>
                    <a:pt x="110875" y="93024"/>
                  </a:lnTo>
                  <a:cubicBezTo>
                    <a:pt x="115050" y="91719"/>
                    <a:pt x="118084" y="87838"/>
                    <a:pt x="118084" y="83238"/>
                  </a:cubicBezTo>
                  <a:lnTo>
                    <a:pt x="118084" y="76258"/>
                  </a:lnTo>
                  <a:cubicBezTo>
                    <a:pt x="118084" y="73257"/>
                    <a:pt x="116812" y="70582"/>
                    <a:pt x="114757" y="68690"/>
                  </a:cubicBezTo>
                  <a:cubicBezTo>
                    <a:pt x="117562" y="52967"/>
                    <a:pt x="112245" y="45040"/>
                    <a:pt x="110614" y="43051"/>
                  </a:cubicBezTo>
                  <a:cubicBezTo>
                    <a:pt x="110679" y="42431"/>
                    <a:pt x="110647" y="41811"/>
                    <a:pt x="110549" y="41159"/>
                  </a:cubicBezTo>
                  <a:lnTo>
                    <a:pt x="108167" y="26871"/>
                  </a:lnTo>
                  <a:lnTo>
                    <a:pt x="125489" y="23577"/>
                  </a:lnTo>
                  <a:lnTo>
                    <a:pt x="125489" y="42137"/>
                  </a:lnTo>
                  <a:cubicBezTo>
                    <a:pt x="121444" y="43507"/>
                    <a:pt x="118541" y="47324"/>
                    <a:pt x="118541" y="51858"/>
                  </a:cubicBezTo>
                  <a:lnTo>
                    <a:pt x="118541" y="65787"/>
                  </a:lnTo>
                  <a:cubicBezTo>
                    <a:pt x="118541" y="67613"/>
                    <a:pt x="120008" y="69049"/>
                    <a:pt x="121803" y="69049"/>
                  </a:cubicBezTo>
                  <a:lnTo>
                    <a:pt x="135764" y="69049"/>
                  </a:lnTo>
                  <a:cubicBezTo>
                    <a:pt x="137558" y="69049"/>
                    <a:pt x="139026" y="67613"/>
                    <a:pt x="139026" y="65787"/>
                  </a:cubicBezTo>
                  <a:lnTo>
                    <a:pt x="139026" y="51858"/>
                  </a:lnTo>
                  <a:cubicBezTo>
                    <a:pt x="139026" y="47324"/>
                    <a:pt x="136090" y="43507"/>
                    <a:pt x="132045" y="42137"/>
                  </a:cubicBezTo>
                  <a:lnTo>
                    <a:pt x="132045" y="22337"/>
                  </a:lnTo>
                  <a:lnTo>
                    <a:pt x="135046" y="21750"/>
                  </a:lnTo>
                  <a:cubicBezTo>
                    <a:pt x="137395" y="21326"/>
                    <a:pt x="139026" y="19336"/>
                    <a:pt x="139026" y="16955"/>
                  </a:cubicBezTo>
                  <a:cubicBezTo>
                    <a:pt x="139026" y="14606"/>
                    <a:pt x="137395" y="12616"/>
                    <a:pt x="135046" y="12160"/>
                  </a:cubicBezTo>
                  <a:lnTo>
                    <a:pt x="72742" y="319"/>
                  </a:lnTo>
                  <a:cubicBezTo>
                    <a:pt x="71666" y="107"/>
                    <a:pt x="70589" y="0"/>
                    <a:pt x="69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8;p49"/>
            <p:cNvSpPr/>
            <p:nvPr/>
          </p:nvSpPr>
          <p:spPr>
            <a:xfrm>
              <a:off x="3973900" y="2370625"/>
              <a:ext cx="2435925" cy="2081175"/>
            </a:xfrm>
            <a:custGeom>
              <a:avLst/>
              <a:gdLst/>
              <a:ahLst/>
              <a:cxnLst/>
              <a:rect l="l" t="t" r="r" b="b"/>
              <a:pathLst>
                <a:path w="97437" h="83247" extrusionOk="0">
                  <a:moveTo>
                    <a:pt x="55813" y="6525"/>
                  </a:moveTo>
                  <a:cubicBezTo>
                    <a:pt x="75157" y="6525"/>
                    <a:pt x="90912" y="22280"/>
                    <a:pt x="90912" y="41624"/>
                  </a:cubicBezTo>
                  <a:cubicBezTo>
                    <a:pt x="90912" y="60967"/>
                    <a:pt x="75157" y="76723"/>
                    <a:pt x="55813" y="76723"/>
                  </a:cubicBezTo>
                  <a:cubicBezTo>
                    <a:pt x="41265" y="76723"/>
                    <a:pt x="28445" y="67948"/>
                    <a:pt x="23128" y="54378"/>
                  </a:cubicBezTo>
                  <a:cubicBezTo>
                    <a:pt x="22639" y="53139"/>
                    <a:pt x="21432" y="52323"/>
                    <a:pt x="20094" y="52323"/>
                  </a:cubicBezTo>
                  <a:lnTo>
                    <a:pt x="10472" y="52323"/>
                  </a:lnTo>
                  <a:lnTo>
                    <a:pt x="20094" y="40743"/>
                  </a:lnTo>
                  <a:cubicBezTo>
                    <a:pt x="20551" y="40221"/>
                    <a:pt x="20812" y="39601"/>
                    <a:pt x="20845" y="38916"/>
                  </a:cubicBezTo>
                  <a:cubicBezTo>
                    <a:pt x="21530" y="30109"/>
                    <a:pt x="25477" y="21954"/>
                    <a:pt x="31935" y="15919"/>
                  </a:cubicBezTo>
                  <a:cubicBezTo>
                    <a:pt x="38427" y="9885"/>
                    <a:pt x="46908" y="6525"/>
                    <a:pt x="55813" y="6525"/>
                  </a:cubicBezTo>
                  <a:close/>
                  <a:moveTo>
                    <a:pt x="55813" y="1"/>
                  </a:moveTo>
                  <a:cubicBezTo>
                    <a:pt x="45244" y="1"/>
                    <a:pt x="35197" y="3948"/>
                    <a:pt x="27467" y="11157"/>
                  </a:cubicBezTo>
                  <a:cubicBezTo>
                    <a:pt x="20062" y="18040"/>
                    <a:pt x="15462" y="27336"/>
                    <a:pt x="14419" y="37351"/>
                  </a:cubicBezTo>
                  <a:lnTo>
                    <a:pt x="979" y="53498"/>
                  </a:lnTo>
                  <a:cubicBezTo>
                    <a:pt x="164" y="54476"/>
                    <a:pt x="1" y="55814"/>
                    <a:pt x="523" y="56955"/>
                  </a:cubicBezTo>
                  <a:cubicBezTo>
                    <a:pt x="1077" y="58130"/>
                    <a:pt x="2219" y="58847"/>
                    <a:pt x="3491" y="58847"/>
                  </a:cubicBezTo>
                  <a:lnTo>
                    <a:pt x="17942" y="58847"/>
                  </a:lnTo>
                  <a:cubicBezTo>
                    <a:pt x="21040" y="65665"/>
                    <a:pt x="25901" y="71504"/>
                    <a:pt x="32066" y="75810"/>
                  </a:cubicBezTo>
                  <a:cubicBezTo>
                    <a:pt x="39047" y="80702"/>
                    <a:pt x="47267" y="83247"/>
                    <a:pt x="55813" y="83247"/>
                  </a:cubicBezTo>
                  <a:cubicBezTo>
                    <a:pt x="78778" y="83247"/>
                    <a:pt x="97436" y="64588"/>
                    <a:pt x="97436" y="41624"/>
                  </a:cubicBezTo>
                  <a:cubicBezTo>
                    <a:pt x="97436" y="18660"/>
                    <a:pt x="78745" y="1"/>
                    <a:pt x="55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9;p49"/>
            <p:cNvSpPr/>
            <p:nvPr/>
          </p:nvSpPr>
          <p:spPr>
            <a:xfrm>
              <a:off x="4676850" y="2719675"/>
              <a:ext cx="1383925" cy="1383925"/>
            </a:xfrm>
            <a:custGeom>
              <a:avLst/>
              <a:gdLst/>
              <a:ahLst/>
              <a:cxnLst/>
              <a:rect l="l" t="t" r="r" b="b"/>
              <a:pathLst>
                <a:path w="55357" h="55357" extrusionOk="0">
                  <a:moveTo>
                    <a:pt x="24401" y="6785"/>
                  </a:moveTo>
                  <a:lnTo>
                    <a:pt x="24401" y="11450"/>
                  </a:lnTo>
                  <a:cubicBezTo>
                    <a:pt x="22019" y="11058"/>
                    <a:pt x="19703" y="10276"/>
                    <a:pt x="17583" y="9101"/>
                  </a:cubicBezTo>
                  <a:cubicBezTo>
                    <a:pt x="19671" y="7959"/>
                    <a:pt x="21987" y="7144"/>
                    <a:pt x="24401" y="6785"/>
                  </a:cubicBezTo>
                  <a:close/>
                  <a:moveTo>
                    <a:pt x="30957" y="6785"/>
                  </a:moveTo>
                  <a:cubicBezTo>
                    <a:pt x="33404" y="7144"/>
                    <a:pt x="35720" y="7959"/>
                    <a:pt x="37807" y="9101"/>
                  </a:cubicBezTo>
                  <a:cubicBezTo>
                    <a:pt x="35687" y="10276"/>
                    <a:pt x="33371" y="11058"/>
                    <a:pt x="30957" y="11450"/>
                  </a:cubicBezTo>
                  <a:lnTo>
                    <a:pt x="30957" y="6785"/>
                  </a:lnTo>
                  <a:close/>
                  <a:moveTo>
                    <a:pt x="12070" y="13407"/>
                  </a:moveTo>
                  <a:cubicBezTo>
                    <a:pt x="15756" y="15919"/>
                    <a:pt x="19997" y="17517"/>
                    <a:pt x="24401" y="18039"/>
                  </a:cubicBezTo>
                  <a:lnTo>
                    <a:pt x="24401" y="24400"/>
                  </a:lnTo>
                  <a:lnTo>
                    <a:pt x="6786" y="24400"/>
                  </a:lnTo>
                  <a:cubicBezTo>
                    <a:pt x="7438" y="20192"/>
                    <a:pt x="9330" y="16408"/>
                    <a:pt x="12070" y="13407"/>
                  </a:cubicBezTo>
                  <a:close/>
                  <a:moveTo>
                    <a:pt x="43287" y="13407"/>
                  </a:moveTo>
                  <a:cubicBezTo>
                    <a:pt x="46028" y="16408"/>
                    <a:pt x="47920" y="20192"/>
                    <a:pt x="48572" y="24400"/>
                  </a:cubicBezTo>
                  <a:lnTo>
                    <a:pt x="30957" y="24400"/>
                  </a:lnTo>
                  <a:lnTo>
                    <a:pt x="30957" y="18039"/>
                  </a:lnTo>
                  <a:cubicBezTo>
                    <a:pt x="35361" y="17517"/>
                    <a:pt x="39601" y="15919"/>
                    <a:pt x="43287" y="13407"/>
                  </a:cubicBezTo>
                  <a:close/>
                  <a:moveTo>
                    <a:pt x="24401" y="30924"/>
                  </a:moveTo>
                  <a:lnTo>
                    <a:pt x="24401" y="37252"/>
                  </a:lnTo>
                  <a:cubicBezTo>
                    <a:pt x="19997" y="37774"/>
                    <a:pt x="15724" y="39372"/>
                    <a:pt x="12070" y="41884"/>
                  </a:cubicBezTo>
                  <a:cubicBezTo>
                    <a:pt x="9330" y="38883"/>
                    <a:pt x="7438" y="35099"/>
                    <a:pt x="6786" y="30924"/>
                  </a:cubicBezTo>
                  <a:close/>
                  <a:moveTo>
                    <a:pt x="48572" y="30924"/>
                  </a:moveTo>
                  <a:cubicBezTo>
                    <a:pt x="47920" y="35099"/>
                    <a:pt x="46060" y="38883"/>
                    <a:pt x="43320" y="41884"/>
                  </a:cubicBezTo>
                  <a:cubicBezTo>
                    <a:pt x="39634" y="39372"/>
                    <a:pt x="35393" y="37774"/>
                    <a:pt x="30957" y="37252"/>
                  </a:cubicBezTo>
                  <a:lnTo>
                    <a:pt x="30957" y="30924"/>
                  </a:lnTo>
                  <a:close/>
                  <a:moveTo>
                    <a:pt x="24401" y="43841"/>
                  </a:moveTo>
                  <a:lnTo>
                    <a:pt x="24401" y="48571"/>
                  </a:lnTo>
                  <a:cubicBezTo>
                    <a:pt x="21954" y="48180"/>
                    <a:pt x="19638" y="47364"/>
                    <a:pt x="17518" y="46190"/>
                  </a:cubicBezTo>
                  <a:cubicBezTo>
                    <a:pt x="19671" y="45016"/>
                    <a:pt x="21987" y="44233"/>
                    <a:pt x="24401" y="43841"/>
                  </a:cubicBezTo>
                  <a:close/>
                  <a:moveTo>
                    <a:pt x="30957" y="43841"/>
                  </a:moveTo>
                  <a:cubicBezTo>
                    <a:pt x="33371" y="44233"/>
                    <a:pt x="35720" y="45016"/>
                    <a:pt x="37840" y="46190"/>
                  </a:cubicBezTo>
                  <a:cubicBezTo>
                    <a:pt x="35752" y="47364"/>
                    <a:pt x="33436" y="48180"/>
                    <a:pt x="30957" y="48571"/>
                  </a:cubicBezTo>
                  <a:lnTo>
                    <a:pt x="30957" y="43841"/>
                  </a:lnTo>
                  <a:close/>
                  <a:moveTo>
                    <a:pt x="27695" y="0"/>
                  </a:moveTo>
                  <a:cubicBezTo>
                    <a:pt x="12429" y="0"/>
                    <a:pt x="1" y="12396"/>
                    <a:pt x="1" y="27662"/>
                  </a:cubicBezTo>
                  <a:cubicBezTo>
                    <a:pt x="1" y="42928"/>
                    <a:pt x="12429" y="55356"/>
                    <a:pt x="27695" y="55356"/>
                  </a:cubicBezTo>
                  <a:cubicBezTo>
                    <a:pt x="42961" y="55356"/>
                    <a:pt x="55357" y="42928"/>
                    <a:pt x="55357" y="27662"/>
                  </a:cubicBezTo>
                  <a:cubicBezTo>
                    <a:pt x="55357" y="12396"/>
                    <a:pt x="42961" y="0"/>
                    <a:pt x="27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0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943" y="417986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ANÁLISIS BIVARIADO</a:t>
            </a:r>
            <a:endParaRPr lang="es-EC" sz="28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399" y="1737864"/>
            <a:ext cx="3613466" cy="21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943" y="417986"/>
            <a:ext cx="883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PRUEBA DE CHI CUADRADO – MEDIOS DIGITALES</a:t>
            </a:r>
            <a:endParaRPr lang="es-EC" sz="2400" b="1" dirty="0"/>
          </a:p>
        </p:txBody>
      </p:sp>
      <p:grpSp>
        <p:nvGrpSpPr>
          <p:cNvPr id="26" name="Google Shape;177;p20"/>
          <p:cNvGrpSpPr/>
          <p:nvPr/>
        </p:nvGrpSpPr>
        <p:grpSpPr>
          <a:xfrm>
            <a:off x="3208855" y="1174796"/>
            <a:ext cx="788412" cy="749811"/>
            <a:chOff x="4201625" y="545275"/>
            <a:chExt cx="1916400" cy="1958925"/>
          </a:xfrm>
        </p:grpSpPr>
        <p:sp>
          <p:nvSpPr>
            <p:cNvPr id="27" name="Google Shape;178;p20"/>
            <p:cNvSpPr/>
            <p:nvPr/>
          </p:nvSpPr>
          <p:spPr>
            <a:xfrm>
              <a:off x="4262500" y="545275"/>
              <a:ext cx="1855525" cy="1855525"/>
            </a:xfrm>
            <a:custGeom>
              <a:avLst/>
              <a:gdLst/>
              <a:ahLst/>
              <a:cxnLst/>
              <a:rect l="l" t="t" r="r" b="b"/>
              <a:pathLst>
                <a:path w="74221" h="74221" extrusionOk="0">
                  <a:moveTo>
                    <a:pt x="37094" y="1"/>
                  </a:moveTo>
                  <a:cubicBezTo>
                    <a:pt x="16613" y="1"/>
                    <a:pt x="1" y="16646"/>
                    <a:pt x="1" y="37127"/>
                  </a:cubicBezTo>
                  <a:cubicBezTo>
                    <a:pt x="1" y="57609"/>
                    <a:pt x="16613" y="74221"/>
                    <a:pt x="37094" y="74221"/>
                  </a:cubicBezTo>
                  <a:cubicBezTo>
                    <a:pt x="57609" y="74221"/>
                    <a:pt x="74221" y="57609"/>
                    <a:pt x="74221" y="37127"/>
                  </a:cubicBezTo>
                  <a:cubicBezTo>
                    <a:pt x="74221" y="16646"/>
                    <a:pt x="57609" y="1"/>
                    <a:pt x="37094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79;p20"/>
            <p:cNvSpPr/>
            <p:nvPr/>
          </p:nvSpPr>
          <p:spPr>
            <a:xfrm>
              <a:off x="4390100" y="794625"/>
              <a:ext cx="1727925" cy="1607000"/>
            </a:xfrm>
            <a:custGeom>
              <a:avLst/>
              <a:gdLst/>
              <a:ahLst/>
              <a:cxnLst/>
              <a:rect l="l" t="t" r="r" b="b"/>
              <a:pathLst>
                <a:path w="69117" h="64280" extrusionOk="0">
                  <a:moveTo>
                    <a:pt x="57275" y="1"/>
                  </a:moveTo>
                  <a:lnTo>
                    <a:pt x="57275" y="1"/>
                  </a:lnTo>
                  <a:cubicBezTo>
                    <a:pt x="60544" y="5505"/>
                    <a:pt x="62412" y="11943"/>
                    <a:pt x="62412" y="18814"/>
                  </a:cubicBezTo>
                  <a:cubicBezTo>
                    <a:pt x="62412" y="39329"/>
                    <a:pt x="45800" y="55941"/>
                    <a:pt x="25285" y="55941"/>
                  </a:cubicBezTo>
                  <a:cubicBezTo>
                    <a:pt x="15512" y="55941"/>
                    <a:pt x="6639" y="52171"/>
                    <a:pt x="1" y="46000"/>
                  </a:cubicBezTo>
                  <a:lnTo>
                    <a:pt x="1" y="46000"/>
                  </a:lnTo>
                  <a:cubicBezTo>
                    <a:pt x="6472" y="56941"/>
                    <a:pt x="18380" y="64280"/>
                    <a:pt x="31990" y="64280"/>
                  </a:cubicBezTo>
                  <a:cubicBezTo>
                    <a:pt x="52505" y="64280"/>
                    <a:pt x="69117" y="47635"/>
                    <a:pt x="69117" y="27153"/>
                  </a:cubicBezTo>
                  <a:cubicBezTo>
                    <a:pt x="69117" y="16412"/>
                    <a:pt x="64547" y="6772"/>
                    <a:pt x="57275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80;p20"/>
            <p:cNvSpPr/>
            <p:nvPr/>
          </p:nvSpPr>
          <p:spPr>
            <a:xfrm>
              <a:off x="4201625" y="648700"/>
              <a:ext cx="1855525" cy="1855500"/>
            </a:xfrm>
            <a:custGeom>
              <a:avLst/>
              <a:gdLst/>
              <a:ahLst/>
              <a:cxnLst/>
              <a:rect l="l" t="t" r="r" b="b"/>
              <a:pathLst>
                <a:path w="74221" h="74220" fill="none" extrusionOk="0">
                  <a:moveTo>
                    <a:pt x="37127" y="0"/>
                  </a:moveTo>
                  <a:cubicBezTo>
                    <a:pt x="57609" y="0"/>
                    <a:pt x="74221" y="16612"/>
                    <a:pt x="74221" y="37093"/>
                  </a:cubicBezTo>
                  <a:cubicBezTo>
                    <a:pt x="74221" y="57608"/>
                    <a:pt x="57609" y="74220"/>
                    <a:pt x="37127" y="74220"/>
                  </a:cubicBezTo>
                  <a:cubicBezTo>
                    <a:pt x="16613" y="74220"/>
                    <a:pt x="1" y="57575"/>
                    <a:pt x="1" y="37093"/>
                  </a:cubicBezTo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82;p20"/>
            <p:cNvSpPr/>
            <p:nvPr/>
          </p:nvSpPr>
          <p:spPr>
            <a:xfrm>
              <a:off x="4983850" y="562800"/>
              <a:ext cx="138475" cy="160125"/>
            </a:xfrm>
            <a:custGeom>
              <a:avLst/>
              <a:gdLst/>
              <a:ahLst/>
              <a:cxnLst/>
              <a:rect l="l" t="t" r="r" b="b"/>
              <a:pathLst>
                <a:path w="5539" h="6405" fill="none" extrusionOk="0">
                  <a:moveTo>
                    <a:pt x="5538" y="6405"/>
                  </a:moveTo>
                  <a:lnTo>
                    <a:pt x="1" y="3203"/>
                  </a:lnTo>
                  <a:lnTo>
                    <a:pt x="5538" y="0"/>
                  </a:lnTo>
                  <a:close/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83;p20"/>
            <p:cNvSpPr/>
            <p:nvPr/>
          </p:nvSpPr>
          <p:spPr>
            <a:xfrm>
              <a:off x="4383425" y="1769500"/>
              <a:ext cx="768075" cy="558750"/>
            </a:xfrm>
            <a:custGeom>
              <a:avLst/>
              <a:gdLst/>
              <a:ahLst/>
              <a:cxnLst/>
              <a:rect l="l" t="t" r="r" b="b"/>
              <a:pathLst>
                <a:path w="30723" h="22350" fill="none" extrusionOk="0">
                  <a:moveTo>
                    <a:pt x="1" y="0"/>
                  </a:moveTo>
                  <a:cubicBezTo>
                    <a:pt x="1" y="0"/>
                    <a:pt x="5571" y="19848"/>
                    <a:pt x="30723" y="22350"/>
                  </a:cubicBezTo>
                </a:path>
              </a:pathLst>
            </a:custGeom>
            <a:solidFill>
              <a:srgbClr val="FDD166"/>
            </a:solidFill>
            <a:ln w="31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oogle Shape;184;p20"/>
          <p:cNvGrpSpPr/>
          <p:nvPr/>
        </p:nvGrpSpPr>
        <p:grpSpPr>
          <a:xfrm>
            <a:off x="4990291" y="1156809"/>
            <a:ext cx="788062" cy="749812"/>
            <a:chOff x="6439900" y="545275"/>
            <a:chExt cx="1915550" cy="1958925"/>
          </a:xfrm>
        </p:grpSpPr>
        <p:sp>
          <p:nvSpPr>
            <p:cNvPr id="34" name="Google Shape;185;p20"/>
            <p:cNvSpPr/>
            <p:nvPr/>
          </p:nvSpPr>
          <p:spPr>
            <a:xfrm>
              <a:off x="6491600" y="545275"/>
              <a:ext cx="1855525" cy="1855525"/>
            </a:xfrm>
            <a:custGeom>
              <a:avLst/>
              <a:gdLst/>
              <a:ahLst/>
              <a:cxnLst/>
              <a:rect l="l" t="t" r="r" b="b"/>
              <a:pathLst>
                <a:path w="74221" h="74221" extrusionOk="0">
                  <a:moveTo>
                    <a:pt x="37094" y="1"/>
                  </a:moveTo>
                  <a:cubicBezTo>
                    <a:pt x="16612" y="1"/>
                    <a:pt x="1" y="16646"/>
                    <a:pt x="1" y="37127"/>
                  </a:cubicBezTo>
                  <a:cubicBezTo>
                    <a:pt x="1" y="57609"/>
                    <a:pt x="16612" y="74221"/>
                    <a:pt x="37094" y="74221"/>
                  </a:cubicBezTo>
                  <a:cubicBezTo>
                    <a:pt x="57608" y="74221"/>
                    <a:pt x="74220" y="57609"/>
                    <a:pt x="74220" y="37127"/>
                  </a:cubicBezTo>
                  <a:cubicBezTo>
                    <a:pt x="74220" y="16646"/>
                    <a:pt x="57608" y="1"/>
                    <a:pt x="37094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86;p20"/>
            <p:cNvSpPr/>
            <p:nvPr/>
          </p:nvSpPr>
          <p:spPr>
            <a:xfrm>
              <a:off x="6628375" y="794625"/>
              <a:ext cx="1727075" cy="1607000"/>
            </a:xfrm>
            <a:custGeom>
              <a:avLst/>
              <a:gdLst/>
              <a:ahLst/>
              <a:cxnLst/>
              <a:rect l="l" t="t" r="r" b="b"/>
              <a:pathLst>
                <a:path w="69083" h="64280" extrusionOk="0">
                  <a:moveTo>
                    <a:pt x="57274" y="1"/>
                  </a:moveTo>
                  <a:cubicBezTo>
                    <a:pt x="60543" y="5505"/>
                    <a:pt x="62411" y="11943"/>
                    <a:pt x="62411" y="18814"/>
                  </a:cubicBezTo>
                  <a:cubicBezTo>
                    <a:pt x="62411" y="39329"/>
                    <a:pt x="45800" y="55941"/>
                    <a:pt x="25285" y="55941"/>
                  </a:cubicBezTo>
                  <a:cubicBezTo>
                    <a:pt x="15511" y="55941"/>
                    <a:pt x="6638" y="52171"/>
                    <a:pt x="0" y="46000"/>
                  </a:cubicBezTo>
                  <a:lnTo>
                    <a:pt x="0" y="46000"/>
                  </a:lnTo>
                  <a:cubicBezTo>
                    <a:pt x="6471" y="56941"/>
                    <a:pt x="18380" y="64280"/>
                    <a:pt x="31990" y="64280"/>
                  </a:cubicBezTo>
                  <a:cubicBezTo>
                    <a:pt x="52471" y="64280"/>
                    <a:pt x="69083" y="47635"/>
                    <a:pt x="69083" y="27153"/>
                  </a:cubicBezTo>
                  <a:cubicBezTo>
                    <a:pt x="69083" y="16412"/>
                    <a:pt x="64546" y="6772"/>
                    <a:pt x="57274" y="1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87;p20"/>
            <p:cNvSpPr/>
            <p:nvPr/>
          </p:nvSpPr>
          <p:spPr>
            <a:xfrm>
              <a:off x="6439900" y="648700"/>
              <a:ext cx="1855525" cy="1855500"/>
            </a:xfrm>
            <a:custGeom>
              <a:avLst/>
              <a:gdLst/>
              <a:ahLst/>
              <a:cxnLst/>
              <a:rect l="l" t="t" r="r" b="b"/>
              <a:pathLst>
                <a:path w="74221" h="74220" fill="none" extrusionOk="0">
                  <a:moveTo>
                    <a:pt x="37127" y="0"/>
                  </a:moveTo>
                  <a:cubicBezTo>
                    <a:pt x="16612" y="0"/>
                    <a:pt x="0" y="16612"/>
                    <a:pt x="0" y="37093"/>
                  </a:cubicBezTo>
                  <a:cubicBezTo>
                    <a:pt x="0" y="57608"/>
                    <a:pt x="16612" y="74220"/>
                    <a:pt x="37127" y="74220"/>
                  </a:cubicBezTo>
                  <a:cubicBezTo>
                    <a:pt x="57608" y="74220"/>
                    <a:pt x="74220" y="57575"/>
                    <a:pt x="74220" y="37093"/>
                  </a:cubicBezTo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88;p20"/>
            <p:cNvSpPr/>
            <p:nvPr/>
          </p:nvSpPr>
          <p:spPr>
            <a:xfrm>
              <a:off x="7375575" y="562800"/>
              <a:ext cx="138450" cy="160125"/>
            </a:xfrm>
            <a:custGeom>
              <a:avLst/>
              <a:gdLst/>
              <a:ahLst/>
              <a:cxnLst/>
              <a:rect l="l" t="t" r="r" b="b"/>
              <a:pathLst>
                <a:path w="5538" h="6405" fill="none" extrusionOk="0">
                  <a:moveTo>
                    <a:pt x="0" y="6405"/>
                  </a:moveTo>
                  <a:lnTo>
                    <a:pt x="5537" y="32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90;p20"/>
            <p:cNvSpPr/>
            <p:nvPr/>
          </p:nvSpPr>
          <p:spPr>
            <a:xfrm>
              <a:off x="6604175" y="1769500"/>
              <a:ext cx="768075" cy="558750"/>
            </a:xfrm>
            <a:custGeom>
              <a:avLst/>
              <a:gdLst/>
              <a:ahLst/>
              <a:cxnLst/>
              <a:rect l="l" t="t" r="r" b="b"/>
              <a:pathLst>
                <a:path w="30723" h="22350" fill="none" extrusionOk="0">
                  <a:moveTo>
                    <a:pt x="1" y="0"/>
                  </a:moveTo>
                  <a:cubicBezTo>
                    <a:pt x="1" y="0"/>
                    <a:pt x="5571" y="19848"/>
                    <a:pt x="30723" y="22350"/>
                  </a:cubicBezTo>
                </a:path>
              </a:pathLst>
            </a:custGeom>
            <a:noFill/>
            <a:ln w="31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Google Shape;209;p20"/>
          <p:cNvSpPr txBox="1">
            <a:spLocks/>
          </p:cNvSpPr>
          <p:nvPr/>
        </p:nvSpPr>
        <p:spPr>
          <a:xfrm>
            <a:off x="439267" y="1139712"/>
            <a:ext cx="2659551" cy="7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s-EC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publicidad en medios digitales no es el principal medio de captación de productos y servicios </a:t>
            </a:r>
            <a:r>
              <a:rPr lang="es-EC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Roboto"/>
            </a:endParaRPr>
          </a:p>
        </p:txBody>
      </p:sp>
      <p:sp>
        <p:nvSpPr>
          <p:cNvPr id="44" name="Google Shape;213;p20"/>
          <p:cNvSpPr/>
          <p:nvPr/>
        </p:nvSpPr>
        <p:spPr>
          <a:xfrm>
            <a:off x="3489427" y="1515397"/>
            <a:ext cx="271002" cy="2521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Google Shape;214;p20"/>
          <p:cNvSpPr/>
          <p:nvPr/>
        </p:nvSpPr>
        <p:spPr>
          <a:xfrm>
            <a:off x="5275864" y="1515397"/>
            <a:ext cx="271002" cy="2521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70553" y="1222083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</a:t>
            </a:r>
            <a:endParaRPr lang="es-EC" sz="1600" b="1" dirty="0"/>
          </a:p>
        </p:txBody>
      </p:sp>
      <p:sp>
        <p:nvSpPr>
          <p:cNvPr id="46" name="Rectángulo 45"/>
          <p:cNvSpPr/>
          <p:nvPr/>
        </p:nvSpPr>
        <p:spPr>
          <a:xfrm>
            <a:off x="5567270" y="1178627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</a:t>
            </a:r>
            <a:endParaRPr lang="es-EC" sz="1600" b="1" dirty="0"/>
          </a:p>
        </p:txBody>
      </p:sp>
      <p:sp>
        <p:nvSpPr>
          <p:cNvPr id="47" name="Google Shape;209;p20"/>
          <p:cNvSpPr txBox="1">
            <a:spLocks/>
          </p:cNvSpPr>
          <p:nvPr/>
        </p:nvSpPr>
        <p:spPr>
          <a:xfrm>
            <a:off x="6046306" y="1156809"/>
            <a:ext cx="2659551" cy="7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s-EC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publicidad en medios digitales </a:t>
            </a:r>
            <a:r>
              <a:rPr lang="es-EC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principal medio de captación de productos y servicios </a:t>
            </a:r>
            <a:r>
              <a:rPr lang="es-EC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Roboto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4"/>
          <a:srcRect l="37234" t="46902" r="16277" b="24527"/>
          <a:stretch/>
        </p:blipFill>
        <p:spPr>
          <a:xfrm>
            <a:off x="439267" y="2953230"/>
            <a:ext cx="4431414" cy="1531221"/>
          </a:xfrm>
          <a:prstGeom prst="rect">
            <a:avLst/>
          </a:prstGeom>
        </p:spPr>
      </p:pic>
      <p:sp>
        <p:nvSpPr>
          <p:cNvPr id="59" name="Google Shape;821;p34"/>
          <p:cNvSpPr/>
          <p:nvPr/>
        </p:nvSpPr>
        <p:spPr>
          <a:xfrm>
            <a:off x="5373862" y="2854935"/>
            <a:ext cx="3198478" cy="1808636"/>
          </a:xfrm>
          <a:custGeom>
            <a:avLst/>
            <a:gdLst/>
            <a:ahLst/>
            <a:cxnLst/>
            <a:rect l="l" t="t" r="r" b="b"/>
            <a:pathLst>
              <a:path w="46868" h="46868" extrusionOk="0">
                <a:moveTo>
                  <a:pt x="2936" y="0"/>
                </a:moveTo>
                <a:cubicBezTo>
                  <a:pt x="1302" y="0"/>
                  <a:pt x="1" y="1335"/>
                  <a:pt x="1" y="2936"/>
                </a:cubicBezTo>
                <a:lnTo>
                  <a:pt x="1" y="43932"/>
                </a:lnTo>
                <a:cubicBezTo>
                  <a:pt x="1" y="45566"/>
                  <a:pt x="1335" y="46867"/>
                  <a:pt x="2936" y="46867"/>
                </a:cubicBezTo>
                <a:lnTo>
                  <a:pt x="43932" y="46867"/>
                </a:lnTo>
                <a:cubicBezTo>
                  <a:pt x="45567" y="46867"/>
                  <a:pt x="46868" y="45566"/>
                  <a:pt x="46868" y="43932"/>
                </a:cubicBezTo>
                <a:lnTo>
                  <a:pt x="46868" y="2936"/>
                </a:lnTo>
                <a:cubicBezTo>
                  <a:pt x="46868" y="1335"/>
                  <a:pt x="45567" y="0"/>
                  <a:pt x="43932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r>
              <a:rPr lang="es-MX" sz="1200" b="1" dirty="0" smtClean="0"/>
              <a:t>Análisis</a:t>
            </a:r>
            <a:r>
              <a:rPr lang="es-MX" sz="1200" b="1" dirty="0"/>
              <a:t>: </a:t>
            </a:r>
          </a:p>
          <a:p>
            <a:r>
              <a:rPr lang="es-MX" sz="1200" dirty="0" smtClean="0"/>
              <a:t>Al </a:t>
            </a:r>
            <a:r>
              <a:rPr lang="es-MX" sz="1200" dirty="0"/>
              <a:t>analizar las variables publicidad en redes sociales y solicitud de servicios en línea . Se obtiene que </a:t>
            </a:r>
            <a:r>
              <a:rPr lang="es-MX" sz="1200" dirty="0" smtClean="0"/>
              <a:t>0,000 </a:t>
            </a:r>
            <a:r>
              <a:rPr lang="es-MX" sz="1200" dirty="0"/>
              <a:t>es &lt; 0,05 por lo tanto se acepta la Ha y se rechaza Ho, de tal manera que existe relación entre </a:t>
            </a:r>
            <a:r>
              <a:rPr lang="es-MX" sz="1200" dirty="0" smtClean="0"/>
              <a:t>ambas </a:t>
            </a:r>
            <a:r>
              <a:rPr lang="es-MX" sz="1200" dirty="0"/>
              <a:t>variables.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180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943" y="417986"/>
            <a:ext cx="883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PRUEBA DE CHI CUADRADO – FAN RRSS</a:t>
            </a:r>
            <a:endParaRPr lang="es-EC" sz="2400" b="1" dirty="0"/>
          </a:p>
        </p:txBody>
      </p:sp>
      <p:grpSp>
        <p:nvGrpSpPr>
          <p:cNvPr id="26" name="Google Shape;177;p20"/>
          <p:cNvGrpSpPr/>
          <p:nvPr/>
        </p:nvGrpSpPr>
        <p:grpSpPr>
          <a:xfrm>
            <a:off x="3208855" y="1174796"/>
            <a:ext cx="788412" cy="749811"/>
            <a:chOff x="4201625" y="545275"/>
            <a:chExt cx="1916400" cy="1958925"/>
          </a:xfrm>
        </p:grpSpPr>
        <p:sp>
          <p:nvSpPr>
            <p:cNvPr id="27" name="Google Shape;178;p20"/>
            <p:cNvSpPr/>
            <p:nvPr/>
          </p:nvSpPr>
          <p:spPr>
            <a:xfrm>
              <a:off x="4262500" y="545275"/>
              <a:ext cx="1855525" cy="1855525"/>
            </a:xfrm>
            <a:custGeom>
              <a:avLst/>
              <a:gdLst/>
              <a:ahLst/>
              <a:cxnLst/>
              <a:rect l="l" t="t" r="r" b="b"/>
              <a:pathLst>
                <a:path w="74221" h="74221" extrusionOk="0">
                  <a:moveTo>
                    <a:pt x="37094" y="1"/>
                  </a:moveTo>
                  <a:cubicBezTo>
                    <a:pt x="16613" y="1"/>
                    <a:pt x="1" y="16646"/>
                    <a:pt x="1" y="37127"/>
                  </a:cubicBezTo>
                  <a:cubicBezTo>
                    <a:pt x="1" y="57609"/>
                    <a:pt x="16613" y="74221"/>
                    <a:pt x="37094" y="74221"/>
                  </a:cubicBezTo>
                  <a:cubicBezTo>
                    <a:pt x="57609" y="74221"/>
                    <a:pt x="74221" y="57609"/>
                    <a:pt x="74221" y="37127"/>
                  </a:cubicBezTo>
                  <a:cubicBezTo>
                    <a:pt x="74221" y="16646"/>
                    <a:pt x="57609" y="1"/>
                    <a:pt x="37094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79;p20"/>
            <p:cNvSpPr/>
            <p:nvPr/>
          </p:nvSpPr>
          <p:spPr>
            <a:xfrm>
              <a:off x="4390100" y="794625"/>
              <a:ext cx="1727925" cy="1607000"/>
            </a:xfrm>
            <a:custGeom>
              <a:avLst/>
              <a:gdLst/>
              <a:ahLst/>
              <a:cxnLst/>
              <a:rect l="l" t="t" r="r" b="b"/>
              <a:pathLst>
                <a:path w="69117" h="64280" extrusionOk="0">
                  <a:moveTo>
                    <a:pt x="57275" y="1"/>
                  </a:moveTo>
                  <a:lnTo>
                    <a:pt x="57275" y="1"/>
                  </a:lnTo>
                  <a:cubicBezTo>
                    <a:pt x="60544" y="5505"/>
                    <a:pt x="62412" y="11943"/>
                    <a:pt x="62412" y="18814"/>
                  </a:cubicBezTo>
                  <a:cubicBezTo>
                    <a:pt x="62412" y="39329"/>
                    <a:pt x="45800" y="55941"/>
                    <a:pt x="25285" y="55941"/>
                  </a:cubicBezTo>
                  <a:cubicBezTo>
                    <a:pt x="15512" y="55941"/>
                    <a:pt x="6639" y="52171"/>
                    <a:pt x="1" y="46000"/>
                  </a:cubicBezTo>
                  <a:lnTo>
                    <a:pt x="1" y="46000"/>
                  </a:lnTo>
                  <a:cubicBezTo>
                    <a:pt x="6472" y="56941"/>
                    <a:pt x="18380" y="64280"/>
                    <a:pt x="31990" y="64280"/>
                  </a:cubicBezTo>
                  <a:cubicBezTo>
                    <a:pt x="52505" y="64280"/>
                    <a:pt x="69117" y="47635"/>
                    <a:pt x="69117" y="27153"/>
                  </a:cubicBezTo>
                  <a:cubicBezTo>
                    <a:pt x="69117" y="16412"/>
                    <a:pt x="64547" y="6772"/>
                    <a:pt x="57275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80;p20"/>
            <p:cNvSpPr/>
            <p:nvPr/>
          </p:nvSpPr>
          <p:spPr>
            <a:xfrm>
              <a:off x="4201625" y="648700"/>
              <a:ext cx="1855525" cy="1855500"/>
            </a:xfrm>
            <a:custGeom>
              <a:avLst/>
              <a:gdLst/>
              <a:ahLst/>
              <a:cxnLst/>
              <a:rect l="l" t="t" r="r" b="b"/>
              <a:pathLst>
                <a:path w="74221" h="74220" fill="none" extrusionOk="0">
                  <a:moveTo>
                    <a:pt x="37127" y="0"/>
                  </a:moveTo>
                  <a:cubicBezTo>
                    <a:pt x="57609" y="0"/>
                    <a:pt x="74221" y="16612"/>
                    <a:pt x="74221" y="37093"/>
                  </a:cubicBezTo>
                  <a:cubicBezTo>
                    <a:pt x="74221" y="57608"/>
                    <a:pt x="57609" y="74220"/>
                    <a:pt x="37127" y="74220"/>
                  </a:cubicBezTo>
                  <a:cubicBezTo>
                    <a:pt x="16613" y="74220"/>
                    <a:pt x="1" y="57575"/>
                    <a:pt x="1" y="37093"/>
                  </a:cubicBezTo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82;p20"/>
            <p:cNvSpPr/>
            <p:nvPr/>
          </p:nvSpPr>
          <p:spPr>
            <a:xfrm>
              <a:off x="4983850" y="562800"/>
              <a:ext cx="138475" cy="160125"/>
            </a:xfrm>
            <a:custGeom>
              <a:avLst/>
              <a:gdLst/>
              <a:ahLst/>
              <a:cxnLst/>
              <a:rect l="l" t="t" r="r" b="b"/>
              <a:pathLst>
                <a:path w="5539" h="6405" fill="none" extrusionOk="0">
                  <a:moveTo>
                    <a:pt x="5538" y="6405"/>
                  </a:moveTo>
                  <a:lnTo>
                    <a:pt x="1" y="3203"/>
                  </a:lnTo>
                  <a:lnTo>
                    <a:pt x="5538" y="0"/>
                  </a:lnTo>
                  <a:close/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83;p20"/>
            <p:cNvSpPr/>
            <p:nvPr/>
          </p:nvSpPr>
          <p:spPr>
            <a:xfrm>
              <a:off x="4383425" y="1769500"/>
              <a:ext cx="768075" cy="558750"/>
            </a:xfrm>
            <a:custGeom>
              <a:avLst/>
              <a:gdLst/>
              <a:ahLst/>
              <a:cxnLst/>
              <a:rect l="l" t="t" r="r" b="b"/>
              <a:pathLst>
                <a:path w="30723" h="22350" fill="none" extrusionOk="0">
                  <a:moveTo>
                    <a:pt x="1" y="0"/>
                  </a:moveTo>
                  <a:cubicBezTo>
                    <a:pt x="1" y="0"/>
                    <a:pt x="5571" y="19848"/>
                    <a:pt x="30723" y="22350"/>
                  </a:cubicBezTo>
                </a:path>
              </a:pathLst>
            </a:custGeom>
            <a:solidFill>
              <a:srgbClr val="FDD166"/>
            </a:solidFill>
            <a:ln w="31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oogle Shape;184;p20"/>
          <p:cNvGrpSpPr/>
          <p:nvPr/>
        </p:nvGrpSpPr>
        <p:grpSpPr>
          <a:xfrm>
            <a:off x="4990291" y="1156809"/>
            <a:ext cx="788062" cy="749812"/>
            <a:chOff x="6439900" y="545275"/>
            <a:chExt cx="1915550" cy="1958925"/>
          </a:xfrm>
        </p:grpSpPr>
        <p:sp>
          <p:nvSpPr>
            <p:cNvPr id="34" name="Google Shape;185;p20"/>
            <p:cNvSpPr/>
            <p:nvPr/>
          </p:nvSpPr>
          <p:spPr>
            <a:xfrm>
              <a:off x="6491600" y="545275"/>
              <a:ext cx="1855525" cy="1855525"/>
            </a:xfrm>
            <a:custGeom>
              <a:avLst/>
              <a:gdLst/>
              <a:ahLst/>
              <a:cxnLst/>
              <a:rect l="l" t="t" r="r" b="b"/>
              <a:pathLst>
                <a:path w="74221" h="74221" extrusionOk="0">
                  <a:moveTo>
                    <a:pt x="37094" y="1"/>
                  </a:moveTo>
                  <a:cubicBezTo>
                    <a:pt x="16612" y="1"/>
                    <a:pt x="1" y="16646"/>
                    <a:pt x="1" y="37127"/>
                  </a:cubicBezTo>
                  <a:cubicBezTo>
                    <a:pt x="1" y="57609"/>
                    <a:pt x="16612" y="74221"/>
                    <a:pt x="37094" y="74221"/>
                  </a:cubicBezTo>
                  <a:cubicBezTo>
                    <a:pt x="57608" y="74221"/>
                    <a:pt x="74220" y="57609"/>
                    <a:pt x="74220" y="37127"/>
                  </a:cubicBezTo>
                  <a:cubicBezTo>
                    <a:pt x="74220" y="16646"/>
                    <a:pt x="57608" y="1"/>
                    <a:pt x="37094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86;p20"/>
            <p:cNvSpPr/>
            <p:nvPr/>
          </p:nvSpPr>
          <p:spPr>
            <a:xfrm>
              <a:off x="6628375" y="794625"/>
              <a:ext cx="1727075" cy="1607000"/>
            </a:xfrm>
            <a:custGeom>
              <a:avLst/>
              <a:gdLst/>
              <a:ahLst/>
              <a:cxnLst/>
              <a:rect l="l" t="t" r="r" b="b"/>
              <a:pathLst>
                <a:path w="69083" h="64280" extrusionOk="0">
                  <a:moveTo>
                    <a:pt x="57274" y="1"/>
                  </a:moveTo>
                  <a:cubicBezTo>
                    <a:pt x="60543" y="5505"/>
                    <a:pt x="62411" y="11943"/>
                    <a:pt x="62411" y="18814"/>
                  </a:cubicBezTo>
                  <a:cubicBezTo>
                    <a:pt x="62411" y="39329"/>
                    <a:pt x="45800" y="55941"/>
                    <a:pt x="25285" y="55941"/>
                  </a:cubicBezTo>
                  <a:cubicBezTo>
                    <a:pt x="15511" y="55941"/>
                    <a:pt x="6638" y="52171"/>
                    <a:pt x="0" y="46000"/>
                  </a:cubicBezTo>
                  <a:lnTo>
                    <a:pt x="0" y="46000"/>
                  </a:lnTo>
                  <a:cubicBezTo>
                    <a:pt x="6471" y="56941"/>
                    <a:pt x="18380" y="64280"/>
                    <a:pt x="31990" y="64280"/>
                  </a:cubicBezTo>
                  <a:cubicBezTo>
                    <a:pt x="52471" y="64280"/>
                    <a:pt x="69083" y="47635"/>
                    <a:pt x="69083" y="27153"/>
                  </a:cubicBezTo>
                  <a:cubicBezTo>
                    <a:pt x="69083" y="16412"/>
                    <a:pt x="64546" y="6772"/>
                    <a:pt x="57274" y="1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87;p20"/>
            <p:cNvSpPr/>
            <p:nvPr/>
          </p:nvSpPr>
          <p:spPr>
            <a:xfrm>
              <a:off x="6439900" y="648700"/>
              <a:ext cx="1855525" cy="1855500"/>
            </a:xfrm>
            <a:custGeom>
              <a:avLst/>
              <a:gdLst/>
              <a:ahLst/>
              <a:cxnLst/>
              <a:rect l="l" t="t" r="r" b="b"/>
              <a:pathLst>
                <a:path w="74221" h="74220" fill="none" extrusionOk="0">
                  <a:moveTo>
                    <a:pt x="37127" y="0"/>
                  </a:moveTo>
                  <a:cubicBezTo>
                    <a:pt x="16612" y="0"/>
                    <a:pt x="0" y="16612"/>
                    <a:pt x="0" y="37093"/>
                  </a:cubicBezTo>
                  <a:cubicBezTo>
                    <a:pt x="0" y="57608"/>
                    <a:pt x="16612" y="74220"/>
                    <a:pt x="37127" y="74220"/>
                  </a:cubicBezTo>
                  <a:cubicBezTo>
                    <a:pt x="57608" y="74220"/>
                    <a:pt x="74220" y="57575"/>
                    <a:pt x="74220" y="37093"/>
                  </a:cubicBezTo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88;p20"/>
            <p:cNvSpPr/>
            <p:nvPr/>
          </p:nvSpPr>
          <p:spPr>
            <a:xfrm>
              <a:off x="7375575" y="562800"/>
              <a:ext cx="138450" cy="160125"/>
            </a:xfrm>
            <a:custGeom>
              <a:avLst/>
              <a:gdLst/>
              <a:ahLst/>
              <a:cxnLst/>
              <a:rect l="l" t="t" r="r" b="b"/>
              <a:pathLst>
                <a:path w="5538" h="6405" fill="none" extrusionOk="0">
                  <a:moveTo>
                    <a:pt x="0" y="6405"/>
                  </a:moveTo>
                  <a:lnTo>
                    <a:pt x="5537" y="32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90;p20"/>
            <p:cNvSpPr/>
            <p:nvPr/>
          </p:nvSpPr>
          <p:spPr>
            <a:xfrm>
              <a:off x="6604175" y="1769500"/>
              <a:ext cx="768075" cy="558750"/>
            </a:xfrm>
            <a:custGeom>
              <a:avLst/>
              <a:gdLst/>
              <a:ahLst/>
              <a:cxnLst/>
              <a:rect l="l" t="t" r="r" b="b"/>
              <a:pathLst>
                <a:path w="30723" h="22350" fill="none" extrusionOk="0">
                  <a:moveTo>
                    <a:pt x="1" y="0"/>
                  </a:moveTo>
                  <a:cubicBezTo>
                    <a:pt x="1" y="0"/>
                    <a:pt x="5571" y="19848"/>
                    <a:pt x="30723" y="22350"/>
                  </a:cubicBezTo>
                </a:path>
              </a:pathLst>
            </a:custGeom>
            <a:noFill/>
            <a:ln w="31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Google Shape;209;p20"/>
          <p:cNvSpPr txBox="1">
            <a:spLocks/>
          </p:cNvSpPr>
          <p:nvPr/>
        </p:nvSpPr>
        <p:spPr>
          <a:xfrm>
            <a:off x="439267" y="1139712"/>
            <a:ext cx="2659551" cy="7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redes sociales no son el principal medio de interacción entre los clientes y Cooperativas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Roboto"/>
            </a:endParaRPr>
          </a:p>
        </p:txBody>
      </p:sp>
      <p:sp>
        <p:nvSpPr>
          <p:cNvPr id="44" name="Google Shape;213;p20"/>
          <p:cNvSpPr/>
          <p:nvPr/>
        </p:nvSpPr>
        <p:spPr>
          <a:xfrm>
            <a:off x="3489427" y="1515397"/>
            <a:ext cx="271002" cy="2521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Google Shape;214;p20"/>
          <p:cNvSpPr/>
          <p:nvPr/>
        </p:nvSpPr>
        <p:spPr>
          <a:xfrm>
            <a:off x="5275864" y="1515397"/>
            <a:ext cx="271002" cy="2521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70553" y="1222083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</a:t>
            </a:r>
            <a:endParaRPr lang="es-EC" sz="1600" b="1" dirty="0"/>
          </a:p>
        </p:txBody>
      </p:sp>
      <p:sp>
        <p:nvSpPr>
          <p:cNvPr id="46" name="Rectángulo 45"/>
          <p:cNvSpPr/>
          <p:nvPr/>
        </p:nvSpPr>
        <p:spPr>
          <a:xfrm>
            <a:off x="5567270" y="1178627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</a:t>
            </a:r>
            <a:endParaRPr lang="es-EC" sz="1600" b="1" dirty="0"/>
          </a:p>
        </p:txBody>
      </p:sp>
      <p:sp>
        <p:nvSpPr>
          <p:cNvPr id="47" name="Google Shape;209;p20"/>
          <p:cNvSpPr txBox="1">
            <a:spLocks/>
          </p:cNvSpPr>
          <p:nvPr/>
        </p:nvSpPr>
        <p:spPr>
          <a:xfrm>
            <a:off x="6046306" y="1156809"/>
            <a:ext cx="2659551" cy="7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redes sociales son el principal medio de interacción entre los clientes y Cooperativas de Ahorro y Crédito.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Roboto"/>
            </a:endParaRPr>
          </a:p>
        </p:txBody>
      </p:sp>
      <p:sp>
        <p:nvSpPr>
          <p:cNvPr id="59" name="Google Shape;821;p34"/>
          <p:cNvSpPr/>
          <p:nvPr/>
        </p:nvSpPr>
        <p:spPr>
          <a:xfrm>
            <a:off x="5373862" y="2854935"/>
            <a:ext cx="3198478" cy="1808636"/>
          </a:xfrm>
          <a:custGeom>
            <a:avLst/>
            <a:gdLst/>
            <a:ahLst/>
            <a:cxnLst/>
            <a:rect l="l" t="t" r="r" b="b"/>
            <a:pathLst>
              <a:path w="46868" h="46868" extrusionOk="0">
                <a:moveTo>
                  <a:pt x="2936" y="0"/>
                </a:moveTo>
                <a:cubicBezTo>
                  <a:pt x="1302" y="0"/>
                  <a:pt x="1" y="1335"/>
                  <a:pt x="1" y="2936"/>
                </a:cubicBezTo>
                <a:lnTo>
                  <a:pt x="1" y="43932"/>
                </a:lnTo>
                <a:cubicBezTo>
                  <a:pt x="1" y="45566"/>
                  <a:pt x="1335" y="46867"/>
                  <a:pt x="2936" y="46867"/>
                </a:cubicBezTo>
                <a:lnTo>
                  <a:pt x="43932" y="46867"/>
                </a:lnTo>
                <a:cubicBezTo>
                  <a:pt x="45567" y="46867"/>
                  <a:pt x="46868" y="45566"/>
                  <a:pt x="46868" y="43932"/>
                </a:cubicBezTo>
                <a:lnTo>
                  <a:pt x="46868" y="2936"/>
                </a:lnTo>
                <a:cubicBezTo>
                  <a:pt x="46868" y="1335"/>
                  <a:pt x="45567" y="0"/>
                  <a:pt x="43932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r>
              <a:rPr lang="es-MX" sz="1200" b="1" dirty="0" smtClean="0"/>
              <a:t>Análisis</a:t>
            </a:r>
            <a:r>
              <a:rPr lang="es-MX" sz="1200" b="1" dirty="0"/>
              <a:t>: </a:t>
            </a:r>
          </a:p>
          <a:p>
            <a:r>
              <a:rPr lang="es-MX" sz="1200" dirty="0"/>
              <a:t>Al analizar las preguntas ¿Actualmente es socio o cliente de alguna Cooperativa de ahorro y crédito?*¿Sigue a alguna Cooperativa de ahorro y crédito en redes sociales? </a:t>
            </a:r>
            <a:r>
              <a:rPr lang="es-MX" sz="1200" dirty="0" smtClean="0"/>
              <a:t>.Se </a:t>
            </a:r>
            <a:r>
              <a:rPr lang="es-MX" sz="1200" dirty="0"/>
              <a:t>obtiene que </a:t>
            </a:r>
            <a:r>
              <a:rPr lang="es-MX" sz="1200" dirty="0" smtClean="0"/>
              <a:t>0,047 </a:t>
            </a:r>
            <a:r>
              <a:rPr lang="es-MX" sz="1200" dirty="0"/>
              <a:t>es &lt; 0,05 por lo tanto se acepta la Ha y se rechaza Ho, de tal manera que existe relación entre ambas </a:t>
            </a:r>
            <a:r>
              <a:rPr lang="es-MX" sz="1200" dirty="0" smtClean="0"/>
              <a:t>variables</a:t>
            </a:r>
            <a:r>
              <a:rPr lang="es-MX" sz="1200" dirty="0"/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23035"/>
          <a:stretch/>
        </p:blipFill>
        <p:spPr>
          <a:xfrm>
            <a:off x="708807" y="2370679"/>
            <a:ext cx="4164751" cy="24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943" y="417986"/>
            <a:ext cx="883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PRUEBA DE CHI CUADRADO – CONTENIDO RESPONSIVE</a:t>
            </a:r>
            <a:endParaRPr lang="es-EC" sz="2400" b="1" dirty="0"/>
          </a:p>
        </p:txBody>
      </p:sp>
      <p:grpSp>
        <p:nvGrpSpPr>
          <p:cNvPr id="26" name="Google Shape;177;p20"/>
          <p:cNvGrpSpPr/>
          <p:nvPr/>
        </p:nvGrpSpPr>
        <p:grpSpPr>
          <a:xfrm>
            <a:off x="3208855" y="1174796"/>
            <a:ext cx="788412" cy="749811"/>
            <a:chOff x="4201625" y="545275"/>
            <a:chExt cx="1916400" cy="1958925"/>
          </a:xfrm>
        </p:grpSpPr>
        <p:sp>
          <p:nvSpPr>
            <p:cNvPr id="27" name="Google Shape;178;p20"/>
            <p:cNvSpPr/>
            <p:nvPr/>
          </p:nvSpPr>
          <p:spPr>
            <a:xfrm>
              <a:off x="4262500" y="545275"/>
              <a:ext cx="1855525" cy="1855525"/>
            </a:xfrm>
            <a:custGeom>
              <a:avLst/>
              <a:gdLst/>
              <a:ahLst/>
              <a:cxnLst/>
              <a:rect l="l" t="t" r="r" b="b"/>
              <a:pathLst>
                <a:path w="74221" h="74221" extrusionOk="0">
                  <a:moveTo>
                    <a:pt x="37094" y="1"/>
                  </a:moveTo>
                  <a:cubicBezTo>
                    <a:pt x="16613" y="1"/>
                    <a:pt x="1" y="16646"/>
                    <a:pt x="1" y="37127"/>
                  </a:cubicBezTo>
                  <a:cubicBezTo>
                    <a:pt x="1" y="57609"/>
                    <a:pt x="16613" y="74221"/>
                    <a:pt x="37094" y="74221"/>
                  </a:cubicBezTo>
                  <a:cubicBezTo>
                    <a:pt x="57609" y="74221"/>
                    <a:pt x="74221" y="57609"/>
                    <a:pt x="74221" y="37127"/>
                  </a:cubicBezTo>
                  <a:cubicBezTo>
                    <a:pt x="74221" y="16646"/>
                    <a:pt x="57609" y="1"/>
                    <a:pt x="37094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79;p20"/>
            <p:cNvSpPr/>
            <p:nvPr/>
          </p:nvSpPr>
          <p:spPr>
            <a:xfrm>
              <a:off x="4390100" y="794625"/>
              <a:ext cx="1727925" cy="1607000"/>
            </a:xfrm>
            <a:custGeom>
              <a:avLst/>
              <a:gdLst/>
              <a:ahLst/>
              <a:cxnLst/>
              <a:rect l="l" t="t" r="r" b="b"/>
              <a:pathLst>
                <a:path w="69117" h="64280" extrusionOk="0">
                  <a:moveTo>
                    <a:pt x="57275" y="1"/>
                  </a:moveTo>
                  <a:lnTo>
                    <a:pt x="57275" y="1"/>
                  </a:lnTo>
                  <a:cubicBezTo>
                    <a:pt x="60544" y="5505"/>
                    <a:pt x="62412" y="11943"/>
                    <a:pt x="62412" y="18814"/>
                  </a:cubicBezTo>
                  <a:cubicBezTo>
                    <a:pt x="62412" y="39329"/>
                    <a:pt x="45800" y="55941"/>
                    <a:pt x="25285" y="55941"/>
                  </a:cubicBezTo>
                  <a:cubicBezTo>
                    <a:pt x="15512" y="55941"/>
                    <a:pt x="6639" y="52171"/>
                    <a:pt x="1" y="46000"/>
                  </a:cubicBezTo>
                  <a:lnTo>
                    <a:pt x="1" y="46000"/>
                  </a:lnTo>
                  <a:cubicBezTo>
                    <a:pt x="6472" y="56941"/>
                    <a:pt x="18380" y="64280"/>
                    <a:pt x="31990" y="64280"/>
                  </a:cubicBezTo>
                  <a:cubicBezTo>
                    <a:pt x="52505" y="64280"/>
                    <a:pt x="69117" y="47635"/>
                    <a:pt x="69117" y="27153"/>
                  </a:cubicBezTo>
                  <a:cubicBezTo>
                    <a:pt x="69117" y="16412"/>
                    <a:pt x="64547" y="6772"/>
                    <a:pt x="57275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80;p20"/>
            <p:cNvSpPr/>
            <p:nvPr/>
          </p:nvSpPr>
          <p:spPr>
            <a:xfrm>
              <a:off x="4201625" y="648700"/>
              <a:ext cx="1855525" cy="1855500"/>
            </a:xfrm>
            <a:custGeom>
              <a:avLst/>
              <a:gdLst/>
              <a:ahLst/>
              <a:cxnLst/>
              <a:rect l="l" t="t" r="r" b="b"/>
              <a:pathLst>
                <a:path w="74221" h="74220" fill="none" extrusionOk="0">
                  <a:moveTo>
                    <a:pt x="37127" y="0"/>
                  </a:moveTo>
                  <a:cubicBezTo>
                    <a:pt x="57609" y="0"/>
                    <a:pt x="74221" y="16612"/>
                    <a:pt x="74221" y="37093"/>
                  </a:cubicBezTo>
                  <a:cubicBezTo>
                    <a:pt x="74221" y="57608"/>
                    <a:pt x="57609" y="74220"/>
                    <a:pt x="37127" y="74220"/>
                  </a:cubicBezTo>
                  <a:cubicBezTo>
                    <a:pt x="16613" y="74220"/>
                    <a:pt x="1" y="57575"/>
                    <a:pt x="1" y="37093"/>
                  </a:cubicBezTo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82;p20"/>
            <p:cNvSpPr/>
            <p:nvPr/>
          </p:nvSpPr>
          <p:spPr>
            <a:xfrm>
              <a:off x="4983850" y="562800"/>
              <a:ext cx="138475" cy="160125"/>
            </a:xfrm>
            <a:custGeom>
              <a:avLst/>
              <a:gdLst/>
              <a:ahLst/>
              <a:cxnLst/>
              <a:rect l="l" t="t" r="r" b="b"/>
              <a:pathLst>
                <a:path w="5539" h="6405" fill="none" extrusionOk="0">
                  <a:moveTo>
                    <a:pt x="5538" y="6405"/>
                  </a:moveTo>
                  <a:lnTo>
                    <a:pt x="1" y="3203"/>
                  </a:lnTo>
                  <a:lnTo>
                    <a:pt x="5538" y="0"/>
                  </a:lnTo>
                  <a:close/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83;p20"/>
            <p:cNvSpPr/>
            <p:nvPr/>
          </p:nvSpPr>
          <p:spPr>
            <a:xfrm>
              <a:off x="4383425" y="1769500"/>
              <a:ext cx="768075" cy="558750"/>
            </a:xfrm>
            <a:custGeom>
              <a:avLst/>
              <a:gdLst/>
              <a:ahLst/>
              <a:cxnLst/>
              <a:rect l="l" t="t" r="r" b="b"/>
              <a:pathLst>
                <a:path w="30723" h="22350" fill="none" extrusionOk="0">
                  <a:moveTo>
                    <a:pt x="1" y="0"/>
                  </a:moveTo>
                  <a:cubicBezTo>
                    <a:pt x="1" y="0"/>
                    <a:pt x="5571" y="19848"/>
                    <a:pt x="30723" y="22350"/>
                  </a:cubicBezTo>
                </a:path>
              </a:pathLst>
            </a:custGeom>
            <a:solidFill>
              <a:srgbClr val="FDD166"/>
            </a:solidFill>
            <a:ln w="31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oogle Shape;184;p20"/>
          <p:cNvGrpSpPr/>
          <p:nvPr/>
        </p:nvGrpSpPr>
        <p:grpSpPr>
          <a:xfrm>
            <a:off x="4990291" y="1156809"/>
            <a:ext cx="788062" cy="749812"/>
            <a:chOff x="6439900" y="545275"/>
            <a:chExt cx="1915550" cy="1958925"/>
          </a:xfrm>
        </p:grpSpPr>
        <p:sp>
          <p:nvSpPr>
            <p:cNvPr id="34" name="Google Shape;185;p20"/>
            <p:cNvSpPr/>
            <p:nvPr/>
          </p:nvSpPr>
          <p:spPr>
            <a:xfrm>
              <a:off x="6491600" y="545275"/>
              <a:ext cx="1855525" cy="1855525"/>
            </a:xfrm>
            <a:custGeom>
              <a:avLst/>
              <a:gdLst/>
              <a:ahLst/>
              <a:cxnLst/>
              <a:rect l="l" t="t" r="r" b="b"/>
              <a:pathLst>
                <a:path w="74221" h="74221" extrusionOk="0">
                  <a:moveTo>
                    <a:pt x="37094" y="1"/>
                  </a:moveTo>
                  <a:cubicBezTo>
                    <a:pt x="16612" y="1"/>
                    <a:pt x="1" y="16646"/>
                    <a:pt x="1" y="37127"/>
                  </a:cubicBezTo>
                  <a:cubicBezTo>
                    <a:pt x="1" y="57609"/>
                    <a:pt x="16612" y="74221"/>
                    <a:pt x="37094" y="74221"/>
                  </a:cubicBezTo>
                  <a:cubicBezTo>
                    <a:pt x="57608" y="74221"/>
                    <a:pt x="74220" y="57609"/>
                    <a:pt x="74220" y="37127"/>
                  </a:cubicBezTo>
                  <a:cubicBezTo>
                    <a:pt x="74220" y="16646"/>
                    <a:pt x="57608" y="1"/>
                    <a:pt x="37094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86;p20"/>
            <p:cNvSpPr/>
            <p:nvPr/>
          </p:nvSpPr>
          <p:spPr>
            <a:xfrm>
              <a:off x="6628375" y="794625"/>
              <a:ext cx="1727075" cy="1607000"/>
            </a:xfrm>
            <a:custGeom>
              <a:avLst/>
              <a:gdLst/>
              <a:ahLst/>
              <a:cxnLst/>
              <a:rect l="l" t="t" r="r" b="b"/>
              <a:pathLst>
                <a:path w="69083" h="64280" extrusionOk="0">
                  <a:moveTo>
                    <a:pt x="57274" y="1"/>
                  </a:moveTo>
                  <a:cubicBezTo>
                    <a:pt x="60543" y="5505"/>
                    <a:pt x="62411" y="11943"/>
                    <a:pt x="62411" y="18814"/>
                  </a:cubicBezTo>
                  <a:cubicBezTo>
                    <a:pt x="62411" y="39329"/>
                    <a:pt x="45800" y="55941"/>
                    <a:pt x="25285" y="55941"/>
                  </a:cubicBezTo>
                  <a:cubicBezTo>
                    <a:pt x="15511" y="55941"/>
                    <a:pt x="6638" y="52171"/>
                    <a:pt x="0" y="46000"/>
                  </a:cubicBezTo>
                  <a:lnTo>
                    <a:pt x="0" y="46000"/>
                  </a:lnTo>
                  <a:cubicBezTo>
                    <a:pt x="6471" y="56941"/>
                    <a:pt x="18380" y="64280"/>
                    <a:pt x="31990" y="64280"/>
                  </a:cubicBezTo>
                  <a:cubicBezTo>
                    <a:pt x="52471" y="64280"/>
                    <a:pt x="69083" y="47635"/>
                    <a:pt x="69083" y="27153"/>
                  </a:cubicBezTo>
                  <a:cubicBezTo>
                    <a:pt x="69083" y="16412"/>
                    <a:pt x="64546" y="6772"/>
                    <a:pt x="57274" y="1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87;p20"/>
            <p:cNvSpPr/>
            <p:nvPr/>
          </p:nvSpPr>
          <p:spPr>
            <a:xfrm>
              <a:off x="6439900" y="648700"/>
              <a:ext cx="1855525" cy="1855500"/>
            </a:xfrm>
            <a:custGeom>
              <a:avLst/>
              <a:gdLst/>
              <a:ahLst/>
              <a:cxnLst/>
              <a:rect l="l" t="t" r="r" b="b"/>
              <a:pathLst>
                <a:path w="74221" h="74220" fill="none" extrusionOk="0">
                  <a:moveTo>
                    <a:pt x="37127" y="0"/>
                  </a:moveTo>
                  <a:cubicBezTo>
                    <a:pt x="16612" y="0"/>
                    <a:pt x="0" y="16612"/>
                    <a:pt x="0" y="37093"/>
                  </a:cubicBezTo>
                  <a:cubicBezTo>
                    <a:pt x="0" y="57608"/>
                    <a:pt x="16612" y="74220"/>
                    <a:pt x="37127" y="74220"/>
                  </a:cubicBezTo>
                  <a:cubicBezTo>
                    <a:pt x="57608" y="74220"/>
                    <a:pt x="74220" y="57575"/>
                    <a:pt x="74220" y="37093"/>
                  </a:cubicBezTo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88;p20"/>
            <p:cNvSpPr/>
            <p:nvPr/>
          </p:nvSpPr>
          <p:spPr>
            <a:xfrm>
              <a:off x="7375575" y="562800"/>
              <a:ext cx="138450" cy="160125"/>
            </a:xfrm>
            <a:custGeom>
              <a:avLst/>
              <a:gdLst/>
              <a:ahLst/>
              <a:cxnLst/>
              <a:rect l="l" t="t" r="r" b="b"/>
              <a:pathLst>
                <a:path w="5538" h="6405" fill="none" extrusionOk="0">
                  <a:moveTo>
                    <a:pt x="0" y="6405"/>
                  </a:moveTo>
                  <a:lnTo>
                    <a:pt x="5537" y="32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90;p20"/>
            <p:cNvSpPr/>
            <p:nvPr/>
          </p:nvSpPr>
          <p:spPr>
            <a:xfrm>
              <a:off x="6604175" y="1769500"/>
              <a:ext cx="768075" cy="558750"/>
            </a:xfrm>
            <a:custGeom>
              <a:avLst/>
              <a:gdLst/>
              <a:ahLst/>
              <a:cxnLst/>
              <a:rect l="l" t="t" r="r" b="b"/>
              <a:pathLst>
                <a:path w="30723" h="22350" fill="none" extrusionOk="0">
                  <a:moveTo>
                    <a:pt x="1" y="0"/>
                  </a:moveTo>
                  <a:cubicBezTo>
                    <a:pt x="1" y="0"/>
                    <a:pt x="5571" y="19848"/>
                    <a:pt x="30723" y="22350"/>
                  </a:cubicBezTo>
                </a:path>
              </a:pathLst>
            </a:custGeom>
            <a:noFill/>
            <a:ln w="31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Google Shape;209;p20"/>
          <p:cNvSpPr txBox="1">
            <a:spLocks/>
          </p:cNvSpPr>
          <p:nvPr/>
        </p:nvSpPr>
        <p:spPr>
          <a:xfrm>
            <a:off x="439267" y="1139712"/>
            <a:ext cx="2659551" cy="7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Ho: El contenido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responsive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influye en la captación de productos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financieros.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Roboto"/>
            </a:endParaRPr>
          </a:p>
        </p:txBody>
      </p:sp>
      <p:sp>
        <p:nvSpPr>
          <p:cNvPr id="44" name="Google Shape;213;p20"/>
          <p:cNvSpPr/>
          <p:nvPr/>
        </p:nvSpPr>
        <p:spPr>
          <a:xfrm>
            <a:off x="3489427" y="1515397"/>
            <a:ext cx="271002" cy="2521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Google Shape;214;p20"/>
          <p:cNvSpPr/>
          <p:nvPr/>
        </p:nvSpPr>
        <p:spPr>
          <a:xfrm>
            <a:off x="5275864" y="1515397"/>
            <a:ext cx="271002" cy="2521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70553" y="1222083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</a:t>
            </a:r>
            <a:endParaRPr lang="es-EC" sz="1600" b="1" dirty="0"/>
          </a:p>
        </p:txBody>
      </p:sp>
      <p:sp>
        <p:nvSpPr>
          <p:cNvPr id="46" name="Rectángulo 45"/>
          <p:cNvSpPr/>
          <p:nvPr/>
        </p:nvSpPr>
        <p:spPr>
          <a:xfrm>
            <a:off x="5567270" y="1178627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</a:t>
            </a:r>
            <a:endParaRPr lang="es-EC" sz="1600" b="1" dirty="0"/>
          </a:p>
        </p:txBody>
      </p:sp>
      <p:sp>
        <p:nvSpPr>
          <p:cNvPr id="47" name="Google Shape;209;p20"/>
          <p:cNvSpPr txBox="1">
            <a:spLocks/>
          </p:cNvSpPr>
          <p:nvPr/>
        </p:nvSpPr>
        <p:spPr>
          <a:xfrm>
            <a:off x="6046306" y="1156809"/>
            <a:ext cx="2659551" cy="7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Ho: El contenido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responsive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influye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captación de productos financieros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Roboto"/>
            </a:endParaRPr>
          </a:p>
        </p:txBody>
      </p:sp>
      <p:sp>
        <p:nvSpPr>
          <p:cNvPr id="59" name="Google Shape;821;p34"/>
          <p:cNvSpPr/>
          <p:nvPr/>
        </p:nvSpPr>
        <p:spPr>
          <a:xfrm>
            <a:off x="5373862" y="2854935"/>
            <a:ext cx="3198478" cy="1808636"/>
          </a:xfrm>
          <a:custGeom>
            <a:avLst/>
            <a:gdLst/>
            <a:ahLst/>
            <a:cxnLst/>
            <a:rect l="l" t="t" r="r" b="b"/>
            <a:pathLst>
              <a:path w="46868" h="46868" extrusionOk="0">
                <a:moveTo>
                  <a:pt x="2936" y="0"/>
                </a:moveTo>
                <a:cubicBezTo>
                  <a:pt x="1302" y="0"/>
                  <a:pt x="1" y="1335"/>
                  <a:pt x="1" y="2936"/>
                </a:cubicBezTo>
                <a:lnTo>
                  <a:pt x="1" y="43932"/>
                </a:lnTo>
                <a:cubicBezTo>
                  <a:pt x="1" y="45566"/>
                  <a:pt x="1335" y="46867"/>
                  <a:pt x="2936" y="46867"/>
                </a:cubicBezTo>
                <a:lnTo>
                  <a:pt x="43932" y="46867"/>
                </a:lnTo>
                <a:cubicBezTo>
                  <a:pt x="45567" y="46867"/>
                  <a:pt x="46868" y="45566"/>
                  <a:pt x="46868" y="43932"/>
                </a:cubicBezTo>
                <a:lnTo>
                  <a:pt x="46868" y="2936"/>
                </a:lnTo>
                <a:cubicBezTo>
                  <a:pt x="46868" y="1335"/>
                  <a:pt x="45567" y="0"/>
                  <a:pt x="43932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r>
              <a:rPr lang="es-MX" sz="1200" b="1" dirty="0" smtClean="0"/>
              <a:t>Análisis</a:t>
            </a:r>
            <a:r>
              <a:rPr lang="es-MX" sz="1200" b="1" dirty="0"/>
              <a:t>: </a:t>
            </a:r>
          </a:p>
          <a:p>
            <a:r>
              <a:rPr lang="es-MX" sz="1200" dirty="0" smtClean="0"/>
              <a:t>Al </a:t>
            </a:r>
            <a:r>
              <a:rPr lang="es-MX" sz="1200" dirty="0"/>
              <a:t>analizar las variables </a:t>
            </a:r>
            <a:r>
              <a:rPr lang="es-EC" sz="1200" dirty="0"/>
              <a:t>variables ¿Ha solicitado alguno de los siguientes servicios en línea en los últimos 6 meses?*¿A través de que dispositivo solicitó este servicio? </a:t>
            </a:r>
            <a:r>
              <a:rPr lang="es-MX" sz="1200" dirty="0" smtClean="0"/>
              <a:t>Se </a:t>
            </a:r>
            <a:r>
              <a:rPr lang="es-MX" sz="1200" dirty="0"/>
              <a:t>obtiene que </a:t>
            </a:r>
            <a:r>
              <a:rPr lang="es-MX" sz="1200" dirty="0" smtClean="0"/>
              <a:t>0,003 es </a:t>
            </a:r>
            <a:r>
              <a:rPr lang="es-MX" sz="1200" dirty="0"/>
              <a:t>&lt; 0,05 por lo tanto se acepta la Ha y se rechaza Ho, de tal manera que existe relación entre ambas </a:t>
            </a:r>
            <a:r>
              <a:rPr lang="es-MX" sz="1200" dirty="0" smtClean="0"/>
              <a:t>variables</a:t>
            </a:r>
            <a:r>
              <a:rPr lang="es-MX" sz="1200" dirty="0"/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" name="Imagen 29"/>
          <p:cNvPicPr/>
          <p:nvPr/>
        </p:nvPicPr>
        <p:blipFill>
          <a:blip r:embed="rId4"/>
          <a:stretch>
            <a:fillRect/>
          </a:stretch>
        </p:blipFill>
        <p:spPr>
          <a:xfrm>
            <a:off x="547554" y="2854934"/>
            <a:ext cx="4355186" cy="14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943" y="417986"/>
            <a:ext cx="883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PRUEBA DE CHI CUADRADO – CONTENT MARKETING</a:t>
            </a:r>
            <a:endParaRPr lang="es-EC" sz="2400" b="1" dirty="0"/>
          </a:p>
        </p:txBody>
      </p:sp>
      <p:grpSp>
        <p:nvGrpSpPr>
          <p:cNvPr id="26" name="Google Shape;177;p20"/>
          <p:cNvGrpSpPr/>
          <p:nvPr/>
        </p:nvGrpSpPr>
        <p:grpSpPr>
          <a:xfrm>
            <a:off x="3208855" y="1174796"/>
            <a:ext cx="788412" cy="749811"/>
            <a:chOff x="4201625" y="545275"/>
            <a:chExt cx="1916400" cy="1958925"/>
          </a:xfrm>
        </p:grpSpPr>
        <p:sp>
          <p:nvSpPr>
            <p:cNvPr id="27" name="Google Shape;178;p20"/>
            <p:cNvSpPr/>
            <p:nvPr/>
          </p:nvSpPr>
          <p:spPr>
            <a:xfrm>
              <a:off x="4262500" y="545275"/>
              <a:ext cx="1855525" cy="1855525"/>
            </a:xfrm>
            <a:custGeom>
              <a:avLst/>
              <a:gdLst/>
              <a:ahLst/>
              <a:cxnLst/>
              <a:rect l="l" t="t" r="r" b="b"/>
              <a:pathLst>
                <a:path w="74221" h="74221" extrusionOk="0">
                  <a:moveTo>
                    <a:pt x="37094" y="1"/>
                  </a:moveTo>
                  <a:cubicBezTo>
                    <a:pt x="16613" y="1"/>
                    <a:pt x="1" y="16646"/>
                    <a:pt x="1" y="37127"/>
                  </a:cubicBezTo>
                  <a:cubicBezTo>
                    <a:pt x="1" y="57609"/>
                    <a:pt x="16613" y="74221"/>
                    <a:pt x="37094" y="74221"/>
                  </a:cubicBezTo>
                  <a:cubicBezTo>
                    <a:pt x="57609" y="74221"/>
                    <a:pt x="74221" y="57609"/>
                    <a:pt x="74221" y="37127"/>
                  </a:cubicBezTo>
                  <a:cubicBezTo>
                    <a:pt x="74221" y="16646"/>
                    <a:pt x="57609" y="1"/>
                    <a:pt x="37094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79;p20"/>
            <p:cNvSpPr/>
            <p:nvPr/>
          </p:nvSpPr>
          <p:spPr>
            <a:xfrm>
              <a:off x="4390100" y="794625"/>
              <a:ext cx="1727925" cy="1607000"/>
            </a:xfrm>
            <a:custGeom>
              <a:avLst/>
              <a:gdLst/>
              <a:ahLst/>
              <a:cxnLst/>
              <a:rect l="l" t="t" r="r" b="b"/>
              <a:pathLst>
                <a:path w="69117" h="64280" extrusionOk="0">
                  <a:moveTo>
                    <a:pt x="57275" y="1"/>
                  </a:moveTo>
                  <a:lnTo>
                    <a:pt x="57275" y="1"/>
                  </a:lnTo>
                  <a:cubicBezTo>
                    <a:pt x="60544" y="5505"/>
                    <a:pt x="62412" y="11943"/>
                    <a:pt x="62412" y="18814"/>
                  </a:cubicBezTo>
                  <a:cubicBezTo>
                    <a:pt x="62412" y="39329"/>
                    <a:pt x="45800" y="55941"/>
                    <a:pt x="25285" y="55941"/>
                  </a:cubicBezTo>
                  <a:cubicBezTo>
                    <a:pt x="15512" y="55941"/>
                    <a:pt x="6639" y="52171"/>
                    <a:pt x="1" y="46000"/>
                  </a:cubicBezTo>
                  <a:lnTo>
                    <a:pt x="1" y="46000"/>
                  </a:lnTo>
                  <a:cubicBezTo>
                    <a:pt x="6472" y="56941"/>
                    <a:pt x="18380" y="64280"/>
                    <a:pt x="31990" y="64280"/>
                  </a:cubicBezTo>
                  <a:cubicBezTo>
                    <a:pt x="52505" y="64280"/>
                    <a:pt x="69117" y="47635"/>
                    <a:pt x="69117" y="27153"/>
                  </a:cubicBezTo>
                  <a:cubicBezTo>
                    <a:pt x="69117" y="16412"/>
                    <a:pt x="64547" y="6772"/>
                    <a:pt x="57275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80;p20"/>
            <p:cNvSpPr/>
            <p:nvPr/>
          </p:nvSpPr>
          <p:spPr>
            <a:xfrm>
              <a:off x="4201625" y="648700"/>
              <a:ext cx="1855525" cy="1855500"/>
            </a:xfrm>
            <a:custGeom>
              <a:avLst/>
              <a:gdLst/>
              <a:ahLst/>
              <a:cxnLst/>
              <a:rect l="l" t="t" r="r" b="b"/>
              <a:pathLst>
                <a:path w="74221" h="74220" fill="none" extrusionOk="0">
                  <a:moveTo>
                    <a:pt x="37127" y="0"/>
                  </a:moveTo>
                  <a:cubicBezTo>
                    <a:pt x="57609" y="0"/>
                    <a:pt x="74221" y="16612"/>
                    <a:pt x="74221" y="37093"/>
                  </a:cubicBezTo>
                  <a:cubicBezTo>
                    <a:pt x="74221" y="57608"/>
                    <a:pt x="57609" y="74220"/>
                    <a:pt x="37127" y="74220"/>
                  </a:cubicBezTo>
                  <a:cubicBezTo>
                    <a:pt x="16613" y="74220"/>
                    <a:pt x="1" y="57575"/>
                    <a:pt x="1" y="37093"/>
                  </a:cubicBezTo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82;p20"/>
            <p:cNvSpPr/>
            <p:nvPr/>
          </p:nvSpPr>
          <p:spPr>
            <a:xfrm>
              <a:off x="4983850" y="562800"/>
              <a:ext cx="138475" cy="160125"/>
            </a:xfrm>
            <a:custGeom>
              <a:avLst/>
              <a:gdLst/>
              <a:ahLst/>
              <a:cxnLst/>
              <a:rect l="l" t="t" r="r" b="b"/>
              <a:pathLst>
                <a:path w="5539" h="6405" fill="none" extrusionOk="0">
                  <a:moveTo>
                    <a:pt x="5538" y="6405"/>
                  </a:moveTo>
                  <a:lnTo>
                    <a:pt x="1" y="3203"/>
                  </a:lnTo>
                  <a:lnTo>
                    <a:pt x="5538" y="0"/>
                  </a:lnTo>
                  <a:close/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83;p20"/>
            <p:cNvSpPr/>
            <p:nvPr/>
          </p:nvSpPr>
          <p:spPr>
            <a:xfrm>
              <a:off x="4383425" y="1769500"/>
              <a:ext cx="768075" cy="558750"/>
            </a:xfrm>
            <a:custGeom>
              <a:avLst/>
              <a:gdLst/>
              <a:ahLst/>
              <a:cxnLst/>
              <a:rect l="l" t="t" r="r" b="b"/>
              <a:pathLst>
                <a:path w="30723" h="22350" fill="none" extrusionOk="0">
                  <a:moveTo>
                    <a:pt x="1" y="0"/>
                  </a:moveTo>
                  <a:cubicBezTo>
                    <a:pt x="1" y="0"/>
                    <a:pt x="5571" y="19848"/>
                    <a:pt x="30723" y="22350"/>
                  </a:cubicBezTo>
                </a:path>
              </a:pathLst>
            </a:custGeom>
            <a:solidFill>
              <a:srgbClr val="FDD166"/>
            </a:solidFill>
            <a:ln w="31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oogle Shape;184;p20"/>
          <p:cNvGrpSpPr/>
          <p:nvPr/>
        </p:nvGrpSpPr>
        <p:grpSpPr>
          <a:xfrm>
            <a:off x="4990291" y="1156809"/>
            <a:ext cx="788062" cy="749812"/>
            <a:chOff x="6439900" y="545275"/>
            <a:chExt cx="1915550" cy="1958925"/>
          </a:xfrm>
        </p:grpSpPr>
        <p:sp>
          <p:nvSpPr>
            <p:cNvPr id="34" name="Google Shape;185;p20"/>
            <p:cNvSpPr/>
            <p:nvPr/>
          </p:nvSpPr>
          <p:spPr>
            <a:xfrm>
              <a:off x="6491600" y="545275"/>
              <a:ext cx="1855525" cy="1855525"/>
            </a:xfrm>
            <a:custGeom>
              <a:avLst/>
              <a:gdLst/>
              <a:ahLst/>
              <a:cxnLst/>
              <a:rect l="l" t="t" r="r" b="b"/>
              <a:pathLst>
                <a:path w="74221" h="74221" extrusionOk="0">
                  <a:moveTo>
                    <a:pt x="37094" y="1"/>
                  </a:moveTo>
                  <a:cubicBezTo>
                    <a:pt x="16612" y="1"/>
                    <a:pt x="1" y="16646"/>
                    <a:pt x="1" y="37127"/>
                  </a:cubicBezTo>
                  <a:cubicBezTo>
                    <a:pt x="1" y="57609"/>
                    <a:pt x="16612" y="74221"/>
                    <a:pt x="37094" y="74221"/>
                  </a:cubicBezTo>
                  <a:cubicBezTo>
                    <a:pt x="57608" y="74221"/>
                    <a:pt x="74220" y="57609"/>
                    <a:pt x="74220" y="37127"/>
                  </a:cubicBezTo>
                  <a:cubicBezTo>
                    <a:pt x="74220" y="16646"/>
                    <a:pt x="57608" y="1"/>
                    <a:pt x="37094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86;p20"/>
            <p:cNvSpPr/>
            <p:nvPr/>
          </p:nvSpPr>
          <p:spPr>
            <a:xfrm>
              <a:off x="6628375" y="794625"/>
              <a:ext cx="1727075" cy="1607000"/>
            </a:xfrm>
            <a:custGeom>
              <a:avLst/>
              <a:gdLst/>
              <a:ahLst/>
              <a:cxnLst/>
              <a:rect l="l" t="t" r="r" b="b"/>
              <a:pathLst>
                <a:path w="69083" h="64280" extrusionOk="0">
                  <a:moveTo>
                    <a:pt x="57274" y="1"/>
                  </a:moveTo>
                  <a:cubicBezTo>
                    <a:pt x="60543" y="5505"/>
                    <a:pt x="62411" y="11943"/>
                    <a:pt x="62411" y="18814"/>
                  </a:cubicBezTo>
                  <a:cubicBezTo>
                    <a:pt x="62411" y="39329"/>
                    <a:pt x="45800" y="55941"/>
                    <a:pt x="25285" y="55941"/>
                  </a:cubicBezTo>
                  <a:cubicBezTo>
                    <a:pt x="15511" y="55941"/>
                    <a:pt x="6638" y="52171"/>
                    <a:pt x="0" y="46000"/>
                  </a:cubicBezTo>
                  <a:lnTo>
                    <a:pt x="0" y="46000"/>
                  </a:lnTo>
                  <a:cubicBezTo>
                    <a:pt x="6471" y="56941"/>
                    <a:pt x="18380" y="64280"/>
                    <a:pt x="31990" y="64280"/>
                  </a:cubicBezTo>
                  <a:cubicBezTo>
                    <a:pt x="52471" y="64280"/>
                    <a:pt x="69083" y="47635"/>
                    <a:pt x="69083" y="27153"/>
                  </a:cubicBezTo>
                  <a:cubicBezTo>
                    <a:pt x="69083" y="16412"/>
                    <a:pt x="64546" y="6772"/>
                    <a:pt x="57274" y="1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87;p20"/>
            <p:cNvSpPr/>
            <p:nvPr/>
          </p:nvSpPr>
          <p:spPr>
            <a:xfrm>
              <a:off x="6439900" y="648700"/>
              <a:ext cx="1855525" cy="1855500"/>
            </a:xfrm>
            <a:custGeom>
              <a:avLst/>
              <a:gdLst/>
              <a:ahLst/>
              <a:cxnLst/>
              <a:rect l="l" t="t" r="r" b="b"/>
              <a:pathLst>
                <a:path w="74221" h="74220" fill="none" extrusionOk="0">
                  <a:moveTo>
                    <a:pt x="37127" y="0"/>
                  </a:moveTo>
                  <a:cubicBezTo>
                    <a:pt x="16612" y="0"/>
                    <a:pt x="0" y="16612"/>
                    <a:pt x="0" y="37093"/>
                  </a:cubicBezTo>
                  <a:cubicBezTo>
                    <a:pt x="0" y="57608"/>
                    <a:pt x="16612" y="74220"/>
                    <a:pt x="37127" y="74220"/>
                  </a:cubicBezTo>
                  <a:cubicBezTo>
                    <a:pt x="57608" y="74220"/>
                    <a:pt x="74220" y="57575"/>
                    <a:pt x="74220" y="37093"/>
                  </a:cubicBezTo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88;p20"/>
            <p:cNvSpPr/>
            <p:nvPr/>
          </p:nvSpPr>
          <p:spPr>
            <a:xfrm>
              <a:off x="7375575" y="562800"/>
              <a:ext cx="138450" cy="160125"/>
            </a:xfrm>
            <a:custGeom>
              <a:avLst/>
              <a:gdLst/>
              <a:ahLst/>
              <a:cxnLst/>
              <a:rect l="l" t="t" r="r" b="b"/>
              <a:pathLst>
                <a:path w="5538" h="6405" fill="none" extrusionOk="0">
                  <a:moveTo>
                    <a:pt x="0" y="6405"/>
                  </a:moveTo>
                  <a:lnTo>
                    <a:pt x="5537" y="32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90;p20"/>
            <p:cNvSpPr/>
            <p:nvPr/>
          </p:nvSpPr>
          <p:spPr>
            <a:xfrm>
              <a:off x="6604175" y="1769500"/>
              <a:ext cx="768075" cy="558750"/>
            </a:xfrm>
            <a:custGeom>
              <a:avLst/>
              <a:gdLst/>
              <a:ahLst/>
              <a:cxnLst/>
              <a:rect l="l" t="t" r="r" b="b"/>
              <a:pathLst>
                <a:path w="30723" h="22350" fill="none" extrusionOk="0">
                  <a:moveTo>
                    <a:pt x="1" y="0"/>
                  </a:moveTo>
                  <a:cubicBezTo>
                    <a:pt x="1" y="0"/>
                    <a:pt x="5571" y="19848"/>
                    <a:pt x="30723" y="22350"/>
                  </a:cubicBezTo>
                </a:path>
              </a:pathLst>
            </a:custGeom>
            <a:noFill/>
            <a:ln w="31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Google Shape;209;p20"/>
          <p:cNvSpPr txBox="1">
            <a:spLocks/>
          </p:cNvSpPr>
          <p:nvPr/>
        </p:nvSpPr>
        <p:spPr>
          <a:xfrm>
            <a:off x="439267" y="1139712"/>
            <a:ext cx="2659551" cy="7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uso de Content Marketing no incide de manera significativa en el comportamiento del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consumidor.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Roboto"/>
            </a:endParaRPr>
          </a:p>
        </p:txBody>
      </p:sp>
      <p:sp>
        <p:nvSpPr>
          <p:cNvPr id="44" name="Google Shape;213;p20"/>
          <p:cNvSpPr/>
          <p:nvPr/>
        </p:nvSpPr>
        <p:spPr>
          <a:xfrm>
            <a:off x="3489427" y="1515397"/>
            <a:ext cx="271002" cy="2521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Google Shape;214;p20"/>
          <p:cNvSpPr/>
          <p:nvPr/>
        </p:nvSpPr>
        <p:spPr>
          <a:xfrm>
            <a:off x="5275864" y="1515397"/>
            <a:ext cx="271002" cy="2521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70553" y="1222083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</a:t>
            </a:r>
            <a:endParaRPr lang="es-EC" sz="1600" b="1" dirty="0"/>
          </a:p>
        </p:txBody>
      </p:sp>
      <p:sp>
        <p:nvSpPr>
          <p:cNvPr id="46" name="Rectángulo 45"/>
          <p:cNvSpPr/>
          <p:nvPr/>
        </p:nvSpPr>
        <p:spPr>
          <a:xfrm>
            <a:off x="5567270" y="1178627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</a:t>
            </a:r>
            <a:endParaRPr lang="es-EC" sz="1600" b="1" dirty="0"/>
          </a:p>
        </p:txBody>
      </p:sp>
      <p:sp>
        <p:nvSpPr>
          <p:cNvPr id="47" name="Google Shape;209;p20"/>
          <p:cNvSpPr txBox="1">
            <a:spLocks/>
          </p:cNvSpPr>
          <p:nvPr/>
        </p:nvSpPr>
        <p:spPr>
          <a:xfrm>
            <a:off x="6046306" y="1156809"/>
            <a:ext cx="2659551" cy="7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uso de Content Marketing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manera significativa en el comportamiento del consumidor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Roboto"/>
            </a:endParaRPr>
          </a:p>
        </p:txBody>
      </p:sp>
      <p:sp>
        <p:nvSpPr>
          <p:cNvPr id="59" name="Google Shape;821;p34"/>
          <p:cNvSpPr/>
          <p:nvPr/>
        </p:nvSpPr>
        <p:spPr>
          <a:xfrm>
            <a:off x="5373862" y="2854935"/>
            <a:ext cx="3198478" cy="1808636"/>
          </a:xfrm>
          <a:custGeom>
            <a:avLst/>
            <a:gdLst/>
            <a:ahLst/>
            <a:cxnLst/>
            <a:rect l="l" t="t" r="r" b="b"/>
            <a:pathLst>
              <a:path w="46868" h="46868" extrusionOk="0">
                <a:moveTo>
                  <a:pt x="2936" y="0"/>
                </a:moveTo>
                <a:cubicBezTo>
                  <a:pt x="1302" y="0"/>
                  <a:pt x="1" y="1335"/>
                  <a:pt x="1" y="2936"/>
                </a:cubicBezTo>
                <a:lnTo>
                  <a:pt x="1" y="43932"/>
                </a:lnTo>
                <a:cubicBezTo>
                  <a:pt x="1" y="45566"/>
                  <a:pt x="1335" y="46867"/>
                  <a:pt x="2936" y="46867"/>
                </a:cubicBezTo>
                <a:lnTo>
                  <a:pt x="43932" y="46867"/>
                </a:lnTo>
                <a:cubicBezTo>
                  <a:pt x="45567" y="46867"/>
                  <a:pt x="46868" y="45566"/>
                  <a:pt x="46868" y="43932"/>
                </a:cubicBezTo>
                <a:lnTo>
                  <a:pt x="46868" y="2936"/>
                </a:lnTo>
                <a:cubicBezTo>
                  <a:pt x="46868" y="1335"/>
                  <a:pt x="45567" y="0"/>
                  <a:pt x="43932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r>
              <a:rPr lang="es-MX" sz="1200" b="1" dirty="0" smtClean="0"/>
              <a:t>Análisis</a:t>
            </a:r>
            <a:r>
              <a:rPr lang="es-MX" sz="1200" b="1" dirty="0"/>
              <a:t>: </a:t>
            </a:r>
          </a:p>
          <a:p>
            <a:r>
              <a:rPr lang="es-MX" sz="1200" dirty="0" smtClean="0"/>
              <a:t>Al </a:t>
            </a:r>
            <a:r>
              <a:rPr lang="es-MX" sz="1200" dirty="0"/>
              <a:t>analizar las variables </a:t>
            </a:r>
            <a:r>
              <a:rPr lang="es-EC" sz="1200" dirty="0"/>
              <a:t>variables ¿Sigue a alguna Cooperativa de ahorro y crédito en redes sociales? Y ¿Cuándo observa contenido que es de tu interés que acción </a:t>
            </a:r>
            <a:r>
              <a:rPr lang="es-EC" sz="1200" dirty="0" smtClean="0"/>
              <a:t>realiza?.</a:t>
            </a:r>
            <a:r>
              <a:rPr lang="es-MX" sz="1200" dirty="0" smtClean="0"/>
              <a:t>Se </a:t>
            </a:r>
            <a:r>
              <a:rPr lang="es-MX" sz="1200" dirty="0"/>
              <a:t>obtiene que </a:t>
            </a:r>
            <a:r>
              <a:rPr lang="es-MX" sz="1200" dirty="0" smtClean="0"/>
              <a:t>0,047 es </a:t>
            </a:r>
            <a:r>
              <a:rPr lang="es-MX" sz="1200" dirty="0"/>
              <a:t>&lt; 0,05 por lo tanto se acepta la Ha y se rechaza Ho, de tal manera que existe relación entre ambas </a:t>
            </a:r>
            <a:r>
              <a:rPr lang="es-MX" sz="1200" dirty="0" smtClean="0"/>
              <a:t>variables</a:t>
            </a:r>
            <a:r>
              <a:rPr lang="es-MX" sz="1200" dirty="0"/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72" y="2513256"/>
            <a:ext cx="4024878" cy="25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4943" y="146680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PROPUESTA DE MEJORA</a:t>
            </a:r>
            <a:endParaRPr lang="es-EC" sz="28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44320"/>
              </p:ext>
            </p:extLst>
          </p:nvPr>
        </p:nvGraphicFramePr>
        <p:xfrm>
          <a:off x="151570" y="669900"/>
          <a:ext cx="8962519" cy="449783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64007"/>
                <a:gridCol w="1064007"/>
                <a:gridCol w="1064007"/>
                <a:gridCol w="1754005"/>
                <a:gridCol w="452176"/>
                <a:gridCol w="582804"/>
                <a:gridCol w="994787"/>
                <a:gridCol w="643095"/>
                <a:gridCol w="1343631"/>
              </a:tblGrid>
              <a:tr h="1269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CRONOGRAMA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78" marR="4478" marT="4478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 DE GESTIÓN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</a:tr>
              <a:tr h="2411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Inicio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finalización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15244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Analizar el Plan de</a:t>
                      </a:r>
                      <a:b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Digital de las principales Cooperativas de Ahorro y Crédito, focalizar los esfuerzos en analizar el mercado, desarrollar un </a:t>
                      </a:r>
                      <a:r>
                        <a:rPr lang="es-MX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buyer</a:t>
                      </a:r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persona, estrategias y canales de comunicación, con el fin de mejorar el </a:t>
                      </a:r>
                      <a:r>
                        <a:rPr lang="es-MX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engament</a:t>
                      </a:r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MX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awareness</a:t>
                      </a:r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dentro de los próximos 3 meses.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de un estudio de mercado de la competencia.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Investigar los activos digitales de las Cooperativas del mismo segmento.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de redes sociales, </a:t>
                      </a:r>
                      <a:r>
                        <a:rPr lang="es-EC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pautaje</a:t>
                      </a:r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publicitario.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15-sep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Marketing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$300.00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*Alcances</a:t>
                      </a:r>
                      <a:b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*Impresiones</a:t>
                      </a:r>
                      <a:b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*Engagement</a:t>
                      </a:r>
                      <a:b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*Número de posteos</a:t>
                      </a:r>
                      <a:b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*Número de clics</a:t>
                      </a:r>
                      <a:b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*Posicionamiento</a:t>
                      </a:r>
                      <a:b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*Cantidad de campañas publicitarias en curso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</a:tr>
              <a:tr h="2538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SEO y SEM.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15-sep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20-sep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Master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$250.00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*Posicionamiento orgánico y pagado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b"/>
                </a:tc>
              </a:tr>
              <a:tr h="4530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de las mejores estrategias digitales.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de tendencias, formatos y mejores prácticas digitales.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20-sep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Marketing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*Número de formatos para las distintas redes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b"/>
                </a:tc>
              </a:tr>
              <a:tr h="2538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Monitoreo constante de los canales digitales.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15-sep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20-sep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Marketing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$450.00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*Número de publicaciones mensuales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b"/>
                </a:tc>
              </a:tr>
              <a:tr h="5647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de un perfil de buyer persona.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de customer insights con los departamento que interactuan con el.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de cuestionario de preguntas para conocer mejor al cliente.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25-sep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10-oct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</a:t>
                      </a:r>
                      <a:r>
                        <a:rPr lang="es-MX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Marketing,Gestión</a:t>
                      </a:r>
                      <a:r>
                        <a:rPr lang="es-MX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Comercial, Gestión de Servicio al cliente, Oficinas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*Cantidad de entrevistas</a:t>
                      </a:r>
                      <a:b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*Perfiles de buyer personas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b"/>
                </a:tc>
              </a:tr>
              <a:tr h="2538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Actualización constante del buyer persona.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01-nov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Marketing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*Información recopilada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b"/>
                </a:tc>
              </a:tr>
              <a:tr h="3807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herramientas para construcción de un buyer persona.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de herramientas Inbound que se acoplen a tus necesidades.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Marketing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*Número de herramientas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b"/>
                </a:tc>
              </a:tr>
              <a:tr h="4530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de los canales digitales con el fin de conocer los más eficientes.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15-sep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Marketing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$150.00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*Número de canales digitales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b"/>
                </a:tc>
              </a:tr>
              <a:tr h="126907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$1,650.00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8" marR="4478" marT="447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4943" y="146680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PROPUESTA DE MEJORA</a:t>
            </a:r>
            <a:endParaRPr lang="es-EC" sz="28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10992"/>
              </p:ext>
            </p:extLst>
          </p:nvPr>
        </p:nvGraphicFramePr>
        <p:xfrm>
          <a:off x="214943" y="756680"/>
          <a:ext cx="8835773" cy="44288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59983"/>
                <a:gridCol w="1059983"/>
                <a:gridCol w="1059983"/>
                <a:gridCol w="1609187"/>
                <a:gridCol w="432079"/>
                <a:gridCol w="582805"/>
                <a:gridCol w="1155560"/>
                <a:gridCol w="823946"/>
                <a:gridCol w="1052247"/>
              </a:tblGrid>
              <a:tr h="1309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OBJETIVO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ESTRATEGIA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ACTIVIDAD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ACCIÓN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CRONOGRAMA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RESPONSABLE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COSTO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INDICADOR DE GESTIÓN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</a:tr>
              <a:tr h="3842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Fecha de Inicio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 smtClean="0">
                          <a:effectLst/>
                        </a:rPr>
                        <a:t>finalización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641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Diseñar un plan de manejo de leads, a través de sistemas en línea, con el fin de distribuir la información obtenida y mejorar la UX.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Coordinación para compartir los leads obtenidos en tiempo real con la parte comercial.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Obtención de mayores leads de calidad y seguimiento a clientes potenciales.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Asignación de leads a la gestión comercial a través de plataformas en línea.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01-oct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06-oct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Gestión de marketing y web master.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 $       60.00 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*Número de leads alcanzados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</a:tr>
              <a:tr h="3886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Contacto con leads de calidad y registro en el sistema.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07-oct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07-oct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</a:rPr>
                        <a:t>Gestión Comercial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 $       60.00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*Número de leads contactados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</a:tr>
              <a:tr h="3886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Elaboración de scripts de respuestas y protocolos para cerrar la venta.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01-oct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05-oct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Gestión de Marketing y Servicio al cliente.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 $       50.00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*Número de clientes satisfechos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</a:tr>
              <a:tr h="2591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Monitoreo constante de la gestión realizada.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02-oct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12-oct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Gestión de Marketing y Comercial.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 $       50.00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*Número de leads atentidos por asesor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</a:tr>
              <a:tr h="5108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Mejoramiento de la experiencia del usuario digital.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Digitalización de productos y servicios financieros.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Medición de captación de productos financieros.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02-oct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31-oct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</a:rPr>
                        <a:t>Gestión Comercial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 $     100.00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*Número de productos aperturados digitalmente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</a:tr>
              <a:tr h="3886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Evaluación de percepción de la marca en canales digitales.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05-oct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05-nov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</a:rPr>
                        <a:t>Gestión de Marketing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 $     100.00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*Top of mind de entidades financieras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</a:tr>
              <a:tr h="6905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Obtención datos cuantitativos y cualitativos y hacer un análisis e investigación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Crear un prototipo basado en información básica de contenido, público objetivo, arquitectura de la información.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25-sep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30-oct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</a:rPr>
                        <a:t>Gestión de Innovación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 $     600.00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</a:rPr>
                        <a:t>*Cantidad de prototipos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</a:tr>
              <a:tr h="5182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Entrevistas a grupos de personas o individuales sobre sus sentimientos y opiniones.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20-nov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10-dic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Gestión de Innovación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 $     500.00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>
                          <a:effectLst/>
                        </a:rPr>
                        <a:t>*Número de entrevistas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</a:tr>
              <a:tr h="130999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EC" sz="900" u="none" strike="noStrike">
                          <a:effectLst/>
                        </a:rPr>
                        <a:t>TOTAL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 $   1,520.00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2" marR="4752" marT="475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0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943" y="417986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CONCLUSIONES</a:t>
            </a:r>
            <a:endParaRPr lang="es-EC" sz="2800" b="1" dirty="0"/>
          </a:p>
        </p:txBody>
      </p:sp>
      <p:grpSp>
        <p:nvGrpSpPr>
          <p:cNvPr id="23" name="Google Shape;682;p31"/>
          <p:cNvGrpSpPr/>
          <p:nvPr/>
        </p:nvGrpSpPr>
        <p:grpSpPr>
          <a:xfrm>
            <a:off x="4857413" y="1093014"/>
            <a:ext cx="4193304" cy="1700561"/>
            <a:chOff x="4873933" y="1887475"/>
            <a:chExt cx="3521656" cy="1059583"/>
          </a:xfrm>
        </p:grpSpPr>
        <p:sp>
          <p:nvSpPr>
            <p:cNvPr id="24" name="Google Shape;683;p31"/>
            <p:cNvSpPr/>
            <p:nvPr/>
          </p:nvSpPr>
          <p:spPr>
            <a:xfrm>
              <a:off x="4873933" y="1887475"/>
              <a:ext cx="1360086" cy="1059583"/>
            </a:xfrm>
            <a:custGeom>
              <a:avLst/>
              <a:gdLst/>
              <a:ahLst/>
              <a:cxnLst/>
              <a:rect l="l" t="t" r="r" b="b"/>
              <a:pathLst>
                <a:path w="54507" h="42464" extrusionOk="0">
                  <a:moveTo>
                    <a:pt x="33291" y="0"/>
                  </a:moveTo>
                  <a:cubicBezTo>
                    <a:pt x="26820" y="0"/>
                    <a:pt x="20816" y="2902"/>
                    <a:pt x="16746" y="7906"/>
                  </a:cubicBezTo>
                  <a:cubicBezTo>
                    <a:pt x="16613" y="8073"/>
                    <a:pt x="16646" y="8340"/>
                    <a:pt x="16813" y="8473"/>
                  </a:cubicBezTo>
                  <a:cubicBezTo>
                    <a:pt x="16980" y="8640"/>
                    <a:pt x="17247" y="8606"/>
                    <a:pt x="17380" y="8440"/>
                  </a:cubicBezTo>
                  <a:cubicBezTo>
                    <a:pt x="21283" y="3603"/>
                    <a:pt x="27087" y="834"/>
                    <a:pt x="33291" y="834"/>
                  </a:cubicBezTo>
                  <a:cubicBezTo>
                    <a:pt x="44533" y="834"/>
                    <a:pt x="53706" y="9974"/>
                    <a:pt x="53706" y="21249"/>
                  </a:cubicBezTo>
                  <a:cubicBezTo>
                    <a:pt x="53706" y="32490"/>
                    <a:pt x="44533" y="41663"/>
                    <a:pt x="33291" y="41663"/>
                  </a:cubicBezTo>
                  <a:cubicBezTo>
                    <a:pt x="26753" y="41663"/>
                    <a:pt x="20582" y="38495"/>
                    <a:pt x="16746" y="33224"/>
                  </a:cubicBezTo>
                  <a:cubicBezTo>
                    <a:pt x="16713" y="33157"/>
                    <a:pt x="16680" y="33124"/>
                    <a:pt x="16613" y="33091"/>
                  </a:cubicBezTo>
                  <a:lnTo>
                    <a:pt x="16613" y="33091"/>
                  </a:lnTo>
                  <a:cubicBezTo>
                    <a:pt x="16579" y="33057"/>
                    <a:pt x="16546" y="33057"/>
                    <a:pt x="16479" y="33024"/>
                  </a:cubicBezTo>
                  <a:cubicBezTo>
                    <a:pt x="16479" y="33024"/>
                    <a:pt x="16446" y="33024"/>
                    <a:pt x="16446" y="33024"/>
                  </a:cubicBezTo>
                  <a:cubicBezTo>
                    <a:pt x="16413" y="33024"/>
                    <a:pt x="16413" y="33024"/>
                    <a:pt x="16413" y="33024"/>
                  </a:cubicBezTo>
                  <a:lnTo>
                    <a:pt x="935" y="33024"/>
                  </a:lnTo>
                  <a:lnTo>
                    <a:pt x="935" y="30055"/>
                  </a:lnTo>
                  <a:lnTo>
                    <a:pt x="6839" y="24084"/>
                  </a:lnTo>
                  <a:cubicBezTo>
                    <a:pt x="8640" y="22250"/>
                    <a:pt x="9841" y="20949"/>
                    <a:pt x="10375" y="20248"/>
                  </a:cubicBezTo>
                  <a:cubicBezTo>
                    <a:pt x="10942" y="19514"/>
                    <a:pt x="11376" y="18814"/>
                    <a:pt x="11609" y="18180"/>
                  </a:cubicBezTo>
                  <a:cubicBezTo>
                    <a:pt x="11876" y="17546"/>
                    <a:pt x="12010" y="16846"/>
                    <a:pt x="12010" y="16179"/>
                  </a:cubicBezTo>
                  <a:cubicBezTo>
                    <a:pt x="12010" y="15078"/>
                    <a:pt x="11709" y="14244"/>
                    <a:pt x="11076" y="13710"/>
                  </a:cubicBezTo>
                  <a:cubicBezTo>
                    <a:pt x="10475" y="13176"/>
                    <a:pt x="9675" y="12910"/>
                    <a:pt x="8674" y="12910"/>
                  </a:cubicBezTo>
                  <a:cubicBezTo>
                    <a:pt x="7706" y="12910"/>
                    <a:pt x="6706" y="13143"/>
                    <a:pt x="5805" y="13577"/>
                  </a:cubicBezTo>
                  <a:cubicBezTo>
                    <a:pt x="4971" y="13977"/>
                    <a:pt x="4137" y="14511"/>
                    <a:pt x="3270" y="15211"/>
                  </a:cubicBezTo>
                  <a:lnTo>
                    <a:pt x="1035" y="12543"/>
                  </a:lnTo>
                  <a:cubicBezTo>
                    <a:pt x="2069" y="11709"/>
                    <a:pt x="2903" y="11108"/>
                    <a:pt x="3604" y="10741"/>
                  </a:cubicBezTo>
                  <a:cubicBezTo>
                    <a:pt x="4337" y="10341"/>
                    <a:pt x="5171" y="10007"/>
                    <a:pt x="6039" y="9807"/>
                  </a:cubicBezTo>
                  <a:cubicBezTo>
                    <a:pt x="6939" y="9574"/>
                    <a:pt x="7940" y="9474"/>
                    <a:pt x="9041" y="9474"/>
                  </a:cubicBezTo>
                  <a:cubicBezTo>
                    <a:pt x="10475" y="9474"/>
                    <a:pt x="11743" y="9741"/>
                    <a:pt x="12843" y="10241"/>
                  </a:cubicBezTo>
                  <a:cubicBezTo>
                    <a:pt x="13911" y="10775"/>
                    <a:pt x="14745" y="11509"/>
                    <a:pt x="15345" y="12409"/>
                  </a:cubicBezTo>
                  <a:cubicBezTo>
                    <a:pt x="15946" y="13310"/>
                    <a:pt x="16246" y="14377"/>
                    <a:pt x="16246" y="15578"/>
                  </a:cubicBezTo>
                  <a:cubicBezTo>
                    <a:pt x="16246" y="16612"/>
                    <a:pt x="16046" y="17613"/>
                    <a:pt x="15679" y="18514"/>
                  </a:cubicBezTo>
                  <a:cubicBezTo>
                    <a:pt x="15312" y="19448"/>
                    <a:pt x="14711" y="20415"/>
                    <a:pt x="13944" y="21416"/>
                  </a:cubicBezTo>
                  <a:cubicBezTo>
                    <a:pt x="13144" y="22416"/>
                    <a:pt x="11709" y="23851"/>
                    <a:pt x="9675" y="25719"/>
                  </a:cubicBezTo>
                  <a:lnTo>
                    <a:pt x="6572" y="28621"/>
                  </a:lnTo>
                  <a:cubicBezTo>
                    <a:pt x="6472" y="28687"/>
                    <a:pt x="6439" y="28821"/>
                    <a:pt x="6439" y="28921"/>
                  </a:cubicBezTo>
                  <a:lnTo>
                    <a:pt x="6439" y="29154"/>
                  </a:lnTo>
                  <a:cubicBezTo>
                    <a:pt x="6439" y="29388"/>
                    <a:pt x="6639" y="29555"/>
                    <a:pt x="6839" y="29555"/>
                  </a:cubicBezTo>
                  <a:cubicBezTo>
                    <a:pt x="7073" y="29555"/>
                    <a:pt x="7273" y="29388"/>
                    <a:pt x="7273" y="29154"/>
                  </a:cubicBezTo>
                  <a:lnTo>
                    <a:pt x="7273" y="29088"/>
                  </a:lnTo>
                  <a:lnTo>
                    <a:pt x="10208" y="26319"/>
                  </a:lnTo>
                  <a:cubicBezTo>
                    <a:pt x="12276" y="24418"/>
                    <a:pt x="13744" y="22950"/>
                    <a:pt x="14578" y="21916"/>
                  </a:cubicBezTo>
                  <a:cubicBezTo>
                    <a:pt x="15412" y="20882"/>
                    <a:pt x="16046" y="19814"/>
                    <a:pt x="16446" y="18814"/>
                  </a:cubicBezTo>
                  <a:cubicBezTo>
                    <a:pt x="16846" y="17813"/>
                    <a:pt x="17046" y="16712"/>
                    <a:pt x="17046" y="15578"/>
                  </a:cubicBezTo>
                  <a:cubicBezTo>
                    <a:pt x="17046" y="14210"/>
                    <a:pt x="16713" y="13010"/>
                    <a:pt x="16046" y="11942"/>
                  </a:cubicBezTo>
                  <a:cubicBezTo>
                    <a:pt x="15345" y="10908"/>
                    <a:pt x="14411" y="10074"/>
                    <a:pt x="13177" y="9507"/>
                  </a:cubicBezTo>
                  <a:cubicBezTo>
                    <a:pt x="11976" y="8940"/>
                    <a:pt x="10575" y="8640"/>
                    <a:pt x="9041" y="8640"/>
                  </a:cubicBezTo>
                  <a:cubicBezTo>
                    <a:pt x="7873" y="8640"/>
                    <a:pt x="6806" y="8773"/>
                    <a:pt x="5838" y="9007"/>
                  </a:cubicBezTo>
                  <a:cubicBezTo>
                    <a:pt x="4904" y="9240"/>
                    <a:pt x="4004" y="9574"/>
                    <a:pt x="3203" y="10007"/>
                  </a:cubicBezTo>
                  <a:cubicBezTo>
                    <a:pt x="2403" y="10441"/>
                    <a:pt x="1402" y="11175"/>
                    <a:pt x="201" y="12176"/>
                  </a:cubicBezTo>
                  <a:cubicBezTo>
                    <a:pt x="34" y="12342"/>
                    <a:pt x="1" y="12576"/>
                    <a:pt x="168" y="12743"/>
                  </a:cubicBezTo>
                  <a:lnTo>
                    <a:pt x="2903" y="16012"/>
                  </a:lnTo>
                  <a:cubicBezTo>
                    <a:pt x="3070" y="16212"/>
                    <a:pt x="3303" y="16212"/>
                    <a:pt x="3470" y="16078"/>
                  </a:cubicBezTo>
                  <a:cubicBezTo>
                    <a:pt x="4404" y="15311"/>
                    <a:pt x="5305" y="14711"/>
                    <a:pt x="6139" y="14311"/>
                  </a:cubicBezTo>
                  <a:cubicBezTo>
                    <a:pt x="6973" y="13910"/>
                    <a:pt x="7807" y="13710"/>
                    <a:pt x="8674" y="13710"/>
                  </a:cubicBezTo>
                  <a:cubicBezTo>
                    <a:pt x="9474" y="13710"/>
                    <a:pt x="10075" y="13910"/>
                    <a:pt x="10542" y="14311"/>
                  </a:cubicBezTo>
                  <a:cubicBezTo>
                    <a:pt x="10975" y="14711"/>
                    <a:pt x="11176" y="15311"/>
                    <a:pt x="11176" y="16145"/>
                  </a:cubicBezTo>
                  <a:cubicBezTo>
                    <a:pt x="11176" y="16746"/>
                    <a:pt x="11076" y="17313"/>
                    <a:pt x="10842" y="17880"/>
                  </a:cubicBezTo>
                  <a:cubicBezTo>
                    <a:pt x="10642" y="18447"/>
                    <a:pt x="10242" y="19081"/>
                    <a:pt x="9741" y="19748"/>
                  </a:cubicBezTo>
                  <a:cubicBezTo>
                    <a:pt x="9208" y="20448"/>
                    <a:pt x="8040" y="21716"/>
                    <a:pt x="6272" y="23517"/>
                  </a:cubicBezTo>
                  <a:lnTo>
                    <a:pt x="234" y="29588"/>
                  </a:lnTo>
                  <a:cubicBezTo>
                    <a:pt x="168" y="29688"/>
                    <a:pt x="134" y="29788"/>
                    <a:pt x="134" y="29888"/>
                  </a:cubicBezTo>
                  <a:lnTo>
                    <a:pt x="134" y="33424"/>
                  </a:lnTo>
                  <a:cubicBezTo>
                    <a:pt x="134" y="33658"/>
                    <a:pt x="301" y="33824"/>
                    <a:pt x="535" y="33824"/>
                  </a:cubicBezTo>
                  <a:lnTo>
                    <a:pt x="16179" y="33824"/>
                  </a:lnTo>
                  <a:cubicBezTo>
                    <a:pt x="20182" y="39228"/>
                    <a:pt x="26553" y="42464"/>
                    <a:pt x="33258" y="42464"/>
                  </a:cubicBezTo>
                  <a:cubicBezTo>
                    <a:pt x="44966" y="42464"/>
                    <a:pt x="54507" y="32957"/>
                    <a:pt x="54507" y="21249"/>
                  </a:cubicBezTo>
                  <a:cubicBezTo>
                    <a:pt x="54507" y="9540"/>
                    <a:pt x="44966" y="0"/>
                    <a:pt x="33291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684;p31"/>
            <p:cNvSpPr/>
            <p:nvPr/>
          </p:nvSpPr>
          <p:spPr>
            <a:xfrm>
              <a:off x="5305920" y="2022316"/>
              <a:ext cx="3089668" cy="789921"/>
            </a:xfrm>
            <a:custGeom>
              <a:avLst/>
              <a:gdLst/>
              <a:ahLst/>
              <a:cxnLst/>
              <a:rect l="l" t="t" r="r" b="b"/>
              <a:pathLst>
                <a:path w="123822" h="31657" extrusionOk="0">
                  <a:moveTo>
                    <a:pt x="107977" y="0"/>
                  </a:moveTo>
                  <a:lnTo>
                    <a:pt x="16212" y="0"/>
                  </a:lnTo>
                  <a:cubicBezTo>
                    <a:pt x="7506" y="0"/>
                    <a:pt x="234" y="6938"/>
                    <a:pt x="134" y="15645"/>
                  </a:cubicBezTo>
                  <a:cubicBezTo>
                    <a:pt x="0" y="24484"/>
                    <a:pt x="7139" y="31656"/>
                    <a:pt x="15945" y="31656"/>
                  </a:cubicBezTo>
                  <a:lnTo>
                    <a:pt x="107977" y="31656"/>
                  </a:lnTo>
                  <a:cubicBezTo>
                    <a:pt x="116717" y="31656"/>
                    <a:pt x="123822" y="24584"/>
                    <a:pt x="123822" y="15845"/>
                  </a:cubicBezTo>
                  <a:lnTo>
                    <a:pt x="123822" y="15845"/>
                  </a:lnTo>
                  <a:cubicBezTo>
                    <a:pt x="123822" y="7105"/>
                    <a:pt x="116717" y="0"/>
                    <a:pt x="107977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85;p31"/>
            <p:cNvSpPr/>
            <p:nvPr/>
          </p:nvSpPr>
          <p:spPr>
            <a:xfrm>
              <a:off x="5404953" y="2119678"/>
              <a:ext cx="2893267" cy="595990"/>
            </a:xfrm>
            <a:custGeom>
              <a:avLst/>
              <a:gdLst/>
              <a:ahLst/>
              <a:cxnLst/>
              <a:rect l="l" t="t" r="r" b="b"/>
              <a:pathLst>
                <a:path w="115951" h="23885" extrusionOk="0">
                  <a:moveTo>
                    <a:pt x="12243" y="1"/>
                  </a:moveTo>
                  <a:cubicBezTo>
                    <a:pt x="5605" y="1"/>
                    <a:pt x="134" y="5271"/>
                    <a:pt x="68" y="11776"/>
                  </a:cubicBezTo>
                  <a:cubicBezTo>
                    <a:pt x="1" y="14978"/>
                    <a:pt x="1235" y="18047"/>
                    <a:pt x="3503" y="20315"/>
                  </a:cubicBezTo>
                  <a:cubicBezTo>
                    <a:pt x="5772" y="22617"/>
                    <a:pt x="8774" y="23885"/>
                    <a:pt x="12009" y="23885"/>
                  </a:cubicBezTo>
                  <a:lnTo>
                    <a:pt x="104008" y="23885"/>
                  </a:lnTo>
                  <a:cubicBezTo>
                    <a:pt x="110613" y="23885"/>
                    <a:pt x="115950" y="18514"/>
                    <a:pt x="115950" y="11943"/>
                  </a:cubicBezTo>
                  <a:cubicBezTo>
                    <a:pt x="115950" y="5338"/>
                    <a:pt x="110613" y="1"/>
                    <a:pt x="10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28600" tIns="91425" rIns="457200" bIns="91425" anchor="ctr" anchorCtr="0">
              <a:noAutofit/>
            </a:bodyPr>
            <a:lstStyle/>
            <a:p>
              <a:pPr lvl="0"/>
              <a:r>
                <a:rPr lang="es-EC" sz="1200" dirty="0"/>
                <a:t>El formato de contenido que es preferido por los usuarios digitales es video 52.54</a:t>
              </a:r>
              <a:r>
                <a:rPr lang="es-EC" sz="1200" dirty="0" smtClean="0"/>
                <a:t>%,le </a:t>
              </a:r>
              <a:r>
                <a:rPr lang="es-EC" sz="1200" dirty="0"/>
                <a:t>sigue el formato estático aceptado en un 22.03</a:t>
              </a:r>
              <a:r>
                <a:rPr lang="es-EC" sz="1200" dirty="0" smtClean="0"/>
                <a:t>%.</a:t>
              </a:r>
              <a:endParaRPr lang="es-EC" sz="1200" dirty="0"/>
            </a:p>
          </p:txBody>
        </p:sp>
      </p:grpSp>
      <p:grpSp>
        <p:nvGrpSpPr>
          <p:cNvPr id="27" name="Google Shape;686;p31"/>
          <p:cNvGrpSpPr/>
          <p:nvPr/>
        </p:nvGrpSpPr>
        <p:grpSpPr>
          <a:xfrm>
            <a:off x="53292" y="1199616"/>
            <a:ext cx="4600867" cy="1681414"/>
            <a:chOff x="733425" y="1920356"/>
            <a:chExt cx="3445079" cy="1059583"/>
          </a:xfrm>
        </p:grpSpPr>
        <p:sp>
          <p:nvSpPr>
            <p:cNvPr id="28" name="Google Shape;687;p31"/>
            <p:cNvSpPr/>
            <p:nvPr/>
          </p:nvSpPr>
          <p:spPr>
            <a:xfrm>
              <a:off x="1029726" y="1920356"/>
              <a:ext cx="987196" cy="1059583"/>
            </a:xfrm>
            <a:custGeom>
              <a:avLst/>
              <a:gdLst/>
              <a:ahLst/>
              <a:cxnLst/>
              <a:rect l="l" t="t" r="r" b="b"/>
              <a:pathLst>
                <a:path w="39563" h="42464" extrusionOk="0">
                  <a:moveTo>
                    <a:pt x="18314" y="0"/>
                  </a:moveTo>
                  <a:cubicBezTo>
                    <a:pt x="12576" y="0"/>
                    <a:pt x="7172" y="2269"/>
                    <a:pt x="3136" y="6405"/>
                  </a:cubicBezTo>
                  <a:cubicBezTo>
                    <a:pt x="3003" y="6572"/>
                    <a:pt x="3003" y="6805"/>
                    <a:pt x="3136" y="6972"/>
                  </a:cubicBezTo>
                  <a:cubicBezTo>
                    <a:pt x="3220" y="7055"/>
                    <a:pt x="3328" y="7097"/>
                    <a:pt x="3436" y="7097"/>
                  </a:cubicBezTo>
                  <a:cubicBezTo>
                    <a:pt x="3545" y="7097"/>
                    <a:pt x="3653" y="7055"/>
                    <a:pt x="3737" y="6972"/>
                  </a:cubicBezTo>
                  <a:cubicBezTo>
                    <a:pt x="7606" y="3002"/>
                    <a:pt x="12776" y="801"/>
                    <a:pt x="18347" y="801"/>
                  </a:cubicBezTo>
                  <a:cubicBezTo>
                    <a:pt x="29588" y="801"/>
                    <a:pt x="38728" y="9974"/>
                    <a:pt x="38728" y="21215"/>
                  </a:cubicBezTo>
                  <a:cubicBezTo>
                    <a:pt x="38728" y="32490"/>
                    <a:pt x="29588" y="41630"/>
                    <a:pt x="18347" y="41630"/>
                  </a:cubicBezTo>
                  <a:cubicBezTo>
                    <a:pt x="11209" y="41630"/>
                    <a:pt x="4470" y="37827"/>
                    <a:pt x="801" y="31690"/>
                  </a:cubicBezTo>
                  <a:cubicBezTo>
                    <a:pt x="733" y="31576"/>
                    <a:pt x="588" y="31509"/>
                    <a:pt x="450" y="31509"/>
                  </a:cubicBezTo>
                  <a:cubicBezTo>
                    <a:pt x="385" y="31509"/>
                    <a:pt x="321" y="31524"/>
                    <a:pt x="267" y="31556"/>
                  </a:cubicBezTo>
                  <a:cubicBezTo>
                    <a:pt x="67" y="31690"/>
                    <a:pt x="1" y="31923"/>
                    <a:pt x="101" y="32123"/>
                  </a:cubicBezTo>
                  <a:cubicBezTo>
                    <a:pt x="3937" y="38494"/>
                    <a:pt x="10908" y="42464"/>
                    <a:pt x="18347" y="42464"/>
                  </a:cubicBezTo>
                  <a:cubicBezTo>
                    <a:pt x="30055" y="42464"/>
                    <a:pt x="39562" y="32924"/>
                    <a:pt x="39562" y="21215"/>
                  </a:cubicBezTo>
                  <a:cubicBezTo>
                    <a:pt x="39562" y="9507"/>
                    <a:pt x="30022" y="0"/>
                    <a:pt x="1831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88;p31"/>
            <p:cNvSpPr/>
            <p:nvPr/>
          </p:nvSpPr>
          <p:spPr>
            <a:xfrm>
              <a:off x="733425" y="2107620"/>
              <a:ext cx="317970" cy="619296"/>
            </a:xfrm>
            <a:custGeom>
              <a:avLst/>
              <a:gdLst/>
              <a:ahLst/>
              <a:cxnLst/>
              <a:rect l="l" t="t" r="r" b="b"/>
              <a:pathLst>
                <a:path w="12743" h="24819" extrusionOk="0">
                  <a:moveTo>
                    <a:pt x="8173" y="1"/>
                  </a:moveTo>
                  <a:cubicBezTo>
                    <a:pt x="8073" y="1"/>
                    <a:pt x="7973" y="1"/>
                    <a:pt x="7906" y="67"/>
                  </a:cubicBezTo>
                  <a:lnTo>
                    <a:pt x="167" y="6238"/>
                  </a:lnTo>
                  <a:cubicBezTo>
                    <a:pt x="100" y="6305"/>
                    <a:pt x="34" y="6405"/>
                    <a:pt x="34" y="6505"/>
                  </a:cubicBezTo>
                  <a:cubicBezTo>
                    <a:pt x="0" y="6605"/>
                    <a:pt x="34" y="6739"/>
                    <a:pt x="100" y="6806"/>
                  </a:cubicBezTo>
                  <a:lnTo>
                    <a:pt x="2569" y="9874"/>
                  </a:lnTo>
                  <a:cubicBezTo>
                    <a:pt x="2636" y="9941"/>
                    <a:pt x="2736" y="10008"/>
                    <a:pt x="2836" y="10008"/>
                  </a:cubicBezTo>
                  <a:cubicBezTo>
                    <a:pt x="2863" y="10017"/>
                    <a:pt x="2889" y="10021"/>
                    <a:pt x="2916" y="10021"/>
                  </a:cubicBezTo>
                  <a:cubicBezTo>
                    <a:pt x="2989" y="10021"/>
                    <a:pt x="3063" y="9990"/>
                    <a:pt x="3136" y="9941"/>
                  </a:cubicBezTo>
                  <a:lnTo>
                    <a:pt x="5905" y="7706"/>
                  </a:lnTo>
                  <a:cubicBezTo>
                    <a:pt x="6138" y="7506"/>
                    <a:pt x="6472" y="7206"/>
                    <a:pt x="6939" y="6739"/>
                  </a:cubicBezTo>
                  <a:lnTo>
                    <a:pt x="6939" y="6739"/>
                  </a:lnTo>
                  <a:lnTo>
                    <a:pt x="6839" y="10508"/>
                  </a:lnTo>
                  <a:lnTo>
                    <a:pt x="6839" y="24418"/>
                  </a:lnTo>
                  <a:cubicBezTo>
                    <a:pt x="6839" y="24618"/>
                    <a:pt x="7039" y="24818"/>
                    <a:pt x="7272" y="24818"/>
                  </a:cubicBezTo>
                  <a:lnTo>
                    <a:pt x="12343" y="24818"/>
                  </a:lnTo>
                  <a:cubicBezTo>
                    <a:pt x="12576" y="24818"/>
                    <a:pt x="12743" y="24618"/>
                    <a:pt x="12743" y="24418"/>
                  </a:cubicBezTo>
                  <a:cubicBezTo>
                    <a:pt x="12743" y="24185"/>
                    <a:pt x="12543" y="23984"/>
                    <a:pt x="12343" y="23984"/>
                  </a:cubicBezTo>
                  <a:lnTo>
                    <a:pt x="7673" y="23984"/>
                  </a:lnTo>
                  <a:lnTo>
                    <a:pt x="7673" y="10508"/>
                  </a:lnTo>
                  <a:lnTo>
                    <a:pt x="7706" y="8240"/>
                  </a:lnTo>
                  <a:lnTo>
                    <a:pt x="7806" y="5738"/>
                  </a:lnTo>
                  <a:cubicBezTo>
                    <a:pt x="7806" y="5571"/>
                    <a:pt x="7706" y="5438"/>
                    <a:pt x="7539" y="5371"/>
                  </a:cubicBezTo>
                  <a:cubicBezTo>
                    <a:pt x="7492" y="5348"/>
                    <a:pt x="7436" y="5336"/>
                    <a:pt x="7380" y="5336"/>
                  </a:cubicBezTo>
                  <a:cubicBezTo>
                    <a:pt x="7276" y="5336"/>
                    <a:pt x="7170" y="5373"/>
                    <a:pt x="7105" y="5438"/>
                  </a:cubicBezTo>
                  <a:cubicBezTo>
                    <a:pt x="6272" y="6272"/>
                    <a:pt x="5704" y="6806"/>
                    <a:pt x="5371" y="7072"/>
                  </a:cubicBezTo>
                  <a:lnTo>
                    <a:pt x="2936" y="9040"/>
                  </a:lnTo>
                  <a:lnTo>
                    <a:pt x="1001" y="6605"/>
                  </a:lnTo>
                  <a:lnTo>
                    <a:pt x="8306" y="801"/>
                  </a:lnTo>
                  <a:lnTo>
                    <a:pt x="12343" y="801"/>
                  </a:lnTo>
                  <a:cubicBezTo>
                    <a:pt x="12543" y="801"/>
                    <a:pt x="12743" y="634"/>
                    <a:pt x="12743" y="401"/>
                  </a:cubicBezTo>
                  <a:cubicBezTo>
                    <a:pt x="12743" y="167"/>
                    <a:pt x="12543" y="1"/>
                    <a:pt x="12343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89;p31"/>
            <p:cNvSpPr/>
            <p:nvPr/>
          </p:nvSpPr>
          <p:spPr>
            <a:xfrm>
              <a:off x="1089659" y="2055196"/>
              <a:ext cx="3088845" cy="789921"/>
            </a:xfrm>
            <a:custGeom>
              <a:avLst/>
              <a:gdLst/>
              <a:ahLst/>
              <a:cxnLst/>
              <a:rect l="l" t="t" r="r" b="b"/>
              <a:pathLst>
                <a:path w="123789" h="31657" extrusionOk="0">
                  <a:moveTo>
                    <a:pt x="107944" y="0"/>
                  </a:moveTo>
                  <a:lnTo>
                    <a:pt x="16178" y="0"/>
                  </a:lnTo>
                  <a:cubicBezTo>
                    <a:pt x="7472" y="0"/>
                    <a:pt x="200" y="6905"/>
                    <a:pt x="100" y="15611"/>
                  </a:cubicBezTo>
                  <a:cubicBezTo>
                    <a:pt x="0" y="24451"/>
                    <a:pt x="7105" y="31656"/>
                    <a:pt x="15945" y="31656"/>
                  </a:cubicBezTo>
                  <a:lnTo>
                    <a:pt x="107944" y="31656"/>
                  </a:lnTo>
                  <a:cubicBezTo>
                    <a:pt x="116684" y="31656"/>
                    <a:pt x="123789" y="24551"/>
                    <a:pt x="123789" y="15811"/>
                  </a:cubicBezTo>
                  <a:lnTo>
                    <a:pt x="123789" y="15811"/>
                  </a:lnTo>
                  <a:cubicBezTo>
                    <a:pt x="123789" y="7072"/>
                    <a:pt x="116717" y="0"/>
                    <a:pt x="1079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90;p31"/>
            <p:cNvSpPr/>
            <p:nvPr/>
          </p:nvSpPr>
          <p:spPr>
            <a:xfrm>
              <a:off x="1161366" y="2092867"/>
              <a:ext cx="2928445" cy="699419"/>
            </a:xfrm>
            <a:custGeom>
              <a:avLst/>
              <a:gdLst/>
              <a:ahLst/>
              <a:cxnLst/>
              <a:rect l="l" t="t" r="r" b="b"/>
              <a:pathLst>
                <a:path w="115950" h="23885" extrusionOk="0">
                  <a:moveTo>
                    <a:pt x="12242" y="1"/>
                  </a:moveTo>
                  <a:cubicBezTo>
                    <a:pt x="5604" y="1"/>
                    <a:pt x="134" y="5304"/>
                    <a:pt x="67" y="11809"/>
                  </a:cubicBezTo>
                  <a:cubicBezTo>
                    <a:pt x="0" y="15011"/>
                    <a:pt x="1235" y="18047"/>
                    <a:pt x="3503" y="20348"/>
                  </a:cubicBezTo>
                  <a:cubicBezTo>
                    <a:pt x="5771" y="22617"/>
                    <a:pt x="8773" y="23884"/>
                    <a:pt x="12009" y="23884"/>
                  </a:cubicBezTo>
                  <a:lnTo>
                    <a:pt x="104008" y="23884"/>
                  </a:lnTo>
                  <a:cubicBezTo>
                    <a:pt x="110613" y="23884"/>
                    <a:pt x="115950" y="18547"/>
                    <a:pt x="115950" y="11942"/>
                  </a:cubicBezTo>
                  <a:cubicBezTo>
                    <a:pt x="115950" y="5371"/>
                    <a:pt x="110613" y="1"/>
                    <a:pt x="10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28600" tIns="91425" rIns="457200" bIns="91425" anchor="ctr" anchorCtr="0">
              <a:noAutofit/>
            </a:bodyPr>
            <a:lstStyle/>
            <a:p>
              <a:pPr lvl="0"/>
              <a:r>
                <a:rPr lang="es-EC" sz="1100" dirty="0"/>
                <a:t>Las principales redes sociales en las que están presentes las Cooperativas de ahorro y </a:t>
              </a:r>
              <a:r>
                <a:rPr lang="es-EC" sz="1100" dirty="0" smtClean="0"/>
                <a:t>crédito; </a:t>
              </a:r>
              <a:r>
                <a:rPr lang="es-EC" sz="1100" dirty="0"/>
                <a:t>son Facebook, Instagram, LinkedIn y YouTube, los socios generalmente siguen a las financieras en dos redes sociales, siendo este el medio de comunicación más frecuente (49.62%).</a:t>
              </a:r>
            </a:p>
          </p:txBody>
        </p:sp>
      </p:grpSp>
      <p:grpSp>
        <p:nvGrpSpPr>
          <p:cNvPr id="32" name="Google Shape;691;p31"/>
          <p:cNvGrpSpPr/>
          <p:nvPr/>
        </p:nvGrpSpPr>
        <p:grpSpPr>
          <a:xfrm>
            <a:off x="214943" y="3128396"/>
            <a:ext cx="4439216" cy="1694813"/>
            <a:chOff x="733432" y="3362598"/>
            <a:chExt cx="3510827" cy="1059608"/>
          </a:xfrm>
        </p:grpSpPr>
        <p:sp>
          <p:nvSpPr>
            <p:cNvPr id="33" name="Google Shape;692;p31"/>
            <p:cNvSpPr/>
            <p:nvPr/>
          </p:nvSpPr>
          <p:spPr>
            <a:xfrm>
              <a:off x="733432" y="3362598"/>
              <a:ext cx="1348408" cy="1059608"/>
            </a:xfrm>
            <a:custGeom>
              <a:avLst/>
              <a:gdLst/>
              <a:ahLst/>
              <a:cxnLst/>
              <a:rect l="l" t="t" r="r" b="b"/>
              <a:pathLst>
                <a:path w="54039" h="42465" extrusionOk="0">
                  <a:moveTo>
                    <a:pt x="32824" y="1"/>
                  </a:moveTo>
                  <a:cubicBezTo>
                    <a:pt x="26919" y="1"/>
                    <a:pt x="21416" y="2369"/>
                    <a:pt x="17346" y="6672"/>
                  </a:cubicBezTo>
                  <a:cubicBezTo>
                    <a:pt x="17213" y="6839"/>
                    <a:pt x="17213" y="7106"/>
                    <a:pt x="17379" y="7239"/>
                  </a:cubicBezTo>
                  <a:cubicBezTo>
                    <a:pt x="17546" y="7406"/>
                    <a:pt x="17813" y="7406"/>
                    <a:pt x="17946" y="7239"/>
                  </a:cubicBezTo>
                  <a:cubicBezTo>
                    <a:pt x="21849" y="3103"/>
                    <a:pt x="27120" y="801"/>
                    <a:pt x="32824" y="801"/>
                  </a:cubicBezTo>
                  <a:cubicBezTo>
                    <a:pt x="44065" y="801"/>
                    <a:pt x="53238" y="9974"/>
                    <a:pt x="53238" y="21216"/>
                  </a:cubicBezTo>
                  <a:cubicBezTo>
                    <a:pt x="53238" y="32491"/>
                    <a:pt x="44065" y="41630"/>
                    <a:pt x="32824" y="41630"/>
                  </a:cubicBezTo>
                  <a:cubicBezTo>
                    <a:pt x="25352" y="41630"/>
                    <a:pt x="18513" y="37594"/>
                    <a:pt x="14944" y="31056"/>
                  </a:cubicBezTo>
                  <a:cubicBezTo>
                    <a:pt x="14911" y="30990"/>
                    <a:pt x="14911" y="30923"/>
                    <a:pt x="14844" y="30856"/>
                  </a:cubicBezTo>
                  <a:cubicBezTo>
                    <a:pt x="14711" y="30689"/>
                    <a:pt x="14477" y="30656"/>
                    <a:pt x="14277" y="30789"/>
                  </a:cubicBezTo>
                  <a:cubicBezTo>
                    <a:pt x="12676" y="32024"/>
                    <a:pt x="10374" y="32624"/>
                    <a:pt x="7339" y="32624"/>
                  </a:cubicBezTo>
                  <a:cubicBezTo>
                    <a:pt x="4904" y="32624"/>
                    <a:pt x="2736" y="32257"/>
                    <a:pt x="834" y="31490"/>
                  </a:cubicBezTo>
                  <a:lnTo>
                    <a:pt x="834" y="28087"/>
                  </a:lnTo>
                  <a:cubicBezTo>
                    <a:pt x="1635" y="28421"/>
                    <a:pt x="2469" y="28721"/>
                    <a:pt x="3369" y="28988"/>
                  </a:cubicBezTo>
                  <a:cubicBezTo>
                    <a:pt x="4537" y="29288"/>
                    <a:pt x="5671" y="29422"/>
                    <a:pt x="6805" y="29422"/>
                  </a:cubicBezTo>
                  <a:cubicBezTo>
                    <a:pt x="8573" y="29422"/>
                    <a:pt x="9874" y="29122"/>
                    <a:pt x="10741" y="28488"/>
                  </a:cubicBezTo>
                  <a:cubicBezTo>
                    <a:pt x="11675" y="27854"/>
                    <a:pt x="12109" y="26820"/>
                    <a:pt x="12109" y="25419"/>
                  </a:cubicBezTo>
                  <a:cubicBezTo>
                    <a:pt x="12109" y="24151"/>
                    <a:pt x="11575" y="23217"/>
                    <a:pt x="10508" y="22650"/>
                  </a:cubicBezTo>
                  <a:cubicBezTo>
                    <a:pt x="9540" y="22150"/>
                    <a:pt x="8039" y="21916"/>
                    <a:pt x="5938" y="21916"/>
                  </a:cubicBezTo>
                  <a:lnTo>
                    <a:pt x="4503" y="21916"/>
                  </a:lnTo>
                  <a:lnTo>
                    <a:pt x="4503" y="18847"/>
                  </a:lnTo>
                  <a:lnTo>
                    <a:pt x="5971" y="18847"/>
                  </a:lnTo>
                  <a:cubicBezTo>
                    <a:pt x="7906" y="18847"/>
                    <a:pt x="9307" y="18581"/>
                    <a:pt x="10241" y="18047"/>
                  </a:cubicBezTo>
                  <a:cubicBezTo>
                    <a:pt x="11242" y="17480"/>
                    <a:pt x="11742" y="16546"/>
                    <a:pt x="11742" y="15178"/>
                  </a:cubicBezTo>
                  <a:cubicBezTo>
                    <a:pt x="11742" y="13777"/>
                    <a:pt x="11075" y="12043"/>
                    <a:pt x="7939" y="12043"/>
                  </a:cubicBezTo>
                  <a:cubicBezTo>
                    <a:pt x="7105" y="12043"/>
                    <a:pt x="6238" y="12209"/>
                    <a:pt x="5404" y="12476"/>
                  </a:cubicBezTo>
                  <a:cubicBezTo>
                    <a:pt x="4637" y="12710"/>
                    <a:pt x="3803" y="13110"/>
                    <a:pt x="2936" y="13677"/>
                  </a:cubicBezTo>
                  <a:lnTo>
                    <a:pt x="1001" y="10842"/>
                  </a:lnTo>
                  <a:cubicBezTo>
                    <a:pt x="3069" y="9474"/>
                    <a:pt x="5504" y="8774"/>
                    <a:pt x="8273" y="8774"/>
                  </a:cubicBezTo>
                  <a:cubicBezTo>
                    <a:pt x="10675" y="8774"/>
                    <a:pt x="12576" y="9241"/>
                    <a:pt x="13944" y="10208"/>
                  </a:cubicBezTo>
                  <a:cubicBezTo>
                    <a:pt x="15278" y="11142"/>
                    <a:pt x="15912" y="12410"/>
                    <a:pt x="15912" y="14077"/>
                  </a:cubicBezTo>
                  <a:cubicBezTo>
                    <a:pt x="15912" y="15478"/>
                    <a:pt x="15511" y="16679"/>
                    <a:pt x="14677" y="17647"/>
                  </a:cubicBezTo>
                  <a:cubicBezTo>
                    <a:pt x="13944" y="18481"/>
                    <a:pt x="12943" y="19081"/>
                    <a:pt x="11709" y="19481"/>
                  </a:cubicBezTo>
                  <a:cubicBezTo>
                    <a:pt x="11475" y="19548"/>
                    <a:pt x="11375" y="19815"/>
                    <a:pt x="11475" y="20048"/>
                  </a:cubicBezTo>
                  <a:lnTo>
                    <a:pt x="11475" y="20048"/>
                  </a:lnTo>
                  <a:cubicBezTo>
                    <a:pt x="11542" y="20215"/>
                    <a:pt x="11775" y="20315"/>
                    <a:pt x="11975" y="20248"/>
                  </a:cubicBezTo>
                  <a:cubicBezTo>
                    <a:pt x="13343" y="19815"/>
                    <a:pt x="14444" y="19114"/>
                    <a:pt x="15278" y="18180"/>
                  </a:cubicBezTo>
                  <a:cubicBezTo>
                    <a:pt x="16245" y="17046"/>
                    <a:pt x="16746" y="15679"/>
                    <a:pt x="16746" y="14077"/>
                  </a:cubicBezTo>
                  <a:cubicBezTo>
                    <a:pt x="16746" y="12143"/>
                    <a:pt x="15945" y="10608"/>
                    <a:pt x="14411" y="9541"/>
                  </a:cubicBezTo>
                  <a:cubicBezTo>
                    <a:pt x="12909" y="8473"/>
                    <a:pt x="10841" y="7940"/>
                    <a:pt x="8273" y="7940"/>
                  </a:cubicBezTo>
                  <a:cubicBezTo>
                    <a:pt x="5171" y="7940"/>
                    <a:pt x="2469" y="8774"/>
                    <a:pt x="200" y="10408"/>
                  </a:cubicBezTo>
                  <a:cubicBezTo>
                    <a:pt x="34" y="10508"/>
                    <a:pt x="0" y="10775"/>
                    <a:pt x="100" y="10942"/>
                  </a:cubicBezTo>
                  <a:lnTo>
                    <a:pt x="2469" y="14444"/>
                  </a:lnTo>
                  <a:cubicBezTo>
                    <a:pt x="2569" y="14644"/>
                    <a:pt x="2836" y="14678"/>
                    <a:pt x="3002" y="14578"/>
                  </a:cubicBezTo>
                  <a:cubicBezTo>
                    <a:pt x="3970" y="13944"/>
                    <a:pt x="4870" y="13510"/>
                    <a:pt x="5638" y="13243"/>
                  </a:cubicBezTo>
                  <a:cubicBezTo>
                    <a:pt x="6405" y="13010"/>
                    <a:pt x="7172" y="12877"/>
                    <a:pt x="7906" y="12877"/>
                  </a:cubicBezTo>
                  <a:cubicBezTo>
                    <a:pt x="10608" y="12877"/>
                    <a:pt x="10941" y="14211"/>
                    <a:pt x="10941" y="15178"/>
                  </a:cubicBezTo>
                  <a:cubicBezTo>
                    <a:pt x="10941" y="16212"/>
                    <a:pt x="10574" y="16913"/>
                    <a:pt x="9841" y="17346"/>
                  </a:cubicBezTo>
                  <a:cubicBezTo>
                    <a:pt x="9040" y="17780"/>
                    <a:pt x="7739" y="18014"/>
                    <a:pt x="5971" y="18014"/>
                  </a:cubicBezTo>
                  <a:lnTo>
                    <a:pt x="4103" y="18014"/>
                  </a:lnTo>
                  <a:cubicBezTo>
                    <a:pt x="3870" y="18014"/>
                    <a:pt x="3703" y="18214"/>
                    <a:pt x="3703" y="18414"/>
                  </a:cubicBezTo>
                  <a:lnTo>
                    <a:pt x="3703" y="22317"/>
                  </a:lnTo>
                  <a:cubicBezTo>
                    <a:pt x="3703" y="22550"/>
                    <a:pt x="3870" y="22717"/>
                    <a:pt x="4103" y="22717"/>
                  </a:cubicBezTo>
                  <a:lnTo>
                    <a:pt x="5938" y="22717"/>
                  </a:lnTo>
                  <a:cubicBezTo>
                    <a:pt x="7873" y="22717"/>
                    <a:pt x="9274" y="22950"/>
                    <a:pt x="10141" y="23384"/>
                  </a:cubicBezTo>
                  <a:cubicBezTo>
                    <a:pt x="10941" y="23784"/>
                    <a:pt x="11308" y="24451"/>
                    <a:pt x="11308" y="25419"/>
                  </a:cubicBezTo>
                  <a:cubicBezTo>
                    <a:pt x="11308" y="26553"/>
                    <a:pt x="10975" y="27354"/>
                    <a:pt x="10274" y="27854"/>
                  </a:cubicBezTo>
                  <a:cubicBezTo>
                    <a:pt x="9540" y="28354"/>
                    <a:pt x="8373" y="28621"/>
                    <a:pt x="6805" y="28621"/>
                  </a:cubicBezTo>
                  <a:cubicBezTo>
                    <a:pt x="5738" y="28621"/>
                    <a:pt x="4670" y="28488"/>
                    <a:pt x="3569" y="28187"/>
                  </a:cubicBezTo>
                  <a:cubicBezTo>
                    <a:pt x="2502" y="27887"/>
                    <a:pt x="1501" y="27520"/>
                    <a:pt x="601" y="27053"/>
                  </a:cubicBezTo>
                  <a:cubicBezTo>
                    <a:pt x="467" y="27020"/>
                    <a:pt x="300" y="27020"/>
                    <a:pt x="200" y="27087"/>
                  </a:cubicBezTo>
                  <a:cubicBezTo>
                    <a:pt x="67" y="27153"/>
                    <a:pt x="0" y="27287"/>
                    <a:pt x="0" y="27420"/>
                  </a:cubicBezTo>
                  <a:lnTo>
                    <a:pt x="0" y="31757"/>
                  </a:lnTo>
                  <a:cubicBezTo>
                    <a:pt x="0" y="31924"/>
                    <a:pt x="100" y="32057"/>
                    <a:pt x="234" y="32124"/>
                  </a:cubicBezTo>
                  <a:cubicBezTo>
                    <a:pt x="2302" y="33024"/>
                    <a:pt x="4704" y="33458"/>
                    <a:pt x="7339" y="33458"/>
                  </a:cubicBezTo>
                  <a:cubicBezTo>
                    <a:pt x="10308" y="33458"/>
                    <a:pt x="12643" y="32891"/>
                    <a:pt x="14377" y="31723"/>
                  </a:cubicBezTo>
                  <a:cubicBezTo>
                    <a:pt x="18147" y="38361"/>
                    <a:pt x="25185" y="42464"/>
                    <a:pt x="32824" y="42464"/>
                  </a:cubicBezTo>
                  <a:cubicBezTo>
                    <a:pt x="44532" y="42464"/>
                    <a:pt x="54039" y="32924"/>
                    <a:pt x="54039" y="21249"/>
                  </a:cubicBezTo>
                  <a:cubicBezTo>
                    <a:pt x="54039" y="9507"/>
                    <a:pt x="44532" y="1"/>
                    <a:pt x="32824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693;p31"/>
            <p:cNvSpPr/>
            <p:nvPr/>
          </p:nvSpPr>
          <p:spPr>
            <a:xfrm>
              <a:off x="1155414" y="3503277"/>
              <a:ext cx="3088845" cy="789896"/>
            </a:xfrm>
            <a:custGeom>
              <a:avLst/>
              <a:gdLst/>
              <a:ahLst/>
              <a:cxnLst/>
              <a:rect l="l" t="t" r="r" b="b"/>
              <a:pathLst>
                <a:path w="123789" h="31656" extrusionOk="0">
                  <a:moveTo>
                    <a:pt x="107977" y="0"/>
                  </a:moveTo>
                  <a:lnTo>
                    <a:pt x="16179" y="0"/>
                  </a:lnTo>
                  <a:cubicBezTo>
                    <a:pt x="7472" y="0"/>
                    <a:pt x="234" y="6905"/>
                    <a:pt x="100" y="15611"/>
                  </a:cubicBezTo>
                  <a:cubicBezTo>
                    <a:pt x="0" y="24451"/>
                    <a:pt x="7139" y="31656"/>
                    <a:pt x="15945" y="31656"/>
                  </a:cubicBezTo>
                  <a:lnTo>
                    <a:pt x="107944" y="31656"/>
                  </a:lnTo>
                  <a:cubicBezTo>
                    <a:pt x="116717" y="31656"/>
                    <a:pt x="123789" y="24551"/>
                    <a:pt x="123789" y="15811"/>
                  </a:cubicBezTo>
                  <a:lnTo>
                    <a:pt x="123789" y="15811"/>
                  </a:lnTo>
                  <a:cubicBezTo>
                    <a:pt x="123789" y="7072"/>
                    <a:pt x="116717" y="0"/>
                    <a:pt x="107977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694;p31"/>
            <p:cNvSpPr/>
            <p:nvPr/>
          </p:nvSpPr>
          <p:spPr>
            <a:xfrm>
              <a:off x="1207967" y="3557946"/>
              <a:ext cx="2940570" cy="673495"/>
            </a:xfrm>
            <a:custGeom>
              <a:avLst/>
              <a:gdLst/>
              <a:ahLst/>
              <a:cxnLst/>
              <a:rect l="l" t="t" r="r" b="b"/>
              <a:pathLst>
                <a:path w="116050" h="23984" extrusionOk="0">
                  <a:moveTo>
                    <a:pt x="12276" y="0"/>
                  </a:moveTo>
                  <a:cubicBezTo>
                    <a:pt x="5604" y="0"/>
                    <a:pt x="134" y="5304"/>
                    <a:pt x="33" y="11842"/>
                  </a:cubicBezTo>
                  <a:cubicBezTo>
                    <a:pt x="0" y="15078"/>
                    <a:pt x="1234" y="18113"/>
                    <a:pt x="3503" y="20415"/>
                  </a:cubicBezTo>
                  <a:cubicBezTo>
                    <a:pt x="5771" y="22716"/>
                    <a:pt x="8806" y="23984"/>
                    <a:pt x="12042" y="23984"/>
                  </a:cubicBezTo>
                  <a:lnTo>
                    <a:pt x="104074" y="23984"/>
                  </a:lnTo>
                  <a:cubicBezTo>
                    <a:pt x="110679" y="23984"/>
                    <a:pt x="116050" y="18613"/>
                    <a:pt x="116050" y="11975"/>
                  </a:cubicBezTo>
                  <a:cubicBezTo>
                    <a:pt x="116050" y="5371"/>
                    <a:pt x="110679" y="0"/>
                    <a:pt x="104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28600" tIns="91425" rIns="457200" bIns="91425" anchor="ctr" anchorCtr="0">
              <a:noAutofit/>
            </a:bodyPr>
            <a:lstStyle/>
            <a:p>
              <a:pPr lvl="0"/>
              <a:r>
                <a:rPr lang="es-EC" sz="1100" dirty="0"/>
                <a:t>El 70.78% de los socios encuestados mencionaron que su decisión de formar parte de Cooperativas de Ahorro y Crédito se fue influenciada por sus familiares en el 65.22%, por sus amigos en un 29.35% y en un porcentaje inferior por otros socios de cooperativas.</a:t>
              </a:r>
            </a:p>
          </p:txBody>
        </p:sp>
      </p:grpSp>
      <p:grpSp>
        <p:nvGrpSpPr>
          <p:cNvPr id="36" name="Google Shape;695;p31"/>
          <p:cNvGrpSpPr/>
          <p:nvPr/>
        </p:nvGrpSpPr>
        <p:grpSpPr>
          <a:xfrm>
            <a:off x="4857413" y="3063356"/>
            <a:ext cx="4183239" cy="1644130"/>
            <a:chOff x="4873930" y="3363455"/>
            <a:chExt cx="3536626" cy="1059608"/>
          </a:xfrm>
        </p:grpSpPr>
        <p:sp>
          <p:nvSpPr>
            <p:cNvPr id="37" name="Google Shape;696;p31"/>
            <p:cNvSpPr/>
            <p:nvPr/>
          </p:nvSpPr>
          <p:spPr>
            <a:xfrm>
              <a:off x="4873930" y="3363455"/>
              <a:ext cx="1375057" cy="1059608"/>
            </a:xfrm>
            <a:custGeom>
              <a:avLst/>
              <a:gdLst/>
              <a:ahLst/>
              <a:cxnLst/>
              <a:rect l="l" t="t" r="r" b="b"/>
              <a:pathLst>
                <a:path w="55107" h="42465" extrusionOk="0">
                  <a:moveTo>
                    <a:pt x="33858" y="0"/>
                  </a:moveTo>
                  <a:cubicBezTo>
                    <a:pt x="28721" y="0"/>
                    <a:pt x="23784" y="1868"/>
                    <a:pt x="19915" y="5238"/>
                  </a:cubicBezTo>
                  <a:cubicBezTo>
                    <a:pt x="19748" y="5404"/>
                    <a:pt x="19715" y="5638"/>
                    <a:pt x="19881" y="5805"/>
                  </a:cubicBezTo>
                  <a:cubicBezTo>
                    <a:pt x="20015" y="6005"/>
                    <a:pt x="20282" y="6005"/>
                    <a:pt x="20448" y="5871"/>
                  </a:cubicBezTo>
                  <a:cubicBezTo>
                    <a:pt x="24151" y="2602"/>
                    <a:pt x="28921" y="834"/>
                    <a:pt x="33858" y="834"/>
                  </a:cubicBezTo>
                  <a:cubicBezTo>
                    <a:pt x="45099" y="834"/>
                    <a:pt x="54273" y="9974"/>
                    <a:pt x="54273" y="21249"/>
                  </a:cubicBezTo>
                  <a:cubicBezTo>
                    <a:pt x="54273" y="32490"/>
                    <a:pt x="45099" y="41630"/>
                    <a:pt x="33858" y="41630"/>
                  </a:cubicBezTo>
                  <a:cubicBezTo>
                    <a:pt x="26453" y="41630"/>
                    <a:pt x="19615" y="37594"/>
                    <a:pt x="16012" y="31123"/>
                  </a:cubicBezTo>
                  <a:cubicBezTo>
                    <a:pt x="15912" y="30956"/>
                    <a:pt x="15745" y="30889"/>
                    <a:pt x="15545" y="30923"/>
                  </a:cubicBezTo>
                  <a:lnTo>
                    <a:pt x="11075" y="30923"/>
                  </a:lnTo>
                  <a:lnTo>
                    <a:pt x="11075" y="26353"/>
                  </a:lnTo>
                  <a:cubicBezTo>
                    <a:pt x="11075" y="26119"/>
                    <a:pt x="10875" y="25952"/>
                    <a:pt x="10641" y="25952"/>
                  </a:cubicBezTo>
                  <a:lnTo>
                    <a:pt x="801" y="25952"/>
                  </a:lnTo>
                  <a:lnTo>
                    <a:pt x="801" y="22950"/>
                  </a:lnTo>
                  <a:lnTo>
                    <a:pt x="11142" y="7706"/>
                  </a:lnTo>
                  <a:lnTo>
                    <a:pt x="15211" y="7706"/>
                  </a:lnTo>
                  <a:lnTo>
                    <a:pt x="15211" y="22417"/>
                  </a:lnTo>
                  <a:cubicBezTo>
                    <a:pt x="15211" y="22617"/>
                    <a:pt x="15378" y="22817"/>
                    <a:pt x="15612" y="22817"/>
                  </a:cubicBezTo>
                  <a:cubicBezTo>
                    <a:pt x="15845" y="22817"/>
                    <a:pt x="16012" y="22617"/>
                    <a:pt x="16012" y="22417"/>
                  </a:cubicBezTo>
                  <a:lnTo>
                    <a:pt x="16012" y="7306"/>
                  </a:lnTo>
                  <a:cubicBezTo>
                    <a:pt x="16012" y="7072"/>
                    <a:pt x="15845" y="6905"/>
                    <a:pt x="15612" y="6905"/>
                  </a:cubicBezTo>
                  <a:lnTo>
                    <a:pt x="10942" y="6905"/>
                  </a:lnTo>
                  <a:cubicBezTo>
                    <a:pt x="10808" y="6905"/>
                    <a:pt x="10675" y="6972"/>
                    <a:pt x="10608" y="7072"/>
                  </a:cubicBezTo>
                  <a:lnTo>
                    <a:pt x="67" y="22583"/>
                  </a:lnTo>
                  <a:cubicBezTo>
                    <a:pt x="34" y="22650"/>
                    <a:pt x="1" y="22750"/>
                    <a:pt x="1" y="22817"/>
                  </a:cubicBezTo>
                  <a:lnTo>
                    <a:pt x="1" y="26353"/>
                  </a:lnTo>
                  <a:cubicBezTo>
                    <a:pt x="1" y="26586"/>
                    <a:pt x="167" y="26753"/>
                    <a:pt x="401" y="26753"/>
                  </a:cubicBezTo>
                  <a:lnTo>
                    <a:pt x="10241" y="26753"/>
                  </a:lnTo>
                  <a:lnTo>
                    <a:pt x="10241" y="31323"/>
                  </a:lnTo>
                  <a:cubicBezTo>
                    <a:pt x="10241" y="31556"/>
                    <a:pt x="10441" y="31723"/>
                    <a:pt x="10641" y="31723"/>
                  </a:cubicBezTo>
                  <a:lnTo>
                    <a:pt x="15412" y="31723"/>
                  </a:lnTo>
                  <a:cubicBezTo>
                    <a:pt x="19181" y="38361"/>
                    <a:pt x="26219" y="42464"/>
                    <a:pt x="33858" y="42464"/>
                  </a:cubicBezTo>
                  <a:cubicBezTo>
                    <a:pt x="45566" y="42464"/>
                    <a:pt x="55073" y="32924"/>
                    <a:pt x="55073" y="21249"/>
                  </a:cubicBezTo>
                  <a:cubicBezTo>
                    <a:pt x="55107" y="9541"/>
                    <a:pt x="45566" y="0"/>
                    <a:pt x="33858" y="0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697;p31"/>
            <p:cNvSpPr/>
            <p:nvPr/>
          </p:nvSpPr>
          <p:spPr>
            <a:xfrm>
              <a:off x="4984640" y="3680569"/>
              <a:ext cx="171474" cy="252220"/>
            </a:xfrm>
            <a:custGeom>
              <a:avLst/>
              <a:gdLst/>
              <a:ahLst/>
              <a:cxnLst/>
              <a:rect l="l" t="t" r="r" b="b"/>
              <a:pathLst>
                <a:path w="6872" h="10108" extrusionOk="0">
                  <a:moveTo>
                    <a:pt x="6305" y="1"/>
                  </a:moveTo>
                  <a:cubicBezTo>
                    <a:pt x="6138" y="1"/>
                    <a:pt x="6004" y="101"/>
                    <a:pt x="5938" y="267"/>
                  </a:cubicBezTo>
                  <a:cubicBezTo>
                    <a:pt x="5537" y="1135"/>
                    <a:pt x="5070" y="2002"/>
                    <a:pt x="4503" y="2836"/>
                  </a:cubicBezTo>
                  <a:lnTo>
                    <a:pt x="100" y="9474"/>
                  </a:lnTo>
                  <a:cubicBezTo>
                    <a:pt x="33" y="9607"/>
                    <a:pt x="0" y="9774"/>
                    <a:pt x="67" y="9908"/>
                  </a:cubicBezTo>
                  <a:cubicBezTo>
                    <a:pt x="167" y="10041"/>
                    <a:pt x="300" y="10108"/>
                    <a:pt x="434" y="10108"/>
                  </a:cubicBezTo>
                  <a:lnTo>
                    <a:pt x="6238" y="10108"/>
                  </a:lnTo>
                  <a:cubicBezTo>
                    <a:pt x="6438" y="10108"/>
                    <a:pt x="6638" y="9941"/>
                    <a:pt x="6638" y="9708"/>
                  </a:cubicBezTo>
                  <a:lnTo>
                    <a:pt x="6638" y="5638"/>
                  </a:lnTo>
                  <a:cubicBezTo>
                    <a:pt x="6638" y="4971"/>
                    <a:pt x="6671" y="3970"/>
                    <a:pt x="6705" y="2702"/>
                  </a:cubicBezTo>
                  <a:cubicBezTo>
                    <a:pt x="6772" y="1101"/>
                    <a:pt x="6805" y="634"/>
                    <a:pt x="6838" y="501"/>
                  </a:cubicBezTo>
                  <a:cubicBezTo>
                    <a:pt x="6872" y="367"/>
                    <a:pt x="6838" y="267"/>
                    <a:pt x="6738" y="167"/>
                  </a:cubicBezTo>
                  <a:cubicBezTo>
                    <a:pt x="6671" y="67"/>
                    <a:pt x="6571" y="34"/>
                    <a:pt x="6438" y="34"/>
                  </a:cubicBezTo>
                  <a:lnTo>
                    <a:pt x="6305" y="34"/>
                  </a:lnTo>
                  <a:close/>
                  <a:moveTo>
                    <a:pt x="5904" y="2669"/>
                  </a:moveTo>
                  <a:cubicBezTo>
                    <a:pt x="5838" y="3937"/>
                    <a:pt x="5804" y="4971"/>
                    <a:pt x="5804" y="5638"/>
                  </a:cubicBezTo>
                  <a:lnTo>
                    <a:pt x="5804" y="9307"/>
                  </a:lnTo>
                  <a:lnTo>
                    <a:pt x="1201" y="9307"/>
                  </a:lnTo>
                  <a:lnTo>
                    <a:pt x="5170" y="3270"/>
                  </a:lnTo>
                  <a:cubicBezTo>
                    <a:pt x="5437" y="2903"/>
                    <a:pt x="5704" y="2502"/>
                    <a:pt x="5938" y="2069"/>
                  </a:cubicBezTo>
                  <a:cubicBezTo>
                    <a:pt x="5904" y="2269"/>
                    <a:pt x="5904" y="2436"/>
                    <a:pt x="5904" y="2669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698;p31"/>
            <p:cNvSpPr/>
            <p:nvPr/>
          </p:nvSpPr>
          <p:spPr>
            <a:xfrm>
              <a:off x="5320888" y="3497447"/>
              <a:ext cx="3089668" cy="789921"/>
            </a:xfrm>
            <a:custGeom>
              <a:avLst/>
              <a:gdLst/>
              <a:ahLst/>
              <a:cxnLst/>
              <a:rect l="l" t="t" r="r" b="b"/>
              <a:pathLst>
                <a:path w="123822" h="31657" extrusionOk="0">
                  <a:moveTo>
                    <a:pt x="107977" y="1"/>
                  </a:moveTo>
                  <a:lnTo>
                    <a:pt x="16212" y="1"/>
                  </a:lnTo>
                  <a:cubicBezTo>
                    <a:pt x="7506" y="1"/>
                    <a:pt x="234" y="6939"/>
                    <a:pt x="134" y="15646"/>
                  </a:cubicBezTo>
                  <a:cubicBezTo>
                    <a:pt x="0" y="24452"/>
                    <a:pt x="7139" y="31657"/>
                    <a:pt x="15945" y="31657"/>
                  </a:cubicBezTo>
                  <a:lnTo>
                    <a:pt x="107977" y="31657"/>
                  </a:lnTo>
                  <a:cubicBezTo>
                    <a:pt x="116717" y="31657"/>
                    <a:pt x="123822" y="24585"/>
                    <a:pt x="123822" y="15846"/>
                  </a:cubicBezTo>
                  <a:lnTo>
                    <a:pt x="123822" y="15846"/>
                  </a:lnTo>
                  <a:cubicBezTo>
                    <a:pt x="123822" y="7106"/>
                    <a:pt x="116717" y="1"/>
                    <a:pt x="107977" y="1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699;p31"/>
            <p:cNvSpPr/>
            <p:nvPr/>
          </p:nvSpPr>
          <p:spPr>
            <a:xfrm>
              <a:off x="5354781" y="3550388"/>
              <a:ext cx="2966266" cy="688218"/>
            </a:xfrm>
            <a:custGeom>
              <a:avLst/>
              <a:gdLst/>
              <a:ahLst/>
              <a:cxnLst/>
              <a:rect l="l" t="t" r="r" b="b"/>
              <a:pathLst>
                <a:path w="116050" h="24018" extrusionOk="0">
                  <a:moveTo>
                    <a:pt x="12276" y="0"/>
                  </a:moveTo>
                  <a:cubicBezTo>
                    <a:pt x="5604" y="0"/>
                    <a:pt x="101" y="5304"/>
                    <a:pt x="34" y="11842"/>
                  </a:cubicBezTo>
                  <a:cubicBezTo>
                    <a:pt x="0" y="15078"/>
                    <a:pt x="1201" y="18146"/>
                    <a:pt x="3503" y="20448"/>
                  </a:cubicBezTo>
                  <a:cubicBezTo>
                    <a:pt x="5771" y="22750"/>
                    <a:pt x="8807" y="24017"/>
                    <a:pt x="12042" y="24017"/>
                  </a:cubicBezTo>
                  <a:lnTo>
                    <a:pt x="12042" y="23984"/>
                  </a:lnTo>
                  <a:lnTo>
                    <a:pt x="104041" y="23984"/>
                  </a:lnTo>
                  <a:cubicBezTo>
                    <a:pt x="110680" y="23984"/>
                    <a:pt x="116050" y="18613"/>
                    <a:pt x="116050" y="12009"/>
                  </a:cubicBezTo>
                  <a:cubicBezTo>
                    <a:pt x="116050" y="5404"/>
                    <a:pt x="110680" y="0"/>
                    <a:pt x="104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28600" tIns="91425" rIns="457200" bIns="91425" anchor="ctr" anchorCtr="0">
              <a:noAutofit/>
            </a:bodyPr>
            <a:lstStyle/>
            <a:p>
              <a:pPr lvl="0"/>
              <a:r>
                <a:rPr lang="es-EC" sz="1050" dirty="0"/>
                <a:t>U</a:t>
              </a:r>
              <a:r>
                <a:rPr lang="es-EC" sz="1050" dirty="0" smtClean="0"/>
                <a:t>n </a:t>
              </a:r>
              <a:r>
                <a:rPr lang="es-EC" sz="1050" dirty="0"/>
                <a:t>37.05</a:t>
              </a:r>
              <a:r>
                <a:rPr lang="es-EC" sz="1050" dirty="0" smtClean="0"/>
                <a:t>% de encuestados afirma </a:t>
              </a:r>
              <a:r>
                <a:rPr lang="es-EC" sz="1050" dirty="0"/>
                <a:t>que cuando ve publicidad </a:t>
              </a:r>
              <a:r>
                <a:rPr lang="es-EC" sz="1050" dirty="0" smtClean="0"/>
                <a:t>en RRSS genera interés, mientras </a:t>
              </a:r>
              <a:r>
                <a:rPr lang="es-EC" sz="1050" dirty="0"/>
                <a:t>que un 48,43% </a:t>
              </a:r>
              <a:r>
                <a:rPr lang="es-EC" sz="1050" dirty="0" smtClean="0"/>
                <a:t>que observa publicidad </a:t>
              </a:r>
              <a:r>
                <a:rPr lang="es-EC" sz="1050" dirty="0"/>
                <a:t>mientras navega en páginas de busca afirmó que la publicidad recibida </a:t>
              </a:r>
              <a:r>
                <a:rPr lang="es-EC" sz="1050" dirty="0" smtClean="0"/>
                <a:t>influye </a:t>
              </a:r>
              <a:r>
                <a:rPr lang="es-EC" sz="1050" dirty="0"/>
                <a:t>en su decisión.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2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37" y="4689298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943" y="417986"/>
            <a:ext cx="883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RECOMENDACIONES</a:t>
            </a:r>
            <a:endParaRPr lang="es-EC" sz="2800" b="1" dirty="0"/>
          </a:p>
        </p:txBody>
      </p:sp>
      <p:grpSp>
        <p:nvGrpSpPr>
          <p:cNvPr id="40" name="Google Shape;779;p33"/>
          <p:cNvGrpSpPr/>
          <p:nvPr/>
        </p:nvGrpSpPr>
        <p:grpSpPr>
          <a:xfrm>
            <a:off x="2897420" y="1495004"/>
            <a:ext cx="1473154" cy="1496891"/>
            <a:chOff x="2989675" y="1420050"/>
            <a:chExt cx="1581866" cy="1581893"/>
          </a:xfrm>
        </p:grpSpPr>
        <p:sp>
          <p:nvSpPr>
            <p:cNvPr id="41" name="Google Shape;780;p33"/>
            <p:cNvSpPr/>
            <p:nvPr/>
          </p:nvSpPr>
          <p:spPr>
            <a:xfrm>
              <a:off x="2989675" y="1420050"/>
              <a:ext cx="1581866" cy="1581893"/>
            </a:xfrm>
            <a:custGeom>
              <a:avLst/>
              <a:gdLst/>
              <a:ahLst/>
              <a:cxnLst/>
              <a:rect l="l" t="t" r="r" b="b"/>
              <a:pathLst>
                <a:path w="56774" h="56775" extrusionOk="0">
                  <a:moveTo>
                    <a:pt x="56774" y="1"/>
                  </a:moveTo>
                  <a:cubicBezTo>
                    <a:pt x="25418" y="1"/>
                    <a:pt x="0" y="25419"/>
                    <a:pt x="0" y="56775"/>
                  </a:cubicBezTo>
                  <a:lnTo>
                    <a:pt x="56774" y="56775"/>
                  </a:lnTo>
                  <a:lnTo>
                    <a:pt x="56774" y="1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781;p33"/>
            <p:cNvSpPr/>
            <p:nvPr/>
          </p:nvSpPr>
          <p:spPr>
            <a:xfrm>
              <a:off x="2989675" y="1984202"/>
              <a:ext cx="1581866" cy="1017734"/>
            </a:xfrm>
            <a:custGeom>
              <a:avLst/>
              <a:gdLst/>
              <a:ahLst/>
              <a:cxnLst/>
              <a:rect l="l" t="t" r="r" b="b"/>
              <a:pathLst>
                <a:path w="56774" h="36527" extrusionOk="0">
                  <a:moveTo>
                    <a:pt x="0" y="1"/>
                  </a:moveTo>
                  <a:lnTo>
                    <a:pt x="0" y="36527"/>
                  </a:lnTo>
                  <a:lnTo>
                    <a:pt x="56774" y="1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3" name="Google Shape;782;p33"/>
          <p:cNvCxnSpPr/>
          <p:nvPr/>
        </p:nvCxnSpPr>
        <p:spPr>
          <a:xfrm>
            <a:off x="457833" y="3007127"/>
            <a:ext cx="782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" name="Google Shape;784;p33"/>
          <p:cNvGrpSpPr/>
          <p:nvPr/>
        </p:nvGrpSpPr>
        <p:grpSpPr>
          <a:xfrm>
            <a:off x="4370529" y="1495004"/>
            <a:ext cx="1507758" cy="1496891"/>
            <a:chOff x="4571495" y="1420050"/>
            <a:chExt cx="1582841" cy="1581893"/>
          </a:xfrm>
        </p:grpSpPr>
        <p:sp>
          <p:nvSpPr>
            <p:cNvPr id="45" name="Google Shape;785;p33"/>
            <p:cNvSpPr/>
            <p:nvPr/>
          </p:nvSpPr>
          <p:spPr>
            <a:xfrm>
              <a:off x="4571495" y="1420050"/>
              <a:ext cx="1582841" cy="1581893"/>
            </a:xfrm>
            <a:custGeom>
              <a:avLst/>
              <a:gdLst/>
              <a:ahLst/>
              <a:cxnLst/>
              <a:rect l="l" t="t" r="r" b="b"/>
              <a:pathLst>
                <a:path w="56809" h="56775" extrusionOk="0">
                  <a:moveTo>
                    <a:pt x="1" y="1"/>
                  </a:moveTo>
                  <a:lnTo>
                    <a:pt x="1" y="56775"/>
                  </a:lnTo>
                  <a:lnTo>
                    <a:pt x="56775" y="56775"/>
                  </a:lnTo>
                  <a:cubicBezTo>
                    <a:pt x="56808" y="25419"/>
                    <a:pt x="31357" y="1"/>
                    <a:pt x="1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786;p33"/>
            <p:cNvSpPr/>
            <p:nvPr/>
          </p:nvSpPr>
          <p:spPr>
            <a:xfrm>
              <a:off x="4571495" y="1420050"/>
              <a:ext cx="1018681" cy="1581893"/>
            </a:xfrm>
            <a:custGeom>
              <a:avLst/>
              <a:gdLst/>
              <a:ahLst/>
              <a:cxnLst/>
              <a:rect l="l" t="t" r="r" b="b"/>
              <a:pathLst>
                <a:path w="36561" h="56775" extrusionOk="0">
                  <a:moveTo>
                    <a:pt x="1" y="1"/>
                  </a:moveTo>
                  <a:lnTo>
                    <a:pt x="36560" y="56775"/>
                  </a:lnTo>
                  <a:lnTo>
                    <a:pt x="36560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oogle Shape;787;p33"/>
          <p:cNvGrpSpPr/>
          <p:nvPr/>
        </p:nvGrpSpPr>
        <p:grpSpPr>
          <a:xfrm>
            <a:off x="2897420" y="2991845"/>
            <a:ext cx="1473154" cy="1581893"/>
            <a:chOff x="2989675" y="3001893"/>
            <a:chExt cx="1581866" cy="1581893"/>
          </a:xfrm>
        </p:grpSpPr>
        <p:sp>
          <p:nvSpPr>
            <p:cNvPr id="48" name="Google Shape;788;p33"/>
            <p:cNvSpPr/>
            <p:nvPr/>
          </p:nvSpPr>
          <p:spPr>
            <a:xfrm>
              <a:off x="2989675" y="3001893"/>
              <a:ext cx="1581866" cy="1581893"/>
            </a:xfrm>
            <a:custGeom>
              <a:avLst/>
              <a:gdLst/>
              <a:ahLst/>
              <a:cxnLst/>
              <a:rect l="l" t="t" r="r" b="b"/>
              <a:pathLst>
                <a:path w="56774" h="56775" extrusionOk="0">
                  <a:moveTo>
                    <a:pt x="0" y="1"/>
                  </a:moveTo>
                  <a:cubicBezTo>
                    <a:pt x="0" y="31357"/>
                    <a:pt x="25418" y="56775"/>
                    <a:pt x="56774" y="56775"/>
                  </a:cubicBezTo>
                  <a:lnTo>
                    <a:pt x="56774" y="1"/>
                  </a:ln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789;p33"/>
            <p:cNvSpPr/>
            <p:nvPr/>
          </p:nvSpPr>
          <p:spPr>
            <a:xfrm>
              <a:off x="3553800" y="3001893"/>
              <a:ext cx="1017734" cy="1581893"/>
            </a:xfrm>
            <a:custGeom>
              <a:avLst/>
              <a:gdLst/>
              <a:ahLst/>
              <a:cxnLst/>
              <a:rect l="l" t="t" r="r" b="b"/>
              <a:pathLst>
                <a:path w="36527" h="56775" extrusionOk="0">
                  <a:moveTo>
                    <a:pt x="1" y="1"/>
                  </a:moveTo>
                  <a:lnTo>
                    <a:pt x="1" y="56775"/>
                  </a:lnTo>
                  <a:lnTo>
                    <a:pt x="36527" y="567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790;p33"/>
          <p:cNvGrpSpPr/>
          <p:nvPr/>
        </p:nvGrpSpPr>
        <p:grpSpPr>
          <a:xfrm>
            <a:off x="4370528" y="2991845"/>
            <a:ext cx="1507759" cy="1581893"/>
            <a:chOff x="4571495" y="3001893"/>
            <a:chExt cx="1582841" cy="1581893"/>
          </a:xfrm>
        </p:grpSpPr>
        <p:sp>
          <p:nvSpPr>
            <p:cNvPr id="51" name="Google Shape;791;p33"/>
            <p:cNvSpPr/>
            <p:nvPr/>
          </p:nvSpPr>
          <p:spPr>
            <a:xfrm>
              <a:off x="4571495" y="3001893"/>
              <a:ext cx="1581893" cy="1581893"/>
            </a:xfrm>
            <a:custGeom>
              <a:avLst/>
              <a:gdLst/>
              <a:ahLst/>
              <a:cxnLst/>
              <a:rect l="l" t="t" r="r" b="b"/>
              <a:pathLst>
                <a:path w="56775" h="56775" extrusionOk="0">
                  <a:moveTo>
                    <a:pt x="1" y="1"/>
                  </a:moveTo>
                  <a:lnTo>
                    <a:pt x="1" y="56775"/>
                  </a:lnTo>
                  <a:cubicBezTo>
                    <a:pt x="31357" y="56775"/>
                    <a:pt x="56775" y="31357"/>
                    <a:pt x="56775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792;p33"/>
            <p:cNvSpPr/>
            <p:nvPr/>
          </p:nvSpPr>
          <p:spPr>
            <a:xfrm>
              <a:off x="4571495" y="3001893"/>
              <a:ext cx="1582841" cy="1018681"/>
            </a:xfrm>
            <a:custGeom>
              <a:avLst/>
              <a:gdLst/>
              <a:ahLst/>
              <a:cxnLst/>
              <a:rect l="l" t="t" r="r" b="b"/>
              <a:pathLst>
                <a:path w="56809" h="36561" extrusionOk="0">
                  <a:moveTo>
                    <a:pt x="56808" y="1"/>
                  </a:moveTo>
                  <a:lnTo>
                    <a:pt x="1" y="36560"/>
                  </a:lnTo>
                  <a:lnTo>
                    <a:pt x="56808" y="36560"/>
                  </a:lnTo>
                  <a:lnTo>
                    <a:pt x="56808" y="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Google Shape;793;p33"/>
          <p:cNvSpPr/>
          <p:nvPr/>
        </p:nvSpPr>
        <p:spPr>
          <a:xfrm>
            <a:off x="3275711" y="1973848"/>
            <a:ext cx="2190633" cy="2037000"/>
          </a:xfrm>
          <a:custGeom>
            <a:avLst/>
            <a:gdLst/>
            <a:ahLst/>
            <a:cxnLst/>
            <a:rect l="l" t="t" r="r" b="b"/>
            <a:pathLst>
              <a:path w="78623" h="73109" extrusionOk="0">
                <a:moveTo>
                  <a:pt x="39270" y="1"/>
                </a:moveTo>
                <a:cubicBezTo>
                  <a:pt x="21669" y="1"/>
                  <a:pt x="6150" y="12767"/>
                  <a:pt x="3236" y="30700"/>
                </a:cubicBezTo>
                <a:cubicBezTo>
                  <a:pt x="0" y="50648"/>
                  <a:pt x="13543" y="69395"/>
                  <a:pt x="33457" y="72630"/>
                </a:cubicBezTo>
                <a:cubicBezTo>
                  <a:pt x="35446" y="72953"/>
                  <a:pt x="37422" y="73109"/>
                  <a:pt x="39372" y="73109"/>
                </a:cubicBezTo>
                <a:cubicBezTo>
                  <a:pt x="56988" y="73109"/>
                  <a:pt x="72474" y="60368"/>
                  <a:pt x="75387" y="42409"/>
                </a:cubicBezTo>
                <a:cubicBezTo>
                  <a:pt x="78623" y="22494"/>
                  <a:pt x="65113" y="3714"/>
                  <a:pt x="45166" y="479"/>
                </a:cubicBezTo>
                <a:cubicBezTo>
                  <a:pt x="43184" y="157"/>
                  <a:pt x="41214" y="1"/>
                  <a:pt x="39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Google Shape;794;p33"/>
          <p:cNvSpPr/>
          <p:nvPr/>
        </p:nvSpPr>
        <p:spPr>
          <a:xfrm>
            <a:off x="3461580" y="2082900"/>
            <a:ext cx="1818892" cy="1818892"/>
          </a:xfrm>
          <a:custGeom>
            <a:avLst/>
            <a:gdLst/>
            <a:ahLst/>
            <a:cxnLst/>
            <a:rect l="l" t="t" r="r" b="b"/>
            <a:pathLst>
              <a:path w="65281" h="65281" extrusionOk="0">
                <a:moveTo>
                  <a:pt x="32624" y="2135"/>
                </a:moveTo>
                <a:cubicBezTo>
                  <a:pt x="49503" y="2135"/>
                  <a:pt x="63146" y="15778"/>
                  <a:pt x="63146" y="32657"/>
                </a:cubicBezTo>
                <a:cubicBezTo>
                  <a:pt x="63179" y="49502"/>
                  <a:pt x="49503" y="63179"/>
                  <a:pt x="32624" y="63179"/>
                </a:cubicBezTo>
                <a:cubicBezTo>
                  <a:pt x="15779" y="63179"/>
                  <a:pt x="2102" y="49502"/>
                  <a:pt x="2102" y="32657"/>
                </a:cubicBezTo>
                <a:cubicBezTo>
                  <a:pt x="2102" y="15778"/>
                  <a:pt x="15779" y="2135"/>
                  <a:pt x="32624" y="2135"/>
                </a:cubicBezTo>
                <a:close/>
                <a:moveTo>
                  <a:pt x="32624" y="0"/>
                </a:moveTo>
                <a:cubicBezTo>
                  <a:pt x="14611" y="0"/>
                  <a:pt x="1" y="14611"/>
                  <a:pt x="1" y="32624"/>
                </a:cubicBezTo>
                <a:cubicBezTo>
                  <a:pt x="1" y="50670"/>
                  <a:pt x="14611" y="65280"/>
                  <a:pt x="32624" y="65280"/>
                </a:cubicBezTo>
                <a:cubicBezTo>
                  <a:pt x="50670" y="65280"/>
                  <a:pt x="65281" y="50670"/>
                  <a:pt x="65281" y="32624"/>
                </a:cubicBezTo>
                <a:cubicBezTo>
                  <a:pt x="65281" y="14611"/>
                  <a:pt x="50670" y="0"/>
                  <a:pt x="32624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Google Shape;795;p33"/>
          <p:cNvGrpSpPr/>
          <p:nvPr/>
        </p:nvGrpSpPr>
        <p:grpSpPr>
          <a:xfrm>
            <a:off x="3234809" y="3357284"/>
            <a:ext cx="851367" cy="751563"/>
            <a:chOff x="3435776" y="3367332"/>
            <a:chExt cx="851367" cy="751563"/>
          </a:xfrm>
        </p:grpSpPr>
        <p:sp>
          <p:nvSpPr>
            <p:cNvPr id="56" name="Google Shape;796;p33"/>
            <p:cNvSpPr/>
            <p:nvPr/>
          </p:nvSpPr>
          <p:spPr>
            <a:xfrm>
              <a:off x="3435776" y="3367332"/>
              <a:ext cx="851367" cy="751563"/>
            </a:xfrm>
            <a:custGeom>
              <a:avLst/>
              <a:gdLst/>
              <a:ahLst/>
              <a:cxnLst/>
              <a:rect l="l" t="t" r="r" b="b"/>
              <a:pathLst>
                <a:path w="30556" h="26974" extrusionOk="0">
                  <a:moveTo>
                    <a:pt x="15264" y="1"/>
                  </a:moveTo>
                  <a:cubicBezTo>
                    <a:pt x="12464" y="1"/>
                    <a:pt x="9635" y="867"/>
                    <a:pt x="7206" y="2663"/>
                  </a:cubicBezTo>
                  <a:cubicBezTo>
                    <a:pt x="1235" y="7099"/>
                    <a:pt x="0" y="15572"/>
                    <a:pt x="4437" y="21543"/>
                  </a:cubicBezTo>
                  <a:cubicBezTo>
                    <a:pt x="7098" y="25098"/>
                    <a:pt x="11166" y="26974"/>
                    <a:pt x="15282" y="26974"/>
                  </a:cubicBezTo>
                  <a:cubicBezTo>
                    <a:pt x="18081" y="26974"/>
                    <a:pt x="20901" y="26107"/>
                    <a:pt x="23317" y="24312"/>
                  </a:cubicBezTo>
                  <a:cubicBezTo>
                    <a:pt x="29288" y="19875"/>
                    <a:pt x="30556" y="11402"/>
                    <a:pt x="26086" y="5431"/>
                  </a:cubicBezTo>
                  <a:cubicBezTo>
                    <a:pt x="23445" y="1877"/>
                    <a:pt x="19385" y="1"/>
                    <a:pt x="15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797;p33"/>
            <p:cNvSpPr/>
            <p:nvPr/>
          </p:nvSpPr>
          <p:spPr>
            <a:xfrm>
              <a:off x="3563106" y="3470784"/>
              <a:ext cx="597651" cy="544433"/>
            </a:xfrm>
            <a:custGeom>
              <a:avLst/>
              <a:gdLst/>
              <a:ahLst/>
              <a:cxnLst/>
              <a:rect l="l" t="t" r="r" b="b"/>
              <a:pathLst>
                <a:path w="21450" h="19540" extrusionOk="0">
                  <a:moveTo>
                    <a:pt x="10708" y="0"/>
                  </a:moveTo>
                  <a:cubicBezTo>
                    <a:pt x="8206" y="0"/>
                    <a:pt x="5704" y="951"/>
                    <a:pt x="3803" y="2853"/>
                  </a:cubicBezTo>
                  <a:cubicBezTo>
                    <a:pt x="0" y="6655"/>
                    <a:pt x="0" y="12860"/>
                    <a:pt x="3803" y="16662"/>
                  </a:cubicBezTo>
                  <a:cubicBezTo>
                    <a:pt x="5704" y="18580"/>
                    <a:pt x="8206" y="19539"/>
                    <a:pt x="10708" y="19539"/>
                  </a:cubicBezTo>
                  <a:cubicBezTo>
                    <a:pt x="13210" y="19539"/>
                    <a:pt x="15712" y="18580"/>
                    <a:pt x="17613" y="16662"/>
                  </a:cubicBezTo>
                  <a:cubicBezTo>
                    <a:pt x="21449" y="12860"/>
                    <a:pt x="21449" y="6655"/>
                    <a:pt x="17613" y="2853"/>
                  </a:cubicBezTo>
                  <a:cubicBezTo>
                    <a:pt x="15712" y="951"/>
                    <a:pt x="13210" y="0"/>
                    <a:pt x="10708" y="0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2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" name="Google Shape;798;p33"/>
          <p:cNvGrpSpPr/>
          <p:nvPr/>
        </p:nvGrpSpPr>
        <p:grpSpPr>
          <a:xfrm>
            <a:off x="4731148" y="1876107"/>
            <a:ext cx="824424" cy="750978"/>
            <a:chOff x="4932115" y="1886155"/>
            <a:chExt cx="824424" cy="750978"/>
          </a:xfrm>
        </p:grpSpPr>
        <p:sp>
          <p:nvSpPr>
            <p:cNvPr id="59" name="Google Shape;799;p33"/>
            <p:cNvSpPr/>
            <p:nvPr/>
          </p:nvSpPr>
          <p:spPr>
            <a:xfrm>
              <a:off x="4932115" y="1886155"/>
              <a:ext cx="824424" cy="750978"/>
            </a:xfrm>
            <a:custGeom>
              <a:avLst/>
              <a:gdLst/>
              <a:ahLst/>
              <a:cxnLst/>
              <a:rect l="l" t="t" r="r" b="b"/>
              <a:pathLst>
                <a:path w="29589" h="26953" extrusionOk="0">
                  <a:moveTo>
                    <a:pt x="14794" y="0"/>
                  </a:moveTo>
                  <a:cubicBezTo>
                    <a:pt x="11342" y="0"/>
                    <a:pt x="7889" y="1318"/>
                    <a:pt x="5271" y="3953"/>
                  </a:cubicBezTo>
                  <a:cubicBezTo>
                    <a:pt x="1" y="9224"/>
                    <a:pt x="1" y="17763"/>
                    <a:pt x="5271" y="23000"/>
                  </a:cubicBezTo>
                  <a:cubicBezTo>
                    <a:pt x="7889" y="25635"/>
                    <a:pt x="11342" y="26953"/>
                    <a:pt x="14794" y="26953"/>
                  </a:cubicBezTo>
                  <a:cubicBezTo>
                    <a:pt x="18247" y="26953"/>
                    <a:pt x="21699" y="25635"/>
                    <a:pt x="24318" y="23000"/>
                  </a:cubicBezTo>
                  <a:cubicBezTo>
                    <a:pt x="29588" y="17763"/>
                    <a:pt x="29588" y="9224"/>
                    <a:pt x="24318" y="3953"/>
                  </a:cubicBezTo>
                  <a:cubicBezTo>
                    <a:pt x="21699" y="1318"/>
                    <a:pt x="18247" y="0"/>
                    <a:pt x="14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800;p33"/>
            <p:cNvSpPr/>
            <p:nvPr/>
          </p:nvSpPr>
          <p:spPr>
            <a:xfrm>
              <a:off x="5072457" y="1989775"/>
              <a:ext cx="544656" cy="544684"/>
            </a:xfrm>
            <a:custGeom>
              <a:avLst/>
              <a:gdLst/>
              <a:ahLst/>
              <a:cxnLst/>
              <a:rect l="l" t="t" r="r" b="b"/>
              <a:pathLst>
                <a:path w="19548" h="19549" extrusionOk="0">
                  <a:moveTo>
                    <a:pt x="9774" y="1"/>
                  </a:moveTo>
                  <a:cubicBezTo>
                    <a:pt x="4370" y="1"/>
                    <a:pt x="0" y="4371"/>
                    <a:pt x="0" y="9774"/>
                  </a:cubicBezTo>
                  <a:cubicBezTo>
                    <a:pt x="0" y="15145"/>
                    <a:pt x="4370" y="19548"/>
                    <a:pt x="9774" y="19548"/>
                  </a:cubicBezTo>
                  <a:cubicBezTo>
                    <a:pt x="15145" y="19548"/>
                    <a:pt x="19548" y="15145"/>
                    <a:pt x="19548" y="9774"/>
                  </a:cubicBezTo>
                  <a:cubicBezTo>
                    <a:pt x="19548" y="4371"/>
                    <a:pt x="15145" y="1"/>
                    <a:pt x="9774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2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Google Shape;801;p33"/>
          <p:cNvGrpSpPr/>
          <p:nvPr/>
        </p:nvGrpSpPr>
        <p:grpSpPr>
          <a:xfrm>
            <a:off x="4731148" y="3356644"/>
            <a:ext cx="824424" cy="751925"/>
            <a:chOff x="4932115" y="3366692"/>
            <a:chExt cx="824424" cy="751925"/>
          </a:xfrm>
        </p:grpSpPr>
        <p:sp>
          <p:nvSpPr>
            <p:cNvPr id="62" name="Google Shape;802;p33"/>
            <p:cNvSpPr/>
            <p:nvPr/>
          </p:nvSpPr>
          <p:spPr>
            <a:xfrm>
              <a:off x="4932115" y="3366692"/>
              <a:ext cx="824424" cy="751925"/>
            </a:xfrm>
            <a:custGeom>
              <a:avLst/>
              <a:gdLst/>
              <a:ahLst/>
              <a:cxnLst/>
              <a:rect l="l" t="t" r="r" b="b"/>
              <a:pathLst>
                <a:path w="29589" h="26987" extrusionOk="0">
                  <a:moveTo>
                    <a:pt x="14782" y="0"/>
                  </a:moveTo>
                  <a:cubicBezTo>
                    <a:pt x="11334" y="0"/>
                    <a:pt x="7889" y="1318"/>
                    <a:pt x="5271" y="3953"/>
                  </a:cubicBezTo>
                  <a:cubicBezTo>
                    <a:pt x="1" y="9224"/>
                    <a:pt x="1" y="17763"/>
                    <a:pt x="5271" y="23034"/>
                  </a:cubicBezTo>
                  <a:cubicBezTo>
                    <a:pt x="7889" y="25669"/>
                    <a:pt x="11334" y="26986"/>
                    <a:pt x="14782" y="26986"/>
                  </a:cubicBezTo>
                  <a:cubicBezTo>
                    <a:pt x="18230" y="26986"/>
                    <a:pt x="21683" y="25669"/>
                    <a:pt x="24318" y="23034"/>
                  </a:cubicBezTo>
                  <a:cubicBezTo>
                    <a:pt x="29588" y="17763"/>
                    <a:pt x="29588" y="9224"/>
                    <a:pt x="24318" y="3953"/>
                  </a:cubicBezTo>
                  <a:cubicBezTo>
                    <a:pt x="21683" y="1318"/>
                    <a:pt x="18230" y="0"/>
                    <a:pt x="14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803;p33"/>
            <p:cNvSpPr/>
            <p:nvPr/>
          </p:nvSpPr>
          <p:spPr>
            <a:xfrm>
              <a:off x="5045514" y="3470784"/>
              <a:ext cx="597623" cy="544433"/>
            </a:xfrm>
            <a:custGeom>
              <a:avLst/>
              <a:gdLst/>
              <a:ahLst/>
              <a:cxnLst/>
              <a:rect l="l" t="t" r="r" b="b"/>
              <a:pathLst>
                <a:path w="21449" h="19540" extrusionOk="0">
                  <a:moveTo>
                    <a:pt x="10724" y="0"/>
                  </a:moveTo>
                  <a:cubicBezTo>
                    <a:pt x="8223" y="0"/>
                    <a:pt x="5721" y="951"/>
                    <a:pt x="3803" y="2853"/>
                  </a:cubicBezTo>
                  <a:cubicBezTo>
                    <a:pt x="0" y="6655"/>
                    <a:pt x="0" y="12860"/>
                    <a:pt x="3803" y="16662"/>
                  </a:cubicBezTo>
                  <a:cubicBezTo>
                    <a:pt x="5721" y="18580"/>
                    <a:pt x="8223" y="19539"/>
                    <a:pt x="10724" y="19539"/>
                  </a:cubicBezTo>
                  <a:cubicBezTo>
                    <a:pt x="13226" y="19539"/>
                    <a:pt x="15728" y="18580"/>
                    <a:pt x="17646" y="16662"/>
                  </a:cubicBezTo>
                  <a:cubicBezTo>
                    <a:pt x="21449" y="12860"/>
                    <a:pt x="21449" y="6655"/>
                    <a:pt x="17646" y="2853"/>
                  </a:cubicBezTo>
                  <a:cubicBezTo>
                    <a:pt x="15728" y="951"/>
                    <a:pt x="13226" y="0"/>
                    <a:pt x="10724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2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Google Shape;804;p33"/>
          <p:cNvSpPr/>
          <p:nvPr/>
        </p:nvSpPr>
        <p:spPr>
          <a:xfrm>
            <a:off x="347988" y="1075175"/>
            <a:ext cx="2467655" cy="189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1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Generar un plan de incentivos a los </a:t>
            </a:r>
            <a:r>
              <a:rPr lang="es-MX" sz="11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fans </a:t>
            </a:r>
            <a:r>
              <a:rPr lang="es-MX" sz="11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destacados, que generan comentarios positivos e interactúan constantemente en RRSS, de esta manera de fidelizar a la comunidad y permite el crecimiento de la misma.</a:t>
            </a:r>
            <a:endParaRPr sz="11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5" name="Google Shape;805;p33"/>
          <p:cNvSpPr/>
          <p:nvPr/>
        </p:nvSpPr>
        <p:spPr>
          <a:xfrm>
            <a:off x="380067" y="3629850"/>
            <a:ext cx="2953482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1100" dirty="0"/>
              <a:t>Al ser la familia unos de los principales factores de </a:t>
            </a:r>
            <a:r>
              <a:rPr lang="es-EC" sz="1100" dirty="0" smtClean="0"/>
              <a:t>influencia, </a:t>
            </a:r>
            <a:r>
              <a:rPr lang="es-EC" sz="1100" dirty="0"/>
              <a:t>las estrategias de contenido deberían establecer </a:t>
            </a:r>
            <a:r>
              <a:rPr lang="es-EC" sz="1100" dirty="0" err="1"/>
              <a:t>passion</a:t>
            </a:r>
            <a:r>
              <a:rPr lang="es-EC" sz="1100" dirty="0"/>
              <a:t> </a:t>
            </a:r>
            <a:r>
              <a:rPr lang="es-EC" sz="1100" dirty="0" err="1" smtClean="0"/>
              <a:t>points</a:t>
            </a:r>
            <a:r>
              <a:rPr lang="es-EC" sz="1100" dirty="0" smtClean="0"/>
              <a:t> y </a:t>
            </a:r>
            <a:r>
              <a:rPr lang="es-EC" sz="1100" dirty="0"/>
              <a:t>trabajar en contenido emocional</a:t>
            </a:r>
            <a:r>
              <a:rPr lang="es-EC" sz="1100" dirty="0" smtClean="0"/>
              <a:t>, como </a:t>
            </a:r>
            <a:r>
              <a:rPr lang="es-EC" sz="1100" dirty="0"/>
              <a:t>impulsores para que el público se sienta más cercano al </a:t>
            </a:r>
            <a:r>
              <a:rPr lang="es-EC" sz="1100" dirty="0" smtClean="0"/>
              <a:t>contenido.</a:t>
            </a:r>
            <a:endParaRPr lang="es-EC" sz="1100" dirty="0"/>
          </a:p>
        </p:txBody>
      </p:sp>
      <p:sp>
        <p:nvSpPr>
          <p:cNvPr id="66" name="Google Shape;806;p33"/>
          <p:cNvSpPr/>
          <p:nvPr/>
        </p:nvSpPr>
        <p:spPr>
          <a:xfrm>
            <a:off x="5916146" y="1495004"/>
            <a:ext cx="2859810" cy="147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MX" sz="11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Crear un </a:t>
            </a:r>
            <a:r>
              <a:rPr lang="es-MX" sz="1100" dirty="0" err="1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buyer</a:t>
            </a:r>
            <a:r>
              <a:rPr lang="es-MX" sz="11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s-MX" sz="11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persona que nos permita tener un perfil estimado de nuestra comunidad, recrear el ciclo que realiza antes de convertirse en un cliente, y brindar apoyo en las etapa más decisiva de consideración a través de contenido relevante, personalizado y sobre todo de su interés</a:t>
            </a:r>
            <a:r>
              <a:rPr lang="es-MX" sz="1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 </a:t>
            </a:r>
            <a:endParaRPr sz="12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7" name="Google Shape;807;p33"/>
          <p:cNvSpPr/>
          <p:nvPr/>
        </p:nvSpPr>
        <p:spPr>
          <a:xfrm>
            <a:off x="5916146" y="3336091"/>
            <a:ext cx="2710184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" sz="1200" dirty="0" smtClean="0">
                <a:latin typeface="Roboto"/>
                <a:ea typeface="Roboto"/>
                <a:cs typeface="Roboto"/>
                <a:sym typeface="Roboto"/>
              </a:rPr>
              <a:t>Digitalizar los productos financieros, con el fin de que sus socios puedan obtener servicios y productos financieros en línea, analizando la experencia en cada una de sus interacciones.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2" name="Google Shape;812;p33"/>
          <p:cNvGrpSpPr/>
          <p:nvPr/>
        </p:nvGrpSpPr>
        <p:grpSpPr>
          <a:xfrm>
            <a:off x="3234809" y="1875829"/>
            <a:ext cx="851367" cy="751953"/>
            <a:chOff x="3435776" y="1885877"/>
            <a:chExt cx="851367" cy="751953"/>
          </a:xfrm>
        </p:grpSpPr>
        <p:sp>
          <p:nvSpPr>
            <p:cNvPr id="73" name="Google Shape;813;p33"/>
            <p:cNvSpPr/>
            <p:nvPr/>
          </p:nvSpPr>
          <p:spPr>
            <a:xfrm>
              <a:off x="3435776" y="1885877"/>
              <a:ext cx="851367" cy="751953"/>
            </a:xfrm>
            <a:custGeom>
              <a:avLst/>
              <a:gdLst/>
              <a:ahLst/>
              <a:cxnLst/>
              <a:rect l="l" t="t" r="r" b="b"/>
              <a:pathLst>
                <a:path w="30556" h="26988" extrusionOk="0">
                  <a:moveTo>
                    <a:pt x="15271" y="0"/>
                  </a:moveTo>
                  <a:cubicBezTo>
                    <a:pt x="12476" y="0"/>
                    <a:pt x="9655" y="867"/>
                    <a:pt x="7239" y="2662"/>
                  </a:cubicBezTo>
                  <a:cubicBezTo>
                    <a:pt x="1235" y="7132"/>
                    <a:pt x="0" y="15572"/>
                    <a:pt x="4470" y="21542"/>
                  </a:cubicBezTo>
                  <a:cubicBezTo>
                    <a:pt x="7113" y="25100"/>
                    <a:pt x="11177" y="26987"/>
                    <a:pt x="15293" y="26987"/>
                  </a:cubicBezTo>
                  <a:cubicBezTo>
                    <a:pt x="18086" y="26987"/>
                    <a:pt x="20903" y="26118"/>
                    <a:pt x="23317" y="24311"/>
                  </a:cubicBezTo>
                  <a:cubicBezTo>
                    <a:pt x="29288" y="19875"/>
                    <a:pt x="30556" y="11435"/>
                    <a:pt x="26086" y="5431"/>
                  </a:cubicBezTo>
                  <a:cubicBezTo>
                    <a:pt x="23445" y="1876"/>
                    <a:pt x="19385" y="0"/>
                    <a:pt x="15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814;p33"/>
            <p:cNvSpPr/>
            <p:nvPr/>
          </p:nvSpPr>
          <p:spPr>
            <a:xfrm>
              <a:off x="3589130" y="1989775"/>
              <a:ext cx="544656" cy="544684"/>
            </a:xfrm>
            <a:custGeom>
              <a:avLst/>
              <a:gdLst/>
              <a:ahLst/>
              <a:cxnLst/>
              <a:rect l="l" t="t" r="r" b="b"/>
              <a:pathLst>
                <a:path w="19548" h="19549" extrusionOk="0">
                  <a:moveTo>
                    <a:pt x="9774" y="1"/>
                  </a:moveTo>
                  <a:cubicBezTo>
                    <a:pt x="4404" y="1"/>
                    <a:pt x="0" y="4371"/>
                    <a:pt x="0" y="9774"/>
                  </a:cubicBezTo>
                  <a:cubicBezTo>
                    <a:pt x="0" y="15145"/>
                    <a:pt x="4404" y="19548"/>
                    <a:pt x="9774" y="19548"/>
                  </a:cubicBezTo>
                  <a:cubicBezTo>
                    <a:pt x="15178" y="19548"/>
                    <a:pt x="19548" y="15145"/>
                    <a:pt x="19548" y="9774"/>
                  </a:cubicBezTo>
                  <a:cubicBezTo>
                    <a:pt x="19548" y="4371"/>
                    <a:pt x="15178" y="1"/>
                    <a:pt x="97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kumimoji="0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3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53"/>
          <p:cNvSpPr txBox="1">
            <a:spLocks noGrp="1"/>
          </p:cNvSpPr>
          <p:nvPr>
            <p:ph type="title"/>
          </p:nvPr>
        </p:nvSpPr>
        <p:spPr>
          <a:xfrm>
            <a:off x="1577476" y="2248333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chemeClr val="dk1"/>
                </a:solidFill>
              </a:rPr>
              <a:t>ASPECTOS GENERALES</a:t>
            </a:r>
            <a:endParaRPr sz="4400" dirty="0">
              <a:solidFill>
                <a:schemeClr val="dk1"/>
              </a:solidFill>
            </a:endParaRPr>
          </a:p>
        </p:txBody>
      </p:sp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3568142" y="615699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DIGITAL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Google Shape;353;p35"/>
          <p:cNvSpPr txBox="1">
            <a:spLocks noGrp="1"/>
          </p:cNvSpPr>
          <p:nvPr>
            <p:ph type="subTitle" idx="1"/>
          </p:nvPr>
        </p:nvSpPr>
        <p:spPr>
          <a:xfrm>
            <a:off x="3603038" y="133776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marcas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tienen una estrategia clara y definida marcada por unos objetivos a conseguir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Google Shape;356;p35"/>
          <p:cNvSpPr txBox="1">
            <a:spLocks noGrp="1"/>
          </p:cNvSpPr>
          <p:nvPr>
            <p:ph type="title" idx="2"/>
          </p:nvPr>
        </p:nvSpPr>
        <p:spPr>
          <a:xfrm>
            <a:off x="5809742" y="615699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</a:t>
            </a:r>
            <a:b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CLIENTE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Google Shape;354;p35"/>
          <p:cNvSpPr txBox="1">
            <a:spLocks noGrp="1"/>
          </p:cNvSpPr>
          <p:nvPr>
            <p:ph type="subTitle" idx="3"/>
          </p:nvPr>
        </p:nvSpPr>
        <p:spPr>
          <a:xfrm>
            <a:off x="6105426" y="133776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Desconocimiento de las necesidades del usuario y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acciones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incrementar los ratios positivos de resultados.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Google Shape;356;p35"/>
          <p:cNvSpPr txBox="1">
            <a:spLocks noGrp="1"/>
          </p:cNvSpPr>
          <p:nvPr>
            <p:ph type="title" idx="4"/>
          </p:nvPr>
        </p:nvSpPr>
        <p:spPr>
          <a:xfrm>
            <a:off x="1168994" y="916262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</a:rPr>
              <a:t>PROBLEMA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subTitle" idx="5"/>
          </p:nvPr>
        </p:nvSpPr>
        <p:spPr>
          <a:xfrm>
            <a:off x="6105427" y="3413785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ofrecer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UX y </a:t>
            </a:r>
            <a:r>
              <a:rPr lang="en-US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percepción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Google Shape;486;p35"/>
          <p:cNvSpPr txBox="1">
            <a:spLocks noGrp="1"/>
          </p:cNvSpPr>
          <p:nvPr>
            <p:ph type="title" idx="6"/>
          </p:nvPr>
        </p:nvSpPr>
        <p:spPr>
          <a:xfrm>
            <a:off x="3568142" y="2733245"/>
            <a:ext cx="2153953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UNIFICAR </a:t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ESFUERZOS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Google Shape;486;p35"/>
          <p:cNvSpPr txBox="1">
            <a:spLocks noGrp="1"/>
          </p:cNvSpPr>
          <p:nvPr>
            <p:ph type="title" idx="7"/>
          </p:nvPr>
        </p:nvSpPr>
        <p:spPr>
          <a:xfrm>
            <a:off x="5984400" y="2837324"/>
            <a:ext cx="2153953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DIGITALIZACIÓN DE PRODUCTOS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Google Shape;487;p35"/>
          <p:cNvSpPr txBox="1">
            <a:spLocks noGrp="1"/>
          </p:cNvSpPr>
          <p:nvPr>
            <p:ph type="subTitle" idx="13"/>
          </p:nvPr>
        </p:nvSpPr>
        <p:spPr>
          <a:xfrm>
            <a:off x="3603038" y="3258824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distintos departamentos deben apoyarse entre sí.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 esfuerzos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mantener el éxito en una organización.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lustración del concepto de vector grat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0" y="1194591"/>
            <a:ext cx="3285466" cy="3285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SPE | Sede Latacun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4;p54"/>
          <p:cNvSpPr txBox="1">
            <a:spLocks/>
          </p:cNvSpPr>
          <p:nvPr/>
        </p:nvSpPr>
        <p:spPr>
          <a:xfrm>
            <a:off x="402627" y="372683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ctr" rtl="0" eaLnBrk="1" hangingPunct="1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tx2"/>
                </a:solidFill>
              </a:defRPr>
            </a:lvl2pPr>
            <a:lvl3pPr lvl="2" algn="ctr" rtl="0" eaLnBrk="1" hangingPunct="1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tx2"/>
                </a:solidFill>
              </a:defRPr>
            </a:lvl3pPr>
            <a:lvl4pPr lvl="3" algn="ctr" rtl="0" eaLnBrk="1" hangingPunct="1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tx2"/>
                </a:solidFill>
              </a:defRPr>
            </a:lvl4pPr>
            <a:lvl5pPr lvl="4" algn="ctr" rtl="0" eaLnBrk="1" hangingPunct="1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tx2"/>
                </a:solidFill>
              </a:defRPr>
            </a:lvl5pPr>
            <a:lvl6pPr lvl="5" algn="ctr" rtl="0" eaLnBrk="1" hangingPunct="1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tx2"/>
                </a:solidFill>
              </a:defRPr>
            </a:lvl6pPr>
            <a:lvl7pPr lvl="6" algn="ctr" rtl="0" eaLnBrk="1" hangingPunct="1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tx2"/>
                </a:solidFill>
              </a:defRPr>
            </a:lvl7pPr>
            <a:lvl8pPr lvl="7" algn="ctr" rtl="0" eaLnBrk="1" hangingPunct="1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tx2"/>
                </a:solidFill>
              </a:defRPr>
            </a:lvl8pPr>
            <a:lvl9pPr lvl="8" algn="ctr" rtl="0" eaLnBrk="1" hangingPunct="1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tx2"/>
                </a:solidFill>
              </a:defRPr>
            </a:lvl9pPr>
          </a:lstStyle>
          <a:p>
            <a:pPr>
              <a:buClr>
                <a:schemeClr val="dk1"/>
              </a:buClr>
              <a:buSzPts val="600"/>
              <a:buFont typeface="Arial"/>
              <a:buNone/>
            </a:pPr>
            <a:r>
              <a:rPr lang="en-U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375;p24"/>
          <p:cNvSpPr/>
          <p:nvPr/>
        </p:nvSpPr>
        <p:spPr>
          <a:xfrm rot="-473536">
            <a:off x="3354650" y="2101157"/>
            <a:ext cx="2361567" cy="2106863"/>
          </a:xfrm>
          <a:custGeom>
            <a:avLst/>
            <a:gdLst/>
            <a:ahLst/>
            <a:cxnLst/>
            <a:rect l="l" t="t" r="r" b="b"/>
            <a:pathLst>
              <a:path w="87463" h="72620" extrusionOk="0">
                <a:moveTo>
                  <a:pt x="86862" y="42197"/>
                </a:moveTo>
                <a:cubicBezTo>
                  <a:pt x="86362" y="44699"/>
                  <a:pt x="85428" y="47134"/>
                  <a:pt x="84127" y="49302"/>
                </a:cubicBezTo>
                <a:cubicBezTo>
                  <a:pt x="74087" y="66081"/>
                  <a:pt x="49636" y="72619"/>
                  <a:pt x="31590" y="67349"/>
                </a:cubicBezTo>
                <a:cubicBezTo>
                  <a:pt x="17613" y="63246"/>
                  <a:pt x="7039" y="52805"/>
                  <a:pt x="2736" y="38928"/>
                </a:cubicBezTo>
                <a:cubicBezTo>
                  <a:pt x="0" y="30155"/>
                  <a:pt x="367" y="20682"/>
                  <a:pt x="4570" y="12976"/>
                </a:cubicBezTo>
                <a:cubicBezTo>
                  <a:pt x="6472" y="9541"/>
                  <a:pt x="9140" y="6438"/>
                  <a:pt x="12643" y="3937"/>
                </a:cubicBezTo>
                <a:cubicBezTo>
                  <a:pt x="18180" y="1"/>
                  <a:pt x="25952" y="1969"/>
                  <a:pt x="31890" y="5271"/>
                </a:cubicBezTo>
                <a:cubicBezTo>
                  <a:pt x="37827" y="8573"/>
                  <a:pt x="45933" y="11642"/>
                  <a:pt x="52304" y="14011"/>
                </a:cubicBezTo>
                <a:cubicBezTo>
                  <a:pt x="60210" y="16979"/>
                  <a:pt x="68950" y="17747"/>
                  <a:pt x="76388" y="21950"/>
                </a:cubicBezTo>
                <a:cubicBezTo>
                  <a:pt x="80825" y="24451"/>
                  <a:pt x="84728" y="28287"/>
                  <a:pt x="86362" y="33124"/>
                </a:cubicBezTo>
                <a:cubicBezTo>
                  <a:pt x="87363" y="36026"/>
                  <a:pt x="87463" y="39162"/>
                  <a:pt x="86862" y="42197"/>
                </a:cubicBez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376;p24"/>
          <p:cNvSpPr/>
          <p:nvPr/>
        </p:nvSpPr>
        <p:spPr>
          <a:xfrm rot="-473536">
            <a:off x="3304378" y="1852974"/>
            <a:ext cx="2340857" cy="2385554"/>
          </a:xfrm>
          <a:custGeom>
            <a:avLst/>
            <a:gdLst/>
            <a:ahLst/>
            <a:cxnLst/>
            <a:rect l="l" t="t" r="r" b="b"/>
            <a:pathLst>
              <a:path w="86696" h="82226" extrusionOk="0">
                <a:moveTo>
                  <a:pt x="23451" y="1701"/>
                </a:moveTo>
                <a:cubicBezTo>
                  <a:pt x="30889" y="401"/>
                  <a:pt x="37728" y="6772"/>
                  <a:pt x="40330" y="9574"/>
                </a:cubicBezTo>
                <a:cubicBezTo>
                  <a:pt x="45100" y="14677"/>
                  <a:pt x="51738" y="20081"/>
                  <a:pt x="58142" y="25185"/>
                </a:cubicBezTo>
                <a:cubicBezTo>
                  <a:pt x="60878" y="27386"/>
                  <a:pt x="63913" y="29288"/>
                  <a:pt x="66815" y="31156"/>
                </a:cubicBezTo>
                <a:cubicBezTo>
                  <a:pt x="71385" y="34025"/>
                  <a:pt x="76088" y="37027"/>
                  <a:pt x="79791" y="41063"/>
                </a:cubicBezTo>
                <a:cubicBezTo>
                  <a:pt x="83761" y="45433"/>
                  <a:pt x="85996" y="50436"/>
                  <a:pt x="86029" y="55240"/>
                </a:cubicBezTo>
                <a:cubicBezTo>
                  <a:pt x="86096" y="60644"/>
                  <a:pt x="83327" y="66281"/>
                  <a:pt x="78624" y="70384"/>
                </a:cubicBezTo>
                <a:cubicBezTo>
                  <a:pt x="73453" y="74887"/>
                  <a:pt x="66648" y="77989"/>
                  <a:pt x="58976" y="79324"/>
                </a:cubicBezTo>
                <a:cubicBezTo>
                  <a:pt x="45733" y="81592"/>
                  <a:pt x="30956" y="78490"/>
                  <a:pt x="20382" y="71285"/>
                </a:cubicBezTo>
                <a:cubicBezTo>
                  <a:pt x="14211" y="67048"/>
                  <a:pt x="9141" y="61377"/>
                  <a:pt x="5805" y="54906"/>
                </a:cubicBezTo>
                <a:cubicBezTo>
                  <a:pt x="2436" y="48435"/>
                  <a:pt x="735" y="41063"/>
                  <a:pt x="835" y="33591"/>
                </a:cubicBezTo>
                <a:cubicBezTo>
                  <a:pt x="935" y="26386"/>
                  <a:pt x="2836" y="19681"/>
                  <a:pt x="6305" y="14210"/>
                </a:cubicBezTo>
                <a:cubicBezTo>
                  <a:pt x="10041" y="8306"/>
                  <a:pt x="15445" y="4103"/>
                  <a:pt x="21983" y="2068"/>
                </a:cubicBezTo>
                <a:cubicBezTo>
                  <a:pt x="22450" y="1902"/>
                  <a:pt x="22950" y="1768"/>
                  <a:pt x="23451" y="1701"/>
                </a:cubicBezTo>
                <a:close/>
                <a:moveTo>
                  <a:pt x="23351" y="1101"/>
                </a:moveTo>
                <a:cubicBezTo>
                  <a:pt x="22817" y="1168"/>
                  <a:pt x="22317" y="1301"/>
                  <a:pt x="21783" y="1468"/>
                </a:cubicBezTo>
                <a:cubicBezTo>
                  <a:pt x="7706" y="5904"/>
                  <a:pt x="434" y="19381"/>
                  <a:pt x="234" y="33558"/>
                </a:cubicBezTo>
                <a:cubicBezTo>
                  <a:pt x="1" y="49002"/>
                  <a:pt x="7273" y="63012"/>
                  <a:pt x="20048" y="71752"/>
                </a:cubicBezTo>
                <a:cubicBezTo>
                  <a:pt x="30689" y="79023"/>
                  <a:pt x="45600" y="82226"/>
                  <a:pt x="59076" y="79891"/>
                </a:cubicBezTo>
                <a:cubicBezTo>
                  <a:pt x="66482" y="78623"/>
                  <a:pt x="73487" y="75688"/>
                  <a:pt x="79024" y="70851"/>
                </a:cubicBezTo>
                <a:cubicBezTo>
                  <a:pt x="83527" y="66915"/>
                  <a:pt x="86696" y="61211"/>
                  <a:pt x="86663" y="55240"/>
                </a:cubicBezTo>
                <a:cubicBezTo>
                  <a:pt x="86596" y="49803"/>
                  <a:pt x="83894" y="44666"/>
                  <a:pt x="80225" y="40663"/>
                </a:cubicBezTo>
                <a:cubicBezTo>
                  <a:pt x="74087" y="33958"/>
                  <a:pt x="65548" y="30289"/>
                  <a:pt x="58509" y="24718"/>
                </a:cubicBezTo>
                <a:cubicBezTo>
                  <a:pt x="52872" y="20215"/>
                  <a:pt x="45700" y="14444"/>
                  <a:pt x="40797" y="9173"/>
                </a:cubicBezTo>
                <a:cubicBezTo>
                  <a:pt x="36227" y="4270"/>
                  <a:pt x="29722" y="0"/>
                  <a:pt x="23351" y="1101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378;p24"/>
          <p:cNvSpPr/>
          <p:nvPr/>
        </p:nvSpPr>
        <p:spPr>
          <a:xfrm>
            <a:off x="5272682" y="2372867"/>
            <a:ext cx="232978" cy="217053"/>
          </a:xfrm>
          <a:custGeom>
            <a:avLst/>
            <a:gdLst/>
            <a:ahLst/>
            <a:cxnLst/>
            <a:rect l="l" t="t" r="r" b="b"/>
            <a:pathLst>
              <a:path w="8640" h="7473" extrusionOk="0">
                <a:moveTo>
                  <a:pt x="267" y="4070"/>
                </a:moveTo>
                <a:cubicBezTo>
                  <a:pt x="534" y="6238"/>
                  <a:pt x="3102" y="7472"/>
                  <a:pt x="5104" y="6838"/>
                </a:cubicBezTo>
                <a:cubicBezTo>
                  <a:pt x="8606" y="5738"/>
                  <a:pt x="8640" y="367"/>
                  <a:pt x="4603" y="134"/>
                </a:cubicBezTo>
                <a:cubicBezTo>
                  <a:pt x="2435" y="0"/>
                  <a:pt x="0" y="1668"/>
                  <a:pt x="267" y="4070"/>
                </a:cubicBezTo>
                <a:close/>
              </a:path>
            </a:pathLst>
          </a:custGeom>
          <a:gradFill>
            <a:gsLst>
              <a:gs pos="0">
                <a:srgbClr val="DCECD5"/>
              </a:gs>
              <a:gs pos="100000">
                <a:srgbClr val="94BD8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Google Shape;379;p24"/>
          <p:cNvSpPr/>
          <p:nvPr/>
        </p:nvSpPr>
        <p:spPr>
          <a:xfrm>
            <a:off x="3471177" y="3977491"/>
            <a:ext cx="447053" cy="415663"/>
          </a:xfrm>
          <a:custGeom>
            <a:avLst/>
            <a:gdLst/>
            <a:ahLst/>
            <a:cxnLst/>
            <a:rect l="l" t="t" r="r" b="b"/>
            <a:pathLst>
              <a:path w="16579" h="14311" extrusionOk="0">
                <a:moveTo>
                  <a:pt x="534" y="7806"/>
                </a:moveTo>
                <a:cubicBezTo>
                  <a:pt x="1034" y="11942"/>
                  <a:pt x="5938" y="14311"/>
                  <a:pt x="9741" y="13110"/>
                </a:cubicBezTo>
                <a:cubicBezTo>
                  <a:pt x="16479" y="11008"/>
                  <a:pt x="16579" y="701"/>
                  <a:pt x="8840" y="267"/>
                </a:cubicBezTo>
                <a:cubicBezTo>
                  <a:pt x="4637" y="0"/>
                  <a:pt x="0" y="3203"/>
                  <a:pt x="534" y="7806"/>
                </a:cubicBezTo>
                <a:close/>
              </a:path>
            </a:pathLst>
          </a:custGeom>
          <a:gradFill>
            <a:gsLst>
              <a:gs pos="0">
                <a:srgbClr val="B9D9AB"/>
              </a:gs>
              <a:gs pos="100000">
                <a:srgbClr val="72A85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Google Shape;381;p24"/>
          <p:cNvSpPr/>
          <p:nvPr/>
        </p:nvSpPr>
        <p:spPr>
          <a:xfrm>
            <a:off x="675977" y="2294972"/>
            <a:ext cx="2473607" cy="2040440"/>
          </a:xfrm>
          <a:custGeom>
            <a:avLst/>
            <a:gdLst/>
            <a:ahLst/>
            <a:cxnLst/>
            <a:rect l="l" t="t" r="r" b="b"/>
            <a:pathLst>
              <a:path w="91734" h="70251" extrusionOk="0">
                <a:moveTo>
                  <a:pt x="86696" y="44665"/>
                </a:moveTo>
                <a:cubicBezTo>
                  <a:pt x="84595" y="48835"/>
                  <a:pt x="80992" y="52037"/>
                  <a:pt x="76822" y="54206"/>
                </a:cubicBezTo>
                <a:cubicBezTo>
                  <a:pt x="74487" y="55406"/>
                  <a:pt x="71952" y="56340"/>
                  <a:pt x="69384" y="56908"/>
                </a:cubicBezTo>
                <a:cubicBezTo>
                  <a:pt x="62145" y="58575"/>
                  <a:pt x="54707" y="55940"/>
                  <a:pt x="47501" y="57408"/>
                </a:cubicBezTo>
                <a:cubicBezTo>
                  <a:pt x="41664" y="58609"/>
                  <a:pt x="38829" y="64380"/>
                  <a:pt x="33858" y="67082"/>
                </a:cubicBezTo>
                <a:cubicBezTo>
                  <a:pt x="27988" y="70250"/>
                  <a:pt x="20182" y="69350"/>
                  <a:pt x="14478" y="66281"/>
                </a:cubicBezTo>
                <a:cubicBezTo>
                  <a:pt x="10809" y="64279"/>
                  <a:pt x="7940" y="61711"/>
                  <a:pt x="5838" y="58709"/>
                </a:cubicBezTo>
                <a:cubicBezTo>
                  <a:pt x="968" y="51837"/>
                  <a:pt x="1" y="42831"/>
                  <a:pt x="2002" y="33991"/>
                </a:cubicBezTo>
                <a:cubicBezTo>
                  <a:pt x="5271" y="19614"/>
                  <a:pt x="14545" y="434"/>
                  <a:pt x="31590" y="134"/>
                </a:cubicBezTo>
                <a:cubicBezTo>
                  <a:pt x="37428" y="0"/>
                  <a:pt x="42364" y="3403"/>
                  <a:pt x="47535" y="5638"/>
                </a:cubicBezTo>
                <a:cubicBezTo>
                  <a:pt x="52872" y="7939"/>
                  <a:pt x="59143" y="8139"/>
                  <a:pt x="64814" y="9607"/>
                </a:cubicBezTo>
                <a:cubicBezTo>
                  <a:pt x="70318" y="11008"/>
                  <a:pt x="75922" y="14044"/>
                  <a:pt x="80325" y="18146"/>
                </a:cubicBezTo>
                <a:cubicBezTo>
                  <a:pt x="87664" y="24951"/>
                  <a:pt x="91733" y="34658"/>
                  <a:pt x="86696" y="44665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Google Shape;383;p24"/>
          <p:cNvSpPr/>
          <p:nvPr/>
        </p:nvSpPr>
        <p:spPr>
          <a:xfrm>
            <a:off x="2503843" y="2311441"/>
            <a:ext cx="233894" cy="217053"/>
          </a:xfrm>
          <a:custGeom>
            <a:avLst/>
            <a:gdLst/>
            <a:ahLst/>
            <a:cxnLst/>
            <a:rect l="l" t="t" r="r" b="b"/>
            <a:pathLst>
              <a:path w="8674" h="7473" extrusionOk="0">
                <a:moveTo>
                  <a:pt x="301" y="4070"/>
                </a:moveTo>
                <a:cubicBezTo>
                  <a:pt x="534" y="6238"/>
                  <a:pt x="3103" y="7472"/>
                  <a:pt x="5104" y="6872"/>
                </a:cubicBezTo>
                <a:cubicBezTo>
                  <a:pt x="8607" y="5771"/>
                  <a:pt x="8673" y="367"/>
                  <a:pt x="4637" y="134"/>
                </a:cubicBezTo>
                <a:cubicBezTo>
                  <a:pt x="2436" y="0"/>
                  <a:pt x="1" y="1701"/>
                  <a:pt x="301" y="4070"/>
                </a:cubicBezTo>
                <a:close/>
              </a:path>
            </a:pathLst>
          </a:custGeom>
          <a:gradFill>
            <a:gsLst>
              <a:gs pos="0">
                <a:srgbClr val="B9D9AB"/>
              </a:gs>
              <a:gs pos="100000">
                <a:srgbClr val="72A85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Google Shape;384;p24"/>
          <p:cNvSpPr/>
          <p:nvPr/>
        </p:nvSpPr>
        <p:spPr>
          <a:xfrm>
            <a:off x="1809393" y="3970202"/>
            <a:ext cx="369717" cy="430215"/>
          </a:xfrm>
          <a:custGeom>
            <a:avLst/>
            <a:gdLst/>
            <a:ahLst/>
            <a:cxnLst/>
            <a:rect l="l" t="t" r="r" b="b"/>
            <a:pathLst>
              <a:path w="13711" h="14812" extrusionOk="0">
                <a:moveTo>
                  <a:pt x="68" y="10075"/>
                </a:moveTo>
                <a:cubicBezTo>
                  <a:pt x="501" y="13277"/>
                  <a:pt x="4504" y="14811"/>
                  <a:pt x="7206" y="13210"/>
                </a:cubicBezTo>
                <a:cubicBezTo>
                  <a:pt x="13711" y="9374"/>
                  <a:pt x="2403" y="1"/>
                  <a:pt x="201" y="8340"/>
                </a:cubicBezTo>
                <a:cubicBezTo>
                  <a:pt x="34" y="8940"/>
                  <a:pt x="1" y="9508"/>
                  <a:pt x="68" y="10075"/>
                </a:cubicBezTo>
                <a:close/>
              </a:path>
            </a:pathLst>
          </a:custGeom>
          <a:gradFill>
            <a:gsLst>
              <a:gs pos="0">
                <a:srgbClr val="B9D9AB"/>
              </a:gs>
              <a:gs pos="100000">
                <a:srgbClr val="72A85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Google Shape;385;p24"/>
          <p:cNvSpPr/>
          <p:nvPr/>
        </p:nvSpPr>
        <p:spPr>
          <a:xfrm rot="655065">
            <a:off x="5900121" y="2045856"/>
            <a:ext cx="2610917" cy="2308902"/>
          </a:xfrm>
          <a:custGeom>
            <a:avLst/>
            <a:gdLst/>
            <a:ahLst/>
            <a:cxnLst/>
            <a:rect l="l" t="t" r="r" b="b"/>
            <a:pathLst>
              <a:path w="93701" h="79658" extrusionOk="0">
                <a:moveTo>
                  <a:pt x="77122" y="55474"/>
                </a:moveTo>
                <a:cubicBezTo>
                  <a:pt x="72119" y="60944"/>
                  <a:pt x="64180" y="66382"/>
                  <a:pt x="55307" y="70251"/>
                </a:cubicBezTo>
                <a:cubicBezTo>
                  <a:pt x="37027" y="78257"/>
                  <a:pt x="14678" y="79658"/>
                  <a:pt x="5237" y="61011"/>
                </a:cubicBezTo>
                <a:cubicBezTo>
                  <a:pt x="0" y="50704"/>
                  <a:pt x="8673" y="45500"/>
                  <a:pt x="11475" y="36393"/>
                </a:cubicBezTo>
                <a:cubicBezTo>
                  <a:pt x="14277" y="27320"/>
                  <a:pt x="5438" y="18981"/>
                  <a:pt x="8773" y="9507"/>
                </a:cubicBezTo>
                <a:cubicBezTo>
                  <a:pt x="9707" y="6872"/>
                  <a:pt x="11375" y="4671"/>
                  <a:pt x="13477" y="3070"/>
                </a:cubicBezTo>
                <a:cubicBezTo>
                  <a:pt x="16312" y="1001"/>
                  <a:pt x="19915" y="1"/>
                  <a:pt x="23584" y="601"/>
                </a:cubicBezTo>
                <a:cubicBezTo>
                  <a:pt x="26619" y="1101"/>
                  <a:pt x="29488" y="2302"/>
                  <a:pt x="32323" y="3503"/>
                </a:cubicBezTo>
                <a:cubicBezTo>
                  <a:pt x="36960" y="5471"/>
                  <a:pt x="41530" y="7306"/>
                  <a:pt x="46233" y="8740"/>
                </a:cubicBezTo>
                <a:cubicBezTo>
                  <a:pt x="54539" y="11275"/>
                  <a:pt x="62812" y="10742"/>
                  <a:pt x="71185" y="12610"/>
                </a:cubicBezTo>
                <a:cubicBezTo>
                  <a:pt x="75654" y="13610"/>
                  <a:pt x="80024" y="15612"/>
                  <a:pt x="83126" y="18981"/>
                </a:cubicBezTo>
                <a:cubicBezTo>
                  <a:pt x="93701" y="30422"/>
                  <a:pt x="86062" y="45733"/>
                  <a:pt x="77122" y="55474"/>
                </a:cubicBez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Google Shape;386;p24"/>
          <p:cNvSpPr/>
          <p:nvPr/>
        </p:nvSpPr>
        <p:spPr>
          <a:xfrm rot="655065">
            <a:off x="5969947" y="2209008"/>
            <a:ext cx="2463124" cy="2150353"/>
          </a:xfrm>
          <a:custGeom>
            <a:avLst/>
            <a:gdLst/>
            <a:ahLst/>
            <a:cxnLst/>
            <a:rect l="l" t="t" r="r" b="b"/>
            <a:pathLst>
              <a:path w="88397" h="74188" extrusionOk="0">
                <a:moveTo>
                  <a:pt x="65747" y="1068"/>
                </a:moveTo>
                <a:cubicBezTo>
                  <a:pt x="69317" y="1402"/>
                  <a:pt x="72386" y="2436"/>
                  <a:pt x="74921" y="4070"/>
                </a:cubicBezTo>
                <a:cubicBezTo>
                  <a:pt x="80625" y="7806"/>
                  <a:pt x="83460" y="13377"/>
                  <a:pt x="83360" y="20715"/>
                </a:cubicBezTo>
                <a:cubicBezTo>
                  <a:pt x="83293" y="26553"/>
                  <a:pt x="81325" y="33391"/>
                  <a:pt x="77756" y="39963"/>
                </a:cubicBezTo>
                <a:cubicBezTo>
                  <a:pt x="73586" y="47635"/>
                  <a:pt x="65714" y="55907"/>
                  <a:pt x="56741" y="62012"/>
                </a:cubicBezTo>
                <a:cubicBezTo>
                  <a:pt x="46534" y="68983"/>
                  <a:pt x="36093" y="72352"/>
                  <a:pt x="27387" y="71519"/>
                </a:cubicBezTo>
                <a:cubicBezTo>
                  <a:pt x="20782" y="70885"/>
                  <a:pt x="15145" y="67916"/>
                  <a:pt x="10608" y="62712"/>
                </a:cubicBezTo>
                <a:cubicBezTo>
                  <a:pt x="5771" y="57142"/>
                  <a:pt x="7272" y="52305"/>
                  <a:pt x="8974" y="46701"/>
                </a:cubicBezTo>
                <a:cubicBezTo>
                  <a:pt x="9808" y="43932"/>
                  <a:pt x="10708" y="41030"/>
                  <a:pt x="10875" y="37861"/>
                </a:cubicBezTo>
                <a:cubicBezTo>
                  <a:pt x="11142" y="32991"/>
                  <a:pt x="8640" y="29021"/>
                  <a:pt x="6205" y="25185"/>
                </a:cubicBezTo>
                <a:cubicBezTo>
                  <a:pt x="3636" y="21149"/>
                  <a:pt x="1235" y="17346"/>
                  <a:pt x="1702" y="12476"/>
                </a:cubicBezTo>
                <a:cubicBezTo>
                  <a:pt x="2235" y="6305"/>
                  <a:pt x="7106" y="1435"/>
                  <a:pt x="13210" y="901"/>
                </a:cubicBezTo>
                <a:cubicBezTo>
                  <a:pt x="14544" y="768"/>
                  <a:pt x="16045" y="801"/>
                  <a:pt x="17747" y="968"/>
                </a:cubicBezTo>
                <a:cubicBezTo>
                  <a:pt x="19281" y="1101"/>
                  <a:pt x="20815" y="1368"/>
                  <a:pt x="22183" y="1568"/>
                </a:cubicBezTo>
                <a:cubicBezTo>
                  <a:pt x="25319" y="2069"/>
                  <a:pt x="29021" y="2603"/>
                  <a:pt x="32657" y="2969"/>
                </a:cubicBezTo>
                <a:cubicBezTo>
                  <a:pt x="34192" y="3103"/>
                  <a:pt x="35626" y="3236"/>
                  <a:pt x="37027" y="3303"/>
                </a:cubicBezTo>
                <a:cubicBezTo>
                  <a:pt x="41964" y="3537"/>
                  <a:pt x="46701" y="2836"/>
                  <a:pt x="51304" y="2136"/>
                </a:cubicBezTo>
                <a:cubicBezTo>
                  <a:pt x="54840" y="1602"/>
                  <a:pt x="58509" y="1068"/>
                  <a:pt x="62212" y="968"/>
                </a:cubicBezTo>
                <a:cubicBezTo>
                  <a:pt x="63412" y="935"/>
                  <a:pt x="64613" y="968"/>
                  <a:pt x="65747" y="1068"/>
                </a:cubicBezTo>
                <a:close/>
                <a:moveTo>
                  <a:pt x="65814" y="301"/>
                </a:moveTo>
                <a:cubicBezTo>
                  <a:pt x="64613" y="201"/>
                  <a:pt x="63412" y="167"/>
                  <a:pt x="62212" y="201"/>
                </a:cubicBezTo>
                <a:cubicBezTo>
                  <a:pt x="53672" y="401"/>
                  <a:pt x="45767" y="2969"/>
                  <a:pt x="37094" y="2536"/>
                </a:cubicBezTo>
                <a:cubicBezTo>
                  <a:pt x="35626" y="2469"/>
                  <a:pt x="34192" y="2336"/>
                  <a:pt x="32757" y="2202"/>
                </a:cubicBezTo>
                <a:cubicBezTo>
                  <a:pt x="29288" y="1869"/>
                  <a:pt x="25819" y="1368"/>
                  <a:pt x="22316" y="835"/>
                </a:cubicBezTo>
                <a:cubicBezTo>
                  <a:pt x="20815" y="601"/>
                  <a:pt x="19314" y="368"/>
                  <a:pt x="17847" y="201"/>
                </a:cubicBezTo>
                <a:cubicBezTo>
                  <a:pt x="16279" y="67"/>
                  <a:pt x="14711" y="1"/>
                  <a:pt x="13143" y="134"/>
                </a:cubicBezTo>
                <a:cubicBezTo>
                  <a:pt x="6605" y="701"/>
                  <a:pt x="1535" y="5872"/>
                  <a:pt x="935" y="12410"/>
                </a:cubicBezTo>
                <a:cubicBezTo>
                  <a:pt x="1" y="22383"/>
                  <a:pt x="10608" y="28321"/>
                  <a:pt x="10108" y="37794"/>
                </a:cubicBezTo>
                <a:cubicBezTo>
                  <a:pt x="9607" y="47301"/>
                  <a:pt x="2469" y="54473"/>
                  <a:pt x="10041" y="63213"/>
                </a:cubicBezTo>
                <a:cubicBezTo>
                  <a:pt x="15011" y="68917"/>
                  <a:pt x="20949" y="71685"/>
                  <a:pt x="27287" y="72286"/>
                </a:cubicBezTo>
                <a:cubicBezTo>
                  <a:pt x="46967" y="74187"/>
                  <a:pt x="70251" y="55374"/>
                  <a:pt x="78423" y="40330"/>
                </a:cubicBezTo>
                <a:cubicBezTo>
                  <a:pt x="84728" y="28688"/>
                  <a:pt x="88397" y="11976"/>
                  <a:pt x="75354" y="3436"/>
                </a:cubicBezTo>
                <a:cubicBezTo>
                  <a:pt x="72519" y="1602"/>
                  <a:pt x="69217" y="634"/>
                  <a:pt x="65814" y="301"/>
                </a:cubicBez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Google Shape;387;p24"/>
          <p:cNvSpPr/>
          <p:nvPr/>
        </p:nvSpPr>
        <p:spPr>
          <a:xfrm>
            <a:off x="7574658" y="3711679"/>
            <a:ext cx="564917" cy="557141"/>
          </a:xfrm>
          <a:custGeom>
            <a:avLst/>
            <a:gdLst/>
            <a:ahLst/>
            <a:cxnLst/>
            <a:rect l="l" t="t" r="r" b="b"/>
            <a:pathLst>
              <a:path w="20950" h="19182" extrusionOk="0">
                <a:moveTo>
                  <a:pt x="501" y="11309"/>
                </a:moveTo>
                <a:cubicBezTo>
                  <a:pt x="868" y="13944"/>
                  <a:pt x="2503" y="16212"/>
                  <a:pt x="4804" y="17513"/>
                </a:cubicBezTo>
                <a:cubicBezTo>
                  <a:pt x="7773" y="19181"/>
                  <a:pt x="11843" y="19048"/>
                  <a:pt x="14845" y="17547"/>
                </a:cubicBezTo>
                <a:cubicBezTo>
                  <a:pt x="17547" y="16246"/>
                  <a:pt x="19615" y="13577"/>
                  <a:pt x="19982" y="10608"/>
                </a:cubicBezTo>
                <a:cubicBezTo>
                  <a:pt x="20949" y="3003"/>
                  <a:pt x="12076" y="1"/>
                  <a:pt x="6105" y="2136"/>
                </a:cubicBezTo>
                <a:cubicBezTo>
                  <a:pt x="2469" y="3437"/>
                  <a:pt x="1" y="7473"/>
                  <a:pt x="501" y="11309"/>
                </a:cubicBezTo>
                <a:close/>
              </a:path>
            </a:pathLst>
          </a:custGeom>
          <a:gradFill>
            <a:gsLst>
              <a:gs pos="0">
                <a:srgbClr val="A4C8E9"/>
              </a:gs>
              <a:gs pos="100000">
                <a:srgbClr val="4388C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Google Shape;388;p24"/>
          <p:cNvSpPr/>
          <p:nvPr/>
        </p:nvSpPr>
        <p:spPr>
          <a:xfrm>
            <a:off x="7411676" y="4123663"/>
            <a:ext cx="232978" cy="217053"/>
          </a:xfrm>
          <a:custGeom>
            <a:avLst/>
            <a:gdLst/>
            <a:ahLst/>
            <a:cxnLst/>
            <a:rect l="l" t="t" r="r" b="b"/>
            <a:pathLst>
              <a:path w="8640" h="7473" extrusionOk="0">
                <a:moveTo>
                  <a:pt x="267" y="4070"/>
                </a:moveTo>
                <a:cubicBezTo>
                  <a:pt x="534" y="6238"/>
                  <a:pt x="3103" y="7473"/>
                  <a:pt x="5071" y="6839"/>
                </a:cubicBezTo>
                <a:cubicBezTo>
                  <a:pt x="8606" y="5738"/>
                  <a:pt x="8640" y="334"/>
                  <a:pt x="4604" y="101"/>
                </a:cubicBezTo>
                <a:cubicBezTo>
                  <a:pt x="2402" y="1"/>
                  <a:pt x="0" y="1668"/>
                  <a:pt x="267" y="4070"/>
                </a:cubicBezTo>
                <a:close/>
              </a:path>
            </a:pathLst>
          </a:custGeom>
          <a:gradFill>
            <a:gsLst>
              <a:gs pos="0">
                <a:srgbClr val="A4C8E9"/>
              </a:gs>
              <a:gs pos="100000">
                <a:srgbClr val="4388C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Google Shape;390;p24"/>
          <p:cNvSpPr txBox="1"/>
          <p:nvPr/>
        </p:nvSpPr>
        <p:spPr>
          <a:xfrm flipH="1">
            <a:off x="908168" y="2683173"/>
            <a:ext cx="1633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segmento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Cooperativista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marketing digital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91;p24"/>
          <p:cNvSpPr txBox="1"/>
          <p:nvPr/>
        </p:nvSpPr>
        <p:spPr>
          <a:xfrm flipH="1">
            <a:off x="3393291" y="2587351"/>
            <a:ext cx="2231678" cy="139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CONSUMIDOR DIGITAL</a:t>
            </a:r>
            <a:b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hiperconectado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hiperinformado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Busca  informarse hasta asegurarse de que va a tomar la decisión de compra correcta</a:t>
            </a:r>
            <a:r>
              <a:rPr lang="es-MX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Google Shape;392;p24"/>
          <p:cNvSpPr txBox="1"/>
          <p:nvPr/>
        </p:nvSpPr>
        <p:spPr>
          <a:xfrm flipH="1">
            <a:off x="6124627" y="2564846"/>
            <a:ext cx="2226717" cy="96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C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 algn="ctr"/>
            <a:endParaRPr lang="es-EC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 de información y participación de comunidades digitales, cada interacción o contacto se convierte en una experiencia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6" descr="30164469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t="24616" r="41532" b="24148"/>
          <a:stretch/>
        </p:blipFill>
        <p:spPr bwMode="auto">
          <a:xfrm>
            <a:off x="4509130" y="1764757"/>
            <a:ext cx="547001" cy="5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Facebook signo de letra f en una redondeada forma cuadrada negro icono grat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10" y="1911744"/>
            <a:ext cx="209470" cy="2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Twitter negro forma icono grat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453879" y="1559143"/>
            <a:ext cx="198943" cy="2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Linkedin logo cuadrado icono gratui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53" y="1559143"/>
            <a:ext cx="188410" cy="1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Instagram logo. Dark isolated outline instagram icon. Line camera icon design flat vector in line style. Capture concept. Isolated on white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t="18013" r="21505" b="26759"/>
          <a:stretch/>
        </p:blipFill>
        <p:spPr bwMode="auto">
          <a:xfrm>
            <a:off x="5111382" y="1899238"/>
            <a:ext cx="269232" cy="2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2634740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85" y="1331407"/>
            <a:ext cx="860243" cy="8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sprout icon se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5" t="25780" r="56022" b="54589"/>
          <a:stretch/>
        </p:blipFill>
        <p:spPr bwMode="auto">
          <a:xfrm>
            <a:off x="1856087" y="1740522"/>
            <a:ext cx="439796" cy="6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55"/>
          <p:cNvSpPr txBox="1">
            <a:spLocks noGrp="1"/>
          </p:cNvSpPr>
          <p:nvPr>
            <p:ph type="title"/>
          </p:nvPr>
        </p:nvSpPr>
        <p:spPr>
          <a:xfrm>
            <a:off x="154164" y="201552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OBJETIVOS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23" name="Google Shape;1537;p17"/>
          <p:cNvSpPr/>
          <p:nvPr/>
        </p:nvSpPr>
        <p:spPr>
          <a:xfrm>
            <a:off x="4734286" y="1429788"/>
            <a:ext cx="248427" cy="2557193"/>
          </a:xfrm>
          <a:custGeom>
            <a:avLst/>
            <a:gdLst/>
            <a:ahLst/>
            <a:cxnLst/>
            <a:rect l="l" t="t" r="r" b="b"/>
            <a:pathLst>
              <a:path w="1646" h="9029" extrusionOk="0">
                <a:moveTo>
                  <a:pt x="0" y="1"/>
                </a:moveTo>
                <a:lnTo>
                  <a:pt x="0" y="9028"/>
                </a:lnTo>
                <a:lnTo>
                  <a:pt x="1646" y="9028"/>
                </a:lnTo>
                <a:lnTo>
                  <a:pt x="1646" y="8966"/>
                </a:lnTo>
                <a:lnTo>
                  <a:pt x="56" y="8966"/>
                </a:lnTo>
                <a:lnTo>
                  <a:pt x="56" y="56"/>
                </a:lnTo>
                <a:lnTo>
                  <a:pt x="1646" y="56"/>
                </a:lnTo>
                <a:lnTo>
                  <a:pt x="1646" y="1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4" name="Google Shape;1538;p17"/>
          <p:cNvSpPr/>
          <p:nvPr/>
        </p:nvSpPr>
        <p:spPr>
          <a:xfrm>
            <a:off x="2793923" y="2704094"/>
            <a:ext cx="2188761" cy="8600"/>
          </a:xfrm>
          <a:custGeom>
            <a:avLst/>
            <a:gdLst/>
            <a:ahLst/>
            <a:cxnLst/>
            <a:rect l="l" t="t" r="r" b="b"/>
            <a:pathLst>
              <a:path w="11576" h="57" extrusionOk="0">
                <a:moveTo>
                  <a:pt x="0" y="1"/>
                </a:moveTo>
                <a:lnTo>
                  <a:pt x="0" y="56"/>
                </a:lnTo>
                <a:lnTo>
                  <a:pt x="11576" y="56"/>
                </a:lnTo>
                <a:lnTo>
                  <a:pt x="11576" y="1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6" name="Google Shape;1540;p17"/>
          <p:cNvSpPr txBox="1"/>
          <p:nvPr/>
        </p:nvSpPr>
        <p:spPr>
          <a:xfrm>
            <a:off x="5659588" y="3784205"/>
            <a:ext cx="2660463" cy="40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1200" dirty="0">
                <a:solidFill>
                  <a:schemeClr val="tx1"/>
                </a:solidFill>
                <a:ea typeface="Advent Pro"/>
                <a:cs typeface="Advent Pro"/>
                <a:sym typeface="Advent Pro"/>
              </a:rPr>
              <a:t>Determinar los factores que influyen en la decisión de compra de los clientes actuales y potenciales de Cooperativas de Ahorro y Crédito. </a:t>
            </a:r>
            <a:endParaRPr lang="es-MX" sz="1100" dirty="0">
              <a:solidFill>
                <a:schemeClr val="tx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428" name="Google Shape;1542;p17"/>
          <p:cNvSpPr txBox="1"/>
          <p:nvPr/>
        </p:nvSpPr>
        <p:spPr>
          <a:xfrm>
            <a:off x="5659588" y="1543914"/>
            <a:ext cx="2744673" cy="25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1200" dirty="0">
                <a:solidFill>
                  <a:schemeClr val="tx1"/>
                </a:solidFill>
                <a:ea typeface="Advent Pro"/>
                <a:cs typeface="Advent Pro"/>
                <a:sym typeface="Advent Pro"/>
              </a:rPr>
              <a:t>Identificar las principales herramientas de marketing digital que están utilizando las Cooperativas de ahorro y crédito del Distrito Metropolitano de Quito</a:t>
            </a:r>
            <a:r>
              <a:rPr lang="es-MX" sz="1100" dirty="0">
                <a:solidFill>
                  <a:schemeClr val="tx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430" name="Google Shape;1544;p17"/>
          <p:cNvSpPr txBox="1"/>
          <p:nvPr/>
        </p:nvSpPr>
        <p:spPr>
          <a:xfrm>
            <a:off x="5667846" y="2578649"/>
            <a:ext cx="2652205" cy="3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1200" dirty="0">
                <a:solidFill>
                  <a:schemeClr val="tx1"/>
                </a:solidFill>
              </a:rPr>
              <a:t>Determinar la percepción que tiene el consumidor sobre las estrategias de contenido de marketing digital</a:t>
            </a:r>
          </a:p>
        </p:txBody>
      </p:sp>
      <p:grpSp>
        <p:nvGrpSpPr>
          <p:cNvPr id="431" name="Google Shape;1545;p17"/>
          <p:cNvGrpSpPr/>
          <p:nvPr/>
        </p:nvGrpSpPr>
        <p:grpSpPr>
          <a:xfrm>
            <a:off x="5137825" y="1330775"/>
            <a:ext cx="471300" cy="2833025"/>
            <a:chOff x="5137825" y="1330775"/>
            <a:chExt cx="471300" cy="2833025"/>
          </a:xfrm>
        </p:grpSpPr>
        <p:sp>
          <p:nvSpPr>
            <p:cNvPr id="432" name="Google Shape;1546;p17"/>
            <p:cNvSpPr/>
            <p:nvPr/>
          </p:nvSpPr>
          <p:spPr>
            <a:xfrm>
              <a:off x="5137825" y="3692500"/>
              <a:ext cx="471300" cy="471300"/>
            </a:xfrm>
            <a:prstGeom prst="ellipse">
              <a:avLst/>
            </a:pr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Google Shape;1547;p17"/>
            <p:cNvSpPr/>
            <p:nvPr/>
          </p:nvSpPr>
          <p:spPr>
            <a:xfrm>
              <a:off x="5137825" y="2518150"/>
              <a:ext cx="471300" cy="471300"/>
            </a:xfrm>
            <a:prstGeom prst="ellipse">
              <a:avLst/>
            </a:pr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Google Shape;1548;p17"/>
            <p:cNvSpPr/>
            <p:nvPr/>
          </p:nvSpPr>
          <p:spPr>
            <a:xfrm>
              <a:off x="5137825" y="1330775"/>
              <a:ext cx="471300" cy="471300"/>
            </a:xfrm>
            <a:prstGeom prst="ellipse">
              <a:avLst/>
            </a:pr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Google Shape;1549;p17"/>
            <p:cNvSpPr/>
            <p:nvPr/>
          </p:nvSpPr>
          <p:spPr>
            <a:xfrm>
              <a:off x="5169313" y="3724000"/>
              <a:ext cx="408300" cy="4083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436" name="Google Shape;1550;p17"/>
            <p:cNvSpPr/>
            <p:nvPr/>
          </p:nvSpPr>
          <p:spPr>
            <a:xfrm>
              <a:off x="5169313" y="1362263"/>
              <a:ext cx="408300" cy="4083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437" name="Google Shape;1551;p17"/>
            <p:cNvSpPr/>
            <p:nvPr/>
          </p:nvSpPr>
          <p:spPr>
            <a:xfrm>
              <a:off x="5169313" y="2545950"/>
              <a:ext cx="408300" cy="4083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91059" y="3999344"/>
            <a:ext cx="3741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>
                <a:solidFill>
                  <a:schemeClr val="tx1"/>
                </a:solidFill>
              </a:rPr>
              <a:t>Determinar cómo influye el marketing digital en las decisiones de compra o solicitud de servicios de socios actuales y potenciales Cooperativas de Ahorro y Crédito, además identificar los canales de comunicación digital más efectivos.</a:t>
            </a:r>
          </a:p>
        </p:txBody>
      </p:sp>
      <p:pic>
        <p:nvPicPr>
          <p:cNvPr id="4104" name="Picture 8" descr="Ilustración del concepto de di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61" y="1097380"/>
            <a:ext cx="2841539" cy="28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" descr="ESPE | Sede Latacun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53"/>
          <p:cNvSpPr txBox="1">
            <a:spLocks noGrp="1"/>
          </p:cNvSpPr>
          <p:nvPr>
            <p:ph type="title"/>
          </p:nvPr>
        </p:nvSpPr>
        <p:spPr>
          <a:xfrm>
            <a:off x="1680218" y="2073672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chemeClr val="dk1"/>
                </a:solidFill>
              </a:rPr>
              <a:t>MARCO TEÓRICO</a:t>
            </a:r>
            <a:endParaRPr sz="4400" dirty="0">
              <a:solidFill>
                <a:schemeClr val="dk1"/>
              </a:solidFill>
            </a:endParaRPr>
          </a:p>
        </p:txBody>
      </p:sp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Google Shape;837;p35"/>
          <p:cNvSpPr/>
          <p:nvPr/>
        </p:nvSpPr>
        <p:spPr>
          <a:xfrm>
            <a:off x="584418" y="1392621"/>
            <a:ext cx="622642" cy="585966"/>
          </a:xfrm>
          <a:custGeom>
            <a:avLst/>
            <a:gdLst/>
            <a:ahLst/>
            <a:cxnLst/>
            <a:rect l="l" t="t" r="r" b="b"/>
            <a:pathLst>
              <a:path w="26620" h="25052" extrusionOk="0">
                <a:moveTo>
                  <a:pt x="1" y="25051"/>
                </a:moveTo>
                <a:lnTo>
                  <a:pt x="26620" y="25051"/>
                </a:lnTo>
                <a:lnTo>
                  <a:pt x="26620" y="0"/>
                </a:lnTo>
                <a:lnTo>
                  <a:pt x="1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Google Shape;839;p35"/>
          <p:cNvSpPr/>
          <p:nvPr/>
        </p:nvSpPr>
        <p:spPr>
          <a:xfrm>
            <a:off x="584418" y="2025402"/>
            <a:ext cx="622642" cy="585990"/>
          </a:xfrm>
          <a:custGeom>
            <a:avLst/>
            <a:gdLst/>
            <a:ahLst/>
            <a:cxnLst/>
            <a:rect l="l" t="t" r="r" b="b"/>
            <a:pathLst>
              <a:path w="26620" h="25053" extrusionOk="0">
                <a:moveTo>
                  <a:pt x="1" y="25052"/>
                </a:moveTo>
                <a:lnTo>
                  <a:pt x="26620" y="25052"/>
                </a:lnTo>
                <a:lnTo>
                  <a:pt x="26620" y="1"/>
                </a:lnTo>
                <a:lnTo>
                  <a:pt x="1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Google Shape;843;p35"/>
          <p:cNvSpPr/>
          <p:nvPr/>
        </p:nvSpPr>
        <p:spPr>
          <a:xfrm>
            <a:off x="584418" y="3800389"/>
            <a:ext cx="622642" cy="585966"/>
          </a:xfrm>
          <a:custGeom>
            <a:avLst/>
            <a:gdLst/>
            <a:ahLst/>
            <a:cxnLst/>
            <a:rect l="l" t="t" r="r" b="b"/>
            <a:pathLst>
              <a:path w="26620" h="25052" extrusionOk="0">
                <a:moveTo>
                  <a:pt x="1" y="25052"/>
                </a:moveTo>
                <a:lnTo>
                  <a:pt x="26620" y="25052"/>
                </a:lnTo>
                <a:lnTo>
                  <a:pt x="26620" y="1"/>
                </a:lnTo>
                <a:lnTo>
                  <a:pt x="1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Google Shape;849;p35"/>
          <p:cNvSpPr/>
          <p:nvPr/>
        </p:nvSpPr>
        <p:spPr>
          <a:xfrm>
            <a:off x="584418" y="3208984"/>
            <a:ext cx="622642" cy="585966"/>
          </a:xfrm>
          <a:custGeom>
            <a:avLst/>
            <a:gdLst/>
            <a:ahLst/>
            <a:cxnLst/>
            <a:rect l="l" t="t" r="r" b="b"/>
            <a:pathLst>
              <a:path w="26620" h="25052" extrusionOk="0">
                <a:moveTo>
                  <a:pt x="1" y="25052"/>
                </a:moveTo>
                <a:lnTo>
                  <a:pt x="26620" y="25052"/>
                </a:lnTo>
                <a:lnTo>
                  <a:pt x="26620" y="1"/>
                </a:lnTo>
                <a:lnTo>
                  <a:pt x="1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Google Shape;853;p35"/>
          <p:cNvSpPr/>
          <p:nvPr/>
        </p:nvSpPr>
        <p:spPr>
          <a:xfrm>
            <a:off x="584418" y="2616807"/>
            <a:ext cx="622642" cy="586762"/>
          </a:xfrm>
          <a:custGeom>
            <a:avLst/>
            <a:gdLst/>
            <a:ahLst/>
            <a:cxnLst/>
            <a:rect l="l" t="t" r="r" b="b"/>
            <a:pathLst>
              <a:path w="26620" h="25086" extrusionOk="0">
                <a:moveTo>
                  <a:pt x="1" y="25085"/>
                </a:moveTo>
                <a:lnTo>
                  <a:pt x="26620" y="25085"/>
                </a:lnTo>
                <a:lnTo>
                  <a:pt x="26620" y="1"/>
                </a:lnTo>
                <a:lnTo>
                  <a:pt x="1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Google Shape;856;p35"/>
          <p:cNvSpPr/>
          <p:nvPr/>
        </p:nvSpPr>
        <p:spPr>
          <a:xfrm>
            <a:off x="814983" y="2847044"/>
            <a:ext cx="113933" cy="134984"/>
          </a:xfrm>
          <a:custGeom>
            <a:avLst/>
            <a:gdLst/>
            <a:ahLst/>
            <a:cxnLst/>
            <a:rect l="l" t="t" r="r" b="b"/>
            <a:pathLst>
              <a:path w="4871" h="5771" extrusionOk="0">
                <a:moveTo>
                  <a:pt x="3636" y="3936"/>
                </a:moveTo>
                <a:cubicBezTo>
                  <a:pt x="3970" y="3936"/>
                  <a:pt x="4270" y="4203"/>
                  <a:pt x="4270" y="4537"/>
                </a:cubicBezTo>
                <a:cubicBezTo>
                  <a:pt x="4270" y="4870"/>
                  <a:pt x="3970" y="5170"/>
                  <a:pt x="3636" y="5170"/>
                </a:cubicBezTo>
                <a:cubicBezTo>
                  <a:pt x="3303" y="5170"/>
                  <a:pt x="3036" y="4870"/>
                  <a:pt x="3036" y="4537"/>
                </a:cubicBezTo>
                <a:cubicBezTo>
                  <a:pt x="3036" y="4203"/>
                  <a:pt x="3303" y="3936"/>
                  <a:pt x="3636" y="3936"/>
                </a:cubicBezTo>
                <a:close/>
                <a:moveTo>
                  <a:pt x="3636" y="0"/>
                </a:moveTo>
                <a:cubicBezTo>
                  <a:pt x="3469" y="0"/>
                  <a:pt x="3336" y="133"/>
                  <a:pt x="3336" y="300"/>
                </a:cubicBezTo>
                <a:lnTo>
                  <a:pt x="3336" y="3369"/>
                </a:lnTo>
                <a:cubicBezTo>
                  <a:pt x="2902" y="3503"/>
                  <a:pt x="2602" y="3836"/>
                  <a:pt x="2469" y="4236"/>
                </a:cubicBezTo>
                <a:lnTo>
                  <a:pt x="334" y="4236"/>
                </a:lnTo>
                <a:cubicBezTo>
                  <a:pt x="167" y="4236"/>
                  <a:pt x="0" y="4370"/>
                  <a:pt x="0" y="4537"/>
                </a:cubicBezTo>
                <a:cubicBezTo>
                  <a:pt x="0" y="4703"/>
                  <a:pt x="167" y="4837"/>
                  <a:pt x="334" y="4837"/>
                </a:cubicBezTo>
                <a:lnTo>
                  <a:pt x="2469" y="4837"/>
                </a:lnTo>
                <a:cubicBezTo>
                  <a:pt x="2602" y="5371"/>
                  <a:pt x="3069" y="5771"/>
                  <a:pt x="3636" y="5771"/>
                </a:cubicBezTo>
                <a:cubicBezTo>
                  <a:pt x="4303" y="5771"/>
                  <a:pt x="4870" y="5204"/>
                  <a:pt x="4870" y="4537"/>
                </a:cubicBezTo>
                <a:cubicBezTo>
                  <a:pt x="4870" y="4003"/>
                  <a:pt x="4470" y="3503"/>
                  <a:pt x="3970" y="3369"/>
                </a:cubicBezTo>
                <a:lnTo>
                  <a:pt x="3970" y="300"/>
                </a:lnTo>
                <a:cubicBezTo>
                  <a:pt x="3970" y="133"/>
                  <a:pt x="3803" y="0"/>
                  <a:pt x="3636" y="0"/>
                </a:cubicBezTo>
                <a:close/>
              </a:path>
            </a:pathLst>
          </a:cu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3" name="Google Shape;858;p35"/>
          <p:cNvGrpSpPr/>
          <p:nvPr/>
        </p:nvGrpSpPr>
        <p:grpSpPr>
          <a:xfrm>
            <a:off x="1207026" y="1005720"/>
            <a:ext cx="7205379" cy="997911"/>
            <a:chOff x="1278945" y="1130274"/>
            <a:chExt cx="7205379" cy="997911"/>
          </a:xfrm>
        </p:grpSpPr>
        <p:grpSp>
          <p:nvGrpSpPr>
            <p:cNvPr id="164" name="Google Shape;859;p35"/>
            <p:cNvGrpSpPr/>
            <p:nvPr/>
          </p:nvGrpSpPr>
          <p:grpSpPr>
            <a:xfrm>
              <a:off x="1278945" y="1130274"/>
              <a:ext cx="7205379" cy="997911"/>
              <a:chOff x="1278945" y="1130274"/>
              <a:chExt cx="7205379" cy="997911"/>
            </a:xfrm>
          </p:grpSpPr>
          <p:sp>
            <p:nvSpPr>
              <p:cNvPr id="166" name="Google Shape;860;p35"/>
              <p:cNvSpPr/>
              <p:nvPr/>
            </p:nvSpPr>
            <p:spPr>
              <a:xfrm>
                <a:off x="3544703" y="1538657"/>
                <a:ext cx="4939621" cy="586762"/>
              </a:xfrm>
              <a:custGeom>
                <a:avLst/>
                <a:gdLst/>
                <a:ahLst/>
                <a:cxnLst/>
                <a:rect l="l" t="t" r="r" b="b"/>
                <a:pathLst>
                  <a:path w="141336" h="25086" extrusionOk="0">
                    <a:moveTo>
                      <a:pt x="133196" y="25085"/>
                    </a:moveTo>
                    <a:lnTo>
                      <a:pt x="1" y="25085"/>
                    </a:lnTo>
                    <a:lnTo>
                      <a:pt x="1" y="1"/>
                    </a:lnTo>
                    <a:lnTo>
                      <a:pt x="133196" y="1"/>
                    </a:lnTo>
                    <a:lnTo>
                      <a:pt x="141335" y="12543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320025" bIns="91425" anchor="ctr" anchorCtr="0">
                <a:noAutofit/>
              </a:bodyPr>
              <a:lstStyle/>
              <a:p>
                <a:pPr lvl="0" algn="ctr">
                  <a:lnSpc>
                    <a:spcPct val="115000"/>
                  </a:lnSpc>
                  <a:buClrTx/>
                </a:pPr>
                <a:r>
                  <a:rPr lang="es-MX" sz="120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Conjunto de </a:t>
                </a:r>
                <a:r>
                  <a:rPr lang="es-MX" sz="1200" dirty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actividades que una empresa </a:t>
                </a:r>
                <a:r>
                  <a:rPr lang="es-MX" sz="120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s-MX" sz="1200" dirty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ejecuta en línea con el objetivo de atraer nuevos negocios, crear relaciones y desarrollar una identidad de </a:t>
                </a:r>
                <a:r>
                  <a:rPr lang="es-MX" sz="120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marca.</a:t>
                </a:r>
                <a:endPara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7" name="Google Shape;861;p35"/>
              <p:cNvSpPr/>
              <p:nvPr/>
            </p:nvSpPr>
            <p:spPr>
              <a:xfrm>
                <a:off x="1278945" y="1536761"/>
                <a:ext cx="998706" cy="585966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5052" extrusionOk="0">
                    <a:moveTo>
                      <a:pt x="1" y="0"/>
                    </a:moveTo>
                    <a:lnTo>
                      <a:pt x="1" y="25051"/>
                    </a:lnTo>
                    <a:lnTo>
                      <a:pt x="42698" y="25051"/>
                    </a:lnTo>
                    <a:lnTo>
                      <a:pt x="42698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sz="1800" b="1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Mkt Digital</a:t>
                </a:r>
                <a:endParaRPr kumimoji="0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8" name="Google Shape;862;p35"/>
              <p:cNvSpPr/>
              <p:nvPr/>
            </p:nvSpPr>
            <p:spPr>
              <a:xfrm>
                <a:off x="2277610" y="1130274"/>
                <a:ext cx="790395" cy="997911"/>
              </a:xfrm>
              <a:custGeom>
                <a:avLst/>
                <a:gdLst/>
                <a:ahLst/>
                <a:cxnLst/>
                <a:rect l="l" t="t" r="r" b="b"/>
                <a:pathLst>
                  <a:path w="33792" h="42664" extrusionOk="0">
                    <a:moveTo>
                      <a:pt x="33792" y="0"/>
                    </a:moveTo>
                    <a:lnTo>
                      <a:pt x="1" y="17379"/>
                    </a:lnTo>
                    <a:lnTo>
                      <a:pt x="1" y="42664"/>
                    </a:lnTo>
                    <a:lnTo>
                      <a:pt x="33792" y="31856"/>
                    </a:lnTo>
                    <a:lnTo>
                      <a:pt x="33792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Google Shape;863;p35"/>
              <p:cNvSpPr/>
              <p:nvPr/>
            </p:nvSpPr>
            <p:spPr>
              <a:xfrm>
                <a:off x="3067968" y="1130274"/>
                <a:ext cx="476735" cy="992461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42431" extrusionOk="0">
                    <a:moveTo>
                      <a:pt x="20382" y="42430"/>
                    </a:moveTo>
                    <a:lnTo>
                      <a:pt x="1" y="31856"/>
                    </a:lnTo>
                    <a:lnTo>
                      <a:pt x="1" y="0"/>
                    </a:lnTo>
                    <a:lnTo>
                      <a:pt x="20382" y="17379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5" name="Google Shape;864;p35"/>
            <p:cNvSpPr/>
            <p:nvPr/>
          </p:nvSpPr>
          <p:spPr>
            <a:xfrm>
              <a:off x="2277610" y="1875372"/>
              <a:ext cx="1267106" cy="252799"/>
            </a:xfrm>
            <a:custGeom>
              <a:avLst/>
              <a:gdLst/>
              <a:ahLst/>
              <a:cxnLst/>
              <a:rect l="l" t="t" r="r" b="b"/>
              <a:pathLst>
                <a:path w="54173" h="10808" extrusionOk="0">
                  <a:moveTo>
                    <a:pt x="33792" y="0"/>
                  </a:moveTo>
                  <a:lnTo>
                    <a:pt x="1" y="10808"/>
                  </a:lnTo>
                  <a:lnTo>
                    <a:pt x="54173" y="10574"/>
                  </a:lnTo>
                  <a:lnTo>
                    <a:pt x="3379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0" name="Google Shape;865;p35"/>
          <p:cNvGrpSpPr/>
          <p:nvPr/>
        </p:nvGrpSpPr>
        <p:grpSpPr>
          <a:xfrm>
            <a:off x="1207026" y="1781215"/>
            <a:ext cx="7205379" cy="835631"/>
            <a:chOff x="1278945" y="1883956"/>
            <a:chExt cx="7205379" cy="835631"/>
          </a:xfrm>
        </p:grpSpPr>
        <p:grpSp>
          <p:nvGrpSpPr>
            <p:cNvPr id="171" name="Google Shape;866;p35"/>
            <p:cNvGrpSpPr/>
            <p:nvPr/>
          </p:nvGrpSpPr>
          <p:grpSpPr>
            <a:xfrm>
              <a:off x="1278945" y="1883956"/>
              <a:ext cx="7205379" cy="835631"/>
              <a:chOff x="1278945" y="1883956"/>
              <a:chExt cx="7205379" cy="835631"/>
            </a:xfrm>
          </p:grpSpPr>
          <p:sp>
            <p:nvSpPr>
              <p:cNvPr id="173" name="Google Shape;867;p35"/>
              <p:cNvSpPr/>
              <p:nvPr/>
            </p:nvSpPr>
            <p:spPr>
              <a:xfrm>
                <a:off x="3067975" y="2127757"/>
                <a:ext cx="5416349" cy="586762"/>
              </a:xfrm>
              <a:custGeom>
                <a:avLst/>
                <a:gdLst/>
                <a:ahLst/>
                <a:cxnLst/>
                <a:rect l="l" t="t" r="r" b="b"/>
                <a:pathLst>
                  <a:path w="141336" h="25086" extrusionOk="0">
                    <a:moveTo>
                      <a:pt x="133196" y="25085"/>
                    </a:moveTo>
                    <a:lnTo>
                      <a:pt x="1" y="25085"/>
                    </a:lnTo>
                    <a:lnTo>
                      <a:pt x="1" y="1"/>
                    </a:lnTo>
                    <a:lnTo>
                      <a:pt x="133196" y="1"/>
                    </a:lnTo>
                    <a:lnTo>
                      <a:pt x="141335" y="12543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320025" bIns="91425" anchor="ctr" anchorCtr="0">
                <a:noAutofit/>
              </a:bodyPr>
              <a:lstStyle/>
              <a:p>
                <a:pPr lvl="0" algn="r">
                  <a:lnSpc>
                    <a:spcPct val="115000"/>
                  </a:lnSpc>
                  <a:buClrTx/>
                </a:pPr>
                <a:r>
                  <a:rPr lang="es-EC" sz="1200" dirty="0"/>
                  <a:t>C</a:t>
                </a:r>
                <a:r>
                  <a:rPr lang="es-EC" sz="1200" dirty="0" smtClean="0"/>
                  <a:t>onjunto </a:t>
                </a:r>
                <a:r>
                  <a:rPr lang="es-EC" sz="1200" dirty="0"/>
                  <a:t>de individuos que se encuentran relacionados entre </a:t>
                </a:r>
                <a:r>
                  <a:rPr lang="es-EC" sz="1200" dirty="0" smtClean="0"/>
                  <a:t>sí.</a:t>
                </a:r>
                <a:endPara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4" name="Google Shape;868;p35"/>
              <p:cNvSpPr/>
              <p:nvPr/>
            </p:nvSpPr>
            <p:spPr>
              <a:xfrm>
                <a:off x="1278945" y="2128143"/>
                <a:ext cx="998706" cy="585990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5053" extrusionOk="0">
                    <a:moveTo>
                      <a:pt x="1" y="1"/>
                    </a:moveTo>
                    <a:lnTo>
                      <a:pt x="1" y="25052"/>
                    </a:lnTo>
                    <a:lnTo>
                      <a:pt x="42698" y="25052"/>
                    </a:lnTo>
                    <a:lnTo>
                      <a:pt x="42698" y="1"/>
                    </a:ln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RRSS</a:t>
                </a:r>
                <a:endParaRPr kumimoji="0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5" name="Google Shape;869;p35"/>
              <p:cNvSpPr/>
              <p:nvPr/>
            </p:nvSpPr>
            <p:spPr>
              <a:xfrm>
                <a:off x="2277610" y="1883956"/>
                <a:ext cx="1280369" cy="835631"/>
              </a:xfrm>
              <a:custGeom>
                <a:avLst/>
                <a:gdLst/>
                <a:ahLst/>
                <a:cxnLst/>
                <a:rect l="l" t="t" r="r" b="b"/>
                <a:pathLst>
                  <a:path w="54740" h="35726" extrusionOk="0">
                    <a:moveTo>
                      <a:pt x="54740" y="0"/>
                    </a:moveTo>
                    <a:lnTo>
                      <a:pt x="1" y="10441"/>
                    </a:lnTo>
                    <a:lnTo>
                      <a:pt x="1" y="35726"/>
                    </a:lnTo>
                    <a:lnTo>
                      <a:pt x="54740" y="32223"/>
                    </a:lnTo>
                    <a:lnTo>
                      <a:pt x="54740" y="0"/>
                    </a:ln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Google Shape;870;p35"/>
              <p:cNvSpPr/>
              <p:nvPr/>
            </p:nvSpPr>
            <p:spPr>
              <a:xfrm>
                <a:off x="3557933" y="1883956"/>
                <a:ext cx="234111" cy="830181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35493" extrusionOk="0">
                    <a:moveTo>
                      <a:pt x="1" y="0"/>
                    </a:moveTo>
                    <a:lnTo>
                      <a:pt x="10008" y="10441"/>
                    </a:lnTo>
                    <a:lnTo>
                      <a:pt x="10008" y="35492"/>
                    </a:lnTo>
                    <a:lnTo>
                      <a:pt x="1" y="32223"/>
                    </a:lnTo>
                    <a:close/>
                  </a:path>
                </a:pathLst>
              </a:custGeom>
              <a:solidFill>
                <a:srgbClr val="B1CA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2" name="Google Shape;871;p35"/>
            <p:cNvSpPr/>
            <p:nvPr/>
          </p:nvSpPr>
          <p:spPr>
            <a:xfrm>
              <a:off x="2277610" y="2637638"/>
              <a:ext cx="1514456" cy="81935"/>
            </a:xfrm>
            <a:custGeom>
              <a:avLst/>
              <a:gdLst/>
              <a:ahLst/>
              <a:cxnLst/>
              <a:rect l="l" t="t" r="r" b="b"/>
              <a:pathLst>
                <a:path w="64748" h="3503" extrusionOk="0">
                  <a:moveTo>
                    <a:pt x="54740" y="0"/>
                  </a:moveTo>
                  <a:lnTo>
                    <a:pt x="1" y="3503"/>
                  </a:lnTo>
                  <a:lnTo>
                    <a:pt x="64747" y="3269"/>
                  </a:lnTo>
                  <a:lnTo>
                    <a:pt x="5474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7" name="Google Shape;872;p35"/>
          <p:cNvGrpSpPr/>
          <p:nvPr/>
        </p:nvGrpSpPr>
        <p:grpSpPr>
          <a:xfrm>
            <a:off x="1207026" y="2543481"/>
            <a:ext cx="7205379" cy="736551"/>
            <a:chOff x="1278945" y="2646222"/>
            <a:chExt cx="7205379" cy="736551"/>
          </a:xfrm>
        </p:grpSpPr>
        <p:sp>
          <p:nvSpPr>
            <p:cNvPr id="178" name="Google Shape;873;p35"/>
            <p:cNvSpPr/>
            <p:nvPr/>
          </p:nvSpPr>
          <p:spPr>
            <a:xfrm>
              <a:off x="3544703" y="2719544"/>
              <a:ext cx="4939621" cy="586762"/>
            </a:xfrm>
            <a:custGeom>
              <a:avLst/>
              <a:gdLst/>
              <a:ahLst/>
              <a:cxnLst/>
              <a:rect l="l" t="t" r="r" b="b"/>
              <a:pathLst>
                <a:path w="141336" h="25086" extrusionOk="0">
                  <a:moveTo>
                    <a:pt x="133196" y="25085"/>
                  </a:moveTo>
                  <a:lnTo>
                    <a:pt x="1" y="25085"/>
                  </a:lnTo>
                  <a:lnTo>
                    <a:pt x="1" y="1"/>
                  </a:lnTo>
                  <a:lnTo>
                    <a:pt x="133196" y="1"/>
                  </a:lnTo>
                  <a:lnTo>
                    <a:pt x="141335" y="12543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320025" bIns="91425" anchor="ctr" anchorCtr="0">
              <a:noAutofit/>
            </a:bodyPr>
            <a:lstStyle/>
            <a:p>
              <a:pPr lvl="0" algn="r">
                <a:lnSpc>
                  <a:spcPct val="115000"/>
                </a:lnSpc>
                <a:buClrTx/>
              </a:pPr>
              <a:r>
                <a:rPr lang="es-MX" sz="120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Crear </a:t>
              </a:r>
              <a:r>
                <a:rPr lang="es-MX" sz="1200" dirty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contenido </a:t>
              </a:r>
              <a:r>
                <a:rPr lang="es-MX" sz="120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en la página </a:t>
              </a:r>
              <a:r>
                <a:rPr lang="es-MX" sz="1200" dirty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web o en las redes sociales, de manera que llame la atención de los diferentes segmentos </a:t>
              </a:r>
              <a:r>
                <a:rPr lang="es-MX" sz="120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del público </a:t>
              </a:r>
              <a:r>
                <a:rPr lang="es-MX" sz="1200" dirty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objetivo y consiga </a:t>
              </a:r>
              <a:r>
                <a:rPr lang="es-MX" sz="120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atraerlos.</a:t>
              </a:r>
              <a:endParaRPr kumimoji="0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874;p35"/>
            <p:cNvSpPr/>
            <p:nvPr/>
          </p:nvSpPr>
          <p:spPr>
            <a:xfrm>
              <a:off x="1278945" y="2719548"/>
              <a:ext cx="998706" cy="586762"/>
            </a:xfrm>
            <a:custGeom>
              <a:avLst/>
              <a:gdLst/>
              <a:ahLst/>
              <a:cxnLst/>
              <a:rect l="l" t="t" r="r" b="b"/>
              <a:pathLst>
                <a:path w="42698" h="25086" extrusionOk="0">
                  <a:moveTo>
                    <a:pt x="1" y="1"/>
                  </a:moveTo>
                  <a:lnTo>
                    <a:pt x="1" y="25085"/>
                  </a:lnTo>
                  <a:lnTo>
                    <a:pt x="42698" y="25085"/>
                  </a:lnTo>
                  <a:lnTo>
                    <a:pt x="42698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1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Content Mkt</a:t>
              </a:r>
              <a:endParaRPr kumimoji="0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875;p35"/>
            <p:cNvSpPr/>
            <p:nvPr/>
          </p:nvSpPr>
          <p:spPr>
            <a:xfrm>
              <a:off x="2277610" y="2646222"/>
              <a:ext cx="482980" cy="736551"/>
            </a:xfrm>
            <a:custGeom>
              <a:avLst/>
              <a:gdLst/>
              <a:ahLst/>
              <a:cxnLst/>
              <a:rect l="l" t="t" r="r" b="b"/>
              <a:pathLst>
                <a:path w="20649" h="31490" extrusionOk="0">
                  <a:moveTo>
                    <a:pt x="20649" y="0"/>
                  </a:moveTo>
                  <a:lnTo>
                    <a:pt x="1" y="3136"/>
                  </a:lnTo>
                  <a:lnTo>
                    <a:pt x="1" y="28220"/>
                  </a:lnTo>
                  <a:lnTo>
                    <a:pt x="20649" y="31489"/>
                  </a:lnTo>
                  <a:lnTo>
                    <a:pt x="20649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76;p35"/>
            <p:cNvSpPr/>
            <p:nvPr/>
          </p:nvSpPr>
          <p:spPr>
            <a:xfrm>
              <a:off x="2760558" y="2646222"/>
              <a:ext cx="784150" cy="736551"/>
            </a:xfrm>
            <a:custGeom>
              <a:avLst/>
              <a:gdLst/>
              <a:ahLst/>
              <a:cxnLst/>
              <a:rect l="l" t="t" r="r" b="b"/>
              <a:pathLst>
                <a:path w="33525" h="31490" extrusionOk="0">
                  <a:moveTo>
                    <a:pt x="1" y="0"/>
                  </a:moveTo>
                  <a:lnTo>
                    <a:pt x="33525" y="3136"/>
                  </a:lnTo>
                  <a:lnTo>
                    <a:pt x="33525" y="28220"/>
                  </a:lnTo>
                  <a:lnTo>
                    <a:pt x="1" y="31489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oogle Shape;877;p35"/>
          <p:cNvGrpSpPr/>
          <p:nvPr/>
        </p:nvGrpSpPr>
        <p:grpSpPr>
          <a:xfrm>
            <a:off x="1207026" y="3798091"/>
            <a:ext cx="7205379" cy="1015062"/>
            <a:chOff x="1278945" y="3900832"/>
            <a:chExt cx="7205379" cy="1015062"/>
          </a:xfrm>
        </p:grpSpPr>
        <p:grpSp>
          <p:nvGrpSpPr>
            <p:cNvPr id="183" name="Google Shape;878;p35"/>
            <p:cNvGrpSpPr/>
            <p:nvPr/>
          </p:nvGrpSpPr>
          <p:grpSpPr>
            <a:xfrm>
              <a:off x="1278945" y="3900832"/>
              <a:ext cx="7205379" cy="1015062"/>
              <a:chOff x="1278945" y="3900832"/>
              <a:chExt cx="7205379" cy="1015062"/>
            </a:xfrm>
          </p:grpSpPr>
          <p:sp>
            <p:nvSpPr>
              <p:cNvPr id="185" name="Google Shape;879;p35"/>
              <p:cNvSpPr/>
              <p:nvPr/>
            </p:nvSpPr>
            <p:spPr>
              <a:xfrm>
                <a:off x="3952733" y="3900832"/>
                <a:ext cx="4531591" cy="586762"/>
              </a:xfrm>
              <a:custGeom>
                <a:avLst/>
                <a:gdLst/>
                <a:ahLst/>
                <a:cxnLst/>
                <a:rect l="l" t="t" r="r" b="b"/>
                <a:pathLst>
                  <a:path w="141336" h="25086" extrusionOk="0">
                    <a:moveTo>
                      <a:pt x="133196" y="25085"/>
                    </a:moveTo>
                    <a:lnTo>
                      <a:pt x="1" y="25085"/>
                    </a:lnTo>
                    <a:lnTo>
                      <a:pt x="1" y="1"/>
                    </a:lnTo>
                    <a:lnTo>
                      <a:pt x="133196" y="1"/>
                    </a:lnTo>
                    <a:lnTo>
                      <a:pt x="141335" y="12543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320025" bIns="91425" anchor="ctr" anchorCtr="0">
                <a:noAutofit/>
              </a:bodyPr>
              <a:lstStyle/>
              <a:p>
                <a:pPr lvl="0" algn="r">
                  <a:lnSpc>
                    <a:spcPct val="115000"/>
                  </a:lnSpc>
                  <a:buClrTx/>
                  <a:defRPr/>
                </a:pPr>
                <a:r>
                  <a:rPr lang="es-MX" sz="1200" dirty="0"/>
                  <a:t>conjunto de elementos y estructuras que configuran la presencia de una empresa o persona en Internet.</a:t>
                </a:r>
                <a:endPara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6" name="Google Shape;880;p35"/>
              <p:cNvSpPr/>
              <p:nvPr/>
            </p:nvSpPr>
            <p:spPr>
              <a:xfrm>
                <a:off x="1278945" y="3903130"/>
                <a:ext cx="998706" cy="585966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5052" extrusionOk="0">
                    <a:moveTo>
                      <a:pt x="1" y="1"/>
                    </a:moveTo>
                    <a:lnTo>
                      <a:pt x="1" y="25052"/>
                    </a:lnTo>
                    <a:lnTo>
                      <a:pt x="42698" y="25052"/>
                    </a:lnTo>
                    <a:lnTo>
                      <a:pt x="42698" y="1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>
                  <a:buClrTx/>
                </a:pPr>
                <a:r>
                  <a:rPr lang="es-EC" sz="1100" b="1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Ecosistema </a:t>
                </a:r>
                <a:r>
                  <a:rPr lang="es-EC" b="1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Digital </a:t>
                </a:r>
                <a:endParaRPr kumimoji="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7" name="Google Shape;881;p35"/>
              <p:cNvSpPr/>
              <p:nvPr/>
            </p:nvSpPr>
            <p:spPr>
              <a:xfrm>
                <a:off x="3149106" y="3903130"/>
                <a:ext cx="885592" cy="1012764"/>
              </a:xfrm>
              <a:custGeom>
                <a:avLst/>
                <a:gdLst/>
                <a:ahLst/>
                <a:cxnLst/>
                <a:rect l="l" t="t" r="r" b="b"/>
                <a:pathLst>
                  <a:path w="37862" h="43299" extrusionOk="0">
                    <a:moveTo>
                      <a:pt x="37861" y="1"/>
                    </a:moveTo>
                    <a:lnTo>
                      <a:pt x="1" y="10708"/>
                    </a:lnTo>
                    <a:lnTo>
                      <a:pt x="1" y="43298"/>
                    </a:lnTo>
                    <a:lnTo>
                      <a:pt x="37861" y="2505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Google Shape;882;p35"/>
              <p:cNvSpPr/>
              <p:nvPr/>
            </p:nvSpPr>
            <p:spPr>
              <a:xfrm>
                <a:off x="2277610" y="3903130"/>
                <a:ext cx="871535" cy="1012764"/>
              </a:xfrm>
              <a:custGeom>
                <a:avLst/>
                <a:gdLst/>
                <a:ahLst/>
                <a:cxnLst/>
                <a:rect l="l" t="t" r="r" b="b"/>
                <a:pathLst>
                  <a:path w="37261" h="43299" extrusionOk="0">
                    <a:moveTo>
                      <a:pt x="1" y="1"/>
                    </a:moveTo>
                    <a:lnTo>
                      <a:pt x="1" y="25052"/>
                    </a:lnTo>
                    <a:lnTo>
                      <a:pt x="37261" y="43298"/>
                    </a:lnTo>
                    <a:lnTo>
                      <a:pt x="37261" y="107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4" name="Google Shape;883;p35"/>
            <p:cNvSpPr/>
            <p:nvPr/>
          </p:nvSpPr>
          <p:spPr>
            <a:xfrm>
              <a:off x="2277610" y="3903130"/>
              <a:ext cx="1757104" cy="250484"/>
            </a:xfrm>
            <a:custGeom>
              <a:avLst/>
              <a:gdLst/>
              <a:ahLst/>
              <a:cxnLst/>
              <a:rect l="l" t="t" r="r" b="b"/>
              <a:pathLst>
                <a:path w="75122" h="10709" extrusionOk="0">
                  <a:moveTo>
                    <a:pt x="1" y="1"/>
                  </a:moveTo>
                  <a:lnTo>
                    <a:pt x="37261" y="10708"/>
                  </a:lnTo>
                  <a:lnTo>
                    <a:pt x="7512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9" name="Google Shape;884;p35"/>
          <p:cNvGrpSpPr/>
          <p:nvPr/>
        </p:nvGrpSpPr>
        <p:grpSpPr>
          <a:xfrm>
            <a:off x="1207026" y="3208591"/>
            <a:ext cx="7205379" cy="850877"/>
            <a:chOff x="1278945" y="3311332"/>
            <a:chExt cx="7205379" cy="850877"/>
          </a:xfrm>
        </p:grpSpPr>
        <p:grpSp>
          <p:nvGrpSpPr>
            <p:cNvPr id="190" name="Google Shape;885;p35"/>
            <p:cNvGrpSpPr/>
            <p:nvPr/>
          </p:nvGrpSpPr>
          <p:grpSpPr>
            <a:xfrm>
              <a:off x="1278945" y="3311332"/>
              <a:ext cx="7205379" cy="850877"/>
              <a:chOff x="1278945" y="3311332"/>
              <a:chExt cx="7205379" cy="850877"/>
            </a:xfrm>
          </p:grpSpPr>
          <p:sp>
            <p:nvSpPr>
              <p:cNvPr id="192" name="Google Shape;886;p35"/>
              <p:cNvSpPr/>
              <p:nvPr/>
            </p:nvSpPr>
            <p:spPr>
              <a:xfrm>
                <a:off x="4033855" y="3311332"/>
                <a:ext cx="4450469" cy="580905"/>
              </a:xfrm>
              <a:custGeom>
                <a:avLst/>
                <a:gdLst/>
                <a:ahLst/>
                <a:cxnLst/>
                <a:rect l="l" t="t" r="r" b="b"/>
                <a:pathLst>
                  <a:path w="141336" h="25086" extrusionOk="0">
                    <a:moveTo>
                      <a:pt x="133196" y="25085"/>
                    </a:moveTo>
                    <a:lnTo>
                      <a:pt x="1" y="25085"/>
                    </a:lnTo>
                    <a:lnTo>
                      <a:pt x="1" y="1"/>
                    </a:lnTo>
                    <a:lnTo>
                      <a:pt x="133196" y="1"/>
                    </a:lnTo>
                    <a:lnTo>
                      <a:pt x="141335" y="12543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320025" bIns="91425" anchor="ctr" anchorCtr="0">
                <a:noAutofit/>
              </a:bodyPr>
              <a:lstStyle/>
              <a:p>
                <a:pPr lvl="0" algn="r">
                  <a:lnSpc>
                    <a:spcPct val="115000"/>
                  </a:lnSpc>
                  <a:buClrTx/>
                </a:pPr>
                <a:r>
                  <a:rPr lang="es-MX" sz="120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Es aquello que una persona </a:t>
                </a:r>
                <a:r>
                  <a:rPr lang="es-MX" sz="1200" dirty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percibe al interactuar con un producto o servicio</a:t>
                </a:r>
                <a:endPara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3" name="Google Shape;887;p35"/>
              <p:cNvSpPr/>
              <p:nvPr/>
            </p:nvSpPr>
            <p:spPr>
              <a:xfrm>
                <a:off x="1278945" y="3311725"/>
                <a:ext cx="998706" cy="585966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5052" extrusionOk="0">
                    <a:moveTo>
                      <a:pt x="1" y="1"/>
                    </a:moveTo>
                    <a:lnTo>
                      <a:pt x="1" y="25052"/>
                    </a:lnTo>
                    <a:lnTo>
                      <a:pt x="42698" y="25052"/>
                    </a:lnTo>
                    <a:lnTo>
                      <a:pt x="42698" y="1"/>
                    </a:ln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UX</a:t>
                </a:r>
                <a:endParaRPr kumimoji="0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4" name="Google Shape;888;p35"/>
              <p:cNvSpPr/>
              <p:nvPr/>
            </p:nvSpPr>
            <p:spPr>
              <a:xfrm>
                <a:off x="3550916" y="3311725"/>
                <a:ext cx="713933" cy="850484"/>
              </a:xfrm>
              <a:custGeom>
                <a:avLst/>
                <a:gdLst/>
                <a:ahLst/>
                <a:cxnLst/>
                <a:rect l="l" t="t" r="r" b="b"/>
                <a:pathLst>
                  <a:path w="30523" h="36361" extrusionOk="0">
                    <a:moveTo>
                      <a:pt x="30522" y="1"/>
                    </a:moveTo>
                    <a:lnTo>
                      <a:pt x="1" y="3403"/>
                    </a:lnTo>
                    <a:lnTo>
                      <a:pt x="1" y="36360"/>
                    </a:lnTo>
                    <a:lnTo>
                      <a:pt x="30522" y="25052"/>
                    </a:lnTo>
                    <a:close/>
                  </a:path>
                </a:pathLst>
              </a:custGeom>
              <a:solidFill>
                <a:srgbClr val="B1CA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Google Shape;889;p35"/>
              <p:cNvSpPr/>
              <p:nvPr/>
            </p:nvSpPr>
            <p:spPr>
              <a:xfrm>
                <a:off x="2277610" y="3311725"/>
                <a:ext cx="1273352" cy="850484"/>
              </a:xfrm>
              <a:custGeom>
                <a:avLst/>
                <a:gdLst/>
                <a:ahLst/>
                <a:cxnLst/>
                <a:rect l="l" t="t" r="r" b="b"/>
                <a:pathLst>
                  <a:path w="54440" h="36361" extrusionOk="0">
                    <a:moveTo>
                      <a:pt x="1" y="1"/>
                    </a:moveTo>
                    <a:lnTo>
                      <a:pt x="1" y="25286"/>
                    </a:lnTo>
                    <a:lnTo>
                      <a:pt x="54440" y="36360"/>
                    </a:lnTo>
                    <a:lnTo>
                      <a:pt x="54440" y="34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1" name="Google Shape;890;p35"/>
            <p:cNvSpPr/>
            <p:nvPr/>
          </p:nvSpPr>
          <p:spPr>
            <a:xfrm>
              <a:off x="2277610" y="3311725"/>
              <a:ext cx="1987261" cy="79620"/>
            </a:xfrm>
            <a:custGeom>
              <a:avLst/>
              <a:gdLst/>
              <a:ahLst/>
              <a:cxnLst/>
              <a:rect l="l" t="t" r="r" b="b"/>
              <a:pathLst>
                <a:path w="84962" h="3404" extrusionOk="0">
                  <a:moveTo>
                    <a:pt x="1" y="1"/>
                  </a:moveTo>
                  <a:lnTo>
                    <a:pt x="84961" y="1"/>
                  </a:lnTo>
                  <a:lnTo>
                    <a:pt x="54440" y="340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314" name="Picture 2" descr="Estrategia del fútbol americano icono grat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9" y="151721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onexión icono gratui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" y="217489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Google Shape;1223;p45"/>
          <p:cNvSpPr txBox="1">
            <a:spLocks/>
          </p:cNvSpPr>
          <p:nvPr/>
        </p:nvSpPr>
        <p:spPr>
          <a:xfrm>
            <a:off x="2327691" y="375453"/>
            <a:ext cx="4803203" cy="31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DIGITAL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Lista icono gratu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9" y="280046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Teléfono de chat icono gratui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6" y="334613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Protección ambiental icono gratui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9" y="3925631"/>
            <a:ext cx="32731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PE | Sede Latacu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4" y="4699346"/>
            <a:ext cx="1249713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Google Shape;1223;p45"/>
          <p:cNvSpPr txBox="1">
            <a:spLocks/>
          </p:cNvSpPr>
          <p:nvPr/>
        </p:nvSpPr>
        <p:spPr>
          <a:xfrm>
            <a:off x="419556" y="281776"/>
            <a:ext cx="8548099" cy="42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COMPORTAMIENDO DEL CONSUMIDOR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Google Shape;1217;p42"/>
          <p:cNvSpPr/>
          <p:nvPr/>
        </p:nvSpPr>
        <p:spPr>
          <a:xfrm>
            <a:off x="2097486" y="2872917"/>
            <a:ext cx="1803421" cy="1107690"/>
          </a:xfrm>
          <a:custGeom>
            <a:avLst/>
            <a:gdLst/>
            <a:ahLst/>
            <a:cxnLst/>
            <a:rect l="l" t="t" r="r" b="b"/>
            <a:pathLst>
              <a:path w="51171" h="59711" extrusionOk="0">
                <a:moveTo>
                  <a:pt x="5071" y="59710"/>
                </a:moveTo>
                <a:lnTo>
                  <a:pt x="46100" y="59710"/>
                </a:lnTo>
                <a:cubicBezTo>
                  <a:pt x="48902" y="59710"/>
                  <a:pt x="51170" y="57442"/>
                  <a:pt x="51170" y="54640"/>
                </a:cubicBezTo>
                <a:lnTo>
                  <a:pt x="51170" y="13611"/>
                </a:lnTo>
                <a:cubicBezTo>
                  <a:pt x="51170" y="10809"/>
                  <a:pt x="48902" y="8540"/>
                  <a:pt x="46100" y="8540"/>
                </a:cubicBezTo>
                <a:lnTo>
                  <a:pt x="30522" y="8540"/>
                </a:lnTo>
                <a:lnTo>
                  <a:pt x="28354" y="4771"/>
                </a:lnTo>
                <a:lnTo>
                  <a:pt x="25652" y="1"/>
                </a:lnTo>
                <a:lnTo>
                  <a:pt x="22883" y="4738"/>
                </a:lnTo>
                <a:lnTo>
                  <a:pt x="20648" y="8540"/>
                </a:lnTo>
                <a:lnTo>
                  <a:pt x="5071" y="8540"/>
                </a:lnTo>
                <a:cubicBezTo>
                  <a:pt x="2269" y="8540"/>
                  <a:pt x="0" y="10809"/>
                  <a:pt x="0" y="13611"/>
                </a:cubicBezTo>
                <a:lnTo>
                  <a:pt x="0" y="54640"/>
                </a:lnTo>
                <a:cubicBezTo>
                  <a:pt x="0" y="57442"/>
                  <a:pt x="2269" y="59710"/>
                  <a:pt x="5071" y="59710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Google Shape;1218;p42"/>
          <p:cNvSpPr/>
          <p:nvPr/>
        </p:nvSpPr>
        <p:spPr>
          <a:xfrm>
            <a:off x="1881811" y="3872351"/>
            <a:ext cx="2234770" cy="359387"/>
          </a:xfrm>
          <a:custGeom>
            <a:avLst/>
            <a:gdLst/>
            <a:ahLst/>
            <a:cxnLst/>
            <a:rect l="l" t="t" r="r" b="b"/>
            <a:pathLst>
              <a:path w="76422" h="17514" extrusionOk="0">
                <a:moveTo>
                  <a:pt x="76422" y="17513"/>
                </a:moveTo>
                <a:lnTo>
                  <a:pt x="1" y="17513"/>
                </a:lnTo>
                <a:lnTo>
                  <a:pt x="1" y="1"/>
                </a:lnTo>
                <a:lnTo>
                  <a:pt x="76422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Modelo</a:t>
            </a:r>
            <a:endParaRPr kumimoji="0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Google Shape;1219;p42"/>
          <p:cNvSpPr/>
          <p:nvPr/>
        </p:nvSpPr>
        <p:spPr>
          <a:xfrm>
            <a:off x="5452127" y="2757949"/>
            <a:ext cx="2004908" cy="1222658"/>
          </a:xfrm>
          <a:custGeom>
            <a:avLst/>
            <a:gdLst/>
            <a:ahLst/>
            <a:cxnLst/>
            <a:rect l="l" t="t" r="r" b="b"/>
            <a:pathLst>
              <a:path w="51171" h="59711" extrusionOk="0">
                <a:moveTo>
                  <a:pt x="5070" y="59710"/>
                </a:moveTo>
                <a:lnTo>
                  <a:pt x="46100" y="59710"/>
                </a:lnTo>
                <a:cubicBezTo>
                  <a:pt x="48902" y="59710"/>
                  <a:pt x="51170" y="57442"/>
                  <a:pt x="51170" y="54640"/>
                </a:cubicBezTo>
                <a:lnTo>
                  <a:pt x="51170" y="13611"/>
                </a:lnTo>
                <a:cubicBezTo>
                  <a:pt x="51170" y="10809"/>
                  <a:pt x="48902" y="8540"/>
                  <a:pt x="46100" y="8540"/>
                </a:cubicBezTo>
                <a:lnTo>
                  <a:pt x="30522" y="8540"/>
                </a:lnTo>
                <a:lnTo>
                  <a:pt x="28354" y="4771"/>
                </a:lnTo>
                <a:lnTo>
                  <a:pt x="25652" y="1"/>
                </a:lnTo>
                <a:lnTo>
                  <a:pt x="22883" y="4738"/>
                </a:lnTo>
                <a:lnTo>
                  <a:pt x="20648" y="8540"/>
                </a:lnTo>
                <a:lnTo>
                  <a:pt x="5070" y="8540"/>
                </a:lnTo>
                <a:cubicBezTo>
                  <a:pt x="2268" y="8540"/>
                  <a:pt x="0" y="10809"/>
                  <a:pt x="0" y="13611"/>
                </a:cubicBezTo>
                <a:lnTo>
                  <a:pt x="0" y="54640"/>
                </a:lnTo>
                <a:cubicBezTo>
                  <a:pt x="0" y="57442"/>
                  <a:pt x="2268" y="59710"/>
                  <a:pt x="5070" y="59710"/>
                </a:cubicBezTo>
                <a:close/>
              </a:path>
            </a:pathLst>
          </a:custGeom>
          <a:solidFill>
            <a:srgbClr val="B1CA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Google Shape;1220;p42"/>
          <p:cNvSpPr/>
          <p:nvPr/>
        </p:nvSpPr>
        <p:spPr>
          <a:xfrm>
            <a:off x="5334366" y="3870076"/>
            <a:ext cx="2234770" cy="359387"/>
          </a:xfrm>
          <a:custGeom>
            <a:avLst/>
            <a:gdLst/>
            <a:ahLst/>
            <a:cxnLst/>
            <a:rect l="l" t="t" r="r" b="b"/>
            <a:pathLst>
              <a:path w="76422" h="17514" extrusionOk="0">
                <a:moveTo>
                  <a:pt x="76422" y="17513"/>
                </a:moveTo>
                <a:lnTo>
                  <a:pt x="1" y="17513"/>
                </a:lnTo>
                <a:lnTo>
                  <a:pt x="1" y="1"/>
                </a:lnTo>
                <a:lnTo>
                  <a:pt x="76422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" b="1" dirty="0" smtClean="0">
                <a:solidFill>
                  <a:sysClr val="windowText" lastClr="000000"/>
                </a:solidFill>
                <a:latin typeface="Roboto"/>
                <a:ea typeface="Roboto"/>
                <a:sym typeface="Roboto"/>
              </a:rPr>
              <a:t>Embudo de conversión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Google Shape;1222;p42"/>
          <p:cNvSpPr/>
          <p:nvPr/>
        </p:nvSpPr>
        <p:spPr>
          <a:xfrm>
            <a:off x="3556556" y="1453287"/>
            <a:ext cx="2392182" cy="1160419"/>
          </a:xfrm>
          <a:custGeom>
            <a:avLst/>
            <a:gdLst/>
            <a:ahLst/>
            <a:cxnLst/>
            <a:rect l="l" t="t" r="r" b="b"/>
            <a:pathLst>
              <a:path w="51170" h="59677" extrusionOk="0">
                <a:moveTo>
                  <a:pt x="46100" y="0"/>
                </a:moveTo>
                <a:lnTo>
                  <a:pt x="5070" y="0"/>
                </a:lnTo>
                <a:cubicBezTo>
                  <a:pt x="2268" y="0"/>
                  <a:pt x="0" y="2269"/>
                  <a:pt x="0" y="5037"/>
                </a:cubicBezTo>
                <a:lnTo>
                  <a:pt x="0" y="46067"/>
                </a:lnTo>
                <a:cubicBezTo>
                  <a:pt x="0" y="48869"/>
                  <a:pt x="2268" y="51137"/>
                  <a:pt x="5070" y="51137"/>
                </a:cubicBezTo>
                <a:lnTo>
                  <a:pt x="20648" y="51137"/>
                </a:lnTo>
                <a:lnTo>
                  <a:pt x="22816" y="54906"/>
                </a:lnTo>
                <a:lnTo>
                  <a:pt x="25518" y="59677"/>
                </a:lnTo>
                <a:lnTo>
                  <a:pt x="28287" y="54940"/>
                </a:lnTo>
                <a:lnTo>
                  <a:pt x="30522" y="51137"/>
                </a:lnTo>
                <a:lnTo>
                  <a:pt x="46100" y="51137"/>
                </a:lnTo>
                <a:cubicBezTo>
                  <a:pt x="48902" y="51137"/>
                  <a:pt x="51137" y="48869"/>
                  <a:pt x="51137" y="46067"/>
                </a:cubicBezTo>
                <a:lnTo>
                  <a:pt x="51137" y="5037"/>
                </a:lnTo>
                <a:cubicBezTo>
                  <a:pt x="51170" y="2269"/>
                  <a:pt x="48902" y="0"/>
                  <a:pt x="46100" y="0"/>
                </a:cubicBez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Google Shape;1223;p42"/>
          <p:cNvSpPr/>
          <p:nvPr/>
        </p:nvSpPr>
        <p:spPr>
          <a:xfrm>
            <a:off x="3556556" y="1175314"/>
            <a:ext cx="2234770" cy="359411"/>
          </a:xfrm>
          <a:custGeom>
            <a:avLst/>
            <a:gdLst/>
            <a:ahLst/>
            <a:cxnLst/>
            <a:rect l="l" t="t" r="r" b="b"/>
            <a:pathLst>
              <a:path w="76422" h="17513" extrusionOk="0">
                <a:moveTo>
                  <a:pt x="0" y="0"/>
                </a:moveTo>
                <a:lnTo>
                  <a:pt x="76422" y="0"/>
                </a:lnTo>
                <a:lnTo>
                  <a:pt x="76422" y="17513"/>
                </a:lnTo>
                <a:lnTo>
                  <a:pt x="0" y="1751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Teorías</a:t>
            </a:r>
            <a:endParaRPr kumimoji="0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Google Shape;1227;p42"/>
          <p:cNvSpPr/>
          <p:nvPr/>
        </p:nvSpPr>
        <p:spPr>
          <a:xfrm>
            <a:off x="1171523" y="2846771"/>
            <a:ext cx="0" cy="19"/>
          </a:xfrm>
          <a:custGeom>
            <a:avLst/>
            <a:gdLst/>
            <a:ahLst/>
            <a:cxnLst/>
            <a:rect l="l" t="t" r="r" b="b"/>
            <a:pathLst>
              <a:path h="1" fill="none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noFill/>
          <a:ln w="20850" cap="rnd" cmpd="sng">
            <a:solidFill>
              <a:srgbClr val="ACACAB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Google Shape;1228;p42"/>
          <p:cNvSpPr/>
          <p:nvPr/>
        </p:nvSpPr>
        <p:spPr>
          <a:xfrm>
            <a:off x="945207" y="2473698"/>
            <a:ext cx="7078911" cy="392068"/>
          </a:xfrm>
          <a:custGeom>
            <a:avLst/>
            <a:gdLst>
              <a:gd name="connsiteX0" fmla="*/ 0 w 251325"/>
              <a:gd name="connsiteY0" fmla="*/ 0 h 20078"/>
              <a:gd name="connsiteX1" fmla="*/ 47034 w 251325"/>
              <a:gd name="connsiteY1" fmla="*/ 20014 h 20078"/>
              <a:gd name="connsiteX2" fmla="*/ 94067 w 251325"/>
              <a:gd name="connsiteY2" fmla="*/ 0 h 20078"/>
              <a:gd name="connsiteX3" fmla="*/ 141134 w 251325"/>
              <a:gd name="connsiteY3" fmla="*/ 20014 h 20078"/>
              <a:gd name="connsiteX4" fmla="*/ 188168 w 251325"/>
              <a:gd name="connsiteY4" fmla="*/ 0 h 20078"/>
              <a:gd name="connsiteX5" fmla="*/ 235235 w 251325"/>
              <a:gd name="connsiteY5" fmla="*/ 20014 h 20078"/>
              <a:gd name="connsiteX6" fmla="*/ 251325 w 251325"/>
              <a:gd name="connsiteY6" fmla="*/ 20078 h 20078"/>
              <a:gd name="connsiteX0" fmla="*/ 0 w 235235"/>
              <a:gd name="connsiteY0" fmla="*/ 0 h 20625"/>
              <a:gd name="connsiteX1" fmla="*/ 47034 w 235235"/>
              <a:gd name="connsiteY1" fmla="*/ 20014 h 20625"/>
              <a:gd name="connsiteX2" fmla="*/ 94067 w 235235"/>
              <a:gd name="connsiteY2" fmla="*/ 0 h 20625"/>
              <a:gd name="connsiteX3" fmla="*/ 141134 w 235235"/>
              <a:gd name="connsiteY3" fmla="*/ 20014 h 20625"/>
              <a:gd name="connsiteX4" fmla="*/ 188168 w 235235"/>
              <a:gd name="connsiteY4" fmla="*/ 0 h 20625"/>
              <a:gd name="connsiteX5" fmla="*/ 235235 w 235235"/>
              <a:gd name="connsiteY5" fmla="*/ 20014 h 20625"/>
              <a:gd name="connsiteX6" fmla="*/ 234394 w 235235"/>
              <a:gd name="connsiteY6" fmla="*/ 20625 h 20625"/>
              <a:gd name="connsiteX0" fmla="*/ 0 w 235235"/>
              <a:gd name="connsiteY0" fmla="*/ 0 h 20625"/>
              <a:gd name="connsiteX1" fmla="*/ 47034 w 235235"/>
              <a:gd name="connsiteY1" fmla="*/ 20014 h 20625"/>
              <a:gd name="connsiteX2" fmla="*/ 94067 w 235235"/>
              <a:gd name="connsiteY2" fmla="*/ 0 h 20625"/>
              <a:gd name="connsiteX3" fmla="*/ 141134 w 235235"/>
              <a:gd name="connsiteY3" fmla="*/ 20014 h 20625"/>
              <a:gd name="connsiteX4" fmla="*/ 188168 w 235235"/>
              <a:gd name="connsiteY4" fmla="*/ 0 h 20625"/>
              <a:gd name="connsiteX5" fmla="*/ 235235 w 235235"/>
              <a:gd name="connsiteY5" fmla="*/ 20014 h 20625"/>
              <a:gd name="connsiteX6" fmla="*/ 234394 w 235235"/>
              <a:gd name="connsiteY6" fmla="*/ 20625 h 20625"/>
              <a:gd name="connsiteX0" fmla="*/ 0 w 211496"/>
              <a:gd name="connsiteY0" fmla="*/ 6807 h 20625"/>
              <a:gd name="connsiteX1" fmla="*/ 23295 w 211496"/>
              <a:gd name="connsiteY1" fmla="*/ 20014 h 20625"/>
              <a:gd name="connsiteX2" fmla="*/ 70328 w 211496"/>
              <a:gd name="connsiteY2" fmla="*/ 0 h 20625"/>
              <a:gd name="connsiteX3" fmla="*/ 117395 w 211496"/>
              <a:gd name="connsiteY3" fmla="*/ 20014 h 20625"/>
              <a:gd name="connsiteX4" fmla="*/ 164429 w 211496"/>
              <a:gd name="connsiteY4" fmla="*/ 0 h 20625"/>
              <a:gd name="connsiteX5" fmla="*/ 211496 w 211496"/>
              <a:gd name="connsiteY5" fmla="*/ 20014 h 20625"/>
              <a:gd name="connsiteX6" fmla="*/ 210655 w 211496"/>
              <a:gd name="connsiteY6" fmla="*/ 20625 h 20625"/>
              <a:gd name="connsiteX0" fmla="*/ 0 w 207686"/>
              <a:gd name="connsiteY0" fmla="*/ 17585 h 20890"/>
              <a:gd name="connsiteX1" fmla="*/ 19485 w 207686"/>
              <a:gd name="connsiteY1" fmla="*/ 20014 h 20890"/>
              <a:gd name="connsiteX2" fmla="*/ 66518 w 207686"/>
              <a:gd name="connsiteY2" fmla="*/ 0 h 20890"/>
              <a:gd name="connsiteX3" fmla="*/ 113585 w 207686"/>
              <a:gd name="connsiteY3" fmla="*/ 20014 h 20890"/>
              <a:gd name="connsiteX4" fmla="*/ 160619 w 207686"/>
              <a:gd name="connsiteY4" fmla="*/ 0 h 20890"/>
              <a:gd name="connsiteX5" fmla="*/ 207686 w 207686"/>
              <a:gd name="connsiteY5" fmla="*/ 20014 h 20890"/>
              <a:gd name="connsiteX6" fmla="*/ 206845 w 207686"/>
              <a:gd name="connsiteY6" fmla="*/ 20625 h 20890"/>
              <a:gd name="connsiteX0" fmla="*/ 0 w 195377"/>
              <a:gd name="connsiteY0" fmla="*/ 17585 h 20890"/>
              <a:gd name="connsiteX1" fmla="*/ 7176 w 195377"/>
              <a:gd name="connsiteY1" fmla="*/ 20014 h 20890"/>
              <a:gd name="connsiteX2" fmla="*/ 54209 w 195377"/>
              <a:gd name="connsiteY2" fmla="*/ 0 h 20890"/>
              <a:gd name="connsiteX3" fmla="*/ 101276 w 195377"/>
              <a:gd name="connsiteY3" fmla="*/ 20014 h 20890"/>
              <a:gd name="connsiteX4" fmla="*/ 148310 w 195377"/>
              <a:gd name="connsiteY4" fmla="*/ 0 h 20890"/>
              <a:gd name="connsiteX5" fmla="*/ 195377 w 195377"/>
              <a:gd name="connsiteY5" fmla="*/ 20014 h 20890"/>
              <a:gd name="connsiteX6" fmla="*/ 194536 w 195377"/>
              <a:gd name="connsiteY6" fmla="*/ 20625 h 20890"/>
              <a:gd name="connsiteX0" fmla="*/ 0 w 201532"/>
              <a:gd name="connsiteY0" fmla="*/ 77717 h 77717"/>
              <a:gd name="connsiteX1" fmla="*/ 13331 w 201532"/>
              <a:gd name="connsiteY1" fmla="*/ 20014 h 77717"/>
              <a:gd name="connsiteX2" fmla="*/ 60364 w 201532"/>
              <a:gd name="connsiteY2" fmla="*/ 0 h 77717"/>
              <a:gd name="connsiteX3" fmla="*/ 107431 w 201532"/>
              <a:gd name="connsiteY3" fmla="*/ 20014 h 77717"/>
              <a:gd name="connsiteX4" fmla="*/ 154465 w 201532"/>
              <a:gd name="connsiteY4" fmla="*/ 0 h 77717"/>
              <a:gd name="connsiteX5" fmla="*/ 201532 w 201532"/>
              <a:gd name="connsiteY5" fmla="*/ 20014 h 77717"/>
              <a:gd name="connsiteX6" fmla="*/ 200691 w 201532"/>
              <a:gd name="connsiteY6" fmla="*/ 20625 h 77717"/>
              <a:gd name="connsiteX0" fmla="*/ 0 w 207687"/>
              <a:gd name="connsiteY0" fmla="*/ 25527 h 25527"/>
              <a:gd name="connsiteX1" fmla="*/ 19486 w 207687"/>
              <a:gd name="connsiteY1" fmla="*/ 20014 h 25527"/>
              <a:gd name="connsiteX2" fmla="*/ 66519 w 207687"/>
              <a:gd name="connsiteY2" fmla="*/ 0 h 25527"/>
              <a:gd name="connsiteX3" fmla="*/ 113586 w 207687"/>
              <a:gd name="connsiteY3" fmla="*/ 20014 h 25527"/>
              <a:gd name="connsiteX4" fmla="*/ 160620 w 207687"/>
              <a:gd name="connsiteY4" fmla="*/ 0 h 25527"/>
              <a:gd name="connsiteX5" fmla="*/ 207687 w 207687"/>
              <a:gd name="connsiteY5" fmla="*/ 20014 h 25527"/>
              <a:gd name="connsiteX6" fmla="*/ 206846 w 207687"/>
              <a:gd name="connsiteY6" fmla="*/ 20625 h 25527"/>
              <a:gd name="connsiteX0" fmla="*/ 4413 w 189240"/>
              <a:gd name="connsiteY0" fmla="*/ 11345 h 20625"/>
              <a:gd name="connsiteX1" fmla="*/ 1039 w 189240"/>
              <a:gd name="connsiteY1" fmla="*/ 20014 h 20625"/>
              <a:gd name="connsiteX2" fmla="*/ 48072 w 189240"/>
              <a:gd name="connsiteY2" fmla="*/ 0 h 20625"/>
              <a:gd name="connsiteX3" fmla="*/ 95139 w 189240"/>
              <a:gd name="connsiteY3" fmla="*/ 20014 h 20625"/>
              <a:gd name="connsiteX4" fmla="*/ 142173 w 189240"/>
              <a:gd name="connsiteY4" fmla="*/ 0 h 20625"/>
              <a:gd name="connsiteX5" fmla="*/ 189240 w 189240"/>
              <a:gd name="connsiteY5" fmla="*/ 20014 h 20625"/>
              <a:gd name="connsiteX6" fmla="*/ 188399 w 189240"/>
              <a:gd name="connsiteY6" fmla="*/ 20625 h 20625"/>
              <a:gd name="connsiteX0" fmla="*/ 31594 w 188286"/>
              <a:gd name="connsiteY0" fmla="*/ 0 h 82193"/>
              <a:gd name="connsiteX1" fmla="*/ 85 w 188286"/>
              <a:gd name="connsiteY1" fmla="*/ 80147 h 82193"/>
              <a:gd name="connsiteX2" fmla="*/ 47118 w 188286"/>
              <a:gd name="connsiteY2" fmla="*/ 60133 h 82193"/>
              <a:gd name="connsiteX3" fmla="*/ 94185 w 188286"/>
              <a:gd name="connsiteY3" fmla="*/ 80147 h 82193"/>
              <a:gd name="connsiteX4" fmla="*/ 141219 w 188286"/>
              <a:gd name="connsiteY4" fmla="*/ 60133 h 82193"/>
              <a:gd name="connsiteX5" fmla="*/ 188286 w 188286"/>
              <a:gd name="connsiteY5" fmla="*/ 80147 h 82193"/>
              <a:gd name="connsiteX6" fmla="*/ 187445 w 188286"/>
              <a:gd name="connsiteY6" fmla="*/ 80758 h 82193"/>
              <a:gd name="connsiteX0" fmla="*/ 1161 w 189505"/>
              <a:gd name="connsiteY0" fmla="*/ 20989 h 21869"/>
              <a:gd name="connsiteX1" fmla="*/ 1304 w 189505"/>
              <a:gd name="connsiteY1" fmla="*/ 20014 h 21869"/>
              <a:gd name="connsiteX2" fmla="*/ 48337 w 189505"/>
              <a:gd name="connsiteY2" fmla="*/ 0 h 21869"/>
              <a:gd name="connsiteX3" fmla="*/ 95404 w 189505"/>
              <a:gd name="connsiteY3" fmla="*/ 20014 h 21869"/>
              <a:gd name="connsiteX4" fmla="*/ 142438 w 189505"/>
              <a:gd name="connsiteY4" fmla="*/ 0 h 21869"/>
              <a:gd name="connsiteX5" fmla="*/ 189505 w 189505"/>
              <a:gd name="connsiteY5" fmla="*/ 20014 h 21869"/>
              <a:gd name="connsiteX6" fmla="*/ 188664 w 189505"/>
              <a:gd name="connsiteY6" fmla="*/ 20625 h 21869"/>
              <a:gd name="connsiteX0" fmla="*/ 13587 w 201931"/>
              <a:gd name="connsiteY0" fmla="*/ 20989 h 21648"/>
              <a:gd name="connsiteX1" fmla="*/ 0 w 201931"/>
              <a:gd name="connsiteY1" fmla="*/ 20553 h 21648"/>
              <a:gd name="connsiteX2" fmla="*/ 13730 w 201931"/>
              <a:gd name="connsiteY2" fmla="*/ 20014 h 21648"/>
              <a:gd name="connsiteX3" fmla="*/ 60763 w 201931"/>
              <a:gd name="connsiteY3" fmla="*/ 0 h 21648"/>
              <a:gd name="connsiteX4" fmla="*/ 107830 w 201931"/>
              <a:gd name="connsiteY4" fmla="*/ 20014 h 21648"/>
              <a:gd name="connsiteX5" fmla="*/ 154864 w 201931"/>
              <a:gd name="connsiteY5" fmla="*/ 0 h 21648"/>
              <a:gd name="connsiteX6" fmla="*/ 201931 w 201931"/>
              <a:gd name="connsiteY6" fmla="*/ 20014 h 21648"/>
              <a:gd name="connsiteX7" fmla="*/ 201090 w 201931"/>
              <a:gd name="connsiteY7" fmla="*/ 20625 h 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1" h="21648" fill="none" extrusionOk="0">
                <a:moveTo>
                  <a:pt x="13587" y="20989"/>
                </a:moveTo>
                <a:cubicBezTo>
                  <a:pt x="14546" y="21105"/>
                  <a:pt x="-24" y="20715"/>
                  <a:pt x="0" y="20553"/>
                </a:cubicBezTo>
                <a:cubicBezTo>
                  <a:pt x="24" y="20391"/>
                  <a:pt x="3603" y="23440"/>
                  <a:pt x="13730" y="20014"/>
                </a:cubicBezTo>
                <a:cubicBezTo>
                  <a:pt x="23857" y="16589"/>
                  <a:pt x="37247" y="0"/>
                  <a:pt x="60763" y="0"/>
                </a:cubicBezTo>
                <a:cubicBezTo>
                  <a:pt x="84313" y="0"/>
                  <a:pt x="84313" y="20014"/>
                  <a:pt x="107830" y="20014"/>
                </a:cubicBezTo>
                <a:cubicBezTo>
                  <a:pt x="131347" y="20014"/>
                  <a:pt x="131347" y="0"/>
                  <a:pt x="154864" y="0"/>
                </a:cubicBezTo>
                <a:cubicBezTo>
                  <a:pt x="178381" y="0"/>
                  <a:pt x="178381" y="20014"/>
                  <a:pt x="201931" y="20014"/>
                </a:cubicBezTo>
                <a:lnTo>
                  <a:pt x="201090" y="20625"/>
                </a:lnTo>
              </a:path>
            </a:pathLst>
          </a:custGeom>
          <a:solidFill>
            <a:srgbClr val="666666"/>
          </a:solidFill>
          <a:ln w="83400" cap="rnd" cmpd="sng">
            <a:solidFill>
              <a:srgbClr val="EEEEEE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Google Shape;1230;p42"/>
          <p:cNvSpPr/>
          <p:nvPr/>
        </p:nvSpPr>
        <p:spPr>
          <a:xfrm>
            <a:off x="4673941" y="2788620"/>
            <a:ext cx="139525" cy="133004"/>
          </a:xfrm>
          <a:custGeom>
            <a:avLst/>
            <a:gdLst/>
            <a:ahLst/>
            <a:cxnLst/>
            <a:rect l="l" t="t" r="r" b="b"/>
            <a:pathLst>
              <a:path w="6839" h="6840" extrusionOk="0">
                <a:moveTo>
                  <a:pt x="6839" y="3403"/>
                </a:moveTo>
                <a:cubicBezTo>
                  <a:pt x="6839" y="5305"/>
                  <a:pt x="5337" y="6839"/>
                  <a:pt x="3436" y="6839"/>
                </a:cubicBezTo>
                <a:cubicBezTo>
                  <a:pt x="1535" y="6839"/>
                  <a:pt x="0" y="5305"/>
                  <a:pt x="0" y="3403"/>
                </a:cubicBezTo>
                <a:cubicBezTo>
                  <a:pt x="0" y="1535"/>
                  <a:pt x="1535" y="1"/>
                  <a:pt x="3436" y="1"/>
                </a:cubicBezTo>
                <a:cubicBezTo>
                  <a:pt x="5337" y="1"/>
                  <a:pt x="6839" y="1535"/>
                  <a:pt x="6839" y="3403"/>
                </a:cubicBez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Google Shape;1232;p42"/>
          <p:cNvSpPr/>
          <p:nvPr/>
        </p:nvSpPr>
        <p:spPr>
          <a:xfrm>
            <a:off x="2907381" y="2402259"/>
            <a:ext cx="139525" cy="132984"/>
          </a:xfrm>
          <a:custGeom>
            <a:avLst/>
            <a:gdLst/>
            <a:ahLst/>
            <a:cxnLst/>
            <a:rect l="l" t="t" r="r" b="b"/>
            <a:pathLst>
              <a:path w="6839" h="6839" extrusionOk="0">
                <a:moveTo>
                  <a:pt x="6839" y="3403"/>
                </a:moveTo>
                <a:cubicBezTo>
                  <a:pt x="6839" y="5304"/>
                  <a:pt x="5304" y="6839"/>
                  <a:pt x="3403" y="6839"/>
                </a:cubicBezTo>
                <a:cubicBezTo>
                  <a:pt x="1535" y="6839"/>
                  <a:pt x="0" y="5304"/>
                  <a:pt x="0" y="3403"/>
                </a:cubicBezTo>
                <a:cubicBezTo>
                  <a:pt x="0" y="1535"/>
                  <a:pt x="1535" y="1"/>
                  <a:pt x="3403" y="1"/>
                </a:cubicBezTo>
                <a:cubicBezTo>
                  <a:pt x="5304" y="1"/>
                  <a:pt x="6839" y="1535"/>
                  <a:pt x="6839" y="3403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Google Shape;1233;p42"/>
          <p:cNvSpPr/>
          <p:nvPr/>
        </p:nvSpPr>
        <p:spPr>
          <a:xfrm>
            <a:off x="6444124" y="2448018"/>
            <a:ext cx="139525" cy="132984"/>
          </a:xfrm>
          <a:custGeom>
            <a:avLst/>
            <a:gdLst/>
            <a:ahLst/>
            <a:cxnLst/>
            <a:rect l="l" t="t" r="r" b="b"/>
            <a:pathLst>
              <a:path w="6839" h="6839" extrusionOk="0">
                <a:moveTo>
                  <a:pt x="6839" y="3403"/>
                </a:moveTo>
                <a:cubicBezTo>
                  <a:pt x="6839" y="5304"/>
                  <a:pt x="5304" y="6839"/>
                  <a:pt x="3403" y="6839"/>
                </a:cubicBezTo>
                <a:cubicBezTo>
                  <a:pt x="1535" y="6839"/>
                  <a:pt x="0" y="5304"/>
                  <a:pt x="0" y="3403"/>
                </a:cubicBezTo>
                <a:cubicBezTo>
                  <a:pt x="0" y="1535"/>
                  <a:pt x="1535" y="1"/>
                  <a:pt x="3403" y="1"/>
                </a:cubicBezTo>
                <a:cubicBezTo>
                  <a:pt x="5304" y="1"/>
                  <a:pt x="6839" y="1535"/>
                  <a:pt x="6839" y="3403"/>
                </a:cubicBezTo>
                <a:close/>
              </a:path>
            </a:pathLst>
          </a:custGeom>
          <a:solidFill>
            <a:srgbClr val="B1CA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Google Shape;1236;p42"/>
          <p:cNvSpPr txBox="1"/>
          <p:nvPr/>
        </p:nvSpPr>
        <p:spPr>
          <a:xfrm>
            <a:off x="2020829" y="3056428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Modelo del comportamiento del consumidor Nicosia</a:t>
            </a:r>
          </a:p>
        </p:txBody>
      </p:sp>
      <p:sp>
        <p:nvSpPr>
          <p:cNvPr id="92" name="Google Shape;1237;p42"/>
          <p:cNvSpPr txBox="1"/>
          <p:nvPr/>
        </p:nvSpPr>
        <p:spPr>
          <a:xfrm>
            <a:off x="3556556" y="1622836"/>
            <a:ext cx="2803148" cy="82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s-MX" sz="1050" dirty="0" smtClean="0"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es-MX" sz="1050" dirty="0"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s-MX" sz="1050" dirty="0" smtClean="0">
                <a:latin typeface="Roboto"/>
                <a:ea typeface="Roboto"/>
                <a:cs typeface="Roboto"/>
                <a:sym typeface="Roboto"/>
              </a:rPr>
              <a:t>motivación humana </a:t>
            </a:r>
            <a:r>
              <a:rPr lang="es-MX" sz="1050" dirty="0" err="1" smtClean="0">
                <a:latin typeface="Roboto"/>
                <a:ea typeface="Roboto"/>
                <a:cs typeface="Roboto"/>
                <a:sym typeface="Roboto"/>
              </a:rPr>
              <a:t>Maslow</a:t>
            </a:r>
            <a:endParaRPr lang="es-MX" sz="105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s-MX" sz="1050" dirty="0" smtClean="0"/>
              <a:t>-De las </a:t>
            </a:r>
            <a:r>
              <a:rPr lang="es-MX" sz="1050" dirty="0"/>
              <a:t>necesidades de </a:t>
            </a:r>
            <a:r>
              <a:rPr lang="es-MX" sz="1050" dirty="0" err="1"/>
              <a:t>McClelland</a:t>
            </a:r>
            <a:endParaRPr lang="es-MX" sz="1050" dirty="0"/>
          </a:p>
          <a:p>
            <a:pPr>
              <a:lnSpc>
                <a:spcPct val="115000"/>
              </a:lnSpc>
            </a:pPr>
            <a:r>
              <a:rPr lang="es-MX" sz="1050" dirty="0" smtClean="0">
                <a:latin typeface="Roboto"/>
                <a:ea typeface="Roboto"/>
                <a:cs typeface="Roboto"/>
                <a:sym typeface="Roboto"/>
              </a:rPr>
              <a:t>-Psicológico </a:t>
            </a:r>
            <a:r>
              <a:rPr lang="es-MX" sz="1050" dirty="0">
                <a:latin typeface="Roboto"/>
                <a:ea typeface="Roboto"/>
                <a:cs typeface="Roboto"/>
                <a:sym typeface="Roboto"/>
              </a:rPr>
              <a:t>- Social</a:t>
            </a:r>
          </a:p>
        </p:txBody>
      </p:sp>
      <p:sp>
        <p:nvSpPr>
          <p:cNvPr id="93" name="Google Shape;1238;p42"/>
          <p:cNvSpPr txBox="1"/>
          <p:nvPr/>
        </p:nvSpPr>
        <p:spPr>
          <a:xfrm>
            <a:off x="5441670" y="3030969"/>
            <a:ext cx="2004908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Proceso que lleva a </a:t>
            </a: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cabo un usuario </a:t>
            </a:r>
            <a:r>
              <a:rPr lang="es-MX" sz="1200" dirty="0" smtClean="0"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cumplir un objetivo determinado.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67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17001</TotalTime>
  <Words>2156</Words>
  <Application>Microsoft Office PowerPoint</Application>
  <PresentationFormat>Presentación en pantalla (16:9)</PresentationFormat>
  <Paragraphs>687</Paragraphs>
  <Slides>28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Wingdings 3</vt:lpstr>
      <vt:lpstr>Oswald</vt:lpstr>
      <vt:lpstr>Advent Pro</vt:lpstr>
      <vt:lpstr>Fira Sans</vt:lpstr>
      <vt:lpstr>Fira Sans Extra Condensed Medium</vt:lpstr>
      <vt:lpstr>Arial</vt:lpstr>
      <vt:lpstr>Cambria Math</vt:lpstr>
      <vt:lpstr>Trebuchet MS</vt:lpstr>
      <vt:lpstr>Calibri</vt:lpstr>
      <vt:lpstr>Times New Roman</vt:lpstr>
      <vt:lpstr>Advent Pro Light</vt:lpstr>
      <vt:lpstr>Roboto</vt:lpstr>
      <vt:lpstr>Faceta</vt:lpstr>
      <vt:lpstr>DEPARTAMENTO DE CIENCIAS ECONÓMICAS ADMINISTRATIVAS Y DEL COMERCIO “CEAC”  CARRERA DE MERCADOTECNIA  TRABAJO DE TITULACIÓN, PREVIO A LA OBTENCIÓN DEL TÍTULO DE INGENIERO EN MERCADOTECNIA  TEMA: “INCIDENCIA DEL USO DE HERRAMIENTAS DE MARKETING DIGITAL EN LA CAPTACIÓN DE CLIENTES EN COOPERATIVAS DE AHORRO Y CRÉDITO EN EL DISTRITO METROPOLITANO DE QUITO”   AUTOR: PÉREZ VILLARREAL, SOFÍA MONSERRATE   DIRECTOR: ING. PAZMIÑO RODRIGUEZ, LUIS DANILO   SANGOLQUÍ - 2020</vt:lpstr>
      <vt:lpstr>COOPERATIVAS DE AHORRO Y CRÉDITO EN ECUADOR</vt:lpstr>
      <vt:lpstr>ASPECTOS GENERALES</vt:lpstr>
      <vt:lpstr>ESTRATEGIA DIGITAL</vt:lpstr>
      <vt:lpstr>Presentación de PowerPoint</vt:lpstr>
      <vt:lpstr>OBJETIVOS</vt:lpstr>
      <vt:lpstr>MARCO TEÓRICO</vt:lpstr>
      <vt:lpstr>Presentación de PowerPoint</vt:lpstr>
      <vt:lpstr>Presentación de PowerPoint</vt:lpstr>
      <vt:lpstr>Presentación de PowerPoint</vt:lpstr>
      <vt:lpstr>MARCO METOLÓGICO</vt:lpstr>
      <vt:lpstr>Presentación de PowerPoint</vt:lpstr>
      <vt:lpstr>Presentación de PowerPoint</vt:lpstr>
      <vt:lpstr>Presentación de PowerPoint</vt:lpstr>
      <vt:lpstr>Presentación de PowerPoint</vt:lpstr>
      <vt:lpstr>ANÁLISIS Y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 ADMINISTRATIVAS Y DE COMERCIO “CEAC”  CARRERA DE MERCADOTECNIA  TRABAJO DE TITULACIÓN, PREVIO A LA OBTENCIÓN DEL TÍTULO DE INGENIERO EN MERCADOTECNIA  TEMA: “INCIDENCIA DEL USO DE HERRAMIENTAS DE MARKETING DIGITAL EN LA CAPATACIÓN DE CLIENTES EN COOPERATIVAS DE AHORRO Y CRÉDITO EN EL DISTRITO METROPOLITANO DE QUITO”   AUTOR: PÉREZ VILLARREAL, SOFÍA MONSERRATE   DIRECTOR: ING. PAZMIÑO RODRIGUEZ, LUIS DANILO   SANGOLQUÍ - 2020</dc:title>
  <dc:creator>Sofia Perez</dc:creator>
  <cp:lastModifiedBy>Sofia Perez</cp:lastModifiedBy>
  <cp:revision>86</cp:revision>
  <dcterms:modified xsi:type="dcterms:W3CDTF">2020-09-24T13:50:13Z</dcterms:modified>
</cp:coreProperties>
</file>